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</p:sldMasterIdLst>
  <p:notesMasterIdLst>
    <p:notesMasterId r:id="rId32"/>
  </p:notesMasterIdLst>
  <p:sldIdLst>
    <p:sldId id="12445" r:id="rId4"/>
    <p:sldId id="12442" r:id="rId5"/>
    <p:sldId id="12437" r:id="rId6"/>
    <p:sldId id="260" r:id="rId7"/>
    <p:sldId id="261" r:id="rId8"/>
    <p:sldId id="262" r:id="rId9"/>
    <p:sldId id="12438" r:id="rId10"/>
    <p:sldId id="264" r:id="rId11"/>
    <p:sldId id="265" r:id="rId12"/>
    <p:sldId id="266" r:id="rId13"/>
    <p:sldId id="267" r:id="rId14"/>
    <p:sldId id="268" r:id="rId15"/>
    <p:sldId id="269" r:id="rId16"/>
    <p:sldId id="12439" r:id="rId17"/>
    <p:sldId id="271" r:id="rId18"/>
    <p:sldId id="272" r:id="rId19"/>
    <p:sldId id="273" r:id="rId20"/>
    <p:sldId id="274" r:id="rId21"/>
    <p:sldId id="1244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12446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pos="3840">
          <p15:clr>
            <a:srgbClr val="A4A3A4"/>
          </p15:clr>
        </p15:guide>
        <p15:guide id="5" pos="778">
          <p15:clr>
            <a:srgbClr val="A4A3A4"/>
          </p15:clr>
        </p15:guide>
        <p15:guide id="6" pos="69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10" y="114"/>
      </p:cViewPr>
      <p:guideLst>
        <p:guide orient="horz" pos="2160"/>
        <p:guide orient="horz" pos="3566"/>
        <p:guide orient="horz" pos="731"/>
        <p:guide pos="3840"/>
        <p:guide pos="778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51BD-F1AC-4637-8867-065721E4725A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E748D-6EFF-43A2-841E-53DC4EC1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2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E748D-6EFF-43A2-841E-53DC4EC1A7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5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227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95490" y="652017"/>
            <a:ext cx="3598710" cy="461666"/>
            <a:chOff x="7461686" y="793625"/>
            <a:chExt cx="3598710" cy="461666"/>
          </a:xfrm>
        </p:grpSpPr>
        <p:sp>
          <p:nvSpPr>
            <p:cNvPr id="8" name="文本框 7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>
                  <a:solidFill>
                    <a:schemeClr val="bg1"/>
                  </a:solidFill>
                  <a:cs typeface="+mn-ea"/>
                  <a:sym typeface="+mn-lt"/>
                </a:rPr>
                <a:t>第一部分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972986" y="793625"/>
              <a:ext cx="2087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cs typeface="+mn-ea"/>
                  <a:sym typeface="+mn-lt"/>
                </a:rPr>
                <a:t>火灾的危害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AED099-C3CC-49E1-BE59-DA8FE3574CE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FAF5B9-1F9E-44E6-A365-1C17975A1C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0" y="-23813"/>
            <a:ext cx="12206102" cy="6881813"/>
            <a:chOff x="0" y="-23813"/>
            <a:chExt cx="12206102" cy="6881813"/>
          </a:xfrm>
        </p:grpSpPr>
        <p:pic>
          <p:nvPicPr>
            <p:cNvPr id="7" name="图片 6" descr="图片包含 大, 前, 飞机, 绿色&#10;&#10;描述已自动生成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23813"/>
              <a:ext cx="12192000" cy="60928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0626"/>
              <a:ext cx="12206102" cy="1137374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 userDrawn="1"/>
        </p:nvSpPr>
        <p:spPr>
          <a:xfrm>
            <a:off x="2432469" y="517250"/>
            <a:ext cx="7327062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>
                <a:cs typeface="+mn-ea"/>
                <a:sym typeface="+mn-lt"/>
              </a:rPr>
              <a:t>全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民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关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注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消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防  生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命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安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全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至</a:t>
            </a:r>
            <a:r>
              <a:rPr lang="en-US" altLang="zh-CN" sz="1600">
                <a:cs typeface="+mn-ea"/>
                <a:sym typeface="+mn-lt"/>
              </a:rPr>
              <a:t>/</a:t>
            </a:r>
            <a:r>
              <a:rPr lang="zh-CN" altLang="en-US" sz="1600">
                <a:cs typeface="+mn-ea"/>
                <a:sym typeface="+mn-lt"/>
              </a:rPr>
              <a:t>上 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42984" y="-298163"/>
            <a:ext cx="3349016" cy="2205720"/>
          </a:xfrm>
          <a:prstGeom prst="rect">
            <a:avLst/>
          </a:prstGeom>
        </p:spPr>
      </p:pic>
      <p:grpSp>
        <p:nvGrpSpPr>
          <p:cNvPr id="21" name="组合 20"/>
          <p:cNvGrpSpPr/>
          <p:nvPr userDrawn="1"/>
        </p:nvGrpSpPr>
        <p:grpSpPr>
          <a:xfrm>
            <a:off x="-60723" y="-96846"/>
            <a:ext cx="2442217" cy="2540219"/>
            <a:chOff x="-60723" y="-96846"/>
            <a:chExt cx="2442217" cy="2540219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44556" y="-96846"/>
              <a:ext cx="2426050" cy="231235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60723" y="788988"/>
              <a:ext cx="1735729" cy="165438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46378" y="1181099"/>
            <a:ext cx="6379997" cy="6379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95490" y="698147"/>
            <a:ext cx="5893960" cy="461665"/>
            <a:chOff x="7461686" y="793626"/>
            <a:chExt cx="5893960" cy="461665"/>
          </a:xfrm>
        </p:grpSpPr>
        <p:sp>
          <p:nvSpPr>
            <p:cNvPr id="8" name="文本框 7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ym typeface="+mn-lt"/>
                </a:rPr>
                <a:t>第二部分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877458" y="793626"/>
              <a:ext cx="44781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i="0">
                  <a:cs typeface="+mn-ea"/>
                  <a:sym typeface="+mn-lt"/>
                </a:rPr>
                <a:t>如何预防校园火灾事故的发生</a:t>
              </a:r>
              <a:endParaRPr lang="en-US" altLang="zh-CN" sz="2400" b="1" i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D099-C3CC-49E1-BE59-DA8FE3574CEB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5B9-1F9E-44E6-A365-1C17975A1C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76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40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19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13947" y="702817"/>
            <a:ext cx="4875445" cy="461666"/>
            <a:chOff x="7446557" y="793625"/>
            <a:chExt cx="4875445" cy="461666"/>
          </a:xfrm>
        </p:grpSpPr>
        <p:sp>
          <p:nvSpPr>
            <p:cNvPr id="8" name="文本框 7"/>
            <p:cNvSpPr txBox="1"/>
            <p:nvPr/>
          </p:nvSpPr>
          <p:spPr>
            <a:xfrm>
              <a:off x="7446557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ym typeface="+mn-lt"/>
                </a:rPr>
                <a:t>第三部分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862329" y="793625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cs typeface="+mn-ea"/>
                  <a:sym typeface="+mn-lt"/>
                </a:rPr>
                <a:t>掌握火场逃生的技能</a:t>
              </a:r>
              <a:endParaRPr lang="en-US" altLang="zh-CN" sz="24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08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9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84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50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2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96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88547" y="672747"/>
            <a:ext cx="4875445" cy="461665"/>
            <a:chOff x="7446557" y="830570"/>
            <a:chExt cx="4875445" cy="461665"/>
          </a:xfrm>
        </p:grpSpPr>
        <p:sp>
          <p:nvSpPr>
            <p:cNvPr id="9" name="文本框 8"/>
            <p:cNvSpPr txBox="1"/>
            <p:nvPr/>
          </p:nvSpPr>
          <p:spPr>
            <a:xfrm>
              <a:off x="7446557" y="830570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ym typeface="+mn-lt"/>
                </a:rPr>
                <a:t>第四部分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862329" y="830570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cs typeface="+mn-ea"/>
                  <a:sym typeface="+mn-lt"/>
                </a:rPr>
                <a:t>校园消防疏散演练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EF31A-FAFE-41A5-A9E9-C3E097E92B0C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C83E7-E1B1-445E-A60E-70F25C0684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1650" y="428625"/>
            <a:ext cx="111887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5F76-9FF6-44A0-B32F-DA36C85A44A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58E5-A8D4-49C6-B428-A9428187BA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5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/>
          <p:cNvSpPr txBox="1"/>
          <p:nvPr/>
        </p:nvSpPr>
        <p:spPr>
          <a:xfrm>
            <a:off x="1596176" y="1486796"/>
            <a:ext cx="94505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400">
                <a:blipFill>
                  <a:blip r:embed="rId2"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8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25400" dir="4800000" algn="ctr" rotWithShape="0">
                    <a:srgbClr val="B7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校园</a:t>
            </a:r>
            <a:r>
              <a:rPr lang="zh-CN" altLang="en-US" sz="88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25400" dir="4800000" algn="ctr" rotWithShape="0">
                    <a:srgbClr val="B7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消防疏散</a:t>
            </a:r>
            <a:r>
              <a:rPr lang="zh-CN" altLang="en-US" sz="8000" b="1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25400" dir="4800000" algn="ctr" rotWithShape="0">
                    <a:srgbClr val="B7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71468" y="3172668"/>
            <a:ext cx="5012779" cy="462414"/>
            <a:chOff x="3509140" y="3685146"/>
            <a:chExt cx="5012779" cy="462414"/>
          </a:xfrm>
        </p:grpSpPr>
        <p:sp>
          <p:nvSpPr>
            <p:cNvPr id="4" name="椭圆 3"/>
            <p:cNvSpPr/>
            <p:nvPr/>
          </p:nvSpPr>
          <p:spPr>
            <a:xfrm>
              <a:off x="8069457" y="3693620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责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169257" y="3698941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人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6845654" y="368514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人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7434313" y="368514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5472724" y="3685148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全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3509140" y="3693620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消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4187108" y="3697801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防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4842812" y="3687171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586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02" y="1353639"/>
            <a:ext cx="4522505" cy="452250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235075" y="1709370"/>
            <a:ext cx="4869151" cy="1850635"/>
            <a:chOff x="1235075" y="1709370"/>
            <a:chExt cx="4869151" cy="1850635"/>
          </a:xfrm>
        </p:grpSpPr>
        <p:grpSp>
          <p:nvGrpSpPr>
            <p:cNvPr id="6" name="组合 5"/>
            <p:cNvGrpSpPr/>
            <p:nvPr/>
          </p:nvGrpSpPr>
          <p:grpSpPr>
            <a:xfrm>
              <a:off x="1235075" y="1709370"/>
              <a:ext cx="4852701" cy="1850635"/>
              <a:chOff x="1235075" y="1709370"/>
              <a:chExt cx="4852701" cy="1850635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280772" y="1709370"/>
                <a:ext cx="4807004" cy="185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一、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火灾刚刚发生的时候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不要慌乱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要尽快利用室内外楼梯、自动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i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扶梯、消防电梯等通道逃生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一般应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!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向下不向上，千万不要乘坐普通电梯。</a:t>
                </a: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 flipH="1">
                <a:off x="1235075" y="1843790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连接符 11"/>
            <p:cNvCxnSpPr/>
            <p:nvPr/>
          </p:nvCxnSpPr>
          <p:spPr>
            <a:xfrm flipH="1">
              <a:off x="1242806" y="1843790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250950" y="4007495"/>
            <a:ext cx="4864034" cy="1862176"/>
            <a:chOff x="1250950" y="4007495"/>
            <a:chExt cx="4864034" cy="1862176"/>
          </a:xfrm>
        </p:grpSpPr>
        <p:grpSp>
          <p:nvGrpSpPr>
            <p:cNvPr id="7" name="组合 6"/>
            <p:cNvGrpSpPr/>
            <p:nvPr/>
          </p:nvGrpSpPr>
          <p:grpSpPr>
            <a:xfrm>
              <a:off x="1250950" y="4007495"/>
              <a:ext cx="4845050" cy="1862176"/>
              <a:chOff x="1250950" y="4007495"/>
              <a:chExt cx="4845050" cy="186217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88996" y="4007495"/>
                <a:ext cx="4807004" cy="18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二、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为躲避烟雾，要尽量俯下身体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采用低姿势靠右前进。可以用湿衣服或湿毛巾捂住口鼻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不要做深呼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I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吸。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 flipH="1">
                <a:off x="1250950" y="424471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连接符 13"/>
            <p:cNvCxnSpPr/>
            <p:nvPr/>
          </p:nvCxnSpPr>
          <p:spPr>
            <a:xfrm flipH="1">
              <a:off x="1253564" y="4244714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946491" y="2070956"/>
            <a:ext cx="5206191" cy="1862176"/>
            <a:chOff x="5946491" y="2070956"/>
            <a:chExt cx="5206191" cy="1862176"/>
          </a:xfrm>
        </p:grpSpPr>
        <p:grpSp>
          <p:nvGrpSpPr>
            <p:cNvPr id="2" name="组合 1"/>
            <p:cNvGrpSpPr/>
            <p:nvPr/>
          </p:nvGrpSpPr>
          <p:grpSpPr>
            <a:xfrm>
              <a:off x="5946491" y="2070956"/>
              <a:ext cx="5206191" cy="1862176"/>
              <a:chOff x="5946491" y="2070956"/>
              <a:chExt cx="5206191" cy="186217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983760" y="2070956"/>
                <a:ext cx="5168922" cy="186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三、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如果烟火封锁楼道无法逃离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应退回到阳台或浴室等安全的地方并通过呼喊、掷物、灯光等方式向营救人员示警求救。</a:t>
                </a: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 flipH="1">
                <a:off x="5946491" y="232347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 flipH="1">
              <a:off x="5946491" y="2323475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946490" y="4225889"/>
            <a:ext cx="5168923" cy="1435136"/>
            <a:chOff x="5946490" y="4225889"/>
            <a:chExt cx="5168923" cy="1435136"/>
          </a:xfrm>
        </p:grpSpPr>
        <p:grpSp>
          <p:nvGrpSpPr>
            <p:cNvPr id="3" name="组合 2"/>
            <p:cNvGrpSpPr/>
            <p:nvPr/>
          </p:nvGrpSpPr>
          <p:grpSpPr>
            <a:xfrm>
              <a:off x="5946491" y="4225889"/>
              <a:ext cx="5168922" cy="1435136"/>
              <a:chOff x="5946491" y="4225889"/>
              <a:chExt cx="5168922" cy="143513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5946491" y="4225889"/>
                <a:ext cx="5168922" cy="143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四、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一旦身受火灾威胁，千万不要惊慌失措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要冷静地确定自己所处位置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根据周围的烟、火光、温度等分析判断火势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,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不要盲目采取行动。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H="1">
                <a:off x="5946491" y="433465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 flipH="1">
              <a:off x="5946490" y="4330241"/>
              <a:ext cx="4861420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图片 14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87" y="2070956"/>
            <a:ext cx="4751882" cy="4097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34580" y="1872195"/>
            <a:ext cx="5031305" cy="1308179"/>
            <a:chOff x="1234580" y="1872195"/>
            <a:chExt cx="5031305" cy="1308179"/>
          </a:xfrm>
        </p:grpSpPr>
        <p:sp>
          <p:nvSpPr>
            <p:cNvPr id="10" name="文本框 9"/>
            <p:cNvSpPr txBox="1"/>
            <p:nvPr/>
          </p:nvSpPr>
          <p:spPr>
            <a:xfrm>
              <a:off x="1235075" y="1872195"/>
              <a:ext cx="5030810" cy="130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五、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不要向有光亮的地方跑。在火场中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大部分电源已经断掉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光亮之处正是火势猛烈之地。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234580" y="2054530"/>
              <a:ext cx="4861420" cy="532151"/>
              <a:chOff x="5946491" y="2323475"/>
              <a:chExt cx="4861420" cy="532151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H="1">
                <a:off x="5946491" y="232347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H="1">
                <a:off x="5946491" y="2323475"/>
                <a:ext cx="4861420" cy="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234580" y="3821762"/>
            <a:ext cx="5031295" cy="1308179"/>
            <a:chOff x="1234580" y="3821762"/>
            <a:chExt cx="5031295" cy="1308179"/>
          </a:xfrm>
        </p:grpSpPr>
        <p:sp>
          <p:nvSpPr>
            <p:cNvPr id="13" name="文本框 12"/>
            <p:cNvSpPr txBox="1"/>
            <p:nvPr/>
          </p:nvSpPr>
          <p:spPr>
            <a:xfrm>
              <a:off x="1235075" y="3821762"/>
              <a:ext cx="5030800" cy="130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六、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如果火已及身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切勿奔跑可采取脱掉衣物、就地打滚等方法灭火。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34580" y="3943701"/>
              <a:ext cx="4861420" cy="532151"/>
              <a:chOff x="5946491" y="2323475"/>
              <a:chExt cx="4861420" cy="532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H="1">
                <a:off x="5946491" y="2323475"/>
                <a:ext cx="0" cy="53215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5946491" y="2323475"/>
                <a:ext cx="4861420" cy="1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图片 13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957" y="810093"/>
            <a:ext cx="5237814" cy="523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29453" y="1336393"/>
            <a:ext cx="3884428" cy="854439"/>
            <a:chOff x="4099812" y="1244184"/>
            <a:chExt cx="3884428" cy="854439"/>
          </a:xfrm>
        </p:grpSpPr>
        <p:sp>
          <p:nvSpPr>
            <p:cNvPr id="2" name="矩形 1"/>
            <p:cNvSpPr/>
            <p:nvPr/>
          </p:nvSpPr>
          <p:spPr>
            <a:xfrm>
              <a:off x="4099812" y="1244184"/>
              <a:ext cx="3884428" cy="854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207762" y="1461353"/>
              <a:ext cx="37764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火场逃生自救</a:t>
              </a:r>
              <a:r>
                <a:rPr lang="en-US" altLang="zh-CN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72</a:t>
              </a:r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字口诀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4374" y="1284236"/>
            <a:ext cx="4139476" cy="1536801"/>
            <a:chOff x="6084374" y="1284236"/>
            <a:chExt cx="4139476" cy="1536801"/>
          </a:xfrm>
        </p:grpSpPr>
        <p:sp>
          <p:nvSpPr>
            <p:cNvPr id="17" name="文本框 16"/>
            <p:cNvSpPr txBox="1"/>
            <p:nvPr/>
          </p:nvSpPr>
          <p:spPr>
            <a:xfrm>
              <a:off x="6554868" y="1284236"/>
              <a:ext cx="3198489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熟悉环境出口易找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发现火情报警要早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保持镇定有序外逃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84374" y="1336393"/>
              <a:ext cx="4139476" cy="14846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4374" y="2897006"/>
            <a:ext cx="4139476" cy="1484644"/>
            <a:chOff x="6084374" y="2897006"/>
            <a:chExt cx="4139476" cy="1484644"/>
          </a:xfrm>
        </p:grpSpPr>
        <p:sp>
          <p:nvSpPr>
            <p:cNvPr id="23" name="文本框 22"/>
            <p:cNvSpPr txBox="1"/>
            <p:nvPr/>
          </p:nvSpPr>
          <p:spPr>
            <a:xfrm>
              <a:off x="6554868" y="2927382"/>
              <a:ext cx="3198489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简易防护匍匐弯腰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慎入电梯改走楼道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缓降逃生不等不靠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84374" y="2897006"/>
              <a:ext cx="4139476" cy="14846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6000" y="4424043"/>
            <a:ext cx="4139476" cy="1530236"/>
            <a:chOff x="6084374" y="4412026"/>
            <a:chExt cx="4139476" cy="1530236"/>
          </a:xfrm>
        </p:grpSpPr>
        <p:sp>
          <p:nvSpPr>
            <p:cNvPr id="25" name="文本框 24"/>
            <p:cNvSpPr txBox="1"/>
            <p:nvPr/>
          </p:nvSpPr>
          <p:spPr>
            <a:xfrm>
              <a:off x="6554868" y="4412026"/>
              <a:ext cx="3198489" cy="1430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火已及身切勿惊跑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被困室内固守为妙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algn="dist"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远离险地不贪不闹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084374" y="4457618"/>
              <a:ext cx="4139476" cy="14846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图片 15" descr="卡通人物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19" y="2232396"/>
            <a:ext cx="4116224" cy="41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2161309" y="2380608"/>
            <a:ext cx="778279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 dirty="0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掌握火场逃生的技能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531964" y="1700686"/>
            <a:ext cx="4372448" cy="3973794"/>
            <a:chOff x="6531964" y="1700686"/>
            <a:chExt cx="4372448" cy="3973794"/>
          </a:xfrm>
        </p:grpSpPr>
        <p:grpSp>
          <p:nvGrpSpPr>
            <p:cNvPr id="9" name="组合 8"/>
            <p:cNvGrpSpPr/>
            <p:nvPr/>
          </p:nvGrpSpPr>
          <p:grpSpPr>
            <a:xfrm>
              <a:off x="6531964" y="1700686"/>
              <a:ext cx="4372448" cy="3973794"/>
              <a:chOff x="6531964" y="1700686"/>
              <a:chExt cx="4372448" cy="3973794"/>
            </a:xfrm>
          </p:grpSpPr>
          <p:sp>
            <p:nvSpPr>
              <p:cNvPr id="15" name="矩形: 对角圆角 14"/>
              <p:cNvSpPr/>
              <p:nvPr/>
            </p:nvSpPr>
            <p:spPr>
              <a:xfrm>
                <a:off x="7634994" y="1700686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531964" y="1704073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6861126" y="2763272"/>
              <a:ext cx="3714122" cy="278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确定逃生路线后，可用浸湿的棉被或毛毯、棉大衣盖在身上，以最快的速度钻过火场并冲到安全区域。不能用塑料或化纤等类物品来保护身体，否则会适得其反。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776618" y="2007645"/>
              <a:ext cx="18831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厚物护身法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4023" y="1687231"/>
            <a:ext cx="4372448" cy="3973794"/>
            <a:chOff x="1229189" y="1687230"/>
            <a:chExt cx="4372448" cy="3973794"/>
          </a:xfrm>
        </p:grpSpPr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496518" y="2620726"/>
              <a:ext cx="3892447" cy="275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25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火场上的烟气温度高、毒性大，吸入后很容易引起呼吸系统灼伤或人体中毒。疏散中应用浸湿的毛巾、口罩等捂住口鼻，以起到降温及过滤的作用。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332219" y="1687230"/>
              <a:ext cx="2052403" cy="936885"/>
              <a:chOff x="2467131" y="1690618"/>
              <a:chExt cx="2052403" cy="936885"/>
            </a:xfrm>
          </p:grpSpPr>
          <p:sp>
            <p:nvSpPr>
              <p:cNvPr id="4" name="矩形: 对角圆角 3"/>
              <p:cNvSpPr/>
              <p:nvPr/>
            </p:nvSpPr>
            <p:spPr>
              <a:xfrm>
                <a:off x="2467131" y="1690618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493989" y="1928229"/>
                <a:ext cx="20255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毛巾捂鼻法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229189" y="1690617"/>
              <a:ext cx="4372448" cy="397040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44023" y="1687231"/>
            <a:ext cx="4372448" cy="3973794"/>
            <a:chOff x="1244023" y="1687231"/>
            <a:chExt cx="4372448" cy="3973794"/>
          </a:xfrm>
        </p:grpSpPr>
        <p:grpSp>
          <p:nvGrpSpPr>
            <p:cNvPr id="5" name="组合 4"/>
            <p:cNvGrpSpPr/>
            <p:nvPr/>
          </p:nvGrpSpPr>
          <p:grpSpPr>
            <a:xfrm>
              <a:off x="1244023" y="1687231"/>
              <a:ext cx="4372448" cy="3973794"/>
              <a:chOff x="1229189" y="1687230"/>
              <a:chExt cx="4372448" cy="3973794"/>
            </a:xfrm>
          </p:grpSpPr>
          <p:sp>
            <p:nvSpPr>
              <p:cNvPr id="9" name="矩形: 对角圆角 8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301587" y="2802771"/>
              <a:ext cx="4257320" cy="223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可以在阳台上、窗台、屋顶平台等处用木板、木桩、竹竿等有承受力的物体，搭至相邻单元或相邻建筑，以此作为跳板转移到相对安全的区域。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92425" y="1924840"/>
              <a:ext cx="1875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跳板转移法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75529" y="1687231"/>
            <a:ext cx="4372448" cy="3973794"/>
            <a:chOff x="6575529" y="1687231"/>
            <a:chExt cx="4372448" cy="3973794"/>
          </a:xfrm>
        </p:grpSpPr>
        <p:grpSp>
          <p:nvGrpSpPr>
            <p:cNvPr id="17" name="组合 16"/>
            <p:cNvGrpSpPr/>
            <p:nvPr/>
          </p:nvGrpSpPr>
          <p:grpSpPr>
            <a:xfrm>
              <a:off x="6575529" y="1687231"/>
              <a:ext cx="4372448" cy="3973794"/>
              <a:chOff x="1229189" y="1687230"/>
              <a:chExt cx="4372448" cy="3973794"/>
            </a:xfrm>
          </p:grpSpPr>
          <p:sp>
            <p:nvSpPr>
              <p:cNvPr id="18" name="矩形: 对角圆角 17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6765608" y="2693446"/>
              <a:ext cx="4182369" cy="2785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当建筑物外墙或阳台边上有落水管、电线杆、避雷针引线等竖直管线时，可借助其下滑至地面，同时应注意一次下滑时人数不宜过多，以防止逃生途中因管线损坏而致人坠落。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791298" y="1924839"/>
              <a:ext cx="17257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管线下滑法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44023" y="1687231"/>
            <a:ext cx="4372448" cy="4095571"/>
            <a:chOff x="1244023" y="1687231"/>
            <a:chExt cx="4372448" cy="4095571"/>
          </a:xfrm>
        </p:grpSpPr>
        <p:grpSp>
          <p:nvGrpSpPr>
            <p:cNvPr id="5" name="组合 4"/>
            <p:cNvGrpSpPr/>
            <p:nvPr/>
          </p:nvGrpSpPr>
          <p:grpSpPr>
            <a:xfrm>
              <a:off x="1244023" y="1687231"/>
              <a:ext cx="4372448" cy="3973794"/>
              <a:chOff x="1229189" y="1687230"/>
              <a:chExt cx="4372448" cy="3973794"/>
            </a:xfrm>
          </p:grpSpPr>
          <p:sp>
            <p:nvSpPr>
              <p:cNvPr id="6" name="矩形: 对角圆角 5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244023" y="2443298"/>
              <a:ext cx="4191364" cy="333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家中有绳索的（或将床单、被罩、窗帘等撕成条，拧成麻花状），可直接将其一端拴在门、窗档或重物上，沿另一端爬下。逃生过程中，脚要成绞状夹紧绳子，双手交替往下爬，并尽量用手套、毛巾将手保护好。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476341" y="1924840"/>
              <a:ext cx="19512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结绳自救法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08069" y="1624342"/>
            <a:ext cx="4372448" cy="3976185"/>
            <a:chOff x="6508069" y="1624342"/>
            <a:chExt cx="4372448" cy="3976185"/>
          </a:xfrm>
        </p:grpSpPr>
        <p:grpSp>
          <p:nvGrpSpPr>
            <p:cNvPr id="15" name="组合 14"/>
            <p:cNvGrpSpPr/>
            <p:nvPr/>
          </p:nvGrpSpPr>
          <p:grpSpPr>
            <a:xfrm>
              <a:off x="6508069" y="1624342"/>
              <a:ext cx="4372448" cy="3973794"/>
              <a:chOff x="6508069" y="1624342"/>
              <a:chExt cx="4372448" cy="397379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508069" y="1624342"/>
                <a:ext cx="4372448" cy="3973794"/>
                <a:chOff x="1229189" y="1687230"/>
                <a:chExt cx="4372448" cy="3973794"/>
              </a:xfrm>
            </p:grpSpPr>
            <p:sp>
              <p:nvSpPr>
                <p:cNvPr id="9" name="矩形: 对角圆角 8"/>
                <p:cNvSpPr/>
                <p:nvPr/>
              </p:nvSpPr>
              <p:spPr>
                <a:xfrm>
                  <a:off x="2332219" y="1687230"/>
                  <a:ext cx="1951220" cy="936885"/>
                </a:xfrm>
                <a:prstGeom prst="round2Diag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1229189" y="1690617"/>
                  <a:ext cx="4372448" cy="397040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6828137" y="2747163"/>
                <a:ext cx="3732312" cy="1365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dist" eaLnBrk="1" hangingPunct="1">
                  <a:lnSpc>
                    <a:spcPct val="250000"/>
                  </a:lnSpc>
                  <a:spcBef>
                    <a:spcPct val="5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zh-CN" altLang="en-US" sz="1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有条件的家庭可以利用平时准备的家用缓降器等专用救生设备逃生。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7741839" y="1924840"/>
                <a:ext cx="2018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器械逃生法</a:t>
                </a:r>
              </a:p>
            </p:txBody>
          </p:sp>
        </p:grpSp>
        <p:sp>
          <p:nvSpPr>
            <p:cNvPr id="18" name="矩形: 对角圆角 17"/>
            <p:cNvSpPr/>
            <p:nvPr/>
          </p:nvSpPr>
          <p:spPr>
            <a:xfrm>
              <a:off x="6508070" y="4705870"/>
              <a:ext cx="4372447" cy="894657"/>
            </a:xfrm>
            <a:prstGeom prst="round2DiagRect">
              <a:avLst>
                <a:gd name="adj1" fmla="val 531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545458" y="1687231"/>
            <a:ext cx="4439910" cy="3973794"/>
            <a:chOff x="6545458" y="1687231"/>
            <a:chExt cx="4439910" cy="3973794"/>
          </a:xfrm>
        </p:grpSpPr>
        <p:grpSp>
          <p:nvGrpSpPr>
            <p:cNvPr id="18" name="组合 17"/>
            <p:cNvGrpSpPr/>
            <p:nvPr/>
          </p:nvGrpSpPr>
          <p:grpSpPr>
            <a:xfrm>
              <a:off x="6579189" y="1687231"/>
              <a:ext cx="4372448" cy="3973794"/>
              <a:chOff x="1229189" y="1687230"/>
              <a:chExt cx="4372448" cy="3973794"/>
            </a:xfrm>
          </p:grpSpPr>
          <p:sp>
            <p:nvSpPr>
              <p:cNvPr id="19" name="矩形: 对角圆角 18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6545458" y="2821809"/>
              <a:ext cx="4439910" cy="254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在暂时无法向外疏散时，可选择卫生间、厨房等空间小且有水源和新鲜空气的地方暂时避难。将毛巾等棉织物塞进门缝阻挡烟气，在地面上泼水降温，等待救援。在消防队员到来后，可通过搭乘消防云梯、救生直升机或利用救生气垫逃生。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757795" y="1939021"/>
              <a:ext cx="18756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空间避难法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93509" y="1672936"/>
            <a:ext cx="4406179" cy="3973794"/>
            <a:chOff x="1193509" y="1672936"/>
            <a:chExt cx="4406179" cy="3973794"/>
          </a:xfrm>
        </p:grpSpPr>
        <p:grpSp>
          <p:nvGrpSpPr>
            <p:cNvPr id="8" name="组合 7"/>
            <p:cNvGrpSpPr/>
            <p:nvPr/>
          </p:nvGrpSpPr>
          <p:grpSpPr>
            <a:xfrm>
              <a:off x="1193509" y="1672936"/>
              <a:ext cx="4372448" cy="3973794"/>
              <a:chOff x="1229189" y="1687230"/>
              <a:chExt cx="4372448" cy="3973794"/>
            </a:xfrm>
          </p:grpSpPr>
          <p:sp>
            <p:nvSpPr>
              <p:cNvPr id="11" name="矩形: 对角圆角 10"/>
              <p:cNvSpPr/>
              <p:nvPr/>
            </p:nvSpPr>
            <p:spPr>
              <a:xfrm>
                <a:off x="2332219" y="1687230"/>
                <a:ext cx="1951220" cy="936885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229189" y="1690617"/>
                <a:ext cx="4372448" cy="397040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227240" y="2836151"/>
              <a:ext cx="4372448" cy="223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在等待救援的过程中，应通过大声呼救、挥动布条、敲击金属物品、投掷软物品等方式引起救援人员的注意；夜间可用手电筒、应急灯等能发光的物品发出信号。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418308" y="1902653"/>
              <a:ext cx="17076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信号求救法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2409473" y="2380608"/>
            <a:ext cx="7373054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校园消防疏散演练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06102" cy="6858000"/>
            <a:chOff x="0" y="0"/>
            <a:chExt cx="12206102" cy="685800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0626"/>
              <a:ext cx="12206102" cy="1137374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2400" y="-501363"/>
            <a:ext cx="3349016" cy="2205720"/>
          </a:xfrm>
          <a:prstGeom prst="rect">
            <a:avLst/>
          </a:prstGeom>
        </p:spPr>
      </p:pic>
      <p:sp>
        <p:nvSpPr>
          <p:cNvPr id="2" name="矩形: 圆角 11"/>
          <p:cNvSpPr/>
          <p:nvPr/>
        </p:nvSpPr>
        <p:spPr>
          <a:xfrm flipH="1">
            <a:off x="1174103" y="955290"/>
            <a:ext cx="9843795" cy="5140710"/>
          </a:xfrm>
          <a:custGeom>
            <a:avLst/>
            <a:gdLst>
              <a:gd name="connsiteX0" fmla="*/ 0 w 8851900"/>
              <a:gd name="connsiteY0" fmla="*/ 209576 h 4991100"/>
              <a:gd name="connsiteX1" fmla="*/ 209576 w 8851900"/>
              <a:gd name="connsiteY1" fmla="*/ 0 h 4991100"/>
              <a:gd name="connsiteX2" fmla="*/ 8642324 w 8851900"/>
              <a:gd name="connsiteY2" fmla="*/ 0 h 4991100"/>
              <a:gd name="connsiteX3" fmla="*/ 8851900 w 8851900"/>
              <a:gd name="connsiteY3" fmla="*/ 209576 h 4991100"/>
              <a:gd name="connsiteX4" fmla="*/ 8851900 w 8851900"/>
              <a:gd name="connsiteY4" fmla="*/ 4781524 h 4991100"/>
              <a:gd name="connsiteX5" fmla="*/ 8642324 w 8851900"/>
              <a:gd name="connsiteY5" fmla="*/ 4991100 h 4991100"/>
              <a:gd name="connsiteX6" fmla="*/ 209576 w 8851900"/>
              <a:gd name="connsiteY6" fmla="*/ 4991100 h 4991100"/>
              <a:gd name="connsiteX7" fmla="*/ 0 w 8851900"/>
              <a:gd name="connsiteY7" fmla="*/ 4781524 h 4991100"/>
              <a:gd name="connsiteX8" fmla="*/ 0 w 8851900"/>
              <a:gd name="connsiteY8" fmla="*/ 209576 h 4991100"/>
              <a:gd name="connsiteX0-1" fmla="*/ 0 w 8851900"/>
              <a:gd name="connsiteY0-2" fmla="*/ 222276 h 5003800"/>
              <a:gd name="connsiteX1-3" fmla="*/ 209576 w 8851900"/>
              <a:gd name="connsiteY1-4" fmla="*/ 12700 h 5003800"/>
              <a:gd name="connsiteX2-5" fmla="*/ 190500 w 8851900"/>
              <a:gd name="connsiteY2-6" fmla="*/ 0 h 5003800"/>
              <a:gd name="connsiteX3-7" fmla="*/ 8642324 w 8851900"/>
              <a:gd name="connsiteY3-8" fmla="*/ 12700 h 5003800"/>
              <a:gd name="connsiteX4-9" fmla="*/ 8851900 w 8851900"/>
              <a:gd name="connsiteY4-10" fmla="*/ 222276 h 5003800"/>
              <a:gd name="connsiteX5-11" fmla="*/ 8851900 w 8851900"/>
              <a:gd name="connsiteY5-12" fmla="*/ 4794224 h 5003800"/>
              <a:gd name="connsiteX6-13" fmla="*/ 8642324 w 8851900"/>
              <a:gd name="connsiteY6-14" fmla="*/ 5003800 h 5003800"/>
              <a:gd name="connsiteX7-15" fmla="*/ 209576 w 8851900"/>
              <a:gd name="connsiteY7-16" fmla="*/ 5003800 h 5003800"/>
              <a:gd name="connsiteX8-17" fmla="*/ 0 w 8851900"/>
              <a:gd name="connsiteY8-18" fmla="*/ 4794224 h 5003800"/>
              <a:gd name="connsiteX9" fmla="*/ 0 w 8851900"/>
              <a:gd name="connsiteY9" fmla="*/ 222276 h 5003800"/>
              <a:gd name="connsiteX0-19" fmla="*/ 0 w 8851900"/>
              <a:gd name="connsiteY0-20" fmla="*/ 209576 h 4991100"/>
              <a:gd name="connsiteX1-21" fmla="*/ 209576 w 8851900"/>
              <a:gd name="connsiteY1-22" fmla="*/ 0 h 4991100"/>
              <a:gd name="connsiteX2-23" fmla="*/ 4584700 w 8851900"/>
              <a:gd name="connsiteY2-24" fmla="*/ 876300 h 4991100"/>
              <a:gd name="connsiteX3-25" fmla="*/ 8642324 w 8851900"/>
              <a:gd name="connsiteY3-26" fmla="*/ 0 h 4991100"/>
              <a:gd name="connsiteX4-27" fmla="*/ 8851900 w 8851900"/>
              <a:gd name="connsiteY4-28" fmla="*/ 209576 h 4991100"/>
              <a:gd name="connsiteX5-29" fmla="*/ 8851900 w 8851900"/>
              <a:gd name="connsiteY5-30" fmla="*/ 4781524 h 4991100"/>
              <a:gd name="connsiteX6-31" fmla="*/ 8642324 w 8851900"/>
              <a:gd name="connsiteY6-32" fmla="*/ 4991100 h 4991100"/>
              <a:gd name="connsiteX7-33" fmla="*/ 209576 w 8851900"/>
              <a:gd name="connsiteY7-34" fmla="*/ 4991100 h 4991100"/>
              <a:gd name="connsiteX8-35" fmla="*/ 0 w 8851900"/>
              <a:gd name="connsiteY8-36" fmla="*/ 4781524 h 4991100"/>
              <a:gd name="connsiteX9-37" fmla="*/ 0 w 8851900"/>
              <a:gd name="connsiteY9-38" fmla="*/ 209576 h 4991100"/>
              <a:gd name="connsiteX0-39" fmla="*/ 0 w 8851900"/>
              <a:gd name="connsiteY0-40" fmla="*/ 209576 h 4991100"/>
              <a:gd name="connsiteX1-41" fmla="*/ 209576 w 8851900"/>
              <a:gd name="connsiteY1-42" fmla="*/ 0 h 4991100"/>
              <a:gd name="connsiteX2-43" fmla="*/ 4356100 w 8851900"/>
              <a:gd name="connsiteY2-44" fmla="*/ 635000 h 4991100"/>
              <a:gd name="connsiteX3-45" fmla="*/ 8642324 w 8851900"/>
              <a:gd name="connsiteY3-46" fmla="*/ 0 h 4991100"/>
              <a:gd name="connsiteX4-47" fmla="*/ 8851900 w 8851900"/>
              <a:gd name="connsiteY4-48" fmla="*/ 209576 h 4991100"/>
              <a:gd name="connsiteX5-49" fmla="*/ 8851900 w 8851900"/>
              <a:gd name="connsiteY5-50" fmla="*/ 4781524 h 4991100"/>
              <a:gd name="connsiteX6-51" fmla="*/ 8642324 w 8851900"/>
              <a:gd name="connsiteY6-52" fmla="*/ 4991100 h 4991100"/>
              <a:gd name="connsiteX7-53" fmla="*/ 209576 w 8851900"/>
              <a:gd name="connsiteY7-54" fmla="*/ 4991100 h 4991100"/>
              <a:gd name="connsiteX8-55" fmla="*/ 0 w 8851900"/>
              <a:gd name="connsiteY8-56" fmla="*/ 4781524 h 4991100"/>
              <a:gd name="connsiteX9-57" fmla="*/ 0 w 8851900"/>
              <a:gd name="connsiteY9-58" fmla="*/ 209576 h 4991100"/>
              <a:gd name="connsiteX0-59" fmla="*/ 0 w 8851900"/>
              <a:gd name="connsiteY0-60" fmla="*/ 209576 h 4991100"/>
              <a:gd name="connsiteX1-61" fmla="*/ 209576 w 8851900"/>
              <a:gd name="connsiteY1-62" fmla="*/ 0 h 4991100"/>
              <a:gd name="connsiteX2-63" fmla="*/ 4356100 w 8851900"/>
              <a:gd name="connsiteY2-64" fmla="*/ 635000 h 4991100"/>
              <a:gd name="connsiteX3-65" fmla="*/ 8642324 w 8851900"/>
              <a:gd name="connsiteY3-66" fmla="*/ 0 h 4991100"/>
              <a:gd name="connsiteX4-67" fmla="*/ 8851900 w 8851900"/>
              <a:gd name="connsiteY4-68" fmla="*/ 209576 h 4991100"/>
              <a:gd name="connsiteX5-69" fmla="*/ 8851900 w 8851900"/>
              <a:gd name="connsiteY5-70" fmla="*/ 4781524 h 4991100"/>
              <a:gd name="connsiteX6-71" fmla="*/ 8642324 w 8851900"/>
              <a:gd name="connsiteY6-72" fmla="*/ 4991100 h 4991100"/>
              <a:gd name="connsiteX7-73" fmla="*/ 3962400 w 8851900"/>
              <a:gd name="connsiteY7-74" fmla="*/ 4991100 h 4991100"/>
              <a:gd name="connsiteX8-75" fmla="*/ 209576 w 8851900"/>
              <a:gd name="connsiteY8-76" fmla="*/ 4991100 h 4991100"/>
              <a:gd name="connsiteX9-77" fmla="*/ 0 w 8851900"/>
              <a:gd name="connsiteY9-78" fmla="*/ 4781524 h 4991100"/>
              <a:gd name="connsiteX10" fmla="*/ 0 w 8851900"/>
              <a:gd name="connsiteY10" fmla="*/ 209576 h 4991100"/>
              <a:gd name="connsiteX0-79" fmla="*/ 0 w 8851900"/>
              <a:gd name="connsiteY0-80" fmla="*/ 209576 h 4991100"/>
              <a:gd name="connsiteX1-81" fmla="*/ 209576 w 8851900"/>
              <a:gd name="connsiteY1-82" fmla="*/ 0 h 4991100"/>
              <a:gd name="connsiteX2-83" fmla="*/ 4356100 w 8851900"/>
              <a:gd name="connsiteY2-84" fmla="*/ 635000 h 4991100"/>
              <a:gd name="connsiteX3-85" fmla="*/ 8642324 w 8851900"/>
              <a:gd name="connsiteY3-86" fmla="*/ 0 h 4991100"/>
              <a:gd name="connsiteX4-87" fmla="*/ 8851900 w 8851900"/>
              <a:gd name="connsiteY4-88" fmla="*/ 209576 h 4991100"/>
              <a:gd name="connsiteX5-89" fmla="*/ 8851900 w 8851900"/>
              <a:gd name="connsiteY5-90" fmla="*/ 4781524 h 4991100"/>
              <a:gd name="connsiteX6-91" fmla="*/ 8642324 w 8851900"/>
              <a:gd name="connsiteY6-92" fmla="*/ 4991100 h 4991100"/>
              <a:gd name="connsiteX7-93" fmla="*/ 4356100 w 8851900"/>
              <a:gd name="connsiteY7-94" fmla="*/ 4610100 h 4991100"/>
              <a:gd name="connsiteX8-95" fmla="*/ 209576 w 8851900"/>
              <a:gd name="connsiteY8-96" fmla="*/ 4991100 h 4991100"/>
              <a:gd name="connsiteX9-97" fmla="*/ 0 w 8851900"/>
              <a:gd name="connsiteY9-98" fmla="*/ 4781524 h 4991100"/>
              <a:gd name="connsiteX10-99" fmla="*/ 0 w 8851900"/>
              <a:gd name="connsiteY10-100" fmla="*/ 209576 h 4991100"/>
              <a:gd name="connsiteX0-101" fmla="*/ 0 w 8851900"/>
              <a:gd name="connsiteY0-102" fmla="*/ 209576 h 4991100"/>
              <a:gd name="connsiteX1-103" fmla="*/ 209576 w 8851900"/>
              <a:gd name="connsiteY1-104" fmla="*/ 0 h 4991100"/>
              <a:gd name="connsiteX2-105" fmla="*/ 4356100 w 8851900"/>
              <a:gd name="connsiteY2-106" fmla="*/ 635000 h 4991100"/>
              <a:gd name="connsiteX3-107" fmla="*/ 8642324 w 8851900"/>
              <a:gd name="connsiteY3-108" fmla="*/ 0 h 4991100"/>
              <a:gd name="connsiteX4-109" fmla="*/ 8851900 w 8851900"/>
              <a:gd name="connsiteY4-110" fmla="*/ 209576 h 4991100"/>
              <a:gd name="connsiteX5-111" fmla="*/ 8851900 w 8851900"/>
              <a:gd name="connsiteY5-112" fmla="*/ 4781524 h 4991100"/>
              <a:gd name="connsiteX6-113" fmla="*/ 8642324 w 8851900"/>
              <a:gd name="connsiteY6-114" fmla="*/ 4991100 h 4991100"/>
              <a:gd name="connsiteX7-115" fmla="*/ 4356100 w 8851900"/>
              <a:gd name="connsiteY7-116" fmla="*/ 4610100 h 4991100"/>
              <a:gd name="connsiteX8-117" fmla="*/ 209576 w 8851900"/>
              <a:gd name="connsiteY8-118" fmla="*/ 4991100 h 4991100"/>
              <a:gd name="connsiteX9-119" fmla="*/ 0 w 8851900"/>
              <a:gd name="connsiteY9-120" fmla="*/ 4781524 h 4991100"/>
              <a:gd name="connsiteX10-121" fmla="*/ 0 w 8851900"/>
              <a:gd name="connsiteY10-122" fmla="*/ 209576 h 4991100"/>
              <a:gd name="connsiteX0-123" fmla="*/ 0 w 8851900"/>
              <a:gd name="connsiteY0-124" fmla="*/ 209576 h 4991100"/>
              <a:gd name="connsiteX1-125" fmla="*/ 209576 w 8851900"/>
              <a:gd name="connsiteY1-126" fmla="*/ 0 h 4991100"/>
              <a:gd name="connsiteX2-127" fmla="*/ 4356100 w 8851900"/>
              <a:gd name="connsiteY2-128" fmla="*/ 635000 h 4991100"/>
              <a:gd name="connsiteX3-129" fmla="*/ 8642324 w 8851900"/>
              <a:gd name="connsiteY3-130" fmla="*/ 0 h 4991100"/>
              <a:gd name="connsiteX4-131" fmla="*/ 8851900 w 8851900"/>
              <a:gd name="connsiteY4-132" fmla="*/ 209576 h 4991100"/>
              <a:gd name="connsiteX5-133" fmla="*/ 8851900 w 8851900"/>
              <a:gd name="connsiteY5-134" fmla="*/ 4781524 h 4991100"/>
              <a:gd name="connsiteX6-135" fmla="*/ 8642324 w 8851900"/>
              <a:gd name="connsiteY6-136" fmla="*/ 4991100 h 4991100"/>
              <a:gd name="connsiteX7-137" fmla="*/ 4356100 w 8851900"/>
              <a:gd name="connsiteY7-138" fmla="*/ 4610100 h 4991100"/>
              <a:gd name="connsiteX8-139" fmla="*/ 209576 w 8851900"/>
              <a:gd name="connsiteY8-140" fmla="*/ 4991100 h 4991100"/>
              <a:gd name="connsiteX9-141" fmla="*/ 0 w 8851900"/>
              <a:gd name="connsiteY9-142" fmla="*/ 4781524 h 4991100"/>
              <a:gd name="connsiteX10-143" fmla="*/ 0 w 8851900"/>
              <a:gd name="connsiteY10-144" fmla="*/ 209576 h 4991100"/>
              <a:gd name="connsiteX0-145" fmla="*/ 0 w 8851900"/>
              <a:gd name="connsiteY0-146" fmla="*/ 209576 h 4991100"/>
              <a:gd name="connsiteX1-147" fmla="*/ 209576 w 8851900"/>
              <a:gd name="connsiteY1-148" fmla="*/ 0 h 4991100"/>
              <a:gd name="connsiteX2-149" fmla="*/ 4356100 w 8851900"/>
              <a:gd name="connsiteY2-150" fmla="*/ 635000 h 4991100"/>
              <a:gd name="connsiteX3-151" fmla="*/ 8642324 w 8851900"/>
              <a:gd name="connsiteY3-152" fmla="*/ 0 h 4991100"/>
              <a:gd name="connsiteX4-153" fmla="*/ 8851900 w 8851900"/>
              <a:gd name="connsiteY4-154" fmla="*/ 209576 h 4991100"/>
              <a:gd name="connsiteX5-155" fmla="*/ 8851900 w 8851900"/>
              <a:gd name="connsiteY5-156" fmla="*/ 4781524 h 4991100"/>
              <a:gd name="connsiteX6-157" fmla="*/ 8642324 w 8851900"/>
              <a:gd name="connsiteY6-158" fmla="*/ 4991100 h 4991100"/>
              <a:gd name="connsiteX7-159" fmla="*/ 4584700 w 8851900"/>
              <a:gd name="connsiteY7-160" fmla="*/ 4787900 h 4991100"/>
              <a:gd name="connsiteX8-161" fmla="*/ 209576 w 8851900"/>
              <a:gd name="connsiteY8-162" fmla="*/ 4991100 h 4991100"/>
              <a:gd name="connsiteX9-163" fmla="*/ 0 w 8851900"/>
              <a:gd name="connsiteY9-164" fmla="*/ 4781524 h 4991100"/>
              <a:gd name="connsiteX10-165" fmla="*/ 0 w 8851900"/>
              <a:gd name="connsiteY10-166" fmla="*/ 209576 h 4991100"/>
              <a:gd name="connsiteX0-167" fmla="*/ 0 w 8851900"/>
              <a:gd name="connsiteY0-168" fmla="*/ 209576 h 4991100"/>
              <a:gd name="connsiteX1-169" fmla="*/ 209576 w 8851900"/>
              <a:gd name="connsiteY1-170" fmla="*/ 0 h 4991100"/>
              <a:gd name="connsiteX2-171" fmla="*/ 4533900 w 8851900"/>
              <a:gd name="connsiteY2-172" fmla="*/ 406400 h 4991100"/>
              <a:gd name="connsiteX3-173" fmla="*/ 8642324 w 8851900"/>
              <a:gd name="connsiteY3-174" fmla="*/ 0 h 4991100"/>
              <a:gd name="connsiteX4-175" fmla="*/ 8851900 w 8851900"/>
              <a:gd name="connsiteY4-176" fmla="*/ 209576 h 4991100"/>
              <a:gd name="connsiteX5-177" fmla="*/ 8851900 w 8851900"/>
              <a:gd name="connsiteY5-178" fmla="*/ 4781524 h 4991100"/>
              <a:gd name="connsiteX6-179" fmla="*/ 8642324 w 8851900"/>
              <a:gd name="connsiteY6-180" fmla="*/ 4991100 h 4991100"/>
              <a:gd name="connsiteX7-181" fmla="*/ 4584700 w 8851900"/>
              <a:gd name="connsiteY7-182" fmla="*/ 4787900 h 4991100"/>
              <a:gd name="connsiteX8-183" fmla="*/ 209576 w 8851900"/>
              <a:gd name="connsiteY8-184" fmla="*/ 4991100 h 4991100"/>
              <a:gd name="connsiteX9-185" fmla="*/ 0 w 8851900"/>
              <a:gd name="connsiteY9-186" fmla="*/ 4781524 h 4991100"/>
              <a:gd name="connsiteX10-187" fmla="*/ 0 w 8851900"/>
              <a:gd name="connsiteY10-188" fmla="*/ 209576 h 4991100"/>
              <a:gd name="connsiteX0-189" fmla="*/ 0 w 8851900"/>
              <a:gd name="connsiteY0-190" fmla="*/ 209576 h 4991100"/>
              <a:gd name="connsiteX1-191" fmla="*/ 209576 w 8851900"/>
              <a:gd name="connsiteY1-192" fmla="*/ 0 h 4991100"/>
              <a:gd name="connsiteX2-193" fmla="*/ 4533900 w 8851900"/>
              <a:gd name="connsiteY2-194" fmla="*/ 406400 h 4991100"/>
              <a:gd name="connsiteX3-195" fmla="*/ 8642324 w 8851900"/>
              <a:gd name="connsiteY3-196" fmla="*/ 0 h 4991100"/>
              <a:gd name="connsiteX4-197" fmla="*/ 8851900 w 8851900"/>
              <a:gd name="connsiteY4-198" fmla="*/ 209576 h 4991100"/>
              <a:gd name="connsiteX5-199" fmla="*/ 8851900 w 8851900"/>
              <a:gd name="connsiteY5-200" fmla="*/ 4781524 h 4991100"/>
              <a:gd name="connsiteX6-201" fmla="*/ 8642324 w 8851900"/>
              <a:gd name="connsiteY6-202" fmla="*/ 4991100 h 4991100"/>
              <a:gd name="connsiteX7-203" fmla="*/ 4584700 w 8851900"/>
              <a:gd name="connsiteY7-204" fmla="*/ 4787900 h 4991100"/>
              <a:gd name="connsiteX8-205" fmla="*/ 209576 w 8851900"/>
              <a:gd name="connsiteY8-206" fmla="*/ 4991100 h 4991100"/>
              <a:gd name="connsiteX9-207" fmla="*/ 0 w 8851900"/>
              <a:gd name="connsiteY9-208" fmla="*/ 4781524 h 4991100"/>
              <a:gd name="connsiteX10-209" fmla="*/ 0 w 8851900"/>
              <a:gd name="connsiteY10-210" fmla="*/ 209576 h 4991100"/>
              <a:gd name="connsiteX0-211" fmla="*/ 191675 w 9043575"/>
              <a:gd name="connsiteY0-212" fmla="*/ 210154 h 4991678"/>
              <a:gd name="connsiteX1-213" fmla="*/ 401251 w 9043575"/>
              <a:gd name="connsiteY1-214" fmla="*/ 578 h 4991678"/>
              <a:gd name="connsiteX2-215" fmla="*/ 4738275 w 9043575"/>
              <a:gd name="connsiteY2-216" fmla="*/ 140278 h 4991678"/>
              <a:gd name="connsiteX3-217" fmla="*/ 8833999 w 9043575"/>
              <a:gd name="connsiteY3-218" fmla="*/ 578 h 4991678"/>
              <a:gd name="connsiteX4-219" fmla="*/ 9043575 w 9043575"/>
              <a:gd name="connsiteY4-220" fmla="*/ 210154 h 4991678"/>
              <a:gd name="connsiteX5-221" fmla="*/ 9043575 w 9043575"/>
              <a:gd name="connsiteY5-222" fmla="*/ 4782102 h 4991678"/>
              <a:gd name="connsiteX6-223" fmla="*/ 8833999 w 9043575"/>
              <a:gd name="connsiteY6-224" fmla="*/ 4991678 h 4991678"/>
              <a:gd name="connsiteX7-225" fmla="*/ 4776375 w 9043575"/>
              <a:gd name="connsiteY7-226" fmla="*/ 4788478 h 4991678"/>
              <a:gd name="connsiteX8-227" fmla="*/ 401251 w 9043575"/>
              <a:gd name="connsiteY8-228" fmla="*/ 4991678 h 4991678"/>
              <a:gd name="connsiteX9-229" fmla="*/ 191675 w 9043575"/>
              <a:gd name="connsiteY9-230" fmla="*/ 4782102 h 4991678"/>
              <a:gd name="connsiteX10-231" fmla="*/ 191675 w 9043575"/>
              <a:gd name="connsiteY10-232" fmla="*/ 210154 h 4991678"/>
              <a:gd name="connsiteX0-233" fmla="*/ 191675 w 9043575"/>
              <a:gd name="connsiteY0-234" fmla="*/ 217200 h 4998724"/>
              <a:gd name="connsiteX1-235" fmla="*/ 401251 w 9043575"/>
              <a:gd name="connsiteY1-236" fmla="*/ 7624 h 4998724"/>
              <a:gd name="connsiteX2-237" fmla="*/ 4738275 w 9043575"/>
              <a:gd name="connsiteY2-238" fmla="*/ 33024 h 4998724"/>
              <a:gd name="connsiteX3-239" fmla="*/ 8833999 w 9043575"/>
              <a:gd name="connsiteY3-240" fmla="*/ 7624 h 4998724"/>
              <a:gd name="connsiteX4-241" fmla="*/ 9043575 w 9043575"/>
              <a:gd name="connsiteY4-242" fmla="*/ 217200 h 4998724"/>
              <a:gd name="connsiteX5-243" fmla="*/ 9043575 w 9043575"/>
              <a:gd name="connsiteY5-244" fmla="*/ 4789148 h 4998724"/>
              <a:gd name="connsiteX6-245" fmla="*/ 8833999 w 9043575"/>
              <a:gd name="connsiteY6-246" fmla="*/ 4998724 h 4998724"/>
              <a:gd name="connsiteX7-247" fmla="*/ 4776375 w 9043575"/>
              <a:gd name="connsiteY7-248" fmla="*/ 4795524 h 4998724"/>
              <a:gd name="connsiteX8-249" fmla="*/ 401251 w 9043575"/>
              <a:gd name="connsiteY8-250" fmla="*/ 4998724 h 4998724"/>
              <a:gd name="connsiteX9-251" fmla="*/ 191675 w 9043575"/>
              <a:gd name="connsiteY9-252" fmla="*/ 4789148 h 4998724"/>
              <a:gd name="connsiteX10-253" fmla="*/ 191675 w 9043575"/>
              <a:gd name="connsiteY10-254" fmla="*/ 217200 h 4998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99" y="connsiteY10-100"/>
              </a:cxn>
            </a:cxnLst>
            <a:rect l="l" t="t" r="r" b="b"/>
            <a:pathLst>
              <a:path w="9043575" h="4998724">
                <a:moveTo>
                  <a:pt x="191675" y="217200"/>
                </a:moveTo>
                <a:cubicBezTo>
                  <a:pt x="191675" y="101454"/>
                  <a:pt x="-356516" y="38320"/>
                  <a:pt x="401251" y="7624"/>
                </a:cubicBezTo>
                <a:cubicBezTo>
                  <a:pt x="1159018" y="-23072"/>
                  <a:pt x="3203700" y="49957"/>
                  <a:pt x="4738275" y="33024"/>
                </a:cubicBezTo>
                <a:lnTo>
                  <a:pt x="8833999" y="7624"/>
                </a:lnTo>
                <a:cubicBezTo>
                  <a:pt x="8949745" y="7624"/>
                  <a:pt x="9043575" y="101454"/>
                  <a:pt x="9043575" y="217200"/>
                </a:cubicBezTo>
                <a:lnTo>
                  <a:pt x="9043575" y="4789148"/>
                </a:lnTo>
                <a:cubicBezTo>
                  <a:pt x="9043575" y="4904894"/>
                  <a:pt x="8949745" y="4998724"/>
                  <a:pt x="8833999" y="4998724"/>
                </a:cubicBezTo>
                <a:lnTo>
                  <a:pt x="4776375" y="4795524"/>
                </a:lnTo>
                <a:cubicBezTo>
                  <a:pt x="3347634" y="4668524"/>
                  <a:pt x="1127268" y="4970153"/>
                  <a:pt x="401251" y="4998724"/>
                </a:cubicBezTo>
                <a:cubicBezTo>
                  <a:pt x="285505" y="4998724"/>
                  <a:pt x="191675" y="4904894"/>
                  <a:pt x="191675" y="4789148"/>
                </a:cubicBezTo>
                <a:lnTo>
                  <a:pt x="191675" y="217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2" name="图片 51" descr="图片包含 游戏机&#10;&#10;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6640" y="5575300"/>
            <a:ext cx="4684247" cy="130818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5950" y="0"/>
            <a:ext cx="2426050" cy="2312354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3922714" y="243858"/>
            <a:ext cx="4346571" cy="316411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目录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CONTENTS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020463" y="2904158"/>
            <a:ext cx="2834582" cy="990964"/>
            <a:chOff x="7461686" y="793626"/>
            <a:chExt cx="2834582" cy="990964"/>
          </a:xfrm>
        </p:grpSpPr>
        <p:sp>
          <p:nvSpPr>
            <p:cNvPr id="51" name="文本框 50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第一部分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461686" y="1322925"/>
              <a:ext cx="2834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火灾的危害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95063" y="4207587"/>
            <a:ext cx="4478188" cy="1012988"/>
            <a:chOff x="7436286" y="793626"/>
            <a:chExt cx="4478188" cy="1012988"/>
          </a:xfrm>
        </p:grpSpPr>
        <p:sp>
          <p:nvSpPr>
            <p:cNvPr id="49" name="文本框 48"/>
            <p:cNvSpPr txBox="1"/>
            <p:nvPr/>
          </p:nvSpPr>
          <p:spPr>
            <a:xfrm>
              <a:off x="7461686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第二部分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7436286" y="1344949"/>
              <a:ext cx="44781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如何预防校园火灾事故的发生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04620" y="2904158"/>
            <a:ext cx="3459673" cy="981382"/>
            <a:chOff x="7446557" y="793626"/>
            <a:chExt cx="3459673" cy="981382"/>
          </a:xfrm>
        </p:grpSpPr>
        <p:sp>
          <p:nvSpPr>
            <p:cNvPr id="47" name="文本框 46"/>
            <p:cNvSpPr txBox="1"/>
            <p:nvPr/>
          </p:nvSpPr>
          <p:spPr>
            <a:xfrm>
              <a:off x="7446557" y="793626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第三部分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446557" y="1313343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掌握火场逃生的技能</a:t>
              </a:r>
              <a:endPara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04620" y="4207587"/>
            <a:ext cx="3459673" cy="1027560"/>
            <a:chOff x="7446557" y="830570"/>
            <a:chExt cx="3459673" cy="1027560"/>
          </a:xfrm>
        </p:grpSpPr>
        <p:sp>
          <p:nvSpPr>
            <p:cNvPr id="45" name="文本框 44"/>
            <p:cNvSpPr txBox="1"/>
            <p:nvPr/>
          </p:nvSpPr>
          <p:spPr>
            <a:xfrm>
              <a:off x="7446557" y="830570"/>
              <a:ext cx="1415772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dist" defTabSz="4572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2400" b="1" kern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第四部分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446557" y="1396465"/>
              <a:ext cx="34596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校园消防疏散演练</a:t>
              </a:r>
            </a:p>
          </p:txBody>
        </p:sp>
      </p:grpSp>
      <p:pic>
        <p:nvPicPr>
          <p:cNvPr id="55" name="图片 54" descr="图片包含 游戏机&#10;&#10;描述已自动生成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5549816"/>
            <a:ext cx="4684247" cy="1308184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914" y="1102507"/>
            <a:ext cx="3496368" cy="22311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06923" y="3252878"/>
            <a:ext cx="3978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学习过了校园火灾预防和逃生技巧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快来实践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-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下吧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!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4432" y="3750736"/>
            <a:ext cx="3504811" cy="28608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2757" y="3644334"/>
            <a:ext cx="2830556" cy="29104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8686" y="944418"/>
            <a:ext cx="2763790" cy="2899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8"/>
          <p:cNvGrpSpPr/>
          <p:nvPr/>
        </p:nvGrpSpPr>
        <p:grpSpPr>
          <a:xfrm>
            <a:off x="2510853" y="1405365"/>
            <a:ext cx="1954737" cy="722647"/>
            <a:chOff x="1878990" y="2971723"/>
            <a:chExt cx="2628922" cy="807490"/>
          </a:xfrm>
          <a:solidFill>
            <a:schemeClr val="accent4"/>
          </a:solidFill>
        </p:grpSpPr>
        <p:sp>
          <p:nvSpPr>
            <p:cNvPr id="36" name="Rectangle 49"/>
            <p:cNvSpPr/>
            <p:nvPr/>
          </p:nvSpPr>
          <p:spPr>
            <a:xfrm>
              <a:off x="1878990" y="3072224"/>
              <a:ext cx="2628922" cy="7069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" name="TextBox 51"/>
            <p:cNvSpPr txBox="1"/>
            <p:nvPr/>
          </p:nvSpPr>
          <p:spPr>
            <a:xfrm>
              <a:off x="2186775" y="2971723"/>
              <a:ext cx="1985993" cy="74034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指 挥 部</a:t>
              </a:r>
              <a:endPara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03804" y="2158660"/>
            <a:ext cx="1723550" cy="3502365"/>
            <a:chOff x="2169089" y="2158660"/>
            <a:chExt cx="1723550" cy="3502365"/>
          </a:xfrm>
        </p:grpSpPr>
        <p:grpSp>
          <p:nvGrpSpPr>
            <p:cNvPr id="8" name="Group 53"/>
            <p:cNvGrpSpPr/>
            <p:nvPr/>
          </p:nvGrpSpPr>
          <p:grpSpPr>
            <a:xfrm>
              <a:off x="2169089" y="2353753"/>
              <a:ext cx="1723549" cy="651243"/>
              <a:chOff x="1912955" y="3072224"/>
              <a:chExt cx="2570837" cy="727702"/>
            </a:xfrm>
            <a:solidFill>
              <a:schemeClr val="accent4"/>
            </a:solidFill>
          </p:grpSpPr>
          <p:sp>
            <p:nvSpPr>
              <p:cNvPr id="12" name="Rectangle 54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TextBox 56"/>
              <p:cNvSpPr txBox="1"/>
              <p:nvPr/>
            </p:nvSpPr>
            <p:spPr>
              <a:xfrm>
                <a:off x="1912955" y="3140620"/>
                <a:ext cx="2570837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义务消防队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71"/>
            <p:cNvGrpSpPr/>
            <p:nvPr/>
          </p:nvGrpSpPr>
          <p:grpSpPr>
            <a:xfrm>
              <a:off x="2169089" y="3232670"/>
              <a:ext cx="1723550" cy="661293"/>
              <a:chOff x="1919494" y="3072224"/>
              <a:chExt cx="2570836" cy="738932"/>
            </a:xfrm>
            <a:solidFill>
              <a:schemeClr val="accent4"/>
            </a:solidFill>
          </p:grpSpPr>
          <p:sp>
            <p:nvSpPr>
              <p:cNvPr id="16" name="Rectangle 72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TextBox 74"/>
              <p:cNvSpPr txBox="1"/>
              <p:nvPr/>
            </p:nvSpPr>
            <p:spPr>
              <a:xfrm>
                <a:off x="1919494" y="3151850"/>
                <a:ext cx="2570836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疏散引导组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76"/>
            <p:cNvGrpSpPr/>
            <p:nvPr/>
          </p:nvGrpSpPr>
          <p:grpSpPr>
            <a:xfrm>
              <a:off x="2169089" y="4121637"/>
              <a:ext cx="1723549" cy="651242"/>
              <a:chOff x="1919434" y="3072224"/>
              <a:chExt cx="2570835" cy="727701"/>
            </a:xfrm>
            <a:solidFill>
              <a:schemeClr val="accent4"/>
            </a:solidFill>
          </p:grpSpPr>
          <p:sp>
            <p:nvSpPr>
              <p:cNvPr id="19" name="Rectangle 77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TextBox 79"/>
              <p:cNvSpPr txBox="1"/>
              <p:nvPr/>
            </p:nvSpPr>
            <p:spPr>
              <a:xfrm>
                <a:off x="1919434" y="3140619"/>
                <a:ext cx="2570835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后勤保障组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2169089" y="5000552"/>
              <a:ext cx="1723549" cy="660473"/>
              <a:chOff x="1907673" y="3072224"/>
              <a:chExt cx="2570835" cy="738016"/>
            </a:xfrm>
            <a:solidFill>
              <a:schemeClr val="accent4"/>
            </a:solidFill>
          </p:grpSpPr>
          <p:sp>
            <p:nvSpPr>
              <p:cNvPr id="22" name="Rectangle 82"/>
              <p:cNvSpPr/>
              <p:nvPr/>
            </p:nvSpPr>
            <p:spPr>
              <a:xfrm>
                <a:off x="2020773" y="3072224"/>
                <a:ext cx="2317998" cy="7069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TextBox 84"/>
              <p:cNvSpPr txBox="1"/>
              <p:nvPr/>
            </p:nvSpPr>
            <p:spPr>
              <a:xfrm>
                <a:off x="1907673" y="3150934"/>
                <a:ext cx="2570835" cy="65930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抢救护理组</a:t>
                </a:r>
                <a:endPara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995008" y="2158660"/>
              <a:ext cx="0" cy="2905898"/>
              <a:chOff x="2995008" y="2158660"/>
              <a:chExt cx="0" cy="2905898"/>
            </a:xfrm>
          </p:grpSpPr>
          <p:cxnSp>
            <p:nvCxnSpPr>
              <p:cNvPr id="3" name="直接箭头连接符 2"/>
              <p:cNvCxnSpPr/>
              <p:nvPr/>
            </p:nvCxnSpPr>
            <p:spPr>
              <a:xfrm flipH="1">
                <a:off x="2995008" y="2158660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 flipH="1">
                <a:off x="2995008" y="3004996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 flipH="1">
                <a:off x="2995008" y="3926543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 flipH="1">
                <a:off x="2995008" y="4808255"/>
                <a:ext cx="0" cy="256303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53" y="1083193"/>
            <a:ext cx="6924530" cy="5539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89" y="1798675"/>
            <a:ext cx="3500211" cy="350021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986435" y="1498156"/>
            <a:ext cx="6970490" cy="4162869"/>
            <a:chOff x="3986435" y="1837218"/>
            <a:chExt cx="6970490" cy="4162869"/>
          </a:xfrm>
        </p:grpSpPr>
        <p:sp>
          <p:nvSpPr>
            <p:cNvPr id="2" name="矩形 1"/>
            <p:cNvSpPr/>
            <p:nvPr/>
          </p:nvSpPr>
          <p:spPr>
            <a:xfrm>
              <a:off x="5057695" y="1837218"/>
              <a:ext cx="5899230" cy="4101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1 )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平时指导全校灭火和应急疏散的宣传教育，培训演练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;V 2 )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战时指挥协调各职能小组和义务消防队开展工作，迅速果断将火灾扑灭在初始阶段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;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协调配合到达火场的公安消防队开展各项灭火行动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>
                <a:lnSpc>
                  <a:spcPct val="300000"/>
                </a:lnSpc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3 )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配合协助公安消防机构做好火灾事故调查等善后工作。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986435" y="2368743"/>
              <a:ext cx="876932" cy="3292282"/>
              <a:chOff x="3986435" y="2368743"/>
              <a:chExt cx="876932" cy="3292282"/>
            </a:xfrm>
          </p:grpSpPr>
          <p:sp>
            <p:nvSpPr>
              <p:cNvPr id="4" name="Rectangle 54"/>
              <p:cNvSpPr/>
              <p:nvPr/>
            </p:nvSpPr>
            <p:spPr>
              <a:xfrm>
                <a:off x="3986435" y="2368743"/>
                <a:ext cx="876932" cy="32922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kern="120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117124" y="2905523"/>
                <a:ext cx="615553" cy="202876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指    挥    部</a:t>
                </a: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986435" y="2029680"/>
              <a:ext cx="6970490" cy="397040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35073" y="3083255"/>
            <a:ext cx="4372451" cy="1037880"/>
            <a:chOff x="1235073" y="3083255"/>
            <a:chExt cx="4372451" cy="10378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235075" y="3083255"/>
              <a:ext cx="4372449" cy="1036411"/>
              <a:chOff x="1235074" y="1541897"/>
              <a:chExt cx="4372449" cy="1036411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1235074" y="1749056"/>
                <a:ext cx="1467068" cy="62209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235075" y="1541897"/>
                <a:ext cx="4372448" cy="103641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235073" y="345491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后勤保障组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777587" y="3197805"/>
              <a:ext cx="25198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负责通讯联络，车辆调配、道路畅通、电路控制、水源保障。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35073" y="4624614"/>
            <a:ext cx="4372451" cy="1036411"/>
            <a:chOff x="1235073" y="4624614"/>
            <a:chExt cx="4372451" cy="1036411"/>
          </a:xfrm>
        </p:grpSpPr>
        <p:grpSp>
          <p:nvGrpSpPr>
            <p:cNvPr id="24" name="组合 23"/>
            <p:cNvGrpSpPr/>
            <p:nvPr/>
          </p:nvGrpSpPr>
          <p:grpSpPr>
            <a:xfrm>
              <a:off x="1235075" y="4624614"/>
              <a:ext cx="4372449" cy="1036411"/>
              <a:chOff x="1235074" y="1541897"/>
              <a:chExt cx="4372449" cy="1036411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1235074" y="1749056"/>
                <a:ext cx="1467068" cy="62209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235075" y="1541897"/>
                <a:ext cx="4372448" cy="103641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235073" y="4977548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抢救护理组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833101" y="4715938"/>
              <a:ext cx="267578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平时进行培训和演练。实战时现场灭火、抢救被困学生和救护伤员。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6000" y="1541896"/>
            <a:ext cx="4916356" cy="2577770"/>
            <a:chOff x="6096000" y="1541896"/>
            <a:chExt cx="4916356" cy="2577770"/>
          </a:xfrm>
        </p:grpSpPr>
        <p:grpSp>
          <p:nvGrpSpPr>
            <p:cNvPr id="27" name="组合 26"/>
            <p:cNvGrpSpPr/>
            <p:nvPr/>
          </p:nvGrpSpPr>
          <p:grpSpPr>
            <a:xfrm>
              <a:off x="6096000" y="1541896"/>
              <a:ext cx="4860925" cy="2577770"/>
              <a:chOff x="1235074" y="1541897"/>
              <a:chExt cx="4860925" cy="2577770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1235074" y="1749056"/>
                <a:ext cx="806084" cy="199848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235075" y="1541897"/>
                <a:ext cx="4860924" cy="257777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6206353" y="1684481"/>
              <a:ext cx="4806003" cy="2127634"/>
              <a:chOff x="2316405" y="2229144"/>
              <a:chExt cx="4806003" cy="212763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316405" y="2464529"/>
                <a:ext cx="492443" cy="168251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疏 散 引 导 组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012136" y="2229144"/>
                <a:ext cx="4110272" cy="2127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平时负责全校火场自救、应急疏散的宣传教育、培训演练的具体事务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;</a:t>
                </a: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战时指挥火灾单位的领导做好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.</a:t>
                </a: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人员和物资的疏散自救工作。引导学生有序下撤，以防发生学生挤倒踩踏等恶性事件的发生。</a:t>
                </a:r>
                <a:endPara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35073" y="1541897"/>
            <a:ext cx="4372450" cy="1036411"/>
            <a:chOff x="1235073" y="1541897"/>
            <a:chExt cx="4372450" cy="1036411"/>
          </a:xfrm>
        </p:grpSpPr>
        <p:sp>
          <p:nvSpPr>
            <p:cNvPr id="22" name="矩形 21"/>
            <p:cNvSpPr/>
            <p:nvPr/>
          </p:nvSpPr>
          <p:spPr>
            <a:xfrm>
              <a:off x="2897016" y="1837265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进行医疗救护等。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35073" y="1541897"/>
              <a:ext cx="4372450" cy="1036411"/>
              <a:chOff x="1235073" y="1541897"/>
              <a:chExt cx="4372450" cy="1036411"/>
            </a:xfrm>
          </p:grpSpPr>
          <p:sp>
            <p:nvSpPr>
              <p:cNvPr id="7" name="矩形: 圆角 6"/>
              <p:cNvSpPr/>
              <p:nvPr/>
            </p:nvSpPr>
            <p:spPr>
              <a:xfrm>
                <a:off x="1235074" y="1749056"/>
                <a:ext cx="1467068" cy="62209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235073" y="1860047"/>
                <a:ext cx="1467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义务消防队</a:t>
                </a: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235075" y="1541897"/>
                <a:ext cx="4372448" cy="103641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56" y="2830781"/>
            <a:ext cx="3917477" cy="3917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720713" y="1290703"/>
            <a:ext cx="6446899" cy="842614"/>
            <a:chOff x="2720713" y="1290703"/>
            <a:chExt cx="6446899" cy="842614"/>
          </a:xfrm>
        </p:grpSpPr>
        <p:sp>
          <p:nvSpPr>
            <p:cNvPr id="21" name="缺角矩形 20"/>
            <p:cNvSpPr/>
            <p:nvPr/>
          </p:nvSpPr>
          <p:spPr>
            <a:xfrm>
              <a:off x="2720713" y="1290703"/>
              <a:ext cx="6446899" cy="842614"/>
            </a:xfrm>
            <a:prstGeom prst="plaqu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041110" y="1358067"/>
              <a:ext cx="58699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校园消防疏散演练总原则一靠近出口和最不利疏散的区域内的学生 可先安排疏散</a:t>
              </a:r>
              <a:endPara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35074" y="2336376"/>
            <a:ext cx="4741003" cy="3397362"/>
            <a:chOff x="1235074" y="2336376"/>
            <a:chExt cx="4741003" cy="3397362"/>
          </a:xfrm>
        </p:grpSpPr>
        <p:sp>
          <p:nvSpPr>
            <p:cNvPr id="17" name="文本框 16"/>
            <p:cNvSpPr txBox="1"/>
            <p:nvPr/>
          </p:nvSpPr>
          <p:spPr>
            <a:xfrm>
              <a:off x="1493016" y="2347992"/>
              <a:ext cx="4483061" cy="3374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  演练开始时，班主任及搭班教师立即到达自己班级，指挥学生撤离。班主任老师是该班的最直接负责人，教育学生首先要冷静，稳定学生情绪，同时指挥学生开启前后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[ ]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，有序的组织学生分别从两扇们迅速撤离。一楼 人员就近在教室前后出口处离开教学楼，二楼以上的班级按照指定的路线逃生。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235074" y="2336376"/>
              <a:ext cx="4671051" cy="3397362"/>
              <a:chOff x="1235074" y="2336376"/>
              <a:chExt cx="4671051" cy="3397362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235074" y="2336376"/>
                <a:ext cx="4671051" cy="3397362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5" name="缺角矩形 4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1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285874" y="2217646"/>
            <a:ext cx="4671051" cy="3527708"/>
            <a:chOff x="6285874" y="2217646"/>
            <a:chExt cx="4671051" cy="3527708"/>
          </a:xfrm>
        </p:grpSpPr>
        <p:sp>
          <p:nvSpPr>
            <p:cNvPr id="6" name="文本框 5"/>
            <p:cNvSpPr txBox="1"/>
            <p:nvPr/>
          </p:nvSpPr>
          <p:spPr>
            <a:xfrm>
              <a:off x="6530954" y="2217646"/>
              <a:ext cx="4180890" cy="344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  每一楼层以及楼梯拐角处的负责老师站在楼梯口旁边指挥学生，负责引导学生有序撤离，杜绝拥挤踩踏事故，直至最后一名学生 离开后才能离开，离开前还要检查所负责楼层及教室是否有人。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285874" y="2347992"/>
              <a:ext cx="4671051" cy="3397362"/>
              <a:chOff x="1235074" y="2336376"/>
              <a:chExt cx="4671051" cy="339736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235074" y="2336376"/>
                <a:ext cx="4671051" cy="3397362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18" name="缺角矩形 17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2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314047" y="1934961"/>
            <a:ext cx="6264686" cy="1212974"/>
            <a:chOff x="1305347" y="2766915"/>
            <a:chExt cx="6264686" cy="1212974"/>
          </a:xfrm>
        </p:grpSpPr>
        <p:grpSp>
          <p:nvGrpSpPr>
            <p:cNvPr id="11" name="组合 10"/>
            <p:cNvGrpSpPr/>
            <p:nvPr/>
          </p:nvGrpSpPr>
          <p:grpSpPr>
            <a:xfrm>
              <a:off x="1305347" y="2766915"/>
              <a:ext cx="6264686" cy="1212974"/>
              <a:chOff x="1235074" y="2336376"/>
              <a:chExt cx="6264686" cy="121297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235074" y="2336376"/>
                <a:ext cx="6264686" cy="121297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15" name="缺角矩形 14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3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1831878" y="2766915"/>
              <a:ext cx="5676321" cy="1123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学生撤离教室后，要服从学校的统</a:t>
              </a: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-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指挥安排 ，到学校的操场集中。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05347" y="4195672"/>
            <a:ext cx="6264686" cy="1296637"/>
            <a:chOff x="1305347" y="4195672"/>
            <a:chExt cx="6264686" cy="1296637"/>
          </a:xfrm>
        </p:grpSpPr>
        <p:sp>
          <p:nvSpPr>
            <p:cNvPr id="10" name="文本框 9"/>
            <p:cNvSpPr txBox="1"/>
            <p:nvPr/>
          </p:nvSpPr>
          <p:spPr>
            <a:xfrm>
              <a:off x="1803772" y="4195672"/>
              <a:ext cx="5666932" cy="1296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要求各班在疏散时按指定的路线行走，防止出现无序的局面，所有参加演练的老师要牢记行走的路线，并清楚的告知学生，让学生明白如何行走。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305347" y="4237504"/>
              <a:ext cx="6264686" cy="1212974"/>
              <a:chOff x="1235074" y="2336376"/>
              <a:chExt cx="6264686" cy="12129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235074" y="2336376"/>
                <a:ext cx="6264686" cy="121297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235075" y="2350025"/>
                <a:ext cx="464696" cy="464696"/>
                <a:chOff x="1235075" y="2350025"/>
                <a:chExt cx="464696" cy="464696"/>
              </a:xfrm>
            </p:grpSpPr>
            <p:sp>
              <p:nvSpPr>
                <p:cNvPr id="21" name="缺角矩形 20"/>
                <p:cNvSpPr/>
                <p:nvPr/>
              </p:nvSpPr>
              <p:spPr>
                <a:xfrm>
                  <a:off x="1235075" y="2350025"/>
                  <a:ext cx="464696" cy="464696"/>
                </a:xfrm>
                <a:prstGeom prst="plaqu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1268803" y="2351540"/>
                  <a:ext cx="39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4</a:t>
                  </a:r>
                  <a:endPara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25" name="图片 24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851" y="1917155"/>
            <a:ext cx="3575154" cy="3575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038272" y="4217101"/>
            <a:ext cx="4918653" cy="1161737"/>
            <a:chOff x="1609075" y="3962269"/>
            <a:chExt cx="4918653" cy="1161737"/>
          </a:xfrm>
        </p:grpSpPr>
        <p:sp>
          <p:nvSpPr>
            <p:cNvPr id="3" name="矩形 2"/>
            <p:cNvSpPr/>
            <p:nvPr/>
          </p:nvSpPr>
          <p:spPr>
            <a:xfrm>
              <a:off x="2013753" y="4156424"/>
              <a:ext cx="41092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用一只手捂住口鼻，另一只手保护头部，身体尽量弯曲。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09075" y="3962269"/>
              <a:ext cx="4918653" cy="1161737"/>
              <a:chOff x="1100837" y="1731364"/>
              <a:chExt cx="4918653" cy="116173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2" name="流程图: 存储数据 1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流程图: 存储数据 7"/>
              <p:cNvSpPr/>
              <p:nvPr/>
            </p:nvSpPr>
            <p:spPr>
              <a:xfrm flipH="1">
                <a:off x="5523875" y="1731364"/>
                <a:ext cx="495615" cy="1161737"/>
              </a:xfrm>
              <a:prstGeom prst="flowChartOnlineStora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014848" y="2011179"/>
            <a:ext cx="4912322" cy="1161738"/>
            <a:chOff x="1253237" y="1883763"/>
            <a:chExt cx="4912322" cy="1161738"/>
          </a:xfrm>
        </p:grpSpPr>
        <p:grpSp>
          <p:nvGrpSpPr>
            <p:cNvPr id="21" name="组合 20"/>
            <p:cNvGrpSpPr/>
            <p:nvPr/>
          </p:nvGrpSpPr>
          <p:grpSpPr>
            <a:xfrm>
              <a:off x="1253237" y="1883764"/>
              <a:ext cx="4895229" cy="1161737"/>
              <a:chOff x="1100837" y="1731364"/>
              <a:chExt cx="4895229" cy="116173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697279" y="2127566"/>
                <a:ext cx="4108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紧跟老师，分别从前后门小跑出教室。</a:t>
                </a:r>
                <a:endPara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24" name="流程图: 存储数据 23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27" name="流程图: 存储数据 26"/>
            <p:cNvSpPr/>
            <p:nvPr/>
          </p:nvSpPr>
          <p:spPr>
            <a:xfrm flipH="1">
              <a:off x="5669944" y="1883763"/>
              <a:ext cx="495615" cy="1161737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1" y="1510945"/>
            <a:ext cx="4587065" cy="3975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7374" y="4190987"/>
            <a:ext cx="4918653" cy="1161737"/>
            <a:chOff x="1227374" y="4190987"/>
            <a:chExt cx="4918653" cy="1161737"/>
          </a:xfrm>
        </p:grpSpPr>
        <p:sp>
          <p:nvSpPr>
            <p:cNvPr id="3" name="矩形 2"/>
            <p:cNvSpPr/>
            <p:nvPr/>
          </p:nvSpPr>
          <p:spPr>
            <a:xfrm>
              <a:off x="1848117" y="4448689"/>
              <a:ext cx="36925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出教学楼后，迅速到操场的各班指定地点集合。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27374" y="4190987"/>
              <a:ext cx="4918653" cy="1161737"/>
              <a:chOff x="1100837" y="1731364"/>
              <a:chExt cx="4918653" cy="116173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9" name="流程图: 存储数据 8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流程图: 存储数据 7"/>
              <p:cNvSpPr/>
              <p:nvPr/>
            </p:nvSpPr>
            <p:spPr>
              <a:xfrm flipH="1">
                <a:off x="5523875" y="1731364"/>
                <a:ext cx="495615" cy="1161737"/>
              </a:xfrm>
              <a:prstGeom prst="flowChartOnlineStora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235075" y="1817223"/>
            <a:ext cx="4918653" cy="1161737"/>
            <a:chOff x="1235075" y="1817223"/>
            <a:chExt cx="4918653" cy="1161737"/>
          </a:xfrm>
        </p:grpSpPr>
        <p:sp>
          <p:nvSpPr>
            <p:cNvPr id="5" name="矩形 4"/>
            <p:cNvSpPr/>
            <p:nvPr/>
          </p:nvSpPr>
          <p:spPr>
            <a:xfrm>
              <a:off x="1722989" y="2213425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下楼梯时，保持靠右行，不推挤打闹。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235075" y="1817223"/>
              <a:ext cx="4918653" cy="1161737"/>
              <a:chOff x="1100837" y="1731364"/>
              <a:chExt cx="4918653" cy="1161737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100837" y="1731364"/>
                <a:ext cx="4895229" cy="1161737"/>
                <a:chOff x="1096752" y="1655489"/>
                <a:chExt cx="4895229" cy="1161737"/>
              </a:xfrm>
            </p:grpSpPr>
            <p:sp>
              <p:nvSpPr>
                <p:cNvPr id="15" name="流程图: 存储数据 14"/>
                <p:cNvSpPr/>
                <p:nvPr/>
              </p:nvSpPr>
              <p:spPr>
                <a:xfrm>
                  <a:off x="1096752" y="1655489"/>
                  <a:ext cx="495615" cy="1161737"/>
                </a:xfrm>
                <a:prstGeom prst="flowChartOnlineStorag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120176" y="1655489"/>
                  <a:ext cx="4871805" cy="1161737"/>
                </a:xfrm>
                <a:prstGeom prst="rect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流程图: 存储数据 13"/>
              <p:cNvSpPr/>
              <p:nvPr/>
            </p:nvSpPr>
            <p:spPr>
              <a:xfrm flipH="1">
                <a:off x="5523875" y="1731364"/>
                <a:ext cx="495615" cy="1161737"/>
              </a:xfrm>
              <a:prstGeom prst="flowChartOnlineStorag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18" name="图片 17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47" y="663940"/>
            <a:ext cx="5530120" cy="553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85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3577232" y="2362135"/>
            <a:ext cx="5037536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 dirty="0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火灾的危害</a:t>
            </a:r>
            <a:endParaRPr lang="en-US" altLang="zh-CN" sz="6000" b="1" dirty="0">
              <a:ln w="25400">
                <a:solidFill>
                  <a:srgbClr val="C00000"/>
                </a:solidFill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98862" y="1724449"/>
            <a:ext cx="3297138" cy="582588"/>
            <a:chOff x="1633588" y="1661144"/>
            <a:chExt cx="3297138" cy="582588"/>
          </a:xfrm>
        </p:grpSpPr>
        <p:sp>
          <p:nvSpPr>
            <p:cNvPr id="2" name="矩形 1"/>
            <p:cNvSpPr/>
            <p:nvPr/>
          </p:nvSpPr>
          <p:spPr>
            <a:xfrm>
              <a:off x="1633588" y="1661144"/>
              <a:ext cx="3297138" cy="582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09833" y="1721606"/>
              <a:ext cx="3088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生活中的火灾事故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85977" y="2229059"/>
            <a:ext cx="7573197" cy="3496491"/>
            <a:chOff x="1285977" y="2229059"/>
            <a:chExt cx="7573197" cy="3496491"/>
          </a:xfrm>
        </p:grpSpPr>
        <p:sp>
          <p:nvSpPr>
            <p:cNvPr id="12" name="矩形 11"/>
            <p:cNvSpPr/>
            <p:nvPr/>
          </p:nvSpPr>
          <p:spPr>
            <a:xfrm>
              <a:off x="1489959" y="2521704"/>
              <a:ext cx="7369215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上海商学院徐汇 区校区学生宿舍发生火灾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.4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名女生遇难。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中央民族大学女生宿舍发生火灾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近千人被紧急疏散。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北京林业大学宿舍爆炸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两名研究生当场遇难。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武汉大学男生宿舍大火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8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死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25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伤。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广州一寄宿学校火灾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19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名学生遇难。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吉林松原扶余县中学平房发生火灾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: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学生遇难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 11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名重伤。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285977" y="2229059"/>
              <a:ext cx="6628765" cy="349649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309" y="1511535"/>
            <a:ext cx="5040877" cy="4368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14742" y="727969"/>
            <a:ext cx="1415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414254" y="1479635"/>
            <a:ext cx="5542671" cy="4063037"/>
            <a:chOff x="3516923" y="1486669"/>
            <a:chExt cx="5542671" cy="4063037"/>
          </a:xfrm>
        </p:grpSpPr>
        <p:sp>
          <p:nvSpPr>
            <p:cNvPr id="3" name="矩形 2"/>
            <p:cNvSpPr/>
            <p:nvPr/>
          </p:nvSpPr>
          <p:spPr>
            <a:xfrm>
              <a:off x="4564357" y="1771113"/>
              <a:ext cx="3297138" cy="582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0317" y="2796834"/>
              <a:ext cx="5479277" cy="2058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火灾对人类的生命和财产安全造成了巨大的威胁。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ct val="2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当火灾发生时，如果我们能够保持清醒的头脑、机智冷静地应对，就能减少火灾造成的损失。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21379" y="1486669"/>
              <a:ext cx="2313506" cy="86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同 学 们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: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516923" y="2353702"/>
              <a:ext cx="5542671" cy="319600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1" name="图片 10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5" y="551570"/>
            <a:ext cx="5853333" cy="585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98862" y="1766871"/>
            <a:ext cx="3297138" cy="582588"/>
            <a:chOff x="2798862" y="1766871"/>
            <a:chExt cx="3297138" cy="582588"/>
          </a:xfrm>
        </p:grpSpPr>
        <p:sp>
          <p:nvSpPr>
            <p:cNvPr id="3" name="矩形 2"/>
            <p:cNvSpPr/>
            <p:nvPr/>
          </p:nvSpPr>
          <p:spPr>
            <a:xfrm>
              <a:off x="2798862" y="1766871"/>
              <a:ext cx="3297138" cy="5825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862426" y="1827332"/>
              <a:ext cx="31700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火灾的危害有哪些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?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235075" y="2288997"/>
            <a:ext cx="8287473" cy="326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火灾对人类的危害是巨大的。火能烧掉茂密的森林和广阔的草原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还会污染大气，破坏生态环境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火能烧掉人们辛勤劳动创造的房屋、财富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使大量的生产、生活资料化为灰烬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毁灭人类的历史文化遗产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造成无法挽回和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弥补的损失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火甚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\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至还会夺去人们的健康和生命。</a:t>
            </a:r>
          </a:p>
        </p:txBody>
      </p:sp>
      <p:sp>
        <p:nvSpPr>
          <p:cNvPr id="6" name="矩形 5"/>
          <p:cNvSpPr/>
          <p:nvPr/>
        </p:nvSpPr>
        <p:spPr>
          <a:xfrm>
            <a:off x="1235075" y="2356707"/>
            <a:ext cx="9721850" cy="326371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699" y="2233767"/>
            <a:ext cx="4649372" cy="4649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003705" y="1325563"/>
            <a:ext cx="4184591" cy="798923"/>
            <a:chOff x="4104868" y="1777514"/>
            <a:chExt cx="2416046" cy="461272"/>
          </a:xfrm>
        </p:grpSpPr>
        <p:sp>
          <p:nvSpPr>
            <p:cNvPr id="35" name="椭圆 34"/>
            <p:cNvSpPr/>
            <p:nvPr/>
          </p:nvSpPr>
          <p:spPr>
            <a:xfrm>
              <a:off x="6068452" y="1777514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4104868" y="1785986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第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782836" y="179016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39" name="椭圆 38"/>
            <p:cNvSpPr/>
            <p:nvPr/>
          </p:nvSpPr>
          <p:spPr>
            <a:xfrm>
              <a:off x="5438540" y="1779537"/>
              <a:ext cx="452462" cy="448619"/>
            </a:xfrm>
            <a:prstGeom prst="ellipse">
              <a:avLst/>
            </a:prstGeom>
            <a:solidFill>
              <a:srgbClr val="B70000"/>
            </a:solidFill>
            <a:ln w="28575">
              <a:solidFill>
                <a:srgbClr val="B7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部</a:t>
              </a: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2550095" y="2311767"/>
            <a:ext cx="7091810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000" b="1" dirty="0">
                <a:ln w="254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如何预防校园火灾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35075" y="1722676"/>
            <a:ext cx="9721849" cy="1268061"/>
            <a:chOff x="1235075" y="1812355"/>
            <a:chExt cx="9721849" cy="1268061"/>
          </a:xfrm>
        </p:grpSpPr>
        <p:sp>
          <p:nvSpPr>
            <p:cNvPr id="7" name="矩形 6"/>
            <p:cNvSpPr/>
            <p:nvPr/>
          </p:nvSpPr>
          <p:spPr>
            <a:xfrm>
              <a:off x="2990102" y="2199277"/>
              <a:ext cx="7775725" cy="881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你们知道了如何预防校园火灾，但是在火场中该如何正确逃生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你们知道吗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?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说一说自己的想法吧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!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35075" y="1812355"/>
              <a:ext cx="1704607" cy="1085354"/>
              <a:chOff x="3317559" y="1247245"/>
              <a:chExt cx="1704607" cy="108535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317559" y="1750011"/>
                <a:ext cx="1704607" cy="5825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3567918" y="1247245"/>
                <a:ext cx="1313571" cy="1005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3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同学们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: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485434" y="2180861"/>
              <a:ext cx="9471490" cy="88113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 descr="卡通人物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298" y="2356707"/>
            <a:ext cx="6025671" cy="4101473"/>
          </a:xfrm>
          <a:prstGeom prst="rect">
            <a:avLst/>
          </a:prstGeom>
        </p:spPr>
      </p:pic>
      <p:pic>
        <p:nvPicPr>
          <p:cNvPr id="15" name="图片 14" descr="图形用户界面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292" y="3127993"/>
            <a:ext cx="2827261" cy="2827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73008" y="2122681"/>
            <a:ext cx="6451681" cy="3538344"/>
            <a:chOff x="1173008" y="2122681"/>
            <a:chExt cx="6451681" cy="3538344"/>
          </a:xfrm>
        </p:grpSpPr>
        <p:sp>
          <p:nvSpPr>
            <p:cNvPr id="2" name="矩形 1"/>
            <p:cNvSpPr/>
            <p:nvPr/>
          </p:nvSpPr>
          <p:spPr>
            <a:xfrm>
              <a:off x="1748546" y="2579881"/>
              <a:ext cx="5503350" cy="2750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听从工作人员指挥有序、快速地逃离火灾现场；火灾逃生时不要乘电梯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要采取弯腰捂鼻前进；身上着火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,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可就地打滚或用厚重的衣物压灭火苗；可以躲在有水源的卫生间切忌盲目跳楼逃生。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235075" y="2147452"/>
              <a:ext cx="6389614" cy="3513573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5" name="图形 4" descr="指向右边的反手食指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3"/>
                </a:ext>
              </a:extLst>
            </a:blip>
            <a:stretch>
              <a:fillRect/>
            </a:stretch>
          </p:blipFill>
          <p:spPr>
            <a:xfrm>
              <a:off x="1173008" y="2122681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12" y="2270310"/>
            <a:ext cx="3595287" cy="3267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​​">
  <a:themeElements>
    <a:clrScheme name="自定义 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C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1580</Words>
  <Application>Microsoft Office PowerPoint</Application>
  <PresentationFormat>宽屏</PresentationFormat>
  <Paragraphs>133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Meiryo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Wingdings</vt:lpstr>
      <vt:lpstr>第一PPT模板网-WWW.1PPT.COM​​</vt:lpstr>
      <vt:lpstr>第一PPT模板网-WWW.1PPT.COM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10</cp:revision>
  <cp:lastPrinted>2021-07-15T17:15:22Z</cp:lastPrinted>
  <dcterms:created xsi:type="dcterms:W3CDTF">2021-07-15T17:15:22Z</dcterms:created>
  <dcterms:modified xsi:type="dcterms:W3CDTF">2023-04-12T08:16:00Z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