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57" r:id="rId27"/>
    <p:sldId id="280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F1"/>
    <a:srgbClr val="0F1C38"/>
    <a:srgbClr val="8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D694C-5823-4734-BA81-4FF8721E6EA2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ACEE6-7A9A-4F6C-B244-A0948B0F5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38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CEE6-7A9A-4F6C-B244-A0948B0F54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85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90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4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7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1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59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7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2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7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4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85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12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71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74206" y="674670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7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83323" y="2449342"/>
            <a:ext cx="9425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dirty="0">
                <a:solidFill>
                  <a:srgbClr val="0F1C3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地震灾害安全避险常识   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144794" y="1651901"/>
            <a:ext cx="5902411" cy="445749"/>
            <a:chOff x="-111211" y="4163803"/>
            <a:chExt cx="12192000" cy="9207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1211" y="4163803"/>
              <a:ext cx="12192000" cy="92073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51" y="4360105"/>
              <a:ext cx="11827476" cy="544925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3702908" y="3749148"/>
            <a:ext cx="478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F1C3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XXXX</a:t>
            </a:r>
            <a:r>
              <a:rPr lang="zh-CN" altLang="en-US" sz="2800" dirty="0">
                <a:solidFill>
                  <a:srgbClr val="0F1C3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小学主题班会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0" y="518160"/>
            <a:ext cx="4716684" cy="762000"/>
            <a:chOff x="457200" y="960120"/>
            <a:chExt cx="4716684" cy="762000"/>
          </a:xfrm>
        </p:grpSpPr>
        <p:sp>
          <p:nvSpPr>
            <p:cNvPr id="7" name="矩形 6"/>
            <p:cNvSpPr/>
            <p:nvPr/>
          </p:nvSpPr>
          <p:spPr>
            <a:xfrm>
              <a:off x="457200" y="960120"/>
              <a:ext cx="4415742" cy="762000"/>
            </a:xfrm>
            <a:prstGeom prst="rect">
              <a:avLst/>
            </a:prstGeom>
            <a:solidFill>
              <a:srgbClr val="0F1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48640" y="1033343"/>
              <a:ext cx="462524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强震过后如何自救 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8639" y="1575923"/>
            <a:ext cx="110260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、地震发生后，应积极参与救助工作，可将耳朵靠墙，听听是否有幸存者声音。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、使伤者先暴露头部，保持呼吸畅通，如有窒息，立即进行人工呼吸。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、一旦被埋压，要设法避开身体上方不结实的倒塌物，并设法用砖石、木棍等支撑残垣断壁，加固环境。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、地震是一瞬间发生的，任何人应先保存自己，再展开救助。先救易，后救难；先救近，后救远。 </a:t>
            </a:r>
            <a:endParaRPr lang="zh-CN" altLang="en-US" sz="16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16" y="4016533"/>
            <a:ext cx="2646444" cy="264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539" y="4740036"/>
            <a:ext cx="2412811" cy="1604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1203" y="4734007"/>
            <a:ext cx="2243322" cy="171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0" y="518160"/>
            <a:ext cx="4716684" cy="762000"/>
            <a:chOff x="457200" y="960120"/>
            <a:chExt cx="4716684" cy="762000"/>
          </a:xfrm>
        </p:grpSpPr>
        <p:sp>
          <p:nvSpPr>
            <p:cNvPr id="7" name="矩形 6"/>
            <p:cNvSpPr/>
            <p:nvPr/>
          </p:nvSpPr>
          <p:spPr>
            <a:xfrm>
              <a:off x="457200" y="960120"/>
              <a:ext cx="4415742" cy="762000"/>
            </a:xfrm>
            <a:prstGeom prst="rect">
              <a:avLst/>
            </a:prstGeom>
            <a:solidFill>
              <a:srgbClr val="0F1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48640" y="1033343"/>
              <a:ext cx="462524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地震时的九条须知  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8639" y="1575923"/>
            <a:ext cx="11026045" cy="420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、摇晃时立即关火，失火时立即灭火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 不要慌张地向户外跑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 将门打开，确保出口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 户外的场合，要保护好头部，避开危险之处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5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 在百货公司、剧场时依工作人员的指示行动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6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 汽车靠路边停车，管制区域禁止行驶　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7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 务必注意山崩、断崖落石或海啸  　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8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 避难时要徒步，携带物品应在最少限度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9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 不要听信谣言，不要轻举妄动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957" y="1206936"/>
            <a:ext cx="4522317" cy="60259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42152" y="649651"/>
            <a:ext cx="63770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地震常识小测试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499" y="1428749"/>
            <a:ext cx="5715001" cy="5429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794" y="13236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124071"/>
            <a:ext cx="102661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、当地震发生时你在家里，应如何避震（  ） 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、躲在桌子等坚固家具的下面，房屋倒塌后能形成三角空间的地方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、去楼道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C</a:t>
            </a:r>
            <a:r>
              <a:rPr lang="zh-CN" altLang="en-US" sz="2400" b="1" dirty="0"/>
              <a:t>、原地不动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D</a:t>
            </a:r>
            <a:r>
              <a:rPr lang="zh-CN" altLang="en-US" sz="2400" b="1" dirty="0"/>
              <a:t>、跳楼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20924"/>
            <a:ext cx="2586869" cy="25868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124071"/>
            <a:ext cx="10266140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、当地震发生时你在学校上课，应如何避震（　　）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　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、向教室外跑　　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　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、听老师指挥　　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　</a:t>
            </a:r>
            <a:r>
              <a:rPr lang="en-US" altLang="zh-CN" sz="2400" b="1" dirty="0"/>
              <a:t>C</a:t>
            </a:r>
            <a:r>
              <a:rPr lang="zh-CN" altLang="en-US" sz="2400" b="1" dirty="0"/>
              <a:t>、蹲在地上　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　</a:t>
            </a:r>
            <a:r>
              <a:rPr lang="en-US" altLang="zh-CN" sz="2400" b="1" dirty="0"/>
              <a:t>D</a:t>
            </a:r>
            <a:r>
              <a:rPr lang="zh-CN" altLang="en-US" sz="2400" b="1" dirty="0"/>
              <a:t>、涌向楼梯间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20924"/>
            <a:ext cx="2586869" cy="2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6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124071"/>
            <a:ext cx="10266140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3</a:t>
            </a:r>
            <a:r>
              <a:rPr lang="zh-CN" altLang="en-US" sz="2400" b="1" dirty="0"/>
              <a:t>、地震发生后，从高楼撤离时应走（    ）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　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、安全通道 　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   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、跳楼 　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   </a:t>
            </a:r>
            <a:r>
              <a:rPr lang="en-US" altLang="zh-CN" sz="2400" b="1" dirty="0"/>
              <a:t>C</a:t>
            </a:r>
            <a:r>
              <a:rPr lang="zh-CN" altLang="en-US" sz="2400" b="1" dirty="0"/>
              <a:t>、乘坐电梯 　　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　</a:t>
            </a:r>
            <a:r>
              <a:rPr lang="en-US" altLang="zh-CN" sz="2400" b="1" dirty="0"/>
              <a:t>D</a:t>
            </a:r>
            <a:r>
              <a:rPr lang="zh-CN" altLang="en-US" sz="2400" b="1" dirty="0"/>
              <a:t>、从窗户抓绳下滑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20924"/>
            <a:ext cx="2586869" cy="2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8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027595"/>
            <a:ext cx="10266140" cy="441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4</a:t>
            </a:r>
            <a:r>
              <a:rPr lang="zh-CN" altLang="en-US" sz="2400" b="1" dirty="0"/>
              <a:t>、震后救人时对处于黑暗窒息、饥渴状态下埋压过久的人，正确的护理方法是（   ）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A</a:t>
            </a:r>
            <a:r>
              <a:rPr lang="zh-CN" altLang="en-US" sz="2400" b="1" dirty="0"/>
              <a:t>、尽快救出来，尽快见光亮  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B</a:t>
            </a:r>
            <a:r>
              <a:rPr lang="zh-CN" altLang="en-US" sz="2400" b="1" dirty="0"/>
              <a:t>、 尽快救出来，尽快进食  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C</a:t>
            </a:r>
            <a:r>
              <a:rPr lang="zh-CN" altLang="en-US" sz="2400" b="1" dirty="0"/>
              <a:t>、蒙上眼睛救出来，慢慢呼吸、进食 　　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D</a:t>
            </a:r>
            <a:r>
              <a:rPr lang="zh-CN" altLang="en-US" sz="2400" b="1" dirty="0"/>
              <a:t>、 尽快救出来，尽快输氧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51724" y="710094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11593"/>
            <a:ext cx="2586869" cy="2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7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171345"/>
            <a:ext cx="10266140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5</a:t>
            </a:r>
            <a:r>
              <a:rPr lang="zh-CN" altLang="en-US" sz="2400" b="1" dirty="0"/>
              <a:t>、震后被埋压时求生的对策是（   ）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A</a:t>
            </a:r>
            <a:r>
              <a:rPr lang="zh-CN" altLang="en-US" sz="2400" b="1" dirty="0"/>
              <a:t>、不停地呼救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B</a:t>
            </a:r>
            <a:r>
              <a:rPr lang="zh-CN" altLang="en-US" sz="2400" b="1" dirty="0"/>
              <a:t>、不顾一切的行动 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C</a:t>
            </a:r>
            <a:r>
              <a:rPr lang="zh-CN" altLang="en-US" sz="2400" b="1" dirty="0"/>
              <a:t>、精神崩溃，惊慌失措 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D</a:t>
            </a:r>
            <a:r>
              <a:rPr lang="zh-CN" altLang="en-US" sz="2400" b="1" dirty="0"/>
              <a:t>、保存体力，寻找脱险捷径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11593"/>
            <a:ext cx="2586869" cy="2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4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171345"/>
            <a:ext cx="10266140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7</a:t>
            </a:r>
            <a:r>
              <a:rPr lang="zh-CN" altLang="en-US" sz="2400" b="1" dirty="0"/>
              <a:t>、当你听说某日某时某分，将发生几点几级大地震，你应</a:t>
            </a:r>
            <a:r>
              <a:rPr lang="en-US" altLang="zh-CN" sz="2400" b="1" dirty="0"/>
              <a:t>____</a:t>
            </a:r>
            <a:r>
              <a:rPr lang="zh-CN" altLang="en-US" sz="2400" b="1" dirty="0"/>
              <a:t>。</a:t>
            </a:r>
            <a:r>
              <a:rPr lang="en-US" altLang="zh-CN" sz="2400" b="1" dirty="0"/>
              <a:t>( )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 A</a:t>
            </a:r>
            <a:r>
              <a:rPr lang="zh-CN" altLang="en-US" sz="2400" b="1" dirty="0"/>
              <a:t>、尽快告诉亲戚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、立即组织家人到开阔地，同时做好备震的物质准备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</a:t>
            </a:r>
            <a:r>
              <a:rPr lang="en-US" altLang="zh-CN" sz="2400" b="1" dirty="0"/>
              <a:t>C</a:t>
            </a:r>
            <a:r>
              <a:rPr lang="zh-CN" altLang="en-US" sz="2400" b="1" dirty="0"/>
              <a:t>、不信不传，必要时向地震部门报告或询问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11593"/>
            <a:ext cx="2586869" cy="2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5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171345"/>
            <a:ext cx="10266140" cy="441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8</a:t>
            </a:r>
            <a:r>
              <a:rPr lang="zh-CN" altLang="en-US" sz="2400" b="1" dirty="0"/>
              <a:t>、地震发生时你在户外如何避震（ 　　） 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A</a:t>
            </a:r>
            <a:r>
              <a:rPr lang="zh-CN" altLang="en-US" sz="2400" b="1" dirty="0"/>
              <a:t>、就地选择开阔地避震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B</a:t>
            </a:r>
            <a:r>
              <a:rPr lang="zh-CN" altLang="en-US" sz="2400" b="1" dirty="0"/>
              <a:t>、避开高大建筑物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C</a:t>
            </a:r>
            <a:r>
              <a:rPr lang="zh-CN" altLang="en-US" sz="2400" b="1" dirty="0"/>
              <a:t>、迅速返回室内　 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D</a:t>
            </a:r>
            <a:r>
              <a:rPr lang="zh-CN" altLang="en-US" sz="2400" b="1" dirty="0"/>
              <a:t>、避开过街桥、立交桥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E</a:t>
            </a:r>
            <a:r>
              <a:rPr lang="zh-CN" altLang="en-US" sz="2400" b="1" dirty="0"/>
              <a:t>、抱住电线杆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11593"/>
            <a:ext cx="2586869" cy="2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975360"/>
            <a:ext cx="3474720" cy="762000"/>
          </a:xfrm>
          <a:prstGeom prst="rect">
            <a:avLst/>
          </a:prstGeom>
          <a:solidFill>
            <a:srgbClr val="0F1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61353" y="432736"/>
            <a:ext cx="6364287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什么是地震？</a:t>
            </a: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FF0066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  <a:ea typeface="+mn-ea"/>
              </a:rPr>
              <a:t>定义：</a:t>
            </a:r>
          </a:p>
          <a:p>
            <a:pPr lvl="1">
              <a:lnSpc>
                <a:spcPct val="150000"/>
              </a:lnSpc>
            </a:pPr>
            <a:r>
              <a:rPr lang="zh-CN" altLang="en-US" sz="2800" b="1" dirty="0">
                <a:latin typeface="+mn-ea"/>
                <a:ea typeface="+mn-ea"/>
              </a:rPr>
              <a:t>地震又称地动、地振动，是地壳在内、外营力作用下，集聚的构造应力突然释放，产生震动弹性波，从震源向四周传播引起的地面颤动。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744" y="876294"/>
            <a:ext cx="5493256" cy="52185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1146" y="150920"/>
            <a:ext cx="1633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EDEEF1"/>
                </a:solidFill>
              </a:rPr>
              <a:t>https://www.ypppt.com/</a:t>
            </a:r>
            <a:endParaRPr lang="zh-CN" altLang="en-US" sz="1000" dirty="0">
              <a:solidFill>
                <a:srgbClr val="EDEEF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171345"/>
            <a:ext cx="102661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9</a:t>
            </a:r>
            <a:r>
              <a:rPr lang="zh-CN" altLang="en-US" sz="2400" b="1" dirty="0"/>
              <a:t>、地震的突发性很强，往往使人措手不及，防不胜防。因此，家庭在平时要准备一个防震包，以解震后的燃眉之急，防震包所装物品数量不能太多，以方便携带。一般必须存放的物品应该有（  ）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　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、食品                           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、水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    </a:t>
            </a:r>
            <a:r>
              <a:rPr lang="en-US" altLang="zh-CN" sz="2400" b="1" dirty="0"/>
              <a:t>C</a:t>
            </a:r>
            <a:r>
              <a:rPr lang="zh-CN" altLang="en-US" sz="2400" b="1" dirty="0"/>
              <a:t>、日常生活用品　      </a:t>
            </a:r>
            <a:r>
              <a:rPr lang="en-US" altLang="zh-CN" sz="2400" b="1" dirty="0"/>
              <a:t>D</a:t>
            </a:r>
            <a:r>
              <a:rPr lang="zh-CN" altLang="en-US" sz="2400" b="1" dirty="0"/>
              <a:t>、急救药物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11593"/>
            <a:ext cx="2586869" cy="2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4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171345"/>
            <a:ext cx="10266140" cy="441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/>
              <a:t>10</a:t>
            </a:r>
            <a:r>
              <a:rPr lang="zh-CN" altLang="en-US" sz="2400" b="1" dirty="0"/>
              <a:t>、地震发生时，要保持清醒，头脑冷静，就地避险，不可贸然外逃，可选择安全的地方避险，如（   ）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A</a:t>
            </a:r>
            <a:r>
              <a:rPr lang="zh-CN" altLang="en-US" sz="2400" b="1" dirty="0"/>
              <a:t>、阳台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B</a:t>
            </a:r>
            <a:r>
              <a:rPr lang="zh-CN" altLang="en-US" sz="2400" b="1" dirty="0"/>
              <a:t>、桌子底下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C</a:t>
            </a:r>
            <a:r>
              <a:rPr lang="zh-CN" altLang="en-US" sz="2400" b="1" dirty="0"/>
              <a:t>、开间小的卫生间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D</a:t>
            </a:r>
            <a:r>
              <a:rPr lang="zh-CN" altLang="en-US" sz="2400" b="1" dirty="0"/>
              <a:t>、墙角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知识抢答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11593"/>
            <a:ext cx="2586869" cy="25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1893553"/>
            <a:ext cx="10266140" cy="411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1</a:t>
            </a:r>
            <a:r>
              <a:rPr lang="zh-CN" altLang="en-US" sz="1600" b="1" dirty="0"/>
              <a:t>、在室内避震，应选择牢固、能掩护身体的物体下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旁</a:t>
            </a:r>
            <a:r>
              <a:rPr lang="en-US" altLang="zh-CN" sz="1600" b="1" dirty="0"/>
              <a:t>)</a:t>
            </a:r>
            <a:r>
              <a:rPr lang="zh-CN" altLang="en-US" sz="1600" b="1" dirty="0"/>
              <a:t>、易于形成三角空间，开间小、有支撑的地方。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 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、地震时被埋压应拼命呼唤。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 </a:t>
            </a:r>
            <a:r>
              <a:rPr lang="en-US" altLang="zh-CN" sz="1600" b="1" dirty="0"/>
              <a:t>3</a:t>
            </a:r>
            <a:r>
              <a:rPr lang="zh-CN" altLang="en-US" sz="1600" b="1" dirty="0"/>
              <a:t>、在操场或室外遇到地震时，要注意避开高大建筑物、树木、危险物。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4</a:t>
            </a:r>
            <a:r>
              <a:rPr lang="zh-CN" altLang="en-US" sz="1600" b="1" dirty="0"/>
              <a:t>、任何单位和个人都有依法参加防震减灾活动的义务。　　             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5</a:t>
            </a:r>
            <a:r>
              <a:rPr lang="zh-CN" altLang="en-US" sz="1600" b="1" dirty="0"/>
              <a:t>、地震施救原则：先治伤、后救命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6</a:t>
            </a:r>
            <a:r>
              <a:rPr lang="zh-CN" altLang="en-US" sz="1600" b="1" dirty="0"/>
              <a:t>、对学校、医院等人员密集场所的建设工程，应当按照低于当地房屋建筑的抗震设防要求进行设计和施工。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7</a:t>
            </a:r>
            <a:r>
              <a:rPr lang="zh-CN" altLang="en-US" sz="1600" b="1" dirty="0"/>
              <a:t>、乘坐正在行驶的电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汽</a:t>
            </a:r>
            <a:r>
              <a:rPr lang="en-US" altLang="zh-CN" sz="1600" b="1" dirty="0"/>
              <a:t>)</a:t>
            </a:r>
            <a:r>
              <a:rPr lang="zh-CN" altLang="en-US" sz="1600" b="1" dirty="0"/>
              <a:t>车内遇到地震时，要 重心提高 ，躲在座位附近，等地震过去后再下车。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8</a:t>
            </a:r>
            <a:r>
              <a:rPr lang="zh-CN" altLang="en-US" sz="1600" b="1" dirty="0"/>
              <a:t>、乘坐正在行驶的火</a:t>
            </a:r>
            <a:r>
              <a:rPr lang="en-US" altLang="zh-CN" sz="1600" b="1" dirty="0"/>
              <a:t>(</a:t>
            </a:r>
            <a:r>
              <a:rPr lang="zh-CN" altLang="en-US" sz="1600" b="1" dirty="0"/>
              <a:t>汽</a:t>
            </a:r>
            <a:r>
              <a:rPr lang="en-US" altLang="zh-CN" sz="1600" b="1" dirty="0"/>
              <a:t>)</a:t>
            </a:r>
            <a:r>
              <a:rPr lang="zh-CN" altLang="en-US" sz="1600" b="1" dirty="0"/>
              <a:t>车时遇到地震，要抓牢 扶手，以免摔倒或碰伤。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9</a:t>
            </a:r>
            <a:r>
              <a:rPr lang="zh-CN" altLang="en-US" sz="1600" b="1" dirty="0"/>
              <a:t>、在农村，当地震发生时应立即躲到墙根下 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10</a:t>
            </a:r>
            <a:r>
              <a:rPr lang="zh-CN" altLang="en-US" sz="1600" b="1" dirty="0"/>
              <a:t>、在操场或室外遇到地震时，可原地不动蹲下，双手保护腹部。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　　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判断正误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6987" y="4492906"/>
            <a:ext cx="2237772" cy="22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1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420" y="2483862"/>
            <a:ext cx="10266140" cy="2229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 地震时有发生，恶魔总是来找无知的人。我们要注意安全、注意防震减灾。让我们未雨绸缪，为我们的生命买一份保险，为我们的生命加一把锁吧！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707708" y="700763"/>
            <a:ext cx="1944687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宋体" panose="02010600030101010101" pitchFamily="2" charset="-122"/>
              </a:rPr>
              <a:t>结束语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6987" y="4492906"/>
            <a:ext cx="2237772" cy="22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28800" y="2449342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dirty="0">
                <a:solidFill>
                  <a:srgbClr val="0F1C3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地震无情 人间有爱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144794" y="1651901"/>
            <a:ext cx="5902411" cy="445749"/>
            <a:chOff x="-111211" y="4163803"/>
            <a:chExt cx="12192000" cy="92073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1211" y="4163803"/>
              <a:ext cx="12192000" cy="9207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51" y="4360105"/>
              <a:ext cx="11827476" cy="54492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3702908" y="3936464"/>
            <a:ext cx="478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F1C3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XXXX</a:t>
            </a:r>
            <a:r>
              <a:rPr lang="zh-CN" altLang="en-US" sz="2800" b="1" dirty="0">
                <a:solidFill>
                  <a:srgbClr val="0F1C38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小学主题班会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9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5300" y="1246810"/>
            <a:ext cx="6981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地震防护知多少？</a:t>
            </a:r>
            <a:endParaRPr lang="zh-CN" altLang="en-US" sz="714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785" y="2286000"/>
            <a:ext cx="4928741" cy="4682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74825" y="647901"/>
            <a:ext cx="8642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9522" tIns="0" rIns="-952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/>
            <a:r>
              <a:rPr lang="zh-CN" altLang="en-US" sz="6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地震发生时如何应对？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01629" y="1859280"/>
            <a:ext cx="9788742" cy="4481359"/>
            <a:chOff x="1144823" y="1859280"/>
            <a:chExt cx="9788742" cy="4481359"/>
          </a:xfrm>
        </p:grpSpPr>
        <p:pic>
          <p:nvPicPr>
            <p:cNvPr id="5" name="Picture 4" descr="373bc4b43c59aa438ad4b24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823" y="1859280"/>
              <a:ext cx="4638368" cy="448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8cf0d5137d555e37dd54013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735" y="1859280"/>
              <a:ext cx="5016830" cy="448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74825" y="647901"/>
            <a:ext cx="8642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9522" tIns="0" rIns="-952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/>
            <a:r>
              <a:rPr lang="zh-CN" altLang="en-US" sz="6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地震发生时如何应对？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39206" y="1859279"/>
            <a:ext cx="9713589" cy="4481359"/>
            <a:chOff x="1320172" y="1859279"/>
            <a:chExt cx="9713589" cy="4481359"/>
          </a:xfrm>
        </p:grpSpPr>
        <p:pic>
          <p:nvPicPr>
            <p:cNvPr id="10" name="Picture 4" descr="2f3295d4151dd015a18bb733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172" y="1859279"/>
              <a:ext cx="4519825" cy="448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30ecd5ef7e0b1c22acafd53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859279"/>
              <a:ext cx="4937760" cy="448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74825" y="647901"/>
            <a:ext cx="8642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-9522" tIns="0" rIns="-9522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/>
            <a:r>
              <a:rPr lang="zh-CN" altLang="en-US" sz="6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地震发生时如何应对？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72750" y="1874516"/>
            <a:ext cx="9246501" cy="4481360"/>
            <a:chOff x="1424305" y="1874516"/>
            <a:chExt cx="9246501" cy="4481360"/>
          </a:xfrm>
        </p:grpSpPr>
        <p:pic>
          <p:nvPicPr>
            <p:cNvPr id="15" name="Picture 4" descr="8759287a78b01df92e73b33e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305" y="1874516"/>
              <a:ext cx="4348480" cy="448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8759287a78b61df92e73b33c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120" y="1874517"/>
              <a:ext cx="4376686" cy="448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0" y="341888"/>
            <a:ext cx="6455727" cy="938272"/>
            <a:chOff x="457200" y="783848"/>
            <a:chExt cx="6455727" cy="938272"/>
          </a:xfrm>
        </p:grpSpPr>
        <p:sp>
          <p:nvSpPr>
            <p:cNvPr id="7" name="矩形 6"/>
            <p:cNvSpPr/>
            <p:nvPr/>
          </p:nvSpPr>
          <p:spPr>
            <a:xfrm>
              <a:off x="457200" y="960120"/>
              <a:ext cx="5059680" cy="762000"/>
            </a:xfrm>
            <a:prstGeom prst="rect">
              <a:avLst/>
            </a:prstGeom>
            <a:solidFill>
              <a:srgbClr val="0F1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48640" y="783848"/>
              <a:ext cx="6364287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  <a:p>
              <a:r>
                <a:rPr lang="zh-CN" altLang="en-US" sz="4000" b="1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做好震后自救和互助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8640" y="1752197"/>
            <a:ext cx="7559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、在操场或室外时，可原地不动蹲下，双手保护头部，注意避开高大建筑物或危险物。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、不要回到教室去。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、震后应当有组织地撤离。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、千万不要跳楼！不要站在窗外！ 不要到阳台上去！</a:t>
            </a:r>
            <a:r>
              <a:rPr lang="zh-CN" altLang="en-US" sz="28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9595" y="2341984"/>
            <a:ext cx="4774492" cy="4774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0" y="341887"/>
            <a:ext cx="3992881" cy="938273"/>
            <a:chOff x="457200" y="783847"/>
            <a:chExt cx="3992881" cy="938273"/>
          </a:xfrm>
        </p:grpSpPr>
        <p:sp>
          <p:nvSpPr>
            <p:cNvPr id="7" name="矩形 6"/>
            <p:cNvSpPr/>
            <p:nvPr/>
          </p:nvSpPr>
          <p:spPr>
            <a:xfrm>
              <a:off x="457200" y="960120"/>
              <a:ext cx="3459480" cy="762000"/>
            </a:xfrm>
            <a:prstGeom prst="rect">
              <a:avLst/>
            </a:prstGeom>
            <a:solidFill>
              <a:srgbClr val="0F1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48641" y="783847"/>
              <a:ext cx="390144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  <a:p>
              <a:r>
                <a:rPr lang="zh-CN" altLang="en-US" sz="4000" b="1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做好校园防震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8640" y="1752197"/>
            <a:ext cx="6477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．保持镇静 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．止血、固定砸伤和挤压伤 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．妥善处理伤口 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4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．防止火灾 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5</a:t>
            </a:r>
            <a:r>
              <a:rPr lang="zh-CN" altLang="en-US" sz="28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．预防破伤风和气性坏疽，注意饮食饮水卫生，防止大灾后的大疫 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00" y="2491389"/>
            <a:ext cx="6225540" cy="41536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7200" y="341887"/>
            <a:ext cx="3992881" cy="938273"/>
            <a:chOff x="457200" y="783847"/>
            <a:chExt cx="3992881" cy="938273"/>
          </a:xfrm>
        </p:grpSpPr>
        <p:sp>
          <p:nvSpPr>
            <p:cNvPr id="7" name="矩形 6"/>
            <p:cNvSpPr/>
            <p:nvPr/>
          </p:nvSpPr>
          <p:spPr>
            <a:xfrm>
              <a:off x="457200" y="960120"/>
              <a:ext cx="3459480" cy="762000"/>
            </a:xfrm>
            <a:prstGeom prst="rect">
              <a:avLst/>
            </a:prstGeom>
            <a:solidFill>
              <a:srgbClr val="0F1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48641" y="783847"/>
              <a:ext cx="390144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dirty="0"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  <a:p>
              <a:r>
                <a:rPr lang="zh-CN" altLang="en-US" sz="4000" b="1" dirty="0">
                  <a:solidFill>
                    <a:schemeClr val="bg1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做好家庭防震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48640" y="1575923"/>
            <a:ext cx="113732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．抓紧时间紧急避险。</a:t>
            </a:r>
            <a:endParaRPr lang="en-US" altLang="zh-CN" sz="20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	</a:t>
            </a:r>
            <a:r>
              <a:rPr lang="zh-CN" altLang="en-US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如果感觉晃动很轻，说明震源比较远，只需躲在坚实的家具旁边就可以。大地震从开始到振动过程结束，时间不过十几秒到几十秒，因此抓紧时间进行避震最为关键，不要耽误时间。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．选择合适避震空间。</a:t>
            </a:r>
            <a:endParaRPr lang="en-US" altLang="zh-CN" sz="20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	</a:t>
            </a:r>
            <a:r>
              <a:rPr lang="zh-CN" altLang="en-US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室内较安全的避震空间有：承重墙墙根、墙角；有水管和暖气管道等处。屋内最不利避震的场所是：没有支撑物的床上；吊顶、吊灯下；周围无支撑的地板上；玻璃（包括镜子）和大窗户旁。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r>
              <a:rPr lang="zh-CN" altLang="en-US" sz="20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．做好自我保护。</a:t>
            </a:r>
            <a:endParaRPr lang="en-US" altLang="zh-CN" sz="20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	</a:t>
            </a:r>
            <a:r>
              <a:rPr lang="zh-CN" altLang="en-US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首先要镇静，选择好躲避处后应蹲下或坐下，脸朝下，额头枕在两臂上；</a:t>
            </a:r>
            <a:endParaRPr lang="en-US" altLang="zh-CN" sz="16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或抓住桌腿等身边牢固的物体，以免震时摔倒或因身体失控移位而受伤；保护头颈部，</a:t>
            </a:r>
            <a:endParaRPr lang="en-US" altLang="zh-CN" sz="16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低头，用手护住头部或后颈；保护眼睛，低头、闭眼，以防异物伤害；保护口、鼻，</a:t>
            </a:r>
            <a:endParaRPr lang="en-US" altLang="zh-CN" sz="1600" b="1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有可能时，可用湿毛巾捂住口、鼻，以防灰土、毒气。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644" y="4011593"/>
            <a:ext cx="2586869" cy="258686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58bc042e-6157-466e-8f94-1e1b995589a2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876</Words>
  <Application>Microsoft Office PowerPoint</Application>
  <PresentationFormat>宽屏</PresentationFormat>
  <Paragraphs>132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方正粗黑宋简体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51</cp:revision>
  <dcterms:created xsi:type="dcterms:W3CDTF">2019-03-25T15:57:00Z</dcterms:created>
  <dcterms:modified xsi:type="dcterms:W3CDTF">2023-04-16T09:01:39Z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