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52" r:id="rId2"/>
    <p:sldMasterId id="2147483756" r:id="rId3"/>
  </p:sldMasterIdLst>
  <p:notesMasterIdLst>
    <p:notesMasterId r:id="rId31"/>
  </p:notesMasterIdLst>
  <p:sldIdLst>
    <p:sldId id="256" r:id="rId4"/>
    <p:sldId id="390" r:id="rId5"/>
    <p:sldId id="302" r:id="rId6"/>
    <p:sldId id="343" r:id="rId7"/>
    <p:sldId id="298" r:id="rId8"/>
    <p:sldId id="391" r:id="rId9"/>
    <p:sldId id="340" r:id="rId10"/>
    <p:sldId id="348" r:id="rId11"/>
    <p:sldId id="346" r:id="rId12"/>
    <p:sldId id="392" r:id="rId13"/>
    <p:sldId id="278" r:id="rId14"/>
    <p:sldId id="279" r:id="rId15"/>
    <p:sldId id="276" r:id="rId16"/>
    <p:sldId id="293" r:id="rId17"/>
    <p:sldId id="393" r:id="rId18"/>
    <p:sldId id="350" r:id="rId19"/>
    <p:sldId id="351" r:id="rId20"/>
    <p:sldId id="352" r:id="rId21"/>
    <p:sldId id="353" r:id="rId22"/>
    <p:sldId id="354" r:id="rId23"/>
    <p:sldId id="359" r:id="rId24"/>
    <p:sldId id="363" r:id="rId25"/>
    <p:sldId id="380" r:id="rId26"/>
    <p:sldId id="381" r:id="rId27"/>
    <p:sldId id="385" r:id="rId28"/>
    <p:sldId id="389" r:id="rId29"/>
    <p:sldId id="394" r:id="rId30"/>
  </p:sldIdLst>
  <p:sldSz cx="12192000" cy="6858000"/>
  <p:notesSz cx="6858000" cy="9144000"/>
  <p:custDataLst>
    <p:tags r:id="rId32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微软雅黑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7AC1"/>
    <a:srgbClr val="FFFF00"/>
    <a:srgbClr val="9966FF"/>
    <a:srgbClr val="3DE54D"/>
    <a:srgbClr val="FFFFFF"/>
    <a:srgbClr val="D6610A"/>
    <a:srgbClr val="FF9900"/>
    <a:srgbClr val="0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6314" autoAdjust="0"/>
  </p:normalViewPr>
  <p:slideViewPr>
    <p:cSldViewPr>
      <p:cViewPr varScale="1">
        <p:scale>
          <a:sx n="108" d="100"/>
          <a:sy n="108" d="100"/>
        </p:scale>
        <p:origin x="67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+mn-ea"/>
              </a:defRPr>
            </a:lvl1pPr>
          </a:lstStyle>
          <a:p>
            <a:pPr>
              <a:defRPr/>
            </a:pPr>
            <a:fld id="{7080B36C-F87D-4C74-B8F9-4E798F517413}" type="datetimeFigureOut">
              <a:rPr lang="zh-CN" altLang="en-US"/>
              <a:pPr>
                <a:defRPr/>
              </a:pPr>
              <a:t>2023/4/16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等线" pitchFamily="2" charset="-122"/>
              </a:defRPr>
            </a:lvl1pPr>
          </a:lstStyle>
          <a:p>
            <a:fld id="{3D990C66-95A0-4889-92F3-C6D28404507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136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43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B8C7540E-F18F-49CB-A288-28288099249F}" type="slidenum">
              <a:rPr lang="zh-CN" altLang="en-US">
                <a:ea typeface="等线" pitchFamily="2" charset="-122"/>
              </a:rPr>
              <a:pPr/>
              <a:t>1</a:t>
            </a:fld>
            <a:endParaRPr lang="zh-CN" altLang="en-US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70120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3988658F-A3BE-4F99-8DBD-57FB296F24B2}" type="slidenum">
              <a:rPr lang="zh-CN" altLang="en-US">
                <a:ea typeface="等线" pitchFamily="2" charset="-122"/>
              </a:rPr>
              <a:pPr/>
              <a:t>10</a:t>
            </a:fld>
            <a:endParaRPr lang="zh-CN" altLang="en-US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396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48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4E91A967-2500-4ABC-8B74-EEA267BFF286}" type="slidenum">
              <a:rPr lang="zh-CN" altLang="en-US">
                <a:ea typeface="等线" pitchFamily="2" charset="-122"/>
              </a:rPr>
              <a:pPr/>
              <a:t>11</a:t>
            </a:fld>
            <a:endParaRPr lang="zh-CN" altLang="en-US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7746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E5804FDF-89A4-4164-9037-9DEE6EAFC845}" type="slidenum">
              <a:rPr lang="zh-CN" altLang="en-US">
                <a:ea typeface="等线" pitchFamily="2" charset="-122"/>
              </a:rPr>
              <a:pPr/>
              <a:t>12</a:t>
            </a:fld>
            <a:endParaRPr lang="zh-CN" altLang="en-US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7962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dirty="0" smtClean="0"/>
              <a:t>https://www.ypppt.com/</a:t>
            </a:r>
            <a:endParaRPr lang="zh-CN" altLang="en-US" dirty="0" smtClean="0"/>
          </a:p>
        </p:txBody>
      </p:sp>
      <p:sp>
        <p:nvSpPr>
          <p:cNvPr id="389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AE276B8F-AD74-495E-A2E0-9AF4C7C585BB}" type="slidenum">
              <a:rPr lang="zh-CN" altLang="en-US">
                <a:ea typeface="等线" pitchFamily="2" charset="-122"/>
              </a:rPr>
              <a:pPr/>
              <a:t>13</a:t>
            </a:fld>
            <a:endParaRPr lang="zh-CN" altLang="en-US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5901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4F31D124-1332-45F2-9381-B39E2A564616}" type="slidenum">
              <a:rPr lang="zh-CN" altLang="en-US">
                <a:ea typeface="等线" pitchFamily="2" charset="-122"/>
              </a:rPr>
              <a:pPr/>
              <a:t>14</a:t>
            </a:fld>
            <a:endParaRPr lang="zh-CN" altLang="en-US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0531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53E17ED3-A3A0-4449-8101-97CBFA88211E}" type="slidenum">
              <a:rPr lang="zh-CN" altLang="en-US">
                <a:ea typeface="等线" pitchFamily="2" charset="-122"/>
              </a:rPr>
              <a:pPr/>
              <a:t>15</a:t>
            </a:fld>
            <a:endParaRPr lang="zh-CN" altLang="en-US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8265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0C61584C-BF1C-44A5-9B4D-907FB77773C9}" type="slidenum">
              <a:rPr lang="zh-CN" altLang="en-US">
                <a:ea typeface="等线" pitchFamily="2" charset="-122"/>
              </a:rPr>
              <a:pPr/>
              <a:t>16</a:t>
            </a:fld>
            <a:endParaRPr lang="zh-CN" altLang="en-US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3515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13108B30-6183-4083-9B00-E848B87457F7}" type="slidenum">
              <a:rPr lang="zh-CN" altLang="en-US">
                <a:ea typeface="等线" pitchFamily="2" charset="-122"/>
              </a:rPr>
              <a:pPr/>
              <a:t>17</a:t>
            </a:fld>
            <a:endParaRPr lang="zh-CN" altLang="en-US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7755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EF4556DA-4F02-4463-AAF2-BC0FF60204E0}" type="slidenum">
              <a:rPr lang="zh-CN" altLang="en-US">
                <a:ea typeface="等线" pitchFamily="2" charset="-122"/>
              </a:rPr>
              <a:pPr/>
              <a:t>18</a:t>
            </a:fld>
            <a:endParaRPr lang="zh-CN" altLang="en-US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7268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02F14828-3F73-4F15-8879-45D654429820}" type="slidenum">
              <a:rPr lang="zh-CN" altLang="en-US">
                <a:ea typeface="等线" pitchFamily="2" charset="-122"/>
              </a:rPr>
              <a:pPr/>
              <a:t>19</a:t>
            </a:fld>
            <a:endParaRPr lang="zh-CN" altLang="en-US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4601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FFA26D27-1794-486A-9A40-2C0654A3035A}" type="slidenum">
              <a:rPr lang="zh-CN" altLang="en-US">
                <a:ea typeface="等线" pitchFamily="2" charset="-122"/>
              </a:rPr>
              <a:pPr/>
              <a:t>2</a:t>
            </a:fld>
            <a:endParaRPr lang="zh-CN" altLang="en-US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6693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65A61E2F-3E9E-4AF0-844D-8D0E632A0A6E}" type="slidenum">
              <a:rPr lang="zh-CN" altLang="en-US">
                <a:ea typeface="等线" pitchFamily="2" charset="-122"/>
              </a:rPr>
              <a:pPr/>
              <a:t>20</a:t>
            </a:fld>
            <a:endParaRPr lang="zh-CN" altLang="en-US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9902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1E7AD283-429E-4204-869A-C6B2448CEA0C}" type="slidenum">
              <a:rPr lang="zh-CN" altLang="en-US">
                <a:ea typeface="等线" pitchFamily="2" charset="-122"/>
              </a:rPr>
              <a:pPr/>
              <a:t>21</a:t>
            </a:fld>
            <a:endParaRPr lang="zh-CN" altLang="en-US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54884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73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BCE35868-BF84-4882-A505-47125924182A}" type="slidenum">
              <a:rPr lang="zh-CN" altLang="en-US">
                <a:ea typeface="等线" pitchFamily="2" charset="-122"/>
              </a:rPr>
              <a:pPr/>
              <a:t>22</a:t>
            </a:fld>
            <a:endParaRPr lang="zh-CN" altLang="en-US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6805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93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22B2C913-68EA-4B64-A360-4B29550712B5}" type="slidenum">
              <a:rPr lang="zh-CN" altLang="en-US">
                <a:ea typeface="等线" pitchFamily="2" charset="-122"/>
              </a:rPr>
              <a:pPr/>
              <a:t>23</a:t>
            </a:fld>
            <a:endParaRPr lang="zh-CN" altLang="en-US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9440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84864A19-3BAE-46AC-B2E4-F44FD79B0411}" type="slidenum">
              <a:rPr lang="zh-CN" altLang="en-US">
                <a:ea typeface="等线" pitchFamily="2" charset="-122"/>
              </a:rPr>
              <a:pPr/>
              <a:t>24</a:t>
            </a:fld>
            <a:endParaRPr lang="zh-CN" altLang="en-US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67381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34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02FA183D-E220-4E9F-BF9F-C9622C08865B}" type="slidenum">
              <a:rPr lang="zh-CN" altLang="en-US">
                <a:ea typeface="等线" pitchFamily="2" charset="-122"/>
              </a:rPr>
              <a:pPr/>
              <a:t>25</a:t>
            </a:fld>
            <a:endParaRPr lang="zh-CN" altLang="en-US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2065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55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642D3AEA-085C-462D-B6A1-2920B09C402E}" type="slidenum">
              <a:rPr lang="zh-CN" altLang="en-US">
                <a:ea typeface="等线" pitchFamily="2" charset="-122"/>
              </a:rPr>
              <a:pPr/>
              <a:t>26</a:t>
            </a:fld>
            <a:endParaRPr lang="zh-CN" altLang="en-US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52656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0124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75E2A757-006B-4FCE-98FD-D0665F48DC19}" type="slidenum">
              <a:rPr lang="zh-CN" altLang="en-US">
                <a:ea typeface="等线" pitchFamily="2" charset="-122"/>
              </a:rPr>
              <a:pPr/>
              <a:t>3</a:t>
            </a:fld>
            <a:endParaRPr lang="zh-CN" altLang="en-US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7133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ED24A928-4FE8-4ACA-90BA-3E3CED51069E}" type="slidenum">
              <a:rPr lang="zh-CN" altLang="en-US">
                <a:ea typeface="等线" pitchFamily="2" charset="-122"/>
              </a:rPr>
              <a:pPr/>
              <a:t>4</a:t>
            </a:fld>
            <a:endParaRPr lang="zh-CN" altLang="en-US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6161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CA47C7CA-58CC-4609-B099-880935CE7B77}" type="slidenum">
              <a:rPr lang="zh-CN" altLang="en-US">
                <a:ea typeface="等线" pitchFamily="2" charset="-122"/>
              </a:rPr>
              <a:pPr/>
              <a:t>5</a:t>
            </a:fld>
            <a:endParaRPr lang="zh-CN" altLang="en-US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3579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45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DC4F4640-BCCD-4E8E-82E7-89C45D283208}" type="slidenum">
              <a:rPr lang="zh-CN" altLang="en-US">
                <a:ea typeface="等线" pitchFamily="2" charset="-122"/>
              </a:rPr>
              <a:pPr/>
              <a:t>6</a:t>
            </a:fld>
            <a:endParaRPr lang="zh-CN" altLang="en-US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550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80923D78-8DD0-43B9-BCD3-C716BAEE5BBD}" type="slidenum">
              <a:rPr lang="zh-CN" altLang="en-US">
                <a:ea typeface="等线" pitchFamily="2" charset="-122"/>
              </a:rPr>
              <a:pPr/>
              <a:t>7</a:t>
            </a:fld>
            <a:endParaRPr lang="zh-CN" altLang="en-US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2456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3E5ACECF-2944-4147-932D-010D0A0633BF}" type="slidenum">
              <a:rPr lang="zh-CN" altLang="en-US">
                <a:ea typeface="等线" pitchFamily="2" charset="-122"/>
              </a:rPr>
              <a:pPr/>
              <a:t>8</a:t>
            </a:fld>
            <a:endParaRPr lang="zh-CN" altLang="en-US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6310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EB1BDD68-30D7-4FC7-8BAF-E2FED3C1A648}" type="slidenum">
              <a:rPr lang="zh-CN" altLang="en-US">
                <a:ea typeface="等线" pitchFamily="2" charset="-122"/>
              </a:rPr>
              <a:pPr/>
              <a:t>9</a:t>
            </a:fld>
            <a:endParaRPr lang="zh-CN" altLang="en-US"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389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7C1F6C-45E3-4FA8-988D-F2EFA52B4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4979D4-969C-4A78-B0D0-174102920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3C4AAD-4EBD-43D5-8A27-1B454B8B2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330E4-FBF4-42FE-A25E-E596A8C60D88}" type="slidenum">
              <a:rPr lang="en-US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761932058"/>
      </p:ext>
    </p:extLst>
  </p:cSld>
  <p:clrMapOvr>
    <a:masterClrMapping/>
  </p:clrMapOvr>
  <p:transition spd="slow" advClick="0" advTm="0">
    <p:random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0AE9B9D-DA90-4C80-8766-64D867B16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95D8757-3D14-4FFF-B504-02093DEBC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C2094C5-DFF6-475D-B8F5-BEAC41B2E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CEDA1-2150-4CC1-B235-AEB6BA38D519}" type="slidenum">
              <a:rPr lang="en-US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712406746"/>
      </p:ext>
    </p:extLst>
  </p:cSld>
  <p:clrMapOvr>
    <a:masterClrMapping/>
  </p:clrMapOvr>
  <p:transition spd="slow"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95052A-3103-4957-A28F-7E9A7AE36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138DCE-27C4-453F-9646-B7BDDF228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761675-3FC8-4079-896D-EAEC54C5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469C3-73B8-46EC-891E-13087A35FB7C}" type="slidenum">
              <a:rPr lang="en-US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081772154"/>
      </p:ext>
    </p:extLst>
  </p:cSld>
  <p:clrMapOvr>
    <a:masterClrMapping/>
  </p:clrMapOvr>
  <p:transition spd="slow"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FC307C-C990-4362-AD28-14147308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F51E9-A39E-44EE-B954-51C7E6B22A8C}" type="datetime1">
              <a:rPr lang="zh-CN" altLang="en-US"/>
              <a:pPr>
                <a:defRPr/>
              </a:pPr>
              <a:t>2023/4/16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9DCC52-3BA1-4075-A705-43D9C0439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9EF989-BC63-4C0F-95BE-E8611E831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25494-CB75-49F0-BD4E-AF56ECADBD6E}" type="slidenum">
              <a:rPr lang="en-US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3195254"/>
      </p:ext>
    </p:extLst>
  </p:cSld>
  <p:clrMapOvr>
    <a:masterClrMapping/>
  </p:clrMapOvr>
  <p:transition spd="slow"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>
                <a:solidFill>
                  <a:prstClr val="black"/>
                </a:solidFill>
                <a:latin typeface="Calibri"/>
                <a:ea typeface="宋体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2023/4/16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>
                <a:solidFill>
                  <a:prstClr val="black"/>
                </a:solidFill>
                <a:latin typeface="Calibri"/>
                <a:ea typeface="宋体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38809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>
                <a:solidFill>
                  <a:prstClr val="black"/>
                </a:solidFill>
                <a:latin typeface="Calibri"/>
                <a:ea typeface="宋体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2023/4/16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>
                <a:solidFill>
                  <a:prstClr val="black"/>
                </a:solidFill>
                <a:latin typeface="Calibri"/>
                <a:ea typeface="宋体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717159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839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93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698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24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1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A2884F-E6B5-476A-A229-21FC9618A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3861D1-F61D-4983-AFCD-675A096F4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2C249E-A63C-4EA3-8685-FE592B68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D6FF9-4793-4E55-BF75-8D8865E00E74}" type="slidenum">
              <a:rPr lang="en-US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062455663"/>
      </p:ext>
    </p:extLst>
  </p:cSld>
  <p:clrMapOvr>
    <a:masterClrMapping/>
  </p:clrMapOvr>
  <p:transition spd="slow" advClick="0" advTm="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50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077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165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86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24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488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9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528B66-0D8E-4BD0-8C57-4F632025B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184AF1-5741-4B8F-BE5B-B7AC838AD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84482C-AB9C-4EB4-80D7-0324C2B9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C3743-0000-4D53-948D-A63FAD92A753}" type="slidenum">
              <a:rPr lang="en-US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425831534"/>
      </p:ext>
    </p:extLst>
  </p:cSld>
  <p:clrMapOvr>
    <a:masterClrMapping/>
  </p:clrMapOvr>
  <p:transition spd="slow" advClick="0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DB82BD-7AE0-41B8-8122-D8AC3ECE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C081EE-55D0-47F2-A8B4-ABD4E3D62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5201832-A7D5-4616-8749-18B21A627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0F83F-EC28-48C2-B8ED-63FDEE569EA8}" type="slidenum">
              <a:rPr lang="en-US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056312628"/>
      </p:ext>
    </p:extLst>
  </p:cSld>
  <p:clrMapOvr>
    <a:masterClrMapping/>
  </p:clrMapOvr>
  <p:transition spd="slow"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6840E83-042D-40C7-8A87-35E7C8C1F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46357EC-43EA-4D33-A44A-1EC518372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D9D8A54-B9A2-4442-BF68-F9D68E362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7E67A-F849-495A-9295-CAE614BAE958}" type="slidenum">
              <a:rPr lang="en-US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77310205"/>
      </p:ext>
    </p:extLst>
  </p:cSld>
  <p:clrMapOvr>
    <a:masterClrMapping/>
  </p:clrMapOvr>
  <p:transition spd="slow"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6840E83-042D-40C7-8A87-35E7C8C1F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46357EC-43EA-4D33-A44A-1EC518372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D9D8A54-B9A2-4442-BF68-F9D68E362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7E67A-F849-495A-9295-CAE614BAE958}" type="slidenum">
              <a:rPr lang="en-US" altLang="zh-CN"/>
              <a:pPr/>
              <a:t>‹#›</a:t>
            </a:fld>
            <a:endParaRPr lang="zh-CN" altLang="zh-CN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5968" y="673957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087330905"/>
      </p:ext>
    </p:extLst>
  </p:cSld>
  <p:clrMapOvr>
    <a:masterClrMapping/>
  </p:clrMapOvr>
  <p:transition spd="slow"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="" xmlns:a16="http://schemas.microsoft.com/office/drawing/2014/main" id="{1A64CAF1-AFFA-496A-99FB-9EE73E1BE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="" xmlns:a16="http://schemas.microsoft.com/office/drawing/2014/main" id="{1545B8DD-8BC6-49EE-8224-E67AB2C09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4" name="Slide Number Placeholder 4">
            <a:extLst>
              <a:ext uri="{FF2B5EF4-FFF2-40B4-BE49-F238E27FC236}">
                <a16:creationId xmlns="" xmlns:a16="http://schemas.microsoft.com/office/drawing/2014/main" id="{D6C0930E-2735-4768-AC36-EE039C998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F35D-1C88-41DD-9CDA-E11731158885}" type="slidenum">
              <a:rPr lang="en-US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0392072"/>
      </p:ext>
    </p:extLst>
  </p:cSld>
  <p:clrMapOvr>
    <a:masterClrMapping/>
  </p:clrMapOvr>
  <p:transition spd="slow"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163" y="0"/>
            <a:ext cx="12222163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179AC92B-5A88-45BD-8EE4-AB8800C54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3A44C-2F15-43FC-BF1B-7E8F30D28FA1}" type="datetime1">
              <a:rPr lang="zh-CN" altLang="en-US"/>
              <a:pPr>
                <a:defRPr/>
              </a:pPr>
              <a:t>2023/4/16</a:t>
            </a:fld>
            <a:endParaRPr lang="zh-CN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1B2377FC-F3BD-4CEF-AB18-F63DA5D20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D9851210-933B-4283-A7F8-05B246F5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D78DF-EE55-470A-A15E-17F80DD97087}" type="slidenum">
              <a:rPr lang="en-US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711067510"/>
      </p:ext>
    </p:extLst>
  </p:cSld>
  <p:clrMapOvr>
    <a:masterClrMapping/>
  </p:clrMapOvr>
  <p:transition spd="slow"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6FE60FE-E0CD-4886-9156-2784441CA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4F8566F-5B8B-4F32-980F-F99F42AF6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9B0AE03-70E7-4FD3-88C6-7C349E46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7775D-349E-432E-B452-0FB7FACE79C8}" type="slidenum">
              <a:rPr lang="en-US" altLang="zh-CN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952176202"/>
      </p:ext>
    </p:extLst>
  </p:cSld>
  <p:clrMapOvr>
    <a:masterClrMapping/>
  </p:clrMapOvr>
  <p:transition spd="slow"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FC307C-C990-4362-AD28-14147308E0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E6AD1F4-0515-4265-A5BD-B45BBEDFDBF2}" type="datetime1">
              <a:rPr lang="zh-CN" altLang="en-US"/>
              <a:pPr>
                <a:defRPr/>
              </a:pPr>
              <a:t>2023/4/16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9DCC52-3BA1-4075-A705-43D9C0439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9EF989-BC63-4C0F-95BE-E8611E831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E50B480-2C99-439B-981A-F3B7B5D2A78A}" type="slidenum">
              <a:rPr lang="en-US" altLang="zh-CN"/>
              <a:pPr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51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40" r:id="rId12"/>
  </p:sldLayoutIdLst>
  <p:transition spd="slow" advClick="0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130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2023/4/16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185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jieri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文本框 2063">
            <a:extLst>
              <a:ext uri="{FF2B5EF4-FFF2-40B4-BE49-F238E27FC236}">
                <a16:creationId xmlns="" xmlns:a16="http://schemas.microsoft.com/office/drawing/2014/main" id="{79313863-40D0-407D-B424-DB65FA21F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2413000"/>
            <a:ext cx="84248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dist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4800">
              <a:solidFill>
                <a:srgbClr val="3DE54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 descr="5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13" y="1157288"/>
            <a:ext cx="604837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B61FFDFE-50D8-4D0E-B9C8-6FD732B3437F}"/>
              </a:ext>
            </a:extLst>
          </p:cNvPr>
          <p:cNvSpPr/>
          <p:nvPr/>
        </p:nvSpPr>
        <p:spPr>
          <a:xfrm>
            <a:off x="4616666" y="1117747"/>
            <a:ext cx="3494405" cy="4529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000" dirty="0" err="1">
                <a:solidFill>
                  <a:srgbClr val="70AD47">
                    <a:lumMod val="75000"/>
                  </a:srgbClr>
                </a:solidFill>
                <a:effectLst>
                  <a:glow rad="152400">
                    <a:prstClr val="white"/>
                  </a:glow>
                </a:effectLst>
                <a:latin typeface="Arial"/>
                <a:ea typeface="微软雅黑"/>
                <a:sym typeface="Arial"/>
              </a:rPr>
              <a:t>增强安全意识和安全法制观念</a:t>
            </a:r>
            <a:endParaRPr sz="2000" dirty="0">
              <a:solidFill>
                <a:srgbClr val="70AD47">
                  <a:lumMod val="75000"/>
                </a:srgbClr>
              </a:solidFill>
              <a:effectLst>
                <a:glow rad="152400">
                  <a:prstClr val="white"/>
                </a:glow>
              </a:effectLst>
              <a:latin typeface="Arial"/>
              <a:ea typeface="微软雅黑"/>
              <a:sym typeface="Arial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FAB55C4A-6804-406D-9E48-A93D1FC44D03}"/>
              </a:ext>
            </a:extLst>
          </p:cNvPr>
          <p:cNvSpPr/>
          <p:nvPr/>
        </p:nvSpPr>
        <p:spPr>
          <a:xfrm>
            <a:off x="1308100" y="3367088"/>
            <a:ext cx="9504363" cy="812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rgbClr val="70AD47">
                    <a:lumMod val="75000"/>
                  </a:srgbClr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“</a:t>
            </a:r>
            <a:r>
              <a:rPr lang="zh-CN" altLang="en-US" sz="4000" b="1" dirty="0">
                <a:solidFill>
                  <a:srgbClr val="70AD47">
                    <a:lumMod val="75000"/>
                  </a:srgbClr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五一</a:t>
            </a:r>
            <a:r>
              <a:rPr lang="en-US" altLang="zh-CN" sz="4000" b="1" dirty="0">
                <a:solidFill>
                  <a:srgbClr val="70AD47">
                    <a:lumMod val="75000"/>
                  </a:srgbClr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”</a:t>
            </a:r>
            <a:r>
              <a:rPr lang="zh-CN" altLang="en-US" sz="4000" b="1" dirty="0">
                <a:solidFill>
                  <a:srgbClr val="70AD47">
                    <a:lumMod val="75000"/>
                  </a:srgbClr>
                </a:solidFill>
                <a:effectLst>
                  <a:glow rad="1524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安全教育主题班会 </a:t>
            </a: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文本框 63489">
            <a:extLst>
              <a:ext uri="{FF2B5EF4-FFF2-40B4-BE49-F238E27FC236}">
                <a16:creationId xmlns="" xmlns:a16="http://schemas.microsoft.com/office/drawing/2014/main" id="{6DAA3060-4C0F-4894-91A2-20D28FBF4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864" y="2155790"/>
            <a:ext cx="5410200" cy="88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n>
                  <a:solidFill>
                    <a:prstClr val="white"/>
                  </a:solidFill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第三篇章</a:t>
            </a:r>
          </a:p>
        </p:txBody>
      </p:sp>
      <p:sp>
        <p:nvSpPr>
          <p:cNvPr id="13315" name="矩形 63490">
            <a:extLst>
              <a:ext uri="{FF2B5EF4-FFF2-40B4-BE49-F238E27FC236}">
                <a16:creationId xmlns="" xmlns:a16="http://schemas.microsoft.com/office/drawing/2014/main" id="{72BB4EC2-152D-45A7-A851-181113AD4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125" y="2925231"/>
            <a:ext cx="6955750" cy="128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600" b="1" dirty="0">
                <a:ln>
                  <a:solidFill>
                    <a:prstClr val="white"/>
                  </a:solidFill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居家安全注意事项</a:t>
            </a: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3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35844">
            <a:extLst>
              <a:ext uri="{FF2B5EF4-FFF2-40B4-BE49-F238E27FC236}">
                <a16:creationId xmlns="" xmlns:a16="http://schemas.microsoft.com/office/drawing/2014/main" id="{EDE18192-B1E4-4419-8C84-2109D116E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025" y="1268413"/>
            <a:ext cx="9251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65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问题：发现有人触电该怎么做？用手去接触触电者对吗？ </a:t>
            </a:r>
          </a:p>
        </p:txBody>
      </p:sp>
      <p:sp>
        <p:nvSpPr>
          <p:cNvPr id="35846" name="文本框 35845"/>
          <p:cNvSpPr txBox="1">
            <a:spLocks noChangeArrowheads="1"/>
          </p:cNvSpPr>
          <p:nvPr/>
        </p:nvSpPr>
        <p:spPr bwMode="auto">
          <a:xfrm>
            <a:off x="1470025" y="2009775"/>
            <a:ext cx="655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1700" b="1">
                <a:solidFill>
                  <a:schemeClr val="tx2"/>
                </a:solidFill>
                <a:sym typeface="+mn-lt"/>
              </a:rPr>
              <a:t>答：错。应该用干燥物或绝缘体等将触电者与带电物体分开。 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46B26A04-C0A5-4C34-8E11-6924F78B7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025" y="2646363"/>
            <a:ext cx="9504363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65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问题：夏天使用蚊香会起火吗？应把点燃的蚊香放哪里比较安全？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470025" y="3830638"/>
            <a:ext cx="92519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1700" b="1">
                <a:solidFill>
                  <a:schemeClr val="tx2"/>
                </a:solidFill>
                <a:sym typeface="+mn-lt"/>
              </a:rPr>
              <a:t>答：使用得当就不会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.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点燃的蚊香应放在支架上，支架可放在水泥地，金属盘上。切不可放在纸箱、木板等可燃物上。要放在远离窗帘，蚊帐，衣服等可燃物的地面上。</a:t>
            </a: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35846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36865">
            <a:extLst>
              <a:ext uri="{FF2B5EF4-FFF2-40B4-BE49-F238E27FC236}">
                <a16:creationId xmlns="" xmlns:a16="http://schemas.microsoft.com/office/drawing/2014/main" id="{2A0912AE-4DE8-4477-A888-65245A785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1412875"/>
            <a:ext cx="10466387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65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问题：不满</a:t>
            </a:r>
            <a:r>
              <a:rPr lang="en-US" altLang="zh-CN" sz="2865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12</a:t>
            </a:r>
            <a:r>
              <a:rPr lang="zh-CN" altLang="en-US" sz="2865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周岁的儿童能骑车吗？请列举</a:t>
            </a:r>
            <a:r>
              <a:rPr lang="en-US" altLang="zh-CN" sz="2865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3</a:t>
            </a:r>
            <a:r>
              <a:rPr lang="zh-CN" altLang="en-US" sz="2865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种骑车时该注意的事项。</a:t>
            </a:r>
          </a:p>
        </p:txBody>
      </p:sp>
      <p:sp>
        <p:nvSpPr>
          <p:cNvPr id="36867" name="文本框 36866"/>
          <p:cNvSpPr txBox="1">
            <a:spLocks noChangeArrowheads="1"/>
          </p:cNvSpPr>
          <p:nvPr/>
        </p:nvSpPr>
        <p:spPr bwMode="auto">
          <a:xfrm>
            <a:off x="982663" y="2532063"/>
            <a:ext cx="104663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1700" b="1">
                <a:solidFill>
                  <a:schemeClr val="tx2"/>
                </a:solidFill>
                <a:sym typeface="+mn-lt"/>
              </a:rPr>
              <a:t>答：不能。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1.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不骑快车；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2.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不平行骑车；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3.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不骑车带人；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4.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不脱手骑车；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5.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不打伞骑车；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6.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不骑病车；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7.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不与机动车抢道等。</a:t>
            </a:r>
          </a:p>
        </p:txBody>
      </p:sp>
      <p:sp>
        <p:nvSpPr>
          <p:cNvPr id="4" name="文本框 37889">
            <a:extLst>
              <a:ext uri="{FF2B5EF4-FFF2-40B4-BE49-F238E27FC236}">
                <a16:creationId xmlns="" xmlns:a16="http://schemas.microsoft.com/office/drawing/2014/main" id="{8420B085-9773-4A98-93E2-D7DB786E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3271838"/>
            <a:ext cx="83708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65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问题：交通讯号灯有哪些颜色？都有些什么作用？ 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982663" y="3883025"/>
            <a:ext cx="103616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1700" b="1">
                <a:solidFill>
                  <a:schemeClr val="tx2"/>
                </a:solidFill>
                <a:sym typeface="+mn-lt"/>
              </a:rPr>
              <a:t>答：有红、黄、绿三种颜色。红灯亮时，不准行人通过；绿灯亮时，准许行人通过；黄灯亮时，不准行人通过，但已进入人行道的行人，可以继续通过；黄灯闪烁时，行人须在确保安全的原则下通行。 </a:t>
            </a: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36867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33793">
            <a:extLst>
              <a:ext uri="{FF2B5EF4-FFF2-40B4-BE49-F238E27FC236}">
                <a16:creationId xmlns="" xmlns:a16="http://schemas.microsoft.com/office/drawing/2014/main" id="{21DCEBDE-DB2D-4F1F-9511-7C4EFE0E7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1250950"/>
            <a:ext cx="6400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65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问题：如果炒菜时油锅起火怎么办？</a:t>
            </a:r>
          </a:p>
        </p:txBody>
      </p:sp>
      <p:sp>
        <p:nvSpPr>
          <p:cNvPr id="33795" name="文本框 33794"/>
          <p:cNvSpPr txBox="1">
            <a:spLocks noChangeArrowheads="1"/>
          </p:cNvSpPr>
          <p:nvPr/>
        </p:nvSpPr>
        <p:spPr bwMode="auto">
          <a:xfrm>
            <a:off x="982663" y="1916113"/>
            <a:ext cx="63246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1700" b="1">
                <a:solidFill>
                  <a:schemeClr val="tx2"/>
                </a:solidFill>
                <a:sym typeface="+mn-lt"/>
              </a:rPr>
              <a:t>答：应迅速将锅盖盖上，将火与空气隔绝，使油火缺氧而熄灭。</a:t>
            </a:r>
          </a:p>
        </p:txBody>
      </p:sp>
      <p:sp>
        <p:nvSpPr>
          <p:cNvPr id="33796" name="文本框 33795">
            <a:extLst>
              <a:ext uri="{FF2B5EF4-FFF2-40B4-BE49-F238E27FC236}">
                <a16:creationId xmlns="" xmlns:a16="http://schemas.microsoft.com/office/drawing/2014/main" id="{C46EC61F-22A3-4C97-A86C-4FE7B39A8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2708275"/>
            <a:ext cx="80946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65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问题：列举四种报警电话名称，并说出号码。 </a:t>
            </a:r>
          </a:p>
        </p:txBody>
      </p:sp>
      <p:sp>
        <p:nvSpPr>
          <p:cNvPr id="33797" name="文本框 33796"/>
          <p:cNvSpPr txBox="1">
            <a:spLocks noChangeArrowheads="1"/>
          </p:cNvSpPr>
          <p:nvPr/>
        </p:nvSpPr>
        <p:spPr bwMode="auto">
          <a:xfrm>
            <a:off x="982663" y="3616325"/>
            <a:ext cx="61722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1700" b="1">
                <a:solidFill>
                  <a:schemeClr val="tx2"/>
                </a:solidFill>
                <a:sym typeface="+mn-lt"/>
              </a:rPr>
              <a:t>答：火警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119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；报警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110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；急救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120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；交通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122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。 </a:t>
            </a: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/>
      <p:bldP spid="33796" grpId="0"/>
      <p:bldP spid="337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文本框 54273">
            <a:extLst>
              <a:ext uri="{FF2B5EF4-FFF2-40B4-BE49-F238E27FC236}">
                <a16:creationId xmlns="" xmlns:a16="http://schemas.microsoft.com/office/drawing/2014/main" id="{0F00BA74-540D-4DD2-B266-D4056107F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1196975"/>
            <a:ext cx="770413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65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问题：如果家中发现煤气泄露，应该如何处理？ </a:t>
            </a:r>
          </a:p>
        </p:txBody>
      </p:sp>
      <p:sp>
        <p:nvSpPr>
          <p:cNvPr id="54275" name="文本框 54274"/>
          <p:cNvSpPr txBox="1">
            <a:spLocks noChangeArrowheads="1"/>
          </p:cNvSpPr>
          <p:nvPr/>
        </p:nvSpPr>
        <p:spPr bwMode="auto">
          <a:xfrm>
            <a:off x="982663" y="1851025"/>
            <a:ext cx="67056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1700" b="1">
                <a:solidFill>
                  <a:schemeClr val="tx2"/>
                </a:solidFill>
                <a:sym typeface="+mn-lt"/>
              </a:rPr>
              <a:t>答：尽快关闭钢瓶阀门（或煤气管道总开关），迅速打开门窗通风。 </a:t>
            </a:r>
          </a:p>
        </p:txBody>
      </p:sp>
      <p:sp>
        <p:nvSpPr>
          <p:cNvPr id="54276" name="文本框 54275">
            <a:extLst>
              <a:ext uri="{FF2B5EF4-FFF2-40B4-BE49-F238E27FC236}">
                <a16:creationId xmlns="" xmlns:a16="http://schemas.microsoft.com/office/drawing/2014/main" id="{57E7A0B4-6395-42AE-976C-66F195839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2565400"/>
            <a:ext cx="10369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65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问题：电器，汽油，酒精着火时用水扑救好吗？应用什么扑救？</a:t>
            </a:r>
          </a:p>
        </p:txBody>
      </p:sp>
      <p:sp>
        <p:nvSpPr>
          <p:cNvPr id="54277" name="文本框 54276"/>
          <p:cNvSpPr txBox="1">
            <a:spLocks noChangeArrowheads="1"/>
          </p:cNvSpPr>
          <p:nvPr/>
        </p:nvSpPr>
        <p:spPr bwMode="auto">
          <a:xfrm>
            <a:off x="982663" y="3273425"/>
            <a:ext cx="678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1700" b="1">
                <a:solidFill>
                  <a:schemeClr val="tx2"/>
                </a:solidFill>
                <a:sym typeface="+mn-lt"/>
              </a:rPr>
              <a:t>答：不可，可用沙，土，干粉灭火器等灭火。</a:t>
            </a: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/>
      <p:bldP spid="54276" grpId="0"/>
      <p:bldP spid="542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文本框 63489">
            <a:extLst>
              <a:ext uri="{FF2B5EF4-FFF2-40B4-BE49-F238E27FC236}">
                <a16:creationId xmlns="" xmlns:a16="http://schemas.microsoft.com/office/drawing/2014/main" id="{6DAA3060-4C0F-4894-91A2-20D28FBF4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864" y="2155790"/>
            <a:ext cx="5410200" cy="88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n>
                  <a:solidFill>
                    <a:prstClr val="white"/>
                  </a:solidFill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第四篇章</a:t>
            </a:r>
          </a:p>
        </p:txBody>
      </p:sp>
      <p:sp>
        <p:nvSpPr>
          <p:cNvPr id="13315" name="矩形 63490">
            <a:extLst>
              <a:ext uri="{FF2B5EF4-FFF2-40B4-BE49-F238E27FC236}">
                <a16:creationId xmlns="" xmlns:a16="http://schemas.microsoft.com/office/drawing/2014/main" id="{72BB4EC2-152D-45A7-A851-181113AD4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125" y="2925231"/>
            <a:ext cx="7191392" cy="128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600" b="1" dirty="0">
                <a:ln>
                  <a:solidFill>
                    <a:prstClr val="white"/>
                  </a:solidFill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珍爱生命</a:t>
            </a:r>
            <a:r>
              <a:rPr lang="en-US" altLang="zh-CN" sz="6600" b="1" dirty="0">
                <a:ln>
                  <a:solidFill>
                    <a:prstClr val="white"/>
                  </a:solidFill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.</a:t>
            </a:r>
            <a:r>
              <a:rPr lang="zh-CN" altLang="en-US" sz="6600" b="1" dirty="0">
                <a:ln>
                  <a:solidFill>
                    <a:prstClr val="white"/>
                  </a:solidFill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预防溺水</a:t>
            </a: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3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标题 1">
            <a:extLst>
              <a:ext uri="{FF2B5EF4-FFF2-40B4-BE49-F238E27FC236}">
                <a16:creationId xmlns="" xmlns:a16="http://schemas.microsoft.com/office/drawing/2014/main" id="{2BD16B14-4F6C-4067-A497-363EB4CA458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33375"/>
            <a:ext cx="10972800" cy="1371600"/>
          </a:xfrm>
        </p:spPr>
        <p:txBody>
          <a:bodyPr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65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/>
                <a:cs typeface="+mn-cs"/>
                <a:sym typeface="+mn-lt"/>
              </a:rPr>
              <a:t>中国溺水死亡数据</a:t>
            </a:r>
          </a:p>
        </p:txBody>
      </p:sp>
      <p:sp>
        <p:nvSpPr>
          <p:cNvPr id="123907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6167438" y="2628900"/>
            <a:ext cx="4897437" cy="1371600"/>
          </a:xfrm>
        </p:spPr>
        <p:txBody>
          <a:bodyPr/>
          <a:lstStyle/>
          <a:p>
            <a:pPr marL="0" indent="0" algn="just" defTabSz="457200"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1700" b="1" smtClean="0">
                <a:solidFill>
                  <a:schemeClr val="tx2"/>
                </a:solidFill>
                <a:sym typeface="+mn-lt"/>
              </a:rPr>
              <a:t>中国卫生部发表的数字显示，中国每年有</a:t>
            </a:r>
            <a:r>
              <a:rPr lang="en-US" altLang="zh-CN" sz="1700" b="1" smtClean="0">
                <a:solidFill>
                  <a:schemeClr val="tx2"/>
                </a:solidFill>
                <a:sym typeface="+mn-lt"/>
              </a:rPr>
              <a:t>57000</a:t>
            </a:r>
            <a:r>
              <a:rPr lang="zh-CN" altLang="en-US" sz="1700" b="1" smtClean="0">
                <a:solidFill>
                  <a:schemeClr val="tx2"/>
                </a:solidFill>
                <a:sym typeface="+mn-lt"/>
              </a:rPr>
              <a:t>人溺水死亡，相当于每天有</a:t>
            </a:r>
            <a:r>
              <a:rPr lang="en-US" altLang="zh-CN" sz="1700" b="1" smtClean="0">
                <a:solidFill>
                  <a:schemeClr val="tx2"/>
                </a:solidFill>
                <a:sym typeface="+mn-lt"/>
              </a:rPr>
              <a:t>150</a:t>
            </a:r>
            <a:r>
              <a:rPr lang="zh-CN" altLang="en-US" sz="1700" b="1" smtClean="0">
                <a:solidFill>
                  <a:schemeClr val="tx2"/>
                </a:solidFill>
                <a:sym typeface="+mn-lt"/>
              </a:rPr>
              <a:t>多人；卫生组织估计，实际数字可能高一倍。</a:t>
            </a:r>
          </a:p>
          <a:p>
            <a:pPr marL="0" indent="0" algn="just" defTabSz="457200"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1700" b="1" smtClean="0">
                <a:solidFill>
                  <a:schemeClr val="tx2"/>
                </a:solidFill>
                <a:sym typeface="+mn-lt"/>
              </a:rPr>
              <a:t>全国每年有</a:t>
            </a:r>
            <a:r>
              <a:rPr lang="en-US" altLang="zh-CN" sz="1700" b="1" smtClean="0">
                <a:solidFill>
                  <a:schemeClr val="tx2"/>
                </a:solidFill>
                <a:sym typeface="+mn-lt"/>
              </a:rPr>
              <a:t>16000</a:t>
            </a:r>
            <a:r>
              <a:rPr lang="zh-CN" altLang="en-US" sz="1700" b="1" smtClean="0">
                <a:solidFill>
                  <a:schemeClr val="tx2"/>
                </a:solidFill>
                <a:sym typeface="+mn-lt"/>
              </a:rPr>
              <a:t>名中小学生非正常死亡，平均每天约有</a:t>
            </a:r>
            <a:r>
              <a:rPr lang="en-US" altLang="zh-CN" sz="1700" b="1" smtClean="0">
                <a:solidFill>
                  <a:schemeClr val="tx2"/>
                </a:solidFill>
                <a:sym typeface="+mn-lt"/>
              </a:rPr>
              <a:t>40</a:t>
            </a:r>
            <a:r>
              <a:rPr lang="zh-CN" altLang="en-US" sz="1700" b="1" smtClean="0">
                <a:solidFill>
                  <a:schemeClr val="tx2"/>
                </a:solidFill>
                <a:sym typeface="+mn-lt"/>
              </a:rPr>
              <a:t>名学生死于溺水、交通或食物中毒等事故，溺水和交通居意外死亡前两位。</a:t>
            </a:r>
          </a:p>
        </p:txBody>
      </p:sp>
      <p:pic>
        <p:nvPicPr>
          <p:cNvPr id="4" name="图片 3" descr="d537556d90ce93ae2f09b15deabe1ea4">
            <a:extLst>
              <a:ext uri="{FF2B5EF4-FFF2-40B4-BE49-F238E27FC236}">
                <a16:creationId xmlns="" xmlns:a16="http://schemas.microsoft.com/office/drawing/2014/main" id="{8CD06A78-65FC-432A-B011-91AF341C41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663" y="1457325"/>
            <a:ext cx="5113337" cy="3714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标题 1">
            <a:extLst>
              <a:ext uri="{FF2B5EF4-FFF2-40B4-BE49-F238E27FC236}">
                <a16:creationId xmlns="" xmlns:a16="http://schemas.microsoft.com/office/drawing/2014/main" id="{E94B67E8-BB25-437C-846D-C5D2837960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33375"/>
            <a:ext cx="10972800" cy="1371600"/>
          </a:xfrm>
        </p:spPr>
        <p:txBody>
          <a:bodyPr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65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/>
                <a:cs typeface="+mn-cs"/>
                <a:sym typeface="+mn-lt"/>
              </a:rPr>
              <a:t>专家意见</a:t>
            </a:r>
          </a:p>
        </p:txBody>
      </p:sp>
      <p:sp>
        <p:nvSpPr>
          <p:cNvPr id="124931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969963" y="1955800"/>
            <a:ext cx="4248150" cy="1077913"/>
          </a:xfrm>
        </p:spPr>
        <p:txBody>
          <a:bodyPr/>
          <a:lstStyle/>
          <a:p>
            <a:pPr marL="0" indent="0" defTabSz="457200"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1700" b="1" smtClean="0">
                <a:solidFill>
                  <a:schemeClr val="tx2"/>
                </a:solidFill>
                <a:sym typeface="+mn-lt"/>
              </a:rPr>
              <a:t>有专家指出，通过安全教育，提高我们中小学生的自我保护能力，</a:t>
            </a:r>
            <a:r>
              <a:rPr lang="en-US" altLang="zh-CN" sz="1700" b="1" smtClean="0">
                <a:solidFill>
                  <a:schemeClr val="tx2"/>
                </a:solidFill>
                <a:sym typeface="+mn-lt"/>
              </a:rPr>
              <a:t>80%</a:t>
            </a:r>
            <a:r>
              <a:rPr lang="zh-CN" altLang="en-US" sz="1700" b="1" smtClean="0">
                <a:solidFill>
                  <a:schemeClr val="tx2"/>
                </a:solidFill>
                <a:sym typeface="+mn-lt"/>
              </a:rPr>
              <a:t>的意外伤害事故是可以避免的。而导致悲剧发生的一个重要原因，就是我们的青少年欠缺安全防卫知识，自我保护能力差。因此中小学生学习安全防卫知识，提高自我保护能力，是非常必要的</a:t>
            </a:r>
            <a:r>
              <a:rPr lang="en-US" altLang="zh-CN" sz="1700" b="1" smtClean="0">
                <a:solidFill>
                  <a:schemeClr val="tx2"/>
                </a:solidFill>
                <a:sym typeface="+mn-lt"/>
              </a:rPr>
              <a:t>.</a:t>
            </a: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2263" y="1412875"/>
            <a:ext cx="5853112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标题 1">
            <a:extLst>
              <a:ext uri="{FF2B5EF4-FFF2-40B4-BE49-F238E27FC236}">
                <a16:creationId xmlns="" xmlns:a16="http://schemas.microsoft.com/office/drawing/2014/main" id="{68365774-8E09-43C8-9B9C-257EB1195B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333375"/>
            <a:ext cx="8229600" cy="1371600"/>
          </a:xfrm>
        </p:spPr>
        <p:txBody>
          <a:bodyPr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65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/>
                <a:cs typeface="+mn-cs"/>
                <a:sym typeface="+mn-lt"/>
              </a:rPr>
              <a:t>学生溺水事故案例</a:t>
            </a:r>
          </a:p>
        </p:txBody>
      </p:sp>
      <p:sp>
        <p:nvSpPr>
          <p:cNvPr id="125955" name="文本框 125954"/>
          <p:cNvSpPr txBox="1">
            <a:spLocks noChangeArrowheads="1"/>
          </p:cNvSpPr>
          <p:nvPr/>
        </p:nvSpPr>
        <p:spPr bwMode="auto">
          <a:xfrm>
            <a:off x="1055688" y="1944688"/>
            <a:ext cx="10369550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700" b="1">
                <a:solidFill>
                  <a:schemeClr val="tx2"/>
                </a:solidFill>
                <a:sym typeface="+mn-lt"/>
              </a:rPr>
              <a:t>▼1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月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8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日，山西省长治市长治县郝家庄上郝村西塘处，因开发商挖沙导致地面出现大坑，聚集河水后结冰，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4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名小学生和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1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名幼儿在冰上溜冰时不慎落入坑中溺水死亡。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1700" b="1">
                <a:solidFill>
                  <a:schemeClr val="tx2"/>
                </a:solidFill>
                <a:sym typeface="+mn-lt"/>
              </a:rPr>
              <a:t>海南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4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天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4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起学生溺亡事件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700" b="1">
                <a:solidFill>
                  <a:schemeClr val="tx2"/>
                </a:solidFill>
                <a:sym typeface="+mn-lt"/>
              </a:rPr>
              <a:t>▼ 3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月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3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日，海南乐东中学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2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名初三学生到河边钓鱼，不慎落水身亡。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700" b="1">
                <a:solidFill>
                  <a:schemeClr val="tx2"/>
                </a:solidFill>
                <a:sym typeface="+mn-lt"/>
              </a:rPr>
              <a:t>▼ 3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月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4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日，海南临高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1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名小学四年级学生在水渠沟旁洗手时被水冲走，不幸溺水身亡。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700" b="1">
                <a:solidFill>
                  <a:schemeClr val="tx2"/>
                </a:solidFill>
                <a:sym typeface="+mn-lt"/>
              </a:rPr>
              <a:t>▼ 3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月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4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日，海南文昌一小学六年级学生和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1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名幼儿到附近水库大坝玩耍，不幸溺水身亡。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700" b="1">
                <a:solidFill>
                  <a:schemeClr val="tx2"/>
                </a:solidFill>
                <a:sym typeface="+mn-lt"/>
              </a:rPr>
              <a:t>▼ 3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月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6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日，海南琼中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2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名二年级学生到河边玩耍，不幸溺水身亡。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700" b="1">
                <a:solidFill>
                  <a:schemeClr val="tx2"/>
                </a:solidFill>
                <a:sym typeface="+mn-lt"/>
              </a:rPr>
              <a:t>……</a:t>
            </a: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4" grpId="1" bldLvl="0"/>
      <p:bldP spid="125955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文本框 126977"/>
          <p:cNvSpPr txBox="1">
            <a:spLocks noChangeArrowheads="1"/>
          </p:cNvSpPr>
          <p:nvPr/>
        </p:nvSpPr>
        <p:spPr bwMode="auto">
          <a:xfrm>
            <a:off x="982663" y="1704975"/>
            <a:ext cx="103695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700" b="1">
                <a:solidFill>
                  <a:schemeClr val="tx2"/>
                </a:solidFill>
                <a:sym typeface="+mn-lt"/>
              </a:rPr>
              <a:t>▼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孩子暑期安全再敲警钟。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7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月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1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日，福州六中初一（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3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）班学生余某某（男，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13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岁，四川渠县人，现暂住仓山区盖山镇浦下村），放假期间，不幸在浦下村溺水身亡。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7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月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2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日傍晚，仓山区吴山小学五年（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1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）班学生赵某某（男，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11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岁，盖山镇天水村人，父母离异）前往齐安村的润华山庄旁边荒废工地的小水坑玩耍，溺水死亡。福州仓山两个工地的水坑内，接连发生两起小孩溺亡事件，一个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12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岁，一个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13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岁，其中一人还是家中的独子。</a:t>
            </a:r>
          </a:p>
        </p:txBody>
      </p:sp>
      <p:sp>
        <p:nvSpPr>
          <p:cNvPr id="126979" name="矩形 126978"/>
          <p:cNvSpPr>
            <a:spLocks noGrp="1" noChangeArrowheads="1"/>
          </p:cNvSpPr>
          <p:nvPr/>
        </p:nvSpPr>
        <p:spPr bwMode="auto">
          <a:xfrm>
            <a:off x="982663" y="3249613"/>
            <a:ext cx="103695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Clr>
                <a:schemeClr val="bg2"/>
              </a:buClr>
              <a:buSzPct val="75000"/>
              <a:buFont typeface="Arial" pitchFamily="34" charset="0"/>
              <a:buNone/>
            </a:pPr>
            <a:r>
              <a:rPr lang="zh-CN" altLang="en-US" sz="1700" b="1">
                <a:solidFill>
                  <a:schemeClr val="tx2"/>
                </a:solidFill>
                <a:sym typeface="+mn-lt"/>
              </a:rPr>
              <a:t>今年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4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月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14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日下午，福建晋江磁灶镇苏垵村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5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名孩子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(4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女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1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男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)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在九十九溪磁灶苏垵段河边玩耍。其中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4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名女孩准备穿过梅溪到对岸摘杨桃，她们手牵手想趟水过去，没想到</a:t>
            </a:r>
            <a:r>
              <a:rPr lang="en-US" altLang="zh-CN" sz="1700" b="1">
                <a:solidFill>
                  <a:schemeClr val="tx2"/>
                </a:solidFill>
                <a:sym typeface="+mn-lt"/>
              </a:rPr>
              <a:t>4</a:t>
            </a:r>
            <a:r>
              <a:rPr lang="zh-CN" altLang="en-US" sz="1700" b="1">
                <a:solidFill>
                  <a:schemeClr val="tx2"/>
                </a:solidFill>
                <a:sym typeface="+mn-lt"/>
              </a:rPr>
              <a:t>名女孩先后沉入水中不幸溺亡。</a:t>
            </a:r>
          </a:p>
        </p:txBody>
      </p:sp>
      <p:sp>
        <p:nvSpPr>
          <p:cNvPr id="4" name="标题 1">
            <a:extLst>
              <a:ext uri="{FF2B5EF4-FFF2-40B4-BE49-F238E27FC236}">
                <a16:creationId xmlns="" xmlns:a16="http://schemas.microsoft.com/office/drawing/2014/main" id="{9153AF7E-E0DF-48C0-BF3C-509AA101B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33375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65" b="1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  <a:sym typeface="+mn-lt"/>
              </a:rPr>
              <a:t>学生溺水事故案例</a:t>
            </a:r>
            <a:endParaRPr lang="zh-CN" altLang="en-US" sz="2865" b="1" dirty="0">
              <a:solidFill>
                <a:srgbClr val="70AD47">
                  <a:lumMod val="75000"/>
                </a:srgbClr>
              </a:solidFill>
              <a:effectLst>
                <a:glow rad="1651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bldLvl="0"/>
      <p:bldP spid="126979" grpId="0" bldLvl="0"/>
      <p:bldP spid="126979" grpId="1" bldLvl="0"/>
      <p:bldP spid="4" grpId="0"/>
      <p:bldP spid="4" grpId="1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50663">
            <a:off x="4329113" y="608013"/>
            <a:ext cx="4346575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A17B7B12-58EA-4C64-81A1-74730E3D1632}"/>
              </a:ext>
            </a:extLst>
          </p:cNvPr>
          <p:cNvSpPr/>
          <p:nvPr/>
        </p:nvSpPr>
        <p:spPr>
          <a:xfrm rot="21240266">
            <a:off x="4993942" y="704330"/>
            <a:ext cx="3405092" cy="108600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>
                  <a:solidFill>
                    <a:prstClr val="white"/>
                  </a:solidFill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1.</a:t>
            </a:r>
            <a:r>
              <a:rPr lang="zh-CN" altLang="en-US" sz="2400" b="1" dirty="0">
                <a:ln>
                  <a:solidFill>
                    <a:prstClr val="white"/>
                  </a:solidFill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交通安全记心间</a:t>
            </a:r>
          </a:p>
          <a:p>
            <a:pPr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65" b="1" dirty="0">
              <a:ln>
                <a:solidFill>
                  <a:prstClr val="white"/>
                </a:solidFill>
              </a:ln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0D66FCFE-78C0-4CAA-926D-7893AB6D289C}"/>
              </a:ext>
            </a:extLst>
          </p:cNvPr>
          <p:cNvSpPr/>
          <p:nvPr/>
        </p:nvSpPr>
        <p:spPr>
          <a:xfrm rot="21240266">
            <a:off x="5136108" y="1666768"/>
            <a:ext cx="2450259" cy="52501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>
                  <a:solidFill>
                    <a:prstClr val="white"/>
                  </a:solidFill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2.</a:t>
            </a:r>
            <a:r>
              <a:rPr lang="zh-CN" altLang="en-US" sz="2400" b="1" dirty="0">
                <a:ln>
                  <a:solidFill>
                    <a:prstClr val="white"/>
                  </a:solidFill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校园安全</a:t>
            </a:r>
          </a:p>
        </p:txBody>
      </p: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50663">
            <a:off x="4562475" y="2519363"/>
            <a:ext cx="4346575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1242001C-7C9D-4326-A29C-2267FD1C88E2}"/>
              </a:ext>
            </a:extLst>
          </p:cNvPr>
          <p:cNvSpPr/>
          <p:nvPr/>
        </p:nvSpPr>
        <p:spPr>
          <a:xfrm rot="21182054">
            <a:off x="5252275" y="2668156"/>
            <a:ext cx="3429909" cy="52501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>
                  <a:solidFill>
                    <a:prstClr val="white"/>
                  </a:solidFill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3.</a:t>
            </a:r>
            <a:r>
              <a:rPr lang="zh-CN" altLang="en-US" sz="2400" b="1" dirty="0">
                <a:ln>
                  <a:solidFill>
                    <a:prstClr val="white"/>
                  </a:solidFill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居家安全注意事项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FD58E5D3-F22E-41F2-861F-770DB7AAEC1F}"/>
              </a:ext>
            </a:extLst>
          </p:cNvPr>
          <p:cNvSpPr/>
          <p:nvPr/>
        </p:nvSpPr>
        <p:spPr>
          <a:xfrm rot="21104520">
            <a:off x="5356220" y="3551215"/>
            <a:ext cx="3222017" cy="52501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ln>
                  <a:solidFill>
                    <a:prstClr val="white"/>
                  </a:solidFill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4.</a:t>
            </a:r>
            <a:r>
              <a:rPr lang="zh-CN" altLang="en-US" sz="2400" b="1" dirty="0">
                <a:ln>
                  <a:solidFill>
                    <a:prstClr val="white"/>
                  </a:solidFill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珍爱生命</a:t>
            </a:r>
            <a:r>
              <a:rPr lang="en-US" altLang="zh-CN" sz="2400" b="1" dirty="0">
                <a:ln>
                  <a:solidFill>
                    <a:prstClr val="white"/>
                  </a:solidFill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.</a:t>
            </a:r>
            <a:r>
              <a:rPr lang="zh-CN" altLang="en-US" sz="2400" b="1" dirty="0">
                <a:ln>
                  <a:solidFill>
                    <a:prstClr val="white"/>
                  </a:solidFill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预防溺水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B830627B-99F6-4972-A6F3-41812FAFB08D}"/>
              </a:ext>
            </a:extLst>
          </p:cNvPr>
          <p:cNvSpPr/>
          <p:nvPr/>
        </p:nvSpPr>
        <p:spPr>
          <a:xfrm rot="20947739">
            <a:off x="2593765" y="2198199"/>
            <a:ext cx="2285194" cy="128227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>
                <a:ln>
                  <a:solidFill>
                    <a:prstClr val="white"/>
                  </a:solidFill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目录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575720" y="188640"/>
            <a:ext cx="129614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017AC1"/>
                </a:solidFill>
              </a:rPr>
              <a:t>https://www.ypppt.com/</a:t>
            </a:r>
            <a:endParaRPr lang="zh-CN" altLang="en-US" sz="700" dirty="0">
              <a:solidFill>
                <a:srgbClr val="017AC1"/>
              </a:solidFill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标题 1">
            <a:extLst>
              <a:ext uri="{FF2B5EF4-FFF2-40B4-BE49-F238E27FC236}">
                <a16:creationId xmlns="" xmlns:a16="http://schemas.microsoft.com/office/drawing/2014/main" id="{9BB52B14-4DE3-4676-B448-CF5DF0BCFDA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20913" y="557213"/>
            <a:ext cx="8229600" cy="784225"/>
          </a:xfrm>
        </p:spPr>
        <p:txBody>
          <a:bodyPr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65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/>
                <a:cs typeface="+mn-cs"/>
                <a:sym typeface="+mn-lt"/>
              </a:rPr>
              <a:t>因溺水悲剧后造成的亲人悲痛欲绝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="" xmlns:a16="http://schemas.microsoft.com/office/drawing/2014/main" id="{974A87F8-39E3-4866-A9A6-1B984C8E5978}"/>
              </a:ext>
            </a:extLst>
          </p:cNvPr>
          <p:cNvSpPr/>
          <p:nvPr/>
        </p:nvSpPr>
        <p:spPr>
          <a:xfrm>
            <a:off x="1128236" y="2246502"/>
            <a:ext cx="2672233" cy="2364995"/>
          </a:xfrm>
          <a:prstGeom prst="round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30000"/>
              </a:lnSpc>
              <a:defRPr/>
            </a:pPr>
            <a:endParaRPr lang="zh-CN" altLang="en-US"/>
          </a:p>
        </p:txBody>
      </p:sp>
      <p:sp>
        <p:nvSpPr>
          <p:cNvPr id="6" name="任意多边形: 形状 5">
            <a:extLst>
              <a:ext uri="{FF2B5EF4-FFF2-40B4-BE49-F238E27FC236}">
                <a16:creationId xmlns="" xmlns:a16="http://schemas.microsoft.com/office/drawing/2014/main" id="{5171C49C-C69C-4DBA-99BB-E49EF2D8EA68}"/>
              </a:ext>
            </a:extLst>
          </p:cNvPr>
          <p:cNvSpPr/>
          <p:nvPr/>
        </p:nvSpPr>
        <p:spPr>
          <a:xfrm>
            <a:off x="2495550" y="2941638"/>
            <a:ext cx="1905000" cy="706437"/>
          </a:xfrm>
          <a:custGeom>
            <a:avLst/>
            <a:gdLst>
              <a:gd name="connsiteX0" fmla="*/ 0 w 1025924"/>
              <a:gd name="connsiteY0" fmla="*/ 0 h 380618"/>
              <a:gd name="connsiteX1" fmla="*/ 1025924 w 1025924"/>
              <a:gd name="connsiteY1" fmla="*/ 0 h 380618"/>
              <a:gd name="connsiteX2" fmla="*/ 1025924 w 1025924"/>
              <a:gd name="connsiteY2" fmla="*/ 380618 h 380618"/>
              <a:gd name="connsiteX3" fmla="*/ 0 w 1025924"/>
              <a:gd name="connsiteY3" fmla="*/ 380618 h 380618"/>
              <a:gd name="connsiteX4" fmla="*/ 0 w 1025924"/>
              <a:gd name="connsiteY4" fmla="*/ 0 h 38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924" h="380618">
                <a:moveTo>
                  <a:pt x="0" y="0"/>
                </a:moveTo>
                <a:lnTo>
                  <a:pt x="1025924" y="0"/>
                </a:lnTo>
                <a:lnTo>
                  <a:pt x="1025924" y="380618"/>
                </a:lnTo>
                <a:lnTo>
                  <a:pt x="0" y="3806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92456" tIns="92456" rIns="92456" bIns="0" spcCol="1270"/>
          <a:lstStyle/>
          <a:p>
            <a:pPr algn="ctr" defTabSz="577850">
              <a:lnSpc>
                <a:spcPct val="130000"/>
              </a:lnSpc>
              <a:defRPr/>
            </a:pPr>
            <a:endParaRPr lang="zh-CN" altLang="en-US" sz="1300"/>
          </a:p>
        </p:txBody>
      </p:sp>
      <p:sp>
        <p:nvSpPr>
          <p:cNvPr id="7" name="矩形: 圆角 6">
            <a:extLst>
              <a:ext uri="{FF2B5EF4-FFF2-40B4-BE49-F238E27FC236}">
                <a16:creationId xmlns="" xmlns:a16="http://schemas.microsoft.com/office/drawing/2014/main" id="{4FFA6263-08C7-421E-A8BA-C75602660003}"/>
              </a:ext>
            </a:extLst>
          </p:cNvPr>
          <p:cNvSpPr/>
          <p:nvPr/>
        </p:nvSpPr>
        <p:spPr>
          <a:xfrm>
            <a:off x="4400246" y="1548635"/>
            <a:ext cx="3529768" cy="3069308"/>
          </a:xfrm>
          <a:prstGeom prst="round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30000"/>
              </a:lnSpc>
              <a:defRPr/>
            </a:pPr>
            <a:endParaRPr lang="zh-CN" altLang="en-US" dirty="0"/>
          </a:p>
        </p:txBody>
      </p:sp>
      <p:sp>
        <p:nvSpPr>
          <p:cNvPr id="8" name="任意多边形: 形状 7">
            <a:extLst>
              <a:ext uri="{FF2B5EF4-FFF2-40B4-BE49-F238E27FC236}">
                <a16:creationId xmlns="" xmlns:a16="http://schemas.microsoft.com/office/drawing/2014/main" id="{44AB6661-8431-4D22-A57D-810431307F02}"/>
              </a:ext>
            </a:extLst>
          </p:cNvPr>
          <p:cNvSpPr/>
          <p:nvPr/>
        </p:nvSpPr>
        <p:spPr>
          <a:xfrm>
            <a:off x="4591050" y="2941638"/>
            <a:ext cx="1905000" cy="706437"/>
          </a:xfrm>
          <a:custGeom>
            <a:avLst/>
            <a:gdLst>
              <a:gd name="connsiteX0" fmla="*/ 0 w 1025924"/>
              <a:gd name="connsiteY0" fmla="*/ 0 h 380618"/>
              <a:gd name="connsiteX1" fmla="*/ 1025924 w 1025924"/>
              <a:gd name="connsiteY1" fmla="*/ 0 h 380618"/>
              <a:gd name="connsiteX2" fmla="*/ 1025924 w 1025924"/>
              <a:gd name="connsiteY2" fmla="*/ 380618 h 380618"/>
              <a:gd name="connsiteX3" fmla="*/ 0 w 1025924"/>
              <a:gd name="connsiteY3" fmla="*/ 380618 h 380618"/>
              <a:gd name="connsiteX4" fmla="*/ 0 w 1025924"/>
              <a:gd name="connsiteY4" fmla="*/ 0 h 38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924" h="380618">
                <a:moveTo>
                  <a:pt x="0" y="0"/>
                </a:moveTo>
                <a:lnTo>
                  <a:pt x="1025924" y="0"/>
                </a:lnTo>
                <a:lnTo>
                  <a:pt x="1025924" y="380618"/>
                </a:lnTo>
                <a:lnTo>
                  <a:pt x="0" y="3806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92456" tIns="92456" rIns="92456" bIns="0" spcCol="1270"/>
          <a:lstStyle/>
          <a:p>
            <a:pPr algn="ctr" defTabSz="577850">
              <a:lnSpc>
                <a:spcPct val="130000"/>
              </a:lnSpc>
              <a:defRPr/>
            </a:pPr>
            <a:endParaRPr lang="zh-CN" altLang="en-US" sz="1300"/>
          </a:p>
        </p:txBody>
      </p:sp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75718B84-3FFE-4143-8D8F-442052EE9E2D}"/>
              </a:ext>
            </a:extLst>
          </p:cNvPr>
          <p:cNvSpPr/>
          <p:nvPr/>
        </p:nvSpPr>
        <p:spPr>
          <a:xfrm>
            <a:off x="8590631" y="2336271"/>
            <a:ext cx="2513321" cy="2185456"/>
          </a:xfrm>
          <a:prstGeom prst="round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30000"/>
              </a:lnSpc>
              <a:defRPr/>
            </a:pPr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="" xmlns:a16="http://schemas.microsoft.com/office/drawing/2014/main" id="{0E942914-89FD-4D5A-9748-2D63CCBFFA9C}"/>
              </a:ext>
            </a:extLst>
          </p:cNvPr>
          <p:cNvSpPr/>
          <p:nvPr/>
        </p:nvSpPr>
        <p:spPr>
          <a:xfrm>
            <a:off x="6686550" y="2941638"/>
            <a:ext cx="1903413" cy="706437"/>
          </a:xfrm>
          <a:custGeom>
            <a:avLst/>
            <a:gdLst>
              <a:gd name="connsiteX0" fmla="*/ 0 w 1025924"/>
              <a:gd name="connsiteY0" fmla="*/ 0 h 380618"/>
              <a:gd name="connsiteX1" fmla="*/ 1025924 w 1025924"/>
              <a:gd name="connsiteY1" fmla="*/ 0 h 380618"/>
              <a:gd name="connsiteX2" fmla="*/ 1025924 w 1025924"/>
              <a:gd name="connsiteY2" fmla="*/ 380618 h 380618"/>
              <a:gd name="connsiteX3" fmla="*/ 0 w 1025924"/>
              <a:gd name="connsiteY3" fmla="*/ 380618 h 380618"/>
              <a:gd name="connsiteX4" fmla="*/ 0 w 1025924"/>
              <a:gd name="connsiteY4" fmla="*/ 0 h 38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924" h="380618">
                <a:moveTo>
                  <a:pt x="0" y="0"/>
                </a:moveTo>
                <a:lnTo>
                  <a:pt x="1025924" y="0"/>
                </a:lnTo>
                <a:lnTo>
                  <a:pt x="1025924" y="380618"/>
                </a:lnTo>
                <a:lnTo>
                  <a:pt x="0" y="3806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92456" tIns="92456" rIns="92456" bIns="0" spcCol="1270"/>
          <a:lstStyle/>
          <a:p>
            <a:pPr algn="ctr" defTabSz="577850">
              <a:lnSpc>
                <a:spcPct val="130000"/>
              </a:lnSpc>
              <a:defRPr/>
            </a:pPr>
            <a:endParaRPr lang="zh-CN" altLang="en-US" sz="1300"/>
          </a:p>
        </p:txBody>
      </p:sp>
      <p:sp>
        <p:nvSpPr>
          <p:cNvPr id="12" name="任意多边形: 形状 11">
            <a:extLst>
              <a:ext uri="{FF2B5EF4-FFF2-40B4-BE49-F238E27FC236}">
                <a16:creationId xmlns="" xmlns:a16="http://schemas.microsoft.com/office/drawing/2014/main" id="{FD118309-B90E-4C06-8D20-F2E5476632EE}"/>
              </a:ext>
            </a:extLst>
          </p:cNvPr>
          <p:cNvSpPr/>
          <p:nvPr/>
        </p:nvSpPr>
        <p:spPr>
          <a:xfrm>
            <a:off x="4591050" y="5149850"/>
            <a:ext cx="1905000" cy="708025"/>
          </a:xfrm>
          <a:custGeom>
            <a:avLst/>
            <a:gdLst>
              <a:gd name="connsiteX0" fmla="*/ 0 w 1025924"/>
              <a:gd name="connsiteY0" fmla="*/ 0 h 380618"/>
              <a:gd name="connsiteX1" fmla="*/ 1025924 w 1025924"/>
              <a:gd name="connsiteY1" fmla="*/ 0 h 380618"/>
              <a:gd name="connsiteX2" fmla="*/ 1025924 w 1025924"/>
              <a:gd name="connsiteY2" fmla="*/ 380618 h 380618"/>
              <a:gd name="connsiteX3" fmla="*/ 0 w 1025924"/>
              <a:gd name="connsiteY3" fmla="*/ 380618 h 380618"/>
              <a:gd name="connsiteX4" fmla="*/ 0 w 1025924"/>
              <a:gd name="connsiteY4" fmla="*/ 0 h 380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5924" h="380618">
                <a:moveTo>
                  <a:pt x="0" y="0"/>
                </a:moveTo>
                <a:lnTo>
                  <a:pt x="1025924" y="0"/>
                </a:lnTo>
                <a:lnTo>
                  <a:pt x="1025924" y="380618"/>
                </a:lnTo>
                <a:lnTo>
                  <a:pt x="0" y="38061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92456" tIns="92456" rIns="92456" bIns="0" spcCol="1270"/>
          <a:lstStyle/>
          <a:p>
            <a:pPr algn="ctr" defTabSz="577850">
              <a:lnSpc>
                <a:spcPct val="130000"/>
              </a:lnSpc>
              <a:defRPr/>
            </a:pPr>
            <a:endParaRPr lang="zh-CN" altLang="en-US" sz="1300"/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标题 1">
            <a:extLst>
              <a:ext uri="{FF2B5EF4-FFF2-40B4-BE49-F238E27FC236}">
                <a16:creationId xmlns="" xmlns:a16="http://schemas.microsoft.com/office/drawing/2014/main" id="{5428F972-5931-47A8-9AE2-275886F9871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5188" y="476250"/>
            <a:ext cx="8229600" cy="1143000"/>
          </a:xfrm>
        </p:spPr>
        <p:txBody>
          <a:bodyPr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65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/>
                <a:cs typeface="+mn-cs"/>
                <a:sym typeface="+mn-lt"/>
              </a:rPr>
              <a:t>如何防止溺水悲剧的产生</a:t>
            </a:r>
          </a:p>
        </p:txBody>
      </p:sp>
      <p:sp>
        <p:nvSpPr>
          <p:cNvPr id="133123" name="内容占位符 2">
            <a:extLst>
              <a:ext uri="{FF2B5EF4-FFF2-40B4-BE49-F238E27FC236}">
                <a16:creationId xmlns="" xmlns:a16="http://schemas.microsoft.com/office/drawing/2014/main" id="{14D78D34-245F-4E7D-9080-D1723992AA1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996950" y="2744788"/>
            <a:ext cx="4886325" cy="1368425"/>
          </a:xfrm>
        </p:spPr>
        <p:txBody>
          <a:bodyPr/>
          <a:lstStyle/>
          <a:p>
            <a:pPr marL="0" indent="0" algn="just" defTabSz="457200"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zh-CN" sz="1700" b="1" dirty="0">
                <a:solidFill>
                  <a:schemeClr val="tx2"/>
                </a:solidFill>
                <a:ea typeface="微软雅黑"/>
                <a:sym typeface="+mn-lt"/>
              </a:rPr>
              <a:t>1</a:t>
            </a:r>
            <a:r>
              <a:rPr lang="zh-CN" altLang="en-US" sz="1700" b="1" dirty="0">
                <a:solidFill>
                  <a:schemeClr val="tx2"/>
                </a:solidFill>
                <a:ea typeface="微软雅黑"/>
                <a:sym typeface="+mn-lt"/>
              </a:rPr>
              <a:t>、要求学生做到在没有家长看护的情况下，不得在任何时候任何水域以任何理由下水。</a:t>
            </a:r>
          </a:p>
          <a:p>
            <a:pPr marL="0" indent="0" algn="just" defTabSz="457200"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zh-CN" sz="1700" b="1" dirty="0">
                <a:solidFill>
                  <a:schemeClr val="tx2"/>
                </a:solidFill>
                <a:ea typeface="微软雅黑"/>
                <a:sym typeface="+mn-lt"/>
              </a:rPr>
              <a:t>2</a:t>
            </a:r>
            <a:r>
              <a:rPr lang="zh-CN" altLang="en-US" sz="1700" b="1" dirty="0">
                <a:solidFill>
                  <a:schemeClr val="tx2"/>
                </a:solidFill>
                <a:ea typeface="微软雅黑"/>
                <a:sym typeface="+mn-lt"/>
              </a:rPr>
              <a:t>、江河沟塘不去，不能到河边、池溏、深沟等地方玩耍、钓鱼虾等。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zh-CN" altLang="en-US" dirty="0">
              <a:ea typeface="+mn-ea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800" y="908050"/>
            <a:ext cx="4886325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="" xmlns:a16="http://schemas.microsoft.com/office/drawing/2014/main" id="{9D11D90B-6B52-4E80-954D-BFBA67D9D85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74850" y="4425950"/>
            <a:ext cx="10225088" cy="577850"/>
          </a:xfrm>
        </p:spPr>
        <p:txBody>
          <a:bodyPr rtlCol="0">
            <a:noAutofit/>
          </a:bodyPr>
          <a:lstStyle/>
          <a:p>
            <a:pPr defTabSz="457200" eaLnBrk="1" hangingPunct="1">
              <a:lnSpc>
                <a:spcPct val="130000"/>
              </a:lnSpc>
              <a:defRPr/>
            </a:pPr>
            <a:r>
              <a:rPr lang="zh-CN" altLang="en-US" sz="1700" b="1" dirty="0">
                <a:solidFill>
                  <a:schemeClr val="tx2"/>
                </a:solidFill>
                <a:ea typeface="微软雅黑"/>
                <a:cs typeface="+mn-cs"/>
                <a:sym typeface="+mn-lt"/>
              </a:rPr>
              <a:t>方法一：可将救生圈、竹竿、木板等物抛给溺水者，再将其拖至岸边。或者叫大人。</a:t>
            </a:r>
          </a:p>
        </p:txBody>
      </p:sp>
      <p:pic>
        <p:nvPicPr>
          <p:cNvPr id="137219" name="Picture 4" descr="W02006072080473219807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7600" y="1535113"/>
            <a:ext cx="4095750" cy="2520950"/>
          </a:xfrm>
        </p:spPr>
      </p:pic>
      <p:sp>
        <p:nvSpPr>
          <p:cNvPr id="34820" name="日期占位符 3">
            <a:extLst>
              <a:ext uri="{FF2B5EF4-FFF2-40B4-BE49-F238E27FC236}">
                <a16:creationId xmlns="" xmlns:a16="http://schemas.microsoft.com/office/drawing/2014/main" id="{275C5AAB-26EF-47D7-AD2F-41F718F48C5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1597025" y="6400800"/>
            <a:ext cx="32004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fld id="{C5B4847B-854F-40BC-A1E0-517235DE45BC}" type="datetime1">
              <a:rPr lang="zh-CN" altLang="en-US" sz="1100" smtClean="0">
                <a:solidFill>
                  <a:srgbClr val="636363"/>
                </a:solidFill>
                <a:latin typeface="+mn-lt"/>
                <a:ea typeface="+mn-ea"/>
                <a:cs typeface="+mn-ea"/>
                <a:sym typeface="+mn-lt"/>
              </a:rPr>
              <a:pPr eaLnBrk="1" hangingPunct="1">
                <a:lnSpc>
                  <a:spcPct val="13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/>
              </a:pPr>
              <a:t>2023/4/16</a:t>
            </a:fld>
            <a:endParaRPr lang="zh-CN" altLang="en-US" sz="1100">
              <a:solidFill>
                <a:srgbClr val="63636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7221" name="标题 1">
            <a:extLst>
              <a:ext uri="{FF2B5EF4-FFF2-40B4-BE49-F238E27FC236}">
                <a16:creationId xmlns="" xmlns:a16="http://schemas.microsoft.com/office/drawing/2014/main" id="{E519B900-A1A0-456C-809C-368F20B18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1713" y="846138"/>
            <a:ext cx="800417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914400" indent="-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65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当发现有人溺水，该怎么办？</a:t>
            </a:r>
          </a:p>
        </p:txBody>
      </p:sp>
      <p:pic>
        <p:nvPicPr>
          <p:cNvPr id="137222" name="Picture 6" descr="1W_0630013X5[1]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2263" y="1527175"/>
            <a:ext cx="44656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3" name="Rectangle 2">
            <a:extLst>
              <a:ext uri="{FF2B5EF4-FFF2-40B4-BE49-F238E27FC236}">
                <a16:creationId xmlns="" xmlns:a16="http://schemas.microsoft.com/office/drawing/2014/main" id="{7119CBDD-C134-42D4-9CAA-75A5614B3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4022725"/>
            <a:ext cx="67865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首先立即报警，再采用急救措施。急救方法如下：</a:t>
            </a: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7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137221" grpId="0"/>
      <p:bldP spid="137223" grpId="0"/>
      <p:bldP spid="13722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4B7E4590-48D2-42CD-A711-A01E7F50ACD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782888" y="469900"/>
            <a:ext cx="10515600" cy="13255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zh-CN" altLang="en-US" sz="2865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/>
                <a:cs typeface="+mn-cs"/>
                <a:sym typeface="+mn-lt"/>
              </a:rPr>
              <a:t>三、注意食品安全，防止传染病的发生</a:t>
            </a:r>
            <a:endParaRPr lang="zh-CN" altLang="en-US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293813" y="3644900"/>
            <a:ext cx="9604375" cy="1728788"/>
          </a:xfrm>
        </p:spPr>
        <p:txBody>
          <a:bodyPr/>
          <a:lstStyle/>
          <a:p>
            <a:pPr marL="0" indent="0" defTabSz="457200"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700" b="1" smtClean="0">
                <a:solidFill>
                  <a:schemeClr val="tx2"/>
                </a:solidFill>
                <a:sym typeface="+mn-lt"/>
              </a:rPr>
              <a:t>1</a:t>
            </a:r>
            <a:r>
              <a:rPr lang="zh-CN" altLang="en-US" sz="1700" b="1" smtClean="0">
                <a:solidFill>
                  <a:schemeClr val="tx2"/>
                </a:solidFill>
                <a:sym typeface="+mn-lt"/>
              </a:rPr>
              <a:t>、不买不食腐败变质、污秽不洁、过保质期、标识不全的食品。</a:t>
            </a:r>
          </a:p>
          <a:p>
            <a:pPr marL="0" indent="0" defTabSz="457200"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700" b="1" smtClean="0">
                <a:solidFill>
                  <a:schemeClr val="tx2"/>
                </a:solidFill>
                <a:sym typeface="+mn-lt"/>
              </a:rPr>
              <a:t>2</a:t>
            </a:r>
            <a:r>
              <a:rPr lang="zh-CN" altLang="en-US" sz="1700" b="1" smtClean="0">
                <a:solidFill>
                  <a:schemeClr val="tx2"/>
                </a:solidFill>
                <a:sym typeface="+mn-lt"/>
              </a:rPr>
              <a:t>、不光顾流动摊档和卫生条件不佳的饮食店，不食用来历不明的食品。</a:t>
            </a:r>
          </a:p>
          <a:p>
            <a:pPr marL="0" indent="0" defTabSz="457200"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700" b="1" smtClean="0">
                <a:solidFill>
                  <a:schemeClr val="tx2"/>
                </a:solidFill>
                <a:sym typeface="+mn-lt"/>
              </a:rPr>
              <a:t>3</a:t>
            </a:r>
            <a:r>
              <a:rPr lang="zh-CN" altLang="en-US" sz="1700" b="1" smtClean="0">
                <a:solidFill>
                  <a:schemeClr val="tx2"/>
                </a:solidFill>
                <a:sym typeface="+mn-lt"/>
              </a:rPr>
              <a:t>、春夏季是传染病高发季节，故尽量不要进入空气混浊的公共场所，特别是不到有病人的家庭串门。</a:t>
            </a:r>
          </a:p>
          <a:p>
            <a:pPr marL="0" indent="0" defTabSz="457200"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700" b="1" smtClean="0">
                <a:solidFill>
                  <a:schemeClr val="tx2"/>
                </a:solidFill>
                <a:sym typeface="+mn-lt"/>
              </a:rPr>
              <a:t>4</a:t>
            </a:r>
            <a:r>
              <a:rPr lang="zh-CN" altLang="en-US" sz="1700" b="1" smtClean="0">
                <a:solidFill>
                  <a:schemeClr val="tx2"/>
                </a:solidFill>
                <a:sym typeface="+mn-lt"/>
              </a:rPr>
              <a:t>、经常开窗通风，保持居室的空气流通和环境卫生；勤洗手，养成良好的卫生习惯。</a:t>
            </a: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9875" y="-1647825"/>
            <a:ext cx="381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="" xmlns:a16="http://schemas.microsoft.com/office/drawing/2014/main" id="{4C28953C-DA12-47BA-BFF2-62AAC60565F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295775" y="333375"/>
            <a:ext cx="10515600" cy="13255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zh-CN" altLang="en-US" sz="2865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/>
                <a:cs typeface="+mn-cs"/>
                <a:sym typeface="+mn-lt"/>
              </a:rPr>
              <a:t>四、注意活动安全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867" name="Rectangle 3">
            <a:extLst>
              <a:ext uri="{FF2B5EF4-FFF2-40B4-BE49-F238E27FC236}">
                <a16:creationId xmlns="" xmlns:a16="http://schemas.microsoft.com/office/drawing/2014/main" id="{93C49C10-7BE0-4A72-881C-50172799A8C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055688" y="1916113"/>
            <a:ext cx="10515600" cy="4351337"/>
          </a:xfrm>
        </p:spPr>
        <p:txBody>
          <a:bodyPr/>
          <a:lstStyle/>
          <a:p>
            <a:pPr marL="0" indent="0" defTabSz="457200"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zh-CN" altLang="en-US" sz="1600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/>
                <a:sym typeface="+mn-lt"/>
              </a:rPr>
              <a:t>游戏活动是同学们生活中的重要内容，在活动中更要树立安全观念：</a:t>
            </a:r>
            <a:endParaRPr lang="en-US" altLang="zh-CN" sz="1600" b="1" dirty="0">
              <a:solidFill>
                <a:srgbClr val="70AD47">
                  <a:lumMod val="75000"/>
                </a:srgbClr>
              </a:solidFill>
              <a:effectLst>
                <a:glow rad="1651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/>
              <a:sym typeface="+mn-lt"/>
            </a:endParaRPr>
          </a:p>
          <a:p>
            <a:pPr marL="0" indent="0" defTabSz="457200"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zh-CN" sz="1700" b="1" dirty="0">
                <a:solidFill>
                  <a:schemeClr val="tx2"/>
                </a:solidFill>
                <a:ea typeface="微软雅黑"/>
                <a:sym typeface="+mn-lt"/>
              </a:rPr>
              <a:t>1</a:t>
            </a:r>
            <a:r>
              <a:rPr lang="zh-CN" altLang="en-US" sz="1700" b="1" dirty="0">
                <a:solidFill>
                  <a:schemeClr val="tx2"/>
                </a:solidFill>
                <a:ea typeface="微软雅黑"/>
                <a:sym typeface="+mn-lt"/>
              </a:rPr>
              <a:t>、要注意选择安全的场所。要远离公路、建筑工地、工厂的生产区；不要进入无人空房、地窖等地方；要避开变压器、高压电线；不要攀爬水塔、电杆、屋顶、高墙；不要靠近河流、池塘、水井、粪坑、沼气池等。这些地方非常容易发生危险，稍有不慎，就会造成伤亡事故。 </a:t>
            </a:r>
            <a:endParaRPr lang="en-US" altLang="zh-CN" sz="1700" b="1" dirty="0">
              <a:solidFill>
                <a:schemeClr val="tx2"/>
              </a:solidFill>
              <a:ea typeface="微软雅黑"/>
              <a:sym typeface="+mn-lt"/>
            </a:endParaRPr>
          </a:p>
          <a:p>
            <a:pPr marL="0" indent="0" defTabSz="457200"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zh-CN" sz="1700" b="1" dirty="0">
                <a:solidFill>
                  <a:schemeClr val="tx2"/>
                </a:solidFill>
                <a:ea typeface="微软雅黑"/>
                <a:sym typeface="+mn-lt"/>
              </a:rPr>
              <a:t>2</a:t>
            </a:r>
            <a:r>
              <a:rPr lang="zh-CN" altLang="en-US" sz="1700" b="1" dirty="0">
                <a:solidFill>
                  <a:schemeClr val="tx2"/>
                </a:solidFill>
                <a:ea typeface="微软雅黑"/>
                <a:sym typeface="+mn-lt"/>
              </a:rPr>
              <a:t>、要选择安全的活动来做。不要做危险性强的游戏，不要攀爬高的建筑物、不要追跑打闹、用石块等互相投掷、点燃树枝废纸等。这样做的危险性很大，容易造成预料不到的恶果。 </a:t>
            </a:r>
            <a:endParaRPr lang="en-US" altLang="zh-CN" sz="1700" b="1" dirty="0">
              <a:solidFill>
                <a:schemeClr val="tx2"/>
              </a:solidFill>
              <a:ea typeface="微软雅黑"/>
              <a:sym typeface="+mn-lt"/>
            </a:endParaRPr>
          </a:p>
          <a:p>
            <a:pPr marL="0" indent="0" defTabSz="457200"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zh-CN" sz="1700" b="1" dirty="0">
                <a:solidFill>
                  <a:schemeClr val="tx2"/>
                </a:solidFill>
                <a:ea typeface="微软雅黑"/>
                <a:sym typeface="+mn-lt"/>
              </a:rPr>
              <a:t>3</a:t>
            </a:r>
            <a:r>
              <a:rPr lang="zh-CN" altLang="en-US" sz="1700" b="1" dirty="0">
                <a:solidFill>
                  <a:schemeClr val="tx2"/>
                </a:solidFill>
                <a:ea typeface="微软雅黑"/>
                <a:sym typeface="+mn-lt"/>
              </a:rPr>
              <a:t>、活动的时间不能太久。不要在夜晚、天黑时玩，容易发生危险，另外在哪玩、和谁玩要先告诉家长并征得同意后方可。</a:t>
            </a:r>
          </a:p>
          <a:p>
            <a:pPr marL="0" indent="0" defTabSz="457200"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zh-CN" altLang="en-US" sz="1800" b="1" dirty="0">
              <a:ea typeface="+mn-ea"/>
              <a:cs typeface="+mn-ea"/>
              <a:sym typeface="+mn-lt"/>
            </a:endParaRPr>
          </a:p>
          <a:p>
            <a:pPr marL="0" indent="0" defTabSz="457200"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endParaRPr lang="zh-CN" altLang="en-US" sz="1800" dirty="0">
              <a:ea typeface="+mn-ea"/>
              <a:cs typeface="+mn-ea"/>
              <a:sym typeface="+mn-lt"/>
            </a:endParaRPr>
          </a:p>
          <a:p>
            <a:pPr marL="0" indent="0" defTabSz="457200"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zh-CN" altLang="en-US" sz="1700" b="1" dirty="0">
                <a:solidFill>
                  <a:schemeClr val="tx2"/>
                </a:solidFill>
                <a:ea typeface="微软雅黑"/>
                <a:sym typeface="+mn-lt"/>
              </a:rPr>
              <a:t> </a:t>
            </a: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="" xmlns:a16="http://schemas.microsoft.com/office/drawing/2014/main" id="{6AF8BD97-2C92-4151-B8BD-F9925913A32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23888" y="333375"/>
            <a:ext cx="10515600" cy="1325563"/>
          </a:xfrm>
        </p:spPr>
        <p:txBody>
          <a:bodyPr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65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/>
                <a:cs typeface="+mn-cs"/>
                <a:sym typeface="+mn-lt"/>
              </a:rPr>
              <a:t>五、其它注意事项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/>
        </p:nvSpPr>
        <p:spPr bwMode="auto">
          <a:xfrm>
            <a:off x="982663" y="1998663"/>
            <a:ext cx="1044257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chemeClr val="bg2"/>
              </a:buClr>
              <a:buSzPct val="75000"/>
              <a:buFont typeface="Arial" pitchFamily="34" charset="0"/>
              <a:buNone/>
            </a:pPr>
            <a:r>
              <a:rPr lang="en-US" altLang="zh-CN" sz="1700" b="1" dirty="0">
                <a:solidFill>
                  <a:schemeClr val="tx2"/>
                </a:solidFill>
                <a:sym typeface="+mn-lt"/>
              </a:rPr>
              <a:t>1</a:t>
            </a:r>
            <a:r>
              <a:rPr lang="zh-CN" altLang="en-US" sz="1700" b="1" dirty="0">
                <a:solidFill>
                  <a:schemeClr val="tx2"/>
                </a:solidFill>
                <a:sym typeface="+mn-lt"/>
              </a:rPr>
              <a:t>、牢记自己是一名光荣的共青团员，时刻牢记老师的谆谆教导，放假期间，仍然要以学校的纪律和社会的规范来约束自己的行为。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chemeClr val="bg2"/>
              </a:buClr>
              <a:buSzPct val="75000"/>
              <a:buFont typeface="Arial" pitchFamily="34" charset="0"/>
              <a:buNone/>
            </a:pPr>
            <a:r>
              <a:rPr lang="en-US" altLang="zh-CN" sz="1700" b="1" dirty="0">
                <a:solidFill>
                  <a:schemeClr val="tx2"/>
                </a:solidFill>
                <a:sym typeface="+mn-lt"/>
              </a:rPr>
              <a:t>2</a:t>
            </a:r>
            <a:r>
              <a:rPr lang="zh-CN" altLang="en-US" sz="1700" b="1" dirty="0">
                <a:solidFill>
                  <a:schemeClr val="tx2"/>
                </a:solidFill>
                <a:sym typeface="+mn-lt"/>
              </a:rPr>
              <a:t>、利用“五一”假期，认真完成假期作业，多看一些课外读物，多参加有益的活动，多帮助父母做些家务活，锻炼自己各方面的能力。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700" b="1" dirty="0">
                <a:solidFill>
                  <a:schemeClr val="tx2"/>
                </a:solidFill>
                <a:sym typeface="+mn-lt"/>
              </a:rPr>
              <a:t>3</a:t>
            </a:r>
            <a:r>
              <a:rPr lang="zh-CN" altLang="en-US" sz="1700" b="1" dirty="0">
                <a:solidFill>
                  <a:schemeClr val="tx2"/>
                </a:solidFill>
                <a:sym typeface="+mn-lt"/>
              </a:rPr>
              <a:t>、注意保护眼睛，看书、看电视、上网时间四十分钟至一小时应让眼睛休息一会儿。</a:t>
            </a:r>
            <a:endParaRPr lang="en-US" altLang="zh-CN" sz="1700" b="1" dirty="0">
              <a:solidFill>
                <a:schemeClr val="tx2"/>
              </a:solidFill>
              <a:sym typeface="+mn-lt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700" b="1" dirty="0">
                <a:solidFill>
                  <a:schemeClr val="tx2"/>
                </a:solidFill>
                <a:sym typeface="+mn-lt"/>
              </a:rPr>
              <a:t>4</a:t>
            </a:r>
            <a:r>
              <a:rPr lang="zh-CN" altLang="en-US" sz="1700" b="1" dirty="0">
                <a:solidFill>
                  <a:schemeClr val="tx2"/>
                </a:solidFill>
                <a:sym typeface="+mn-lt"/>
              </a:rPr>
              <a:t>、没有家长的带领，不允许私自外出，如确实需要外出，必须由家长带领，或者经家长同意后方可外出，必注意随时和家长联系。</a:t>
            </a:r>
          </a:p>
          <a:p>
            <a:pPr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700" b="1" dirty="0">
                <a:solidFill>
                  <a:schemeClr val="tx2"/>
                </a:solidFill>
                <a:sym typeface="+mn-lt"/>
              </a:rPr>
              <a:t>5</a:t>
            </a:r>
            <a:r>
              <a:rPr lang="zh-CN" altLang="en-US" sz="1700" b="1" dirty="0">
                <a:solidFill>
                  <a:schemeClr val="tx2"/>
                </a:solidFill>
                <a:sym typeface="+mn-lt"/>
              </a:rPr>
              <a:t>、不得进入网吧、游戏厅、台球室、录像厅等不利于青少年健康成长的场所，不结交不良社会人员。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>
                <a:schemeClr val="bg2"/>
              </a:buClr>
              <a:buSzPct val="75000"/>
              <a:buFont typeface="Arial" pitchFamily="34" charset="0"/>
              <a:buNone/>
            </a:pPr>
            <a:endParaRPr lang="zh-CN" altLang="en-US" sz="1700" b="1" dirty="0">
              <a:solidFill>
                <a:schemeClr val="tx2"/>
              </a:solidFill>
              <a:sym typeface="+mn-lt"/>
            </a:endParaRP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1331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="" xmlns:a16="http://schemas.microsoft.com/office/drawing/2014/main" id="{6355A2F3-46D5-4B51-A68B-3772E32A8BE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911225" y="1268413"/>
            <a:ext cx="10369550" cy="2324100"/>
          </a:xfrm>
        </p:spPr>
        <p:txBody>
          <a:bodyPr/>
          <a:lstStyle/>
          <a:p>
            <a:pPr marL="0" indent="0" algn="ctr"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zh-CN" altLang="en-US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/>
                <a:sym typeface="+mn-lt"/>
              </a:rPr>
              <a:t>同学们，生命是最为宝贵的，失去了就不可能重来。在安全的问题上，来不得半点麻痹和侥幸，必须要树立高度的安全意识，人人讲安全，时时讲安全，事事讲安全，珍爱生命、远离事故、远离伤痛！</a:t>
            </a:r>
            <a:endParaRPr lang="en-US" altLang="zh-CN" b="1" dirty="0">
              <a:solidFill>
                <a:srgbClr val="70AD47">
                  <a:lumMod val="75000"/>
                </a:srgbClr>
              </a:solidFill>
              <a:effectLst>
                <a:glow rad="1651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/>
              <a:sym typeface="+mn-lt"/>
            </a:endParaRPr>
          </a:p>
          <a:p>
            <a:pPr marL="0" indent="0" algn="ctr"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zh-CN" altLang="en-US" sz="5400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/>
                <a:sym typeface="+mn-lt"/>
              </a:rPr>
              <a:t>最后预祝全体同学节日愉快！</a:t>
            </a: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</a:endParaRPr>
          </a:p>
          <a:p>
            <a:pPr defTabSz="914400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</a:endParaRPr>
          </a:p>
          <a:p>
            <a:pPr defTabSz="914400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</a:endParaRPr>
          </a:p>
          <a:p>
            <a:pPr defTabSz="914400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</a:endParaRPr>
          </a:p>
          <a:p>
            <a:pPr defTabSz="914400"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08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文本框 63489">
            <a:extLst>
              <a:ext uri="{FF2B5EF4-FFF2-40B4-BE49-F238E27FC236}">
                <a16:creationId xmlns="" xmlns:a16="http://schemas.microsoft.com/office/drawing/2014/main" id="{6DAA3060-4C0F-4894-91A2-20D28FBF4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864" y="2187271"/>
            <a:ext cx="5410200" cy="88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n>
                  <a:solidFill>
                    <a:prstClr val="white"/>
                  </a:solidFill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第一篇章</a:t>
            </a:r>
          </a:p>
        </p:txBody>
      </p:sp>
      <p:sp>
        <p:nvSpPr>
          <p:cNvPr id="13315" name="矩形 63490">
            <a:extLst>
              <a:ext uri="{FF2B5EF4-FFF2-40B4-BE49-F238E27FC236}">
                <a16:creationId xmlns="" xmlns:a16="http://schemas.microsoft.com/office/drawing/2014/main" id="{72BB4EC2-152D-45A7-A851-181113AD4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393" y="2931510"/>
            <a:ext cx="7523213" cy="128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600" b="1" dirty="0">
                <a:ln>
                  <a:solidFill>
                    <a:prstClr val="white"/>
                  </a:solidFill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交 通 安 全 记 心 间</a:t>
            </a: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3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="" xmlns:a16="http://schemas.microsoft.com/office/drawing/2014/main" id="{C55619D7-E845-4C13-8E28-D00493006F6A}"/>
              </a:ext>
            </a:extLst>
          </p:cNvPr>
          <p:cNvSpPr/>
          <p:nvPr/>
        </p:nvSpPr>
        <p:spPr>
          <a:xfrm>
            <a:off x="3067050" y="515938"/>
            <a:ext cx="6057900" cy="609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65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你知道在什么情况下最容易出车祸？</a:t>
            </a: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1719263" y="1279525"/>
            <a:ext cx="4718050" cy="1001713"/>
            <a:chOff x="252264" y="1044005"/>
            <a:chExt cx="4320480" cy="999322"/>
          </a:xfrm>
        </p:grpSpPr>
        <p:grpSp>
          <p:nvGrpSpPr>
            <p:cNvPr id="19485" name="组合 10"/>
            <p:cNvGrpSpPr>
              <a:grpSpLocks/>
            </p:cNvGrpSpPr>
            <p:nvPr/>
          </p:nvGrpSpPr>
          <p:grpSpPr bwMode="auto"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13" name="圆角矩形 19">
                <a:extLst>
                  <a:ext uri="{FF2B5EF4-FFF2-40B4-BE49-F238E27FC236}">
                    <a16:creationId xmlns="" xmlns:a16="http://schemas.microsoft.com/office/drawing/2014/main" id="{B0B6013D-E4AF-4E38-BA14-A9D5191B27AD}"/>
                  </a:ext>
                </a:extLst>
              </p:cNvPr>
              <p:cNvSpPr/>
              <p:nvPr/>
            </p:nvSpPr>
            <p:spPr>
              <a:xfrm>
                <a:off x="252264" y="1044005"/>
                <a:ext cx="4320480" cy="647738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="" xmlns:a16="http://schemas.microsoft.com/office/drawing/2014/main" id="{6EA7626B-0B43-4310-8F28-534BEF991E35}"/>
                  </a:ext>
                </a:extLst>
              </p:cNvPr>
              <p:cNvSpPr/>
              <p:nvPr/>
            </p:nvSpPr>
            <p:spPr>
              <a:xfrm>
                <a:off x="396183" y="1115272"/>
                <a:ext cx="504444" cy="50520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9489" name="TextBox 21"/>
              <p:cNvSpPr txBox="1">
                <a:spLocks noChangeArrowheads="1"/>
              </p:cNvSpPr>
              <p:nvPr/>
            </p:nvSpPr>
            <p:spPr bwMode="auto">
              <a:xfrm>
                <a:off x="409624" y="1147951"/>
                <a:ext cx="494919" cy="538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9pPr>
              </a:lstStyle>
              <a:p>
                <a:pPr defTabSz="914400" eaLnBrk="1" hangingPunct="1">
                  <a:lnSpc>
                    <a:spcPct val="130000"/>
                  </a:lnSpc>
                </a:pPr>
                <a:r>
                  <a:rPr lang="en-US" altLang="zh-CN" sz="2500">
                    <a:solidFill>
                      <a:srgbClr val="000000"/>
                    </a:solidFill>
                    <a:sym typeface="Arial" pitchFamily="34" charset="0"/>
                  </a:rPr>
                  <a:t>01</a:t>
                </a:r>
                <a:endParaRPr lang="zh-CN" altLang="en-US" sz="2500">
                  <a:solidFill>
                    <a:srgbClr val="000000"/>
                  </a:solidFill>
                  <a:sym typeface="Arial" pitchFamily="34" charset="0"/>
                </a:endParaRPr>
              </a:p>
            </p:txBody>
          </p:sp>
        </p:grpSp>
        <p:sp>
          <p:nvSpPr>
            <p:cNvPr id="19486" name="TextBox 23"/>
            <p:cNvSpPr txBox="1">
              <a:spLocks noChangeArrowheads="1"/>
            </p:cNvSpPr>
            <p:nvPr/>
          </p:nvSpPr>
          <p:spPr bwMode="auto">
            <a:xfrm>
              <a:off x="943359" y="1124543"/>
              <a:ext cx="3343135" cy="918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defTabSz="914400" eaLnBrk="1" hangingPunct="1">
                <a:lnSpc>
                  <a:spcPct val="130000"/>
                </a:lnSpc>
              </a:pPr>
              <a:r>
                <a:rPr lang="zh-CN" altLang="en-US" sz="2800" b="1">
                  <a:solidFill>
                    <a:srgbClr val="FFFFFF"/>
                  </a:solidFill>
                  <a:sym typeface="Arial" pitchFamily="34" charset="0"/>
                </a:rPr>
                <a:t>酒后驾车</a:t>
              </a:r>
            </a:p>
            <a:p>
              <a:pPr defTabSz="914400" eaLnBrk="1" hangingPunct="1">
                <a:lnSpc>
                  <a:spcPct val="130000"/>
                </a:lnSpc>
              </a:pPr>
              <a:endParaRPr lang="zh-CN" altLang="en-US" sz="1500" b="1">
                <a:solidFill>
                  <a:srgbClr val="FFFFFF"/>
                </a:solidFill>
                <a:sym typeface="Arial" pitchFamily="34" charset="0"/>
              </a:endParaRPr>
            </a:p>
          </p:txBody>
        </p:sp>
      </p:grp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1719263" y="2127250"/>
            <a:ext cx="4718050" cy="688975"/>
            <a:chOff x="252264" y="1044005"/>
            <a:chExt cx="4320480" cy="687087"/>
          </a:xfrm>
        </p:grpSpPr>
        <p:grpSp>
          <p:nvGrpSpPr>
            <p:cNvPr id="19480" name="组合 16"/>
            <p:cNvGrpSpPr>
              <a:grpSpLocks/>
            </p:cNvGrpSpPr>
            <p:nvPr/>
          </p:nvGrpSpPr>
          <p:grpSpPr bwMode="auto"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19" name="圆角矩形 29">
                <a:extLst>
                  <a:ext uri="{FF2B5EF4-FFF2-40B4-BE49-F238E27FC236}">
                    <a16:creationId xmlns="" xmlns:a16="http://schemas.microsoft.com/office/drawing/2014/main" id="{77C5E021-A6F7-4EE7-9B8F-0622393CCE34}"/>
                  </a:ext>
                </a:extLst>
              </p:cNvPr>
              <p:cNvSpPr/>
              <p:nvPr/>
            </p:nvSpPr>
            <p:spPr>
              <a:xfrm>
                <a:off x="252264" y="1044005"/>
                <a:ext cx="4320480" cy="647509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="" xmlns:a16="http://schemas.microsoft.com/office/drawing/2014/main" id="{8A010780-B151-474C-8ED4-A31D41C6B8A8}"/>
                  </a:ext>
                </a:extLst>
              </p:cNvPr>
              <p:cNvSpPr/>
              <p:nvPr/>
            </p:nvSpPr>
            <p:spPr>
              <a:xfrm>
                <a:off x="396183" y="1115247"/>
                <a:ext cx="504444" cy="50502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9484" name="TextBox 31"/>
              <p:cNvSpPr txBox="1">
                <a:spLocks noChangeArrowheads="1"/>
              </p:cNvSpPr>
              <p:nvPr/>
            </p:nvSpPr>
            <p:spPr bwMode="auto">
              <a:xfrm>
                <a:off x="409624" y="1147951"/>
                <a:ext cx="494920" cy="538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9pPr>
              </a:lstStyle>
              <a:p>
                <a:pPr defTabSz="914400" eaLnBrk="1" hangingPunct="1">
                  <a:lnSpc>
                    <a:spcPct val="130000"/>
                  </a:lnSpc>
                </a:pPr>
                <a:r>
                  <a:rPr lang="en-US" altLang="zh-CN" sz="2500">
                    <a:solidFill>
                      <a:srgbClr val="000000"/>
                    </a:solidFill>
                    <a:sym typeface="Arial" pitchFamily="34" charset="0"/>
                  </a:rPr>
                  <a:t>02</a:t>
                </a:r>
                <a:endParaRPr lang="zh-CN" altLang="en-US" sz="2500">
                  <a:solidFill>
                    <a:srgbClr val="000000"/>
                  </a:solidFill>
                  <a:sym typeface="Arial" pitchFamily="34" charset="0"/>
                </a:endParaRPr>
              </a:p>
            </p:txBody>
          </p:sp>
        </p:grpSp>
        <p:sp>
          <p:nvSpPr>
            <p:cNvPr id="19481" name="TextBox 28"/>
            <p:cNvSpPr txBox="1">
              <a:spLocks noChangeArrowheads="1"/>
            </p:cNvSpPr>
            <p:nvPr/>
          </p:nvSpPr>
          <p:spPr bwMode="auto">
            <a:xfrm>
              <a:off x="950125" y="1135536"/>
              <a:ext cx="3401858" cy="595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defTabSz="914400" eaLnBrk="1" hangingPunct="1">
                <a:lnSpc>
                  <a:spcPct val="130000"/>
                </a:lnSpc>
              </a:pPr>
              <a:r>
                <a:rPr lang="zh-CN" altLang="en-US" sz="2800" b="1">
                  <a:solidFill>
                    <a:srgbClr val="FFFFFF"/>
                  </a:solidFill>
                  <a:sym typeface="Arial" pitchFamily="34" charset="0"/>
                </a:rPr>
                <a:t>超速</a:t>
              </a:r>
            </a:p>
          </p:txBody>
        </p:sp>
      </p:grpSp>
      <p:grpSp>
        <p:nvGrpSpPr>
          <p:cNvPr id="22" name="组合 21"/>
          <p:cNvGrpSpPr>
            <a:grpSpLocks/>
          </p:cNvGrpSpPr>
          <p:nvPr/>
        </p:nvGrpSpPr>
        <p:grpSpPr bwMode="auto">
          <a:xfrm>
            <a:off x="1719263" y="2976563"/>
            <a:ext cx="4718050" cy="962025"/>
            <a:chOff x="252264" y="1044005"/>
            <a:chExt cx="4320480" cy="959665"/>
          </a:xfrm>
        </p:grpSpPr>
        <p:grpSp>
          <p:nvGrpSpPr>
            <p:cNvPr id="19475" name="组合 22"/>
            <p:cNvGrpSpPr>
              <a:grpSpLocks/>
            </p:cNvGrpSpPr>
            <p:nvPr/>
          </p:nvGrpSpPr>
          <p:grpSpPr bwMode="auto"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25" name="圆角矩形 35">
                <a:extLst>
                  <a:ext uri="{FF2B5EF4-FFF2-40B4-BE49-F238E27FC236}">
                    <a16:creationId xmlns="" xmlns:a16="http://schemas.microsoft.com/office/drawing/2014/main" id="{DFB4865A-39CF-4FDE-835F-B3CBDB19E4D3}"/>
                  </a:ext>
                </a:extLst>
              </p:cNvPr>
              <p:cNvSpPr/>
              <p:nvPr/>
            </p:nvSpPr>
            <p:spPr>
              <a:xfrm>
                <a:off x="252264" y="1044005"/>
                <a:ext cx="4320480" cy="647694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="" xmlns:a16="http://schemas.microsoft.com/office/drawing/2014/main" id="{7E8D2F2D-07C5-4887-A012-A34BAC2C757D}"/>
                  </a:ext>
                </a:extLst>
              </p:cNvPr>
              <p:cNvSpPr/>
              <p:nvPr/>
            </p:nvSpPr>
            <p:spPr>
              <a:xfrm>
                <a:off x="396183" y="1115267"/>
                <a:ext cx="504444" cy="50517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9479" name="TextBox 37"/>
              <p:cNvSpPr txBox="1">
                <a:spLocks noChangeArrowheads="1"/>
              </p:cNvSpPr>
              <p:nvPr/>
            </p:nvSpPr>
            <p:spPr bwMode="auto">
              <a:xfrm>
                <a:off x="409624" y="1147951"/>
                <a:ext cx="494919" cy="538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9pPr>
              </a:lstStyle>
              <a:p>
                <a:pPr defTabSz="914400" eaLnBrk="1" hangingPunct="1">
                  <a:lnSpc>
                    <a:spcPct val="130000"/>
                  </a:lnSpc>
                </a:pPr>
                <a:r>
                  <a:rPr lang="en-US" altLang="zh-CN" sz="2500">
                    <a:solidFill>
                      <a:srgbClr val="000000"/>
                    </a:solidFill>
                    <a:sym typeface="Arial" pitchFamily="34" charset="0"/>
                  </a:rPr>
                  <a:t>03</a:t>
                </a:r>
                <a:endParaRPr lang="zh-CN" altLang="en-US" sz="2500">
                  <a:solidFill>
                    <a:srgbClr val="000000"/>
                  </a:solidFill>
                  <a:sym typeface="Arial" pitchFamily="34" charset="0"/>
                </a:endParaRPr>
              </a:p>
            </p:txBody>
          </p:sp>
        </p:grpSp>
        <p:sp>
          <p:nvSpPr>
            <p:cNvPr id="19476" name="TextBox 34"/>
            <p:cNvSpPr txBox="1">
              <a:spLocks noChangeArrowheads="1"/>
            </p:cNvSpPr>
            <p:nvPr/>
          </p:nvSpPr>
          <p:spPr bwMode="auto">
            <a:xfrm>
              <a:off x="950262" y="1084888"/>
              <a:ext cx="826626" cy="918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defTabSz="914400" eaLnBrk="1" hangingPunct="1">
                <a:lnSpc>
                  <a:spcPct val="130000"/>
                </a:lnSpc>
              </a:pPr>
              <a:r>
                <a:rPr lang="zh-CN" altLang="en-US" sz="2800" b="1">
                  <a:solidFill>
                    <a:srgbClr val="FFFFFF"/>
                  </a:solidFill>
                  <a:sym typeface="Arial" pitchFamily="34" charset="0"/>
                </a:rPr>
                <a:t>超载</a:t>
              </a:r>
            </a:p>
            <a:p>
              <a:pPr defTabSz="914400" eaLnBrk="1" hangingPunct="1">
                <a:lnSpc>
                  <a:spcPct val="130000"/>
                </a:lnSpc>
              </a:pPr>
              <a:r>
                <a:rPr lang="zh-CN" altLang="en-US" sz="1500" b="1">
                  <a:solidFill>
                    <a:srgbClr val="FFFFFF"/>
                  </a:solidFill>
                  <a:sym typeface="Arial" pitchFamily="34" charset="0"/>
                </a:rPr>
                <a:t> </a:t>
              </a:r>
            </a:p>
          </p:txBody>
        </p:sp>
      </p:grpSp>
      <p:grpSp>
        <p:nvGrpSpPr>
          <p:cNvPr id="28" name="组合 27"/>
          <p:cNvGrpSpPr>
            <a:grpSpLocks/>
          </p:cNvGrpSpPr>
          <p:nvPr/>
        </p:nvGrpSpPr>
        <p:grpSpPr bwMode="auto">
          <a:xfrm>
            <a:off x="1719263" y="3824288"/>
            <a:ext cx="4718050" cy="677862"/>
            <a:chOff x="252264" y="1044005"/>
            <a:chExt cx="4320480" cy="676484"/>
          </a:xfrm>
        </p:grpSpPr>
        <p:grpSp>
          <p:nvGrpSpPr>
            <p:cNvPr id="19470" name="组合 28"/>
            <p:cNvGrpSpPr>
              <a:grpSpLocks/>
            </p:cNvGrpSpPr>
            <p:nvPr/>
          </p:nvGrpSpPr>
          <p:grpSpPr bwMode="auto"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31" name="圆角矩形 41">
                <a:extLst>
                  <a:ext uri="{FF2B5EF4-FFF2-40B4-BE49-F238E27FC236}">
                    <a16:creationId xmlns="" xmlns:a16="http://schemas.microsoft.com/office/drawing/2014/main" id="{B03F297F-C0A1-4A07-BB5B-09F38D68FE12}"/>
                  </a:ext>
                </a:extLst>
              </p:cNvPr>
              <p:cNvSpPr/>
              <p:nvPr/>
            </p:nvSpPr>
            <p:spPr>
              <a:xfrm>
                <a:off x="252264" y="1044005"/>
                <a:ext cx="4320480" cy="647967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="" xmlns:a16="http://schemas.microsoft.com/office/drawing/2014/main" id="{B1000612-CAC2-434E-94C3-FCF10AC7BF58}"/>
                  </a:ext>
                </a:extLst>
              </p:cNvPr>
              <p:cNvSpPr/>
              <p:nvPr/>
            </p:nvSpPr>
            <p:spPr>
              <a:xfrm>
                <a:off x="396183" y="1115297"/>
                <a:ext cx="504444" cy="50538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9474" name="TextBox 43"/>
              <p:cNvSpPr txBox="1">
                <a:spLocks noChangeArrowheads="1"/>
              </p:cNvSpPr>
              <p:nvPr/>
            </p:nvSpPr>
            <p:spPr bwMode="auto">
              <a:xfrm>
                <a:off x="409624" y="1147951"/>
                <a:ext cx="494919" cy="538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9pPr>
              </a:lstStyle>
              <a:p>
                <a:pPr defTabSz="914400" eaLnBrk="1" hangingPunct="1">
                  <a:lnSpc>
                    <a:spcPct val="130000"/>
                  </a:lnSpc>
                </a:pPr>
                <a:r>
                  <a:rPr lang="en-US" altLang="zh-CN" sz="2500">
                    <a:solidFill>
                      <a:srgbClr val="000000"/>
                    </a:solidFill>
                    <a:sym typeface="Arial" pitchFamily="34" charset="0"/>
                  </a:rPr>
                  <a:t>04</a:t>
                </a:r>
                <a:endParaRPr lang="zh-CN" altLang="en-US" sz="2500">
                  <a:solidFill>
                    <a:srgbClr val="000000"/>
                  </a:solidFill>
                  <a:sym typeface="Arial" pitchFamily="34" charset="0"/>
                </a:endParaRPr>
              </a:p>
            </p:txBody>
          </p:sp>
        </p:grpSp>
        <p:sp>
          <p:nvSpPr>
            <p:cNvPr id="19471" name="TextBox 40"/>
            <p:cNvSpPr txBox="1">
              <a:spLocks noChangeArrowheads="1"/>
            </p:cNvSpPr>
            <p:nvPr/>
          </p:nvSpPr>
          <p:spPr bwMode="auto">
            <a:xfrm>
              <a:off x="935500" y="1124933"/>
              <a:ext cx="3379764" cy="595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defTabSz="914400" eaLnBrk="1" hangingPunct="1">
                <a:lnSpc>
                  <a:spcPct val="130000"/>
                </a:lnSpc>
              </a:pPr>
              <a:r>
                <a:rPr lang="zh-CN" altLang="en-US" sz="2800" b="1">
                  <a:solidFill>
                    <a:srgbClr val="FFFFFF"/>
                  </a:solidFill>
                  <a:sym typeface="Arial" pitchFamily="34" charset="0"/>
                </a:rPr>
                <a:t>疲劳驾驶</a:t>
              </a:r>
            </a:p>
          </p:txBody>
        </p:sp>
      </p:grpSp>
      <p:grpSp>
        <p:nvGrpSpPr>
          <p:cNvPr id="34" name="组合 33"/>
          <p:cNvGrpSpPr>
            <a:grpSpLocks/>
          </p:cNvGrpSpPr>
          <p:nvPr/>
        </p:nvGrpSpPr>
        <p:grpSpPr bwMode="auto">
          <a:xfrm>
            <a:off x="1719263" y="4673600"/>
            <a:ext cx="4718050" cy="660400"/>
            <a:chOff x="252264" y="1044005"/>
            <a:chExt cx="4320480" cy="658708"/>
          </a:xfrm>
        </p:grpSpPr>
        <p:grpSp>
          <p:nvGrpSpPr>
            <p:cNvPr id="19465" name="组合 34"/>
            <p:cNvGrpSpPr>
              <a:grpSpLocks/>
            </p:cNvGrpSpPr>
            <p:nvPr/>
          </p:nvGrpSpPr>
          <p:grpSpPr bwMode="auto">
            <a:xfrm>
              <a:off x="252264" y="1044005"/>
              <a:ext cx="4320480" cy="648072"/>
              <a:chOff x="252264" y="1044005"/>
              <a:chExt cx="4320480" cy="648072"/>
            </a:xfrm>
          </p:grpSpPr>
          <p:sp>
            <p:nvSpPr>
              <p:cNvPr id="37" name="圆角矩形 47">
                <a:extLst>
                  <a:ext uri="{FF2B5EF4-FFF2-40B4-BE49-F238E27FC236}">
                    <a16:creationId xmlns="" xmlns:a16="http://schemas.microsoft.com/office/drawing/2014/main" id="{390A0990-1692-478C-874F-406512BD987D}"/>
                  </a:ext>
                </a:extLst>
              </p:cNvPr>
              <p:cNvSpPr/>
              <p:nvPr/>
            </p:nvSpPr>
            <p:spPr>
              <a:xfrm>
                <a:off x="252264" y="1044005"/>
                <a:ext cx="4320480" cy="647624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="" xmlns:a16="http://schemas.microsoft.com/office/drawing/2014/main" id="{45B4D6CD-CC1F-4480-B8E3-BF90F1D17086}"/>
                  </a:ext>
                </a:extLst>
              </p:cNvPr>
              <p:cNvSpPr/>
              <p:nvPr/>
            </p:nvSpPr>
            <p:spPr>
              <a:xfrm>
                <a:off x="396183" y="1115260"/>
                <a:ext cx="504444" cy="50511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sym typeface="Arial"/>
                </a:endParaRPr>
              </a:p>
            </p:txBody>
          </p:sp>
          <p:sp>
            <p:nvSpPr>
              <p:cNvPr id="19469" name="TextBox 49"/>
              <p:cNvSpPr txBox="1">
                <a:spLocks noChangeArrowheads="1"/>
              </p:cNvSpPr>
              <p:nvPr/>
            </p:nvSpPr>
            <p:spPr bwMode="auto">
              <a:xfrm>
                <a:off x="409624" y="1147951"/>
                <a:ext cx="494919" cy="538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9pPr>
              </a:lstStyle>
              <a:p>
                <a:pPr defTabSz="914400" eaLnBrk="1" hangingPunct="1">
                  <a:lnSpc>
                    <a:spcPct val="130000"/>
                  </a:lnSpc>
                </a:pPr>
                <a:r>
                  <a:rPr lang="en-US" altLang="zh-CN" sz="2500">
                    <a:solidFill>
                      <a:srgbClr val="000000"/>
                    </a:solidFill>
                    <a:sym typeface="Arial" pitchFamily="34" charset="0"/>
                  </a:rPr>
                  <a:t>05</a:t>
                </a:r>
                <a:endParaRPr lang="zh-CN" altLang="en-US" sz="2500">
                  <a:solidFill>
                    <a:srgbClr val="000000"/>
                  </a:solidFill>
                  <a:sym typeface="Arial" pitchFamily="34" charset="0"/>
                </a:endParaRPr>
              </a:p>
            </p:txBody>
          </p:sp>
        </p:grpSp>
        <p:sp>
          <p:nvSpPr>
            <p:cNvPr id="19466" name="TextBox 46"/>
            <p:cNvSpPr txBox="1">
              <a:spLocks noChangeArrowheads="1"/>
            </p:cNvSpPr>
            <p:nvPr/>
          </p:nvSpPr>
          <p:spPr bwMode="auto">
            <a:xfrm>
              <a:off x="935500" y="1107157"/>
              <a:ext cx="3128030" cy="595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defTabSz="914400" eaLnBrk="1" hangingPunct="1">
                <a:lnSpc>
                  <a:spcPct val="130000"/>
                </a:lnSpc>
              </a:pPr>
              <a:r>
                <a:rPr lang="zh-CN" altLang="en-US" sz="2800" b="1">
                  <a:solidFill>
                    <a:srgbClr val="FFFFFF"/>
                  </a:solidFill>
                  <a:sym typeface="Arial" pitchFamily="34" charset="0"/>
                </a:rPr>
                <a:t>雨天路滑、路面结冰</a:t>
              </a:r>
            </a:p>
          </p:txBody>
        </p:sp>
      </p:grpSp>
      <p:pic>
        <p:nvPicPr>
          <p:cNvPr id="40" name="Picture 5">
            <a:extLst>
              <a:ext uri="{FF2B5EF4-FFF2-40B4-BE49-F238E27FC236}">
                <a16:creationId xmlns="" xmlns:a16="http://schemas.microsoft.com/office/drawing/2014/main" id="{3B0A9EB7-1C0F-484A-B44E-FD374D537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26175" y="1928813"/>
            <a:ext cx="3963988" cy="48164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矩形 59399">
            <a:extLst>
              <a:ext uri="{FF2B5EF4-FFF2-40B4-BE49-F238E27FC236}">
                <a16:creationId xmlns="" xmlns:a16="http://schemas.microsoft.com/office/drawing/2014/main" id="{EB19723A-A356-471B-A8AF-0EE55F0EF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563" y="1781175"/>
            <a:ext cx="7197725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 defTabSz="914400" eaLnBrk="1" fontAlgn="auto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7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+mn-lt"/>
              </a:rPr>
              <a:t>１、过马路要遵守交通规则，不闯红灯。</a:t>
            </a:r>
          </a:p>
          <a:p>
            <a:pPr indent="0" algn="just" defTabSz="914400" eaLnBrk="1" fontAlgn="auto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7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+mn-lt"/>
              </a:rPr>
              <a:t>２、不在马路上奔跑、打闹。</a:t>
            </a:r>
          </a:p>
          <a:p>
            <a:pPr indent="0" algn="just" defTabSz="914400" eaLnBrk="1" fontAlgn="auto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7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+mn-lt"/>
              </a:rPr>
              <a:t>３、走路要走人行道，过马路要走人行横道，    要做到一停二看三通过。</a:t>
            </a:r>
          </a:p>
          <a:p>
            <a:pPr indent="0" algn="just" defTabSz="914400" eaLnBrk="1" fontAlgn="auto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7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+mn-lt"/>
              </a:rPr>
              <a:t>４、不满１２周岁的学生不骑自行车上路。</a:t>
            </a:r>
          </a:p>
          <a:p>
            <a:pPr indent="0" algn="just" defTabSz="914400" eaLnBrk="1" fontAlgn="auto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7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+mn-lt"/>
              </a:rPr>
              <a:t>５、乘坐公交车，要注意做到有序乘车，文明礼让。</a:t>
            </a:r>
          </a:p>
          <a:p>
            <a:pPr indent="0" algn="just" defTabSz="914400" eaLnBrk="1" fontAlgn="auto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7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微软雅黑"/>
                <a:sym typeface="+mn-lt"/>
              </a:rPr>
              <a:t>６、学生乘车一定要遵守交通法规，不乘坐不符合规定的车辆（如摩托车、三轮车、货车等），不乘坐超载车辆。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2400" b="1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AD2366A-E9DF-4F0D-BDA6-672439EFE016}"/>
              </a:ext>
            </a:extLst>
          </p:cNvPr>
          <p:cNvSpPr/>
          <p:nvPr/>
        </p:nvSpPr>
        <p:spPr>
          <a:xfrm>
            <a:off x="4151313" y="549275"/>
            <a:ext cx="4222750" cy="608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65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那我们还应该怎么做呢？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E6713E52-02E5-4BD0-B834-6D16C2F56C7A}"/>
              </a:ext>
            </a:extLst>
          </p:cNvPr>
          <p:cNvSpPr/>
          <p:nvPr/>
        </p:nvSpPr>
        <p:spPr>
          <a:xfrm>
            <a:off x="1200150" y="1376363"/>
            <a:ext cx="9936163" cy="3619500"/>
          </a:xfrm>
          <a:prstGeom prst="rect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sym typeface="Arial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0125" y="352425"/>
            <a:ext cx="2892425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07768" y="6597352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3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3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3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/</a:t>
            </a:r>
          </a:p>
        </p:txBody>
      </p:sp>
      <p:pic>
        <p:nvPicPr>
          <p:cNvPr id="23554" name="图片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文本框 63489">
            <a:extLst>
              <a:ext uri="{FF2B5EF4-FFF2-40B4-BE49-F238E27FC236}">
                <a16:creationId xmlns="" xmlns:a16="http://schemas.microsoft.com/office/drawing/2014/main" id="{6DAA3060-4C0F-4894-91A2-20D28FBF4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1864" y="2155790"/>
            <a:ext cx="5410200" cy="88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4400" b="1" dirty="0">
                <a:ln>
                  <a:solidFill>
                    <a:prstClr val="white"/>
                  </a:solidFill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第二篇章</a:t>
            </a:r>
          </a:p>
        </p:txBody>
      </p:sp>
      <p:sp>
        <p:nvSpPr>
          <p:cNvPr id="13315" name="矩形 63490">
            <a:extLst>
              <a:ext uri="{FF2B5EF4-FFF2-40B4-BE49-F238E27FC236}">
                <a16:creationId xmlns="" xmlns:a16="http://schemas.microsoft.com/office/drawing/2014/main" id="{72BB4EC2-152D-45A7-A851-181113AD4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0896" y="2875002"/>
            <a:ext cx="3570208" cy="128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600" b="1" dirty="0">
                <a:ln>
                  <a:solidFill>
                    <a:prstClr val="white"/>
                  </a:solidFill>
                </a:ln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校园安全</a:t>
            </a: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33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3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110593">
            <a:extLst>
              <a:ext uri="{FF2B5EF4-FFF2-40B4-BE49-F238E27FC236}">
                <a16:creationId xmlns="" xmlns:a16="http://schemas.microsoft.com/office/drawing/2014/main" id="{800E0558-4207-45E5-AEFD-7898E4889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0038" y="506413"/>
            <a:ext cx="4222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65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校园是安全的避风港吗？</a:t>
            </a:r>
          </a:p>
        </p:txBody>
      </p:sp>
      <p:sp>
        <p:nvSpPr>
          <p:cNvPr id="17411" name="文本框 110594">
            <a:extLst>
              <a:ext uri="{FF2B5EF4-FFF2-40B4-BE49-F238E27FC236}">
                <a16:creationId xmlns="" xmlns:a16="http://schemas.microsoft.com/office/drawing/2014/main" id="{1AF48C21-F8F7-4D93-A71C-06396377A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1219200"/>
            <a:ext cx="10082212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【案例</a:t>
            </a:r>
            <a:r>
              <a:rPr lang="en-US" altLang="zh-CN" sz="1800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1</a:t>
            </a:r>
            <a:r>
              <a:rPr lang="zh-CN" altLang="en-US" sz="1800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】：</a:t>
            </a:r>
            <a:endParaRPr lang="en-US" altLang="zh-CN" sz="1800" b="1" dirty="0">
              <a:solidFill>
                <a:srgbClr val="70AD47">
                  <a:lumMod val="75000"/>
                </a:srgbClr>
              </a:solidFill>
              <a:effectLst>
                <a:glow rad="1651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+mn-lt"/>
            </a:endParaRPr>
          </a:p>
          <a:p>
            <a:pPr algn="just"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700" b="1" dirty="0">
                <a:solidFill>
                  <a:schemeClr val="tx2"/>
                </a:solidFill>
                <a:latin typeface="Arial"/>
                <a:ea typeface="微软雅黑"/>
                <a:sym typeface="+mn-lt"/>
              </a:rPr>
              <a:t>某校原八（</a:t>
            </a:r>
            <a:r>
              <a:rPr lang="en-US" altLang="zh-CN" sz="1700" b="1" dirty="0">
                <a:solidFill>
                  <a:schemeClr val="tx2"/>
                </a:solidFill>
                <a:latin typeface="Arial"/>
                <a:ea typeface="微软雅黑"/>
                <a:sym typeface="+mn-lt"/>
              </a:rPr>
              <a:t>6)</a:t>
            </a:r>
            <a:r>
              <a:rPr lang="zh-CN" altLang="en-US" sz="1700" b="1" dirty="0">
                <a:solidFill>
                  <a:schemeClr val="tx2"/>
                </a:solidFill>
                <a:latin typeface="Arial"/>
                <a:ea typeface="微软雅黑"/>
                <a:sym typeface="+mn-lt"/>
              </a:rPr>
              <a:t>的一女生从校园办公楼的过道经过时，忽然，有一男生从乒乓桌那边飞跑过来，正好撞到这位女生。当时，这位女生只感到门牙剧痛，手一摸，牙齿掉了。她又怕又痛，不停地哭。老师立即联系家长，急忙送医院，花了</a:t>
            </a:r>
            <a:r>
              <a:rPr lang="en-US" altLang="zh-CN" sz="1700" b="1" dirty="0">
                <a:solidFill>
                  <a:schemeClr val="tx2"/>
                </a:solidFill>
                <a:latin typeface="Arial"/>
                <a:ea typeface="微软雅黑"/>
                <a:sym typeface="+mn-lt"/>
              </a:rPr>
              <a:t>4000</a:t>
            </a:r>
            <a:r>
              <a:rPr lang="zh-CN" altLang="en-US" sz="1700" b="1" dirty="0">
                <a:solidFill>
                  <a:schemeClr val="tx2"/>
                </a:solidFill>
                <a:latin typeface="Arial"/>
                <a:ea typeface="微软雅黑"/>
                <a:sym typeface="+mn-lt"/>
              </a:rPr>
              <a:t>多元将牙齿固定矫形，以后这两颗门牙可</a:t>
            </a:r>
          </a:p>
          <a:p>
            <a:pPr algn="just"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700" b="1" dirty="0">
                <a:solidFill>
                  <a:schemeClr val="tx2"/>
                </a:solidFill>
                <a:latin typeface="Arial"/>
                <a:ea typeface="微软雅黑"/>
                <a:sym typeface="+mn-lt"/>
              </a:rPr>
              <a:t>能会变黑。这真是不小的横祸啊！</a:t>
            </a:r>
          </a:p>
        </p:txBody>
      </p:sp>
      <p:sp>
        <p:nvSpPr>
          <p:cNvPr id="17412" name="文本框 110595">
            <a:extLst>
              <a:ext uri="{FF2B5EF4-FFF2-40B4-BE49-F238E27FC236}">
                <a16:creationId xmlns="" xmlns:a16="http://schemas.microsoft.com/office/drawing/2014/main" id="{BC0D7DED-6409-437C-9E5B-69F86E211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738" y="3321050"/>
            <a:ext cx="99726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【案例</a:t>
            </a:r>
            <a:r>
              <a:rPr lang="en-US" altLang="zh-CN" sz="1800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2</a:t>
            </a:r>
            <a:r>
              <a:rPr lang="zh-CN" altLang="en-US" sz="1800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】：</a:t>
            </a:r>
            <a:endParaRPr lang="en-US" altLang="zh-CN" sz="1800" b="1" dirty="0">
              <a:solidFill>
                <a:srgbClr val="70AD47">
                  <a:lumMod val="75000"/>
                </a:srgbClr>
              </a:solidFill>
              <a:effectLst>
                <a:glow rad="1651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+mn-lt"/>
            </a:endParaRPr>
          </a:p>
          <a:p>
            <a:pPr algn="just"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700" b="1" dirty="0">
                <a:solidFill>
                  <a:schemeClr val="tx2"/>
                </a:solidFill>
                <a:latin typeface="Arial"/>
                <a:ea typeface="微软雅黑"/>
                <a:sym typeface="+mn-lt"/>
              </a:rPr>
              <a:t>某校原八（</a:t>
            </a:r>
            <a:r>
              <a:rPr lang="en-US" altLang="zh-CN" sz="1700" b="1" dirty="0">
                <a:solidFill>
                  <a:schemeClr val="tx2"/>
                </a:solidFill>
                <a:latin typeface="Arial"/>
                <a:ea typeface="微软雅黑"/>
                <a:sym typeface="+mn-lt"/>
              </a:rPr>
              <a:t>7</a:t>
            </a:r>
            <a:r>
              <a:rPr lang="zh-CN" altLang="en-US" sz="1700" b="1" dirty="0">
                <a:solidFill>
                  <a:schemeClr val="tx2"/>
                </a:solidFill>
                <a:latin typeface="Arial"/>
                <a:ea typeface="微软雅黑"/>
                <a:sym typeface="+mn-lt"/>
              </a:rPr>
              <a:t>）班的一位男生平时喜欢下课时与同班的几位男生玩耍打闹。一天，他与同班伙伴玩摔跤，结果被按倒在地上。疼了好几天后，到医院检查，才知道锁骨断了，不得不做手术，安上了钢筋，还要在家养病好几个月。瞧，谁能料到玩出“祸”来？</a:t>
            </a: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文本框 121857">
            <a:extLst>
              <a:ext uri="{FF2B5EF4-FFF2-40B4-BE49-F238E27FC236}">
                <a16:creationId xmlns="" xmlns:a16="http://schemas.microsoft.com/office/drawing/2014/main" id="{69ADFBC4-D5BB-4967-98C4-C303AAF77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143000"/>
            <a:ext cx="87630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latin typeface="+mn-lt"/>
                <a:ea typeface="+mn-ea"/>
                <a:cs typeface="+mn-ea"/>
                <a:sym typeface="+mn-lt"/>
              </a:rPr>
              <a:t>　　</a:t>
            </a:r>
          </a:p>
        </p:txBody>
      </p:sp>
      <p:sp>
        <p:nvSpPr>
          <p:cNvPr id="18435" name="文本框 121859">
            <a:extLst>
              <a:ext uri="{FF2B5EF4-FFF2-40B4-BE49-F238E27FC236}">
                <a16:creationId xmlns="" xmlns:a16="http://schemas.microsoft.com/office/drawing/2014/main" id="{CAD295DA-2D78-4B46-9A68-6E4BA0ACB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04813"/>
            <a:ext cx="64246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65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那么，我们在校园里要注意哪些安全？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62463" y="1908175"/>
            <a:ext cx="5976937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just" defTabSz="914400" eaLnBrk="1" hangingPunct="1">
              <a:lnSpc>
                <a:spcPct val="130000"/>
              </a:lnSpc>
            </a:pPr>
            <a:r>
              <a:rPr lang="zh-CN" altLang="en-US" sz="1700" b="1">
                <a:solidFill>
                  <a:schemeClr val="tx2"/>
                </a:solidFill>
                <a:sym typeface="Arial" pitchFamily="34" charset="0"/>
              </a:rPr>
              <a:t>１、学生上课要遵守纪律，要听从老师指挥，体育课、活动课上应在老师的指导下使用体育器材。</a:t>
            </a:r>
            <a:endParaRPr lang="en-US" altLang="zh-CN" sz="1700" b="1">
              <a:solidFill>
                <a:schemeClr val="tx2"/>
              </a:solidFill>
              <a:sym typeface="Arial" pitchFamily="34" charset="0"/>
            </a:endParaRPr>
          </a:p>
          <a:p>
            <a:pPr algn="just" defTabSz="914400" eaLnBrk="1" hangingPunct="1">
              <a:lnSpc>
                <a:spcPct val="130000"/>
              </a:lnSpc>
            </a:pPr>
            <a:r>
              <a:rPr lang="zh-CN" altLang="en-US" sz="1700" b="1">
                <a:solidFill>
                  <a:schemeClr val="tx2"/>
                </a:solidFill>
                <a:sym typeface="Arial" pitchFamily="34" charset="0"/>
              </a:rPr>
              <a:t>２、课间玩耍不打闹追逐，严禁爬围墙、爬树、爬走廊栏杆、攀校门等。</a:t>
            </a:r>
            <a:endParaRPr lang="en-US" altLang="zh-CN" sz="1700" b="1">
              <a:solidFill>
                <a:schemeClr val="tx2"/>
              </a:solidFill>
              <a:sym typeface="Arial" pitchFamily="34" charset="0"/>
            </a:endParaRPr>
          </a:p>
          <a:p>
            <a:pPr algn="just" defTabSz="914400" eaLnBrk="1" hangingPunct="1">
              <a:lnSpc>
                <a:spcPct val="130000"/>
              </a:lnSpc>
            </a:pPr>
            <a:r>
              <a:rPr lang="zh-CN" altLang="en-US" sz="1700" b="1">
                <a:solidFill>
                  <a:schemeClr val="tx2"/>
                </a:solidFill>
                <a:sym typeface="Arial" pitchFamily="34" charset="0"/>
              </a:rPr>
              <a:t>３、上下楼梯靠右行，不在楼道玩耍，严禁在楼梯扶手上面滑到下面。</a:t>
            </a:r>
          </a:p>
          <a:p>
            <a:pPr algn="just" defTabSz="914400" eaLnBrk="1" hangingPunct="1">
              <a:lnSpc>
                <a:spcPct val="130000"/>
              </a:lnSpc>
            </a:pPr>
            <a:r>
              <a:rPr lang="zh-CN" altLang="en-US" sz="1700" b="1">
                <a:solidFill>
                  <a:schemeClr val="tx2"/>
                </a:solidFill>
                <a:sym typeface="Arial" pitchFamily="34" charset="0"/>
              </a:rPr>
              <a:t>４、不带利器及易燃易爆物品来校，不做危险游戏。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C81E3FC7-640B-490B-8D49-51E9108CC0A2}"/>
              </a:ext>
            </a:extLst>
          </p:cNvPr>
          <p:cNvSpPr/>
          <p:nvPr/>
        </p:nvSpPr>
        <p:spPr>
          <a:xfrm>
            <a:off x="1752600" y="1411288"/>
            <a:ext cx="9312275" cy="3719512"/>
          </a:xfrm>
          <a:prstGeom prst="rect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sym typeface="Arial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908">
            <a:off x="854075" y="1619250"/>
            <a:ext cx="37353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967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18786">
            <a:extLst>
              <a:ext uri="{FF2B5EF4-FFF2-40B4-BE49-F238E27FC236}">
                <a16:creationId xmlns="" xmlns:a16="http://schemas.microsoft.com/office/drawing/2014/main" id="{B1749719-21A0-4125-8FBF-9D4DC74A7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738188"/>
            <a:ext cx="6791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65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+mn-lt"/>
              </a:rPr>
              <a:t>谈一谈：我们在以下几方面要注意什么？</a:t>
            </a:r>
          </a:p>
        </p:txBody>
      </p:sp>
      <p:sp>
        <p:nvSpPr>
          <p:cNvPr id="19459" name="文本框 118787">
            <a:extLst>
              <a:ext uri="{FF2B5EF4-FFF2-40B4-BE49-F238E27FC236}">
                <a16:creationId xmlns="" xmlns:a16="http://schemas.microsoft.com/office/drawing/2014/main" id="{C8927B6F-D64A-47EB-89A8-17B70E2E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1820863"/>
            <a:ext cx="1841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32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32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3200" dirty="0"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zh-CN" altLang="en-US" sz="32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1493838"/>
            <a:ext cx="446563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1AA6CE8E-6A11-4717-9D0B-BE1E99CDD4B0}"/>
              </a:ext>
            </a:extLst>
          </p:cNvPr>
          <p:cNvSpPr/>
          <p:nvPr/>
        </p:nvSpPr>
        <p:spPr>
          <a:xfrm>
            <a:off x="2563813" y="1965325"/>
            <a:ext cx="1416050" cy="525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饮食安全</a:t>
            </a:r>
          </a:p>
        </p:txBody>
      </p:sp>
      <p:pic>
        <p:nvPicPr>
          <p:cNvPr id="8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8938" y="1493838"/>
            <a:ext cx="446563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135EF56-6830-4B35-A321-D5DBFCD3C627}"/>
              </a:ext>
            </a:extLst>
          </p:cNvPr>
          <p:cNvSpPr/>
          <p:nvPr/>
        </p:nvSpPr>
        <p:spPr>
          <a:xfrm>
            <a:off x="8320088" y="1965325"/>
            <a:ext cx="1416050" cy="525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防盗措施</a:t>
            </a:r>
          </a:p>
        </p:txBody>
      </p:sp>
      <p:pic>
        <p:nvPicPr>
          <p:cNvPr id="10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63" y="3429000"/>
            <a:ext cx="446563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C124517A-0A7C-4514-B9C9-3906AF91A429}"/>
              </a:ext>
            </a:extLst>
          </p:cNvPr>
          <p:cNvSpPr/>
          <p:nvPr/>
        </p:nvSpPr>
        <p:spPr>
          <a:xfrm>
            <a:off x="2816225" y="3943350"/>
            <a:ext cx="800100" cy="5254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防火</a:t>
            </a:r>
          </a:p>
        </p:txBody>
      </p:sp>
      <p:pic>
        <p:nvPicPr>
          <p:cNvPr id="12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8938" y="3429000"/>
            <a:ext cx="4465637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C39664EA-1113-4083-8986-B95D2AE37493}"/>
              </a:ext>
            </a:extLst>
          </p:cNvPr>
          <p:cNvSpPr/>
          <p:nvPr/>
        </p:nvSpPr>
        <p:spPr>
          <a:xfrm>
            <a:off x="8474075" y="3941763"/>
            <a:ext cx="1108075" cy="525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70AD47">
                    <a:lumMod val="75000"/>
                  </a:srgbClr>
                </a:solidFill>
                <a:effectLst>
                  <a:glow rad="1651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防触电</a:t>
            </a:r>
          </a:p>
        </p:txBody>
      </p:sp>
    </p:spTree>
  </p:cSld>
  <p:clrMapOvr>
    <a:masterClrMapping/>
  </p:clrMapOvr>
  <p:transition spd="slow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安全班队活动"/>
</p:tagLst>
</file>

<file path=ppt/theme/theme1.xml><?xml version="1.0" encoding="utf-8"?>
<a:theme xmlns:a="http://schemas.openxmlformats.org/drawingml/2006/main" name="第一PPT，www.1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ego3ap2">
      <a:majorFont>
        <a:latin typeface="Arial" panose="020B0A04020102020204"/>
        <a:ea typeface="Microsoft YaHei"/>
        <a:cs typeface=""/>
      </a:majorFont>
      <a:minorFont>
        <a:latin typeface="Arial" panose="020B0604020202020204"/>
        <a:ea typeface="Microsoft YaHei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</TotalTime>
  <Pages>0</Pages>
  <Words>2138</Words>
  <Characters>0</Characters>
  <Application>Microsoft Office PowerPoint</Application>
  <PresentationFormat>宽屏</PresentationFormat>
  <Lines>0</Lines>
  <Paragraphs>152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Meiryo</vt:lpstr>
      <vt:lpstr>等线</vt:lpstr>
      <vt:lpstr>宋体</vt:lpstr>
      <vt:lpstr>Microsoft YaHei</vt:lpstr>
      <vt:lpstr>Microsoft YaHei</vt:lpstr>
      <vt:lpstr>Arial</vt:lpstr>
      <vt:lpstr>Arial Black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中国溺水死亡数据</vt:lpstr>
      <vt:lpstr>专家意见</vt:lpstr>
      <vt:lpstr>学生溺水事故案例</vt:lpstr>
      <vt:lpstr>PowerPoint 演示文稿</vt:lpstr>
      <vt:lpstr>因溺水悲剧后造成的亲人悲痛欲绝</vt:lpstr>
      <vt:lpstr>如何防止溺水悲剧的产生</vt:lpstr>
      <vt:lpstr>方法一：可将救生圈、竹竿、木板等物抛给溺水者，再将其拖至岸边。或者叫大人。</vt:lpstr>
      <vt:lpstr>三、注意食品安全，防止传染病的发生</vt:lpstr>
      <vt:lpstr>四、注意活动安全</vt:lpstr>
      <vt:lpstr>五、其它注意事项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221</cp:revision>
  <dcterms:created xsi:type="dcterms:W3CDTF">2004-03-17T14:36:51Z</dcterms:created>
  <dcterms:modified xsi:type="dcterms:W3CDTF">2023-04-16T09:10:48Z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