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9" r:id="rId3"/>
  </p:sldMasterIdLst>
  <p:notesMasterIdLst>
    <p:notesMasterId r:id="rId30"/>
  </p:notesMasterIdLst>
  <p:handoutMasterIdLst>
    <p:handoutMasterId r:id="rId31"/>
  </p:handoutMasterIdLst>
  <p:sldIdLst>
    <p:sldId id="259" r:id="rId4"/>
    <p:sldId id="260" r:id="rId5"/>
    <p:sldId id="261" r:id="rId6"/>
    <p:sldId id="262" r:id="rId7"/>
    <p:sldId id="263" r:id="rId8"/>
    <p:sldId id="264" r:id="rId9"/>
    <p:sldId id="265" r:id="rId10"/>
    <p:sldId id="266" r:id="rId11"/>
    <p:sldId id="267" r:id="rId12"/>
    <p:sldId id="279" r:id="rId13"/>
    <p:sldId id="268" r:id="rId14"/>
    <p:sldId id="269" r:id="rId15"/>
    <p:sldId id="270" r:id="rId16"/>
    <p:sldId id="280" r:id="rId17"/>
    <p:sldId id="271" r:id="rId18"/>
    <p:sldId id="272" r:id="rId19"/>
    <p:sldId id="273" r:id="rId20"/>
    <p:sldId id="274" r:id="rId21"/>
    <p:sldId id="275" r:id="rId22"/>
    <p:sldId id="276" r:id="rId23"/>
    <p:sldId id="277" r:id="rId24"/>
    <p:sldId id="281" r:id="rId25"/>
    <p:sldId id="278" r:id="rId26"/>
    <p:sldId id="282" r:id="rId27"/>
    <p:sldId id="283" r:id="rId28"/>
    <p:sldId id="284" r:id="rId29"/>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551" userDrawn="1">
          <p15:clr>
            <a:srgbClr val="A4A3A4"/>
          </p15:clr>
        </p15:guide>
        <p15:guide id="3" pos="7129" userDrawn="1">
          <p15:clr>
            <a:srgbClr val="A4A3A4"/>
          </p15:clr>
        </p15:guide>
        <p15:guide id="4" orient="horz" pos="37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F16"/>
    <a:srgbClr val="FAEED8"/>
    <a:srgbClr val="FFE39D"/>
    <a:srgbClr val="BA1219"/>
    <a:srgbClr val="FCECC3"/>
    <a:srgbClr val="FFF9D2"/>
    <a:srgbClr val="C20316"/>
    <a:srgbClr val="AA2E28"/>
    <a:srgbClr val="C7020C"/>
    <a:srgbClr val="E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314" autoAdjust="0"/>
  </p:normalViewPr>
  <p:slideViewPr>
    <p:cSldViewPr snapToGrid="0">
      <p:cViewPr varScale="1">
        <p:scale>
          <a:sx n="108" d="100"/>
          <a:sy n="108" d="100"/>
        </p:scale>
        <p:origin x="708" y="90"/>
      </p:cViewPr>
      <p:guideLst>
        <p:guide orient="horz" pos="550"/>
        <p:guide pos="551"/>
        <p:guide pos="7129"/>
        <p:guide orient="horz" pos="3770"/>
      </p:guideLst>
    </p:cSldViewPr>
  </p:slideViewPr>
  <p:notesTextViewPr>
    <p:cViewPr>
      <p:scale>
        <a:sx n="1" d="1"/>
        <a:sy n="1" d="1"/>
      </p:scale>
      <p:origin x="0" y="0"/>
    </p:cViewPr>
  </p:notesTextViewPr>
  <p:notesViewPr>
    <p:cSldViewPr snapToGrid="0" showGuides="1">
      <p:cViewPr varScale="1">
        <p:scale>
          <a:sx n="115" d="100"/>
          <a:sy n="115" d="100"/>
        </p:scale>
        <p:origin x="380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E0305CC7-D785-BA4E-8809-0986199281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 xmlns:a16="http://schemas.microsoft.com/office/drawing/2014/main" id="{F7749ED2-57BF-1242-AD62-A0C0E151B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42697D-7BE3-F846-856C-849ED20F1A47}" type="datetimeFigureOut">
              <a:rPr kumimoji="1" lang="zh-CN" altLang="en-US" smtClean="0"/>
              <a:t>2023/6/26</a:t>
            </a:fld>
            <a:endParaRPr kumimoji="1" lang="zh-CN" altLang="en-US"/>
          </a:p>
        </p:txBody>
      </p:sp>
      <p:sp>
        <p:nvSpPr>
          <p:cNvPr id="4" name="页脚占位符 3">
            <a:extLst>
              <a:ext uri="{FF2B5EF4-FFF2-40B4-BE49-F238E27FC236}">
                <a16:creationId xmlns="" xmlns:a16="http://schemas.microsoft.com/office/drawing/2014/main" id="{EE944F1D-1E3F-3945-BE7B-D867628648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 xmlns:a16="http://schemas.microsoft.com/office/drawing/2014/main" id="{CC7DEA3B-9B95-9540-9368-E36C00DD67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B84C3-794D-D649-80FB-B20A360F3DE0}" type="slidenum">
              <a:rPr kumimoji="1" lang="zh-CN" altLang="en-US" smtClean="0"/>
              <a:t>‹#›</a:t>
            </a:fld>
            <a:endParaRPr kumimoji="1" lang="zh-CN" altLang="en-US"/>
          </a:p>
        </p:txBody>
      </p:sp>
    </p:spTree>
    <p:extLst>
      <p:ext uri="{BB962C8B-B14F-4D97-AF65-F5344CB8AC3E}">
        <p14:creationId xmlns:p14="http://schemas.microsoft.com/office/powerpoint/2010/main" val="76801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149650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extLst>
      <p:ext uri="{BB962C8B-B14F-4D97-AF65-F5344CB8AC3E}">
        <p14:creationId xmlns:p14="http://schemas.microsoft.com/office/powerpoint/2010/main" val="110861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30280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115919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420138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13360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427196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261259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194992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353244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367699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23559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172442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4044645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816299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2272493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13706</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4108625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2348889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3253495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extLst>
      <p:ext uri="{BB962C8B-B14F-4D97-AF65-F5344CB8AC3E}">
        <p14:creationId xmlns:p14="http://schemas.microsoft.com/office/powerpoint/2010/main" val="395415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4737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272958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398172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29453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13590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45760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339004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252763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2092879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BE5901E-0BAE-5F4B-98D7-B249EDBE4D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869"/>
            <a:ext cx="12344353" cy="6973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097501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795358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75475" y="6342345"/>
            <a:ext cx="1440159" cy="123111"/>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9644456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592609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128025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017382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2023/6/26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23816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2023/6/26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37668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934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3117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3001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747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273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089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0251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6462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1293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1309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546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887139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876021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418883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257400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390827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6042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2023/6/26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1136834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78574478-7FD7-9D49-82DF-6DFE6B92B6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739"/>
            <a:ext cx="12192000" cy="6887739"/>
          </a:xfrm>
          <a:prstGeom prst="rect">
            <a:avLst/>
          </a:prstGeom>
        </p:spPr>
      </p:pic>
      <p:grpSp>
        <p:nvGrpSpPr>
          <p:cNvPr id="6" name="组合 5">
            <a:extLst>
              <a:ext uri="{FF2B5EF4-FFF2-40B4-BE49-F238E27FC236}">
                <a16:creationId xmlns="" xmlns:a16="http://schemas.microsoft.com/office/drawing/2014/main" id="{8295E8D8-DEA2-F548-9E4C-09A3A60C9CC4}"/>
              </a:ext>
            </a:extLst>
          </p:cNvPr>
          <p:cNvGrpSpPr/>
          <p:nvPr/>
        </p:nvGrpSpPr>
        <p:grpSpPr>
          <a:xfrm>
            <a:off x="922351" y="1917484"/>
            <a:ext cx="7917984" cy="2068085"/>
            <a:chOff x="1177945" y="2109878"/>
            <a:chExt cx="7917984" cy="2068085"/>
          </a:xfrm>
        </p:grpSpPr>
        <p:sp>
          <p:nvSpPr>
            <p:cNvPr id="7" name="文本框 6">
              <a:extLst>
                <a:ext uri="{FF2B5EF4-FFF2-40B4-BE49-F238E27FC236}">
                  <a16:creationId xmlns="" xmlns:a16="http://schemas.microsoft.com/office/drawing/2014/main" id="{7D6EED9D-7434-0849-8E02-CFBE81DF6BBF}"/>
                </a:ext>
              </a:extLst>
            </p:cNvPr>
            <p:cNvSpPr txBox="1"/>
            <p:nvPr/>
          </p:nvSpPr>
          <p:spPr>
            <a:xfrm>
              <a:off x="1177945" y="2162027"/>
              <a:ext cx="1787669" cy="2015936"/>
            </a:xfrm>
            <a:prstGeom prst="rect">
              <a:avLst/>
            </a:prstGeom>
            <a:noFill/>
            <a:effectLst/>
          </p:spPr>
          <p:txBody>
            <a:bodyPr wrap="none" rtlCol="0">
              <a:spAutoFit/>
            </a:bodyPr>
            <a:lstStyle/>
            <a:p>
              <a:r>
                <a:rPr kumimoji="1" lang="zh-CN" altLang="en-US" sz="12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百</a:t>
              </a:r>
            </a:p>
          </p:txBody>
        </p:sp>
        <p:sp>
          <p:nvSpPr>
            <p:cNvPr id="8" name="文本框 7">
              <a:extLst>
                <a:ext uri="{FF2B5EF4-FFF2-40B4-BE49-F238E27FC236}">
                  <a16:creationId xmlns="" xmlns:a16="http://schemas.microsoft.com/office/drawing/2014/main" id="{3A0A2E0D-7F3C-044A-A13B-FFA28CE45930}"/>
                </a:ext>
              </a:extLst>
            </p:cNvPr>
            <p:cNvSpPr txBox="1"/>
            <p:nvPr/>
          </p:nvSpPr>
          <p:spPr>
            <a:xfrm>
              <a:off x="2251389" y="2147639"/>
              <a:ext cx="1787669" cy="2015936"/>
            </a:xfrm>
            <a:prstGeom prst="rect">
              <a:avLst/>
            </a:prstGeom>
            <a:noFill/>
            <a:effectLst/>
          </p:spPr>
          <p:txBody>
            <a:bodyPr wrap="none" rtlCol="0">
              <a:spAutoFit/>
            </a:bodyPr>
            <a:lstStyle/>
            <a:p>
              <a:r>
                <a:rPr kumimoji="1" lang="zh-CN" altLang="en-US" sz="12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年</a:t>
              </a:r>
            </a:p>
          </p:txBody>
        </p:sp>
        <p:sp>
          <p:nvSpPr>
            <p:cNvPr id="9" name="文本框 8">
              <a:extLst>
                <a:ext uri="{FF2B5EF4-FFF2-40B4-BE49-F238E27FC236}">
                  <a16:creationId xmlns="" xmlns:a16="http://schemas.microsoft.com/office/drawing/2014/main" id="{34219AE1-B90E-2942-B519-86F16E2BB27F}"/>
                </a:ext>
              </a:extLst>
            </p:cNvPr>
            <p:cNvSpPr txBox="1"/>
            <p:nvPr/>
          </p:nvSpPr>
          <p:spPr>
            <a:xfrm>
              <a:off x="3424562" y="2271637"/>
              <a:ext cx="1415772" cy="1569660"/>
            </a:xfrm>
            <a:prstGeom prst="rect">
              <a:avLst/>
            </a:prstGeom>
            <a:noFill/>
            <a:effectLst/>
          </p:spPr>
          <p:txBody>
            <a:bodyPr wrap="none" rtlCol="0">
              <a:spAutoFit/>
            </a:bodyPr>
            <a:lstStyle/>
            <a:p>
              <a:r>
                <a:rPr kumimoji="1" lang="zh-CN" altLang="en-US" sz="96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潮</a:t>
              </a:r>
            </a:p>
          </p:txBody>
        </p:sp>
        <p:sp>
          <p:nvSpPr>
            <p:cNvPr id="10" name="文本框 9">
              <a:extLst>
                <a:ext uri="{FF2B5EF4-FFF2-40B4-BE49-F238E27FC236}">
                  <a16:creationId xmlns="" xmlns:a16="http://schemas.microsoft.com/office/drawing/2014/main" id="{2B3B3D90-1845-1F48-BCBA-A0677690C98B}"/>
                </a:ext>
              </a:extLst>
            </p:cNvPr>
            <p:cNvSpPr txBox="1"/>
            <p:nvPr/>
          </p:nvSpPr>
          <p:spPr>
            <a:xfrm>
              <a:off x="4381893" y="2291622"/>
              <a:ext cx="1415772" cy="1569660"/>
            </a:xfrm>
            <a:prstGeom prst="rect">
              <a:avLst/>
            </a:prstGeom>
            <a:noFill/>
            <a:effectLst/>
          </p:spPr>
          <p:txBody>
            <a:bodyPr wrap="none" rtlCol="0">
              <a:spAutoFit/>
            </a:bodyPr>
            <a:lstStyle/>
            <a:p>
              <a:r>
                <a:rPr kumimoji="1" lang="zh-CN" altLang="en-US" sz="96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起</a:t>
              </a:r>
            </a:p>
          </p:txBody>
        </p:sp>
        <p:grpSp>
          <p:nvGrpSpPr>
            <p:cNvPr id="11" name="组合 10">
              <a:extLst>
                <a:ext uri="{FF2B5EF4-FFF2-40B4-BE49-F238E27FC236}">
                  <a16:creationId xmlns="" xmlns:a16="http://schemas.microsoft.com/office/drawing/2014/main" id="{3FC1867F-82ED-BD46-8D76-6A07A47BB395}"/>
                </a:ext>
              </a:extLst>
            </p:cNvPr>
            <p:cNvGrpSpPr/>
            <p:nvPr/>
          </p:nvGrpSpPr>
          <p:grpSpPr>
            <a:xfrm>
              <a:off x="5199552" y="2109878"/>
              <a:ext cx="3896377" cy="1914197"/>
              <a:chOff x="6293226" y="2322222"/>
              <a:chExt cx="3896377" cy="1914197"/>
            </a:xfrm>
          </p:grpSpPr>
          <p:sp>
            <p:nvSpPr>
              <p:cNvPr id="12" name="文本框 11">
                <a:extLst>
                  <a:ext uri="{FF2B5EF4-FFF2-40B4-BE49-F238E27FC236}">
                    <a16:creationId xmlns="" xmlns:a16="http://schemas.microsoft.com/office/drawing/2014/main" id="{F73F0FDA-1D6C-724D-86BA-5237B206F407}"/>
                  </a:ext>
                </a:extLst>
              </p:cNvPr>
              <p:cNvSpPr txBox="1"/>
              <p:nvPr/>
            </p:nvSpPr>
            <p:spPr>
              <a:xfrm>
                <a:off x="6293226" y="2359983"/>
                <a:ext cx="1659429" cy="1862048"/>
              </a:xfrm>
              <a:prstGeom prst="rect">
                <a:avLst/>
              </a:prstGeom>
              <a:noFill/>
              <a:effectLst/>
            </p:spPr>
            <p:txBody>
              <a:bodyPr wrap="none" rtlCol="0">
                <a:spAutoFit/>
              </a:bodyPr>
              <a:lstStyle/>
              <a:p>
                <a:r>
                  <a:rPr kumimoji="1" lang="zh-CN" altLang="en-US" sz="11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共</a:t>
                </a:r>
              </a:p>
            </p:txBody>
          </p:sp>
          <p:sp>
            <p:nvSpPr>
              <p:cNvPr id="13" name="文本框 12">
                <a:extLst>
                  <a:ext uri="{FF2B5EF4-FFF2-40B4-BE49-F238E27FC236}">
                    <a16:creationId xmlns="" xmlns:a16="http://schemas.microsoft.com/office/drawing/2014/main" id="{BBFFBD2A-FFE4-1B4E-9EA9-4E4ECF84A54E}"/>
                  </a:ext>
                </a:extLst>
              </p:cNvPr>
              <p:cNvSpPr txBox="1"/>
              <p:nvPr/>
            </p:nvSpPr>
            <p:spPr>
              <a:xfrm>
                <a:off x="7384299" y="2374371"/>
                <a:ext cx="1659429" cy="1862048"/>
              </a:xfrm>
              <a:prstGeom prst="rect">
                <a:avLst/>
              </a:prstGeom>
              <a:noFill/>
              <a:effectLst/>
            </p:spPr>
            <p:txBody>
              <a:bodyPr wrap="none" rtlCol="0">
                <a:spAutoFit/>
              </a:bodyPr>
              <a:lstStyle/>
              <a:p>
                <a:r>
                  <a:rPr kumimoji="1" lang="zh-CN" altLang="en-US" sz="11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读</a:t>
                </a:r>
              </a:p>
            </p:txBody>
          </p:sp>
          <p:sp>
            <p:nvSpPr>
              <p:cNvPr id="14" name="文本框 13">
                <a:extLst>
                  <a:ext uri="{FF2B5EF4-FFF2-40B4-BE49-F238E27FC236}">
                    <a16:creationId xmlns="" xmlns:a16="http://schemas.microsoft.com/office/drawing/2014/main" id="{B12B3FE9-9804-B847-A653-EA70E2E644DA}"/>
                  </a:ext>
                </a:extLst>
              </p:cNvPr>
              <p:cNvSpPr txBox="1"/>
              <p:nvPr/>
            </p:nvSpPr>
            <p:spPr>
              <a:xfrm>
                <a:off x="8530174" y="2322222"/>
                <a:ext cx="1659429" cy="1862048"/>
              </a:xfrm>
              <a:prstGeom prst="rect">
                <a:avLst/>
              </a:prstGeom>
              <a:noFill/>
              <a:effectLst/>
            </p:spPr>
            <p:txBody>
              <a:bodyPr wrap="none" rtlCol="0">
                <a:spAutoFit/>
              </a:bodyPr>
              <a:lstStyle/>
              <a:p>
                <a:r>
                  <a:rPr kumimoji="1" lang="zh-CN" altLang="en-US" sz="115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史</a:t>
                </a:r>
              </a:p>
            </p:txBody>
          </p:sp>
        </p:grpSp>
      </p:grpSp>
      <p:sp>
        <p:nvSpPr>
          <p:cNvPr id="17" name="矩形 16">
            <a:extLst>
              <a:ext uri="{FF2B5EF4-FFF2-40B4-BE49-F238E27FC236}">
                <a16:creationId xmlns="" xmlns:a16="http://schemas.microsoft.com/office/drawing/2014/main" id="{96ABE23D-AFB5-0F42-B9A2-3DD21BCA50E7}"/>
              </a:ext>
            </a:extLst>
          </p:cNvPr>
          <p:cNvSpPr/>
          <p:nvPr/>
        </p:nvSpPr>
        <p:spPr>
          <a:xfrm>
            <a:off x="1024223" y="3985569"/>
            <a:ext cx="7816112" cy="553998"/>
          </a:xfrm>
          <a:prstGeom prst="rect">
            <a:avLst/>
          </a:prstGeom>
        </p:spPr>
        <p:txBody>
          <a:bodyPr wrap="square" lIns="0" tIns="0" rIns="0" bIns="0">
            <a:spAutoFit/>
          </a:bodyPr>
          <a:lstStyle/>
          <a:p>
            <a:pPr algn="ctr" defTabSz="914400">
              <a:defRPr/>
            </a:pPr>
            <a:r>
              <a:rPr lang="zh-CN" altLang="en-US" sz="3600" dirty="0">
                <a:gradFill>
                  <a:gsLst>
                    <a:gs pos="0">
                      <a:srgbClr val="BA1219"/>
                    </a:gs>
                    <a:gs pos="100000">
                      <a:srgbClr val="E90000"/>
                    </a:gs>
                  </a:gsLst>
                  <a:lin ang="16200000" scaled="1"/>
                </a:gradFill>
                <a:effectLst>
                  <a:outerShdw blurRad="228600" dist="76200" dir="2700000" algn="tl" rotWithShape="0">
                    <a:srgbClr val="BA1219">
                      <a:alpha val="7000"/>
                    </a:srgbClr>
                  </a:outerShdw>
                </a:effectLst>
                <a:cs typeface="+mn-ea"/>
                <a:sym typeface="+mn-lt"/>
              </a:rPr>
              <a:t>中国共产党奋斗历程和启示</a:t>
            </a:r>
          </a:p>
        </p:txBody>
      </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AEB5DBD8-C0FA-4449-84EA-0A5213B08C52}"/>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5803FAED-11D1-5440-8AAD-A95109F8F5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342461EF-43F4-BC44-A790-A9B613D676B8}"/>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1" name="组合 10">
            <a:extLst>
              <a:ext uri="{FF2B5EF4-FFF2-40B4-BE49-F238E27FC236}">
                <a16:creationId xmlns="" xmlns:a16="http://schemas.microsoft.com/office/drawing/2014/main" id="{C6CFB5C5-EED7-5A42-9DFB-0F66AACE9398}"/>
              </a:ext>
            </a:extLst>
          </p:cNvPr>
          <p:cNvGrpSpPr/>
          <p:nvPr/>
        </p:nvGrpSpPr>
        <p:grpSpPr>
          <a:xfrm>
            <a:off x="1146734" y="2594731"/>
            <a:ext cx="8085581" cy="2331757"/>
            <a:chOff x="1146734" y="2594731"/>
            <a:chExt cx="8085581" cy="2331757"/>
          </a:xfrm>
        </p:grpSpPr>
        <p:sp>
          <p:nvSpPr>
            <p:cNvPr id="6" name="矩形 5">
              <a:extLst>
                <a:ext uri="{FF2B5EF4-FFF2-40B4-BE49-F238E27FC236}">
                  <a16:creationId xmlns="" xmlns:a16="http://schemas.microsoft.com/office/drawing/2014/main" id="{5C1E7883-73C0-864A-9C69-B0CCF71033D2}"/>
                </a:ext>
              </a:extLst>
            </p:cNvPr>
            <p:cNvSpPr/>
            <p:nvPr/>
          </p:nvSpPr>
          <p:spPr>
            <a:xfrm>
              <a:off x="1146735" y="2594731"/>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在党的百年历史新起点开展党史学习教育</a:t>
              </a:r>
            </a:p>
          </p:txBody>
        </p:sp>
        <p:sp>
          <p:nvSpPr>
            <p:cNvPr id="7" name="矩形 6">
              <a:extLst>
                <a:ext uri="{FF2B5EF4-FFF2-40B4-BE49-F238E27FC236}">
                  <a16:creationId xmlns="" xmlns:a16="http://schemas.microsoft.com/office/drawing/2014/main" id="{805FD3AF-8838-9D4C-9CBD-5D372835537D}"/>
                </a:ext>
              </a:extLst>
            </p:cNvPr>
            <p:cNvSpPr/>
            <p:nvPr/>
          </p:nvSpPr>
          <p:spPr>
            <a:xfrm>
              <a:off x="1146734" y="3079829"/>
              <a:ext cx="4785187" cy="184665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有利于引导广大党员干部回顾党的自我革命历程</a:t>
              </a:r>
              <a:r>
                <a:rPr lang="en-US" altLang="zh-CN" sz="1600" b="1" dirty="0">
                  <a:solidFill>
                    <a:srgbClr val="FAEED8"/>
                  </a:solidFill>
                  <a:cs typeface="+mn-ea"/>
                  <a:sym typeface="+mn-lt"/>
                </a:rPr>
                <a:t>,</a:t>
              </a:r>
              <a:r>
                <a:rPr lang="zh-CN" altLang="en-US" sz="1600" b="1" dirty="0">
                  <a:solidFill>
                    <a:srgbClr val="FAEED8"/>
                  </a:solidFill>
                  <a:cs typeface="+mn-ea"/>
                  <a:sym typeface="+mn-lt"/>
                </a:rPr>
                <a:t>在功成名就时做到居安思危、保持创业初期那种励精图治的精神状态</a:t>
              </a:r>
              <a:r>
                <a:rPr lang="en-US" altLang="zh-CN" sz="1600" b="1" dirty="0">
                  <a:solidFill>
                    <a:srgbClr val="FAEED8"/>
                  </a:solidFill>
                  <a:cs typeface="+mn-ea"/>
                  <a:sym typeface="+mn-lt"/>
                </a:rPr>
                <a:t>,</a:t>
              </a:r>
              <a:r>
                <a:rPr lang="zh-CN" altLang="en-US" sz="1600" b="1" dirty="0">
                  <a:solidFill>
                    <a:srgbClr val="FAEED8"/>
                  </a:solidFill>
                  <a:cs typeface="+mn-ea"/>
                  <a:sym typeface="+mn-lt"/>
                </a:rPr>
                <a:t>在执掌政权后做到节俭内敛、敬终如始</a:t>
              </a:r>
              <a:r>
                <a:rPr lang="en-US" altLang="zh-CN" sz="1600" b="1" dirty="0">
                  <a:solidFill>
                    <a:srgbClr val="FAEED8"/>
                  </a:solidFill>
                  <a:cs typeface="+mn-ea"/>
                  <a:sym typeface="+mn-lt"/>
                </a:rPr>
                <a:t>,</a:t>
              </a:r>
              <a:r>
                <a:rPr lang="zh-CN" altLang="en-US" sz="1600" b="1" dirty="0">
                  <a:solidFill>
                    <a:srgbClr val="FAEED8"/>
                  </a:solidFill>
                  <a:cs typeface="+mn-ea"/>
                  <a:sym typeface="+mn-lt"/>
                </a:rPr>
                <a:t>在承平时期严以治吏、防腐戒奢，在重大变革关头顺乎潮流、顺应民心。</a:t>
              </a:r>
            </a:p>
          </p:txBody>
        </p:sp>
      </p:grpSp>
      <p:pic>
        <p:nvPicPr>
          <p:cNvPr id="10" name="图片 9">
            <a:extLst>
              <a:ext uri="{FF2B5EF4-FFF2-40B4-BE49-F238E27FC236}">
                <a16:creationId xmlns="" xmlns:a16="http://schemas.microsoft.com/office/drawing/2014/main" id="{1D4C4B6E-39E3-934B-B4EA-574ECA878D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3135" y="983694"/>
            <a:ext cx="7994112" cy="5995584"/>
          </a:xfrm>
          <a:prstGeom prst="rect">
            <a:avLst/>
          </a:prstGeom>
        </p:spPr>
      </p:pic>
    </p:spTree>
    <p:extLst>
      <p:ext uri="{BB962C8B-B14F-4D97-AF65-F5344CB8AC3E}">
        <p14:creationId xmlns:p14="http://schemas.microsoft.com/office/powerpoint/2010/main" val="7906627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963905AC-0140-1C40-901C-845C8956E9BA}"/>
              </a:ext>
            </a:extLst>
          </p:cNvPr>
          <p:cNvGrpSpPr/>
          <p:nvPr/>
        </p:nvGrpSpPr>
        <p:grpSpPr>
          <a:xfrm>
            <a:off x="2053210" y="1278978"/>
            <a:ext cx="8085580" cy="4705897"/>
            <a:chOff x="2053210" y="1278978"/>
            <a:chExt cx="8085580" cy="4705897"/>
          </a:xfrm>
        </p:grpSpPr>
        <p:sp>
          <p:nvSpPr>
            <p:cNvPr id="4" name="矩形 3">
              <a:extLst>
                <a:ext uri="{FF2B5EF4-FFF2-40B4-BE49-F238E27FC236}">
                  <a16:creationId xmlns="" xmlns:a16="http://schemas.microsoft.com/office/drawing/2014/main" id="{4124A5BA-4003-294C-8F1D-832F55E95042}"/>
                </a:ext>
              </a:extLst>
            </p:cNvPr>
            <p:cNvSpPr/>
            <p:nvPr/>
          </p:nvSpPr>
          <p:spPr>
            <a:xfrm>
              <a:off x="2053210" y="2413337"/>
              <a:ext cx="8085580" cy="2031325"/>
            </a:xfrm>
            <a:prstGeom prst="rect">
              <a:avLst/>
            </a:prstGeom>
          </p:spPr>
          <p:txBody>
            <a:bodyPr wrap="square" lIns="0" tIns="0" rIns="0" bIns="0">
              <a:spAutoFit/>
            </a:bodyPr>
            <a:lstStyle/>
            <a:p>
              <a:pPr algn="ctr" defTabSz="914400">
                <a:defRPr/>
              </a:pPr>
              <a:r>
                <a:rPr lang="zh-CN" altLang="en-US" sz="6600" b="1" dirty="0">
                  <a:solidFill>
                    <a:srgbClr val="FAEED8"/>
                  </a:solidFill>
                  <a:cs typeface="+mn-ea"/>
                  <a:sym typeface="+mn-lt"/>
                </a:rPr>
                <a:t>从百年丰厚历史资源中汲取精神滋养</a:t>
              </a:r>
            </a:p>
          </p:txBody>
        </p:sp>
        <p:sp>
          <p:nvSpPr>
            <p:cNvPr id="5" name="文本框 4">
              <a:extLst>
                <a:ext uri="{FF2B5EF4-FFF2-40B4-BE49-F238E27FC236}">
                  <a16:creationId xmlns="" xmlns:a16="http://schemas.microsoft.com/office/drawing/2014/main" id="{61EBEC10-7B2D-F346-9DCE-DC72AF7B6FEF}"/>
                </a:ext>
              </a:extLst>
            </p:cNvPr>
            <p:cNvSpPr txBox="1"/>
            <p:nvPr/>
          </p:nvSpPr>
          <p:spPr>
            <a:xfrm>
              <a:off x="5695891" y="1278978"/>
              <a:ext cx="800219" cy="830997"/>
            </a:xfrm>
            <a:prstGeom prst="rect">
              <a:avLst/>
            </a:prstGeom>
            <a:noFill/>
          </p:spPr>
          <p:txBody>
            <a:bodyPr wrap="none" rtlCol="0">
              <a:spAutoFit/>
            </a:bodyPr>
            <a:lstStyle/>
            <a:p>
              <a:r>
                <a:rPr kumimoji="1" lang="zh-CN" altLang="en-US" sz="4800" b="1" dirty="0">
                  <a:solidFill>
                    <a:srgbClr val="FAEED8"/>
                  </a:solidFill>
                  <a:cs typeface="+mn-ea"/>
                  <a:sym typeface="+mn-lt"/>
                </a:rPr>
                <a:t>贰</a:t>
              </a:r>
            </a:p>
          </p:txBody>
        </p:sp>
        <p:sp>
          <p:nvSpPr>
            <p:cNvPr id="6" name="矩形 5">
              <a:extLst>
                <a:ext uri="{FF2B5EF4-FFF2-40B4-BE49-F238E27FC236}">
                  <a16:creationId xmlns="" xmlns:a16="http://schemas.microsoft.com/office/drawing/2014/main" id="{5AA64277-89CF-C445-A2F1-E34BCD93E46F}"/>
                </a:ext>
              </a:extLst>
            </p:cNvPr>
            <p:cNvSpPr/>
            <p:nvPr/>
          </p:nvSpPr>
          <p:spPr>
            <a:xfrm>
              <a:off x="2187944" y="5553988"/>
              <a:ext cx="7816112" cy="430887"/>
            </a:xfrm>
            <a:prstGeom prst="rect">
              <a:avLst/>
            </a:prstGeom>
          </p:spPr>
          <p:txBody>
            <a:bodyPr wrap="square" lIns="0" tIns="0" rIns="0" bIns="0">
              <a:spAutoFit/>
            </a:bodyPr>
            <a:lstStyle/>
            <a:p>
              <a:pPr algn="ctr" defTabSz="914400">
                <a:defRPr/>
              </a:pPr>
              <a:r>
                <a:rPr lang="zh-CN" altLang="en-US" sz="2800" dirty="0">
                  <a:solidFill>
                    <a:srgbClr val="FAEED8"/>
                  </a:solidFill>
                  <a:effectLst>
                    <a:outerShdw blurRad="228600" dist="76200" dir="2700000" algn="tl" rotWithShape="0">
                      <a:srgbClr val="BA1219">
                        <a:alpha val="7000"/>
                      </a:srgbClr>
                    </a:outerShdw>
                  </a:effectLst>
                  <a:cs typeface="+mn-ea"/>
                  <a:sym typeface="+mn-lt"/>
                </a:rPr>
                <a:t>中国共产党奋斗历程和启示</a:t>
              </a:r>
            </a:p>
          </p:txBody>
        </p:sp>
        <p:pic>
          <p:nvPicPr>
            <p:cNvPr id="7" name="图片 6">
              <a:extLst>
                <a:ext uri="{FF2B5EF4-FFF2-40B4-BE49-F238E27FC236}">
                  <a16:creationId xmlns="" xmlns:a16="http://schemas.microsoft.com/office/drawing/2014/main" id="{4E1BB38C-CF91-4741-844F-A22A453EB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7806" y="1400754"/>
              <a:ext cx="738085" cy="709221"/>
            </a:xfrm>
            <a:prstGeom prst="rect">
              <a:avLst/>
            </a:prstGeom>
          </p:spPr>
        </p:pic>
        <p:pic>
          <p:nvPicPr>
            <p:cNvPr id="8" name="图片 7">
              <a:extLst>
                <a:ext uri="{FF2B5EF4-FFF2-40B4-BE49-F238E27FC236}">
                  <a16:creationId xmlns="" xmlns:a16="http://schemas.microsoft.com/office/drawing/2014/main" id="{45DEFAFA-6ECA-8246-9E9F-D2EED89D4F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6110" y="1400753"/>
              <a:ext cx="738085" cy="709221"/>
            </a:xfrm>
            <a:prstGeom prst="rect">
              <a:avLst/>
            </a:prstGeom>
          </p:spPr>
        </p:pic>
      </p:grpSp>
    </p:spTree>
    <p:extLst>
      <p:ext uri="{BB962C8B-B14F-4D97-AF65-F5344CB8AC3E}">
        <p14:creationId xmlns:p14="http://schemas.microsoft.com/office/powerpoint/2010/main" val="4721450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F868BA89-923A-0449-901A-840D67040C5C}"/>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A3E54425-8824-054F-A62F-400F2784E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34705222-C88D-9746-9100-8E2CC2FFFDFA}"/>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sp>
        <p:nvSpPr>
          <p:cNvPr id="6" name="圆角矩形 5">
            <a:extLst>
              <a:ext uri="{FF2B5EF4-FFF2-40B4-BE49-F238E27FC236}">
                <a16:creationId xmlns="" xmlns:a16="http://schemas.microsoft.com/office/drawing/2014/main" id="{A832D3D3-D5D5-134B-A036-3B672AAFAB30}"/>
              </a:ext>
            </a:extLst>
          </p:cNvPr>
          <p:cNvSpPr/>
          <p:nvPr/>
        </p:nvSpPr>
        <p:spPr>
          <a:xfrm>
            <a:off x="874713" y="1793174"/>
            <a:ext cx="10442575" cy="1828800"/>
          </a:xfrm>
          <a:prstGeom prst="roundRect">
            <a:avLst>
              <a:gd name="adj" fmla="val 9524"/>
            </a:avLst>
          </a:prstGeom>
          <a:noFill/>
          <a:ln>
            <a:solidFill>
              <a:srgbClr val="FFE39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 xmlns:a16="http://schemas.microsoft.com/office/drawing/2014/main" id="{FF2119D6-CB54-5045-8C0E-452466B1734D}"/>
              </a:ext>
            </a:extLst>
          </p:cNvPr>
          <p:cNvSpPr/>
          <p:nvPr/>
        </p:nvSpPr>
        <p:spPr>
          <a:xfrm>
            <a:off x="1105777" y="2022494"/>
            <a:ext cx="9980445"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中国共产党向来重视党史学习教育</a:t>
            </a:r>
            <a:r>
              <a:rPr lang="en-US" altLang="zh-CN" sz="1600" b="1" dirty="0">
                <a:solidFill>
                  <a:srgbClr val="FAEED8"/>
                </a:solidFill>
                <a:cs typeface="+mn-ea"/>
                <a:sym typeface="+mn-lt"/>
              </a:rPr>
              <a:t>,</a:t>
            </a:r>
            <a:r>
              <a:rPr lang="zh-CN" altLang="en-US" sz="1600" b="1" dirty="0">
                <a:solidFill>
                  <a:srgbClr val="FAEED8"/>
                </a:solidFill>
                <a:cs typeface="+mn-ea"/>
                <a:sym typeface="+mn-lt"/>
              </a:rPr>
              <a:t>注重用党的奋斗历程和伟大成就鼓舞斗志、明确方向，用党的光荣传统和优良作风坚定信念、凝聚力量，用党的实践创造和历史经验启迪智慧、砥砺品格。早在延安时期，毛泽东同志就曾在中央学习组作</a:t>
            </a:r>
            <a:r>
              <a:rPr lang="en-US" altLang="zh-CN" sz="1600" b="1" dirty="0">
                <a:solidFill>
                  <a:srgbClr val="FAEED8"/>
                </a:solidFill>
                <a:cs typeface="+mn-ea"/>
                <a:sym typeface="+mn-lt"/>
              </a:rPr>
              <a:t>《</a:t>
            </a:r>
            <a:r>
              <a:rPr lang="zh-CN" altLang="en-US" sz="1600" b="1" dirty="0">
                <a:solidFill>
                  <a:srgbClr val="FAEED8"/>
                </a:solidFill>
                <a:cs typeface="+mn-ea"/>
                <a:sym typeface="+mn-lt"/>
              </a:rPr>
              <a:t>如何研究中共党史</a:t>
            </a:r>
            <a:r>
              <a:rPr lang="en-US" altLang="zh-CN" sz="1600" b="1" dirty="0">
                <a:solidFill>
                  <a:srgbClr val="FAEED8"/>
                </a:solidFill>
                <a:cs typeface="+mn-ea"/>
                <a:sym typeface="+mn-lt"/>
              </a:rPr>
              <a:t>》</a:t>
            </a:r>
            <a:r>
              <a:rPr lang="zh-CN" altLang="en-US" sz="1600" b="1" dirty="0">
                <a:solidFill>
                  <a:srgbClr val="FAEED8"/>
                </a:solidFill>
                <a:cs typeface="+mn-ea"/>
                <a:sym typeface="+mn-lt"/>
              </a:rPr>
              <a:t>的报告，他指出</a:t>
            </a:r>
            <a:r>
              <a:rPr lang="en-US" altLang="zh-CN" sz="1600" b="1" dirty="0">
                <a:solidFill>
                  <a:srgbClr val="FAEED8"/>
                </a:solidFill>
                <a:cs typeface="+mn-ea"/>
                <a:sym typeface="+mn-lt"/>
              </a:rPr>
              <a:t>: "</a:t>
            </a:r>
            <a:r>
              <a:rPr lang="zh-CN" altLang="en-US" sz="1600" b="1" dirty="0">
                <a:solidFill>
                  <a:srgbClr val="FAEED8"/>
                </a:solidFill>
                <a:cs typeface="+mn-ea"/>
                <a:sym typeface="+mn-lt"/>
              </a:rPr>
              <a:t>如果不把党的历史搞清楚，不把党在历史上所走的路搞清楚</a:t>
            </a:r>
            <a:r>
              <a:rPr lang="en-US" altLang="zh-CN" sz="1600" b="1" dirty="0">
                <a:solidFill>
                  <a:srgbClr val="FAEED8"/>
                </a:solidFill>
                <a:cs typeface="+mn-ea"/>
                <a:sym typeface="+mn-lt"/>
              </a:rPr>
              <a:t>,</a:t>
            </a:r>
            <a:r>
              <a:rPr lang="zh-CN" altLang="en-US" sz="1600" b="1" dirty="0">
                <a:solidFill>
                  <a:srgbClr val="FAEED8"/>
                </a:solidFill>
                <a:cs typeface="+mn-ea"/>
                <a:sym typeface="+mn-lt"/>
              </a:rPr>
              <a:t>便不能把事情办得更好。</a:t>
            </a:r>
          </a:p>
        </p:txBody>
      </p:sp>
      <p:sp>
        <p:nvSpPr>
          <p:cNvPr id="8" name="矩形 7">
            <a:extLst>
              <a:ext uri="{FF2B5EF4-FFF2-40B4-BE49-F238E27FC236}">
                <a16:creationId xmlns="" xmlns:a16="http://schemas.microsoft.com/office/drawing/2014/main" id="{C8AA21EE-233A-784C-B444-E21CD52D8CFA}"/>
              </a:ext>
            </a:extLst>
          </p:cNvPr>
          <p:cNvSpPr/>
          <p:nvPr/>
        </p:nvSpPr>
        <p:spPr>
          <a:xfrm>
            <a:off x="1853924" y="433858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9" name="矩形 8">
            <a:extLst>
              <a:ext uri="{FF2B5EF4-FFF2-40B4-BE49-F238E27FC236}">
                <a16:creationId xmlns="" xmlns:a16="http://schemas.microsoft.com/office/drawing/2014/main" id="{A9069C9D-48AF-CF4A-BCAC-92DC16B35F0F}"/>
              </a:ext>
            </a:extLst>
          </p:cNvPr>
          <p:cNvSpPr/>
          <p:nvPr/>
        </p:nvSpPr>
        <p:spPr>
          <a:xfrm>
            <a:off x="1853923" y="4823684"/>
            <a:ext cx="3858109"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就是要从党的百年丰厚历史资源中汲取源源不断的精神滋养</a:t>
            </a:r>
          </a:p>
        </p:txBody>
      </p:sp>
      <p:pic>
        <p:nvPicPr>
          <p:cNvPr id="11" name="图片 10">
            <a:extLst>
              <a:ext uri="{FF2B5EF4-FFF2-40B4-BE49-F238E27FC236}">
                <a16:creationId xmlns="" xmlns:a16="http://schemas.microsoft.com/office/drawing/2014/main" id="{71E48457-983E-A94E-A0BE-75C332F88C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9469" y="3851294"/>
            <a:ext cx="4515804" cy="2316180"/>
          </a:xfrm>
          <a:prstGeom prst="rect">
            <a:avLst/>
          </a:prstGeom>
        </p:spPr>
      </p:pic>
    </p:spTree>
    <p:extLst>
      <p:ext uri="{BB962C8B-B14F-4D97-AF65-F5344CB8AC3E}">
        <p14:creationId xmlns:p14="http://schemas.microsoft.com/office/powerpoint/2010/main" val="1473410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C36482FB-F15F-5E4C-ADDF-5272A45934AA}"/>
              </a:ext>
            </a:extLst>
          </p:cNvPr>
          <p:cNvGrpSpPr/>
          <p:nvPr/>
        </p:nvGrpSpPr>
        <p:grpSpPr>
          <a:xfrm>
            <a:off x="777692" y="873125"/>
            <a:ext cx="7669679" cy="709221"/>
            <a:chOff x="777692" y="873125"/>
            <a:chExt cx="7669679" cy="709221"/>
          </a:xfrm>
        </p:grpSpPr>
        <p:pic>
          <p:nvPicPr>
            <p:cNvPr id="5" name="图片 4">
              <a:extLst>
                <a:ext uri="{FF2B5EF4-FFF2-40B4-BE49-F238E27FC236}">
                  <a16:creationId xmlns="" xmlns:a16="http://schemas.microsoft.com/office/drawing/2014/main" id="{9632874C-E7AF-AD40-BE26-60785B239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6" name="矩形 5">
              <a:extLst>
                <a:ext uri="{FF2B5EF4-FFF2-40B4-BE49-F238E27FC236}">
                  <a16:creationId xmlns="" xmlns:a16="http://schemas.microsoft.com/office/drawing/2014/main" id="{D7C0BE11-B9CF-5D47-80F4-AB2D73579508}"/>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sp>
        <p:nvSpPr>
          <p:cNvPr id="9" name="矩形 8">
            <a:extLst>
              <a:ext uri="{FF2B5EF4-FFF2-40B4-BE49-F238E27FC236}">
                <a16:creationId xmlns="" xmlns:a16="http://schemas.microsoft.com/office/drawing/2014/main" id="{81303547-9D55-9D46-803A-CC87DDD9B610}"/>
              </a:ext>
            </a:extLst>
          </p:cNvPr>
          <p:cNvSpPr/>
          <p:nvPr/>
        </p:nvSpPr>
        <p:spPr>
          <a:xfrm>
            <a:off x="6096000" y="2472982"/>
            <a:ext cx="5188145" cy="2954655"/>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一百多年前，十月革命</a:t>
            </a:r>
            <a:r>
              <a:rPr lang="en-US" altLang="zh-CN" sz="1600" b="1" dirty="0">
                <a:solidFill>
                  <a:srgbClr val="FAEED8"/>
                </a:solidFill>
                <a:cs typeface="+mn-ea"/>
                <a:sym typeface="+mn-lt"/>
              </a:rPr>
              <a:t>- -</a:t>
            </a:r>
            <a:r>
              <a:rPr lang="zh-CN" altLang="en-US" sz="1600" b="1" dirty="0">
                <a:solidFill>
                  <a:srgbClr val="FAEED8"/>
                </a:solidFill>
                <a:cs typeface="+mn-ea"/>
                <a:sym typeface="+mn-lt"/>
              </a:rPr>
              <a:t>声炮响给中国送来了马克思列宁主义</a:t>
            </a:r>
            <a:r>
              <a:rPr lang="en-US" altLang="zh-CN" sz="1600" b="1" dirty="0">
                <a:solidFill>
                  <a:srgbClr val="FAEED8"/>
                </a:solidFill>
                <a:cs typeface="+mn-ea"/>
                <a:sym typeface="+mn-lt"/>
              </a:rPr>
              <a:t>,</a:t>
            </a:r>
            <a:r>
              <a:rPr lang="zh-CN" altLang="en-US" sz="1600" b="1" dirty="0">
                <a:solidFill>
                  <a:srgbClr val="FAEED8"/>
                </a:solidFill>
                <a:cs typeface="+mn-ea"/>
                <a:sym typeface="+mn-lt"/>
              </a:rPr>
              <a:t>中国近代历史的漫漫长夜终于迎来了真理的曙光。</a:t>
            </a:r>
            <a:r>
              <a:rPr lang="en-US" altLang="zh-CN" sz="1600" b="1" dirty="0">
                <a:solidFill>
                  <a:srgbClr val="FAEED8"/>
                </a:solidFill>
                <a:cs typeface="+mn-ea"/>
                <a:sym typeface="+mn-lt"/>
              </a:rPr>
              <a:t>-</a:t>
            </a:r>
            <a:r>
              <a:rPr lang="zh-CN" altLang="en-US" sz="1600" b="1" dirty="0">
                <a:solidFill>
                  <a:srgbClr val="FAEED8"/>
                </a:solidFill>
                <a:cs typeface="+mn-ea"/>
                <a:sym typeface="+mn-lt"/>
              </a:rPr>
              <a:t>百年来 </a:t>
            </a:r>
            <a:r>
              <a:rPr lang="en-US" altLang="zh-CN" sz="1600" b="1" dirty="0">
                <a:solidFill>
                  <a:srgbClr val="FAEED8"/>
                </a:solidFill>
                <a:cs typeface="+mn-ea"/>
                <a:sym typeface="+mn-lt"/>
              </a:rPr>
              <a:t>,</a:t>
            </a:r>
            <a:r>
              <a:rPr lang="zh-CN" altLang="en-US" sz="1600" b="1" dirty="0">
                <a:solidFill>
                  <a:srgbClr val="FAEED8"/>
                </a:solidFill>
                <a:cs typeface="+mn-ea"/>
                <a:sym typeface="+mn-lt"/>
              </a:rPr>
              <a:t>中国共产党之所以能够完成近代以来各种政治力量不可能完成的艰巨任务</a:t>
            </a:r>
            <a:r>
              <a:rPr lang="en-US" altLang="zh-CN" sz="1600" b="1" dirty="0">
                <a:solidFill>
                  <a:srgbClr val="FAEED8"/>
                </a:solidFill>
                <a:cs typeface="+mn-ea"/>
                <a:sym typeface="+mn-lt"/>
              </a:rPr>
              <a:t>,</a:t>
            </a:r>
            <a:r>
              <a:rPr lang="zh-CN" altLang="en-US" sz="1600" b="1" dirty="0">
                <a:solidFill>
                  <a:srgbClr val="FAEED8"/>
                </a:solidFill>
                <a:cs typeface="+mn-ea"/>
                <a:sym typeface="+mn-lt"/>
              </a:rPr>
              <a:t>就在于始终把马克思主义这一科学理论作为自己的行动指南</a:t>
            </a:r>
            <a:r>
              <a:rPr lang="en-US" altLang="zh-CN" sz="1600" b="1" dirty="0">
                <a:solidFill>
                  <a:srgbClr val="FAEED8"/>
                </a:solidFill>
                <a:cs typeface="+mn-ea"/>
                <a:sym typeface="+mn-lt"/>
              </a:rPr>
              <a:t>,</a:t>
            </a:r>
            <a:r>
              <a:rPr lang="zh-CN" altLang="en-US" sz="1600" b="1" dirty="0">
                <a:solidFill>
                  <a:srgbClr val="FAEED8"/>
                </a:solidFill>
                <a:cs typeface="+mn-ea"/>
                <a:sym typeface="+mn-lt"/>
              </a:rPr>
              <a:t>并坚持在实践中不断丰富和发展马克思主义。一部百年党史</a:t>
            </a:r>
            <a:r>
              <a:rPr lang="en-US" altLang="zh-CN" sz="1600" b="1" dirty="0">
                <a:solidFill>
                  <a:srgbClr val="FAEED8"/>
                </a:solidFill>
                <a:cs typeface="+mn-ea"/>
                <a:sym typeface="+mn-lt"/>
              </a:rPr>
              <a:t>,</a:t>
            </a:r>
            <a:r>
              <a:rPr lang="zh-CN" altLang="en-US" sz="1600" b="1" dirty="0">
                <a:solidFill>
                  <a:srgbClr val="FAEED8"/>
                </a:solidFill>
                <a:cs typeface="+mn-ea"/>
                <a:sym typeface="+mn-lt"/>
              </a:rPr>
              <a:t>就是一部不断推进马克思主义中国化的历史，就是一部不断推进理论创新、进行理论创造的历史。</a:t>
            </a:r>
          </a:p>
        </p:txBody>
      </p:sp>
      <p:pic>
        <p:nvPicPr>
          <p:cNvPr id="10" name="Picture 2">
            <a:extLst>
              <a:ext uri="{FF2B5EF4-FFF2-40B4-BE49-F238E27FC236}">
                <a16:creationId xmlns="" xmlns:a16="http://schemas.microsoft.com/office/drawing/2014/main" id="{7BEBEAED-D2CC-B741-AD48-9642F8EEC2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6570" y="2386776"/>
            <a:ext cx="4625581" cy="30837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67132" y="6724658"/>
            <a:ext cx="1440159" cy="123111"/>
          </a:xfrm>
          <a:prstGeom prst="rect">
            <a:avLst/>
          </a:prstGeom>
          <a:noFill/>
        </p:spPr>
        <p:txBody>
          <a:bodyPr wrap="square" rtlCol="0">
            <a:spAutoFit/>
          </a:bodyPr>
          <a:lstStyle/>
          <a:p>
            <a:pPr defTabSz="914400">
              <a:lnSpc>
                <a:spcPct val="200000"/>
              </a:lnSpc>
            </a:pPr>
            <a:r>
              <a:rPr lang="zh-CN" altLang="en-US" sz="100" dirty="0">
                <a:solidFill>
                  <a:srgbClr val="FF0000"/>
                </a:solidFill>
                <a:ea typeface="微软雅黑" panose="020B0503020204020204" pitchFamily="34" charset="-122"/>
              </a:rPr>
              <a:t>节</a:t>
            </a:r>
            <a:r>
              <a:rPr lang="zh-CN" altLang="en-US" sz="100" dirty="0" smtClean="0">
                <a:solidFill>
                  <a:srgbClr val="FF0000"/>
                </a:solidFill>
                <a:ea typeface="微软雅黑" panose="020B0503020204020204" pitchFamily="34" charset="-122"/>
              </a:rPr>
              <a:t>日</a:t>
            </a:r>
            <a:r>
              <a:rPr lang="en-US" altLang="zh-CN" sz="100" dirty="0" smtClean="0">
                <a:solidFill>
                  <a:srgbClr val="FF0000"/>
                </a:solidFill>
                <a:ea typeface="微软雅黑" panose="020B0503020204020204" pitchFamily="34" charset="-122"/>
              </a:rPr>
              <a:t>PPT</a:t>
            </a:r>
            <a:r>
              <a:rPr lang="zh-CN" altLang="en-US" sz="100" dirty="0" smtClean="0">
                <a:solidFill>
                  <a:srgbClr val="FF0000"/>
                </a:solidFill>
                <a:ea typeface="微软雅黑" panose="020B0503020204020204" pitchFamily="34" charset="-122"/>
              </a:rPr>
              <a:t>模板 </a:t>
            </a:r>
            <a:r>
              <a:rPr lang="en-US" altLang="zh-CN" sz="100" dirty="0">
                <a:solidFill>
                  <a:srgbClr val="FF0000"/>
                </a:solidFill>
                <a:ea typeface="微软雅黑" panose="020B0503020204020204" pitchFamily="34" charset="-122"/>
              </a:rPr>
              <a:t>http://</a:t>
            </a:r>
            <a:r>
              <a:rPr lang="en-US" altLang="zh-CN" sz="100" dirty="0" smtClean="0">
                <a:solidFill>
                  <a:srgbClr val="FF0000"/>
                </a:solidFill>
                <a:ea typeface="微软雅黑" panose="020B0503020204020204" pitchFamily="34" charset="-122"/>
              </a:rPr>
              <a:t>www.ypppt.com/jieri</a:t>
            </a:r>
            <a:r>
              <a:rPr lang="en-US" altLang="zh-CN" sz="100" dirty="0">
                <a:solidFill>
                  <a:srgbClr val="FF0000"/>
                </a:solidFill>
                <a:ea typeface="微软雅黑" panose="020B0503020204020204" pitchFamily="34" charset="-122"/>
              </a:rPr>
              <a:t>/</a:t>
            </a:r>
            <a:endParaRPr lang="en-US" altLang="zh-CN" sz="100" dirty="0" smtClean="0">
              <a:solidFill>
                <a:srgbClr val="FF0000"/>
              </a:solidFill>
              <a:ea typeface="微软雅黑" panose="020B0503020204020204" pitchFamily="34" charset="-122"/>
            </a:endParaRPr>
          </a:p>
        </p:txBody>
      </p:sp>
    </p:spTree>
    <p:extLst>
      <p:ext uri="{BB962C8B-B14F-4D97-AF65-F5344CB8AC3E}">
        <p14:creationId xmlns:p14="http://schemas.microsoft.com/office/powerpoint/2010/main" val="401630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34A431BD-18C9-B84A-9DE7-BD87F38C6F82}"/>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C78527D2-CC31-C84C-B45E-BB1754AD4A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51666EDE-5404-224B-AAF7-14354519EABD}"/>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10" name="组合 9">
            <a:extLst>
              <a:ext uri="{FF2B5EF4-FFF2-40B4-BE49-F238E27FC236}">
                <a16:creationId xmlns="" xmlns:a16="http://schemas.microsoft.com/office/drawing/2014/main" id="{855928C5-35F3-8740-8BC3-65AD99E5039D}"/>
              </a:ext>
            </a:extLst>
          </p:cNvPr>
          <p:cNvGrpSpPr/>
          <p:nvPr/>
        </p:nvGrpSpPr>
        <p:grpSpPr>
          <a:xfrm>
            <a:off x="1323548" y="2459366"/>
            <a:ext cx="8085582" cy="2331757"/>
            <a:chOff x="1323548" y="2459366"/>
            <a:chExt cx="8085582" cy="2331757"/>
          </a:xfrm>
        </p:grpSpPr>
        <p:sp>
          <p:nvSpPr>
            <p:cNvPr id="6" name="矩形 5">
              <a:extLst>
                <a:ext uri="{FF2B5EF4-FFF2-40B4-BE49-F238E27FC236}">
                  <a16:creationId xmlns="" xmlns:a16="http://schemas.microsoft.com/office/drawing/2014/main" id="{324B7311-FA5F-2B4C-9A11-0B14E5EDAE83}"/>
                </a:ext>
              </a:extLst>
            </p:cNvPr>
            <p:cNvSpPr/>
            <p:nvPr/>
          </p:nvSpPr>
          <p:spPr>
            <a:xfrm>
              <a:off x="1323550" y="245936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7" name="矩形 6">
              <a:extLst>
                <a:ext uri="{FF2B5EF4-FFF2-40B4-BE49-F238E27FC236}">
                  <a16:creationId xmlns="" xmlns:a16="http://schemas.microsoft.com/office/drawing/2014/main" id="{98F3C6B3-7649-DE4A-91DF-338F259D9332}"/>
                </a:ext>
              </a:extLst>
            </p:cNvPr>
            <p:cNvSpPr/>
            <p:nvPr/>
          </p:nvSpPr>
          <p:spPr>
            <a:xfrm>
              <a:off x="1323548" y="2944464"/>
              <a:ext cx="6799173" cy="184665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必须深刻认识马克思主义中国化这条思想主线</a:t>
              </a:r>
              <a:r>
                <a:rPr lang="en-US" altLang="zh-CN" sz="1600" b="1" dirty="0">
                  <a:solidFill>
                    <a:srgbClr val="FAEED8"/>
                  </a:solidFill>
                  <a:cs typeface="+mn-ea"/>
                  <a:sym typeface="+mn-lt"/>
                </a:rPr>
                <a:t>,</a:t>
              </a:r>
              <a:r>
                <a:rPr lang="zh-CN" altLang="en-US" sz="1600" b="1" dirty="0">
                  <a:solidFill>
                    <a:srgbClr val="FAEED8"/>
                  </a:solidFill>
                  <a:cs typeface="+mn-ea"/>
                  <a:sym typeface="+mn-lt"/>
                </a:rPr>
                <a:t>从党的非凡历程中领会马克思主义是如何深刻改变中国、改变世界的，感悟马克思主义的真理力量和实践力量</a:t>
              </a:r>
              <a:r>
                <a:rPr lang="en-US" altLang="zh-CN" sz="1600" b="1" dirty="0">
                  <a:solidFill>
                    <a:srgbClr val="FAEED8"/>
                  </a:solidFill>
                  <a:cs typeface="+mn-ea"/>
                  <a:sym typeface="+mn-lt"/>
                </a:rPr>
                <a:t>,</a:t>
              </a:r>
              <a:r>
                <a:rPr lang="zh-CN" altLang="en-US" sz="1600" b="1" dirty="0">
                  <a:solidFill>
                    <a:srgbClr val="FAEED8"/>
                  </a:solidFill>
                  <a:cs typeface="+mn-ea"/>
                  <a:sym typeface="+mn-lt"/>
                </a:rPr>
                <a:t>深化对中国化马克思主义既一脉相承又与时俱进的理论品质的认识</a:t>
              </a:r>
              <a:r>
                <a:rPr lang="en-US" altLang="zh-CN" sz="1600" b="1" dirty="0">
                  <a:solidFill>
                    <a:srgbClr val="FAEED8"/>
                  </a:solidFill>
                  <a:cs typeface="+mn-ea"/>
                  <a:sym typeface="+mn-lt"/>
                </a:rPr>
                <a:t>,</a:t>
              </a:r>
              <a:r>
                <a:rPr lang="zh-CN" altLang="en-US" sz="1600" b="1" dirty="0">
                  <a:solidFill>
                    <a:srgbClr val="FAEED8"/>
                  </a:solidFill>
                  <a:cs typeface="+mn-ea"/>
                  <a:sym typeface="+mn-lt"/>
                </a:rPr>
                <a:t>特别是要深刻领悟习近平新时代中国特色社会主义思想的时代价值与理论贡献，坚持不懈用党的创新理论最新成果武装头脑、指导实践、推动工作。</a:t>
              </a:r>
            </a:p>
          </p:txBody>
        </p:sp>
      </p:grpSp>
      <p:pic>
        <p:nvPicPr>
          <p:cNvPr id="8" name="图片 7">
            <a:extLst>
              <a:ext uri="{FF2B5EF4-FFF2-40B4-BE49-F238E27FC236}">
                <a16:creationId xmlns="" xmlns:a16="http://schemas.microsoft.com/office/drawing/2014/main" id="{C147B48E-D0E9-104A-BF70-9B0B88E8FF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2945" y="-607744"/>
            <a:ext cx="6385493" cy="10536025"/>
          </a:xfrm>
          <a:prstGeom prst="rect">
            <a:avLst/>
          </a:prstGeom>
        </p:spPr>
      </p:pic>
      <p:pic>
        <p:nvPicPr>
          <p:cNvPr id="9" name="图片 8">
            <a:extLst>
              <a:ext uri="{FF2B5EF4-FFF2-40B4-BE49-F238E27FC236}">
                <a16:creationId xmlns="" xmlns:a16="http://schemas.microsoft.com/office/drawing/2014/main" id="{49B2DB71-8565-9148-ABD1-D1A371775D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425861"/>
            <a:ext cx="12192000" cy="2087598"/>
          </a:xfrm>
          <a:prstGeom prst="rect">
            <a:avLst/>
          </a:prstGeom>
        </p:spPr>
      </p:pic>
    </p:spTree>
    <p:extLst>
      <p:ext uri="{BB962C8B-B14F-4D97-AF65-F5344CB8AC3E}">
        <p14:creationId xmlns:p14="http://schemas.microsoft.com/office/powerpoint/2010/main" val="14274003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15BA5357-3686-BB45-887B-3DFFDB3087C0}"/>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5E453C6C-7C22-DB4D-A865-66218290D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5F0340CD-50A8-5345-9289-A8B38A855FE5}"/>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6" name="组合 5">
            <a:extLst>
              <a:ext uri="{FF2B5EF4-FFF2-40B4-BE49-F238E27FC236}">
                <a16:creationId xmlns="" xmlns:a16="http://schemas.microsoft.com/office/drawing/2014/main" id="{E2188C39-74AE-D84F-B93C-B7AC1474DD69}"/>
              </a:ext>
            </a:extLst>
          </p:cNvPr>
          <p:cNvGrpSpPr/>
          <p:nvPr/>
        </p:nvGrpSpPr>
        <p:grpSpPr>
          <a:xfrm>
            <a:off x="941679" y="1715299"/>
            <a:ext cx="10685839" cy="778799"/>
            <a:chOff x="941679" y="1715299"/>
            <a:chExt cx="10685839" cy="778799"/>
          </a:xfrm>
        </p:grpSpPr>
        <p:sp>
          <p:nvSpPr>
            <p:cNvPr id="7" name="矩形 6">
              <a:extLst>
                <a:ext uri="{FF2B5EF4-FFF2-40B4-BE49-F238E27FC236}">
                  <a16:creationId xmlns="" xmlns:a16="http://schemas.microsoft.com/office/drawing/2014/main" id="{42416ECB-5552-DE4D-A2A6-8F2CEC38BB9E}"/>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a:extLst>
                <a:ext uri="{FF2B5EF4-FFF2-40B4-BE49-F238E27FC236}">
                  <a16:creationId xmlns="" xmlns:a16="http://schemas.microsoft.com/office/drawing/2014/main" id="{CBD4BB74-487D-C343-99DC-DD6651FDA459}"/>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深刻认识中国共产党人的精神谱系</a:t>
              </a:r>
            </a:p>
          </p:txBody>
        </p:sp>
        <p:sp>
          <p:nvSpPr>
            <p:cNvPr id="9" name="椭圆 8">
              <a:extLst>
                <a:ext uri="{FF2B5EF4-FFF2-40B4-BE49-F238E27FC236}">
                  <a16:creationId xmlns="" xmlns:a16="http://schemas.microsoft.com/office/drawing/2014/main" id="{E6C0C17E-A008-2444-9481-647D40276600}"/>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02</a:t>
              </a:r>
              <a:endParaRPr kumimoji="1" lang="zh-CN" altLang="en-US" dirty="0">
                <a:solidFill>
                  <a:srgbClr val="BA1219"/>
                </a:solidFill>
                <a:cs typeface="+mn-ea"/>
                <a:sym typeface="+mn-lt"/>
              </a:endParaRPr>
            </a:p>
          </p:txBody>
        </p:sp>
      </p:grpSp>
      <p:sp>
        <p:nvSpPr>
          <p:cNvPr id="20" name="矩形 19">
            <a:extLst>
              <a:ext uri="{FF2B5EF4-FFF2-40B4-BE49-F238E27FC236}">
                <a16:creationId xmlns="" xmlns:a16="http://schemas.microsoft.com/office/drawing/2014/main" id="{AD6E9BDD-4C47-7C4F-A40B-42135EC65940}"/>
              </a:ext>
            </a:extLst>
          </p:cNvPr>
          <p:cNvSpPr/>
          <p:nvPr/>
        </p:nvSpPr>
        <p:spPr>
          <a:xfrm>
            <a:off x="1146734" y="2627051"/>
            <a:ext cx="10121900" cy="184665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在党的百年历史上，一代又</a:t>
            </a:r>
            <a:r>
              <a:rPr lang="en-US" altLang="zh-CN" sz="1600" b="1" dirty="0">
                <a:solidFill>
                  <a:srgbClr val="FAEED8"/>
                </a:solidFill>
                <a:cs typeface="+mn-ea"/>
                <a:sym typeface="+mn-lt"/>
              </a:rPr>
              <a:t>-</a:t>
            </a:r>
            <a:r>
              <a:rPr lang="zh-CN" altLang="en-US" sz="1600" b="1" dirty="0">
                <a:solidFill>
                  <a:srgbClr val="FAEED8"/>
                </a:solidFill>
                <a:cs typeface="+mn-ea"/>
                <a:sym typeface="+mn-lt"/>
              </a:rPr>
              <a:t>代中国共产党人顽强拼搏、不懈奋斗，一大 批视死如归的革命烈士用自己的宝贵生命换来了革命的伟大胜利、换来了祖国的山河无恙</a:t>
            </a:r>
            <a:r>
              <a:rPr lang="en-US" altLang="zh-CN" sz="1600" b="1" dirty="0">
                <a:solidFill>
                  <a:srgbClr val="FAEED8"/>
                </a:solidFill>
                <a:cs typeface="+mn-ea"/>
                <a:sym typeface="+mn-lt"/>
              </a:rPr>
              <a:t>;</a:t>
            </a:r>
            <a:r>
              <a:rPr lang="zh-CN" altLang="en-US" sz="1600" b="1" dirty="0">
                <a:solidFill>
                  <a:srgbClr val="FAEED8"/>
                </a:solidFill>
                <a:cs typeface="+mn-ea"/>
                <a:sym typeface="+mn-lt"/>
              </a:rPr>
              <a:t>一大批顽强奋斗的英雄人物用自己的青春和热血换来了社会的安定和谐、国家的繁荣进步</a:t>
            </a:r>
            <a:r>
              <a:rPr lang="en-US" altLang="zh-CN" sz="1600" b="1" dirty="0">
                <a:solidFill>
                  <a:srgbClr val="FAEED8"/>
                </a:solidFill>
                <a:cs typeface="+mn-ea"/>
                <a:sym typeface="+mn-lt"/>
              </a:rPr>
              <a:t>;</a:t>
            </a:r>
            <a:r>
              <a:rPr lang="zh-CN" altLang="en-US" sz="1600" b="1" dirty="0">
                <a:solidFill>
                  <a:srgbClr val="FAEED8"/>
                </a:solidFill>
                <a:cs typeface="+mn-ea"/>
                <a:sym typeface="+mn-lt"/>
              </a:rPr>
              <a:t>一大批忘我奉献的先进模范扎根祖国和人民最需要的地方</a:t>
            </a:r>
            <a:r>
              <a:rPr lang="en-US" altLang="zh-CN" sz="1600" b="1" dirty="0">
                <a:solidFill>
                  <a:srgbClr val="FAEED8"/>
                </a:solidFill>
                <a:cs typeface="+mn-ea"/>
                <a:sym typeface="+mn-lt"/>
              </a:rPr>
              <a:t>,</a:t>
            </a:r>
            <a:r>
              <a:rPr lang="zh-CN" altLang="en-US" sz="1600" b="1" dirty="0">
                <a:solidFill>
                  <a:srgbClr val="FAEED8"/>
                </a:solidFill>
                <a:cs typeface="+mn-ea"/>
                <a:sym typeface="+mn-lt"/>
              </a:rPr>
              <a:t>在最艰苦、最平凡的工作岗位上书写下对党和人民的无限忠诚。这些闪耀在革命、建设、改革各个历史时期的伟大精神，构筑起中国共产党人璀璨的精神谱系，为我们立党兴党强党提供了丰厚滋养</a:t>
            </a:r>
            <a:r>
              <a:rPr lang="en-US" altLang="zh-CN" sz="1600" b="1" dirty="0">
                <a:solidFill>
                  <a:srgbClr val="FAEED8"/>
                </a:solidFill>
                <a:cs typeface="+mn-ea"/>
                <a:sym typeface="+mn-lt"/>
              </a:rPr>
              <a:t>.</a:t>
            </a:r>
            <a:endParaRPr lang="zh-CN" altLang="en-US" sz="1600" b="1" dirty="0">
              <a:solidFill>
                <a:srgbClr val="FAEED8"/>
              </a:solidFill>
              <a:cs typeface="+mn-ea"/>
              <a:sym typeface="+mn-lt"/>
            </a:endParaRPr>
          </a:p>
        </p:txBody>
      </p:sp>
      <p:grpSp>
        <p:nvGrpSpPr>
          <p:cNvPr id="21" name="组合 20">
            <a:extLst>
              <a:ext uri="{FF2B5EF4-FFF2-40B4-BE49-F238E27FC236}">
                <a16:creationId xmlns="" xmlns:a16="http://schemas.microsoft.com/office/drawing/2014/main" id="{4563CB4A-883F-0343-8E48-3E6F4EE8E762}"/>
              </a:ext>
            </a:extLst>
          </p:cNvPr>
          <p:cNvGrpSpPr/>
          <p:nvPr/>
        </p:nvGrpSpPr>
        <p:grpSpPr>
          <a:xfrm>
            <a:off x="941679" y="4685614"/>
            <a:ext cx="10375609" cy="1299261"/>
            <a:chOff x="941679" y="4685614"/>
            <a:chExt cx="10375609" cy="1299261"/>
          </a:xfrm>
        </p:grpSpPr>
        <p:sp>
          <p:nvSpPr>
            <p:cNvPr id="22" name="矩形 21">
              <a:extLst>
                <a:ext uri="{FF2B5EF4-FFF2-40B4-BE49-F238E27FC236}">
                  <a16:creationId xmlns="" xmlns:a16="http://schemas.microsoft.com/office/drawing/2014/main" id="{FC7E711D-DF3E-8B4A-8036-E39E3BD47BB1}"/>
                </a:ext>
              </a:extLst>
            </p:cNvPr>
            <p:cNvSpPr/>
            <p:nvPr/>
          </p:nvSpPr>
          <p:spPr>
            <a:xfrm>
              <a:off x="2417499" y="473323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23" name="矩形 22">
              <a:extLst>
                <a:ext uri="{FF2B5EF4-FFF2-40B4-BE49-F238E27FC236}">
                  <a16:creationId xmlns="" xmlns:a16="http://schemas.microsoft.com/office/drawing/2014/main" id="{52790829-DA63-E541-A41F-38D4C5B68042}"/>
                </a:ext>
              </a:extLst>
            </p:cNvPr>
            <p:cNvSpPr/>
            <p:nvPr/>
          </p:nvSpPr>
          <p:spPr>
            <a:xfrm>
              <a:off x="2417497" y="5218332"/>
              <a:ext cx="8899791"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必须深刻认识这一延续百年的精神图谱</a:t>
              </a:r>
              <a:r>
                <a:rPr lang="en-US" altLang="zh-CN" sz="1600" b="1" dirty="0">
                  <a:solidFill>
                    <a:srgbClr val="FAEED8"/>
                  </a:solidFill>
                  <a:cs typeface="+mn-ea"/>
                  <a:sym typeface="+mn-lt"/>
                </a:rPr>
                <a:t>,</a:t>
              </a:r>
              <a:r>
                <a:rPr lang="zh-CN" altLang="en-US" sz="1600" b="1" dirty="0">
                  <a:solidFill>
                    <a:srgbClr val="FAEED8"/>
                  </a:solidFill>
                  <a:cs typeface="+mn-ea"/>
                  <a:sym typeface="+mn-lt"/>
                </a:rPr>
                <a:t>教育引导全党大力发扬红色传统、传承红色基因，廛续共产党人精神血脉，始终保持革命者的大无畏奋斗精神</a:t>
              </a:r>
              <a:r>
                <a:rPr lang="en-US" altLang="zh-CN" sz="1600" b="1" dirty="0">
                  <a:solidFill>
                    <a:srgbClr val="FAEED8"/>
                  </a:solidFill>
                  <a:cs typeface="+mn-ea"/>
                  <a:sym typeface="+mn-lt"/>
                </a:rPr>
                <a:t>,</a:t>
              </a:r>
              <a:r>
                <a:rPr lang="zh-CN" altLang="en-US" sz="1600" b="1" dirty="0">
                  <a:solidFill>
                    <a:srgbClr val="FAEED8"/>
                  </a:solidFill>
                  <a:cs typeface="+mn-ea"/>
                  <a:sym typeface="+mn-lt"/>
                </a:rPr>
                <a:t>鼓起迈进新征程、奋进新时代的精气神。</a:t>
              </a:r>
            </a:p>
          </p:txBody>
        </p:sp>
        <p:pic>
          <p:nvPicPr>
            <p:cNvPr id="24" name="图形 23" descr="警察">
              <a:extLst>
                <a:ext uri="{FF2B5EF4-FFF2-40B4-BE49-F238E27FC236}">
                  <a16:creationId xmlns="" xmlns:a16="http://schemas.microsoft.com/office/drawing/2014/main" id="{30C6E5D4-30D2-714B-9AC9-8C13441AE3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41679" y="4685614"/>
              <a:ext cx="1299261" cy="1299261"/>
            </a:xfrm>
            <a:prstGeom prst="rect">
              <a:avLst/>
            </a:prstGeom>
          </p:spPr>
        </p:pic>
      </p:grpSp>
    </p:spTree>
    <p:extLst>
      <p:ext uri="{BB962C8B-B14F-4D97-AF65-F5344CB8AC3E}">
        <p14:creationId xmlns:p14="http://schemas.microsoft.com/office/powerpoint/2010/main" val="1258650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CFBAD337-7DF7-5D41-9C8E-2E2253B477F4}"/>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673E2F49-13C0-524A-A1EA-099D05BF03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141B3209-F1FF-E141-8135-4DBCF6181022}"/>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6" name="组合 5">
            <a:extLst>
              <a:ext uri="{FF2B5EF4-FFF2-40B4-BE49-F238E27FC236}">
                <a16:creationId xmlns="" xmlns:a16="http://schemas.microsoft.com/office/drawing/2014/main" id="{6A951584-93B1-3241-B3CD-97B9871E66F1}"/>
              </a:ext>
            </a:extLst>
          </p:cNvPr>
          <p:cNvGrpSpPr/>
          <p:nvPr/>
        </p:nvGrpSpPr>
        <p:grpSpPr>
          <a:xfrm>
            <a:off x="941679" y="1715299"/>
            <a:ext cx="10685839" cy="778799"/>
            <a:chOff x="941679" y="1715299"/>
            <a:chExt cx="10685839" cy="778799"/>
          </a:xfrm>
        </p:grpSpPr>
        <p:sp>
          <p:nvSpPr>
            <p:cNvPr id="7" name="矩形 6">
              <a:extLst>
                <a:ext uri="{FF2B5EF4-FFF2-40B4-BE49-F238E27FC236}">
                  <a16:creationId xmlns="" xmlns:a16="http://schemas.microsoft.com/office/drawing/2014/main" id="{2B54792E-3FE6-3A41-A96A-A07E5368DF3B}"/>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a:extLst>
                <a:ext uri="{FF2B5EF4-FFF2-40B4-BE49-F238E27FC236}">
                  <a16:creationId xmlns="" xmlns:a16="http://schemas.microsoft.com/office/drawing/2014/main" id="{2D1AE667-ECBB-C04F-B07C-8BD8B9136817}"/>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系统总结党在不同历史时期成功应对风险挑战的丰富经验</a:t>
              </a:r>
            </a:p>
          </p:txBody>
        </p:sp>
        <p:sp>
          <p:nvSpPr>
            <p:cNvPr id="9" name="椭圆 8">
              <a:extLst>
                <a:ext uri="{FF2B5EF4-FFF2-40B4-BE49-F238E27FC236}">
                  <a16:creationId xmlns="" xmlns:a16="http://schemas.microsoft.com/office/drawing/2014/main" id="{33B8CEAB-0AAB-E04C-A43A-6AE54C1DC79F}"/>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03</a:t>
              </a:r>
              <a:endParaRPr kumimoji="1" lang="zh-CN" altLang="en-US" dirty="0">
                <a:solidFill>
                  <a:srgbClr val="BA1219"/>
                </a:solidFill>
                <a:cs typeface="+mn-ea"/>
                <a:sym typeface="+mn-lt"/>
              </a:endParaRPr>
            </a:p>
          </p:txBody>
        </p:sp>
      </p:grpSp>
      <p:sp>
        <p:nvSpPr>
          <p:cNvPr id="16" name="矩形 15">
            <a:extLst>
              <a:ext uri="{FF2B5EF4-FFF2-40B4-BE49-F238E27FC236}">
                <a16:creationId xmlns="" xmlns:a16="http://schemas.microsoft.com/office/drawing/2014/main" id="{411ED9E9-618B-EF4D-BD64-D5BB434E3690}"/>
              </a:ext>
            </a:extLst>
          </p:cNvPr>
          <p:cNvSpPr/>
          <p:nvPr/>
        </p:nvSpPr>
        <p:spPr>
          <a:xfrm>
            <a:off x="1146734" y="2627051"/>
            <a:ext cx="10121900"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前进道路从来不会是一片坦途</a:t>
            </a:r>
            <a:r>
              <a:rPr lang="en-US" altLang="zh-CN" sz="1600" b="1" dirty="0">
                <a:solidFill>
                  <a:srgbClr val="FAEED8"/>
                </a:solidFill>
                <a:cs typeface="+mn-ea"/>
                <a:sym typeface="+mn-lt"/>
              </a:rPr>
              <a:t>,</a:t>
            </a:r>
            <a:r>
              <a:rPr lang="zh-CN" altLang="en-US" sz="1600" b="1" dirty="0">
                <a:solidFill>
                  <a:srgbClr val="FAEED8"/>
                </a:solidFill>
                <a:cs typeface="+mn-ea"/>
                <a:sym typeface="+mn-lt"/>
              </a:rPr>
              <a:t>在实现民族复兴的征程上</a:t>
            </a:r>
            <a:r>
              <a:rPr lang="en-US" altLang="zh-CN" sz="1600" b="1" dirty="0">
                <a:solidFill>
                  <a:srgbClr val="FAEED8"/>
                </a:solidFill>
                <a:cs typeface="+mn-ea"/>
                <a:sym typeface="+mn-lt"/>
              </a:rPr>
              <a:t>,</a:t>
            </a:r>
            <a:r>
              <a:rPr lang="zh-CN" altLang="en-US" sz="1600" b="1" dirty="0">
                <a:solidFill>
                  <a:srgbClr val="FAEED8"/>
                </a:solidFill>
                <a:cs typeface="+mn-ea"/>
                <a:sym typeface="+mn-lt"/>
              </a:rPr>
              <a:t>必然会面临各种重大挑战、重大风险、重大阻力、重大矛盾，必须进行具有许多新的历史特点的伟大斗争。善于总结历史经验是党的优良传统。回顾历史</a:t>
            </a:r>
            <a:r>
              <a:rPr lang="en-US" altLang="zh-CN" sz="1600" b="1" dirty="0">
                <a:solidFill>
                  <a:srgbClr val="FAEED8"/>
                </a:solidFill>
                <a:cs typeface="+mn-ea"/>
                <a:sym typeface="+mn-lt"/>
              </a:rPr>
              <a:t>,</a:t>
            </a:r>
            <a:r>
              <a:rPr lang="zh-CN" altLang="en-US" sz="1600" b="1" dirty="0">
                <a:solidFill>
                  <a:srgbClr val="FAEED8"/>
                </a:solidFill>
                <a:cs typeface="+mn-ea"/>
                <a:sym typeface="+mn-lt"/>
              </a:rPr>
              <a:t>中国共产党在与各种风险挑战的斗争中不断总结经验、提高本领，不断提高应对风险、迎接挑战、化险为夷的能力水平，积累了丰富的斗争经验。</a:t>
            </a:r>
          </a:p>
        </p:txBody>
      </p:sp>
      <p:grpSp>
        <p:nvGrpSpPr>
          <p:cNvPr id="17" name="组合 16">
            <a:extLst>
              <a:ext uri="{FF2B5EF4-FFF2-40B4-BE49-F238E27FC236}">
                <a16:creationId xmlns="" xmlns:a16="http://schemas.microsoft.com/office/drawing/2014/main" id="{F9FE6EC0-F68F-2C43-B061-A83E6D8914F8}"/>
              </a:ext>
            </a:extLst>
          </p:cNvPr>
          <p:cNvGrpSpPr/>
          <p:nvPr/>
        </p:nvGrpSpPr>
        <p:grpSpPr>
          <a:xfrm>
            <a:off x="1094540" y="4439951"/>
            <a:ext cx="10442575" cy="1255793"/>
            <a:chOff x="874712" y="1958008"/>
            <a:chExt cx="10442575" cy="1255793"/>
          </a:xfrm>
        </p:grpSpPr>
        <p:sp>
          <p:nvSpPr>
            <p:cNvPr id="18" name="矩形 17">
              <a:extLst>
                <a:ext uri="{FF2B5EF4-FFF2-40B4-BE49-F238E27FC236}">
                  <a16:creationId xmlns="" xmlns:a16="http://schemas.microsoft.com/office/drawing/2014/main" id="{1D77224F-63B0-8C43-929E-FF264A0516F3}"/>
                </a:ext>
              </a:extLst>
            </p:cNvPr>
            <p:cNvSpPr/>
            <p:nvPr/>
          </p:nvSpPr>
          <p:spPr>
            <a:xfrm>
              <a:off x="874712" y="2187328"/>
              <a:ext cx="10442575" cy="1026473"/>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19" name="矩形 18">
              <a:extLst>
                <a:ext uri="{FF2B5EF4-FFF2-40B4-BE49-F238E27FC236}">
                  <a16:creationId xmlns="" xmlns:a16="http://schemas.microsoft.com/office/drawing/2014/main" id="{DF34948D-A2BA-6349-99C1-0DC41441C8A1}"/>
                </a:ext>
              </a:extLst>
            </p:cNvPr>
            <p:cNvSpPr/>
            <p:nvPr/>
          </p:nvSpPr>
          <p:spPr>
            <a:xfrm>
              <a:off x="1146734" y="1958008"/>
              <a:ext cx="25641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新民主主义革命时期</a:t>
              </a:r>
            </a:p>
          </p:txBody>
        </p:sp>
        <p:sp>
          <p:nvSpPr>
            <p:cNvPr id="20" name="矩形 19">
              <a:extLst>
                <a:ext uri="{FF2B5EF4-FFF2-40B4-BE49-F238E27FC236}">
                  <a16:creationId xmlns="" xmlns:a16="http://schemas.microsoft.com/office/drawing/2014/main" id="{32B9E49A-D9AF-DF4A-98E7-D59D69A8EF7B}"/>
                </a:ext>
              </a:extLst>
            </p:cNvPr>
            <p:cNvSpPr/>
            <p:nvPr/>
          </p:nvSpPr>
          <p:spPr>
            <a:xfrm>
              <a:off x="1146734" y="2664608"/>
              <a:ext cx="9950726" cy="288349"/>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中国共产党与帝国主义、封建主义、言僚资本主义展开了艰苦斗争</a:t>
              </a:r>
              <a:r>
                <a:rPr lang="en-US" altLang="zh-CN" sz="1400" b="1" dirty="0">
                  <a:solidFill>
                    <a:srgbClr val="FAEED8"/>
                  </a:solidFill>
                  <a:cs typeface="+mn-ea"/>
                  <a:sym typeface="+mn-lt"/>
                </a:rPr>
                <a:t>,</a:t>
              </a:r>
              <a:r>
                <a:rPr lang="zh-CN" altLang="en-US" sz="1400" b="1" dirty="0">
                  <a:solidFill>
                    <a:srgbClr val="FAEED8"/>
                  </a:solidFill>
                  <a:cs typeface="+mn-ea"/>
                  <a:sym typeface="+mn-lt"/>
                </a:rPr>
                <a:t>实现了中国从几千年封建专制政治向人民民主的伟大飞跃</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grpSp>
    </p:spTree>
    <p:extLst>
      <p:ext uri="{BB962C8B-B14F-4D97-AF65-F5344CB8AC3E}">
        <p14:creationId xmlns:p14="http://schemas.microsoft.com/office/powerpoint/2010/main" val="24722347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A72615A2-30D0-BA41-A1A1-1F1A38AE87C1}"/>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84B314E8-9F53-B045-84C8-589254F1B8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39FA3F51-5C8C-8141-833D-F40B397F8770}"/>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grpSp>
      <p:grpSp>
        <p:nvGrpSpPr>
          <p:cNvPr id="6" name="组合 5">
            <a:extLst>
              <a:ext uri="{FF2B5EF4-FFF2-40B4-BE49-F238E27FC236}">
                <a16:creationId xmlns="" xmlns:a16="http://schemas.microsoft.com/office/drawing/2014/main" id="{151FB7DB-F10B-D042-9ED2-95ACE478B65E}"/>
              </a:ext>
            </a:extLst>
          </p:cNvPr>
          <p:cNvGrpSpPr/>
          <p:nvPr/>
        </p:nvGrpSpPr>
        <p:grpSpPr>
          <a:xfrm>
            <a:off x="999538" y="1692915"/>
            <a:ext cx="10442575" cy="1501547"/>
            <a:chOff x="874712" y="1958008"/>
            <a:chExt cx="10442575" cy="1501547"/>
          </a:xfrm>
        </p:grpSpPr>
        <p:sp>
          <p:nvSpPr>
            <p:cNvPr id="7" name="矩形 6">
              <a:extLst>
                <a:ext uri="{FF2B5EF4-FFF2-40B4-BE49-F238E27FC236}">
                  <a16:creationId xmlns="" xmlns:a16="http://schemas.microsoft.com/office/drawing/2014/main" id="{F4E5C1BD-32D8-D045-BF6F-6FD96CAF8227}"/>
                </a:ext>
              </a:extLst>
            </p:cNvPr>
            <p:cNvSpPr/>
            <p:nvPr/>
          </p:nvSpPr>
          <p:spPr>
            <a:xfrm>
              <a:off x="874712" y="2187328"/>
              <a:ext cx="10442575" cy="127222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8" name="矩形 7">
              <a:extLst>
                <a:ext uri="{FF2B5EF4-FFF2-40B4-BE49-F238E27FC236}">
                  <a16:creationId xmlns="" xmlns:a16="http://schemas.microsoft.com/office/drawing/2014/main" id="{E7F36381-290B-944C-B8FE-B1145FF9CF6E}"/>
                </a:ext>
              </a:extLst>
            </p:cNvPr>
            <p:cNvSpPr/>
            <p:nvPr/>
          </p:nvSpPr>
          <p:spPr>
            <a:xfrm>
              <a:off x="1146734" y="1958008"/>
              <a:ext cx="25641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新中国成立后</a:t>
              </a:r>
            </a:p>
          </p:txBody>
        </p:sp>
        <p:sp>
          <p:nvSpPr>
            <p:cNvPr id="9" name="矩形 8">
              <a:extLst>
                <a:ext uri="{FF2B5EF4-FFF2-40B4-BE49-F238E27FC236}">
                  <a16:creationId xmlns="" xmlns:a16="http://schemas.microsoft.com/office/drawing/2014/main" id="{B1BCA3C0-A614-FD49-A0C6-BA94574BDDE7}"/>
                </a:ext>
              </a:extLst>
            </p:cNvPr>
            <p:cNvSpPr/>
            <p:nvPr/>
          </p:nvSpPr>
          <p:spPr>
            <a:xfrm>
              <a:off x="1146734" y="2664608"/>
              <a:ext cx="9950726" cy="611514"/>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中国共产党在复杂严峻的国内国际形势下建设社会主义</a:t>
              </a:r>
              <a:r>
                <a:rPr lang="en-US" altLang="zh-CN" sz="1400" b="1" dirty="0">
                  <a:solidFill>
                    <a:srgbClr val="FAEED8"/>
                  </a:solidFill>
                  <a:cs typeface="+mn-ea"/>
                  <a:sym typeface="+mn-lt"/>
                </a:rPr>
                <a:t>,</a:t>
              </a:r>
              <a:r>
                <a:rPr lang="zh-CN" altLang="en-US" sz="1400" b="1" dirty="0">
                  <a:solidFill>
                    <a:srgbClr val="FAEED8"/>
                  </a:solidFill>
                  <a:cs typeface="+mn-ea"/>
                  <a:sym typeface="+mn-lt"/>
                </a:rPr>
                <a:t>实现了中华民族由近代不断衰落到根本扭转命运、持续走向繁荣富强的伟大飞跃</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grpSp>
      <p:grpSp>
        <p:nvGrpSpPr>
          <p:cNvPr id="10" name="组合 9">
            <a:extLst>
              <a:ext uri="{FF2B5EF4-FFF2-40B4-BE49-F238E27FC236}">
                <a16:creationId xmlns="" xmlns:a16="http://schemas.microsoft.com/office/drawing/2014/main" id="{06AEF32D-40E5-C742-87D1-EAFBBF182B16}"/>
              </a:ext>
            </a:extLst>
          </p:cNvPr>
          <p:cNvGrpSpPr/>
          <p:nvPr/>
        </p:nvGrpSpPr>
        <p:grpSpPr>
          <a:xfrm>
            <a:off x="1025635" y="3354797"/>
            <a:ext cx="10442575" cy="1211023"/>
            <a:chOff x="874712" y="1958008"/>
            <a:chExt cx="10442575" cy="1211023"/>
          </a:xfrm>
        </p:grpSpPr>
        <p:sp>
          <p:nvSpPr>
            <p:cNvPr id="11" name="矩形 10">
              <a:extLst>
                <a:ext uri="{FF2B5EF4-FFF2-40B4-BE49-F238E27FC236}">
                  <a16:creationId xmlns="" xmlns:a16="http://schemas.microsoft.com/office/drawing/2014/main" id="{D826B976-F6E2-584B-B8D5-EE57F6EE44C3}"/>
                </a:ext>
              </a:extLst>
            </p:cNvPr>
            <p:cNvSpPr/>
            <p:nvPr/>
          </p:nvSpPr>
          <p:spPr>
            <a:xfrm>
              <a:off x="874712" y="2187329"/>
              <a:ext cx="10442575" cy="981702"/>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12" name="矩形 11">
              <a:extLst>
                <a:ext uri="{FF2B5EF4-FFF2-40B4-BE49-F238E27FC236}">
                  <a16:creationId xmlns="" xmlns:a16="http://schemas.microsoft.com/office/drawing/2014/main" id="{5E8D2BE7-75F5-D846-8CF3-2FCB34EEC4E2}"/>
                </a:ext>
              </a:extLst>
            </p:cNvPr>
            <p:cNvSpPr/>
            <p:nvPr/>
          </p:nvSpPr>
          <p:spPr>
            <a:xfrm>
              <a:off x="1146734" y="1958008"/>
              <a:ext cx="25641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改革开放后</a:t>
              </a:r>
            </a:p>
          </p:txBody>
        </p:sp>
        <p:sp>
          <p:nvSpPr>
            <p:cNvPr id="13" name="矩形 12">
              <a:extLst>
                <a:ext uri="{FF2B5EF4-FFF2-40B4-BE49-F238E27FC236}">
                  <a16:creationId xmlns="" xmlns:a16="http://schemas.microsoft.com/office/drawing/2014/main" id="{DD10F952-1A7F-5143-9127-F473C44BB8DF}"/>
                </a:ext>
              </a:extLst>
            </p:cNvPr>
            <p:cNvSpPr/>
            <p:nvPr/>
          </p:nvSpPr>
          <p:spPr>
            <a:xfrm>
              <a:off x="1146734" y="2664608"/>
              <a:ext cx="9950726" cy="288349"/>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中国共产党在世界社会主义运动遭受挫折、国内国际局势风云变幻的形势下</a:t>
              </a:r>
              <a:r>
                <a:rPr lang="en-US" altLang="zh-CN" sz="1400" b="1" dirty="0">
                  <a:solidFill>
                    <a:srgbClr val="FAEED8"/>
                  </a:solidFill>
                  <a:cs typeface="+mn-ea"/>
                  <a:sym typeface="+mn-lt"/>
                </a:rPr>
                <a:t>,</a:t>
              </a:r>
              <a:r>
                <a:rPr lang="zh-CN" altLang="en-US" sz="1400" b="1" dirty="0">
                  <a:solidFill>
                    <a:srgbClr val="FAEED8"/>
                  </a:solidFill>
                  <a:cs typeface="+mn-ea"/>
                  <a:sym typeface="+mn-lt"/>
                </a:rPr>
                <a:t>成功把中国特色社会主义推向了</a:t>
              </a:r>
              <a:r>
                <a:rPr lang="en-US" altLang="zh-CN" sz="1400" b="1" dirty="0">
                  <a:solidFill>
                    <a:srgbClr val="FAEED8"/>
                  </a:solidFill>
                  <a:cs typeface="+mn-ea"/>
                  <a:sym typeface="+mn-lt"/>
                </a:rPr>
                <a:t>21</a:t>
              </a:r>
              <a:r>
                <a:rPr lang="zh-CN" altLang="en-US" sz="1400" b="1" dirty="0">
                  <a:solidFill>
                    <a:srgbClr val="FAEED8"/>
                  </a:solidFill>
                  <a:cs typeface="+mn-ea"/>
                  <a:sym typeface="+mn-lt"/>
                </a:rPr>
                <a:t>世纪。</a:t>
              </a:r>
            </a:p>
          </p:txBody>
        </p:sp>
      </p:grpSp>
      <p:grpSp>
        <p:nvGrpSpPr>
          <p:cNvPr id="17" name="组合 16">
            <a:extLst>
              <a:ext uri="{FF2B5EF4-FFF2-40B4-BE49-F238E27FC236}">
                <a16:creationId xmlns="" xmlns:a16="http://schemas.microsoft.com/office/drawing/2014/main" id="{72FE1CBB-BC50-854A-AE2E-EF39A57D70B4}"/>
              </a:ext>
            </a:extLst>
          </p:cNvPr>
          <p:cNvGrpSpPr/>
          <p:nvPr/>
        </p:nvGrpSpPr>
        <p:grpSpPr>
          <a:xfrm>
            <a:off x="941679" y="4685614"/>
            <a:ext cx="10375609" cy="1299261"/>
            <a:chOff x="941679" y="4685614"/>
            <a:chExt cx="10375609" cy="1299261"/>
          </a:xfrm>
        </p:grpSpPr>
        <p:sp>
          <p:nvSpPr>
            <p:cNvPr id="14" name="矩形 13">
              <a:extLst>
                <a:ext uri="{FF2B5EF4-FFF2-40B4-BE49-F238E27FC236}">
                  <a16:creationId xmlns="" xmlns:a16="http://schemas.microsoft.com/office/drawing/2014/main" id="{C83DD7C6-0DC6-AF40-9232-B2A0CB4FE9D0}"/>
                </a:ext>
              </a:extLst>
            </p:cNvPr>
            <p:cNvSpPr/>
            <p:nvPr/>
          </p:nvSpPr>
          <p:spPr>
            <a:xfrm>
              <a:off x="2417499" y="473323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新时代学习党的百年历史</a:t>
              </a:r>
            </a:p>
          </p:txBody>
        </p:sp>
        <p:sp>
          <p:nvSpPr>
            <p:cNvPr id="15" name="矩形 14">
              <a:extLst>
                <a:ext uri="{FF2B5EF4-FFF2-40B4-BE49-F238E27FC236}">
                  <a16:creationId xmlns="" xmlns:a16="http://schemas.microsoft.com/office/drawing/2014/main" id="{B28E766F-07A1-A940-BEE7-82E8924971E4}"/>
                </a:ext>
              </a:extLst>
            </p:cNvPr>
            <p:cNvSpPr/>
            <p:nvPr/>
          </p:nvSpPr>
          <p:spPr>
            <a:xfrm>
              <a:off x="2417497" y="5218332"/>
              <a:ext cx="8899791"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必须从历史规律中获得启迪</a:t>
              </a:r>
              <a:r>
                <a:rPr lang="en-US" altLang="zh-CN" sz="1600" b="1" dirty="0">
                  <a:solidFill>
                    <a:srgbClr val="FAEED8"/>
                  </a:solidFill>
                  <a:cs typeface="+mn-ea"/>
                  <a:sym typeface="+mn-lt"/>
                </a:rPr>
                <a:t>,</a:t>
              </a:r>
              <a:r>
                <a:rPr lang="zh-CN" altLang="en-US" sz="1600" b="1" dirty="0">
                  <a:solidFill>
                    <a:srgbClr val="FAEED8"/>
                  </a:solidFill>
                  <a:cs typeface="+mn-ea"/>
                  <a:sym typeface="+mn-lt"/>
                </a:rPr>
                <a:t>从历史经验中提炼出克敌制胜的法宝</a:t>
              </a:r>
              <a:r>
                <a:rPr lang="en-US" altLang="zh-CN" sz="1600" b="1" dirty="0">
                  <a:solidFill>
                    <a:srgbClr val="FAEED8"/>
                  </a:solidFill>
                  <a:cs typeface="+mn-ea"/>
                  <a:sym typeface="+mn-lt"/>
                </a:rPr>
                <a:t>,</a:t>
              </a:r>
              <a:r>
                <a:rPr lang="zh-CN" altLang="en-US" sz="1600" b="1" dirty="0">
                  <a:solidFill>
                    <a:srgbClr val="FAEED8"/>
                  </a:solidFill>
                  <a:cs typeface="+mn-ea"/>
                  <a:sym typeface="+mn-lt"/>
                </a:rPr>
                <a:t>通过总结历史经验教训，更</a:t>
              </a:r>
            </a:p>
            <a:p>
              <a:pPr defTabSz="914400">
                <a:lnSpc>
                  <a:spcPct val="150000"/>
                </a:lnSpc>
                <a:defRPr/>
              </a:pPr>
              <a:r>
                <a:rPr lang="zh-CN" altLang="en-US" sz="1600" b="1" dirty="0">
                  <a:solidFill>
                    <a:srgbClr val="FAEED8"/>
                  </a:solidFill>
                  <a:cs typeface="+mn-ea"/>
                  <a:sym typeface="+mn-lt"/>
                </a:rPr>
                <a:t>好应对前进道路上各种可以预见和难以预见的风险挑战。</a:t>
              </a:r>
            </a:p>
          </p:txBody>
        </p:sp>
        <p:pic>
          <p:nvPicPr>
            <p:cNvPr id="16" name="图形 15" descr="警察">
              <a:extLst>
                <a:ext uri="{FF2B5EF4-FFF2-40B4-BE49-F238E27FC236}">
                  <a16:creationId xmlns="" xmlns:a16="http://schemas.microsoft.com/office/drawing/2014/main" id="{E8922F3D-3793-384F-9EE2-B06B15EB7A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41679" y="4685614"/>
              <a:ext cx="1299261" cy="1299261"/>
            </a:xfrm>
            <a:prstGeom prst="rect">
              <a:avLst/>
            </a:prstGeom>
          </p:spPr>
        </p:pic>
      </p:grpSp>
    </p:spTree>
    <p:extLst>
      <p:ext uri="{BB962C8B-B14F-4D97-AF65-F5344CB8AC3E}">
        <p14:creationId xmlns:p14="http://schemas.microsoft.com/office/powerpoint/2010/main" val="15593820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72786B3C-6E82-A64B-8E1C-CEC54ABF377E}"/>
              </a:ext>
            </a:extLst>
          </p:cNvPr>
          <p:cNvGrpSpPr/>
          <p:nvPr/>
        </p:nvGrpSpPr>
        <p:grpSpPr>
          <a:xfrm>
            <a:off x="2053210" y="1278978"/>
            <a:ext cx="8085580" cy="4705897"/>
            <a:chOff x="2053210" y="1278978"/>
            <a:chExt cx="8085580" cy="4705897"/>
          </a:xfrm>
        </p:grpSpPr>
        <p:sp>
          <p:nvSpPr>
            <p:cNvPr id="5" name="矩形 4">
              <a:extLst>
                <a:ext uri="{FF2B5EF4-FFF2-40B4-BE49-F238E27FC236}">
                  <a16:creationId xmlns="" xmlns:a16="http://schemas.microsoft.com/office/drawing/2014/main" id="{8E790A1E-A354-5B49-B037-59E231B3C045}"/>
                </a:ext>
              </a:extLst>
            </p:cNvPr>
            <p:cNvSpPr/>
            <p:nvPr/>
          </p:nvSpPr>
          <p:spPr>
            <a:xfrm>
              <a:off x="2053210" y="2413337"/>
              <a:ext cx="8085580" cy="2031325"/>
            </a:xfrm>
            <a:prstGeom prst="rect">
              <a:avLst/>
            </a:prstGeom>
          </p:spPr>
          <p:txBody>
            <a:bodyPr wrap="square" lIns="0" tIns="0" rIns="0" bIns="0">
              <a:spAutoFit/>
            </a:bodyPr>
            <a:lstStyle/>
            <a:p>
              <a:pPr algn="ctr" defTabSz="914400">
                <a:defRPr/>
              </a:pPr>
              <a:r>
                <a:rPr lang="zh-CN" altLang="en-US" sz="6600" b="1" dirty="0">
                  <a:solidFill>
                    <a:srgbClr val="FAEED8"/>
                  </a:solidFill>
                  <a:cs typeface="+mn-ea"/>
                  <a:sym typeface="+mn-lt"/>
                </a:rPr>
                <a:t>联系实际学好用好党的百年历史</a:t>
              </a:r>
            </a:p>
          </p:txBody>
        </p:sp>
        <p:sp>
          <p:nvSpPr>
            <p:cNvPr id="6" name="文本框 5">
              <a:extLst>
                <a:ext uri="{FF2B5EF4-FFF2-40B4-BE49-F238E27FC236}">
                  <a16:creationId xmlns="" xmlns:a16="http://schemas.microsoft.com/office/drawing/2014/main" id="{4E4E7F94-0D8C-4C4E-8333-A12A55AE2B45}"/>
                </a:ext>
              </a:extLst>
            </p:cNvPr>
            <p:cNvSpPr txBox="1"/>
            <p:nvPr/>
          </p:nvSpPr>
          <p:spPr>
            <a:xfrm>
              <a:off x="5695891" y="1278978"/>
              <a:ext cx="800219" cy="830997"/>
            </a:xfrm>
            <a:prstGeom prst="rect">
              <a:avLst/>
            </a:prstGeom>
            <a:noFill/>
          </p:spPr>
          <p:txBody>
            <a:bodyPr wrap="none" rtlCol="0">
              <a:spAutoFit/>
            </a:bodyPr>
            <a:lstStyle/>
            <a:p>
              <a:r>
                <a:rPr kumimoji="1" lang="zh-CN" altLang="en-US" sz="4800" b="1" dirty="0">
                  <a:solidFill>
                    <a:srgbClr val="FAEED8"/>
                  </a:solidFill>
                  <a:cs typeface="+mn-ea"/>
                  <a:sym typeface="+mn-lt"/>
                </a:rPr>
                <a:t>叁</a:t>
              </a:r>
            </a:p>
          </p:txBody>
        </p:sp>
        <p:sp>
          <p:nvSpPr>
            <p:cNvPr id="7" name="矩形 6">
              <a:extLst>
                <a:ext uri="{FF2B5EF4-FFF2-40B4-BE49-F238E27FC236}">
                  <a16:creationId xmlns="" xmlns:a16="http://schemas.microsoft.com/office/drawing/2014/main" id="{BCD8C5D3-174D-4146-ADD3-EEB6074EEE63}"/>
                </a:ext>
              </a:extLst>
            </p:cNvPr>
            <p:cNvSpPr/>
            <p:nvPr/>
          </p:nvSpPr>
          <p:spPr>
            <a:xfrm>
              <a:off x="2187944" y="5553988"/>
              <a:ext cx="7816112" cy="430887"/>
            </a:xfrm>
            <a:prstGeom prst="rect">
              <a:avLst/>
            </a:prstGeom>
          </p:spPr>
          <p:txBody>
            <a:bodyPr wrap="square" lIns="0" tIns="0" rIns="0" bIns="0">
              <a:spAutoFit/>
            </a:bodyPr>
            <a:lstStyle/>
            <a:p>
              <a:pPr algn="ctr" defTabSz="914400">
                <a:defRPr/>
              </a:pPr>
              <a:r>
                <a:rPr lang="zh-CN" altLang="en-US" sz="2800" dirty="0">
                  <a:solidFill>
                    <a:srgbClr val="FAEED8"/>
                  </a:solidFill>
                  <a:effectLst>
                    <a:outerShdw blurRad="228600" dist="76200" dir="2700000" algn="tl" rotWithShape="0">
                      <a:srgbClr val="BA1219">
                        <a:alpha val="7000"/>
                      </a:srgbClr>
                    </a:outerShdw>
                  </a:effectLst>
                  <a:cs typeface="+mn-ea"/>
                  <a:sym typeface="+mn-lt"/>
                </a:rPr>
                <a:t>中国共产党奋斗历程和启示</a:t>
              </a:r>
            </a:p>
          </p:txBody>
        </p:sp>
        <p:pic>
          <p:nvPicPr>
            <p:cNvPr id="8" name="图片 7">
              <a:extLst>
                <a:ext uri="{FF2B5EF4-FFF2-40B4-BE49-F238E27FC236}">
                  <a16:creationId xmlns="" xmlns:a16="http://schemas.microsoft.com/office/drawing/2014/main" id="{3653463C-4982-8E43-B7CE-82F050B994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7806" y="1400754"/>
              <a:ext cx="738085" cy="709221"/>
            </a:xfrm>
            <a:prstGeom prst="rect">
              <a:avLst/>
            </a:prstGeom>
          </p:spPr>
        </p:pic>
        <p:pic>
          <p:nvPicPr>
            <p:cNvPr id="9" name="图片 8">
              <a:extLst>
                <a:ext uri="{FF2B5EF4-FFF2-40B4-BE49-F238E27FC236}">
                  <a16:creationId xmlns="" xmlns:a16="http://schemas.microsoft.com/office/drawing/2014/main" id="{594B32B8-27E5-F147-8461-6D4CB2203D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6110" y="1400753"/>
              <a:ext cx="738085" cy="709221"/>
            </a:xfrm>
            <a:prstGeom prst="rect">
              <a:avLst/>
            </a:prstGeom>
          </p:spPr>
        </p:pic>
      </p:grpSp>
    </p:spTree>
    <p:extLst>
      <p:ext uri="{BB962C8B-B14F-4D97-AF65-F5344CB8AC3E}">
        <p14:creationId xmlns:p14="http://schemas.microsoft.com/office/powerpoint/2010/main" val="38373599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51CE061-3550-FA41-917E-54BBFB6F902D}"/>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94D06533-2236-9840-8564-E53F5D6239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47D502CD-EDFB-D74B-BD43-B0F6200D1117}"/>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17" name="组合 16">
            <a:extLst>
              <a:ext uri="{FF2B5EF4-FFF2-40B4-BE49-F238E27FC236}">
                <a16:creationId xmlns="" xmlns:a16="http://schemas.microsoft.com/office/drawing/2014/main" id="{49CC540A-4D32-A247-A782-ECD892AFDE69}"/>
              </a:ext>
            </a:extLst>
          </p:cNvPr>
          <p:cNvGrpSpPr/>
          <p:nvPr/>
        </p:nvGrpSpPr>
        <p:grpSpPr>
          <a:xfrm>
            <a:off x="874713" y="2061050"/>
            <a:ext cx="13774596" cy="3694479"/>
            <a:chOff x="1007423" y="1692915"/>
            <a:chExt cx="13774596" cy="3694479"/>
          </a:xfrm>
        </p:grpSpPr>
        <p:sp>
          <p:nvSpPr>
            <p:cNvPr id="11" name="矩形 10">
              <a:extLst>
                <a:ext uri="{FF2B5EF4-FFF2-40B4-BE49-F238E27FC236}">
                  <a16:creationId xmlns="" xmlns:a16="http://schemas.microsoft.com/office/drawing/2014/main" id="{3DA7564E-689F-D74F-9034-70C01B5ADC26}"/>
                </a:ext>
              </a:extLst>
            </p:cNvPr>
            <p:cNvSpPr/>
            <p:nvPr/>
          </p:nvSpPr>
          <p:spPr>
            <a:xfrm>
              <a:off x="5882228" y="4605783"/>
              <a:ext cx="8899791" cy="329577"/>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必须联系实际学好用好党的百年历史。</a:t>
              </a:r>
            </a:p>
          </p:txBody>
        </p:sp>
        <p:grpSp>
          <p:nvGrpSpPr>
            <p:cNvPr id="16" name="组合 15">
              <a:extLst>
                <a:ext uri="{FF2B5EF4-FFF2-40B4-BE49-F238E27FC236}">
                  <a16:creationId xmlns="" xmlns:a16="http://schemas.microsoft.com/office/drawing/2014/main" id="{9D60EB7B-A70B-4441-815D-F994D0A8FC78}"/>
                </a:ext>
              </a:extLst>
            </p:cNvPr>
            <p:cNvGrpSpPr/>
            <p:nvPr/>
          </p:nvGrpSpPr>
          <p:grpSpPr>
            <a:xfrm>
              <a:off x="1007423" y="1692915"/>
              <a:ext cx="12960387" cy="3694479"/>
              <a:chOff x="1007423" y="1692915"/>
              <a:chExt cx="12960387" cy="3694479"/>
            </a:xfrm>
          </p:grpSpPr>
          <p:pic>
            <p:nvPicPr>
              <p:cNvPr id="7" name="图形 6" descr="客户审核">
                <a:extLst>
                  <a:ext uri="{FF2B5EF4-FFF2-40B4-BE49-F238E27FC236}">
                    <a16:creationId xmlns="" xmlns:a16="http://schemas.microsoft.com/office/drawing/2014/main" id="{AF9D4236-C867-FF49-8CD6-596BC09898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07423" y="1692915"/>
                <a:ext cx="2270166" cy="2270166"/>
              </a:xfrm>
              <a:prstGeom prst="rect">
                <a:avLst/>
              </a:prstGeom>
            </p:spPr>
          </p:pic>
          <p:sp>
            <p:nvSpPr>
              <p:cNvPr id="8" name="矩形 7">
                <a:extLst>
                  <a:ext uri="{FF2B5EF4-FFF2-40B4-BE49-F238E27FC236}">
                    <a16:creationId xmlns="" xmlns:a16="http://schemas.microsoft.com/office/drawing/2014/main" id="{9D79F441-72EF-E641-8682-6C8AD32CEC2F}"/>
                  </a:ext>
                </a:extLst>
              </p:cNvPr>
              <p:cNvSpPr/>
              <p:nvPr/>
            </p:nvSpPr>
            <p:spPr>
              <a:xfrm>
                <a:off x="3438776" y="2079776"/>
                <a:ext cx="7878512" cy="1107996"/>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在全党开展党史学习教育，是党的政治生活中的</a:t>
                </a:r>
                <a:r>
                  <a:rPr lang="en-US" altLang="zh-CN" sz="1600" b="1" dirty="0">
                    <a:solidFill>
                      <a:srgbClr val="FAEED8"/>
                    </a:solidFill>
                    <a:cs typeface="+mn-ea"/>
                    <a:sym typeface="+mn-lt"/>
                  </a:rPr>
                  <a:t>-</a:t>
                </a:r>
                <a:r>
                  <a:rPr lang="zh-CN" altLang="en-US" sz="1600" b="1" dirty="0">
                    <a:solidFill>
                      <a:srgbClr val="FAEED8"/>
                    </a:solidFill>
                    <a:cs typeface="+mn-ea"/>
                    <a:sym typeface="+mn-lt"/>
                  </a:rPr>
                  <a:t>件大事。有关领导指出</a:t>
                </a:r>
                <a:r>
                  <a:rPr lang="en-US" altLang="zh-CN" sz="1600" b="1" dirty="0">
                    <a:solidFill>
                      <a:srgbClr val="FAEED8"/>
                    </a:solidFill>
                    <a:cs typeface="+mn-ea"/>
                    <a:sym typeface="+mn-lt"/>
                  </a:rPr>
                  <a:t>:“</a:t>
                </a:r>
                <a:r>
                  <a:rPr lang="zh-CN" altLang="en-US" sz="1600" b="1" dirty="0">
                    <a:solidFill>
                      <a:srgbClr val="FAEED8"/>
                    </a:solidFill>
                    <a:cs typeface="+mn-ea"/>
                    <a:sym typeface="+mn-lt"/>
                  </a:rPr>
                  <a:t>今天，我们回顾历史</a:t>
                </a:r>
                <a:r>
                  <a:rPr lang="en-US" altLang="zh-CN" sz="1600" b="1" dirty="0">
                    <a:solidFill>
                      <a:srgbClr val="FAEED8"/>
                    </a:solidFill>
                    <a:cs typeface="+mn-ea"/>
                    <a:sym typeface="+mn-lt"/>
                  </a:rPr>
                  <a:t>,</a:t>
                </a:r>
                <a:r>
                  <a:rPr lang="zh-CN" altLang="en-US" sz="1600" b="1" dirty="0">
                    <a:solidFill>
                      <a:srgbClr val="FAEED8"/>
                    </a:solidFill>
                    <a:cs typeface="+mn-ea"/>
                    <a:sym typeface="+mn-lt"/>
                  </a:rPr>
                  <a:t>不是为了从成功中寻求慰藉</a:t>
                </a:r>
                <a:r>
                  <a:rPr lang="en-US" altLang="zh-CN" sz="1600" b="1" dirty="0">
                    <a:solidFill>
                      <a:srgbClr val="FAEED8"/>
                    </a:solidFill>
                    <a:cs typeface="+mn-ea"/>
                    <a:sym typeface="+mn-lt"/>
                  </a:rPr>
                  <a:t>,</a:t>
                </a:r>
                <a:r>
                  <a:rPr lang="zh-CN" altLang="en-US" sz="1600" b="1" dirty="0">
                    <a:solidFill>
                      <a:srgbClr val="FAEED8"/>
                    </a:solidFill>
                    <a:cs typeface="+mn-ea"/>
                    <a:sym typeface="+mn-lt"/>
                  </a:rPr>
                  <a:t>更不是为了躺在功劳簿上、为回避今天面临的困难和问题寻找借口</a:t>
                </a:r>
                <a:r>
                  <a:rPr lang="en-US" altLang="zh-CN" sz="1600" b="1" dirty="0">
                    <a:solidFill>
                      <a:srgbClr val="FAEED8"/>
                    </a:solidFill>
                    <a:cs typeface="+mn-ea"/>
                    <a:sym typeface="+mn-lt"/>
                  </a:rPr>
                  <a:t>,</a:t>
                </a:r>
                <a:r>
                  <a:rPr lang="zh-CN" altLang="en-US" sz="1600" b="1" dirty="0">
                    <a:solidFill>
                      <a:srgbClr val="FAEED8"/>
                    </a:solidFill>
                    <a:cs typeface="+mn-ea"/>
                    <a:sym typeface="+mn-lt"/>
                  </a:rPr>
                  <a:t>而是为了总结历史经验、把握历史规律，增强开拓前进的勇气和力量。</a:t>
                </a:r>
              </a:p>
            </p:txBody>
          </p:sp>
          <p:sp>
            <p:nvSpPr>
              <p:cNvPr id="10" name="矩形 9">
                <a:extLst>
                  <a:ext uri="{FF2B5EF4-FFF2-40B4-BE49-F238E27FC236}">
                    <a16:creationId xmlns="" xmlns:a16="http://schemas.microsoft.com/office/drawing/2014/main" id="{4144E21C-46FE-1844-8213-CB7911346842}"/>
                  </a:ext>
                </a:extLst>
              </p:cNvPr>
              <p:cNvSpPr/>
              <p:nvPr/>
            </p:nvSpPr>
            <p:spPr>
              <a:xfrm>
                <a:off x="5882230" y="4120685"/>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新时代广大党员干部</a:t>
                </a:r>
              </a:p>
            </p:txBody>
          </p:sp>
          <p:pic>
            <p:nvPicPr>
              <p:cNvPr id="15" name="图片 14">
                <a:extLst>
                  <a:ext uri="{FF2B5EF4-FFF2-40B4-BE49-F238E27FC236}">
                    <a16:creationId xmlns="" xmlns:a16="http://schemas.microsoft.com/office/drawing/2014/main" id="{6EFD56DF-CD39-2A4A-949F-CD342E9500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8776" y="3429000"/>
                <a:ext cx="1928631" cy="1958394"/>
              </a:xfrm>
              <a:prstGeom prst="rect">
                <a:avLst/>
              </a:prstGeom>
            </p:spPr>
          </p:pic>
        </p:grpSp>
      </p:grpSp>
    </p:spTree>
    <p:extLst>
      <p:ext uri="{BB962C8B-B14F-4D97-AF65-F5344CB8AC3E}">
        <p14:creationId xmlns:p14="http://schemas.microsoft.com/office/powerpoint/2010/main" val="14122246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68ABD8CD-B6A3-4240-B40D-636314DA8CE7}"/>
              </a:ext>
            </a:extLst>
          </p:cNvPr>
          <p:cNvGrpSpPr/>
          <p:nvPr/>
        </p:nvGrpSpPr>
        <p:grpSpPr>
          <a:xfrm>
            <a:off x="732345" y="742497"/>
            <a:ext cx="3143712" cy="2160952"/>
            <a:chOff x="732345" y="742497"/>
            <a:chExt cx="3143712" cy="2160952"/>
          </a:xfrm>
        </p:grpSpPr>
        <p:sp>
          <p:nvSpPr>
            <p:cNvPr id="3" name="文本框 2">
              <a:extLst>
                <a:ext uri="{FF2B5EF4-FFF2-40B4-BE49-F238E27FC236}">
                  <a16:creationId xmlns="" xmlns:a16="http://schemas.microsoft.com/office/drawing/2014/main" id="{F102A8F0-91F0-BD4F-91F2-60313B79322E}"/>
                </a:ext>
              </a:extLst>
            </p:cNvPr>
            <p:cNvSpPr txBox="1"/>
            <p:nvPr/>
          </p:nvSpPr>
          <p:spPr>
            <a:xfrm>
              <a:off x="732345" y="887513"/>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前</a:t>
              </a:r>
            </a:p>
          </p:txBody>
        </p:sp>
        <p:sp>
          <p:nvSpPr>
            <p:cNvPr id="4" name="文本框 3">
              <a:extLst>
                <a:ext uri="{FF2B5EF4-FFF2-40B4-BE49-F238E27FC236}">
                  <a16:creationId xmlns="" xmlns:a16="http://schemas.microsoft.com/office/drawing/2014/main" id="{208914FD-C96C-374D-B1E8-0575D474E7A3}"/>
                </a:ext>
              </a:extLst>
            </p:cNvPr>
            <p:cNvSpPr txBox="1"/>
            <p:nvPr/>
          </p:nvSpPr>
          <p:spPr>
            <a:xfrm>
              <a:off x="2088388" y="742497"/>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言</a:t>
              </a:r>
            </a:p>
          </p:txBody>
        </p:sp>
      </p:grpSp>
      <p:sp>
        <p:nvSpPr>
          <p:cNvPr id="6" name="矩形 5">
            <a:extLst>
              <a:ext uri="{FF2B5EF4-FFF2-40B4-BE49-F238E27FC236}">
                <a16:creationId xmlns="" xmlns:a16="http://schemas.microsoft.com/office/drawing/2014/main" id="{3D60822A-F10E-2448-961D-4763B76D9544}"/>
              </a:ext>
            </a:extLst>
          </p:cNvPr>
          <p:cNvSpPr/>
          <p:nvPr/>
        </p:nvSpPr>
        <p:spPr>
          <a:xfrm>
            <a:off x="986893" y="2739517"/>
            <a:ext cx="6931594" cy="3278398"/>
          </a:xfrm>
          <a:prstGeom prst="rect">
            <a:avLst/>
          </a:prstGeom>
        </p:spPr>
        <p:txBody>
          <a:bodyPr wrap="square" lIns="0" tIns="0" rIns="0" bIns="0">
            <a:spAutoFit/>
          </a:bodyPr>
          <a:lstStyle/>
          <a:p>
            <a:pPr defTabSz="914400">
              <a:lnSpc>
                <a:spcPct val="150000"/>
              </a:lnSpc>
              <a:defRPr/>
            </a:pPr>
            <a:r>
              <a:rPr lang="zh-CN" altLang="en-US" b="1" dirty="0">
                <a:solidFill>
                  <a:srgbClr val="FAEED8"/>
                </a:solidFill>
                <a:cs typeface="+mn-ea"/>
                <a:sym typeface="+mn-lt"/>
              </a:rPr>
              <a:t>有关领导在党史学习教育动员大会上指出</a:t>
            </a:r>
            <a:r>
              <a:rPr lang="en-US" altLang="zh-CN" b="1" dirty="0">
                <a:solidFill>
                  <a:srgbClr val="FAEED8"/>
                </a:solidFill>
                <a:cs typeface="+mn-ea"/>
                <a:sym typeface="+mn-lt"/>
              </a:rPr>
              <a:t>:“</a:t>
            </a:r>
            <a:r>
              <a:rPr lang="zh-CN" altLang="en-US" b="1" dirty="0">
                <a:solidFill>
                  <a:srgbClr val="FAEED8"/>
                </a:solidFill>
                <a:cs typeface="+mn-ea"/>
                <a:sym typeface="+mn-lt"/>
              </a:rPr>
              <a:t>全党同志要做到学史明理、学史增信、学史崇德、学史力行</a:t>
            </a:r>
            <a:r>
              <a:rPr lang="en-US" altLang="zh-CN" b="1" dirty="0">
                <a:solidFill>
                  <a:srgbClr val="FAEED8"/>
                </a:solidFill>
                <a:cs typeface="+mn-ea"/>
                <a:sym typeface="+mn-lt"/>
              </a:rPr>
              <a:t>,</a:t>
            </a:r>
            <a:r>
              <a:rPr lang="zh-CN" altLang="en-US" b="1" dirty="0">
                <a:solidFill>
                  <a:srgbClr val="FAEED8"/>
                </a:solidFill>
                <a:cs typeface="+mn-ea"/>
                <a:sym typeface="+mn-lt"/>
              </a:rPr>
              <a:t>学党史、悟思想、办实事、开新局</a:t>
            </a:r>
            <a:r>
              <a:rPr lang="en-US" altLang="zh-CN" b="1" dirty="0">
                <a:solidFill>
                  <a:srgbClr val="FAEED8"/>
                </a:solidFill>
                <a:cs typeface="+mn-ea"/>
                <a:sym typeface="+mn-lt"/>
              </a:rPr>
              <a:t>,</a:t>
            </a:r>
            <a:r>
              <a:rPr lang="zh-CN" altLang="en-US" b="1" dirty="0">
                <a:solidFill>
                  <a:srgbClr val="FAEED8"/>
                </a:solidFill>
                <a:cs typeface="+mn-ea"/>
                <a:sym typeface="+mn-lt"/>
              </a:rPr>
              <a:t>以昂扬姿态奋力开启全面建设社会主义现代化国家新征程</a:t>
            </a:r>
            <a:r>
              <a:rPr lang="en-US" altLang="zh-CN" b="1" dirty="0">
                <a:solidFill>
                  <a:srgbClr val="FAEED8"/>
                </a:solidFill>
                <a:cs typeface="+mn-ea"/>
                <a:sym typeface="+mn-lt"/>
              </a:rPr>
              <a:t>,</a:t>
            </a:r>
            <a:r>
              <a:rPr lang="zh-CN" altLang="en-US" b="1" dirty="0">
                <a:solidFill>
                  <a:srgbClr val="FAEED8"/>
                </a:solidFill>
                <a:cs typeface="+mn-ea"/>
                <a:sym typeface="+mn-lt"/>
              </a:rPr>
              <a:t>以优异成绩迎接建党一百周年。”有关领导的重要讲话高屋建瓴、视野宏大、思想深邃，阐明了在庆祝我们党百年华诞的重大时刻、在“两个一百年”奋斗目标历史交汇的关键节点，在全党集中开展党史学习教育的意义、重点和要求，为开展好党史学习教育指明了方向，提供了根本遵循。</a:t>
            </a:r>
          </a:p>
        </p:txBody>
      </p:sp>
      <p:pic>
        <p:nvPicPr>
          <p:cNvPr id="8" name="图片 7">
            <a:extLst>
              <a:ext uri="{FF2B5EF4-FFF2-40B4-BE49-F238E27FC236}">
                <a16:creationId xmlns="" xmlns:a16="http://schemas.microsoft.com/office/drawing/2014/main" id="{CCAA285E-D33E-E244-B166-C80CF61062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749" y="1442563"/>
            <a:ext cx="4370251" cy="4791694"/>
          </a:xfrm>
          <a:prstGeom prst="rect">
            <a:avLst/>
          </a:prstGeom>
        </p:spPr>
      </p:pic>
      <p:sp>
        <p:nvSpPr>
          <p:cNvPr id="2" name="文本框 1"/>
          <p:cNvSpPr txBox="1"/>
          <p:nvPr/>
        </p:nvSpPr>
        <p:spPr>
          <a:xfrm>
            <a:off x="5584054" y="1926454"/>
            <a:ext cx="1571348" cy="230832"/>
          </a:xfrm>
          <a:prstGeom prst="rect">
            <a:avLst/>
          </a:prstGeom>
          <a:noFill/>
        </p:spPr>
        <p:txBody>
          <a:bodyPr wrap="square" rtlCol="0">
            <a:spAutoFit/>
          </a:bodyPr>
          <a:lstStyle/>
          <a:p>
            <a:r>
              <a:rPr lang="en-US" altLang="zh-CN" sz="900" dirty="0">
                <a:solidFill>
                  <a:srgbClr val="D91F16"/>
                </a:solidFill>
              </a:rPr>
              <a:t>https://www.ypppt.com/</a:t>
            </a:r>
            <a:endParaRPr lang="zh-CN" altLang="en-US" sz="900" dirty="0">
              <a:solidFill>
                <a:srgbClr val="D91F16"/>
              </a:solidFill>
            </a:endParaRPr>
          </a:p>
        </p:txBody>
      </p:sp>
    </p:spTree>
    <p:extLst>
      <p:ext uri="{BB962C8B-B14F-4D97-AF65-F5344CB8AC3E}">
        <p14:creationId xmlns:p14="http://schemas.microsoft.com/office/powerpoint/2010/main" val="12823357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DE840B8C-D6EB-8446-91A2-C9C3B57E99B0}"/>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800434B0-9DB4-9949-B8F7-B2C83D9DF4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7A74A563-8E53-5147-889A-EEC9DD4DD88E}"/>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7" name="组合 6">
            <a:extLst>
              <a:ext uri="{FF2B5EF4-FFF2-40B4-BE49-F238E27FC236}">
                <a16:creationId xmlns="" xmlns:a16="http://schemas.microsoft.com/office/drawing/2014/main" id="{497E685A-94A1-0843-8399-9E45A6627C62}"/>
              </a:ext>
            </a:extLst>
          </p:cNvPr>
          <p:cNvGrpSpPr/>
          <p:nvPr/>
        </p:nvGrpSpPr>
        <p:grpSpPr>
          <a:xfrm>
            <a:off x="941679" y="1715299"/>
            <a:ext cx="10685839" cy="778799"/>
            <a:chOff x="941679" y="1715299"/>
            <a:chExt cx="10685839" cy="778799"/>
          </a:xfrm>
        </p:grpSpPr>
        <p:sp>
          <p:nvSpPr>
            <p:cNvPr id="8" name="矩形 7">
              <a:extLst>
                <a:ext uri="{FF2B5EF4-FFF2-40B4-BE49-F238E27FC236}">
                  <a16:creationId xmlns="" xmlns:a16="http://schemas.microsoft.com/office/drawing/2014/main" id="{E1830221-7250-3045-BACE-0B83195DF593}"/>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a:extLst>
                <a:ext uri="{FF2B5EF4-FFF2-40B4-BE49-F238E27FC236}">
                  <a16:creationId xmlns="" xmlns:a16="http://schemas.microsoft.com/office/drawing/2014/main" id="{17FECE2D-71B6-A148-98F9-EDED2946F71D}"/>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深刻认识中国共产党人的精神谱系</a:t>
              </a:r>
            </a:p>
          </p:txBody>
        </p:sp>
        <p:sp>
          <p:nvSpPr>
            <p:cNvPr id="10" name="椭圆 9">
              <a:extLst>
                <a:ext uri="{FF2B5EF4-FFF2-40B4-BE49-F238E27FC236}">
                  <a16:creationId xmlns="" xmlns:a16="http://schemas.microsoft.com/office/drawing/2014/main" id="{CA2E5DAE-A689-F948-B7B1-25F7B42311E2}"/>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01</a:t>
              </a:r>
              <a:endParaRPr kumimoji="1" lang="zh-CN" altLang="en-US" dirty="0">
                <a:solidFill>
                  <a:srgbClr val="BA1219"/>
                </a:solidFill>
                <a:cs typeface="+mn-ea"/>
                <a:sym typeface="+mn-lt"/>
              </a:endParaRPr>
            </a:p>
          </p:txBody>
        </p:sp>
      </p:grpSp>
      <p:sp>
        <p:nvSpPr>
          <p:cNvPr id="14" name="矩形 13">
            <a:extLst>
              <a:ext uri="{FF2B5EF4-FFF2-40B4-BE49-F238E27FC236}">
                <a16:creationId xmlns="" xmlns:a16="http://schemas.microsoft.com/office/drawing/2014/main" id="{CCD85836-63E1-3A44-9C9C-2EE4ADF19EBB}"/>
              </a:ext>
            </a:extLst>
          </p:cNvPr>
          <p:cNvSpPr/>
          <p:nvPr/>
        </p:nvSpPr>
        <p:spPr>
          <a:xfrm>
            <a:off x="941678" y="2590116"/>
            <a:ext cx="10375609" cy="1107996"/>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党史观是指看待党的百年历史的根本观点。一</a:t>
            </a:r>
            <a:r>
              <a:rPr lang="en-US" altLang="zh-CN" sz="1600" b="1" dirty="0">
                <a:solidFill>
                  <a:srgbClr val="FAEED8"/>
                </a:solidFill>
                <a:cs typeface="+mn-ea"/>
                <a:sym typeface="+mn-lt"/>
              </a:rPr>
              <a:t>-</a:t>
            </a:r>
            <a:r>
              <a:rPr lang="zh-CN" altLang="en-US" sz="1600" b="1" dirty="0">
                <a:solidFill>
                  <a:srgbClr val="FAEED8"/>
                </a:solidFill>
                <a:cs typeface="+mn-ea"/>
                <a:sym typeface="+mn-lt"/>
              </a:rPr>
              <a:t>段时间以来 </a:t>
            </a:r>
            <a:r>
              <a:rPr lang="en-US" altLang="zh-CN" sz="1600" b="1" dirty="0">
                <a:solidFill>
                  <a:srgbClr val="FAEED8"/>
                </a:solidFill>
                <a:cs typeface="+mn-ea"/>
                <a:sym typeface="+mn-lt"/>
              </a:rPr>
              <a:t>,</a:t>
            </a:r>
            <a:r>
              <a:rPr lang="zh-CN" altLang="en-US" sz="1600" b="1" dirty="0">
                <a:solidFill>
                  <a:srgbClr val="FAEED8"/>
                </a:solidFill>
                <a:cs typeface="+mn-ea"/>
                <a:sym typeface="+mn-lt"/>
              </a:rPr>
              <a:t>一</a:t>
            </a:r>
            <a:r>
              <a:rPr lang="en-US" altLang="zh-CN" sz="1600" b="1" dirty="0">
                <a:solidFill>
                  <a:srgbClr val="FAEED8"/>
                </a:solidFill>
                <a:cs typeface="+mn-ea"/>
                <a:sym typeface="+mn-lt"/>
              </a:rPr>
              <a:t>-</a:t>
            </a:r>
            <a:r>
              <a:rPr lang="zh-CN" altLang="en-US" sz="1600" b="1" dirty="0">
                <a:solidFill>
                  <a:srgbClr val="FAEED8"/>
                </a:solidFill>
                <a:cs typeface="+mn-ea"/>
                <a:sym typeface="+mn-lt"/>
              </a:rPr>
              <a:t>些别有 用心的势力妄图通过捏造事实、割裂联系、否定革命领袖和英雄人物等手段篡改和丑化党的历史，传播唯心主义的历史观。历史虚无主义从根本上否定马克思主义指导地位和中国走向社会主义的历史必然性</a:t>
            </a:r>
            <a:r>
              <a:rPr lang="en-US" altLang="zh-CN" sz="1600" b="1" dirty="0">
                <a:solidFill>
                  <a:srgbClr val="FAEED8"/>
                </a:solidFill>
                <a:cs typeface="+mn-ea"/>
                <a:sym typeface="+mn-lt"/>
              </a:rPr>
              <a:t>,</a:t>
            </a:r>
            <a:r>
              <a:rPr lang="zh-CN" altLang="en-US" sz="1600" b="1" dirty="0">
                <a:solidFill>
                  <a:srgbClr val="FAEED8"/>
                </a:solidFill>
                <a:cs typeface="+mn-ea"/>
                <a:sym typeface="+mn-lt"/>
              </a:rPr>
              <a:t>否定中国共产党的领导，具有极大的社会危害性。</a:t>
            </a:r>
          </a:p>
        </p:txBody>
      </p:sp>
      <p:grpSp>
        <p:nvGrpSpPr>
          <p:cNvPr id="15" name="组合 14">
            <a:extLst>
              <a:ext uri="{FF2B5EF4-FFF2-40B4-BE49-F238E27FC236}">
                <a16:creationId xmlns="" xmlns:a16="http://schemas.microsoft.com/office/drawing/2014/main" id="{79688A37-5974-1F49-A8B3-421DBFD0F6BF}"/>
              </a:ext>
            </a:extLst>
          </p:cNvPr>
          <p:cNvGrpSpPr/>
          <p:nvPr/>
        </p:nvGrpSpPr>
        <p:grpSpPr>
          <a:xfrm>
            <a:off x="941678" y="3982314"/>
            <a:ext cx="10066748" cy="1962426"/>
            <a:chOff x="941678" y="3982314"/>
            <a:chExt cx="10066748" cy="1962426"/>
          </a:xfrm>
        </p:grpSpPr>
        <p:sp>
          <p:nvSpPr>
            <p:cNvPr id="16" name="矩形 15">
              <a:extLst>
                <a:ext uri="{FF2B5EF4-FFF2-40B4-BE49-F238E27FC236}">
                  <a16:creationId xmlns="" xmlns:a16="http://schemas.microsoft.com/office/drawing/2014/main" id="{5BAB64CC-05E6-7E4F-9D75-6855CE685E0C}"/>
                </a:ext>
              </a:extLst>
            </p:cNvPr>
            <p:cNvSpPr/>
            <p:nvPr/>
          </p:nvSpPr>
          <p:spPr>
            <a:xfrm>
              <a:off x="941680" y="398231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17" name="矩形 16">
              <a:extLst>
                <a:ext uri="{FF2B5EF4-FFF2-40B4-BE49-F238E27FC236}">
                  <a16:creationId xmlns="" xmlns:a16="http://schemas.microsoft.com/office/drawing/2014/main" id="{4DA5E3DF-E6C7-294B-B1BC-986BDB859683}"/>
                </a:ext>
              </a:extLst>
            </p:cNvPr>
            <p:cNvSpPr/>
            <p:nvPr/>
          </p:nvSpPr>
          <p:spPr>
            <a:xfrm>
              <a:off x="941678" y="4467412"/>
              <a:ext cx="10066748"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就是要坚持实事求是的原则</a:t>
              </a:r>
              <a:r>
                <a:rPr lang="en-US" altLang="zh-CN" sz="1600" b="1" dirty="0">
                  <a:solidFill>
                    <a:srgbClr val="FAEED8"/>
                  </a:solidFill>
                  <a:cs typeface="+mn-ea"/>
                  <a:sym typeface="+mn-lt"/>
                </a:rPr>
                <a:t>,</a:t>
              </a:r>
              <a:r>
                <a:rPr lang="zh-CN" altLang="en-US" sz="1600" b="1" dirty="0">
                  <a:solidFill>
                    <a:srgbClr val="FAEED8"/>
                  </a:solidFill>
                  <a:cs typeface="+mn-ea"/>
                  <a:sym typeface="+mn-lt"/>
                </a:rPr>
                <a:t>坚持以我们党关于历史问题的两个决议和党中央有关精神为依据，准确把握党的历史发展的主题主线、主流本质，正确认识和科学评价党史上的重大事件、重要会议、重要人物</a:t>
              </a:r>
              <a:r>
                <a:rPr lang="en-US" altLang="zh-CN" sz="1600" b="1" dirty="0">
                  <a:solidFill>
                    <a:srgbClr val="FAEED8"/>
                  </a:solidFill>
                  <a:cs typeface="+mn-ea"/>
                  <a:sym typeface="+mn-lt"/>
                </a:rPr>
                <a:t>,</a:t>
              </a:r>
              <a:r>
                <a:rPr lang="zh-CN" altLang="en-US" sz="1600" b="1" dirty="0">
                  <a:solidFill>
                    <a:srgbClr val="FAEED8"/>
                  </a:solidFill>
                  <a:cs typeface="+mn-ea"/>
                  <a:sym typeface="+mn-lt"/>
                </a:rPr>
                <a:t>旗帜鲜明反对打着所谓“解构”‘</a:t>
              </a:r>
              <a:r>
                <a:rPr lang="en-US" altLang="zh-CN" sz="1600" b="1" dirty="0">
                  <a:solidFill>
                    <a:srgbClr val="FAEED8"/>
                  </a:solidFill>
                  <a:cs typeface="+mn-ea"/>
                  <a:sym typeface="+mn-lt"/>
                </a:rPr>
                <a:t>'</a:t>
              </a:r>
              <a:r>
                <a:rPr lang="zh-CN" altLang="en-US" sz="1600" b="1" dirty="0">
                  <a:solidFill>
                    <a:srgbClr val="FAEED8"/>
                  </a:solidFill>
                  <a:cs typeface="+mn-ea"/>
                  <a:sym typeface="+mn-lt"/>
                </a:rPr>
                <a:t>戏说” 揭秘” 等旗号的历史虚无主义</a:t>
              </a:r>
              <a:r>
                <a:rPr lang="en-US" altLang="zh-CN" sz="1600" b="1" dirty="0">
                  <a:solidFill>
                    <a:srgbClr val="FAEED8"/>
                  </a:solidFill>
                  <a:cs typeface="+mn-ea"/>
                  <a:sym typeface="+mn-lt"/>
                </a:rPr>
                <a:t>,</a:t>
              </a:r>
              <a:r>
                <a:rPr lang="zh-CN" altLang="en-US" sz="1600" b="1" dirty="0">
                  <a:solidFill>
                    <a:srgbClr val="FAEED8"/>
                  </a:solidFill>
                  <a:cs typeface="+mn-ea"/>
                  <a:sym typeface="+mn-lt"/>
                </a:rPr>
                <a:t>积极通过各种手段和途径加强思想引导和理论辨析，更好正本清源、固本培元， 引导广大党员干部树立正确的党史观。</a:t>
              </a:r>
            </a:p>
          </p:txBody>
        </p:sp>
      </p:grpSp>
    </p:spTree>
    <p:extLst>
      <p:ext uri="{BB962C8B-B14F-4D97-AF65-F5344CB8AC3E}">
        <p14:creationId xmlns:p14="http://schemas.microsoft.com/office/powerpoint/2010/main" val="109986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6864A53A-270A-FC40-BA0C-0DBAFE6A41F5}"/>
              </a:ext>
            </a:extLst>
          </p:cNvPr>
          <p:cNvGrpSpPr/>
          <p:nvPr/>
        </p:nvGrpSpPr>
        <p:grpSpPr>
          <a:xfrm>
            <a:off x="777692" y="873125"/>
            <a:ext cx="7669679" cy="709221"/>
            <a:chOff x="777692" y="873125"/>
            <a:chExt cx="7669679" cy="709221"/>
          </a:xfrm>
        </p:grpSpPr>
        <p:pic>
          <p:nvPicPr>
            <p:cNvPr id="5" name="图片 4">
              <a:extLst>
                <a:ext uri="{FF2B5EF4-FFF2-40B4-BE49-F238E27FC236}">
                  <a16:creationId xmlns="" xmlns:a16="http://schemas.microsoft.com/office/drawing/2014/main" id="{59F95FB4-4DD2-EA40-A7F4-90AC7AE889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6" name="矩形 5">
              <a:extLst>
                <a:ext uri="{FF2B5EF4-FFF2-40B4-BE49-F238E27FC236}">
                  <a16:creationId xmlns="" xmlns:a16="http://schemas.microsoft.com/office/drawing/2014/main" id="{82B77CB8-75FA-C14F-9C48-D63DC4543D01}"/>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8" name="组合 7">
            <a:extLst>
              <a:ext uri="{FF2B5EF4-FFF2-40B4-BE49-F238E27FC236}">
                <a16:creationId xmlns="" xmlns:a16="http://schemas.microsoft.com/office/drawing/2014/main" id="{AA044D71-41CF-0C48-942D-E5215A3272C2}"/>
              </a:ext>
            </a:extLst>
          </p:cNvPr>
          <p:cNvGrpSpPr/>
          <p:nvPr/>
        </p:nvGrpSpPr>
        <p:grpSpPr>
          <a:xfrm>
            <a:off x="941679" y="1715299"/>
            <a:ext cx="10685839" cy="778799"/>
            <a:chOff x="941679" y="1715299"/>
            <a:chExt cx="10685839" cy="778799"/>
          </a:xfrm>
        </p:grpSpPr>
        <p:sp>
          <p:nvSpPr>
            <p:cNvPr id="9" name="矩形 8">
              <a:extLst>
                <a:ext uri="{FF2B5EF4-FFF2-40B4-BE49-F238E27FC236}">
                  <a16:creationId xmlns="" xmlns:a16="http://schemas.microsoft.com/office/drawing/2014/main" id="{FDB2A7F5-DDB3-4347-B540-FBC96169AB2C}"/>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a:extLst>
                <a:ext uri="{FF2B5EF4-FFF2-40B4-BE49-F238E27FC236}">
                  <a16:creationId xmlns="" xmlns:a16="http://schemas.microsoft.com/office/drawing/2014/main" id="{F269516B-3096-F74A-9927-9B163F7B767D}"/>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胸怀“两个大局”，善于分析把握历史大势</a:t>
              </a:r>
            </a:p>
          </p:txBody>
        </p:sp>
        <p:sp>
          <p:nvSpPr>
            <p:cNvPr id="11" name="椭圆 10">
              <a:extLst>
                <a:ext uri="{FF2B5EF4-FFF2-40B4-BE49-F238E27FC236}">
                  <a16:creationId xmlns="" xmlns:a16="http://schemas.microsoft.com/office/drawing/2014/main" id="{4FB247AD-6361-F045-A3CA-DCBBDA2FD290}"/>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02</a:t>
              </a:r>
              <a:endParaRPr kumimoji="1" lang="zh-CN" altLang="en-US" dirty="0">
                <a:solidFill>
                  <a:srgbClr val="BA1219"/>
                </a:solidFill>
                <a:cs typeface="+mn-ea"/>
                <a:sym typeface="+mn-lt"/>
              </a:endParaRPr>
            </a:p>
          </p:txBody>
        </p:sp>
      </p:grpSp>
      <p:pic>
        <p:nvPicPr>
          <p:cNvPr id="12" name="图片 11">
            <a:extLst>
              <a:ext uri="{FF2B5EF4-FFF2-40B4-BE49-F238E27FC236}">
                <a16:creationId xmlns="" xmlns:a16="http://schemas.microsoft.com/office/drawing/2014/main" id="{617698E3-27FE-4C43-B958-7FC951B249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7216" y="2104698"/>
            <a:ext cx="4476797" cy="3957792"/>
          </a:xfrm>
          <a:prstGeom prst="rect">
            <a:avLst/>
          </a:prstGeom>
        </p:spPr>
      </p:pic>
      <p:sp>
        <p:nvSpPr>
          <p:cNvPr id="13" name="矩形 12">
            <a:extLst>
              <a:ext uri="{FF2B5EF4-FFF2-40B4-BE49-F238E27FC236}">
                <a16:creationId xmlns="" xmlns:a16="http://schemas.microsoft.com/office/drawing/2014/main" id="{EFCBC3D3-7908-1240-8AF3-04A196EB9774}"/>
              </a:ext>
            </a:extLst>
          </p:cNvPr>
          <p:cNvSpPr/>
          <p:nvPr/>
        </p:nvSpPr>
        <p:spPr>
          <a:xfrm>
            <a:off x="1146734" y="2982001"/>
            <a:ext cx="4960358" cy="2215991"/>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在百年奋斗征程中，中国共产党始终以马克思主义基本原理分析把握历史大势，正确处理中国和世界的关系，善于抓住和用好各种历史机遇，这也使得我们党能够始终站在历史和人民这一边。历史发展有其规律</a:t>
            </a:r>
            <a:r>
              <a:rPr lang="en-US" altLang="zh-CN" sz="1600" b="1" dirty="0">
                <a:solidFill>
                  <a:srgbClr val="FAEED8"/>
                </a:solidFill>
                <a:cs typeface="+mn-ea"/>
                <a:sym typeface="+mn-lt"/>
              </a:rPr>
              <a:t>,</a:t>
            </a:r>
            <a:r>
              <a:rPr lang="zh-CN" altLang="en-US" sz="1600" b="1" dirty="0">
                <a:solidFill>
                  <a:srgbClr val="FAEED8"/>
                </a:solidFill>
                <a:cs typeface="+mn-ea"/>
                <a:sym typeface="+mn-lt"/>
              </a:rPr>
              <a:t>但人在其中不是完全消极被动的。分析把握历史大势，是每一个党员干部在新时代的必修课。</a:t>
            </a:r>
          </a:p>
        </p:txBody>
      </p:sp>
    </p:spTree>
    <p:extLst>
      <p:ext uri="{BB962C8B-B14F-4D97-AF65-F5344CB8AC3E}">
        <p14:creationId xmlns:p14="http://schemas.microsoft.com/office/powerpoint/2010/main" val="3621207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54ED3E13-EF94-4C4E-8BFD-07FC120FBEEA}"/>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2612D14E-8832-7140-9A8B-6057DEDC3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EE44D202-F818-3340-AF1B-423CB1A86B75}"/>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pic>
        <p:nvPicPr>
          <p:cNvPr id="6" name="Picture 2">
            <a:extLst>
              <a:ext uri="{FF2B5EF4-FFF2-40B4-BE49-F238E27FC236}">
                <a16:creationId xmlns="" xmlns:a16="http://schemas.microsoft.com/office/drawing/2014/main" id="{3BF47EAA-9632-234D-935F-AEAFC8612C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4713" y="2198456"/>
            <a:ext cx="4823722" cy="3215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组合 8">
            <a:extLst>
              <a:ext uri="{FF2B5EF4-FFF2-40B4-BE49-F238E27FC236}">
                <a16:creationId xmlns="" xmlns:a16="http://schemas.microsoft.com/office/drawing/2014/main" id="{12270AA8-AB09-D642-BC38-5078A8BFD5F1}"/>
              </a:ext>
            </a:extLst>
          </p:cNvPr>
          <p:cNvGrpSpPr/>
          <p:nvPr/>
        </p:nvGrpSpPr>
        <p:grpSpPr>
          <a:xfrm>
            <a:off x="6096000" y="2604776"/>
            <a:ext cx="8085582" cy="2292003"/>
            <a:chOff x="6096000" y="2604776"/>
            <a:chExt cx="8085582" cy="2292003"/>
          </a:xfrm>
        </p:grpSpPr>
        <p:sp>
          <p:nvSpPr>
            <p:cNvPr id="7" name="矩形 6">
              <a:extLst>
                <a:ext uri="{FF2B5EF4-FFF2-40B4-BE49-F238E27FC236}">
                  <a16:creationId xmlns="" xmlns:a16="http://schemas.microsoft.com/office/drawing/2014/main" id="{F360EC43-7085-6046-83CF-44655CEDDF94}"/>
                </a:ext>
              </a:extLst>
            </p:cNvPr>
            <p:cNvSpPr/>
            <p:nvPr/>
          </p:nvSpPr>
          <p:spPr>
            <a:xfrm>
              <a:off x="6096002" y="260477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8" name="矩形 7">
              <a:extLst>
                <a:ext uri="{FF2B5EF4-FFF2-40B4-BE49-F238E27FC236}">
                  <a16:creationId xmlns="" xmlns:a16="http://schemas.microsoft.com/office/drawing/2014/main" id="{F755C36D-2831-0044-A081-8D6271B63AAF}"/>
                </a:ext>
              </a:extLst>
            </p:cNvPr>
            <p:cNvSpPr/>
            <p:nvPr/>
          </p:nvSpPr>
          <p:spPr>
            <a:xfrm>
              <a:off x="6096000" y="3089874"/>
              <a:ext cx="4823722" cy="1806905"/>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就是要胸怀中华民族伟大复兴战略全局和世界百年未有之大变局，树立大历史观，善于运用马克思主义基本原理分析和思考历史问题</a:t>
              </a:r>
              <a:r>
                <a:rPr lang="en-US" altLang="zh-CN" sz="1600" b="1" dirty="0">
                  <a:solidFill>
                    <a:srgbClr val="FAEED8"/>
                  </a:solidFill>
                  <a:cs typeface="+mn-ea"/>
                  <a:sym typeface="+mn-lt"/>
                </a:rPr>
                <a:t>,</a:t>
              </a:r>
              <a:r>
                <a:rPr lang="zh-CN" altLang="en-US" sz="1600" b="1" dirty="0">
                  <a:solidFill>
                    <a:srgbClr val="FAEED8"/>
                  </a:solidFill>
                  <a:cs typeface="+mn-ea"/>
                  <a:sym typeface="+mn-lt"/>
                </a:rPr>
                <a:t>从历史长河、时代大潮、全球风云中分析演变机理、探究历史规律</a:t>
              </a:r>
              <a:r>
                <a:rPr lang="en-US" altLang="zh-CN" sz="1600" b="1" dirty="0">
                  <a:solidFill>
                    <a:srgbClr val="FAEED8"/>
                  </a:solidFill>
                  <a:cs typeface="+mn-ea"/>
                  <a:sym typeface="+mn-lt"/>
                </a:rPr>
                <a:t>,</a:t>
              </a:r>
              <a:r>
                <a:rPr lang="zh-CN" altLang="en-US" sz="1600" b="1" dirty="0">
                  <a:solidFill>
                    <a:srgbClr val="FAEED8"/>
                  </a:solidFill>
                  <a:cs typeface="+mn-ea"/>
                  <a:sym typeface="+mn-lt"/>
                </a:rPr>
                <a:t>联系实际提出因应的战略策略</a:t>
              </a:r>
              <a:r>
                <a:rPr lang="en-US" altLang="zh-CN" sz="1600" b="1" dirty="0">
                  <a:solidFill>
                    <a:srgbClr val="FAEED8"/>
                  </a:solidFill>
                  <a:cs typeface="+mn-ea"/>
                  <a:sym typeface="+mn-lt"/>
                </a:rPr>
                <a:t>,</a:t>
              </a:r>
              <a:r>
                <a:rPr lang="zh-CN" altLang="en-US" sz="1600" b="1" dirty="0">
                  <a:solidFill>
                    <a:srgbClr val="FAEED8"/>
                  </a:solidFill>
                  <a:cs typeface="+mn-ea"/>
                  <a:sym typeface="+mn-lt"/>
                </a:rPr>
                <a:t>以增强工作的系统性、预见性、创造性。</a:t>
              </a:r>
            </a:p>
          </p:txBody>
        </p:sp>
      </p:grpSp>
    </p:spTree>
    <p:extLst>
      <p:ext uri="{BB962C8B-B14F-4D97-AF65-F5344CB8AC3E}">
        <p14:creationId xmlns:p14="http://schemas.microsoft.com/office/powerpoint/2010/main" val="25876630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1B3CDD88-CC0C-9142-8F59-A5B762D9D100}"/>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18683A8A-2457-0344-86E0-B01C13E79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57966F80-2DF9-DA43-AD2B-496F28E39493}"/>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grpSp>
      <p:grpSp>
        <p:nvGrpSpPr>
          <p:cNvPr id="6" name="组合 5">
            <a:extLst>
              <a:ext uri="{FF2B5EF4-FFF2-40B4-BE49-F238E27FC236}">
                <a16:creationId xmlns="" xmlns:a16="http://schemas.microsoft.com/office/drawing/2014/main" id="{75F5F0C8-3829-EE4E-AB1F-E266E0EDFD7D}"/>
              </a:ext>
            </a:extLst>
          </p:cNvPr>
          <p:cNvGrpSpPr/>
          <p:nvPr/>
        </p:nvGrpSpPr>
        <p:grpSpPr>
          <a:xfrm>
            <a:off x="941679" y="1715299"/>
            <a:ext cx="10685839" cy="778799"/>
            <a:chOff x="941679" y="1715299"/>
            <a:chExt cx="10685839" cy="778799"/>
          </a:xfrm>
        </p:grpSpPr>
        <p:sp>
          <p:nvSpPr>
            <p:cNvPr id="7" name="矩形 6">
              <a:extLst>
                <a:ext uri="{FF2B5EF4-FFF2-40B4-BE49-F238E27FC236}">
                  <a16:creationId xmlns="" xmlns:a16="http://schemas.microsoft.com/office/drawing/2014/main" id="{7EC9F495-6107-264E-A367-C3172DD26AC0}"/>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a:extLst>
                <a:ext uri="{FF2B5EF4-FFF2-40B4-BE49-F238E27FC236}">
                  <a16:creationId xmlns="" xmlns:a16="http://schemas.microsoft.com/office/drawing/2014/main" id="{9074A3D8-46D7-C14E-9DE5-8B3304F3F739}"/>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着眼现实问题，把学习党史同总结经验、观照现实、推动工作结合起来</a:t>
              </a:r>
            </a:p>
          </p:txBody>
        </p:sp>
        <p:sp>
          <p:nvSpPr>
            <p:cNvPr id="9" name="椭圆 8">
              <a:extLst>
                <a:ext uri="{FF2B5EF4-FFF2-40B4-BE49-F238E27FC236}">
                  <a16:creationId xmlns="" xmlns:a16="http://schemas.microsoft.com/office/drawing/2014/main" id="{C40E0E4F-1F24-B842-B007-56BAF0EDC7A5}"/>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03</a:t>
              </a:r>
              <a:endParaRPr kumimoji="1" lang="zh-CN" altLang="en-US" dirty="0">
                <a:solidFill>
                  <a:srgbClr val="BA1219"/>
                </a:solidFill>
                <a:cs typeface="+mn-ea"/>
                <a:sym typeface="+mn-lt"/>
              </a:endParaRPr>
            </a:p>
          </p:txBody>
        </p:sp>
      </p:grpSp>
      <p:sp>
        <p:nvSpPr>
          <p:cNvPr id="10" name="矩形 9">
            <a:extLst>
              <a:ext uri="{FF2B5EF4-FFF2-40B4-BE49-F238E27FC236}">
                <a16:creationId xmlns="" xmlns:a16="http://schemas.microsoft.com/office/drawing/2014/main" id="{72A68C8C-41FF-3548-9E67-3CD8A57476EE}"/>
              </a:ext>
            </a:extLst>
          </p:cNvPr>
          <p:cNvSpPr/>
          <p:nvPr/>
        </p:nvSpPr>
        <p:spPr>
          <a:xfrm>
            <a:off x="1146734" y="2801220"/>
            <a:ext cx="9804400" cy="698909"/>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新时代学习党的百年历史的目的</a:t>
            </a:r>
            <a:r>
              <a:rPr lang="en-US" altLang="zh-CN" sz="1600" b="1" dirty="0">
                <a:solidFill>
                  <a:srgbClr val="FAEED8"/>
                </a:solidFill>
                <a:cs typeface="+mn-ea"/>
                <a:sym typeface="+mn-lt"/>
              </a:rPr>
              <a:t>,</a:t>
            </a:r>
            <a:r>
              <a:rPr lang="zh-CN" altLang="en-US" sz="1600" b="1" dirty="0">
                <a:solidFill>
                  <a:srgbClr val="FAEED8"/>
                </a:solidFill>
                <a:cs typeface="+mn-ea"/>
                <a:sym typeface="+mn-lt"/>
              </a:rPr>
              <a:t>在于更好服务于解决现实问题。有关领导指出</a:t>
            </a:r>
            <a:r>
              <a:rPr lang="en-US" altLang="zh-CN" sz="1600" b="1" dirty="0">
                <a:solidFill>
                  <a:srgbClr val="FAEED8"/>
                </a:solidFill>
                <a:cs typeface="+mn-ea"/>
                <a:sym typeface="+mn-lt"/>
              </a:rPr>
              <a:t>:“</a:t>
            </a:r>
            <a:r>
              <a:rPr lang="zh-CN" altLang="en-US" sz="1600" b="1" dirty="0">
                <a:solidFill>
                  <a:srgbClr val="FAEED8"/>
                </a:solidFill>
                <a:cs typeface="+mn-ea"/>
                <a:sym typeface="+mn-lt"/>
              </a:rPr>
              <a:t>我们相信 会成功的。我们不靠上帝</a:t>
            </a:r>
            <a:r>
              <a:rPr lang="en-US" altLang="zh-CN" sz="1600" b="1" dirty="0">
                <a:solidFill>
                  <a:srgbClr val="FAEED8"/>
                </a:solidFill>
                <a:cs typeface="+mn-ea"/>
                <a:sym typeface="+mn-lt"/>
              </a:rPr>
              <a:t>,</a:t>
            </a:r>
            <a:r>
              <a:rPr lang="zh-CN" altLang="en-US" sz="1600" b="1" dirty="0">
                <a:solidFill>
                  <a:srgbClr val="FAEED8"/>
                </a:solidFill>
                <a:cs typeface="+mn-ea"/>
                <a:sym typeface="+mn-lt"/>
              </a:rPr>
              <a:t>而靠自己努力，靠不断总结经验，坚定地前进。</a:t>
            </a:r>
          </a:p>
        </p:txBody>
      </p:sp>
      <p:grpSp>
        <p:nvGrpSpPr>
          <p:cNvPr id="13" name="组合 12">
            <a:extLst>
              <a:ext uri="{FF2B5EF4-FFF2-40B4-BE49-F238E27FC236}">
                <a16:creationId xmlns="" xmlns:a16="http://schemas.microsoft.com/office/drawing/2014/main" id="{1E8231F1-CFA3-6541-9BC8-5D38E25DB298}"/>
              </a:ext>
            </a:extLst>
          </p:cNvPr>
          <p:cNvGrpSpPr/>
          <p:nvPr/>
        </p:nvGrpSpPr>
        <p:grpSpPr>
          <a:xfrm>
            <a:off x="941678" y="3803661"/>
            <a:ext cx="10358899" cy="1962426"/>
            <a:chOff x="6095999" y="2604776"/>
            <a:chExt cx="10358899" cy="1962426"/>
          </a:xfrm>
        </p:grpSpPr>
        <p:sp>
          <p:nvSpPr>
            <p:cNvPr id="11" name="矩形 10">
              <a:extLst>
                <a:ext uri="{FF2B5EF4-FFF2-40B4-BE49-F238E27FC236}">
                  <a16:creationId xmlns="" xmlns:a16="http://schemas.microsoft.com/office/drawing/2014/main" id="{A72380D6-E31E-6B49-9AEB-5D646A488145}"/>
                </a:ext>
              </a:extLst>
            </p:cNvPr>
            <p:cNvSpPr/>
            <p:nvPr/>
          </p:nvSpPr>
          <p:spPr>
            <a:xfrm>
              <a:off x="6096002" y="2604776"/>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12" name="矩形 11">
              <a:extLst>
                <a:ext uri="{FF2B5EF4-FFF2-40B4-BE49-F238E27FC236}">
                  <a16:creationId xmlns="" xmlns:a16="http://schemas.microsoft.com/office/drawing/2014/main" id="{1AA1D09B-3FC7-5049-99F3-97C045EE62EA}"/>
                </a:ext>
              </a:extLst>
            </p:cNvPr>
            <p:cNvSpPr/>
            <p:nvPr/>
          </p:nvSpPr>
          <p:spPr>
            <a:xfrm>
              <a:off x="6095999" y="3089874"/>
              <a:ext cx="10358899" cy="1477328"/>
            </a:xfrm>
            <a:prstGeom prst="rect">
              <a:avLst/>
            </a:prstGeom>
          </p:spPr>
          <p:txBody>
            <a:bodyPr wrap="square" lIns="0" tIns="0" rIns="0" bIns="0">
              <a:spAutoFit/>
            </a:bodyPr>
            <a:lstStyle/>
            <a:p>
              <a:pPr defTabSz="914400">
                <a:lnSpc>
                  <a:spcPct val="150000"/>
                </a:lnSpc>
                <a:defRPr/>
              </a:pPr>
              <a:r>
                <a:rPr lang="zh-CN" altLang="en-US" sz="1600" b="1" dirty="0">
                  <a:solidFill>
                    <a:srgbClr val="FAEED8"/>
                  </a:solidFill>
                  <a:cs typeface="+mn-ea"/>
                  <a:sym typeface="+mn-lt"/>
                </a:rPr>
                <a:t>就是要抓住建党一百年的重要节点，从新时代具有许多新的历史特点的伟大斗争出发</a:t>
              </a:r>
              <a:r>
                <a:rPr lang="en-US" altLang="zh-CN" sz="1600" b="1" dirty="0">
                  <a:solidFill>
                    <a:srgbClr val="FAEED8"/>
                  </a:solidFill>
                  <a:cs typeface="+mn-ea"/>
                  <a:sym typeface="+mn-lt"/>
                </a:rPr>
                <a:t>,</a:t>
              </a:r>
              <a:r>
                <a:rPr lang="zh-CN" altLang="en-US" sz="1600" b="1" dirty="0">
                  <a:solidFill>
                    <a:srgbClr val="FAEED8"/>
                  </a:solidFill>
                  <a:cs typeface="+mn-ea"/>
                  <a:sym typeface="+mn-lt"/>
                </a:rPr>
                <a:t>从解决党的建设的现实问题着手，善于总结和运用党在不同历史时期成功应对风险挑战的丰富经验，提高党的领导水平和执政水平，增强拒腐防变和抵御风险能力，将学习党的百年历史同解决实际问题结合起来</a:t>
              </a:r>
              <a:r>
                <a:rPr lang="en-US" altLang="zh-CN" sz="1600" b="1" dirty="0">
                  <a:solidFill>
                    <a:srgbClr val="FAEED8"/>
                  </a:solidFill>
                  <a:cs typeface="+mn-ea"/>
                  <a:sym typeface="+mn-lt"/>
                </a:rPr>
                <a:t>,</a:t>
              </a:r>
              <a:r>
                <a:rPr lang="zh-CN" altLang="en-US" sz="1600" b="1" dirty="0">
                  <a:solidFill>
                    <a:srgbClr val="FAEED8"/>
                  </a:solidFill>
                  <a:cs typeface="+mn-ea"/>
                  <a:sym typeface="+mn-lt"/>
                </a:rPr>
                <a:t>把学习成效转化为工作动力和成效，不断提高治国理政能力和水平。</a:t>
              </a:r>
            </a:p>
          </p:txBody>
        </p:sp>
      </p:grpSp>
    </p:spTree>
    <p:extLst>
      <p:ext uri="{BB962C8B-B14F-4D97-AF65-F5344CB8AC3E}">
        <p14:creationId xmlns:p14="http://schemas.microsoft.com/office/powerpoint/2010/main" val="14020399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FCA6E66F-7669-124F-80B7-FBDE001290DE}"/>
              </a:ext>
            </a:extLst>
          </p:cNvPr>
          <p:cNvGrpSpPr/>
          <p:nvPr/>
        </p:nvGrpSpPr>
        <p:grpSpPr>
          <a:xfrm>
            <a:off x="732345" y="742497"/>
            <a:ext cx="3143712" cy="2160952"/>
            <a:chOff x="732345" y="742497"/>
            <a:chExt cx="3143712" cy="2160952"/>
          </a:xfrm>
        </p:grpSpPr>
        <p:sp>
          <p:nvSpPr>
            <p:cNvPr id="4" name="文本框 3">
              <a:extLst>
                <a:ext uri="{FF2B5EF4-FFF2-40B4-BE49-F238E27FC236}">
                  <a16:creationId xmlns="" xmlns:a16="http://schemas.microsoft.com/office/drawing/2014/main" id="{17FE1976-1915-2A49-B189-F68E794A53E3}"/>
                </a:ext>
              </a:extLst>
            </p:cNvPr>
            <p:cNvSpPr txBox="1"/>
            <p:nvPr/>
          </p:nvSpPr>
          <p:spPr>
            <a:xfrm>
              <a:off x="732345" y="887513"/>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结</a:t>
              </a:r>
            </a:p>
          </p:txBody>
        </p:sp>
        <p:sp>
          <p:nvSpPr>
            <p:cNvPr id="5" name="文本框 4">
              <a:extLst>
                <a:ext uri="{FF2B5EF4-FFF2-40B4-BE49-F238E27FC236}">
                  <a16:creationId xmlns="" xmlns:a16="http://schemas.microsoft.com/office/drawing/2014/main" id="{89886901-9DA7-3B41-B822-B4932BB23EBD}"/>
                </a:ext>
              </a:extLst>
            </p:cNvPr>
            <p:cNvSpPr txBox="1"/>
            <p:nvPr/>
          </p:nvSpPr>
          <p:spPr>
            <a:xfrm>
              <a:off x="2088388" y="742497"/>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语</a:t>
              </a:r>
            </a:p>
          </p:txBody>
        </p:sp>
      </p:grpSp>
      <p:sp>
        <p:nvSpPr>
          <p:cNvPr id="6" name="矩形 5">
            <a:extLst>
              <a:ext uri="{FF2B5EF4-FFF2-40B4-BE49-F238E27FC236}">
                <a16:creationId xmlns="" xmlns:a16="http://schemas.microsoft.com/office/drawing/2014/main" id="{3AB8E20D-1670-F746-B89B-4BA6733C858A}"/>
              </a:ext>
            </a:extLst>
          </p:cNvPr>
          <p:cNvSpPr/>
          <p:nvPr/>
        </p:nvSpPr>
        <p:spPr>
          <a:xfrm>
            <a:off x="986892" y="2739517"/>
            <a:ext cx="10330395" cy="2448299"/>
          </a:xfrm>
          <a:prstGeom prst="rect">
            <a:avLst/>
          </a:prstGeom>
        </p:spPr>
        <p:txBody>
          <a:bodyPr wrap="square" lIns="0" tIns="0" rIns="0" bIns="0">
            <a:spAutoFit/>
          </a:bodyPr>
          <a:lstStyle/>
          <a:p>
            <a:pPr defTabSz="914400">
              <a:lnSpc>
                <a:spcPct val="150000"/>
              </a:lnSpc>
              <a:defRPr/>
            </a:pPr>
            <a:r>
              <a:rPr lang="zh-CN" altLang="en-US" b="1" dirty="0">
                <a:solidFill>
                  <a:srgbClr val="FAEED8"/>
                </a:solidFill>
                <a:cs typeface="+mn-ea"/>
                <a:sym typeface="+mn-lt"/>
              </a:rPr>
              <a:t>今天，我们重温党的百年光辉历程，既是回望过往的奋斗路</a:t>
            </a:r>
            <a:r>
              <a:rPr lang="en-US" altLang="zh-CN" b="1" dirty="0">
                <a:solidFill>
                  <a:srgbClr val="FAEED8"/>
                </a:solidFill>
                <a:cs typeface="+mn-ea"/>
                <a:sym typeface="+mn-lt"/>
              </a:rPr>
              <a:t>,</a:t>
            </a:r>
            <a:r>
              <a:rPr lang="zh-CN" altLang="en-US" b="1" dirty="0">
                <a:solidFill>
                  <a:srgbClr val="FAEED8"/>
                </a:solidFill>
                <a:cs typeface="+mn-ea"/>
                <a:sym typeface="+mn-lt"/>
              </a:rPr>
              <a:t>也是眺望前方的奋进路。有关领导指出</a:t>
            </a:r>
            <a:r>
              <a:rPr lang="en-US" altLang="zh-CN" b="1" dirty="0">
                <a:solidFill>
                  <a:srgbClr val="FAEED8"/>
                </a:solidFill>
                <a:cs typeface="+mn-ea"/>
                <a:sym typeface="+mn-lt"/>
              </a:rPr>
              <a:t>: "</a:t>
            </a:r>
            <a:r>
              <a:rPr lang="zh-CN" altLang="en-US" b="1" dirty="0">
                <a:solidFill>
                  <a:srgbClr val="FAEED8"/>
                </a:solidFill>
                <a:cs typeface="+mn-ea"/>
                <a:sym typeface="+mn-lt"/>
              </a:rPr>
              <a:t>历史总是要前进的 </a:t>
            </a:r>
            <a:r>
              <a:rPr lang="en-US" altLang="zh-CN" b="1" dirty="0">
                <a:solidFill>
                  <a:srgbClr val="FAEED8"/>
                </a:solidFill>
                <a:cs typeface="+mn-ea"/>
                <a:sym typeface="+mn-lt"/>
              </a:rPr>
              <a:t>,</a:t>
            </a:r>
            <a:r>
              <a:rPr lang="zh-CN" altLang="en-US" b="1" dirty="0">
                <a:solidFill>
                  <a:srgbClr val="FAEED8"/>
                </a:solidFill>
                <a:cs typeface="+mn-ea"/>
                <a:sym typeface="+mn-lt"/>
              </a:rPr>
              <a:t>历史从不等待一切犹豫者、 观望者、懈怠者、软弱者。回望过去、眺望未来</a:t>
            </a:r>
            <a:r>
              <a:rPr lang="en-US" altLang="zh-CN" b="1" dirty="0">
                <a:solidFill>
                  <a:srgbClr val="FAEED8"/>
                </a:solidFill>
                <a:cs typeface="+mn-ea"/>
                <a:sym typeface="+mn-lt"/>
              </a:rPr>
              <a:t>,</a:t>
            </a:r>
            <a:r>
              <a:rPr lang="zh-CN" altLang="en-US" b="1" dirty="0">
                <a:solidFill>
                  <a:srgbClr val="FAEED8"/>
                </a:solidFill>
                <a:cs typeface="+mn-ea"/>
                <a:sym typeface="+mn-lt"/>
              </a:rPr>
              <a:t>我们必须抓住党史学习教育的契机，把党的历史学习好、总结好，把党的成功经验传承好、发扬好，学党史、 悟思想、办实事、开新局</a:t>
            </a:r>
            <a:r>
              <a:rPr lang="en-US" altLang="zh-CN" b="1" dirty="0">
                <a:solidFill>
                  <a:srgbClr val="FAEED8"/>
                </a:solidFill>
                <a:cs typeface="+mn-ea"/>
                <a:sym typeface="+mn-lt"/>
              </a:rPr>
              <a:t>,</a:t>
            </a:r>
            <a:r>
              <a:rPr lang="zh-CN" altLang="en-US" b="1" dirty="0">
                <a:solidFill>
                  <a:srgbClr val="FAEED8"/>
                </a:solidFill>
                <a:cs typeface="+mn-ea"/>
                <a:sym typeface="+mn-lt"/>
              </a:rPr>
              <a:t>自觉增强“四个意识”、坚定“四个自信”做到“两个维护”， 不断提高政治判断力、政治领悟力、政治执行力，始终在思想上政治上行动上同以有关领导为核心的党中央保持高度一致，确保全党上下拧成一股绳，心往一处想、 劲往一处使，奋力夺取全面建设社会主义现代化国家新胜利。</a:t>
            </a:r>
          </a:p>
        </p:txBody>
      </p:sp>
    </p:spTree>
    <p:extLst>
      <p:ext uri="{BB962C8B-B14F-4D97-AF65-F5344CB8AC3E}">
        <p14:creationId xmlns:p14="http://schemas.microsoft.com/office/powerpoint/2010/main" val="889838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A5392D1-EE64-9E4C-B340-1913ABA9CA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739"/>
            <a:ext cx="12192000" cy="6887739"/>
          </a:xfrm>
          <a:prstGeom prst="rect">
            <a:avLst/>
          </a:prstGeom>
        </p:spPr>
      </p:pic>
      <p:sp>
        <p:nvSpPr>
          <p:cNvPr id="13" name="矩形 12">
            <a:extLst>
              <a:ext uri="{FF2B5EF4-FFF2-40B4-BE49-F238E27FC236}">
                <a16:creationId xmlns="" xmlns:a16="http://schemas.microsoft.com/office/drawing/2014/main" id="{4D481262-F390-8D4B-B8BE-81311396765C}"/>
              </a:ext>
            </a:extLst>
          </p:cNvPr>
          <p:cNvSpPr/>
          <p:nvPr/>
        </p:nvSpPr>
        <p:spPr>
          <a:xfrm>
            <a:off x="1024223" y="3985569"/>
            <a:ext cx="7816112" cy="553998"/>
          </a:xfrm>
          <a:prstGeom prst="rect">
            <a:avLst/>
          </a:prstGeom>
        </p:spPr>
        <p:txBody>
          <a:bodyPr wrap="square" lIns="0" tIns="0" rIns="0" bIns="0">
            <a:spAutoFit/>
          </a:bodyPr>
          <a:lstStyle/>
          <a:p>
            <a:pPr algn="ctr" defTabSz="914400">
              <a:defRPr/>
            </a:pPr>
            <a:r>
              <a:rPr lang="zh-CN" altLang="en-US" sz="3600" dirty="0">
                <a:gradFill>
                  <a:gsLst>
                    <a:gs pos="0">
                      <a:srgbClr val="BA1219"/>
                    </a:gs>
                    <a:gs pos="100000">
                      <a:srgbClr val="E90000"/>
                    </a:gs>
                  </a:gsLst>
                  <a:lin ang="16200000" scaled="1"/>
                </a:gradFill>
                <a:effectLst>
                  <a:outerShdw blurRad="228600" dist="76200" dir="2700000" algn="tl" rotWithShape="0">
                    <a:srgbClr val="BA1219">
                      <a:alpha val="7000"/>
                    </a:srgbClr>
                  </a:outerShdw>
                </a:effectLst>
                <a:cs typeface="+mn-ea"/>
                <a:sym typeface="+mn-lt"/>
              </a:rPr>
              <a:t>中国共产党奋斗历程和启示</a:t>
            </a:r>
          </a:p>
        </p:txBody>
      </p:sp>
      <p:grpSp>
        <p:nvGrpSpPr>
          <p:cNvPr id="14" name="组合 13">
            <a:extLst>
              <a:ext uri="{FF2B5EF4-FFF2-40B4-BE49-F238E27FC236}">
                <a16:creationId xmlns="" xmlns:a16="http://schemas.microsoft.com/office/drawing/2014/main" id="{060C46A3-A324-8A43-9109-62C92D693187}"/>
              </a:ext>
            </a:extLst>
          </p:cNvPr>
          <p:cNvGrpSpPr/>
          <p:nvPr/>
        </p:nvGrpSpPr>
        <p:grpSpPr>
          <a:xfrm>
            <a:off x="1259929" y="1667136"/>
            <a:ext cx="7916755" cy="2462030"/>
            <a:chOff x="1368449" y="2117931"/>
            <a:chExt cx="7916755" cy="2462030"/>
          </a:xfrm>
        </p:grpSpPr>
        <p:sp>
          <p:nvSpPr>
            <p:cNvPr id="15" name="文本框 14">
              <a:extLst>
                <a:ext uri="{FF2B5EF4-FFF2-40B4-BE49-F238E27FC236}">
                  <a16:creationId xmlns="" xmlns:a16="http://schemas.microsoft.com/office/drawing/2014/main" id="{0918F67B-FD7C-F245-964A-188A6090D220}"/>
                </a:ext>
              </a:extLst>
            </p:cNvPr>
            <p:cNvSpPr txBox="1"/>
            <p:nvPr/>
          </p:nvSpPr>
          <p:spPr>
            <a:xfrm>
              <a:off x="1368449" y="2179304"/>
              <a:ext cx="2108269" cy="2400657"/>
            </a:xfrm>
            <a:prstGeom prst="rect">
              <a:avLst/>
            </a:prstGeom>
            <a:noFill/>
            <a:effectLst/>
          </p:spPr>
          <p:txBody>
            <a:bodyPr wrap="none" rtlCol="0">
              <a:spAutoFit/>
            </a:bodyPr>
            <a:lstStyle/>
            <a:p>
              <a:r>
                <a:rPr kumimoji="1" lang="zh-CN" altLang="en-US" sz="15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感</a:t>
              </a:r>
            </a:p>
          </p:txBody>
        </p:sp>
        <p:sp>
          <p:nvSpPr>
            <p:cNvPr id="16" name="文本框 15">
              <a:extLst>
                <a:ext uri="{FF2B5EF4-FFF2-40B4-BE49-F238E27FC236}">
                  <a16:creationId xmlns="" xmlns:a16="http://schemas.microsoft.com/office/drawing/2014/main" id="{D446D10B-3476-B749-B700-F772C065E939}"/>
                </a:ext>
              </a:extLst>
            </p:cNvPr>
            <p:cNvSpPr txBox="1"/>
            <p:nvPr/>
          </p:nvSpPr>
          <p:spPr>
            <a:xfrm>
              <a:off x="2736898" y="2117931"/>
              <a:ext cx="2108269" cy="2400657"/>
            </a:xfrm>
            <a:prstGeom prst="rect">
              <a:avLst/>
            </a:prstGeom>
            <a:noFill/>
            <a:effectLst/>
          </p:spPr>
          <p:txBody>
            <a:bodyPr wrap="none" rtlCol="0">
              <a:spAutoFit/>
            </a:bodyPr>
            <a:lstStyle/>
            <a:p>
              <a:r>
                <a:rPr kumimoji="1" lang="zh-CN" altLang="en-US" sz="15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谢</a:t>
              </a:r>
            </a:p>
          </p:txBody>
        </p:sp>
        <p:sp>
          <p:nvSpPr>
            <p:cNvPr id="17" name="文本框 16">
              <a:extLst>
                <a:ext uri="{FF2B5EF4-FFF2-40B4-BE49-F238E27FC236}">
                  <a16:creationId xmlns="" xmlns:a16="http://schemas.microsoft.com/office/drawing/2014/main" id="{24E1E5BC-DB0C-784D-94EA-B2593313737C}"/>
                </a:ext>
              </a:extLst>
            </p:cNvPr>
            <p:cNvSpPr txBox="1"/>
            <p:nvPr/>
          </p:nvSpPr>
          <p:spPr>
            <a:xfrm>
              <a:off x="4311151" y="2527361"/>
              <a:ext cx="1467068" cy="1631216"/>
            </a:xfrm>
            <a:prstGeom prst="rect">
              <a:avLst/>
            </a:prstGeom>
            <a:noFill/>
            <a:effectLst/>
          </p:spPr>
          <p:txBody>
            <a:bodyPr wrap="none" rtlCol="0">
              <a:spAutoFit/>
            </a:bodyPr>
            <a:lstStyle/>
            <a:p>
              <a:r>
                <a:rPr kumimoji="1" lang="zh-CN" altLang="en-US" sz="10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您</a:t>
              </a:r>
            </a:p>
          </p:txBody>
        </p:sp>
        <p:sp>
          <p:nvSpPr>
            <p:cNvPr id="18" name="文本框 17">
              <a:extLst>
                <a:ext uri="{FF2B5EF4-FFF2-40B4-BE49-F238E27FC236}">
                  <a16:creationId xmlns="" xmlns:a16="http://schemas.microsoft.com/office/drawing/2014/main" id="{B883252A-033A-634B-BFF4-38CDCCC022D1}"/>
                </a:ext>
              </a:extLst>
            </p:cNvPr>
            <p:cNvSpPr txBox="1"/>
            <p:nvPr/>
          </p:nvSpPr>
          <p:spPr>
            <a:xfrm>
              <a:off x="5336016" y="2699424"/>
              <a:ext cx="1519968" cy="1631216"/>
            </a:xfrm>
            <a:prstGeom prst="rect">
              <a:avLst/>
            </a:prstGeom>
            <a:noFill/>
            <a:effectLst/>
          </p:spPr>
          <p:txBody>
            <a:bodyPr wrap="none" rtlCol="0">
              <a:spAutoFit/>
            </a:bodyPr>
            <a:lstStyle/>
            <a:p>
              <a:r>
                <a:rPr kumimoji="1" lang="zh-CN" altLang="en-US" sz="10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的</a:t>
              </a:r>
            </a:p>
          </p:txBody>
        </p:sp>
        <p:grpSp>
          <p:nvGrpSpPr>
            <p:cNvPr id="19" name="组合 18">
              <a:extLst>
                <a:ext uri="{FF2B5EF4-FFF2-40B4-BE49-F238E27FC236}">
                  <a16:creationId xmlns="" xmlns:a16="http://schemas.microsoft.com/office/drawing/2014/main" id="{7B337BFC-A870-824C-BE26-A17090F7973C}"/>
                </a:ext>
              </a:extLst>
            </p:cNvPr>
            <p:cNvGrpSpPr/>
            <p:nvPr/>
          </p:nvGrpSpPr>
          <p:grpSpPr>
            <a:xfrm>
              <a:off x="6404820" y="2369617"/>
              <a:ext cx="2880384" cy="2096736"/>
              <a:chOff x="7498494" y="2581961"/>
              <a:chExt cx="2880384" cy="2096736"/>
            </a:xfrm>
          </p:grpSpPr>
          <p:sp>
            <p:nvSpPr>
              <p:cNvPr id="20" name="文本框 19">
                <a:extLst>
                  <a:ext uri="{FF2B5EF4-FFF2-40B4-BE49-F238E27FC236}">
                    <a16:creationId xmlns="" xmlns:a16="http://schemas.microsoft.com/office/drawing/2014/main" id="{D693B171-3BB5-8C40-96CF-DD06ABC629CE}"/>
                  </a:ext>
                </a:extLst>
              </p:cNvPr>
              <p:cNvSpPr txBox="1"/>
              <p:nvPr/>
            </p:nvSpPr>
            <p:spPr>
              <a:xfrm>
                <a:off x="7498494" y="2739705"/>
                <a:ext cx="1723549" cy="1938992"/>
              </a:xfrm>
              <a:prstGeom prst="rect">
                <a:avLst/>
              </a:prstGeom>
              <a:noFill/>
              <a:effectLst/>
            </p:spPr>
            <p:txBody>
              <a:bodyPr wrap="none" rtlCol="0">
                <a:spAutoFit/>
              </a:bodyPr>
              <a:lstStyle/>
              <a:p>
                <a:r>
                  <a:rPr kumimoji="1" lang="zh-CN" altLang="en-US" sz="12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观</a:t>
                </a:r>
              </a:p>
            </p:txBody>
          </p:sp>
          <p:sp>
            <p:nvSpPr>
              <p:cNvPr id="21" name="文本框 20">
                <a:extLst>
                  <a:ext uri="{FF2B5EF4-FFF2-40B4-BE49-F238E27FC236}">
                    <a16:creationId xmlns="" xmlns:a16="http://schemas.microsoft.com/office/drawing/2014/main" id="{6D36A80B-1F08-3246-90EA-C5E22B8582C2}"/>
                  </a:ext>
                </a:extLst>
              </p:cNvPr>
              <p:cNvSpPr txBox="1"/>
              <p:nvPr/>
            </p:nvSpPr>
            <p:spPr>
              <a:xfrm>
                <a:off x="8655329" y="2581961"/>
                <a:ext cx="1723549" cy="1938992"/>
              </a:xfrm>
              <a:prstGeom prst="rect">
                <a:avLst/>
              </a:prstGeom>
              <a:noFill/>
              <a:effectLst/>
            </p:spPr>
            <p:txBody>
              <a:bodyPr wrap="none" rtlCol="0">
                <a:spAutoFit/>
              </a:bodyPr>
              <a:lstStyle/>
              <a:p>
                <a:r>
                  <a:rPr kumimoji="1" lang="zh-CN" altLang="en-US" sz="12000" dirty="0">
                    <a:gradFill>
                      <a:gsLst>
                        <a:gs pos="0">
                          <a:srgbClr val="BA1219"/>
                        </a:gs>
                        <a:gs pos="100000">
                          <a:srgbClr val="E90000"/>
                        </a:gs>
                      </a:gsLst>
                      <a:lin ang="16200000" scaled="1"/>
                    </a:gradFill>
                    <a:effectLst>
                      <a:outerShdw blurRad="60007" dist="200025" dir="15000000" sy="30000" kx="-1800000" algn="bl" rotWithShape="0">
                        <a:prstClr val="black">
                          <a:alpha val="32000"/>
                        </a:prstClr>
                      </a:outerShdw>
                    </a:effectLst>
                    <a:cs typeface="+mn-ea"/>
                    <a:sym typeface="+mn-lt"/>
                  </a:rPr>
                  <a:t>看</a:t>
                </a:r>
              </a:p>
            </p:txBody>
          </p:sp>
        </p:grpSp>
      </p:grpSp>
    </p:spTree>
    <p:extLst>
      <p:ext uri="{BB962C8B-B14F-4D97-AF65-F5344CB8AC3E}">
        <p14:creationId xmlns:p14="http://schemas.microsoft.com/office/powerpoint/2010/main" val="23127350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8492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61741DDB-03C1-B042-929F-0F3C9129B47E}"/>
              </a:ext>
            </a:extLst>
          </p:cNvPr>
          <p:cNvGrpSpPr/>
          <p:nvPr/>
        </p:nvGrpSpPr>
        <p:grpSpPr>
          <a:xfrm>
            <a:off x="482963" y="449358"/>
            <a:ext cx="3143712" cy="2160952"/>
            <a:chOff x="732345" y="742497"/>
            <a:chExt cx="3143712" cy="2160952"/>
          </a:xfrm>
        </p:grpSpPr>
        <p:sp>
          <p:nvSpPr>
            <p:cNvPr id="4" name="文本框 3">
              <a:extLst>
                <a:ext uri="{FF2B5EF4-FFF2-40B4-BE49-F238E27FC236}">
                  <a16:creationId xmlns="" xmlns:a16="http://schemas.microsoft.com/office/drawing/2014/main" id="{925FF5C4-BAEF-DD4F-B710-4243889857F7}"/>
                </a:ext>
              </a:extLst>
            </p:cNvPr>
            <p:cNvSpPr txBox="1"/>
            <p:nvPr/>
          </p:nvSpPr>
          <p:spPr>
            <a:xfrm>
              <a:off x="732345" y="887513"/>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目</a:t>
              </a:r>
            </a:p>
          </p:txBody>
        </p:sp>
        <p:sp>
          <p:nvSpPr>
            <p:cNvPr id="5" name="文本框 4">
              <a:extLst>
                <a:ext uri="{FF2B5EF4-FFF2-40B4-BE49-F238E27FC236}">
                  <a16:creationId xmlns="" xmlns:a16="http://schemas.microsoft.com/office/drawing/2014/main" id="{9E19C7B8-1CC5-D947-B5EE-A0AA5F746216}"/>
                </a:ext>
              </a:extLst>
            </p:cNvPr>
            <p:cNvSpPr txBox="1"/>
            <p:nvPr/>
          </p:nvSpPr>
          <p:spPr>
            <a:xfrm>
              <a:off x="2088388" y="742497"/>
              <a:ext cx="1787669" cy="2015936"/>
            </a:xfrm>
            <a:prstGeom prst="rect">
              <a:avLst/>
            </a:prstGeom>
            <a:noFill/>
            <a:effectLst/>
          </p:spPr>
          <p:txBody>
            <a:bodyPr wrap="none" rtlCol="0">
              <a:spAutoFit/>
            </a:bodyPr>
            <a:lstStyle/>
            <a:p>
              <a:r>
                <a:rPr kumimoji="1" lang="zh-CN" altLang="en-US" sz="12500" dirty="0">
                  <a:solidFill>
                    <a:srgbClr val="FAEED8"/>
                  </a:solidFill>
                  <a:effectLst>
                    <a:outerShdw blurRad="60007" dist="200025" dir="15000000" sy="30000" kx="-1800000" algn="bl" rotWithShape="0">
                      <a:prstClr val="black">
                        <a:alpha val="32000"/>
                      </a:prstClr>
                    </a:outerShdw>
                  </a:effectLst>
                  <a:cs typeface="+mn-ea"/>
                  <a:sym typeface="+mn-lt"/>
                </a:rPr>
                <a:t>录</a:t>
              </a:r>
            </a:p>
          </p:txBody>
        </p:sp>
      </p:grpSp>
      <p:grpSp>
        <p:nvGrpSpPr>
          <p:cNvPr id="8" name="组合 7">
            <a:extLst>
              <a:ext uri="{FF2B5EF4-FFF2-40B4-BE49-F238E27FC236}">
                <a16:creationId xmlns="" xmlns:a16="http://schemas.microsoft.com/office/drawing/2014/main" id="{5685590C-7535-F646-B73F-0A7E680511A0}"/>
              </a:ext>
            </a:extLst>
          </p:cNvPr>
          <p:cNvGrpSpPr/>
          <p:nvPr/>
        </p:nvGrpSpPr>
        <p:grpSpPr>
          <a:xfrm>
            <a:off x="1043359" y="2914652"/>
            <a:ext cx="7825428" cy="769441"/>
            <a:chOff x="1839006" y="3044279"/>
            <a:chExt cx="7825428" cy="769441"/>
          </a:xfrm>
        </p:grpSpPr>
        <p:sp>
          <p:nvSpPr>
            <p:cNvPr id="6" name="矩形 5">
              <a:extLst>
                <a:ext uri="{FF2B5EF4-FFF2-40B4-BE49-F238E27FC236}">
                  <a16:creationId xmlns="" xmlns:a16="http://schemas.microsoft.com/office/drawing/2014/main" id="{8394051B-1D7C-E643-B9CB-615FA9CBD088}"/>
                </a:ext>
              </a:extLst>
            </p:cNvPr>
            <p:cNvSpPr/>
            <p:nvPr/>
          </p:nvSpPr>
          <p:spPr>
            <a:xfrm>
              <a:off x="2732840" y="324433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sp>
          <p:nvSpPr>
            <p:cNvPr id="7" name="文本框 6">
              <a:extLst>
                <a:ext uri="{FF2B5EF4-FFF2-40B4-BE49-F238E27FC236}">
                  <a16:creationId xmlns="" xmlns:a16="http://schemas.microsoft.com/office/drawing/2014/main" id="{3D5243F7-935C-E248-8B7F-38F340CDC174}"/>
                </a:ext>
              </a:extLst>
            </p:cNvPr>
            <p:cNvSpPr txBox="1"/>
            <p:nvPr/>
          </p:nvSpPr>
          <p:spPr>
            <a:xfrm>
              <a:off x="1839006" y="3044279"/>
              <a:ext cx="748923" cy="769441"/>
            </a:xfrm>
            <a:prstGeom prst="rect">
              <a:avLst/>
            </a:prstGeom>
            <a:noFill/>
          </p:spPr>
          <p:txBody>
            <a:bodyPr wrap="none" rtlCol="0">
              <a:spAutoFit/>
            </a:bodyPr>
            <a:lstStyle/>
            <a:p>
              <a:r>
                <a:rPr kumimoji="1" lang="zh-CN" altLang="en-US" sz="4400" b="1" dirty="0">
                  <a:solidFill>
                    <a:srgbClr val="FAEED8"/>
                  </a:solidFill>
                  <a:cs typeface="+mn-ea"/>
                  <a:sym typeface="+mn-lt"/>
                </a:rPr>
                <a:t>壹</a:t>
              </a:r>
            </a:p>
          </p:txBody>
        </p:sp>
      </p:grpSp>
      <p:grpSp>
        <p:nvGrpSpPr>
          <p:cNvPr id="9" name="组合 8">
            <a:extLst>
              <a:ext uri="{FF2B5EF4-FFF2-40B4-BE49-F238E27FC236}">
                <a16:creationId xmlns="" xmlns:a16="http://schemas.microsoft.com/office/drawing/2014/main" id="{534D277C-2AA6-BE4A-8639-3C309BF7FEB3}"/>
              </a:ext>
            </a:extLst>
          </p:cNvPr>
          <p:cNvGrpSpPr/>
          <p:nvPr/>
        </p:nvGrpSpPr>
        <p:grpSpPr>
          <a:xfrm>
            <a:off x="1043359" y="3803769"/>
            <a:ext cx="7825428" cy="769441"/>
            <a:chOff x="1839006" y="3044279"/>
            <a:chExt cx="7825428" cy="769441"/>
          </a:xfrm>
        </p:grpSpPr>
        <p:sp>
          <p:nvSpPr>
            <p:cNvPr id="10" name="矩形 9">
              <a:extLst>
                <a:ext uri="{FF2B5EF4-FFF2-40B4-BE49-F238E27FC236}">
                  <a16:creationId xmlns="" xmlns:a16="http://schemas.microsoft.com/office/drawing/2014/main" id="{EDA05ED8-82B5-8540-9313-810B07290568}"/>
                </a:ext>
              </a:extLst>
            </p:cNvPr>
            <p:cNvSpPr/>
            <p:nvPr/>
          </p:nvSpPr>
          <p:spPr>
            <a:xfrm>
              <a:off x="2732840" y="324433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从百年丰厚历史资源中汲取精神滋养</a:t>
              </a:r>
            </a:p>
          </p:txBody>
        </p:sp>
        <p:sp>
          <p:nvSpPr>
            <p:cNvPr id="11" name="文本框 10">
              <a:extLst>
                <a:ext uri="{FF2B5EF4-FFF2-40B4-BE49-F238E27FC236}">
                  <a16:creationId xmlns="" xmlns:a16="http://schemas.microsoft.com/office/drawing/2014/main" id="{37C68240-468D-134E-8822-6899DC0A05F1}"/>
                </a:ext>
              </a:extLst>
            </p:cNvPr>
            <p:cNvSpPr txBox="1"/>
            <p:nvPr/>
          </p:nvSpPr>
          <p:spPr>
            <a:xfrm>
              <a:off x="1839006" y="3044279"/>
              <a:ext cx="748923" cy="769441"/>
            </a:xfrm>
            <a:prstGeom prst="rect">
              <a:avLst/>
            </a:prstGeom>
            <a:noFill/>
          </p:spPr>
          <p:txBody>
            <a:bodyPr wrap="none" rtlCol="0">
              <a:spAutoFit/>
            </a:bodyPr>
            <a:lstStyle/>
            <a:p>
              <a:r>
                <a:rPr kumimoji="1" lang="zh-CN" altLang="en-US" sz="4400" b="1" dirty="0">
                  <a:solidFill>
                    <a:srgbClr val="FAEED8"/>
                  </a:solidFill>
                  <a:cs typeface="+mn-ea"/>
                  <a:sym typeface="+mn-lt"/>
                </a:rPr>
                <a:t>贰</a:t>
              </a:r>
            </a:p>
          </p:txBody>
        </p:sp>
      </p:grpSp>
      <p:grpSp>
        <p:nvGrpSpPr>
          <p:cNvPr id="12" name="组合 11">
            <a:extLst>
              <a:ext uri="{FF2B5EF4-FFF2-40B4-BE49-F238E27FC236}">
                <a16:creationId xmlns="" xmlns:a16="http://schemas.microsoft.com/office/drawing/2014/main" id="{793B580C-EB5C-AF43-8EF9-077A2D26D3CA}"/>
              </a:ext>
            </a:extLst>
          </p:cNvPr>
          <p:cNvGrpSpPr/>
          <p:nvPr/>
        </p:nvGrpSpPr>
        <p:grpSpPr>
          <a:xfrm>
            <a:off x="1010178" y="4892941"/>
            <a:ext cx="7825428" cy="769441"/>
            <a:chOff x="1839006" y="3044279"/>
            <a:chExt cx="7825428" cy="769441"/>
          </a:xfrm>
        </p:grpSpPr>
        <p:sp>
          <p:nvSpPr>
            <p:cNvPr id="13" name="矩形 12">
              <a:extLst>
                <a:ext uri="{FF2B5EF4-FFF2-40B4-BE49-F238E27FC236}">
                  <a16:creationId xmlns="" xmlns:a16="http://schemas.microsoft.com/office/drawing/2014/main" id="{492BAB42-9A97-934D-850B-DB3C31BB5618}"/>
                </a:ext>
              </a:extLst>
            </p:cNvPr>
            <p:cNvSpPr/>
            <p:nvPr/>
          </p:nvSpPr>
          <p:spPr>
            <a:xfrm>
              <a:off x="2732840" y="324433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联系实际学好用好党的百年历史</a:t>
              </a:r>
            </a:p>
          </p:txBody>
        </p:sp>
        <p:sp>
          <p:nvSpPr>
            <p:cNvPr id="14" name="文本框 13">
              <a:extLst>
                <a:ext uri="{FF2B5EF4-FFF2-40B4-BE49-F238E27FC236}">
                  <a16:creationId xmlns="" xmlns:a16="http://schemas.microsoft.com/office/drawing/2014/main" id="{5E8D8BA6-B871-984C-85B2-FC1582E48739}"/>
                </a:ext>
              </a:extLst>
            </p:cNvPr>
            <p:cNvSpPr txBox="1"/>
            <p:nvPr/>
          </p:nvSpPr>
          <p:spPr>
            <a:xfrm>
              <a:off x="1839006" y="3044279"/>
              <a:ext cx="748923" cy="769441"/>
            </a:xfrm>
            <a:prstGeom prst="rect">
              <a:avLst/>
            </a:prstGeom>
            <a:noFill/>
          </p:spPr>
          <p:txBody>
            <a:bodyPr wrap="none" rtlCol="0">
              <a:spAutoFit/>
            </a:bodyPr>
            <a:lstStyle/>
            <a:p>
              <a:r>
                <a:rPr kumimoji="1" lang="zh-CN" altLang="en-US" sz="4400" b="1" dirty="0">
                  <a:solidFill>
                    <a:srgbClr val="FAEED8"/>
                  </a:solidFill>
                  <a:cs typeface="+mn-ea"/>
                  <a:sym typeface="+mn-lt"/>
                </a:rPr>
                <a:t>叁</a:t>
              </a:r>
            </a:p>
          </p:txBody>
        </p:sp>
      </p:grpSp>
      <p:pic>
        <p:nvPicPr>
          <p:cNvPr id="16" name="图片 15">
            <a:extLst>
              <a:ext uri="{FF2B5EF4-FFF2-40B4-BE49-F238E27FC236}">
                <a16:creationId xmlns="" xmlns:a16="http://schemas.microsoft.com/office/drawing/2014/main" id="{943B1AA5-F495-C74F-A4DE-5EC8D550BA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0242" y="2168765"/>
            <a:ext cx="5092996" cy="5092996"/>
          </a:xfrm>
          <a:prstGeom prst="rect">
            <a:avLst/>
          </a:prstGeom>
        </p:spPr>
      </p:pic>
    </p:spTree>
    <p:extLst>
      <p:ext uri="{BB962C8B-B14F-4D97-AF65-F5344CB8AC3E}">
        <p14:creationId xmlns:p14="http://schemas.microsoft.com/office/powerpoint/2010/main" val="2634135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CF762C0E-0E5C-C94C-BE43-CF7983E02D5B}"/>
              </a:ext>
            </a:extLst>
          </p:cNvPr>
          <p:cNvGrpSpPr/>
          <p:nvPr/>
        </p:nvGrpSpPr>
        <p:grpSpPr>
          <a:xfrm>
            <a:off x="2053210" y="1278978"/>
            <a:ext cx="8085580" cy="4705897"/>
            <a:chOff x="2053210" y="1278978"/>
            <a:chExt cx="8085580" cy="4705897"/>
          </a:xfrm>
        </p:grpSpPr>
        <p:sp>
          <p:nvSpPr>
            <p:cNvPr id="3" name="矩形 2">
              <a:extLst>
                <a:ext uri="{FF2B5EF4-FFF2-40B4-BE49-F238E27FC236}">
                  <a16:creationId xmlns="" xmlns:a16="http://schemas.microsoft.com/office/drawing/2014/main" id="{DDCC62E8-1E37-664C-B66C-4A4FDC777E65}"/>
                </a:ext>
              </a:extLst>
            </p:cNvPr>
            <p:cNvSpPr/>
            <p:nvPr/>
          </p:nvSpPr>
          <p:spPr>
            <a:xfrm>
              <a:off x="2053210" y="2413337"/>
              <a:ext cx="8085580" cy="2031325"/>
            </a:xfrm>
            <a:prstGeom prst="rect">
              <a:avLst/>
            </a:prstGeom>
          </p:spPr>
          <p:txBody>
            <a:bodyPr wrap="square" lIns="0" tIns="0" rIns="0" bIns="0">
              <a:spAutoFit/>
            </a:bodyPr>
            <a:lstStyle/>
            <a:p>
              <a:pPr algn="ctr" defTabSz="914400">
                <a:defRPr/>
              </a:pPr>
              <a:r>
                <a:rPr lang="zh-CN" altLang="en-US" sz="6600" b="1" dirty="0">
                  <a:solidFill>
                    <a:srgbClr val="FAEED8"/>
                  </a:solidFill>
                  <a:cs typeface="+mn-ea"/>
                  <a:sym typeface="+mn-lt"/>
                </a:rPr>
                <a:t>立足百年新起点学习党史正当其时</a:t>
              </a:r>
            </a:p>
          </p:txBody>
        </p:sp>
        <p:sp>
          <p:nvSpPr>
            <p:cNvPr id="4" name="文本框 3">
              <a:extLst>
                <a:ext uri="{FF2B5EF4-FFF2-40B4-BE49-F238E27FC236}">
                  <a16:creationId xmlns="" xmlns:a16="http://schemas.microsoft.com/office/drawing/2014/main" id="{8BFC6B05-6A22-9348-82BE-72C2AB8C9D6B}"/>
                </a:ext>
              </a:extLst>
            </p:cNvPr>
            <p:cNvSpPr txBox="1"/>
            <p:nvPr/>
          </p:nvSpPr>
          <p:spPr>
            <a:xfrm>
              <a:off x="5695891" y="1278978"/>
              <a:ext cx="800219" cy="830997"/>
            </a:xfrm>
            <a:prstGeom prst="rect">
              <a:avLst/>
            </a:prstGeom>
            <a:noFill/>
          </p:spPr>
          <p:txBody>
            <a:bodyPr wrap="none" rtlCol="0">
              <a:spAutoFit/>
            </a:bodyPr>
            <a:lstStyle/>
            <a:p>
              <a:r>
                <a:rPr kumimoji="1" lang="zh-CN" altLang="en-US" sz="4800" b="1" dirty="0">
                  <a:solidFill>
                    <a:srgbClr val="FAEED8"/>
                  </a:solidFill>
                  <a:cs typeface="+mn-ea"/>
                  <a:sym typeface="+mn-lt"/>
                </a:rPr>
                <a:t>壹</a:t>
              </a:r>
            </a:p>
          </p:txBody>
        </p:sp>
        <p:sp>
          <p:nvSpPr>
            <p:cNvPr id="5" name="矩形 4">
              <a:extLst>
                <a:ext uri="{FF2B5EF4-FFF2-40B4-BE49-F238E27FC236}">
                  <a16:creationId xmlns="" xmlns:a16="http://schemas.microsoft.com/office/drawing/2014/main" id="{EF1509BF-D187-9248-80E9-C6C3245593D3}"/>
                </a:ext>
              </a:extLst>
            </p:cNvPr>
            <p:cNvSpPr/>
            <p:nvPr/>
          </p:nvSpPr>
          <p:spPr>
            <a:xfrm>
              <a:off x="2187944" y="5553988"/>
              <a:ext cx="7816112" cy="430887"/>
            </a:xfrm>
            <a:prstGeom prst="rect">
              <a:avLst/>
            </a:prstGeom>
          </p:spPr>
          <p:txBody>
            <a:bodyPr wrap="square" lIns="0" tIns="0" rIns="0" bIns="0">
              <a:spAutoFit/>
            </a:bodyPr>
            <a:lstStyle/>
            <a:p>
              <a:pPr algn="ctr" defTabSz="914400">
                <a:defRPr/>
              </a:pPr>
              <a:r>
                <a:rPr lang="zh-CN" altLang="en-US" sz="2800" dirty="0">
                  <a:solidFill>
                    <a:srgbClr val="FAEED8"/>
                  </a:solidFill>
                  <a:effectLst>
                    <a:outerShdw blurRad="228600" dist="76200" dir="2700000" algn="tl" rotWithShape="0">
                      <a:srgbClr val="BA1219">
                        <a:alpha val="7000"/>
                      </a:srgbClr>
                    </a:outerShdw>
                  </a:effectLst>
                  <a:cs typeface="+mn-ea"/>
                  <a:sym typeface="+mn-lt"/>
                </a:rPr>
                <a:t>中国共产党奋斗历程和启示</a:t>
              </a:r>
            </a:p>
          </p:txBody>
        </p:sp>
        <p:pic>
          <p:nvPicPr>
            <p:cNvPr id="7" name="图片 6">
              <a:extLst>
                <a:ext uri="{FF2B5EF4-FFF2-40B4-BE49-F238E27FC236}">
                  <a16:creationId xmlns="" xmlns:a16="http://schemas.microsoft.com/office/drawing/2014/main" id="{5D294309-3A9D-3E45-A3EE-C55458BB91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7806" y="1400754"/>
              <a:ext cx="738085" cy="709221"/>
            </a:xfrm>
            <a:prstGeom prst="rect">
              <a:avLst/>
            </a:prstGeom>
          </p:spPr>
        </p:pic>
        <p:pic>
          <p:nvPicPr>
            <p:cNvPr id="8" name="图片 7">
              <a:extLst>
                <a:ext uri="{FF2B5EF4-FFF2-40B4-BE49-F238E27FC236}">
                  <a16:creationId xmlns="" xmlns:a16="http://schemas.microsoft.com/office/drawing/2014/main" id="{A747921F-46AF-134F-BF4A-69CB298E99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6110" y="1400753"/>
              <a:ext cx="738085" cy="709221"/>
            </a:xfrm>
            <a:prstGeom prst="rect">
              <a:avLst/>
            </a:prstGeom>
          </p:spPr>
        </p:pic>
      </p:grpSp>
    </p:spTree>
    <p:extLst>
      <p:ext uri="{BB962C8B-B14F-4D97-AF65-F5344CB8AC3E}">
        <p14:creationId xmlns:p14="http://schemas.microsoft.com/office/powerpoint/2010/main" val="20038550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FE108769-3F70-E946-978E-1753E75B7FA1}"/>
              </a:ext>
            </a:extLst>
          </p:cNvPr>
          <p:cNvGrpSpPr/>
          <p:nvPr/>
        </p:nvGrpSpPr>
        <p:grpSpPr>
          <a:xfrm>
            <a:off x="777692" y="873125"/>
            <a:ext cx="7669679" cy="709221"/>
            <a:chOff x="777692" y="873125"/>
            <a:chExt cx="7669679" cy="709221"/>
          </a:xfrm>
        </p:grpSpPr>
        <p:pic>
          <p:nvPicPr>
            <p:cNvPr id="3" name="图片 2">
              <a:extLst>
                <a:ext uri="{FF2B5EF4-FFF2-40B4-BE49-F238E27FC236}">
                  <a16:creationId xmlns="" xmlns:a16="http://schemas.microsoft.com/office/drawing/2014/main" id="{13225877-1F4E-7742-AE80-9E043D024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4" name="矩形 3">
              <a:extLst>
                <a:ext uri="{FF2B5EF4-FFF2-40B4-BE49-F238E27FC236}">
                  <a16:creationId xmlns="" xmlns:a16="http://schemas.microsoft.com/office/drawing/2014/main" id="{FEF484F3-0106-5240-AFCC-AD0375C0CCDA}"/>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4" name="组合 13">
            <a:extLst>
              <a:ext uri="{FF2B5EF4-FFF2-40B4-BE49-F238E27FC236}">
                <a16:creationId xmlns="" xmlns:a16="http://schemas.microsoft.com/office/drawing/2014/main" id="{31677AA9-F107-9D40-A529-E8DEBB7573C1}"/>
              </a:ext>
            </a:extLst>
          </p:cNvPr>
          <p:cNvGrpSpPr/>
          <p:nvPr/>
        </p:nvGrpSpPr>
        <p:grpSpPr>
          <a:xfrm>
            <a:off x="874712" y="1958008"/>
            <a:ext cx="10442575" cy="1255793"/>
            <a:chOff x="874712" y="1958008"/>
            <a:chExt cx="10442575" cy="1255793"/>
          </a:xfrm>
        </p:grpSpPr>
        <p:sp>
          <p:nvSpPr>
            <p:cNvPr id="7" name="矩形 6">
              <a:extLst>
                <a:ext uri="{FF2B5EF4-FFF2-40B4-BE49-F238E27FC236}">
                  <a16:creationId xmlns="" xmlns:a16="http://schemas.microsoft.com/office/drawing/2014/main" id="{DB32A145-DB28-6A47-AEE7-E91C230F142C}"/>
                </a:ext>
              </a:extLst>
            </p:cNvPr>
            <p:cNvSpPr/>
            <p:nvPr/>
          </p:nvSpPr>
          <p:spPr>
            <a:xfrm>
              <a:off x="874712" y="2187328"/>
              <a:ext cx="10442575" cy="1026473"/>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BA1219"/>
                </a:solidFill>
                <a:cs typeface="+mn-ea"/>
                <a:sym typeface="+mn-lt"/>
              </a:endParaRPr>
            </a:p>
          </p:txBody>
        </p:sp>
        <p:sp>
          <p:nvSpPr>
            <p:cNvPr id="6" name="矩形 5">
              <a:extLst>
                <a:ext uri="{FF2B5EF4-FFF2-40B4-BE49-F238E27FC236}">
                  <a16:creationId xmlns="" xmlns:a16="http://schemas.microsoft.com/office/drawing/2014/main" id="{6CA4734A-E6C7-B34E-9F6D-AF4F869113D2}"/>
                </a:ext>
              </a:extLst>
            </p:cNvPr>
            <p:cNvSpPr/>
            <p:nvPr/>
          </p:nvSpPr>
          <p:spPr>
            <a:xfrm>
              <a:off x="1146734" y="1958008"/>
              <a:ext cx="2225858"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有关领导指出</a:t>
              </a:r>
            </a:p>
          </p:txBody>
        </p:sp>
        <p:sp>
          <p:nvSpPr>
            <p:cNvPr id="8" name="矩形 7">
              <a:extLst>
                <a:ext uri="{FF2B5EF4-FFF2-40B4-BE49-F238E27FC236}">
                  <a16:creationId xmlns="" xmlns:a16="http://schemas.microsoft.com/office/drawing/2014/main" id="{239DC435-D40F-D245-97F4-40D0431D80F5}"/>
                </a:ext>
              </a:extLst>
            </p:cNvPr>
            <p:cNvSpPr/>
            <p:nvPr/>
          </p:nvSpPr>
          <p:spPr>
            <a:xfrm>
              <a:off x="1146734" y="2664608"/>
              <a:ext cx="6931594" cy="370807"/>
            </a:xfrm>
            <a:prstGeom prst="rect">
              <a:avLst/>
            </a:prstGeom>
          </p:spPr>
          <p:txBody>
            <a:bodyPr wrap="square" lIns="0" tIns="0" rIns="0" bIns="0">
              <a:spAutoFit/>
            </a:bodyPr>
            <a:lstStyle/>
            <a:p>
              <a:pPr defTabSz="914400">
                <a:lnSpc>
                  <a:spcPct val="150000"/>
                </a:lnSpc>
                <a:defRPr/>
              </a:pPr>
              <a:r>
                <a:rPr lang="zh-CN" altLang="en-US" b="1" dirty="0">
                  <a:solidFill>
                    <a:srgbClr val="FAEED8"/>
                  </a:solidFill>
                  <a:cs typeface="+mn-ea"/>
                  <a:sym typeface="+mn-lt"/>
                </a:rPr>
                <a:t>我们要认真回顾走过的路</a:t>
              </a:r>
              <a:r>
                <a:rPr lang="en-US" altLang="zh-CN" b="1" dirty="0">
                  <a:solidFill>
                    <a:srgbClr val="FAEED8"/>
                  </a:solidFill>
                  <a:cs typeface="+mn-ea"/>
                  <a:sym typeface="+mn-lt"/>
                </a:rPr>
                <a:t>,</a:t>
              </a:r>
              <a:r>
                <a:rPr lang="zh-CN" altLang="en-US" b="1" dirty="0">
                  <a:solidFill>
                    <a:srgbClr val="FAEED8"/>
                  </a:solidFill>
                  <a:cs typeface="+mn-ea"/>
                  <a:sym typeface="+mn-lt"/>
                </a:rPr>
                <a:t>不能忘记来时的路</a:t>
              </a:r>
              <a:r>
                <a:rPr lang="en-US" altLang="zh-CN" b="1" dirty="0">
                  <a:solidFill>
                    <a:srgbClr val="FAEED8"/>
                  </a:solidFill>
                  <a:cs typeface="+mn-ea"/>
                  <a:sym typeface="+mn-lt"/>
                </a:rPr>
                <a:t>,</a:t>
              </a:r>
              <a:r>
                <a:rPr lang="zh-CN" altLang="en-US" b="1" dirty="0">
                  <a:solidFill>
                    <a:srgbClr val="FAEED8"/>
                  </a:solidFill>
                  <a:cs typeface="+mn-ea"/>
                  <a:sym typeface="+mn-lt"/>
                </a:rPr>
                <a:t>继续走好前行的路</a:t>
              </a:r>
            </a:p>
          </p:txBody>
        </p:sp>
      </p:grpSp>
      <p:pic>
        <p:nvPicPr>
          <p:cNvPr id="10" name="图片 9">
            <a:extLst>
              <a:ext uri="{FF2B5EF4-FFF2-40B4-BE49-F238E27FC236}">
                <a16:creationId xmlns="" xmlns:a16="http://schemas.microsoft.com/office/drawing/2014/main" id="{18BB94F1-D610-3243-A1F2-596512718D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0210" y="765315"/>
            <a:ext cx="9714155" cy="6858000"/>
          </a:xfrm>
          <a:prstGeom prst="rect">
            <a:avLst/>
          </a:prstGeom>
        </p:spPr>
      </p:pic>
      <p:sp>
        <p:nvSpPr>
          <p:cNvPr id="15" name="矩形 14">
            <a:extLst>
              <a:ext uri="{FF2B5EF4-FFF2-40B4-BE49-F238E27FC236}">
                <a16:creationId xmlns="" xmlns:a16="http://schemas.microsoft.com/office/drawing/2014/main" id="{D3246AF3-64FC-F543-B296-A3DE083A620B}"/>
              </a:ext>
            </a:extLst>
          </p:cNvPr>
          <p:cNvSpPr/>
          <p:nvPr/>
        </p:nvSpPr>
        <p:spPr>
          <a:xfrm>
            <a:off x="1146734" y="3676917"/>
            <a:ext cx="6931594"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在全党开展党史学习教育</a:t>
            </a:r>
          </a:p>
        </p:txBody>
      </p:sp>
      <p:sp>
        <p:nvSpPr>
          <p:cNvPr id="16" name="矩形 15">
            <a:extLst>
              <a:ext uri="{FF2B5EF4-FFF2-40B4-BE49-F238E27FC236}">
                <a16:creationId xmlns="" xmlns:a16="http://schemas.microsoft.com/office/drawing/2014/main" id="{54E41B77-7E3A-6D44-B393-34FF89F93CF8}"/>
              </a:ext>
            </a:extLst>
          </p:cNvPr>
          <p:cNvSpPr/>
          <p:nvPr/>
        </p:nvSpPr>
        <p:spPr>
          <a:xfrm>
            <a:off x="1146734" y="4271227"/>
            <a:ext cx="6931594" cy="1230914"/>
          </a:xfrm>
          <a:prstGeom prst="rect">
            <a:avLst/>
          </a:prstGeom>
        </p:spPr>
        <p:txBody>
          <a:bodyPr wrap="square" lIns="0" tIns="0" rIns="0" bIns="0">
            <a:spAutoFit/>
          </a:bodyPr>
          <a:lstStyle/>
          <a:p>
            <a:pPr marL="285750" indent="-285750" defTabSz="914400">
              <a:lnSpc>
                <a:spcPct val="200000"/>
              </a:lnSpc>
              <a:buFont typeface="Arial" panose="020B0604020202020204" pitchFamily="34" charset="0"/>
              <a:buChar char="•"/>
              <a:defRPr/>
            </a:pPr>
            <a:r>
              <a:rPr lang="zh-CN" altLang="en-US" sz="1400" b="1" dirty="0">
                <a:solidFill>
                  <a:srgbClr val="FAEED8"/>
                </a:solidFill>
                <a:cs typeface="+mn-ea"/>
                <a:sym typeface="+mn-lt"/>
              </a:rPr>
              <a:t>以有关领导为核心的党中央立足党的百年历史新起点</a:t>
            </a:r>
          </a:p>
          <a:p>
            <a:pPr marL="285750" indent="-285750" defTabSz="914400">
              <a:lnSpc>
                <a:spcPct val="200000"/>
              </a:lnSpc>
              <a:buFont typeface="Arial" panose="020B0604020202020204" pitchFamily="34" charset="0"/>
              <a:buChar char="•"/>
              <a:defRPr/>
            </a:pPr>
            <a:r>
              <a:rPr lang="zh-CN" altLang="en-US" sz="1400" b="1" dirty="0">
                <a:solidFill>
                  <a:srgbClr val="FAEED8"/>
                </a:solidFill>
                <a:cs typeface="+mn-ea"/>
                <a:sym typeface="+mn-lt"/>
              </a:rPr>
              <a:t>统筹中华民族伟大复兴战略全局和世界百年未有之大变局</a:t>
            </a:r>
          </a:p>
          <a:p>
            <a:pPr marL="285750" indent="-285750" defTabSz="914400">
              <a:lnSpc>
                <a:spcPct val="200000"/>
              </a:lnSpc>
              <a:buFont typeface="Arial" panose="020B0604020202020204" pitchFamily="34" charset="0"/>
              <a:buChar char="•"/>
              <a:defRPr/>
            </a:pPr>
            <a:r>
              <a:rPr lang="zh-CN" altLang="en-US" sz="1400" b="1" dirty="0">
                <a:solidFill>
                  <a:srgbClr val="FAEED8"/>
                </a:solidFill>
                <a:cs typeface="+mn-ea"/>
                <a:sym typeface="+mn-lt"/>
              </a:rPr>
              <a:t>为动员全党全国满怀信心投身全面建设社会主义现代化国家而作出</a:t>
            </a:r>
            <a:r>
              <a:rPr lang="en-US" altLang="zh-CN" sz="1400" b="1" dirty="0">
                <a:solidFill>
                  <a:srgbClr val="FAEED8"/>
                </a:solidFill>
                <a:cs typeface="+mn-ea"/>
                <a:sym typeface="+mn-lt"/>
              </a:rPr>
              <a:t>;</a:t>
            </a:r>
            <a:r>
              <a:rPr lang="zh-CN" altLang="en-US" sz="1400" b="1" dirty="0">
                <a:solidFill>
                  <a:srgbClr val="FAEED8"/>
                </a:solidFill>
                <a:cs typeface="+mn-ea"/>
                <a:sym typeface="+mn-lt"/>
              </a:rPr>
              <a:t>的重大决策</a:t>
            </a:r>
          </a:p>
        </p:txBody>
      </p:sp>
    </p:spTree>
    <p:extLst>
      <p:ext uri="{BB962C8B-B14F-4D97-AF65-F5344CB8AC3E}">
        <p14:creationId xmlns:p14="http://schemas.microsoft.com/office/powerpoint/2010/main" val="14356426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21E4DE9E-E1DF-D74A-AE1E-5FE4AE1CF1C0}"/>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E35E5A03-1377-B940-B296-CDA110B1E8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3E4C64DE-2950-A04A-B1E6-36BBC687201C}"/>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1" name="组合 10">
            <a:extLst>
              <a:ext uri="{FF2B5EF4-FFF2-40B4-BE49-F238E27FC236}">
                <a16:creationId xmlns="" xmlns:a16="http://schemas.microsoft.com/office/drawing/2014/main" id="{64DCF28A-FA52-1E4A-9DF8-FA088C0C97D0}"/>
              </a:ext>
            </a:extLst>
          </p:cNvPr>
          <p:cNvGrpSpPr/>
          <p:nvPr/>
        </p:nvGrpSpPr>
        <p:grpSpPr>
          <a:xfrm>
            <a:off x="941679" y="1715299"/>
            <a:ext cx="10685839" cy="778799"/>
            <a:chOff x="941679" y="1715299"/>
            <a:chExt cx="10685839" cy="778799"/>
          </a:xfrm>
        </p:grpSpPr>
        <p:sp>
          <p:nvSpPr>
            <p:cNvPr id="9" name="矩形 8">
              <a:extLst>
                <a:ext uri="{FF2B5EF4-FFF2-40B4-BE49-F238E27FC236}">
                  <a16:creationId xmlns="" xmlns:a16="http://schemas.microsoft.com/office/drawing/2014/main" id="{D9AD52A6-055D-CF41-BBE3-31302E17C9C3}"/>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矩形 5">
              <a:extLst>
                <a:ext uri="{FF2B5EF4-FFF2-40B4-BE49-F238E27FC236}">
                  <a16:creationId xmlns="" xmlns:a16="http://schemas.microsoft.com/office/drawing/2014/main" id="{C72273AE-1077-C142-A302-A7B158DB0922}"/>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这是牢记初心使命、推进中华民族伟大复兴历史伟业的必然要求</a:t>
              </a:r>
            </a:p>
          </p:txBody>
        </p:sp>
        <p:sp>
          <p:nvSpPr>
            <p:cNvPr id="8" name="椭圆 7">
              <a:extLst>
                <a:ext uri="{FF2B5EF4-FFF2-40B4-BE49-F238E27FC236}">
                  <a16:creationId xmlns="" xmlns:a16="http://schemas.microsoft.com/office/drawing/2014/main" id="{813D7403-CFA1-B24C-826D-48E0E4310054}"/>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01</a:t>
              </a:r>
              <a:endParaRPr kumimoji="1" lang="zh-CN" altLang="en-US" dirty="0">
                <a:solidFill>
                  <a:srgbClr val="BA1219"/>
                </a:solidFill>
                <a:cs typeface="+mn-ea"/>
                <a:sym typeface="+mn-lt"/>
              </a:endParaRPr>
            </a:p>
          </p:txBody>
        </p:sp>
      </p:grpSp>
      <p:sp>
        <p:nvSpPr>
          <p:cNvPr id="12" name="矩形 11">
            <a:extLst>
              <a:ext uri="{FF2B5EF4-FFF2-40B4-BE49-F238E27FC236}">
                <a16:creationId xmlns="" xmlns:a16="http://schemas.microsoft.com/office/drawing/2014/main" id="{BB38D772-D934-EA46-996B-36406AAE4492}"/>
              </a:ext>
            </a:extLst>
          </p:cNvPr>
          <p:cNvSpPr/>
          <p:nvPr/>
        </p:nvSpPr>
        <p:spPr>
          <a:xfrm>
            <a:off x="1146734" y="3429000"/>
            <a:ext cx="4733958" cy="1230914"/>
          </a:xfrm>
          <a:prstGeom prst="rect">
            <a:avLst/>
          </a:prstGeom>
        </p:spPr>
        <p:txBody>
          <a:bodyPr wrap="square" lIns="0" tIns="0" rIns="0" bIns="0">
            <a:spAutoFit/>
          </a:bodyPr>
          <a:lstStyle/>
          <a:p>
            <a:pPr defTabSz="914400">
              <a:lnSpc>
                <a:spcPct val="200000"/>
              </a:lnSpc>
              <a:defRPr/>
            </a:pPr>
            <a:r>
              <a:rPr lang="zh-CN" altLang="en-US" sz="1400" b="1" dirty="0">
                <a:solidFill>
                  <a:srgbClr val="FAEED8"/>
                </a:solidFill>
                <a:cs typeface="+mn-ea"/>
                <a:sym typeface="+mn-lt"/>
              </a:rPr>
              <a:t>中国共产党的诞生是中国近代历史上开天辟地的大事变</a:t>
            </a:r>
            <a:r>
              <a:rPr lang="en-US" altLang="zh-CN" sz="1400" b="1" dirty="0">
                <a:solidFill>
                  <a:srgbClr val="FAEED8"/>
                </a:solidFill>
                <a:cs typeface="+mn-ea"/>
                <a:sym typeface="+mn-lt"/>
              </a:rPr>
              <a:t>,</a:t>
            </a:r>
            <a:r>
              <a:rPr lang="zh-CN" altLang="en-US" sz="1400" b="1" dirty="0">
                <a:solidFill>
                  <a:srgbClr val="FAEED8"/>
                </a:solidFill>
                <a:cs typeface="+mn-ea"/>
                <a:sym typeface="+mn-lt"/>
              </a:rPr>
              <a:t>深刻改变了近代以后中华民族发展的方向和进程</a:t>
            </a:r>
            <a:r>
              <a:rPr lang="en-US" altLang="zh-CN" sz="1400" b="1" dirty="0">
                <a:solidFill>
                  <a:srgbClr val="FAEED8"/>
                </a:solidFill>
                <a:cs typeface="+mn-ea"/>
                <a:sym typeface="+mn-lt"/>
              </a:rPr>
              <a:t>,</a:t>
            </a:r>
            <a:r>
              <a:rPr lang="zh-CN" altLang="en-US" sz="1400" b="1" dirty="0">
                <a:solidFill>
                  <a:srgbClr val="FAEED8"/>
                </a:solidFill>
                <a:cs typeface="+mn-ea"/>
                <a:sym typeface="+mn-lt"/>
              </a:rPr>
              <a:t>深刻改变了中国人民和中华民族的前途和命运</a:t>
            </a:r>
            <a:r>
              <a:rPr lang="en-US" altLang="zh-CN" sz="1400" b="1" dirty="0">
                <a:solidFill>
                  <a:srgbClr val="FAEED8"/>
                </a:solidFill>
                <a:cs typeface="+mn-ea"/>
                <a:sym typeface="+mn-lt"/>
              </a:rPr>
              <a:t>,</a:t>
            </a:r>
            <a:r>
              <a:rPr lang="zh-CN" altLang="en-US" sz="1400" b="1" dirty="0">
                <a:solidFill>
                  <a:srgbClr val="FAEED8"/>
                </a:solidFill>
                <a:cs typeface="+mn-ea"/>
                <a:sym typeface="+mn-lt"/>
              </a:rPr>
              <a:t>深刻改变了世界发展的趋</a:t>
            </a:r>
          </a:p>
        </p:txBody>
      </p:sp>
      <p:pic>
        <p:nvPicPr>
          <p:cNvPr id="13" name="Picture 2">
            <a:extLst>
              <a:ext uri="{FF2B5EF4-FFF2-40B4-BE49-F238E27FC236}">
                <a16:creationId xmlns="" xmlns:a16="http://schemas.microsoft.com/office/drawing/2014/main" id="{A1D0F251-ACC3-DB49-B8BD-7E722DE05D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1309" y="2903327"/>
            <a:ext cx="4272124" cy="2710070"/>
          </a:xfrm>
          <a:prstGeom prst="roundRect">
            <a:avLst>
              <a:gd name="adj" fmla="val 5171"/>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09225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FBCAEFE5-0806-C548-9D66-F50FB8F3A996}"/>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5AF49D51-F138-2547-914D-FEBBA8A60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B053BE7E-4859-914D-83BD-A728894DD925}"/>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13" name="组合 12">
            <a:extLst>
              <a:ext uri="{FF2B5EF4-FFF2-40B4-BE49-F238E27FC236}">
                <a16:creationId xmlns="" xmlns:a16="http://schemas.microsoft.com/office/drawing/2014/main" id="{9E7A4861-2EA2-B14A-A2DD-C76EF31A0101}"/>
              </a:ext>
            </a:extLst>
          </p:cNvPr>
          <p:cNvGrpSpPr/>
          <p:nvPr/>
        </p:nvGrpSpPr>
        <p:grpSpPr>
          <a:xfrm>
            <a:off x="1515777" y="1887360"/>
            <a:ext cx="6967828" cy="1643539"/>
            <a:chOff x="1515777" y="1887360"/>
            <a:chExt cx="6967828" cy="1643539"/>
          </a:xfrm>
        </p:grpSpPr>
        <p:sp>
          <p:nvSpPr>
            <p:cNvPr id="6" name="矩形 5">
              <a:extLst>
                <a:ext uri="{FF2B5EF4-FFF2-40B4-BE49-F238E27FC236}">
                  <a16:creationId xmlns="" xmlns:a16="http://schemas.microsoft.com/office/drawing/2014/main" id="{DE2DA6AB-5211-6044-B1BC-DA265A0184F0}"/>
                </a:ext>
              </a:extLst>
            </p:cNvPr>
            <p:cNvSpPr/>
            <p:nvPr/>
          </p:nvSpPr>
          <p:spPr>
            <a:xfrm>
              <a:off x="1515777" y="1887360"/>
              <a:ext cx="1738970" cy="546265"/>
            </a:xfrm>
            <a:prstGeom prst="rect">
              <a:avLst/>
            </a:prstGeom>
            <a:gradFill flip="none" rotWithShape="1">
              <a:gsLst>
                <a:gs pos="0">
                  <a:srgbClr val="FCECC3"/>
                </a:gs>
                <a:gs pos="100000">
                  <a:srgbClr val="FFE39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BA1219"/>
                  </a:solidFill>
                  <a:cs typeface="+mn-ea"/>
                  <a:sym typeface="+mn-lt"/>
                </a:rPr>
                <a:t>百年来</a:t>
              </a:r>
            </a:p>
          </p:txBody>
        </p:sp>
        <p:sp>
          <p:nvSpPr>
            <p:cNvPr id="7" name="矩形 6">
              <a:extLst>
                <a:ext uri="{FF2B5EF4-FFF2-40B4-BE49-F238E27FC236}">
                  <a16:creationId xmlns="" xmlns:a16="http://schemas.microsoft.com/office/drawing/2014/main" id="{56EC6705-81EB-D04C-B116-FD2DB231816D}"/>
                </a:ext>
              </a:extLst>
            </p:cNvPr>
            <p:cNvSpPr/>
            <p:nvPr/>
          </p:nvSpPr>
          <p:spPr>
            <a:xfrm>
              <a:off x="1552010" y="2561403"/>
              <a:ext cx="6931595" cy="969496"/>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中国共产党团结带领中国人民取得了新民主主义革命的伟大胜利，完成社会主义革命</a:t>
              </a:r>
              <a:r>
                <a:rPr lang="en-US" altLang="zh-CN" sz="1400" b="1" dirty="0">
                  <a:solidFill>
                    <a:srgbClr val="FAEED8"/>
                  </a:solidFill>
                  <a:cs typeface="+mn-ea"/>
                  <a:sym typeface="+mn-lt"/>
                </a:rPr>
                <a:t>,</a:t>
              </a:r>
              <a:r>
                <a:rPr lang="zh-CN" altLang="en-US" sz="1400" b="1" dirty="0">
                  <a:solidFill>
                    <a:srgbClr val="FAEED8"/>
                  </a:solidFill>
                  <a:cs typeface="+mn-ea"/>
                  <a:sym typeface="+mn-lt"/>
                </a:rPr>
                <a:t>进行社会主义建设</a:t>
              </a:r>
              <a:r>
                <a:rPr lang="en-US" altLang="zh-CN" sz="1400" b="1" dirty="0">
                  <a:solidFill>
                    <a:srgbClr val="FAEED8"/>
                  </a:solidFill>
                  <a:cs typeface="+mn-ea"/>
                  <a:sym typeface="+mn-lt"/>
                </a:rPr>
                <a:t>,</a:t>
              </a:r>
              <a:r>
                <a:rPr lang="zh-CN" altLang="en-US" sz="1400" b="1" dirty="0">
                  <a:solidFill>
                    <a:srgbClr val="FAEED8"/>
                  </a:solidFill>
                  <a:cs typeface="+mn-ea"/>
                  <a:sym typeface="+mn-lt"/>
                </a:rPr>
                <a:t>开启改革开放新的伟大革命</a:t>
              </a:r>
              <a:r>
                <a:rPr lang="en-US" altLang="zh-CN" sz="1400" b="1" dirty="0">
                  <a:solidFill>
                    <a:srgbClr val="FAEED8"/>
                  </a:solidFill>
                  <a:cs typeface="+mn-ea"/>
                  <a:sym typeface="+mn-lt"/>
                </a:rPr>
                <a:t>,</a:t>
              </a:r>
              <a:r>
                <a:rPr lang="zh-CN" altLang="en-US" sz="1400" b="1" dirty="0">
                  <a:solidFill>
                    <a:srgbClr val="FAEED8"/>
                  </a:solidFill>
                  <a:cs typeface="+mn-ea"/>
                  <a:sym typeface="+mn-lt"/>
                </a:rPr>
                <a:t>推动中国特色社会主义进入新时代，中华民族迎来从站起来、富起来到强起来的伟大飞跃。</a:t>
              </a:r>
            </a:p>
          </p:txBody>
        </p:sp>
      </p:grpSp>
      <p:grpSp>
        <p:nvGrpSpPr>
          <p:cNvPr id="14" name="组合 13">
            <a:extLst>
              <a:ext uri="{FF2B5EF4-FFF2-40B4-BE49-F238E27FC236}">
                <a16:creationId xmlns="" xmlns:a16="http://schemas.microsoft.com/office/drawing/2014/main" id="{0FF1CFA1-3313-D04A-9A16-0570E6A31875}"/>
              </a:ext>
            </a:extLst>
          </p:cNvPr>
          <p:cNvGrpSpPr/>
          <p:nvPr/>
        </p:nvGrpSpPr>
        <p:grpSpPr>
          <a:xfrm>
            <a:off x="1515777" y="4098414"/>
            <a:ext cx="8085581" cy="1454594"/>
            <a:chOff x="1515777" y="4098414"/>
            <a:chExt cx="8085581" cy="1454594"/>
          </a:xfrm>
        </p:grpSpPr>
        <p:sp>
          <p:nvSpPr>
            <p:cNvPr id="9" name="矩形 8">
              <a:extLst>
                <a:ext uri="{FF2B5EF4-FFF2-40B4-BE49-F238E27FC236}">
                  <a16:creationId xmlns="" xmlns:a16="http://schemas.microsoft.com/office/drawing/2014/main" id="{D7988B2E-285F-5246-9C3B-D979C1964C78}"/>
                </a:ext>
              </a:extLst>
            </p:cNvPr>
            <p:cNvSpPr/>
            <p:nvPr/>
          </p:nvSpPr>
          <p:spPr>
            <a:xfrm>
              <a:off x="1515778" y="4098414"/>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在此背景下开展党史学习教育</a:t>
              </a:r>
            </a:p>
          </p:txBody>
        </p:sp>
        <p:sp>
          <p:nvSpPr>
            <p:cNvPr id="10" name="矩形 9">
              <a:extLst>
                <a:ext uri="{FF2B5EF4-FFF2-40B4-BE49-F238E27FC236}">
                  <a16:creationId xmlns="" xmlns:a16="http://schemas.microsoft.com/office/drawing/2014/main" id="{110DEC49-7217-DD48-BBBB-E73B80FEA264}"/>
                </a:ext>
              </a:extLst>
            </p:cNvPr>
            <p:cNvSpPr/>
            <p:nvPr/>
          </p:nvSpPr>
          <p:spPr>
            <a:xfrm>
              <a:off x="1515777" y="4583512"/>
              <a:ext cx="4315309" cy="969496"/>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能够引导广大党员干部站在中华民族伟大复兴百年进程中深刻认识党的性质宗旨，牢记初心使命， 在新时代新阶段将党和人民事业推向新的历史高度。</a:t>
              </a:r>
            </a:p>
          </p:txBody>
        </p:sp>
      </p:grpSp>
      <p:pic>
        <p:nvPicPr>
          <p:cNvPr id="12" name="图片 11">
            <a:extLst>
              <a:ext uri="{FF2B5EF4-FFF2-40B4-BE49-F238E27FC236}">
                <a16:creationId xmlns="" xmlns:a16="http://schemas.microsoft.com/office/drawing/2014/main" id="{12FDE32A-1165-6A43-BECE-9E188FC01B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9658" y="-2263190"/>
            <a:ext cx="6931595" cy="10663992"/>
          </a:xfrm>
          <a:prstGeom prst="rect">
            <a:avLst/>
          </a:prstGeom>
        </p:spPr>
      </p:pic>
    </p:spTree>
    <p:extLst>
      <p:ext uri="{BB962C8B-B14F-4D97-AF65-F5344CB8AC3E}">
        <p14:creationId xmlns:p14="http://schemas.microsoft.com/office/powerpoint/2010/main" val="41994640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9101CAC5-ACDD-4B44-9742-DA2538FB6031}"/>
              </a:ext>
            </a:extLst>
          </p:cNvPr>
          <p:cNvGrpSpPr/>
          <p:nvPr/>
        </p:nvGrpSpPr>
        <p:grpSpPr>
          <a:xfrm>
            <a:off x="777692" y="873125"/>
            <a:ext cx="7669679" cy="709221"/>
            <a:chOff x="777692" y="873125"/>
            <a:chExt cx="7669679" cy="709221"/>
          </a:xfrm>
        </p:grpSpPr>
        <p:pic>
          <p:nvPicPr>
            <p:cNvPr id="4" name="图片 3">
              <a:extLst>
                <a:ext uri="{FF2B5EF4-FFF2-40B4-BE49-F238E27FC236}">
                  <a16:creationId xmlns="" xmlns:a16="http://schemas.microsoft.com/office/drawing/2014/main" id="{638CB159-95BB-FC46-BB56-0640465A9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5" name="矩形 4">
              <a:extLst>
                <a:ext uri="{FF2B5EF4-FFF2-40B4-BE49-F238E27FC236}">
                  <a16:creationId xmlns="" xmlns:a16="http://schemas.microsoft.com/office/drawing/2014/main" id="{5583D0A9-3355-8145-9F86-D0B318E2E076}"/>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6" name="组合 5">
            <a:extLst>
              <a:ext uri="{FF2B5EF4-FFF2-40B4-BE49-F238E27FC236}">
                <a16:creationId xmlns="" xmlns:a16="http://schemas.microsoft.com/office/drawing/2014/main" id="{60319EB7-704A-364A-AFEA-58E339715729}"/>
              </a:ext>
            </a:extLst>
          </p:cNvPr>
          <p:cNvGrpSpPr/>
          <p:nvPr/>
        </p:nvGrpSpPr>
        <p:grpSpPr>
          <a:xfrm>
            <a:off x="941679" y="1715299"/>
            <a:ext cx="10685839" cy="778799"/>
            <a:chOff x="941679" y="1715299"/>
            <a:chExt cx="10685839" cy="778799"/>
          </a:xfrm>
        </p:grpSpPr>
        <p:sp>
          <p:nvSpPr>
            <p:cNvPr id="7" name="矩形 6">
              <a:extLst>
                <a:ext uri="{FF2B5EF4-FFF2-40B4-BE49-F238E27FC236}">
                  <a16:creationId xmlns="" xmlns:a16="http://schemas.microsoft.com/office/drawing/2014/main" id="{02E2D911-AC71-014C-A1E9-9618246FC68D}"/>
                </a:ext>
              </a:extLst>
            </p:cNvPr>
            <p:cNvSpPr/>
            <p:nvPr/>
          </p:nvSpPr>
          <p:spPr>
            <a:xfrm>
              <a:off x="1331078" y="1715299"/>
              <a:ext cx="9969500" cy="778799"/>
            </a:xfrm>
            <a:prstGeom prst="rect">
              <a:avLst/>
            </a:prstGeom>
            <a:gradFill flip="none" rotWithShape="1">
              <a:gsLst>
                <a:gs pos="0">
                  <a:srgbClr val="FCECC3">
                    <a:alpha val="28000"/>
                  </a:srgbClr>
                </a:gs>
                <a:gs pos="100000">
                  <a:srgbClr val="FFE39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a:extLst>
                <a:ext uri="{FF2B5EF4-FFF2-40B4-BE49-F238E27FC236}">
                  <a16:creationId xmlns="" xmlns:a16="http://schemas.microsoft.com/office/drawing/2014/main" id="{6FBAABE4-A390-A040-983A-92F7B57D9916}"/>
                </a:ext>
              </a:extLst>
            </p:cNvPr>
            <p:cNvSpPr/>
            <p:nvPr/>
          </p:nvSpPr>
          <p:spPr>
            <a:xfrm>
              <a:off x="1943995" y="1811317"/>
              <a:ext cx="9683523" cy="494366"/>
            </a:xfrm>
            <a:prstGeom prst="rect">
              <a:avLst/>
            </a:prstGeom>
          </p:spPr>
          <p:txBody>
            <a:bodyPr wrap="square" lIns="0" tIns="0" rIns="0" bIns="0">
              <a:spAutoFit/>
            </a:bodyPr>
            <a:lstStyle/>
            <a:p>
              <a:pPr defTabSz="914400">
                <a:lnSpc>
                  <a:spcPct val="150000"/>
                </a:lnSpc>
                <a:defRPr/>
              </a:pPr>
              <a:r>
                <a:rPr lang="zh-CN" altLang="en-US" sz="2400" b="1" dirty="0">
                  <a:solidFill>
                    <a:srgbClr val="FAEED8"/>
                  </a:solidFill>
                  <a:cs typeface="+mn-ea"/>
                  <a:sym typeface="+mn-lt"/>
                </a:rPr>
                <a:t>这是坚定信仰信念、在新时代坚持和发展中国特色社会主义的必然要求</a:t>
              </a:r>
            </a:p>
          </p:txBody>
        </p:sp>
        <p:sp>
          <p:nvSpPr>
            <p:cNvPr id="9" name="椭圆 8">
              <a:extLst>
                <a:ext uri="{FF2B5EF4-FFF2-40B4-BE49-F238E27FC236}">
                  <a16:creationId xmlns="" xmlns:a16="http://schemas.microsoft.com/office/drawing/2014/main" id="{1AF9FF9D-A07E-CA45-8E3A-516AC984F2D4}"/>
                </a:ext>
              </a:extLst>
            </p:cNvPr>
            <p:cNvSpPr/>
            <p:nvPr/>
          </p:nvSpPr>
          <p:spPr>
            <a:xfrm>
              <a:off x="941679" y="1715299"/>
              <a:ext cx="778799" cy="778799"/>
            </a:xfrm>
            <a:prstGeom prst="ellipse">
              <a:avLst/>
            </a:prstGeom>
            <a:gradFill>
              <a:gsLst>
                <a:gs pos="0">
                  <a:srgbClr val="FCECC3"/>
                </a:gs>
                <a:gs pos="100000">
                  <a:srgbClr val="FFE3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BA1219"/>
                  </a:solidFill>
                  <a:cs typeface="+mn-ea"/>
                  <a:sym typeface="+mn-lt"/>
                </a:rPr>
                <a:t>02</a:t>
              </a:r>
              <a:endParaRPr kumimoji="1" lang="zh-CN" altLang="en-US" dirty="0">
                <a:solidFill>
                  <a:srgbClr val="BA1219"/>
                </a:solidFill>
                <a:cs typeface="+mn-ea"/>
                <a:sym typeface="+mn-lt"/>
              </a:endParaRPr>
            </a:p>
          </p:txBody>
        </p:sp>
      </p:grpSp>
      <p:grpSp>
        <p:nvGrpSpPr>
          <p:cNvPr id="17" name="组合 16">
            <a:extLst>
              <a:ext uri="{FF2B5EF4-FFF2-40B4-BE49-F238E27FC236}">
                <a16:creationId xmlns="" xmlns:a16="http://schemas.microsoft.com/office/drawing/2014/main" id="{5EF3D4AC-F7CB-1D4B-90D7-7661DA3DD580}"/>
              </a:ext>
            </a:extLst>
          </p:cNvPr>
          <p:cNvGrpSpPr/>
          <p:nvPr/>
        </p:nvGrpSpPr>
        <p:grpSpPr>
          <a:xfrm>
            <a:off x="1159517" y="2856371"/>
            <a:ext cx="13215780" cy="3112634"/>
            <a:chOff x="1159517" y="2856371"/>
            <a:chExt cx="13215780" cy="3112634"/>
          </a:xfrm>
        </p:grpSpPr>
        <p:sp>
          <p:nvSpPr>
            <p:cNvPr id="11" name="矩形 10">
              <a:extLst>
                <a:ext uri="{FF2B5EF4-FFF2-40B4-BE49-F238E27FC236}">
                  <a16:creationId xmlns="" xmlns:a16="http://schemas.microsoft.com/office/drawing/2014/main" id="{DB49372B-1694-3042-B223-80BBF0DE5260}"/>
                </a:ext>
              </a:extLst>
            </p:cNvPr>
            <p:cNvSpPr/>
            <p:nvPr/>
          </p:nvSpPr>
          <p:spPr>
            <a:xfrm>
              <a:off x="1159518" y="2856371"/>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百年来</a:t>
              </a:r>
            </a:p>
          </p:txBody>
        </p:sp>
        <p:sp>
          <p:nvSpPr>
            <p:cNvPr id="12" name="矩形 11">
              <a:extLst>
                <a:ext uri="{FF2B5EF4-FFF2-40B4-BE49-F238E27FC236}">
                  <a16:creationId xmlns="" xmlns:a16="http://schemas.microsoft.com/office/drawing/2014/main" id="{6E90BEDA-AC6A-B548-8ECA-977808B520D6}"/>
                </a:ext>
              </a:extLst>
            </p:cNvPr>
            <p:cNvSpPr/>
            <p:nvPr/>
          </p:nvSpPr>
          <p:spPr>
            <a:xfrm>
              <a:off x="1159517" y="3341469"/>
              <a:ext cx="4315309" cy="1292662"/>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我们党之所以能够历经艰难困苦不断创造新的辉煌</a:t>
              </a:r>
              <a:r>
                <a:rPr lang="en-US" altLang="zh-CN" sz="1400" b="1" dirty="0">
                  <a:solidFill>
                    <a:srgbClr val="FAEED8"/>
                  </a:solidFill>
                  <a:cs typeface="+mn-ea"/>
                  <a:sym typeface="+mn-lt"/>
                </a:rPr>
                <a:t>,</a:t>
              </a:r>
              <a:r>
                <a:rPr lang="zh-CN" altLang="en-US" sz="1400" b="1" dirty="0">
                  <a:solidFill>
                    <a:srgbClr val="FAEED8"/>
                  </a:solidFill>
                  <a:cs typeface="+mn-ea"/>
                  <a:sym typeface="+mn-lt"/>
                </a:rPr>
                <a:t>很重要的一个原因就是始终重视思想建党、理论强党，坚持科学理论武装广 大党员、干部的头脑，使全党始终保持统一 的思想、坚定的意志、 强大的战斗力。</a:t>
              </a:r>
            </a:p>
          </p:txBody>
        </p:sp>
        <p:sp>
          <p:nvSpPr>
            <p:cNvPr id="13" name="矩形 12">
              <a:extLst>
                <a:ext uri="{FF2B5EF4-FFF2-40B4-BE49-F238E27FC236}">
                  <a16:creationId xmlns="" xmlns:a16="http://schemas.microsoft.com/office/drawing/2014/main" id="{497653E4-8E6A-B347-BAED-AB878A1304BD}"/>
                </a:ext>
              </a:extLst>
            </p:cNvPr>
            <p:cNvSpPr/>
            <p:nvPr/>
          </p:nvSpPr>
          <p:spPr>
            <a:xfrm>
              <a:off x="6289717" y="2856371"/>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党的十八大以来</a:t>
              </a:r>
            </a:p>
          </p:txBody>
        </p:sp>
        <p:sp>
          <p:nvSpPr>
            <p:cNvPr id="14" name="矩形 13">
              <a:extLst>
                <a:ext uri="{FF2B5EF4-FFF2-40B4-BE49-F238E27FC236}">
                  <a16:creationId xmlns="" xmlns:a16="http://schemas.microsoft.com/office/drawing/2014/main" id="{3D8C2998-8446-C54F-AD5E-597B6C654A2C}"/>
                </a:ext>
              </a:extLst>
            </p:cNvPr>
            <p:cNvSpPr/>
            <p:nvPr/>
          </p:nvSpPr>
          <p:spPr>
            <a:xfrm>
              <a:off x="6289716" y="3341469"/>
              <a:ext cx="4315309" cy="1292662"/>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以有关领导为核心的党中央从理论和实践结合上系统回答了新时代坚持和发展什么样的中国特色社会主义、怎样坚持和发展中国特色社会主义这个重大时代课题，形成了习近平新时代中国特色社会主义思想。</a:t>
              </a:r>
            </a:p>
          </p:txBody>
        </p:sp>
        <p:sp>
          <p:nvSpPr>
            <p:cNvPr id="15" name="矩形 14">
              <a:extLst>
                <a:ext uri="{FF2B5EF4-FFF2-40B4-BE49-F238E27FC236}">
                  <a16:creationId xmlns="" xmlns:a16="http://schemas.microsoft.com/office/drawing/2014/main" id="{8142B889-AB1F-114C-931E-664FEEA7DCFE}"/>
                </a:ext>
              </a:extLst>
            </p:cNvPr>
            <p:cNvSpPr/>
            <p:nvPr/>
          </p:nvSpPr>
          <p:spPr>
            <a:xfrm>
              <a:off x="1159518" y="4872393"/>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开展党史学习交易</a:t>
              </a:r>
            </a:p>
          </p:txBody>
        </p:sp>
        <p:sp>
          <p:nvSpPr>
            <p:cNvPr id="16" name="矩形 15">
              <a:extLst>
                <a:ext uri="{FF2B5EF4-FFF2-40B4-BE49-F238E27FC236}">
                  <a16:creationId xmlns="" xmlns:a16="http://schemas.microsoft.com/office/drawing/2014/main" id="{AE4B8FDC-8841-7643-9C93-D0920E8EE4F9}"/>
                </a:ext>
              </a:extLst>
            </p:cNvPr>
            <p:cNvSpPr/>
            <p:nvPr/>
          </p:nvSpPr>
          <p:spPr>
            <a:xfrm>
              <a:off x="1159517" y="5357491"/>
              <a:ext cx="10141061" cy="611514"/>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有利于引导广大党员干部站在马克思主义中国化百年历史进程中，深刻学习领会新时代党的创新理论，深化对共产党执政规律、社会主义建设规律、人类社会发展规律的认识。</a:t>
              </a:r>
            </a:p>
          </p:txBody>
        </p:sp>
      </p:grpSp>
    </p:spTree>
    <p:extLst>
      <p:ext uri="{BB962C8B-B14F-4D97-AF65-F5344CB8AC3E}">
        <p14:creationId xmlns:p14="http://schemas.microsoft.com/office/powerpoint/2010/main" val="23982771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3E71652B-065A-494B-AA6C-1D3E25D8119F}"/>
              </a:ext>
            </a:extLst>
          </p:cNvPr>
          <p:cNvGrpSpPr/>
          <p:nvPr/>
        </p:nvGrpSpPr>
        <p:grpSpPr>
          <a:xfrm>
            <a:off x="777692" y="873125"/>
            <a:ext cx="7669679" cy="709221"/>
            <a:chOff x="777692" y="873125"/>
            <a:chExt cx="7669679" cy="709221"/>
          </a:xfrm>
        </p:grpSpPr>
        <p:pic>
          <p:nvPicPr>
            <p:cNvPr id="5" name="图片 4">
              <a:extLst>
                <a:ext uri="{FF2B5EF4-FFF2-40B4-BE49-F238E27FC236}">
                  <a16:creationId xmlns="" xmlns:a16="http://schemas.microsoft.com/office/drawing/2014/main" id="{7FF1D0FC-64AB-3C4C-9D22-A6A3CAB772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692" y="873125"/>
              <a:ext cx="738085" cy="709221"/>
            </a:xfrm>
            <a:prstGeom prst="rect">
              <a:avLst/>
            </a:prstGeom>
          </p:spPr>
        </p:pic>
        <p:sp>
          <p:nvSpPr>
            <p:cNvPr id="6" name="矩形 5">
              <a:extLst>
                <a:ext uri="{FF2B5EF4-FFF2-40B4-BE49-F238E27FC236}">
                  <a16:creationId xmlns="" xmlns:a16="http://schemas.microsoft.com/office/drawing/2014/main" id="{36E85074-FD62-0749-989B-ACD8F2C58D7A}"/>
                </a:ext>
              </a:extLst>
            </p:cNvPr>
            <p:cNvSpPr/>
            <p:nvPr/>
          </p:nvSpPr>
          <p:spPr>
            <a:xfrm>
              <a:off x="1515777" y="983694"/>
              <a:ext cx="6931594"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立足百年新起点学习党史正当其时</a:t>
              </a:r>
            </a:p>
          </p:txBody>
        </p:sp>
      </p:grpSp>
      <p:grpSp>
        <p:nvGrpSpPr>
          <p:cNvPr id="2" name="组合 1">
            <a:extLst>
              <a:ext uri="{FF2B5EF4-FFF2-40B4-BE49-F238E27FC236}">
                <a16:creationId xmlns="" xmlns:a16="http://schemas.microsoft.com/office/drawing/2014/main" id="{1EBE30A0-7C76-1341-BDA0-8D4A2BBA7E86}"/>
              </a:ext>
            </a:extLst>
          </p:cNvPr>
          <p:cNvGrpSpPr/>
          <p:nvPr/>
        </p:nvGrpSpPr>
        <p:grpSpPr>
          <a:xfrm>
            <a:off x="1147643" y="2829837"/>
            <a:ext cx="8085580" cy="2100925"/>
            <a:chOff x="1147643" y="2829837"/>
            <a:chExt cx="8085580" cy="2100925"/>
          </a:xfrm>
        </p:grpSpPr>
        <p:sp>
          <p:nvSpPr>
            <p:cNvPr id="7" name="矩形 6">
              <a:extLst>
                <a:ext uri="{FF2B5EF4-FFF2-40B4-BE49-F238E27FC236}">
                  <a16:creationId xmlns="" xmlns:a16="http://schemas.microsoft.com/office/drawing/2014/main" id="{75589540-CF14-6E42-87AA-EA8A1992EE27}"/>
                </a:ext>
              </a:extLst>
            </p:cNvPr>
            <p:cNvSpPr/>
            <p:nvPr/>
          </p:nvSpPr>
          <p:spPr>
            <a:xfrm>
              <a:off x="1147643" y="2829837"/>
              <a:ext cx="8085580" cy="369332"/>
            </a:xfrm>
            <a:prstGeom prst="rect">
              <a:avLst/>
            </a:prstGeom>
          </p:spPr>
          <p:txBody>
            <a:bodyPr wrap="square" lIns="0" tIns="0" rIns="0" bIns="0">
              <a:spAutoFit/>
            </a:bodyPr>
            <a:lstStyle/>
            <a:p>
              <a:pPr defTabSz="914400">
                <a:defRPr/>
              </a:pPr>
              <a:r>
                <a:rPr lang="zh-CN" altLang="en-US" sz="2400" b="1" dirty="0">
                  <a:solidFill>
                    <a:srgbClr val="FAEED8"/>
                  </a:solidFill>
                  <a:cs typeface="+mn-ea"/>
                  <a:sym typeface="+mn-lt"/>
                </a:rPr>
                <a:t>回顾百年历史</a:t>
              </a:r>
            </a:p>
          </p:txBody>
        </p:sp>
        <p:sp>
          <p:nvSpPr>
            <p:cNvPr id="8" name="矩形 7">
              <a:extLst>
                <a:ext uri="{FF2B5EF4-FFF2-40B4-BE49-F238E27FC236}">
                  <a16:creationId xmlns="" xmlns:a16="http://schemas.microsoft.com/office/drawing/2014/main" id="{5EAE8161-7283-3E4A-931B-ECFD79BDD488}"/>
                </a:ext>
              </a:extLst>
            </p:cNvPr>
            <p:cNvSpPr/>
            <p:nvPr/>
          </p:nvSpPr>
          <p:spPr>
            <a:xfrm>
              <a:off x="1147643" y="3314935"/>
              <a:ext cx="4837522" cy="1615827"/>
            </a:xfrm>
            <a:prstGeom prst="rect">
              <a:avLst/>
            </a:prstGeom>
          </p:spPr>
          <p:txBody>
            <a:bodyPr wrap="square" lIns="0" tIns="0" rIns="0" bIns="0">
              <a:spAutoFit/>
            </a:bodyPr>
            <a:lstStyle/>
            <a:p>
              <a:pPr defTabSz="914400">
                <a:lnSpc>
                  <a:spcPct val="150000"/>
                </a:lnSpc>
                <a:defRPr/>
              </a:pPr>
              <a:r>
                <a:rPr lang="zh-CN" altLang="en-US" sz="1400" b="1" dirty="0">
                  <a:solidFill>
                    <a:srgbClr val="FAEED8"/>
                  </a:solidFill>
                  <a:cs typeface="+mn-ea"/>
                  <a:sym typeface="+mn-lt"/>
                </a:rPr>
                <a:t>中国共产党总是在推动社会革命的同时</a:t>
              </a:r>
              <a:r>
                <a:rPr lang="en-US" altLang="zh-CN" sz="1400" b="1" dirty="0">
                  <a:solidFill>
                    <a:srgbClr val="FAEED8"/>
                  </a:solidFill>
                  <a:cs typeface="+mn-ea"/>
                  <a:sym typeface="+mn-lt"/>
                </a:rPr>
                <a:t>,</a:t>
              </a:r>
              <a:r>
                <a:rPr lang="zh-CN" altLang="en-US" sz="1400" b="1" dirty="0">
                  <a:solidFill>
                    <a:srgbClr val="FAEED8"/>
                  </a:solidFill>
                  <a:cs typeface="+mn-ea"/>
                  <a:sym typeface="+mn-lt"/>
                </a:rPr>
                <a:t>勇于推动自我革命</a:t>
              </a:r>
              <a:r>
                <a:rPr lang="en-US" altLang="zh-CN" sz="1400" b="1" dirty="0">
                  <a:solidFill>
                    <a:srgbClr val="FAEED8"/>
                  </a:solidFill>
                  <a:cs typeface="+mn-ea"/>
                  <a:sym typeface="+mn-lt"/>
                </a:rPr>
                <a:t>,</a:t>
              </a:r>
              <a:r>
                <a:rPr lang="zh-CN" altLang="en-US" sz="1400" b="1" dirty="0">
                  <a:solidFill>
                    <a:srgbClr val="FAEED8"/>
                  </a:solidFill>
                  <a:cs typeface="+mn-ea"/>
                  <a:sym typeface="+mn-lt"/>
                </a:rPr>
                <a:t>始终坚持真理、修正错误，敢于正视问题、克服缺点，勇于刮骨疗毒、去腐生肌。也正是因为中国共产党在这一问题上始终如一</a:t>
              </a:r>
              <a:r>
                <a:rPr lang="en-US" altLang="zh-CN" sz="1400" b="1" dirty="0">
                  <a:solidFill>
                    <a:srgbClr val="FAEED8"/>
                  </a:solidFill>
                  <a:cs typeface="+mn-ea"/>
                  <a:sym typeface="+mn-lt"/>
                </a:rPr>
                <a:t>- ,</a:t>
              </a:r>
              <a:r>
                <a:rPr lang="zh-CN" altLang="en-US" sz="1400" b="1" dirty="0">
                  <a:solidFill>
                    <a:srgbClr val="FAEED8"/>
                  </a:solidFill>
                  <a:cs typeface="+mn-ea"/>
                  <a:sym typeface="+mn-lt"/>
                </a:rPr>
                <a:t>才能够在危难之际绝处逢生、失误之后拨乱反正</a:t>
              </a:r>
              <a:r>
                <a:rPr lang="en-US" altLang="zh-CN" sz="1400" b="1" dirty="0">
                  <a:solidFill>
                    <a:srgbClr val="FAEED8"/>
                  </a:solidFill>
                  <a:cs typeface="+mn-ea"/>
                  <a:sym typeface="+mn-lt"/>
                </a:rPr>
                <a:t>,</a:t>
              </a:r>
              <a:r>
                <a:rPr lang="zh-CN" altLang="en-US" sz="1400" b="1" dirty="0">
                  <a:solidFill>
                    <a:srgbClr val="FAEED8"/>
                  </a:solidFill>
                  <a:cs typeface="+mn-ea"/>
                  <a:sym typeface="+mn-lt"/>
                </a:rPr>
                <a:t>成为永远打不倒、压不垮的马克思主义政党。</a:t>
              </a:r>
            </a:p>
          </p:txBody>
        </p:sp>
      </p:grpSp>
      <p:pic>
        <p:nvPicPr>
          <p:cNvPr id="9" name="Picture 2">
            <a:extLst>
              <a:ext uri="{FF2B5EF4-FFF2-40B4-BE49-F238E27FC236}">
                <a16:creationId xmlns="" xmlns:a16="http://schemas.microsoft.com/office/drawing/2014/main" id="{88647927-A320-7048-B2A8-1452432A8C9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57060" y="1994784"/>
            <a:ext cx="4380841" cy="3751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94931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vh2osno1">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2613</TotalTime>
  <Words>2619</Words>
  <Application>Microsoft Office PowerPoint</Application>
  <PresentationFormat>宽屏</PresentationFormat>
  <Paragraphs>162</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248</cp:revision>
  <dcterms:created xsi:type="dcterms:W3CDTF">2017-08-18T03:02:00Z</dcterms:created>
  <dcterms:modified xsi:type="dcterms:W3CDTF">2023-06-26T01:01:27Z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