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notesSlides/notesSlide4.xml" ContentType="application/vnd.openxmlformats-officedocument.presentationml.notesSlide+xml"/>
  <Override PartName="/ppt/tags/tag8.xml" ContentType="application/vnd.openxmlformats-officedocument.presentationml.tags+xml"/>
  <Override PartName="/ppt/notesSlides/notesSlide5.xml" ContentType="application/vnd.openxmlformats-officedocument.presentationml.notesSlide+xml"/>
  <Override PartName="/ppt/tags/tag9.xml" ContentType="application/vnd.openxmlformats-officedocument.presentationml.tags+xml"/>
  <Override PartName="/ppt/notesSlides/notesSlide6.xml" ContentType="application/vnd.openxmlformats-officedocument.presentationml.notesSlide+xml"/>
  <Override PartName="/ppt/tags/tag10.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ppt/tags/tag19.xml" ContentType="application/vnd.openxmlformats-officedocument.presentationml.tags+xml"/>
  <Override PartName="/ppt/notesSlides/notesSlide18.xml" ContentType="application/vnd.openxmlformats-officedocument.presentationml.notesSlide+xml"/>
  <Override PartName="/ppt/tags/tag20.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21.xml" ContentType="application/vnd.openxmlformats-officedocument.presentationml.tags+xml"/>
  <Override PartName="/ppt/notesSlides/notesSlide21.xml" ContentType="application/vnd.openxmlformats-officedocument.presentationml.notesSlide+xml"/>
  <Override PartName="/ppt/tags/tag22.xml" ContentType="application/vnd.openxmlformats-officedocument.presentationml.tag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6" r:id="rId2"/>
  </p:sldMasterIdLst>
  <p:notesMasterIdLst>
    <p:notesMasterId r:id="rId31"/>
  </p:notesMasterIdLst>
  <p:handoutMasterIdLst>
    <p:handoutMasterId r:id="rId32"/>
  </p:handoutMasterIdLst>
  <p:sldIdLst>
    <p:sldId id="12512" r:id="rId3"/>
    <p:sldId id="12473" r:id="rId4"/>
    <p:sldId id="493" r:id="rId5"/>
    <p:sldId id="494" r:id="rId6"/>
    <p:sldId id="495" r:id="rId7"/>
    <p:sldId id="496" r:id="rId8"/>
    <p:sldId id="497" r:id="rId9"/>
    <p:sldId id="498" r:id="rId10"/>
    <p:sldId id="500" r:id="rId11"/>
    <p:sldId id="501" r:id="rId12"/>
    <p:sldId id="502" r:id="rId13"/>
    <p:sldId id="503" r:id="rId14"/>
    <p:sldId id="504" r:id="rId15"/>
    <p:sldId id="505" r:id="rId16"/>
    <p:sldId id="506" r:id="rId17"/>
    <p:sldId id="508" r:id="rId18"/>
    <p:sldId id="12509" r:id="rId19"/>
    <p:sldId id="509" r:id="rId20"/>
    <p:sldId id="511" r:id="rId21"/>
    <p:sldId id="513" r:id="rId22"/>
    <p:sldId id="515" r:id="rId23"/>
    <p:sldId id="516" r:id="rId24"/>
    <p:sldId id="517" r:id="rId25"/>
    <p:sldId id="12510" r:id="rId26"/>
    <p:sldId id="519" r:id="rId27"/>
    <p:sldId id="522" r:id="rId28"/>
    <p:sldId id="523" r:id="rId29"/>
    <p:sldId id="12513" r:id="rId30"/>
  </p:sldIdLst>
  <p:sldSz cx="12198350" cy="6858000"/>
  <p:notesSz cx="6858000" cy="9144000"/>
  <p:custDataLst>
    <p:tags r:id="rId33"/>
  </p:custDataLst>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3842">
          <p15:clr>
            <a:srgbClr val="A4A3A4"/>
          </p15:clr>
        </p15:guide>
        <p15:guide id="3" pos="531">
          <p15:clr>
            <a:srgbClr val="A4A3A4"/>
          </p15:clr>
        </p15:guide>
        <p15:guide id="4" orient="horz" pos="3657">
          <p15:clr>
            <a:srgbClr val="A4A3A4"/>
          </p15:clr>
        </p15:guide>
        <p15:guide id="5" orient="horz" pos="4292">
          <p15:clr>
            <a:srgbClr val="A4A3A4"/>
          </p15:clr>
        </p15:guide>
        <p15:guide id="6" orient="horz" pos="709">
          <p15:clr>
            <a:srgbClr val="A4A3A4"/>
          </p15:clr>
        </p15:guide>
        <p15:guide id="7" pos="7153">
          <p15:clr>
            <a:srgbClr val="A4A3A4"/>
          </p15:clr>
        </p15:guide>
        <p15:guide id="8" orient="horz">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75" autoAdjust="0"/>
    <p:restoredTop sz="96314" autoAdjust="0"/>
  </p:normalViewPr>
  <p:slideViewPr>
    <p:cSldViewPr>
      <p:cViewPr varScale="1">
        <p:scale>
          <a:sx n="108" d="100"/>
          <a:sy n="108" d="100"/>
        </p:scale>
        <p:origin x="804" y="150"/>
      </p:cViewPr>
      <p:guideLst>
        <p:guide orient="horz" pos="2160"/>
        <p:guide pos="3842"/>
        <p:guide pos="531"/>
        <p:guide orient="horz" pos="3657"/>
        <p:guide orient="horz" pos="4292"/>
        <p:guide orient="horz" pos="709"/>
        <p:guide pos="7153"/>
        <p:guide orient="horz"/>
      </p:guideLst>
    </p:cSldViewPr>
  </p:slideViewPr>
  <p:outlineViewPr>
    <p:cViewPr>
      <p:scale>
        <a:sx n="33" d="100"/>
        <a:sy n="33" d="100"/>
      </p:scale>
      <p:origin x="0" y="0"/>
    </p:cViewPr>
  </p:outlineViewPr>
  <p:notesTextViewPr>
    <p:cViewPr>
      <p:scale>
        <a:sx n="3" d="2"/>
        <a:sy n="3" d="2"/>
      </p:scale>
      <p:origin x="0" y="0"/>
    </p:cViewPr>
  </p:notesTextViewPr>
  <p:sorterViewPr>
    <p:cViewPr>
      <p:scale>
        <a:sx n="61" d="100"/>
        <a:sy n="61" d="100"/>
      </p:scale>
      <p:origin x="0" y="0"/>
    </p:cViewPr>
  </p:sorterViewPr>
  <p:notesViewPr>
    <p:cSldViewPr>
      <p:cViewPr varScale="1">
        <p:scale>
          <a:sx n="87" d="100"/>
          <a:sy n="87" d="100"/>
        </p:scale>
        <p:origin x="-387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AA66804-583B-42BE-962B-441699487C40}" type="datetimeFigureOut">
              <a:rPr lang="zh-CN" altLang="en-US" smtClean="0"/>
              <a:t>2023/4/12</a:t>
            </a:fld>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920FDFD-A5D4-42F3-BCC8-12887DAA73C1}" type="slidenum">
              <a:rPr lang="zh-CN" altLang="en-US" smtClean="0"/>
              <a:t>‹#›</a:t>
            </a:fld>
            <a:endParaRPr lang="zh-CN" altLang="en-US"/>
          </a:p>
        </p:txBody>
      </p:sp>
      <p:sp>
        <p:nvSpPr>
          <p:cNvPr id="6" name="页脚占位符 5"/>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Tree>
    <p:extLst>
      <p:ext uri="{BB962C8B-B14F-4D97-AF65-F5344CB8AC3E}">
        <p14:creationId xmlns:p14="http://schemas.microsoft.com/office/powerpoint/2010/main" val="35951871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0" hangingPunct="0">
              <a:defRPr sz="1200"/>
            </a:lvl1pPr>
          </a:lstStyle>
          <a:p>
            <a:endParaRPr lang="zh-CN" alt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0" hangingPunct="0">
              <a:defRPr sz="1200"/>
            </a:lvl1pPr>
          </a:lstStyle>
          <a:p>
            <a:fld id="{B9EEDA17-7CE7-49CA-897E-A1888A19DA62}" type="datetimeFigureOut">
              <a:rPr lang="zh-CN" altLang="en-US"/>
              <a:t>2023/4/12</a:t>
            </a:fld>
            <a:endParaRPr lang="en-US"/>
          </a:p>
        </p:txBody>
      </p:sp>
      <p:sp>
        <p:nvSpPr>
          <p:cNvPr id="3076" name="Rectangle 4"/>
          <p:cNvSpPr>
            <a:spLocks noGrp="1" noRot="1" noChangeAspect="1" noChangeArrowheads="1"/>
          </p:cNvSpPr>
          <p:nvPr>
            <p:ph type="sldImg" idx="2"/>
          </p:nvPr>
        </p:nvSpPr>
        <p:spPr bwMode="auto">
          <a:xfrm>
            <a:off x="379413" y="685800"/>
            <a:ext cx="6099175"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eaLnBrk="0" hangingPunct="0">
              <a:defRPr sz="1200"/>
            </a:lvl1pPr>
          </a:lstStyle>
          <a:p>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eaLnBrk="0" hangingPunct="0">
              <a:defRPr sz="1200"/>
            </a:lvl1pPr>
          </a:lstStyle>
          <a:p>
            <a:fld id="{CE1689F0-D8FB-450F-A36F-553F26501FEE}" type="slidenum">
              <a:rPr lang="zh-CN" altLang="en-US"/>
              <a:t>‹#›</a:t>
            </a:fld>
            <a:endParaRPr lang="en-US"/>
          </a:p>
        </p:txBody>
      </p:sp>
    </p:spTree>
    <p:extLst>
      <p:ext uri="{BB962C8B-B14F-4D97-AF65-F5344CB8AC3E}">
        <p14:creationId xmlns:p14="http://schemas.microsoft.com/office/powerpoint/2010/main" val="20792809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BAA47F99-6ADC-4C80-99B3-D41D132752F1}"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t>3</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6717104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BAA47F99-6ADC-4C80-99B3-D41D132752F1}"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t>12</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23561281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BAA47F99-6ADC-4C80-99B3-D41D132752F1}"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t>13</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34572098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BAA47F99-6ADC-4C80-99B3-D41D132752F1}"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t>14</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5309588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BAA47F99-6ADC-4C80-99B3-D41D132752F1}"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t>15</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2592700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BAA47F99-6ADC-4C80-99B3-D41D132752F1}"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t>16</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8169453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BAA47F99-6ADC-4C80-99B3-D41D132752F1}"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t>18</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27001110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BAA47F99-6ADC-4C80-99B3-D41D132752F1}"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t>19</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6788662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BAA47F99-6ADC-4C80-99B3-D41D132752F1}"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t>20</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9264798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BAA47F99-6ADC-4C80-99B3-D41D132752F1}"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t>21</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30727806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BAA47F99-6ADC-4C80-99B3-D41D132752F1}"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t>22</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2453384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BAA47F99-6ADC-4C80-99B3-D41D132752F1}"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t>4</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2419660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BAA47F99-6ADC-4C80-99B3-D41D132752F1}"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t>23</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0551207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BAA47F99-6ADC-4C80-99B3-D41D132752F1}"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t>25</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3091338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BAA47F99-6ADC-4C80-99B3-D41D132752F1}"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t>26</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36946032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BAA47F99-6ADC-4C80-99B3-D41D132752F1}"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t>27</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41617950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28</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1002393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BAA47F99-6ADC-4C80-99B3-D41D132752F1}"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t>5</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336142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BAA47F99-6ADC-4C80-99B3-D41D132752F1}"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t>6</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24748894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BAA47F99-6ADC-4C80-99B3-D41D132752F1}"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t>7</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26847994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BAA47F99-6ADC-4C80-99B3-D41D132752F1}"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t>8</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41045738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BAA47F99-6ADC-4C80-99B3-D41D132752F1}"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t>9</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5424192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BAA47F99-6ADC-4C80-99B3-D41D132752F1}"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t>10</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29672313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BAA47F99-6ADC-4C80-99B3-D41D132752F1}"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t>11</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2809543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2283" y="1709739"/>
            <a:ext cx="10521077"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2283" y="4589464"/>
            <a:ext cx="10521077"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36165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636" y="1825625"/>
            <a:ext cx="5184299"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5415" y="1825625"/>
            <a:ext cx="5184299"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01052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40225" y="365126"/>
            <a:ext cx="10521077"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40226" y="1681163"/>
            <a:ext cx="5160473"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40226" y="2505075"/>
            <a:ext cx="5160473"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5414" y="1681163"/>
            <a:ext cx="51858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5414" y="2505075"/>
            <a:ext cx="51858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2023/4/12</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382070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2023/4/12</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260676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2023/4/12</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24003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40226" y="457200"/>
            <a:ext cx="3934285"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5887" y="987426"/>
            <a:ext cx="6175415"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40226" y="2057400"/>
            <a:ext cx="393428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650075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40226" y="457200"/>
            <a:ext cx="3934285"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5887" y="987426"/>
            <a:ext cx="6175415"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40226" y="2057400"/>
            <a:ext cx="393428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82459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528756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9444" y="365125"/>
            <a:ext cx="2630269"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637" y="365125"/>
            <a:ext cx="7738328"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85130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49C748E-D735-4F96-9E8B-A2BCE0F47311}" type="datetimeFigureOut">
              <a:rPr lang="zh-CN" altLang="en-US" smtClean="0"/>
              <a:t>2023/4/12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9E9A0C5-E6A6-4786-AC96-7717473F841C}"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794" y="1122363"/>
            <a:ext cx="9148763"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794" y="3602038"/>
            <a:ext cx="9148763"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28447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09460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accent3"/>
        </a:solidFill>
        <a:effectLst/>
      </p:bgPr>
    </p:bg>
    <p:spTree>
      <p:nvGrpSpPr>
        <p:cNvPr id="1" name=""/>
        <p:cNvGrpSpPr/>
        <p:nvPr/>
      </p:nvGrpSpPr>
      <p:grpSpPr>
        <a:xfrm>
          <a:off x="0" y="0"/>
          <a:ext cx="0" cy="0"/>
          <a:chOff x="0" y="0"/>
          <a:chExt cx="0" cy="0"/>
        </a:xfrm>
      </p:grpSpPr>
      <p:sp>
        <p:nvSpPr>
          <p:cNvPr id="3" name="矩形 2"/>
          <p:cNvSpPr/>
          <p:nvPr userDrawn="1"/>
        </p:nvSpPr>
        <p:spPr bwMode="auto">
          <a:xfrm>
            <a:off x="0" y="908720"/>
            <a:ext cx="12198350" cy="5688632"/>
          </a:xfrm>
          <a:prstGeom prst="rect">
            <a:avLst/>
          </a:prstGeom>
          <a:solidFill>
            <a:schemeClr val="bg1"/>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xStyles>
    <p:titleStyle>
      <a:lvl1pPr algn="l" rtl="0" fontAlgn="base">
        <a:spcBef>
          <a:spcPct val="0"/>
        </a:spcBef>
        <a:spcAft>
          <a:spcPct val="0"/>
        </a:spcAft>
        <a:defRPr sz="2400">
          <a:solidFill>
            <a:schemeClr val="bg1"/>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9pPr>
    </p:titleStyle>
    <p:bodyStyle>
      <a:lvl1pPr marL="342900" indent="-342900" algn="l" rtl="0" fontAlgn="base">
        <a:spcBef>
          <a:spcPct val="20000"/>
        </a:spcBef>
        <a:spcAft>
          <a:spcPct val="0"/>
        </a:spcAft>
        <a:buChar char="•"/>
        <a:defRPr sz="2000">
          <a:solidFill>
            <a:schemeClr val="accent1"/>
          </a:solidFill>
          <a:latin typeface="+mn-lt"/>
          <a:ea typeface="+mn-ea"/>
          <a:cs typeface="+mn-cs"/>
        </a:defRPr>
      </a:lvl1pPr>
      <a:lvl2pPr marL="742950" indent="-285750" algn="l" rtl="0" eaLnBrk="0" fontAlgn="base" hangingPunct="0">
        <a:spcBef>
          <a:spcPct val="20000"/>
        </a:spcBef>
        <a:spcAft>
          <a:spcPct val="0"/>
        </a:spcAft>
        <a:buChar char="–"/>
        <a:defRPr sz="2000">
          <a:solidFill>
            <a:schemeClr val="accent1"/>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vl6pPr marL="25146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6pPr>
      <a:lvl7pPr marL="29718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7pPr>
      <a:lvl8pPr marL="34290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8pPr>
      <a:lvl9pPr marL="3886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637" y="365126"/>
            <a:ext cx="10521077"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637" y="1825625"/>
            <a:ext cx="10521077"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636" y="6356351"/>
            <a:ext cx="2744629"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16E5758D-A3C3-4E88-8AC0-22500507BD7E}" type="datetimeFigureOut">
              <a:rPr lang="zh-CN" altLang="en-US" smtClean="0">
                <a:solidFill>
                  <a:prstClr val="black">
                    <a:tint val="75000"/>
                  </a:prstClr>
                </a:solidFill>
                <a:latin typeface="Calibri" panose="020F0502020204030204"/>
              </a:rPr>
              <a:pPr fontAlgn="auto">
                <a:spcBef>
                  <a:spcPts val="0"/>
                </a:spcBef>
                <a:spcAft>
                  <a:spcPts val="0"/>
                </a:spcAft>
              </a:pPr>
              <a:t>2023/4/12</a:t>
            </a:fld>
            <a:endParaRPr lang="zh-CN" altLang="en-US">
              <a:solidFill>
                <a:prstClr val="black">
                  <a:tint val="75000"/>
                </a:prstClr>
              </a:solidFill>
              <a:latin typeface="Calibri" panose="020F0502020204030204"/>
            </a:endParaRPr>
          </a:p>
        </p:txBody>
      </p:sp>
      <p:sp>
        <p:nvSpPr>
          <p:cNvPr id="5" name="Footer Placeholder 4"/>
          <p:cNvSpPr>
            <a:spLocks noGrp="1"/>
          </p:cNvSpPr>
          <p:nvPr>
            <p:ph type="ftr" sz="quarter" idx="3"/>
          </p:nvPr>
        </p:nvSpPr>
        <p:spPr>
          <a:xfrm>
            <a:off x="4040704" y="6356351"/>
            <a:ext cx="4116943"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zh-CN" altLang="en-US">
              <a:solidFill>
                <a:prstClr val="black">
                  <a:tint val="75000"/>
                </a:prstClr>
              </a:solidFill>
              <a:latin typeface="Calibri" panose="020F0502020204030204"/>
            </a:endParaRPr>
          </a:p>
        </p:txBody>
      </p:sp>
      <p:sp>
        <p:nvSpPr>
          <p:cNvPr id="6" name="Slide Number Placeholder 5"/>
          <p:cNvSpPr>
            <a:spLocks noGrp="1"/>
          </p:cNvSpPr>
          <p:nvPr>
            <p:ph type="sldNum" sz="quarter" idx="4"/>
          </p:nvPr>
        </p:nvSpPr>
        <p:spPr>
          <a:xfrm>
            <a:off x="8615085" y="6356351"/>
            <a:ext cx="2744629"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AA4E786F-588D-4932-A7B2-AE3451FA4ACA}" type="slidenum">
              <a:rPr lang="zh-CN" altLang="en-US" smtClean="0">
                <a:solidFill>
                  <a:prstClr val="black">
                    <a:tint val="75000"/>
                  </a:prstClr>
                </a:solidFill>
                <a:latin typeface="Calibri" panose="020F0502020204030204"/>
              </a:rPr>
              <a:pPr fontAlgn="auto">
                <a:spcBef>
                  <a:spcPts val="0"/>
                </a:spcBef>
                <a:spcAft>
                  <a:spcPts val="0"/>
                </a:spcAft>
              </a:pPr>
              <a:t>‹#›</a:t>
            </a:fld>
            <a:endParaRPr lang="zh-CN" alt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2338274908"/>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16.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18.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3.xml"/><Relationship Id="rId1" Type="http://schemas.openxmlformats.org/officeDocument/2006/relationships/tags" Target="../tags/tag18.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3.xml"/><Relationship Id="rId1" Type="http://schemas.openxmlformats.org/officeDocument/2006/relationships/tags" Target="../tags/tag19.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3.xml"/><Relationship Id="rId1" Type="http://schemas.openxmlformats.org/officeDocument/2006/relationships/tags" Target="../tags/tag20.xml"/></Relationships>
</file>

<file path=ppt/slides/_rels/slide23.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4.xml"/><Relationship Id="rId1" Type="http://schemas.openxmlformats.org/officeDocument/2006/relationships/tags" Target="../tags/tag21.xml"/><Relationship Id="rId4" Type="http://schemas.openxmlformats.org/officeDocument/2006/relationships/image" Target="../media/image22.jpe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4.xml"/><Relationship Id="rId1" Type="http://schemas.openxmlformats.org/officeDocument/2006/relationships/tags" Target="../tags/tag22.xml"/><Relationship Id="rId4" Type="http://schemas.openxmlformats.org/officeDocument/2006/relationships/image" Target="../media/image23.jpe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4.xml"/><Relationship Id="rId1" Type="http://schemas.openxmlformats.org/officeDocument/2006/relationships/slideLayout" Target="../slideLayouts/slideLayout14.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5.xml"/><Relationship Id="rId5" Type="http://schemas.openxmlformats.org/officeDocument/2006/relationships/image" Target="../media/image4.pn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6.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5.xml"/><Relationship Id="rId1" Type="http://schemas.openxmlformats.org/officeDocument/2006/relationships/tags" Target="../tags/tag7.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8.xm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矩形 1"/>
          <p:cNvSpPr/>
          <p:nvPr/>
        </p:nvSpPr>
        <p:spPr bwMode="auto">
          <a:xfrm>
            <a:off x="0" y="1381661"/>
            <a:ext cx="12198350" cy="4104456"/>
          </a:xfrm>
          <a:prstGeom prst="rect">
            <a:avLst/>
          </a:prstGeom>
          <a:solidFill>
            <a:schemeClr val="bg1"/>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37" name="12-1"/>
          <p:cNvSpPr/>
          <p:nvPr/>
        </p:nvSpPr>
        <p:spPr>
          <a:xfrm>
            <a:off x="506129" y="2879845"/>
            <a:ext cx="7488832" cy="1107996"/>
          </a:xfrm>
          <a:prstGeom prst="rect">
            <a:avLst/>
          </a:prstGeom>
        </p:spPr>
        <p:txBody>
          <a:bodyPr wrap="square">
            <a:spAutoFit/>
          </a:bodyPr>
          <a:lstStyle/>
          <a:p>
            <a:r>
              <a:rPr lang="zh-CN" altLang="en-US" sz="6600" b="1" dirty="0" smtClean="0">
                <a:latin typeface="汉仪雅酷黑 95W" panose="020B0A04020202020204" pitchFamily="34" charset="-122"/>
                <a:ea typeface="汉仪雅酷黑 95W" panose="020B0A04020202020204" pitchFamily="34" charset="-122"/>
                <a:cs typeface="+mn-ea"/>
                <a:sym typeface="+mn-lt"/>
              </a:rPr>
              <a:t>自然灾害</a:t>
            </a:r>
            <a:r>
              <a:rPr lang="en-US" altLang="zh-CN" sz="6600" b="1" dirty="0">
                <a:latin typeface="汉仪雅酷黑 95W" panose="020B0A04020202020204" pitchFamily="34" charset="-122"/>
                <a:ea typeface="汉仪雅酷黑 95W" panose="020B0A04020202020204" pitchFamily="34" charset="-122"/>
                <a:cs typeface="+mn-ea"/>
                <a:sym typeface="+mn-lt"/>
              </a:rPr>
              <a:t> </a:t>
            </a:r>
            <a:r>
              <a:rPr lang="zh-CN" altLang="en-US" sz="6600" b="1" dirty="0" smtClean="0">
                <a:solidFill>
                  <a:srgbClr val="C00000"/>
                </a:solidFill>
                <a:latin typeface="汉仪雅酷黑 95W" panose="020B0A04020202020204" pitchFamily="34" charset="-122"/>
                <a:ea typeface="汉仪雅酷黑 95W" panose="020B0A04020202020204" pitchFamily="34" charset="-122"/>
                <a:cs typeface="+mn-ea"/>
                <a:sym typeface="+mn-lt"/>
              </a:rPr>
              <a:t>安全教育</a:t>
            </a:r>
            <a:endParaRPr lang="zh-CN" altLang="en-US" sz="6600" b="1" dirty="0">
              <a:solidFill>
                <a:srgbClr val="C00000"/>
              </a:solidFill>
              <a:latin typeface="汉仪雅酷黑 95W" panose="020B0A04020202020204" pitchFamily="34" charset="-122"/>
              <a:ea typeface="汉仪雅酷黑 95W" panose="020B0A04020202020204" pitchFamily="34" charset="-122"/>
              <a:cs typeface="+mn-ea"/>
              <a:sym typeface="+mn-lt"/>
            </a:endParaRPr>
          </a:p>
        </p:txBody>
      </p:sp>
      <p:grpSp>
        <p:nvGrpSpPr>
          <p:cNvPr id="17" name="14"/>
          <p:cNvGrpSpPr/>
          <p:nvPr/>
        </p:nvGrpSpPr>
        <p:grpSpPr>
          <a:xfrm>
            <a:off x="6675239" y="509842"/>
            <a:ext cx="5299713" cy="369340"/>
            <a:chOff x="-1322926" y="5070594"/>
            <a:chExt cx="7390738" cy="515064"/>
          </a:xfrm>
          <a:solidFill>
            <a:schemeClr val="bg1"/>
          </a:solidFill>
        </p:grpSpPr>
        <p:sp>
          <p:nvSpPr>
            <p:cNvPr id="18" name="14-1"/>
            <p:cNvSpPr txBox="1"/>
            <p:nvPr/>
          </p:nvSpPr>
          <p:spPr>
            <a:xfrm>
              <a:off x="-1322926" y="5070594"/>
              <a:ext cx="1734389" cy="515053"/>
            </a:xfrm>
            <a:prstGeom prst="rect">
              <a:avLst/>
            </a:prstGeom>
            <a:grpFill/>
            <a:effectLst/>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zh-CN" altLang="en-US" kern="0">
                  <a:solidFill>
                    <a:schemeClr val="accent3"/>
                  </a:solidFill>
                  <a:cs typeface="+mn-ea"/>
                  <a:sym typeface="+mn-lt"/>
                </a:rPr>
                <a:t>警惕灾害</a:t>
              </a:r>
            </a:p>
          </p:txBody>
        </p:sp>
        <p:sp>
          <p:nvSpPr>
            <p:cNvPr id="19" name="14-3"/>
            <p:cNvSpPr txBox="1"/>
            <p:nvPr/>
          </p:nvSpPr>
          <p:spPr>
            <a:xfrm>
              <a:off x="523345" y="5070597"/>
              <a:ext cx="1734389" cy="515053"/>
            </a:xfrm>
            <a:prstGeom prst="rect">
              <a:avLst/>
            </a:prstGeom>
            <a:solidFill>
              <a:schemeClr val="accent6"/>
            </a:solidFill>
            <a:effectLst/>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zh-CN" altLang="en-US" kern="0">
                  <a:solidFill>
                    <a:schemeClr val="bg1"/>
                  </a:solidFill>
                  <a:cs typeface="+mn-ea"/>
                  <a:sym typeface="+mn-lt"/>
                </a:rPr>
                <a:t>降低风险</a:t>
              </a:r>
            </a:p>
          </p:txBody>
        </p:sp>
        <p:sp>
          <p:nvSpPr>
            <p:cNvPr id="20" name="14-5"/>
            <p:cNvSpPr txBox="1"/>
            <p:nvPr/>
          </p:nvSpPr>
          <p:spPr>
            <a:xfrm>
              <a:off x="2373427" y="5070602"/>
              <a:ext cx="1734389" cy="515053"/>
            </a:xfrm>
            <a:prstGeom prst="rect">
              <a:avLst/>
            </a:prstGeom>
            <a:grpFill/>
            <a:effectLst/>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zh-CN" altLang="en-US" kern="0">
                  <a:solidFill>
                    <a:schemeClr val="accent3"/>
                  </a:solidFill>
                  <a:cs typeface="+mn-ea"/>
                  <a:sym typeface="+mn-lt"/>
                </a:rPr>
                <a:t>学会自救</a:t>
              </a:r>
            </a:p>
          </p:txBody>
        </p:sp>
        <p:sp>
          <p:nvSpPr>
            <p:cNvPr id="21" name="14-7"/>
            <p:cNvSpPr txBox="1"/>
            <p:nvPr/>
          </p:nvSpPr>
          <p:spPr>
            <a:xfrm>
              <a:off x="4333423" y="5070605"/>
              <a:ext cx="1734389" cy="515053"/>
            </a:xfrm>
            <a:prstGeom prst="rect">
              <a:avLst/>
            </a:prstGeom>
            <a:solidFill>
              <a:schemeClr val="tx1"/>
            </a:solidFill>
            <a:effectLst/>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defRPr/>
              </a:pPr>
              <a:r>
                <a:rPr lang="zh-CN" altLang="en-US" kern="0">
                  <a:solidFill>
                    <a:schemeClr val="bg1"/>
                  </a:solidFill>
                  <a:cs typeface="+mn-ea"/>
                  <a:sym typeface="+mn-lt"/>
                </a:rPr>
                <a:t>确保平安</a:t>
              </a:r>
            </a:p>
          </p:txBody>
        </p:sp>
      </p:grpSp>
      <p:sp>
        <p:nvSpPr>
          <p:cNvPr id="12" name="文本框"/>
          <p:cNvSpPr txBox="1"/>
          <p:nvPr>
            <p:custDataLst>
              <p:tags r:id="rId1"/>
            </p:custDataLst>
          </p:nvPr>
        </p:nvSpPr>
        <p:spPr>
          <a:xfrm>
            <a:off x="644100" y="2077393"/>
            <a:ext cx="3486007" cy="468313"/>
          </a:xfrm>
          <a:prstGeom prst="roundRect">
            <a:avLst>
              <a:gd name="adj" fmla="val 50000"/>
            </a:avLst>
          </a:prstGeom>
          <a:solidFill>
            <a:srgbClr val="C00000"/>
          </a:solidFill>
          <a:ln>
            <a:noFill/>
          </a:ln>
        </p:spPr>
        <p:txBody>
          <a:bodyPr lIns="47625" tIns="19050" rIns="47625" bIns="19050" anchor="ctr"/>
          <a:lstStyle/>
          <a:p>
            <a:pPr algn="ctr" fontAlgn="auto">
              <a:spcBef>
                <a:spcPct val="0"/>
              </a:spcBef>
              <a:spcAft>
                <a:spcPct val="0"/>
              </a:spcAft>
              <a:buSzTx/>
            </a:pPr>
            <a:r>
              <a:rPr lang="zh-CN" altLang="en-US" sz="2400" spc="100" noProof="1" smtClean="0">
                <a:solidFill>
                  <a:schemeClr val="bg1"/>
                </a:solidFill>
                <a:cs typeface="+mn-ea"/>
                <a:sym typeface="+mn-lt"/>
              </a:rPr>
              <a:t>中小学安全教育主题</a:t>
            </a:r>
            <a:endParaRPr lang="zh-CN" altLang="en-US" sz="2400" spc="100" noProof="1">
              <a:solidFill>
                <a:schemeClr val="bg1"/>
              </a:solidFill>
              <a:cs typeface="+mn-ea"/>
              <a:sym typeface="+mn-lt"/>
            </a:endParaRPr>
          </a:p>
        </p:txBody>
      </p:sp>
      <p:pic>
        <p:nvPicPr>
          <p:cNvPr id="14" name="图片 13" descr="02339e258742eea3d8e9596847d6237b"/>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7151310" y="2240621"/>
            <a:ext cx="5078095" cy="405939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barn(inVertical)">
                                      <p:cBhvr>
                                        <p:cTn id="7" dur="750"/>
                                        <p:tgtEl>
                                          <p:spTgt spid="37"/>
                                        </p:tgtEl>
                                      </p:cBhvr>
                                    </p:animEffect>
                                  </p:childTnLst>
                                </p:cTn>
                              </p:par>
                            </p:childTnLst>
                          </p:cTn>
                        </p:par>
                        <p:par>
                          <p:cTn id="8" fill="hold" nodeType="afterGroup">
                            <p:stCondLst>
                              <p:cond delay="750"/>
                            </p:stCondLst>
                            <p:childTnLst>
                              <p:par>
                                <p:cTn id="9" presetID="22" presetClass="entr" presetSubtype="4"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down)">
                                      <p:cBhvr>
                                        <p:cTn id="11" dur="750"/>
                                        <p:tgtEl>
                                          <p:spTgt spid="17"/>
                                        </p:tgtEl>
                                      </p:cBhvr>
                                    </p:animEffect>
                                  </p:childTnLst>
                                </p:cTn>
                              </p:par>
                            </p:childTnLst>
                          </p:cTn>
                        </p:par>
                        <p:par>
                          <p:cTn id="12" fill="hold" nodeType="afterGroup">
                            <p:stCondLst>
                              <p:cond delay="1500"/>
                            </p:stCondLst>
                            <p:childTnLst>
                              <p:par>
                                <p:cTn id="13" presetID="16" presetClass="entr" presetSubtype="21"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barn(inVertical)">
                                      <p:cBhvr>
                                        <p:cTn id="15" dur="7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1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p:cNvSpPr/>
          <p:nvPr/>
        </p:nvSpPr>
        <p:spPr>
          <a:xfrm>
            <a:off x="819003" y="2075325"/>
            <a:ext cx="3698030" cy="1338828"/>
          </a:xfrm>
          <a:prstGeom prst="rect">
            <a:avLst/>
          </a:prstGeom>
        </p:spPr>
        <p:txBody>
          <a:bodyPr wrap="square">
            <a:spAutoFit/>
          </a:bodyPr>
          <a:lstStyle/>
          <a:p>
            <a:pPr defTabSz="1219200">
              <a:lnSpc>
                <a:spcPct val="150000"/>
              </a:lnSpc>
            </a:pPr>
            <a:r>
              <a:rPr lang="zh-CN" altLang="en-US">
                <a:solidFill>
                  <a:srgbClr val="000000"/>
                </a:solidFill>
                <a:latin typeface="+mn-lt"/>
                <a:ea typeface="+mn-ea"/>
                <a:cs typeface="+mn-ea"/>
                <a:sym typeface="+mn-lt"/>
              </a:rPr>
              <a:t>不宜在建筑物朝天面上活动，因为当朝天平面发生直接雷击时，强大的电流可导致人员伤亡；</a:t>
            </a:r>
          </a:p>
        </p:txBody>
      </p:sp>
      <p:sp>
        <p:nvSpPr>
          <p:cNvPr id="7" name="2"/>
          <p:cNvSpPr/>
          <p:nvPr/>
        </p:nvSpPr>
        <p:spPr>
          <a:xfrm>
            <a:off x="842592" y="4581128"/>
            <a:ext cx="3674441" cy="1338828"/>
          </a:xfrm>
          <a:prstGeom prst="rect">
            <a:avLst/>
          </a:prstGeom>
        </p:spPr>
        <p:txBody>
          <a:bodyPr wrap="square">
            <a:spAutoFit/>
          </a:bodyPr>
          <a:lstStyle/>
          <a:p>
            <a:pPr defTabSz="1219200">
              <a:lnSpc>
                <a:spcPct val="150000"/>
              </a:lnSpc>
            </a:pPr>
            <a:r>
              <a:rPr lang="zh-CN" altLang="en-US">
                <a:solidFill>
                  <a:srgbClr val="000000"/>
                </a:solidFill>
                <a:latin typeface="+mn-lt"/>
                <a:ea typeface="+mn-ea"/>
                <a:cs typeface="+mn-ea"/>
                <a:sym typeface="+mn-lt"/>
              </a:rPr>
              <a:t>切勿接触天线、水管、铁丝网、金属门窗、建筑物外墙，远离电线等带电设备或其他类似金属装置；</a:t>
            </a:r>
          </a:p>
        </p:txBody>
      </p:sp>
      <p:sp>
        <p:nvSpPr>
          <p:cNvPr id="8" name="3"/>
          <p:cNvSpPr/>
          <p:nvPr/>
        </p:nvSpPr>
        <p:spPr>
          <a:xfrm>
            <a:off x="7530818" y="2108737"/>
            <a:ext cx="3726885" cy="923330"/>
          </a:xfrm>
          <a:prstGeom prst="rect">
            <a:avLst/>
          </a:prstGeom>
        </p:spPr>
        <p:txBody>
          <a:bodyPr wrap="square">
            <a:spAutoFit/>
          </a:bodyPr>
          <a:lstStyle/>
          <a:p>
            <a:pPr defTabSz="1219200">
              <a:lnSpc>
                <a:spcPct val="150000"/>
              </a:lnSpc>
            </a:pPr>
            <a:r>
              <a:rPr lang="zh-CN" altLang="en-US">
                <a:solidFill>
                  <a:srgbClr val="000000"/>
                </a:solidFill>
                <a:latin typeface="+mn-lt"/>
                <a:ea typeface="+mn-ea"/>
                <a:cs typeface="+mn-ea"/>
                <a:sym typeface="+mn-lt"/>
              </a:rPr>
              <a:t>紧闭门窗，防止危险的侧击雷和球形闪电侵入；</a:t>
            </a:r>
          </a:p>
        </p:txBody>
      </p:sp>
      <p:sp>
        <p:nvSpPr>
          <p:cNvPr id="9" name="4"/>
          <p:cNvSpPr/>
          <p:nvPr/>
        </p:nvSpPr>
        <p:spPr>
          <a:xfrm>
            <a:off x="7650201" y="4581128"/>
            <a:ext cx="3763107" cy="1338828"/>
          </a:xfrm>
          <a:prstGeom prst="rect">
            <a:avLst/>
          </a:prstGeom>
        </p:spPr>
        <p:txBody>
          <a:bodyPr wrap="square">
            <a:spAutoFit/>
          </a:bodyPr>
          <a:lstStyle/>
          <a:p>
            <a:pPr defTabSz="1219200">
              <a:lnSpc>
                <a:spcPct val="150000"/>
              </a:lnSpc>
            </a:pPr>
            <a:r>
              <a:rPr lang="zh-CN" altLang="en-US">
                <a:solidFill>
                  <a:srgbClr val="000000"/>
                </a:solidFill>
                <a:latin typeface="+mn-lt"/>
                <a:ea typeface="+mn-ea"/>
                <a:cs typeface="+mn-ea"/>
                <a:sym typeface="+mn-lt"/>
              </a:rPr>
              <a:t>家庭使用电脑、彩电、音响、影碟机等弱电设备不要靠近外墙，雷电发生时最好不用这些设备。 </a:t>
            </a:r>
          </a:p>
        </p:txBody>
      </p:sp>
      <p:pic>
        <p:nvPicPr>
          <p:cNvPr id="10" name="图片 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154959" y="2001959"/>
            <a:ext cx="3523495" cy="3358903"/>
          </a:xfrm>
          <a:prstGeom prst="rect">
            <a:avLst/>
          </a:prstGeom>
        </p:spPr>
      </p:pic>
      <p:sp>
        <p:nvSpPr>
          <p:cNvPr id="60" name="1">
            <a:hlinkClick r:id="" action="ppaction://hlinkshowjump?jump=nextslide"/>
          </p:cNvPr>
          <p:cNvSpPr txBox="1">
            <a:spLocks noChangeArrowheads="1"/>
          </p:cNvSpPr>
          <p:nvPr/>
        </p:nvSpPr>
        <p:spPr bwMode="auto">
          <a:xfrm>
            <a:off x="2426767" y="82466"/>
            <a:ext cx="5996378" cy="91300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defTabSz="1219200">
              <a:defRPr sz="2800" b="1">
                <a:solidFill>
                  <a:sysClr val="windowText" lastClr="000000"/>
                </a:solidFill>
                <a:ea typeface="微软雅黑" panose="020B0503020204020204"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3200">
                <a:solidFill>
                  <a:schemeClr val="bg1"/>
                </a:solidFill>
                <a:latin typeface="汉仪唐美人 35W" panose="00020600040101010101" pitchFamily="18" charset="-122"/>
                <a:ea typeface="汉仪唐美人 35W" panose="00020600040101010101" pitchFamily="18" charset="-122"/>
                <a:cs typeface="+mn-ea"/>
                <a:sym typeface="+mn-lt"/>
              </a:rPr>
              <a:t>雷电火灾篇</a:t>
            </a:r>
          </a:p>
        </p:txBody>
      </p:sp>
      <p:sp>
        <p:nvSpPr>
          <p:cNvPr id="61" name="2"/>
          <p:cNvSpPr/>
          <p:nvPr/>
        </p:nvSpPr>
        <p:spPr>
          <a:xfrm>
            <a:off x="98379" y="145811"/>
            <a:ext cx="3768189" cy="737445"/>
          </a:xfrm>
          <a:prstGeom prst="roundRect">
            <a:avLst>
              <a:gd name="adj" fmla="val 0"/>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219200"/>
            <a:r>
              <a:rPr lang="en-US" altLang="zh-CN" sz="4000" b="1">
                <a:solidFill>
                  <a:schemeClr val="bg1"/>
                </a:solidFill>
                <a:cs typeface="+mn-ea"/>
                <a:sym typeface="+mn-lt"/>
              </a:rPr>
              <a:t>PART </a:t>
            </a:r>
            <a:r>
              <a:rPr lang="en-US" altLang="zh-CN" sz="4000" b="1" smtClean="0">
                <a:solidFill>
                  <a:schemeClr val="bg1"/>
                </a:solidFill>
                <a:cs typeface="+mn-ea"/>
                <a:sym typeface="+mn-lt"/>
              </a:rPr>
              <a:t>02</a:t>
            </a:r>
            <a:endParaRPr lang="zh-CN" altLang="en-US" sz="4000" b="1">
              <a:solidFill>
                <a:schemeClr val="bg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200" advTm="30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6"/>
          <p:cNvSpPr/>
          <p:nvPr/>
        </p:nvSpPr>
        <p:spPr>
          <a:xfrm>
            <a:off x="1130623" y="1039757"/>
            <a:ext cx="9403321" cy="968407"/>
          </a:xfrm>
          <a:prstGeom prst="rect">
            <a:avLst/>
          </a:prstGeom>
        </p:spPr>
        <p:txBody>
          <a:bodyPr wrap="square">
            <a:spAutoFit/>
          </a:bodyPr>
          <a:lstStyle/>
          <a:p>
            <a:pPr defTabSz="1219200">
              <a:lnSpc>
                <a:spcPct val="150000"/>
              </a:lnSpc>
            </a:pPr>
            <a:r>
              <a:rPr lang="zh-CN" altLang="en-US" sz="2000">
                <a:solidFill>
                  <a:srgbClr val="C00000"/>
                </a:solidFill>
                <a:latin typeface="汉仪雅酷黑 95W" panose="020B0A04020202020204" pitchFamily="34" charset="-122"/>
                <a:ea typeface="汉仪雅酷黑 95W" panose="020B0A04020202020204" pitchFamily="34" charset="-122"/>
                <a:cs typeface="+mn-ea"/>
                <a:sym typeface="+mn-lt"/>
              </a:rPr>
              <a:t>在野外无法躲入有防雷设施的建筑物内时，要将手表、眼镜等金属物品摘掉，千万不要在离电源、大树和电杆较近的地方避雨</a:t>
            </a:r>
          </a:p>
        </p:txBody>
      </p:sp>
      <p:grpSp>
        <p:nvGrpSpPr>
          <p:cNvPr id="36" name="组合 35"/>
          <p:cNvGrpSpPr/>
          <p:nvPr/>
        </p:nvGrpSpPr>
        <p:grpSpPr>
          <a:xfrm>
            <a:off x="1130623" y="2257086"/>
            <a:ext cx="7805115" cy="434014"/>
            <a:chOff x="3528549" y="1626834"/>
            <a:chExt cx="7805115" cy="434014"/>
          </a:xfrm>
        </p:grpSpPr>
        <p:sp>
          <p:nvSpPr>
            <p:cNvPr id="7" name="3"/>
            <p:cNvSpPr/>
            <p:nvPr/>
          </p:nvSpPr>
          <p:spPr>
            <a:xfrm>
              <a:off x="3567750" y="1626834"/>
              <a:ext cx="7186771" cy="369332"/>
            </a:xfrm>
            <a:prstGeom prst="rect">
              <a:avLst/>
            </a:prstGeom>
          </p:spPr>
          <p:txBody>
            <a:bodyPr wrap="square">
              <a:spAutoFit/>
            </a:bodyPr>
            <a:lstStyle/>
            <a:p>
              <a:pPr algn="just" defTabSz="1219200"/>
              <a:r>
                <a:rPr lang="zh-CN" altLang="en-US">
                  <a:solidFill>
                    <a:srgbClr val="000000"/>
                  </a:solidFill>
                  <a:latin typeface="+mn-lt"/>
                  <a:ea typeface="+mn-ea"/>
                  <a:cs typeface="+mn-ea"/>
                  <a:sym typeface="+mn-lt"/>
                </a:rPr>
                <a:t>不宜在铁栅栏、金属晒衣绳、架空金属体以及铁路轨道附近停留</a:t>
              </a:r>
            </a:p>
          </p:txBody>
        </p:sp>
        <p:grpSp>
          <p:nvGrpSpPr>
            <p:cNvPr id="19" name="组合 18"/>
            <p:cNvGrpSpPr/>
            <p:nvPr/>
          </p:nvGrpSpPr>
          <p:grpSpPr>
            <a:xfrm>
              <a:off x="3528549" y="1626834"/>
              <a:ext cx="7805115" cy="434014"/>
              <a:chOff x="3567750" y="1626834"/>
              <a:chExt cx="7805115" cy="434014"/>
            </a:xfrm>
          </p:grpSpPr>
          <p:cxnSp>
            <p:nvCxnSpPr>
              <p:cNvPr id="14" name="直接连接符 13"/>
              <p:cNvCxnSpPr/>
              <p:nvPr/>
            </p:nvCxnSpPr>
            <p:spPr bwMode="auto">
              <a:xfrm flipH="1">
                <a:off x="3570715" y="1626834"/>
                <a:ext cx="0" cy="429513"/>
              </a:xfrm>
              <a:prstGeom prst="line">
                <a:avLst/>
              </a:prstGeom>
              <a:solidFill>
                <a:schemeClr val="accent1"/>
              </a:solidFill>
              <a:ln w="9525" cap="flat" cmpd="sng" algn="ctr">
                <a:solidFill>
                  <a:schemeClr val="accent1"/>
                </a:solidFill>
                <a:prstDash val="solid"/>
                <a:round/>
                <a:headEnd type="none" w="med" len="med"/>
                <a:tailEnd type="none" w="med" len="med"/>
              </a:ln>
            </p:spPr>
          </p:cxnSp>
          <p:cxnSp>
            <p:nvCxnSpPr>
              <p:cNvPr id="17" name="直接箭头连接符 16"/>
              <p:cNvCxnSpPr/>
              <p:nvPr/>
            </p:nvCxnSpPr>
            <p:spPr bwMode="auto">
              <a:xfrm>
                <a:off x="3567750" y="2060848"/>
                <a:ext cx="7805115" cy="0"/>
              </a:xfrm>
              <a:prstGeom prst="straightConnector1">
                <a:avLst/>
              </a:prstGeom>
              <a:solidFill>
                <a:schemeClr val="accent1"/>
              </a:solidFill>
              <a:ln w="9525" cap="flat" cmpd="sng" algn="ctr">
                <a:solidFill>
                  <a:schemeClr val="accent1"/>
                </a:solidFill>
                <a:prstDash val="solid"/>
                <a:round/>
                <a:headEnd type="none" w="med" len="med"/>
                <a:tailEnd type="triangle"/>
              </a:ln>
            </p:spPr>
          </p:cxnSp>
        </p:grpSp>
      </p:grpSp>
      <p:grpSp>
        <p:nvGrpSpPr>
          <p:cNvPr id="35" name="组合 34"/>
          <p:cNvGrpSpPr/>
          <p:nvPr/>
        </p:nvGrpSpPr>
        <p:grpSpPr>
          <a:xfrm>
            <a:off x="1130623" y="3152944"/>
            <a:ext cx="7805115" cy="438046"/>
            <a:chOff x="3528549" y="2522692"/>
            <a:chExt cx="7805115" cy="438046"/>
          </a:xfrm>
        </p:grpSpPr>
        <p:sp>
          <p:nvSpPr>
            <p:cNvPr id="6" name="2"/>
            <p:cNvSpPr/>
            <p:nvPr/>
          </p:nvSpPr>
          <p:spPr>
            <a:xfrm>
              <a:off x="3567750" y="2522692"/>
              <a:ext cx="3996831" cy="369332"/>
            </a:xfrm>
            <a:prstGeom prst="rect">
              <a:avLst/>
            </a:prstGeom>
          </p:spPr>
          <p:txBody>
            <a:bodyPr wrap="square">
              <a:spAutoFit/>
            </a:bodyPr>
            <a:lstStyle/>
            <a:p>
              <a:pPr algn="just" defTabSz="1219200"/>
              <a:r>
                <a:rPr lang="zh-CN" altLang="en-US">
                  <a:solidFill>
                    <a:srgbClr val="000000"/>
                  </a:solidFill>
                  <a:latin typeface="+mn-lt"/>
                  <a:ea typeface="+mn-ea"/>
                  <a:cs typeface="+mn-ea"/>
                  <a:sym typeface="+mn-lt"/>
                </a:rPr>
                <a:t>不宜在山顶、山脊或建筑物顶部停留</a:t>
              </a:r>
            </a:p>
          </p:txBody>
        </p:sp>
        <p:grpSp>
          <p:nvGrpSpPr>
            <p:cNvPr id="20" name="组合 19"/>
            <p:cNvGrpSpPr/>
            <p:nvPr/>
          </p:nvGrpSpPr>
          <p:grpSpPr>
            <a:xfrm>
              <a:off x="3528549" y="2526724"/>
              <a:ext cx="7805115" cy="434014"/>
              <a:chOff x="3567750" y="1626834"/>
              <a:chExt cx="7805115" cy="434014"/>
            </a:xfrm>
          </p:grpSpPr>
          <p:cxnSp>
            <p:nvCxnSpPr>
              <p:cNvPr id="21" name="直接连接符 20"/>
              <p:cNvCxnSpPr/>
              <p:nvPr/>
            </p:nvCxnSpPr>
            <p:spPr bwMode="auto">
              <a:xfrm flipH="1">
                <a:off x="3570715" y="1626834"/>
                <a:ext cx="0" cy="429513"/>
              </a:xfrm>
              <a:prstGeom prst="line">
                <a:avLst/>
              </a:prstGeom>
              <a:solidFill>
                <a:schemeClr val="accent1"/>
              </a:solidFill>
              <a:ln w="9525" cap="flat" cmpd="sng" algn="ctr">
                <a:solidFill>
                  <a:schemeClr val="accent1"/>
                </a:solidFill>
                <a:prstDash val="solid"/>
                <a:round/>
                <a:headEnd type="none" w="med" len="med"/>
                <a:tailEnd type="none" w="med" len="med"/>
              </a:ln>
            </p:spPr>
          </p:cxnSp>
          <p:cxnSp>
            <p:nvCxnSpPr>
              <p:cNvPr id="22" name="直接箭头连接符 21"/>
              <p:cNvCxnSpPr/>
              <p:nvPr/>
            </p:nvCxnSpPr>
            <p:spPr bwMode="auto">
              <a:xfrm>
                <a:off x="3567750" y="2060848"/>
                <a:ext cx="7805115" cy="0"/>
              </a:xfrm>
              <a:prstGeom prst="straightConnector1">
                <a:avLst/>
              </a:prstGeom>
              <a:solidFill>
                <a:schemeClr val="accent1"/>
              </a:solidFill>
              <a:ln w="9525" cap="flat" cmpd="sng" algn="ctr">
                <a:solidFill>
                  <a:schemeClr val="accent1"/>
                </a:solidFill>
                <a:prstDash val="solid"/>
                <a:round/>
                <a:headEnd type="none" w="med" len="med"/>
                <a:tailEnd type="triangle"/>
              </a:ln>
            </p:spPr>
          </p:cxnSp>
        </p:grpSp>
      </p:grpSp>
      <p:grpSp>
        <p:nvGrpSpPr>
          <p:cNvPr id="34" name="组合 33"/>
          <p:cNvGrpSpPr/>
          <p:nvPr/>
        </p:nvGrpSpPr>
        <p:grpSpPr>
          <a:xfrm>
            <a:off x="1130623" y="3855210"/>
            <a:ext cx="7844316" cy="646331"/>
            <a:chOff x="3528549" y="3224958"/>
            <a:chExt cx="7844316" cy="646331"/>
          </a:xfrm>
        </p:grpSpPr>
        <p:sp>
          <p:nvSpPr>
            <p:cNvPr id="12" name="8"/>
            <p:cNvSpPr/>
            <p:nvPr/>
          </p:nvSpPr>
          <p:spPr>
            <a:xfrm>
              <a:off x="3567750" y="3224958"/>
              <a:ext cx="7805115" cy="646331"/>
            </a:xfrm>
            <a:prstGeom prst="rect">
              <a:avLst/>
            </a:prstGeom>
          </p:spPr>
          <p:txBody>
            <a:bodyPr wrap="square">
              <a:spAutoFit/>
            </a:bodyPr>
            <a:lstStyle/>
            <a:p>
              <a:pPr algn="just" defTabSz="1219200"/>
              <a:r>
                <a:rPr lang="zh-CN" altLang="en-US">
                  <a:solidFill>
                    <a:srgbClr val="000000"/>
                  </a:solidFill>
                  <a:latin typeface="+mn-lt"/>
                  <a:ea typeface="+mn-ea"/>
                  <a:cs typeface="+mn-ea"/>
                  <a:sym typeface="+mn-lt"/>
                </a:rPr>
                <a:t>应迅速躲入有防雷设施保护的建筑物内，或有金属顶的各种车辆及有金属壳体的船仓内</a:t>
              </a:r>
            </a:p>
          </p:txBody>
        </p:sp>
        <p:grpSp>
          <p:nvGrpSpPr>
            <p:cNvPr id="23" name="组合 22"/>
            <p:cNvGrpSpPr/>
            <p:nvPr/>
          </p:nvGrpSpPr>
          <p:grpSpPr>
            <a:xfrm>
              <a:off x="3528549" y="3426614"/>
              <a:ext cx="7805115" cy="434014"/>
              <a:chOff x="3567750" y="1626834"/>
              <a:chExt cx="7805115" cy="434014"/>
            </a:xfrm>
          </p:grpSpPr>
          <p:cxnSp>
            <p:nvCxnSpPr>
              <p:cNvPr id="24" name="直接连接符 23"/>
              <p:cNvCxnSpPr/>
              <p:nvPr/>
            </p:nvCxnSpPr>
            <p:spPr bwMode="auto">
              <a:xfrm flipH="1">
                <a:off x="3570715" y="1626834"/>
                <a:ext cx="0" cy="429513"/>
              </a:xfrm>
              <a:prstGeom prst="line">
                <a:avLst/>
              </a:prstGeom>
              <a:solidFill>
                <a:schemeClr val="accent1"/>
              </a:solidFill>
              <a:ln w="9525" cap="flat" cmpd="sng" algn="ctr">
                <a:solidFill>
                  <a:schemeClr val="accent1"/>
                </a:solidFill>
                <a:prstDash val="solid"/>
                <a:round/>
                <a:headEnd type="none" w="med" len="med"/>
                <a:tailEnd type="none" w="med" len="med"/>
              </a:ln>
            </p:spPr>
          </p:cxnSp>
          <p:cxnSp>
            <p:nvCxnSpPr>
              <p:cNvPr id="25" name="直接箭头连接符 24"/>
              <p:cNvCxnSpPr/>
              <p:nvPr/>
            </p:nvCxnSpPr>
            <p:spPr bwMode="auto">
              <a:xfrm>
                <a:off x="3567750" y="2060848"/>
                <a:ext cx="7805115" cy="0"/>
              </a:xfrm>
              <a:prstGeom prst="straightConnector1">
                <a:avLst/>
              </a:prstGeom>
              <a:solidFill>
                <a:schemeClr val="accent1"/>
              </a:solidFill>
              <a:ln w="9525" cap="flat" cmpd="sng" algn="ctr">
                <a:solidFill>
                  <a:schemeClr val="accent1"/>
                </a:solidFill>
                <a:prstDash val="solid"/>
                <a:round/>
                <a:headEnd type="none" w="med" len="med"/>
                <a:tailEnd type="triangle"/>
              </a:ln>
            </p:spPr>
          </p:cxnSp>
        </p:grpSp>
      </p:grpSp>
      <p:grpSp>
        <p:nvGrpSpPr>
          <p:cNvPr id="33" name="组合 32"/>
          <p:cNvGrpSpPr/>
          <p:nvPr/>
        </p:nvGrpSpPr>
        <p:grpSpPr>
          <a:xfrm>
            <a:off x="1130623" y="4956756"/>
            <a:ext cx="7895158" cy="434014"/>
            <a:chOff x="3528549" y="4326504"/>
            <a:chExt cx="7895158" cy="434014"/>
          </a:xfrm>
        </p:grpSpPr>
        <p:sp>
          <p:nvSpPr>
            <p:cNvPr id="11" name="7"/>
            <p:cNvSpPr/>
            <p:nvPr/>
          </p:nvSpPr>
          <p:spPr>
            <a:xfrm>
              <a:off x="3567750" y="4356594"/>
              <a:ext cx="7855957" cy="369332"/>
            </a:xfrm>
            <a:prstGeom prst="rect">
              <a:avLst/>
            </a:prstGeom>
          </p:spPr>
          <p:txBody>
            <a:bodyPr wrap="square">
              <a:spAutoFit/>
            </a:bodyPr>
            <a:lstStyle/>
            <a:p>
              <a:pPr algn="just" defTabSz="1219200"/>
              <a:r>
                <a:rPr lang="zh-CN" altLang="en-US">
                  <a:solidFill>
                    <a:srgbClr val="000000"/>
                  </a:solidFill>
                  <a:latin typeface="+mn-lt"/>
                  <a:ea typeface="+mn-ea"/>
                  <a:cs typeface="+mn-ea"/>
                  <a:sym typeface="+mn-lt"/>
                </a:rPr>
                <a:t>在空旷场地不宜打伞，不宜把金属工具、羽毛球拍、高尔夫球杆等扛在肩上</a:t>
              </a:r>
            </a:p>
          </p:txBody>
        </p:sp>
        <p:grpSp>
          <p:nvGrpSpPr>
            <p:cNvPr id="26" name="组合 25"/>
            <p:cNvGrpSpPr/>
            <p:nvPr/>
          </p:nvGrpSpPr>
          <p:grpSpPr>
            <a:xfrm>
              <a:off x="3528549" y="4326504"/>
              <a:ext cx="7805115" cy="434014"/>
              <a:chOff x="3567750" y="1626834"/>
              <a:chExt cx="7805115" cy="434014"/>
            </a:xfrm>
          </p:grpSpPr>
          <p:cxnSp>
            <p:nvCxnSpPr>
              <p:cNvPr id="27" name="直接连接符 26"/>
              <p:cNvCxnSpPr/>
              <p:nvPr/>
            </p:nvCxnSpPr>
            <p:spPr bwMode="auto">
              <a:xfrm flipH="1">
                <a:off x="3570715" y="1626834"/>
                <a:ext cx="0" cy="429513"/>
              </a:xfrm>
              <a:prstGeom prst="line">
                <a:avLst/>
              </a:prstGeom>
              <a:solidFill>
                <a:schemeClr val="accent1"/>
              </a:solidFill>
              <a:ln w="9525" cap="flat" cmpd="sng" algn="ctr">
                <a:solidFill>
                  <a:schemeClr val="accent1"/>
                </a:solidFill>
                <a:prstDash val="solid"/>
                <a:round/>
                <a:headEnd type="none" w="med" len="med"/>
                <a:tailEnd type="none" w="med" len="med"/>
              </a:ln>
            </p:spPr>
          </p:cxnSp>
          <p:cxnSp>
            <p:nvCxnSpPr>
              <p:cNvPr id="28" name="直接箭头连接符 27"/>
              <p:cNvCxnSpPr/>
              <p:nvPr/>
            </p:nvCxnSpPr>
            <p:spPr bwMode="auto">
              <a:xfrm>
                <a:off x="3567750" y="2060848"/>
                <a:ext cx="7805115" cy="0"/>
              </a:xfrm>
              <a:prstGeom prst="straightConnector1">
                <a:avLst/>
              </a:prstGeom>
              <a:solidFill>
                <a:schemeClr val="accent1"/>
              </a:solidFill>
              <a:ln w="9525" cap="flat" cmpd="sng" algn="ctr">
                <a:solidFill>
                  <a:schemeClr val="accent1"/>
                </a:solidFill>
                <a:prstDash val="solid"/>
                <a:round/>
                <a:headEnd type="none" w="med" len="med"/>
                <a:tailEnd type="triangle"/>
              </a:ln>
            </p:spPr>
          </p:cxnSp>
        </p:grpSp>
      </p:grpSp>
      <p:grpSp>
        <p:nvGrpSpPr>
          <p:cNvPr id="32" name="组合 31"/>
          <p:cNvGrpSpPr/>
          <p:nvPr/>
        </p:nvGrpSpPr>
        <p:grpSpPr>
          <a:xfrm>
            <a:off x="1130623" y="5805264"/>
            <a:ext cx="7919747" cy="485395"/>
            <a:chOff x="3528549" y="5175012"/>
            <a:chExt cx="7919747" cy="485395"/>
          </a:xfrm>
        </p:grpSpPr>
        <p:grpSp>
          <p:nvGrpSpPr>
            <p:cNvPr id="3" name="组合 2"/>
            <p:cNvGrpSpPr/>
            <p:nvPr/>
          </p:nvGrpSpPr>
          <p:grpSpPr>
            <a:xfrm>
              <a:off x="3567750" y="5175012"/>
              <a:ext cx="7880546" cy="396325"/>
              <a:chOff x="3640344" y="5100079"/>
              <a:chExt cx="7880546" cy="396325"/>
            </a:xfrm>
          </p:grpSpPr>
          <p:sp>
            <p:nvSpPr>
              <p:cNvPr id="8" name="4"/>
              <p:cNvSpPr/>
              <p:nvPr/>
            </p:nvSpPr>
            <p:spPr>
              <a:xfrm>
                <a:off x="3640344" y="5127072"/>
                <a:ext cx="3765531" cy="369332"/>
              </a:xfrm>
              <a:prstGeom prst="rect">
                <a:avLst/>
              </a:prstGeom>
            </p:spPr>
            <p:txBody>
              <a:bodyPr wrap="square">
                <a:spAutoFit/>
              </a:bodyPr>
              <a:lstStyle/>
              <a:p>
                <a:pPr algn="just" defTabSz="1219200"/>
                <a:r>
                  <a:rPr lang="zh-CN" altLang="en-US">
                    <a:solidFill>
                      <a:srgbClr val="000000"/>
                    </a:solidFill>
                    <a:latin typeface="+mn-lt"/>
                    <a:ea typeface="+mn-ea"/>
                    <a:cs typeface="+mn-ea"/>
                    <a:sym typeface="+mn-lt"/>
                  </a:rPr>
                  <a:t>不宜在室外游泳池、湖泊海滨游泳</a:t>
                </a:r>
              </a:p>
            </p:txBody>
          </p:sp>
          <p:sp>
            <p:nvSpPr>
              <p:cNvPr id="9" name="5"/>
              <p:cNvSpPr/>
              <p:nvPr/>
            </p:nvSpPr>
            <p:spPr>
              <a:xfrm>
                <a:off x="7755359" y="5100079"/>
                <a:ext cx="3765531" cy="369332"/>
              </a:xfrm>
              <a:prstGeom prst="rect">
                <a:avLst/>
              </a:prstGeom>
            </p:spPr>
            <p:txBody>
              <a:bodyPr wrap="square">
                <a:spAutoFit/>
              </a:bodyPr>
              <a:lstStyle/>
              <a:p>
                <a:pPr defTabSz="1219200"/>
                <a:r>
                  <a:rPr lang="zh-CN" altLang="en-US">
                    <a:solidFill>
                      <a:srgbClr val="000000"/>
                    </a:solidFill>
                    <a:latin typeface="+mn-lt"/>
                    <a:ea typeface="+mn-ea"/>
                    <a:cs typeface="+mn-ea"/>
                    <a:sym typeface="+mn-lt"/>
                  </a:rPr>
                  <a:t>不宜在孤立的大树或烟囱下停留</a:t>
                </a:r>
              </a:p>
            </p:txBody>
          </p:sp>
        </p:grpSp>
        <p:grpSp>
          <p:nvGrpSpPr>
            <p:cNvPr id="29" name="组合 28"/>
            <p:cNvGrpSpPr/>
            <p:nvPr/>
          </p:nvGrpSpPr>
          <p:grpSpPr>
            <a:xfrm>
              <a:off x="3528549" y="5226393"/>
              <a:ext cx="7805115" cy="434014"/>
              <a:chOff x="3567750" y="1626834"/>
              <a:chExt cx="7805115" cy="434014"/>
            </a:xfrm>
          </p:grpSpPr>
          <p:cxnSp>
            <p:nvCxnSpPr>
              <p:cNvPr id="30" name="直接连接符 29"/>
              <p:cNvCxnSpPr/>
              <p:nvPr/>
            </p:nvCxnSpPr>
            <p:spPr bwMode="auto">
              <a:xfrm flipH="1">
                <a:off x="3570715" y="1626834"/>
                <a:ext cx="0" cy="429513"/>
              </a:xfrm>
              <a:prstGeom prst="line">
                <a:avLst/>
              </a:prstGeom>
              <a:solidFill>
                <a:schemeClr val="accent1"/>
              </a:solidFill>
              <a:ln w="9525" cap="flat" cmpd="sng" algn="ctr">
                <a:solidFill>
                  <a:schemeClr val="accent1"/>
                </a:solidFill>
                <a:prstDash val="solid"/>
                <a:round/>
                <a:headEnd type="none" w="med" len="med"/>
                <a:tailEnd type="none" w="med" len="med"/>
              </a:ln>
            </p:spPr>
          </p:cxnSp>
          <p:cxnSp>
            <p:nvCxnSpPr>
              <p:cNvPr id="31" name="直接箭头连接符 30"/>
              <p:cNvCxnSpPr/>
              <p:nvPr/>
            </p:nvCxnSpPr>
            <p:spPr bwMode="auto">
              <a:xfrm>
                <a:off x="3567750" y="2060848"/>
                <a:ext cx="7805115" cy="0"/>
              </a:xfrm>
              <a:prstGeom prst="straightConnector1">
                <a:avLst/>
              </a:prstGeom>
              <a:solidFill>
                <a:schemeClr val="accent1"/>
              </a:solidFill>
              <a:ln w="9525" cap="flat" cmpd="sng" algn="ctr">
                <a:solidFill>
                  <a:schemeClr val="accent1"/>
                </a:solidFill>
                <a:prstDash val="solid"/>
                <a:round/>
                <a:headEnd type="none" w="med" len="med"/>
                <a:tailEnd type="triangle"/>
              </a:ln>
            </p:spPr>
          </p:cxnSp>
        </p:grpSp>
      </p:grpSp>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9809560" y="908720"/>
            <a:ext cx="2410295" cy="5949280"/>
          </a:xfrm>
          <a:prstGeom prst="rect">
            <a:avLst/>
          </a:prstGeom>
        </p:spPr>
      </p:pic>
      <p:sp>
        <p:nvSpPr>
          <p:cNvPr id="37" name="1">
            <a:hlinkClick r:id="" action="ppaction://hlinkshowjump?jump=nextslide"/>
          </p:cNvPr>
          <p:cNvSpPr txBox="1">
            <a:spLocks noChangeArrowheads="1"/>
          </p:cNvSpPr>
          <p:nvPr/>
        </p:nvSpPr>
        <p:spPr bwMode="auto">
          <a:xfrm>
            <a:off x="2426767" y="82466"/>
            <a:ext cx="5996378" cy="91300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defTabSz="1219200">
              <a:defRPr sz="2800" b="1">
                <a:solidFill>
                  <a:sysClr val="windowText" lastClr="000000"/>
                </a:solidFill>
                <a:ea typeface="微软雅黑" panose="020B0503020204020204"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3200">
                <a:solidFill>
                  <a:schemeClr val="bg1"/>
                </a:solidFill>
                <a:latin typeface="汉仪唐美人 35W" panose="00020600040101010101" pitchFamily="18" charset="-122"/>
                <a:ea typeface="汉仪唐美人 35W" panose="00020600040101010101" pitchFamily="18" charset="-122"/>
                <a:cs typeface="+mn-ea"/>
                <a:sym typeface="+mn-lt"/>
              </a:rPr>
              <a:t>雷电火灾篇</a:t>
            </a:r>
          </a:p>
        </p:txBody>
      </p:sp>
      <p:sp>
        <p:nvSpPr>
          <p:cNvPr id="38" name="2"/>
          <p:cNvSpPr/>
          <p:nvPr/>
        </p:nvSpPr>
        <p:spPr>
          <a:xfrm>
            <a:off x="98379" y="145811"/>
            <a:ext cx="3768189" cy="737445"/>
          </a:xfrm>
          <a:prstGeom prst="roundRect">
            <a:avLst>
              <a:gd name="adj" fmla="val 0"/>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219200"/>
            <a:r>
              <a:rPr lang="en-US" altLang="zh-CN" sz="4000" b="1">
                <a:solidFill>
                  <a:schemeClr val="bg1"/>
                </a:solidFill>
                <a:cs typeface="+mn-ea"/>
                <a:sym typeface="+mn-lt"/>
              </a:rPr>
              <a:t>PART </a:t>
            </a:r>
            <a:r>
              <a:rPr lang="en-US" altLang="zh-CN" sz="4000" b="1" smtClean="0">
                <a:solidFill>
                  <a:schemeClr val="bg1"/>
                </a:solidFill>
                <a:cs typeface="+mn-ea"/>
                <a:sym typeface="+mn-lt"/>
              </a:rPr>
              <a:t>02</a:t>
            </a:r>
            <a:endParaRPr lang="zh-CN" altLang="en-US" sz="4000" b="1">
              <a:solidFill>
                <a:schemeClr val="bg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200" advTm="30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750"/>
                                        <p:tgtEl>
                                          <p:spTgt spid="36"/>
                                        </p:tgtEl>
                                      </p:cBhvr>
                                    </p:animEffect>
                                  </p:childTnLst>
                                </p:cTn>
                              </p:par>
                            </p:childTnLst>
                          </p:cTn>
                        </p:par>
                        <p:par>
                          <p:cTn id="8" fill="hold" nodeType="afterGroup">
                            <p:stCondLst>
                              <p:cond delay="750"/>
                            </p:stCondLst>
                            <p:childTnLst>
                              <p:par>
                                <p:cTn id="9" presetID="22" presetClass="entr" presetSubtype="8" fill="hold" nodeType="afterEffect">
                                  <p:stCondLst>
                                    <p:cond delay="0"/>
                                  </p:stCondLst>
                                  <p:childTnLst>
                                    <p:set>
                                      <p:cBhvr>
                                        <p:cTn id="10" dur="1" fill="hold">
                                          <p:stCondLst>
                                            <p:cond delay="0"/>
                                          </p:stCondLst>
                                        </p:cTn>
                                        <p:tgtEl>
                                          <p:spTgt spid="35"/>
                                        </p:tgtEl>
                                        <p:attrNameLst>
                                          <p:attrName>style.visibility</p:attrName>
                                        </p:attrNameLst>
                                      </p:cBhvr>
                                      <p:to>
                                        <p:strVal val="visible"/>
                                      </p:to>
                                    </p:set>
                                    <p:animEffect transition="in" filter="wipe(left)">
                                      <p:cBhvr>
                                        <p:cTn id="11" dur="750"/>
                                        <p:tgtEl>
                                          <p:spTgt spid="35"/>
                                        </p:tgtEl>
                                      </p:cBhvr>
                                    </p:animEffect>
                                  </p:childTnLst>
                                </p:cTn>
                              </p:par>
                            </p:childTnLst>
                          </p:cTn>
                        </p:par>
                        <p:par>
                          <p:cTn id="12" fill="hold" nodeType="afterGroup">
                            <p:stCondLst>
                              <p:cond delay="1500"/>
                            </p:stCondLst>
                            <p:childTnLst>
                              <p:par>
                                <p:cTn id="13" presetID="22" presetClass="entr" presetSubtype="8" fill="hold" nodeType="after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wipe(left)">
                                      <p:cBhvr>
                                        <p:cTn id="15" dur="750"/>
                                        <p:tgtEl>
                                          <p:spTgt spid="34"/>
                                        </p:tgtEl>
                                      </p:cBhvr>
                                    </p:animEffect>
                                  </p:childTnLst>
                                </p:cTn>
                              </p:par>
                            </p:childTnLst>
                          </p:cTn>
                        </p:par>
                        <p:par>
                          <p:cTn id="16" fill="hold" nodeType="afterGroup">
                            <p:stCondLst>
                              <p:cond delay="2250"/>
                            </p:stCondLst>
                            <p:childTnLst>
                              <p:par>
                                <p:cTn id="17" presetID="22" presetClass="entr" presetSubtype="8" fill="hold" nodeType="after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wipe(left)">
                                      <p:cBhvr>
                                        <p:cTn id="19" dur="750"/>
                                        <p:tgtEl>
                                          <p:spTgt spid="33"/>
                                        </p:tgtEl>
                                      </p:cBhvr>
                                    </p:animEffect>
                                  </p:childTnLst>
                                </p:cTn>
                              </p:par>
                            </p:childTnLst>
                          </p:cTn>
                        </p:par>
                        <p:par>
                          <p:cTn id="20" fill="hold" nodeType="afterGroup">
                            <p:stCondLst>
                              <p:cond delay="3000"/>
                            </p:stCondLst>
                            <p:childTnLst>
                              <p:par>
                                <p:cTn id="21" presetID="22" presetClass="entr" presetSubtype="8" fill="hold" nodeType="after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wipe(left)">
                                      <p:cBhvr>
                                        <p:cTn id="23" dur="75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5"/>
          <p:cNvSpPr/>
          <p:nvPr/>
        </p:nvSpPr>
        <p:spPr>
          <a:xfrm>
            <a:off x="996951" y="3254631"/>
            <a:ext cx="4824163" cy="2675348"/>
          </a:xfrm>
          <a:prstGeom prst="rect">
            <a:avLst/>
          </a:prstGeom>
          <a:solidFill>
            <a:schemeClr val="accent1"/>
          </a:solidFill>
        </p:spPr>
        <p:txBody>
          <a:bodyPr wrap="square">
            <a:spAutoFit/>
          </a:bodyPr>
          <a:lstStyle/>
          <a:p>
            <a:pPr algn="just" defTabSz="1219200">
              <a:lnSpc>
                <a:spcPct val="150000"/>
              </a:lnSpc>
            </a:pPr>
            <a:r>
              <a:rPr lang="zh-CN" altLang="en-US" sz="1865">
                <a:solidFill>
                  <a:schemeClr val="bg1"/>
                </a:solidFill>
                <a:latin typeface="+mn-lt"/>
                <a:ea typeface="+mn-ea"/>
                <a:cs typeface="+mn-ea"/>
                <a:sym typeface="+mn-lt"/>
              </a:rPr>
              <a:t>当你站在一个距雷击较近的地方如高闪上，如果感觉到毛发竖立，皮肤有轻微的刺痛，这就是雷电快要击中你的征兆，遇到这种情况，应立即去除身上所有金属物，并马上蹲下来，身体向前倾，把手放在膝盖上，曲成一团，千万不要平躺在地上</a:t>
            </a:r>
          </a:p>
        </p:txBody>
      </p:sp>
      <p:sp>
        <p:nvSpPr>
          <p:cNvPr id="11" name="6"/>
          <p:cNvSpPr/>
          <p:nvPr/>
        </p:nvSpPr>
        <p:spPr>
          <a:xfrm>
            <a:off x="6603231" y="3330928"/>
            <a:ext cx="5213320" cy="2244845"/>
          </a:xfrm>
          <a:prstGeom prst="rect">
            <a:avLst/>
          </a:prstGeom>
          <a:solidFill>
            <a:schemeClr val="accent1"/>
          </a:solidFill>
        </p:spPr>
        <p:txBody>
          <a:bodyPr wrap="square">
            <a:spAutoFit/>
          </a:bodyPr>
          <a:lstStyle/>
          <a:p>
            <a:pPr algn="just" defTabSz="1219200">
              <a:lnSpc>
                <a:spcPct val="250000"/>
              </a:lnSpc>
            </a:pPr>
            <a:r>
              <a:rPr lang="zh-CN" altLang="en-US" sz="1865">
                <a:solidFill>
                  <a:schemeClr val="bg1"/>
                </a:solidFill>
                <a:latin typeface="+mn-lt"/>
                <a:ea typeface="+mn-ea"/>
                <a:cs typeface="+mn-ea"/>
                <a:sym typeface="+mn-lt"/>
              </a:rPr>
              <a:t>如果事先掌握天气形势，如收听上网查看闪电信息和雷达测雨资料，就能预估出现雷电的风险，并采取预防措施，避免或减少因雷击造成的损失</a:t>
            </a:r>
          </a:p>
        </p:txBody>
      </p:sp>
      <p:grpSp>
        <p:nvGrpSpPr>
          <p:cNvPr id="21" name="组合 20"/>
          <p:cNvGrpSpPr/>
          <p:nvPr/>
        </p:nvGrpSpPr>
        <p:grpSpPr>
          <a:xfrm>
            <a:off x="991883" y="1484784"/>
            <a:ext cx="9067731" cy="1553715"/>
            <a:chOff x="913388" y="1502770"/>
            <a:chExt cx="8673769" cy="1553715"/>
          </a:xfrm>
        </p:grpSpPr>
        <p:sp>
          <p:nvSpPr>
            <p:cNvPr id="9" name="4"/>
            <p:cNvSpPr/>
            <p:nvPr/>
          </p:nvSpPr>
          <p:spPr>
            <a:xfrm>
              <a:off x="2354810" y="2676829"/>
              <a:ext cx="7232347" cy="379656"/>
            </a:xfrm>
            <a:prstGeom prst="rect">
              <a:avLst/>
            </a:prstGeom>
          </p:spPr>
          <p:txBody>
            <a:bodyPr wrap="square">
              <a:spAutoFit/>
            </a:bodyPr>
            <a:lstStyle/>
            <a:p>
              <a:pPr algn="just" defTabSz="1219200"/>
              <a:r>
                <a:rPr lang="zh-CN" altLang="en-US" sz="1865">
                  <a:solidFill>
                    <a:schemeClr val="accent1"/>
                  </a:solidFill>
                  <a:latin typeface="+mn-lt"/>
                  <a:ea typeface="+mn-ea"/>
                  <a:cs typeface="+mn-ea"/>
                  <a:sym typeface="+mn-lt"/>
                </a:rPr>
                <a:t>如果不具备以上条件，应立即双膝下蹲，向前弯曲，双手抱膝</a:t>
              </a:r>
            </a:p>
          </p:txBody>
        </p:sp>
        <p:grpSp>
          <p:nvGrpSpPr>
            <p:cNvPr id="17" name="组合 16"/>
            <p:cNvGrpSpPr/>
            <p:nvPr/>
          </p:nvGrpSpPr>
          <p:grpSpPr>
            <a:xfrm>
              <a:off x="913388" y="1502770"/>
              <a:ext cx="5185788" cy="379656"/>
              <a:chOff x="913388" y="1502770"/>
              <a:chExt cx="5185788" cy="379656"/>
            </a:xfrm>
          </p:grpSpPr>
          <p:sp>
            <p:nvSpPr>
              <p:cNvPr id="7" name="2"/>
              <p:cNvSpPr/>
              <p:nvPr/>
            </p:nvSpPr>
            <p:spPr>
              <a:xfrm>
                <a:off x="1119068" y="1502770"/>
                <a:ext cx="4980108" cy="379656"/>
              </a:xfrm>
              <a:prstGeom prst="rect">
                <a:avLst/>
              </a:prstGeom>
            </p:spPr>
            <p:txBody>
              <a:bodyPr wrap="square">
                <a:spAutoFit/>
              </a:bodyPr>
              <a:lstStyle/>
              <a:p>
                <a:pPr algn="just" defTabSz="1219200"/>
                <a:r>
                  <a:rPr lang="zh-CN" altLang="en-US" sz="1865">
                    <a:solidFill>
                      <a:srgbClr val="000000"/>
                    </a:solidFill>
                    <a:latin typeface="+mn-lt"/>
                    <a:ea typeface="+mn-ea"/>
                    <a:cs typeface="+mn-ea"/>
                    <a:sym typeface="+mn-lt"/>
                  </a:rPr>
                  <a:t>尽量降低身体的高度，以减少直接雷击的危险</a:t>
                </a:r>
              </a:p>
            </p:txBody>
          </p:sp>
          <p:sp>
            <p:nvSpPr>
              <p:cNvPr id="13" name="椭圆 12"/>
              <p:cNvSpPr/>
              <p:nvPr/>
            </p:nvSpPr>
            <p:spPr bwMode="auto">
              <a:xfrm>
                <a:off x="913388" y="1589758"/>
                <a:ext cx="205680" cy="205680"/>
              </a:xfrm>
              <a:prstGeom prst="ellipse">
                <a:avLst/>
              </a:prstGeom>
              <a:solidFill>
                <a:schemeClr val="accent1"/>
              </a:solidFill>
              <a:ln w="9525" cap="flat" cmpd="sng" algn="ctr">
                <a:solidFill>
                  <a:schemeClr val="accent3"/>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mn-lt"/>
                  <a:ea typeface="+mn-ea"/>
                  <a:cs typeface="+mn-ea"/>
                  <a:sym typeface="+mn-lt"/>
                </a:endParaRPr>
              </a:p>
            </p:txBody>
          </p:sp>
        </p:grpSp>
        <p:grpSp>
          <p:nvGrpSpPr>
            <p:cNvPr id="19" name="组合 18"/>
            <p:cNvGrpSpPr/>
            <p:nvPr/>
          </p:nvGrpSpPr>
          <p:grpSpPr>
            <a:xfrm>
              <a:off x="913388" y="2174855"/>
              <a:ext cx="6775281" cy="379656"/>
              <a:chOff x="913388" y="2174855"/>
              <a:chExt cx="6775281" cy="379656"/>
            </a:xfrm>
          </p:grpSpPr>
          <p:sp>
            <p:nvSpPr>
              <p:cNvPr id="8" name="3"/>
              <p:cNvSpPr/>
              <p:nvPr/>
            </p:nvSpPr>
            <p:spPr>
              <a:xfrm>
                <a:off x="1084843" y="2174855"/>
                <a:ext cx="6603826" cy="379656"/>
              </a:xfrm>
              <a:prstGeom prst="rect">
                <a:avLst/>
              </a:prstGeom>
            </p:spPr>
            <p:txBody>
              <a:bodyPr wrap="square">
                <a:spAutoFit/>
              </a:bodyPr>
              <a:lstStyle/>
              <a:p>
                <a:pPr algn="just" defTabSz="1219200"/>
                <a:r>
                  <a:rPr lang="zh-CN" altLang="en-US" sz="1865">
                    <a:solidFill>
                      <a:srgbClr val="000000"/>
                    </a:solidFill>
                    <a:latin typeface="+mn-lt"/>
                    <a:ea typeface="+mn-ea"/>
                    <a:cs typeface="+mn-ea"/>
                    <a:sym typeface="+mn-lt"/>
                  </a:rPr>
                  <a:t>双脚要尽量靠近，与地面接触越小愈好，以减少“跨步电压”</a:t>
                </a:r>
              </a:p>
            </p:txBody>
          </p:sp>
          <p:sp>
            <p:nvSpPr>
              <p:cNvPr id="15" name="椭圆 14"/>
              <p:cNvSpPr/>
              <p:nvPr/>
            </p:nvSpPr>
            <p:spPr bwMode="auto">
              <a:xfrm>
                <a:off x="913388" y="2261843"/>
                <a:ext cx="205680" cy="205680"/>
              </a:xfrm>
              <a:prstGeom prst="ellipse">
                <a:avLst/>
              </a:prstGeom>
              <a:solidFill>
                <a:schemeClr val="accent1"/>
              </a:solidFill>
              <a:ln w="9525" cap="flat" cmpd="sng" algn="ctr">
                <a:solidFill>
                  <a:schemeClr val="accent3"/>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mn-lt"/>
                  <a:ea typeface="+mn-ea"/>
                  <a:cs typeface="+mn-ea"/>
                  <a:sym typeface="+mn-lt"/>
                </a:endParaRPr>
              </a:p>
            </p:txBody>
          </p:sp>
        </p:grpSp>
      </p:grpSp>
      <p:sp>
        <p:nvSpPr>
          <p:cNvPr id="16" name="箭头: 右 15"/>
          <p:cNvSpPr/>
          <p:nvPr/>
        </p:nvSpPr>
        <p:spPr bwMode="auto">
          <a:xfrm>
            <a:off x="5883151" y="4325576"/>
            <a:ext cx="462895" cy="255551"/>
          </a:xfrm>
          <a:prstGeom prst="rightArrow">
            <a:avLst/>
          </a:prstGeom>
          <a:solidFill>
            <a:schemeClr val="accent1"/>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mn-lt"/>
              <a:ea typeface="+mn-ea"/>
              <a:cs typeface="+mn-ea"/>
              <a:sym typeface="+mn-lt"/>
            </a:endParaRPr>
          </a:p>
        </p:txBody>
      </p:sp>
      <p:sp>
        <p:nvSpPr>
          <p:cNvPr id="18" name="1">
            <a:hlinkClick r:id="" action="ppaction://hlinkshowjump?jump=nextslide"/>
          </p:cNvPr>
          <p:cNvSpPr txBox="1">
            <a:spLocks noChangeArrowheads="1"/>
          </p:cNvSpPr>
          <p:nvPr/>
        </p:nvSpPr>
        <p:spPr bwMode="auto">
          <a:xfrm>
            <a:off x="2426767" y="82466"/>
            <a:ext cx="5996378" cy="91300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defTabSz="1219200">
              <a:defRPr sz="2800" b="1">
                <a:solidFill>
                  <a:sysClr val="windowText" lastClr="000000"/>
                </a:solidFill>
                <a:ea typeface="微软雅黑" panose="020B0503020204020204"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3200">
                <a:solidFill>
                  <a:schemeClr val="bg1"/>
                </a:solidFill>
                <a:latin typeface="汉仪唐美人 35W" panose="00020600040101010101" pitchFamily="18" charset="-122"/>
                <a:ea typeface="汉仪唐美人 35W" panose="00020600040101010101" pitchFamily="18" charset="-122"/>
                <a:cs typeface="+mn-ea"/>
                <a:sym typeface="+mn-lt"/>
              </a:rPr>
              <a:t>雷电火灾篇</a:t>
            </a:r>
          </a:p>
        </p:txBody>
      </p:sp>
      <p:sp>
        <p:nvSpPr>
          <p:cNvPr id="20" name="2"/>
          <p:cNvSpPr/>
          <p:nvPr/>
        </p:nvSpPr>
        <p:spPr>
          <a:xfrm>
            <a:off x="98379" y="145811"/>
            <a:ext cx="3768189" cy="737445"/>
          </a:xfrm>
          <a:prstGeom prst="roundRect">
            <a:avLst>
              <a:gd name="adj" fmla="val 0"/>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219200"/>
            <a:r>
              <a:rPr lang="en-US" altLang="zh-CN" sz="4000" b="1">
                <a:solidFill>
                  <a:schemeClr val="bg1"/>
                </a:solidFill>
                <a:cs typeface="+mn-ea"/>
                <a:sym typeface="+mn-lt"/>
              </a:rPr>
              <a:t>PART </a:t>
            </a:r>
            <a:r>
              <a:rPr lang="en-US" altLang="zh-CN" sz="4000" b="1" smtClean="0">
                <a:solidFill>
                  <a:schemeClr val="bg1"/>
                </a:solidFill>
                <a:cs typeface="+mn-ea"/>
                <a:sym typeface="+mn-lt"/>
              </a:rPr>
              <a:t>02</a:t>
            </a:r>
            <a:endParaRPr lang="zh-CN" altLang="en-US" sz="4000" b="1">
              <a:solidFill>
                <a:schemeClr val="bg1"/>
              </a:solidFill>
              <a:cs typeface="+mn-ea"/>
              <a:sym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200" advTm="30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down)">
                                      <p:cBhvr>
                                        <p:cTn id="7" dur="750"/>
                                        <p:tgtEl>
                                          <p:spTgt spid="21"/>
                                        </p:tgtEl>
                                      </p:cBhvr>
                                    </p:animEffect>
                                  </p:childTnLst>
                                </p:cTn>
                              </p:par>
                            </p:childTnLst>
                          </p:cTn>
                        </p:par>
                        <p:par>
                          <p:cTn id="8" fill="hold" nodeType="afterGroup">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left)">
                                      <p:cBhvr>
                                        <p:cTn id="11" dur="7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7"/>
          <p:cNvSpPr/>
          <p:nvPr/>
        </p:nvSpPr>
        <p:spPr>
          <a:xfrm>
            <a:off x="698575" y="5060282"/>
            <a:ext cx="10511407" cy="1214179"/>
          </a:xfrm>
          <a:prstGeom prst="rect">
            <a:avLst/>
          </a:prstGeom>
        </p:spPr>
        <p:txBody>
          <a:bodyPr wrap="square" lIns="91440" tIns="45720" rIns="91440" bIns="45720">
            <a:spAutoFit/>
          </a:bodyPr>
          <a:lstStyle/>
          <a:p>
            <a:pPr defTabSz="1219200">
              <a:lnSpc>
                <a:spcPct val="135000"/>
              </a:lnSpc>
            </a:pPr>
            <a:r>
              <a:rPr lang="zh-CN" altLang="en-US">
                <a:solidFill>
                  <a:srgbClr val="000000"/>
                </a:solidFill>
                <a:latin typeface="+mn-lt"/>
                <a:ea typeface="+mn-ea"/>
                <a:cs typeface="+mn-ea"/>
                <a:sym typeface="+mn-lt"/>
              </a:rPr>
              <a:t>人类能够对火进行利用和控制，是文明进步的一个重要标志。所以说人类使用火的历史与同火灾作斗争的历史是相伴相生的，人们在用火的同时，不断总结火灾发生的规律，尽可能地减少火灾及其对人类造成的危害。在遇到火灾时人们需要安全、尽快的逃生。</a:t>
            </a:r>
          </a:p>
        </p:txBody>
      </p:sp>
      <p:pic>
        <p:nvPicPr>
          <p:cNvPr id="5" name="图片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681551" y="1956464"/>
            <a:ext cx="4843634" cy="3417864"/>
          </a:xfrm>
          <a:prstGeom prst="rect">
            <a:avLst/>
          </a:prstGeom>
        </p:spPr>
      </p:pic>
      <p:sp>
        <p:nvSpPr>
          <p:cNvPr id="10" name="5"/>
          <p:cNvSpPr/>
          <p:nvPr/>
        </p:nvSpPr>
        <p:spPr>
          <a:xfrm>
            <a:off x="843471" y="1512305"/>
            <a:ext cx="9290033" cy="923330"/>
          </a:xfrm>
          <a:prstGeom prst="rect">
            <a:avLst/>
          </a:prstGeom>
          <a:ln>
            <a:noFill/>
          </a:ln>
        </p:spPr>
        <p:txBody>
          <a:bodyPr wrap="square" lIns="91440" tIns="45720" rIns="91440" bIns="45720" anchor="ctr">
            <a:spAutoFit/>
          </a:bodyPr>
          <a:lstStyle/>
          <a:p>
            <a:pPr algn="just" defTabSz="1219200">
              <a:lnSpc>
                <a:spcPct val="150000"/>
              </a:lnSpc>
            </a:pPr>
            <a:r>
              <a:rPr lang="zh-CN" altLang="en-US">
                <a:solidFill>
                  <a:srgbClr val="000000"/>
                </a:solidFill>
                <a:latin typeface="+mn-lt"/>
                <a:ea typeface="+mn-ea"/>
                <a:cs typeface="+mn-ea"/>
                <a:sym typeface="+mn-lt"/>
              </a:rPr>
              <a:t>火灾（</a:t>
            </a:r>
            <a:r>
              <a:rPr lang="en-US" altLang="zh-CN" err="1">
                <a:solidFill>
                  <a:srgbClr val="000000"/>
                </a:solidFill>
                <a:latin typeface="+mn-lt"/>
                <a:ea typeface="+mn-ea"/>
                <a:cs typeface="+mn-ea"/>
                <a:sym typeface="+mn-lt"/>
              </a:rPr>
              <a:t>huǒzāi</a:t>
            </a:r>
            <a:r>
              <a:rPr lang="zh-CN" altLang="en-US">
                <a:solidFill>
                  <a:srgbClr val="000000"/>
                </a:solidFill>
                <a:latin typeface="+mn-lt"/>
                <a:ea typeface="+mn-ea"/>
                <a:cs typeface="+mn-ea"/>
                <a:sym typeface="+mn-lt"/>
              </a:rPr>
              <a:t>）是指在时间或空间上失去控制的燃烧所造成的灾害。新的标准中，将火灾定义为在时间或空间上失去控制的燃烧。</a:t>
            </a:r>
          </a:p>
        </p:txBody>
      </p:sp>
      <p:sp>
        <p:nvSpPr>
          <p:cNvPr id="11" name="6"/>
          <p:cNvSpPr/>
          <p:nvPr/>
        </p:nvSpPr>
        <p:spPr>
          <a:xfrm>
            <a:off x="1058615" y="3020436"/>
            <a:ext cx="6085022" cy="1199367"/>
          </a:xfrm>
          <a:prstGeom prst="rect">
            <a:avLst/>
          </a:prstGeom>
          <a:ln>
            <a:noFill/>
          </a:ln>
        </p:spPr>
        <p:txBody>
          <a:bodyPr wrap="square" lIns="91440" tIns="45720" rIns="91440" bIns="45720" anchor="ctr">
            <a:noAutofit/>
          </a:bodyPr>
          <a:lstStyle/>
          <a:p>
            <a:pPr algn="just" defTabSz="1219200">
              <a:lnSpc>
                <a:spcPct val="250000"/>
              </a:lnSpc>
            </a:pPr>
            <a:r>
              <a:rPr lang="zh-CN" altLang="en-US" sz="2400">
                <a:solidFill>
                  <a:srgbClr val="C00000"/>
                </a:solidFill>
                <a:latin typeface="汉仪雅酷黑 95W" panose="020B0A04020202020204" pitchFamily="34" charset="-122"/>
                <a:ea typeface="汉仪雅酷黑 95W" panose="020B0A04020202020204" pitchFamily="34" charset="-122"/>
                <a:cs typeface="+mn-ea"/>
                <a:sym typeface="+mn-lt"/>
              </a:rPr>
              <a:t>在各种灾害中，火灾是最经常、最普遍地威胁公众安全和社会发展的主要灾害之一。</a:t>
            </a:r>
          </a:p>
        </p:txBody>
      </p:sp>
      <p:sp>
        <p:nvSpPr>
          <p:cNvPr id="13" name="1">
            <a:hlinkClick r:id="" action="ppaction://hlinkshowjump?jump=nextslide"/>
          </p:cNvPr>
          <p:cNvSpPr txBox="1">
            <a:spLocks noChangeArrowheads="1"/>
          </p:cNvSpPr>
          <p:nvPr/>
        </p:nvSpPr>
        <p:spPr bwMode="auto">
          <a:xfrm>
            <a:off x="2426767" y="82466"/>
            <a:ext cx="5996378" cy="91300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defTabSz="1219200">
              <a:defRPr sz="2800" b="1">
                <a:solidFill>
                  <a:sysClr val="windowText" lastClr="000000"/>
                </a:solidFill>
                <a:ea typeface="微软雅黑" panose="020B0503020204020204"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3200">
                <a:solidFill>
                  <a:schemeClr val="bg1"/>
                </a:solidFill>
                <a:latin typeface="汉仪唐美人 35W" panose="00020600040101010101" pitchFamily="18" charset="-122"/>
                <a:ea typeface="汉仪唐美人 35W" panose="00020600040101010101" pitchFamily="18" charset="-122"/>
                <a:cs typeface="+mn-ea"/>
                <a:sym typeface="+mn-lt"/>
              </a:rPr>
              <a:t>雷电火灾篇</a:t>
            </a:r>
          </a:p>
        </p:txBody>
      </p:sp>
      <p:sp>
        <p:nvSpPr>
          <p:cNvPr id="15" name="2"/>
          <p:cNvSpPr/>
          <p:nvPr/>
        </p:nvSpPr>
        <p:spPr>
          <a:xfrm>
            <a:off x="98379" y="145811"/>
            <a:ext cx="3768189" cy="737445"/>
          </a:xfrm>
          <a:prstGeom prst="roundRect">
            <a:avLst>
              <a:gd name="adj" fmla="val 0"/>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219200"/>
            <a:r>
              <a:rPr lang="en-US" altLang="zh-CN" sz="4000" b="1">
                <a:solidFill>
                  <a:schemeClr val="bg1"/>
                </a:solidFill>
                <a:cs typeface="+mn-ea"/>
                <a:sym typeface="+mn-lt"/>
              </a:rPr>
              <a:t>PART </a:t>
            </a:r>
            <a:r>
              <a:rPr lang="en-US" altLang="zh-CN" sz="4000" b="1" smtClean="0">
                <a:solidFill>
                  <a:schemeClr val="bg1"/>
                </a:solidFill>
                <a:cs typeface="+mn-ea"/>
                <a:sym typeface="+mn-lt"/>
              </a:rPr>
              <a:t>02</a:t>
            </a:r>
            <a:endParaRPr lang="zh-CN" altLang="en-US" sz="4000" b="1">
              <a:solidFill>
                <a:schemeClr val="bg1"/>
              </a:solidFill>
              <a:cs typeface="+mn-ea"/>
              <a:sym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200" advTm="30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750" fill="hold"/>
                                        <p:tgtEl>
                                          <p:spTgt spid="5"/>
                                        </p:tgtEl>
                                        <p:attrNameLst>
                                          <p:attrName>ppt_w</p:attrName>
                                        </p:attrNameLst>
                                      </p:cBhvr>
                                      <p:tavLst>
                                        <p:tav tm="0">
                                          <p:val>
                                            <p:fltVal val="0"/>
                                          </p:val>
                                        </p:tav>
                                        <p:tav tm="100000">
                                          <p:val>
                                            <p:strVal val="#ppt_w"/>
                                          </p:val>
                                        </p:tav>
                                      </p:tavLst>
                                    </p:anim>
                                    <p:anim calcmode="lin" valueType="num">
                                      <p:cBhvr>
                                        <p:cTn id="8" dur="750" fill="hold"/>
                                        <p:tgtEl>
                                          <p:spTgt spid="5"/>
                                        </p:tgtEl>
                                        <p:attrNameLst>
                                          <p:attrName>ppt_h</p:attrName>
                                        </p:attrNameLst>
                                      </p:cBhvr>
                                      <p:tavLst>
                                        <p:tav tm="0">
                                          <p:val>
                                            <p:fltVal val="0"/>
                                          </p:val>
                                        </p:tav>
                                        <p:tav tm="100000">
                                          <p:val>
                                            <p:strVal val="#ppt_h"/>
                                          </p:val>
                                        </p:tav>
                                      </p:tavLst>
                                    </p:anim>
                                    <p:animEffect transition="in" filter="fade">
                                      <p:cBhvr>
                                        <p:cTn id="9" dur="750"/>
                                        <p:tgtEl>
                                          <p:spTgt spid="5"/>
                                        </p:tgtEl>
                                      </p:cBhvr>
                                    </p:animEffect>
                                  </p:childTnLst>
                                </p:cTn>
                              </p:par>
                            </p:childTnLst>
                          </p:cTn>
                        </p:par>
                        <p:par>
                          <p:cTn id="10" fill="hold" nodeType="afterGroup">
                            <p:stCondLst>
                              <p:cond delay="750"/>
                            </p:stCondLst>
                            <p:childTnLst>
                              <p:par>
                                <p:cTn id="11" presetID="6" presetClass="entr" presetSubtype="16"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circle(in)">
                                      <p:cBhvr>
                                        <p:cTn id="13" dur="7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675239" y="2132856"/>
            <a:ext cx="5260865" cy="3715216"/>
          </a:xfrm>
          <a:prstGeom prst="rect">
            <a:avLst/>
          </a:prstGeom>
        </p:spPr>
      </p:pic>
      <p:sp>
        <p:nvSpPr>
          <p:cNvPr id="30" name="6"/>
          <p:cNvSpPr txBox="1"/>
          <p:nvPr/>
        </p:nvSpPr>
        <p:spPr>
          <a:xfrm>
            <a:off x="1339412" y="2398765"/>
            <a:ext cx="5220091" cy="1038746"/>
          </a:xfrm>
          <a:prstGeom prst="rect">
            <a:avLst/>
          </a:prstGeom>
          <a:noFill/>
        </p:spPr>
        <p:txBody>
          <a:bodyPr wrap="square" lIns="0" tIns="0" rIns="0" bIns="0" rtlCol="0">
            <a:spAutoFit/>
          </a:bodyPr>
          <a:lstStyle>
            <a:defPPr>
              <a:defRPr lang="zh-CN"/>
            </a:defPPr>
            <a:lvl1pPr lvl="0" algn="just" fontAlgn="auto">
              <a:lnSpc>
                <a:spcPct val="125000"/>
              </a:lnSpc>
              <a:spcBef>
                <a:spcPct val="0"/>
              </a:spcBef>
              <a:spcAft>
                <a:spcPct val="0"/>
              </a:spcAft>
              <a:defRPr sz="1400" kern="0">
                <a:latin typeface="微软雅黑" panose="020B0503020204020204" pitchFamily="34" charset="-122"/>
                <a:ea typeface="微软雅黑" panose="020B0503020204020204" pitchFamily="34" charset="-122"/>
              </a:defRPr>
            </a:lvl1pPr>
          </a:lstStyle>
          <a:p>
            <a:pPr defTabSz="1219200"/>
            <a:r>
              <a:rPr lang="zh-CN" altLang="en-US" sz="1800" kern="1200">
                <a:solidFill>
                  <a:srgbClr val="000000"/>
                </a:solidFill>
                <a:latin typeface="+mn-lt"/>
                <a:ea typeface="+mn-ea"/>
                <a:cs typeface="+mn-ea"/>
                <a:sym typeface="+mn-lt"/>
              </a:rPr>
              <a:t>当无法从楼内安全通道逃生，需要从窗口逃出时，可以将窗帘或床单撕成条状连接水管、广告牌、电线杆爬下高楼，尽量不要跳楼，以免产生坠楼危险。</a:t>
            </a:r>
          </a:p>
        </p:txBody>
      </p:sp>
      <p:sp>
        <p:nvSpPr>
          <p:cNvPr id="31" name="7"/>
          <p:cNvSpPr txBox="1"/>
          <p:nvPr/>
        </p:nvSpPr>
        <p:spPr>
          <a:xfrm>
            <a:off x="1339412" y="3957300"/>
            <a:ext cx="5163515" cy="692497"/>
          </a:xfrm>
          <a:prstGeom prst="rect">
            <a:avLst/>
          </a:prstGeom>
          <a:noFill/>
        </p:spPr>
        <p:txBody>
          <a:bodyPr wrap="square" lIns="0" tIns="0" rIns="0" bIns="0" rtlCol="0">
            <a:spAutoFit/>
          </a:bodyPr>
          <a:lstStyle>
            <a:defPPr>
              <a:defRPr lang="zh-CN"/>
            </a:defPPr>
            <a:lvl1pPr lvl="0" algn="just" fontAlgn="auto">
              <a:lnSpc>
                <a:spcPct val="125000"/>
              </a:lnSpc>
              <a:spcBef>
                <a:spcPct val="0"/>
              </a:spcBef>
              <a:spcAft>
                <a:spcPct val="0"/>
              </a:spcAft>
              <a:defRPr sz="1400" kern="0">
                <a:latin typeface="微软雅黑" panose="020B0503020204020204" pitchFamily="34" charset="-122"/>
                <a:ea typeface="微软雅黑" panose="020B0503020204020204" pitchFamily="34" charset="-122"/>
              </a:defRPr>
            </a:lvl1pPr>
          </a:lstStyle>
          <a:p>
            <a:pPr defTabSz="1219200"/>
            <a:r>
              <a:rPr lang="zh-CN" altLang="en-US" sz="1800" kern="1200">
                <a:solidFill>
                  <a:srgbClr val="000000"/>
                </a:solidFill>
                <a:latin typeface="+mn-lt"/>
                <a:ea typeface="+mn-ea"/>
                <a:cs typeface="+mn-ea"/>
                <a:sym typeface="+mn-lt"/>
              </a:rPr>
              <a:t>当你身处火场中，在某些特殊情况下必须穿入火区时，应将浸湿的棉被或毛毯披在身上，以防烧伤。</a:t>
            </a:r>
          </a:p>
        </p:txBody>
      </p:sp>
      <p:sp>
        <p:nvSpPr>
          <p:cNvPr id="13" name="1">
            <a:hlinkClick r:id="" action="ppaction://hlinkshowjump?jump=nextslide"/>
          </p:cNvPr>
          <p:cNvSpPr txBox="1">
            <a:spLocks noChangeArrowheads="1"/>
          </p:cNvSpPr>
          <p:nvPr/>
        </p:nvSpPr>
        <p:spPr bwMode="auto">
          <a:xfrm>
            <a:off x="2426767" y="82466"/>
            <a:ext cx="5996378" cy="91300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defTabSz="1219200">
              <a:defRPr sz="2800" b="1">
                <a:solidFill>
                  <a:sysClr val="windowText" lastClr="000000"/>
                </a:solidFill>
                <a:ea typeface="微软雅黑" panose="020B0503020204020204"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3200">
                <a:solidFill>
                  <a:schemeClr val="bg1"/>
                </a:solidFill>
                <a:latin typeface="汉仪唐美人 35W" panose="00020600040101010101" pitchFamily="18" charset="-122"/>
                <a:ea typeface="汉仪唐美人 35W" panose="00020600040101010101" pitchFamily="18" charset="-122"/>
                <a:cs typeface="+mn-ea"/>
                <a:sym typeface="+mn-lt"/>
              </a:rPr>
              <a:t>雷电火灾篇</a:t>
            </a:r>
          </a:p>
        </p:txBody>
      </p:sp>
      <p:sp>
        <p:nvSpPr>
          <p:cNvPr id="14" name="2"/>
          <p:cNvSpPr/>
          <p:nvPr/>
        </p:nvSpPr>
        <p:spPr>
          <a:xfrm>
            <a:off x="98379" y="145811"/>
            <a:ext cx="3768189" cy="737445"/>
          </a:xfrm>
          <a:prstGeom prst="roundRect">
            <a:avLst>
              <a:gd name="adj" fmla="val 0"/>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219200"/>
            <a:r>
              <a:rPr lang="en-US" altLang="zh-CN" sz="4000" b="1">
                <a:solidFill>
                  <a:schemeClr val="bg1"/>
                </a:solidFill>
                <a:cs typeface="+mn-ea"/>
                <a:sym typeface="+mn-lt"/>
              </a:rPr>
              <a:t>PART </a:t>
            </a:r>
            <a:r>
              <a:rPr lang="en-US" altLang="zh-CN" sz="4000" b="1" smtClean="0">
                <a:solidFill>
                  <a:schemeClr val="bg1"/>
                </a:solidFill>
                <a:cs typeface="+mn-ea"/>
                <a:sym typeface="+mn-lt"/>
              </a:rPr>
              <a:t>02</a:t>
            </a:r>
            <a:endParaRPr lang="zh-CN" altLang="en-US" sz="4000" b="1">
              <a:solidFill>
                <a:schemeClr val="bg1"/>
              </a:solidFill>
              <a:cs typeface="+mn-ea"/>
              <a:sym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200" advTm="30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5"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anim calcmode="lin" valueType="num">
                                      <p:cBhvr>
                                        <p:cTn id="8" dur="750" fill="hold"/>
                                        <p:tgtEl>
                                          <p:spTgt spid="4"/>
                                        </p:tgtEl>
                                        <p:attrNameLst>
                                          <p:attrName>ppt_w</p:attrName>
                                        </p:attrNameLst>
                                      </p:cBhvr>
                                      <p:tavLst>
                                        <p:tav tm="0" fmla="#ppt_w*sin(2.5*pi*$)">
                                          <p:val>
                                            <p:fltVal val="0"/>
                                          </p:val>
                                        </p:tav>
                                        <p:tav tm="100000">
                                          <p:val>
                                            <p:fltVal val="1"/>
                                          </p:val>
                                        </p:tav>
                                      </p:tavLst>
                                    </p:anim>
                                    <p:anim calcmode="lin" valueType="num">
                                      <p:cBhvr>
                                        <p:cTn id="9" dur="75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1"/>
          <p:cNvSpPr txBox="1"/>
          <p:nvPr/>
        </p:nvSpPr>
        <p:spPr>
          <a:xfrm>
            <a:off x="914599" y="1529502"/>
            <a:ext cx="8816937" cy="415498"/>
          </a:xfrm>
          <a:prstGeom prst="rect">
            <a:avLst/>
          </a:prstGeom>
          <a:noFill/>
        </p:spPr>
        <p:txBody>
          <a:bodyPr wrap="square" lIns="0" tIns="0" rIns="0" bIns="0" rtlCol="0">
            <a:spAutoFit/>
          </a:bodyPr>
          <a:lstStyle>
            <a:defPPr>
              <a:defRPr lang="zh-CN"/>
            </a:defPPr>
            <a:lvl1pPr lvl="0" algn="just" fontAlgn="auto">
              <a:lnSpc>
                <a:spcPct val="125000"/>
              </a:lnSpc>
              <a:spcBef>
                <a:spcPct val="0"/>
              </a:spcBef>
              <a:spcAft>
                <a:spcPct val="0"/>
              </a:spcAft>
              <a:defRPr sz="1400" kern="0">
                <a:latin typeface="微软雅黑" panose="020B0503020204020204" pitchFamily="34" charset="-122"/>
                <a:ea typeface="微软雅黑" panose="020B0503020204020204" pitchFamily="34" charset="-122"/>
              </a:defRPr>
            </a:lvl1pPr>
          </a:lstStyle>
          <a:p>
            <a:pPr defTabSz="1219200">
              <a:lnSpc>
                <a:spcPct val="150000"/>
              </a:lnSpc>
            </a:pPr>
            <a:r>
              <a:rPr lang="zh-CN" altLang="en-US" sz="1800" kern="1200">
                <a:solidFill>
                  <a:srgbClr val="000000"/>
                </a:solidFill>
                <a:latin typeface="+mn-lt"/>
                <a:ea typeface="+mn-ea"/>
                <a:cs typeface="+mn-ea"/>
                <a:sym typeface="+mn-lt"/>
              </a:rPr>
              <a:t>在高楼中遇到火灾、爆炸等危险时，要通过安全通道逃生，千万不可再乘坐电梯。</a:t>
            </a:r>
          </a:p>
        </p:txBody>
      </p:sp>
      <p:sp>
        <p:nvSpPr>
          <p:cNvPr id="18" name="2"/>
          <p:cNvSpPr txBox="1"/>
          <p:nvPr/>
        </p:nvSpPr>
        <p:spPr>
          <a:xfrm>
            <a:off x="914599" y="2260574"/>
            <a:ext cx="9432866" cy="787460"/>
          </a:xfrm>
          <a:prstGeom prst="rect">
            <a:avLst/>
          </a:prstGeom>
          <a:noFill/>
        </p:spPr>
        <p:txBody>
          <a:bodyPr wrap="square" lIns="0" tIns="0" rIns="0" bIns="0" rtlCol="0">
            <a:spAutoFit/>
          </a:bodyPr>
          <a:lstStyle>
            <a:defPPr>
              <a:defRPr lang="zh-CN"/>
            </a:defPPr>
            <a:lvl1pPr lvl="0" algn="just" fontAlgn="auto">
              <a:lnSpc>
                <a:spcPct val="125000"/>
              </a:lnSpc>
              <a:spcBef>
                <a:spcPct val="0"/>
              </a:spcBef>
              <a:spcAft>
                <a:spcPct val="0"/>
              </a:spcAft>
              <a:defRPr sz="1400" kern="0">
                <a:latin typeface="微软雅黑" panose="020B0503020204020204" pitchFamily="34" charset="-122"/>
                <a:ea typeface="微软雅黑" panose="020B0503020204020204" pitchFamily="34" charset="-122"/>
              </a:defRPr>
            </a:lvl1pPr>
          </a:lstStyle>
          <a:p>
            <a:pPr defTabSz="1219200">
              <a:lnSpc>
                <a:spcPct val="150000"/>
              </a:lnSpc>
            </a:pPr>
            <a:r>
              <a:rPr lang="zh-CN" altLang="en-US" sz="1800" kern="1200">
                <a:solidFill>
                  <a:srgbClr val="000000"/>
                </a:solidFill>
                <a:latin typeface="+mn-lt"/>
                <a:ea typeface="+mn-ea"/>
                <a:cs typeface="+mn-ea"/>
                <a:sym typeface="+mn-lt"/>
              </a:rPr>
              <a:t>当在剧场、影院、写字楼等公共场所遇到火险，在所有出路均被大火封死的情况下，可以选择躲入卫生间。因为厕所内可燃物较少，还有水源，比较利于存活。</a:t>
            </a:r>
          </a:p>
        </p:txBody>
      </p:sp>
      <p:sp>
        <p:nvSpPr>
          <p:cNvPr id="7" name="3"/>
          <p:cNvSpPr txBox="1"/>
          <p:nvPr/>
        </p:nvSpPr>
        <p:spPr>
          <a:xfrm>
            <a:off x="899642" y="3330568"/>
            <a:ext cx="9736037" cy="830997"/>
          </a:xfrm>
          <a:prstGeom prst="rect">
            <a:avLst/>
          </a:prstGeom>
          <a:noFill/>
        </p:spPr>
        <p:txBody>
          <a:bodyPr wrap="square" lIns="0" tIns="0" rIns="0" bIns="0" rtlCol="0">
            <a:spAutoFit/>
          </a:bodyPr>
          <a:lstStyle>
            <a:defPPr>
              <a:defRPr lang="zh-CN"/>
            </a:defPPr>
            <a:lvl1pPr lvl="0" algn="just" fontAlgn="auto">
              <a:lnSpc>
                <a:spcPct val="125000"/>
              </a:lnSpc>
              <a:spcBef>
                <a:spcPct val="0"/>
              </a:spcBef>
              <a:spcAft>
                <a:spcPct val="0"/>
              </a:spcAft>
              <a:defRPr sz="1400" kern="0">
                <a:latin typeface="微软雅黑" panose="020B0503020204020204" pitchFamily="34" charset="-122"/>
                <a:ea typeface="微软雅黑" panose="020B0503020204020204" pitchFamily="34" charset="-122"/>
              </a:defRPr>
            </a:lvl1pPr>
          </a:lstStyle>
          <a:p>
            <a:pPr defTabSz="1219200">
              <a:lnSpc>
                <a:spcPct val="150000"/>
              </a:lnSpc>
            </a:pPr>
            <a:r>
              <a:rPr lang="zh-CN" altLang="en-US" sz="1800" kern="1200">
                <a:solidFill>
                  <a:srgbClr val="000000"/>
                </a:solidFill>
                <a:latin typeface="+mn-lt"/>
                <a:ea typeface="+mn-ea"/>
                <a:cs typeface="+mn-ea"/>
                <a:sym typeface="+mn-lt"/>
              </a:rPr>
              <a:t>在火场中逃生时为防止被烟雾呛昏，应该用湿毛巾捂住口和鼻，或沿地板爬行（距地面</a:t>
            </a:r>
            <a:r>
              <a:rPr lang="en-US" altLang="zh-CN" sz="1800" kern="1200">
                <a:solidFill>
                  <a:srgbClr val="000000"/>
                </a:solidFill>
                <a:latin typeface="+mn-lt"/>
                <a:ea typeface="+mn-ea"/>
                <a:cs typeface="+mn-ea"/>
                <a:sym typeface="+mn-lt"/>
              </a:rPr>
              <a:t>20</a:t>
            </a:r>
            <a:r>
              <a:rPr lang="zh-CN" altLang="en-US" sz="1800" kern="1200">
                <a:solidFill>
                  <a:srgbClr val="000000"/>
                </a:solidFill>
                <a:latin typeface="+mn-lt"/>
                <a:ea typeface="+mn-ea"/>
                <a:cs typeface="+mn-ea"/>
                <a:sym typeface="+mn-lt"/>
              </a:rPr>
              <a:t>厘米内有残留空气）。</a:t>
            </a:r>
          </a:p>
        </p:txBody>
      </p:sp>
      <p:sp>
        <p:nvSpPr>
          <p:cNvPr id="8" name="4"/>
          <p:cNvSpPr txBox="1"/>
          <p:nvPr/>
        </p:nvSpPr>
        <p:spPr>
          <a:xfrm>
            <a:off x="899642" y="4509120"/>
            <a:ext cx="9736037" cy="1246495"/>
          </a:xfrm>
          <a:prstGeom prst="rect">
            <a:avLst/>
          </a:prstGeom>
          <a:noFill/>
        </p:spPr>
        <p:txBody>
          <a:bodyPr wrap="square" lIns="0" tIns="0" rIns="0" bIns="0" rtlCol="0">
            <a:spAutoFit/>
          </a:bodyPr>
          <a:lstStyle>
            <a:defPPr>
              <a:defRPr lang="zh-CN"/>
            </a:defPPr>
            <a:lvl1pPr lvl="0" algn="just" fontAlgn="auto">
              <a:lnSpc>
                <a:spcPct val="125000"/>
              </a:lnSpc>
              <a:spcBef>
                <a:spcPct val="0"/>
              </a:spcBef>
              <a:spcAft>
                <a:spcPct val="0"/>
              </a:spcAft>
              <a:defRPr sz="1400" kern="0">
                <a:latin typeface="微软雅黑" panose="020B0503020204020204" pitchFamily="34" charset="-122"/>
                <a:ea typeface="微软雅黑" panose="020B0503020204020204" pitchFamily="34" charset="-122"/>
              </a:defRPr>
            </a:lvl1pPr>
          </a:lstStyle>
          <a:p>
            <a:pPr defTabSz="1219200">
              <a:lnSpc>
                <a:spcPct val="150000"/>
              </a:lnSpc>
            </a:pPr>
            <a:r>
              <a:rPr lang="zh-CN" altLang="en-US" sz="1800" kern="1200">
                <a:solidFill>
                  <a:srgbClr val="000000"/>
                </a:solidFill>
                <a:latin typeface="+mn-lt"/>
                <a:ea typeface="+mn-ea"/>
                <a:cs typeface="+mn-ea"/>
                <a:sym typeface="+mn-lt"/>
              </a:rPr>
              <a:t>当火情发生在其他房间时，在逃出前先摸一下门把手，如果是凉的，说明门外无火，可以逃出；若果是热的，说明火势已到门外，千万不可开门。把床单被褥弄湿塞住门缝防止烟雾进入，给门上泼水降温，等待救援。</a:t>
            </a:r>
          </a:p>
        </p:txBody>
      </p:sp>
      <p:sp>
        <p:nvSpPr>
          <p:cNvPr id="19" name="1">
            <a:hlinkClick r:id="" action="ppaction://hlinkshowjump?jump=nextslide"/>
          </p:cNvPr>
          <p:cNvSpPr txBox="1">
            <a:spLocks noChangeArrowheads="1"/>
          </p:cNvSpPr>
          <p:nvPr/>
        </p:nvSpPr>
        <p:spPr bwMode="auto">
          <a:xfrm>
            <a:off x="2426767" y="82466"/>
            <a:ext cx="5996378" cy="91300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defTabSz="1219200">
              <a:defRPr sz="2800" b="1">
                <a:solidFill>
                  <a:sysClr val="windowText" lastClr="000000"/>
                </a:solidFill>
                <a:ea typeface="微软雅黑" panose="020B0503020204020204"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3200">
                <a:solidFill>
                  <a:schemeClr val="bg1"/>
                </a:solidFill>
                <a:latin typeface="汉仪唐美人 35W" panose="00020600040101010101" pitchFamily="18" charset="-122"/>
                <a:ea typeface="汉仪唐美人 35W" panose="00020600040101010101" pitchFamily="18" charset="-122"/>
                <a:cs typeface="+mn-ea"/>
                <a:sym typeface="+mn-lt"/>
              </a:rPr>
              <a:t>雷电火灾篇</a:t>
            </a:r>
          </a:p>
        </p:txBody>
      </p:sp>
      <p:sp>
        <p:nvSpPr>
          <p:cNvPr id="20" name="2"/>
          <p:cNvSpPr/>
          <p:nvPr/>
        </p:nvSpPr>
        <p:spPr>
          <a:xfrm>
            <a:off x="98379" y="145811"/>
            <a:ext cx="3768189" cy="737445"/>
          </a:xfrm>
          <a:prstGeom prst="roundRect">
            <a:avLst>
              <a:gd name="adj" fmla="val 0"/>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219200"/>
            <a:r>
              <a:rPr lang="en-US" altLang="zh-CN" sz="4000" b="1">
                <a:solidFill>
                  <a:schemeClr val="bg1"/>
                </a:solidFill>
                <a:cs typeface="+mn-ea"/>
                <a:sym typeface="+mn-lt"/>
              </a:rPr>
              <a:t>PART </a:t>
            </a:r>
            <a:r>
              <a:rPr lang="en-US" altLang="zh-CN" sz="4000" b="1" smtClean="0">
                <a:solidFill>
                  <a:schemeClr val="bg1"/>
                </a:solidFill>
                <a:cs typeface="+mn-ea"/>
                <a:sym typeface="+mn-lt"/>
              </a:rPr>
              <a:t>02</a:t>
            </a:r>
            <a:endParaRPr lang="zh-CN" altLang="en-US" sz="4000" b="1">
              <a:solidFill>
                <a:schemeClr val="bg1"/>
              </a:solidFill>
              <a:cs typeface="+mn-ea"/>
              <a:sym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200" advTm="30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914599" y="1772816"/>
            <a:ext cx="2083315" cy="2992096"/>
            <a:chOff x="821610" y="1890050"/>
            <a:chExt cx="2083315" cy="2992096"/>
          </a:xfrm>
        </p:grpSpPr>
        <p:sp>
          <p:nvSpPr>
            <p:cNvPr id="2" name="矩形 1"/>
            <p:cNvSpPr/>
            <p:nvPr/>
          </p:nvSpPr>
          <p:spPr bwMode="auto">
            <a:xfrm>
              <a:off x="821610" y="2325480"/>
              <a:ext cx="2083315" cy="2556666"/>
            </a:xfrm>
            <a:prstGeom prst="rect">
              <a:avLst/>
            </a:prstGeom>
            <a:noFill/>
            <a:ln w="9525" cap="flat" cmpd="sng" algn="ctr">
              <a:solidFill>
                <a:schemeClr val="accent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mn-lt"/>
                <a:ea typeface="+mn-ea"/>
                <a:cs typeface="+mn-ea"/>
                <a:sym typeface="+mn-lt"/>
              </a:endParaRPr>
            </a:p>
          </p:txBody>
        </p:sp>
        <p:sp>
          <p:nvSpPr>
            <p:cNvPr id="48" name="1"/>
            <p:cNvSpPr/>
            <p:nvPr/>
          </p:nvSpPr>
          <p:spPr>
            <a:xfrm>
              <a:off x="832276" y="1890050"/>
              <a:ext cx="2072649" cy="944815"/>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5" tIns="45721" rIns="91445" bIns="45721" rtlCol="0" anchor="ctr"/>
            <a:lstStyle/>
            <a:p>
              <a:pPr defTabSz="1219200"/>
              <a:r>
                <a:rPr lang="zh-CN" altLang="en-US" sz="2000" b="1">
                  <a:solidFill>
                    <a:srgbClr val="FFFFFF"/>
                  </a:solidFill>
                  <a:cs typeface="+mn-ea"/>
                  <a:sym typeface="+mn-lt"/>
                </a:rPr>
                <a:t>干粉式灭火器</a:t>
              </a:r>
            </a:p>
          </p:txBody>
        </p:sp>
        <p:sp>
          <p:nvSpPr>
            <p:cNvPr id="52" name="2"/>
            <p:cNvSpPr txBox="1"/>
            <p:nvPr/>
          </p:nvSpPr>
          <p:spPr>
            <a:xfrm>
              <a:off x="985047" y="2946716"/>
              <a:ext cx="1861464" cy="1823578"/>
            </a:xfrm>
            <a:prstGeom prst="rect">
              <a:avLst/>
            </a:prstGeom>
            <a:noFill/>
          </p:spPr>
          <p:txBody>
            <a:bodyPr wrap="square" lIns="91445" tIns="45721" rIns="91445" bIns="45721" rtlCol="0">
              <a:spAutoFit/>
            </a:bodyPr>
            <a:lstStyle>
              <a:defPPr>
                <a:defRPr lang="zh-CN"/>
              </a:defPPr>
              <a:lvl1pPr>
                <a:lnSpc>
                  <a:spcPct val="125000"/>
                </a:lnSpc>
                <a:defRPr sz="1300">
                  <a:latin typeface="微软雅黑" panose="020B0503020204020204" pitchFamily="34" charset="-122"/>
                  <a:ea typeface="微软雅黑" panose="020B0503020204020204" pitchFamily="34" charset="-122"/>
                </a:defRPr>
              </a:lvl1pPr>
            </a:lstStyle>
            <a:p>
              <a:pPr defTabSz="1219200"/>
              <a:r>
                <a:rPr lang="zh-CN" altLang="en-US" sz="1800">
                  <a:solidFill>
                    <a:srgbClr val="000000"/>
                  </a:solidFill>
                  <a:latin typeface="+mn-lt"/>
                  <a:ea typeface="+mn-ea"/>
                  <a:cs typeface="+mn-ea"/>
                  <a:sym typeface="+mn-lt"/>
                </a:rPr>
                <a:t>适用于扑救各种易燃、可燃液体和易燃、可燃气体火灾，以及电器设备火灾。</a:t>
              </a:r>
              <a:endParaRPr lang="en-US" altLang="zh-CN" sz="1800">
                <a:solidFill>
                  <a:srgbClr val="000000"/>
                </a:solidFill>
                <a:latin typeface="+mn-lt"/>
                <a:ea typeface="+mn-ea"/>
                <a:cs typeface="+mn-ea"/>
                <a:sym typeface="+mn-lt"/>
              </a:endParaRPr>
            </a:p>
          </p:txBody>
        </p:sp>
      </p:grpSp>
      <p:grpSp>
        <p:nvGrpSpPr>
          <p:cNvPr id="7" name="组合 6"/>
          <p:cNvGrpSpPr/>
          <p:nvPr/>
        </p:nvGrpSpPr>
        <p:grpSpPr>
          <a:xfrm>
            <a:off x="8568428" y="1769430"/>
            <a:ext cx="2072649" cy="3846592"/>
            <a:chOff x="832276" y="4695811"/>
            <a:chExt cx="2072649" cy="3846592"/>
          </a:xfrm>
        </p:grpSpPr>
        <p:sp>
          <p:nvSpPr>
            <p:cNvPr id="57" name="5"/>
            <p:cNvSpPr/>
            <p:nvPr/>
          </p:nvSpPr>
          <p:spPr>
            <a:xfrm>
              <a:off x="832276" y="4695811"/>
              <a:ext cx="2072649" cy="944815"/>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5" tIns="45721" rIns="91445" bIns="45721" rtlCol="0" anchor="ctr"/>
            <a:lstStyle/>
            <a:p>
              <a:pPr defTabSz="1219200"/>
              <a:r>
                <a:rPr lang="zh-CN" altLang="en-US" sz="2000" b="1">
                  <a:solidFill>
                    <a:srgbClr val="FFFFFF"/>
                  </a:solidFill>
                  <a:cs typeface="+mn-ea"/>
                  <a:sym typeface="+mn-lt"/>
                </a:rPr>
                <a:t>二氧化碳灭火器</a:t>
              </a:r>
            </a:p>
          </p:txBody>
        </p:sp>
        <p:sp>
          <p:nvSpPr>
            <p:cNvPr id="58" name="6"/>
            <p:cNvSpPr txBox="1"/>
            <p:nvPr/>
          </p:nvSpPr>
          <p:spPr>
            <a:xfrm>
              <a:off x="976292" y="5882820"/>
              <a:ext cx="1928633" cy="2516075"/>
            </a:xfrm>
            <a:prstGeom prst="rect">
              <a:avLst/>
            </a:prstGeom>
            <a:noFill/>
          </p:spPr>
          <p:txBody>
            <a:bodyPr wrap="square" lIns="91445" tIns="45721" rIns="91445" bIns="45721" rtlCol="0">
              <a:spAutoFit/>
            </a:bodyPr>
            <a:lstStyle/>
            <a:p>
              <a:pPr defTabSz="1219200">
                <a:lnSpc>
                  <a:spcPct val="125000"/>
                </a:lnSpc>
              </a:pPr>
              <a:r>
                <a:rPr lang="zh-CN" altLang="en-US">
                  <a:solidFill>
                    <a:srgbClr val="000000"/>
                  </a:solidFill>
                  <a:latin typeface="+mn-lt"/>
                  <a:ea typeface="+mn-ea"/>
                  <a:cs typeface="+mn-ea"/>
                  <a:sym typeface="+mn-lt"/>
                </a:rPr>
                <a:t>适用于各种易燃、可燃液体、可燃气体火灾，还可扑救仪器仪表、图书档案、工艺器和低压电器设备等的初起火灾。</a:t>
              </a:r>
            </a:p>
          </p:txBody>
        </p:sp>
        <p:sp>
          <p:nvSpPr>
            <p:cNvPr id="3" name="矩形 2"/>
            <p:cNvSpPr/>
            <p:nvPr/>
          </p:nvSpPr>
          <p:spPr bwMode="auto">
            <a:xfrm>
              <a:off x="832276" y="5145426"/>
              <a:ext cx="2072649" cy="3396977"/>
            </a:xfrm>
            <a:prstGeom prst="rect">
              <a:avLst/>
            </a:prstGeom>
            <a:noFill/>
            <a:ln w="9525" cap="flat" cmpd="sng" algn="ctr">
              <a:solidFill>
                <a:schemeClr val="accent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mn-lt"/>
                <a:ea typeface="+mn-ea"/>
                <a:cs typeface="+mn-ea"/>
                <a:sym typeface="+mn-lt"/>
              </a:endParaRPr>
            </a:p>
          </p:txBody>
        </p:sp>
      </p:grpSp>
      <p:grpSp>
        <p:nvGrpSpPr>
          <p:cNvPr id="6" name="组合 5"/>
          <p:cNvGrpSpPr/>
          <p:nvPr/>
        </p:nvGrpSpPr>
        <p:grpSpPr>
          <a:xfrm>
            <a:off x="4607988" y="1768150"/>
            <a:ext cx="2072650" cy="2996762"/>
            <a:chOff x="832276" y="3292931"/>
            <a:chExt cx="2072650" cy="2996762"/>
          </a:xfrm>
        </p:grpSpPr>
        <p:sp>
          <p:nvSpPr>
            <p:cNvPr id="54" name="3"/>
            <p:cNvSpPr/>
            <p:nvPr/>
          </p:nvSpPr>
          <p:spPr>
            <a:xfrm>
              <a:off x="832276" y="3292931"/>
              <a:ext cx="2072649" cy="944815"/>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5" tIns="45721" rIns="91445" bIns="45721" rtlCol="0" anchor="ctr"/>
            <a:lstStyle/>
            <a:p>
              <a:pPr defTabSz="1219200"/>
              <a:r>
                <a:rPr lang="zh-CN" altLang="en-US" sz="2000" b="1">
                  <a:solidFill>
                    <a:srgbClr val="FFFFFF"/>
                  </a:solidFill>
                  <a:cs typeface="+mn-ea"/>
                  <a:sym typeface="+mn-lt"/>
                </a:rPr>
                <a:t>干粉式灭火器</a:t>
              </a:r>
            </a:p>
          </p:txBody>
        </p:sp>
        <p:sp>
          <p:nvSpPr>
            <p:cNvPr id="55" name="4"/>
            <p:cNvSpPr txBox="1"/>
            <p:nvPr/>
          </p:nvSpPr>
          <p:spPr>
            <a:xfrm>
              <a:off x="866408" y="4335851"/>
              <a:ext cx="2038518" cy="1477330"/>
            </a:xfrm>
            <a:prstGeom prst="rect">
              <a:avLst/>
            </a:prstGeom>
            <a:noFill/>
          </p:spPr>
          <p:txBody>
            <a:bodyPr wrap="square" lIns="91445" tIns="45721" rIns="91445" bIns="45721" rtlCol="0">
              <a:spAutoFit/>
            </a:bodyPr>
            <a:lstStyle>
              <a:defPPr>
                <a:defRPr lang="zh-CN"/>
              </a:defPPr>
              <a:lvl1pPr>
                <a:lnSpc>
                  <a:spcPct val="125000"/>
                </a:lnSpc>
                <a:defRPr sz="1300">
                  <a:latin typeface="微软雅黑" panose="020B0503020204020204" pitchFamily="34" charset="-122"/>
                  <a:ea typeface="微软雅黑" panose="020B0503020204020204" pitchFamily="34" charset="-122"/>
                </a:defRPr>
              </a:lvl1pPr>
            </a:lstStyle>
            <a:p>
              <a:pPr defTabSz="1219200"/>
              <a:r>
                <a:rPr lang="zh-CN" altLang="en-US" sz="1800">
                  <a:solidFill>
                    <a:srgbClr val="000000"/>
                  </a:solidFill>
                  <a:latin typeface="+mn-lt"/>
                  <a:ea typeface="+mn-ea"/>
                  <a:cs typeface="+mn-ea"/>
                  <a:sym typeface="+mn-lt"/>
                </a:rPr>
                <a:t>适用于扑救各种油类火灾、木材、纤维、橡胶等固体可燃物火灾。</a:t>
              </a:r>
            </a:p>
          </p:txBody>
        </p:sp>
        <p:sp>
          <p:nvSpPr>
            <p:cNvPr id="4" name="矩形 3"/>
            <p:cNvSpPr/>
            <p:nvPr/>
          </p:nvSpPr>
          <p:spPr bwMode="auto">
            <a:xfrm>
              <a:off x="832276" y="3951674"/>
              <a:ext cx="2072649" cy="2338019"/>
            </a:xfrm>
            <a:prstGeom prst="rect">
              <a:avLst/>
            </a:prstGeom>
            <a:noFill/>
            <a:ln w="9525" cap="flat" cmpd="sng" algn="ctr">
              <a:solidFill>
                <a:schemeClr val="accent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mn-lt"/>
                <a:ea typeface="+mn-ea"/>
                <a:cs typeface="+mn-ea"/>
                <a:sym typeface="+mn-lt"/>
              </a:endParaRPr>
            </a:p>
          </p:txBody>
        </p:sp>
      </p:grpSp>
      <p:sp>
        <p:nvSpPr>
          <p:cNvPr id="14" name="1">
            <a:hlinkClick r:id="" action="ppaction://hlinkshowjump?jump=nextslide"/>
          </p:cNvPr>
          <p:cNvSpPr txBox="1">
            <a:spLocks noChangeArrowheads="1"/>
          </p:cNvSpPr>
          <p:nvPr/>
        </p:nvSpPr>
        <p:spPr bwMode="auto">
          <a:xfrm>
            <a:off x="2426767" y="82466"/>
            <a:ext cx="5996378" cy="91300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defTabSz="1219200">
              <a:defRPr sz="2800" b="1">
                <a:solidFill>
                  <a:sysClr val="windowText" lastClr="000000"/>
                </a:solidFill>
                <a:ea typeface="微软雅黑" panose="020B0503020204020204"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3200">
                <a:solidFill>
                  <a:schemeClr val="bg1"/>
                </a:solidFill>
                <a:latin typeface="汉仪唐美人 35W" panose="00020600040101010101" pitchFamily="18" charset="-122"/>
                <a:ea typeface="汉仪唐美人 35W" panose="00020600040101010101" pitchFamily="18" charset="-122"/>
                <a:cs typeface="+mn-ea"/>
                <a:sym typeface="+mn-lt"/>
              </a:rPr>
              <a:t>雷电火灾篇</a:t>
            </a:r>
          </a:p>
        </p:txBody>
      </p:sp>
      <p:sp>
        <p:nvSpPr>
          <p:cNvPr id="15" name="2"/>
          <p:cNvSpPr/>
          <p:nvPr/>
        </p:nvSpPr>
        <p:spPr>
          <a:xfrm>
            <a:off x="98379" y="145811"/>
            <a:ext cx="3768189" cy="737445"/>
          </a:xfrm>
          <a:prstGeom prst="roundRect">
            <a:avLst>
              <a:gd name="adj" fmla="val 0"/>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219200"/>
            <a:r>
              <a:rPr lang="en-US" altLang="zh-CN" sz="4000" b="1">
                <a:solidFill>
                  <a:schemeClr val="bg1"/>
                </a:solidFill>
                <a:cs typeface="+mn-ea"/>
                <a:sym typeface="+mn-lt"/>
              </a:rPr>
              <a:t>PART </a:t>
            </a:r>
            <a:r>
              <a:rPr lang="en-US" altLang="zh-CN" sz="4000" b="1" smtClean="0">
                <a:solidFill>
                  <a:schemeClr val="bg1"/>
                </a:solidFill>
                <a:cs typeface="+mn-ea"/>
                <a:sym typeface="+mn-lt"/>
              </a:rPr>
              <a:t>02</a:t>
            </a:r>
            <a:endParaRPr lang="zh-CN" altLang="en-US" sz="4000" b="1">
              <a:solidFill>
                <a:schemeClr val="bg1"/>
              </a:solidFill>
              <a:cs typeface="+mn-ea"/>
              <a:sym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200" advTm="30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750"/>
                                        <p:tgtEl>
                                          <p:spTgt spid="5"/>
                                        </p:tgtEl>
                                      </p:cBhvr>
                                    </p:animEffect>
                                  </p:childTnLst>
                                </p:cTn>
                              </p:par>
                            </p:childTnLst>
                          </p:cTn>
                        </p:par>
                        <p:par>
                          <p:cTn id="8" fill="hold" nodeType="afterGroup">
                            <p:stCondLst>
                              <p:cond delay="750"/>
                            </p:stCondLst>
                            <p:childTnLst>
                              <p:par>
                                <p:cTn id="9" presetID="22" presetClass="entr" presetSubtype="4"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750"/>
                                        <p:tgtEl>
                                          <p:spTgt spid="6"/>
                                        </p:tgtEl>
                                      </p:cBhvr>
                                    </p:animEffect>
                                  </p:childTnLst>
                                </p:cTn>
                              </p:par>
                            </p:childTnLst>
                          </p:cTn>
                        </p:par>
                        <p:par>
                          <p:cTn id="12" fill="hold" nodeType="afterGroup">
                            <p:stCondLst>
                              <p:cond delay="1500"/>
                            </p:stCondLst>
                            <p:childTnLst>
                              <p:par>
                                <p:cTn id="13" presetID="22" presetClass="entr" presetSubtype="4"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p:cNvSpPr/>
          <p:nvPr/>
        </p:nvSpPr>
        <p:spPr>
          <a:xfrm>
            <a:off x="914599" y="2570703"/>
            <a:ext cx="9727847" cy="2516073"/>
          </a:xfrm>
          <a:prstGeom prst="rect">
            <a:avLst/>
          </a:prstGeom>
        </p:spPr>
        <p:txBody>
          <a:bodyPr wrap="square" lIns="91440" tIns="45720" rIns="91440" bIns="45720">
            <a:spAutoFit/>
          </a:bodyPr>
          <a:lstStyle/>
          <a:p>
            <a:pPr defTabSz="1219200">
              <a:lnSpc>
                <a:spcPct val="125000"/>
              </a:lnSpc>
            </a:pPr>
            <a:r>
              <a:rPr lang="zh-CN" altLang="en-US">
                <a:solidFill>
                  <a:srgbClr val="000000"/>
                </a:solidFill>
                <a:latin typeface="+mn-lt"/>
                <a:ea typeface="+mn-ea"/>
                <a:cs typeface="+mn-ea"/>
                <a:sym typeface="+mn-lt"/>
              </a:rPr>
              <a:t>使用前，先把灭火器摇动数次，使瓶内干粉松散；</a:t>
            </a:r>
            <a:endParaRPr lang="en-US" altLang="zh-CN">
              <a:solidFill>
                <a:srgbClr val="000000"/>
              </a:solidFill>
              <a:latin typeface="+mn-lt"/>
              <a:ea typeface="+mn-ea"/>
              <a:cs typeface="+mn-ea"/>
              <a:sym typeface="+mn-lt"/>
            </a:endParaRPr>
          </a:p>
          <a:p>
            <a:pPr defTabSz="1219200">
              <a:lnSpc>
                <a:spcPct val="125000"/>
              </a:lnSpc>
            </a:pPr>
            <a:endParaRPr lang="en-US" altLang="zh-CN">
              <a:solidFill>
                <a:srgbClr val="000000"/>
              </a:solidFill>
              <a:latin typeface="+mn-lt"/>
              <a:ea typeface="+mn-ea"/>
              <a:cs typeface="+mn-ea"/>
              <a:sym typeface="+mn-lt"/>
            </a:endParaRPr>
          </a:p>
          <a:p>
            <a:pPr defTabSz="1219200">
              <a:lnSpc>
                <a:spcPct val="125000"/>
              </a:lnSpc>
            </a:pPr>
            <a:endParaRPr lang="en-US" altLang="zh-CN">
              <a:solidFill>
                <a:srgbClr val="000000"/>
              </a:solidFill>
              <a:latin typeface="+mn-lt"/>
              <a:ea typeface="+mn-ea"/>
              <a:cs typeface="+mn-ea"/>
              <a:sym typeface="+mn-lt"/>
            </a:endParaRPr>
          </a:p>
          <a:p>
            <a:pPr defTabSz="1219200">
              <a:lnSpc>
                <a:spcPct val="125000"/>
              </a:lnSpc>
            </a:pPr>
            <a:r>
              <a:rPr lang="zh-CN" altLang="en-US">
                <a:solidFill>
                  <a:srgbClr val="000000"/>
                </a:solidFill>
                <a:latin typeface="+mn-lt"/>
                <a:ea typeface="+mn-ea"/>
                <a:cs typeface="+mn-ea"/>
                <a:sym typeface="+mn-lt"/>
              </a:rPr>
              <a:t>拔下保险销，对准火焰根部压下压把喷射；</a:t>
            </a:r>
            <a:endParaRPr lang="en-US" altLang="zh-CN">
              <a:solidFill>
                <a:srgbClr val="000000"/>
              </a:solidFill>
              <a:latin typeface="+mn-lt"/>
              <a:ea typeface="+mn-ea"/>
              <a:cs typeface="+mn-ea"/>
              <a:sym typeface="+mn-lt"/>
            </a:endParaRPr>
          </a:p>
          <a:p>
            <a:pPr defTabSz="1219200">
              <a:lnSpc>
                <a:spcPct val="125000"/>
              </a:lnSpc>
            </a:pPr>
            <a:endParaRPr lang="en-US" altLang="zh-CN">
              <a:solidFill>
                <a:srgbClr val="000000"/>
              </a:solidFill>
              <a:latin typeface="+mn-lt"/>
              <a:ea typeface="+mn-ea"/>
              <a:cs typeface="+mn-ea"/>
              <a:sym typeface="+mn-lt"/>
            </a:endParaRPr>
          </a:p>
          <a:p>
            <a:pPr defTabSz="1219200">
              <a:lnSpc>
                <a:spcPct val="125000"/>
              </a:lnSpc>
            </a:pPr>
            <a:endParaRPr lang="en-US" altLang="zh-CN">
              <a:solidFill>
                <a:srgbClr val="000000"/>
              </a:solidFill>
              <a:latin typeface="+mn-lt"/>
              <a:ea typeface="+mn-ea"/>
              <a:cs typeface="+mn-ea"/>
              <a:sym typeface="+mn-lt"/>
            </a:endParaRPr>
          </a:p>
          <a:p>
            <a:pPr defTabSz="1219200">
              <a:lnSpc>
                <a:spcPct val="125000"/>
              </a:lnSpc>
            </a:pPr>
            <a:r>
              <a:rPr lang="zh-CN" altLang="en-US">
                <a:solidFill>
                  <a:srgbClr val="000000"/>
                </a:solidFill>
                <a:latin typeface="+mn-lt"/>
                <a:ea typeface="+mn-ea"/>
                <a:cs typeface="+mn-ea"/>
                <a:sym typeface="+mn-lt"/>
              </a:rPr>
              <a:t>在灭火过程中，应始终保持直立状态，不得横卧或颠倒使用；灭火后防止复燃。</a:t>
            </a:r>
          </a:p>
        </p:txBody>
      </p:sp>
      <p:pic>
        <p:nvPicPr>
          <p:cNvPr id="13" name="图片 1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891263" y="908720"/>
            <a:ext cx="5840040" cy="5840040"/>
          </a:xfrm>
          <a:prstGeom prst="rect">
            <a:avLst/>
          </a:prstGeom>
        </p:spPr>
      </p:pic>
      <p:sp>
        <p:nvSpPr>
          <p:cNvPr id="14" name="1">
            <a:hlinkClick r:id="" action="ppaction://hlinkshowjump?jump=nextslide"/>
          </p:cNvPr>
          <p:cNvSpPr txBox="1">
            <a:spLocks noChangeArrowheads="1"/>
          </p:cNvSpPr>
          <p:nvPr/>
        </p:nvSpPr>
        <p:spPr bwMode="auto">
          <a:xfrm>
            <a:off x="2426767" y="82466"/>
            <a:ext cx="5996378" cy="91300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defTabSz="1219200">
              <a:defRPr sz="2800" b="1">
                <a:solidFill>
                  <a:sysClr val="windowText" lastClr="000000"/>
                </a:solidFill>
                <a:ea typeface="微软雅黑" panose="020B0503020204020204"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3200">
                <a:solidFill>
                  <a:schemeClr val="bg1"/>
                </a:solidFill>
                <a:latin typeface="汉仪唐美人 35W" panose="00020600040101010101" pitchFamily="18" charset="-122"/>
                <a:ea typeface="汉仪唐美人 35W" panose="00020600040101010101" pitchFamily="18" charset="-122"/>
                <a:cs typeface="+mn-ea"/>
                <a:sym typeface="+mn-lt"/>
              </a:rPr>
              <a:t>雷电火灾篇</a:t>
            </a:r>
          </a:p>
        </p:txBody>
      </p:sp>
      <p:sp>
        <p:nvSpPr>
          <p:cNvPr id="15" name="2"/>
          <p:cNvSpPr/>
          <p:nvPr/>
        </p:nvSpPr>
        <p:spPr>
          <a:xfrm>
            <a:off x="98379" y="145811"/>
            <a:ext cx="3768189" cy="737445"/>
          </a:xfrm>
          <a:prstGeom prst="roundRect">
            <a:avLst>
              <a:gd name="adj" fmla="val 0"/>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219200"/>
            <a:r>
              <a:rPr lang="en-US" altLang="zh-CN" sz="4000" b="1">
                <a:solidFill>
                  <a:schemeClr val="bg1"/>
                </a:solidFill>
                <a:cs typeface="+mn-ea"/>
                <a:sym typeface="+mn-lt"/>
              </a:rPr>
              <a:t>PART </a:t>
            </a:r>
            <a:r>
              <a:rPr lang="en-US" altLang="zh-CN" sz="4000" b="1" smtClean="0">
                <a:solidFill>
                  <a:schemeClr val="bg1"/>
                </a:solidFill>
                <a:cs typeface="+mn-ea"/>
                <a:sym typeface="+mn-lt"/>
              </a:rPr>
              <a:t>02</a:t>
            </a:r>
            <a:endParaRPr lang="zh-CN" altLang="en-US" sz="4000" b="1">
              <a:solidFill>
                <a:schemeClr val="bg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47567" y="897240"/>
            <a:ext cx="5474712" cy="5482256"/>
          </a:xfrm>
          <a:prstGeom prst="rect">
            <a:avLst/>
          </a:prstGeom>
        </p:spPr>
      </p:pic>
      <p:grpSp>
        <p:nvGrpSpPr>
          <p:cNvPr id="14" name="组合 13"/>
          <p:cNvGrpSpPr/>
          <p:nvPr/>
        </p:nvGrpSpPr>
        <p:grpSpPr>
          <a:xfrm>
            <a:off x="4466623" y="1410800"/>
            <a:ext cx="6888764" cy="748347"/>
            <a:chOff x="4466623" y="1410800"/>
            <a:chExt cx="6888764" cy="748347"/>
          </a:xfrm>
        </p:grpSpPr>
        <p:sp>
          <p:nvSpPr>
            <p:cNvPr id="239" name="4"/>
            <p:cNvSpPr/>
            <p:nvPr/>
          </p:nvSpPr>
          <p:spPr>
            <a:xfrm>
              <a:off x="4965432" y="1563033"/>
              <a:ext cx="6389955" cy="412357"/>
            </a:xfrm>
            <a:prstGeom prst="rect">
              <a:avLst/>
            </a:prstGeom>
          </p:spPr>
          <p:txBody>
            <a:bodyPr wrap="square" lIns="91440" tIns="45720" rIns="91440" bIns="45720" anchor="ctr">
              <a:spAutoFit/>
            </a:bodyPr>
            <a:lstStyle/>
            <a:p>
              <a:pPr defTabSz="1219200">
                <a:lnSpc>
                  <a:spcPct val="125000"/>
                </a:lnSpc>
              </a:pPr>
              <a:r>
                <a:rPr lang="zh-CN" altLang="en-US">
                  <a:solidFill>
                    <a:srgbClr val="000000"/>
                  </a:solidFill>
                  <a:latin typeface="+mn-lt"/>
                  <a:ea typeface="+mn-ea"/>
                  <a:cs typeface="+mn-ea"/>
                  <a:sym typeface="+mn-lt"/>
                </a:rPr>
                <a:t>右手拖着压把，左手拖着灭火器底部，轻轻取下灭火器</a:t>
              </a:r>
            </a:p>
          </p:txBody>
        </p:sp>
        <p:sp>
          <p:nvSpPr>
            <p:cNvPr id="3" name="矩形 2"/>
            <p:cNvSpPr/>
            <p:nvPr/>
          </p:nvSpPr>
          <p:spPr bwMode="auto">
            <a:xfrm>
              <a:off x="4586635" y="1410800"/>
              <a:ext cx="6768752" cy="748347"/>
            </a:xfrm>
            <a:prstGeom prst="rect">
              <a:avLst/>
            </a:prstGeom>
            <a:noFill/>
            <a:ln w="9525" cap="flat" cmpd="sng" algn="ctr">
              <a:solidFill>
                <a:schemeClr val="accent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mn-lt"/>
                <a:ea typeface="+mn-ea"/>
                <a:cs typeface="+mn-ea"/>
                <a:sym typeface="+mn-lt"/>
              </a:endParaRPr>
            </a:p>
          </p:txBody>
        </p:sp>
        <p:grpSp>
          <p:nvGrpSpPr>
            <p:cNvPr id="9" name="组合 8"/>
            <p:cNvGrpSpPr/>
            <p:nvPr/>
          </p:nvGrpSpPr>
          <p:grpSpPr>
            <a:xfrm>
              <a:off x="4466623" y="1582101"/>
              <a:ext cx="495993" cy="461665"/>
              <a:chOff x="4466996" y="1582101"/>
              <a:chExt cx="495993" cy="461665"/>
            </a:xfrm>
          </p:grpSpPr>
          <p:grpSp>
            <p:nvGrpSpPr>
              <p:cNvPr id="35" name="组合 34"/>
              <p:cNvGrpSpPr/>
              <p:nvPr/>
            </p:nvGrpSpPr>
            <p:grpSpPr>
              <a:xfrm>
                <a:off x="4466996" y="1614899"/>
                <a:ext cx="495993" cy="402098"/>
                <a:chOff x="8646105" y="4689748"/>
                <a:chExt cx="1745499" cy="1415064"/>
              </a:xfrm>
            </p:grpSpPr>
            <p:sp>
              <p:nvSpPr>
                <p:cNvPr id="36" name="六边形 35"/>
                <p:cNvSpPr/>
                <p:nvPr/>
              </p:nvSpPr>
              <p:spPr>
                <a:xfrm>
                  <a:off x="8646105" y="4689748"/>
                  <a:ext cx="1641474" cy="1415064"/>
                </a:xfrm>
                <a:prstGeom prst="hexag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7" name="六边形 36"/>
                <p:cNvSpPr/>
                <p:nvPr/>
              </p:nvSpPr>
              <p:spPr>
                <a:xfrm>
                  <a:off x="8909472" y="4747825"/>
                  <a:ext cx="1482132" cy="1277700"/>
                </a:xfrm>
                <a:prstGeom prst="hex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38" name="文本框 37"/>
              <p:cNvSpPr txBox="1"/>
              <p:nvPr/>
            </p:nvSpPr>
            <p:spPr>
              <a:xfrm>
                <a:off x="4526919" y="1582101"/>
                <a:ext cx="378507" cy="461665"/>
              </a:xfrm>
              <a:prstGeom prst="rect">
                <a:avLst/>
              </a:prstGeom>
              <a:noFill/>
            </p:spPr>
            <p:txBody>
              <a:bodyPr wrap="square" rtlCol="0">
                <a:spAutoFit/>
              </a:bodyPr>
              <a:lstStyle/>
              <a:p>
                <a:r>
                  <a:rPr lang="en-US" altLang="zh-CN" sz="2400" b="1">
                    <a:solidFill>
                      <a:schemeClr val="bg1"/>
                    </a:solidFill>
                    <a:latin typeface="+mn-lt"/>
                    <a:ea typeface="+mn-ea"/>
                    <a:cs typeface="+mn-ea"/>
                    <a:sym typeface="+mn-lt"/>
                  </a:rPr>
                  <a:t>1</a:t>
                </a:r>
                <a:endParaRPr lang="zh-CN" altLang="en-US" sz="2400" b="1">
                  <a:solidFill>
                    <a:schemeClr val="bg1"/>
                  </a:solidFill>
                  <a:latin typeface="+mn-lt"/>
                  <a:ea typeface="+mn-ea"/>
                  <a:cs typeface="+mn-ea"/>
                  <a:sym typeface="+mn-lt"/>
                </a:endParaRPr>
              </a:p>
            </p:txBody>
          </p:sp>
        </p:grpSp>
      </p:grpSp>
      <p:grpSp>
        <p:nvGrpSpPr>
          <p:cNvPr id="16" name="组合 15"/>
          <p:cNvGrpSpPr/>
          <p:nvPr/>
        </p:nvGrpSpPr>
        <p:grpSpPr>
          <a:xfrm>
            <a:off x="4466623" y="3266018"/>
            <a:ext cx="6888764" cy="748347"/>
            <a:chOff x="4466623" y="3266018"/>
            <a:chExt cx="6888764" cy="748347"/>
          </a:xfrm>
        </p:grpSpPr>
        <p:sp>
          <p:nvSpPr>
            <p:cNvPr id="244" name="9"/>
            <p:cNvSpPr/>
            <p:nvPr/>
          </p:nvSpPr>
          <p:spPr>
            <a:xfrm>
              <a:off x="5027517" y="3432190"/>
              <a:ext cx="4416438" cy="412357"/>
            </a:xfrm>
            <a:prstGeom prst="rect">
              <a:avLst/>
            </a:prstGeom>
          </p:spPr>
          <p:txBody>
            <a:bodyPr wrap="square" lIns="91440" tIns="45720" rIns="91440" bIns="45720" anchor="ctr">
              <a:spAutoFit/>
            </a:bodyPr>
            <a:lstStyle/>
            <a:p>
              <a:pPr defTabSz="1219200">
                <a:lnSpc>
                  <a:spcPct val="125000"/>
                </a:lnSpc>
              </a:pPr>
              <a:r>
                <a:rPr lang="zh-CN" altLang="en-US">
                  <a:solidFill>
                    <a:srgbClr val="000000"/>
                  </a:solidFill>
                  <a:latin typeface="+mn-lt"/>
                  <a:ea typeface="+mn-ea"/>
                  <a:cs typeface="+mn-ea"/>
                  <a:sym typeface="+mn-lt"/>
                </a:rPr>
                <a:t>灭火后，把灭火器卧放在地上，喷嘴朝下</a:t>
              </a:r>
            </a:p>
          </p:txBody>
        </p:sp>
        <p:grpSp>
          <p:nvGrpSpPr>
            <p:cNvPr id="39" name="组合 38"/>
            <p:cNvGrpSpPr/>
            <p:nvPr/>
          </p:nvGrpSpPr>
          <p:grpSpPr>
            <a:xfrm>
              <a:off x="4466623" y="3266018"/>
              <a:ext cx="6888764" cy="748347"/>
              <a:chOff x="4466996" y="1410800"/>
              <a:chExt cx="6888764" cy="748347"/>
            </a:xfrm>
          </p:grpSpPr>
          <p:sp>
            <p:nvSpPr>
              <p:cNvPr id="40" name="矩形 39"/>
              <p:cNvSpPr/>
              <p:nvPr/>
            </p:nvSpPr>
            <p:spPr bwMode="auto">
              <a:xfrm>
                <a:off x="4587008" y="1410800"/>
                <a:ext cx="6768752" cy="748347"/>
              </a:xfrm>
              <a:prstGeom prst="rect">
                <a:avLst/>
              </a:prstGeom>
              <a:noFill/>
              <a:ln w="9525" cap="flat" cmpd="sng" algn="ctr">
                <a:solidFill>
                  <a:schemeClr val="accent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mn-lt"/>
                  <a:ea typeface="+mn-ea"/>
                  <a:cs typeface="+mn-ea"/>
                  <a:sym typeface="+mn-lt"/>
                </a:endParaRPr>
              </a:p>
            </p:txBody>
          </p:sp>
          <p:grpSp>
            <p:nvGrpSpPr>
              <p:cNvPr id="41" name="组合 40"/>
              <p:cNvGrpSpPr/>
              <p:nvPr/>
            </p:nvGrpSpPr>
            <p:grpSpPr>
              <a:xfrm>
                <a:off x="4466996" y="1582101"/>
                <a:ext cx="495993" cy="461665"/>
                <a:chOff x="4466996" y="1582101"/>
                <a:chExt cx="495993" cy="461665"/>
              </a:xfrm>
            </p:grpSpPr>
            <p:grpSp>
              <p:nvGrpSpPr>
                <p:cNvPr id="42" name="组合 41"/>
                <p:cNvGrpSpPr/>
                <p:nvPr/>
              </p:nvGrpSpPr>
              <p:grpSpPr>
                <a:xfrm>
                  <a:off x="4466996" y="1614899"/>
                  <a:ext cx="495993" cy="402098"/>
                  <a:chOff x="8646105" y="4689748"/>
                  <a:chExt cx="1745499" cy="1415064"/>
                </a:xfrm>
              </p:grpSpPr>
              <p:sp>
                <p:nvSpPr>
                  <p:cNvPr id="44" name="六边形 43"/>
                  <p:cNvSpPr/>
                  <p:nvPr/>
                </p:nvSpPr>
                <p:spPr>
                  <a:xfrm>
                    <a:off x="8646105" y="4689748"/>
                    <a:ext cx="1641474" cy="1415064"/>
                  </a:xfrm>
                  <a:prstGeom prst="hexag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5" name="六边形 44"/>
                  <p:cNvSpPr/>
                  <p:nvPr/>
                </p:nvSpPr>
                <p:spPr>
                  <a:xfrm>
                    <a:off x="8909472" y="4747825"/>
                    <a:ext cx="1482132" cy="1277700"/>
                  </a:xfrm>
                  <a:prstGeom prst="hex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43" name="文本框 42"/>
                <p:cNvSpPr txBox="1"/>
                <p:nvPr/>
              </p:nvSpPr>
              <p:spPr>
                <a:xfrm>
                  <a:off x="4526919" y="1582101"/>
                  <a:ext cx="378507" cy="461665"/>
                </a:xfrm>
                <a:prstGeom prst="rect">
                  <a:avLst/>
                </a:prstGeom>
                <a:noFill/>
              </p:spPr>
              <p:txBody>
                <a:bodyPr wrap="square" rtlCol="0">
                  <a:spAutoFit/>
                </a:bodyPr>
                <a:lstStyle/>
                <a:p>
                  <a:r>
                    <a:rPr lang="en-US" altLang="zh-CN" sz="2400" b="1">
                      <a:solidFill>
                        <a:schemeClr val="bg1"/>
                      </a:solidFill>
                      <a:latin typeface="+mn-lt"/>
                      <a:ea typeface="+mn-ea"/>
                      <a:cs typeface="+mn-ea"/>
                      <a:sym typeface="+mn-lt"/>
                    </a:rPr>
                    <a:t>4</a:t>
                  </a:r>
                  <a:endParaRPr lang="zh-CN" altLang="en-US" sz="2400" b="1">
                    <a:solidFill>
                      <a:schemeClr val="bg1"/>
                    </a:solidFill>
                    <a:latin typeface="+mn-lt"/>
                    <a:ea typeface="+mn-ea"/>
                    <a:cs typeface="+mn-ea"/>
                    <a:sym typeface="+mn-lt"/>
                  </a:endParaRPr>
                </a:p>
              </p:txBody>
            </p:sp>
          </p:grpSp>
        </p:grpSp>
      </p:grpSp>
      <p:grpSp>
        <p:nvGrpSpPr>
          <p:cNvPr id="18" name="组合 17"/>
          <p:cNvGrpSpPr/>
          <p:nvPr/>
        </p:nvGrpSpPr>
        <p:grpSpPr>
          <a:xfrm>
            <a:off x="4466623" y="4193627"/>
            <a:ext cx="6920972" cy="748347"/>
            <a:chOff x="4466623" y="4193627"/>
            <a:chExt cx="6920972" cy="748347"/>
          </a:xfrm>
        </p:grpSpPr>
        <p:sp>
          <p:nvSpPr>
            <p:cNvPr id="243" name="8"/>
            <p:cNvSpPr/>
            <p:nvPr/>
          </p:nvSpPr>
          <p:spPr>
            <a:xfrm>
              <a:off x="5016388" y="4213857"/>
              <a:ext cx="6371207" cy="707886"/>
            </a:xfrm>
            <a:prstGeom prst="rect">
              <a:avLst/>
            </a:prstGeom>
          </p:spPr>
          <p:txBody>
            <a:bodyPr wrap="square" lIns="91440" tIns="45720" rIns="91440" bIns="45720" anchor="ctr">
              <a:spAutoFit/>
            </a:bodyPr>
            <a:lstStyle/>
            <a:p>
              <a:pPr defTabSz="1219200">
                <a:lnSpc>
                  <a:spcPct val="125000"/>
                </a:lnSpc>
              </a:pPr>
              <a:r>
                <a:rPr lang="zh-CN" altLang="en-US" sz="1600">
                  <a:solidFill>
                    <a:srgbClr val="000000"/>
                  </a:solidFill>
                  <a:latin typeface="+mn-lt"/>
                  <a:ea typeface="+mn-ea"/>
                  <a:cs typeface="+mn-ea"/>
                  <a:sym typeface="+mn-lt"/>
                </a:rPr>
                <a:t>右手抓筒耳，左手抓筒底边缘，把喷嘴朝向燃烧区，站在离火源八米的地方喷射，并不断前进，兜围着火焰喷射，直至把火扑灭</a:t>
              </a:r>
            </a:p>
          </p:txBody>
        </p:sp>
        <p:grpSp>
          <p:nvGrpSpPr>
            <p:cNvPr id="53" name="组合 52"/>
            <p:cNvGrpSpPr/>
            <p:nvPr/>
          </p:nvGrpSpPr>
          <p:grpSpPr>
            <a:xfrm>
              <a:off x="4466623" y="4193627"/>
              <a:ext cx="6888764" cy="748347"/>
              <a:chOff x="4466996" y="1410800"/>
              <a:chExt cx="6888764" cy="748347"/>
            </a:xfrm>
          </p:grpSpPr>
          <p:sp>
            <p:nvSpPr>
              <p:cNvPr id="54" name="矩形 53"/>
              <p:cNvSpPr/>
              <p:nvPr/>
            </p:nvSpPr>
            <p:spPr bwMode="auto">
              <a:xfrm>
                <a:off x="4587008" y="1410800"/>
                <a:ext cx="6768752" cy="748347"/>
              </a:xfrm>
              <a:prstGeom prst="rect">
                <a:avLst/>
              </a:prstGeom>
              <a:noFill/>
              <a:ln w="9525" cap="flat" cmpd="sng" algn="ctr">
                <a:solidFill>
                  <a:schemeClr val="accent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mn-lt"/>
                  <a:ea typeface="+mn-ea"/>
                  <a:cs typeface="+mn-ea"/>
                  <a:sym typeface="+mn-lt"/>
                </a:endParaRPr>
              </a:p>
            </p:txBody>
          </p:sp>
          <p:grpSp>
            <p:nvGrpSpPr>
              <p:cNvPr id="55" name="组合 54"/>
              <p:cNvGrpSpPr/>
              <p:nvPr/>
            </p:nvGrpSpPr>
            <p:grpSpPr>
              <a:xfrm>
                <a:off x="4466996" y="1582101"/>
                <a:ext cx="495993" cy="461665"/>
                <a:chOff x="4466996" y="1582101"/>
                <a:chExt cx="495993" cy="461665"/>
              </a:xfrm>
            </p:grpSpPr>
            <p:grpSp>
              <p:nvGrpSpPr>
                <p:cNvPr id="56" name="组合 55"/>
                <p:cNvGrpSpPr/>
                <p:nvPr/>
              </p:nvGrpSpPr>
              <p:grpSpPr>
                <a:xfrm>
                  <a:off x="4466996" y="1614899"/>
                  <a:ext cx="495993" cy="402098"/>
                  <a:chOff x="8646105" y="4689748"/>
                  <a:chExt cx="1745499" cy="1415064"/>
                </a:xfrm>
              </p:grpSpPr>
              <p:sp>
                <p:nvSpPr>
                  <p:cNvPr id="58" name="六边形 57"/>
                  <p:cNvSpPr/>
                  <p:nvPr/>
                </p:nvSpPr>
                <p:spPr>
                  <a:xfrm>
                    <a:off x="8646105" y="4689748"/>
                    <a:ext cx="1641474" cy="1415064"/>
                  </a:xfrm>
                  <a:prstGeom prst="hexag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9" name="六边形 58"/>
                  <p:cNvSpPr/>
                  <p:nvPr/>
                </p:nvSpPr>
                <p:spPr>
                  <a:xfrm>
                    <a:off x="8909472" y="4747825"/>
                    <a:ext cx="1482132" cy="1277700"/>
                  </a:xfrm>
                  <a:prstGeom prst="hex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7" name="文本框 56"/>
                <p:cNvSpPr txBox="1"/>
                <p:nvPr/>
              </p:nvSpPr>
              <p:spPr>
                <a:xfrm>
                  <a:off x="4526919" y="1582101"/>
                  <a:ext cx="378507" cy="461665"/>
                </a:xfrm>
                <a:prstGeom prst="rect">
                  <a:avLst/>
                </a:prstGeom>
                <a:noFill/>
              </p:spPr>
              <p:txBody>
                <a:bodyPr wrap="square" rtlCol="0">
                  <a:spAutoFit/>
                </a:bodyPr>
                <a:lstStyle/>
                <a:p>
                  <a:r>
                    <a:rPr lang="en-US" altLang="zh-CN" sz="2400" b="1">
                      <a:solidFill>
                        <a:schemeClr val="bg1"/>
                      </a:solidFill>
                      <a:latin typeface="+mn-lt"/>
                      <a:ea typeface="+mn-ea"/>
                      <a:cs typeface="+mn-ea"/>
                      <a:sym typeface="+mn-lt"/>
                    </a:rPr>
                    <a:t>5</a:t>
                  </a:r>
                  <a:endParaRPr lang="zh-CN" altLang="en-US" sz="2400" b="1">
                    <a:solidFill>
                      <a:schemeClr val="bg1"/>
                    </a:solidFill>
                    <a:latin typeface="+mn-lt"/>
                    <a:ea typeface="+mn-ea"/>
                    <a:cs typeface="+mn-ea"/>
                    <a:sym typeface="+mn-lt"/>
                  </a:endParaRPr>
                </a:p>
              </p:txBody>
            </p:sp>
          </p:grpSp>
        </p:grpSp>
      </p:grpSp>
      <p:grpSp>
        <p:nvGrpSpPr>
          <p:cNvPr id="19" name="组合 18"/>
          <p:cNvGrpSpPr/>
          <p:nvPr/>
        </p:nvGrpSpPr>
        <p:grpSpPr>
          <a:xfrm>
            <a:off x="4466623" y="5104371"/>
            <a:ext cx="6888764" cy="784830"/>
            <a:chOff x="4466623" y="5104371"/>
            <a:chExt cx="6888764" cy="784830"/>
          </a:xfrm>
        </p:grpSpPr>
        <p:sp>
          <p:nvSpPr>
            <p:cNvPr id="242" name="7"/>
            <p:cNvSpPr/>
            <p:nvPr/>
          </p:nvSpPr>
          <p:spPr>
            <a:xfrm>
              <a:off x="5022705" y="5104371"/>
              <a:ext cx="5841976" cy="784830"/>
            </a:xfrm>
            <a:prstGeom prst="rect">
              <a:avLst/>
            </a:prstGeom>
          </p:spPr>
          <p:txBody>
            <a:bodyPr wrap="square" lIns="91440" tIns="45720" rIns="91440" bIns="45720" anchor="ctr">
              <a:spAutoFit/>
            </a:bodyPr>
            <a:lstStyle/>
            <a:p>
              <a:pPr defTabSz="1219200">
                <a:lnSpc>
                  <a:spcPct val="125000"/>
                </a:lnSpc>
              </a:pPr>
              <a:r>
                <a:rPr lang="zh-CN" altLang="en-US">
                  <a:solidFill>
                    <a:srgbClr val="000000"/>
                  </a:solidFill>
                  <a:latin typeface="+mn-lt"/>
                  <a:ea typeface="+mn-ea"/>
                  <a:cs typeface="+mn-ea"/>
                  <a:sym typeface="+mn-lt"/>
                </a:rPr>
                <a:t>把灭火器颠倒过来呈垂直状态，用劲上下晃动几下，然后放开喷嘴</a:t>
              </a:r>
            </a:p>
          </p:txBody>
        </p:sp>
        <p:grpSp>
          <p:nvGrpSpPr>
            <p:cNvPr id="60" name="组合 59"/>
            <p:cNvGrpSpPr/>
            <p:nvPr/>
          </p:nvGrpSpPr>
          <p:grpSpPr>
            <a:xfrm>
              <a:off x="4466623" y="5121234"/>
              <a:ext cx="6888764" cy="748347"/>
              <a:chOff x="4466996" y="1410800"/>
              <a:chExt cx="6888764" cy="748347"/>
            </a:xfrm>
          </p:grpSpPr>
          <p:sp>
            <p:nvSpPr>
              <p:cNvPr id="61" name="矩形 60"/>
              <p:cNvSpPr/>
              <p:nvPr/>
            </p:nvSpPr>
            <p:spPr bwMode="auto">
              <a:xfrm>
                <a:off x="4587008" y="1410800"/>
                <a:ext cx="6768752" cy="748347"/>
              </a:xfrm>
              <a:prstGeom prst="rect">
                <a:avLst/>
              </a:prstGeom>
              <a:noFill/>
              <a:ln w="9525" cap="flat" cmpd="sng" algn="ctr">
                <a:solidFill>
                  <a:schemeClr val="accent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mn-lt"/>
                  <a:ea typeface="+mn-ea"/>
                  <a:cs typeface="+mn-ea"/>
                  <a:sym typeface="+mn-lt"/>
                </a:endParaRPr>
              </a:p>
            </p:txBody>
          </p:sp>
          <p:grpSp>
            <p:nvGrpSpPr>
              <p:cNvPr id="62" name="组合 61"/>
              <p:cNvGrpSpPr/>
              <p:nvPr/>
            </p:nvGrpSpPr>
            <p:grpSpPr>
              <a:xfrm>
                <a:off x="4466996" y="1582101"/>
                <a:ext cx="495993" cy="461665"/>
                <a:chOff x="4466996" y="1582101"/>
                <a:chExt cx="495993" cy="461665"/>
              </a:xfrm>
            </p:grpSpPr>
            <p:grpSp>
              <p:nvGrpSpPr>
                <p:cNvPr id="63" name="组合 62"/>
                <p:cNvGrpSpPr/>
                <p:nvPr/>
              </p:nvGrpSpPr>
              <p:grpSpPr>
                <a:xfrm>
                  <a:off x="4466996" y="1614899"/>
                  <a:ext cx="495993" cy="402098"/>
                  <a:chOff x="8646105" y="4689748"/>
                  <a:chExt cx="1745499" cy="1415064"/>
                </a:xfrm>
              </p:grpSpPr>
              <p:sp>
                <p:nvSpPr>
                  <p:cNvPr id="65" name="六边形 64"/>
                  <p:cNvSpPr/>
                  <p:nvPr/>
                </p:nvSpPr>
                <p:spPr>
                  <a:xfrm>
                    <a:off x="8646105" y="4689748"/>
                    <a:ext cx="1641474" cy="1415064"/>
                  </a:xfrm>
                  <a:prstGeom prst="hexag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6" name="六边形 65"/>
                  <p:cNvSpPr/>
                  <p:nvPr/>
                </p:nvSpPr>
                <p:spPr>
                  <a:xfrm>
                    <a:off x="8909472" y="4747825"/>
                    <a:ext cx="1482132" cy="1277700"/>
                  </a:xfrm>
                  <a:prstGeom prst="hex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64" name="文本框 63"/>
                <p:cNvSpPr txBox="1"/>
                <p:nvPr/>
              </p:nvSpPr>
              <p:spPr>
                <a:xfrm>
                  <a:off x="4526919" y="1582101"/>
                  <a:ext cx="378507" cy="461665"/>
                </a:xfrm>
                <a:prstGeom prst="rect">
                  <a:avLst/>
                </a:prstGeom>
                <a:noFill/>
              </p:spPr>
              <p:txBody>
                <a:bodyPr wrap="square" rtlCol="0">
                  <a:spAutoFit/>
                </a:bodyPr>
                <a:lstStyle/>
                <a:p>
                  <a:r>
                    <a:rPr lang="en-US" altLang="zh-CN" sz="2400" b="1">
                      <a:solidFill>
                        <a:schemeClr val="bg1"/>
                      </a:solidFill>
                      <a:latin typeface="+mn-lt"/>
                      <a:ea typeface="+mn-ea"/>
                      <a:cs typeface="+mn-ea"/>
                      <a:sym typeface="+mn-lt"/>
                    </a:rPr>
                    <a:t>6</a:t>
                  </a:r>
                  <a:endParaRPr lang="zh-CN" altLang="en-US" sz="2400" b="1">
                    <a:solidFill>
                      <a:schemeClr val="bg1"/>
                    </a:solidFill>
                    <a:latin typeface="+mn-lt"/>
                    <a:ea typeface="+mn-ea"/>
                    <a:cs typeface="+mn-ea"/>
                    <a:sym typeface="+mn-lt"/>
                  </a:endParaRPr>
                </a:p>
              </p:txBody>
            </p:sp>
          </p:grpSp>
        </p:grpSp>
      </p:grpSp>
      <p:grpSp>
        <p:nvGrpSpPr>
          <p:cNvPr id="15" name="组合 14"/>
          <p:cNvGrpSpPr/>
          <p:nvPr/>
        </p:nvGrpSpPr>
        <p:grpSpPr>
          <a:xfrm>
            <a:off x="4466623" y="2338409"/>
            <a:ext cx="7143997" cy="748347"/>
            <a:chOff x="4466623" y="2338409"/>
            <a:chExt cx="7143997" cy="748347"/>
          </a:xfrm>
        </p:grpSpPr>
        <p:grpSp>
          <p:nvGrpSpPr>
            <p:cNvPr id="2" name="组合 1"/>
            <p:cNvGrpSpPr/>
            <p:nvPr/>
          </p:nvGrpSpPr>
          <p:grpSpPr>
            <a:xfrm>
              <a:off x="4977511" y="2505684"/>
              <a:ext cx="6633109" cy="435393"/>
              <a:chOff x="5202892" y="2668378"/>
              <a:chExt cx="6633109" cy="435393"/>
            </a:xfrm>
          </p:grpSpPr>
          <p:sp>
            <p:nvSpPr>
              <p:cNvPr id="240" name="5"/>
              <p:cNvSpPr/>
              <p:nvPr/>
            </p:nvSpPr>
            <p:spPr>
              <a:xfrm>
                <a:off x="5202892" y="2668378"/>
                <a:ext cx="3633615" cy="412357"/>
              </a:xfrm>
              <a:prstGeom prst="rect">
                <a:avLst/>
              </a:prstGeom>
            </p:spPr>
            <p:txBody>
              <a:bodyPr wrap="square" lIns="91440" tIns="45720" rIns="91440" bIns="45720" anchor="ctr">
                <a:spAutoFit/>
              </a:bodyPr>
              <a:lstStyle/>
              <a:p>
                <a:pPr defTabSz="1219200">
                  <a:lnSpc>
                    <a:spcPct val="125000"/>
                  </a:lnSpc>
                </a:pPr>
                <a:r>
                  <a:rPr lang="zh-CN" altLang="en-US">
                    <a:solidFill>
                      <a:srgbClr val="000000"/>
                    </a:solidFill>
                    <a:latin typeface="+mn-lt"/>
                    <a:ea typeface="+mn-ea"/>
                    <a:cs typeface="+mn-ea"/>
                    <a:sym typeface="+mn-lt"/>
                  </a:rPr>
                  <a:t>右手提着灭火器到现场</a:t>
                </a:r>
              </a:p>
            </p:txBody>
          </p:sp>
          <p:sp>
            <p:nvSpPr>
              <p:cNvPr id="241" name="6"/>
              <p:cNvSpPr/>
              <p:nvPr/>
            </p:nvSpPr>
            <p:spPr>
              <a:xfrm>
                <a:off x="8261506" y="2691414"/>
                <a:ext cx="3574495" cy="412357"/>
              </a:xfrm>
              <a:prstGeom prst="rect">
                <a:avLst/>
              </a:prstGeom>
            </p:spPr>
            <p:txBody>
              <a:bodyPr wrap="square" lIns="91440" tIns="45720" rIns="91440" bIns="45720" anchor="ctr">
                <a:spAutoFit/>
              </a:bodyPr>
              <a:lstStyle/>
              <a:p>
                <a:pPr defTabSz="1219200">
                  <a:lnSpc>
                    <a:spcPct val="125000"/>
                  </a:lnSpc>
                </a:pPr>
                <a:r>
                  <a:rPr lang="zh-CN" altLang="en-US">
                    <a:solidFill>
                      <a:srgbClr val="000000"/>
                    </a:solidFill>
                    <a:latin typeface="+mn-lt"/>
                    <a:ea typeface="+mn-ea"/>
                    <a:cs typeface="+mn-ea"/>
                    <a:sym typeface="+mn-lt"/>
                  </a:rPr>
                  <a:t>右手捂住喷嘴，左手执筒底边缘</a:t>
                </a:r>
              </a:p>
            </p:txBody>
          </p:sp>
        </p:grpSp>
        <p:grpSp>
          <p:nvGrpSpPr>
            <p:cNvPr id="46" name="组合 45"/>
            <p:cNvGrpSpPr/>
            <p:nvPr/>
          </p:nvGrpSpPr>
          <p:grpSpPr>
            <a:xfrm>
              <a:off x="4466623" y="2338409"/>
              <a:ext cx="6888764" cy="748347"/>
              <a:chOff x="4466996" y="1410800"/>
              <a:chExt cx="6888764" cy="748347"/>
            </a:xfrm>
          </p:grpSpPr>
          <p:sp>
            <p:nvSpPr>
              <p:cNvPr id="47" name="矩形 46"/>
              <p:cNvSpPr/>
              <p:nvPr/>
            </p:nvSpPr>
            <p:spPr bwMode="auto">
              <a:xfrm>
                <a:off x="4587008" y="1410800"/>
                <a:ext cx="6768752" cy="748347"/>
              </a:xfrm>
              <a:prstGeom prst="rect">
                <a:avLst/>
              </a:prstGeom>
              <a:noFill/>
              <a:ln w="9525" cap="flat" cmpd="sng" algn="ctr">
                <a:solidFill>
                  <a:schemeClr val="accent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mn-lt"/>
                  <a:ea typeface="+mn-ea"/>
                  <a:cs typeface="+mn-ea"/>
                  <a:sym typeface="+mn-lt"/>
                </a:endParaRPr>
              </a:p>
            </p:txBody>
          </p:sp>
          <p:grpSp>
            <p:nvGrpSpPr>
              <p:cNvPr id="48" name="组合 47"/>
              <p:cNvGrpSpPr/>
              <p:nvPr/>
            </p:nvGrpSpPr>
            <p:grpSpPr>
              <a:xfrm>
                <a:off x="4466996" y="1582101"/>
                <a:ext cx="495993" cy="461665"/>
                <a:chOff x="4466996" y="1582101"/>
                <a:chExt cx="495993" cy="461665"/>
              </a:xfrm>
            </p:grpSpPr>
            <p:grpSp>
              <p:nvGrpSpPr>
                <p:cNvPr id="49" name="组合 48"/>
                <p:cNvGrpSpPr/>
                <p:nvPr/>
              </p:nvGrpSpPr>
              <p:grpSpPr>
                <a:xfrm>
                  <a:off x="4466996" y="1614899"/>
                  <a:ext cx="495993" cy="402098"/>
                  <a:chOff x="8646105" y="4689748"/>
                  <a:chExt cx="1745499" cy="1415064"/>
                </a:xfrm>
              </p:grpSpPr>
              <p:sp>
                <p:nvSpPr>
                  <p:cNvPr id="51" name="六边形 50"/>
                  <p:cNvSpPr/>
                  <p:nvPr/>
                </p:nvSpPr>
                <p:spPr>
                  <a:xfrm>
                    <a:off x="8646105" y="4689748"/>
                    <a:ext cx="1641474" cy="1415064"/>
                  </a:xfrm>
                  <a:prstGeom prst="hexag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2" name="六边形 51"/>
                  <p:cNvSpPr/>
                  <p:nvPr/>
                </p:nvSpPr>
                <p:spPr>
                  <a:xfrm>
                    <a:off x="8909472" y="4747825"/>
                    <a:ext cx="1482132" cy="1277700"/>
                  </a:xfrm>
                  <a:prstGeom prst="hex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0" name="文本框 49"/>
                <p:cNvSpPr txBox="1"/>
                <p:nvPr/>
              </p:nvSpPr>
              <p:spPr>
                <a:xfrm>
                  <a:off x="4526919" y="1582101"/>
                  <a:ext cx="378507" cy="461665"/>
                </a:xfrm>
                <a:prstGeom prst="rect">
                  <a:avLst/>
                </a:prstGeom>
                <a:noFill/>
              </p:spPr>
              <p:txBody>
                <a:bodyPr wrap="square" rtlCol="0">
                  <a:spAutoFit/>
                </a:bodyPr>
                <a:lstStyle/>
                <a:p>
                  <a:r>
                    <a:rPr lang="en-US" altLang="zh-CN" sz="2400" b="1">
                      <a:solidFill>
                        <a:schemeClr val="bg1"/>
                      </a:solidFill>
                      <a:latin typeface="+mn-lt"/>
                      <a:ea typeface="+mn-ea"/>
                      <a:cs typeface="+mn-ea"/>
                      <a:sym typeface="+mn-lt"/>
                    </a:rPr>
                    <a:t>2</a:t>
                  </a:r>
                  <a:endParaRPr lang="zh-CN" altLang="en-US" sz="2400" b="1">
                    <a:solidFill>
                      <a:schemeClr val="bg1"/>
                    </a:solidFill>
                    <a:latin typeface="+mn-lt"/>
                    <a:ea typeface="+mn-ea"/>
                    <a:cs typeface="+mn-ea"/>
                    <a:sym typeface="+mn-lt"/>
                  </a:endParaRPr>
                </a:p>
              </p:txBody>
            </p:sp>
          </p:grpSp>
        </p:grpSp>
        <p:grpSp>
          <p:nvGrpSpPr>
            <p:cNvPr id="67" name="组合 66"/>
            <p:cNvGrpSpPr/>
            <p:nvPr/>
          </p:nvGrpSpPr>
          <p:grpSpPr>
            <a:xfrm>
              <a:off x="7634226" y="2515542"/>
              <a:ext cx="495993" cy="461665"/>
              <a:chOff x="4466996" y="1582101"/>
              <a:chExt cx="495993" cy="461665"/>
            </a:xfrm>
          </p:grpSpPr>
          <p:grpSp>
            <p:nvGrpSpPr>
              <p:cNvPr id="68" name="组合 67"/>
              <p:cNvGrpSpPr/>
              <p:nvPr/>
            </p:nvGrpSpPr>
            <p:grpSpPr>
              <a:xfrm>
                <a:off x="4466996" y="1614899"/>
                <a:ext cx="495993" cy="402098"/>
                <a:chOff x="8646105" y="4689748"/>
                <a:chExt cx="1745499" cy="1415064"/>
              </a:xfrm>
            </p:grpSpPr>
            <p:sp>
              <p:nvSpPr>
                <p:cNvPr id="70" name="六边形 69"/>
                <p:cNvSpPr/>
                <p:nvPr/>
              </p:nvSpPr>
              <p:spPr>
                <a:xfrm>
                  <a:off x="8646105" y="4689748"/>
                  <a:ext cx="1641474" cy="1415064"/>
                </a:xfrm>
                <a:prstGeom prst="hexag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1" name="六边形 70"/>
                <p:cNvSpPr/>
                <p:nvPr/>
              </p:nvSpPr>
              <p:spPr>
                <a:xfrm>
                  <a:off x="8909472" y="4747825"/>
                  <a:ext cx="1482132" cy="1277700"/>
                </a:xfrm>
                <a:prstGeom prst="hex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69" name="文本框 68"/>
              <p:cNvSpPr txBox="1"/>
              <p:nvPr/>
            </p:nvSpPr>
            <p:spPr>
              <a:xfrm>
                <a:off x="4526919" y="1582101"/>
                <a:ext cx="378507" cy="461665"/>
              </a:xfrm>
              <a:prstGeom prst="rect">
                <a:avLst/>
              </a:prstGeom>
              <a:noFill/>
            </p:spPr>
            <p:txBody>
              <a:bodyPr wrap="square" rtlCol="0">
                <a:spAutoFit/>
              </a:bodyPr>
              <a:lstStyle/>
              <a:p>
                <a:r>
                  <a:rPr lang="en-US" altLang="zh-CN" sz="2400" b="1">
                    <a:solidFill>
                      <a:schemeClr val="bg1"/>
                    </a:solidFill>
                    <a:latin typeface="+mn-lt"/>
                    <a:ea typeface="+mn-ea"/>
                    <a:cs typeface="+mn-ea"/>
                    <a:sym typeface="+mn-lt"/>
                  </a:rPr>
                  <a:t>3</a:t>
                </a:r>
                <a:endParaRPr lang="zh-CN" altLang="en-US" sz="2400" b="1">
                  <a:solidFill>
                    <a:schemeClr val="bg1"/>
                  </a:solidFill>
                  <a:latin typeface="+mn-lt"/>
                  <a:ea typeface="+mn-ea"/>
                  <a:cs typeface="+mn-ea"/>
                  <a:sym typeface="+mn-lt"/>
                </a:endParaRPr>
              </a:p>
            </p:txBody>
          </p:sp>
        </p:grpSp>
        <p:cxnSp>
          <p:nvCxnSpPr>
            <p:cNvPr id="12" name="直接连接符 11"/>
            <p:cNvCxnSpPr/>
            <p:nvPr/>
          </p:nvCxnSpPr>
          <p:spPr bwMode="auto">
            <a:xfrm flipH="1">
              <a:off x="7467327" y="2378066"/>
              <a:ext cx="0" cy="708690"/>
            </a:xfrm>
            <a:prstGeom prst="line">
              <a:avLst/>
            </a:prstGeom>
            <a:solidFill>
              <a:schemeClr val="accent1"/>
            </a:solidFill>
            <a:ln w="9525" cap="flat" cmpd="sng" algn="ctr">
              <a:solidFill>
                <a:schemeClr val="accent1"/>
              </a:solidFill>
              <a:prstDash val="solid"/>
              <a:round/>
              <a:headEnd type="none" w="med" len="med"/>
              <a:tailEnd type="none" w="med" len="med"/>
            </a:ln>
          </p:spPr>
        </p:cxnSp>
      </p:grpSp>
      <p:sp>
        <p:nvSpPr>
          <p:cNvPr id="73" name="1">
            <a:hlinkClick r:id="" action="ppaction://hlinkshowjump?jump=nextslide"/>
          </p:cNvPr>
          <p:cNvSpPr txBox="1">
            <a:spLocks noChangeArrowheads="1"/>
          </p:cNvSpPr>
          <p:nvPr/>
        </p:nvSpPr>
        <p:spPr bwMode="auto">
          <a:xfrm>
            <a:off x="2426767" y="82466"/>
            <a:ext cx="5996378" cy="91300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defTabSz="1219200">
              <a:defRPr sz="2800" b="1">
                <a:solidFill>
                  <a:sysClr val="windowText" lastClr="000000"/>
                </a:solidFill>
                <a:ea typeface="微软雅黑" panose="020B0503020204020204"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3200">
                <a:solidFill>
                  <a:schemeClr val="bg1"/>
                </a:solidFill>
                <a:latin typeface="汉仪唐美人 35W" panose="00020600040101010101" pitchFamily="18" charset="-122"/>
                <a:ea typeface="汉仪唐美人 35W" panose="00020600040101010101" pitchFamily="18" charset="-122"/>
                <a:cs typeface="+mn-ea"/>
                <a:sym typeface="+mn-lt"/>
              </a:rPr>
              <a:t>雷电火灾篇</a:t>
            </a:r>
          </a:p>
        </p:txBody>
      </p:sp>
      <p:sp>
        <p:nvSpPr>
          <p:cNvPr id="74" name="2"/>
          <p:cNvSpPr/>
          <p:nvPr/>
        </p:nvSpPr>
        <p:spPr>
          <a:xfrm>
            <a:off x="98379" y="145811"/>
            <a:ext cx="3768189" cy="737445"/>
          </a:xfrm>
          <a:prstGeom prst="roundRect">
            <a:avLst>
              <a:gd name="adj" fmla="val 0"/>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219200"/>
            <a:r>
              <a:rPr lang="en-US" altLang="zh-CN" sz="4000" b="1">
                <a:solidFill>
                  <a:schemeClr val="bg1"/>
                </a:solidFill>
                <a:cs typeface="+mn-ea"/>
                <a:sym typeface="+mn-lt"/>
              </a:rPr>
              <a:t>PART </a:t>
            </a:r>
            <a:r>
              <a:rPr lang="en-US" altLang="zh-CN" sz="4000" b="1" smtClean="0">
                <a:solidFill>
                  <a:schemeClr val="bg1"/>
                </a:solidFill>
                <a:cs typeface="+mn-ea"/>
                <a:sym typeface="+mn-lt"/>
              </a:rPr>
              <a:t>02</a:t>
            </a:r>
            <a:endParaRPr lang="zh-CN" altLang="en-US" sz="4000" b="1">
              <a:solidFill>
                <a:schemeClr val="bg1"/>
              </a:solidFill>
              <a:cs typeface="+mn-ea"/>
              <a:sym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200" advTm="30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750"/>
                                        <p:tgtEl>
                                          <p:spTgt spid="14"/>
                                        </p:tgtEl>
                                      </p:cBhvr>
                                    </p:animEffect>
                                  </p:childTnLst>
                                </p:cTn>
                              </p:par>
                            </p:childTnLst>
                          </p:cTn>
                        </p:par>
                        <p:par>
                          <p:cTn id="8" fill="hold" nodeType="afterGroup">
                            <p:stCondLst>
                              <p:cond delay="750"/>
                            </p:stCondLst>
                            <p:childTnLst>
                              <p:par>
                                <p:cTn id="9" presetID="22" presetClass="entr" presetSubtype="8"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750"/>
                                        <p:tgtEl>
                                          <p:spTgt spid="15"/>
                                        </p:tgtEl>
                                      </p:cBhvr>
                                    </p:animEffect>
                                  </p:childTnLst>
                                </p:cTn>
                              </p:par>
                            </p:childTnLst>
                          </p:cTn>
                        </p:par>
                        <p:par>
                          <p:cTn id="12" fill="hold" nodeType="afterGroup">
                            <p:stCondLst>
                              <p:cond delay="1500"/>
                            </p:stCondLst>
                            <p:childTnLst>
                              <p:par>
                                <p:cTn id="13" presetID="22" presetClass="entr" presetSubtype="8" fill="hold"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left)">
                                      <p:cBhvr>
                                        <p:cTn id="15" dur="750"/>
                                        <p:tgtEl>
                                          <p:spTgt spid="16"/>
                                        </p:tgtEl>
                                      </p:cBhvr>
                                    </p:animEffect>
                                  </p:childTnLst>
                                </p:cTn>
                              </p:par>
                            </p:childTnLst>
                          </p:cTn>
                        </p:par>
                        <p:par>
                          <p:cTn id="16" fill="hold" nodeType="afterGroup">
                            <p:stCondLst>
                              <p:cond delay="2250"/>
                            </p:stCondLst>
                            <p:childTnLst>
                              <p:par>
                                <p:cTn id="17" presetID="22" presetClass="entr" presetSubtype="8" fill="hold" nodeType="after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wipe(left)">
                                      <p:cBhvr>
                                        <p:cTn id="19" dur="750"/>
                                        <p:tgtEl>
                                          <p:spTgt spid="18"/>
                                        </p:tgtEl>
                                      </p:cBhvr>
                                    </p:animEffect>
                                  </p:childTnLst>
                                </p:cTn>
                              </p:par>
                            </p:childTnLst>
                          </p:cTn>
                        </p:par>
                        <p:par>
                          <p:cTn id="20" fill="hold" nodeType="afterGroup">
                            <p:stCondLst>
                              <p:cond delay="3000"/>
                            </p:stCondLst>
                            <p:childTnLst>
                              <p:par>
                                <p:cTn id="21" presetID="22" presetClass="entr" presetSubtype="8" fill="hold" nodeType="after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wipe(left)">
                                      <p:cBhvr>
                                        <p:cTn id="23" dur="75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5985346" y="2420888"/>
            <a:ext cx="2088232" cy="3159526"/>
            <a:chOff x="7395320" y="1709634"/>
            <a:chExt cx="3384375" cy="3159526"/>
          </a:xfrm>
        </p:grpSpPr>
        <p:sp>
          <p:nvSpPr>
            <p:cNvPr id="20" name="1"/>
            <p:cNvSpPr txBox="1"/>
            <p:nvPr/>
          </p:nvSpPr>
          <p:spPr>
            <a:xfrm>
              <a:off x="7530950" y="2682363"/>
              <a:ext cx="3147630" cy="1012457"/>
            </a:xfrm>
            <a:prstGeom prst="rect">
              <a:avLst/>
            </a:prstGeom>
            <a:noFill/>
          </p:spPr>
          <p:txBody>
            <a:bodyPr wrap="square" lIns="0" tIns="0" rIns="0" bIns="0" rtlCol="0">
              <a:spAutoFit/>
            </a:bodyPr>
            <a:lstStyle>
              <a:defPPr>
                <a:defRPr lang="zh-CN"/>
              </a:defPPr>
              <a:lvl1pPr lvl="0" algn="just" fontAlgn="auto">
                <a:lnSpc>
                  <a:spcPct val="125000"/>
                </a:lnSpc>
                <a:spcBef>
                  <a:spcPct val="0"/>
                </a:spcBef>
                <a:spcAft>
                  <a:spcPct val="0"/>
                </a:spcAft>
                <a:defRPr sz="1400" kern="0">
                  <a:latin typeface="微软雅黑" panose="020B0503020204020204" pitchFamily="34" charset="-122"/>
                  <a:ea typeface="微软雅黑" panose="020B0503020204020204" pitchFamily="34" charset="-122"/>
                </a:defRPr>
              </a:lvl1pPr>
            </a:lstStyle>
            <a:p>
              <a:pPr algn="l" defTabSz="1219200"/>
              <a:r>
                <a:rPr lang="zh-CN" altLang="en-US" sz="1800" b="1" kern="1200">
                  <a:solidFill>
                    <a:srgbClr val="000000"/>
                  </a:solidFill>
                  <a:latin typeface="+mn-lt"/>
                  <a:ea typeface="+mn-ea"/>
                  <a:cs typeface="+mn-ea"/>
                  <a:sym typeface="+mn-lt"/>
                </a:rPr>
                <a:t>第二步和第三步顺序不能颠倒，以防在拔掉铅封和保险栓时误压下压把，导致手部冻伤。</a:t>
              </a:r>
            </a:p>
          </p:txBody>
        </p:sp>
        <p:sp>
          <p:nvSpPr>
            <p:cNvPr id="3" name="3"/>
            <p:cNvSpPr/>
            <p:nvPr/>
          </p:nvSpPr>
          <p:spPr>
            <a:xfrm>
              <a:off x="7683351" y="1858933"/>
              <a:ext cx="2842828" cy="510778"/>
            </a:xfrm>
            <a:prstGeom prst="roundRect">
              <a:avLst/>
            </a:prstGeom>
            <a:solidFill>
              <a:schemeClr val="accent1"/>
            </a:solidFill>
          </p:spPr>
          <p:txBody>
            <a:bodyPr wrap="square" anchor="ctr">
              <a:spAutoFit/>
            </a:bodyPr>
            <a:lstStyle/>
            <a:p>
              <a:pPr algn="ctr"/>
              <a:r>
                <a:rPr lang="zh-CN" altLang="en-US" sz="2400" b="1">
                  <a:solidFill>
                    <a:schemeClr val="bg1"/>
                  </a:solidFill>
                  <a:latin typeface="+mn-lt"/>
                  <a:ea typeface="+mn-ea"/>
                  <a:cs typeface="+mn-ea"/>
                  <a:sym typeface="+mn-lt"/>
                </a:rPr>
                <a:t>注意事项</a:t>
              </a:r>
              <a:endParaRPr lang="zh-CN" altLang="en-US" sz="2400">
                <a:solidFill>
                  <a:schemeClr val="bg1"/>
                </a:solidFill>
                <a:latin typeface="+mn-lt"/>
                <a:ea typeface="+mn-ea"/>
                <a:cs typeface="+mn-ea"/>
                <a:sym typeface="+mn-lt"/>
              </a:endParaRPr>
            </a:p>
          </p:txBody>
        </p:sp>
        <p:sp>
          <p:nvSpPr>
            <p:cNvPr id="2" name="4"/>
            <p:cNvSpPr/>
            <p:nvPr/>
          </p:nvSpPr>
          <p:spPr>
            <a:xfrm>
              <a:off x="7395320" y="1709634"/>
              <a:ext cx="3384375" cy="3159526"/>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endParaRPr lang="zh-CN" altLang="en-US" sz="2000" b="1">
                <a:solidFill>
                  <a:srgbClr val="FFFFFF"/>
                </a:solidFill>
                <a:cs typeface="+mn-ea"/>
                <a:sym typeface="+mn-lt"/>
              </a:endParaRPr>
            </a:p>
          </p:txBody>
        </p:sp>
      </p:grpSp>
      <p:sp>
        <p:nvSpPr>
          <p:cNvPr id="22" name="5"/>
          <p:cNvSpPr/>
          <p:nvPr/>
        </p:nvSpPr>
        <p:spPr>
          <a:xfrm>
            <a:off x="552260" y="2684556"/>
            <a:ext cx="5402899" cy="379335"/>
          </a:xfrm>
          <a:prstGeom prst="rect">
            <a:avLst/>
          </a:prstGeom>
        </p:spPr>
        <p:txBody>
          <a:bodyPr wrap="square" lIns="91440" tIns="45720" rIns="91440" bIns="45720" anchor="ctr">
            <a:spAutoFit/>
          </a:bodyPr>
          <a:lstStyle/>
          <a:p>
            <a:pPr algn="just" defTabSz="1219200"/>
            <a:r>
              <a:rPr lang="en-US" altLang="zh-CN" sz="1865">
                <a:solidFill>
                  <a:srgbClr val="000000"/>
                </a:solidFill>
                <a:latin typeface="+mn-lt"/>
                <a:ea typeface="+mn-ea"/>
                <a:cs typeface="+mn-ea"/>
                <a:sym typeface="+mn-lt"/>
              </a:rPr>
              <a:t>1</a:t>
            </a:r>
            <a:r>
              <a:rPr lang="zh-CN" altLang="en-US" sz="1865">
                <a:solidFill>
                  <a:srgbClr val="000000"/>
                </a:solidFill>
                <a:latin typeface="+mn-lt"/>
                <a:ea typeface="+mn-ea"/>
                <a:cs typeface="+mn-ea"/>
                <a:sym typeface="+mn-lt"/>
              </a:rPr>
              <a:t>、</a:t>
            </a:r>
            <a:r>
              <a:rPr lang="zh-CN" altLang="en-US">
                <a:solidFill>
                  <a:srgbClr val="000000"/>
                </a:solidFill>
                <a:latin typeface="+mn-lt"/>
                <a:ea typeface="+mn-ea"/>
                <a:cs typeface="+mn-ea"/>
                <a:sym typeface="+mn-lt"/>
              </a:rPr>
              <a:t>将灭火器提至着火点上风口处，距火源</a:t>
            </a:r>
            <a:r>
              <a:rPr lang="en-US" altLang="zh-CN">
                <a:solidFill>
                  <a:srgbClr val="000000"/>
                </a:solidFill>
                <a:latin typeface="+mn-lt"/>
                <a:ea typeface="+mn-ea"/>
                <a:cs typeface="+mn-ea"/>
                <a:sym typeface="+mn-lt"/>
              </a:rPr>
              <a:t>2M</a:t>
            </a:r>
            <a:r>
              <a:rPr lang="zh-CN" altLang="en-US">
                <a:solidFill>
                  <a:srgbClr val="000000"/>
                </a:solidFill>
                <a:latin typeface="+mn-lt"/>
                <a:ea typeface="+mn-ea"/>
                <a:cs typeface="+mn-ea"/>
                <a:sym typeface="+mn-lt"/>
              </a:rPr>
              <a:t>左右</a:t>
            </a:r>
          </a:p>
        </p:txBody>
      </p:sp>
      <p:sp>
        <p:nvSpPr>
          <p:cNvPr id="24" name="7"/>
          <p:cNvSpPr/>
          <p:nvPr/>
        </p:nvSpPr>
        <p:spPr>
          <a:xfrm>
            <a:off x="552260" y="3743628"/>
            <a:ext cx="5685671" cy="379656"/>
          </a:xfrm>
          <a:prstGeom prst="rect">
            <a:avLst/>
          </a:prstGeom>
        </p:spPr>
        <p:txBody>
          <a:bodyPr wrap="square" lIns="91440" tIns="45720" rIns="91440" bIns="45720" anchor="ctr">
            <a:spAutoFit/>
          </a:bodyPr>
          <a:lstStyle/>
          <a:p>
            <a:pPr algn="just" defTabSz="1219200"/>
            <a:r>
              <a:rPr lang="en-US" altLang="zh-CN" sz="1865">
                <a:solidFill>
                  <a:srgbClr val="000000"/>
                </a:solidFill>
                <a:latin typeface="+mn-lt"/>
                <a:ea typeface="+mn-ea"/>
                <a:cs typeface="+mn-ea"/>
                <a:sym typeface="+mn-lt"/>
              </a:rPr>
              <a:t>3</a:t>
            </a:r>
            <a:r>
              <a:rPr lang="zh-CN" altLang="en-US" sz="1865">
                <a:solidFill>
                  <a:srgbClr val="000000"/>
                </a:solidFill>
                <a:latin typeface="+mn-lt"/>
                <a:ea typeface="+mn-ea"/>
                <a:cs typeface="+mn-ea"/>
                <a:sym typeface="+mn-lt"/>
              </a:rPr>
              <a:t>、</a:t>
            </a:r>
            <a:r>
              <a:rPr lang="zh-CN" altLang="en-US">
                <a:solidFill>
                  <a:srgbClr val="000000"/>
                </a:solidFill>
                <a:latin typeface="+mn-lt"/>
                <a:ea typeface="+mn-ea"/>
                <a:cs typeface="+mn-ea"/>
                <a:sym typeface="+mn-lt"/>
              </a:rPr>
              <a:t>拔掉铅封和保险栓</a:t>
            </a:r>
          </a:p>
        </p:txBody>
      </p:sp>
      <p:sp>
        <p:nvSpPr>
          <p:cNvPr id="23" name="6"/>
          <p:cNvSpPr/>
          <p:nvPr/>
        </p:nvSpPr>
        <p:spPr>
          <a:xfrm>
            <a:off x="552260" y="3214092"/>
            <a:ext cx="5685671" cy="379335"/>
          </a:xfrm>
          <a:prstGeom prst="rect">
            <a:avLst/>
          </a:prstGeom>
        </p:spPr>
        <p:txBody>
          <a:bodyPr wrap="square" lIns="91440" tIns="45720" rIns="91440" bIns="45720" anchor="ctr">
            <a:spAutoFit/>
          </a:bodyPr>
          <a:lstStyle/>
          <a:p>
            <a:pPr algn="just" defTabSz="1219200"/>
            <a:r>
              <a:rPr lang="en-US" altLang="zh-CN" sz="1865">
                <a:solidFill>
                  <a:srgbClr val="000000"/>
                </a:solidFill>
                <a:latin typeface="+mn-lt"/>
                <a:ea typeface="+mn-ea"/>
                <a:cs typeface="+mn-ea"/>
                <a:sym typeface="+mn-lt"/>
              </a:rPr>
              <a:t>2</a:t>
            </a:r>
            <a:r>
              <a:rPr lang="zh-CN" altLang="en-US" sz="1865">
                <a:solidFill>
                  <a:srgbClr val="000000"/>
                </a:solidFill>
                <a:latin typeface="+mn-lt"/>
                <a:ea typeface="+mn-ea"/>
                <a:cs typeface="+mn-ea"/>
                <a:sym typeface="+mn-lt"/>
              </a:rPr>
              <a:t>、</a:t>
            </a:r>
            <a:r>
              <a:rPr lang="zh-CN" altLang="en-US">
                <a:solidFill>
                  <a:srgbClr val="000000"/>
                </a:solidFill>
                <a:latin typeface="+mn-lt"/>
                <a:ea typeface="+mn-ea"/>
                <a:cs typeface="+mn-ea"/>
                <a:sym typeface="+mn-lt"/>
              </a:rPr>
              <a:t>调整喇叭筒位置，使喇叭筒与瓶身成</a:t>
            </a:r>
            <a:r>
              <a:rPr lang="en-US" altLang="zh-CN">
                <a:solidFill>
                  <a:srgbClr val="000000"/>
                </a:solidFill>
                <a:latin typeface="+mn-lt"/>
                <a:ea typeface="+mn-ea"/>
                <a:cs typeface="+mn-ea"/>
                <a:sym typeface="+mn-lt"/>
              </a:rPr>
              <a:t>90°</a:t>
            </a:r>
            <a:endParaRPr lang="zh-CN" altLang="en-US">
              <a:solidFill>
                <a:srgbClr val="000000"/>
              </a:solidFill>
              <a:latin typeface="+mn-lt"/>
              <a:ea typeface="+mn-ea"/>
              <a:cs typeface="+mn-ea"/>
              <a:sym typeface="+mn-lt"/>
            </a:endParaRPr>
          </a:p>
        </p:txBody>
      </p:sp>
      <p:sp>
        <p:nvSpPr>
          <p:cNvPr id="25" name="8"/>
          <p:cNvSpPr/>
          <p:nvPr/>
        </p:nvSpPr>
        <p:spPr>
          <a:xfrm>
            <a:off x="567268" y="4162738"/>
            <a:ext cx="5027852" cy="894797"/>
          </a:xfrm>
          <a:prstGeom prst="rect">
            <a:avLst/>
          </a:prstGeom>
        </p:spPr>
        <p:txBody>
          <a:bodyPr wrap="square" lIns="91440" tIns="45720" rIns="91440" bIns="45720" anchor="ctr">
            <a:spAutoFit/>
          </a:bodyPr>
          <a:lstStyle/>
          <a:p>
            <a:pPr algn="just" defTabSz="1219200">
              <a:lnSpc>
                <a:spcPct val="150000"/>
              </a:lnSpc>
            </a:pPr>
            <a:r>
              <a:rPr lang="en-US" altLang="zh-CN" sz="1865">
                <a:solidFill>
                  <a:srgbClr val="000000"/>
                </a:solidFill>
                <a:latin typeface="+mn-lt"/>
                <a:ea typeface="+mn-ea"/>
                <a:cs typeface="+mn-ea"/>
                <a:sym typeface="+mn-lt"/>
              </a:rPr>
              <a:t>4</a:t>
            </a:r>
            <a:r>
              <a:rPr lang="zh-CN" altLang="en-US" sz="1865">
                <a:solidFill>
                  <a:srgbClr val="000000"/>
                </a:solidFill>
                <a:latin typeface="+mn-lt"/>
                <a:ea typeface="+mn-ea"/>
                <a:cs typeface="+mn-ea"/>
                <a:sym typeface="+mn-lt"/>
              </a:rPr>
              <a:t>、</a:t>
            </a:r>
            <a:r>
              <a:rPr lang="zh-CN" altLang="en-US">
                <a:solidFill>
                  <a:srgbClr val="000000"/>
                </a:solidFill>
                <a:latin typeface="+mn-lt"/>
                <a:ea typeface="+mn-ea"/>
                <a:cs typeface="+mn-ea"/>
                <a:sym typeface="+mn-lt"/>
              </a:rPr>
              <a:t>一手托住灭火器底部，一手按压压把，对准火源根部扫射</a:t>
            </a:r>
          </a:p>
        </p:txBody>
      </p:sp>
      <p:pic>
        <p:nvPicPr>
          <p:cNvPr id="38" name="图片 37"/>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7395319" y="2017261"/>
            <a:ext cx="5335817" cy="3765167"/>
          </a:xfrm>
          <a:prstGeom prst="rect">
            <a:avLst/>
          </a:prstGeom>
        </p:spPr>
      </p:pic>
      <p:sp>
        <p:nvSpPr>
          <p:cNvPr id="39" name="1">
            <a:hlinkClick r:id="" action="ppaction://hlinkshowjump?jump=nextslide"/>
          </p:cNvPr>
          <p:cNvSpPr txBox="1">
            <a:spLocks noChangeArrowheads="1"/>
          </p:cNvSpPr>
          <p:nvPr/>
        </p:nvSpPr>
        <p:spPr bwMode="auto">
          <a:xfrm>
            <a:off x="2426767" y="82466"/>
            <a:ext cx="5996378" cy="91300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defTabSz="1219200">
              <a:defRPr sz="2800" b="1">
                <a:solidFill>
                  <a:sysClr val="windowText" lastClr="000000"/>
                </a:solidFill>
                <a:ea typeface="微软雅黑" panose="020B0503020204020204"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3200">
                <a:solidFill>
                  <a:schemeClr val="bg1"/>
                </a:solidFill>
                <a:latin typeface="汉仪唐美人 35W" panose="00020600040101010101" pitchFamily="18" charset="-122"/>
                <a:ea typeface="汉仪唐美人 35W" panose="00020600040101010101" pitchFamily="18" charset="-122"/>
                <a:cs typeface="+mn-ea"/>
                <a:sym typeface="+mn-lt"/>
              </a:rPr>
              <a:t>雷电火灾篇</a:t>
            </a:r>
          </a:p>
        </p:txBody>
      </p:sp>
      <p:sp>
        <p:nvSpPr>
          <p:cNvPr id="40" name="2"/>
          <p:cNvSpPr/>
          <p:nvPr/>
        </p:nvSpPr>
        <p:spPr>
          <a:xfrm>
            <a:off x="98379" y="145811"/>
            <a:ext cx="3768189" cy="737445"/>
          </a:xfrm>
          <a:prstGeom prst="roundRect">
            <a:avLst>
              <a:gd name="adj" fmla="val 0"/>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219200"/>
            <a:r>
              <a:rPr lang="en-US" altLang="zh-CN" sz="4000" b="1">
                <a:solidFill>
                  <a:schemeClr val="bg1"/>
                </a:solidFill>
                <a:cs typeface="+mn-ea"/>
                <a:sym typeface="+mn-lt"/>
              </a:rPr>
              <a:t>PART </a:t>
            </a:r>
            <a:r>
              <a:rPr lang="en-US" altLang="zh-CN" sz="4000" b="1" smtClean="0">
                <a:solidFill>
                  <a:schemeClr val="bg1"/>
                </a:solidFill>
                <a:cs typeface="+mn-ea"/>
                <a:sym typeface="+mn-lt"/>
              </a:rPr>
              <a:t>02</a:t>
            </a:r>
            <a:endParaRPr lang="zh-CN" altLang="en-US" sz="4000" b="1">
              <a:solidFill>
                <a:schemeClr val="bg1"/>
              </a:solidFill>
              <a:cs typeface="+mn-ea"/>
              <a:sym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200" advTm="30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p:cTn id="7" dur="750" fill="hold"/>
                                        <p:tgtEl>
                                          <p:spTgt spid="38"/>
                                        </p:tgtEl>
                                        <p:attrNameLst>
                                          <p:attrName>ppt_w</p:attrName>
                                        </p:attrNameLst>
                                      </p:cBhvr>
                                      <p:tavLst>
                                        <p:tav tm="0">
                                          <p:val>
                                            <p:fltVal val="0"/>
                                          </p:val>
                                        </p:tav>
                                        <p:tav tm="100000">
                                          <p:val>
                                            <p:strVal val="#ppt_w"/>
                                          </p:val>
                                        </p:tav>
                                      </p:tavLst>
                                    </p:anim>
                                    <p:anim calcmode="lin" valueType="num">
                                      <p:cBhvr>
                                        <p:cTn id="8" dur="750" fill="hold"/>
                                        <p:tgtEl>
                                          <p:spTgt spid="38"/>
                                        </p:tgtEl>
                                        <p:attrNameLst>
                                          <p:attrName>ppt_h</p:attrName>
                                        </p:attrNameLst>
                                      </p:cBhvr>
                                      <p:tavLst>
                                        <p:tav tm="0">
                                          <p:val>
                                            <p:fltVal val="0"/>
                                          </p:val>
                                        </p:tav>
                                        <p:tav tm="100000">
                                          <p:val>
                                            <p:strVal val="#ppt_h"/>
                                          </p:val>
                                        </p:tav>
                                      </p:tavLst>
                                    </p:anim>
                                    <p:animEffect transition="in" filter="fade">
                                      <p:cBhvr>
                                        <p:cTn id="9" dur="750"/>
                                        <p:tgtEl>
                                          <p:spTgt spid="38"/>
                                        </p:tgtEl>
                                      </p:cBhvr>
                                    </p:animEffect>
                                  </p:childTnLst>
                                </p:cTn>
                              </p:par>
                            </p:childTnLst>
                          </p:cTn>
                        </p:par>
                        <p:par>
                          <p:cTn id="10" fill="hold" nodeType="afterGroup">
                            <p:stCondLst>
                              <p:cond delay="750"/>
                            </p:stCondLst>
                            <p:childTnLst>
                              <p:par>
                                <p:cTn id="11" presetID="6" presetClass="entr" presetSubtype="32"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out)">
                                      <p:cBhvr>
                                        <p:cTn id="13" dur="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矩形 13"/>
          <p:cNvSpPr/>
          <p:nvPr/>
        </p:nvSpPr>
        <p:spPr bwMode="auto">
          <a:xfrm>
            <a:off x="0" y="1700808"/>
            <a:ext cx="12198350" cy="3816424"/>
          </a:xfrm>
          <a:prstGeom prst="rect">
            <a:avLst/>
          </a:prstGeom>
          <a:solidFill>
            <a:schemeClr val="bg1"/>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grpSp>
        <p:nvGrpSpPr>
          <p:cNvPr id="17" name="14"/>
          <p:cNvGrpSpPr/>
          <p:nvPr/>
        </p:nvGrpSpPr>
        <p:grpSpPr>
          <a:xfrm>
            <a:off x="1461689" y="2588391"/>
            <a:ext cx="9274972" cy="1831861"/>
            <a:chOff x="4850583" y="2850114"/>
            <a:chExt cx="3674013" cy="1832813"/>
          </a:xfrm>
          <a:solidFill>
            <a:schemeClr val="bg1"/>
          </a:solidFill>
        </p:grpSpPr>
        <p:sp>
          <p:nvSpPr>
            <p:cNvPr id="18" name="14-1"/>
            <p:cNvSpPr txBox="1"/>
            <p:nvPr/>
          </p:nvSpPr>
          <p:spPr>
            <a:xfrm>
              <a:off x="4850583" y="2850114"/>
              <a:ext cx="1734389" cy="585079"/>
            </a:xfrm>
            <a:prstGeom prst="rect">
              <a:avLst/>
            </a:prstGeom>
            <a:grpFill/>
            <a:effectLst/>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defRPr/>
              </a:pPr>
              <a:r>
                <a:rPr lang="en-US" altLang="zh-CN" sz="3200" kern="0" dirty="0">
                  <a:cs typeface="+mn-ea"/>
                  <a:sym typeface="+mn-lt"/>
                </a:rPr>
                <a:t>01 </a:t>
              </a:r>
              <a:r>
                <a:rPr lang="zh-CN" altLang="en-US" sz="3200" kern="0" dirty="0">
                  <a:cs typeface="+mn-ea"/>
                  <a:sym typeface="+mn-lt"/>
                </a:rPr>
                <a:t>防震防灾地震篇</a:t>
              </a:r>
            </a:p>
          </p:txBody>
        </p:sp>
        <p:sp>
          <p:nvSpPr>
            <p:cNvPr id="19" name="14-3"/>
            <p:cNvSpPr txBox="1"/>
            <p:nvPr/>
          </p:nvSpPr>
          <p:spPr>
            <a:xfrm>
              <a:off x="4854720" y="4097848"/>
              <a:ext cx="1734389" cy="585079"/>
            </a:xfrm>
            <a:prstGeom prst="rect">
              <a:avLst/>
            </a:prstGeom>
            <a:noFill/>
            <a:effectLst/>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defRPr/>
              </a:pPr>
              <a:r>
                <a:rPr lang="en-US" altLang="zh-CN" sz="3200" kern="0">
                  <a:cs typeface="+mn-ea"/>
                  <a:sym typeface="+mn-lt"/>
                </a:rPr>
                <a:t>02 </a:t>
              </a:r>
              <a:r>
                <a:rPr lang="zh-CN" altLang="en-US" sz="3200" kern="0">
                  <a:cs typeface="+mn-ea"/>
                  <a:sym typeface="+mn-lt"/>
                </a:rPr>
                <a:t>雷电火灾篇</a:t>
              </a:r>
            </a:p>
          </p:txBody>
        </p:sp>
        <p:sp>
          <p:nvSpPr>
            <p:cNvPr id="20" name="14-5"/>
            <p:cNvSpPr txBox="1"/>
            <p:nvPr/>
          </p:nvSpPr>
          <p:spPr>
            <a:xfrm>
              <a:off x="6790207" y="2850115"/>
              <a:ext cx="1734389" cy="585079"/>
            </a:xfrm>
            <a:prstGeom prst="rect">
              <a:avLst/>
            </a:prstGeom>
            <a:grpFill/>
            <a:effectLst/>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defRPr/>
              </a:pPr>
              <a:r>
                <a:rPr lang="en-US" altLang="zh-CN" sz="3200" kern="0">
                  <a:cs typeface="+mn-ea"/>
                  <a:sym typeface="+mn-lt"/>
                </a:rPr>
                <a:t>03 </a:t>
              </a:r>
              <a:r>
                <a:rPr lang="zh-CN" altLang="en-US" sz="3200" kern="0">
                  <a:cs typeface="+mn-ea"/>
                  <a:sym typeface="+mn-lt"/>
                </a:rPr>
                <a:t>洪水台风篇</a:t>
              </a:r>
            </a:p>
          </p:txBody>
        </p:sp>
        <p:sp>
          <p:nvSpPr>
            <p:cNvPr id="21" name="14-7"/>
            <p:cNvSpPr txBox="1"/>
            <p:nvPr/>
          </p:nvSpPr>
          <p:spPr>
            <a:xfrm>
              <a:off x="6790207" y="4097848"/>
              <a:ext cx="1734389" cy="585079"/>
            </a:xfrm>
            <a:prstGeom prst="rect">
              <a:avLst/>
            </a:prstGeom>
            <a:noFill/>
            <a:effectLst/>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defRPr/>
              </a:pPr>
              <a:r>
                <a:rPr lang="en-US" altLang="zh-CN" sz="3200" kern="0">
                  <a:cs typeface="+mn-ea"/>
                  <a:sym typeface="+mn-lt"/>
                </a:rPr>
                <a:t>04 </a:t>
              </a:r>
              <a:r>
                <a:rPr lang="zh-CN" altLang="en-US" sz="3200" kern="0">
                  <a:cs typeface="+mn-ea"/>
                  <a:sym typeface="+mn-lt"/>
                </a:rPr>
                <a:t>沙尘暴、泥石流篇</a:t>
              </a:r>
            </a:p>
          </p:txBody>
        </p:sp>
      </p:grpSp>
      <p:sp>
        <p:nvSpPr>
          <p:cNvPr id="4" name="10"/>
          <p:cNvSpPr/>
          <p:nvPr/>
        </p:nvSpPr>
        <p:spPr>
          <a:xfrm>
            <a:off x="1202629" y="2673741"/>
            <a:ext cx="3657600" cy="43101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219200"/>
            <a:endParaRPr lang="zh-CN" altLang="en-US" sz="2800" b="1">
              <a:solidFill>
                <a:sysClr val="windowText" lastClr="000000"/>
              </a:solidFill>
              <a:cs typeface="+mn-ea"/>
              <a:sym typeface="+mn-lt"/>
            </a:endParaRPr>
          </a:p>
        </p:txBody>
      </p:sp>
      <p:sp>
        <p:nvSpPr>
          <p:cNvPr id="6" name="11"/>
          <p:cNvSpPr/>
          <p:nvPr/>
        </p:nvSpPr>
        <p:spPr>
          <a:xfrm>
            <a:off x="1202629" y="3621422"/>
            <a:ext cx="3657600" cy="43101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219200"/>
            <a:endParaRPr lang="zh-CN" altLang="en-US" sz="2800" b="1">
              <a:solidFill>
                <a:sysClr val="windowText" lastClr="000000"/>
              </a:solidFill>
              <a:cs typeface="+mn-ea"/>
              <a:sym typeface="+mn-lt"/>
            </a:endParaRPr>
          </a:p>
        </p:txBody>
      </p:sp>
      <p:sp>
        <p:nvSpPr>
          <p:cNvPr id="8" name="12"/>
          <p:cNvSpPr/>
          <p:nvPr/>
        </p:nvSpPr>
        <p:spPr>
          <a:xfrm>
            <a:off x="1202629" y="4569103"/>
            <a:ext cx="3657600" cy="43101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219200"/>
            <a:endParaRPr lang="zh-CN" altLang="en-US" sz="2800" b="1">
              <a:solidFill>
                <a:sysClr val="windowText" lastClr="000000"/>
              </a:solidFill>
              <a:cs typeface="+mn-ea"/>
              <a:sym typeface="+mn-lt"/>
            </a:endParaRPr>
          </a:p>
        </p:txBody>
      </p:sp>
      <p:sp>
        <p:nvSpPr>
          <p:cNvPr id="43" name="4-1"/>
          <p:cNvSpPr/>
          <p:nvPr/>
        </p:nvSpPr>
        <p:spPr>
          <a:xfrm>
            <a:off x="709369" y="-318438"/>
            <a:ext cx="5130750" cy="1745093"/>
          </a:xfrm>
          <a:prstGeom prst="rect">
            <a:avLst/>
          </a:prstGeom>
        </p:spPr>
        <p:txBody>
          <a:bodyPr wrap="square">
            <a:spAutoFit/>
          </a:bodyPr>
          <a:lstStyle/>
          <a:p>
            <a:pPr fontAlgn="auto">
              <a:lnSpc>
                <a:spcPct val="150000"/>
              </a:lnSpc>
              <a:spcBef>
                <a:spcPct val="0"/>
              </a:spcBef>
              <a:spcAft>
                <a:spcPct val="0"/>
              </a:spcAft>
              <a:defRPr/>
            </a:pPr>
            <a:r>
              <a:rPr lang="zh-CN" altLang="en-US" sz="8000" b="1" smtClean="0">
                <a:solidFill>
                  <a:schemeClr val="bg1"/>
                </a:solidFill>
                <a:latin typeface="+mn-lt"/>
                <a:ea typeface="+mn-ea"/>
                <a:cs typeface="+mn-ea"/>
                <a:sym typeface="+mn-lt"/>
              </a:rPr>
              <a:t>目  录</a:t>
            </a:r>
            <a:endParaRPr lang="en-US" sz="8000" b="1">
              <a:solidFill>
                <a:schemeClr val="bg1"/>
              </a:solidFill>
              <a:latin typeface="+mn-lt"/>
              <a:ea typeface="+mn-ea"/>
              <a:cs typeface="+mn-ea"/>
              <a:sym typeface="+mn-lt"/>
            </a:endParaRPr>
          </a:p>
        </p:txBody>
      </p:sp>
      <p:sp>
        <p:nvSpPr>
          <p:cNvPr id="2" name="文本框 1"/>
          <p:cNvSpPr txBox="1"/>
          <p:nvPr/>
        </p:nvSpPr>
        <p:spPr>
          <a:xfrm>
            <a:off x="1994719" y="1988840"/>
            <a:ext cx="1368152" cy="200055"/>
          </a:xfrm>
          <a:prstGeom prst="rect">
            <a:avLst/>
          </a:prstGeom>
          <a:noFill/>
        </p:spPr>
        <p:txBody>
          <a:bodyPr wrap="square" rtlCol="0">
            <a:spAutoFit/>
          </a:bodyPr>
          <a:lstStyle/>
          <a:p>
            <a:r>
              <a:rPr lang="en-US" altLang="zh-CN" sz="700" dirty="0">
                <a:solidFill>
                  <a:srgbClr val="FFFFFF"/>
                </a:solidFill>
              </a:rPr>
              <a:t>https://www.ypppt.com/</a:t>
            </a:r>
            <a:endParaRPr lang="zh-CN" altLang="en-US" sz="700" dirty="0">
              <a:solidFill>
                <a:srgbClr val="FFFFFF"/>
              </a:solidFill>
            </a:endParaRPr>
          </a:p>
        </p:txBody>
      </p:sp>
    </p:spTree>
    <p:custDataLst>
      <p:tags r:id="rId1"/>
    </p:custDataLst>
  </p:cSld>
  <p:clrMapOvr>
    <a:masterClrMapping/>
  </p:clrMapOvr>
  <p:transition spd="slow" advTm="300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75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
          <p:cNvSpPr/>
          <p:nvPr/>
        </p:nvSpPr>
        <p:spPr>
          <a:xfrm>
            <a:off x="1058615" y="980728"/>
            <a:ext cx="9851453" cy="1143583"/>
          </a:xfrm>
          <a:prstGeom prst="rect">
            <a:avLst/>
          </a:prstGeom>
        </p:spPr>
        <p:txBody>
          <a:bodyPr wrap="square" lIns="91440" tIns="45720" rIns="91440" bIns="45720">
            <a:spAutoFit/>
          </a:bodyPr>
          <a:lstStyle/>
          <a:p>
            <a:pPr defTabSz="1219200">
              <a:lnSpc>
                <a:spcPct val="150000"/>
              </a:lnSpc>
            </a:pPr>
            <a:r>
              <a:rPr lang="zh-CN" altLang="en-US" sz="2400" dirty="0">
                <a:solidFill>
                  <a:srgbClr val="C00000"/>
                </a:solidFill>
                <a:latin typeface="汉仪雅酷黑 95W" panose="020B0A04020202020204" pitchFamily="34" charset="-122"/>
                <a:ea typeface="汉仪雅酷黑 95W" panose="020B0A04020202020204" pitchFamily="34" charset="-122"/>
                <a:cs typeface="+mn-ea"/>
                <a:sym typeface="+mn-lt"/>
              </a:rPr>
              <a:t>洪水是由暴雨、急骤融冰化雪、风暴潮等自然因素引起的江河湖海水量迅速增加或水位迅猛上涨的水流现象。</a:t>
            </a:r>
          </a:p>
        </p:txBody>
      </p:sp>
      <p:grpSp>
        <p:nvGrpSpPr>
          <p:cNvPr id="19" name="组合 18"/>
          <p:cNvGrpSpPr/>
          <p:nvPr/>
        </p:nvGrpSpPr>
        <p:grpSpPr>
          <a:xfrm>
            <a:off x="770582" y="2492896"/>
            <a:ext cx="5546775" cy="1584176"/>
            <a:chOff x="3290863" y="1906742"/>
            <a:chExt cx="8064524" cy="830997"/>
          </a:xfrm>
        </p:grpSpPr>
        <p:sp>
          <p:nvSpPr>
            <p:cNvPr id="11" name="7"/>
            <p:cNvSpPr/>
            <p:nvPr/>
          </p:nvSpPr>
          <p:spPr>
            <a:xfrm>
              <a:off x="3431368" y="1934464"/>
              <a:ext cx="7920879" cy="749834"/>
            </a:xfrm>
            <a:prstGeom prst="rect">
              <a:avLst/>
            </a:prstGeom>
            <a:noFill/>
          </p:spPr>
          <p:txBody>
            <a:bodyPr wrap="square" rtlCol="0" anchor="ctr">
              <a:spAutoFit/>
            </a:bodyPr>
            <a:lstStyle/>
            <a:p>
              <a:pPr defTabSz="1219200">
                <a:lnSpc>
                  <a:spcPct val="150000"/>
                </a:lnSpc>
              </a:pPr>
              <a:r>
                <a:rPr lang="en-US" altLang="zh-CN" dirty="0">
                  <a:solidFill>
                    <a:srgbClr val="000000"/>
                  </a:solidFill>
                  <a:latin typeface="+mn-lt"/>
                  <a:ea typeface="+mn-ea"/>
                  <a:cs typeface="+mn-ea"/>
                  <a:sym typeface="+mn-lt"/>
                </a:rPr>
                <a:t>1</a:t>
              </a:r>
              <a:r>
                <a:rPr lang="zh-CN" altLang="en-US" dirty="0">
                  <a:solidFill>
                    <a:srgbClr val="000000"/>
                  </a:solidFill>
                  <a:latin typeface="+mn-lt"/>
                  <a:ea typeface="+mn-ea"/>
                  <a:cs typeface="+mn-ea"/>
                  <a:sym typeface="+mn-lt"/>
                </a:rPr>
                <a:t>、洪水到来时，来不及转移的人员，要就近迅速向山坡、高地、楼房、避洪台等地转移，或者立即爬上屋顶、楼房高层、大树、高墙等高的地方暂避。</a:t>
              </a:r>
            </a:p>
          </p:txBody>
        </p:sp>
        <p:sp>
          <p:nvSpPr>
            <p:cNvPr id="2" name="矩形 1"/>
            <p:cNvSpPr/>
            <p:nvPr/>
          </p:nvSpPr>
          <p:spPr bwMode="auto">
            <a:xfrm>
              <a:off x="3290863" y="1906742"/>
              <a:ext cx="8064524" cy="830997"/>
            </a:xfrm>
            <a:prstGeom prst="rect">
              <a:avLst/>
            </a:prstGeom>
            <a:noFill/>
            <a:ln w="9525" cap="flat" cmpd="sng" algn="ctr">
              <a:solidFill>
                <a:schemeClr val="accent1"/>
              </a:solidFill>
              <a:prstDash val="solid"/>
              <a:round/>
              <a:headEnd type="none" w="med" len="med"/>
              <a:tailEnd type="none" w="med" len="med"/>
            </a:ln>
          </p:spPr>
          <p:txBody>
            <a:bodyPr vert="horz" wrap="square" lIns="91440" tIns="45720" rIns="91440" bIns="45720" numCol="1" rtlCol="0" anchor="t" anchorCtr="0" compatLnSpc="1"/>
            <a:lstStyle/>
            <a:p>
              <a:pPr marL="0" marR="0" indent="0" defTabSz="914400" rtl="0" eaLnBrk="1" fontAlgn="base" latinLnBrk="0" hangingPunct="1">
                <a:lnSpc>
                  <a:spcPct val="15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mn-lt"/>
                <a:ea typeface="+mn-ea"/>
                <a:cs typeface="+mn-ea"/>
                <a:sym typeface="+mn-lt"/>
              </a:endParaRPr>
            </a:p>
          </p:txBody>
        </p:sp>
      </p:grpSp>
      <p:grpSp>
        <p:nvGrpSpPr>
          <p:cNvPr id="10" name="组合 9"/>
          <p:cNvGrpSpPr/>
          <p:nvPr/>
        </p:nvGrpSpPr>
        <p:grpSpPr>
          <a:xfrm>
            <a:off x="770583" y="4653136"/>
            <a:ext cx="5544616" cy="1368152"/>
            <a:chOff x="3290863" y="2929325"/>
            <a:chExt cx="8064524" cy="830997"/>
          </a:xfrm>
        </p:grpSpPr>
        <p:sp>
          <p:nvSpPr>
            <p:cNvPr id="13" name="8"/>
            <p:cNvSpPr/>
            <p:nvPr/>
          </p:nvSpPr>
          <p:spPr>
            <a:xfrm>
              <a:off x="3431368" y="3068920"/>
              <a:ext cx="7488832" cy="551805"/>
            </a:xfrm>
            <a:prstGeom prst="rect">
              <a:avLst/>
            </a:prstGeom>
            <a:noFill/>
          </p:spPr>
          <p:txBody>
            <a:bodyPr wrap="square" rtlCol="0" anchor="ctr">
              <a:spAutoFit/>
            </a:bodyPr>
            <a:lstStyle/>
            <a:p>
              <a:pPr defTabSz="1219200">
                <a:lnSpc>
                  <a:spcPct val="150000"/>
                </a:lnSpc>
              </a:pPr>
              <a:r>
                <a:rPr lang="en-US" altLang="zh-CN" dirty="0">
                  <a:solidFill>
                    <a:srgbClr val="000000"/>
                  </a:solidFill>
                  <a:latin typeface="+mn-lt"/>
                  <a:ea typeface="+mn-ea"/>
                  <a:cs typeface="+mn-ea"/>
                  <a:sym typeface="+mn-lt"/>
                </a:rPr>
                <a:t>2</a:t>
              </a:r>
              <a:r>
                <a:rPr lang="zh-CN" altLang="en-US" dirty="0">
                  <a:solidFill>
                    <a:srgbClr val="000000"/>
                  </a:solidFill>
                  <a:latin typeface="+mn-lt"/>
                  <a:ea typeface="+mn-ea"/>
                  <a:cs typeface="+mn-ea"/>
                  <a:sym typeface="+mn-lt"/>
                </a:rPr>
                <a:t>、如果已被洪水包围，要设法尽快与当地防汛部门取得联系，报告自己的方位和险情，积极寻求救援。</a:t>
              </a:r>
            </a:p>
          </p:txBody>
        </p:sp>
        <p:sp>
          <p:nvSpPr>
            <p:cNvPr id="3" name="矩形 2"/>
            <p:cNvSpPr/>
            <p:nvPr/>
          </p:nvSpPr>
          <p:spPr bwMode="auto">
            <a:xfrm>
              <a:off x="3290863" y="2929325"/>
              <a:ext cx="8064524" cy="830997"/>
            </a:xfrm>
            <a:prstGeom prst="rect">
              <a:avLst/>
            </a:prstGeom>
            <a:noFill/>
            <a:ln w="9525" cap="flat" cmpd="sng" algn="ctr">
              <a:solidFill>
                <a:schemeClr val="accent1"/>
              </a:solidFill>
              <a:prstDash val="solid"/>
              <a:round/>
              <a:headEnd type="none" w="med" len="med"/>
              <a:tailEnd type="none" w="med" len="med"/>
            </a:ln>
          </p:spPr>
          <p:txBody>
            <a:bodyPr vert="horz" wrap="square" lIns="91440" tIns="45720" rIns="91440" bIns="45720" numCol="1" rtlCol="0" anchor="t" anchorCtr="0" compatLnSpc="1"/>
            <a:lstStyle/>
            <a:p>
              <a:pPr marL="0" marR="0" indent="0" defTabSz="914400" rtl="0" eaLnBrk="1" fontAlgn="base" latinLnBrk="0" hangingPunct="1">
                <a:lnSpc>
                  <a:spcPct val="15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mn-lt"/>
                <a:ea typeface="+mn-ea"/>
                <a:cs typeface="+mn-ea"/>
                <a:sym typeface="+mn-lt"/>
              </a:endParaRPr>
            </a:p>
          </p:txBody>
        </p:sp>
      </p:grpSp>
      <p:grpSp>
        <p:nvGrpSpPr>
          <p:cNvPr id="8" name="组合 7"/>
          <p:cNvGrpSpPr/>
          <p:nvPr/>
        </p:nvGrpSpPr>
        <p:grpSpPr>
          <a:xfrm>
            <a:off x="6819255" y="2557755"/>
            <a:ext cx="4738885" cy="1152128"/>
            <a:chOff x="3290863" y="3951908"/>
            <a:chExt cx="8064524" cy="830997"/>
          </a:xfrm>
        </p:grpSpPr>
        <p:sp>
          <p:nvSpPr>
            <p:cNvPr id="14" name="9"/>
            <p:cNvSpPr/>
            <p:nvPr/>
          </p:nvSpPr>
          <p:spPr>
            <a:xfrm>
              <a:off x="3434214" y="4132223"/>
              <a:ext cx="7499847" cy="394650"/>
            </a:xfrm>
            <a:prstGeom prst="rect">
              <a:avLst/>
            </a:prstGeom>
            <a:noFill/>
          </p:spPr>
          <p:txBody>
            <a:bodyPr wrap="square" rtlCol="0" anchor="ctr">
              <a:spAutoFit/>
            </a:bodyPr>
            <a:lstStyle/>
            <a:p>
              <a:pPr defTabSz="1219200">
                <a:lnSpc>
                  <a:spcPct val="150000"/>
                </a:lnSpc>
              </a:pPr>
              <a:r>
                <a:rPr lang="en-US" altLang="zh-CN" dirty="0">
                  <a:solidFill>
                    <a:srgbClr val="000000"/>
                  </a:solidFill>
                  <a:latin typeface="+mn-lt"/>
                  <a:ea typeface="+mn-ea"/>
                  <a:cs typeface="+mn-ea"/>
                  <a:sym typeface="+mn-lt"/>
                </a:rPr>
                <a:t>3</a:t>
              </a:r>
              <a:r>
                <a:rPr lang="zh-CN" altLang="en-US" dirty="0">
                  <a:solidFill>
                    <a:srgbClr val="000000"/>
                  </a:solidFill>
                  <a:latin typeface="+mn-lt"/>
                  <a:ea typeface="+mn-ea"/>
                  <a:cs typeface="+mn-ea"/>
                  <a:sym typeface="+mn-lt"/>
                </a:rPr>
                <a:t>、如已被卷入洪水中，一定要尽可能</a:t>
              </a:r>
              <a:r>
                <a:rPr lang="en-US" altLang="zh-CN" dirty="0">
                  <a:solidFill>
                    <a:srgbClr val="000000"/>
                  </a:solidFill>
                  <a:latin typeface="+mn-lt"/>
                  <a:ea typeface="+mn-ea"/>
                  <a:cs typeface="+mn-ea"/>
                  <a:sym typeface="+mn-lt"/>
                </a:rPr>
                <a:t>&gt;</a:t>
              </a:r>
              <a:r>
                <a:rPr lang="zh-CN" altLang="en-US" dirty="0">
                  <a:solidFill>
                    <a:srgbClr val="000000"/>
                  </a:solidFill>
                  <a:latin typeface="+mn-lt"/>
                  <a:ea typeface="+mn-ea"/>
                  <a:cs typeface="+mn-ea"/>
                  <a:sym typeface="+mn-lt"/>
                </a:rPr>
                <a:t>抓住固定的或能漂浮的东西，寻找机会逃生。</a:t>
              </a:r>
            </a:p>
          </p:txBody>
        </p:sp>
        <p:sp>
          <p:nvSpPr>
            <p:cNvPr id="4" name="矩形 3"/>
            <p:cNvSpPr/>
            <p:nvPr/>
          </p:nvSpPr>
          <p:spPr bwMode="auto">
            <a:xfrm>
              <a:off x="3290863" y="3951908"/>
              <a:ext cx="8064524" cy="830997"/>
            </a:xfrm>
            <a:prstGeom prst="rect">
              <a:avLst/>
            </a:prstGeom>
            <a:noFill/>
            <a:ln w="9525" cap="flat" cmpd="sng" algn="ctr">
              <a:solidFill>
                <a:schemeClr val="accent1"/>
              </a:solidFill>
              <a:prstDash val="solid"/>
              <a:round/>
              <a:headEnd type="none" w="med" len="med"/>
              <a:tailEnd type="none" w="med" len="med"/>
            </a:ln>
          </p:spPr>
          <p:txBody>
            <a:bodyPr vert="horz" wrap="square" lIns="91440" tIns="45720" rIns="91440" bIns="45720" numCol="1" rtlCol="0" anchor="t" anchorCtr="0" compatLnSpc="1"/>
            <a:lstStyle/>
            <a:p>
              <a:pPr marL="0" marR="0" indent="0" defTabSz="914400" rtl="0" eaLnBrk="1" fontAlgn="base" latinLnBrk="0" hangingPunct="1">
                <a:lnSpc>
                  <a:spcPct val="15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mn-lt"/>
                <a:ea typeface="+mn-ea"/>
                <a:cs typeface="+mn-ea"/>
                <a:sym typeface="+mn-lt"/>
              </a:endParaRPr>
            </a:p>
          </p:txBody>
        </p:sp>
      </p:grpSp>
      <p:grpSp>
        <p:nvGrpSpPr>
          <p:cNvPr id="6" name="组合 5"/>
          <p:cNvGrpSpPr/>
          <p:nvPr/>
        </p:nvGrpSpPr>
        <p:grpSpPr>
          <a:xfrm>
            <a:off x="6819255" y="4717995"/>
            <a:ext cx="4882901" cy="1368152"/>
            <a:chOff x="3290863" y="4974491"/>
            <a:chExt cx="8064524" cy="830997"/>
          </a:xfrm>
        </p:grpSpPr>
        <p:sp>
          <p:nvSpPr>
            <p:cNvPr id="15" name="10"/>
            <p:cNvSpPr/>
            <p:nvPr/>
          </p:nvSpPr>
          <p:spPr>
            <a:xfrm>
              <a:off x="3431368" y="5028461"/>
              <a:ext cx="7776494" cy="723054"/>
            </a:xfrm>
            <a:prstGeom prst="rect">
              <a:avLst/>
            </a:prstGeom>
            <a:noFill/>
          </p:spPr>
          <p:txBody>
            <a:bodyPr wrap="square" rtlCol="0" anchor="ctr">
              <a:spAutoFit/>
            </a:bodyPr>
            <a:lstStyle/>
            <a:p>
              <a:pPr defTabSz="1219200">
                <a:lnSpc>
                  <a:spcPct val="150000"/>
                </a:lnSpc>
              </a:pPr>
              <a:r>
                <a:rPr lang="en-US" altLang="zh-CN" dirty="0">
                  <a:solidFill>
                    <a:srgbClr val="000000"/>
                  </a:solidFill>
                  <a:latin typeface="+mn-lt"/>
                  <a:ea typeface="+mn-ea"/>
                  <a:cs typeface="+mn-ea"/>
                  <a:sym typeface="+mn-lt"/>
                </a:rPr>
                <a:t>4</a:t>
              </a:r>
              <a:r>
                <a:rPr lang="zh-CN" altLang="en-US" dirty="0">
                  <a:solidFill>
                    <a:srgbClr val="000000"/>
                  </a:solidFill>
                  <a:latin typeface="+mn-lt"/>
                  <a:ea typeface="+mn-ea"/>
                  <a:cs typeface="+mn-ea"/>
                  <a:sym typeface="+mn-lt"/>
                </a:rPr>
                <a:t>、发现高压线铁塔倾斜或者电线断头下垂时，一定要迅速远避，防止直接触电或因地面“跨步电压”触电。</a:t>
              </a:r>
            </a:p>
          </p:txBody>
        </p:sp>
        <p:sp>
          <p:nvSpPr>
            <p:cNvPr id="5" name="矩形 4"/>
            <p:cNvSpPr/>
            <p:nvPr/>
          </p:nvSpPr>
          <p:spPr bwMode="auto">
            <a:xfrm>
              <a:off x="3290863" y="4974491"/>
              <a:ext cx="8064524" cy="830997"/>
            </a:xfrm>
            <a:prstGeom prst="rect">
              <a:avLst/>
            </a:prstGeom>
            <a:noFill/>
            <a:ln w="9525" cap="flat" cmpd="sng" algn="ctr">
              <a:solidFill>
                <a:schemeClr val="accent1"/>
              </a:solidFill>
              <a:prstDash val="solid"/>
              <a:round/>
              <a:headEnd type="none" w="med" len="med"/>
              <a:tailEnd type="none" w="med" len="med"/>
            </a:ln>
          </p:spPr>
          <p:txBody>
            <a:bodyPr vert="horz" wrap="square" lIns="91440" tIns="45720" rIns="91440" bIns="45720" numCol="1" rtlCol="0" anchor="t" anchorCtr="0" compatLnSpc="1"/>
            <a:lstStyle/>
            <a:p>
              <a:pPr marL="0" marR="0" indent="0" defTabSz="914400" rtl="0" eaLnBrk="1" fontAlgn="base" latinLnBrk="0" hangingPunct="1">
                <a:lnSpc>
                  <a:spcPct val="15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mn-lt"/>
                <a:ea typeface="+mn-ea"/>
                <a:cs typeface="+mn-ea"/>
                <a:sym typeface="+mn-lt"/>
              </a:endParaRPr>
            </a:p>
          </p:txBody>
        </p:sp>
      </p:grpSp>
      <p:sp>
        <p:nvSpPr>
          <p:cNvPr id="17" name="1">
            <a:hlinkClick r:id="" action="ppaction://hlinkshowjump?jump=nextslide"/>
          </p:cNvPr>
          <p:cNvSpPr txBox="1">
            <a:spLocks noChangeArrowheads="1"/>
          </p:cNvSpPr>
          <p:nvPr/>
        </p:nvSpPr>
        <p:spPr bwMode="auto">
          <a:xfrm>
            <a:off x="2426767" y="82466"/>
            <a:ext cx="5996378" cy="91300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defTabSz="1219200">
              <a:defRPr sz="2800" b="1">
                <a:solidFill>
                  <a:sysClr val="windowText" lastClr="000000"/>
                </a:solidFill>
                <a:ea typeface="微软雅黑" panose="020B0503020204020204"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3200" dirty="0" smtClean="0">
                <a:solidFill>
                  <a:schemeClr val="bg1"/>
                </a:solidFill>
                <a:latin typeface="汉仪唐美人 35W" panose="00020600040101010101" pitchFamily="18" charset="-122"/>
                <a:ea typeface="汉仪唐美人 35W" panose="00020600040101010101" pitchFamily="18" charset="-122"/>
                <a:cs typeface="+mn-ea"/>
                <a:sym typeface="+mn-lt"/>
              </a:rPr>
              <a:t>洪水台风篇</a:t>
            </a:r>
            <a:endParaRPr lang="zh-CN" altLang="en-US" sz="3200" dirty="0">
              <a:solidFill>
                <a:schemeClr val="bg1"/>
              </a:solidFill>
              <a:latin typeface="汉仪唐美人 35W" panose="00020600040101010101" pitchFamily="18" charset="-122"/>
              <a:ea typeface="汉仪唐美人 35W" panose="00020600040101010101" pitchFamily="18" charset="-122"/>
              <a:cs typeface="+mn-ea"/>
              <a:sym typeface="+mn-lt"/>
            </a:endParaRPr>
          </a:p>
        </p:txBody>
      </p:sp>
      <p:sp>
        <p:nvSpPr>
          <p:cNvPr id="18" name="2"/>
          <p:cNvSpPr/>
          <p:nvPr/>
        </p:nvSpPr>
        <p:spPr>
          <a:xfrm>
            <a:off x="98379" y="145811"/>
            <a:ext cx="3768189" cy="737445"/>
          </a:xfrm>
          <a:prstGeom prst="roundRect">
            <a:avLst>
              <a:gd name="adj" fmla="val 0"/>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219200"/>
            <a:r>
              <a:rPr lang="en-US" altLang="zh-CN" sz="4000" b="1">
                <a:solidFill>
                  <a:schemeClr val="bg1"/>
                </a:solidFill>
                <a:cs typeface="+mn-ea"/>
                <a:sym typeface="+mn-lt"/>
              </a:rPr>
              <a:t>PART </a:t>
            </a:r>
            <a:r>
              <a:rPr lang="en-US" altLang="zh-CN" sz="4000" b="1" smtClean="0">
                <a:solidFill>
                  <a:schemeClr val="bg1"/>
                </a:solidFill>
                <a:cs typeface="+mn-ea"/>
                <a:sym typeface="+mn-lt"/>
              </a:rPr>
              <a:t>03</a:t>
            </a:r>
            <a:endParaRPr lang="zh-CN" altLang="en-US" sz="4000" b="1">
              <a:solidFill>
                <a:schemeClr val="bg1"/>
              </a:solidFill>
              <a:cs typeface="+mn-ea"/>
              <a:sym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400" advTm="3000">
        <p14:doors dir="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6"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arn(inHorizontal)">
                                      <p:cBhvr>
                                        <p:cTn id="7" dur="750"/>
                                        <p:tgtEl>
                                          <p:spTgt spid="19"/>
                                        </p:tgtEl>
                                      </p:cBhvr>
                                    </p:animEffect>
                                  </p:childTnLst>
                                </p:cTn>
                              </p:par>
                            </p:childTnLst>
                          </p:cTn>
                        </p:par>
                        <p:par>
                          <p:cTn id="8" fill="hold" nodeType="afterGroup">
                            <p:stCondLst>
                              <p:cond delay="750"/>
                            </p:stCondLst>
                            <p:childTnLst>
                              <p:par>
                                <p:cTn id="9" presetID="16" presetClass="entr" presetSubtype="26"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barn(inHorizontal)">
                                      <p:cBhvr>
                                        <p:cTn id="11" dur="750"/>
                                        <p:tgtEl>
                                          <p:spTgt spid="10"/>
                                        </p:tgtEl>
                                      </p:cBhvr>
                                    </p:animEffect>
                                  </p:childTnLst>
                                </p:cTn>
                              </p:par>
                            </p:childTnLst>
                          </p:cTn>
                        </p:par>
                        <p:par>
                          <p:cTn id="12" fill="hold" nodeType="afterGroup">
                            <p:stCondLst>
                              <p:cond delay="1500"/>
                            </p:stCondLst>
                            <p:childTnLst>
                              <p:par>
                                <p:cTn id="13" presetID="16" presetClass="entr" presetSubtype="26"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arn(inHorizontal)">
                                      <p:cBhvr>
                                        <p:cTn id="15" dur="750"/>
                                        <p:tgtEl>
                                          <p:spTgt spid="8"/>
                                        </p:tgtEl>
                                      </p:cBhvr>
                                    </p:animEffect>
                                  </p:childTnLst>
                                </p:cTn>
                              </p:par>
                            </p:childTnLst>
                          </p:cTn>
                        </p:par>
                        <p:par>
                          <p:cTn id="16" fill="hold" nodeType="afterGroup">
                            <p:stCondLst>
                              <p:cond delay="2250"/>
                            </p:stCondLst>
                            <p:childTnLst>
                              <p:par>
                                <p:cTn id="17" presetID="16" presetClass="entr" presetSubtype="26"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arn(inHorizontal)">
                                      <p:cBhvr>
                                        <p:cTn id="19"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726054" y="1144939"/>
            <a:ext cx="10950986" cy="1884177"/>
            <a:chOff x="1074832" y="2109994"/>
            <a:chExt cx="4146166" cy="1884177"/>
          </a:xfrm>
        </p:grpSpPr>
        <p:sp>
          <p:nvSpPr>
            <p:cNvPr id="13" name="3"/>
            <p:cNvSpPr/>
            <p:nvPr/>
          </p:nvSpPr>
          <p:spPr>
            <a:xfrm>
              <a:off x="1082458" y="2109994"/>
              <a:ext cx="3937324" cy="1142300"/>
            </a:xfrm>
            <a:prstGeom prst="rect">
              <a:avLst/>
            </a:prstGeom>
            <a:noFill/>
          </p:spPr>
          <p:txBody>
            <a:bodyPr wrap="square" rtlCol="0">
              <a:spAutoFit/>
            </a:bodyPr>
            <a:lstStyle/>
            <a:p>
              <a:pPr algn="just" defTabSz="1219200">
                <a:lnSpc>
                  <a:spcPct val="150000"/>
                </a:lnSpc>
              </a:pPr>
              <a:r>
                <a:rPr lang="en-US" altLang="zh-CN" sz="2400">
                  <a:latin typeface="+mn-lt"/>
                  <a:ea typeface="+mn-ea"/>
                  <a:cs typeface="+mn-ea"/>
                  <a:sym typeface="+mn-lt"/>
                </a:rPr>
                <a:t>1</a:t>
              </a:r>
              <a:r>
                <a:rPr lang="zh-CN" altLang="en-US" sz="2400">
                  <a:latin typeface="+mn-lt"/>
                  <a:ea typeface="+mn-ea"/>
                  <a:cs typeface="+mn-ea"/>
                  <a:sym typeface="+mn-lt"/>
                </a:rPr>
                <a:t>、根据当地电视、广播等媒体提供的洪水信息，结合自己所处的位置和条件，冷静地选择最佳路线撤离，避免出现“人未走水先到”的被动局面。</a:t>
              </a:r>
            </a:p>
          </p:txBody>
        </p:sp>
        <p:sp>
          <p:nvSpPr>
            <p:cNvPr id="14" name="4"/>
            <p:cNvSpPr/>
            <p:nvPr/>
          </p:nvSpPr>
          <p:spPr>
            <a:xfrm>
              <a:off x="1074832" y="3405868"/>
              <a:ext cx="4146166" cy="588303"/>
            </a:xfrm>
            <a:prstGeom prst="rect">
              <a:avLst/>
            </a:prstGeom>
            <a:noFill/>
          </p:spPr>
          <p:txBody>
            <a:bodyPr wrap="square" rtlCol="0">
              <a:spAutoFit/>
            </a:bodyPr>
            <a:lstStyle/>
            <a:p>
              <a:pPr algn="just" defTabSz="1219200">
                <a:lnSpc>
                  <a:spcPct val="150000"/>
                </a:lnSpc>
              </a:pPr>
              <a:r>
                <a:rPr lang="en-US" altLang="zh-CN" sz="2400">
                  <a:latin typeface="+mn-lt"/>
                  <a:ea typeface="+mn-ea"/>
                  <a:cs typeface="+mn-ea"/>
                  <a:sym typeface="+mn-lt"/>
                </a:rPr>
                <a:t>2</a:t>
              </a:r>
              <a:r>
                <a:rPr lang="zh-CN" altLang="en-US" sz="2400">
                  <a:latin typeface="+mn-lt"/>
                  <a:ea typeface="+mn-ea"/>
                  <a:cs typeface="+mn-ea"/>
                  <a:sym typeface="+mn-lt"/>
                </a:rPr>
                <a:t>、认清路标，明确撤离的路线和目的地，避免因为惊慌而走错路。</a:t>
              </a:r>
            </a:p>
          </p:txBody>
        </p:sp>
      </p:grpSp>
      <p:grpSp>
        <p:nvGrpSpPr>
          <p:cNvPr id="25" name="组合 24"/>
          <p:cNvGrpSpPr/>
          <p:nvPr/>
        </p:nvGrpSpPr>
        <p:grpSpPr>
          <a:xfrm>
            <a:off x="545401" y="4390374"/>
            <a:ext cx="3096344" cy="1477328"/>
            <a:chOff x="5946720" y="1380948"/>
            <a:chExt cx="5630854" cy="1477328"/>
          </a:xfrm>
        </p:grpSpPr>
        <p:sp>
          <p:nvSpPr>
            <p:cNvPr id="26" name="5"/>
            <p:cNvSpPr/>
            <p:nvPr/>
          </p:nvSpPr>
          <p:spPr>
            <a:xfrm>
              <a:off x="5984117" y="1380948"/>
              <a:ext cx="5593457" cy="1477328"/>
            </a:xfrm>
            <a:prstGeom prst="rect">
              <a:avLst/>
            </a:prstGeom>
            <a:noFill/>
          </p:spPr>
          <p:txBody>
            <a:bodyPr wrap="square" rtlCol="0">
              <a:spAutoFit/>
            </a:bodyPr>
            <a:lstStyle/>
            <a:p>
              <a:pPr algn="just" defTabSz="1219200">
                <a:lnSpc>
                  <a:spcPct val="125000"/>
                </a:lnSpc>
              </a:pPr>
              <a:r>
                <a:rPr lang="zh-CN" altLang="en-US">
                  <a:solidFill>
                    <a:srgbClr val="000000"/>
                  </a:solidFill>
                  <a:latin typeface="+mn-lt"/>
                  <a:ea typeface="+mn-ea"/>
                  <a:cs typeface="+mn-ea"/>
                  <a:sym typeface="+mn-lt"/>
                </a:rPr>
                <a:t>自保措施：备足速食食品或蒸煮够食用几天的食品，准备足够的饮用水和日用品。</a:t>
              </a:r>
              <a:endParaRPr lang="en-US" altLang="zh-CN">
                <a:solidFill>
                  <a:srgbClr val="000000"/>
                </a:solidFill>
                <a:latin typeface="+mn-lt"/>
                <a:ea typeface="+mn-ea"/>
                <a:cs typeface="+mn-ea"/>
                <a:sym typeface="+mn-lt"/>
              </a:endParaRPr>
            </a:p>
            <a:p>
              <a:pPr algn="just" defTabSz="1219200">
                <a:lnSpc>
                  <a:spcPct val="125000"/>
                </a:lnSpc>
              </a:pPr>
              <a:endParaRPr lang="en-US" altLang="zh-CN">
                <a:solidFill>
                  <a:srgbClr val="000000"/>
                </a:solidFill>
                <a:latin typeface="+mn-lt"/>
                <a:ea typeface="+mn-ea"/>
                <a:cs typeface="+mn-ea"/>
                <a:sym typeface="+mn-lt"/>
              </a:endParaRPr>
            </a:p>
          </p:txBody>
        </p:sp>
        <p:cxnSp>
          <p:nvCxnSpPr>
            <p:cNvPr id="34" name="直接连接符 33"/>
            <p:cNvCxnSpPr/>
            <p:nvPr/>
          </p:nvCxnSpPr>
          <p:spPr bwMode="auto">
            <a:xfrm>
              <a:off x="5946720" y="2492896"/>
              <a:ext cx="5393315" cy="0"/>
            </a:xfrm>
            <a:prstGeom prst="line">
              <a:avLst/>
            </a:prstGeom>
            <a:solidFill>
              <a:schemeClr val="accent1"/>
            </a:solidFill>
            <a:ln w="9525" cap="flat" cmpd="sng" algn="ctr">
              <a:solidFill>
                <a:schemeClr val="accent1"/>
              </a:solidFill>
              <a:prstDash val="solid"/>
              <a:round/>
              <a:headEnd type="none" w="med" len="med"/>
              <a:tailEnd type="none" w="med" len="med"/>
            </a:ln>
          </p:spPr>
        </p:cxnSp>
      </p:grpSp>
      <p:grpSp>
        <p:nvGrpSpPr>
          <p:cNvPr id="36" name="组合 35"/>
          <p:cNvGrpSpPr/>
          <p:nvPr/>
        </p:nvGrpSpPr>
        <p:grpSpPr>
          <a:xfrm>
            <a:off x="8152978" y="3429000"/>
            <a:ext cx="3559433" cy="2169825"/>
            <a:chOff x="5946720" y="377358"/>
            <a:chExt cx="5393316" cy="2169825"/>
          </a:xfrm>
        </p:grpSpPr>
        <p:sp>
          <p:nvSpPr>
            <p:cNvPr id="37" name="5"/>
            <p:cNvSpPr/>
            <p:nvPr/>
          </p:nvSpPr>
          <p:spPr>
            <a:xfrm>
              <a:off x="6021655" y="377358"/>
              <a:ext cx="5318381" cy="2169825"/>
            </a:xfrm>
            <a:prstGeom prst="rect">
              <a:avLst/>
            </a:prstGeom>
            <a:noFill/>
          </p:spPr>
          <p:txBody>
            <a:bodyPr wrap="square" rtlCol="0">
              <a:spAutoFit/>
            </a:bodyPr>
            <a:lstStyle/>
            <a:p>
              <a:pPr algn="just" defTabSz="1219200">
                <a:lnSpc>
                  <a:spcPct val="125000"/>
                </a:lnSpc>
              </a:pPr>
              <a:endParaRPr lang="en-US" altLang="zh-CN">
                <a:solidFill>
                  <a:srgbClr val="000000"/>
                </a:solidFill>
                <a:latin typeface="+mn-lt"/>
                <a:ea typeface="+mn-ea"/>
                <a:cs typeface="+mn-ea"/>
                <a:sym typeface="+mn-lt"/>
              </a:endParaRPr>
            </a:p>
            <a:p>
              <a:pPr algn="just" defTabSz="1219200">
                <a:lnSpc>
                  <a:spcPct val="125000"/>
                </a:lnSpc>
              </a:pPr>
              <a:r>
                <a:rPr lang="zh-CN" altLang="en-US">
                  <a:solidFill>
                    <a:srgbClr val="000000"/>
                  </a:solidFill>
                  <a:latin typeface="+mn-lt"/>
                  <a:ea typeface="+mn-ea"/>
                  <a:cs typeface="+mn-ea"/>
                  <a:sym typeface="+mn-lt"/>
                </a:rPr>
                <a:t>将不便携带的贵重物品作防水捆扎后埋入地下或放到高处，票款、首饰等小件贵重物品可缝在衣服内随身携带。保存好尚能使用的通讯设备。</a:t>
              </a:r>
            </a:p>
          </p:txBody>
        </p:sp>
        <p:cxnSp>
          <p:nvCxnSpPr>
            <p:cNvPr id="45" name="直接连接符 44"/>
            <p:cNvCxnSpPr/>
            <p:nvPr/>
          </p:nvCxnSpPr>
          <p:spPr bwMode="auto">
            <a:xfrm>
              <a:off x="5946720" y="2492896"/>
              <a:ext cx="5393316" cy="0"/>
            </a:xfrm>
            <a:prstGeom prst="line">
              <a:avLst/>
            </a:prstGeom>
            <a:solidFill>
              <a:schemeClr val="accent1"/>
            </a:solidFill>
            <a:ln w="9525" cap="flat" cmpd="sng" algn="ctr">
              <a:solidFill>
                <a:schemeClr val="accent1"/>
              </a:solidFill>
              <a:prstDash val="solid"/>
              <a:round/>
              <a:headEnd type="none" w="med" len="med"/>
              <a:tailEnd type="none" w="med" len="med"/>
            </a:ln>
          </p:spPr>
        </p:cxnSp>
      </p:grpSp>
      <p:grpSp>
        <p:nvGrpSpPr>
          <p:cNvPr id="47" name="组合 46"/>
          <p:cNvGrpSpPr/>
          <p:nvPr/>
        </p:nvGrpSpPr>
        <p:grpSpPr>
          <a:xfrm>
            <a:off x="4357016" y="3753979"/>
            <a:ext cx="3075780" cy="2169825"/>
            <a:chOff x="5946718" y="684108"/>
            <a:chExt cx="5593457" cy="2169825"/>
          </a:xfrm>
        </p:grpSpPr>
        <p:sp>
          <p:nvSpPr>
            <p:cNvPr id="48" name="5"/>
            <p:cNvSpPr/>
            <p:nvPr/>
          </p:nvSpPr>
          <p:spPr>
            <a:xfrm>
              <a:off x="5946718" y="684108"/>
              <a:ext cx="5593457" cy="2169825"/>
            </a:xfrm>
            <a:prstGeom prst="rect">
              <a:avLst/>
            </a:prstGeom>
            <a:noFill/>
          </p:spPr>
          <p:txBody>
            <a:bodyPr wrap="square" rtlCol="0">
              <a:spAutoFit/>
            </a:bodyPr>
            <a:lstStyle/>
            <a:p>
              <a:pPr algn="just" defTabSz="1219200">
                <a:lnSpc>
                  <a:spcPct val="125000"/>
                </a:lnSpc>
              </a:pPr>
              <a:endParaRPr lang="en-US" altLang="zh-CN">
                <a:solidFill>
                  <a:srgbClr val="000000"/>
                </a:solidFill>
                <a:latin typeface="+mn-lt"/>
                <a:ea typeface="+mn-ea"/>
                <a:cs typeface="+mn-ea"/>
                <a:sym typeface="+mn-lt"/>
              </a:endParaRPr>
            </a:p>
            <a:p>
              <a:pPr algn="just" defTabSz="1219200">
                <a:lnSpc>
                  <a:spcPct val="125000"/>
                </a:lnSpc>
              </a:pPr>
              <a:r>
                <a:rPr lang="zh-CN" altLang="en-US">
                  <a:solidFill>
                    <a:srgbClr val="000000"/>
                  </a:solidFill>
                  <a:latin typeface="+mn-lt"/>
                  <a:ea typeface="+mn-ea"/>
                  <a:cs typeface="+mn-ea"/>
                  <a:sym typeface="+mn-lt"/>
                </a:rPr>
                <a:t>扎制木排、竹排，搜集木盆、木材、大件泡沫塑料等适合漂浮的材料，加工成救生装置以备急需。 </a:t>
              </a:r>
              <a:endParaRPr lang="en-US" altLang="zh-CN">
                <a:solidFill>
                  <a:srgbClr val="000000"/>
                </a:solidFill>
                <a:latin typeface="+mn-lt"/>
                <a:ea typeface="+mn-ea"/>
                <a:cs typeface="+mn-ea"/>
                <a:sym typeface="+mn-lt"/>
              </a:endParaRPr>
            </a:p>
            <a:p>
              <a:pPr algn="just" defTabSz="1219200">
                <a:lnSpc>
                  <a:spcPct val="125000"/>
                </a:lnSpc>
              </a:pPr>
              <a:endParaRPr lang="en-US" altLang="zh-CN">
                <a:solidFill>
                  <a:srgbClr val="000000"/>
                </a:solidFill>
                <a:latin typeface="+mn-lt"/>
                <a:ea typeface="+mn-ea"/>
                <a:cs typeface="+mn-ea"/>
                <a:sym typeface="+mn-lt"/>
              </a:endParaRPr>
            </a:p>
          </p:txBody>
        </p:sp>
        <p:cxnSp>
          <p:nvCxnSpPr>
            <p:cNvPr id="53" name="直接连接符 52"/>
            <p:cNvCxnSpPr/>
            <p:nvPr/>
          </p:nvCxnSpPr>
          <p:spPr bwMode="auto">
            <a:xfrm>
              <a:off x="5946720" y="2492896"/>
              <a:ext cx="5393317" cy="0"/>
            </a:xfrm>
            <a:prstGeom prst="line">
              <a:avLst/>
            </a:prstGeom>
            <a:solidFill>
              <a:schemeClr val="accent1"/>
            </a:solidFill>
            <a:ln w="9525" cap="flat" cmpd="sng" algn="ctr">
              <a:solidFill>
                <a:schemeClr val="accent1"/>
              </a:solidFill>
              <a:prstDash val="solid"/>
              <a:round/>
              <a:headEnd type="none" w="med" len="med"/>
              <a:tailEnd type="none" w="med" len="med"/>
            </a:ln>
          </p:spPr>
        </p:cxnSp>
      </p:grpSp>
      <p:sp>
        <p:nvSpPr>
          <p:cNvPr id="55" name="1">
            <a:hlinkClick r:id="" action="ppaction://hlinkshowjump?jump=nextslide"/>
          </p:cNvPr>
          <p:cNvSpPr txBox="1">
            <a:spLocks noChangeArrowheads="1"/>
          </p:cNvSpPr>
          <p:nvPr/>
        </p:nvSpPr>
        <p:spPr bwMode="auto">
          <a:xfrm>
            <a:off x="2426767" y="82466"/>
            <a:ext cx="5996378" cy="91300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defTabSz="1219200">
              <a:defRPr sz="2800" b="1">
                <a:solidFill>
                  <a:sysClr val="windowText" lastClr="000000"/>
                </a:solidFill>
                <a:ea typeface="微软雅黑" panose="020B0503020204020204"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3200" smtClean="0">
                <a:solidFill>
                  <a:schemeClr val="bg1"/>
                </a:solidFill>
                <a:latin typeface="汉仪唐美人 35W" panose="00020600040101010101" pitchFamily="18" charset="-122"/>
                <a:ea typeface="汉仪唐美人 35W" panose="00020600040101010101" pitchFamily="18" charset="-122"/>
                <a:cs typeface="+mn-ea"/>
                <a:sym typeface="+mn-lt"/>
              </a:rPr>
              <a:t>洪水台风篇</a:t>
            </a:r>
            <a:endParaRPr lang="zh-CN" altLang="en-US" sz="3200">
              <a:solidFill>
                <a:schemeClr val="bg1"/>
              </a:solidFill>
              <a:latin typeface="汉仪唐美人 35W" panose="00020600040101010101" pitchFamily="18" charset="-122"/>
              <a:ea typeface="汉仪唐美人 35W" panose="00020600040101010101" pitchFamily="18" charset="-122"/>
              <a:cs typeface="+mn-ea"/>
              <a:sym typeface="+mn-lt"/>
            </a:endParaRPr>
          </a:p>
        </p:txBody>
      </p:sp>
      <p:sp>
        <p:nvSpPr>
          <p:cNvPr id="56" name="2"/>
          <p:cNvSpPr/>
          <p:nvPr/>
        </p:nvSpPr>
        <p:spPr>
          <a:xfrm>
            <a:off x="98379" y="145811"/>
            <a:ext cx="3768189" cy="737445"/>
          </a:xfrm>
          <a:prstGeom prst="roundRect">
            <a:avLst>
              <a:gd name="adj" fmla="val 0"/>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219200"/>
            <a:r>
              <a:rPr lang="en-US" altLang="zh-CN" sz="4000" b="1">
                <a:solidFill>
                  <a:schemeClr val="bg1"/>
                </a:solidFill>
                <a:cs typeface="+mn-ea"/>
                <a:sym typeface="+mn-lt"/>
              </a:rPr>
              <a:t>PART </a:t>
            </a:r>
            <a:r>
              <a:rPr lang="en-US" altLang="zh-CN" sz="4000" b="1" smtClean="0">
                <a:solidFill>
                  <a:schemeClr val="bg1"/>
                </a:solidFill>
                <a:cs typeface="+mn-ea"/>
                <a:sym typeface="+mn-lt"/>
              </a:rPr>
              <a:t>03</a:t>
            </a:r>
            <a:endParaRPr lang="zh-CN" altLang="en-US" sz="4000" b="1">
              <a:solidFill>
                <a:schemeClr val="bg1"/>
              </a:solidFill>
              <a:cs typeface="+mn-ea"/>
              <a:sym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400" advTm="3000">
        <p14:doors dir="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8" presetClass="entr" presetSubtype="16"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amond(in)">
                                      <p:cBhvr>
                                        <p:cTn id="7" dur="750"/>
                                        <p:tgtEl>
                                          <p:spTgt spid="7"/>
                                        </p:tgtEl>
                                      </p:cBhvr>
                                    </p:animEffect>
                                  </p:childTnLst>
                                </p:cTn>
                              </p:par>
                            </p:childTnLst>
                          </p:cTn>
                        </p:par>
                        <p:par>
                          <p:cTn id="8" fill="hold" nodeType="afterGroup">
                            <p:stCondLst>
                              <p:cond delay="750"/>
                            </p:stCondLst>
                            <p:childTnLst>
                              <p:par>
                                <p:cTn id="9" presetID="22" presetClass="entr" presetSubtype="4" fill="hold"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wipe(down)">
                                      <p:cBhvr>
                                        <p:cTn id="11" dur="750"/>
                                        <p:tgtEl>
                                          <p:spTgt spid="25"/>
                                        </p:tgtEl>
                                      </p:cBhvr>
                                    </p:animEffect>
                                  </p:childTnLst>
                                </p:cTn>
                              </p:par>
                            </p:childTnLst>
                          </p:cTn>
                        </p:par>
                        <p:par>
                          <p:cTn id="12" fill="hold" nodeType="afterGroup">
                            <p:stCondLst>
                              <p:cond delay="1500"/>
                            </p:stCondLst>
                            <p:childTnLst>
                              <p:par>
                                <p:cTn id="13" presetID="22" presetClass="entr" presetSubtype="4" fill="hold" nodeType="after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wipe(down)">
                                      <p:cBhvr>
                                        <p:cTn id="15" dur="750"/>
                                        <p:tgtEl>
                                          <p:spTgt spid="36"/>
                                        </p:tgtEl>
                                      </p:cBhvr>
                                    </p:animEffect>
                                  </p:childTnLst>
                                </p:cTn>
                              </p:par>
                            </p:childTnLst>
                          </p:cTn>
                        </p:par>
                        <p:par>
                          <p:cTn id="16" fill="hold" nodeType="afterGroup">
                            <p:stCondLst>
                              <p:cond delay="2250"/>
                            </p:stCondLst>
                            <p:childTnLst>
                              <p:par>
                                <p:cTn id="17" presetID="22" presetClass="entr" presetSubtype="4" fill="hold" nodeType="afterEffect">
                                  <p:stCondLst>
                                    <p:cond delay="0"/>
                                  </p:stCondLst>
                                  <p:childTnLst>
                                    <p:set>
                                      <p:cBhvr>
                                        <p:cTn id="18" dur="1" fill="hold">
                                          <p:stCondLst>
                                            <p:cond delay="0"/>
                                          </p:stCondLst>
                                        </p:cTn>
                                        <p:tgtEl>
                                          <p:spTgt spid="47"/>
                                        </p:tgtEl>
                                        <p:attrNameLst>
                                          <p:attrName>style.visibility</p:attrName>
                                        </p:attrNameLst>
                                      </p:cBhvr>
                                      <p:to>
                                        <p:strVal val="visible"/>
                                      </p:to>
                                    </p:set>
                                    <p:animEffect transition="in" filter="wipe(down)">
                                      <p:cBhvr>
                                        <p:cTn id="19" dur="75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
          <p:cNvSpPr/>
          <p:nvPr/>
        </p:nvSpPr>
        <p:spPr>
          <a:xfrm>
            <a:off x="482551" y="1700808"/>
            <a:ext cx="11305255" cy="3785652"/>
          </a:xfrm>
          <a:prstGeom prst="rect">
            <a:avLst/>
          </a:prstGeom>
        </p:spPr>
        <p:txBody>
          <a:bodyPr wrap="square" lIns="91440" tIns="45720" rIns="91440" bIns="45720">
            <a:spAutoFit/>
          </a:bodyPr>
          <a:lstStyle/>
          <a:p>
            <a:pPr marL="285750" indent="-285750" defTabSz="1219200">
              <a:lnSpc>
                <a:spcPct val="150000"/>
              </a:lnSpc>
              <a:buFont typeface="Wingdings" panose="05000000000000000000" pitchFamily="2" charset="2"/>
              <a:buChar char="u"/>
            </a:pPr>
            <a:r>
              <a:rPr lang="zh-CN" altLang="en-US" sz="2000">
                <a:solidFill>
                  <a:srgbClr val="000000"/>
                </a:solidFill>
                <a:latin typeface="+mn-lt"/>
                <a:ea typeface="+mn-ea"/>
                <a:cs typeface="+mn-ea"/>
                <a:sym typeface="+mn-lt"/>
              </a:rPr>
              <a:t>台风（英语：</a:t>
            </a:r>
            <a:r>
              <a:rPr lang="en-US" altLang="zh-CN" sz="2000">
                <a:solidFill>
                  <a:srgbClr val="000000"/>
                </a:solidFill>
                <a:latin typeface="+mn-lt"/>
                <a:ea typeface="+mn-ea"/>
                <a:cs typeface="+mn-ea"/>
                <a:sym typeface="+mn-lt"/>
              </a:rPr>
              <a:t>Typhoon</a:t>
            </a:r>
            <a:r>
              <a:rPr lang="zh-CN" altLang="en-US" sz="2000">
                <a:solidFill>
                  <a:srgbClr val="000000"/>
                </a:solidFill>
                <a:latin typeface="+mn-lt"/>
                <a:ea typeface="+mn-ea"/>
                <a:cs typeface="+mn-ea"/>
                <a:sym typeface="+mn-lt"/>
              </a:rPr>
              <a:t>）是赤道以北，日界线以西，亚洲太平洋国家或地区对热带气旋的一个分级。</a:t>
            </a:r>
            <a:endParaRPr lang="en-US" altLang="zh-CN" sz="2000">
              <a:solidFill>
                <a:srgbClr val="000000"/>
              </a:solidFill>
              <a:latin typeface="+mn-lt"/>
              <a:ea typeface="+mn-ea"/>
              <a:cs typeface="+mn-ea"/>
              <a:sym typeface="+mn-lt"/>
            </a:endParaRPr>
          </a:p>
          <a:p>
            <a:pPr marL="285750" indent="-285750" defTabSz="1219200">
              <a:lnSpc>
                <a:spcPct val="150000"/>
              </a:lnSpc>
              <a:buFont typeface="Wingdings" panose="05000000000000000000" pitchFamily="2" charset="2"/>
              <a:buChar char="u"/>
            </a:pPr>
            <a:endParaRPr lang="en-US" altLang="zh-CN" sz="2000">
              <a:solidFill>
                <a:srgbClr val="000000"/>
              </a:solidFill>
              <a:latin typeface="+mn-lt"/>
              <a:ea typeface="+mn-ea"/>
              <a:cs typeface="+mn-ea"/>
              <a:sym typeface="+mn-lt"/>
            </a:endParaRPr>
          </a:p>
          <a:p>
            <a:pPr marL="285750" indent="-285750" defTabSz="1219200">
              <a:lnSpc>
                <a:spcPct val="150000"/>
              </a:lnSpc>
              <a:buFont typeface="Wingdings" panose="05000000000000000000" pitchFamily="2" charset="2"/>
              <a:buChar char="u"/>
            </a:pPr>
            <a:r>
              <a:rPr lang="zh-CN" altLang="en-US" sz="2000">
                <a:solidFill>
                  <a:srgbClr val="000000"/>
                </a:solidFill>
                <a:latin typeface="+mn-lt"/>
                <a:ea typeface="+mn-ea"/>
                <a:cs typeface="+mn-ea"/>
                <a:sym typeface="+mn-lt"/>
              </a:rPr>
              <a:t>在气象学上，按世界气象组织定义，热带气旋中心持续风速达到</a:t>
            </a:r>
            <a:r>
              <a:rPr lang="en-US" altLang="zh-CN" sz="2000">
                <a:solidFill>
                  <a:srgbClr val="000000"/>
                </a:solidFill>
                <a:latin typeface="+mn-lt"/>
                <a:ea typeface="+mn-ea"/>
                <a:cs typeface="+mn-ea"/>
                <a:sym typeface="+mn-lt"/>
              </a:rPr>
              <a:t>12</a:t>
            </a:r>
            <a:r>
              <a:rPr lang="zh-CN" altLang="en-US" sz="2000">
                <a:solidFill>
                  <a:srgbClr val="000000"/>
                </a:solidFill>
                <a:latin typeface="+mn-lt"/>
                <a:ea typeface="+mn-ea"/>
                <a:cs typeface="+mn-ea"/>
                <a:sym typeface="+mn-lt"/>
              </a:rPr>
              <a:t>级称为飓风（</a:t>
            </a:r>
            <a:r>
              <a:rPr lang="en-US" altLang="zh-CN" sz="2000">
                <a:solidFill>
                  <a:srgbClr val="000000"/>
                </a:solidFill>
                <a:latin typeface="+mn-lt"/>
                <a:ea typeface="+mn-ea"/>
                <a:cs typeface="+mn-ea"/>
                <a:sym typeface="+mn-lt"/>
              </a:rPr>
              <a:t>Hurricane</a:t>
            </a:r>
            <a:r>
              <a:rPr lang="zh-CN" altLang="en-US" sz="2000">
                <a:solidFill>
                  <a:srgbClr val="000000"/>
                </a:solidFill>
                <a:latin typeface="+mn-lt"/>
                <a:ea typeface="+mn-ea"/>
                <a:cs typeface="+mn-ea"/>
                <a:sym typeface="+mn-lt"/>
              </a:rPr>
              <a:t>）或其他在地近义字。</a:t>
            </a:r>
            <a:endParaRPr lang="en-US" altLang="zh-CN" sz="2000">
              <a:solidFill>
                <a:srgbClr val="000000"/>
              </a:solidFill>
              <a:latin typeface="+mn-lt"/>
              <a:ea typeface="+mn-ea"/>
              <a:cs typeface="+mn-ea"/>
              <a:sym typeface="+mn-lt"/>
            </a:endParaRPr>
          </a:p>
          <a:p>
            <a:pPr marL="285750" indent="-285750" defTabSz="1219200">
              <a:lnSpc>
                <a:spcPct val="150000"/>
              </a:lnSpc>
              <a:buFont typeface="Wingdings" panose="05000000000000000000" pitchFamily="2" charset="2"/>
              <a:buChar char="u"/>
            </a:pPr>
            <a:endParaRPr lang="en-US" altLang="zh-CN" sz="2000">
              <a:solidFill>
                <a:srgbClr val="000000"/>
              </a:solidFill>
              <a:latin typeface="+mn-lt"/>
              <a:ea typeface="+mn-ea"/>
              <a:cs typeface="+mn-ea"/>
              <a:sym typeface="+mn-lt"/>
            </a:endParaRPr>
          </a:p>
          <a:p>
            <a:pPr marL="285750" indent="-285750" defTabSz="1219200">
              <a:lnSpc>
                <a:spcPct val="150000"/>
              </a:lnSpc>
              <a:buFont typeface="Wingdings" panose="05000000000000000000" pitchFamily="2" charset="2"/>
              <a:buChar char="u"/>
            </a:pPr>
            <a:r>
              <a:rPr lang="zh-CN" altLang="en-US" sz="2000">
                <a:solidFill>
                  <a:srgbClr val="000000"/>
                </a:solidFill>
                <a:latin typeface="+mn-lt"/>
                <a:ea typeface="+mn-ea"/>
                <a:cs typeface="+mn-ea"/>
                <a:sym typeface="+mn-lt"/>
              </a:rPr>
              <a:t>西北太平洋地区采用之近义字乃台风。世界气象组织及日本气象厅均以此为热带气旋的最高级别，但部分气象部门会按需要而设立更高级别，如中国中央气象台及香港天文台之强台风、超强台风，台湾中央气象局之强烈台风，以及美国联合台风警报中心的超级台风。</a:t>
            </a:r>
          </a:p>
        </p:txBody>
      </p:sp>
      <p:sp>
        <p:nvSpPr>
          <p:cNvPr id="3" name="1">
            <a:hlinkClick r:id="" action="ppaction://hlinkshowjump?jump=nextslide"/>
          </p:cNvPr>
          <p:cNvSpPr txBox="1">
            <a:spLocks noChangeArrowheads="1"/>
          </p:cNvSpPr>
          <p:nvPr/>
        </p:nvSpPr>
        <p:spPr bwMode="auto">
          <a:xfrm>
            <a:off x="2426767" y="82466"/>
            <a:ext cx="5996378" cy="91300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defTabSz="1219200">
              <a:defRPr sz="2800" b="1">
                <a:solidFill>
                  <a:sysClr val="windowText" lastClr="000000"/>
                </a:solidFill>
                <a:ea typeface="微软雅黑" panose="020B0503020204020204"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3200" smtClean="0">
                <a:solidFill>
                  <a:schemeClr val="bg1"/>
                </a:solidFill>
                <a:latin typeface="汉仪唐美人 35W" panose="00020600040101010101" pitchFamily="18" charset="-122"/>
                <a:ea typeface="汉仪唐美人 35W" panose="00020600040101010101" pitchFamily="18" charset="-122"/>
                <a:cs typeface="+mn-ea"/>
                <a:sym typeface="+mn-lt"/>
              </a:rPr>
              <a:t>洪水台风篇</a:t>
            </a:r>
            <a:endParaRPr lang="zh-CN" altLang="en-US" sz="3200">
              <a:solidFill>
                <a:schemeClr val="bg1"/>
              </a:solidFill>
              <a:latin typeface="汉仪唐美人 35W" panose="00020600040101010101" pitchFamily="18" charset="-122"/>
              <a:ea typeface="汉仪唐美人 35W" panose="00020600040101010101" pitchFamily="18" charset="-122"/>
              <a:cs typeface="+mn-ea"/>
              <a:sym typeface="+mn-lt"/>
            </a:endParaRPr>
          </a:p>
        </p:txBody>
      </p:sp>
      <p:sp>
        <p:nvSpPr>
          <p:cNvPr id="4" name="2"/>
          <p:cNvSpPr/>
          <p:nvPr/>
        </p:nvSpPr>
        <p:spPr>
          <a:xfrm>
            <a:off x="98379" y="145811"/>
            <a:ext cx="3768189" cy="737445"/>
          </a:xfrm>
          <a:prstGeom prst="roundRect">
            <a:avLst>
              <a:gd name="adj" fmla="val 0"/>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219200"/>
            <a:r>
              <a:rPr lang="en-US" altLang="zh-CN" sz="4000" b="1">
                <a:solidFill>
                  <a:schemeClr val="bg1"/>
                </a:solidFill>
                <a:cs typeface="+mn-ea"/>
                <a:sym typeface="+mn-lt"/>
              </a:rPr>
              <a:t>PART </a:t>
            </a:r>
            <a:r>
              <a:rPr lang="en-US" altLang="zh-CN" sz="4000" b="1" smtClean="0">
                <a:solidFill>
                  <a:schemeClr val="bg1"/>
                </a:solidFill>
                <a:cs typeface="+mn-ea"/>
                <a:sym typeface="+mn-lt"/>
              </a:rPr>
              <a:t>03</a:t>
            </a:r>
            <a:endParaRPr lang="zh-CN" altLang="en-US" sz="4000" b="1">
              <a:solidFill>
                <a:schemeClr val="bg1"/>
              </a:solidFill>
              <a:cs typeface="+mn-ea"/>
              <a:sym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400" advTm="3000">
        <p14:doors dir="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7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089450" y="1831751"/>
            <a:ext cx="10986389" cy="3984840"/>
            <a:chOff x="1089450" y="1831751"/>
            <a:chExt cx="2777477" cy="3984840"/>
          </a:xfrm>
        </p:grpSpPr>
        <p:sp>
          <p:nvSpPr>
            <p:cNvPr id="17" name="3"/>
            <p:cNvSpPr txBox="1"/>
            <p:nvPr/>
          </p:nvSpPr>
          <p:spPr>
            <a:xfrm>
              <a:off x="1089451" y="1831751"/>
              <a:ext cx="1876462" cy="276999"/>
            </a:xfrm>
            <a:prstGeom prst="rect">
              <a:avLst/>
            </a:prstGeom>
            <a:noFill/>
          </p:spPr>
          <p:txBody>
            <a:bodyPr wrap="square" lIns="0" tIns="0" rIns="0" bIns="0" rtlCol="0" anchor="ctr">
              <a:spAutoFit/>
            </a:bodyPr>
            <a:lstStyle/>
            <a:p>
              <a:pPr defTabSz="1219200">
                <a:buClr>
                  <a:srgbClr val="C00000"/>
                </a:buClr>
              </a:pPr>
              <a:r>
                <a:rPr lang="en-US" altLang="zh-CN">
                  <a:solidFill>
                    <a:schemeClr val="tx1">
                      <a:lumMod val="85000"/>
                      <a:lumOff val="15000"/>
                    </a:schemeClr>
                  </a:solidFill>
                  <a:latin typeface="+mn-lt"/>
                  <a:ea typeface="+mn-ea"/>
                  <a:cs typeface="+mn-ea"/>
                  <a:sym typeface="+mn-lt"/>
                </a:rPr>
                <a:t>1</a:t>
              </a:r>
              <a:r>
                <a:rPr lang="zh-CN" altLang="en-US">
                  <a:solidFill>
                    <a:schemeClr val="tx1">
                      <a:lumMod val="85000"/>
                      <a:lumOff val="15000"/>
                    </a:schemeClr>
                  </a:solidFill>
                  <a:latin typeface="+mn-lt"/>
                  <a:ea typeface="+mn-ea"/>
                  <a:cs typeface="+mn-ea"/>
                  <a:sym typeface="+mn-lt"/>
                </a:rPr>
                <a:t>、尽量不要外出。</a:t>
              </a:r>
            </a:p>
          </p:txBody>
        </p:sp>
        <p:sp>
          <p:nvSpPr>
            <p:cNvPr id="18" name="4"/>
            <p:cNvSpPr txBox="1"/>
            <p:nvPr/>
          </p:nvSpPr>
          <p:spPr>
            <a:xfrm>
              <a:off x="1089450" y="2535468"/>
              <a:ext cx="1776235" cy="787460"/>
            </a:xfrm>
            <a:prstGeom prst="rect">
              <a:avLst/>
            </a:prstGeom>
            <a:noFill/>
          </p:spPr>
          <p:txBody>
            <a:bodyPr wrap="square" lIns="0" tIns="0" rIns="0" bIns="0" rtlCol="0" anchor="ctr">
              <a:spAutoFit/>
            </a:bodyPr>
            <a:lstStyle/>
            <a:p>
              <a:pPr defTabSz="1219200">
                <a:lnSpc>
                  <a:spcPct val="150000"/>
                </a:lnSpc>
                <a:buClr>
                  <a:srgbClr val="C00000"/>
                </a:buClr>
              </a:pPr>
              <a:r>
                <a:rPr lang="en-US" altLang="zh-CN">
                  <a:solidFill>
                    <a:schemeClr val="tx1">
                      <a:lumMod val="85000"/>
                      <a:lumOff val="15000"/>
                    </a:schemeClr>
                  </a:solidFill>
                  <a:latin typeface="+mn-lt"/>
                  <a:ea typeface="+mn-ea"/>
                  <a:cs typeface="+mn-ea"/>
                  <a:sym typeface="+mn-lt"/>
                </a:rPr>
                <a:t>2</a:t>
              </a:r>
              <a:r>
                <a:rPr lang="zh-CN" altLang="en-US">
                  <a:solidFill>
                    <a:schemeClr val="tx1">
                      <a:lumMod val="85000"/>
                      <a:lumOff val="15000"/>
                    </a:schemeClr>
                  </a:solidFill>
                  <a:latin typeface="+mn-lt"/>
                  <a:ea typeface="+mn-ea"/>
                  <a:cs typeface="+mn-ea"/>
                  <a:sym typeface="+mn-lt"/>
                </a:rPr>
                <a:t>、如果在外面，千万不要在临时建筑物、广告牌、铁塔、大树等附近避风避雨。</a:t>
              </a:r>
            </a:p>
          </p:txBody>
        </p:sp>
        <p:sp>
          <p:nvSpPr>
            <p:cNvPr id="19" name="5"/>
            <p:cNvSpPr txBox="1"/>
            <p:nvPr/>
          </p:nvSpPr>
          <p:spPr>
            <a:xfrm>
              <a:off x="1089450" y="3749647"/>
              <a:ext cx="2777477" cy="830997"/>
            </a:xfrm>
            <a:prstGeom prst="rect">
              <a:avLst/>
            </a:prstGeom>
            <a:noFill/>
          </p:spPr>
          <p:txBody>
            <a:bodyPr wrap="square" lIns="0" tIns="0" rIns="0" bIns="0" rtlCol="0" anchor="ctr">
              <a:spAutoFit/>
            </a:bodyPr>
            <a:lstStyle/>
            <a:p>
              <a:pPr defTabSz="1219200">
                <a:buClr>
                  <a:srgbClr val="C00000"/>
                </a:buClr>
              </a:pPr>
              <a:r>
                <a:rPr lang="en-US" altLang="zh-CN">
                  <a:solidFill>
                    <a:schemeClr val="tx1">
                      <a:lumMod val="85000"/>
                      <a:lumOff val="15000"/>
                    </a:schemeClr>
                  </a:solidFill>
                  <a:latin typeface="+mn-lt"/>
                  <a:ea typeface="+mn-ea"/>
                  <a:cs typeface="+mn-ea"/>
                  <a:sym typeface="+mn-lt"/>
                </a:rPr>
                <a:t>3</a:t>
              </a:r>
              <a:r>
                <a:rPr lang="zh-CN" altLang="en-US">
                  <a:solidFill>
                    <a:schemeClr val="tx1">
                      <a:lumMod val="85000"/>
                      <a:lumOff val="15000"/>
                    </a:schemeClr>
                  </a:solidFill>
                  <a:latin typeface="+mn-lt"/>
                  <a:ea typeface="+mn-ea"/>
                  <a:cs typeface="+mn-ea"/>
                  <a:sym typeface="+mn-lt"/>
                </a:rPr>
                <a:t>、如果你是开车的话，则应立即将车开到地下停车场或隐蔽处。</a:t>
              </a:r>
            </a:p>
          </p:txBody>
        </p:sp>
        <p:sp>
          <p:nvSpPr>
            <p:cNvPr id="20" name="6"/>
            <p:cNvSpPr txBox="1"/>
            <p:nvPr/>
          </p:nvSpPr>
          <p:spPr>
            <a:xfrm>
              <a:off x="1089450" y="4985594"/>
              <a:ext cx="2777477" cy="830997"/>
            </a:xfrm>
            <a:prstGeom prst="rect">
              <a:avLst/>
            </a:prstGeom>
            <a:noFill/>
          </p:spPr>
          <p:txBody>
            <a:bodyPr wrap="square" lIns="0" tIns="0" rIns="0" bIns="0" rtlCol="0" anchor="ctr">
              <a:spAutoFit/>
            </a:bodyPr>
            <a:lstStyle/>
            <a:p>
              <a:pPr defTabSz="1219200">
                <a:buClr>
                  <a:srgbClr val="C00000"/>
                </a:buClr>
              </a:pPr>
              <a:r>
                <a:rPr lang="en-US" altLang="zh-CN">
                  <a:solidFill>
                    <a:schemeClr val="tx1">
                      <a:lumMod val="85000"/>
                      <a:lumOff val="15000"/>
                    </a:schemeClr>
                  </a:solidFill>
                  <a:latin typeface="+mn-lt"/>
                  <a:ea typeface="+mn-ea"/>
                  <a:cs typeface="+mn-ea"/>
                  <a:sym typeface="+mn-lt"/>
                </a:rPr>
                <a:t>4</a:t>
              </a:r>
              <a:r>
                <a:rPr lang="zh-CN" altLang="en-US">
                  <a:solidFill>
                    <a:schemeClr val="tx1">
                      <a:lumMod val="85000"/>
                      <a:lumOff val="15000"/>
                    </a:schemeClr>
                  </a:solidFill>
                  <a:latin typeface="+mn-lt"/>
                  <a:ea typeface="+mn-ea"/>
                  <a:cs typeface="+mn-ea"/>
                  <a:sym typeface="+mn-lt"/>
                </a:rPr>
                <a:t>、如果你住在帐篷里，则应立即收起帐篷，到坚固结实的房屋中避风。</a:t>
              </a:r>
            </a:p>
          </p:txBody>
        </p:sp>
      </p:gr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341428" y="1963203"/>
            <a:ext cx="3199600" cy="3572887"/>
          </a:xfrm>
          <a:prstGeom prst="rect">
            <a:avLst/>
          </a:prstGeom>
        </p:spPr>
      </p:pic>
      <p:sp>
        <p:nvSpPr>
          <p:cNvPr id="25" name="1">
            <a:hlinkClick r:id="" action="ppaction://hlinkshowjump?jump=nextslide"/>
          </p:cNvPr>
          <p:cNvSpPr txBox="1">
            <a:spLocks noChangeArrowheads="1"/>
          </p:cNvSpPr>
          <p:nvPr/>
        </p:nvSpPr>
        <p:spPr bwMode="auto">
          <a:xfrm>
            <a:off x="2426767" y="82466"/>
            <a:ext cx="5996378" cy="91300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defTabSz="1219200">
              <a:defRPr sz="2800" b="1">
                <a:solidFill>
                  <a:sysClr val="windowText" lastClr="000000"/>
                </a:solidFill>
                <a:ea typeface="微软雅黑" panose="020B0503020204020204"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3200" smtClean="0">
                <a:solidFill>
                  <a:schemeClr val="bg1"/>
                </a:solidFill>
                <a:latin typeface="汉仪唐美人 35W" panose="00020600040101010101" pitchFamily="18" charset="-122"/>
                <a:ea typeface="汉仪唐美人 35W" panose="00020600040101010101" pitchFamily="18" charset="-122"/>
                <a:cs typeface="+mn-ea"/>
                <a:sym typeface="+mn-lt"/>
              </a:rPr>
              <a:t>洪水台风篇</a:t>
            </a:r>
            <a:endParaRPr lang="zh-CN" altLang="en-US" sz="3200">
              <a:solidFill>
                <a:schemeClr val="bg1"/>
              </a:solidFill>
              <a:latin typeface="汉仪唐美人 35W" panose="00020600040101010101" pitchFamily="18" charset="-122"/>
              <a:ea typeface="汉仪唐美人 35W" panose="00020600040101010101" pitchFamily="18" charset="-122"/>
              <a:cs typeface="+mn-ea"/>
              <a:sym typeface="+mn-lt"/>
            </a:endParaRPr>
          </a:p>
        </p:txBody>
      </p:sp>
      <p:sp>
        <p:nvSpPr>
          <p:cNvPr id="26" name="2"/>
          <p:cNvSpPr/>
          <p:nvPr/>
        </p:nvSpPr>
        <p:spPr>
          <a:xfrm>
            <a:off x="98379" y="145811"/>
            <a:ext cx="3768189" cy="737445"/>
          </a:xfrm>
          <a:prstGeom prst="roundRect">
            <a:avLst>
              <a:gd name="adj" fmla="val 0"/>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219200"/>
            <a:r>
              <a:rPr lang="en-US" altLang="zh-CN" sz="4000" b="1">
                <a:solidFill>
                  <a:schemeClr val="bg1"/>
                </a:solidFill>
                <a:cs typeface="+mn-ea"/>
                <a:sym typeface="+mn-lt"/>
              </a:rPr>
              <a:t>PART </a:t>
            </a:r>
            <a:r>
              <a:rPr lang="en-US" altLang="zh-CN" sz="4000" b="1" smtClean="0">
                <a:solidFill>
                  <a:schemeClr val="bg1"/>
                </a:solidFill>
                <a:cs typeface="+mn-ea"/>
                <a:sym typeface="+mn-lt"/>
              </a:rPr>
              <a:t>03</a:t>
            </a:r>
            <a:endParaRPr lang="zh-CN" altLang="en-US" sz="4000" b="1">
              <a:solidFill>
                <a:schemeClr val="bg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400" advTm="3000">
        <p14:doors dir="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914598" y="1772816"/>
            <a:ext cx="9698751" cy="3999628"/>
            <a:chOff x="7719376" y="1695843"/>
            <a:chExt cx="3312741" cy="3999628"/>
          </a:xfrm>
        </p:grpSpPr>
        <p:sp>
          <p:nvSpPr>
            <p:cNvPr id="3" name="7"/>
            <p:cNvSpPr txBox="1"/>
            <p:nvPr/>
          </p:nvSpPr>
          <p:spPr>
            <a:xfrm>
              <a:off x="7719376" y="1695843"/>
              <a:ext cx="3312741" cy="553998"/>
            </a:xfrm>
            <a:prstGeom prst="rect">
              <a:avLst/>
            </a:prstGeom>
            <a:noFill/>
          </p:spPr>
          <p:txBody>
            <a:bodyPr wrap="square" lIns="0" tIns="0" rIns="0" bIns="0" rtlCol="0" anchor="ctr">
              <a:spAutoFit/>
            </a:bodyPr>
            <a:lstStyle/>
            <a:p>
              <a:pPr defTabSz="1219200">
                <a:buClr>
                  <a:srgbClr val="C00000"/>
                </a:buClr>
              </a:pPr>
              <a:r>
                <a:rPr lang="en-US" altLang="zh-CN">
                  <a:solidFill>
                    <a:schemeClr val="tx1">
                      <a:lumMod val="85000"/>
                      <a:lumOff val="15000"/>
                    </a:schemeClr>
                  </a:solidFill>
                  <a:latin typeface="+mn-lt"/>
                  <a:ea typeface="+mn-ea"/>
                  <a:cs typeface="+mn-ea"/>
                  <a:sym typeface="+mn-lt"/>
                </a:rPr>
                <a:t>5</a:t>
              </a:r>
              <a:r>
                <a:rPr lang="zh-CN" altLang="en-US">
                  <a:solidFill>
                    <a:schemeClr val="tx1">
                      <a:lumMod val="85000"/>
                      <a:lumOff val="15000"/>
                    </a:schemeClr>
                  </a:solidFill>
                  <a:latin typeface="+mn-lt"/>
                  <a:ea typeface="+mn-ea"/>
                  <a:cs typeface="+mn-ea"/>
                  <a:sym typeface="+mn-lt"/>
                </a:rPr>
                <a:t>、如果你在水面上（如游泳），则应立即上岸避风避雨。</a:t>
              </a:r>
            </a:p>
          </p:txBody>
        </p:sp>
        <p:sp>
          <p:nvSpPr>
            <p:cNvPr id="4" name="8"/>
            <p:cNvSpPr txBox="1"/>
            <p:nvPr/>
          </p:nvSpPr>
          <p:spPr>
            <a:xfrm>
              <a:off x="7719376" y="2681488"/>
              <a:ext cx="2090602" cy="787460"/>
            </a:xfrm>
            <a:prstGeom prst="rect">
              <a:avLst/>
            </a:prstGeom>
            <a:noFill/>
          </p:spPr>
          <p:txBody>
            <a:bodyPr wrap="square" lIns="0" tIns="0" rIns="0" bIns="0" rtlCol="0" anchor="ctr">
              <a:spAutoFit/>
            </a:bodyPr>
            <a:lstStyle/>
            <a:p>
              <a:pPr defTabSz="1219200">
                <a:lnSpc>
                  <a:spcPct val="150000"/>
                </a:lnSpc>
                <a:buClr>
                  <a:srgbClr val="C00000"/>
                </a:buClr>
              </a:pPr>
              <a:r>
                <a:rPr lang="en-US" altLang="zh-CN">
                  <a:solidFill>
                    <a:schemeClr val="tx1">
                      <a:lumMod val="85000"/>
                      <a:lumOff val="15000"/>
                    </a:schemeClr>
                  </a:solidFill>
                  <a:latin typeface="+mn-lt"/>
                  <a:ea typeface="+mn-ea"/>
                  <a:cs typeface="+mn-ea"/>
                  <a:sym typeface="+mn-lt"/>
                </a:rPr>
                <a:t>6</a:t>
              </a:r>
              <a:r>
                <a:rPr lang="zh-CN" altLang="en-US">
                  <a:solidFill>
                    <a:schemeClr val="tx1">
                      <a:lumMod val="85000"/>
                      <a:lumOff val="15000"/>
                    </a:schemeClr>
                  </a:solidFill>
                  <a:latin typeface="+mn-lt"/>
                  <a:ea typeface="+mn-ea"/>
                  <a:cs typeface="+mn-ea"/>
                  <a:sym typeface="+mn-lt"/>
                </a:rPr>
                <a:t>、如果你已经在结实的房屋里，则应小心关好窗户，在窗玻璃上用胶布贴成“米”字图形，以防窗玻璃破碎。</a:t>
              </a:r>
            </a:p>
          </p:txBody>
        </p:sp>
        <p:sp>
          <p:nvSpPr>
            <p:cNvPr id="5" name="9"/>
            <p:cNvSpPr txBox="1"/>
            <p:nvPr/>
          </p:nvSpPr>
          <p:spPr>
            <a:xfrm>
              <a:off x="7719376" y="3900596"/>
              <a:ext cx="2301405" cy="553998"/>
            </a:xfrm>
            <a:prstGeom prst="rect">
              <a:avLst/>
            </a:prstGeom>
            <a:noFill/>
          </p:spPr>
          <p:txBody>
            <a:bodyPr wrap="square" lIns="0" tIns="0" rIns="0" bIns="0" rtlCol="0" anchor="ctr">
              <a:spAutoFit/>
            </a:bodyPr>
            <a:lstStyle/>
            <a:p>
              <a:pPr defTabSz="1219200">
                <a:buClr>
                  <a:srgbClr val="C00000"/>
                </a:buClr>
              </a:pPr>
              <a:r>
                <a:rPr lang="en-US" altLang="zh-CN">
                  <a:solidFill>
                    <a:schemeClr val="tx1">
                      <a:lumMod val="85000"/>
                      <a:lumOff val="15000"/>
                    </a:schemeClr>
                  </a:solidFill>
                  <a:latin typeface="+mn-lt"/>
                  <a:ea typeface="+mn-ea"/>
                  <a:cs typeface="+mn-ea"/>
                  <a:sym typeface="+mn-lt"/>
                </a:rPr>
                <a:t>7</a:t>
              </a:r>
              <a:r>
                <a:rPr lang="zh-CN" altLang="en-US">
                  <a:solidFill>
                    <a:schemeClr val="tx1">
                      <a:lumMod val="85000"/>
                      <a:lumOff val="15000"/>
                    </a:schemeClr>
                  </a:solidFill>
                  <a:latin typeface="+mn-lt"/>
                  <a:ea typeface="+mn-ea"/>
                  <a:cs typeface="+mn-ea"/>
                  <a:sym typeface="+mn-lt"/>
                </a:rPr>
                <a:t>、如台风加上打雷，则要采取防雷措施。</a:t>
              </a:r>
            </a:p>
          </p:txBody>
        </p:sp>
        <p:sp>
          <p:nvSpPr>
            <p:cNvPr id="6" name="10"/>
            <p:cNvSpPr txBox="1"/>
            <p:nvPr/>
          </p:nvSpPr>
          <p:spPr>
            <a:xfrm>
              <a:off x="7719376" y="4864474"/>
              <a:ext cx="2301405" cy="830997"/>
            </a:xfrm>
            <a:prstGeom prst="rect">
              <a:avLst/>
            </a:prstGeom>
            <a:noFill/>
          </p:spPr>
          <p:txBody>
            <a:bodyPr wrap="square" lIns="0" tIns="0" rIns="0" bIns="0" rtlCol="0" anchor="ctr">
              <a:spAutoFit/>
            </a:bodyPr>
            <a:lstStyle/>
            <a:p>
              <a:pPr defTabSz="1219200">
                <a:buClr>
                  <a:srgbClr val="C00000"/>
                </a:buClr>
              </a:pPr>
              <a:r>
                <a:rPr lang="en-US" altLang="zh-CN">
                  <a:solidFill>
                    <a:schemeClr val="tx1">
                      <a:lumMod val="85000"/>
                      <a:lumOff val="15000"/>
                    </a:schemeClr>
                  </a:solidFill>
                  <a:latin typeface="+mn-lt"/>
                  <a:ea typeface="+mn-ea"/>
                  <a:cs typeface="+mn-ea"/>
                  <a:sym typeface="+mn-lt"/>
                </a:rPr>
                <a:t>8</a:t>
              </a:r>
              <a:r>
                <a:rPr lang="zh-CN" altLang="en-US">
                  <a:solidFill>
                    <a:schemeClr val="tx1">
                      <a:lumMod val="85000"/>
                      <a:lumOff val="15000"/>
                    </a:schemeClr>
                  </a:solidFill>
                  <a:latin typeface="+mn-lt"/>
                  <a:ea typeface="+mn-ea"/>
                  <a:cs typeface="+mn-ea"/>
                  <a:sym typeface="+mn-lt"/>
                </a:rPr>
                <a:t>、台风过后需要注意环境卫生，注意食物、水的安全。</a:t>
              </a:r>
            </a:p>
          </p:txBody>
        </p:sp>
      </p:grpSp>
      <p:pic>
        <p:nvPicPr>
          <p:cNvPr id="7" name="图片 6"/>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7827367" y="1556792"/>
            <a:ext cx="3614709" cy="4325495"/>
          </a:xfrm>
          <a:prstGeom prst="rect">
            <a:avLst/>
          </a:prstGeom>
        </p:spPr>
      </p:pic>
      <p:sp>
        <p:nvSpPr>
          <p:cNvPr id="8" name="1">
            <a:hlinkClick r:id="" action="ppaction://hlinkshowjump?jump=nextslide"/>
          </p:cNvPr>
          <p:cNvSpPr txBox="1">
            <a:spLocks noChangeArrowheads="1"/>
          </p:cNvSpPr>
          <p:nvPr/>
        </p:nvSpPr>
        <p:spPr bwMode="auto">
          <a:xfrm>
            <a:off x="2426767" y="82466"/>
            <a:ext cx="5996378" cy="91300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defTabSz="1219200">
              <a:defRPr sz="2800" b="1">
                <a:solidFill>
                  <a:sysClr val="windowText" lastClr="000000"/>
                </a:solidFill>
                <a:ea typeface="微软雅黑" panose="020B0503020204020204"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3200" smtClean="0">
                <a:solidFill>
                  <a:schemeClr val="bg1"/>
                </a:solidFill>
                <a:latin typeface="汉仪唐美人 35W" panose="00020600040101010101" pitchFamily="18" charset="-122"/>
                <a:ea typeface="汉仪唐美人 35W" panose="00020600040101010101" pitchFamily="18" charset="-122"/>
                <a:cs typeface="+mn-ea"/>
                <a:sym typeface="+mn-lt"/>
              </a:rPr>
              <a:t>洪水台风篇</a:t>
            </a:r>
            <a:endParaRPr lang="zh-CN" altLang="en-US" sz="3200">
              <a:solidFill>
                <a:schemeClr val="bg1"/>
              </a:solidFill>
              <a:latin typeface="汉仪唐美人 35W" panose="00020600040101010101" pitchFamily="18" charset="-122"/>
              <a:ea typeface="汉仪唐美人 35W" panose="00020600040101010101" pitchFamily="18" charset="-122"/>
              <a:cs typeface="+mn-ea"/>
              <a:sym typeface="+mn-lt"/>
            </a:endParaRPr>
          </a:p>
        </p:txBody>
      </p:sp>
      <p:sp>
        <p:nvSpPr>
          <p:cNvPr id="9" name="2"/>
          <p:cNvSpPr/>
          <p:nvPr/>
        </p:nvSpPr>
        <p:spPr>
          <a:xfrm>
            <a:off x="98379" y="145811"/>
            <a:ext cx="3768189" cy="737445"/>
          </a:xfrm>
          <a:prstGeom prst="roundRect">
            <a:avLst>
              <a:gd name="adj" fmla="val 0"/>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219200"/>
            <a:r>
              <a:rPr lang="en-US" altLang="zh-CN" sz="4000" b="1">
                <a:solidFill>
                  <a:schemeClr val="bg1"/>
                </a:solidFill>
                <a:cs typeface="+mn-ea"/>
                <a:sym typeface="+mn-lt"/>
              </a:rPr>
              <a:t>PART </a:t>
            </a:r>
            <a:r>
              <a:rPr lang="en-US" altLang="zh-CN" sz="4000" b="1" smtClean="0">
                <a:solidFill>
                  <a:schemeClr val="bg1"/>
                </a:solidFill>
                <a:cs typeface="+mn-ea"/>
                <a:sym typeface="+mn-lt"/>
              </a:rPr>
              <a:t>03</a:t>
            </a:r>
            <a:endParaRPr lang="zh-CN" altLang="en-US" sz="4000" b="1">
              <a:solidFill>
                <a:schemeClr val="bg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2"/>
          <p:cNvSpPr txBox="1"/>
          <p:nvPr/>
        </p:nvSpPr>
        <p:spPr>
          <a:xfrm>
            <a:off x="842591" y="1210517"/>
            <a:ext cx="10440788" cy="2033955"/>
          </a:xfrm>
          <a:prstGeom prst="rect">
            <a:avLst/>
          </a:prstGeom>
          <a:noFill/>
        </p:spPr>
        <p:txBody>
          <a:bodyPr wrap="square" lIns="0" tIns="0" rIns="0" bIns="0" rtlCol="0">
            <a:spAutoFit/>
          </a:bodyPr>
          <a:lstStyle/>
          <a:p>
            <a:pPr marL="285750" indent="-285750" defTabSz="1219200">
              <a:lnSpc>
                <a:spcPct val="150000"/>
              </a:lnSpc>
              <a:buClr>
                <a:srgbClr val="1E4161"/>
              </a:buClr>
              <a:buFont typeface="Wingdings" panose="05000000000000000000" pitchFamily="2" charset="2"/>
              <a:buChar char="u"/>
            </a:pPr>
            <a:r>
              <a:rPr lang="zh-CN" altLang="en-US">
                <a:solidFill>
                  <a:srgbClr val="000000"/>
                </a:solidFill>
                <a:latin typeface="+mn-lt"/>
                <a:ea typeface="+mn-ea"/>
                <a:cs typeface="+mn-ea"/>
                <a:sym typeface="+mn-lt"/>
              </a:rPr>
              <a:t>沙尘暴是沙暴和尘暴两者兼有的总称，是指强风把地面大量沙尘物质吹起并卷入空中，使空气特别混浊，水平能见度小于 一百米的严重风沙天气现象。</a:t>
            </a:r>
            <a:endParaRPr lang="en-US" altLang="zh-CN">
              <a:solidFill>
                <a:srgbClr val="000000"/>
              </a:solidFill>
              <a:latin typeface="+mn-lt"/>
              <a:ea typeface="+mn-ea"/>
              <a:cs typeface="+mn-ea"/>
              <a:sym typeface="+mn-lt"/>
            </a:endParaRPr>
          </a:p>
          <a:p>
            <a:pPr marL="285750" indent="-285750" defTabSz="1219200">
              <a:lnSpc>
                <a:spcPct val="150000"/>
              </a:lnSpc>
              <a:buClr>
                <a:srgbClr val="1E4161"/>
              </a:buClr>
              <a:buFont typeface="Wingdings" panose="05000000000000000000" pitchFamily="2" charset="2"/>
              <a:buChar char="u"/>
            </a:pPr>
            <a:endParaRPr lang="en-US" altLang="zh-CN">
              <a:solidFill>
                <a:srgbClr val="000000"/>
              </a:solidFill>
              <a:latin typeface="+mn-lt"/>
              <a:ea typeface="+mn-ea"/>
              <a:cs typeface="+mn-ea"/>
              <a:sym typeface="+mn-lt"/>
            </a:endParaRPr>
          </a:p>
          <a:p>
            <a:pPr marL="285750" indent="-285750" defTabSz="1219200">
              <a:lnSpc>
                <a:spcPct val="150000"/>
              </a:lnSpc>
              <a:buClr>
                <a:srgbClr val="1E4161"/>
              </a:buClr>
              <a:buFont typeface="Wingdings" panose="05000000000000000000" pitchFamily="2" charset="2"/>
              <a:buChar char="u"/>
            </a:pPr>
            <a:r>
              <a:rPr lang="zh-CN" altLang="en-US">
                <a:solidFill>
                  <a:srgbClr val="000000"/>
                </a:solidFill>
                <a:latin typeface="+mn-lt"/>
                <a:ea typeface="+mn-ea"/>
                <a:cs typeface="+mn-ea"/>
                <a:sym typeface="+mn-lt"/>
              </a:rPr>
              <a:t>其中沙暴系指大风把大量沙粒吹入近地层所形成的挟沙风暴；尘暴则是大风把大量尘埃及其它细粒物质卷入高空所形成的风暴。</a:t>
            </a:r>
          </a:p>
        </p:txBody>
      </p:sp>
      <p:grpSp>
        <p:nvGrpSpPr>
          <p:cNvPr id="5" name="组合 4"/>
          <p:cNvGrpSpPr/>
          <p:nvPr/>
        </p:nvGrpSpPr>
        <p:grpSpPr>
          <a:xfrm>
            <a:off x="842591" y="3573016"/>
            <a:ext cx="5260432" cy="769441"/>
            <a:chOff x="6094956" y="3285125"/>
            <a:chExt cx="5260432" cy="769441"/>
          </a:xfrm>
        </p:grpSpPr>
        <p:sp>
          <p:nvSpPr>
            <p:cNvPr id="7" name="4"/>
            <p:cNvSpPr txBox="1"/>
            <p:nvPr/>
          </p:nvSpPr>
          <p:spPr>
            <a:xfrm>
              <a:off x="6194853" y="3285125"/>
              <a:ext cx="4900763" cy="769441"/>
            </a:xfrm>
            <a:prstGeom prst="rect">
              <a:avLst/>
            </a:prstGeom>
            <a:noFill/>
          </p:spPr>
          <p:txBody>
            <a:bodyPr wrap="square" lIns="0" tIns="0" rIns="0" bIns="0" rtlCol="0">
              <a:spAutoFit/>
            </a:bodyPr>
            <a:lstStyle>
              <a:defPPr>
                <a:defRPr lang="zh-CN"/>
              </a:defPPr>
              <a:lvl1pPr lvl="0" algn="just" fontAlgn="auto">
                <a:lnSpc>
                  <a:spcPct val="125000"/>
                </a:lnSpc>
                <a:spcBef>
                  <a:spcPct val="0"/>
                </a:spcBef>
                <a:spcAft>
                  <a:spcPct val="0"/>
                </a:spcAft>
                <a:defRPr sz="1400" kern="0">
                  <a:latin typeface="微软雅黑" panose="020B0503020204020204" pitchFamily="34" charset="-122"/>
                  <a:ea typeface="微软雅黑" panose="020B0503020204020204" pitchFamily="34" charset="-122"/>
                </a:defRPr>
              </a:lvl1pPr>
            </a:lstStyle>
            <a:p>
              <a:pPr algn="ctr" defTabSz="1219200"/>
              <a:r>
                <a:rPr lang="zh-CN" altLang="en-US" sz="2000" b="1">
                  <a:solidFill>
                    <a:srgbClr val="000000"/>
                  </a:solidFill>
                  <a:latin typeface="+mn-lt"/>
                  <a:ea typeface="+mn-ea"/>
                  <a:cs typeface="+mn-ea"/>
                  <a:sym typeface="+mn-lt"/>
                </a:rPr>
                <a:t>使用防尘，滤尘面罩，戴眼镜，穿戴防尘的手套，鞋袜以保护皮肤</a:t>
              </a:r>
            </a:p>
          </p:txBody>
        </p:sp>
        <p:sp>
          <p:nvSpPr>
            <p:cNvPr id="4" name="矩形 3"/>
            <p:cNvSpPr/>
            <p:nvPr/>
          </p:nvSpPr>
          <p:spPr bwMode="auto">
            <a:xfrm>
              <a:off x="6094956" y="3312667"/>
              <a:ext cx="5260432" cy="690383"/>
            </a:xfrm>
            <a:prstGeom prst="rect">
              <a:avLst/>
            </a:prstGeom>
            <a:noFill/>
            <a:ln w="9525" cap="flat" cmpd="sng" algn="ctr">
              <a:solidFill>
                <a:schemeClr val="accent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mn-lt"/>
                <a:ea typeface="+mn-ea"/>
                <a:cs typeface="+mn-ea"/>
                <a:sym typeface="+mn-lt"/>
              </a:endParaRPr>
            </a:p>
          </p:txBody>
        </p:sp>
      </p:grpSp>
      <p:grpSp>
        <p:nvGrpSpPr>
          <p:cNvPr id="23" name="组合 22"/>
          <p:cNvGrpSpPr/>
          <p:nvPr/>
        </p:nvGrpSpPr>
        <p:grpSpPr>
          <a:xfrm>
            <a:off x="842591" y="4476728"/>
            <a:ext cx="5260432" cy="769441"/>
            <a:chOff x="6077268" y="4188837"/>
            <a:chExt cx="5260432" cy="769441"/>
          </a:xfrm>
        </p:grpSpPr>
        <p:sp>
          <p:nvSpPr>
            <p:cNvPr id="8" name="5"/>
            <p:cNvSpPr txBox="1"/>
            <p:nvPr/>
          </p:nvSpPr>
          <p:spPr>
            <a:xfrm>
              <a:off x="6177165" y="4392739"/>
              <a:ext cx="1872209" cy="355482"/>
            </a:xfrm>
            <a:prstGeom prst="rect">
              <a:avLst/>
            </a:prstGeom>
            <a:noFill/>
          </p:spPr>
          <p:txBody>
            <a:bodyPr wrap="square" lIns="0" tIns="0" rIns="0" bIns="0" rtlCol="0">
              <a:spAutoFit/>
            </a:bodyPr>
            <a:lstStyle>
              <a:defPPr>
                <a:defRPr lang="zh-CN"/>
              </a:defPPr>
              <a:lvl1pPr lvl="0" algn="just" fontAlgn="auto">
                <a:lnSpc>
                  <a:spcPct val="125000"/>
                </a:lnSpc>
                <a:spcBef>
                  <a:spcPct val="0"/>
                </a:spcBef>
                <a:spcAft>
                  <a:spcPct val="0"/>
                </a:spcAft>
                <a:defRPr sz="1400" kern="0">
                  <a:latin typeface="微软雅黑" panose="020B0503020204020204" pitchFamily="34" charset="-122"/>
                  <a:ea typeface="微软雅黑" panose="020B0503020204020204" pitchFamily="34" charset="-122"/>
                </a:defRPr>
              </a:lvl1pPr>
            </a:lstStyle>
            <a:p>
              <a:pPr algn="ctr" defTabSz="1219200"/>
              <a:r>
                <a:rPr lang="zh-CN" altLang="en-US" sz="2000" b="1">
                  <a:solidFill>
                    <a:srgbClr val="000000"/>
                  </a:solidFill>
                  <a:latin typeface="+mn-lt"/>
                  <a:ea typeface="+mn-ea"/>
                  <a:cs typeface="+mn-ea"/>
                  <a:sym typeface="+mn-lt"/>
                </a:rPr>
                <a:t>及时关闭门窗</a:t>
              </a:r>
            </a:p>
          </p:txBody>
        </p:sp>
        <p:sp>
          <p:nvSpPr>
            <p:cNvPr id="9" name="6"/>
            <p:cNvSpPr txBox="1"/>
            <p:nvPr/>
          </p:nvSpPr>
          <p:spPr>
            <a:xfrm>
              <a:off x="8827224" y="4188837"/>
              <a:ext cx="1965826" cy="769441"/>
            </a:xfrm>
            <a:prstGeom prst="rect">
              <a:avLst/>
            </a:prstGeom>
            <a:noFill/>
          </p:spPr>
          <p:txBody>
            <a:bodyPr wrap="square" lIns="0" tIns="0" rIns="0" bIns="0" rtlCol="0">
              <a:spAutoFit/>
            </a:bodyPr>
            <a:lstStyle>
              <a:defPPr>
                <a:defRPr lang="zh-CN"/>
              </a:defPPr>
              <a:lvl1pPr lvl="0" algn="just" fontAlgn="auto">
                <a:lnSpc>
                  <a:spcPct val="125000"/>
                </a:lnSpc>
                <a:spcBef>
                  <a:spcPct val="0"/>
                </a:spcBef>
                <a:spcAft>
                  <a:spcPct val="0"/>
                </a:spcAft>
                <a:defRPr sz="1400" kern="0">
                  <a:latin typeface="微软雅黑" panose="020B0503020204020204" pitchFamily="34" charset="-122"/>
                  <a:ea typeface="微软雅黑" panose="020B0503020204020204" pitchFamily="34" charset="-122"/>
                </a:defRPr>
              </a:lvl1pPr>
            </a:lstStyle>
            <a:p>
              <a:pPr algn="ctr" defTabSz="1219200"/>
              <a:r>
                <a:rPr lang="zh-CN" altLang="en-US" sz="2000" b="1">
                  <a:solidFill>
                    <a:srgbClr val="000000"/>
                  </a:solidFill>
                  <a:latin typeface="+mn-lt"/>
                  <a:ea typeface="+mn-ea"/>
                  <a:cs typeface="+mn-ea"/>
                  <a:sym typeface="+mn-lt"/>
                </a:rPr>
                <a:t>勤洗手脸，减少外出机会</a:t>
              </a:r>
            </a:p>
          </p:txBody>
        </p:sp>
        <p:sp>
          <p:nvSpPr>
            <p:cNvPr id="16" name="矩形 15"/>
            <p:cNvSpPr/>
            <p:nvPr/>
          </p:nvSpPr>
          <p:spPr bwMode="auto">
            <a:xfrm>
              <a:off x="6077268" y="4213427"/>
              <a:ext cx="5260432" cy="690383"/>
            </a:xfrm>
            <a:prstGeom prst="rect">
              <a:avLst/>
            </a:prstGeom>
            <a:noFill/>
            <a:ln w="9525" cap="flat" cmpd="sng" algn="ctr">
              <a:solidFill>
                <a:schemeClr val="accent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mn-lt"/>
                <a:ea typeface="+mn-ea"/>
                <a:cs typeface="+mn-ea"/>
                <a:sym typeface="+mn-lt"/>
              </a:endParaRPr>
            </a:p>
          </p:txBody>
        </p:sp>
        <p:cxnSp>
          <p:nvCxnSpPr>
            <p:cNvPr id="19" name="直接连接符 18"/>
            <p:cNvCxnSpPr/>
            <p:nvPr/>
          </p:nvCxnSpPr>
          <p:spPr bwMode="auto">
            <a:xfrm flipH="1">
              <a:off x="8331423" y="4231584"/>
              <a:ext cx="0" cy="672226"/>
            </a:xfrm>
            <a:prstGeom prst="line">
              <a:avLst/>
            </a:prstGeom>
            <a:solidFill>
              <a:schemeClr val="accent1"/>
            </a:solidFill>
            <a:ln w="9525" cap="flat" cmpd="sng" algn="ctr">
              <a:solidFill>
                <a:schemeClr val="accent1"/>
              </a:solidFill>
              <a:prstDash val="solid"/>
              <a:round/>
              <a:headEnd type="none" w="med" len="med"/>
              <a:tailEnd type="none" w="med" len="med"/>
            </a:ln>
          </p:spPr>
        </p:cxnSp>
      </p:grpSp>
      <p:grpSp>
        <p:nvGrpSpPr>
          <p:cNvPr id="21" name="组合 20"/>
          <p:cNvGrpSpPr/>
          <p:nvPr/>
        </p:nvGrpSpPr>
        <p:grpSpPr>
          <a:xfrm>
            <a:off x="842591" y="5360393"/>
            <a:ext cx="5260432" cy="769441"/>
            <a:chOff x="6077268" y="5072502"/>
            <a:chExt cx="5260432" cy="769441"/>
          </a:xfrm>
        </p:grpSpPr>
        <p:sp>
          <p:nvSpPr>
            <p:cNvPr id="10" name="7"/>
            <p:cNvSpPr txBox="1"/>
            <p:nvPr/>
          </p:nvSpPr>
          <p:spPr>
            <a:xfrm>
              <a:off x="6307517" y="5293755"/>
              <a:ext cx="1275285" cy="355482"/>
            </a:xfrm>
            <a:prstGeom prst="rect">
              <a:avLst/>
            </a:prstGeom>
            <a:noFill/>
          </p:spPr>
          <p:txBody>
            <a:bodyPr wrap="square" lIns="0" tIns="0" rIns="0" bIns="0" rtlCol="0">
              <a:spAutoFit/>
            </a:bodyPr>
            <a:lstStyle>
              <a:defPPr>
                <a:defRPr lang="zh-CN"/>
              </a:defPPr>
              <a:lvl1pPr lvl="0" algn="just" fontAlgn="auto">
                <a:lnSpc>
                  <a:spcPct val="125000"/>
                </a:lnSpc>
                <a:spcBef>
                  <a:spcPct val="0"/>
                </a:spcBef>
                <a:spcAft>
                  <a:spcPct val="0"/>
                </a:spcAft>
                <a:defRPr sz="1400" kern="0">
                  <a:latin typeface="微软雅黑" panose="020B0503020204020204" pitchFamily="34" charset="-122"/>
                  <a:ea typeface="微软雅黑" panose="020B0503020204020204" pitchFamily="34" charset="-122"/>
                </a:defRPr>
              </a:lvl1pPr>
            </a:lstStyle>
            <a:p>
              <a:pPr algn="ctr" defTabSz="1219200"/>
              <a:r>
                <a:rPr lang="zh-CN" altLang="en-US" sz="2000" b="1">
                  <a:solidFill>
                    <a:srgbClr val="000000"/>
                  </a:solidFill>
                  <a:latin typeface="+mn-lt"/>
                  <a:ea typeface="+mn-ea"/>
                  <a:cs typeface="+mn-ea"/>
                  <a:sym typeface="+mn-lt"/>
                </a:rPr>
                <a:t>多饮水</a:t>
              </a:r>
            </a:p>
          </p:txBody>
        </p:sp>
        <p:sp>
          <p:nvSpPr>
            <p:cNvPr id="11" name="8"/>
            <p:cNvSpPr txBox="1"/>
            <p:nvPr/>
          </p:nvSpPr>
          <p:spPr>
            <a:xfrm>
              <a:off x="8215949" y="5072502"/>
              <a:ext cx="3096344" cy="769441"/>
            </a:xfrm>
            <a:prstGeom prst="rect">
              <a:avLst/>
            </a:prstGeom>
            <a:noFill/>
          </p:spPr>
          <p:txBody>
            <a:bodyPr wrap="square" lIns="0" tIns="0" rIns="0" bIns="0" rtlCol="0">
              <a:spAutoFit/>
            </a:bodyPr>
            <a:lstStyle>
              <a:defPPr>
                <a:defRPr lang="zh-CN"/>
              </a:defPPr>
              <a:lvl1pPr lvl="0" algn="just" fontAlgn="auto">
                <a:lnSpc>
                  <a:spcPct val="125000"/>
                </a:lnSpc>
                <a:spcBef>
                  <a:spcPct val="0"/>
                </a:spcBef>
                <a:spcAft>
                  <a:spcPct val="0"/>
                </a:spcAft>
                <a:defRPr sz="1400" kern="0">
                  <a:latin typeface="微软雅黑" panose="020B0503020204020204" pitchFamily="34" charset="-122"/>
                  <a:ea typeface="微软雅黑" panose="020B0503020204020204" pitchFamily="34" charset="-122"/>
                </a:defRPr>
              </a:lvl1pPr>
            </a:lstStyle>
            <a:p>
              <a:pPr algn="ctr" defTabSz="1219200"/>
              <a:r>
                <a:rPr lang="zh-CN" altLang="en-US" sz="2000" b="1">
                  <a:solidFill>
                    <a:srgbClr val="000000"/>
                  </a:solidFill>
                  <a:latin typeface="+mn-lt"/>
                  <a:ea typeface="+mn-ea"/>
                  <a:cs typeface="+mn-ea"/>
                  <a:sym typeface="+mn-lt"/>
                </a:rPr>
                <a:t>发生慢性咳嗽，气短，哮喘，胸痛等症状者进口就诊。</a:t>
              </a:r>
            </a:p>
          </p:txBody>
        </p:sp>
        <p:sp>
          <p:nvSpPr>
            <p:cNvPr id="14" name="矩形 13"/>
            <p:cNvSpPr/>
            <p:nvPr/>
          </p:nvSpPr>
          <p:spPr bwMode="auto">
            <a:xfrm>
              <a:off x="6077268" y="5114188"/>
              <a:ext cx="5260432" cy="690383"/>
            </a:xfrm>
            <a:prstGeom prst="rect">
              <a:avLst/>
            </a:prstGeom>
            <a:noFill/>
            <a:ln w="9525" cap="flat" cmpd="sng" algn="ctr">
              <a:solidFill>
                <a:schemeClr val="accent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mn-lt"/>
                <a:ea typeface="+mn-ea"/>
                <a:cs typeface="+mn-ea"/>
                <a:sym typeface="+mn-lt"/>
              </a:endParaRPr>
            </a:p>
          </p:txBody>
        </p:sp>
        <p:cxnSp>
          <p:nvCxnSpPr>
            <p:cNvPr id="22" name="直接连接符 21"/>
            <p:cNvCxnSpPr/>
            <p:nvPr/>
          </p:nvCxnSpPr>
          <p:spPr bwMode="auto">
            <a:xfrm flipH="1">
              <a:off x="7899375" y="5123265"/>
              <a:ext cx="0" cy="672226"/>
            </a:xfrm>
            <a:prstGeom prst="line">
              <a:avLst/>
            </a:prstGeom>
            <a:solidFill>
              <a:schemeClr val="accent1"/>
            </a:solidFill>
            <a:ln w="9525" cap="flat" cmpd="sng" algn="ctr">
              <a:solidFill>
                <a:schemeClr val="accent1"/>
              </a:solidFill>
              <a:prstDash val="solid"/>
              <a:round/>
              <a:headEnd type="none" w="med" len="med"/>
              <a:tailEnd type="none" w="med" len="med"/>
            </a:ln>
          </p:spPr>
        </p:cxnSp>
      </p:grpSp>
      <p:pic>
        <p:nvPicPr>
          <p:cNvPr id="2" name="图片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327298" y="3501128"/>
            <a:ext cx="5000547" cy="2708920"/>
          </a:xfrm>
          <a:prstGeom prst="rect">
            <a:avLst/>
          </a:prstGeom>
        </p:spPr>
      </p:pic>
      <p:sp>
        <p:nvSpPr>
          <p:cNvPr id="20" name="1">
            <a:hlinkClick r:id="" action="ppaction://hlinkshowjump?jump=nextslide"/>
          </p:cNvPr>
          <p:cNvSpPr txBox="1">
            <a:spLocks noChangeArrowheads="1"/>
          </p:cNvSpPr>
          <p:nvPr/>
        </p:nvSpPr>
        <p:spPr bwMode="auto">
          <a:xfrm>
            <a:off x="2426767" y="82466"/>
            <a:ext cx="5996378" cy="91300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defTabSz="1219200">
              <a:defRPr sz="2800" b="1">
                <a:solidFill>
                  <a:sysClr val="windowText" lastClr="000000"/>
                </a:solidFill>
                <a:ea typeface="微软雅黑" panose="020B0503020204020204"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3200">
                <a:solidFill>
                  <a:schemeClr val="bg1"/>
                </a:solidFill>
                <a:latin typeface="汉仪唐美人 35W" panose="00020600040101010101" pitchFamily="18" charset="-122"/>
                <a:ea typeface="汉仪唐美人 35W" panose="00020600040101010101" pitchFamily="18" charset="-122"/>
                <a:cs typeface="+mn-ea"/>
                <a:sym typeface="+mn-lt"/>
              </a:rPr>
              <a:t>沙尘暴、泥石流篇</a:t>
            </a:r>
          </a:p>
        </p:txBody>
      </p:sp>
      <p:sp>
        <p:nvSpPr>
          <p:cNvPr id="26" name="2"/>
          <p:cNvSpPr/>
          <p:nvPr/>
        </p:nvSpPr>
        <p:spPr>
          <a:xfrm>
            <a:off x="98379" y="145811"/>
            <a:ext cx="3768189" cy="737445"/>
          </a:xfrm>
          <a:prstGeom prst="roundRect">
            <a:avLst>
              <a:gd name="adj" fmla="val 0"/>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219200"/>
            <a:r>
              <a:rPr lang="en-US" altLang="zh-CN" sz="4000" b="1">
                <a:solidFill>
                  <a:schemeClr val="bg1"/>
                </a:solidFill>
                <a:cs typeface="+mn-ea"/>
                <a:sym typeface="+mn-lt"/>
              </a:rPr>
              <a:t>PART </a:t>
            </a:r>
            <a:r>
              <a:rPr lang="en-US" altLang="zh-CN" sz="4000" b="1" smtClean="0">
                <a:solidFill>
                  <a:schemeClr val="bg1"/>
                </a:solidFill>
                <a:cs typeface="+mn-ea"/>
                <a:sym typeface="+mn-lt"/>
              </a:rPr>
              <a:t>04</a:t>
            </a:r>
            <a:endParaRPr lang="zh-CN" altLang="en-US" sz="4000" b="1">
              <a:solidFill>
                <a:schemeClr val="bg1"/>
              </a:solidFill>
              <a:cs typeface="+mn-ea"/>
              <a:sym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Horizontal)">
                                      <p:cBhvr>
                                        <p:cTn id="7" dur="750"/>
                                        <p:tgtEl>
                                          <p:spTgt spid="5"/>
                                        </p:tgtEl>
                                      </p:cBhvr>
                                    </p:animEffect>
                                  </p:childTnLst>
                                </p:cTn>
                              </p:par>
                            </p:childTnLst>
                          </p:cTn>
                        </p:par>
                        <p:par>
                          <p:cTn id="8" fill="hold" nodeType="afterGroup">
                            <p:stCondLst>
                              <p:cond delay="750"/>
                            </p:stCondLst>
                            <p:childTnLst>
                              <p:par>
                                <p:cTn id="9" presetID="16" presetClass="entr" presetSubtype="26" fill="hold"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barn(inHorizontal)">
                                      <p:cBhvr>
                                        <p:cTn id="11" dur="750"/>
                                        <p:tgtEl>
                                          <p:spTgt spid="23"/>
                                        </p:tgtEl>
                                      </p:cBhvr>
                                    </p:animEffect>
                                  </p:childTnLst>
                                </p:cTn>
                              </p:par>
                            </p:childTnLst>
                          </p:cTn>
                        </p:par>
                        <p:par>
                          <p:cTn id="12" fill="hold" nodeType="afterGroup">
                            <p:stCondLst>
                              <p:cond delay="1500"/>
                            </p:stCondLst>
                            <p:childTnLst>
                              <p:par>
                                <p:cTn id="13" presetID="16" presetClass="entr" presetSubtype="26" fill="hold"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barn(inHorizontal)">
                                      <p:cBhvr>
                                        <p:cTn id="15" dur="75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p:cNvSpPr txBox="1"/>
          <p:nvPr/>
        </p:nvSpPr>
        <p:spPr>
          <a:xfrm>
            <a:off x="925864" y="4216509"/>
            <a:ext cx="10429524" cy="1661993"/>
          </a:xfrm>
          <a:prstGeom prst="rect">
            <a:avLst/>
          </a:prstGeom>
          <a:noFill/>
        </p:spPr>
        <p:txBody>
          <a:bodyPr wrap="square" lIns="0" tIns="0" rIns="0" bIns="0" rtlCol="0">
            <a:spAutoFit/>
          </a:bodyPr>
          <a:lstStyle/>
          <a:p>
            <a:pPr defTabSz="1219200">
              <a:lnSpc>
                <a:spcPct val="150000"/>
              </a:lnSpc>
              <a:buClr>
                <a:srgbClr val="C00000"/>
              </a:buClr>
            </a:pPr>
            <a:r>
              <a:rPr lang="zh-CN" altLang="en-US">
                <a:solidFill>
                  <a:srgbClr val="000000"/>
                </a:solidFill>
                <a:latin typeface="+mn-lt"/>
                <a:ea typeface="+mn-ea"/>
                <a:cs typeface="+mn-ea"/>
                <a:sym typeface="+mn-lt"/>
              </a:rPr>
              <a:t>泥石流是暴雨、洪水将含有沙石且松软的土质山体经饱和稀释后形成的洪流，它的面积、体积和流量都较大，而滑坡是经稀释土质山体小面积的区域，典型的泥石流由悬浮着粗大固体碎屑物并富含粉砂及粘土的粘稠泥浆组成。泥石流流动的全过程一般只有几个小时，短的只有几分钟，是一种广泛分布于世界各国一些具有特殊地形、地貌状况地区的自然灾害。</a:t>
            </a:r>
          </a:p>
        </p:txBody>
      </p:sp>
      <p:grpSp>
        <p:nvGrpSpPr>
          <p:cNvPr id="12" name="组合 11"/>
          <p:cNvGrpSpPr/>
          <p:nvPr/>
        </p:nvGrpSpPr>
        <p:grpSpPr>
          <a:xfrm>
            <a:off x="816188" y="1700808"/>
            <a:ext cx="10520864" cy="2160242"/>
            <a:chOff x="816188" y="1700808"/>
            <a:chExt cx="10520864" cy="2160242"/>
          </a:xfrm>
        </p:grpSpPr>
        <p:sp>
          <p:nvSpPr>
            <p:cNvPr id="4" name="文本框 3"/>
            <p:cNvSpPr txBox="1"/>
            <p:nvPr/>
          </p:nvSpPr>
          <p:spPr>
            <a:xfrm>
              <a:off x="903541" y="1763095"/>
              <a:ext cx="5184291" cy="1676164"/>
            </a:xfrm>
            <a:prstGeom prst="rect">
              <a:avLst/>
            </a:prstGeom>
            <a:noFill/>
          </p:spPr>
          <p:txBody>
            <a:bodyPr wrap="square">
              <a:spAutoFit/>
            </a:bodyPr>
            <a:lstStyle/>
            <a:p>
              <a:pPr marL="0" marR="0" lvl="0" indent="0" algn="l" defTabSz="1219200" rtl="0" eaLnBrk="1" fontAlgn="base" latinLnBrk="0" hangingPunct="1">
                <a:lnSpc>
                  <a:spcPct val="200000"/>
                </a:lnSpc>
                <a:spcBef>
                  <a:spcPct val="0"/>
                </a:spcBef>
                <a:spcAft>
                  <a:spcPct val="0"/>
                </a:spcAft>
                <a:buClr>
                  <a:srgbClr val="C00000"/>
                </a:buClr>
                <a:buSzTx/>
                <a:buFont typeface="Arial" panose="020B0604020202020204" pitchFamily="34" charset="0"/>
                <a:buNone/>
                <a:defRPr/>
              </a:pPr>
              <a:r>
                <a:rPr kumimoji="0" lang="zh-CN" altLang="en-US" sz="1800" i="0" u="none" strike="noStrike" kern="1200" cap="none" spc="0" normalizeH="0" baseline="0" noProof="0">
                  <a:ln>
                    <a:noFill/>
                  </a:ln>
                  <a:solidFill>
                    <a:srgbClr val="000000"/>
                  </a:solidFill>
                  <a:effectLst/>
                  <a:uLnTx/>
                  <a:uFillTx/>
                  <a:latin typeface="+mn-lt"/>
                  <a:ea typeface="+mn-ea"/>
                  <a:cs typeface="+mn-ea"/>
                  <a:sym typeface="+mn-lt"/>
                </a:rPr>
                <a:t>泥石流是指在山区或者其他沟谷深壑，地形险峻的地区，因为暴雨、暴雪或其他自然灾害引发的山体滑坡并携带有大量泥沙以及石块的特殊洪流。</a:t>
              </a:r>
              <a:endParaRPr kumimoji="0" lang="en-US" altLang="zh-CN" sz="1800" i="0" u="none" strike="noStrike" kern="1200" cap="none" spc="0" normalizeH="0" baseline="0" noProof="0">
                <a:ln>
                  <a:noFill/>
                </a:ln>
                <a:solidFill>
                  <a:srgbClr val="000000"/>
                </a:solidFill>
                <a:effectLst/>
                <a:uLnTx/>
                <a:uFillTx/>
                <a:latin typeface="+mn-lt"/>
                <a:ea typeface="+mn-ea"/>
                <a:cs typeface="+mn-ea"/>
                <a:sym typeface="+mn-lt"/>
              </a:endParaRPr>
            </a:p>
          </p:txBody>
        </p:sp>
        <p:cxnSp>
          <p:nvCxnSpPr>
            <p:cNvPr id="5" name="直接连接符 4"/>
            <p:cNvCxnSpPr/>
            <p:nvPr/>
          </p:nvCxnSpPr>
          <p:spPr bwMode="auto">
            <a:xfrm>
              <a:off x="816188" y="3861048"/>
              <a:ext cx="10520864" cy="0"/>
            </a:xfrm>
            <a:prstGeom prst="line">
              <a:avLst/>
            </a:prstGeom>
            <a:solidFill>
              <a:schemeClr val="accent1"/>
            </a:solidFill>
            <a:ln w="9525" cap="flat" cmpd="sng" algn="ctr">
              <a:solidFill>
                <a:schemeClr val="accent1"/>
              </a:solidFill>
              <a:prstDash val="solid"/>
              <a:round/>
              <a:headEnd type="none" w="med" len="med"/>
              <a:tailEnd type="none" w="med" len="med"/>
            </a:ln>
          </p:spPr>
        </p:cxnSp>
        <p:cxnSp>
          <p:nvCxnSpPr>
            <p:cNvPr id="6" name="直接连接符 5"/>
            <p:cNvCxnSpPr/>
            <p:nvPr/>
          </p:nvCxnSpPr>
          <p:spPr bwMode="auto">
            <a:xfrm flipH="1">
              <a:off x="6171183" y="1700808"/>
              <a:ext cx="0" cy="2160242"/>
            </a:xfrm>
            <a:prstGeom prst="line">
              <a:avLst/>
            </a:prstGeom>
            <a:solidFill>
              <a:schemeClr val="accent1"/>
            </a:solidFill>
            <a:ln w="9525" cap="flat" cmpd="sng" algn="ctr">
              <a:solidFill>
                <a:schemeClr val="accent1"/>
              </a:solidFill>
              <a:prstDash val="solid"/>
              <a:round/>
              <a:headEnd type="none" w="med" len="med"/>
              <a:tailEnd type="none" w="med" len="med"/>
            </a:ln>
          </p:spPr>
        </p:cxnSp>
      </p:grpSp>
      <p:pic>
        <p:nvPicPr>
          <p:cNvPr id="2" name="图片 1"/>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6675239" y="1803930"/>
            <a:ext cx="3744416" cy="1879388"/>
          </a:xfrm>
          <a:prstGeom prst="rect">
            <a:avLst/>
          </a:prstGeom>
        </p:spPr>
      </p:pic>
      <p:sp>
        <p:nvSpPr>
          <p:cNvPr id="10" name="1">
            <a:hlinkClick r:id="" action="ppaction://hlinkshowjump?jump=nextslide"/>
          </p:cNvPr>
          <p:cNvSpPr txBox="1">
            <a:spLocks noChangeArrowheads="1"/>
          </p:cNvSpPr>
          <p:nvPr/>
        </p:nvSpPr>
        <p:spPr bwMode="auto">
          <a:xfrm>
            <a:off x="2426767" y="82466"/>
            <a:ext cx="5996378" cy="91300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defTabSz="1219200">
              <a:defRPr sz="2800" b="1">
                <a:solidFill>
                  <a:sysClr val="windowText" lastClr="000000"/>
                </a:solidFill>
                <a:ea typeface="微软雅黑" panose="020B0503020204020204"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3200">
                <a:solidFill>
                  <a:schemeClr val="bg1"/>
                </a:solidFill>
                <a:latin typeface="汉仪唐美人 35W" panose="00020600040101010101" pitchFamily="18" charset="-122"/>
                <a:ea typeface="汉仪唐美人 35W" panose="00020600040101010101" pitchFamily="18" charset="-122"/>
                <a:cs typeface="+mn-ea"/>
                <a:sym typeface="+mn-lt"/>
              </a:rPr>
              <a:t>沙尘暴、泥石流篇</a:t>
            </a:r>
          </a:p>
        </p:txBody>
      </p:sp>
      <p:sp>
        <p:nvSpPr>
          <p:cNvPr id="11" name="2"/>
          <p:cNvSpPr/>
          <p:nvPr/>
        </p:nvSpPr>
        <p:spPr>
          <a:xfrm>
            <a:off x="98379" y="145811"/>
            <a:ext cx="3768189" cy="737445"/>
          </a:xfrm>
          <a:prstGeom prst="roundRect">
            <a:avLst>
              <a:gd name="adj" fmla="val 0"/>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219200"/>
            <a:r>
              <a:rPr lang="en-US" altLang="zh-CN" sz="4000" b="1">
                <a:solidFill>
                  <a:schemeClr val="bg1"/>
                </a:solidFill>
                <a:cs typeface="+mn-ea"/>
                <a:sym typeface="+mn-lt"/>
              </a:rPr>
              <a:t>PART </a:t>
            </a:r>
            <a:r>
              <a:rPr lang="en-US" altLang="zh-CN" sz="4000" b="1" smtClean="0">
                <a:solidFill>
                  <a:schemeClr val="bg1"/>
                </a:solidFill>
                <a:cs typeface="+mn-ea"/>
                <a:sym typeface="+mn-lt"/>
              </a:rPr>
              <a:t>04</a:t>
            </a:r>
            <a:endParaRPr lang="zh-CN" altLang="en-US" sz="4000" b="1">
              <a:solidFill>
                <a:schemeClr val="bg1"/>
              </a:solidFill>
              <a:cs typeface="+mn-ea"/>
              <a:sym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750"/>
                                        <p:tgtEl>
                                          <p:spTgt spid="12"/>
                                        </p:tgtEl>
                                      </p:cBhvr>
                                    </p:animEffect>
                                  </p:childTnLst>
                                </p:cTn>
                              </p:par>
                            </p:childTnLst>
                          </p:cTn>
                        </p:par>
                        <p:par>
                          <p:cTn id="8" fill="hold" nodeType="afterGroup">
                            <p:stCondLst>
                              <p:cond delay="750"/>
                            </p:stCondLst>
                            <p:childTnLst>
                              <p:par>
                                <p:cTn id="9" presetID="16" presetClass="entr" presetSubtype="21"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barn(inVertical)">
                                      <p:cBhvr>
                                        <p:cTn id="11"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554559" y="1124744"/>
            <a:ext cx="3384002" cy="2246628"/>
            <a:chOff x="3355151" y="1168616"/>
            <a:chExt cx="7739557" cy="864786"/>
          </a:xfrm>
        </p:grpSpPr>
        <p:sp>
          <p:nvSpPr>
            <p:cNvPr id="43" name="六边形 42"/>
            <p:cNvSpPr/>
            <p:nvPr/>
          </p:nvSpPr>
          <p:spPr>
            <a:xfrm>
              <a:off x="3355151" y="1168616"/>
              <a:ext cx="7739557" cy="864786"/>
            </a:xfrm>
            <a:prstGeom prst="hexag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sz="1600">
                <a:solidFill>
                  <a:schemeClr val="bg1"/>
                </a:solidFill>
                <a:cs typeface="+mn-ea"/>
                <a:sym typeface="+mn-lt"/>
              </a:endParaRPr>
            </a:p>
          </p:txBody>
        </p:sp>
        <p:sp>
          <p:nvSpPr>
            <p:cNvPr id="7" name="1"/>
            <p:cNvSpPr/>
            <p:nvPr/>
          </p:nvSpPr>
          <p:spPr>
            <a:xfrm>
              <a:off x="4182679" y="1227825"/>
              <a:ext cx="6084500" cy="74636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defTabSz="1219200">
                <a:lnSpc>
                  <a:spcPct val="150000"/>
                </a:lnSpc>
                <a:defRPr/>
              </a:pPr>
              <a:r>
                <a:rPr lang="zh-CN" altLang="en-US" sz="1600">
                  <a:solidFill>
                    <a:schemeClr val="bg1"/>
                  </a:solidFill>
                  <a:cs typeface="+mn-ea"/>
                  <a:sym typeface="+mn-lt"/>
                </a:rPr>
                <a:t>泥石流发生时，要马上与泥石流成垂直方向向两边的山坡上面爬，爬得越高越好，跑得越快越好，绝对不能往泥石流下游走</a:t>
              </a:r>
            </a:p>
          </p:txBody>
        </p:sp>
      </p:grpSp>
      <p:grpSp>
        <p:nvGrpSpPr>
          <p:cNvPr id="9" name="组合 8"/>
          <p:cNvGrpSpPr/>
          <p:nvPr/>
        </p:nvGrpSpPr>
        <p:grpSpPr>
          <a:xfrm>
            <a:off x="2372118" y="3817529"/>
            <a:ext cx="3384002" cy="2246628"/>
            <a:chOff x="3355151" y="2151213"/>
            <a:chExt cx="7739557" cy="864786"/>
          </a:xfrm>
        </p:grpSpPr>
        <p:sp>
          <p:nvSpPr>
            <p:cNvPr id="59" name="六边形 58"/>
            <p:cNvSpPr/>
            <p:nvPr/>
          </p:nvSpPr>
          <p:spPr>
            <a:xfrm>
              <a:off x="3355151" y="2151213"/>
              <a:ext cx="7739557" cy="864786"/>
            </a:xfrm>
            <a:prstGeom prst="hexag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sz="1600">
                <a:solidFill>
                  <a:schemeClr val="bg1"/>
                </a:solidFill>
                <a:cs typeface="+mn-ea"/>
                <a:sym typeface="+mn-lt"/>
              </a:endParaRPr>
            </a:p>
          </p:txBody>
        </p:sp>
        <p:sp>
          <p:nvSpPr>
            <p:cNvPr id="10" name="2"/>
            <p:cNvSpPr/>
            <p:nvPr/>
          </p:nvSpPr>
          <p:spPr>
            <a:xfrm>
              <a:off x="4120184" y="2316164"/>
              <a:ext cx="6209488" cy="462038"/>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defTabSz="1219200">
                <a:lnSpc>
                  <a:spcPct val="150000"/>
                </a:lnSpc>
                <a:defRPr/>
              </a:pPr>
              <a:r>
                <a:rPr lang="zh-CN" altLang="en-US" sz="1600">
                  <a:solidFill>
                    <a:schemeClr val="bg1"/>
                  </a:solidFill>
                  <a:cs typeface="+mn-ea"/>
                  <a:sym typeface="+mn-lt"/>
                </a:rPr>
                <a:t>沿山谷徒步时，一旦遭遇大雨，要迅速转移到安全的高地，不要在谷底过多停留</a:t>
              </a:r>
            </a:p>
          </p:txBody>
        </p:sp>
      </p:grpSp>
      <p:grpSp>
        <p:nvGrpSpPr>
          <p:cNvPr id="17" name="组合 16"/>
          <p:cNvGrpSpPr/>
          <p:nvPr/>
        </p:nvGrpSpPr>
        <p:grpSpPr>
          <a:xfrm>
            <a:off x="6531223" y="3931029"/>
            <a:ext cx="3384002" cy="2246628"/>
            <a:chOff x="3355151" y="3133810"/>
            <a:chExt cx="7739557" cy="864786"/>
          </a:xfrm>
        </p:grpSpPr>
        <p:sp>
          <p:nvSpPr>
            <p:cNvPr id="66" name="六边形 65"/>
            <p:cNvSpPr/>
            <p:nvPr/>
          </p:nvSpPr>
          <p:spPr>
            <a:xfrm>
              <a:off x="3355151" y="3133810"/>
              <a:ext cx="7739557" cy="864786"/>
            </a:xfrm>
            <a:prstGeom prst="hexag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sz="1600">
                <a:solidFill>
                  <a:schemeClr val="bg1"/>
                </a:solidFill>
                <a:cs typeface="+mn-ea"/>
                <a:sym typeface="+mn-lt"/>
              </a:endParaRPr>
            </a:p>
          </p:txBody>
        </p:sp>
        <p:sp>
          <p:nvSpPr>
            <p:cNvPr id="13" name="3"/>
            <p:cNvSpPr/>
            <p:nvPr/>
          </p:nvSpPr>
          <p:spPr>
            <a:xfrm>
              <a:off x="4017990" y="3211956"/>
              <a:ext cx="6413880" cy="746369"/>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defTabSz="1219200">
                <a:lnSpc>
                  <a:spcPct val="150000"/>
                </a:lnSpc>
                <a:defRPr/>
              </a:pPr>
              <a:r>
                <a:rPr lang="zh-CN" altLang="en-US" sz="1600">
                  <a:solidFill>
                    <a:schemeClr val="bg1"/>
                  </a:solidFill>
                  <a:cs typeface="+mn-ea"/>
                  <a:sym typeface="+mn-lt"/>
                </a:rPr>
                <a:t>注意观察周围环境，特别留意是否听到远处山谷传来打雷般声响，如听到要高度警惕，这很可能是泥石流将至征兆</a:t>
              </a:r>
            </a:p>
          </p:txBody>
        </p:sp>
      </p:grpSp>
      <p:grpSp>
        <p:nvGrpSpPr>
          <p:cNvPr id="23" name="组合 22"/>
          <p:cNvGrpSpPr/>
          <p:nvPr/>
        </p:nvGrpSpPr>
        <p:grpSpPr>
          <a:xfrm>
            <a:off x="4450101" y="1124744"/>
            <a:ext cx="3384002" cy="2246628"/>
            <a:chOff x="3355151" y="4116407"/>
            <a:chExt cx="7739557" cy="864786"/>
          </a:xfrm>
        </p:grpSpPr>
        <p:sp>
          <p:nvSpPr>
            <p:cNvPr id="73" name="六边形 72"/>
            <p:cNvSpPr/>
            <p:nvPr/>
          </p:nvSpPr>
          <p:spPr>
            <a:xfrm>
              <a:off x="3355151" y="4116407"/>
              <a:ext cx="7739557" cy="864786"/>
            </a:xfrm>
            <a:prstGeom prst="hexag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sz="1600">
                <a:solidFill>
                  <a:schemeClr val="bg1"/>
                </a:solidFill>
                <a:cs typeface="+mn-ea"/>
                <a:sym typeface="+mn-lt"/>
              </a:endParaRPr>
            </a:p>
          </p:txBody>
        </p:sp>
        <p:sp>
          <p:nvSpPr>
            <p:cNvPr id="16" name="4"/>
            <p:cNvSpPr/>
            <p:nvPr/>
          </p:nvSpPr>
          <p:spPr>
            <a:xfrm>
              <a:off x="4320656" y="4225606"/>
              <a:ext cx="6224919" cy="604203"/>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defTabSz="1219200">
                <a:lnSpc>
                  <a:spcPct val="150000"/>
                </a:lnSpc>
                <a:defRPr/>
              </a:pPr>
              <a:r>
                <a:rPr lang="zh-CN" altLang="en-US" sz="1600">
                  <a:solidFill>
                    <a:schemeClr val="bg1"/>
                  </a:solidFill>
                  <a:cs typeface="+mn-ea"/>
                  <a:sym typeface="+mn-lt"/>
                </a:rPr>
                <a:t>要选择平整的高地作为营地，尽可能避开有滚石和大量堆积物的山坡下面，不要在山谷和河沟底部扎营</a:t>
              </a:r>
            </a:p>
          </p:txBody>
        </p:sp>
      </p:grpSp>
      <p:grpSp>
        <p:nvGrpSpPr>
          <p:cNvPr id="28" name="组合 27"/>
          <p:cNvGrpSpPr/>
          <p:nvPr/>
        </p:nvGrpSpPr>
        <p:grpSpPr>
          <a:xfrm>
            <a:off x="8403431" y="1124744"/>
            <a:ext cx="3384003" cy="2246628"/>
            <a:chOff x="3355151" y="5099005"/>
            <a:chExt cx="7739557" cy="864786"/>
          </a:xfrm>
        </p:grpSpPr>
        <p:sp>
          <p:nvSpPr>
            <p:cNvPr id="80" name="六边形 79"/>
            <p:cNvSpPr/>
            <p:nvPr/>
          </p:nvSpPr>
          <p:spPr>
            <a:xfrm>
              <a:off x="3355151" y="5099005"/>
              <a:ext cx="7739557" cy="864786"/>
            </a:xfrm>
            <a:prstGeom prst="hexag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sz="1600">
                <a:solidFill>
                  <a:schemeClr val="bg1"/>
                </a:solidFill>
                <a:cs typeface="+mn-ea"/>
                <a:sym typeface="+mn-lt"/>
              </a:endParaRPr>
            </a:p>
          </p:txBody>
        </p:sp>
        <p:sp>
          <p:nvSpPr>
            <p:cNvPr id="19" name="5"/>
            <p:cNvSpPr/>
            <p:nvPr/>
          </p:nvSpPr>
          <p:spPr>
            <a:xfrm>
              <a:off x="4525095" y="5237594"/>
              <a:ext cx="5399665" cy="462038"/>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defTabSz="1219200">
                <a:lnSpc>
                  <a:spcPct val="150000"/>
                </a:lnSpc>
                <a:defRPr/>
              </a:pPr>
              <a:r>
                <a:rPr lang="zh-CN" altLang="en-US" sz="1600">
                  <a:solidFill>
                    <a:schemeClr val="bg1"/>
                  </a:solidFill>
                  <a:cs typeface="+mn-ea"/>
                  <a:sym typeface="+mn-lt"/>
                </a:rPr>
                <a:t>一定要设法从房屋里跑出来，到开阔地带，尽可能防止被埋压</a:t>
              </a:r>
            </a:p>
          </p:txBody>
        </p:sp>
      </p:grpSp>
      <p:sp>
        <p:nvSpPr>
          <p:cNvPr id="11" name="7"/>
          <p:cNvSpPr/>
          <p:nvPr/>
        </p:nvSpPr>
        <p:spPr>
          <a:xfrm rot="16200000">
            <a:off x="-1289410" y="5682547"/>
            <a:ext cx="5623561" cy="525230"/>
          </a:xfrm>
          <a:prstGeom prst="rtTriangle">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fontScale="25000" lnSpcReduction="20000"/>
          </a:bodyPr>
          <a:lstStyle/>
          <a:p>
            <a:pPr algn="ctr">
              <a:lnSpc>
                <a:spcPct val="170000"/>
              </a:lnSpc>
            </a:pPr>
            <a:endParaRPr>
              <a:solidFill>
                <a:schemeClr val="bg1"/>
              </a:solidFill>
              <a:cs typeface="+mn-ea"/>
              <a:sym typeface="+mn-lt"/>
            </a:endParaRPr>
          </a:p>
        </p:txBody>
      </p:sp>
      <p:sp>
        <p:nvSpPr>
          <p:cNvPr id="54" name="1">
            <a:hlinkClick r:id="" action="ppaction://hlinkshowjump?jump=nextslide"/>
          </p:cNvPr>
          <p:cNvSpPr txBox="1">
            <a:spLocks noChangeArrowheads="1"/>
          </p:cNvSpPr>
          <p:nvPr/>
        </p:nvSpPr>
        <p:spPr bwMode="auto">
          <a:xfrm>
            <a:off x="2426767" y="82466"/>
            <a:ext cx="5996378" cy="91300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defTabSz="1219200">
              <a:defRPr sz="2800" b="1">
                <a:solidFill>
                  <a:sysClr val="windowText" lastClr="000000"/>
                </a:solidFill>
                <a:ea typeface="微软雅黑" panose="020B0503020204020204"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3200">
                <a:solidFill>
                  <a:schemeClr val="bg1"/>
                </a:solidFill>
                <a:latin typeface="汉仪唐美人 35W" panose="00020600040101010101" pitchFamily="18" charset="-122"/>
                <a:ea typeface="汉仪唐美人 35W" panose="00020600040101010101" pitchFamily="18" charset="-122"/>
                <a:cs typeface="+mn-ea"/>
                <a:sym typeface="+mn-lt"/>
              </a:rPr>
              <a:t>沙尘暴、泥石流篇</a:t>
            </a:r>
          </a:p>
        </p:txBody>
      </p:sp>
      <p:sp>
        <p:nvSpPr>
          <p:cNvPr id="57" name="2"/>
          <p:cNvSpPr/>
          <p:nvPr/>
        </p:nvSpPr>
        <p:spPr>
          <a:xfrm>
            <a:off x="98379" y="145811"/>
            <a:ext cx="3768189" cy="737445"/>
          </a:xfrm>
          <a:prstGeom prst="roundRect">
            <a:avLst>
              <a:gd name="adj" fmla="val 0"/>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219200"/>
            <a:r>
              <a:rPr lang="en-US" altLang="zh-CN" sz="4000" b="1">
                <a:solidFill>
                  <a:schemeClr val="bg1"/>
                </a:solidFill>
                <a:cs typeface="+mn-ea"/>
                <a:sym typeface="+mn-lt"/>
              </a:rPr>
              <a:t>PART </a:t>
            </a:r>
            <a:r>
              <a:rPr lang="en-US" altLang="zh-CN" sz="4000" b="1" smtClean="0">
                <a:solidFill>
                  <a:schemeClr val="bg1"/>
                </a:solidFill>
                <a:cs typeface="+mn-ea"/>
                <a:sym typeface="+mn-lt"/>
              </a:rPr>
              <a:t>04</a:t>
            </a:r>
            <a:endParaRPr lang="zh-CN" altLang="en-US" sz="4000" b="1">
              <a:solidFill>
                <a:schemeClr val="bg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600" advTm="3000">
        <p14:prism isInverted="1"/>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2"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right)">
                                      <p:cBhvr>
                                        <p:cTn id="7" dur="750"/>
                                        <p:tgtEl>
                                          <p:spTgt spid="8"/>
                                        </p:tgtEl>
                                      </p:cBhvr>
                                    </p:animEffect>
                                  </p:childTnLst>
                                </p:cTn>
                              </p:par>
                            </p:childTnLst>
                          </p:cTn>
                        </p:par>
                        <p:par>
                          <p:cTn id="8" fill="hold" nodeType="afterGroup">
                            <p:stCondLst>
                              <p:cond delay="750"/>
                            </p:stCondLst>
                            <p:childTnLst>
                              <p:par>
                                <p:cTn id="9" presetID="22" presetClass="entr" presetSubtype="2"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right)">
                                      <p:cBhvr>
                                        <p:cTn id="11" dur="750"/>
                                        <p:tgtEl>
                                          <p:spTgt spid="9"/>
                                        </p:tgtEl>
                                      </p:cBhvr>
                                    </p:animEffect>
                                  </p:childTnLst>
                                </p:cTn>
                              </p:par>
                            </p:childTnLst>
                          </p:cTn>
                        </p:par>
                        <p:par>
                          <p:cTn id="12" fill="hold" nodeType="afterGroup">
                            <p:stCondLst>
                              <p:cond delay="1500"/>
                            </p:stCondLst>
                            <p:childTnLst>
                              <p:par>
                                <p:cTn id="13" presetID="22" presetClass="entr" presetSubtype="2" fill="hold"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right)">
                                      <p:cBhvr>
                                        <p:cTn id="15" dur="750"/>
                                        <p:tgtEl>
                                          <p:spTgt spid="17"/>
                                        </p:tgtEl>
                                      </p:cBhvr>
                                    </p:animEffect>
                                  </p:childTnLst>
                                </p:cTn>
                              </p:par>
                            </p:childTnLst>
                          </p:cTn>
                        </p:par>
                        <p:par>
                          <p:cTn id="16" fill="hold" nodeType="afterGroup">
                            <p:stCondLst>
                              <p:cond delay="2250"/>
                            </p:stCondLst>
                            <p:childTnLst>
                              <p:par>
                                <p:cTn id="17" presetID="22" presetClass="entr" presetSubtype="2" fill="hold" nodeType="after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wipe(right)">
                                      <p:cBhvr>
                                        <p:cTn id="19" dur="750"/>
                                        <p:tgtEl>
                                          <p:spTgt spid="23"/>
                                        </p:tgtEl>
                                      </p:cBhvr>
                                    </p:animEffect>
                                  </p:childTnLst>
                                </p:cTn>
                              </p:par>
                            </p:childTnLst>
                          </p:cTn>
                        </p:par>
                        <p:par>
                          <p:cTn id="20" fill="hold" nodeType="afterGroup">
                            <p:stCondLst>
                              <p:cond delay="3000"/>
                            </p:stCondLst>
                            <p:childTnLst>
                              <p:par>
                                <p:cTn id="21" presetID="22" presetClass="entr" presetSubtype="2" fill="hold" nodeType="after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wipe(right)">
                                      <p:cBhvr>
                                        <p:cTn id="23" dur="75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177" y="2949866"/>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fontAlgn="auto">
              <a:spcBef>
                <a:spcPts val="0"/>
              </a:spcBef>
              <a:spcAft>
                <a:spcPts val="0"/>
              </a:spcAft>
              <a:defRPr/>
            </a:pPr>
            <a:r>
              <a:rPr lang="en-US" altLang="zh-CN" sz="2800"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3176" y="2182093"/>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fontAlgn="auto">
              <a:spcBef>
                <a:spcPts val="0"/>
              </a:spcBef>
              <a:spcAft>
                <a:spcPts val="0"/>
              </a:spcAft>
              <a:defRPr/>
            </a:pP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5006" y="3921023"/>
            <a:ext cx="6906409" cy="1692771"/>
          </a:xfrm>
          <a:prstGeom prst="rect">
            <a:avLst/>
          </a:prstGeom>
          <a:noFill/>
          <a:ln w="25400" cap="flat" cmpd="sng" algn="ctr">
            <a:noFill/>
            <a:prstDash val="solid"/>
          </a:ln>
          <a:effectLst/>
        </p:spPr>
        <p:txBody>
          <a:bodyPr rtlCol="0" anchor="ctr"/>
          <a:lstStyle/>
          <a:p>
            <a:pPr fontAlgn="auto">
              <a:lnSpc>
                <a:spcPts val="2400"/>
              </a:lnSpc>
              <a:spcBef>
                <a:spcPts val="0"/>
              </a:spcBef>
              <a:spcAft>
                <a:spcPts val="0"/>
              </a:spcAft>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节日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fontAlgn="auto">
              <a:lnSpc>
                <a:spcPts val="2400"/>
              </a:lnSpc>
              <a:spcBef>
                <a:spcPts val="0"/>
              </a:spcBef>
              <a:spcAft>
                <a:spcPts val="0"/>
              </a:spcAft>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fontAlgn="auto">
              <a:lnSpc>
                <a:spcPts val="2400"/>
              </a:lnSpc>
              <a:spcBef>
                <a:spcPts val="0"/>
              </a:spcBef>
              <a:spcAft>
                <a:spcPts val="0"/>
              </a:spcAft>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fontAlgn="auto">
              <a:lnSpc>
                <a:spcPts val="2400"/>
              </a:lnSpc>
              <a:spcBef>
                <a:spcPts val="0"/>
              </a:spcBef>
              <a:spcAft>
                <a:spcPts val="0"/>
              </a:spcAft>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字体下载：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fontAlgn="auto">
              <a:lnSpc>
                <a:spcPts val="2400"/>
              </a:lnSpc>
              <a:spcBef>
                <a:spcPts val="0"/>
              </a:spcBef>
              <a:spcAft>
                <a:spcPts val="0"/>
              </a:spcAft>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0697547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4587007" y="1120030"/>
            <a:ext cx="2317970" cy="584775"/>
          </a:xfrm>
          <a:prstGeom prst="rect">
            <a:avLst/>
          </a:prstGeom>
          <a:noFill/>
        </p:spPr>
        <p:txBody>
          <a:bodyPr wrap="square">
            <a:spAutoFit/>
          </a:bodyPr>
          <a:lstStyle/>
          <a:p>
            <a:r>
              <a:rPr lang="zh-CN" altLang="en-US" sz="3200" b="1" noProof="0" dirty="0">
                <a:latin typeface="+mn-lt"/>
                <a:ea typeface="+mn-ea"/>
                <a:cs typeface="+mn-ea"/>
                <a:sym typeface="+mn-lt"/>
              </a:rPr>
              <a:t>认识</a:t>
            </a:r>
            <a:r>
              <a:rPr kumimoji="0" lang="zh-CN" altLang="en-US" sz="3200" b="1" i="0" u="none" strike="noStrike" kern="1200" cap="none" spc="0" normalizeH="0" baseline="0" noProof="0" dirty="0" smtClean="0">
                <a:ln>
                  <a:noFill/>
                </a:ln>
                <a:effectLst/>
                <a:uLnTx/>
                <a:uFillTx/>
                <a:latin typeface="+mn-lt"/>
                <a:ea typeface="+mn-ea"/>
                <a:cs typeface="+mn-ea"/>
                <a:sym typeface="+mn-lt"/>
              </a:rPr>
              <a:t>地震</a:t>
            </a:r>
            <a:endParaRPr lang="zh-CN" altLang="en-US" sz="3200" b="1" dirty="0">
              <a:latin typeface="+mn-lt"/>
              <a:ea typeface="+mn-ea"/>
              <a:cs typeface="+mn-ea"/>
              <a:sym typeface="+mn-lt"/>
            </a:endParaRPr>
          </a:p>
        </p:txBody>
      </p:sp>
      <p:grpSp>
        <p:nvGrpSpPr>
          <p:cNvPr id="15" name="组合 14"/>
          <p:cNvGrpSpPr/>
          <p:nvPr/>
        </p:nvGrpSpPr>
        <p:grpSpPr>
          <a:xfrm>
            <a:off x="902470" y="2060848"/>
            <a:ext cx="10957345" cy="3449198"/>
            <a:chOff x="3391116" y="1878145"/>
            <a:chExt cx="10900548" cy="3449198"/>
          </a:xfrm>
        </p:grpSpPr>
        <p:sp>
          <p:nvSpPr>
            <p:cNvPr id="18" name="3"/>
            <p:cNvSpPr/>
            <p:nvPr/>
          </p:nvSpPr>
          <p:spPr>
            <a:xfrm>
              <a:off x="3572364" y="1878145"/>
              <a:ext cx="10719300" cy="923330"/>
            </a:xfrm>
            <a:prstGeom prst="rect">
              <a:avLst/>
            </a:prstGeom>
          </p:spPr>
          <p:txBody>
            <a:bodyPr wrap="square" lIns="91440" tIns="45720" rIns="91440" bIns="45720">
              <a:spAutoFit/>
            </a:bodyPr>
            <a:lstStyle/>
            <a:p>
              <a:pPr defTabSz="1219200">
                <a:lnSpc>
                  <a:spcPct val="150000"/>
                </a:lnSpc>
              </a:pPr>
              <a:r>
                <a:rPr lang="zh-CN" altLang="en-US" dirty="0">
                  <a:solidFill>
                    <a:srgbClr val="000000"/>
                  </a:solidFill>
                  <a:latin typeface="+mn-lt"/>
                  <a:ea typeface="+mn-ea"/>
                  <a:cs typeface="+mn-ea"/>
                  <a:sym typeface="+mn-lt"/>
                </a:rPr>
                <a:t>地震又称地动、地振动，是地壳快速释放能量过程中造成的振动，期间会产生地震波的一种自然现象。地球上板块与板块之间相互挤压碰撞，造成板块边沿及板块内部产生错动和破裂，是引起地震的主要原因。</a:t>
              </a:r>
            </a:p>
          </p:txBody>
        </p:sp>
        <p:sp>
          <p:nvSpPr>
            <p:cNvPr id="19" name="4"/>
            <p:cNvSpPr/>
            <p:nvPr/>
          </p:nvSpPr>
          <p:spPr>
            <a:xfrm>
              <a:off x="3639142" y="3157518"/>
              <a:ext cx="7422661" cy="2169825"/>
            </a:xfrm>
            <a:prstGeom prst="rect">
              <a:avLst/>
            </a:prstGeom>
          </p:spPr>
          <p:txBody>
            <a:bodyPr wrap="square" lIns="91440" tIns="45720" rIns="91440" bIns="45720">
              <a:spAutoFit/>
            </a:bodyPr>
            <a:lstStyle/>
            <a:p>
              <a:pPr algn="just" defTabSz="1219200">
                <a:lnSpc>
                  <a:spcPct val="150000"/>
                </a:lnSpc>
              </a:pPr>
              <a:r>
                <a:rPr lang="zh-CN" altLang="en-US" dirty="0">
                  <a:solidFill>
                    <a:srgbClr val="000000"/>
                  </a:solidFill>
                  <a:latin typeface="+mn-lt"/>
                  <a:ea typeface="+mn-ea"/>
                  <a:cs typeface="+mn-ea"/>
                  <a:sym typeface="+mn-lt"/>
                </a:rPr>
                <a:t>地震开始发生的地点称为震源，震源正上方的地面称为震中。破坏性地震的地面振动最烈处称为极震区，极震区往往也就是震中所在的地区。</a:t>
              </a:r>
              <a:endParaRPr lang="en-US" altLang="zh-CN" dirty="0">
                <a:solidFill>
                  <a:srgbClr val="000000"/>
                </a:solidFill>
                <a:latin typeface="+mn-lt"/>
                <a:ea typeface="+mn-ea"/>
                <a:cs typeface="+mn-ea"/>
                <a:sym typeface="+mn-lt"/>
              </a:endParaRPr>
            </a:p>
            <a:p>
              <a:pPr algn="just" defTabSz="1219200">
                <a:lnSpc>
                  <a:spcPct val="150000"/>
                </a:lnSpc>
              </a:pPr>
              <a:r>
                <a:rPr lang="en-US" altLang="zh-CN" dirty="0">
                  <a:solidFill>
                    <a:srgbClr val="000000"/>
                  </a:solidFill>
                  <a:latin typeface="+mn-lt"/>
                  <a:ea typeface="+mn-ea"/>
                  <a:cs typeface="+mn-ea"/>
                  <a:sym typeface="+mn-lt"/>
                </a:rPr>
                <a:t> </a:t>
              </a:r>
            </a:p>
            <a:p>
              <a:pPr algn="just" defTabSz="1219200">
                <a:lnSpc>
                  <a:spcPct val="150000"/>
                </a:lnSpc>
              </a:pPr>
              <a:r>
                <a:rPr lang="zh-CN" altLang="en-US" dirty="0">
                  <a:solidFill>
                    <a:srgbClr val="000000"/>
                  </a:solidFill>
                  <a:latin typeface="+mn-lt"/>
                  <a:ea typeface="+mn-ea"/>
                  <a:cs typeface="+mn-ea"/>
                  <a:sym typeface="+mn-lt"/>
                </a:rPr>
                <a:t>地震常常造成严重人员伤亡，能引起火灾、水灾、有毒气体泄漏、细菌及放射性物质扩散，还可能造成海啸、滑坡、崩塌、地裂缝等次生灾害。</a:t>
              </a:r>
            </a:p>
          </p:txBody>
        </p:sp>
        <p:sp>
          <p:nvSpPr>
            <p:cNvPr id="10" name="梯形 9"/>
            <p:cNvSpPr/>
            <p:nvPr/>
          </p:nvSpPr>
          <p:spPr bwMode="auto">
            <a:xfrm>
              <a:off x="3403182" y="2100028"/>
              <a:ext cx="248026" cy="164937"/>
            </a:xfrm>
            <a:prstGeom prst="trapezoid">
              <a:avLst/>
            </a:prstGeom>
            <a:solidFill>
              <a:schemeClr val="accent1"/>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mn-lt"/>
                <a:ea typeface="+mn-ea"/>
                <a:cs typeface="+mn-ea"/>
                <a:sym typeface="+mn-lt"/>
              </a:endParaRPr>
            </a:p>
          </p:txBody>
        </p:sp>
        <p:sp>
          <p:nvSpPr>
            <p:cNvPr id="11" name="梯形 10"/>
            <p:cNvSpPr/>
            <p:nvPr/>
          </p:nvSpPr>
          <p:spPr bwMode="auto">
            <a:xfrm>
              <a:off x="3391116" y="3382535"/>
              <a:ext cx="248026" cy="164937"/>
            </a:xfrm>
            <a:prstGeom prst="trapezoid">
              <a:avLst/>
            </a:prstGeom>
            <a:solidFill>
              <a:schemeClr val="accent1"/>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mn-lt"/>
                <a:ea typeface="+mn-ea"/>
                <a:cs typeface="+mn-ea"/>
                <a:sym typeface="+mn-lt"/>
              </a:endParaRPr>
            </a:p>
          </p:txBody>
        </p:sp>
        <p:sp>
          <p:nvSpPr>
            <p:cNvPr id="13" name="梯形 12"/>
            <p:cNvSpPr/>
            <p:nvPr/>
          </p:nvSpPr>
          <p:spPr bwMode="auto">
            <a:xfrm>
              <a:off x="3391116" y="4582573"/>
              <a:ext cx="248026" cy="164937"/>
            </a:xfrm>
            <a:prstGeom prst="trapezoid">
              <a:avLst/>
            </a:prstGeom>
            <a:solidFill>
              <a:schemeClr val="accent1"/>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mn-lt"/>
                <a:ea typeface="+mn-ea"/>
                <a:cs typeface="+mn-ea"/>
                <a:sym typeface="+mn-lt"/>
              </a:endParaRPr>
            </a:p>
          </p:txBody>
        </p:sp>
      </p:grpSp>
      <p:pic>
        <p:nvPicPr>
          <p:cNvPr id="2" name="图片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971383" y="1988840"/>
            <a:ext cx="4608871" cy="4608871"/>
          </a:xfrm>
          <a:prstGeom prst="rect">
            <a:avLst/>
          </a:prstGeom>
        </p:spPr>
      </p:pic>
      <p:sp>
        <p:nvSpPr>
          <p:cNvPr id="12" name="1">
            <a:hlinkClick r:id="" action="ppaction://hlinkshowjump?jump=nextslide"/>
          </p:cNvPr>
          <p:cNvSpPr txBox="1">
            <a:spLocks noChangeArrowheads="1"/>
          </p:cNvSpPr>
          <p:nvPr/>
        </p:nvSpPr>
        <p:spPr bwMode="auto">
          <a:xfrm>
            <a:off x="2426767" y="82466"/>
            <a:ext cx="5996378" cy="91300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defTabSz="1219200">
              <a:defRPr sz="2800" b="1">
                <a:solidFill>
                  <a:sysClr val="windowText" lastClr="000000"/>
                </a:solidFill>
                <a:ea typeface="微软雅黑" panose="020B0503020204020204"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3200" dirty="0">
                <a:solidFill>
                  <a:schemeClr val="bg1"/>
                </a:solidFill>
                <a:ea typeface="+mn-ea"/>
                <a:cs typeface="+mn-ea"/>
                <a:sym typeface="+mn-lt"/>
              </a:rPr>
              <a:t>防震防灾地震篇</a:t>
            </a:r>
          </a:p>
        </p:txBody>
      </p:sp>
      <p:sp>
        <p:nvSpPr>
          <p:cNvPr id="14" name="2"/>
          <p:cNvSpPr/>
          <p:nvPr/>
        </p:nvSpPr>
        <p:spPr>
          <a:xfrm>
            <a:off x="98379" y="145811"/>
            <a:ext cx="3768189" cy="737445"/>
          </a:xfrm>
          <a:prstGeom prst="roundRect">
            <a:avLst>
              <a:gd name="adj" fmla="val 0"/>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219200"/>
            <a:r>
              <a:rPr lang="en-US" altLang="zh-CN" sz="4000" b="1">
                <a:solidFill>
                  <a:schemeClr val="bg1"/>
                </a:solidFill>
                <a:cs typeface="+mn-ea"/>
                <a:sym typeface="+mn-lt"/>
              </a:rPr>
              <a:t>PART 01</a:t>
            </a:r>
            <a:endParaRPr lang="zh-CN" altLang="en-US" sz="4000" b="1">
              <a:solidFill>
                <a:schemeClr val="bg1"/>
              </a:solidFill>
              <a:cs typeface="+mn-ea"/>
              <a:sym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600" advTm="300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7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698575" y="1254383"/>
            <a:ext cx="4104456" cy="4999771"/>
            <a:chOff x="698575" y="1254383"/>
            <a:chExt cx="4104456" cy="4999771"/>
          </a:xfrm>
        </p:grpSpPr>
        <p:sp>
          <p:nvSpPr>
            <p:cNvPr id="50" name="3"/>
            <p:cNvSpPr txBox="1"/>
            <p:nvPr/>
          </p:nvSpPr>
          <p:spPr>
            <a:xfrm>
              <a:off x="698575" y="4869159"/>
              <a:ext cx="4104456" cy="1384995"/>
            </a:xfrm>
            <a:prstGeom prst="rect">
              <a:avLst/>
            </a:prstGeom>
            <a:noFill/>
          </p:spPr>
          <p:txBody>
            <a:bodyPr wrap="square" lIns="0" tIns="0" rIns="0" bIns="0" rtlCol="0">
              <a:spAutoFit/>
            </a:bodyPr>
            <a:lstStyle>
              <a:defPPr>
                <a:defRPr lang="zh-CN"/>
              </a:defPPr>
              <a:lvl1pPr lvl="0" algn="just" fontAlgn="auto">
                <a:lnSpc>
                  <a:spcPct val="125000"/>
                </a:lnSpc>
                <a:spcBef>
                  <a:spcPct val="0"/>
                </a:spcBef>
                <a:spcAft>
                  <a:spcPct val="0"/>
                </a:spcAft>
                <a:defRPr sz="1400" kern="0">
                  <a:latin typeface="微软雅黑" panose="020B0503020204020204" pitchFamily="34" charset="-122"/>
                  <a:ea typeface="微软雅黑" panose="020B0503020204020204" pitchFamily="34" charset="-122"/>
                </a:defRPr>
              </a:lvl1pPr>
            </a:lstStyle>
            <a:p>
              <a:pPr defTabSz="1219200"/>
              <a:r>
                <a:rPr lang="zh-CN" altLang="en-US" sz="1800" kern="1200" dirty="0">
                  <a:solidFill>
                    <a:srgbClr val="000000"/>
                  </a:solidFill>
                  <a:latin typeface="+mn-lt"/>
                  <a:ea typeface="+mn-ea"/>
                  <a:cs typeface="+mn-ea"/>
                  <a:sym typeface="+mn-lt"/>
                </a:rPr>
                <a:t>首先，在重心较低、且结实牢固的桌子下面躲避，并紧紧抓牢桌子腿。在没有桌子等可供藏身的场合，无论如何，也要用坐垫等物保护好头部。</a:t>
              </a:r>
            </a:p>
          </p:txBody>
        </p:sp>
        <p:sp>
          <p:nvSpPr>
            <p:cNvPr id="23" name="4"/>
            <p:cNvSpPr/>
            <p:nvPr/>
          </p:nvSpPr>
          <p:spPr>
            <a:xfrm>
              <a:off x="864024" y="1254383"/>
              <a:ext cx="2807940" cy="12385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lnSpc>
                  <a:spcPct val="150000"/>
                </a:lnSpc>
              </a:pPr>
              <a:r>
                <a:rPr lang="zh-CN" altLang="en-US" sz="2000" b="1" dirty="0">
                  <a:solidFill>
                    <a:srgbClr val="FFFFFF"/>
                  </a:solidFill>
                  <a:cs typeface="+mn-ea"/>
                  <a:sym typeface="+mn-lt"/>
                </a:rPr>
                <a:t>为了人身安全，请躲在桌子等坚固家具的旁边</a:t>
              </a:r>
            </a:p>
          </p:txBody>
        </p:sp>
      </p:grpSp>
      <p:grpSp>
        <p:nvGrpSpPr>
          <p:cNvPr id="5" name="组合 4"/>
          <p:cNvGrpSpPr/>
          <p:nvPr/>
        </p:nvGrpSpPr>
        <p:grpSpPr>
          <a:xfrm>
            <a:off x="7539335" y="1520281"/>
            <a:ext cx="4248472" cy="4733874"/>
            <a:chOff x="864024" y="4437112"/>
            <a:chExt cx="4248472" cy="4733874"/>
          </a:xfrm>
        </p:grpSpPr>
        <p:sp>
          <p:nvSpPr>
            <p:cNvPr id="16" name="1"/>
            <p:cNvSpPr txBox="1"/>
            <p:nvPr/>
          </p:nvSpPr>
          <p:spPr>
            <a:xfrm>
              <a:off x="1008040" y="7785991"/>
              <a:ext cx="4104456" cy="1384995"/>
            </a:xfrm>
            <a:prstGeom prst="rect">
              <a:avLst/>
            </a:prstGeom>
            <a:noFill/>
          </p:spPr>
          <p:txBody>
            <a:bodyPr wrap="square" lIns="0" tIns="0" rIns="0" bIns="0" rtlCol="0">
              <a:spAutoFit/>
            </a:bodyPr>
            <a:lstStyle>
              <a:defPPr>
                <a:defRPr lang="zh-CN"/>
              </a:defPPr>
              <a:lvl1pPr lvl="0" algn="just" fontAlgn="auto">
                <a:lnSpc>
                  <a:spcPct val="125000"/>
                </a:lnSpc>
                <a:spcBef>
                  <a:spcPct val="0"/>
                </a:spcBef>
                <a:spcAft>
                  <a:spcPct val="0"/>
                </a:spcAft>
                <a:defRPr sz="1400" kern="0">
                  <a:latin typeface="微软雅黑" panose="020B0503020204020204" pitchFamily="34" charset="-122"/>
                  <a:ea typeface="微软雅黑" panose="020B0503020204020204" pitchFamily="34" charset="-122"/>
                </a:defRPr>
              </a:lvl1pPr>
            </a:lstStyle>
            <a:p>
              <a:pPr defTabSz="1219200"/>
              <a:r>
                <a:rPr lang="zh-CN" altLang="en-US" sz="1800" kern="1200">
                  <a:solidFill>
                    <a:srgbClr val="000000"/>
                  </a:solidFill>
                  <a:latin typeface="+mn-lt"/>
                  <a:ea typeface="+mn-ea"/>
                  <a:cs typeface="+mn-ea"/>
                  <a:sym typeface="+mn-lt"/>
                </a:rPr>
                <a:t>地震时，也会有不能依赖消防车来灭火的情形。因此，我们每个人关火、灭火的这种努力，是能否将地震灾害控制在最小程度的重要因素。</a:t>
              </a:r>
            </a:p>
          </p:txBody>
        </p:sp>
        <p:sp>
          <p:nvSpPr>
            <p:cNvPr id="33" name="2"/>
            <p:cNvSpPr/>
            <p:nvPr/>
          </p:nvSpPr>
          <p:spPr>
            <a:xfrm>
              <a:off x="864024" y="4437112"/>
              <a:ext cx="2807940" cy="9074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219200">
                <a:lnSpc>
                  <a:spcPct val="150000"/>
                </a:lnSpc>
              </a:pPr>
              <a:r>
                <a:rPr lang="zh-CN" altLang="en-US" sz="2000" b="1" spc="-67">
                  <a:solidFill>
                    <a:srgbClr val="FFFFFF"/>
                  </a:solidFill>
                  <a:cs typeface="+mn-ea"/>
                  <a:sym typeface="+mn-lt"/>
                </a:rPr>
                <a:t>摇晃时立即关火，失火时立即灭火</a:t>
              </a:r>
            </a:p>
          </p:txBody>
        </p:sp>
      </p:grpSp>
      <p:pic>
        <p:nvPicPr>
          <p:cNvPr id="6" name="图片 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346647" y="2874129"/>
            <a:ext cx="2211338" cy="1613797"/>
          </a:xfrm>
          <a:prstGeom prst="rect">
            <a:avLst/>
          </a:prstGeom>
        </p:spPr>
      </p:pic>
      <p:pic>
        <p:nvPicPr>
          <p:cNvPr id="11" name="图片 10"/>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827367" y="2874129"/>
            <a:ext cx="3230091" cy="1591349"/>
          </a:xfrm>
          <a:prstGeom prst="rect">
            <a:avLst/>
          </a:prstGeom>
        </p:spPr>
      </p:pic>
      <p:sp>
        <p:nvSpPr>
          <p:cNvPr id="12" name="1">
            <a:hlinkClick r:id="" action="ppaction://hlinkshowjump?jump=nextslide"/>
          </p:cNvPr>
          <p:cNvSpPr txBox="1">
            <a:spLocks noChangeArrowheads="1"/>
          </p:cNvSpPr>
          <p:nvPr/>
        </p:nvSpPr>
        <p:spPr bwMode="auto">
          <a:xfrm>
            <a:off x="2426767" y="82466"/>
            <a:ext cx="5996378" cy="91300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defTabSz="1219200">
              <a:defRPr sz="2800" b="1">
                <a:solidFill>
                  <a:sysClr val="windowText" lastClr="000000"/>
                </a:solidFill>
                <a:ea typeface="微软雅黑" panose="020B0503020204020204"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3200">
                <a:solidFill>
                  <a:schemeClr val="bg1"/>
                </a:solidFill>
                <a:ea typeface="+mn-ea"/>
                <a:cs typeface="+mn-ea"/>
                <a:sym typeface="+mn-lt"/>
              </a:rPr>
              <a:t>防震防灾地震篇</a:t>
            </a:r>
          </a:p>
        </p:txBody>
      </p:sp>
      <p:sp>
        <p:nvSpPr>
          <p:cNvPr id="13" name="2"/>
          <p:cNvSpPr/>
          <p:nvPr/>
        </p:nvSpPr>
        <p:spPr>
          <a:xfrm>
            <a:off x="98379" y="145811"/>
            <a:ext cx="3768189" cy="737445"/>
          </a:xfrm>
          <a:prstGeom prst="roundRect">
            <a:avLst>
              <a:gd name="adj" fmla="val 0"/>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219200"/>
            <a:r>
              <a:rPr lang="en-US" altLang="zh-CN" sz="4000" b="1">
                <a:solidFill>
                  <a:schemeClr val="bg1"/>
                </a:solidFill>
                <a:cs typeface="+mn-ea"/>
                <a:sym typeface="+mn-lt"/>
              </a:rPr>
              <a:t>PART 01</a:t>
            </a:r>
            <a:endParaRPr lang="zh-CN" altLang="en-US" sz="4000" b="1">
              <a:solidFill>
                <a:schemeClr val="bg1"/>
              </a:solidFill>
              <a:cs typeface="+mn-ea"/>
              <a:sym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600" advTm="300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4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Horizontal)">
                                      <p:cBhvr>
                                        <p:cTn id="7" dur="750"/>
                                        <p:tgtEl>
                                          <p:spTgt spid="4"/>
                                        </p:tgtEl>
                                      </p:cBhvr>
                                    </p:animEffect>
                                  </p:childTnLst>
                                </p:cTn>
                              </p:par>
                            </p:childTnLst>
                          </p:cTn>
                        </p:par>
                        <p:par>
                          <p:cTn id="8" fill="hold" nodeType="afterGroup">
                            <p:stCondLst>
                              <p:cond delay="750"/>
                            </p:stCondLst>
                            <p:childTnLst>
                              <p:par>
                                <p:cTn id="9" presetID="16" presetClass="entr" presetSubtype="42"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arn(outHorizontal)">
                                      <p:cBhvr>
                                        <p:cTn id="11" dur="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4"/>
          <p:cNvSpPr/>
          <p:nvPr/>
        </p:nvSpPr>
        <p:spPr>
          <a:xfrm>
            <a:off x="626567" y="1556792"/>
            <a:ext cx="3374031" cy="82299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r>
              <a:rPr lang="zh-CN" altLang="en-US" sz="2000" b="1" spc="-67">
                <a:solidFill>
                  <a:srgbClr val="FFFFFF"/>
                </a:solidFill>
                <a:cs typeface="+mn-ea"/>
                <a:sym typeface="+mn-lt"/>
              </a:rPr>
              <a:t>不要慌张地向户外跑，将门打开，确保出口</a:t>
            </a:r>
          </a:p>
        </p:txBody>
      </p:sp>
      <p:sp>
        <p:nvSpPr>
          <p:cNvPr id="61" name="5"/>
          <p:cNvSpPr/>
          <p:nvPr/>
        </p:nvSpPr>
        <p:spPr>
          <a:xfrm>
            <a:off x="4393515" y="1539962"/>
            <a:ext cx="3404899" cy="82299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r>
              <a:rPr lang="zh-CN" altLang="en-US" sz="2000" b="1" spc="-67">
                <a:solidFill>
                  <a:srgbClr val="FFFFFF"/>
                </a:solidFill>
                <a:cs typeface="+mn-ea"/>
                <a:sym typeface="+mn-lt"/>
              </a:rPr>
              <a:t>户外场所，要保护头部，避开危险之处</a:t>
            </a:r>
          </a:p>
        </p:txBody>
      </p:sp>
      <p:sp>
        <p:nvSpPr>
          <p:cNvPr id="62" name="6"/>
          <p:cNvSpPr/>
          <p:nvPr/>
        </p:nvSpPr>
        <p:spPr>
          <a:xfrm>
            <a:off x="8191331" y="1556792"/>
            <a:ext cx="3404899" cy="82299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r>
              <a:rPr lang="zh-CN" altLang="en-US" sz="2000" b="1" spc="-67">
                <a:solidFill>
                  <a:srgbClr val="FFFFFF"/>
                </a:solidFill>
                <a:cs typeface="+mn-ea"/>
                <a:sym typeface="+mn-lt"/>
              </a:rPr>
              <a:t>在公共场所依工作人员的指示行动</a:t>
            </a:r>
          </a:p>
        </p:txBody>
      </p:sp>
      <p:pic>
        <p:nvPicPr>
          <p:cNvPr id="11" name="图片 1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413458" y="3023489"/>
            <a:ext cx="3384956" cy="2491358"/>
          </a:xfrm>
          <a:prstGeom prst="rect">
            <a:avLst/>
          </a:prstGeom>
        </p:spPr>
      </p:pic>
      <p:pic>
        <p:nvPicPr>
          <p:cNvPr id="12" name="图片 11"/>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636390" y="3023489"/>
            <a:ext cx="3389585" cy="2491358"/>
          </a:xfrm>
          <a:prstGeom prst="rect">
            <a:avLst/>
          </a:prstGeom>
        </p:spPr>
      </p:pic>
      <p:pic>
        <p:nvPicPr>
          <p:cNvPr id="13" name="图片 12"/>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8185897" y="3023489"/>
            <a:ext cx="3410333" cy="2493743"/>
          </a:xfrm>
          <a:prstGeom prst="rect">
            <a:avLst/>
          </a:prstGeom>
        </p:spPr>
      </p:pic>
      <p:sp>
        <p:nvSpPr>
          <p:cNvPr id="20" name="1">
            <a:hlinkClick r:id="" action="ppaction://hlinkshowjump?jump=nextslide"/>
          </p:cNvPr>
          <p:cNvSpPr txBox="1">
            <a:spLocks noChangeArrowheads="1"/>
          </p:cNvSpPr>
          <p:nvPr/>
        </p:nvSpPr>
        <p:spPr bwMode="auto">
          <a:xfrm>
            <a:off x="2426767" y="82466"/>
            <a:ext cx="5996378" cy="91300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defTabSz="1219200">
              <a:defRPr sz="2800" b="1">
                <a:solidFill>
                  <a:sysClr val="windowText" lastClr="000000"/>
                </a:solidFill>
                <a:ea typeface="微软雅黑" panose="020B0503020204020204"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3200">
                <a:solidFill>
                  <a:schemeClr val="bg1"/>
                </a:solidFill>
                <a:ea typeface="+mn-ea"/>
                <a:cs typeface="+mn-ea"/>
                <a:sym typeface="+mn-lt"/>
              </a:rPr>
              <a:t>防震防灾地震篇</a:t>
            </a:r>
          </a:p>
        </p:txBody>
      </p:sp>
      <p:sp>
        <p:nvSpPr>
          <p:cNvPr id="21" name="2"/>
          <p:cNvSpPr/>
          <p:nvPr/>
        </p:nvSpPr>
        <p:spPr>
          <a:xfrm>
            <a:off x="98379" y="145811"/>
            <a:ext cx="3768189" cy="737445"/>
          </a:xfrm>
          <a:prstGeom prst="roundRect">
            <a:avLst>
              <a:gd name="adj" fmla="val 0"/>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219200"/>
            <a:r>
              <a:rPr lang="en-US" altLang="zh-CN" sz="4000" b="1">
                <a:solidFill>
                  <a:schemeClr val="bg1"/>
                </a:solidFill>
                <a:cs typeface="+mn-ea"/>
                <a:sym typeface="+mn-lt"/>
              </a:rPr>
              <a:t>PART 01</a:t>
            </a:r>
            <a:endParaRPr lang="zh-CN" altLang="en-US" sz="4000" b="1">
              <a:solidFill>
                <a:schemeClr val="bg1"/>
              </a:solidFill>
              <a:cs typeface="+mn-ea"/>
              <a:sym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600" advTm="300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5"/>
          <p:cNvSpPr/>
          <p:nvPr/>
        </p:nvSpPr>
        <p:spPr>
          <a:xfrm>
            <a:off x="4566199" y="1486644"/>
            <a:ext cx="3420198" cy="9089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r>
              <a:rPr lang="zh-CN" altLang="en-US" sz="2000" b="1" spc="-67">
                <a:solidFill>
                  <a:srgbClr val="FFFFFF"/>
                </a:solidFill>
                <a:cs typeface="+mn-ea"/>
                <a:sym typeface="+mn-lt"/>
              </a:rPr>
              <a:t>务必注意山崩、断崖落石或海啸</a:t>
            </a:r>
          </a:p>
        </p:txBody>
      </p:sp>
      <p:sp>
        <p:nvSpPr>
          <p:cNvPr id="2" name="4"/>
          <p:cNvSpPr/>
          <p:nvPr/>
        </p:nvSpPr>
        <p:spPr>
          <a:xfrm>
            <a:off x="554559" y="1484784"/>
            <a:ext cx="3312000" cy="9107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r>
              <a:rPr lang="zh-CN" altLang="en-US" sz="2000" b="1" spc="-67">
                <a:solidFill>
                  <a:srgbClr val="FFFFFF"/>
                </a:solidFill>
                <a:cs typeface="+mn-ea"/>
                <a:sym typeface="+mn-lt"/>
              </a:rPr>
              <a:t>汽车靠路边停车，管制区禁止行驶</a:t>
            </a:r>
          </a:p>
        </p:txBody>
      </p:sp>
      <p:sp>
        <p:nvSpPr>
          <p:cNvPr id="37" name="6"/>
          <p:cNvSpPr/>
          <p:nvPr/>
        </p:nvSpPr>
        <p:spPr>
          <a:xfrm>
            <a:off x="8691095" y="1484784"/>
            <a:ext cx="3168352" cy="9107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200"/>
            <a:r>
              <a:rPr lang="zh-CN" altLang="en-US" sz="2000" b="1" spc="-67">
                <a:solidFill>
                  <a:srgbClr val="FFFFFF"/>
                </a:solidFill>
                <a:cs typeface="+mn-ea"/>
                <a:sym typeface="+mn-lt"/>
              </a:rPr>
              <a:t>避难时要徒步，携带物品应在最少限度</a:t>
            </a:r>
          </a:p>
        </p:txBody>
      </p:sp>
      <p:pic>
        <p:nvPicPr>
          <p:cNvPr id="6" name="图片 5"/>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554559" y="2708920"/>
            <a:ext cx="3312000" cy="2304256"/>
          </a:xfrm>
          <a:prstGeom prst="rect">
            <a:avLst/>
          </a:prstGeom>
        </p:spPr>
      </p:pic>
      <p:pic>
        <p:nvPicPr>
          <p:cNvPr id="7" name="图片 6"/>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4586639" y="2708920"/>
            <a:ext cx="3399758" cy="2304256"/>
          </a:xfrm>
          <a:prstGeom prst="rect">
            <a:avLst/>
          </a:prstGeom>
        </p:spPr>
      </p:pic>
      <p:pic>
        <p:nvPicPr>
          <p:cNvPr id="8" name="图片 7"/>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8706477" y="2708920"/>
            <a:ext cx="3056455" cy="2304256"/>
          </a:xfrm>
          <a:prstGeom prst="rect">
            <a:avLst/>
          </a:prstGeom>
        </p:spPr>
      </p:pic>
      <p:sp>
        <p:nvSpPr>
          <p:cNvPr id="17" name="1">
            <a:hlinkClick r:id="" action="ppaction://hlinkshowjump?jump=nextslide"/>
          </p:cNvPr>
          <p:cNvSpPr txBox="1">
            <a:spLocks noChangeArrowheads="1"/>
          </p:cNvSpPr>
          <p:nvPr/>
        </p:nvSpPr>
        <p:spPr bwMode="auto">
          <a:xfrm>
            <a:off x="2426767" y="82466"/>
            <a:ext cx="5996378" cy="91300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defTabSz="1219200">
              <a:defRPr sz="2800" b="1">
                <a:solidFill>
                  <a:sysClr val="windowText" lastClr="000000"/>
                </a:solidFill>
                <a:ea typeface="微软雅黑" panose="020B0503020204020204"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3200">
                <a:solidFill>
                  <a:schemeClr val="bg1"/>
                </a:solidFill>
                <a:ea typeface="+mn-ea"/>
                <a:cs typeface="+mn-ea"/>
                <a:sym typeface="+mn-lt"/>
              </a:rPr>
              <a:t>防震防灾地震篇</a:t>
            </a:r>
          </a:p>
        </p:txBody>
      </p:sp>
      <p:sp>
        <p:nvSpPr>
          <p:cNvPr id="18" name="2"/>
          <p:cNvSpPr/>
          <p:nvPr/>
        </p:nvSpPr>
        <p:spPr>
          <a:xfrm>
            <a:off x="98379" y="145811"/>
            <a:ext cx="3768189" cy="737445"/>
          </a:xfrm>
          <a:prstGeom prst="roundRect">
            <a:avLst>
              <a:gd name="adj" fmla="val 0"/>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219200"/>
            <a:r>
              <a:rPr lang="en-US" altLang="zh-CN" sz="4000" b="1">
                <a:solidFill>
                  <a:schemeClr val="bg1"/>
                </a:solidFill>
                <a:cs typeface="+mn-ea"/>
                <a:sym typeface="+mn-lt"/>
              </a:rPr>
              <a:t>PART 01</a:t>
            </a:r>
            <a:endParaRPr lang="zh-CN" altLang="en-US" sz="4000" b="1">
              <a:solidFill>
                <a:schemeClr val="bg1"/>
              </a:solidFill>
              <a:cs typeface="+mn-ea"/>
              <a:sym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600" advTm="300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1"/>
          <p:cNvSpPr txBox="1"/>
          <p:nvPr/>
        </p:nvSpPr>
        <p:spPr>
          <a:xfrm>
            <a:off x="842591" y="2394374"/>
            <a:ext cx="5040560" cy="2769989"/>
          </a:xfrm>
          <a:prstGeom prst="rect">
            <a:avLst/>
          </a:prstGeom>
          <a:noFill/>
        </p:spPr>
        <p:txBody>
          <a:bodyPr wrap="square" lIns="0" tIns="0" rIns="0" bIns="0" rtlCol="0">
            <a:spAutoFit/>
          </a:bodyPr>
          <a:lstStyle>
            <a:defPPr>
              <a:defRPr lang="zh-CN"/>
            </a:defPPr>
            <a:lvl1pPr lvl="0" algn="just" fontAlgn="auto">
              <a:lnSpc>
                <a:spcPct val="125000"/>
              </a:lnSpc>
              <a:spcBef>
                <a:spcPct val="0"/>
              </a:spcBef>
              <a:spcAft>
                <a:spcPct val="0"/>
              </a:spcAft>
              <a:defRPr sz="1400" kern="0">
                <a:latin typeface="微软雅黑" panose="020B0503020204020204" pitchFamily="34" charset="-122"/>
                <a:ea typeface="微软雅黑" panose="020B0503020204020204" pitchFamily="34" charset="-122"/>
              </a:defRPr>
            </a:lvl1pPr>
          </a:lstStyle>
          <a:p>
            <a:pPr algn="l" defTabSz="1219200">
              <a:lnSpc>
                <a:spcPct val="150000"/>
              </a:lnSpc>
            </a:pPr>
            <a:r>
              <a:rPr lang="zh-CN" altLang="en-US" sz="2400">
                <a:solidFill>
                  <a:srgbClr val="000000"/>
                </a:solidFill>
                <a:latin typeface="+mn-lt"/>
                <a:ea typeface="+mn-ea"/>
                <a:cs typeface="+mn-ea"/>
                <a:sym typeface="+mn-lt"/>
              </a:rPr>
              <a:t>当地震来临时，应该迅速找个大型、沉重的物体，比如衣柜、沙发，甚至是一沓堆高的报纸，卧倒在旁边；天花板砸下后，物体周边会形成狭小的三角空间挽救你的生命。</a:t>
            </a:r>
          </a:p>
        </p:txBody>
      </p:sp>
      <p:pic>
        <p:nvPicPr>
          <p:cNvPr id="2" name="图片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459215" y="1916833"/>
            <a:ext cx="4968552" cy="3676728"/>
          </a:xfrm>
          <a:prstGeom prst="rect">
            <a:avLst/>
          </a:prstGeom>
        </p:spPr>
      </p:pic>
      <p:sp>
        <p:nvSpPr>
          <p:cNvPr id="5" name="1">
            <a:hlinkClick r:id="" action="ppaction://hlinkshowjump?jump=nextslide"/>
          </p:cNvPr>
          <p:cNvSpPr txBox="1">
            <a:spLocks noChangeArrowheads="1"/>
          </p:cNvSpPr>
          <p:nvPr/>
        </p:nvSpPr>
        <p:spPr bwMode="auto">
          <a:xfrm>
            <a:off x="2426767" y="82466"/>
            <a:ext cx="5996378" cy="91300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defTabSz="1219200">
              <a:defRPr sz="2800" b="1">
                <a:solidFill>
                  <a:sysClr val="windowText" lastClr="000000"/>
                </a:solidFill>
                <a:ea typeface="微软雅黑" panose="020B0503020204020204"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3200">
                <a:solidFill>
                  <a:schemeClr val="bg1"/>
                </a:solidFill>
                <a:ea typeface="+mn-ea"/>
                <a:cs typeface="+mn-ea"/>
                <a:sym typeface="+mn-lt"/>
              </a:rPr>
              <a:t>防震防灾地震篇</a:t>
            </a:r>
          </a:p>
        </p:txBody>
      </p:sp>
      <p:sp>
        <p:nvSpPr>
          <p:cNvPr id="6" name="2"/>
          <p:cNvSpPr/>
          <p:nvPr/>
        </p:nvSpPr>
        <p:spPr>
          <a:xfrm>
            <a:off x="98379" y="145811"/>
            <a:ext cx="3768189" cy="737445"/>
          </a:xfrm>
          <a:prstGeom prst="roundRect">
            <a:avLst>
              <a:gd name="adj" fmla="val 0"/>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219200"/>
            <a:r>
              <a:rPr lang="en-US" altLang="zh-CN" sz="4000" b="1">
                <a:solidFill>
                  <a:schemeClr val="bg1"/>
                </a:solidFill>
                <a:cs typeface="+mn-ea"/>
                <a:sym typeface="+mn-lt"/>
              </a:rPr>
              <a:t>PART 01</a:t>
            </a:r>
            <a:endParaRPr lang="zh-CN" altLang="en-US" sz="4000" b="1">
              <a:solidFill>
                <a:schemeClr val="bg1"/>
              </a:solidFill>
              <a:cs typeface="+mn-ea"/>
              <a:sym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600" advTm="300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circle(in)">
                                      <p:cBhvr>
                                        <p:cTn id="7" dur="7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2"/>
          <p:cNvSpPr txBox="1"/>
          <p:nvPr/>
        </p:nvSpPr>
        <p:spPr>
          <a:xfrm>
            <a:off x="616647" y="4802791"/>
            <a:ext cx="10443893" cy="507831"/>
          </a:xfrm>
          <a:prstGeom prst="rect">
            <a:avLst/>
          </a:prstGeom>
          <a:noFill/>
        </p:spPr>
        <p:txBody>
          <a:bodyPr wrap="square" lIns="91440" tIns="45720" rIns="91440" bIns="45720" rtlCol="0">
            <a:spAutoFit/>
          </a:bodyPr>
          <a:lstStyle>
            <a:defPPr>
              <a:defRPr lang="zh-CN"/>
            </a:defPPr>
            <a:lvl1pPr>
              <a:lnSpc>
                <a:spcPct val="130000"/>
              </a:lnSpc>
              <a:spcBef>
                <a:spcPts val="450"/>
              </a:spcBef>
              <a:defRPr sz="1400">
                <a:solidFill>
                  <a:schemeClr val="accent1"/>
                </a:solidFill>
                <a:latin typeface="微软雅黑" panose="020B0503020204020204" pitchFamily="34" charset="-122"/>
                <a:ea typeface="微软雅黑" panose="020B0503020204020204" pitchFamily="34" charset="-122"/>
              </a:defRPr>
            </a:lvl1pPr>
          </a:lstStyle>
          <a:p>
            <a:pPr algn="just" defTabSz="1219200">
              <a:lnSpc>
                <a:spcPct val="150000"/>
              </a:lnSpc>
              <a:spcBef>
                <a:spcPct val="0"/>
              </a:spcBef>
            </a:pPr>
            <a:r>
              <a:rPr lang="zh-CN" altLang="en-US" sz="1800">
                <a:solidFill>
                  <a:srgbClr val="000000"/>
                </a:solidFill>
                <a:latin typeface="+mn-lt"/>
                <a:ea typeface="+mn-ea"/>
                <a:cs typeface="+mn-ea"/>
                <a:sym typeface="+mn-lt"/>
              </a:rPr>
              <a:t>用周围可以挪动的物品支撑身体上方的重物，避免进一步塌落；扩大活动空间，保持足够的空气。</a:t>
            </a:r>
          </a:p>
        </p:txBody>
      </p:sp>
      <p:sp>
        <p:nvSpPr>
          <p:cNvPr id="53" name="3"/>
          <p:cNvSpPr txBox="1"/>
          <p:nvPr/>
        </p:nvSpPr>
        <p:spPr>
          <a:xfrm>
            <a:off x="585806" y="5540077"/>
            <a:ext cx="10391714" cy="507831"/>
          </a:xfrm>
          <a:prstGeom prst="rect">
            <a:avLst/>
          </a:prstGeom>
          <a:noFill/>
        </p:spPr>
        <p:txBody>
          <a:bodyPr wrap="square" lIns="91440" tIns="45720" rIns="91440" bIns="45720" rtlCol="0">
            <a:spAutoFit/>
          </a:bodyPr>
          <a:lstStyle>
            <a:defPPr>
              <a:defRPr lang="zh-CN"/>
            </a:defPPr>
            <a:lvl1pPr>
              <a:lnSpc>
                <a:spcPct val="130000"/>
              </a:lnSpc>
              <a:spcBef>
                <a:spcPts val="450"/>
              </a:spcBef>
              <a:defRPr sz="1400">
                <a:solidFill>
                  <a:schemeClr val="accent1"/>
                </a:solidFill>
                <a:latin typeface="微软雅黑" panose="020B0503020204020204" pitchFamily="34" charset="-122"/>
                <a:ea typeface="微软雅黑" panose="020B0503020204020204" pitchFamily="34" charset="-122"/>
              </a:defRPr>
            </a:lvl1pPr>
          </a:lstStyle>
          <a:p>
            <a:pPr algn="just" defTabSz="1219200">
              <a:lnSpc>
                <a:spcPct val="150000"/>
              </a:lnSpc>
              <a:spcBef>
                <a:spcPct val="0"/>
              </a:spcBef>
            </a:pPr>
            <a:r>
              <a:rPr lang="zh-CN" altLang="en-US" sz="1800">
                <a:solidFill>
                  <a:srgbClr val="000000"/>
                </a:solidFill>
                <a:latin typeface="+mn-lt"/>
                <a:ea typeface="+mn-ea"/>
                <a:cs typeface="+mn-ea"/>
                <a:sym typeface="+mn-lt"/>
              </a:rPr>
              <a:t>几个人同时被压埋时，要互相鼓励，共同计划，团结配合，必要时采取脱险行动。</a:t>
            </a:r>
          </a:p>
        </p:txBody>
      </p:sp>
      <p:sp>
        <p:nvSpPr>
          <p:cNvPr id="64" name="5"/>
          <p:cNvSpPr txBox="1"/>
          <p:nvPr/>
        </p:nvSpPr>
        <p:spPr>
          <a:xfrm>
            <a:off x="595257" y="2420953"/>
            <a:ext cx="10418917" cy="923330"/>
          </a:xfrm>
          <a:prstGeom prst="rect">
            <a:avLst/>
          </a:prstGeom>
          <a:noFill/>
        </p:spPr>
        <p:txBody>
          <a:bodyPr wrap="square" lIns="91440" tIns="45720" rIns="91440" bIns="45720" rtlCol="0">
            <a:spAutoFit/>
          </a:bodyPr>
          <a:lstStyle>
            <a:defPPr>
              <a:defRPr lang="zh-CN"/>
            </a:defPPr>
            <a:lvl1pPr>
              <a:defRPr sz="1200"/>
            </a:lvl1pPr>
          </a:lstStyle>
          <a:p>
            <a:pPr algn="just" defTabSz="1219200">
              <a:lnSpc>
                <a:spcPct val="150000"/>
              </a:lnSpc>
            </a:pPr>
            <a:r>
              <a:rPr lang="zh-CN" altLang="en-US" sz="1800">
                <a:solidFill>
                  <a:srgbClr val="000000"/>
                </a:solidFill>
                <a:latin typeface="+mn-lt"/>
                <a:ea typeface="+mn-ea"/>
                <a:cs typeface="+mn-ea"/>
                <a:sym typeface="+mn-lt"/>
              </a:rPr>
              <a:t>要尽量节省气力，计划着节约使用食物，尽量延长生存时间，等待获救。保存体力，不要盲目大声呼救。在周围十分安静，向外界传递消息。</a:t>
            </a:r>
          </a:p>
        </p:txBody>
      </p:sp>
      <p:grpSp>
        <p:nvGrpSpPr>
          <p:cNvPr id="6" name="组合 5"/>
          <p:cNvGrpSpPr/>
          <p:nvPr/>
        </p:nvGrpSpPr>
        <p:grpSpPr>
          <a:xfrm>
            <a:off x="572601" y="3482201"/>
            <a:ext cx="10423117" cy="1054820"/>
            <a:chOff x="3734898" y="2991186"/>
            <a:chExt cx="8765648" cy="1054820"/>
          </a:xfrm>
        </p:grpSpPr>
        <p:sp>
          <p:nvSpPr>
            <p:cNvPr id="51" name="1"/>
            <p:cNvSpPr txBox="1"/>
            <p:nvPr/>
          </p:nvSpPr>
          <p:spPr>
            <a:xfrm>
              <a:off x="3746003" y="3538175"/>
              <a:ext cx="5543824" cy="507831"/>
            </a:xfrm>
            <a:prstGeom prst="rect">
              <a:avLst/>
            </a:prstGeom>
            <a:noFill/>
          </p:spPr>
          <p:txBody>
            <a:bodyPr wrap="square" lIns="91440" tIns="45720" rIns="91440" bIns="45720" rtlCol="0">
              <a:spAutoFit/>
            </a:bodyPr>
            <a:lstStyle>
              <a:defPPr>
                <a:defRPr lang="zh-CN"/>
              </a:defPPr>
              <a:lvl1pPr algn="r">
                <a:lnSpc>
                  <a:spcPct val="130000"/>
                </a:lnSpc>
                <a:spcBef>
                  <a:spcPts val="450"/>
                </a:spcBef>
                <a:defRPr sz="1400">
                  <a:solidFill>
                    <a:schemeClr val="accent1"/>
                  </a:solidFill>
                  <a:latin typeface="微软雅黑" panose="020B0503020204020204" pitchFamily="34" charset="-122"/>
                  <a:ea typeface="微软雅黑" panose="020B0503020204020204" pitchFamily="34" charset="-122"/>
                </a:defRPr>
              </a:lvl1pPr>
            </a:lstStyle>
            <a:p>
              <a:pPr algn="just" defTabSz="1219200">
                <a:lnSpc>
                  <a:spcPct val="150000"/>
                </a:lnSpc>
                <a:spcBef>
                  <a:spcPct val="0"/>
                </a:spcBef>
              </a:pPr>
              <a:r>
                <a:rPr lang="zh-CN" altLang="en-US" sz="1800" dirty="0">
                  <a:solidFill>
                    <a:srgbClr val="000000"/>
                  </a:solidFill>
                  <a:latin typeface="+mn-lt"/>
                  <a:ea typeface="+mn-ea"/>
                  <a:cs typeface="+mn-ea"/>
                  <a:sym typeface="+mn-lt"/>
                </a:rPr>
                <a:t>尽量活动手、脚，清除脸上的灰土和压在身上的物件。</a:t>
              </a:r>
            </a:p>
          </p:txBody>
        </p:sp>
        <p:sp>
          <p:nvSpPr>
            <p:cNvPr id="65" name="6"/>
            <p:cNvSpPr txBox="1"/>
            <p:nvPr/>
          </p:nvSpPr>
          <p:spPr>
            <a:xfrm>
              <a:off x="3734898" y="2991186"/>
              <a:ext cx="8765648" cy="507831"/>
            </a:xfrm>
            <a:prstGeom prst="rect">
              <a:avLst/>
            </a:prstGeom>
            <a:noFill/>
          </p:spPr>
          <p:txBody>
            <a:bodyPr wrap="square" lIns="91440" tIns="45720" rIns="91440" bIns="45720" rtlCol="0">
              <a:spAutoFit/>
            </a:bodyPr>
            <a:lstStyle>
              <a:defPPr>
                <a:defRPr lang="zh-CN"/>
              </a:defPPr>
              <a:lvl1pPr>
                <a:lnSpc>
                  <a:spcPct val="100000"/>
                </a:lnSpc>
                <a:spcBef>
                  <a:spcPts val="450"/>
                </a:spcBef>
                <a:defRPr sz="1200">
                  <a:latin typeface="微软雅黑" panose="020B0503020204020204" pitchFamily="34" charset="-122"/>
                  <a:ea typeface="微软雅黑" panose="020B0503020204020204" pitchFamily="34" charset="-122"/>
                </a:defRPr>
              </a:lvl1pPr>
            </a:lstStyle>
            <a:p>
              <a:pPr algn="just" defTabSz="1219200">
                <a:lnSpc>
                  <a:spcPct val="150000"/>
                </a:lnSpc>
                <a:spcBef>
                  <a:spcPct val="0"/>
                </a:spcBef>
              </a:pPr>
              <a:r>
                <a:rPr lang="zh-CN" altLang="en-US" sz="1800">
                  <a:solidFill>
                    <a:srgbClr val="000000"/>
                  </a:solidFill>
                  <a:latin typeface="+mn-lt"/>
                  <a:ea typeface="+mn-ea"/>
                  <a:cs typeface="+mn-ea"/>
                  <a:sym typeface="+mn-lt"/>
                </a:rPr>
                <a:t>寻找和开避通道，设法逃离险境，朝着有光亮更安全宽敞的地方移动。</a:t>
              </a:r>
            </a:p>
          </p:txBody>
        </p:sp>
      </p:grpSp>
      <p:sp>
        <p:nvSpPr>
          <p:cNvPr id="63" name="4"/>
          <p:cNvSpPr txBox="1"/>
          <p:nvPr/>
        </p:nvSpPr>
        <p:spPr>
          <a:xfrm>
            <a:off x="636342" y="1364738"/>
            <a:ext cx="10134843" cy="923330"/>
          </a:xfrm>
          <a:prstGeom prst="rect">
            <a:avLst/>
          </a:prstGeom>
          <a:noFill/>
        </p:spPr>
        <p:txBody>
          <a:bodyPr wrap="square" lIns="91440" tIns="45720" rIns="91440" bIns="45720" rtlCol="0">
            <a:spAutoFit/>
          </a:bodyPr>
          <a:lstStyle/>
          <a:p>
            <a:pPr algn="just" defTabSz="1219200">
              <a:lnSpc>
                <a:spcPct val="150000"/>
              </a:lnSpc>
            </a:pPr>
            <a:r>
              <a:rPr lang="zh-CN" altLang="en-US">
                <a:solidFill>
                  <a:srgbClr val="000000"/>
                </a:solidFill>
                <a:latin typeface="+mn-lt"/>
                <a:ea typeface="+mn-ea"/>
                <a:cs typeface="+mn-ea"/>
                <a:sym typeface="+mn-lt"/>
              </a:rPr>
              <a:t>要尽量用湿毛巾、衣物或其他布料捂住口、鼻和头部，防止灰尘呛闷发生窒息，也可以避免建筑物进一步倒塌造成的伤害。</a:t>
            </a:r>
          </a:p>
        </p:txBody>
      </p:sp>
      <p:sp>
        <p:nvSpPr>
          <p:cNvPr id="24" name="1">
            <a:hlinkClick r:id="" action="ppaction://hlinkshowjump?jump=nextslide"/>
          </p:cNvPr>
          <p:cNvSpPr txBox="1">
            <a:spLocks noChangeArrowheads="1"/>
          </p:cNvSpPr>
          <p:nvPr/>
        </p:nvSpPr>
        <p:spPr bwMode="auto">
          <a:xfrm>
            <a:off x="2426767" y="82466"/>
            <a:ext cx="5996378" cy="91300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defTabSz="1219200">
              <a:defRPr sz="2800" b="1">
                <a:solidFill>
                  <a:sysClr val="windowText" lastClr="000000"/>
                </a:solidFill>
                <a:ea typeface="微软雅黑" panose="020B0503020204020204"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3200">
                <a:solidFill>
                  <a:schemeClr val="bg1"/>
                </a:solidFill>
                <a:ea typeface="+mn-ea"/>
                <a:cs typeface="+mn-ea"/>
                <a:sym typeface="+mn-lt"/>
              </a:rPr>
              <a:t>防震防灾地震篇</a:t>
            </a:r>
          </a:p>
        </p:txBody>
      </p:sp>
      <p:sp>
        <p:nvSpPr>
          <p:cNvPr id="26" name="2"/>
          <p:cNvSpPr/>
          <p:nvPr/>
        </p:nvSpPr>
        <p:spPr>
          <a:xfrm>
            <a:off x="98379" y="145811"/>
            <a:ext cx="3768189" cy="737445"/>
          </a:xfrm>
          <a:prstGeom prst="roundRect">
            <a:avLst>
              <a:gd name="adj" fmla="val 0"/>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219200"/>
            <a:r>
              <a:rPr lang="en-US" altLang="zh-CN" sz="4000" b="1">
                <a:solidFill>
                  <a:schemeClr val="bg1"/>
                </a:solidFill>
                <a:cs typeface="+mn-ea"/>
                <a:sym typeface="+mn-lt"/>
              </a:rPr>
              <a:t>PART 01</a:t>
            </a:r>
            <a:endParaRPr lang="zh-CN" altLang="en-US" sz="4000" b="1">
              <a:solidFill>
                <a:schemeClr val="bg1"/>
              </a:solidFill>
              <a:cs typeface="+mn-ea"/>
              <a:sym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600" advTm="300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组合 19"/>
          <p:cNvGrpSpPr/>
          <p:nvPr/>
        </p:nvGrpSpPr>
        <p:grpSpPr>
          <a:xfrm>
            <a:off x="1058615" y="1599548"/>
            <a:ext cx="7888449" cy="646331"/>
            <a:chOff x="1307070" y="1590804"/>
            <a:chExt cx="7888449" cy="646331"/>
          </a:xfrm>
        </p:grpSpPr>
        <p:sp>
          <p:nvSpPr>
            <p:cNvPr id="8" name="4"/>
            <p:cNvSpPr/>
            <p:nvPr/>
          </p:nvSpPr>
          <p:spPr>
            <a:xfrm>
              <a:off x="1846947" y="1590804"/>
              <a:ext cx="7272808" cy="646331"/>
            </a:xfrm>
            <a:prstGeom prst="rect">
              <a:avLst/>
            </a:prstGeom>
          </p:spPr>
          <p:txBody>
            <a:bodyPr wrap="square" lIns="91440" tIns="45720" rIns="91440" bIns="45720">
              <a:spAutoFit/>
            </a:bodyPr>
            <a:lstStyle/>
            <a:p>
              <a:pPr defTabSz="1219200"/>
              <a:r>
                <a:rPr lang="zh-CN" altLang="en-US" dirty="0">
                  <a:solidFill>
                    <a:srgbClr val="000000"/>
                  </a:solidFill>
                  <a:latin typeface="+mn-lt"/>
                  <a:ea typeface="+mn-ea"/>
                  <a:cs typeface="+mn-ea"/>
                  <a:sym typeface="+mn-lt"/>
                </a:rPr>
                <a:t>当人遭受雷电击的一瞬间，电流迅速通过人体，重者可导致心跳、呼吸停止，脑组织缺氧而死亡。</a:t>
              </a:r>
            </a:p>
          </p:txBody>
        </p:sp>
        <p:grpSp>
          <p:nvGrpSpPr>
            <p:cNvPr id="19" name="组合 18"/>
            <p:cNvGrpSpPr/>
            <p:nvPr/>
          </p:nvGrpSpPr>
          <p:grpSpPr>
            <a:xfrm>
              <a:off x="1307070" y="1700808"/>
              <a:ext cx="7888449" cy="536327"/>
              <a:chOff x="1307070" y="1700808"/>
              <a:chExt cx="7888449" cy="536327"/>
            </a:xfrm>
          </p:grpSpPr>
          <p:sp>
            <p:nvSpPr>
              <p:cNvPr id="2" name="椭圆 1"/>
              <p:cNvSpPr/>
              <p:nvPr/>
            </p:nvSpPr>
            <p:spPr bwMode="auto">
              <a:xfrm>
                <a:off x="1307070" y="1700808"/>
                <a:ext cx="288032" cy="288032"/>
              </a:xfrm>
              <a:prstGeom prst="ellipse">
                <a:avLst/>
              </a:prstGeom>
              <a:solidFill>
                <a:schemeClr val="accent1"/>
              </a:solidFill>
              <a:ln w="9525" cap="flat" cmpd="sng" algn="ctr">
                <a:solidFill>
                  <a:schemeClr val="accent3"/>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mn-lt"/>
                  <a:ea typeface="+mn-ea"/>
                  <a:cs typeface="+mn-ea"/>
                  <a:sym typeface="+mn-lt"/>
                </a:endParaRPr>
              </a:p>
            </p:txBody>
          </p:sp>
          <p:cxnSp>
            <p:nvCxnSpPr>
              <p:cNvPr id="5" name="直接连接符 4"/>
              <p:cNvCxnSpPr/>
              <p:nvPr/>
            </p:nvCxnSpPr>
            <p:spPr bwMode="auto">
              <a:xfrm>
                <a:off x="1595102" y="1988840"/>
                <a:ext cx="251845" cy="248295"/>
              </a:xfrm>
              <a:prstGeom prst="line">
                <a:avLst/>
              </a:prstGeom>
              <a:solidFill>
                <a:schemeClr val="accent1"/>
              </a:solidFill>
              <a:ln w="9525" cap="flat" cmpd="sng" algn="ctr">
                <a:solidFill>
                  <a:schemeClr val="accent1"/>
                </a:solidFill>
                <a:prstDash val="solid"/>
                <a:round/>
                <a:headEnd type="none" w="med" len="med"/>
                <a:tailEnd type="none" w="med" len="med"/>
              </a:ln>
            </p:spPr>
          </p:cxnSp>
          <p:cxnSp>
            <p:nvCxnSpPr>
              <p:cNvPr id="12" name="直接连接符 11"/>
              <p:cNvCxnSpPr/>
              <p:nvPr/>
            </p:nvCxnSpPr>
            <p:spPr bwMode="auto">
              <a:xfrm flipH="1">
                <a:off x="1879377" y="2237135"/>
                <a:ext cx="7316142" cy="0"/>
              </a:xfrm>
              <a:prstGeom prst="line">
                <a:avLst/>
              </a:prstGeom>
              <a:solidFill>
                <a:schemeClr val="accent1"/>
              </a:solidFill>
              <a:ln w="9525" cap="flat" cmpd="sng" algn="ctr">
                <a:solidFill>
                  <a:schemeClr val="accent1"/>
                </a:solidFill>
                <a:prstDash val="solid"/>
                <a:round/>
                <a:headEnd type="none" w="med" len="med"/>
                <a:tailEnd type="none" w="med" len="med"/>
              </a:ln>
            </p:spPr>
          </p:cxnSp>
        </p:grpSp>
      </p:grpSp>
      <p:grpSp>
        <p:nvGrpSpPr>
          <p:cNvPr id="33" name="组合 32"/>
          <p:cNvGrpSpPr/>
          <p:nvPr/>
        </p:nvGrpSpPr>
        <p:grpSpPr>
          <a:xfrm>
            <a:off x="1058615" y="2606581"/>
            <a:ext cx="8729381" cy="536327"/>
            <a:chOff x="1229200" y="2397888"/>
            <a:chExt cx="8729381" cy="536327"/>
          </a:xfrm>
        </p:grpSpPr>
        <p:sp>
          <p:nvSpPr>
            <p:cNvPr id="7" name="3"/>
            <p:cNvSpPr/>
            <p:nvPr/>
          </p:nvSpPr>
          <p:spPr>
            <a:xfrm>
              <a:off x="1850703" y="2517698"/>
              <a:ext cx="8107878" cy="369332"/>
            </a:xfrm>
            <a:prstGeom prst="rect">
              <a:avLst/>
            </a:prstGeom>
          </p:spPr>
          <p:txBody>
            <a:bodyPr wrap="square" lIns="91440" tIns="45720" rIns="91440" bIns="45720">
              <a:spAutoFit/>
            </a:bodyPr>
            <a:lstStyle/>
            <a:p>
              <a:pPr defTabSz="1219200"/>
              <a:r>
                <a:rPr lang="zh-CN" altLang="en-US" dirty="0">
                  <a:solidFill>
                    <a:srgbClr val="000000"/>
                  </a:solidFill>
                  <a:latin typeface="+mn-lt"/>
                  <a:ea typeface="+mn-ea"/>
                  <a:cs typeface="+mn-ea"/>
                  <a:sym typeface="+mn-lt"/>
                </a:rPr>
                <a:t>雷电对人体的伤害，有电流的直接作用和超压或动力作用，以及高温作用。</a:t>
              </a:r>
            </a:p>
          </p:txBody>
        </p:sp>
        <p:grpSp>
          <p:nvGrpSpPr>
            <p:cNvPr id="18" name="组合 17"/>
            <p:cNvGrpSpPr/>
            <p:nvPr/>
          </p:nvGrpSpPr>
          <p:grpSpPr>
            <a:xfrm>
              <a:off x="1229200" y="2397888"/>
              <a:ext cx="7888449" cy="536327"/>
              <a:chOff x="1163054" y="3212562"/>
              <a:chExt cx="7888449" cy="536327"/>
            </a:xfrm>
          </p:grpSpPr>
          <p:sp>
            <p:nvSpPr>
              <p:cNvPr id="15" name="椭圆 14"/>
              <p:cNvSpPr/>
              <p:nvPr/>
            </p:nvSpPr>
            <p:spPr bwMode="auto">
              <a:xfrm>
                <a:off x="1163054" y="3212562"/>
                <a:ext cx="288032" cy="288032"/>
              </a:xfrm>
              <a:prstGeom prst="ellipse">
                <a:avLst/>
              </a:prstGeom>
              <a:solidFill>
                <a:schemeClr val="accent1"/>
              </a:solidFill>
              <a:ln w="9525" cap="flat" cmpd="sng" algn="ctr">
                <a:solidFill>
                  <a:schemeClr val="accent3"/>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mn-lt"/>
                  <a:ea typeface="+mn-ea"/>
                  <a:cs typeface="+mn-ea"/>
                  <a:sym typeface="+mn-lt"/>
                </a:endParaRPr>
              </a:p>
            </p:txBody>
          </p:sp>
          <p:cxnSp>
            <p:nvCxnSpPr>
              <p:cNvPr id="16" name="直接连接符 15"/>
              <p:cNvCxnSpPr/>
              <p:nvPr/>
            </p:nvCxnSpPr>
            <p:spPr bwMode="auto">
              <a:xfrm>
                <a:off x="1451086" y="3500594"/>
                <a:ext cx="251845" cy="248295"/>
              </a:xfrm>
              <a:prstGeom prst="line">
                <a:avLst/>
              </a:prstGeom>
              <a:solidFill>
                <a:schemeClr val="accent1"/>
              </a:solidFill>
              <a:ln w="9525" cap="flat" cmpd="sng" algn="ctr">
                <a:solidFill>
                  <a:schemeClr val="accent1"/>
                </a:solidFill>
                <a:prstDash val="solid"/>
                <a:round/>
                <a:headEnd type="none" w="med" len="med"/>
                <a:tailEnd type="none" w="med" len="med"/>
              </a:ln>
            </p:spPr>
          </p:cxnSp>
          <p:cxnSp>
            <p:nvCxnSpPr>
              <p:cNvPr id="17" name="直接连接符 16"/>
              <p:cNvCxnSpPr/>
              <p:nvPr/>
            </p:nvCxnSpPr>
            <p:spPr bwMode="auto">
              <a:xfrm flipH="1">
                <a:off x="1735361" y="3748889"/>
                <a:ext cx="7316142" cy="0"/>
              </a:xfrm>
              <a:prstGeom prst="line">
                <a:avLst/>
              </a:prstGeom>
              <a:solidFill>
                <a:schemeClr val="accent1"/>
              </a:solidFill>
              <a:ln w="9525" cap="flat" cmpd="sng" algn="ctr">
                <a:solidFill>
                  <a:schemeClr val="accent1"/>
                </a:solidFill>
                <a:prstDash val="solid"/>
                <a:round/>
                <a:headEnd type="none" w="med" len="med"/>
                <a:tailEnd type="none" w="med" len="med"/>
              </a:ln>
            </p:spPr>
          </p:cxnSp>
        </p:grpSp>
      </p:grpSp>
      <p:grpSp>
        <p:nvGrpSpPr>
          <p:cNvPr id="34" name="组合 33"/>
          <p:cNvGrpSpPr/>
          <p:nvPr/>
        </p:nvGrpSpPr>
        <p:grpSpPr>
          <a:xfrm>
            <a:off x="1058615" y="3417869"/>
            <a:ext cx="8254351" cy="646331"/>
            <a:chOff x="1229200" y="3209176"/>
            <a:chExt cx="8254351" cy="646331"/>
          </a:xfrm>
        </p:grpSpPr>
        <p:sp>
          <p:nvSpPr>
            <p:cNvPr id="6" name="2"/>
            <p:cNvSpPr/>
            <p:nvPr/>
          </p:nvSpPr>
          <p:spPr>
            <a:xfrm>
              <a:off x="1850703" y="3209176"/>
              <a:ext cx="7632848" cy="646331"/>
            </a:xfrm>
            <a:prstGeom prst="rect">
              <a:avLst/>
            </a:prstGeom>
          </p:spPr>
          <p:txBody>
            <a:bodyPr wrap="square" lIns="91440" tIns="45720" rIns="91440" bIns="45720">
              <a:spAutoFit/>
            </a:bodyPr>
            <a:lstStyle/>
            <a:p>
              <a:pPr defTabSz="1219200"/>
              <a:r>
                <a:rPr lang="zh-CN" altLang="en-US" dirty="0">
                  <a:solidFill>
                    <a:srgbClr val="000000"/>
                  </a:solidFill>
                  <a:latin typeface="+mn-lt"/>
                  <a:ea typeface="+mn-ea"/>
                  <a:cs typeface="+mn-ea"/>
                  <a:sym typeface="+mn-lt"/>
                </a:rPr>
                <a:t>雷电是伴有闪电和雷鸣的一种雄伟壮观而又有点令人生畏的放电现象。产生雷电的条件是雷雨云中有积累并形成极性。</a:t>
              </a:r>
            </a:p>
          </p:txBody>
        </p:sp>
        <p:grpSp>
          <p:nvGrpSpPr>
            <p:cNvPr id="21" name="组合 20"/>
            <p:cNvGrpSpPr/>
            <p:nvPr/>
          </p:nvGrpSpPr>
          <p:grpSpPr>
            <a:xfrm>
              <a:off x="1229200" y="3294917"/>
              <a:ext cx="7888449" cy="536327"/>
              <a:chOff x="1163054" y="3212562"/>
              <a:chExt cx="7888449" cy="536327"/>
            </a:xfrm>
          </p:grpSpPr>
          <p:sp>
            <p:nvSpPr>
              <p:cNvPr id="22" name="椭圆 21"/>
              <p:cNvSpPr/>
              <p:nvPr/>
            </p:nvSpPr>
            <p:spPr bwMode="auto">
              <a:xfrm>
                <a:off x="1163054" y="3212562"/>
                <a:ext cx="288032" cy="288032"/>
              </a:xfrm>
              <a:prstGeom prst="ellipse">
                <a:avLst/>
              </a:prstGeom>
              <a:solidFill>
                <a:schemeClr val="accent1"/>
              </a:solidFill>
              <a:ln w="9525" cap="flat" cmpd="sng" algn="ctr">
                <a:solidFill>
                  <a:schemeClr val="accent3"/>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mn-lt"/>
                  <a:ea typeface="+mn-ea"/>
                  <a:cs typeface="+mn-ea"/>
                  <a:sym typeface="+mn-lt"/>
                </a:endParaRPr>
              </a:p>
            </p:txBody>
          </p:sp>
          <p:cxnSp>
            <p:nvCxnSpPr>
              <p:cNvPr id="23" name="直接连接符 22"/>
              <p:cNvCxnSpPr/>
              <p:nvPr/>
            </p:nvCxnSpPr>
            <p:spPr bwMode="auto">
              <a:xfrm>
                <a:off x="1451086" y="3500594"/>
                <a:ext cx="251845" cy="248295"/>
              </a:xfrm>
              <a:prstGeom prst="line">
                <a:avLst/>
              </a:prstGeom>
              <a:solidFill>
                <a:schemeClr val="accent1"/>
              </a:solidFill>
              <a:ln w="9525" cap="flat" cmpd="sng" algn="ctr">
                <a:solidFill>
                  <a:schemeClr val="accent1"/>
                </a:solidFill>
                <a:prstDash val="solid"/>
                <a:round/>
                <a:headEnd type="none" w="med" len="med"/>
                <a:tailEnd type="none" w="med" len="med"/>
              </a:ln>
            </p:spPr>
          </p:cxnSp>
          <p:cxnSp>
            <p:nvCxnSpPr>
              <p:cNvPr id="24" name="直接连接符 23"/>
              <p:cNvCxnSpPr/>
              <p:nvPr/>
            </p:nvCxnSpPr>
            <p:spPr bwMode="auto">
              <a:xfrm flipH="1">
                <a:off x="1735361" y="3748889"/>
                <a:ext cx="7316142" cy="0"/>
              </a:xfrm>
              <a:prstGeom prst="line">
                <a:avLst/>
              </a:prstGeom>
              <a:solidFill>
                <a:schemeClr val="accent1"/>
              </a:solidFill>
              <a:ln w="9525" cap="flat" cmpd="sng" algn="ctr">
                <a:solidFill>
                  <a:schemeClr val="accent1"/>
                </a:solidFill>
                <a:prstDash val="solid"/>
                <a:round/>
                <a:headEnd type="none" w="med" len="med"/>
                <a:tailEnd type="none" w="med" len="med"/>
              </a:ln>
            </p:spPr>
          </p:cxnSp>
        </p:grpSp>
      </p:grpSp>
      <p:grpSp>
        <p:nvGrpSpPr>
          <p:cNvPr id="36" name="组合 35"/>
          <p:cNvGrpSpPr/>
          <p:nvPr/>
        </p:nvGrpSpPr>
        <p:grpSpPr>
          <a:xfrm>
            <a:off x="1058615" y="5187665"/>
            <a:ext cx="8182344" cy="646332"/>
            <a:chOff x="1229200" y="4978972"/>
            <a:chExt cx="8182344" cy="646332"/>
          </a:xfrm>
        </p:grpSpPr>
        <p:sp>
          <p:nvSpPr>
            <p:cNvPr id="11" name="6"/>
            <p:cNvSpPr/>
            <p:nvPr/>
          </p:nvSpPr>
          <p:spPr>
            <a:xfrm>
              <a:off x="1850703" y="4978972"/>
              <a:ext cx="7560841" cy="646331"/>
            </a:xfrm>
            <a:prstGeom prst="rect">
              <a:avLst/>
            </a:prstGeom>
          </p:spPr>
          <p:txBody>
            <a:bodyPr wrap="square" lIns="91440" tIns="45720" rIns="91440" bIns="45720">
              <a:spAutoFit/>
            </a:bodyPr>
            <a:lstStyle/>
            <a:p>
              <a:pPr defTabSz="1219200"/>
              <a:r>
                <a:rPr lang="zh-CN" altLang="en-US" dirty="0">
                  <a:solidFill>
                    <a:srgbClr val="000000"/>
                  </a:solidFill>
                  <a:latin typeface="+mn-lt"/>
                  <a:ea typeface="+mn-ea"/>
                  <a:cs typeface="+mn-ea"/>
                  <a:sym typeface="+mn-lt"/>
                </a:rPr>
                <a:t>雷电击伤，亦可使人体出现树枝状雷击纹，表皮剥脱，皮内出血，也能造成耳鼓膜或内脏破裂等。</a:t>
              </a:r>
            </a:p>
          </p:txBody>
        </p:sp>
        <p:grpSp>
          <p:nvGrpSpPr>
            <p:cNvPr id="25" name="组合 24"/>
            <p:cNvGrpSpPr/>
            <p:nvPr/>
          </p:nvGrpSpPr>
          <p:grpSpPr>
            <a:xfrm>
              <a:off x="1229200" y="5088977"/>
              <a:ext cx="7888449" cy="536327"/>
              <a:chOff x="1163054" y="3212562"/>
              <a:chExt cx="7888449" cy="536327"/>
            </a:xfrm>
          </p:grpSpPr>
          <p:sp>
            <p:nvSpPr>
              <p:cNvPr id="26" name="椭圆 25"/>
              <p:cNvSpPr/>
              <p:nvPr/>
            </p:nvSpPr>
            <p:spPr bwMode="auto">
              <a:xfrm>
                <a:off x="1163054" y="3212562"/>
                <a:ext cx="288032" cy="288032"/>
              </a:xfrm>
              <a:prstGeom prst="ellipse">
                <a:avLst/>
              </a:prstGeom>
              <a:solidFill>
                <a:schemeClr val="accent1"/>
              </a:solidFill>
              <a:ln w="9525" cap="flat" cmpd="sng" algn="ctr">
                <a:solidFill>
                  <a:schemeClr val="accent3"/>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mn-lt"/>
                  <a:ea typeface="+mn-ea"/>
                  <a:cs typeface="+mn-ea"/>
                  <a:sym typeface="+mn-lt"/>
                </a:endParaRPr>
              </a:p>
            </p:txBody>
          </p:sp>
          <p:cxnSp>
            <p:nvCxnSpPr>
              <p:cNvPr id="27" name="直接连接符 26"/>
              <p:cNvCxnSpPr/>
              <p:nvPr/>
            </p:nvCxnSpPr>
            <p:spPr bwMode="auto">
              <a:xfrm>
                <a:off x="1451086" y="3500594"/>
                <a:ext cx="251845" cy="248295"/>
              </a:xfrm>
              <a:prstGeom prst="line">
                <a:avLst/>
              </a:prstGeom>
              <a:solidFill>
                <a:schemeClr val="accent1"/>
              </a:solidFill>
              <a:ln w="9525" cap="flat" cmpd="sng" algn="ctr">
                <a:solidFill>
                  <a:schemeClr val="accent1"/>
                </a:solidFill>
                <a:prstDash val="solid"/>
                <a:round/>
                <a:headEnd type="none" w="med" len="med"/>
                <a:tailEnd type="none" w="med" len="med"/>
              </a:ln>
            </p:spPr>
          </p:cxnSp>
          <p:cxnSp>
            <p:nvCxnSpPr>
              <p:cNvPr id="28" name="直接连接符 27"/>
              <p:cNvCxnSpPr/>
              <p:nvPr/>
            </p:nvCxnSpPr>
            <p:spPr bwMode="auto">
              <a:xfrm flipH="1">
                <a:off x="1735361" y="3748889"/>
                <a:ext cx="7316142" cy="0"/>
              </a:xfrm>
              <a:prstGeom prst="line">
                <a:avLst/>
              </a:prstGeom>
              <a:solidFill>
                <a:schemeClr val="accent1"/>
              </a:solidFill>
              <a:ln w="9525" cap="flat" cmpd="sng" algn="ctr">
                <a:solidFill>
                  <a:schemeClr val="accent1"/>
                </a:solidFill>
                <a:prstDash val="solid"/>
                <a:round/>
                <a:headEnd type="none" w="med" len="med"/>
                <a:tailEnd type="none" w="med" len="med"/>
              </a:ln>
            </p:spPr>
          </p:cxnSp>
        </p:grpSp>
      </p:grpSp>
      <p:grpSp>
        <p:nvGrpSpPr>
          <p:cNvPr id="35" name="组合 34"/>
          <p:cNvGrpSpPr/>
          <p:nvPr/>
        </p:nvGrpSpPr>
        <p:grpSpPr>
          <a:xfrm>
            <a:off x="1058615" y="4400639"/>
            <a:ext cx="8254351" cy="536327"/>
            <a:chOff x="1229200" y="4191946"/>
            <a:chExt cx="8254351" cy="536327"/>
          </a:xfrm>
        </p:grpSpPr>
        <p:sp>
          <p:nvSpPr>
            <p:cNvPr id="10" name="5"/>
            <p:cNvSpPr/>
            <p:nvPr/>
          </p:nvSpPr>
          <p:spPr>
            <a:xfrm>
              <a:off x="1850703" y="4334679"/>
              <a:ext cx="7632848" cy="369332"/>
            </a:xfrm>
            <a:prstGeom prst="rect">
              <a:avLst/>
            </a:prstGeom>
          </p:spPr>
          <p:txBody>
            <a:bodyPr wrap="square" lIns="91440" tIns="45720" rIns="91440" bIns="45720">
              <a:spAutoFit/>
            </a:bodyPr>
            <a:lstStyle/>
            <a:p>
              <a:pPr defTabSz="1219200"/>
              <a:r>
                <a:rPr lang="zh-CN" altLang="en-US" dirty="0">
                  <a:solidFill>
                    <a:srgbClr val="000000"/>
                  </a:solidFill>
                  <a:latin typeface="+mn-lt"/>
                  <a:ea typeface="+mn-ea"/>
                  <a:cs typeface="+mn-ea"/>
                  <a:sym typeface="+mn-lt"/>
                </a:rPr>
                <a:t>另外，雷击时产生的是火花，也会造成不同程度的皮肤烧灼伤。</a:t>
              </a:r>
            </a:p>
          </p:txBody>
        </p:sp>
        <p:grpSp>
          <p:nvGrpSpPr>
            <p:cNvPr id="29" name="组合 28"/>
            <p:cNvGrpSpPr/>
            <p:nvPr/>
          </p:nvGrpSpPr>
          <p:grpSpPr>
            <a:xfrm>
              <a:off x="1229200" y="4191946"/>
              <a:ext cx="7888449" cy="536327"/>
              <a:chOff x="1163054" y="3212562"/>
              <a:chExt cx="7888449" cy="536327"/>
            </a:xfrm>
          </p:grpSpPr>
          <p:sp>
            <p:nvSpPr>
              <p:cNvPr id="30" name="椭圆 29"/>
              <p:cNvSpPr/>
              <p:nvPr/>
            </p:nvSpPr>
            <p:spPr bwMode="auto">
              <a:xfrm>
                <a:off x="1163054" y="3212562"/>
                <a:ext cx="288032" cy="288032"/>
              </a:xfrm>
              <a:prstGeom prst="ellipse">
                <a:avLst/>
              </a:prstGeom>
              <a:solidFill>
                <a:schemeClr val="accent1"/>
              </a:solidFill>
              <a:ln w="9525" cap="flat" cmpd="sng" algn="ctr">
                <a:solidFill>
                  <a:schemeClr val="accent3"/>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mn-lt"/>
                  <a:ea typeface="+mn-ea"/>
                  <a:cs typeface="+mn-ea"/>
                  <a:sym typeface="+mn-lt"/>
                </a:endParaRPr>
              </a:p>
            </p:txBody>
          </p:sp>
          <p:cxnSp>
            <p:nvCxnSpPr>
              <p:cNvPr id="31" name="直接连接符 30"/>
              <p:cNvCxnSpPr/>
              <p:nvPr/>
            </p:nvCxnSpPr>
            <p:spPr bwMode="auto">
              <a:xfrm>
                <a:off x="1451086" y="3500594"/>
                <a:ext cx="251845" cy="248295"/>
              </a:xfrm>
              <a:prstGeom prst="line">
                <a:avLst/>
              </a:prstGeom>
              <a:solidFill>
                <a:schemeClr val="accent1"/>
              </a:solidFill>
              <a:ln w="9525" cap="flat" cmpd="sng" algn="ctr">
                <a:solidFill>
                  <a:schemeClr val="accent1"/>
                </a:solidFill>
                <a:prstDash val="solid"/>
                <a:round/>
                <a:headEnd type="none" w="med" len="med"/>
                <a:tailEnd type="none" w="med" len="med"/>
              </a:ln>
            </p:spPr>
          </p:cxnSp>
          <p:cxnSp>
            <p:nvCxnSpPr>
              <p:cNvPr id="32" name="直接连接符 31"/>
              <p:cNvCxnSpPr/>
              <p:nvPr/>
            </p:nvCxnSpPr>
            <p:spPr bwMode="auto">
              <a:xfrm flipH="1">
                <a:off x="1735361" y="3748889"/>
                <a:ext cx="7316142" cy="0"/>
              </a:xfrm>
              <a:prstGeom prst="line">
                <a:avLst/>
              </a:prstGeom>
              <a:solidFill>
                <a:schemeClr val="accent1"/>
              </a:solidFill>
              <a:ln w="9525" cap="flat" cmpd="sng" algn="ctr">
                <a:solidFill>
                  <a:schemeClr val="accent1"/>
                </a:solidFill>
                <a:prstDash val="solid"/>
                <a:round/>
                <a:headEnd type="none" w="med" len="med"/>
                <a:tailEnd type="none" w="med" len="med"/>
              </a:ln>
            </p:spPr>
          </p:cxnSp>
        </p:grpSp>
      </p:grpSp>
      <p:pic>
        <p:nvPicPr>
          <p:cNvPr id="3" name="图片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755359" y="1058071"/>
            <a:ext cx="5472608" cy="5467141"/>
          </a:xfrm>
          <a:prstGeom prst="rect">
            <a:avLst/>
          </a:prstGeom>
        </p:spPr>
      </p:pic>
      <p:sp>
        <p:nvSpPr>
          <p:cNvPr id="37" name="1">
            <a:hlinkClick r:id="" action="ppaction://hlinkshowjump?jump=nextslide"/>
          </p:cNvPr>
          <p:cNvSpPr txBox="1">
            <a:spLocks noChangeArrowheads="1"/>
          </p:cNvSpPr>
          <p:nvPr/>
        </p:nvSpPr>
        <p:spPr bwMode="auto">
          <a:xfrm>
            <a:off x="2426767" y="82466"/>
            <a:ext cx="5996378" cy="91300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defTabSz="1219200">
              <a:defRPr sz="2800" b="1">
                <a:solidFill>
                  <a:sysClr val="windowText" lastClr="000000"/>
                </a:solidFill>
                <a:ea typeface="微软雅黑" panose="020B0503020204020204" pitchFamily="34" charset="-122"/>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3200" dirty="0">
                <a:solidFill>
                  <a:schemeClr val="bg1"/>
                </a:solidFill>
                <a:latin typeface="汉仪唐美人 35W" panose="00020600040101010101" pitchFamily="18" charset="-122"/>
                <a:ea typeface="汉仪唐美人 35W" panose="00020600040101010101" pitchFamily="18" charset="-122"/>
                <a:cs typeface="+mn-ea"/>
                <a:sym typeface="+mn-lt"/>
              </a:rPr>
              <a:t>雷电火灾篇</a:t>
            </a:r>
          </a:p>
        </p:txBody>
      </p:sp>
      <p:sp>
        <p:nvSpPr>
          <p:cNvPr id="38" name="2"/>
          <p:cNvSpPr/>
          <p:nvPr/>
        </p:nvSpPr>
        <p:spPr>
          <a:xfrm>
            <a:off x="98379" y="145811"/>
            <a:ext cx="3768189" cy="737445"/>
          </a:xfrm>
          <a:prstGeom prst="roundRect">
            <a:avLst>
              <a:gd name="adj" fmla="val 0"/>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219200"/>
            <a:r>
              <a:rPr lang="en-US" altLang="zh-CN" sz="4000" b="1">
                <a:solidFill>
                  <a:schemeClr val="bg1"/>
                </a:solidFill>
                <a:cs typeface="+mn-ea"/>
                <a:sym typeface="+mn-lt"/>
              </a:rPr>
              <a:t>PART </a:t>
            </a:r>
            <a:r>
              <a:rPr lang="en-US" altLang="zh-CN" sz="4000" b="1" smtClean="0">
                <a:solidFill>
                  <a:schemeClr val="bg1"/>
                </a:solidFill>
                <a:cs typeface="+mn-ea"/>
                <a:sym typeface="+mn-lt"/>
              </a:rPr>
              <a:t>02</a:t>
            </a:r>
            <a:endParaRPr lang="zh-CN" altLang="en-US" sz="4000" b="1">
              <a:solidFill>
                <a:schemeClr val="bg1"/>
              </a:solidFill>
              <a:cs typeface="+mn-ea"/>
              <a:sym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200" advTm="30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750"/>
                                        <p:tgtEl>
                                          <p:spTgt spid="20"/>
                                        </p:tgtEl>
                                      </p:cBhvr>
                                    </p:animEffect>
                                  </p:childTnLst>
                                </p:cTn>
                              </p:par>
                            </p:childTnLst>
                          </p:cTn>
                        </p:par>
                        <p:par>
                          <p:cTn id="8" fill="hold" nodeType="afterGroup">
                            <p:stCondLst>
                              <p:cond delay="750"/>
                            </p:stCondLst>
                            <p:childTnLst>
                              <p:par>
                                <p:cTn id="9" presetID="22" presetClass="entr" presetSubtype="8"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left)">
                                      <p:cBhvr>
                                        <p:cTn id="11" dur="750"/>
                                        <p:tgtEl>
                                          <p:spTgt spid="33"/>
                                        </p:tgtEl>
                                      </p:cBhvr>
                                    </p:animEffect>
                                  </p:childTnLst>
                                </p:cTn>
                              </p:par>
                            </p:childTnLst>
                          </p:cTn>
                        </p:par>
                        <p:par>
                          <p:cTn id="12" fill="hold" nodeType="afterGroup">
                            <p:stCondLst>
                              <p:cond delay="1500"/>
                            </p:stCondLst>
                            <p:childTnLst>
                              <p:par>
                                <p:cTn id="13" presetID="22" presetClass="entr" presetSubtype="8" fill="hold" nodeType="after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wipe(left)">
                                      <p:cBhvr>
                                        <p:cTn id="15" dur="750"/>
                                        <p:tgtEl>
                                          <p:spTgt spid="34"/>
                                        </p:tgtEl>
                                      </p:cBhvr>
                                    </p:animEffect>
                                  </p:childTnLst>
                                </p:cTn>
                              </p:par>
                            </p:childTnLst>
                          </p:cTn>
                        </p:par>
                        <p:par>
                          <p:cTn id="16" fill="hold" nodeType="afterGroup">
                            <p:stCondLst>
                              <p:cond delay="2250"/>
                            </p:stCondLst>
                            <p:childTnLst>
                              <p:par>
                                <p:cTn id="17" presetID="22" presetClass="entr" presetSubtype="8" fill="hold" nodeType="afterEffect">
                                  <p:stCondLst>
                                    <p:cond delay="0"/>
                                  </p:stCondLst>
                                  <p:childTnLst>
                                    <p:set>
                                      <p:cBhvr>
                                        <p:cTn id="18" dur="1" fill="hold">
                                          <p:stCondLst>
                                            <p:cond delay="0"/>
                                          </p:stCondLst>
                                        </p:cTn>
                                        <p:tgtEl>
                                          <p:spTgt spid="35"/>
                                        </p:tgtEl>
                                        <p:attrNameLst>
                                          <p:attrName>style.visibility</p:attrName>
                                        </p:attrNameLst>
                                      </p:cBhvr>
                                      <p:to>
                                        <p:strVal val="visible"/>
                                      </p:to>
                                    </p:set>
                                    <p:animEffect transition="in" filter="wipe(left)">
                                      <p:cBhvr>
                                        <p:cTn id="19" dur="750"/>
                                        <p:tgtEl>
                                          <p:spTgt spid="35"/>
                                        </p:tgtEl>
                                      </p:cBhvr>
                                    </p:animEffect>
                                  </p:childTnLst>
                                </p:cTn>
                              </p:par>
                            </p:childTnLst>
                          </p:cTn>
                        </p:par>
                        <p:par>
                          <p:cTn id="20" fill="hold" nodeType="afterGroup">
                            <p:stCondLst>
                              <p:cond delay="3000"/>
                            </p:stCondLst>
                            <p:childTnLst>
                              <p:par>
                                <p:cTn id="21" presetID="22" presetClass="entr" presetSubtype="8" fill="hold" nodeType="afterEffect">
                                  <p:stCondLst>
                                    <p:cond delay="0"/>
                                  </p:stCondLst>
                                  <p:childTnLst>
                                    <p:set>
                                      <p:cBhvr>
                                        <p:cTn id="22" dur="1" fill="hold">
                                          <p:stCondLst>
                                            <p:cond delay="0"/>
                                          </p:stCondLst>
                                        </p:cTn>
                                        <p:tgtEl>
                                          <p:spTgt spid="36"/>
                                        </p:tgtEl>
                                        <p:attrNameLst>
                                          <p:attrName>style.visibility</p:attrName>
                                        </p:attrNameLst>
                                      </p:cBhvr>
                                      <p:to>
                                        <p:strVal val="visible"/>
                                      </p:to>
                                    </p:set>
                                    <p:animEffect transition="in" filter="wipe(left)">
                                      <p:cBhvr>
                                        <p:cTn id="23" dur="75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ISPRING_PLAYERS_CUSTOMIZATION" val="UEsDBBQAAgAIAEOUV0cNwDEewAEAANoDAAAPAAAAbm9uZS9wbGF5ZXIueG1spZJPb9QwEMXPW6nfIfK9dpYKUa0cekDKiaJKC4jbyptME1PHDp4Ju/vtmfzZpFuQQOKQaPIy72fPs/X9sXHJT4hog8/EWqYiAV+E0voqE18+5zd34v799ZVunTlBTGyZCR88iKQELKJtiX2PhupMvBAkQ0XCL4+bI9pM1ETtRqnD4SAPtzLESr1J07X69vBxW9TQmBvrkYwvmLvs5VYkbbQhWjpl4l0qrq9WA/ICZ5F7fIXBdf3KKIvQqDYCgieIatz2bN3Q3838NMErOrWAgkdfDbPvTfH8EMrOAfbaSo9tWyDqCYO20rSx6zufYCwyMTbsGkA0FaB0vhJq9Ko/mPWTM1hPHLzA9ty22zuLNYsjfejeLerubBmyVxNHXYJ0M0wwnGLeOZeDoS5CKZIIPzrLVd5jv85HkK7FuJzn7h0+Wy/xULDGVW4KCvH0gR18JFOUco5ejtHLwdTbh+ITF49TnNsFMgezhKBratzbf86j7/6fOEp4Mp0jcV7B+hKOueW/BA2PQsAz9pqk1sl+tTOVd9ftmxdX40Iadzdl8R1FQiZWwNewNGTUos8w9Zqm1fg5JTTHotXv91JPRC5/AVBLAQIAABQAAgAIAEOUV0cNwDEewAEAANoDAAAPAAAAAAAAAAEAAAAAAAAAAABub25lL3BsYXllci54bWxQSwUGAAAAAAEAAQA9AAAA7QEAAAAA"/>
  <p:tag name="ISPRING_PRESENTATION_TITLE" val="PowerPoint 演示文稿"/>
  <p:tag name="ISPRING_SCORM_ENDPOINT" val="&lt;endpoint&gt;&lt;enable&gt;0&lt;/enable&gt;&lt;lrs&gt;http://&lt;/lrs&gt;&lt;auth&gt;0&lt;/auth&gt;&lt;login&gt;&lt;/login&gt;&lt;password&gt;&lt;/password&gt;&lt;key&gt;&lt;/key&gt;&lt;name&gt;&lt;/name&gt;&lt;email&gt;&lt;/email&gt;&lt;/endpoint&gt;&#10;"/>
  <p:tag name="ISPRING_SCORM_RATE_SLIDES" val="1"/>
  <p:tag name="ISPRING_ULTRA_SCORM_COURSE_ID" val="99387D26-BF33-4315-A8B9-E9F661D30D6C"/>
  <p:tag name="ISPRINGCLOUDFOLDERID" val="0"/>
  <p:tag name="ISPRINGCLOUDFOLDERPATH" val="Repository"/>
  <p:tag name="ISPRINGONLINEFOLDERID" val="0"/>
  <p:tag name="ISPRINGONLINEFOLDERPATH" val="Content List"/>
</p:tagLst>
</file>

<file path=ppt/tags/tag10.xml><?xml version="1.0" encoding="utf-8"?>
<p:tagLst xmlns:a="http://schemas.openxmlformats.org/drawingml/2006/main" xmlns:r="http://schemas.openxmlformats.org/officeDocument/2006/relationships" xmlns:p="http://schemas.openxmlformats.org/presentationml/2006/main">
  <p:tag name="ISLIDE.ICON" val="#156306;#173833;#82027;"/>
</p:tagLst>
</file>

<file path=ppt/tags/tag11.xml><?xml version="1.0" encoding="utf-8"?>
<p:tagLst xmlns:a="http://schemas.openxmlformats.org/drawingml/2006/main" xmlns:r="http://schemas.openxmlformats.org/officeDocument/2006/relationships" xmlns:p="http://schemas.openxmlformats.org/presentationml/2006/main">
  <p:tag name="ISLIDE.ICON" val="#141026;#38590;"/>
</p:tagLst>
</file>

<file path=ppt/tags/tag12.xml><?xml version="1.0" encoding="utf-8"?>
<p:tagLst xmlns:a="http://schemas.openxmlformats.org/drawingml/2006/main" xmlns:r="http://schemas.openxmlformats.org/officeDocument/2006/relationships" xmlns:p="http://schemas.openxmlformats.org/presentationml/2006/main">
  <p:tag name="ISLIDE.ICON" val="#405328;"/>
</p:tagLst>
</file>

<file path=ppt/tags/tag13.xml><?xml version="1.0" encoding="utf-8"?>
<p:tagLst xmlns:a="http://schemas.openxmlformats.org/drawingml/2006/main" xmlns:r="http://schemas.openxmlformats.org/officeDocument/2006/relationships" xmlns:p="http://schemas.openxmlformats.org/presentationml/2006/main">
  <p:tag name="ISLIDE.ICON" val="#180765;#8266;"/>
</p:tagLst>
</file>

<file path=ppt/tags/tag14.xml><?xml version="1.0" encoding="utf-8"?>
<p:tagLst xmlns:a="http://schemas.openxmlformats.org/drawingml/2006/main" xmlns:r="http://schemas.openxmlformats.org/officeDocument/2006/relationships" xmlns:p="http://schemas.openxmlformats.org/presentationml/2006/main">
  <p:tag name="ISLIDE.VECTOR" val="#242613;"/>
</p:tagLst>
</file>

<file path=ppt/tags/tag15.xml><?xml version="1.0" encoding="utf-8"?>
<p:tagLst xmlns:a="http://schemas.openxmlformats.org/drawingml/2006/main" xmlns:r="http://schemas.openxmlformats.org/officeDocument/2006/relationships" xmlns:p="http://schemas.openxmlformats.org/presentationml/2006/main">
  <p:tag name="ISLIDE.VECTOR" val="#242260;"/>
</p:tagLst>
</file>

<file path=ppt/tags/tag16.xml><?xml version="1.0" encoding="utf-8"?>
<p:tagLst xmlns:a="http://schemas.openxmlformats.org/drawingml/2006/main" xmlns:r="http://schemas.openxmlformats.org/officeDocument/2006/relationships" xmlns:p="http://schemas.openxmlformats.org/presentationml/2006/main">
  <p:tag name="ISLIDE.ICON" val="#72635;"/>
</p:tagLst>
</file>

<file path=ppt/tags/tag17.xml><?xml version="1.0" encoding="utf-8"?>
<p:tagLst xmlns:a="http://schemas.openxmlformats.org/drawingml/2006/main" xmlns:r="http://schemas.openxmlformats.org/officeDocument/2006/relationships" xmlns:p="http://schemas.openxmlformats.org/presentationml/2006/main">
  <p:tag name="ISLIDE.ICON" val="#72991;#72290;#117206;"/>
</p:tagLst>
</file>

<file path=ppt/tags/tag18.xml><?xml version="1.0" encoding="utf-8"?>
<p:tagLst xmlns:a="http://schemas.openxmlformats.org/drawingml/2006/main" xmlns:r="http://schemas.openxmlformats.org/officeDocument/2006/relationships" xmlns:p="http://schemas.openxmlformats.org/presentationml/2006/main">
  <p:tag name="ISLIDE.ICON" val="#78321;"/>
</p:tagLst>
</file>

<file path=ppt/tags/tag19.xml><?xml version="1.0" encoding="utf-8"?>
<p:tagLst xmlns:a="http://schemas.openxmlformats.org/drawingml/2006/main" xmlns:r="http://schemas.openxmlformats.org/officeDocument/2006/relationships" xmlns:p="http://schemas.openxmlformats.org/presentationml/2006/main">
  <p:tag name="ISLIDE.ICON" val="#27294;"/>
</p:tagLst>
</file>

<file path=ppt/tags/tag2.xml><?xml version="1.0" encoding="utf-8"?>
<p:tagLst xmlns:a="http://schemas.openxmlformats.org/drawingml/2006/main" xmlns:r="http://schemas.openxmlformats.org/officeDocument/2006/relationships" xmlns:p="http://schemas.openxmlformats.org/presentationml/2006/main">
  <p:tag name="KSO_WM_ASSEMBLE_CHIP_INDEX" val="130b2df8aa4b4b36a58ceead233fa462"/>
  <p:tag name="KSO_WM_BEAUTIFY_FLAG" val="#wm#"/>
  <p:tag name="KSO_WM_CHIP_FILLAREA_FILL_RULE" val="{&quot;fill_align&quot;:&quot;lm&quot;,&quot;fill_mode&quot;:&quot;full&quot;,&quot;sacle_strategy&quot;:&quot;smart&quot;}"/>
  <p:tag name="KSO_WM_CHIP_GROUPID" val="5f0681562c9c209bb8bb14eb"/>
  <p:tag name="KSO_WM_CHIP_XID" val="5f0681562c9c209bb8bb14ec"/>
  <p:tag name="KSO_WM_FULL_TEXT_BEAUTIFY_COPY_ID" val="7"/>
  <p:tag name="KSO_WM_TAG_VERSION" val="1.0"/>
  <p:tag name="KSO_WM_TEMPLATE_ASSEMBLE_GROUPID" val="5fd0ade71fa9d42129dd2d6b"/>
  <p:tag name="KSO_WM_TEMPLATE_ASSEMBLE_XID" val="5fd0ade71fa9d42129dd2d6b"/>
  <p:tag name="KSO_WM_TEMPLATE_CATEGORY" val="diagram"/>
  <p:tag name="KSO_WM_TEMPLATE_INDEX" val="20214519"/>
  <p:tag name="KSO_WM_UNIT_BLOCK" val="0"/>
  <p:tag name="KSO_WM_UNIT_COMPATIBLE" val="0"/>
  <p:tag name="KSO_WM_UNIT_DEC_AREA_ID" val="f6cc1978c405468cb5d44d28907c68a5"/>
  <p:tag name="KSO_WM_UNIT_DEFAULT_FONT" val="18;24;2"/>
  <p:tag name="KSO_WM_UNIT_DIAGRAM_ISNUMVISUAL" val="0"/>
  <p:tag name="KSO_WM_UNIT_DIAGRAM_ISREFERUNIT" val="0"/>
  <p:tag name="KSO_WM_UNIT_HIGHLIGHT" val="0"/>
  <p:tag name="KSO_WM_UNIT_ID" val="diagram20214519_1*b*1"/>
  <p:tag name="KSO_WM_UNIT_INDEX" val="1"/>
  <p:tag name="KSO_WM_UNIT_ISCONTENTSTITLE" val="0"/>
  <p:tag name="KSO_WM_UNIT_ISNUMDGMTITLE" val="0"/>
  <p:tag name="KSO_WM_UNIT_LAYERLEVEL" val="1"/>
  <p:tag name="KSO_WM_UNIT_NOCLEAR" val="0"/>
  <p:tag name="KSO_WM_UNIT_PRESET_TEXT" val="单击此处可添加副标题"/>
  <p:tag name="KSO_WM_UNIT_SHOW_EDIT_AREA_INDICATION" val="1"/>
  <p:tag name="KSO_WM_UNIT_TEXT_FILL_FORE_SCHEMECOLOR_INDEX" val="14"/>
  <p:tag name="KSO_WM_UNIT_TEXT_FILL_FORE_SCHEMECOLOR_INDEX_BRIGHTNESS" val="-0.25"/>
  <p:tag name="KSO_WM_UNIT_TEXT_FILL_TYPE" val="1"/>
  <p:tag name="KSO_WM_UNIT_TYPE" val="b"/>
  <p:tag name="KSO_WM_UNIT_VALUE" val="42"/>
</p:tagLst>
</file>

<file path=ppt/tags/tag20.xml><?xml version="1.0" encoding="utf-8"?>
<p:tagLst xmlns:a="http://schemas.openxmlformats.org/drawingml/2006/main" xmlns:r="http://schemas.openxmlformats.org/officeDocument/2006/relationships" xmlns:p="http://schemas.openxmlformats.org/presentationml/2006/main">
  <p:tag name="ISLIDE.ICON" val="#158958;#158983;"/>
</p:tagLst>
</file>

<file path=ppt/tags/tag21.xml><?xml version="1.0" encoding="utf-8"?>
<p:tagLst xmlns:a="http://schemas.openxmlformats.org/drawingml/2006/main" xmlns:r="http://schemas.openxmlformats.org/officeDocument/2006/relationships" xmlns:p="http://schemas.openxmlformats.org/presentationml/2006/main">
  <p:tag name="ISLIDE.ICON" val="#153186;"/>
</p:tagLst>
</file>

<file path=ppt/tags/tag22.xml><?xml version="1.0" encoding="utf-8"?>
<p:tagLst xmlns:a="http://schemas.openxmlformats.org/drawingml/2006/main" xmlns:r="http://schemas.openxmlformats.org/officeDocument/2006/relationships" xmlns:p="http://schemas.openxmlformats.org/presentationml/2006/main">
  <p:tag name="ISLIDE.ICON" val="#148331;#400179;#141472;"/>
</p:tagLst>
</file>

<file path=ppt/tags/tag3.xml><?xml version="1.0" encoding="utf-8"?>
<p:tagLst xmlns:a="http://schemas.openxmlformats.org/drawingml/2006/main" xmlns:r="http://schemas.openxmlformats.org/officeDocument/2006/relationships" xmlns:p="http://schemas.openxmlformats.org/presentationml/2006/main">
  <p:tag name="ISLIDE.ICON" val="#154944;#39584;"/>
</p:tagLst>
</file>

<file path=ppt/tags/tag4.xml><?xml version="1.0" encoding="utf-8"?>
<p:tagLst xmlns:a="http://schemas.openxmlformats.org/drawingml/2006/main" xmlns:r="http://schemas.openxmlformats.org/officeDocument/2006/relationships" xmlns:p="http://schemas.openxmlformats.org/presentationml/2006/main">
  <p:tag name="ISLIDE.ICON" val="#114312;#74157;"/>
</p:tagLst>
</file>

<file path=ppt/tags/tag5.xml><?xml version="1.0" encoding="utf-8"?>
<p:tagLst xmlns:a="http://schemas.openxmlformats.org/drawingml/2006/main" xmlns:r="http://schemas.openxmlformats.org/officeDocument/2006/relationships" xmlns:p="http://schemas.openxmlformats.org/presentationml/2006/main">
  <p:tag name="ISLIDE.ICON" val="#391624;#161449;#384962;#405328;"/>
</p:tagLst>
</file>

<file path=ppt/tags/tag6.xml><?xml version="1.0" encoding="utf-8"?>
<p:tagLst xmlns:a="http://schemas.openxmlformats.org/drawingml/2006/main" xmlns:r="http://schemas.openxmlformats.org/officeDocument/2006/relationships" xmlns:p="http://schemas.openxmlformats.org/presentationml/2006/main">
  <p:tag name="ISLIDE.ICON" val="#383878;#22849;#385105;#64231;"/>
</p:tagLst>
</file>

<file path=ppt/tags/tag7.xml><?xml version="1.0" encoding="utf-8"?>
<p:tagLst xmlns:a="http://schemas.openxmlformats.org/drawingml/2006/main" xmlns:r="http://schemas.openxmlformats.org/officeDocument/2006/relationships" xmlns:p="http://schemas.openxmlformats.org/presentationml/2006/main">
  <p:tag name="ISLIDE.ICON" val="#402255;#39125;#15090;"/>
</p:tagLst>
</file>

<file path=ppt/tags/tag8.xml><?xml version="1.0" encoding="utf-8"?>
<p:tagLst xmlns:a="http://schemas.openxmlformats.org/drawingml/2006/main" xmlns:r="http://schemas.openxmlformats.org/officeDocument/2006/relationships" xmlns:p="http://schemas.openxmlformats.org/presentationml/2006/main">
  <p:tag name="ISLIDE.ICON" val="#383611;#375142;#371309;#371084;#371303;#180615;#179347;#384221;"/>
</p:tagLst>
</file>

<file path=ppt/tags/tag9.xml><?xml version="1.0" encoding="utf-8"?>
<p:tagLst xmlns:a="http://schemas.openxmlformats.org/drawingml/2006/main" xmlns:r="http://schemas.openxmlformats.org/officeDocument/2006/relationships" xmlns:p="http://schemas.openxmlformats.org/presentationml/2006/main">
  <p:tag name="ISLIDE.ICON" val="#74157;"/>
</p:tagLst>
</file>

<file path=ppt/theme/theme1.xml><?xml version="1.0" encoding="utf-8"?>
<a:theme xmlns:a="http://schemas.openxmlformats.org/drawingml/2006/main" name="第一PPT模板网-WWW.1PPT.COM">
  <a:themeElements>
    <a:clrScheme name="自定义 116">
      <a:dk1>
        <a:sysClr val="windowText" lastClr="000000"/>
      </a:dk1>
      <a:lt1>
        <a:sysClr val="window" lastClr="FFFFFF"/>
      </a:lt1>
      <a:dk2>
        <a:srgbClr val="323232"/>
      </a:dk2>
      <a:lt2>
        <a:srgbClr val="E3DED1"/>
      </a:lt2>
      <a:accent1>
        <a:srgbClr val="C00000"/>
      </a:accent1>
      <a:accent2>
        <a:srgbClr val="000000"/>
      </a:accent2>
      <a:accent3>
        <a:srgbClr val="C00000"/>
      </a:accent3>
      <a:accent4>
        <a:srgbClr val="000000"/>
      </a:accent4>
      <a:accent5>
        <a:srgbClr val="C00000"/>
      </a:accent5>
      <a:accent6>
        <a:srgbClr val="000000"/>
      </a:accent6>
      <a:hlink>
        <a:srgbClr val="C00000"/>
      </a:hlink>
      <a:folHlink>
        <a:srgbClr val="000000"/>
      </a:folHlink>
    </a:clrScheme>
    <a:fontScheme name="4nyiw4wa">
      <a:majorFont>
        <a:latin typeface="Arial Narrow"/>
        <a:ea typeface="汉仪唐美人 35W"/>
        <a:cs typeface="Arial"/>
      </a:majorFont>
      <a:minorFont>
        <a:latin typeface="Arial Narrow"/>
        <a:ea typeface="汉仪唐美人 35W"/>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CFDEF3"/>
        </a:accent1>
        <a:accent2>
          <a:srgbClr val="333399"/>
        </a:accent2>
        <a:accent3>
          <a:srgbClr val="FFFFFF"/>
        </a:accent3>
        <a:accent4>
          <a:srgbClr val="000000"/>
        </a:accent4>
        <a:accent5>
          <a:srgbClr val="E4ECF8"/>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默认设计模板 13">
        <a:dk1>
          <a:srgbClr val="000000"/>
        </a:dk1>
        <a:lt1>
          <a:srgbClr val="FFFFD9"/>
        </a:lt1>
        <a:dk2>
          <a:srgbClr val="2B2E30"/>
        </a:dk2>
        <a:lt2>
          <a:srgbClr val="777777"/>
        </a:lt2>
        <a:accent1>
          <a:srgbClr val="7FBA00"/>
        </a:accent1>
        <a:accent2>
          <a:srgbClr val="FCDB00"/>
        </a:accent2>
        <a:accent3>
          <a:srgbClr val="FFFFE9"/>
        </a:accent3>
        <a:accent4>
          <a:srgbClr val="000000"/>
        </a:accent4>
        <a:accent5>
          <a:srgbClr val="C0D9AA"/>
        </a:accent5>
        <a:accent6>
          <a:srgbClr val="E4C600"/>
        </a:accent6>
        <a:hlink>
          <a:srgbClr val="21A3D0"/>
        </a:hlink>
        <a:folHlink>
          <a:srgbClr val="DA251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2902</Words>
  <Application>Microsoft Office PowerPoint</Application>
  <PresentationFormat>自定义</PresentationFormat>
  <Paragraphs>218</Paragraphs>
  <Slides>28</Slides>
  <Notes>24</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28</vt:i4>
      </vt:variant>
    </vt:vector>
  </HeadingPairs>
  <TitlesOfParts>
    <vt:vector size="41" baseType="lpstr">
      <vt:lpstr>Meiryo</vt:lpstr>
      <vt:lpstr>仿宋_GB2312</vt:lpstr>
      <vt:lpstr>汉仪唐美人 35W</vt:lpstr>
      <vt:lpstr>汉仪雅酷黑 95W</vt:lpstr>
      <vt:lpstr>宋体</vt:lpstr>
      <vt:lpstr>微软雅黑</vt:lpstr>
      <vt:lpstr>Arial</vt:lpstr>
      <vt:lpstr>Arial Narrow</vt:lpstr>
      <vt:lpstr>Calibri</vt:lpstr>
      <vt:lpstr>Calibri Light</vt:lpstr>
      <vt:lpstr>Wingdings</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4</cp:revision>
  <cp:lastPrinted>2021-06-24T01:16:36Z</cp:lastPrinted>
  <dcterms:created xsi:type="dcterms:W3CDTF">2021-06-24T01:16:36Z</dcterms:created>
  <dcterms:modified xsi:type="dcterms:W3CDTF">2023-04-12T01:19:13Z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