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1"/>
  </p:notesMasterIdLst>
  <p:sldIdLst>
    <p:sldId id="257" r:id="rId4"/>
    <p:sldId id="256" r:id="rId5"/>
    <p:sldId id="258" r:id="rId6"/>
    <p:sldId id="259" r:id="rId7"/>
    <p:sldId id="260" r:id="rId8"/>
    <p:sldId id="261" r:id="rId9"/>
    <p:sldId id="262" r:id="rId10"/>
    <p:sldId id="263" r:id="rId11"/>
    <p:sldId id="264" r:id="rId12"/>
    <p:sldId id="265" r:id="rId13"/>
    <p:sldId id="266" r:id="rId14"/>
    <p:sldId id="268" r:id="rId15"/>
    <p:sldId id="269" r:id="rId16"/>
    <p:sldId id="270" r:id="rId17"/>
    <p:sldId id="286" r:id="rId18"/>
    <p:sldId id="272" r:id="rId19"/>
    <p:sldId id="273" r:id="rId20"/>
    <p:sldId id="274" r:id="rId21"/>
    <p:sldId id="285" r:id="rId22"/>
    <p:sldId id="275" r:id="rId23"/>
    <p:sldId id="287" r:id="rId24"/>
    <p:sldId id="288" r:id="rId25"/>
    <p:sldId id="289" r:id="rId26"/>
    <p:sldId id="290" r:id="rId27"/>
    <p:sldId id="291" r:id="rId28"/>
    <p:sldId id="283" r:id="rId29"/>
    <p:sldId id="292" r:id="rId3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EC0CD-FC17-4FB8-B69B-C8A621853109}" type="datetimeFigureOut">
              <a:rPr lang="zh-CN" altLang="en-US" smtClean="0"/>
              <a:t>2023/4/16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B8AEF-078E-4350-B443-89F59106DF9C}" type="slidenum">
              <a:rPr lang="zh-CN" altLang="en-US" smtClean="0"/>
              <a:t>‹#›</a:t>
            </a:fld>
            <a:endParaRPr lang="zh-CN" altLang="en-US"/>
          </a:p>
        </p:txBody>
      </p:sp>
    </p:spTree>
    <p:extLst>
      <p:ext uri="{BB962C8B-B14F-4D97-AF65-F5344CB8AC3E}">
        <p14:creationId xmlns:p14="http://schemas.microsoft.com/office/powerpoint/2010/main" val="13973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a:t>
            </a:fld>
            <a:endParaRPr lang="zh-CN" altLang="en-US"/>
          </a:p>
        </p:txBody>
      </p:sp>
    </p:spTree>
    <p:extLst>
      <p:ext uri="{BB962C8B-B14F-4D97-AF65-F5344CB8AC3E}">
        <p14:creationId xmlns:p14="http://schemas.microsoft.com/office/powerpoint/2010/main" val="163988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10</a:t>
            </a:fld>
            <a:endParaRPr lang="zh-CN" altLang="en-US"/>
          </a:p>
        </p:txBody>
      </p:sp>
    </p:spTree>
    <p:extLst>
      <p:ext uri="{BB962C8B-B14F-4D97-AF65-F5344CB8AC3E}">
        <p14:creationId xmlns:p14="http://schemas.microsoft.com/office/powerpoint/2010/main" val="383522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11</a:t>
            </a:fld>
            <a:endParaRPr lang="zh-CN" altLang="en-US"/>
          </a:p>
        </p:txBody>
      </p:sp>
    </p:spTree>
    <p:extLst>
      <p:ext uri="{BB962C8B-B14F-4D97-AF65-F5344CB8AC3E}">
        <p14:creationId xmlns:p14="http://schemas.microsoft.com/office/powerpoint/2010/main" val="109373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12</a:t>
            </a:fld>
            <a:endParaRPr lang="zh-CN" altLang="en-US"/>
          </a:p>
        </p:txBody>
      </p:sp>
    </p:spTree>
    <p:extLst>
      <p:ext uri="{BB962C8B-B14F-4D97-AF65-F5344CB8AC3E}">
        <p14:creationId xmlns:p14="http://schemas.microsoft.com/office/powerpoint/2010/main" val="367236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3CB8AEF-078E-4350-B443-89F59106DF9C}" type="slidenum">
              <a:rPr lang="zh-CN" altLang="en-US" smtClean="0"/>
              <a:t>13</a:t>
            </a:fld>
            <a:endParaRPr lang="zh-CN" altLang="en-US"/>
          </a:p>
        </p:txBody>
      </p:sp>
    </p:spTree>
    <p:extLst>
      <p:ext uri="{BB962C8B-B14F-4D97-AF65-F5344CB8AC3E}">
        <p14:creationId xmlns:p14="http://schemas.microsoft.com/office/powerpoint/2010/main" val="156073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14</a:t>
            </a:fld>
            <a:endParaRPr lang="zh-CN" altLang="en-US"/>
          </a:p>
        </p:txBody>
      </p:sp>
    </p:spTree>
    <p:extLst>
      <p:ext uri="{BB962C8B-B14F-4D97-AF65-F5344CB8AC3E}">
        <p14:creationId xmlns:p14="http://schemas.microsoft.com/office/powerpoint/2010/main" val="170159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15</a:t>
            </a:fld>
            <a:endParaRPr lang="zh-CN" altLang="en-US"/>
          </a:p>
        </p:txBody>
      </p:sp>
    </p:spTree>
    <p:extLst>
      <p:ext uri="{BB962C8B-B14F-4D97-AF65-F5344CB8AC3E}">
        <p14:creationId xmlns:p14="http://schemas.microsoft.com/office/powerpoint/2010/main" val="88287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16</a:t>
            </a:fld>
            <a:endParaRPr lang="zh-CN" altLang="en-US"/>
          </a:p>
        </p:txBody>
      </p:sp>
    </p:spTree>
    <p:extLst>
      <p:ext uri="{BB962C8B-B14F-4D97-AF65-F5344CB8AC3E}">
        <p14:creationId xmlns:p14="http://schemas.microsoft.com/office/powerpoint/2010/main" val="205114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17</a:t>
            </a:fld>
            <a:endParaRPr lang="zh-CN" altLang="en-US"/>
          </a:p>
        </p:txBody>
      </p:sp>
    </p:spTree>
    <p:extLst>
      <p:ext uri="{BB962C8B-B14F-4D97-AF65-F5344CB8AC3E}">
        <p14:creationId xmlns:p14="http://schemas.microsoft.com/office/powerpoint/2010/main" val="396392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18</a:t>
            </a:fld>
            <a:endParaRPr lang="zh-CN" altLang="en-US"/>
          </a:p>
        </p:txBody>
      </p:sp>
    </p:spTree>
    <p:extLst>
      <p:ext uri="{BB962C8B-B14F-4D97-AF65-F5344CB8AC3E}">
        <p14:creationId xmlns:p14="http://schemas.microsoft.com/office/powerpoint/2010/main" val="290966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19</a:t>
            </a:fld>
            <a:endParaRPr lang="zh-CN" altLang="en-US"/>
          </a:p>
        </p:txBody>
      </p:sp>
    </p:spTree>
    <p:extLst>
      <p:ext uri="{BB962C8B-B14F-4D97-AF65-F5344CB8AC3E}">
        <p14:creationId xmlns:p14="http://schemas.microsoft.com/office/powerpoint/2010/main" val="167688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a:t>
            </a:fld>
            <a:endParaRPr lang="zh-CN" altLang="en-US"/>
          </a:p>
        </p:txBody>
      </p:sp>
    </p:spTree>
    <p:extLst>
      <p:ext uri="{BB962C8B-B14F-4D97-AF65-F5344CB8AC3E}">
        <p14:creationId xmlns:p14="http://schemas.microsoft.com/office/powerpoint/2010/main" val="204103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20</a:t>
            </a:fld>
            <a:endParaRPr lang="zh-CN" altLang="en-US"/>
          </a:p>
        </p:txBody>
      </p:sp>
    </p:spTree>
    <p:extLst>
      <p:ext uri="{BB962C8B-B14F-4D97-AF65-F5344CB8AC3E}">
        <p14:creationId xmlns:p14="http://schemas.microsoft.com/office/powerpoint/2010/main" val="281722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21</a:t>
            </a:fld>
            <a:endParaRPr lang="zh-CN" altLang="en-US"/>
          </a:p>
        </p:txBody>
      </p:sp>
    </p:spTree>
    <p:extLst>
      <p:ext uri="{BB962C8B-B14F-4D97-AF65-F5344CB8AC3E}">
        <p14:creationId xmlns:p14="http://schemas.microsoft.com/office/powerpoint/2010/main" val="392506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22</a:t>
            </a:fld>
            <a:endParaRPr lang="zh-CN" altLang="en-US"/>
          </a:p>
        </p:txBody>
      </p:sp>
    </p:spTree>
    <p:extLst>
      <p:ext uri="{BB962C8B-B14F-4D97-AF65-F5344CB8AC3E}">
        <p14:creationId xmlns:p14="http://schemas.microsoft.com/office/powerpoint/2010/main" val="175485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23</a:t>
            </a:fld>
            <a:endParaRPr lang="zh-CN" altLang="en-US"/>
          </a:p>
        </p:txBody>
      </p:sp>
    </p:spTree>
    <p:extLst>
      <p:ext uri="{BB962C8B-B14F-4D97-AF65-F5344CB8AC3E}">
        <p14:creationId xmlns:p14="http://schemas.microsoft.com/office/powerpoint/2010/main" val="4171850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24</a:t>
            </a:fld>
            <a:endParaRPr lang="zh-CN" altLang="en-US"/>
          </a:p>
        </p:txBody>
      </p:sp>
    </p:spTree>
    <p:extLst>
      <p:ext uri="{BB962C8B-B14F-4D97-AF65-F5344CB8AC3E}">
        <p14:creationId xmlns:p14="http://schemas.microsoft.com/office/powerpoint/2010/main" val="4048977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25</a:t>
            </a:fld>
            <a:endParaRPr lang="zh-CN" altLang="en-US"/>
          </a:p>
        </p:txBody>
      </p:sp>
    </p:spTree>
    <p:extLst>
      <p:ext uri="{BB962C8B-B14F-4D97-AF65-F5344CB8AC3E}">
        <p14:creationId xmlns:p14="http://schemas.microsoft.com/office/powerpoint/2010/main" val="125502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26</a:t>
            </a:fld>
            <a:endParaRPr lang="zh-CN" altLang="en-US"/>
          </a:p>
        </p:txBody>
      </p:sp>
    </p:spTree>
    <p:extLst>
      <p:ext uri="{BB962C8B-B14F-4D97-AF65-F5344CB8AC3E}">
        <p14:creationId xmlns:p14="http://schemas.microsoft.com/office/powerpoint/2010/main" val="789752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8121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3</a:t>
            </a:fld>
            <a:endParaRPr lang="zh-CN" altLang="en-US"/>
          </a:p>
        </p:txBody>
      </p:sp>
    </p:spTree>
    <p:extLst>
      <p:ext uri="{BB962C8B-B14F-4D97-AF65-F5344CB8AC3E}">
        <p14:creationId xmlns:p14="http://schemas.microsoft.com/office/powerpoint/2010/main" val="207405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4</a:t>
            </a:fld>
            <a:endParaRPr lang="zh-CN" altLang="en-US"/>
          </a:p>
        </p:txBody>
      </p:sp>
    </p:spTree>
    <p:extLst>
      <p:ext uri="{BB962C8B-B14F-4D97-AF65-F5344CB8AC3E}">
        <p14:creationId xmlns:p14="http://schemas.microsoft.com/office/powerpoint/2010/main" val="152404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5</a:t>
            </a:fld>
            <a:endParaRPr lang="zh-CN" altLang="en-US"/>
          </a:p>
        </p:txBody>
      </p:sp>
    </p:spTree>
    <p:extLst>
      <p:ext uri="{BB962C8B-B14F-4D97-AF65-F5344CB8AC3E}">
        <p14:creationId xmlns:p14="http://schemas.microsoft.com/office/powerpoint/2010/main" val="63745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6</a:t>
            </a:fld>
            <a:endParaRPr lang="zh-CN" altLang="en-US"/>
          </a:p>
        </p:txBody>
      </p:sp>
    </p:spTree>
    <p:extLst>
      <p:ext uri="{BB962C8B-B14F-4D97-AF65-F5344CB8AC3E}">
        <p14:creationId xmlns:p14="http://schemas.microsoft.com/office/powerpoint/2010/main" val="188077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7</a:t>
            </a:fld>
            <a:endParaRPr lang="zh-CN" altLang="en-US"/>
          </a:p>
        </p:txBody>
      </p:sp>
    </p:spTree>
    <p:extLst>
      <p:ext uri="{BB962C8B-B14F-4D97-AF65-F5344CB8AC3E}">
        <p14:creationId xmlns:p14="http://schemas.microsoft.com/office/powerpoint/2010/main" val="389892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8</a:t>
            </a:fld>
            <a:endParaRPr lang="zh-CN" altLang="en-US"/>
          </a:p>
        </p:txBody>
      </p:sp>
    </p:spTree>
    <p:extLst>
      <p:ext uri="{BB962C8B-B14F-4D97-AF65-F5344CB8AC3E}">
        <p14:creationId xmlns:p14="http://schemas.microsoft.com/office/powerpoint/2010/main" val="63126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CB8AEF-078E-4350-B443-89F59106DF9C}" type="slidenum">
              <a:rPr lang="zh-CN" altLang="en-US" smtClean="0"/>
              <a:t>9</a:t>
            </a:fld>
            <a:endParaRPr lang="zh-CN" altLang="en-US"/>
          </a:p>
        </p:txBody>
      </p:sp>
    </p:spTree>
    <p:extLst>
      <p:ext uri="{BB962C8B-B14F-4D97-AF65-F5344CB8AC3E}">
        <p14:creationId xmlns:p14="http://schemas.microsoft.com/office/powerpoint/2010/main" val="376839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2023/4/16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9656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2023/4/16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0330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4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827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788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787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948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2243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138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031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2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607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8727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184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755576" y="50250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063449445"/>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p:transition spd="slow" advTm="4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2023/4/16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6" descr="C:\Users\apple\Desktop\6RD.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247554"/>
            <a:ext cx="9144001" cy="89594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28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4087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pic>
        <p:nvPicPr>
          <p:cNvPr id="1026" name="Picture 2" descr="C:\Users\apple\Desktop\R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pple\Desktop\877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012365"/>
            <a:ext cx="6904386" cy="1045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pple\Desktop\656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046" y="2211710"/>
            <a:ext cx="2503908" cy="7348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觅知网\11.28\2\5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2438400" cy="105013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pple\Desktop\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2743527"/>
            <a:ext cx="5844976" cy="23485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pple\Desktop\765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72043" y="2010601"/>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2" descr="C:\Users\apple\Desktop\765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2211710"/>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98990"/>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xmlns:a14="http://schemas.microsoft.com/office/drawing/2010/main">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fltVal val="0"/>
                                          </p:val>
                                        </p:tav>
                                        <p:tav tm="100000">
                                          <p:val>
                                            <p:strVal val="#ppt_w"/>
                                          </p:val>
                                        </p:tav>
                                      </p:tavLst>
                                    </p:anim>
                                    <p:anim calcmode="lin" valueType="num">
                                      <p:cBhvr>
                                        <p:cTn id="8" dur="1000" fill="hold"/>
                                        <p:tgtEl>
                                          <p:spTgt spid="1034"/>
                                        </p:tgtEl>
                                        <p:attrNameLst>
                                          <p:attrName>ppt_h</p:attrName>
                                        </p:attrNameLst>
                                      </p:cBhvr>
                                      <p:tavLst>
                                        <p:tav tm="0">
                                          <p:val>
                                            <p:fltVal val="0"/>
                                          </p:val>
                                        </p:tav>
                                        <p:tav tm="100000">
                                          <p:val>
                                            <p:strVal val="#ppt_h"/>
                                          </p:val>
                                        </p:tav>
                                      </p:tavLst>
                                    </p:anim>
                                    <p:anim calcmode="lin" valueType="num">
                                      <p:cBhvr>
                                        <p:cTn id="9" dur="1000" fill="hold"/>
                                        <p:tgtEl>
                                          <p:spTgt spid="1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anim calcmode="lin" valueType="num">
                                      <p:cBhvr>
                                        <p:cTn id="15" dur="500" decel="50000" fill="hold">
                                          <p:stCondLst>
                                            <p:cond delay="0"/>
                                          </p:stCondLst>
                                        </p:cTn>
                                        <p:tgtEl>
                                          <p:spTgt spid="1031"/>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31"/>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31"/>
                                        </p:tgtEl>
                                        <p:attrNameLst>
                                          <p:attrName>ppt_w</p:attrName>
                                        </p:attrNameLst>
                                      </p:cBhvr>
                                      <p:tavLst>
                                        <p:tav tm="0">
                                          <p:val>
                                            <p:strVal val="#ppt_w*.05"/>
                                          </p:val>
                                        </p:tav>
                                        <p:tav tm="100000">
                                          <p:val>
                                            <p:strVal val="#ppt_w"/>
                                          </p:val>
                                        </p:tav>
                                      </p:tavLst>
                                    </p:anim>
                                    <p:anim calcmode="lin" valueType="num">
                                      <p:cBhvr>
                                        <p:cTn id="18" dur="1000" fill="hold"/>
                                        <p:tgtEl>
                                          <p:spTgt spid="1031"/>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31"/>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31"/>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31"/>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35"/>
                                        </p:tgtEl>
                                        <p:attrNameLst>
                                          <p:attrName>style.visibility</p:attrName>
                                        </p:attrNameLst>
                                      </p:cBhvr>
                                      <p:to>
                                        <p:strVal val="visible"/>
                                      </p:to>
                                    </p:set>
                                    <p:anim calcmode="lin" valueType="num">
                                      <p:cBhvr>
                                        <p:cTn id="34" dur="500" fill="hold"/>
                                        <p:tgtEl>
                                          <p:spTgt spid="1035"/>
                                        </p:tgtEl>
                                        <p:attrNameLst>
                                          <p:attrName>ppt_w</p:attrName>
                                        </p:attrNameLst>
                                      </p:cBhvr>
                                      <p:tavLst>
                                        <p:tav tm="0">
                                          <p:val>
                                            <p:fltVal val="0"/>
                                          </p:val>
                                        </p:tav>
                                        <p:tav tm="100000">
                                          <p:val>
                                            <p:strVal val="#ppt_w"/>
                                          </p:val>
                                        </p:tav>
                                      </p:tavLst>
                                    </p:anim>
                                    <p:anim calcmode="lin" valueType="num">
                                      <p:cBhvr>
                                        <p:cTn id="35" dur="500" fill="hold"/>
                                        <p:tgtEl>
                                          <p:spTgt spid="1035"/>
                                        </p:tgtEl>
                                        <p:attrNameLst>
                                          <p:attrName>ppt_h</p:attrName>
                                        </p:attrNameLst>
                                      </p:cBhvr>
                                      <p:tavLst>
                                        <p:tav tm="0">
                                          <p:val>
                                            <p:fltVal val="0"/>
                                          </p:val>
                                        </p:tav>
                                        <p:tav tm="100000">
                                          <p:val>
                                            <p:strVal val="#ppt_h"/>
                                          </p:val>
                                        </p:tav>
                                      </p:tavLst>
                                    </p:anim>
                                    <p:animEffect transition="in" filter="fade">
                                      <p:cBhvr>
                                        <p:cTn id="36" dur="500"/>
                                        <p:tgtEl>
                                          <p:spTgt spid="103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 calcmode="lin" valueType="num">
                                      <p:cBhvr additive="base">
                                        <p:cTn id="41" dur="500" fill="hold"/>
                                        <p:tgtEl>
                                          <p:spTgt spid="1036"/>
                                        </p:tgtEl>
                                        <p:attrNameLst>
                                          <p:attrName>ppt_x</p:attrName>
                                        </p:attrNameLst>
                                      </p:cBhvr>
                                      <p:tavLst>
                                        <p:tav tm="0">
                                          <p:val>
                                            <p:strVal val="0-#ppt_w/2"/>
                                          </p:val>
                                        </p:tav>
                                        <p:tav tm="100000">
                                          <p:val>
                                            <p:strVal val="#ppt_x"/>
                                          </p:val>
                                        </p:tav>
                                      </p:tavLst>
                                    </p:anim>
                                    <p:anim calcmode="lin" valueType="num">
                                      <p:cBhvr additive="base">
                                        <p:cTn id="42"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pple\Desktop\jpg\756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509" y="2002990"/>
            <a:ext cx="2146691" cy="208092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apple\Desktop\jpg\435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860699"/>
            <a:ext cx="2664421" cy="21358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822375" y="780678"/>
            <a:ext cx="3466728"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ea"/>
                <a:sym typeface="+mn-lt"/>
              </a:rPr>
              <a:t>1</a:t>
            </a:r>
            <a:r>
              <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ea"/>
                <a:sym typeface="+mn-lt"/>
              </a:rPr>
              <a:t>、参与赌博</a:t>
            </a:r>
          </a:p>
        </p:txBody>
      </p:sp>
      <p:sp>
        <p:nvSpPr>
          <p:cNvPr id="5" name="Rectangle 2"/>
          <p:cNvSpPr txBox="1">
            <a:spLocks noChangeArrowheads="1"/>
          </p:cNvSpPr>
          <p:nvPr/>
        </p:nvSpPr>
        <p:spPr>
          <a:xfrm>
            <a:off x="4716016" y="780678"/>
            <a:ext cx="3466728"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ea"/>
                <a:sym typeface="+mn-lt"/>
              </a:rPr>
              <a:t>2</a:t>
            </a:r>
            <a:r>
              <a:rPr lang="zh-CN"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ea"/>
                <a:sym typeface="+mn-lt"/>
              </a:rPr>
              <a:t>、打架斗殴</a:t>
            </a:r>
            <a:endParaRPr lang="zh-CN"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ea"/>
              <a:sym typeface="+mn-lt"/>
            </a:endParaRPr>
          </a:p>
        </p:txBody>
      </p:sp>
      <p:grpSp>
        <p:nvGrpSpPr>
          <p:cNvPr id="9" name="组合 8"/>
          <p:cNvGrpSpPr/>
          <p:nvPr/>
        </p:nvGrpSpPr>
        <p:grpSpPr>
          <a:xfrm rot="20366472" flipH="1">
            <a:off x="3709954" y="1997975"/>
            <a:ext cx="187951" cy="1193841"/>
            <a:chOff x="2696523" y="267884"/>
            <a:chExt cx="150553" cy="956292"/>
          </a:xfrm>
          <a:effectLst>
            <a:outerShdw blurRad="50800" dist="38100" dir="2700000" algn="tl" rotWithShape="0">
              <a:prstClr val="black">
                <a:alpha val="40000"/>
              </a:prstClr>
            </a:outerShdw>
          </a:effectLst>
        </p:grpSpPr>
        <p:sp>
          <p:nvSpPr>
            <p:cNvPr id="7" name="平行四边形 6"/>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平行四边形 7"/>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p:cNvGrpSpPr/>
          <p:nvPr/>
        </p:nvGrpSpPr>
        <p:grpSpPr>
          <a:xfrm rot="20366472" flipH="1">
            <a:off x="7895919" y="2196653"/>
            <a:ext cx="187951" cy="1193841"/>
            <a:chOff x="2696523" y="267884"/>
            <a:chExt cx="150553" cy="956292"/>
          </a:xfrm>
          <a:effectLst>
            <a:outerShdw blurRad="50800" dist="38100" dir="2700000" algn="tl" rotWithShape="0">
              <a:prstClr val="black">
                <a:alpha val="40000"/>
              </a:prstClr>
            </a:outerShdw>
          </a:effectLst>
        </p:grpSpPr>
        <p:sp>
          <p:nvSpPr>
            <p:cNvPr id="11" name="平行四边形 10"/>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平行四边形 11"/>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xmlns:a14="http://schemas.microsoft.com/office/drawing/2010/main">
      <p:transition spd="slow"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fill="hold"/>
                                        <p:tgtEl>
                                          <p:spTgt spid="21507"/>
                                        </p:tgtEl>
                                        <p:attrNameLst>
                                          <p:attrName>ppt_w</p:attrName>
                                        </p:attrNameLst>
                                      </p:cBhvr>
                                      <p:tavLst>
                                        <p:tav tm="0">
                                          <p:val>
                                            <p:fltVal val="0"/>
                                          </p:val>
                                        </p:tav>
                                        <p:tav tm="100000">
                                          <p:val>
                                            <p:strVal val="#ppt_w"/>
                                          </p:val>
                                        </p:tav>
                                      </p:tavLst>
                                    </p:anim>
                                    <p:anim calcmode="lin" valueType="num">
                                      <p:cBhvr>
                                        <p:cTn id="14" dur="500" fill="hold"/>
                                        <p:tgtEl>
                                          <p:spTgt spid="21507"/>
                                        </p:tgtEl>
                                        <p:attrNameLst>
                                          <p:attrName>ppt_h</p:attrName>
                                        </p:attrNameLst>
                                      </p:cBhvr>
                                      <p:tavLst>
                                        <p:tav tm="0">
                                          <p:val>
                                            <p:fltVal val="0"/>
                                          </p:val>
                                        </p:tav>
                                        <p:tav tm="100000">
                                          <p:val>
                                            <p:strVal val="#ppt_h"/>
                                          </p:val>
                                        </p:tav>
                                      </p:tavLst>
                                    </p:anim>
                                    <p:animEffect transition="in" filter="fade">
                                      <p:cBhvr>
                                        <p:cTn id="15" dur="500"/>
                                        <p:tgtEl>
                                          <p:spTgt spid="2150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506"/>
                                        </p:tgtEl>
                                        <p:attrNameLst>
                                          <p:attrName>style.visibility</p:attrName>
                                        </p:attrNameLst>
                                      </p:cBhvr>
                                      <p:to>
                                        <p:strVal val="visible"/>
                                      </p:to>
                                    </p:set>
                                    <p:anim calcmode="lin" valueType="num">
                                      <p:cBhvr>
                                        <p:cTn id="36" dur="500" fill="hold"/>
                                        <p:tgtEl>
                                          <p:spTgt spid="21506"/>
                                        </p:tgtEl>
                                        <p:attrNameLst>
                                          <p:attrName>ppt_w</p:attrName>
                                        </p:attrNameLst>
                                      </p:cBhvr>
                                      <p:tavLst>
                                        <p:tav tm="0">
                                          <p:val>
                                            <p:fltVal val="0"/>
                                          </p:val>
                                        </p:tav>
                                        <p:tav tm="100000">
                                          <p:val>
                                            <p:strVal val="#ppt_w"/>
                                          </p:val>
                                        </p:tav>
                                      </p:tavLst>
                                    </p:anim>
                                    <p:anim calcmode="lin" valueType="num">
                                      <p:cBhvr>
                                        <p:cTn id="37" dur="500" fill="hold"/>
                                        <p:tgtEl>
                                          <p:spTgt spid="21506"/>
                                        </p:tgtEl>
                                        <p:attrNameLst>
                                          <p:attrName>ppt_h</p:attrName>
                                        </p:attrNameLst>
                                      </p:cBhvr>
                                      <p:tavLst>
                                        <p:tav tm="0">
                                          <p:val>
                                            <p:fltVal val="0"/>
                                          </p:val>
                                        </p:tav>
                                        <p:tav tm="100000">
                                          <p:val>
                                            <p:strVal val="#ppt_h"/>
                                          </p:val>
                                        </p:tav>
                                      </p:tavLst>
                                    </p:anim>
                                    <p:animEffect transition="in" filter="fade">
                                      <p:cBhvr>
                                        <p:cTn id="38" dur="500"/>
                                        <p:tgtEl>
                                          <p:spTgt spid="2150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10"/>
                                        </p:tgtEl>
                                      </p:cBhvr>
                                    </p:animEffect>
                                    <p:animScale>
                                      <p:cBhvr>
                                        <p:cTn id="48"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pple\Desktop\jpg\gde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34" y="-15974"/>
            <a:ext cx="7137015" cy="49124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763688" y="699542"/>
            <a:ext cx="4464496" cy="2784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spcBef>
                <a:spcPct val="0"/>
              </a:spcBef>
              <a:buNone/>
            </a:pPr>
            <a:r>
              <a:rPr lang="en-US" altLang="zh-CN" sz="1200" dirty="0" smtClean="0">
                <a:cs typeface="+mn-ea"/>
                <a:sym typeface="+mn-lt"/>
              </a:rPr>
              <a:t>1</a:t>
            </a:r>
            <a:r>
              <a:rPr lang="zh-CN" altLang="en-US" sz="1200" dirty="0" smtClean="0">
                <a:cs typeface="+mn-ea"/>
                <a:sym typeface="+mn-lt"/>
              </a:rPr>
              <a:t>、调皮捣蛋，有事没事惹一下</a:t>
            </a:r>
            <a:endParaRPr lang="en-US" altLang="zh-CN" sz="1200" dirty="0" smtClean="0">
              <a:cs typeface="+mn-ea"/>
              <a:sym typeface="+mn-lt"/>
            </a:endParaRPr>
          </a:p>
          <a:p>
            <a:pPr marL="0" indent="0">
              <a:lnSpc>
                <a:spcPct val="200000"/>
              </a:lnSpc>
              <a:spcBef>
                <a:spcPct val="0"/>
              </a:spcBef>
              <a:buNone/>
            </a:pPr>
            <a:r>
              <a:rPr lang="zh-CN" altLang="en-US" sz="1200" dirty="0" smtClean="0">
                <a:cs typeface="+mn-ea"/>
                <a:sym typeface="+mn-lt"/>
              </a:rPr>
              <a:t>其他同学，比如别人走路时他突然伸</a:t>
            </a:r>
            <a:endParaRPr lang="en-US" altLang="zh-CN" sz="1200" dirty="0" smtClean="0">
              <a:cs typeface="+mn-ea"/>
              <a:sym typeface="+mn-lt"/>
            </a:endParaRPr>
          </a:p>
          <a:p>
            <a:pPr marL="0" indent="0">
              <a:lnSpc>
                <a:spcPct val="200000"/>
              </a:lnSpc>
              <a:spcBef>
                <a:spcPct val="0"/>
              </a:spcBef>
              <a:buNone/>
            </a:pPr>
            <a:r>
              <a:rPr lang="zh-CN" altLang="en-US" sz="1200" dirty="0" smtClean="0">
                <a:cs typeface="+mn-ea"/>
                <a:sym typeface="+mn-lt"/>
              </a:rPr>
              <a:t>出一只脚将别人绊倒；</a:t>
            </a:r>
          </a:p>
          <a:p>
            <a:pPr marL="0" indent="0">
              <a:lnSpc>
                <a:spcPct val="200000"/>
              </a:lnSpc>
              <a:spcBef>
                <a:spcPct val="0"/>
              </a:spcBef>
              <a:buNone/>
            </a:pPr>
            <a:r>
              <a:rPr lang="en-US" altLang="zh-CN" sz="1200" dirty="0" smtClean="0">
                <a:cs typeface="+mn-ea"/>
                <a:sym typeface="+mn-lt"/>
              </a:rPr>
              <a:t>2</a:t>
            </a:r>
            <a:r>
              <a:rPr lang="zh-CN" altLang="en-US" sz="1200" dirty="0" smtClean="0">
                <a:cs typeface="+mn-ea"/>
                <a:sym typeface="+mn-lt"/>
              </a:rPr>
              <a:t>、故意毁坏公物，如在书桌上乱刻乱画；</a:t>
            </a:r>
          </a:p>
          <a:p>
            <a:pPr marL="0" indent="0">
              <a:lnSpc>
                <a:spcPct val="200000"/>
              </a:lnSpc>
              <a:spcBef>
                <a:spcPct val="0"/>
              </a:spcBef>
              <a:buNone/>
            </a:pPr>
            <a:r>
              <a:rPr lang="en-US" altLang="zh-CN" sz="1200" dirty="0" smtClean="0">
                <a:cs typeface="+mn-ea"/>
                <a:sym typeface="+mn-lt"/>
              </a:rPr>
              <a:t>3</a:t>
            </a:r>
            <a:r>
              <a:rPr lang="zh-CN" altLang="en-US" sz="1200" dirty="0" smtClean="0">
                <a:cs typeface="+mn-ea"/>
                <a:sym typeface="+mn-lt"/>
              </a:rPr>
              <a:t>、不遵守交通规则，过马路乱闯红灯；</a:t>
            </a:r>
          </a:p>
          <a:p>
            <a:pPr marL="0" indent="0">
              <a:lnSpc>
                <a:spcPct val="200000"/>
              </a:lnSpc>
              <a:spcBef>
                <a:spcPct val="0"/>
              </a:spcBef>
              <a:buNone/>
            </a:pPr>
            <a:r>
              <a:rPr lang="en-US" altLang="zh-CN" sz="1200" dirty="0" smtClean="0">
                <a:cs typeface="+mn-ea"/>
                <a:sym typeface="+mn-lt"/>
              </a:rPr>
              <a:t>4</a:t>
            </a:r>
            <a:r>
              <a:rPr lang="zh-CN" altLang="en-US" sz="1200" dirty="0" smtClean="0">
                <a:cs typeface="+mn-ea"/>
                <a:sym typeface="+mn-lt"/>
              </a:rPr>
              <a:t>、好吃好喝，攀富比阔；</a:t>
            </a:r>
          </a:p>
          <a:p>
            <a:pPr marL="0" indent="0">
              <a:lnSpc>
                <a:spcPct val="200000"/>
              </a:lnSpc>
              <a:spcBef>
                <a:spcPct val="0"/>
              </a:spcBef>
              <a:buNone/>
            </a:pPr>
            <a:r>
              <a:rPr lang="en-US" altLang="zh-CN" sz="1200" dirty="0" smtClean="0">
                <a:cs typeface="+mn-ea"/>
                <a:sym typeface="+mn-lt"/>
              </a:rPr>
              <a:t>5</a:t>
            </a:r>
            <a:r>
              <a:rPr lang="zh-CN" altLang="en-US" sz="1200" dirty="0" smtClean="0">
                <a:cs typeface="+mn-ea"/>
                <a:sym typeface="+mn-lt"/>
              </a:rPr>
              <a:t>、以大欺小，没有钱进网吧就强行向弱小同学索要；</a:t>
            </a:r>
          </a:p>
          <a:p>
            <a:pPr marL="0" indent="0">
              <a:lnSpc>
                <a:spcPct val="200000"/>
              </a:lnSpc>
              <a:spcBef>
                <a:spcPct val="0"/>
              </a:spcBef>
              <a:buNone/>
            </a:pPr>
            <a:r>
              <a:rPr lang="en-US" altLang="zh-CN" sz="1200" dirty="0" smtClean="0">
                <a:cs typeface="+mn-ea"/>
                <a:sym typeface="+mn-lt"/>
              </a:rPr>
              <a:t>6</a:t>
            </a:r>
            <a:r>
              <a:rPr lang="zh-CN" altLang="en-US" sz="1200" dirty="0" smtClean="0">
                <a:cs typeface="+mn-ea"/>
                <a:sym typeface="+mn-lt"/>
              </a:rPr>
              <a:t>、不遵守公共道德，吃完东西，把包装盒等垃圾随手乱扔等等</a:t>
            </a:r>
          </a:p>
          <a:p>
            <a:pPr marL="0" indent="0">
              <a:lnSpc>
                <a:spcPct val="200000"/>
              </a:lnSpc>
              <a:buNone/>
            </a:pPr>
            <a:endParaRPr lang="zh-CN" altLang="en-US" sz="1200" dirty="0">
              <a:cs typeface="+mn-ea"/>
              <a:sym typeface="+mn-lt"/>
            </a:endParaRPr>
          </a:p>
        </p:txBody>
      </p:sp>
      <p:sp>
        <p:nvSpPr>
          <p:cNvPr id="6" name="TextBox 5"/>
          <p:cNvSpPr txBox="1"/>
          <p:nvPr/>
        </p:nvSpPr>
        <p:spPr>
          <a:xfrm>
            <a:off x="5580112" y="1028224"/>
            <a:ext cx="2031325"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不拘小节的坏习惯</a:t>
            </a: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up)">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824030" y="1450844"/>
            <a:ext cx="2080386" cy="15518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smtClean="0">
                <a:cs typeface="+mn-ea"/>
                <a:sym typeface="+mn-lt"/>
              </a:rPr>
              <a:t>1</a:t>
            </a:r>
            <a:r>
              <a:rPr lang="zh-CN" altLang="en-US" sz="1200" dirty="0" smtClean="0">
                <a:cs typeface="+mn-ea"/>
                <a:sym typeface="+mn-lt"/>
              </a:rPr>
              <a:t>、贪图</a:t>
            </a:r>
            <a:r>
              <a:rPr lang="zh-CN" altLang="en-US" sz="1200" dirty="0">
                <a:cs typeface="+mn-ea"/>
                <a:sym typeface="+mn-lt"/>
              </a:rPr>
              <a:t>享受，不思进取</a:t>
            </a:r>
          </a:p>
          <a:p>
            <a:pPr marL="0" indent="0">
              <a:lnSpc>
                <a:spcPct val="150000"/>
              </a:lnSpc>
              <a:buNone/>
            </a:pPr>
            <a:r>
              <a:rPr lang="en-US" altLang="zh-CN" sz="1200" dirty="0">
                <a:cs typeface="+mn-ea"/>
                <a:sym typeface="+mn-lt"/>
              </a:rPr>
              <a:t>2</a:t>
            </a:r>
            <a:r>
              <a:rPr lang="zh-CN" altLang="en-US" sz="1200" dirty="0">
                <a:cs typeface="+mn-ea"/>
                <a:sym typeface="+mn-lt"/>
              </a:rPr>
              <a:t>、逞强好胜</a:t>
            </a:r>
          </a:p>
          <a:p>
            <a:pPr marL="0" indent="0">
              <a:lnSpc>
                <a:spcPct val="150000"/>
              </a:lnSpc>
              <a:buNone/>
            </a:pPr>
            <a:r>
              <a:rPr lang="en-US" altLang="zh-CN" sz="1200" dirty="0">
                <a:cs typeface="+mn-ea"/>
                <a:sym typeface="+mn-lt"/>
              </a:rPr>
              <a:t>3</a:t>
            </a:r>
            <a:r>
              <a:rPr lang="zh-CN" altLang="en-US" sz="1200" dirty="0">
                <a:cs typeface="+mn-ea"/>
                <a:sym typeface="+mn-lt"/>
              </a:rPr>
              <a:t>、从众心理</a:t>
            </a:r>
          </a:p>
          <a:p>
            <a:pPr marL="0" indent="0">
              <a:lnSpc>
                <a:spcPct val="150000"/>
              </a:lnSpc>
              <a:buNone/>
            </a:pPr>
            <a:r>
              <a:rPr lang="en-US" altLang="zh-CN" sz="1200" dirty="0">
                <a:cs typeface="+mn-ea"/>
                <a:sym typeface="+mn-lt"/>
              </a:rPr>
              <a:t>4</a:t>
            </a:r>
            <a:r>
              <a:rPr lang="zh-CN" altLang="en-US" sz="1200" dirty="0">
                <a:cs typeface="+mn-ea"/>
                <a:sym typeface="+mn-lt"/>
              </a:rPr>
              <a:t>、嫉妒心理</a:t>
            </a:r>
          </a:p>
          <a:p>
            <a:pPr marL="0" indent="0">
              <a:lnSpc>
                <a:spcPct val="150000"/>
              </a:lnSpc>
              <a:buNone/>
            </a:pPr>
            <a:r>
              <a:rPr lang="en-US" altLang="zh-CN" sz="1200" dirty="0">
                <a:cs typeface="+mn-ea"/>
                <a:sym typeface="+mn-lt"/>
              </a:rPr>
              <a:t>5</a:t>
            </a:r>
            <a:r>
              <a:rPr lang="zh-CN" altLang="en-US" sz="1200" dirty="0">
                <a:cs typeface="+mn-ea"/>
                <a:sym typeface="+mn-lt"/>
              </a:rPr>
              <a:t>、缺乏关爱，</a:t>
            </a:r>
            <a:r>
              <a:rPr lang="zh-CN" altLang="en-US" sz="1200" dirty="0" smtClean="0">
                <a:cs typeface="+mn-ea"/>
                <a:sym typeface="+mn-lt"/>
              </a:rPr>
              <a:t>逆反心理</a:t>
            </a:r>
          </a:p>
          <a:p>
            <a:pPr marL="0" indent="0">
              <a:lnSpc>
                <a:spcPct val="150000"/>
              </a:lnSpc>
              <a:buNone/>
            </a:pPr>
            <a:r>
              <a:rPr lang="zh-CN" altLang="en-US" sz="1200" dirty="0" smtClean="0">
                <a:cs typeface="+mn-ea"/>
                <a:sym typeface="+mn-lt"/>
              </a:rPr>
              <a:t>      </a:t>
            </a:r>
            <a:endParaRPr lang="en-US" altLang="zh-CN" sz="1800" b="1" dirty="0">
              <a:cs typeface="+mn-ea"/>
              <a:sym typeface="+mn-lt"/>
            </a:endParaRPr>
          </a:p>
        </p:txBody>
      </p:sp>
      <p:sp>
        <p:nvSpPr>
          <p:cNvPr id="6" name="TextBox 5"/>
          <p:cNvSpPr txBox="1"/>
          <p:nvPr/>
        </p:nvSpPr>
        <p:spPr>
          <a:xfrm>
            <a:off x="836581" y="976132"/>
            <a:ext cx="2262158" cy="369332"/>
          </a:xfrm>
          <a:prstGeom prst="rect">
            <a:avLst/>
          </a:prstGeom>
          <a:noFill/>
        </p:spPr>
        <p:txBody>
          <a:bodyPr wrap="none" rtlCol="0">
            <a:spAutoFit/>
          </a:bodyPr>
          <a:lstStyle/>
          <a:p>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未成年人犯罪的原因</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endParaRPr>
          </a:p>
        </p:txBody>
      </p:sp>
      <p:pic>
        <p:nvPicPr>
          <p:cNvPr id="11266" name="Picture 2" descr="C:\Users\apple\Desktop\8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011" y="1059582"/>
            <a:ext cx="4603579" cy="36801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030" y="3160588"/>
            <a:ext cx="3671198" cy="923330"/>
          </a:xfrm>
          <a:prstGeom prst="rect">
            <a:avLst/>
          </a:prstGeom>
          <a:noFill/>
        </p:spPr>
        <p:txBody>
          <a:bodyPr wrap="none" rtlCol="0">
            <a:spAutoFit/>
          </a:bodyPr>
          <a:lstStyle/>
          <a:p>
            <a:r>
              <a:rPr lang="zh-CN" altLang="en-US" b="1" dirty="0">
                <a:cs typeface="+mn-ea"/>
                <a:sym typeface="+mn-lt"/>
              </a:rPr>
              <a:t>未成年犯罪主要集中在两个方面</a:t>
            </a:r>
            <a:r>
              <a:rPr lang="zh-CN" altLang="en-US" b="1" dirty="0" smtClean="0">
                <a:cs typeface="+mn-ea"/>
                <a:sym typeface="+mn-lt"/>
              </a:rPr>
              <a:t>：</a:t>
            </a:r>
            <a:endParaRPr lang="en-US" altLang="zh-CN" b="1" dirty="0" smtClean="0">
              <a:cs typeface="+mn-ea"/>
              <a:sym typeface="+mn-lt"/>
            </a:endParaRPr>
          </a:p>
          <a:p>
            <a:r>
              <a:rPr lang="zh-CN" altLang="en-US" sz="3600" b="1" dirty="0" smtClean="0">
                <a:cs typeface="+mn-ea"/>
                <a:sym typeface="+mn-lt"/>
              </a:rPr>
              <a:t>盗窃</a:t>
            </a:r>
            <a:r>
              <a:rPr lang="zh-CN" altLang="en-US" sz="3600" b="1" dirty="0">
                <a:cs typeface="+mn-ea"/>
                <a:sym typeface="+mn-lt"/>
              </a:rPr>
              <a:t>、故意</a:t>
            </a:r>
            <a:r>
              <a:rPr lang="zh-CN" altLang="en-US" sz="3600" b="1" dirty="0" smtClean="0">
                <a:cs typeface="+mn-ea"/>
                <a:sym typeface="+mn-lt"/>
              </a:rPr>
              <a:t>伤害</a:t>
            </a:r>
            <a:endParaRPr lang="en-US" altLang="zh-CN" sz="3600" b="1" dirty="0">
              <a:cs typeface="+mn-ea"/>
              <a:sym typeface="+mn-lt"/>
            </a:endParaRP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 presetClass="entr" presetSubtype="6" fill="hold" nodeType="withEffect">
                                  <p:stCondLst>
                                    <p:cond delay="0"/>
                                  </p:stCondLst>
                                  <p:childTnLst>
                                    <p:set>
                                      <p:cBhvr>
                                        <p:cTn id="21" dur="1" fill="hold">
                                          <p:stCondLst>
                                            <p:cond delay="0"/>
                                          </p:stCondLst>
                                        </p:cTn>
                                        <p:tgtEl>
                                          <p:spTgt spid="11266"/>
                                        </p:tgtEl>
                                        <p:attrNameLst>
                                          <p:attrName>style.visibility</p:attrName>
                                        </p:attrNameLst>
                                      </p:cBhvr>
                                      <p:to>
                                        <p:strVal val="visible"/>
                                      </p:to>
                                    </p:set>
                                    <p:anim calcmode="lin" valueType="num">
                                      <p:cBhvr additive="base">
                                        <p:cTn id="22" dur="500" fill="hold"/>
                                        <p:tgtEl>
                                          <p:spTgt spid="11266"/>
                                        </p:tgtEl>
                                        <p:attrNameLst>
                                          <p:attrName>ppt_x</p:attrName>
                                        </p:attrNameLst>
                                      </p:cBhvr>
                                      <p:tavLst>
                                        <p:tav tm="0">
                                          <p:val>
                                            <p:strVal val="1+#ppt_w/2"/>
                                          </p:val>
                                        </p:tav>
                                        <p:tav tm="100000">
                                          <p:val>
                                            <p:strVal val="#ppt_x"/>
                                          </p:val>
                                        </p:tav>
                                      </p:tavLst>
                                    </p:anim>
                                    <p:anim calcmode="lin" valueType="num">
                                      <p:cBhvr additive="base">
                                        <p:cTn id="2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067694"/>
            <a:ext cx="1680220" cy="185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G:\觅知网\11.28\2\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3338"/>
            <a:ext cx="4680520" cy="48562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6199026" y="1419622"/>
            <a:ext cx="2026568" cy="718171"/>
          </a:xfrm>
        </p:spPr>
        <p:txBody>
          <a:bodyPr/>
          <a:lstStyle/>
          <a:p>
            <a:pPr algn="l"/>
            <a:r>
              <a:rPr lang="zh-CN" altLang="en-US" sz="3600" dirty="0">
                <a:latin typeface="+mn-lt"/>
                <a:ea typeface="+mn-ea"/>
                <a:cs typeface="+mn-ea"/>
                <a:sym typeface="+mn-lt"/>
              </a:rPr>
              <a:t>寓言故事</a:t>
            </a:r>
          </a:p>
        </p:txBody>
      </p:sp>
      <p:sp>
        <p:nvSpPr>
          <p:cNvPr id="5" name="Rectangle 3"/>
          <p:cNvSpPr txBox="1">
            <a:spLocks noChangeArrowheads="1"/>
          </p:cNvSpPr>
          <p:nvPr/>
        </p:nvSpPr>
        <p:spPr>
          <a:xfrm>
            <a:off x="1191766" y="1127778"/>
            <a:ext cx="3744416" cy="28437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r>
              <a:rPr lang="zh-CN" altLang="en-US" sz="1200" dirty="0" smtClean="0">
                <a:cs typeface="+mn-ea"/>
                <a:sym typeface="+mn-lt"/>
              </a:rPr>
              <a:t>         一个人偷拿邻居家的一根针被告到法庭，法官在审判完这件案子时，在最终的量刑上却定了与一位偷牛贼一样的罪，小偷很不服气，问法官，为什么我只偷了一根针却判得与偷牛一样重，没等法官回答，偷牛贼说：我当初就是从拿别人一根针开始的。</a:t>
            </a:r>
          </a:p>
          <a:p>
            <a:pPr marL="0" indent="0">
              <a:lnSpc>
                <a:spcPct val="200000"/>
              </a:lnSpc>
              <a:buNone/>
            </a:pPr>
            <a:r>
              <a:rPr lang="zh-CN" altLang="en-US" sz="1200" dirty="0" smtClean="0">
                <a:cs typeface="+mn-ea"/>
                <a:sym typeface="+mn-lt"/>
              </a:rPr>
              <a:t>          这个故事告诉我们勿以恶小而为之，一根针确实不算什么，但是同学们也许有听过这么一句话，小时偷针，大时偷金。因此，我们从小就要养成好的习惯，千万不可以随便拿别人东西。</a:t>
            </a:r>
            <a:endParaRPr lang="en-US" altLang="zh-CN" sz="1200" dirty="0">
              <a:cs typeface="+mn-ea"/>
              <a:sym typeface="+mn-lt"/>
            </a:endParaRP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up)">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pple\Desktop\jpg\5435y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3478"/>
            <a:ext cx="6816151" cy="4691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771800" y="698376"/>
            <a:ext cx="5832648" cy="30975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r>
              <a:rPr lang="en-US" altLang="zh-CN" sz="1100" dirty="0" smtClean="0">
                <a:cs typeface="+mn-ea"/>
                <a:sym typeface="+mn-lt"/>
              </a:rPr>
              <a:t>         2004</a:t>
            </a:r>
            <a:r>
              <a:rPr lang="zh-CN" altLang="en-US" sz="1100" dirty="0" smtClean="0">
                <a:cs typeface="+mn-ea"/>
                <a:sym typeface="+mn-lt"/>
              </a:rPr>
              <a:t>年</a:t>
            </a:r>
            <a:r>
              <a:rPr lang="en-US" altLang="zh-CN" sz="1100" dirty="0" smtClean="0">
                <a:cs typeface="+mn-ea"/>
                <a:sym typeface="+mn-lt"/>
              </a:rPr>
              <a:t>6</a:t>
            </a:r>
            <a:r>
              <a:rPr lang="zh-CN" altLang="en-US" sz="1100" dirty="0" smtClean="0">
                <a:cs typeface="+mn-ea"/>
                <a:sym typeface="+mn-lt"/>
              </a:rPr>
              <a:t>月</a:t>
            </a:r>
            <a:r>
              <a:rPr lang="en-US" altLang="zh-CN" sz="1100" dirty="0" smtClean="0">
                <a:cs typeface="+mn-ea"/>
                <a:sym typeface="+mn-lt"/>
              </a:rPr>
              <a:t>23</a:t>
            </a:r>
            <a:r>
              <a:rPr lang="zh-CN" altLang="en-US" sz="1100" dirty="0" smtClean="0">
                <a:cs typeface="+mn-ea"/>
                <a:sym typeface="+mn-lt"/>
              </a:rPr>
              <a:t>日上午，某县发生一起故意伤害致死案件，受害人、犯罪嫌疑人均是小学生。</a:t>
            </a:r>
            <a:r>
              <a:rPr lang="en-US" altLang="zh-CN" sz="1100" dirty="0" smtClean="0">
                <a:cs typeface="+mn-ea"/>
                <a:sym typeface="+mn-lt"/>
              </a:rPr>
              <a:t>2004</a:t>
            </a:r>
            <a:r>
              <a:rPr lang="zh-CN" altLang="en-US" sz="1100" dirty="0" smtClean="0">
                <a:cs typeface="+mn-ea"/>
                <a:sym typeface="+mn-lt"/>
              </a:rPr>
              <a:t>年</a:t>
            </a:r>
            <a:r>
              <a:rPr lang="en-US" altLang="zh-CN" sz="1100" dirty="0" smtClean="0">
                <a:cs typeface="+mn-ea"/>
                <a:sym typeface="+mn-lt"/>
              </a:rPr>
              <a:t>6</a:t>
            </a:r>
            <a:r>
              <a:rPr lang="zh-CN" altLang="en-US" sz="1100" dirty="0" smtClean="0">
                <a:cs typeface="+mn-ea"/>
                <a:sym typeface="+mn-lt"/>
              </a:rPr>
              <a:t>月</a:t>
            </a:r>
            <a:r>
              <a:rPr lang="en-US" altLang="zh-CN" sz="1100" dirty="0" smtClean="0">
                <a:cs typeface="+mn-ea"/>
                <a:sym typeface="+mn-lt"/>
              </a:rPr>
              <a:t>23</a:t>
            </a:r>
            <a:r>
              <a:rPr lang="zh-CN" altLang="en-US" sz="1100" dirty="0" smtClean="0">
                <a:cs typeface="+mn-ea"/>
                <a:sym typeface="+mn-lt"/>
              </a:rPr>
              <a:t>日上午</a:t>
            </a:r>
            <a:r>
              <a:rPr lang="en-US" altLang="zh-CN" sz="1100" dirty="0" smtClean="0">
                <a:cs typeface="+mn-ea"/>
                <a:sym typeface="+mn-lt"/>
              </a:rPr>
              <a:t>8</a:t>
            </a:r>
            <a:r>
              <a:rPr lang="zh-CN" altLang="en-US" sz="1100" dirty="0" smtClean="0">
                <a:cs typeface="+mn-ea"/>
                <a:sym typeface="+mn-lt"/>
              </a:rPr>
              <a:t>时</a:t>
            </a:r>
            <a:r>
              <a:rPr lang="en-US" altLang="zh-CN" sz="1100" dirty="0" smtClean="0">
                <a:cs typeface="+mn-ea"/>
                <a:sym typeface="+mn-lt"/>
              </a:rPr>
              <a:t>20</a:t>
            </a:r>
            <a:r>
              <a:rPr lang="zh-CN" altLang="en-US" sz="1100" dirty="0" smtClean="0">
                <a:cs typeface="+mn-ea"/>
                <a:sym typeface="+mn-lt"/>
              </a:rPr>
              <a:t>分左右，被害人石某在某台球室发现了与自己有过节的杨某，就叫了四名对杨某后殴打他。这时，杨某的同学李某用自己随身携带的尖刀，朝被害人石某的左侧前胸刺了一刀，石某失去了抵抗能力，手按着伤口逃跑，但杨某还是追上前对其进行殴打，而后犯罪嫌疑人李某、杨某感到事态严重逃离现场。被害人石某受伤后被同去的同学送进了当地卫生院抢救，但由于伤势过重，当日抢救无效死亡。犯罪嫌疑人李某，为了威风才买来尖刀，想不到闯下了大祸；犯罪嫌疑人李某、杨某及被害人石某三人均是未成年人，三人又是同学，竟然为了一点所谓的“过节”，打架斗殴，拔刀相加，酿成悲剧。</a:t>
            </a:r>
            <a:endParaRPr lang="zh-CN" altLang="en-US" sz="1100" dirty="0">
              <a:cs typeface="+mn-ea"/>
              <a:sym typeface="+mn-lt"/>
            </a:endParaRPr>
          </a:p>
        </p:txBody>
      </p:sp>
      <p:pic>
        <p:nvPicPr>
          <p:cNvPr id="7" name="Picture 2" descr="C:\Users\apple\Desktop\876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35646"/>
            <a:ext cx="2016224" cy="17792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rot="20919196">
            <a:off x="384297" y="1770290"/>
            <a:ext cx="1462544" cy="944563"/>
          </a:xfrm>
        </p:spPr>
        <p:txBody>
          <a:bodyPr>
            <a:normAutofit/>
          </a:bodyPr>
          <a:lstStyle/>
          <a:p>
            <a:pPr algn="l"/>
            <a:r>
              <a:rPr lang="zh-CN" altLang="en-US" sz="1600" b="1" dirty="0" smtClean="0">
                <a:solidFill>
                  <a:schemeClr val="accent1">
                    <a:lumMod val="75000"/>
                  </a:schemeClr>
                </a:solidFill>
                <a:latin typeface="+mn-lt"/>
                <a:ea typeface="+mn-ea"/>
                <a:cs typeface="+mn-ea"/>
                <a:sym typeface="+mn-lt"/>
              </a:rPr>
              <a:t>案 例 一</a:t>
            </a:r>
            <a:endParaRPr lang="zh-CN" altLang="en-US" sz="1600" b="1" dirty="0">
              <a:solidFill>
                <a:schemeClr val="accent1">
                  <a:lumMod val="75000"/>
                </a:schemeClr>
              </a:solidFill>
              <a:latin typeface="+mn-lt"/>
              <a:ea typeface="+mn-ea"/>
              <a:cs typeface="+mn-ea"/>
              <a:sym typeface="+mn-lt"/>
            </a:endParaRP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wipe(up)">
                                      <p:cBhvr>
                                        <p:cTn id="18" dur="2000"/>
                                        <p:tgtEl>
                                          <p:spTgt spid="22530"/>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pple\Desktop\jpg\5435y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3478"/>
            <a:ext cx="6816151" cy="4691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771800" y="1275606"/>
            <a:ext cx="5832648" cy="1657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20000"/>
              </a:lnSpc>
              <a:spcBef>
                <a:spcPct val="0"/>
              </a:spcBef>
              <a:buNone/>
            </a:pPr>
            <a:r>
              <a:rPr lang="en-US" altLang="zh-CN" sz="1100" dirty="0">
                <a:cs typeface="+mn-ea"/>
                <a:sym typeface="+mn-lt"/>
              </a:rPr>
              <a:t> 2007</a:t>
            </a:r>
            <a:r>
              <a:rPr lang="zh-CN" altLang="en-US" sz="1100" dirty="0">
                <a:cs typeface="+mn-ea"/>
                <a:sym typeface="+mn-lt"/>
              </a:rPr>
              <a:t>年</a:t>
            </a:r>
            <a:r>
              <a:rPr lang="en-US" altLang="zh-CN" sz="1100" dirty="0">
                <a:cs typeface="+mn-ea"/>
                <a:sym typeface="+mn-lt"/>
              </a:rPr>
              <a:t>6</a:t>
            </a:r>
            <a:r>
              <a:rPr lang="zh-CN" altLang="en-US" sz="1100" dirty="0">
                <a:cs typeface="+mn-ea"/>
                <a:sym typeface="+mn-lt"/>
              </a:rPr>
              <a:t>月，</a:t>
            </a:r>
            <a:r>
              <a:rPr lang="en-US" altLang="zh-CN" sz="1100" dirty="0">
                <a:cs typeface="+mn-ea"/>
                <a:sym typeface="+mn-lt"/>
              </a:rPr>
              <a:t>15</a:t>
            </a:r>
            <a:r>
              <a:rPr lang="zh-CN" altLang="en-US" sz="1100" dirty="0">
                <a:cs typeface="+mn-ea"/>
                <a:sym typeface="+mn-lt"/>
              </a:rPr>
              <a:t>岁广州少年王某沉迷于网络游戏，上课经常早退，找各种理由请假，更甚者他竟然逃学，后来被其父母发现，他的父母不同意其上网，他因不满父母对其沉迷上网老是劝阻，而对父母产生怨恨，残忍地杀害母亲、砍伤父亲，王某以故意杀人罪被判有期徒刑</a:t>
            </a:r>
            <a:r>
              <a:rPr lang="en-US" altLang="zh-CN" sz="1100" dirty="0">
                <a:cs typeface="+mn-ea"/>
                <a:sym typeface="+mn-lt"/>
              </a:rPr>
              <a:t>14</a:t>
            </a:r>
            <a:r>
              <a:rPr lang="zh-CN" altLang="en-US" sz="1100" dirty="0">
                <a:cs typeface="+mn-ea"/>
                <a:sym typeface="+mn-lt"/>
              </a:rPr>
              <a:t>年。 </a:t>
            </a:r>
          </a:p>
        </p:txBody>
      </p:sp>
      <p:pic>
        <p:nvPicPr>
          <p:cNvPr id="7" name="Picture 2" descr="C:\Users\apple\Desktop\876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35646"/>
            <a:ext cx="2016224" cy="17792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rot="20919196">
            <a:off x="384297" y="1770290"/>
            <a:ext cx="1462544" cy="944563"/>
          </a:xfrm>
        </p:spPr>
        <p:txBody>
          <a:bodyPr>
            <a:normAutofit/>
          </a:bodyPr>
          <a:lstStyle/>
          <a:p>
            <a:pPr algn="l"/>
            <a:r>
              <a:rPr lang="zh-CN" altLang="en-US" sz="1600" b="1" dirty="0" smtClean="0">
                <a:solidFill>
                  <a:schemeClr val="accent1">
                    <a:lumMod val="75000"/>
                  </a:schemeClr>
                </a:solidFill>
                <a:latin typeface="+mn-lt"/>
                <a:ea typeface="+mn-ea"/>
                <a:cs typeface="+mn-ea"/>
                <a:sym typeface="+mn-lt"/>
              </a:rPr>
              <a:t>案 例 </a:t>
            </a:r>
            <a:r>
              <a:rPr lang="zh-CN" altLang="en-US" sz="1600" b="1" dirty="0">
                <a:solidFill>
                  <a:schemeClr val="accent1">
                    <a:lumMod val="75000"/>
                  </a:schemeClr>
                </a:solidFill>
                <a:latin typeface="+mn-lt"/>
                <a:ea typeface="+mn-ea"/>
                <a:cs typeface="+mn-ea"/>
                <a:sym typeface="+mn-lt"/>
              </a:rPr>
              <a:t>二</a:t>
            </a:r>
          </a:p>
        </p:txBody>
      </p:sp>
    </p:spTree>
    <p:extLst>
      <p:ext uri="{BB962C8B-B14F-4D97-AF65-F5344CB8AC3E}">
        <p14:creationId xmlns:p14="http://schemas.microsoft.com/office/powerpoint/2010/main" val="829609721"/>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wipe(up)">
                                      <p:cBhvr>
                                        <p:cTn id="18" dur="2000"/>
                                        <p:tgtEl>
                                          <p:spTgt spid="22530"/>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2000" decel="50000" fill="hold">
                                          <p:stCondLst>
                                            <p:cond delay="0"/>
                                          </p:stCondLst>
                                        </p:cTn>
                                        <p:tgtEl>
                                          <p:spTgt spid="5"/>
                                        </p:tgtEl>
                                        <p:attrNameLst>
                                          <p:attrName>ppt_x</p:attrName>
                                          <p:attrName>ppt_y</p:attrName>
                                        </p:attrNameLst>
                                      </p:cBhvr>
                                    </p:animMotion>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G:\觅知网\11.28\2\56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2" y="1024527"/>
            <a:ext cx="3240360" cy="359202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687828"/>
            <a:ext cx="4413313" cy="20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G:\觅知网\11.28\2\4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rot="210731">
            <a:off x="1018482" y="1764966"/>
            <a:ext cx="2592288" cy="241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buFontTx/>
              <a:buNone/>
            </a:pPr>
            <a:r>
              <a:rPr lang="en-US" altLang="zh-CN" sz="1100" dirty="0" smtClean="0">
                <a:cs typeface="+mn-ea"/>
                <a:sym typeface="+mn-lt"/>
              </a:rPr>
              <a:t>1</a:t>
            </a:r>
            <a:r>
              <a:rPr lang="zh-CN" altLang="en-US" sz="1100" dirty="0" smtClean="0">
                <a:cs typeface="+mn-ea"/>
                <a:sym typeface="+mn-lt"/>
              </a:rPr>
              <a:t>、接受义务教育权　</a:t>
            </a:r>
          </a:p>
          <a:p>
            <a:pPr>
              <a:lnSpc>
                <a:spcPct val="200000"/>
              </a:lnSpc>
              <a:buFontTx/>
              <a:buNone/>
            </a:pPr>
            <a:r>
              <a:rPr lang="en-US" altLang="zh-CN" sz="1100" dirty="0" smtClean="0">
                <a:cs typeface="+mn-ea"/>
                <a:sym typeface="+mn-lt"/>
              </a:rPr>
              <a:t>2</a:t>
            </a:r>
            <a:r>
              <a:rPr lang="zh-CN" altLang="en-US" sz="1100" dirty="0" smtClean="0">
                <a:cs typeface="+mn-ea"/>
                <a:sym typeface="+mn-lt"/>
              </a:rPr>
              <a:t>、接受父母抚养权　</a:t>
            </a:r>
          </a:p>
          <a:p>
            <a:pPr>
              <a:lnSpc>
                <a:spcPct val="200000"/>
              </a:lnSpc>
              <a:buFontTx/>
              <a:buNone/>
            </a:pPr>
            <a:r>
              <a:rPr lang="en-US" altLang="zh-CN" sz="1100" dirty="0" smtClean="0">
                <a:cs typeface="+mn-ea"/>
                <a:sym typeface="+mn-lt"/>
              </a:rPr>
              <a:t>3</a:t>
            </a:r>
            <a:r>
              <a:rPr lang="zh-CN" altLang="en-US" sz="1100" dirty="0" smtClean="0">
                <a:cs typeface="+mn-ea"/>
                <a:sym typeface="+mn-lt"/>
              </a:rPr>
              <a:t>、保护个人隐私权、维护人格尊严权　</a:t>
            </a:r>
          </a:p>
          <a:p>
            <a:pPr>
              <a:lnSpc>
                <a:spcPct val="200000"/>
              </a:lnSpc>
              <a:buFontTx/>
              <a:buNone/>
            </a:pPr>
            <a:r>
              <a:rPr lang="en-US" altLang="zh-CN" sz="1100" dirty="0" smtClean="0">
                <a:cs typeface="+mn-ea"/>
                <a:sym typeface="+mn-lt"/>
              </a:rPr>
              <a:t>4</a:t>
            </a:r>
            <a:r>
              <a:rPr lang="zh-CN" altLang="en-US" sz="1100" dirty="0" smtClean="0">
                <a:cs typeface="+mn-ea"/>
                <a:sym typeface="+mn-lt"/>
              </a:rPr>
              <a:t>、享受劳动保护权　</a:t>
            </a:r>
          </a:p>
          <a:p>
            <a:pPr>
              <a:lnSpc>
                <a:spcPct val="200000"/>
              </a:lnSpc>
              <a:buFontTx/>
              <a:buNone/>
            </a:pPr>
            <a:r>
              <a:rPr lang="en-US" altLang="zh-CN" sz="1100" dirty="0" smtClean="0">
                <a:cs typeface="+mn-ea"/>
                <a:sym typeface="+mn-lt"/>
              </a:rPr>
              <a:t>5</a:t>
            </a:r>
            <a:r>
              <a:rPr lang="zh-CN" altLang="en-US" sz="1100" dirty="0" smtClean="0">
                <a:cs typeface="+mn-ea"/>
                <a:sym typeface="+mn-lt"/>
              </a:rPr>
              <a:t>、人身安全、财产继承权</a:t>
            </a:r>
          </a:p>
          <a:p>
            <a:pPr>
              <a:lnSpc>
                <a:spcPct val="200000"/>
              </a:lnSpc>
              <a:buFontTx/>
              <a:buNone/>
            </a:pPr>
            <a:endParaRPr lang="zh-CN" altLang="en-US" sz="1100" dirty="0">
              <a:cs typeface="+mn-ea"/>
              <a:sym typeface="+mn-lt"/>
            </a:endParaRPr>
          </a:p>
        </p:txBody>
      </p:sp>
      <p:sp>
        <p:nvSpPr>
          <p:cNvPr id="6" name="TextBox 5"/>
          <p:cNvSpPr txBox="1"/>
          <p:nvPr/>
        </p:nvSpPr>
        <p:spPr>
          <a:xfrm>
            <a:off x="2863840" y="534437"/>
            <a:ext cx="3416320"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少年儿童受法律保护的合法权益</a:t>
            </a: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xmlns:a14="http://schemas.microsoft.com/office/drawing/2010/main">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fade">
                                      <p:cBhvr>
                                        <p:cTn id="14" dur="500"/>
                                        <p:tgtEl>
                                          <p:spTgt spid="1331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 calcmode="lin" valueType="num">
                                      <p:cBhvr additive="base">
                                        <p:cTn id="27" dur="500" fill="hold"/>
                                        <p:tgtEl>
                                          <p:spTgt spid="13314"/>
                                        </p:tgtEl>
                                        <p:attrNameLst>
                                          <p:attrName>ppt_x</p:attrName>
                                        </p:attrNameLst>
                                      </p:cBhvr>
                                      <p:tavLst>
                                        <p:tav tm="0">
                                          <p:val>
                                            <p:strVal val="1+#ppt_w/2"/>
                                          </p:val>
                                        </p:tav>
                                        <p:tav tm="100000">
                                          <p:val>
                                            <p:strVal val="#ppt_x"/>
                                          </p:val>
                                        </p:tav>
                                      </p:tavLst>
                                    </p:anim>
                                    <p:anim calcmode="lin" valueType="num">
                                      <p:cBhvr additive="base">
                                        <p:cTn id="2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pple\Desktop\jpg\4rg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76" y="339502"/>
            <a:ext cx="6100896" cy="4422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899592" y="1299593"/>
            <a:ext cx="4608512" cy="29283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ct val="0"/>
              </a:spcBef>
              <a:buNone/>
            </a:pPr>
            <a:r>
              <a:rPr lang="en-US" altLang="zh-CN" sz="800" dirty="0" smtClean="0">
                <a:cs typeface="+mn-ea"/>
                <a:sym typeface="+mn-lt"/>
              </a:rPr>
              <a:t>1</a:t>
            </a:r>
            <a:r>
              <a:rPr lang="zh-CN" altLang="en-US" sz="800" dirty="0" smtClean="0">
                <a:cs typeface="+mn-ea"/>
                <a:sym typeface="+mn-lt"/>
              </a:rPr>
              <a:t>、如果只是被歹徒盯上，应迅速向附近的商店、繁华热闹的街道转移；还可以就近进入居民区，以求得帮助。</a:t>
            </a:r>
          </a:p>
          <a:p>
            <a:pPr marL="0" indent="0">
              <a:lnSpc>
                <a:spcPct val="150000"/>
              </a:lnSpc>
              <a:spcBef>
                <a:spcPct val="0"/>
              </a:spcBef>
              <a:buNone/>
            </a:pPr>
            <a:r>
              <a:rPr lang="en-US" altLang="zh-CN" sz="800" dirty="0" smtClean="0">
                <a:cs typeface="+mn-ea"/>
                <a:sym typeface="+mn-lt"/>
              </a:rPr>
              <a:t>2</a:t>
            </a:r>
            <a:r>
              <a:rPr lang="zh-CN" altLang="en-US" sz="800" dirty="0" smtClean="0">
                <a:cs typeface="+mn-ea"/>
                <a:sym typeface="+mn-lt"/>
              </a:rPr>
              <a:t>、遇到拦路抢劫的歹徒，可以将身上少量的财物交给歹徒，与应付周旋，同时仔细记下歹徒的相貌、身高、口音、衣着、</a:t>
            </a:r>
            <a:endParaRPr lang="en-US" altLang="zh-CN" sz="800" dirty="0" smtClean="0">
              <a:cs typeface="+mn-ea"/>
              <a:sym typeface="+mn-lt"/>
            </a:endParaRPr>
          </a:p>
          <a:p>
            <a:pPr marL="0" indent="0">
              <a:lnSpc>
                <a:spcPct val="150000"/>
              </a:lnSpc>
              <a:spcBef>
                <a:spcPct val="0"/>
              </a:spcBef>
              <a:buNone/>
            </a:pPr>
            <a:r>
              <a:rPr lang="en-US" altLang="zh-CN" sz="800" dirty="0">
                <a:cs typeface="+mn-ea"/>
                <a:sym typeface="+mn-lt"/>
              </a:rPr>
              <a:t> </a:t>
            </a:r>
            <a:r>
              <a:rPr lang="en-US" altLang="zh-CN" sz="800" dirty="0" smtClean="0">
                <a:cs typeface="+mn-ea"/>
                <a:sym typeface="+mn-lt"/>
              </a:rPr>
              <a:t>     </a:t>
            </a:r>
            <a:r>
              <a:rPr lang="zh-CN" altLang="en-US" sz="800" dirty="0" smtClean="0">
                <a:cs typeface="+mn-ea"/>
                <a:sym typeface="+mn-lt"/>
              </a:rPr>
              <a:t>逃离的方向等情况，事后立即向民警或公安部门报告，或告知家长老师</a:t>
            </a:r>
          </a:p>
          <a:p>
            <a:pPr marL="0" indent="0">
              <a:lnSpc>
                <a:spcPct val="150000"/>
              </a:lnSpc>
              <a:spcBef>
                <a:spcPct val="0"/>
              </a:spcBef>
              <a:buNone/>
            </a:pPr>
            <a:r>
              <a:rPr lang="en-US" altLang="zh-CN" sz="800" dirty="0" smtClean="0">
                <a:cs typeface="+mn-ea"/>
                <a:sym typeface="+mn-lt"/>
              </a:rPr>
              <a:t>3</a:t>
            </a:r>
            <a:r>
              <a:rPr lang="zh-CN" altLang="en-US" sz="800" dirty="0" smtClean="0">
                <a:cs typeface="+mn-ea"/>
                <a:sym typeface="+mn-lt"/>
              </a:rPr>
              <a:t>、万一遭到了殴打，要做的第一件事情就是设法和老师或家长取得联系。如果头晕或是骨折、流血，一定要向路人求助，</a:t>
            </a:r>
            <a:endParaRPr lang="en-US" altLang="zh-CN" sz="800" dirty="0" smtClean="0">
              <a:cs typeface="+mn-ea"/>
              <a:sym typeface="+mn-lt"/>
            </a:endParaRPr>
          </a:p>
          <a:p>
            <a:pPr marL="0" indent="0">
              <a:lnSpc>
                <a:spcPct val="150000"/>
              </a:lnSpc>
              <a:spcBef>
                <a:spcPct val="0"/>
              </a:spcBef>
              <a:buNone/>
            </a:pPr>
            <a:r>
              <a:rPr lang="en-US" altLang="zh-CN" sz="800" dirty="0">
                <a:cs typeface="+mn-ea"/>
                <a:sym typeface="+mn-lt"/>
              </a:rPr>
              <a:t> </a:t>
            </a:r>
            <a:r>
              <a:rPr lang="en-US" altLang="zh-CN" sz="800" dirty="0" smtClean="0">
                <a:cs typeface="+mn-ea"/>
                <a:sym typeface="+mn-lt"/>
              </a:rPr>
              <a:t>    </a:t>
            </a:r>
            <a:r>
              <a:rPr lang="zh-CN" altLang="en-US" sz="800" dirty="0" smtClean="0">
                <a:cs typeface="+mn-ea"/>
                <a:sym typeface="+mn-lt"/>
              </a:rPr>
              <a:t>告诉他你是哪个学校的，请他帮你通知学校，以及告诉他你家长的工作单位或是自家的住址，能有电话号码最好，这</a:t>
            </a:r>
            <a:endParaRPr lang="en-US" altLang="zh-CN" sz="800" dirty="0" smtClean="0">
              <a:cs typeface="+mn-ea"/>
              <a:sym typeface="+mn-lt"/>
            </a:endParaRPr>
          </a:p>
          <a:p>
            <a:pPr marL="0" indent="0">
              <a:lnSpc>
                <a:spcPct val="150000"/>
              </a:lnSpc>
              <a:spcBef>
                <a:spcPct val="0"/>
              </a:spcBef>
              <a:buNone/>
            </a:pPr>
            <a:r>
              <a:rPr lang="en-US" altLang="zh-CN" sz="800" dirty="0">
                <a:cs typeface="+mn-ea"/>
                <a:sym typeface="+mn-lt"/>
              </a:rPr>
              <a:t> </a:t>
            </a:r>
            <a:r>
              <a:rPr lang="en-US" altLang="zh-CN" sz="800" dirty="0" smtClean="0">
                <a:cs typeface="+mn-ea"/>
                <a:sym typeface="+mn-lt"/>
              </a:rPr>
              <a:t>    </a:t>
            </a:r>
            <a:r>
              <a:rPr lang="zh-CN" altLang="en-US" sz="800" dirty="0" smtClean="0">
                <a:cs typeface="+mn-ea"/>
                <a:sym typeface="+mn-lt"/>
              </a:rPr>
              <a:t>样你就可以得到救助。如果有受伤一定要及时治疗、看病治疗的医药单据和诊断书一定要收存妥当。公安部门抓到坏</a:t>
            </a:r>
            <a:endParaRPr lang="en-US" altLang="zh-CN" sz="800" dirty="0" smtClean="0">
              <a:cs typeface="+mn-ea"/>
              <a:sym typeface="+mn-lt"/>
            </a:endParaRPr>
          </a:p>
          <a:p>
            <a:pPr marL="0" indent="0">
              <a:lnSpc>
                <a:spcPct val="150000"/>
              </a:lnSpc>
              <a:spcBef>
                <a:spcPct val="0"/>
              </a:spcBef>
              <a:buNone/>
            </a:pPr>
            <a:r>
              <a:rPr lang="en-US" altLang="zh-CN" sz="800" dirty="0">
                <a:cs typeface="+mn-ea"/>
                <a:sym typeface="+mn-lt"/>
              </a:rPr>
              <a:t> </a:t>
            </a:r>
            <a:r>
              <a:rPr lang="en-US" altLang="zh-CN" sz="800" dirty="0" smtClean="0">
                <a:cs typeface="+mn-ea"/>
                <a:sym typeface="+mn-lt"/>
              </a:rPr>
              <a:t>    </a:t>
            </a:r>
            <a:r>
              <a:rPr lang="zh-CN" altLang="en-US" sz="800" dirty="0" smtClean="0">
                <a:cs typeface="+mn-ea"/>
                <a:sym typeface="+mn-lt"/>
              </a:rPr>
              <a:t>人后，要根据这些来确定事件的性质。第四件事就是报案，要报清出事的时间、地点、打人凶手的特征。</a:t>
            </a:r>
          </a:p>
        </p:txBody>
      </p:sp>
      <p:sp>
        <p:nvSpPr>
          <p:cNvPr id="8" name="TextBox 7"/>
          <p:cNvSpPr txBox="1"/>
          <p:nvPr/>
        </p:nvSpPr>
        <p:spPr>
          <a:xfrm>
            <a:off x="2517591" y="631031"/>
            <a:ext cx="4108817"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增强自我防范意识，避免受到不法</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侵害</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endParaRPr>
          </a:p>
        </p:txBody>
      </p:sp>
      <p:pic>
        <p:nvPicPr>
          <p:cNvPr id="9" name="Picture 2" descr="C:\Users\apple\Desktop\3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7" y="1586358"/>
            <a:ext cx="3239155" cy="261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7681"/>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up)">
                                      <p:cBhvr>
                                        <p:cTn id="14" dur="500"/>
                                        <p:tgtEl>
                                          <p:spTgt spid="23554"/>
                                        </p:tgtEl>
                                      </p:cBhvr>
                                    </p:animEffect>
                                  </p:childTnLst>
                                </p:cTn>
                              </p:par>
                              <p:par>
                                <p:cTn id="15" presetID="20" presetClass="entr" presetSubtype="0" fill="hold" nodeType="withEffect">
                                  <p:stCondLst>
                                    <p:cond delay="1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edge">
                                      <p:cBhvr>
                                        <p:cTn id="17" dur="2000"/>
                                        <p:tgtEl>
                                          <p:spTgt spid="7">
                                            <p:txEl>
                                              <p:pRg st="0" end="0"/>
                                            </p:txEl>
                                          </p:spTgt>
                                        </p:tgtEl>
                                      </p:cBhvr>
                                    </p:animEffect>
                                  </p:childTnLst>
                                </p:cTn>
                              </p:par>
                              <p:par>
                                <p:cTn id="18" presetID="5" presetClass="entr" presetSubtype="10" fill="hold" nodeType="withEffect">
                                  <p:stCondLst>
                                    <p:cond delay="10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heckerboard(across)">
                                      <p:cBhvr>
                                        <p:cTn id="20" dur="2000"/>
                                        <p:tgtEl>
                                          <p:spTgt spid="7">
                                            <p:txEl>
                                              <p:pRg st="1" end="1"/>
                                            </p:txEl>
                                          </p:spTgt>
                                        </p:tgtEl>
                                      </p:cBhvr>
                                    </p:animEffect>
                                  </p:childTnLst>
                                </p:cTn>
                              </p:par>
                              <p:par>
                                <p:cTn id="21" presetID="5" presetClass="entr" presetSubtype="10" fill="hold" nodeType="withEffect">
                                  <p:stCondLst>
                                    <p:cond delay="10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2000"/>
                                        <p:tgtEl>
                                          <p:spTgt spid="7">
                                            <p:txEl>
                                              <p:pRg st="2" end="2"/>
                                            </p:txEl>
                                          </p:spTgt>
                                        </p:tgtEl>
                                      </p:cBhvr>
                                    </p:animEffect>
                                  </p:childTnLst>
                                </p:cTn>
                              </p:par>
                              <p:par>
                                <p:cTn id="24" presetID="21" presetClass="entr" presetSubtype="4" fill="hold" nodeType="withEffect">
                                  <p:stCondLst>
                                    <p:cond delay="100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heel(4)">
                                      <p:cBhvr>
                                        <p:cTn id="26" dur="2000"/>
                                        <p:tgtEl>
                                          <p:spTgt spid="7">
                                            <p:txEl>
                                              <p:pRg st="3" end="3"/>
                                            </p:txEl>
                                          </p:spTgt>
                                        </p:tgtEl>
                                      </p:cBhvr>
                                    </p:animEffect>
                                  </p:childTnLst>
                                </p:cTn>
                              </p:par>
                              <p:par>
                                <p:cTn id="27" presetID="21" presetClass="entr" presetSubtype="4" fill="hold" nodeType="withEffect">
                                  <p:stCondLst>
                                    <p:cond delay="100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heel(4)">
                                      <p:cBhvr>
                                        <p:cTn id="29" dur="2000"/>
                                        <p:tgtEl>
                                          <p:spTgt spid="7">
                                            <p:txEl>
                                              <p:pRg st="4" end="4"/>
                                            </p:txEl>
                                          </p:spTgt>
                                        </p:tgtEl>
                                      </p:cBhvr>
                                    </p:animEffect>
                                  </p:childTnLst>
                                </p:cTn>
                              </p:par>
                              <p:par>
                                <p:cTn id="30" presetID="21" presetClass="entr" presetSubtype="4" fill="hold" nodeType="withEffect">
                                  <p:stCondLst>
                                    <p:cond delay="100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heel(4)">
                                      <p:cBhvr>
                                        <p:cTn id="32" dur="2000"/>
                                        <p:tgtEl>
                                          <p:spTgt spid="7">
                                            <p:txEl>
                                              <p:pRg st="5" end="5"/>
                                            </p:txEl>
                                          </p:spTgt>
                                        </p:tgtEl>
                                      </p:cBhvr>
                                    </p:animEffect>
                                  </p:childTnLst>
                                </p:cTn>
                              </p:par>
                              <p:par>
                                <p:cTn id="33" presetID="21" presetClass="entr" presetSubtype="4" fill="hold" nodeType="withEffect">
                                  <p:stCondLst>
                                    <p:cond delay="100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wheel(4)">
                                      <p:cBhvr>
                                        <p:cTn id="35" dur="20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pple\Desktop\jpg\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53099" y="-1203204"/>
            <a:ext cx="4137769" cy="79432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691680" y="1080939"/>
            <a:ext cx="6192688" cy="2771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1000" dirty="0" smtClean="0">
                <a:cs typeface="+mn-ea"/>
                <a:sym typeface="+mn-lt"/>
              </a:rPr>
              <a:t>1</a:t>
            </a:r>
            <a:r>
              <a:rPr lang="zh-CN" altLang="en-US" sz="1000" dirty="0" smtClean="0">
                <a:cs typeface="+mn-ea"/>
                <a:sym typeface="+mn-lt"/>
              </a:rPr>
              <a:t>、我们自己积极学习</a:t>
            </a:r>
            <a:r>
              <a:rPr lang="en-US" altLang="zh-CN" sz="1000" dirty="0" smtClean="0">
                <a:cs typeface="+mn-ea"/>
                <a:sym typeface="+mn-lt"/>
              </a:rPr>
              <a:t>《</a:t>
            </a:r>
            <a:r>
              <a:rPr lang="zh-CN" altLang="en-US" sz="1000" dirty="0" smtClean="0">
                <a:cs typeface="+mn-ea"/>
                <a:sym typeface="+mn-lt"/>
              </a:rPr>
              <a:t>小学生日常行为规范</a:t>
            </a:r>
            <a:r>
              <a:rPr lang="en-US" altLang="zh-CN" sz="1000" dirty="0" smtClean="0">
                <a:cs typeface="+mn-ea"/>
                <a:sym typeface="+mn-lt"/>
              </a:rPr>
              <a:t>》</a:t>
            </a:r>
            <a:r>
              <a:rPr lang="zh-CN" altLang="en-US" sz="1000" dirty="0" smtClean="0">
                <a:cs typeface="+mn-ea"/>
                <a:sym typeface="+mn-lt"/>
              </a:rPr>
              <a:t>、</a:t>
            </a:r>
            <a:r>
              <a:rPr lang="en-US" altLang="zh-CN" sz="1000" dirty="0" smtClean="0">
                <a:cs typeface="+mn-ea"/>
                <a:sym typeface="+mn-lt"/>
              </a:rPr>
              <a:t>《</a:t>
            </a:r>
            <a:r>
              <a:rPr lang="zh-CN" altLang="en-US" sz="1000" dirty="0" smtClean="0">
                <a:cs typeface="+mn-ea"/>
                <a:sym typeface="+mn-lt"/>
              </a:rPr>
              <a:t>小学生守则</a:t>
            </a:r>
            <a:r>
              <a:rPr lang="en-US" altLang="zh-CN" sz="1000" dirty="0" smtClean="0">
                <a:cs typeface="+mn-ea"/>
                <a:sym typeface="+mn-lt"/>
              </a:rPr>
              <a:t>》</a:t>
            </a:r>
            <a:r>
              <a:rPr lang="zh-CN" altLang="en-US" sz="1000" dirty="0" smtClean="0">
                <a:cs typeface="+mn-ea"/>
                <a:sym typeface="+mn-lt"/>
              </a:rPr>
              <a:t>，警惕学习生活中的不良行为，要从小做起，加强</a:t>
            </a:r>
            <a:endParaRPr lang="en-US" altLang="zh-CN" sz="1000" dirty="0" smtClean="0">
              <a:cs typeface="+mn-ea"/>
              <a:sym typeface="+mn-lt"/>
            </a:endParaRPr>
          </a:p>
          <a:p>
            <a:pPr marL="0" indent="0">
              <a:buNone/>
            </a:pPr>
            <a:r>
              <a:rPr lang="en-US" altLang="zh-CN" sz="1000" dirty="0">
                <a:cs typeface="+mn-ea"/>
                <a:sym typeface="+mn-lt"/>
              </a:rPr>
              <a:t> </a:t>
            </a:r>
            <a:r>
              <a:rPr lang="en-US" altLang="zh-CN" sz="1000" dirty="0" smtClean="0">
                <a:cs typeface="+mn-ea"/>
                <a:sym typeface="+mn-lt"/>
              </a:rPr>
              <a:t>      </a:t>
            </a:r>
            <a:r>
              <a:rPr lang="zh-CN" altLang="en-US" sz="1000" dirty="0" smtClean="0">
                <a:cs typeface="+mn-ea"/>
                <a:sym typeface="+mn-lt"/>
              </a:rPr>
              <a:t>自身修养，用科学知识武装自己的头脑，做到明事理、辩是非，“勿以善小而不为，勿以恶小而为之。 </a:t>
            </a:r>
            <a:endParaRPr lang="en-US" altLang="zh-CN" sz="1000" dirty="0" smtClean="0">
              <a:cs typeface="+mn-ea"/>
              <a:sym typeface="+mn-lt"/>
            </a:endParaRPr>
          </a:p>
          <a:p>
            <a:pPr marL="0" indent="0">
              <a:buNone/>
            </a:pPr>
            <a:r>
              <a:rPr lang="en-US" altLang="zh-CN" sz="1000" dirty="0" smtClean="0">
                <a:cs typeface="+mn-ea"/>
                <a:sym typeface="+mn-lt"/>
              </a:rPr>
              <a:t>2</a:t>
            </a:r>
            <a:r>
              <a:rPr lang="zh-CN" altLang="en-US" sz="1000" dirty="0" smtClean="0">
                <a:cs typeface="+mn-ea"/>
                <a:sym typeface="+mn-lt"/>
              </a:rPr>
              <a:t>、要依法自律，自觉抵制各种诱惑：不沉迷于网络游戏，不浏览内容不健康的网页，慎重会见网友。不吸烟、不喝 </a:t>
            </a:r>
            <a:endParaRPr lang="en-US" altLang="zh-CN" sz="1000" dirty="0" smtClean="0">
              <a:cs typeface="+mn-ea"/>
              <a:sym typeface="+mn-lt"/>
            </a:endParaRPr>
          </a:p>
          <a:p>
            <a:pPr marL="0" indent="0">
              <a:buNone/>
            </a:pPr>
            <a:r>
              <a:rPr lang="en-US" altLang="zh-CN" sz="1000" dirty="0">
                <a:cs typeface="+mn-ea"/>
                <a:sym typeface="+mn-lt"/>
              </a:rPr>
              <a:t> </a:t>
            </a:r>
            <a:r>
              <a:rPr lang="en-US" altLang="zh-CN" sz="1000" dirty="0" smtClean="0">
                <a:cs typeface="+mn-ea"/>
                <a:sym typeface="+mn-lt"/>
              </a:rPr>
              <a:t>     </a:t>
            </a:r>
            <a:r>
              <a:rPr lang="zh-CN" altLang="en-US" sz="1000" dirty="0" smtClean="0">
                <a:cs typeface="+mn-ea"/>
                <a:sym typeface="+mn-lt"/>
              </a:rPr>
              <a:t>酒、珍爱生命，远离毒品。</a:t>
            </a:r>
          </a:p>
          <a:p>
            <a:pPr marL="0" indent="0">
              <a:buNone/>
            </a:pPr>
            <a:r>
              <a:rPr lang="en-US" altLang="zh-CN" sz="1000" dirty="0" smtClean="0">
                <a:cs typeface="+mn-ea"/>
                <a:sym typeface="+mn-lt"/>
              </a:rPr>
              <a:t>3</a:t>
            </a:r>
            <a:r>
              <a:rPr lang="zh-CN" altLang="en-US" sz="1000" dirty="0" smtClean="0">
                <a:cs typeface="+mn-ea"/>
                <a:sym typeface="+mn-lt"/>
              </a:rPr>
              <a:t>、提高鉴别能力。不要学习和模仿电视、电影、音像制品和文学作品中的犯罪行为。</a:t>
            </a:r>
          </a:p>
          <a:p>
            <a:pPr marL="0" indent="0">
              <a:buNone/>
            </a:pPr>
            <a:r>
              <a:rPr lang="en-US" altLang="zh-CN" sz="1000" dirty="0" smtClean="0">
                <a:cs typeface="+mn-ea"/>
                <a:sym typeface="+mn-lt"/>
              </a:rPr>
              <a:t>4</a:t>
            </a:r>
            <a:r>
              <a:rPr lang="zh-CN" altLang="en-US" sz="1000" dirty="0" smtClean="0">
                <a:cs typeface="+mn-ea"/>
                <a:sym typeface="+mn-lt"/>
              </a:rPr>
              <a:t>、谨慎交朋友。未成年人</a:t>
            </a:r>
            <a:r>
              <a:rPr lang="zh-CN" altLang="en-US" sz="1000" dirty="0">
                <a:cs typeface="+mn-ea"/>
                <a:sym typeface="+mn-lt"/>
              </a:rPr>
              <a:t>要做到尊师敬长，团结爱护同学，谨慎交往朋友，不要和社会上品性不端的闲散人员交往，</a:t>
            </a:r>
            <a:endParaRPr lang="en-US" altLang="zh-CN" sz="1000" dirty="0">
              <a:cs typeface="+mn-ea"/>
              <a:sym typeface="+mn-lt"/>
            </a:endParaRPr>
          </a:p>
          <a:p>
            <a:pPr marL="0" indent="0">
              <a:buNone/>
            </a:pPr>
            <a:r>
              <a:rPr lang="en-US" altLang="zh-CN" sz="1000" dirty="0">
                <a:cs typeface="+mn-ea"/>
                <a:sym typeface="+mn-lt"/>
              </a:rPr>
              <a:t>    </a:t>
            </a:r>
            <a:r>
              <a:rPr lang="en-US" altLang="zh-CN" sz="1000" dirty="0" smtClean="0">
                <a:cs typeface="+mn-ea"/>
                <a:sym typeface="+mn-lt"/>
              </a:rPr>
              <a:t>  </a:t>
            </a:r>
            <a:r>
              <a:rPr lang="zh-CN" altLang="en-US" sz="1000" dirty="0">
                <a:cs typeface="+mn-ea"/>
                <a:sym typeface="+mn-lt"/>
              </a:rPr>
              <a:t>特别是那些有前科劣迹的人。</a:t>
            </a:r>
            <a:endParaRPr lang="en-US" altLang="zh-CN" sz="1000" dirty="0">
              <a:cs typeface="+mn-ea"/>
              <a:sym typeface="+mn-lt"/>
            </a:endParaRPr>
          </a:p>
          <a:p>
            <a:pPr marL="0" indent="0">
              <a:buNone/>
            </a:pPr>
            <a:r>
              <a:rPr lang="en-US" altLang="zh-CN" sz="1000" dirty="0">
                <a:cs typeface="+mn-ea"/>
                <a:sym typeface="+mn-lt"/>
              </a:rPr>
              <a:t>5</a:t>
            </a:r>
            <a:r>
              <a:rPr lang="zh-CN" altLang="en-US" sz="1000" dirty="0">
                <a:cs typeface="+mn-ea"/>
                <a:sym typeface="+mn-lt"/>
              </a:rPr>
              <a:t>、切莫虚荣攀比。未成年人要克服虚荣、攀比心理，说话要谨慎，不要随意向外人透露和炫耀自己家庭的情况，以免给自己带来不必要的伤害。</a:t>
            </a:r>
          </a:p>
          <a:p>
            <a:pPr marL="0" indent="0">
              <a:buNone/>
            </a:pPr>
            <a:r>
              <a:rPr lang="en-US" altLang="zh-CN" sz="1000" dirty="0">
                <a:cs typeface="+mn-ea"/>
                <a:sym typeface="+mn-lt"/>
              </a:rPr>
              <a:t>6</a:t>
            </a:r>
            <a:r>
              <a:rPr lang="zh-CN" altLang="en-US" sz="1000" dirty="0">
                <a:cs typeface="+mn-ea"/>
                <a:sym typeface="+mn-lt"/>
              </a:rPr>
              <a:t>、增强防范意识。要保持必要的警惕性。单独回家的孩子，在进家门前要注意观察，不给坏人以可乘之机；独自在家的孩子，不要随便打开家门</a:t>
            </a:r>
            <a:r>
              <a:rPr lang="zh-CN" altLang="en-US" sz="1000" dirty="0" smtClean="0">
                <a:cs typeface="+mn-ea"/>
                <a:sym typeface="+mn-lt"/>
              </a:rPr>
              <a:t>；  </a:t>
            </a:r>
            <a:endParaRPr lang="en-US" altLang="zh-CN" sz="1000" dirty="0" smtClean="0">
              <a:cs typeface="+mn-ea"/>
              <a:sym typeface="+mn-lt"/>
            </a:endParaRPr>
          </a:p>
          <a:p>
            <a:pPr marL="0" indent="0">
              <a:buNone/>
            </a:pPr>
            <a:r>
              <a:rPr lang="en-US" altLang="zh-CN" sz="1000" dirty="0">
                <a:cs typeface="+mn-ea"/>
                <a:sym typeface="+mn-lt"/>
              </a:rPr>
              <a:t> </a:t>
            </a:r>
            <a:r>
              <a:rPr lang="en-US" altLang="zh-CN" sz="1000" dirty="0" smtClean="0">
                <a:cs typeface="+mn-ea"/>
                <a:sym typeface="+mn-lt"/>
              </a:rPr>
              <a:t>      </a:t>
            </a:r>
            <a:r>
              <a:rPr lang="zh-CN" altLang="en-US" sz="1000" dirty="0" smtClean="0">
                <a:cs typeface="+mn-ea"/>
                <a:sym typeface="+mn-lt"/>
              </a:rPr>
              <a:t>在</a:t>
            </a:r>
            <a:r>
              <a:rPr lang="zh-CN" altLang="en-US" sz="1000" dirty="0">
                <a:cs typeface="+mn-ea"/>
                <a:sym typeface="+mn-lt"/>
              </a:rPr>
              <a:t>放学路上，不要跟陌生人说话。不要轻易相信他人的哄骗，遇事多留个心眼，警惕各种不良诱惑，对陌生人给的玩具和食品等不要轻易接受。</a:t>
            </a:r>
          </a:p>
          <a:p>
            <a:pPr marL="0" indent="0">
              <a:buNone/>
            </a:pPr>
            <a:r>
              <a:rPr lang="en-US" altLang="zh-CN" sz="1000" dirty="0">
                <a:cs typeface="+mn-ea"/>
                <a:sym typeface="+mn-lt"/>
              </a:rPr>
              <a:t>7</a:t>
            </a:r>
            <a:r>
              <a:rPr lang="zh-CN" altLang="en-US" sz="1000" dirty="0">
                <a:cs typeface="+mn-ea"/>
                <a:sym typeface="+mn-lt"/>
              </a:rPr>
              <a:t>、掌握自救本领。首先要保护好自己，然后学会善于求助求救成年人，不蛮干，要学会用报警、呼救、反抗等方法抵制不法侵害。</a:t>
            </a:r>
          </a:p>
          <a:p>
            <a:pPr marL="0" indent="0">
              <a:buNone/>
            </a:pPr>
            <a:endParaRPr lang="zh-CN" altLang="en-US" sz="1000" dirty="0">
              <a:cs typeface="+mn-ea"/>
              <a:sym typeface="+mn-lt"/>
            </a:endParaRPr>
          </a:p>
          <a:p>
            <a:pPr marL="0" indent="0">
              <a:buNone/>
            </a:pPr>
            <a:endParaRPr lang="zh-CN" altLang="en-US" sz="1000" dirty="0">
              <a:cs typeface="+mn-ea"/>
              <a:sym typeface="+mn-lt"/>
            </a:endParaRPr>
          </a:p>
          <a:p>
            <a:pPr marL="0" indent="0">
              <a:buNone/>
            </a:pPr>
            <a:endParaRPr lang="zh-CN" altLang="en-US" sz="1000" dirty="0">
              <a:cs typeface="+mn-ea"/>
              <a:sym typeface="+mn-lt"/>
            </a:endParaRPr>
          </a:p>
        </p:txBody>
      </p:sp>
      <p:sp>
        <p:nvSpPr>
          <p:cNvPr id="6" name="TextBox 5"/>
          <p:cNvSpPr txBox="1"/>
          <p:nvPr/>
        </p:nvSpPr>
        <p:spPr>
          <a:xfrm>
            <a:off x="2987824" y="330210"/>
            <a:ext cx="3751348"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争做合格小学生，我们该怎么做？</a:t>
            </a:r>
          </a:p>
        </p:txBody>
      </p:sp>
    </p:spTree>
    <p:extLst>
      <p:ext uri="{BB962C8B-B14F-4D97-AF65-F5344CB8AC3E}">
        <p14:creationId xmlns:p14="http://schemas.microsoft.com/office/powerpoint/2010/main" val="2344809129"/>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left)">
                                      <p:cBhvr>
                                        <p:cTn id="12" dur="500"/>
                                        <p:tgtEl>
                                          <p:spTgt spid="24578"/>
                                        </p:tgtEl>
                                      </p:cBhvr>
                                    </p:animEffect>
                                  </p:childTnLst>
                                </p:cTn>
                              </p:par>
                              <p:par>
                                <p:cTn id="13" presetID="2" presetClass="entr" presetSubtype="4"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觅知网\11.28\2\5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3234217" cy="1392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2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865" y="3089275"/>
            <a:ext cx="4876800" cy="2054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45466" y="1406139"/>
            <a:ext cx="4363598" cy="1323439"/>
          </a:xfrm>
          <a:prstGeom prst="rect">
            <a:avLst/>
          </a:prstGeom>
          <a:noFill/>
        </p:spPr>
        <p:txBody>
          <a:bodyPr wrap="square" rtlCol="0">
            <a:spAutoFit/>
          </a:bodyPr>
          <a:lstStyle/>
          <a:p>
            <a:r>
              <a:rPr lang="zh-CN" altLang="en-US" sz="2800" b="1" i="1" dirty="0">
                <a:solidFill>
                  <a:schemeClr val="accent1">
                    <a:lumMod val="75000"/>
                  </a:schemeClr>
                </a:solidFill>
                <a:cs typeface="+mn-ea"/>
                <a:sym typeface="+mn-lt"/>
              </a:rPr>
              <a:t>大家谈：</a:t>
            </a: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400" b="1" dirty="0" smtClean="0">
                <a:solidFill>
                  <a:schemeClr val="accent1">
                    <a:lumMod val="75000"/>
                  </a:schemeClr>
                </a:solidFill>
                <a:cs typeface="+mn-ea"/>
                <a:sym typeface="+mn-lt"/>
              </a:rPr>
              <a:t>问题</a:t>
            </a:r>
            <a:r>
              <a:rPr lang="en-US" altLang="zh-CN" sz="2400" b="1" dirty="0" smtClean="0">
                <a:solidFill>
                  <a:schemeClr val="accent1">
                    <a:lumMod val="75000"/>
                  </a:schemeClr>
                </a:solidFill>
                <a:cs typeface="+mn-ea"/>
                <a:sym typeface="+mn-lt"/>
              </a:rPr>
              <a:t>3.  </a:t>
            </a:r>
            <a:r>
              <a:rPr lang="zh-CN" altLang="en-US" sz="2000" dirty="0">
                <a:solidFill>
                  <a:schemeClr val="accent1">
                    <a:lumMod val="75000"/>
                  </a:schemeClr>
                </a:solidFill>
                <a:cs typeface="+mn-ea"/>
                <a:sym typeface="+mn-lt"/>
              </a:rPr>
              <a:t>你们对毒品的认知有</a:t>
            </a:r>
            <a:r>
              <a:rPr lang="zh-CN" altLang="en-US" sz="2000" dirty="0" smtClean="0">
                <a:solidFill>
                  <a:schemeClr val="accent1">
                    <a:lumMod val="75000"/>
                  </a:schemeClr>
                </a:solidFill>
                <a:cs typeface="+mn-ea"/>
                <a:sym typeface="+mn-lt"/>
              </a:rPr>
              <a:t>哪些？</a:t>
            </a:r>
            <a:endParaRPr lang="zh-CN" altLang="en-US" sz="2000" dirty="0">
              <a:solidFill>
                <a:schemeClr val="accent1">
                  <a:lumMod val="75000"/>
                </a:schemeClr>
              </a:solidFill>
              <a:cs typeface="+mn-ea"/>
              <a:sym typeface="+mn-lt"/>
            </a:endParaRPr>
          </a:p>
        </p:txBody>
      </p:sp>
      <p:pic>
        <p:nvPicPr>
          <p:cNvPr id="6147" name="Picture 3" descr="G:\觅知网\8.29小学生家长会\儿童素材\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6038">
            <a:off x="7285094" y="328133"/>
            <a:ext cx="1588456" cy="980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pple\Desktop\jpg\8765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246" y="2071064"/>
            <a:ext cx="569220" cy="6341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444395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p>
        </p:txBody>
      </p:sp>
    </p:spTree>
    <p:extLst>
      <p:ext uri="{BB962C8B-B14F-4D97-AF65-F5344CB8AC3E}">
        <p14:creationId xmlns:p14="http://schemas.microsoft.com/office/powerpoint/2010/main" val="1016722287"/>
      </p:ext>
    </p:extLst>
  </p:cSld>
  <p:clrMapOvr>
    <a:masterClrMapping/>
  </p:clrMapOvr>
  <p:transition spd="slow"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5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6147"/>
                                        </p:tgtEl>
                                        <p:attrNameLst>
                                          <p:attrName>r</p:attrName>
                                        </p:attrNameLst>
                                      </p:cBhvr>
                                    </p:animRot>
                                    <p:animRot by="-240000">
                                      <p:cBhvr>
                                        <p:cTn id="18" dur="200" fill="hold">
                                          <p:stCondLst>
                                            <p:cond delay="200"/>
                                          </p:stCondLst>
                                        </p:cTn>
                                        <p:tgtEl>
                                          <p:spTgt spid="6147"/>
                                        </p:tgtEl>
                                        <p:attrNameLst>
                                          <p:attrName>r</p:attrName>
                                        </p:attrNameLst>
                                      </p:cBhvr>
                                    </p:animRot>
                                    <p:animRot by="240000">
                                      <p:cBhvr>
                                        <p:cTn id="19" dur="200" fill="hold">
                                          <p:stCondLst>
                                            <p:cond delay="400"/>
                                          </p:stCondLst>
                                        </p:cTn>
                                        <p:tgtEl>
                                          <p:spTgt spid="6147"/>
                                        </p:tgtEl>
                                        <p:attrNameLst>
                                          <p:attrName>r</p:attrName>
                                        </p:attrNameLst>
                                      </p:cBhvr>
                                    </p:animRot>
                                    <p:animRot by="-240000">
                                      <p:cBhvr>
                                        <p:cTn id="20" dur="200" fill="hold">
                                          <p:stCondLst>
                                            <p:cond delay="600"/>
                                          </p:stCondLst>
                                        </p:cTn>
                                        <p:tgtEl>
                                          <p:spTgt spid="6147"/>
                                        </p:tgtEl>
                                        <p:attrNameLst>
                                          <p:attrName>r</p:attrName>
                                        </p:attrNameLst>
                                      </p:cBhvr>
                                    </p:animRot>
                                    <p:animRot by="120000">
                                      <p:cBhvr>
                                        <p:cTn id="21" dur="200" fill="hold">
                                          <p:stCondLst>
                                            <p:cond delay="800"/>
                                          </p:stCondLst>
                                        </p:cTn>
                                        <p:tgtEl>
                                          <p:spTgt spid="614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pple\Desktop\5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577" y="1707654"/>
            <a:ext cx="2772567" cy="2570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521034" y="1703635"/>
            <a:ext cx="4720878" cy="2020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buFontTx/>
              <a:buNone/>
            </a:pPr>
            <a:r>
              <a:rPr lang="zh-CN" altLang="en-US" sz="1800" b="1" dirty="0" smtClean="0">
                <a:solidFill>
                  <a:schemeClr val="tx1"/>
                </a:solidFill>
                <a:cs typeface="+mn-ea"/>
                <a:sym typeface="+mn-lt"/>
              </a:rPr>
              <a:t>定  义：</a:t>
            </a:r>
            <a:endParaRPr lang="en-US" altLang="zh-CN" sz="1800" b="1" dirty="0" smtClean="0">
              <a:solidFill>
                <a:schemeClr val="tx1"/>
              </a:solidFill>
              <a:cs typeface="+mn-ea"/>
              <a:sym typeface="+mn-lt"/>
            </a:endParaRPr>
          </a:p>
          <a:p>
            <a:pPr algn="l">
              <a:lnSpc>
                <a:spcPct val="200000"/>
              </a:lnSpc>
              <a:spcBef>
                <a:spcPct val="0"/>
              </a:spcBef>
              <a:buFontTx/>
              <a:buNone/>
            </a:pPr>
            <a:r>
              <a:rPr lang="zh-CN" altLang="en-US" sz="1200" dirty="0" smtClean="0">
                <a:solidFill>
                  <a:schemeClr val="tx1"/>
                </a:solidFill>
                <a:cs typeface="+mn-ea"/>
                <a:sym typeface="+mn-lt"/>
              </a:rPr>
              <a:t>法是反映统治阶级意志，</a:t>
            </a:r>
            <a:endParaRPr lang="en-US" altLang="zh-CN" sz="1200" dirty="0" smtClean="0">
              <a:solidFill>
                <a:schemeClr val="tx1"/>
              </a:solidFill>
              <a:cs typeface="+mn-ea"/>
              <a:sym typeface="+mn-lt"/>
            </a:endParaRPr>
          </a:p>
          <a:p>
            <a:pPr algn="l">
              <a:lnSpc>
                <a:spcPct val="200000"/>
              </a:lnSpc>
              <a:spcBef>
                <a:spcPct val="0"/>
              </a:spcBef>
              <a:buFontTx/>
              <a:buNone/>
            </a:pPr>
            <a:r>
              <a:rPr lang="zh-CN" altLang="en-US" sz="1200" dirty="0" smtClean="0">
                <a:solidFill>
                  <a:schemeClr val="tx1"/>
                </a:solidFill>
                <a:cs typeface="+mn-ea"/>
                <a:sym typeface="+mn-lt"/>
              </a:rPr>
              <a:t>由国家制定或认可并</a:t>
            </a:r>
            <a:r>
              <a:rPr lang="zh-CN" altLang="en-US" sz="1200" dirty="0">
                <a:solidFill>
                  <a:schemeClr val="tx1"/>
                </a:solidFill>
                <a:cs typeface="+mn-ea"/>
                <a:sym typeface="+mn-lt"/>
              </a:rPr>
              <a:t>以国家强制力保证实施的行为规范体系。 </a:t>
            </a:r>
          </a:p>
          <a:p>
            <a:pPr algn="l">
              <a:lnSpc>
                <a:spcPct val="200000"/>
              </a:lnSpc>
              <a:buFontTx/>
              <a:buNone/>
            </a:pPr>
            <a:r>
              <a:rPr lang="zh-CN" altLang="en-US" sz="1200" dirty="0">
                <a:solidFill>
                  <a:schemeClr val="tx1"/>
                </a:solidFill>
                <a:cs typeface="+mn-ea"/>
                <a:sym typeface="+mn-lt"/>
              </a:rPr>
              <a:t>简单来说：法就是告诉人们：</a:t>
            </a:r>
          </a:p>
          <a:p>
            <a:pPr algn="l">
              <a:lnSpc>
                <a:spcPct val="200000"/>
              </a:lnSpc>
            </a:pPr>
            <a:r>
              <a:rPr lang="zh-CN" altLang="en-US" sz="1200" b="1" dirty="0">
                <a:solidFill>
                  <a:schemeClr val="tx1"/>
                </a:solidFill>
                <a:cs typeface="+mn-ea"/>
                <a:sym typeface="+mn-lt"/>
              </a:rPr>
              <a:t>哪些可以做、哪些必须做、哪些禁止做</a:t>
            </a:r>
          </a:p>
          <a:p>
            <a:pPr algn="l">
              <a:lnSpc>
                <a:spcPct val="200000"/>
              </a:lnSpc>
              <a:buFontTx/>
              <a:buNone/>
            </a:pPr>
            <a:r>
              <a:rPr lang="zh-CN" altLang="en-US" sz="1200" dirty="0">
                <a:solidFill>
                  <a:schemeClr val="tx1"/>
                </a:solidFill>
                <a:cs typeface="+mn-ea"/>
                <a:sym typeface="+mn-lt"/>
              </a:rPr>
              <a:t>法具有惩罚性 </a:t>
            </a:r>
          </a:p>
          <a:p>
            <a:pPr algn="l">
              <a:spcBef>
                <a:spcPct val="0"/>
              </a:spcBef>
              <a:buFontTx/>
              <a:buNone/>
            </a:pPr>
            <a:endParaRPr lang="zh-CN" altLang="en-US" sz="2400" dirty="0" smtClean="0">
              <a:solidFill>
                <a:schemeClr val="tx1"/>
              </a:solidFill>
              <a:cs typeface="+mn-ea"/>
              <a:sym typeface="+mn-lt"/>
            </a:endParaRPr>
          </a:p>
          <a:p>
            <a:pPr algn="l"/>
            <a:endParaRPr lang="zh-CN" altLang="en-US" sz="2400" dirty="0">
              <a:solidFill>
                <a:schemeClr val="tx1"/>
              </a:solidFill>
              <a:cs typeface="+mn-ea"/>
              <a:sym typeface="+mn-lt"/>
            </a:endParaRPr>
          </a:p>
        </p:txBody>
      </p:sp>
      <p:sp>
        <p:nvSpPr>
          <p:cNvPr id="9" name="TextBox 8"/>
          <p:cNvSpPr txBox="1"/>
          <p:nvPr/>
        </p:nvSpPr>
        <p:spPr>
          <a:xfrm>
            <a:off x="2123728" y="612006"/>
            <a:ext cx="4896545" cy="400110"/>
          </a:xfrm>
          <a:prstGeom prst="rect">
            <a:avLst/>
          </a:prstGeom>
          <a:noFill/>
        </p:spPr>
        <p:txBody>
          <a:bodyPr wrap="square" rtlCol="0">
            <a:spAutoFit/>
          </a:bodyPr>
          <a:lstStyle/>
          <a:p>
            <a:r>
              <a:rPr lang="zh-CN" altLang="en-US" sz="2000" b="1" dirty="0">
                <a:cs typeface="+mn-ea"/>
                <a:sym typeface="+mn-lt"/>
              </a:rPr>
              <a:t>什么是法？与未成年人相关的法律有哪些</a:t>
            </a:r>
            <a:r>
              <a:rPr lang="zh-CN" altLang="en-US" sz="2000" b="1" dirty="0" smtClean="0">
                <a:cs typeface="+mn-ea"/>
                <a:sym typeface="+mn-lt"/>
              </a:rPr>
              <a:t>？</a:t>
            </a:r>
            <a:endParaRPr lang="zh-CN" altLang="en-US" sz="2000" b="1" dirty="0">
              <a:cs typeface="+mn-ea"/>
              <a:sym typeface="+mn-lt"/>
            </a:endParaRPr>
          </a:p>
        </p:txBody>
      </p:sp>
      <p:pic>
        <p:nvPicPr>
          <p:cNvPr id="10"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apple\Desktop\jpg\8765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245428"/>
            <a:ext cx="569220" cy="63413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843808" y="123478"/>
            <a:ext cx="936104" cy="138499"/>
          </a:xfrm>
          <a:prstGeom prst="rect">
            <a:avLst/>
          </a:prstGeom>
          <a:noFill/>
        </p:spPr>
        <p:txBody>
          <a:bodyPr wrap="square" rtlCol="0">
            <a:spAutoFit/>
          </a:bodyPr>
          <a:lstStyle/>
          <a:p>
            <a:r>
              <a:rPr lang="en-US" altLang="zh-CN" sz="300" dirty="0">
                <a:solidFill>
                  <a:srgbClr val="FFFFFF"/>
                </a:solidFill>
              </a:rPr>
              <a:t>https://www.ypppt.com/</a:t>
            </a:r>
            <a:endParaRPr lang="zh-CN" altLang="en-US" sz="300" dirty="0">
              <a:solidFill>
                <a:srgbClr val="FFFFFF"/>
              </a:solidFill>
            </a:endParaRPr>
          </a:p>
        </p:txBody>
      </p:sp>
    </p:spTree>
    <p:extLst>
      <p:ext uri="{BB962C8B-B14F-4D97-AF65-F5344CB8AC3E}">
        <p14:creationId xmlns:p14="http://schemas.microsoft.com/office/powerpoint/2010/main" val="3200370347"/>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anim calcmode="lin" valueType="num">
                                      <p:cBhvr>
                                        <p:cTn id="16" dur="500" fill="hold"/>
                                        <p:tgtEl>
                                          <p:spTgt spid="25602"/>
                                        </p:tgtEl>
                                        <p:attrNameLst>
                                          <p:attrName>ppt_w</p:attrName>
                                        </p:attrNameLst>
                                      </p:cBhvr>
                                      <p:tavLst>
                                        <p:tav tm="0">
                                          <p:val>
                                            <p:fltVal val="0"/>
                                          </p:val>
                                        </p:tav>
                                        <p:tav tm="100000">
                                          <p:val>
                                            <p:strVal val="#ppt_w"/>
                                          </p:val>
                                        </p:tav>
                                      </p:tavLst>
                                    </p:anim>
                                    <p:anim calcmode="lin" valueType="num">
                                      <p:cBhvr>
                                        <p:cTn id="17" dur="500" fill="hold"/>
                                        <p:tgtEl>
                                          <p:spTgt spid="25602"/>
                                        </p:tgtEl>
                                        <p:attrNameLst>
                                          <p:attrName>ppt_h</p:attrName>
                                        </p:attrNameLst>
                                      </p:cBhvr>
                                      <p:tavLst>
                                        <p:tav tm="0">
                                          <p:val>
                                            <p:fltVal val="0"/>
                                          </p:val>
                                        </p:tav>
                                        <p:tav tm="100000">
                                          <p:val>
                                            <p:strVal val="#ppt_h"/>
                                          </p:val>
                                        </p:tav>
                                      </p:tavLst>
                                    </p:anim>
                                    <p:animEffect transition="in" filter="fade">
                                      <p:cBhvr>
                                        <p:cTn id="18" dur="500"/>
                                        <p:tgtEl>
                                          <p:spTgt spid="25602"/>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5602"/>
                                        </p:tgtEl>
                                        <p:attrNameLst>
                                          <p:attrName>r</p:attrName>
                                        </p:attrNameLst>
                                      </p:cBhvr>
                                    </p:animRot>
                                    <p:animRot by="-240000">
                                      <p:cBhvr>
                                        <p:cTn id="23" dur="200" fill="hold">
                                          <p:stCondLst>
                                            <p:cond delay="200"/>
                                          </p:stCondLst>
                                        </p:cTn>
                                        <p:tgtEl>
                                          <p:spTgt spid="25602"/>
                                        </p:tgtEl>
                                        <p:attrNameLst>
                                          <p:attrName>r</p:attrName>
                                        </p:attrNameLst>
                                      </p:cBhvr>
                                    </p:animRot>
                                    <p:animRot by="240000">
                                      <p:cBhvr>
                                        <p:cTn id="24" dur="200" fill="hold">
                                          <p:stCondLst>
                                            <p:cond delay="400"/>
                                          </p:stCondLst>
                                        </p:cTn>
                                        <p:tgtEl>
                                          <p:spTgt spid="25602"/>
                                        </p:tgtEl>
                                        <p:attrNameLst>
                                          <p:attrName>r</p:attrName>
                                        </p:attrNameLst>
                                      </p:cBhvr>
                                    </p:animRot>
                                    <p:animRot by="-240000">
                                      <p:cBhvr>
                                        <p:cTn id="25" dur="200" fill="hold">
                                          <p:stCondLst>
                                            <p:cond delay="600"/>
                                          </p:stCondLst>
                                        </p:cTn>
                                        <p:tgtEl>
                                          <p:spTgt spid="25602"/>
                                        </p:tgtEl>
                                        <p:attrNameLst>
                                          <p:attrName>r</p:attrName>
                                        </p:attrNameLst>
                                      </p:cBhvr>
                                    </p:animRot>
                                    <p:animRot by="120000">
                                      <p:cBhvr>
                                        <p:cTn id="26" dur="200" fill="hold">
                                          <p:stCondLst>
                                            <p:cond delay="800"/>
                                          </p:stCondLst>
                                        </p:cTn>
                                        <p:tgtEl>
                                          <p:spTgt spid="25602"/>
                                        </p:tgtEl>
                                        <p:attrNameLst>
                                          <p:attrName>r</p:attrName>
                                        </p:attrNameLst>
                                      </p:cBhvr>
                                    </p:animRot>
                                  </p:childTnLst>
                                </p:cTn>
                              </p:par>
                              <p:par>
                                <p:cTn id="27" presetID="2" presetClass="entr" presetSubtype="4"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8">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
                                            <p:txEl>
                                              <p:pRg st="2" end="2"/>
                                            </p:txEl>
                                          </p:spTgt>
                                        </p:tgtEl>
                                        <p:attrNameLst>
                                          <p:attrName>ppt_y</p:attrName>
                                        </p:attrNameLst>
                                      </p:cBhvr>
                                      <p:tavLst>
                                        <p:tav tm="0">
                                          <p:val>
                                            <p:strVal val="1+#ppt_h/2"/>
                                          </p:val>
                                        </p:tav>
                                        <p:tav tm="100000">
                                          <p:val>
                                            <p:strVal val="#ppt_y"/>
                                          </p:val>
                                        </p:tav>
                                      </p:tavLst>
                                    </p:anim>
                                  </p:childTnLst>
                                </p:cTn>
                              </p:par>
                              <p:par>
                                <p:cTn id="39" presetID="5" presetClass="entr" presetSubtype="10"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checkerboard(across)">
                                      <p:cBhvr>
                                        <p:cTn id="41" dur="2000"/>
                                        <p:tgtEl>
                                          <p:spTgt spid="8">
                                            <p:txEl>
                                              <p:pRg st="3" end="3"/>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checkerboard(across)">
                                      <p:cBhvr>
                                        <p:cTn id="44" dur="2000"/>
                                        <p:tgtEl>
                                          <p:spTgt spid="8">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checkerboard(across)">
                                      <p:cBhvr>
                                        <p:cTn id="47" dur="20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apple\Desktop\jpg\654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5" y="269966"/>
            <a:ext cx="6768752" cy="4446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9847" y="901580"/>
            <a:ext cx="4392488" cy="3662541"/>
          </a:xfrm>
          <a:prstGeom prst="rect">
            <a:avLst/>
          </a:prstGeom>
          <a:noFill/>
        </p:spPr>
        <p:txBody>
          <a:bodyPr wrap="square" rtlCol="0">
            <a:spAutoFit/>
          </a:bodyPr>
          <a:lstStyle/>
          <a:p>
            <a:pPr>
              <a:lnSpc>
                <a:spcPct val="200000"/>
              </a:lnSpc>
            </a:pPr>
            <a:r>
              <a:rPr lang="zh-CN" altLang="en-US" sz="2000" b="1" dirty="0" smtClean="0">
                <a:cs typeface="+mn-ea"/>
                <a:sym typeface="+mn-lt"/>
              </a:rPr>
              <a:t>“</a:t>
            </a:r>
            <a:r>
              <a:rPr lang="zh-CN" altLang="en-US" sz="2000" b="1" dirty="0">
                <a:cs typeface="+mn-ea"/>
                <a:sym typeface="+mn-lt"/>
              </a:rPr>
              <a:t>摇头丸</a:t>
            </a:r>
            <a:r>
              <a:rPr lang="zh-CN" altLang="en-US" sz="2000" b="1" dirty="0" smtClean="0">
                <a:cs typeface="+mn-ea"/>
                <a:sym typeface="+mn-lt"/>
              </a:rPr>
              <a:t>” </a:t>
            </a:r>
            <a:r>
              <a:rPr lang="zh-CN" altLang="en-US" sz="1200" dirty="0" smtClean="0">
                <a:solidFill>
                  <a:schemeClr val="bg1">
                    <a:lumMod val="50000"/>
                  </a:schemeClr>
                </a:solidFill>
                <a:cs typeface="+mn-ea"/>
                <a:sym typeface="+mn-lt"/>
              </a:rPr>
              <a:t>的</a:t>
            </a:r>
            <a:r>
              <a:rPr lang="zh-CN" altLang="en-US" sz="1200" dirty="0">
                <a:solidFill>
                  <a:schemeClr val="bg1">
                    <a:lumMod val="50000"/>
                  </a:schemeClr>
                </a:solidFill>
                <a:cs typeface="+mn-ea"/>
                <a:sym typeface="+mn-lt"/>
              </a:rPr>
              <a:t>主要成分是冰毒，是冰毒的一种。冰毒的成分是甲基苯丙安，纯品很像冰糖，贩卖者为了便于吸食者使用，制作成各种规格的片剂、丸剂，就是“摇头丸”</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人服食后为释放能量会不停手舞足蹈，摇头晃脑。冰毒是一种精神类毒品，吸食后透支人体的能量，对内脏器官伤害很大。吸食者有暴力攻击倾向，易引发暴力攻击、性侵害、抢劫等事件，成为社会治安隐患。有人曾诉说吸食冰毒后的感觉：“血液沸腾，敢干平时最不敢干的事。”有报章透露，冰毒吸食一次即可成瘾。冰毒对吸食者和社会的危害性，远甚于海洛因。 </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239" y="1923678"/>
            <a:ext cx="1800201" cy="132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C:\Users\apple\Desktop\765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2" descr="C:\Users\apple\Desktop\765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40" name="Picture 4" descr="C:\Users\apple\Desktop\jpg\43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83409">
            <a:off x="276272" y="1910546"/>
            <a:ext cx="1166811" cy="2531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rot="20366472" flipH="1">
            <a:off x="2383692" y="1304308"/>
            <a:ext cx="187951" cy="1193841"/>
            <a:chOff x="2696523" y="267884"/>
            <a:chExt cx="150553" cy="956292"/>
          </a:xfrm>
          <a:effectLst>
            <a:outerShdw blurRad="50800" dist="38100" dir="2700000" algn="tl" rotWithShape="0">
              <a:prstClr val="black">
                <a:alpha val="40000"/>
              </a:prstClr>
            </a:outerShdw>
          </a:effectLst>
        </p:grpSpPr>
        <p:sp>
          <p:nvSpPr>
            <p:cNvPr id="13" name="平行四边形 12"/>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3"/>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344809129"/>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Effect transition="in" filter="fade">
                                      <p:cBhvr>
                                        <p:cTn id="9" dur="500"/>
                                        <p:tgtEl>
                                          <p:spTgt spid="1434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340"/>
                                        </p:tgtEl>
                                      </p:cBhvr>
                                    </p:animEffect>
                                    <p:animScale>
                                      <p:cBhvr>
                                        <p:cTn id="14" dur="250" autoRev="1" fill="hold"/>
                                        <p:tgtEl>
                                          <p:spTgt spid="14340"/>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wipe(up)">
                                      <p:cBhvr>
                                        <p:cTn id="19" dur="500"/>
                                        <p:tgtEl>
                                          <p:spTgt spid="143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fade">
                                      <p:cBhvr>
                                        <p:cTn id="24" dur="500"/>
                                        <p:tgtEl>
                                          <p:spTgt spid="1433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2"/>
                                        </p:tgtEl>
                                        <p:attrNameLst>
                                          <p:attrName>r</p:attrName>
                                        </p:attrNameLst>
                                      </p:cBhvr>
                                    </p:animRot>
                                    <p:animRot by="-240000">
                                      <p:cBhvr>
                                        <p:cTn id="34" dur="200" fill="hold">
                                          <p:stCondLst>
                                            <p:cond delay="200"/>
                                          </p:stCondLst>
                                        </p:cTn>
                                        <p:tgtEl>
                                          <p:spTgt spid="12"/>
                                        </p:tgtEl>
                                        <p:attrNameLst>
                                          <p:attrName>r</p:attrName>
                                        </p:attrNameLst>
                                      </p:cBhvr>
                                    </p:animRot>
                                    <p:animRot by="240000">
                                      <p:cBhvr>
                                        <p:cTn id="35" dur="200" fill="hold">
                                          <p:stCondLst>
                                            <p:cond delay="400"/>
                                          </p:stCondLst>
                                        </p:cTn>
                                        <p:tgtEl>
                                          <p:spTgt spid="12"/>
                                        </p:tgtEl>
                                        <p:attrNameLst>
                                          <p:attrName>r</p:attrName>
                                        </p:attrNameLst>
                                      </p:cBhvr>
                                    </p:animRot>
                                    <p:animRot by="-240000">
                                      <p:cBhvr>
                                        <p:cTn id="36" dur="200" fill="hold">
                                          <p:stCondLst>
                                            <p:cond delay="600"/>
                                          </p:stCondLst>
                                        </p:cTn>
                                        <p:tgtEl>
                                          <p:spTgt spid="12"/>
                                        </p:tgtEl>
                                        <p:attrNameLst>
                                          <p:attrName>r</p:attrName>
                                        </p:attrNameLst>
                                      </p:cBhvr>
                                    </p:animRot>
                                    <p:animRot by="120000">
                                      <p:cBhvr>
                                        <p:cTn id="37" dur="200" fill="hold">
                                          <p:stCondLst>
                                            <p:cond delay="800"/>
                                          </p:stCondLst>
                                        </p:cTn>
                                        <p:tgtEl>
                                          <p:spTgt spid="1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apple\Desktop\jpg\654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5" y="269966"/>
            <a:ext cx="6768752" cy="4446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454" y="1691323"/>
            <a:ext cx="184308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descr="C:\Users\apple\Desktop\76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2" descr="C:\Users\apple\Desktop\76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apple\Desktop\jpg\43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83409">
            <a:off x="276272" y="1910546"/>
            <a:ext cx="1166811" cy="2531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rot="20366472" flipH="1">
            <a:off x="2383692" y="1304308"/>
            <a:ext cx="187951" cy="1193841"/>
            <a:chOff x="2696523" y="267884"/>
            <a:chExt cx="150553" cy="956292"/>
          </a:xfrm>
          <a:effectLst>
            <a:outerShdw blurRad="50800" dist="38100" dir="2700000" algn="tl" rotWithShape="0">
              <a:prstClr val="black">
                <a:alpha val="40000"/>
              </a:prstClr>
            </a:outerShdw>
          </a:effectLst>
        </p:grpSpPr>
        <p:sp>
          <p:nvSpPr>
            <p:cNvPr id="20" name="平行四边形 19"/>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平行四边形 20"/>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Picture 5" descr="C:\Users\apple\Desktop\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9847" y="901580"/>
            <a:ext cx="4392488" cy="2477601"/>
          </a:xfrm>
          <a:prstGeom prst="rect">
            <a:avLst/>
          </a:prstGeom>
          <a:noFill/>
        </p:spPr>
        <p:txBody>
          <a:bodyPr wrap="square" rtlCol="0">
            <a:spAutoFit/>
          </a:bodyPr>
          <a:lstStyle/>
          <a:p>
            <a:pPr>
              <a:lnSpc>
                <a:spcPct val="250000"/>
              </a:lnSpc>
            </a:pPr>
            <a:r>
              <a:rPr lang="zh-CN" altLang="en-US" b="1" dirty="0">
                <a:cs typeface="+mn-ea"/>
                <a:sym typeface="+mn-lt"/>
              </a:rPr>
              <a:t>“罂粟” </a:t>
            </a:r>
            <a:r>
              <a:rPr lang="zh-CN" altLang="en-US" sz="1100" dirty="0">
                <a:solidFill>
                  <a:schemeClr val="bg1">
                    <a:lumMod val="50000"/>
                  </a:schemeClr>
                </a:solidFill>
                <a:cs typeface="+mn-ea"/>
                <a:sym typeface="+mn-lt"/>
              </a:rPr>
              <a:t>为一年生植物，植株高</a:t>
            </a:r>
            <a:r>
              <a:rPr lang="en-US" altLang="zh-CN" sz="1100" dirty="0">
                <a:solidFill>
                  <a:schemeClr val="bg1">
                    <a:lumMod val="50000"/>
                  </a:schemeClr>
                </a:solidFill>
                <a:cs typeface="+mn-ea"/>
                <a:sym typeface="+mn-lt"/>
              </a:rPr>
              <a:t>1</a:t>
            </a:r>
            <a:r>
              <a:rPr lang="zh-CN" altLang="en-US" sz="1100" dirty="0">
                <a:solidFill>
                  <a:schemeClr val="bg1">
                    <a:lumMod val="50000"/>
                  </a:schemeClr>
                </a:solidFill>
                <a:cs typeface="+mn-ea"/>
                <a:sym typeface="+mn-lt"/>
              </a:rPr>
              <a:t>米到</a:t>
            </a:r>
            <a:r>
              <a:rPr lang="en-US" altLang="zh-CN" sz="1100" dirty="0">
                <a:solidFill>
                  <a:schemeClr val="bg1">
                    <a:lumMod val="50000"/>
                  </a:schemeClr>
                </a:solidFill>
                <a:cs typeface="+mn-ea"/>
                <a:sym typeface="+mn-lt"/>
              </a:rPr>
              <a:t>5</a:t>
            </a:r>
            <a:r>
              <a:rPr lang="zh-CN" altLang="en-US" sz="1100" dirty="0">
                <a:solidFill>
                  <a:schemeClr val="bg1">
                    <a:lumMod val="50000"/>
                  </a:schemeClr>
                </a:solidFill>
                <a:cs typeface="+mn-ea"/>
                <a:sym typeface="+mn-lt"/>
              </a:rPr>
              <a:t>米，花为蓝紫色或白色，叶子为银绿色，分裂或有锯齿。罂粟花落后，在顶端结成椭圆型的果实──罂粟果。取罂粟果划破表皮，会流出乳白色的果汁。果汁暴露于空气后干燥凝结，即变成褐色或黑色，这就是生鸦片。生鸦片经过提炼生成吗啡，吗啡再经化学药物提炼即生成海洛因。</a:t>
            </a:r>
          </a:p>
        </p:txBody>
      </p:sp>
    </p:spTree>
    <p:extLst>
      <p:ext uri="{BB962C8B-B14F-4D97-AF65-F5344CB8AC3E}">
        <p14:creationId xmlns:p14="http://schemas.microsoft.com/office/powerpoint/2010/main" val="3254898439"/>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8"/>
                                        </p:tgtEl>
                                      </p:cBhvr>
                                    </p:animEffect>
                                    <p:animScale>
                                      <p:cBhvr>
                                        <p:cTn id="14" dur="250" autoRev="1" fill="hold"/>
                                        <p:tgtEl>
                                          <p:spTgt spid="18"/>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9"/>
                                        </p:tgtEl>
                                        <p:attrNameLst>
                                          <p:attrName>r</p:attrName>
                                        </p:attrNameLst>
                                      </p:cBhvr>
                                    </p:animRot>
                                    <p:animRot by="-240000">
                                      <p:cBhvr>
                                        <p:cTn id="34" dur="200" fill="hold">
                                          <p:stCondLst>
                                            <p:cond delay="200"/>
                                          </p:stCondLst>
                                        </p:cTn>
                                        <p:tgtEl>
                                          <p:spTgt spid="19"/>
                                        </p:tgtEl>
                                        <p:attrNameLst>
                                          <p:attrName>r</p:attrName>
                                        </p:attrNameLst>
                                      </p:cBhvr>
                                    </p:animRot>
                                    <p:animRot by="240000">
                                      <p:cBhvr>
                                        <p:cTn id="35" dur="200" fill="hold">
                                          <p:stCondLst>
                                            <p:cond delay="400"/>
                                          </p:stCondLst>
                                        </p:cTn>
                                        <p:tgtEl>
                                          <p:spTgt spid="19"/>
                                        </p:tgtEl>
                                        <p:attrNameLst>
                                          <p:attrName>r</p:attrName>
                                        </p:attrNameLst>
                                      </p:cBhvr>
                                    </p:animRot>
                                    <p:animRot by="-240000">
                                      <p:cBhvr>
                                        <p:cTn id="36" dur="200" fill="hold">
                                          <p:stCondLst>
                                            <p:cond delay="600"/>
                                          </p:stCondLst>
                                        </p:cTn>
                                        <p:tgtEl>
                                          <p:spTgt spid="19"/>
                                        </p:tgtEl>
                                        <p:attrNameLst>
                                          <p:attrName>r</p:attrName>
                                        </p:attrNameLst>
                                      </p:cBhvr>
                                    </p:animRot>
                                    <p:animRot by="120000">
                                      <p:cBhvr>
                                        <p:cTn id="37" dur="200" fill="hold">
                                          <p:stCondLst>
                                            <p:cond delay="800"/>
                                          </p:stCondLst>
                                        </p:cTn>
                                        <p:tgtEl>
                                          <p:spTgt spid="1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apple\Desktop\jpg\654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5" y="269966"/>
            <a:ext cx="6768752" cy="4446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pple\Desktop\jpg\4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3409">
            <a:off x="276272" y="1910546"/>
            <a:ext cx="1166811" cy="2531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9847" y="901580"/>
            <a:ext cx="4392488" cy="3354765"/>
          </a:xfrm>
          <a:prstGeom prst="rect">
            <a:avLst/>
          </a:prstGeom>
          <a:noFill/>
        </p:spPr>
        <p:txBody>
          <a:bodyPr wrap="square" rtlCol="0">
            <a:spAutoFit/>
          </a:bodyPr>
          <a:lstStyle/>
          <a:p>
            <a:pPr>
              <a:lnSpc>
                <a:spcPct val="200000"/>
              </a:lnSpc>
            </a:pPr>
            <a:r>
              <a:rPr lang="zh-CN" altLang="en-US" b="1" dirty="0">
                <a:cs typeface="+mn-ea"/>
                <a:sym typeface="+mn-lt"/>
              </a:rPr>
              <a:t>“麻果”</a:t>
            </a:r>
            <a:r>
              <a:rPr lang="zh-CN" altLang="en-US" sz="1100" dirty="0">
                <a:solidFill>
                  <a:schemeClr val="bg1">
                    <a:lumMod val="50000"/>
                  </a:schemeClr>
                </a:solidFill>
                <a:cs typeface="+mn-ea"/>
                <a:sym typeface="+mn-lt"/>
              </a:rPr>
              <a:t>新型毒品是相对鸦片、海洛因等传统毒品而言的，主要指人工化学合成的致幻剂、兴奋剂类毒品，是国际禁毒公约和中国法律法规所规定管制的、直接作用于人的中枢神经系统，使人兴奋或抑制，连续食用能使人产生依赖性的精神药品（毒品）。鸦片、海洛因等麻醉药品主要是罂粟等毒品原植物再加工得到的半合成类毒品，而新型毒品大部分是通过人工合成的化学合成类毒品，所以新型毒品又名“实验室毒品”“化学合成毒品”。同时，因为新型毒品的滥用多发生在娱乐场所，又被称为“俱乐部毒品”“休闲毒品”“假日毒品”。</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1876324"/>
            <a:ext cx="1664488" cy="141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rot="20366472" flipH="1">
            <a:off x="2383692" y="1304308"/>
            <a:ext cx="187951" cy="1193841"/>
            <a:chOff x="2696523" y="267884"/>
            <a:chExt cx="150553" cy="956292"/>
          </a:xfrm>
          <a:effectLst>
            <a:outerShdw blurRad="50800" dist="38100" dir="2700000" algn="tl" rotWithShape="0">
              <a:prstClr val="black">
                <a:alpha val="40000"/>
              </a:prstClr>
            </a:outerShdw>
          </a:effectLst>
        </p:grpSpPr>
        <p:sp>
          <p:nvSpPr>
            <p:cNvPr id="21" name="平行四边形 20"/>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015115399"/>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9"/>
                                        </p:tgtEl>
                                      </p:cBhvr>
                                    </p:animEffect>
                                    <p:animScale>
                                      <p:cBhvr>
                                        <p:cTn id="14" dur="250" autoRev="1" fill="hold"/>
                                        <p:tgtEl>
                                          <p:spTgt spid="1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20"/>
                                        </p:tgtEl>
                                        <p:attrNameLst>
                                          <p:attrName>r</p:attrName>
                                        </p:attrNameLst>
                                      </p:cBhvr>
                                    </p:animRot>
                                    <p:animRot by="-240000">
                                      <p:cBhvr>
                                        <p:cTn id="34" dur="200" fill="hold">
                                          <p:stCondLst>
                                            <p:cond delay="200"/>
                                          </p:stCondLst>
                                        </p:cTn>
                                        <p:tgtEl>
                                          <p:spTgt spid="20"/>
                                        </p:tgtEl>
                                        <p:attrNameLst>
                                          <p:attrName>r</p:attrName>
                                        </p:attrNameLst>
                                      </p:cBhvr>
                                    </p:animRot>
                                    <p:animRot by="240000">
                                      <p:cBhvr>
                                        <p:cTn id="35" dur="200" fill="hold">
                                          <p:stCondLst>
                                            <p:cond delay="400"/>
                                          </p:stCondLst>
                                        </p:cTn>
                                        <p:tgtEl>
                                          <p:spTgt spid="20"/>
                                        </p:tgtEl>
                                        <p:attrNameLst>
                                          <p:attrName>r</p:attrName>
                                        </p:attrNameLst>
                                      </p:cBhvr>
                                    </p:animRot>
                                    <p:animRot by="-240000">
                                      <p:cBhvr>
                                        <p:cTn id="36" dur="200" fill="hold">
                                          <p:stCondLst>
                                            <p:cond delay="600"/>
                                          </p:stCondLst>
                                        </p:cTn>
                                        <p:tgtEl>
                                          <p:spTgt spid="20"/>
                                        </p:tgtEl>
                                        <p:attrNameLst>
                                          <p:attrName>r</p:attrName>
                                        </p:attrNameLst>
                                      </p:cBhvr>
                                    </p:animRot>
                                    <p:animRot by="120000">
                                      <p:cBhvr>
                                        <p:cTn id="37" dur="200" fill="hold">
                                          <p:stCondLst>
                                            <p:cond delay="80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apple\Desktop\jpg\654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5" y="269966"/>
            <a:ext cx="6768752" cy="4446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pple\Desktop\jpg\4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3409">
            <a:off x="276272" y="1910546"/>
            <a:ext cx="1166811" cy="2531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9847" y="901580"/>
            <a:ext cx="4392488" cy="3016210"/>
          </a:xfrm>
          <a:prstGeom prst="rect">
            <a:avLst/>
          </a:prstGeom>
          <a:noFill/>
        </p:spPr>
        <p:txBody>
          <a:bodyPr wrap="square" rtlCol="0">
            <a:spAutoFit/>
          </a:bodyPr>
          <a:lstStyle/>
          <a:p>
            <a:pPr>
              <a:lnSpc>
                <a:spcPct val="200000"/>
              </a:lnSpc>
            </a:pPr>
            <a:r>
              <a:rPr lang="zh-CN" altLang="en-US" b="1" dirty="0" smtClean="0">
                <a:cs typeface="+mn-ea"/>
                <a:sym typeface="+mn-lt"/>
              </a:rPr>
              <a:t>“海洛英” </a:t>
            </a:r>
            <a:r>
              <a:rPr lang="zh-CN" altLang="en-US" sz="1100" dirty="0">
                <a:solidFill>
                  <a:schemeClr val="bg1">
                    <a:lumMod val="50000"/>
                  </a:schemeClr>
                </a:solidFill>
                <a:cs typeface="+mn-ea"/>
                <a:sym typeface="+mn-lt"/>
              </a:rPr>
              <a:t>因亦称盐酸二乙酰吗啡，英文名</a:t>
            </a:r>
            <a:r>
              <a:rPr lang="en-US" altLang="zh-CN" sz="1100" dirty="0">
                <a:solidFill>
                  <a:schemeClr val="bg1">
                    <a:lumMod val="50000"/>
                  </a:schemeClr>
                </a:solidFill>
                <a:cs typeface="+mn-ea"/>
                <a:sym typeface="+mn-lt"/>
              </a:rPr>
              <a:t>Heroin</a:t>
            </a:r>
            <a:r>
              <a:rPr lang="zh-CN" altLang="en-US" sz="1100" dirty="0">
                <a:solidFill>
                  <a:schemeClr val="bg1">
                    <a:lumMod val="50000"/>
                  </a:schemeClr>
                </a:solidFill>
                <a:cs typeface="+mn-ea"/>
                <a:sym typeface="+mn-lt"/>
              </a:rPr>
              <a:t>，译为海洛因。其来源于鸦片，是鸦片经特殊化学处理后所得的产物。其主要成分为二乙酰吗啡，属于合成类麻醉品。迄今为止已有一百多年的历史。毒品市场上的海洛因有多种形状，是带有白色、米色、褐色、黑色等色泽的粉末、粒状或凝聚状物品，多数为白色结晶粉末，极纯的海洛因俗称“白粉”。有的可闻到特殊性气味，有的则没有。由于海洛因成瘾最快，毒性最烈，曾被称为“世界毒品之王”，一般持续吸食海洛因的人只能活</a:t>
            </a:r>
            <a:r>
              <a:rPr lang="en-US" altLang="zh-CN" sz="1100" dirty="0">
                <a:solidFill>
                  <a:schemeClr val="bg1">
                    <a:lumMod val="50000"/>
                  </a:schemeClr>
                </a:solidFill>
                <a:cs typeface="+mn-ea"/>
                <a:sym typeface="+mn-lt"/>
              </a:rPr>
              <a:t>7</a:t>
            </a:r>
            <a:r>
              <a:rPr lang="zh-CN" altLang="en-US" sz="1100" dirty="0">
                <a:solidFill>
                  <a:schemeClr val="bg1">
                    <a:lumMod val="50000"/>
                  </a:schemeClr>
                </a:solidFill>
                <a:cs typeface="+mn-ea"/>
                <a:sym typeface="+mn-lt"/>
              </a:rPr>
              <a:t>一</a:t>
            </a:r>
            <a:r>
              <a:rPr lang="en-US" altLang="zh-CN" sz="1100" dirty="0">
                <a:solidFill>
                  <a:schemeClr val="bg1">
                    <a:lumMod val="50000"/>
                  </a:schemeClr>
                </a:solidFill>
                <a:cs typeface="+mn-ea"/>
                <a:sym typeface="+mn-lt"/>
              </a:rPr>
              <a:t>8</a:t>
            </a:r>
            <a:r>
              <a:rPr lang="zh-CN" altLang="en-US" sz="1100" dirty="0">
                <a:solidFill>
                  <a:schemeClr val="bg1">
                    <a:lumMod val="50000"/>
                  </a:schemeClr>
                </a:solidFill>
                <a:cs typeface="+mn-ea"/>
                <a:sym typeface="+mn-lt"/>
              </a:rPr>
              <a:t>年。</a:t>
            </a: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3625" y="1970552"/>
            <a:ext cx="1826247" cy="14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rot="20366472" flipH="1">
            <a:off x="2383692" y="1304308"/>
            <a:ext cx="187951" cy="1193841"/>
            <a:chOff x="2696523" y="267884"/>
            <a:chExt cx="150553" cy="956292"/>
          </a:xfrm>
          <a:effectLst>
            <a:outerShdw blurRad="50800" dist="38100" dir="2700000" algn="tl" rotWithShape="0">
              <a:prstClr val="black">
                <a:alpha val="40000"/>
              </a:prstClr>
            </a:outerShdw>
          </a:effectLst>
        </p:grpSpPr>
        <p:sp>
          <p:nvSpPr>
            <p:cNvPr id="21" name="平行四边形 20"/>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920632722"/>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9"/>
                                        </p:tgtEl>
                                      </p:cBhvr>
                                    </p:animEffect>
                                    <p:animScale>
                                      <p:cBhvr>
                                        <p:cTn id="14" dur="250" autoRev="1" fill="hold"/>
                                        <p:tgtEl>
                                          <p:spTgt spid="1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20"/>
                                        </p:tgtEl>
                                        <p:attrNameLst>
                                          <p:attrName>r</p:attrName>
                                        </p:attrNameLst>
                                      </p:cBhvr>
                                    </p:animRot>
                                    <p:animRot by="-240000">
                                      <p:cBhvr>
                                        <p:cTn id="34" dur="200" fill="hold">
                                          <p:stCondLst>
                                            <p:cond delay="200"/>
                                          </p:stCondLst>
                                        </p:cTn>
                                        <p:tgtEl>
                                          <p:spTgt spid="20"/>
                                        </p:tgtEl>
                                        <p:attrNameLst>
                                          <p:attrName>r</p:attrName>
                                        </p:attrNameLst>
                                      </p:cBhvr>
                                    </p:animRot>
                                    <p:animRot by="240000">
                                      <p:cBhvr>
                                        <p:cTn id="35" dur="200" fill="hold">
                                          <p:stCondLst>
                                            <p:cond delay="400"/>
                                          </p:stCondLst>
                                        </p:cTn>
                                        <p:tgtEl>
                                          <p:spTgt spid="20"/>
                                        </p:tgtEl>
                                        <p:attrNameLst>
                                          <p:attrName>r</p:attrName>
                                        </p:attrNameLst>
                                      </p:cBhvr>
                                    </p:animRot>
                                    <p:animRot by="-240000">
                                      <p:cBhvr>
                                        <p:cTn id="36" dur="200" fill="hold">
                                          <p:stCondLst>
                                            <p:cond delay="600"/>
                                          </p:stCondLst>
                                        </p:cTn>
                                        <p:tgtEl>
                                          <p:spTgt spid="20"/>
                                        </p:tgtEl>
                                        <p:attrNameLst>
                                          <p:attrName>r</p:attrName>
                                        </p:attrNameLst>
                                      </p:cBhvr>
                                    </p:animRot>
                                    <p:animRot by="120000">
                                      <p:cBhvr>
                                        <p:cTn id="37" dur="200" fill="hold">
                                          <p:stCondLst>
                                            <p:cond delay="80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out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apple\Desktop\jpg\654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15" y="269966"/>
            <a:ext cx="6768752" cy="444633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12" descr="C:\Users\apple\Desktop\76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4" descr="C:\Users\apple\Desktop\jpg\4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3409">
            <a:off x="276272" y="1910546"/>
            <a:ext cx="1166811" cy="2531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9847" y="1147252"/>
            <a:ext cx="4392488" cy="2739211"/>
          </a:xfrm>
          <a:prstGeom prst="rect">
            <a:avLst/>
          </a:prstGeom>
          <a:noFill/>
        </p:spPr>
        <p:txBody>
          <a:bodyPr wrap="square" rtlCol="0">
            <a:spAutoFit/>
          </a:bodyPr>
          <a:lstStyle/>
          <a:p>
            <a:pPr>
              <a:lnSpc>
                <a:spcPct val="200000"/>
              </a:lnSpc>
            </a:pPr>
            <a:r>
              <a:rPr lang="zh-CN" altLang="en-US" sz="2000" b="1" dirty="0">
                <a:cs typeface="+mn-ea"/>
                <a:sym typeface="+mn-lt"/>
              </a:rPr>
              <a:t>“</a:t>
            </a:r>
            <a:r>
              <a:rPr lang="en-US" altLang="zh-CN" sz="2000" b="1" dirty="0">
                <a:cs typeface="+mn-ea"/>
                <a:sym typeface="+mn-lt"/>
              </a:rPr>
              <a:t>K</a:t>
            </a:r>
            <a:r>
              <a:rPr lang="zh-CN" altLang="en-US" sz="2000" b="1" dirty="0">
                <a:cs typeface="+mn-ea"/>
                <a:sym typeface="+mn-lt"/>
              </a:rPr>
              <a:t>粉”</a:t>
            </a:r>
            <a:r>
              <a:rPr lang="zh-CN" altLang="en-US" sz="1100" dirty="0">
                <a:solidFill>
                  <a:schemeClr val="bg1">
                    <a:lumMod val="50000"/>
                  </a:schemeClr>
                </a:solidFill>
                <a:cs typeface="+mn-ea"/>
                <a:sym typeface="+mn-lt"/>
              </a:rPr>
              <a:t>的化学名称叫“氯胺酮”，其外观为纯白色细结晶体，在医学临床上一般作为麻醉剂使用。</a:t>
            </a:r>
            <a:r>
              <a:rPr lang="en-US" altLang="zh-CN" sz="1100" dirty="0">
                <a:solidFill>
                  <a:schemeClr val="bg1">
                    <a:lumMod val="50000"/>
                  </a:schemeClr>
                </a:solidFill>
                <a:cs typeface="+mn-ea"/>
                <a:sym typeface="+mn-lt"/>
              </a:rPr>
              <a:t>2003</a:t>
            </a:r>
            <a:r>
              <a:rPr lang="zh-CN" altLang="en-US" sz="1100" dirty="0">
                <a:solidFill>
                  <a:schemeClr val="bg1">
                    <a:lumMod val="50000"/>
                  </a:schemeClr>
                </a:solidFill>
                <a:cs typeface="+mn-ea"/>
                <a:sym typeface="+mn-lt"/>
              </a:rPr>
              <a:t>年，公安部将其明确列入毒品范畴。</a:t>
            </a:r>
            <a:r>
              <a:rPr lang="en-US" altLang="zh-CN" sz="1100" dirty="0">
                <a:solidFill>
                  <a:schemeClr val="bg1">
                    <a:lumMod val="50000"/>
                  </a:schemeClr>
                </a:solidFill>
                <a:cs typeface="+mn-ea"/>
                <a:sym typeface="+mn-lt"/>
              </a:rPr>
              <a:t>K</a:t>
            </a:r>
            <a:r>
              <a:rPr lang="zh-CN" altLang="en-US" sz="1100" dirty="0">
                <a:solidFill>
                  <a:schemeClr val="bg1">
                    <a:lumMod val="50000"/>
                  </a:schemeClr>
                </a:solidFill>
                <a:cs typeface="+mn-ea"/>
                <a:sym typeface="+mn-lt"/>
              </a:rPr>
              <a:t>粉的吸食方式为鼻吸或溶于饮料后饮用，能兴奋心血管，吸食过量可致死，具有一定的精神依赖性。</a:t>
            </a:r>
            <a:r>
              <a:rPr lang="en-US" altLang="zh-CN" sz="1100" dirty="0">
                <a:solidFill>
                  <a:schemeClr val="bg1">
                    <a:lumMod val="50000"/>
                  </a:schemeClr>
                </a:solidFill>
                <a:cs typeface="+mn-ea"/>
                <a:sym typeface="+mn-lt"/>
              </a:rPr>
              <a:t>K</a:t>
            </a:r>
            <a:r>
              <a:rPr lang="zh-CN" altLang="en-US" sz="1100" dirty="0">
                <a:solidFill>
                  <a:schemeClr val="bg1">
                    <a:lumMod val="50000"/>
                  </a:schemeClr>
                </a:solidFill>
                <a:cs typeface="+mn-ea"/>
                <a:sym typeface="+mn-lt"/>
              </a:rPr>
              <a:t>粉成瘾后，在毒品作用下，吸食者会疯狂摇头，很容易摇断颈椎；同时，疯狂的摇摆还会造成心力、呼吸衰竭。吸食过量或长期吸食，可以对心、肺、神经都造成致命损伤，对中枢神经的损伤比冰毒还厉害。</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1964586"/>
            <a:ext cx="1728192" cy="127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rot="20366472" flipH="1">
            <a:off x="2383692" y="1304308"/>
            <a:ext cx="187951" cy="1193841"/>
            <a:chOff x="2696523" y="267884"/>
            <a:chExt cx="150553" cy="956292"/>
          </a:xfrm>
          <a:effectLst>
            <a:outerShdw blurRad="50800" dist="38100" dir="2700000" algn="tl" rotWithShape="0">
              <a:prstClr val="black">
                <a:alpha val="40000"/>
              </a:prstClr>
            </a:outerShdw>
          </a:effectLst>
        </p:grpSpPr>
        <p:sp>
          <p:nvSpPr>
            <p:cNvPr id="21" name="平行四边形 20"/>
            <p:cNvSpPr/>
            <p:nvPr/>
          </p:nvSpPr>
          <p:spPr>
            <a:xfrm rot="1678923">
              <a:off x="2696523" y="267885"/>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平行四边形 21"/>
            <p:cNvSpPr/>
            <p:nvPr/>
          </p:nvSpPr>
          <p:spPr>
            <a:xfrm rot="19903032" flipH="1">
              <a:off x="2696524" y="267884"/>
              <a:ext cx="150552" cy="956291"/>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234898140"/>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9"/>
                                        </p:tgtEl>
                                      </p:cBhvr>
                                    </p:animEffect>
                                    <p:animScale>
                                      <p:cBhvr>
                                        <p:cTn id="14" dur="250" autoRev="1" fill="hold"/>
                                        <p:tgtEl>
                                          <p:spTgt spid="1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20"/>
                                        </p:tgtEl>
                                        <p:attrNameLst>
                                          <p:attrName>r</p:attrName>
                                        </p:attrNameLst>
                                      </p:cBhvr>
                                    </p:animRot>
                                    <p:animRot by="-240000">
                                      <p:cBhvr>
                                        <p:cTn id="34" dur="200" fill="hold">
                                          <p:stCondLst>
                                            <p:cond delay="200"/>
                                          </p:stCondLst>
                                        </p:cTn>
                                        <p:tgtEl>
                                          <p:spTgt spid="20"/>
                                        </p:tgtEl>
                                        <p:attrNameLst>
                                          <p:attrName>r</p:attrName>
                                        </p:attrNameLst>
                                      </p:cBhvr>
                                    </p:animRot>
                                    <p:animRot by="240000">
                                      <p:cBhvr>
                                        <p:cTn id="35" dur="200" fill="hold">
                                          <p:stCondLst>
                                            <p:cond delay="400"/>
                                          </p:stCondLst>
                                        </p:cTn>
                                        <p:tgtEl>
                                          <p:spTgt spid="20"/>
                                        </p:tgtEl>
                                        <p:attrNameLst>
                                          <p:attrName>r</p:attrName>
                                        </p:attrNameLst>
                                      </p:cBhvr>
                                    </p:animRot>
                                    <p:animRot by="-240000">
                                      <p:cBhvr>
                                        <p:cTn id="36" dur="200" fill="hold">
                                          <p:stCondLst>
                                            <p:cond delay="600"/>
                                          </p:stCondLst>
                                        </p:cTn>
                                        <p:tgtEl>
                                          <p:spTgt spid="20"/>
                                        </p:tgtEl>
                                        <p:attrNameLst>
                                          <p:attrName>r</p:attrName>
                                        </p:attrNameLst>
                                      </p:cBhvr>
                                    </p:animRot>
                                    <p:animRot by="120000">
                                      <p:cBhvr>
                                        <p:cTn id="37" dur="200" fill="hold">
                                          <p:stCondLst>
                                            <p:cond delay="80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觅知网\11.28\2\3DD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915566"/>
            <a:ext cx="7416824"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475656" y="1965387"/>
            <a:ext cx="6120680" cy="17584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dirty="0">
                <a:cs typeface="+mn-ea"/>
                <a:sym typeface="+mn-lt"/>
              </a:rPr>
              <a:t> </a:t>
            </a:r>
            <a:r>
              <a:rPr lang="zh-CN" altLang="en-US" sz="1100" dirty="0" smtClean="0">
                <a:cs typeface="+mn-ea"/>
                <a:sym typeface="+mn-lt"/>
              </a:rPr>
              <a:t>      “未成年人”</a:t>
            </a:r>
            <a:r>
              <a:rPr lang="zh-CN" altLang="en-US" sz="1100" dirty="0">
                <a:cs typeface="+mn-ea"/>
                <a:sym typeface="+mn-lt"/>
              </a:rPr>
              <a:t>根据</a:t>
            </a:r>
            <a:r>
              <a:rPr lang="en-US" altLang="zh-CN" sz="1100" dirty="0">
                <a:cs typeface="+mn-ea"/>
                <a:sym typeface="+mn-lt"/>
              </a:rPr>
              <a:t>《</a:t>
            </a:r>
            <a:r>
              <a:rPr lang="zh-CN" altLang="en-US" sz="1100" dirty="0">
                <a:cs typeface="+mn-ea"/>
                <a:sym typeface="+mn-lt"/>
              </a:rPr>
              <a:t>未成年人保护法</a:t>
            </a:r>
            <a:r>
              <a:rPr lang="en-US" altLang="zh-CN" sz="1100" dirty="0">
                <a:cs typeface="+mn-ea"/>
                <a:sym typeface="+mn-lt"/>
              </a:rPr>
              <a:t>》</a:t>
            </a:r>
            <a:r>
              <a:rPr lang="zh-CN" altLang="en-US" sz="1100" dirty="0">
                <a:cs typeface="+mn-ea"/>
                <a:sym typeface="+mn-lt"/>
              </a:rPr>
              <a:t>规定：</a:t>
            </a:r>
            <a:r>
              <a:rPr lang="zh-CN" altLang="en-US" sz="1100" b="1" dirty="0">
                <a:cs typeface="+mn-ea"/>
                <a:sym typeface="+mn-lt"/>
              </a:rPr>
              <a:t>未成年人是指未满十八周岁的公民；我国</a:t>
            </a:r>
            <a:r>
              <a:rPr lang="en-US" altLang="zh-CN" sz="1100" b="1" dirty="0">
                <a:cs typeface="+mn-ea"/>
                <a:sym typeface="+mn-lt"/>
              </a:rPr>
              <a:t>《</a:t>
            </a:r>
            <a:r>
              <a:rPr lang="zh-CN" altLang="en-US" sz="1100" b="1" dirty="0">
                <a:cs typeface="+mn-ea"/>
                <a:sym typeface="+mn-lt"/>
              </a:rPr>
              <a:t>刑法</a:t>
            </a:r>
            <a:r>
              <a:rPr lang="en-US" altLang="zh-CN" sz="1100" b="1" dirty="0">
                <a:cs typeface="+mn-ea"/>
                <a:sym typeface="+mn-lt"/>
              </a:rPr>
              <a:t>》</a:t>
            </a:r>
            <a:r>
              <a:rPr lang="zh-CN" altLang="en-US" sz="1100" b="1" dirty="0">
                <a:cs typeface="+mn-ea"/>
                <a:sym typeface="+mn-lt"/>
              </a:rPr>
              <a:t>规定：不满</a:t>
            </a:r>
            <a:r>
              <a:rPr lang="en-US" altLang="zh-CN" sz="1100" b="1" dirty="0">
                <a:cs typeface="+mn-ea"/>
                <a:sym typeface="+mn-lt"/>
              </a:rPr>
              <a:t>14</a:t>
            </a:r>
            <a:r>
              <a:rPr lang="zh-CN" altLang="en-US" sz="1100" b="1" dirty="0">
                <a:cs typeface="+mn-ea"/>
                <a:sym typeface="+mn-lt"/>
              </a:rPr>
              <a:t>周岁的人对自己的所有行为不负刑事责任；已满十四周岁不满十六周岁的人犯破处门杀人、故意伤害致人重伤或者死亡、强奸、抢劫、贩卖毒品、放火、爆炸、投毒罪的，应当负刑事责任；对其他行为不负刑事责任；已满十六周岁的人犯罪，应负刑事责任。</a:t>
            </a:r>
          </a:p>
          <a:p>
            <a:pPr marL="0" indent="0">
              <a:lnSpc>
                <a:spcPct val="150000"/>
              </a:lnSpc>
              <a:buNone/>
            </a:pPr>
            <a:r>
              <a:rPr lang="zh-CN" altLang="en-US" sz="1100" dirty="0">
                <a:cs typeface="+mn-ea"/>
                <a:sym typeface="+mn-lt"/>
              </a:rPr>
              <a:t>    </a:t>
            </a:r>
            <a:r>
              <a:rPr lang="zh-CN" altLang="en-US" sz="1100" dirty="0" smtClean="0">
                <a:cs typeface="+mn-ea"/>
                <a:sym typeface="+mn-lt"/>
              </a:rPr>
              <a:t>    </a:t>
            </a:r>
            <a:r>
              <a:rPr lang="zh-CN" altLang="en-US" sz="1100" dirty="0">
                <a:cs typeface="+mn-ea"/>
                <a:sym typeface="+mn-lt"/>
              </a:rPr>
              <a:t>因此，在我国，未成年人犯罪指的是</a:t>
            </a:r>
            <a:r>
              <a:rPr lang="en-US" altLang="zh-CN" sz="1100" dirty="0">
                <a:cs typeface="+mn-ea"/>
                <a:sym typeface="+mn-lt"/>
              </a:rPr>
              <a:t>14</a:t>
            </a:r>
            <a:r>
              <a:rPr lang="zh-CN" altLang="en-US" sz="1100" dirty="0">
                <a:cs typeface="+mn-ea"/>
                <a:sym typeface="+mn-lt"/>
              </a:rPr>
              <a:t>周岁以上未满</a:t>
            </a:r>
            <a:r>
              <a:rPr lang="en-US" altLang="zh-CN" sz="1100" dirty="0">
                <a:cs typeface="+mn-ea"/>
                <a:sym typeface="+mn-lt"/>
              </a:rPr>
              <a:t>18</a:t>
            </a:r>
            <a:r>
              <a:rPr lang="zh-CN" altLang="en-US" sz="1100" dirty="0">
                <a:cs typeface="+mn-ea"/>
                <a:sym typeface="+mn-lt"/>
              </a:rPr>
              <a:t>周岁的人犯罪。</a:t>
            </a:r>
          </a:p>
          <a:p>
            <a:pPr marL="0" indent="0">
              <a:lnSpc>
                <a:spcPct val="150000"/>
              </a:lnSpc>
              <a:buNone/>
            </a:pPr>
            <a:r>
              <a:rPr lang="zh-CN" altLang="en-US" sz="1100" dirty="0" smtClean="0">
                <a:cs typeface="+mn-ea"/>
                <a:sym typeface="+mn-lt"/>
              </a:rPr>
              <a:t>        根据</a:t>
            </a:r>
            <a:r>
              <a:rPr lang="en-US" altLang="zh-CN" sz="1100" dirty="0">
                <a:cs typeface="+mn-ea"/>
                <a:sym typeface="+mn-lt"/>
              </a:rPr>
              <a:t>《</a:t>
            </a:r>
            <a:r>
              <a:rPr lang="zh-CN" altLang="en-US" sz="1100" dirty="0">
                <a:cs typeface="+mn-ea"/>
                <a:sym typeface="+mn-lt"/>
              </a:rPr>
              <a:t>中华人民共和国刑法</a:t>
            </a:r>
            <a:r>
              <a:rPr lang="en-US" altLang="zh-CN" sz="1100" dirty="0">
                <a:cs typeface="+mn-ea"/>
                <a:sym typeface="+mn-lt"/>
              </a:rPr>
              <a:t>》</a:t>
            </a:r>
            <a:r>
              <a:rPr lang="zh-CN" altLang="en-US" sz="1100" dirty="0">
                <a:cs typeface="+mn-ea"/>
                <a:sym typeface="+mn-lt"/>
              </a:rPr>
              <a:t>第十七条第四款之规定：　因不满十六周岁不予刑事处罚的，责令他的家长或者监护人加以管教；在必要的时候，也可以由政府收容教养。</a:t>
            </a:r>
          </a:p>
        </p:txBody>
      </p:sp>
      <p:sp>
        <p:nvSpPr>
          <p:cNvPr id="6" name="TextBox 5"/>
          <p:cNvSpPr txBox="1"/>
          <p:nvPr/>
        </p:nvSpPr>
        <p:spPr>
          <a:xfrm>
            <a:off x="2260309" y="446365"/>
            <a:ext cx="4623382"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“未成年人”以及“未成年人犯罪的概念” </a:t>
            </a:r>
          </a:p>
        </p:txBody>
      </p:sp>
      <p:pic>
        <p:nvPicPr>
          <p:cNvPr id="7" name="Picture 12" descr="C:\Users\apple\Desktop\76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4397" y="269966"/>
            <a:ext cx="1735661" cy="134470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2" descr="C:\Users\apple\Desktop\76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075806"/>
            <a:ext cx="1532078" cy="11869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38783"/>
      </p:ext>
    </p:extLst>
  </p:cSld>
  <p:clrMapOvr>
    <a:masterClrMapping/>
  </p:clrMapOvr>
  <mc:AlternateContent xmlns:mc="http://schemas.openxmlformats.org/markup-compatibility/2006" xmlns:p14="http://schemas.microsoft.com/office/powerpoint/2010/main">
    <mc:Choice Requires="p14">
      <p:transition spd="slow" p14:dur="1200" advTm="4000">
        <p14:flip dir="r"/>
      </p:transition>
    </mc:Choice>
    <mc:Fallback xmlns="" xmlns:a14="http://schemas.microsoft.com/office/drawing/2010/main">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ipe(up)">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sp>
        <p:nvSpPr>
          <p:cNvPr id="3" name="内容占位符 2"/>
          <p:cNvSpPr>
            <a:spLocks noGrp="1"/>
          </p:cNvSpPr>
          <p:nvPr>
            <p:ph idx="1"/>
          </p:nvPr>
        </p:nvSpPr>
        <p:spPr/>
        <p:txBody>
          <a:bodyPr/>
          <a:lstStyle/>
          <a:p>
            <a:endParaRPr lang="zh-CN" altLang="en-US">
              <a:cs typeface="+mn-ea"/>
              <a:sym typeface="+mn-lt"/>
            </a:endParaRPr>
          </a:p>
        </p:txBody>
      </p:sp>
      <p:pic>
        <p:nvPicPr>
          <p:cNvPr id="1026" name="Picture 2" descr="C:\Users\apple\Desktop\R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pple\Desktop\674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859782"/>
            <a:ext cx="3322638" cy="19970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pple\Desktop\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543218"/>
            <a:ext cx="2961184" cy="26002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觅知网\11.28\2\5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2438400" cy="105013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apple\Desktop\565f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2578" y="1258515"/>
            <a:ext cx="6318845" cy="14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11107"/>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xmlns:a14="http://schemas.microsoft.com/office/drawing/2010/main">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
                                          </p:val>
                                        </p:tav>
                                        <p:tav tm="100000">
                                          <p:val>
                                            <p:strVal val="#ppt_w"/>
                                          </p:val>
                                        </p:tav>
                                      </p:tavLst>
                                    </p:anim>
                                    <p:anim calcmode="lin" valueType="num">
                                      <p:cBhvr>
                                        <p:cTn id="14" dur="500" fill="hold"/>
                                        <p:tgtEl>
                                          <p:spTgt spid="1028"/>
                                        </p:tgtEl>
                                        <p:attrNameLst>
                                          <p:attrName>ppt_h</p:attrName>
                                        </p:attrNameLst>
                                      </p:cBhvr>
                                      <p:tavLst>
                                        <p:tav tm="0">
                                          <p:val>
                                            <p:fltVal val="0"/>
                                          </p:val>
                                        </p:tav>
                                        <p:tav tm="100000">
                                          <p:val>
                                            <p:strVal val="#ppt_h"/>
                                          </p:val>
                                        </p:tav>
                                      </p:tavLst>
                                    </p:anim>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459"/>
                                        </p:tgtEl>
                                        <p:attrNameLst>
                                          <p:attrName>style.visibility</p:attrName>
                                        </p:attrNameLst>
                                      </p:cBhvr>
                                      <p:to>
                                        <p:strVal val="visible"/>
                                      </p:to>
                                    </p:set>
                                    <p:anim calcmode="lin" valueType="num">
                                      <p:cBhvr additive="base">
                                        <p:cTn id="20" dur="500" fill="hold"/>
                                        <p:tgtEl>
                                          <p:spTgt spid="19459"/>
                                        </p:tgtEl>
                                        <p:attrNameLst>
                                          <p:attrName>ppt_x</p:attrName>
                                        </p:attrNameLst>
                                      </p:cBhvr>
                                      <p:tavLst>
                                        <p:tav tm="0">
                                          <p:val>
                                            <p:strVal val="#ppt_x"/>
                                          </p:val>
                                        </p:tav>
                                        <p:tav tm="100000">
                                          <p:val>
                                            <p:strVal val="#ppt_x"/>
                                          </p:val>
                                        </p:tav>
                                      </p:tavLst>
                                    </p:anim>
                                    <p:anim calcmode="lin" valueType="num">
                                      <p:cBhvr additive="base">
                                        <p:cTn id="21"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9459"/>
                                        </p:tgtEl>
                                      </p:cBhvr>
                                    </p:animEffect>
                                    <p:animScale>
                                      <p:cBhvr>
                                        <p:cTn id="26" dur="250" autoRev="1" fill="hold"/>
                                        <p:tgtEl>
                                          <p:spTgt spid="1945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additive="base">
                                        <p:cTn id="31" dur="500" fill="hold"/>
                                        <p:tgtEl>
                                          <p:spTgt spid="1033"/>
                                        </p:tgtEl>
                                        <p:attrNameLst>
                                          <p:attrName>ppt_x</p:attrName>
                                        </p:attrNameLst>
                                      </p:cBhvr>
                                      <p:tavLst>
                                        <p:tav tm="0">
                                          <p:val>
                                            <p:strVal val="1+#ppt_w/2"/>
                                          </p:val>
                                        </p:tav>
                                        <p:tav tm="100000">
                                          <p:val>
                                            <p:strVal val="#ppt_x"/>
                                          </p:val>
                                        </p:tav>
                                      </p:tavLst>
                                    </p:anim>
                                    <p:anim calcmode="lin" valueType="num">
                                      <p:cBhvr additive="base">
                                        <p:cTn id="3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9111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pple\Desktop\jpg\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096" y="207244"/>
            <a:ext cx="6152256" cy="27245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46120" y="1254994"/>
            <a:ext cx="3744416" cy="400110"/>
          </a:xfrm>
          <a:prstGeom prst="rect">
            <a:avLst/>
          </a:prstGeom>
          <a:noFill/>
        </p:spPr>
        <p:txBody>
          <a:bodyPr wrap="square" rtlCol="0">
            <a:spAutoFit/>
          </a:bodyPr>
          <a:lstStyle/>
          <a:p>
            <a:r>
              <a:rPr lang="zh-CN" altLang="en-US" sz="2000" b="1" dirty="0">
                <a:solidFill>
                  <a:schemeClr val="bg1"/>
                </a:solidFill>
                <a:cs typeface="+mn-ea"/>
                <a:sym typeface="+mn-lt"/>
              </a:rPr>
              <a:t>与未成年人相关的法律有哪些？</a:t>
            </a:r>
          </a:p>
        </p:txBody>
      </p:sp>
      <p:sp>
        <p:nvSpPr>
          <p:cNvPr id="10" name="TextBox 9"/>
          <p:cNvSpPr txBox="1"/>
          <p:nvPr/>
        </p:nvSpPr>
        <p:spPr>
          <a:xfrm>
            <a:off x="1475656" y="1803176"/>
            <a:ext cx="6104667" cy="2354491"/>
          </a:xfrm>
          <a:prstGeom prst="rect">
            <a:avLst/>
          </a:prstGeom>
          <a:noFill/>
        </p:spPr>
        <p:txBody>
          <a:bodyPr wrap="square" rtlCol="0">
            <a:spAutoFit/>
          </a:bodyPr>
          <a:lstStyle/>
          <a:p>
            <a:pPr algn="ctr">
              <a:lnSpc>
                <a:spcPct val="150000"/>
              </a:lnSpc>
            </a:pPr>
            <a:r>
              <a:rPr lang="en-US" altLang="zh-CN" sz="1400" dirty="0">
                <a:cs typeface="+mn-ea"/>
                <a:sym typeface="+mn-lt"/>
              </a:rPr>
              <a:t>《</a:t>
            </a:r>
            <a:r>
              <a:rPr lang="zh-CN" altLang="en-US" sz="1400" dirty="0">
                <a:cs typeface="+mn-ea"/>
                <a:sym typeface="+mn-lt"/>
              </a:rPr>
              <a:t>义务教育法</a:t>
            </a:r>
            <a:r>
              <a:rPr lang="en-US" altLang="zh-CN" sz="1400" dirty="0" smtClean="0">
                <a:cs typeface="+mn-ea"/>
                <a:sym typeface="+mn-lt"/>
              </a:rPr>
              <a:t>》</a:t>
            </a:r>
          </a:p>
          <a:p>
            <a:pPr algn="ctr">
              <a:lnSpc>
                <a:spcPct val="150000"/>
              </a:lnSpc>
            </a:pPr>
            <a:r>
              <a:rPr lang="en-US" altLang="zh-CN" sz="1400" dirty="0" smtClean="0">
                <a:cs typeface="+mn-ea"/>
                <a:sym typeface="+mn-lt"/>
              </a:rPr>
              <a:t>《</a:t>
            </a:r>
            <a:r>
              <a:rPr lang="zh-CN" altLang="en-US" sz="1400" dirty="0">
                <a:cs typeface="+mn-ea"/>
                <a:sym typeface="+mn-lt"/>
              </a:rPr>
              <a:t>预防未成年人犯罪法</a:t>
            </a:r>
            <a:r>
              <a:rPr lang="en-US" altLang="zh-CN" sz="1400" dirty="0" smtClean="0">
                <a:cs typeface="+mn-ea"/>
                <a:sym typeface="+mn-lt"/>
              </a:rPr>
              <a:t>》</a:t>
            </a:r>
          </a:p>
          <a:p>
            <a:pPr algn="ctr">
              <a:lnSpc>
                <a:spcPct val="150000"/>
              </a:lnSpc>
            </a:pPr>
            <a:r>
              <a:rPr lang="en-US" altLang="zh-CN" sz="1400" dirty="0" smtClean="0">
                <a:cs typeface="+mn-ea"/>
                <a:sym typeface="+mn-lt"/>
              </a:rPr>
              <a:t>《</a:t>
            </a:r>
            <a:r>
              <a:rPr lang="zh-CN" altLang="en-US" sz="1400" dirty="0">
                <a:cs typeface="+mn-ea"/>
                <a:sym typeface="+mn-lt"/>
              </a:rPr>
              <a:t>收养法</a:t>
            </a:r>
            <a:r>
              <a:rPr lang="en-US" altLang="zh-CN" sz="1400" dirty="0">
                <a:cs typeface="+mn-ea"/>
                <a:sym typeface="+mn-lt"/>
              </a:rPr>
              <a:t>》《</a:t>
            </a:r>
            <a:r>
              <a:rPr lang="zh-CN" altLang="en-US" sz="1400" dirty="0">
                <a:cs typeface="+mn-ea"/>
                <a:sym typeface="+mn-lt"/>
              </a:rPr>
              <a:t>刑法</a:t>
            </a:r>
            <a:r>
              <a:rPr lang="en-US" altLang="zh-CN" sz="1400" dirty="0" smtClean="0">
                <a:cs typeface="+mn-ea"/>
                <a:sym typeface="+mn-lt"/>
              </a:rPr>
              <a:t>》</a:t>
            </a:r>
          </a:p>
          <a:p>
            <a:pPr algn="ctr">
              <a:lnSpc>
                <a:spcPct val="150000"/>
              </a:lnSpc>
            </a:pPr>
            <a:r>
              <a:rPr lang="en-US" altLang="zh-CN" sz="1400" dirty="0" smtClean="0">
                <a:cs typeface="+mn-ea"/>
                <a:sym typeface="+mn-lt"/>
              </a:rPr>
              <a:t>《</a:t>
            </a:r>
            <a:r>
              <a:rPr lang="zh-CN" altLang="en-US" sz="1400" dirty="0">
                <a:cs typeface="+mn-ea"/>
                <a:sym typeface="+mn-lt"/>
              </a:rPr>
              <a:t>民法</a:t>
            </a:r>
            <a:r>
              <a:rPr lang="en-US" altLang="zh-CN" sz="1400" dirty="0" smtClean="0">
                <a:cs typeface="+mn-ea"/>
                <a:sym typeface="+mn-lt"/>
              </a:rPr>
              <a:t>》</a:t>
            </a:r>
          </a:p>
          <a:p>
            <a:pPr algn="ctr">
              <a:lnSpc>
                <a:spcPct val="150000"/>
              </a:lnSpc>
            </a:pPr>
            <a:r>
              <a:rPr lang="en-US" altLang="zh-CN" sz="1400" dirty="0" smtClean="0">
                <a:cs typeface="+mn-ea"/>
                <a:sym typeface="+mn-lt"/>
              </a:rPr>
              <a:t>《</a:t>
            </a:r>
            <a:r>
              <a:rPr lang="zh-CN" altLang="en-US" sz="1400" dirty="0">
                <a:cs typeface="+mn-ea"/>
                <a:sym typeface="+mn-lt"/>
              </a:rPr>
              <a:t>治安管理处罚条例</a:t>
            </a:r>
            <a:r>
              <a:rPr lang="en-US" altLang="zh-CN" sz="1400" dirty="0" smtClean="0">
                <a:cs typeface="+mn-ea"/>
                <a:sym typeface="+mn-lt"/>
              </a:rPr>
              <a:t>》</a:t>
            </a:r>
          </a:p>
          <a:p>
            <a:pPr algn="ctr">
              <a:lnSpc>
                <a:spcPct val="150000"/>
              </a:lnSpc>
            </a:pPr>
            <a:r>
              <a:rPr lang="en-US" altLang="zh-CN" sz="1400" dirty="0" smtClean="0">
                <a:cs typeface="+mn-ea"/>
                <a:sym typeface="+mn-lt"/>
              </a:rPr>
              <a:t>《</a:t>
            </a:r>
            <a:r>
              <a:rPr lang="zh-CN" altLang="en-US" sz="1400" dirty="0">
                <a:cs typeface="+mn-ea"/>
                <a:sym typeface="+mn-lt"/>
              </a:rPr>
              <a:t>未成年人保护法</a:t>
            </a:r>
            <a:r>
              <a:rPr lang="en-US" altLang="zh-CN" sz="1400" dirty="0" smtClean="0">
                <a:cs typeface="+mn-ea"/>
                <a:sym typeface="+mn-lt"/>
              </a:rPr>
              <a:t>》</a:t>
            </a:r>
          </a:p>
          <a:p>
            <a:pPr algn="ctr">
              <a:lnSpc>
                <a:spcPct val="150000"/>
              </a:lnSpc>
            </a:pPr>
            <a:r>
              <a:rPr lang="en-US" altLang="zh-CN" sz="1400" dirty="0" smtClean="0">
                <a:cs typeface="+mn-ea"/>
                <a:sym typeface="+mn-lt"/>
              </a:rPr>
              <a:t>…….. </a:t>
            </a:r>
            <a:r>
              <a:rPr lang="zh-CN" altLang="en-US" sz="1400" dirty="0" smtClean="0">
                <a:cs typeface="+mn-ea"/>
                <a:sym typeface="+mn-lt"/>
              </a:rPr>
              <a:t>等等</a:t>
            </a:r>
            <a:endParaRPr lang="zh-CN" altLang="en-US" sz="1400" dirty="0">
              <a:cs typeface="+mn-ea"/>
              <a:sym typeface="+mn-lt"/>
            </a:endParaRPr>
          </a:p>
        </p:txBody>
      </p:sp>
      <p:pic>
        <p:nvPicPr>
          <p:cNvPr id="2051" name="Picture 3" descr="G:\觅知网\11.28\2\H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109" y="2283718"/>
            <a:ext cx="1390650" cy="2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30831"/>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0530" y="1403926"/>
            <a:ext cx="6811869" cy="1323439"/>
          </a:xfrm>
          <a:prstGeom prst="rect">
            <a:avLst/>
          </a:prstGeom>
          <a:noFill/>
        </p:spPr>
        <p:txBody>
          <a:bodyPr wrap="square" rtlCol="0">
            <a:spAutoFit/>
          </a:bodyPr>
          <a:lstStyle/>
          <a:p>
            <a:r>
              <a:rPr lang="zh-CN" altLang="en-US" sz="2800" b="1" i="1" dirty="0">
                <a:solidFill>
                  <a:schemeClr val="accent1">
                    <a:lumMod val="75000"/>
                  </a:schemeClr>
                </a:solidFill>
                <a:cs typeface="+mn-ea"/>
                <a:sym typeface="+mn-lt"/>
              </a:rPr>
              <a:t>大家谈：</a:t>
            </a: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400" b="1" dirty="0">
                <a:solidFill>
                  <a:schemeClr val="accent1">
                    <a:lumMod val="75000"/>
                  </a:schemeClr>
                </a:solidFill>
                <a:cs typeface="+mn-ea"/>
                <a:sym typeface="+mn-lt"/>
              </a:rPr>
              <a:t>问题</a:t>
            </a:r>
            <a:r>
              <a:rPr lang="en-US" altLang="zh-CN" sz="2400" b="1" dirty="0">
                <a:solidFill>
                  <a:schemeClr val="accent1">
                    <a:lumMod val="75000"/>
                  </a:schemeClr>
                </a:solidFill>
                <a:cs typeface="+mn-ea"/>
                <a:sym typeface="+mn-lt"/>
              </a:rPr>
              <a:t>1. </a:t>
            </a:r>
            <a:r>
              <a:rPr lang="en-US" altLang="zh-CN" sz="2400" b="1" dirty="0" smtClean="0">
                <a:solidFill>
                  <a:schemeClr val="accent1">
                    <a:lumMod val="75000"/>
                  </a:schemeClr>
                </a:solidFill>
                <a:cs typeface="+mn-ea"/>
                <a:sym typeface="+mn-lt"/>
              </a:rPr>
              <a:t> </a:t>
            </a:r>
            <a:r>
              <a:rPr lang="zh-CN" altLang="en-US" sz="2000" dirty="0" smtClean="0">
                <a:solidFill>
                  <a:schemeClr val="accent1">
                    <a:lumMod val="75000"/>
                  </a:schemeClr>
                </a:solidFill>
                <a:cs typeface="+mn-ea"/>
                <a:sym typeface="+mn-lt"/>
              </a:rPr>
              <a:t>哪些</a:t>
            </a:r>
            <a:r>
              <a:rPr lang="zh-CN" altLang="en-US" sz="2000" dirty="0">
                <a:solidFill>
                  <a:schemeClr val="accent1">
                    <a:lumMod val="75000"/>
                  </a:schemeClr>
                </a:solidFill>
                <a:cs typeface="+mn-ea"/>
                <a:sym typeface="+mn-lt"/>
              </a:rPr>
              <a:t>行为属于不良</a:t>
            </a:r>
            <a:r>
              <a:rPr lang="zh-CN" altLang="en-US" sz="2000" dirty="0" smtClean="0">
                <a:solidFill>
                  <a:schemeClr val="accent1">
                    <a:lumMod val="75000"/>
                  </a:schemeClr>
                </a:solidFill>
                <a:cs typeface="+mn-ea"/>
                <a:sym typeface="+mn-lt"/>
              </a:rPr>
              <a:t>行为 ？ 自己</a:t>
            </a:r>
            <a:r>
              <a:rPr lang="zh-CN" altLang="en-US" sz="2000" dirty="0">
                <a:solidFill>
                  <a:schemeClr val="accent1">
                    <a:lumMod val="75000"/>
                  </a:schemeClr>
                </a:solidFill>
                <a:cs typeface="+mn-ea"/>
                <a:sym typeface="+mn-lt"/>
              </a:rPr>
              <a:t>有没有不良</a:t>
            </a:r>
            <a:r>
              <a:rPr lang="zh-CN" altLang="en-US" sz="2000" dirty="0" smtClean="0">
                <a:solidFill>
                  <a:schemeClr val="accent1">
                    <a:lumMod val="75000"/>
                  </a:schemeClr>
                </a:solidFill>
                <a:cs typeface="+mn-ea"/>
                <a:sym typeface="+mn-lt"/>
              </a:rPr>
              <a:t>行为 ？</a:t>
            </a:r>
            <a:endParaRPr lang="zh-CN" altLang="en-US" sz="2000" dirty="0">
              <a:solidFill>
                <a:schemeClr val="accent1">
                  <a:lumMod val="75000"/>
                </a:schemeClr>
              </a:solidFill>
              <a:cs typeface="+mn-ea"/>
              <a:sym typeface="+mn-lt"/>
            </a:endParaRPr>
          </a:p>
        </p:txBody>
      </p:sp>
      <p:pic>
        <p:nvPicPr>
          <p:cNvPr id="7" name="Picture 10" descr="G:\觅知网\11.28\2\5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3234217" cy="13928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觅知网\11.28\2\2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865" y="3089275"/>
            <a:ext cx="4876800" cy="2054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觅知网\8.29小学生家长会\儿童素材\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6038">
            <a:off x="7285094" y="328133"/>
            <a:ext cx="1588456" cy="980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pple\Desktop\jpg\8765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310" y="2065645"/>
            <a:ext cx="569220" cy="63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95664"/>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anim calcmode="lin" valueType="num">
                                      <p:cBhvr>
                                        <p:cTn id="40" dur="500" fill="hold"/>
                                        <p:tgtEl>
                                          <p:spTgt spid="4098"/>
                                        </p:tgtEl>
                                        <p:attrNameLst>
                                          <p:attrName>ppt_w</p:attrName>
                                        </p:attrNameLst>
                                      </p:cBhvr>
                                      <p:tavLst>
                                        <p:tav tm="0">
                                          <p:val>
                                            <p:fltVal val="0"/>
                                          </p:val>
                                        </p:tav>
                                        <p:tav tm="100000">
                                          <p:val>
                                            <p:strVal val="#ppt_w"/>
                                          </p:val>
                                        </p:tav>
                                      </p:tavLst>
                                    </p:anim>
                                    <p:anim calcmode="lin" valueType="num">
                                      <p:cBhvr>
                                        <p:cTn id="41" dur="500" fill="hold"/>
                                        <p:tgtEl>
                                          <p:spTgt spid="4098"/>
                                        </p:tgtEl>
                                        <p:attrNameLst>
                                          <p:attrName>ppt_h</p:attrName>
                                        </p:attrNameLst>
                                      </p:cBhvr>
                                      <p:tavLst>
                                        <p:tav tm="0">
                                          <p:val>
                                            <p:fltVal val="0"/>
                                          </p:val>
                                        </p:tav>
                                        <p:tav tm="100000">
                                          <p:val>
                                            <p:strVal val="#ppt_h"/>
                                          </p:val>
                                        </p:tav>
                                      </p:tavLst>
                                    </p:anim>
                                    <p:animEffect transition="in" filter="fade">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apple\Desktop\jpg\v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48" y="151624"/>
            <a:ext cx="7108842" cy="48756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771800" y="1491630"/>
            <a:ext cx="4248472"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900" dirty="0">
                <a:cs typeface="+mn-ea"/>
                <a:sym typeface="+mn-lt"/>
              </a:rPr>
              <a:t>是指严重危害社会，尚不够刑事处罚的违法行为：</a:t>
            </a:r>
          </a:p>
          <a:p>
            <a:pPr marL="0" indent="0">
              <a:lnSpc>
                <a:spcPct val="150000"/>
              </a:lnSpc>
              <a:buNone/>
            </a:pPr>
            <a:r>
              <a:rPr lang="zh-CN" altLang="en-US" sz="900" dirty="0">
                <a:cs typeface="+mn-ea"/>
                <a:sym typeface="+mn-lt"/>
              </a:rPr>
              <a:t>（一）纠集他人结伙滋事，扰乱治安；</a:t>
            </a:r>
          </a:p>
          <a:p>
            <a:pPr marL="0" indent="0">
              <a:lnSpc>
                <a:spcPct val="150000"/>
              </a:lnSpc>
              <a:buNone/>
            </a:pPr>
            <a:r>
              <a:rPr lang="zh-CN" altLang="en-US" sz="900" dirty="0">
                <a:cs typeface="+mn-ea"/>
                <a:sym typeface="+mn-lt"/>
              </a:rPr>
              <a:t>（二）携带自制刀具，屡教不改；</a:t>
            </a:r>
          </a:p>
          <a:p>
            <a:pPr marL="0" indent="0">
              <a:lnSpc>
                <a:spcPct val="150000"/>
              </a:lnSpc>
              <a:buNone/>
            </a:pPr>
            <a:r>
              <a:rPr lang="zh-CN" altLang="en-US" sz="900" dirty="0">
                <a:cs typeface="+mn-ea"/>
                <a:sym typeface="+mn-lt"/>
              </a:rPr>
              <a:t>（三）多次拦截殴打他人或者强行索要他人财物；</a:t>
            </a:r>
          </a:p>
          <a:p>
            <a:pPr marL="0" indent="0">
              <a:lnSpc>
                <a:spcPct val="150000"/>
              </a:lnSpc>
              <a:buNone/>
            </a:pPr>
            <a:r>
              <a:rPr lang="zh-CN" altLang="en-US" sz="900" dirty="0">
                <a:cs typeface="+mn-ea"/>
                <a:sym typeface="+mn-lt"/>
              </a:rPr>
              <a:t>（四）传播淫秽读物或音像制品等；</a:t>
            </a:r>
          </a:p>
          <a:p>
            <a:pPr marL="0" indent="0">
              <a:lnSpc>
                <a:spcPct val="150000"/>
              </a:lnSpc>
              <a:buNone/>
            </a:pPr>
            <a:r>
              <a:rPr lang="zh-CN" altLang="en-US" sz="900" dirty="0">
                <a:cs typeface="+mn-ea"/>
                <a:sym typeface="+mn-lt"/>
              </a:rPr>
              <a:t>（五）进行淫乱或者色情、卖淫活动；</a:t>
            </a:r>
          </a:p>
          <a:p>
            <a:pPr marL="0" indent="0">
              <a:lnSpc>
                <a:spcPct val="150000"/>
              </a:lnSpc>
              <a:buNone/>
            </a:pPr>
            <a:r>
              <a:rPr lang="zh-CN" altLang="en-US" sz="900" dirty="0">
                <a:cs typeface="+mn-ea"/>
                <a:sym typeface="+mn-lt"/>
              </a:rPr>
              <a:t>（六）多次偷窃；</a:t>
            </a:r>
          </a:p>
          <a:p>
            <a:pPr marL="0" indent="0">
              <a:lnSpc>
                <a:spcPct val="150000"/>
              </a:lnSpc>
              <a:buNone/>
            </a:pPr>
            <a:r>
              <a:rPr lang="zh-CN" altLang="en-US" sz="900" dirty="0">
                <a:cs typeface="+mn-ea"/>
                <a:sym typeface="+mn-lt"/>
              </a:rPr>
              <a:t>（七）参与赌博，屡教不改；</a:t>
            </a:r>
          </a:p>
          <a:p>
            <a:pPr marL="0" indent="0">
              <a:lnSpc>
                <a:spcPct val="150000"/>
              </a:lnSpc>
              <a:buNone/>
            </a:pPr>
            <a:r>
              <a:rPr lang="zh-CN" altLang="en-US" sz="900" dirty="0">
                <a:cs typeface="+mn-ea"/>
                <a:sym typeface="+mn-lt"/>
              </a:rPr>
              <a:t>（八）吸毒、注射毒品；</a:t>
            </a:r>
          </a:p>
          <a:p>
            <a:pPr marL="0" indent="0">
              <a:lnSpc>
                <a:spcPct val="150000"/>
              </a:lnSpc>
              <a:buNone/>
            </a:pPr>
            <a:r>
              <a:rPr lang="zh-CN" altLang="en-US" sz="900" dirty="0">
                <a:cs typeface="+mn-ea"/>
                <a:sym typeface="+mn-lt"/>
              </a:rPr>
              <a:t>（九）其它危害社会行为。严重不良行为的发展延伸就是犯罪。 </a:t>
            </a:r>
          </a:p>
        </p:txBody>
      </p:sp>
      <p:sp>
        <p:nvSpPr>
          <p:cNvPr id="6" name="TextBox 5"/>
          <p:cNvSpPr txBox="1"/>
          <p:nvPr/>
        </p:nvSpPr>
        <p:spPr>
          <a:xfrm>
            <a:off x="3473922" y="975023"/>
            <a:ext cx="2121093" cy="400110"/>
          </a:xfrm>
          <a:prstGeom prst="rect">
            <a:avLst/>
          </a:prstGeom>
          <a:noFill/>
        </p:spPr>
        <p:txBody>
          <a:bodyPr wrap="none" rtlCol="0">
            <a:spAutoFit/>
          </a:bodyPr>
          <a:lstStyle/>
          <a:p>
            <a:r>
              <a:rPr lang="zh-CN" altLang="en-US" sz="2000" b="1" dirty="0">
                <a:solidFill>
                  <a:schemeClr val="accent1">
                    <a:lumMod val="75000"/>
                  </a:schemeClr>
                </a:solidFill>
                <a:cs typeface="+mn-ea"/>
                <a:sym typeface="+mn-lt"/>
              </a:rPr>
              <a:t>1、严重不良行为</a:t>
            </a:r>
            <a:endParaRPr lang="zh-CN" altLang="en-US" sz="2000" dirty="0">
              <a:cs typeface="+mn-ea"/>
              <a:sym typeface="+mn-lt"/>
            </a:endParaRP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par>
                                <p:cTn id="16" presetID="7" presetClass="entr" presetSubtype="4" fill="hold" nodeType="with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200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200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200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200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36" presetID="7" presetClass="entr" presetSubtype="4" fill="hold" nodeType="withEffect">
                                  <p:stCondLst>
                                    <p:cond delay="200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40" presetID="7" presetClass="entr" presetSubtype="4" fill="hold" nodeType="withEffect">
                                  <p:stCondLst>
                                    <p:cond delay="200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5">
                                            <p:txEl>
                                              <p:pRg st="6" end="6"/>
                                            </p:txEl>
                                          </p:spTgt>
                                        </p:tgtEl>
                                        <p:attrNameLst>
                                          <p:attrName>ppt_y</p:attrName>
                                        </p:attrNameLst>
                                      </p:cBhvr>
                                      <p:tavLst>
                                        <p:tav tm="0">
                                          <p:val>
                                            <p:strVal val="1+#ppt_h/2"/>
                                          </p:val>
                                        </p:tav>
                                        <p:tav tm="100000">
                                          <p:val>
                                            <p:strVal val="#ppt_y"/>
                                          </p:val>
                                        </p:tav>
                                      </p:tavLst>
                                    </p:anim>
                                  </p:childTnLst>
                                </p:cTn>
                              </p:par>
                              <p:par>
                                <p:cTn id="44" presetID="7" presetClass="entr" presetSubtype="4" fill="hold" nodeType="withEffect">
                                  <p:stCondLst>
                                    <p:cond delay="2000"/>
                                  </p:stCondLst>
                                  <p:childTnLst>
                                    <p:set>
                                      <p:cBhvr>
                                        <p:cTn id="45" dur="1" fill="hold">
                                          <p:stCondLst>
                                            <p:cond delay="0"/>
                                          </p:stCondLst>
                                        </p:cTn>
                                        <p:tgtEl>
                                          <p:spTgt spid="5">
                                            <p:txEl>
                                              <p:pRg st="7" end="7"/>
                                            </p:txEl>
                                          </p:spTgt>
                                        </p:tgtEl>
                                        <p:attrNameLst>
                                          <p:attrName>style.visibility</p:attrName>
                                        </p:attrNameLst>
                                      </p:cBhvr>
                                      <p:to>
                                        <p:strVal val="visible"/>
                                      </p:to>
                                    </p:set>
                                    <p:anim calcmode="lin" valueType="num">
                                      <p:cBhvr additive="base">
                                        <p:cTn id="46"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5">
                                            <p:txEl>
                                              <p:pRg st="7" end="7"/>
                                            </p:txEl>
                                          </p:spTgt>
                                        </p:tgtEl>
                                        <p:attrNameLst>
                                          <p:attrName>ppt_y</p:attrName>
                                        </p:attrNameLst>
                                      </p:cBhvr>
                                      <p:tavLst>
                                        <p:tav tm="0">
                                          <p:val>
                                            <p:strVal val="1+#ppt_h/2"/>
                                          </p:val>
                                        </p:tav>
                                        <p:tav tm="100000">
                                          <p:val>
                                            <p:strVal val="#ppt_y"/>
                                          </p:val>
                                        </p:tav>
                                      </p:tavLst>
                                    </p:anim>
                                  </p:childTnLst>
                                </p:cTn>
                              </p:par>
                              <p:par>
                                <p:cTn id="48" presetID="7" presetClass="entr" presetSubtype="4" fill="hold" nodeType="withEffect">
                                  <p:stCondLst>
                                    <p:cond delay="2000"/>
                                  </p:stCondLst>
                                  <p:childTnLst>
                                    <p:set>
                                      <p:cBhvr>
                                        <p:cTn id="49" dur="1" fill="hold">
                                          <p:stCondLst>
                                            <p:cond delay="0"/>
                                          </p:stCondLst>
                                        </p:cTn>
                                        <p:tgtEl>
                                          <p:spTgt spid="5">
                                            <p:txEl>
                                              <p:pRg st="8" end="8"/>
                                            </p:txEl>
                                          </p:spTgt>
                                        </p:tgtEl>
                                        <p:attrNameLst>
                                          <p:attrName>style.visibility</p:attrName>
                                        </p:attrNameLst>
                                      </p:cBhvr>
                                      <p:to>
                                        <p:strVal val="visible"/>
                                      </p:to>
                                    </p:set>
                                    <p:anim calcmode="lin" valueType="num">
                                      <p:cBhvr additive="base">
                                        <p:cTn id="50"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5">
                                            <p:txEl>
                                              <p:pRg st="8" end="8"/>
                                            </p:txEl>
                                          </p:spTgt>
                                        </p:tgtEl>
                                        <p:attrNameLst>
                                          <p:attrName>ppt_y</p:attrName>
                                        </p:attrNameLst>
                                      </p:cBhvr>
                                      <p:tavLst>
                                        <p:tav tm="0">
                                          <p:val>
                                            <p:strVal val="1+#ppt_h/2"/>
                                          </p:val>
                                        </p:tav>
                                        <p:tav tm="100000">
                                          <p:val>
                                            <p:strVal val="#ppt_y"/>
                                          </p:val>
                                        </p:tav>
                                      </p:tavLst>
                                    </p:anim>
                                  </p:childTnLst>
                                </p:cTn>
                              </p:par>
                              <p:par>
                                <p:cTn id="52" presetID="7" presetClass="entr" presetSubtype="4" fill="hold" nodeType="withEffect">
                                  <p:stCondLst>
                                    <p:cond delay="2000"/>
                                  </p:stCondLst>
                                  <p:childTnLst>
                                    <p:set>
                                      <p:cBhvr>
                                        <p:cTn id="53" dur="1" fill="hold">
                                          <p:stCondLst>
                                            <p:cond delay="0"/>
                                          </p:stCondLst>
                                        </p:cTn>
                                        <p:tgtEl>
                                          <p:spTgt spid="5">
                                            <p:txEl>
                                              <p:pRg st="9" end="9"/>
                                            </p:txEl>
                                          </p:spTgt>
                                        </p:tgtEl>
                                        <p:attrNameLst>
                                          <p:attrName>style.visibility</p:attrName>
                                        </p:attrNameLst>
                                      </p:cBhvr>
                                      <p:to>
                                        <p:strVal val="visible"/>
                                      </p:to>
                                    </p:set>
                                    <p:anim calcmode="lin" valueType="num">
                                      <p:cBhvr additive="base">
                                        <p:cTn id="54"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0" nodeType="clickEffect">
                                  <p:stCondLst>
                                    <p:cond delay="2000"/>
                                  </p:stCondLst>
                                  <p:childTnLst>
                                    <p:animEffect transition="out" filter="fade">
                                      <p:cBhvr>
                                        <p:cTn id="59" dur="500" tmFilter="0, 0; .2, .5; .8, .5; 1, 0"/>
                                        <p:tgtEl>
                                          <p:spTgt spid="5">
                                            <p:txEl>
                                              <p:pRg st="0" end="0"/>
                                            </p:txEl>
                                          </p:spTgt>
                                        </p:tgtEl>
                                      </p:cBhvr>
                                    </p:animEffect>
                                    <p:animScale>
                                      <p:cBhvr>
                                        <p:cTn id="60" dur="250" autoRev="1" fill="hold"/>
                                        <p:tgtEl>
                                          <p:spTgt spid="5">
                                            <p:txEl>
                                              <p:pRg st="0" end="0"/>
                                            </p:txEl>
                                          </p:spTgt>
                                        </p:tgtEl>
                                      </p:cBhvr>
                                      <p:by x="105000" y="105000"/>
                                    </p:animScale>
                                  </p:childTnLst>
                                </p:cTn>
                              </p:par>
                              <p:par>
                                <p:cTn id="61" presetID="26" presetClass="emph" presetSubtype="0" fill="hold" grpId="0" nodeType="withEffect">
                                  <p:stCondLst>
                                    <p:cond delay="2000"/>
                                  </p:stCondLst>
                                  <p:childTnLst>
                                    <p:animEffect transition="out" filter="fade">
                                      <p:cBhvr>
                                        <p:cTn id="62" dur="500" tmFilter="0, 0; .2, .5; .8, .5; 1, 0"/>
                                        <p:tgtEl>
                                          <p:spTgt spid="5">
                                            <p:txEl>
                                              <p:pRg st="1" end="1"/>
                                            </p:txEl>
                                          </p:spTgt>
                                        </p:tgtEl>
                                      </p:cBhvr>
                                    </p:animEffect>
                                    <p:animScale>
                                      <p:cBhvr>
                                        <p:cTn id="63" dur="250" autoRev="1" fill="hold"/>
                                        <p:tgtEl>
                                          <p:spTgt spid="5">
                                            <p:txEl>
                                              <p:pRg st="1" end="1"/>
                                            </p:txEl>
                                          </p:spTgt>
                                        </p:tgtEl>
                                      </p:cBhvr>
                                      <p:by x="105000" y="105000"/>
                                    </p:animScale>
                                  </p:childTnLst>
                                </p:cTn>
                              </p:par>
                              <p:par>
                                <p:cTn id="64" presetID="26" presetClass="emph" presetSubtype="0" fill="hold" grpId="0" nodeType="withEffect">
                                  <p:stCondLst>
                                    <p:cond delay="2000"/>
                                  </p:stCondLst>
                                  <p:childTnLst>
                                    <p:animEffect transition="out" filter="fade">
                                      <p:cBhvr>
                                        <p:cTn id="65" dur="500" tmFilter="0, 0; .2, .5; .8, .5; 1, 0"/>
                                        <p:tgtEl>
                                          <p:spTgt spid="5">
                                            <p:txEl>
                                              <p:pRg st="2" end="2"/>
                                            </p:txEl>
                                          </p:spTgt>
                                        </p:tgtEl>
                                      </p:cBhvr>
                                    </p:animEffect>
                                    <p:animScale>
                                      <p:cBhvr>
                                        <p:cTn id="66" dur="250" autoRev="1" fill="hold"/>
                                        <p:tgtEl>
                                          <p:spTgt spid="5">
                                            <p:txEl>
                                              <p:pRg st="2" end="2"/>
                                            </p:txEl>
                                          </p:spTgt>
                                        </p:tgtEl>
                                      </p:cBhvr>
                                      <p:by x="105000" y="105000"/>
                                    </p:animScale>
                                  </p:childTnLst>
                                </p:cTn>
                              </p:par>
                              <p:par>
                                <p:cTn id="67" presetID="26" presetClass="emph" presetSubtype="0" fill="hold" grpId="0" nodeType="withEffect">
                                  <p:stCondLst>
                                    <p:cond delay="2000"/>
                                  </p:stCondLst>
                                  <p:childTnLst>
                                    <p:animEffect transition="out" filter="fade">
                                      <p:cBhvr>
                                        <p:cTn id="68" dur="500" tmFilter="0, 0; .2, .5; .8, .5; 1, 0"/>
                                        <p:tgtEl>
                                          <p:spTgt spid="5">
                                            <p:txEl>
                                              <p:pRg st="3" end="3"/>
                                            </p:txEl>
                                          </p:spTgt>
                                        </p:tgtEl>
                                      </p:cBhvr>
                                    </p:animEffect>
                                    <p:animScale>
                                      <p:cBhvr>
                                        <p:cTn id="69" dur="250" autoRev="1" fill="hold"/>
                                        <p:tgtEl>
                                          <p:spTgt spid="5">
                                            <p:txEl>
                                              <p:pRg st="3" end="3"/>
                                            </p:txEl>
                                          </p:spTgt>
                                        </p:tgtEl>
                                      </p:cBhvr>
                                      <p:by x="105000" y="105000"/>
                                    </p:animScale>
                                  </p:childTnLst>
                                </p:cTn>
                              </p:par>
                              <p:par>
                                <p:cTn id="70" presetID="26" presetClass="emph" presetSubtype="0" fill="hold" grpId="0" nodeType="withEffect">
                                  <p:stCondLst>
                                    <p:cond delay="2000"/>
                                  </p:stCondLst>
                                  <p:childTnLst>
                                    <p:animEffect transition="out" filter="fade">
                                      <p:cBhvr>
                                        <p:cTn id="71" dur="500" tmFilter="0, 0; .2, .5; .8, .5; 1, 0"/>
                                        <p:tgtEl>
                                          <p:spTgt spid="5">
                                            <p:txEl>
                                              <p:pRg st="4" end="4"/>
                                            </p:txEl>
                                          </p:spTgt>
                                        </p:tgtEl>
                                      </p:cBhvr>
                                    </p:animEffect>
                                    <p:animScale>
                                      <p:cBhvr>
                                        <p:cTn id="72" dur="250" autoRev="1" fill="hold"/>
                                        <p:tgtEl>
                                          <p:spTgt spid="5">
                                            <p:txEl>
                                              <p:pRg st="4" end="4"/>
                                            </p:txEl>
                                          </p:spTgt>
                                        </p:tgtEl>
                                      </p:cBhvr>
                                      <p:by x="105000" y="105000"/>
                                    </p:animScale>
                                  </p:childTnLst>
                                </p:cTn>
                              </p:par>
                              <p:par>
                                <p:cTn id="73" presetID="26" presetClass="emph" presetSubtype="0" fill="hold" grpId="0" nodeType="withEffect">
                                  <p:stCondLst>
                                    <p:cond delay="2000"/>
                                  </p:stCondLst>
                                  <p:childTnLst>
                                    <p:animEffect transition="out" filter="fade">
                                      <p:cBhvr>
                                        <p:cTn id="74" dur="500" tmFilter="0, 0; .2, .5; .8, .5; 1, 0"/>
                                        <p:tgtEl>
                                          <p:spTgt spid="5">
                                            <p:txEl>
                                              <p:pRg st="5" end="5"/>
                                            </p:txEl>
                                          </p:spTgt>
                                        </p:tgtEl>
                                      </p:cBhvr>
                                    </p:animEffect>
                                    <p:animScale>
                                      <p:cBhvr>
                                        <p:cTn id="75" dur="250" autoRev="1" fill="hold"/>
                                        <p:tgtEl>
                                          <p:spTgt spid="5">
                                            <p:txEl>
                                              <p:pRg st="5" end="5"/>
                                            </p:txEl>
                                          </p:spTgt>
                                        </p:tgtEl>
                                      </p:cBhvr>
                                      <p:by x="105000" y="105000"/>
                                    </p:animScale>
                                  </p:childTnLst>
                                </p:cTn>
                              </p:par>
                              <p:par>
                                <p:cTn id="76" presetID="26" presetClass="emph" presetSubtype="0" fill="hold" grpId="0" nodeType="withEffect">
                                  <p:stCondLst>
                                    <p:cond delay="2000"/>
                                  </p:stCondLst>
                                  <p:childTnLst>
                                    <p:animEffect transition="out" filter="fade">
                                      <p:cBhvr>
                                        <p:cTn id="77" dur="500" tmFilter="0, 0; .2, .5; .8, .5; 1, 0"/>
                                        <p:tgtEl>
                                          <p:spTgt spid="5">
                                            <p:txEl>
                                              <p:pRg st="6" end="6"/>
                                            </p:txEl>
                                          </p:spTgt>
                                        </p:tgtEl>
                                      </p:cBhvr>
                                    </p:animEffect>
                                    <p:animScale>
                                      <p:cBhvr>
                                        <p:cTn id="78" dur="250" autoRev="1" fill="hold"/>
                                        <p:tgtEl>
                                          <p:spTgt spid="5">
                                            <p:txEl>
                                              <p:pRg st="6" end="6"/>
                                            </p:txEl>
                                          </p:spTgt>
                                        </p:tgtEl>
                                      </p:cBhvr>
                                      <p:by x="105000" y="105000"/>
                                    </p:animScale>
                                  </p:childTnLst>
                                </p:cTn>
                              </p:par>
                              <p:par>
                                <p:cTn id="79" presetID="26" presetClass="emph" presetSubtype="0" fill="hold" grpId="0" nodeType="withEffect">
                                  <p:stCondLst>
                                    <p:cond delay="2000"/>
                                  </p:stCondLst>
                                  <p:childTnLst>
                                    <p:animEffect transition="out" filter="fade">
                                      <p:cBhvr>
                                        <p:cTn id="80" dur="500" tmFilter="0, 0; .2, .5; .8, .5; 1, 0"/>
                                        <p:tgtEl>
                                          <p:spTgt spid="5">
                                            <p:txEl>
                                              <p:pRg st="7" end="7"/>
                                            </p:txEl>
                                          </p:spTgt>
                                        </p:tgtEl>
                                      </p:cBhvr>
                                    </p:animEffect>
                                    <p:animScale>
                                      <p:cBhvr>
                                        <p:cTn id="81" dur="250" autoRev="1" fill="hold"/>
                                        <p:tgtEl>
                                          <p:spTgt spid="5">
                                            <p:txEl>
                                              <p:pRg st="7" end="7"/>
                                            </p:txEl>
                                          </p:spTgt>
                                        </p:tgtEl>
                                      </p:cBhvr>
                                      <p:by x="105000" y="105000"/>
                                    </p:animScale>
                                  </p:childTnLst>
                                </p:cTn>
                              </p:par>
                              <p:par>
                                <p:cTn id="82" presetID="26" presetClass="emph" presetSubtype="0" fill="hold" grpId="0" nodeType="withEffect">
                                  <p:stCondLst>
                                    <p:cond delay="2000"/>
                                  </p:stCondLst>
                                  <p:childTnLst>
                                    <p:animEffect transition="out" filter="fade">
                                      <p:cBhvr>
                                        <p:cTn id="83" dur="500" tmFilter="0, 0; .2, .5; .8, .5; 1, 0"/>
                                        <p:tgtEl>
                                          <p:spTgt spid="5">
                                            <p:txEl>
                                              <p:pRg st="8" end="8"/>
                                            </p:txEl>
                                          </p:spTgt>
                                        </p:tgtEl>
                                      </p:cBhvr>
                                    </p:animEffect>
                                    <p:animScale>
                                      <p:cBhvr>
                                        <p:cTn id="84" dur="250" autoRev="1" fill="hold"/>
                                        <p:tgtEl>
                                          <p:spTgt spid="5">
                                            <p:txEl>
                                              <p:pRg st="8" end="8"/>
                                            </p:txEl>
                                          </p:spTgt>
                                        </p:tgtEl>
                                      </p:cBhvr>
                                      <p:by x="105000" y="105000"/>
                                    </p:animScale>
                                  </p:childTnLst>
                                </p:cTn>
                              </p:par>
                              <p:par>
                                <p:cTn id="85" presetID="26" presetClass="emph" presetSubtype="0" fill="hold" grpId="0" nodeType="withEffect">
                                  <p:stCondLst>
                                    <p:cond delay="2000"/>
                                  </p:stCondLst>
                                  <p:childTnLst>
                                    <p:animEffect transition="out" filter="fade">
                                      <p:cBhvr>
                                        <p:cTn id="86" dur="500" tmFilter="0, 0; .2, .5; .8, .5; 1, 0"/>
                                        <p:tgtEl>
                                          <p:spTgt spid="5">
                                            <p:txEl>
                                              <p:pRg st="9" end="9"/>
                                            </p:txEl>
                                          </p:spTgt>
                                        </p:tgtEl>
                                      </p:cBhvr>
                                    </p:animEffect>
                                    <p:animScale>
                                      <p:cBhvr>
                                        <p:cTn id="87" dur="250" autoRev="1" fill="hold"/>
                                        <p:tgtEl>
                                          <p:spTgt spid="5">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pple\Desktop\jpg\31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9607"/>
            <a:ext cx="5991906" cy="47684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2038287" y="1275605"/>
            <a:ext cx="3888432" cy="29157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00" dirty="0">
                <a:cs typeface="+mn-ea"/>
                <a:sym typeface="+mn-lt"/>
              </a:rPr>
              <a:t>是</a:t>
            </a:r>
            <a:r>
              <a:rPr lang="zh-CN" altLang="en-US" sz="1000" dirty="0" smtClean="0">
                <a:cs typeface="+mn-ea"/>
                <a:sym typeface="+mn-lt"/>
              </a:rPr>
              <a:t>指</a:t>
            </a:r>
            <a:r>
              <a:rPr lang="zh-CN" altLang="en-US" sz="1000" dirty="0">
                <a:cs typeface="+mn-ea"/>
                <a:sym typeface="+mn-lt"/>
              </a:rPr>
              <a:t>未成年人父母或其</a:t>
            </a:r>
            <a:r>
              <a:rPr lang="zh-CN" altLang="en-US" sz="1000" dirty="0" smtClean="0">
                <a:cs typeface="+mn-ea"/>
                <a:sym typeface="+mn-lt"/>
              </a:rPr>
              <a:t>监护人</a:t>
            </a:r>
            <a:endParaRPr lang="en-US" altLang="zh-CN" sz="1000" dirty="0" smtClean="0">
              <a:cs typeface="+mn-ea"/>
              <a:sym typeface="+mn-lt"/>
            </a:endParaRPr>
          </a:p>
          <a:p>
            <a:pPr marL="0" indent="0">
              <a:lnSpc>
                <a:spcPct val="150000"/>
              </a:lnSpc>
              <a:buNone/>
            </a:pPr>
            <a:r>
              <a:rPr lang="zh-CN" altLang="en-US" sz="1000" dirty="0" smtClean="0">
                <a:cs typeface="+mn-ea"/>
                <a:sym typeface="+mn-lt"/>
              </a:rPr>
              <a:t>和</a:t>
            </a:r>
            <a:r>
              <a:rPr lang="zh-CN" altLang="en-US" sz="1000" dirty="0">
                <a:cs typeface="+mn-ea"/>
                <a:sym typeface="+mn-lt"/>
              </a:rPr>
              <a:t>学校应当教育未成年人不得有下列不良行为： </a:t>
            </a:r>
            <a:endParaRPr lang="en-US" altLang="zh-CN" sz="1000" dirty="0" smtClean="0">
              <a:cs typeface="+mn-ea"/>
              <a:sym typeface="+mn-lt"/>
            </a:endParaRPr>
          </a:p>
          <a:p>
            <a:pPr marL="0" indent="0">
              <a:lnSpc>
                <a:spcPct val="150000"/>
              </a:lnSpc>
              <a:buNone/>
            </a:pPr>
            <a:r>
              <a:rPr lang="zh-CN" altLang="en-US" sz="1000" dirty="0" smtClean="0">
                <a:cs typeface="+mn-ea"/>
                <a:sym typeface="+mn-lt"/>
              </a:rPr>
              <a:t>（</a:t>
            </a:r>
            <a:r>
              <a:rPr lang="zh-CN" altLang="en-US" sz="1000" dirty="0">
                <a:cs typeface="+mn-ea"/>
                <a:sym typeface="+mn-lt"/>
              </a:rPr>
              <a:t>一）旷课、夜不归宿；</a:t>
            </a:r>
            <a:br>
              <a:rPr lang="zh-CN" altLang="en-US" sz="1000" dirty="0">
                <a:cs typeface="+mn-ea"/>
                <a:sym typeface="+mn-lt"/>
              </a:rPr>
            </a:br>
            <a:r>
              <a:rPr lang="zh-CN" altLang="en-US" sz="1000" dirty="0">
                <a:cs typeface="+mn-ea"/>
                <a:sym typeface="+mn-lt"/>
              </a:rPr>
              <a:t>（二）携带管制刀具；</a:t>
            </a:r>
            <a:br>
              <a:rPr lang="zh-CN" altLang="en-US" sz="1000" dirty="0">
                <a:cs typeface="+mn-ea"/>
                <a:sym typeface="+mn-lt"/>
              </a:rPr>
            </a:br>
            <a:r>
              <a:rPr lang="zh-CN" altLang="en-US" sz="1000" dirty="0">
                <a:cs typeface="+mn-ea"/>
                <a:sym typeface="+mn-lt"/>
              </a:rPr>
              <a:t>（三）打架斗殴，辱骂他人；</a:t>
            </a:r>
            <a:br>
              <a:rPr lang="zh-CN" altLang="en-US" sz="1000" dirty="0">
                <a:cs typeface="+mn-ea"/>
                <a:sym typeface="+mn-lt"/>
              </a:rPr>
            </a:br>
            <a:r>
              <a:rPr lang="zh-CN" altLang="en-US" sz="1000" dirty="0">
                <a:cs typeface="+mn-ea"/>
                <a:sym typeface="+mn-lt"/>
              </a:rPr>
              <a:t>（四）强行向他人索要财物；</a:t>
            </a:r>
            <a:br>
              <a:rPr lang="zh-CN" altLang="en-US" sz="1000" dirty="0">
                <a:cs typeface="+mn-ea"/>
                <a:sym typeface="+mn-lt"/>
              </a:rPr>
            </a:br>
            <a:r>
              <a:rPr lang="zh-CN" altLang="en-US" sz="1000" dirty="0">
                <a:cs typeface="+mn-ea"/>
                <a:sym typeface="+mn-lt"/>
              </a:rPr>
              <a:t>（五）偷窃、故意损坏财物；</a:t>
            </a:r>
            <a:br>
              <a:rPr lang="zh-CN" altLang="en-US" sz="1000" dirty="0">
                <a:cs typeface="+mn-ea"/>
                <a:sym typeface="+mn-lt"/>
              </a:rPr>
            </a:br>
            <a:r>
              <a:rPr lang="zh-CN" altLang="en-US" sz="1000" dirty="0">
                <a:cs typeface="+mn-ea"/>
                <a:sym typeface="+mn-lt"/>
              </a:rPr>
              <a:t>（六）参与赌博或者变相赌博；</a:t>
            </a:r>
            <a:br>
              <a:rPr lang="zh-CN" altLang="en-US" sz="1000" dirty="0">
                <a:cs typeface="+mn-ea"/>
                <a:sym typeface="+mn-lt"/>
              </a:rPr>
            </a:br>
            <a:r>
              <a:rPr lang="zh-CN" altLang="en-US" sz="1000" dirty="0">
                <a:cs typeface="+mn-ea"/>
                <a:sym typeface="+mn-lt"/>
              </a:rPr>
              <a:t>（七）观看收听色情、淫秽的音像制品读物等；</a:t>
            </a:r>
            <a:br>
              <a:rPr lang="zh-CN" altLang="en-US" sz="1000" dirty="0">
                <a:cs typeface="+mn-ea"/>
                <a:sym typeface="+mn-lt"/>
              </a:rPr>
            </a:br>
            <a:r>
              <a:rPr lang="zh-CN" altLang="en-US" sz="1000" dirty="0">
                <a:cs typeface="+mn-ea"/>
                <a:sym typeface="+mn-lt"/>
              </a:rPr>
              <a:t>（八）进入法律、法规规定未成年人不适宜进入营业歌舞等场所；</a:t>
            </a:r>
            <a:br>
              <a:rPr lang="zh-CN" altLang="en-US" sz="1000" dirty="0">
                <a:cs typeface="+mn-ea"/>
                <a:sym typeface="+mn-lt"/>
              </a:rPr>
            </a:br>
            <a:r>
              <a:rPr lang="zh-CN" altLang="en-US" sz="1000" dirty="0">
                <a:cs typeface="+mn-ea"/>
                <a:sym typeface="+mn-lt"/>
              </a:rPr>
              <a:t>（九）其它严重违背社会的不良行为；</a:t>
            </a:r>
            <a:br>
              <a:rPr lang="zh-CN" altLang="en-US" sz="1000" dirty="0">
                <a:cs typeface="+mn-ea"/>
                <a:sym typeface="+mn-lt"/>
              </a:rPr>
            </a:br>
            <a:r>
              <a:rPr lang="zh-CN" altLang="en-US" sz="1000" dirty="0">
                <a:cs typeface="+mn-ea"/>
                <a:sym typeface="+mn-lt"/>
              </a:rPr>
              <a:t>（十）吸烟、酗酒。</a:t>
            </a:r>
          </a:p>
        </p:txBody>
      </p:sp>
      <p:sp>
        <p:nvSpPr>
          <p:cNvPr id="7" name="TextBox 6"/>
          <p:cNvSpPr txBox="1"/>
          <p:nvPr/>
        </p:nvSpPr>
        <p:spPr>
          <a:xfrm>
            <a:off x="1894271" y="947503"/>
            <a:ext cx="2121093" cy="400110"/>
          </a:xfrm>
          <a:prstGeom prst="rect">
            <a:avLst/>
          </a:prstGeom>
          <a:noFill/>
        </p:spPr>
        <p:txBody>
          <a:bodyPr wrap="none" rtlCol="0">
            <a:spAutoFit/>
          </a:bodyPr>
          <a:lstStyle/>
          <a:p>
            <a:r>
              <a:rPr lang="en-US" altLang="zh-CN" sz="2000" b="1" dirty="0" smtClean="0">
                <a:solidFill>
                  <a:schemeClr val="accent1">
                    <a:lumMod val="75000"/>
                  </a:schemeClr>
                </a:solidFill>
                <a:cs typeface="+mn-ea"/>
                <a:sym typeface="+mn-lt"/>
              </a:rPr>
              <a:t>2</a:t>
            </a:r>
            <a:r>
              <a:rPr lang="zh-CN" altLang="en-US" sz="2000" b="1" dirty="0" smtClean="0">
                <a:solidFill>
                  <a:schemeClr val="accent1">
                    <a:lumMod val="75000"/>
                  </a:schemeClr>
                </a:solidFill>
                <a:cs typeface="+mn-ea"/>
                <a:sym typeface="+mn-lt"/>
              </a:rPr>
              <a:t>、</a:t>
            </a:r>
            <a:r>
              <a:rPr lang="zh-CN" altLang="en-US" sz="2000" b="1" dirty="0">
                <a:solidFill>
                  <a:schemeClr val="accent1">
                    <a:lumMod val="75000"/>
                  </a:schemeClr>
                </a:solidFill>
                <a:cs typeface="+mn-ea"/>
                <a:sym typeface="+mn-lt"/>
              </a:rPr>
              <a:t>中度</a:t>
            </a:r>
            <a:r>
              <a:rPr lang="zh-CN" altLang="en-US" sz="2000" b="1" dirty="0" smtClean="0">
                <a:solidFill>
                  <a:schemeClr val="accent1">
                    <a:lumMod val="75000"/>
                  </a:schemeClr>
                </a:solidFill>
                <a:cs typeface="+mn-ea"/>
                <a:sym typeface="+mn-lt"/>
              </a:rPr>
              <a:t>不良</a:t>
            </a:r>
            <a:r>
              <a:rPr lang="zh-CN" altLang="en-US" sz="2000" b="1" dirty="0">
                <a:solidFill>
                  <a:schemeClr val="accent1">
                    <a:lumMod val="75000"/>
                  </a:schemeClr>
                </a:solidFill>
                <a:cs typeface="+mn-ea"/>
                <a:sym typeface="+mn-lt"/>
              </a:rPr>
              <a:t>行为</a:t>
            </a:r>
            <a:endParaRPr lang="zh-CN" altLang="en-US" sz="2000" dirty="0">
              <a:cs typeface="+mn-ea"/>
              <a:sym typeface="+mn-lt"/>
            </a:endParaRPr>
          </a:p>
        </p:txBody>
      </p:sp>
      <p:pic>
        <p:nvPicPr>
          <p:cNvPr id="9" name="Picture 3" descr="G:\觅知网\11.28\2\H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32240" y="1491630"/>
            <a:ext cx="1973598" cy="323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2)">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pple\Desktop\jpg\121s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3135"/>
            <a:ext cx="6935152" cy="48288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898435" cy="699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觅知网\11.28\2\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45565" y="0"/>
            <a:ext cx="1898435" cy="699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123728" y="1923678"/>
            <a:ext cx="5184576"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r>
              <a:rPr lang="zh-CN" altLang="en-US" sz="1400" dirty="0" smtClean="0">
                <a:cs typeface="+mn-ea"/>
                <a:sym typeface="+mn-lt"/>
              </a:rPr>
              <a:t>是</a:t>
            </a:r>
            <a:r>
              <a:rPr lang="zh-CN" altLang="en-US" sz="1400" dirty="0">
                <a:cs typeface="+mn-ea"/>
                <a:sym typeface="+mn-lt"/>
              </a:rPr>
              <a:t>泛指与小学生守则、小学生日常行为规范、公众道德规范相背</a:t>
            </a:r>
            <a:r>
              <a:rPr lang="zh-CN" altLang="en-US" sz="1400" dirty="0" smtClean="0">
                <a:cs typeface="+mn-ea"/>
                <a:sym typeface="+mn-lt"/>
              </a:rPr>
              <a:t>的一些</a:t>
            </a:r>
            <a:r>
              <a:rPr lang="zh-CN" altLang="en-US" sz="1400" dirty="0">
                <a:cs typeface="+mn-ea"/>
                <a:sym typeface="+mn-lt"/>
              </a:rPr>
              <a:t>行为以及心理障碍的总和</a:t>
            </a:r>
            <a:r>
              <a:rPr lang="zh-CN" altLang="en-US" sz="1400" dirty="0" smtClean="0">
                <a:cs typeface="+mn-ea"/>
                <a:sym typeface="+mn-lt"/>
              </a:rPr>
              <a:t>。轻度</a:t>
            </a:r>
            <a:r>
              <a:rPr lang="zh-CN" altLang="en-US" sz="1400" dirty="0">
                <a:cs typeface="+mn-ea"/>
                <a:sym typeface="+mn-lt"/>
              </a:rPr>
              <a:t>不良行为的危害性主要</a:t>
            </a:r>
            <a:r>
              <a:rPr lang="zh-CN" altLang="en-US" sz="1400" dirty="0" smtClean="0">
                <a:cs typeface="+mn-ea"/>
                <a:sym typeface="+mn-lt"/>
              </a:rPr>
              <a:t>体</a:t>
            </a:r>
            <a:endParaRPr lang="en-US" altLang="zh-CN" sz="1400" dirty="0" smtClean="0">
              <a:cs typeface="+mn-ea"/>
              <a:sym typeface="+mn-lt"/>
            </a:endParaRPr>
          </a:p>
          <a:p>
            <a:pPr marL="0" indent="0">
              <a:lnSpc>
                <a:spcPct val="200000"/>
              </a:lnSpc>
              <a:buNone/>
            </a:pPr>
            <a:r>
              <a:rPr lang="zh-CN" altLang="en-US" sz="1400" dirty="0" smtClean="0">
                <a:cs typeface="+mn-ea"/>
                <a:sym typeface="+mn-lt"/>
              </a:rPr>
              <a:t>现在</a:t>
            </a:r>
            <a:r>
              <a:rPr lang="zh-CN" altLang="en-US" sz="1400" dirty="0">
                <a:cs typeface="+mn-ea"/>
                <a:sym typeface="+mn-lt"/>
              </a:rPr>
              <a:t>对相其关群体及其个人的危害上</a:t>
            </a:r>
            <a:r>
              <a:rPr lang="zh-CN" altLang="en-US" sz="1400" dirty="0" smtClean="0">
                <a:cs typeface="+mn-ea"/>
                <a:sym typeface="+mn-lt"/>
              </a:rPr>
              <a:t>。如</a:t>
            </a:r>
            <a:r>
              <a:rPr lang="zh-CN" altLang="en-US" sz="1400" dirty="0">
                <a:cs typeface="+mn-ea"/>
                <a:sym typeface="+mn-lt"/>
              </a:rPr>
              <a:t>迟到、早退、讲粗话脏话、穿奇装异服、染发、带首饰、男生</a:t>
            </a:r>
            <a:r>
              <a:rPr lang="zh-CN" altLang="en-US" sz="1400" dirty="0" smtClean="0">
                <a:cs typeface="+mn-ea"/>
                <a:sym typeface="+mn-lt"/>
              </a:rPr>
              <a:t>留过</a:t>
            </a:r>
            <a:r>
              <a:rPr lang="zh-CN" altLang="en-US" sz="1400" dirty="0">
                <a:cs typeface="+mn-ea"/>
                <a:sym typeface="+mn-lt"/>
              </a:rPr>
              <a:t>耳长发、光头、不按时就寝等各种违反学校规章制度的行为。</a:t>
            </a:r>
            <a:br>
              <a:rPr lang="zh-CN" altLang="en-US" sz="1400" dirty="0">
                <a:cs typeface="+mn-ea"/>
                <a:sym typeface="+mn-lt"/>
              </a:rPr>
            </a:br>
            <a:r>
              <a:rPr lang="zh-CN" altLang="en-US" sz="1400" dirty="0">
                <a:cs typeface="+mn-ea"/>
                <a:sym typeface="+mn-lt"/>
              </a:rPr>
              <a:t/>
            </a:r>
            <a:br>
              <a:rPr lang="zh-CN" altLang="en-US" sz="1400" dirty="0">
                <a:cs typeface="+mn-ea"/>
                <a:sym typeface="+mn-lt"/>
              </a:rPr>
            </a:br>
            <a:endParaRPr lang="zh-CN" altLang="en-US" sz="1400" dirty="0">
              <a:cs typeface="+mn-ea"/>
              <a:sym typeface="+mn-lt"/>
            </a:endParaRPr>
          </a:p>
        </p:txBody>
      </p:sp>
      <p:sp>
        <p:nvSpPr>
          <p:cNvPr id="6" name="TextBox 5"/>
          <p:cNvSpPr txBox="1"/>
          <p:nvPr/>
        </p:nvSpPr>
        <p:spPr>
          <a:xfrm>
            <a:off x="3491880" y="1451560"/>
            <a:ext cx="2121093" cy="400110"/>
          </a:xfrm>
          <a:prstGeom prst="rect">
            <a:avLst/>
          </a:prstGeom>
          <a:noFill/>
        </p:spPr>
        <p:txBody>
          <a:bodyPr wrap="none" rtlCol="0">
            <a:spAutoFit/>
          </a:bodyPr>
          <a:lstStyle/>
          <a:p>
            <a:r>
              <a:rPr lang="en-US" altLang="zh-CN" sz="2000" b="1" dirty="0" smtClean="0">
                <a:solidFill>
                  <a:schemeClr val="accent1">
                    <a:lumMod val="75000"/>
                  </a:schemeClr>
                </a:solidFill>
                <a:cs typeface="+mn-ea"/>
                <a:sym typeface="+mn-lt"/>
              </a:rPr>
              <a:t>3</a:t>
            </a:r>
            <a:r>
              <a:rPr lang="zh-CN" altLang="en-US" sz="2000" b="1" dirty="0" smtClean="0">
                <a:solidFill>
                  <a:schemeClr val="accent1">
                    <a:lumMod val="75000"/>
                  </a:schemeClr>
                </a:solidFill>
                <a:cs typeface="+mn-ea"/>
                <a:sym typeface="+mn-lt"/>
              </a:rPr>
              <a:t>、轻度不良</a:t>
            </a:r>
            <a:r>
              <a:rPr lang="zh-CN" altLang="en-US" sz="2000" b="1" dirty="0">
                <a:solidFill>
                  <a:schemeClr val="accent1">
                    <a:lumMod val="75000"/>
                  </a:schemeClr>
                </a:solidFill>
                <a:cs typeface="+mn-ea"/>
                <a:sym typeface="+mn-lt"/>
              </a:rPr>
              <a:t>行为</a:t>
            </a:r>
            <a:endParaRPr lang="zh-CN" altLang="en-US" sz="2000" dirty="0">
              <a:cs typeface="+mn-ea"/>
              <a:sym typeface="+mn-lt"/>
            </a:endParaRPr>
          </a:p>
        </p:txBody>
      </p:sp>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heel(1)">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pple\Desktop\jpg\4rg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609" y="123478"/>
            <a:ext cx="6048672" cy="4781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6" y="0"/>
            <a:ext cx="1255712" cy="1262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apple\Desktop\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88288" y="0"/>
            <a:ext cx="1255712" cy="1262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2776854" y="1565176"/>
            <a:ext cx="2808312" cy="2195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Tx/>
              <a:buNone/>
            </a:pPr>
            <a:r>
              <a:rPr lang="en-US" altLang="zh-CN" sz="1300" dirty="0" smtClean="0">
                <a:cs typeface="+mn-ea"/>
                <a:sym typeface="+mn-lt"/>
              </a:rPr>
              <a:t>1</a:t>
            </a:r>
            <a:r>
              <a:rPr lang="zh-CN" altLang="en-US" sz="1300" dirty="0" smtClean="0">
                <a:cs typeface="+mn-ea"/>
                <a:sym typeface="+mn-lt"/>
              </a:rPr>
              <a:t>、上课说话，不爱学习</a:t>
            </a:r>
          </a:p>
          <a:p>
            <a:pPr>
              <a:lnSpc>
                <a:spcPct val="150000"/>
              </a:lnSpc>
              <a:buFontTx/>
              <a:buNone/>
            </a:pPr>
            <a:r>
              <a:rPr lang="en-US" altLang="zh-CN" sz="1300" dirty="0" smtClean="0">
                <a:cs typeface="+mn-ea"/>
                <a:sym typeface="+mn-lt"/>
              </a:rPr>
              <a:t>2</a:t>
            </a:r>
            <a:r>
              <a:rPr lang="zh-CN" altLang="en-US" sz="1300" dirty="0" smtClean="0">
                <a:cs typeface="+mn-ea"/>
                <a:sym typeface="+mn-lt"/>
              </a:rPr>
              <a:t>、不听老师的话</a:t>
            </a:r>
          </a:p>
          <a:p>
            <a:pPr>
              <a:lnSpc>
                <a:spcPct val="150000"/>
              </a:lnSpc>
              <a:buFontTx/>
              <a:buNone/>
            </a:pPr>
            <a:r>
              <a:rPr lang="en-US" altLang="zh-CN" sz="1300" dirty="0" smtClean="0">
                <a:cs typeface="+mn-ea"/>
                <a:sym typeface="+mn-lt"/>
              </a:rPr>
              <a:t>3</a:t>
            </a:r>
            <a:r>
              <a:rPr lang="zh-CN" altLang="en-US" sz="1300" dirty="0" smtClean="0">
                <a:cs typeface="+mn-ea"/>
                <a:sym typeface="+mn-lt"/>
              </a:rPr>
              <a:t>、欺负小同学</a:t>
            </a:r>
          </a:p>
          <a:p>
            <a:pPr>
              <a:lnSpc>
                <a:spcPct val="150000"/>
              </a:lnSpc>
              <a:buFontTx/>
              <a:buNone/>
            </a:pPr>
            <a:r>
              <a:rPr lang="en-US" altLang="zh-CN" sz="1300" dirty="0" smtClean="0">
                <a:cs typeface="+mn-ea"/>
                <a:sym typeface="+mn-lt"/>
              </a:rPr>
              <a:t>4</a:t>
            </a:r>
            <a:r>
              <a:rPr lang="zh-CN" altLang="en-US" sz="1300" dirty="0" smtClean="0">
                <a:cs typeface="+mn-ea"/>
                <a:sym typeface="+mn-lt"/>
              </a:rPr>
              <a:t>、不按时完成作业</a:t>
            </a:r>
          </a:p>
          <a:p>
            <a:pPr>
              <a:lnSpc>
                <a:spcPct val="150000"/>
              </a:lnSpc>
              <a:buFontTx/>
              <a:buNone/>
            </a:pPr>
            <a:r>
              <a:rPr lang="en-US" altLang="zh-CN" sz="1300" dirty="0" smtClean="0">
                <a:cs typeface="+mn-ea"/>
                <a:sym typeface="+mn-lt"/>
              </a:rPr>
              <a:t>5</a:t>
            </a:r>
            <a:r>
              <a:rPr lang="zh-CN" altLang="en-US" sz="1300" dirty="0" smtClean="0">
                <a:cs typeface="+mn-ea"/>
                <a:sym typeface="+mn-lt"/>
              </a:rPr>
              <a:t>、乱丢垃圾</a:t>
            </a:r>
          </a:p>
          <a:p>
            <a:pPr>
              <a:lnSpc>
                <a:spcPct val="150000"/>
              </a:lnSpc>
              <a:buFontTx/>
              <a:buNone/>
            </a:pPr>
            <a:r>
              <a:rPr lang="en-US" altLang="zh-CN" sz="1300" dirty="0" smtClean="0">
                <a:cs typeface="+mn-ea"/>
                <a:sym typeface="+mn-lt"/>
              </a:rPr>
              <a:t>6</a:t>
            </a:r>
            <a:r>
              <a:rPr lang="zh-CN" altLang="en-US" sz="1300" dirty="0" smtClean="0">
                <a:cs typeface="+mn-ea"/>
                <a:sym typeface="+mn-lt"/>
              </a:rPr>
              <a:t>、过马路时不看红绿灯，乱闯红灯</a:t>
            </a:r>
          </a:p>
          <a:p>
            <a:pPr>
              <a:lnSpc>
                <a:spcPct val="150000"/>
              </a:lnSpc>
              <a:buFontTx/>
              <a:buNone/>
            </a:pPr>
            <a:r>
              <a:rPr lang="en-US" altLang="zh-CN" sz="1300" dirty="0" smtClean="0">
                <a:cs typeface="+mn-ea"/>
                <a:sym typeface="+mn-lt"/>
              </a:rPr>
              <a:t>7</a:t>
            </a:r>
            <a:r>
              <a:rPr lang="zh-CN" altLang="en-US" sz="1300" dirty="0" smtClean="0">
                <a:cs typeface="+mn-ea"/>
                <a:sym typeface="+mn-lt"/>
              </a:rPr>
              <a:t>、不听父母的话。</a:t>
            </a:r>
            <a:endParaRPr lang="zh-CN" altLang="en-US" sz="1300" dirty="0">
              <a:cs typeface="+mn-ea"/>
              <a:sym typeface="+mn-lt"/>
            </a:endParaRPr>
          </a:p>
        </p:txBody>
      </p:sp>
      <p:sp>
        <p:nvSpPr>
          <p:cNvPr id="6" name="TextBox 5"/>
          <p:cNvSpPr txBox="1"/>
          <p:nvPr/>
        </p:nvSpPr>
        <p:spPr>
          <a:xfrm>
            <a:off x="3099896" y="1194306"/>
            <a:ext cx="3416320" cy="369332"/>
          </a:xfrm>
          <a:prstGeom prst="rect">
            <a:avLst/>
          </a:prstGeom>
          <a:noFill/>
        </p:spPr>
        <p:txBody>
          <a:bodyPr wrap="none" rtlCol="0">
            <a:spAutoFit/>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发生在大家身边的轻度不良</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rPr>
              <a:t>行为</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ea"/>
              <a:sym typeface="+mn-lt"/>
            </a:endParaRPr>
          </a:p>
        </p:txBody>
      </p:sp>
      <p:pic>
        <p:nvPicPr>
          <p:cNvPr id="10" name="Picture 2" descr="G:\觅知网\11.28\2\HAAZ.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1466" flipH="1">
            <a:off x="285646" y="3272477"/>
            <a:ext cx="2450837" cy="168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22664"/>
      </p:ext>
    </p:extLst>
  </p:cSld>
  <p:clrMapOvr>
    <a:masterClrMapping/>
  </p:clrMapOvr>
  <mc:AlternateContent xmlns:mc="http://schemas.openxmlformats.org/markup-compatibility/2006" xmlns:p14="http://schemas.microsoft.com/office/powerpoint/2010/main">
    <mc:Choice Requires="p14">
      <p:transition spd="slow" p14:dur="3000" advTm="4000">
        <p:wipe/>
      </p:transition>
    </mc:Choice>
    <mc:Fallback xmlns="" xmlns:a14="http://schemas.microsoft.com/office/drawing/2010/main">
      <p:transition spd="slow"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觅知网\11.28\2\5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3234217" cy="1392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觅知网\11.28\2\2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8865" y="3089275"/>
            <a:ext cx="4876800" cy="2054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60530" y="1403926"/>
            <a:ext cx="6811869" cy="1323439"/>
          </a:xfrm>
          <a:prstGeom prst="rect">
            <a:avLst/>
          </a:prstGeom>
          <a:noFill/>
        </p:spPr>
        <p:txBody>
          <a:bodyPr wrap="square" rtlCol="0">
            <a:spAutoFit/>
          </a:bodyPr>
          <a:lstStyle/>
          <a:p>
            <a:r>
              <a:rPr lang="zh-CN" altLang="en-US" sz="2800" b="1" i="1" dirty="0">
                <a:solidFill>
                  <a:schemeClr val="accent1">
                    <a:lumMod val="75000"/>
                  </a:schemeClr>
                </a:solidFill>
                <a:cs typeface="+mn-ea"/>
                <a:sym typeface="+mn-lt"/>
              </a:rPr>
              <a:t>大家谈：</a:t>
            </a: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800" b="1" dirty="0">
                <a:solidFill>
                  <a:schemeClr val="accent1">
                    <a:lumMod val="75000"/>
                  </a:schemeClr>
                </a:solidFill>
                <a:cs typeface="+mn-ea"/>
                <a:sym typeface="+mn-lt"/>
              </a:rPr>
              <a:t/>
            </a:r>
            <a:br>
              <a:rPr lang="zh-CN" altLang="en-US" sz="2800" b="1" dirty="0">
                <a:solidFill>
                  <a:schemeClr val="accent1">
                    <a:lumMod val="75000"/>
                  </a:schemeClr>
                </a:solidFill>
                <a:cs typeface="+mn-ea"/>
                <a:sym typeface="+mn-lt"/>
              </a:rPr>
            </a:br>
            <a:r>
              <a:rPr lang="zh-CN" altLang="en-US" sz="2400" b="1" dirty="0" smtClean="0">
                <a:solidFill>
                  <a:schemeClr val="accent1">
                    <a:lumMod val="75000"/>
                  </a:schemeClr>
                </a:solidFill>
                <a:cs typeface="+mn-ea"/>
                <a:sym typeface="+mn-lt"/>
              </a:rPr>
              <a:t>问题</a:t>
            </a:r>
            <a:r>
              <a:rPr lang="en-US" altLang="zh-CN" sz="2400" b="1" dirty="0" smtClean="0">
                <a:solidFill>
                  <a:schemeClr val="accent1">
                    <a:lumMod val="75000"/>
                  </a:schemeClr>
                </a:solidFill>
                <a:cs typeface="+mn-ea"/>
                <a:sym typeface="+mn-lt"/>
              </a:rPr>
              <a:t>2.  </a:t>
            </a:r>
            <a:r>
              <a:rPr lang="zh-CN" altLang="en-US" sz="2000" dirty="0" smtClean="0">
                <a:solidFill>
                  <a:schemeClr val="accent1">
                    <a:lumMod val="75000"/>
                  </a:schemeClr>
                </a:solidFill>
                <a:cs typeface="+mn-ea"/>
                <a:sym typeface="+mn-lt"/>
              </a:rPr>
              <a:t>哪些</a:t>
            </a:r>
            <a:r>
              <a:rPr lang="zh-CN" altLang="en-US" sz="2000" dirty="0">
                <a:solidFill>
                  <a:schemeClr val="accent1">
                    <a:lumMod val="75000"/>
                  </a:schemeClr>
                </a:solidFill>
                <a:cs typeface="+mn-ea"/>
                <a:sym typeface="+mn-lt"/>
              </a:rPr>
              <a:t>行为</a:t>
            </a:r>
            <a:r>
              <a:rPr lang="zh-CN" altLang="en-US" sz="2000" dirty="0" smtClean="0">
                <a:solidFill>
                  <a:schemeClr val="accent1">
                    <a:lumMod val="75000"/>
                  </a:schemeClr>
                </a:solidFill>
                <a:cs typeface="+mn-ea"/>
                <a:sym typeface="+mn-lt"/>
              </a:rPr>
              <a:t>属于我们不能做的 ？</a:t>
            </a:r>
            <a:endParaRPr lang="zh-CN" altLang="en-US" sz="2000" dirty="0">
              <a:solidFill>
                <a:schemeClr val="accent1">
                  <a:lumMod val="75000"/>
                </a:schemeClr>
              </a:solidFill>
              <a:cs typeface="+mn-ea"/>
              <a:sym typeface="+mn-lt"/>
            </a:endParaRPr>
          </a:p>
        </p:txBody>
      </p:sp>
      <p:pic>
        <p:nvPicPr>
          <p:cNvPr id="6147" name="Picture 3" descr="G:\觅知网\8.29小学生家长会\儿童素材\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6038">
            <a:off x="7285094" y="328133"/>
            <a:ext cx="1588456" cy="980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pple\Desktop\jpg\8765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310" y="2065645"/>
            <a:ext cx="569220" cy="63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22664"/>
      </p:ext>
    </p:extLst>
  </p:cSld>
  <p:clrMapOvr>
    <a:masterClrMapping/>
  </p:clrMapOvr>
  <p:transition spd="slow"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1000"/>
                                        <p:tgtEl>
                                          <p:spTgt spid="6147"/>
                                        </p:tgtEl>
                                      </p:cBhvr>
                                    </p:animEffect>
                                    <p:anim calcmode="lin" valueType="num">
                                      <p:cBhvr>
                                        <p:cTn id="14" dur="1000" fill="hold"/>
                                        <p:tgtEl>
                                          <p:spTgt spid="6147"/>
                                        </p:tgtEl>
                                        <p:attrNameLst>
                                          <p:attrName>ppt_x</p:attrName>
                                        </p:attrNameLst>
                                      </p:cBhvr>
                                      <p:tavLst>
                                        <p:tav tm="0">
                                          <p:val>
                                            <p:strVal val="#ppt_x"/>
                                          </p:val>
                                        </p:tav>
                                        <p:tav tm="100000">
                                          <p:val>
                                            <p:strVal val="#ppt_x"/>
                                          </p:val>
                                        </p:tav>
                                      </p:tavLst>
                                    </p:anim>
                                    <p:anim calcmode="lin" valueType="num">
                                      <p:cBhvr>
                                        <p:cTn id="15"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6147"/>
                                        </p:tgtEl>
                                        <p:attrNameLst>
                                          <p:attrName>r</p:attrName>
                                        </p:attrNameLst>
                                      </p:cBhvr>
                                    </p:animRot>
                                    <p:animRot by="-240000">
                                      <p:cBhvr>
                                        <p:cTn id="20" dur="200" fill="hold">
                                          <p:stCondLst>
                                            <p:cond delay="200"/>
                                          </p:stCondLst>
                                        </p:cTn>
                                        <p:tgtEl>
                                          <p:spTgt spid="6147"/>
                                        </p:tgtEl>
                                        <p:attrNameLst>
                                          <p:attrName>r</p:attrName>
                                        </p:attrNameLst>
                                      </p:cBhvr>
                                    </p:animRot>
                                    <p:animRot by="240000">
                                      <p:cBhvr>
                                        <p:cTn id="21" dur="200" fill="hold">
                                          <p:stCondLst>
                                            <p:cond delay="400"/>
                                          </p:stCondLst>
                                        </p:cTn>
                                        <p:tgtEl>
                                          <p:spTgt spid="6147"/>
                                        </p:tgtEl>
                                        <p:attrNameLst>
                                          <p:attrName>r</p:attrName>
                                        </p:attrNameLst>
                                      </p:cBhvr>
                                    </p:animRot>
                                    <p:animRot by="-240000">
                                      <p:cBhvr>
                                        <p:cTn id="22" dur="200" fill="hold">
                                          <p:stCondLst>
                                            <p:cond delay="600"/>
                                          </p:stCondLst>
                                        </p:cTn>
                                        <p:tgtEl>
                                          <p:spTgt spid="6147"/>
                                        </p:tgtEl>
                                        <p:attrNameLst>
                                          <p:attrName>r</p:attrName>
                                        </p:attrNameLst>
                                      </p:cBhvr>
                                    </p:animRot>
                                    <p:animRot by="120000">
                                      <p:cBhvr>
                                        <p:cTn id="23" dur="200" fill="hold">
                                          <p:stCondLst>
                                            <p:cond delay="800"/>
                                          </p:stCondLst>
                                        </p:cTn>
                                        <p:tgtEl>
                                          <p:spTgt spid="614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g54qvb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2447</Words>
  <Application>Microsoft Office PowerPoint</Application>
  <PresentationFormat>全屏显示(16:9)</PresentationFormat>
  <Paragraphs>145</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27</vt:i4>
      </vt:variant>
    </vt:vector>
  </HeadingPairs>
  <TitlesOfParts>
    <vt:vector size="36"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1、参与赌博</vt:lpstr>
      <vt:lpstr>PowerPoint 演示文稿</vt:lpstr>
      <vt:lpstr>PowerPoint 演示文稿</vt:lpstr>
      <vt:lpstr>寓言故事</vt:lpstr>
      <vt:lpstr>案 例 一</vt:lpstr>
      <vt:lpstr>案 例 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66</cp:revision>
  <dcterms:created xsi:type="dcterms:W3CDTF">2017-11-29T01:14:50Z</dcterms:created>
  <dcterms:modified xsi:type="dcterms:W3CDTF">2023-04-16T02:56:01Z</dcterms:modified>
</cp:coreProperties>
</file>