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0"/>
  </p:notesMasterIdLst>
  <p:sldIdLst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12192000" cy="6858000"/>
  <p:notesSz cx="6858000" cy="9144000"/>
  <p:custDataLst>
    <p:tags r:id="rId3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C3FF"/>
    <a:srgbClr val="253E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257E4E-1FD7-4004-B25A-0A7753B6AD5D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A5DE64-376F-49C8-B5F3-7C5A03FC4C5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3284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46639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11212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22226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41984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40806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41260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45985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98684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62844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34326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5823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93399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96249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925791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953005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033520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579642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612051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236770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5937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75077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12088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54762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18129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83597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37084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3467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 descr="图片包含 剪贴画&#10;&#10;已生成极高可信度的说明">
            <a:extLst>
              <a:ext uri="{FF2B5EF4-FFF2-40B4-BE49-F238E27FC236}">
                <a16:creationId xmlns="" xmlns:a16="http://schemas.microsoft.com/office/drawing/2014/main" id="{F98FB977-D0D6-4F4B-9BEC-6E07637CCA9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="" xmlns:a16="http://schemas.microsoft.com/office/drawing/2014/main" id="{D32DEE9A-BDEF-47A2-AF62-42E88C1FF7A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634" y="309619"/>
            <a:ext cx="1298518" cy="1593273"/>
          </a:xfrm>
          <a:prstGeom prst="rect">
            <a:avLst/>
          </a:prstGeom>
        </p:spPr>
      </p:pic>
      <p:pic>
        <p:nvPicPr>
          <p:cNvPr id="17" name="图片 16" descr="图片包含 物体&#10;&#10;已生成高可信度的说明">
            <a:extLst>
              <a:ext uri="{FF2B5EF4-FFF2-40B4-BE49-F238E27FC236}">
                <a16:creationId xmlns="" xmlns:a16="http://schemas.microsoft.com/office/drawing/2014/main" id="{B235F522-9B79-4031-B9B4-E80D7B73C41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93425" y="309619"/>
            <a:ext cx="3134139" cy="2350604"/>
          </a:xfrm>
          <a:prstGeom prst="rect">
            <a:avLst/>
          </a:prstGeom>
        </p:spPr>
      </p:pic>
      <p:pic>
        <p:nvPicPr>
          <p:cNvPr id="18" name="图片 17" descr="图片包含 玩偶, 玩具&#10;&#10;已生成极高可信度的说明">
            <a:extLst>
              <a:ext uri="{FF2B5EF4-FFF2-40B4-BE49-F238E27FC236}">
                <a16:creationId xmlns="" xmlns:a16="http://schemas.microsoft.com/office/drawing/2014/main" id="{64DCD548-4934-4692-956A-1186CDF89DF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94169" y="4354285"/>
            <a:ext cx="2698501" cy="2698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028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589AE324-196D-4804-B08D-0E2A1F2DF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a16="http://schemas.microsoft.com/office/drawing/2014/main" id="{E550AA35-6DBB-412E-9D31-7B6D56847D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D5F2368D-BE8B-4D78-B780-AEE00CC74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97AD1-7ED9-4630-80B7-ECB690912F04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CC48BAB0-39AF-41A8-87F3-E61088E83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D02EA4F7-9ED3-4FD9-A16A-E11F98898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EE3D-28C7-4AFA-B276-AD77DA60A0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4448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="" xmlns:a16="http://schemas.microsoft.com/office/drawing/2014/main" id="{7129E35C-591D-4ABE-8CA1-5D9E272D88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a16="http://schemas.microsoft.com/office/drawing/2014/main" id="{15360934-9628-4C6B-A563-62A404D108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DED38E43-C27A-41DD-B443-7453143C7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97AD1-7ED9-4630-80B7-ECB690912F04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E901E1B3-8691-47EB-9CCB-CCF3A3175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54FAF1EE-7DBB-47D7-8BBD-55F00D28C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EE3D-28C7-4AFA-B276-AD77DA60A0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8024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9779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3986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4497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1653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9072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9951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1357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97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图片包含 剪贴画&#10;&#10;已生成极高可信度的说明">
            <a:extLst>
              <a:ext uri="{FF2B5EF4-FFF2-40B4-BE49-F238E27FC236}">
                <a16:creationId xmlns="" xmlns:a16="http://schemas.microsoft.com/office/drawing/2014/main" id="{484F357A-80D5-4ADA-AB26-7B353262DA6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="" xmlns:a16="http://schemas.microsoft.com/office/drawing/2014/main" id="{763C2AEC-DD9C-40DE-910F-F42A816FBD6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634" y="309619"/>
            <a:ext cx="1298518" cy="1593273"/>
          </a:xfrm>
          <a:prstGeom prst="rect">
            <a:avLst/>
          </a:prstGeom>
        </p:spPr>
      </p:pic>
      <p:pic>
        <p:nvPicPr>
          <p:cNvPr id="9" name="图片 8" descr="图片包含 物体&#10;&#10;已生成高可信度的说明">
            <a:extLst>
              <a:ext uri="{FF2B5EF4-FFF2-40B4-BE49-F238E27FC236}">
                <a16:creationId xmlns="" xmlns:a16="http://schemas.microsoft.com/office/drawing/2014/main" id="{638B1FE9-4F97-41B6-988C-87D3A007BC2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93425" y="309619"/>
            <a:ext cx="3134139" cy="2350604"/>
          </a:xfrm>
          <a:prstGeom prst="rect">
            <a:avLst/>
          </a:prstGeom>
        </p:spPr>
      </p:pic>
      <p:pic>
        <p:nvPicPr>
          <p:cNvPr id="10" name="图片 9" descr="图片包含 玩偶, 玩具&#10;&#10;已生成极高可信度的说明">
            <a:extLst>
              <a:ext uri="{FF2B5EF4-FFF2-40B4-BE49-F238E27FC236}">
                <a16:creationId xmlns="" xmlns:a16="http://schemas.microsoft.com/office/drawing/2014/main" id="{4F84A4AB-CC36-413F-BA7B-FD53C6F07FAC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94169" y="4354285"/>
            <a:ext cx="2698501" cy="2698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912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004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9038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402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04FE3DFE-ABE0-4B5F-A569-6E5C7503E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D9A2F5EA-80AF-4E3B-863B-5C470285D9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A85568A5-E2F1-47B1-8CCB-53B2F38D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97AD1-7ED9-4630-80B7-ECB690912F04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E00DD6EA-47A7-4BF2-AEAF-FC186A3D1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F93F9184-2B26-4271-B51E-CDDA4BF8B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EE3D-28C7-4AFA-B276-AD77DA60A0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2837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3DE1B61-6081-4642-9E7B-B311654E8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582810A6-60BF-44B7-BCE7-D20D445A9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a16="http://schemas.microsoft.com/office/drawing/2014/main" id="{203BC24E-B904-48D8-AC5A-23CA80D366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AA5CA0E5-8173-4CC3-AD6D-AB6C432C3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97AD1-7ED9-4630-80B7-ECB690912F04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91DEA0A1-956E-414F-8508-DF5EBEBD8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6D96C1A7-7F01-4577-AA6B-EC11FA573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EE3D-28C7-4AFA-B276-AD77DA60A0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0808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F7AFF747-526D-4EC5-81F0-A0F989F92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ADF1C720-A25E-4B9A-A093-133D15E546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a16="http://schemas.microsoft.com/office/drawing/2014/main" id="{1619F39E-373E-4DF4-945B-3C62C70C4D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="" xmlns:a16="http://schemas.microsoft.com/office/drawing/2014/main" id="{EE2ED21D-201E-4AEB-A670-274E10E7DB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="" xmlns:a16="http://schemas.microsoft.com/office/drawing/2014/main" id="{A843F5D0-DDF3-40D3-9716-88C9BF95F5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="" xmlns:a16="http://schemas.microsoft.com/office/drawing/2014/main" id="{DDDFCB08-C15D-4C5A-B02C-A039C7EF8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97AD1-7ED9-4630-80B7-ECB690912F04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="" xmlns:a16="http://schemas.microsoft.com/office/drawing/2014/main" id="{80DEB1E8-8B97-4523-BB60-F46F2A4F6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="" xmlns:a16="http://schemas.microsoft.com/office/drawing/2014/main" id="{42C57CDF-4EEB-4AAC-8F9D-002A2DABB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EE3D-28C7-4AFA-B276-AD77DA60A0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993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0BD3F9A3-89F3-4EFA-81F5-8F5F1F845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8C08EF83-063A-4B22-834D-057F2B158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97AD1-7ED9-4630-80B7-ECB690912F04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689D215D-BFCF-41BB-AC2C-380FE1675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88A86E06-3F85-4327-A2AC-133847084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EE3D-28C7-4AFA-B276-AD77DA60A0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0310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="" xmlns:a16="http://schemas.microsoft.com/office/drawing/2014/main" id="{E0E43C08-D99C-41EB-A767-CFDE372AC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97AD1-7ED9-4630-80B7-ECB690912F04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="" xmlns:a16="http://schemas.microsoft.com/office/drawing/2014/main" id="{E697F076-E7B9-463A-9AAB-FAC038D19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4319EB38-CD40-43C0-A702-3EE8351E4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EE3D-28C7-4AFA-B276-AD77DA60A0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46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8B8108F1-9639-483B-94EA-EB6AF3665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82C3EE67-BE5F-4C18-932F-6541264630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="" xmlns:a16="http://schemas.microsoft.com/office/drawing/2014/main" id="{75F3A80C-CEB0-4D2C-B7E4-34A2BF976B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300BD967-7626-4E46-B5FC-A66D3C9C0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97AD1-7ED9-4630-80B7-ECB690912F04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FAEC8B54-A9DF-4090-9841-CB908EB6F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044B9D20-DA4E-40E7-88DB-6D03AF0CE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EE3D-28C7-4AFA-B276-AD77DA60A0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4051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B3359A16-ECEB-4C46-8ACF-4F3E00AB6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="" xmlns:a16="http://schemas.microsoft.com/office/drawing/2014/main" id="{ADBD4AC9-CFE4-4F2F-8CF5-9FBD3F7386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="" xmlns:a16="http://schemas.microsoft.com/office/drawing/2014/main" id="{2BDCB211-70C6-4BCF-A1C8-23F4EFFEBC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719F1321-DD09-4B02-B5E2-E0C4147D4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97AD1-7ED9-4630-80B7-ECB690912F04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8C75A22C-52F7-4D7F-BEA2-D1E50E42C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0A204032-9D60-4CEB-B4F1-1827CE5E1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EE3D-28C7-4AFA-B276-AD77DA60A0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2823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="" xmlns:a16="http://schemas.microsoft.com/office/drawing/2014/main" id="{0973726C-C01B-48A2-8B60-D204842A9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66CC0BCF-4187-4EB3-9460-A8BB4D623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0D3F341D-0D14-4CAE-91AB-C95E7E54A6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97AD1-7ED9-4630-80B7-ECB690912F04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33B0A522-58B6-4004-958A-17764E56B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2A6E1E8B-71BA-4BC9-AB03-451BB1F6C2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5EE3D-28C7-4AFA-B276-AD77DA60A0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9234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732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4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jpe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图片 23" descr="图片包含 玩具, 玩偶&#10;&#10;已生成极高可信度的说明">
            <a:extLst>
              <a:ext uri="{FF2B5EF4-FFF2-40B4-BE49-F238E27FC236}">
                <a16:creationId xmlns="" xmlns:a16="http://schemas.microsoft.com/office/drawing/2014/main" id="{70170017-66CE-48A7-8823-5AD21F23435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14355" y="1103577"/>
            <a:ext cx="4211864" cy="4679792"/>
          </a:xfrm>
          <a:prstGeom prst="rect">
            <a:avLst/>
          </a:prstGeom>
        </p:spPr>
      </p:pic>
      <p:pic>
        <p:nvPicPr>
          <p:cNvPr id="16" name="图片 15" descr="图片包含 玩具, 玩偶&#10;&#10;已生成极高可信度的说明">
            <a:extLst>
              <a:ext uri="{FF2B5EF4-FFF2-40B4-BE49-F238E27FC236}">
                <a16:creationId xmlns="" xmlns:a16="http://schemas.microsoft.com/office/drawing/2014/main" id="{163B08D1-69E5-4F25-9901-DC5A9E22733F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83111" y="3981845"/>
            <a:ext cx="3927765" cy="2945824"/>
          </a:xfrm>
          <a:prstGeom prst="rect">
            <a:avLst/>
          </a:prstGeom>
        </p:spPr>
      </p:pic>
      <p:sp>
        <p:nvSpPr>
          <p:cNvPr id="27" name="矩形 26">
            <a:extLst>
              <a:ext uri="{FF2B5EF4-FFF2-40B4-BE49-F238E27FC236}">
                <a16:creationId xmlns="" xmlns:a16="http://schemas.microsoft.com/office/drawing/2014/main" id="{C3951F7B-3571-4AA5-81C1-EEA918A8E9FD}"/>
              </a:ext>
            </a:extLst>
          </p:cNvPr>
          <p:cNvSpPr/>
          <p:nvPr/>
        </p:nvSpPr>
        <p:spPr>
          <a:xfrm rot="409001">
            <a:off x="4201021" y="3098026"/>
            <a:ext cx="156966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5400" b="1" dirty="0">
                <a:solidFill>
                  <a:srgbClr val="253E43"/>
                </a:solidFill>
                <a:latin typeface="华文彩云" panose="02010800040101010101" pitchFamily="2" charset="-122"/>
                <a:ea typeface="华文彩云" panose="02010800040101010101" pitchFamily="2" charset="-122"/>
              </a:rPr>
              <a:t>消防</a:t>
            </a:r>
            <a:endParaRPr lang="en-US" altLang="zh-CN" sz="5400" b="1" dirty="0">
              <a:solidFill>
                <a:srgbClr val="253E43"/>
              </a:solidFill>
              <a:latin typeface="华文彩云" panose="02010800040101010101" pitchFamily="2" charset="-122"/>
              <a:ea typeface="华文彩云" panose="02010800040101010101" pitchFamily="2" charset="-122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="" xmlns:a16="http://schemas.microsoft.com/office/drawing/2014/main" id="{8A8FBA8A-773D-4E56-BEBE-56260A1BE247}"/>
              </a:ext>
            </a:extLst>
          </p:cNvPr>
          <p:cNvSpPr/>
          <p:nvPr/>
        </p:nvSpPr>
        <p:spPr>
          <a:xfrm>
            <a:off x="6232348" y="3296554"/>
            <a:ext cx="156966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5400" b="1" dirty="0">
                <a:solidFill>
                  <a:srgbClr val="253E43"/>
                </a:solidFill>
                <a:latin typeface="华文彩云" panose="02010800040101010101" pitchFamily="2" charset="-122"/>
                <a:ea typeface="华文彩云" panose="02010800040101010101" pitchFamily="2" charset="-122"/>
              </a:rPr>
              <a:t>知识</a:t>
            </a:r>
            <a:endParaRPr lang="en-US" altLang="zh-CN" sz="5400" b="1" dirty="0">
              <a:solidFill>
                <a:srgbClr val="253E43"/>
              </a:solidFill>
              <a:latin typeface="华文彩云" panose="02010800040101010101" pitchFamily="2" charset="-122"/>
              <a:ea typeface="华文彩云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66737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32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3" presetID="32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7" grpId="1"/>
      <p:bldP spid="27" grpId="2"/>
      <p:bldP spid="28" grpId="0"/>
      <p:bldP spid="28" grpId="1"/>
      <p:bldP spid="28" grpId="2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="" xmlns:a16="http://schemas.microsoft.com/office/drawing/2014/main" id="{30CB987A-4E99-4CEB-98EE-35185E0A5F02}"/>
              </a:ext>
            </a:extLst>
          </p:cNvPr>
          <p:cNvSpPr txBox="1"/>
          <p:nvPr/>
        </p:nvSpPr>
        <p:spPr>
          <a:xfrm>
            <a:off x="2686916" y="2502182"/>
            <a:ext cx="5386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教室集中授课处，防火安全最重要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="" xmlns:a16="http://schemas.microsoft.com/office/drawing/2014/main" id="{5EE4F806-25DD-4757-BAAF-ACA252BC10D0}"/>
              </a:ext>
            </a:extLst>
          </p:cNvPr>
          <p:cNvSpPr txBox="1"/>
          <p:nvPr/>
        </p:nvSpPr>
        <p:spPr>
          <a:xfrm>
            <a:off x="2686916" y="3153208"/>
            <a:ext cx="53863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火灾隐患：</a:t>
            </a:r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、教室门不畅通或只开一个门；</a:t>
            </a:r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、使用大功率照明灯或电取暖靠近易燃物；</a:t>
            </a:r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、违反操作规则使用电子教具；</a:t>
            </a:r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、电线线路老化或超负荷；</a:t>
            </a:r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、不按照安全规定存放易燃物品；</a:t>
            </a:r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、吸烟乱丢烟头</a:t>
            </a:r>
          </a:p>
        </p:txBody>
      </p:sp>
      <p:sp>
        <p:nvSpPr>
          <p:cNvPr id="7" name="矩形 6">
            <a:extLst>
              <a:ext uri="{FF2B5EF4-FFF2-40B4-BE49-F238E27FC236}">
                <a16:creationId xmlns="" xmlns:a16="http://schemas.microsoft.com/office/drawing/2014/main" id="{3D145483-7EAC-4841-A53A-9B6ECC91149E}"/>
              </a:ext>
            </a:extLst>
          </p:cNvPr>
          <p:cNvSpPr/>
          <p:nvPr/>
        </p:nvSpPr>
        <p:spPr>
          <a:xfrm>
            <a:off x="3875073" y="1758823"/>
            <a:ext cx="38779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教室的火灾隐患和消防须知</a:t>
            </a:r>
            <a:endParaRPr lang="en-US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图片 8" descr="图片包含 房间&#10;&#10;已生成高可信度的说明">
            <a:extLst>
              <a:ext uri="{FF2B5EF4-FFF2-40B4-BE49-F238E27FC236}">
                <a16:creationId xmlns="" xmlns:a16="http://schemas.microsoft.com/office/drawing/2014/main" id="{2E65F9F7-4AD5-4DBF-8801-C11C2E37011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79464" y="3001063"/>
            <a:ext cx="2904898" cy="2183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181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="" xmlns:a16="http://schemas.microsoft.com/office/drawing/2014/main" id="{49060F7E-55E9-4B41-A7E0-48FEAF5EE9E8}"/>
              </a:ext>
            </a:extLst>
          </p:cNvPr>
          <p:cNvSpPr txBox="1"/>
          <p:nvPr/>
        </p:nvSpPr>
        <p:spPr>
          <a:xfrm>
            <a:off x="3726874" y="1559389"/>
            <a:ext cx="51400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教室失火的逃生和自救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="" xmlns:a16="http://schemas.microsoft.com/office/drawing/2014/main" id="{55D49382-00C8-4AEF-B308-CD81FE21735E}"/>
              </a:ext>
            </a:extLst>
          </p:cNvPr>
          <p:cNvSpPr txBox="1"/>
          <p:nvPr/>
        </p:nvSpPr>
        <p:spPr>
          <a:xfrm>
            <a:off x="2216727" y="2251885"/>
            <a:ext cx="6282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教室失火别慌乱，听从老师指挥是关键，疏散出去最安全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="" xmlns:a16="http://schemas.microsoft.com/office/drawing/2014/main" id="{BE3EABD9-5563-405A-B81E-15115BED69AD}"/>
              </a:ext>
            </a:extLst>
          </p:cNvPr>
          <p:cNvSpPr txBox="1"/>
          <p:nvPr/>
        </p:nvSpPr>
        <p:spPr>
          <a:xfrm>
            <a:off x="2216727" y="2728938"/>
            <a:ext cx="757887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逃生自救方法：</a:t>
            </a:r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、教室一旦失火，在火势尚小时，可立即用教室里配备的灭火器扑灭自救。或用衣物将火压灭；</a:t>
            </a:r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、火势发展，立即跑到教室外，如教室里已充斥大量烟气，撤离时可以用手帕、衣物等捂住口鼻。并弯腰低姿势快行，防止烟气吸入；</a:t>
            </a:r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、一层教室失火，烟火封住教室门时，可用窗帘，衣物等拧成长条，制作一条安全绳，从窗口缓缓下滑；</a:t>
            </a:r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、别的教室失火，当火势尚未控制楼道时，应该立即逃离教室，迅速进入安全通道向外疏散；</a:t>
            </a:r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、烟火封住后撤楼道，大门时，可迅速撤往楼顶平台，等待救援。</a:t>
            </a:r>
          </a:p>
        </p:txBody>
      </p:sp>
    </p:spTree>
    <p:extLst>
      <p:ext uri="{BB962C8B-B14F-4D97-AF65-F5344CB8AC3E}">
        <p14:creationId xmlns:p14="http://schemas.microsoft.com/office/powerpoint/2010/main" val="298047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="" xmlns:a16="http://schemas.microsoft.com/office/drawing/2014/main" id="{C120FD35-6120-43BF-81C6-5382BE66A828}"/>
              </a:ext>
            </a:extLst>
          </p:cNvPr>
          <p:cNvGrpSpPr/>
          <p:nvPr/>
        </p:nvGrpSpPr>
        <p:grpSpPr>
          <a:xfrm>
            <a:off x="2502292" y="2842779"/>
            <a:ext cx="1200150" cy="1200150"/>
            <a:chOff x="2738871" y="2842779"/>
            <a:chExt cx="1200150" cy="1200150"/>
          </a:xfrm>
        </p:grpSpPr>
        <p:pic>
          <p:nvPicPr>
            <p:cNvPr id="5" name="图片 4" descr="图片包含 文字&#10;&#10;已生成高可信度的说明">
              <a:extLst>
                <a:ext uri="{FF2B5EF4-FFF2-40B4-BE49-F238E27FC236}">
                  <a16:creationId xmlns="" xmlns:a16="http://schemas.microsoft.com/office/drawing/2014/main" id="{931B723B-3655-465D-8BD8-C48EB5BE55E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738871" y="2842779"/>
              <a:ext cx="1200150" cy="1200150"/>
            </a:xfrm>
            <a:prstGeom prst="rect">
              <a:avLst/>
            </a:prstGeom>
          </p:spPr>
        </p:pic>
        <p:sp>
          <p:nvSpPr>
            <p:cNvPr id="6" name="文本框 5">
              <a:extLst>
                <a:ext uri="{FF2B5EF4-FFF2-40B4-BE49-F238E27FC236}">
                  <a16:creationId xmlns="" xmlns:a16="http://schemas.microsoft.com/office/drawing/2014/main" id="{F376599F-BC39-4F22-A42A-7D5E070D2EB6}"/>
                </a:ext>
              </a:extLst>
            </p:cNvPr>
            <p:cNvSpPr txBox="1"/>
            <p:nvPr/>
          </p:nvSpPr>
          <p:spPr>
            <a:xfrm>
              <a:off x="2971801" y="3058133"/>
              <a:ext cx="73429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校</a:t>
              </a:r>
            </a:p>
          </p:txBody>
        </p:sp>
      </p:grpSp>
      <p:grpSp>
        <p:nvGrpSpPr>
          <p:cNvPr id="7" name="组合 6">
            <a:extLst>
              <a:ext uri="{FF2B5EF4-FFF2-40B4-BE49-F238E27FC236}">
                <a16:creationId xmlns="" xmlns:a16="http://schemas.microsoft.com/office/drawing/2014/main" id="{9A1AD732-1584-4CAC-AC78-0F8880A0EF70}"/>
              </a:ext>
            </a:extLst>
          </p:cNvPr>
          <p:cNvGrpSpPr/>
          <p:nvPr/>
        </p:nvGrpSpPr>
        <p:grpSpPr>
          <a:xfrm>
            <a:off x="3702442" y="2842779"/>
            <a:ext cx="1200150" cy="1200150"/>
            <a:chOff x="3939021" y="2842779"/>
            <a:chExt cx="1200150" cy="1200150"/>
          </a:xfrm>
        </p:grpSpPr>
        <p:pic>
          <p:nvPicPr>
            <p:cNvPr id="8" name="图片 7" descr="图片包含 文字&#10;&#10;已生成高可信度的说明">
              <a:extLst>
                <a:ext uri="{FF2B5EF4-FFF2-40B4-BE49-F238E27FC236}">
                  <a16:creationId xmlns="" xmlns:a16="http://schemas.microsoft.com/office/drawing/2014/main" id="{BDA3A638-B68C-453A-BA41-A8CCACF3191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939021" y="2842779"/>
              <a:ext cx="1200150" cy="1200150"/>
            </a:xfrm>
            <a:prstGeom prst="rect">
              <a:avLst/>
            </a:prstGeom>
          </p:spPr>
        </p:pic>
        <p:sp>
          <p:nvSpPr>
            <p:cNvPr id="9" name="文本框 8">
              <a:extLst>
                <a:ext uri="{FF2B5EF4-FFF2-40B4-BE49-F238E27FC236}">
                  <a16:creationId xmlns="" xmlns:a16="http://schemas.microsoft.com/office/drawing/2014/main" id="{E73F4969-B6A7-44E2-B1D0-4164364CA9E0}"/>
                </a:ext>
              </a:extLst>
            </p:cNvPr>
            <p:cNvSpPr txBox="1"/>
            <p:nvPr/>
          </p:nvSpPr>
          <p:spPr>
            <a:xfrm>
              <a:off x="4171950" y="3058133"/>
              <a:ext cx="73429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园</a:t>
              </a:r>
            </a:p>
          </p:txBody>
        </p:sp>
      </p:grpSp>
      <p:grpSp>
        <p:nvGrpSpPr>
          <p:cNvPr id="10" name="组合 9">
            <a:extLst>
              <a:ext uri="{FF2B5EF4-FFF2-40B4-BE49-F238E27FC236}">
                <a16:creationId xmlns="" xmlns:a16="http://schemas.microsoft.com/office/drawing/2014/main" id="{3869828E-B4B7-4DBD-A7AF-0DE2D93A5538}"/>
              </a:ext>
            </a:extLst>
          </p:cNvPr>
          <p:cNvGrpSpPr/>
          <p:nvPr/>
        </p:nvGrpSpPr>
        <p:grpSpPr>
          <a:xfrm>
            <a:off x="4902592" y="2842779"/>
            <a:ext cx="1200150" cy="1200150"/>
            <a:chOff x="5139171" y="2842779"/>
            <a:chExt cx="1200150" cy="1200150"/>
          </a:xfrm>
        </p:grpSpPr>
        <p:pic>
          <p:nvPicPr>
            <p:cNvPr id="11" name="图片 10" descr="图片包含 文字&#10;&#10;已生成高可信度的说明">
              <a:extLst>
                <a:ext uri="{FF2B5EF4-FFF2-40B4-BE49-F238E27FC236}">
                  <a16:creationId xmlns="" xmlns:a16="http://schemas.microsoft.com/office/drawing/2014/main" id="{2384D394-345C-4C06-AC78-48F228EBCD6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39171" y="2842779"/>
              <a:ext cx="1200150" cy="1200150"/>
            </a:xfrm>
            <a:prstGeom prst="rect">
              <a:avLst/>
            </a:prstGeom>
          </p:spPr>
        </p:pic>
        <p:sp>
          <p:nvSpPr>
            <p:cNvPr id="12" name="文本框 11">
              <a:extLst>
                <a:ext uri="{FF2B5EF4-FFF2-40B4-BE49-F238E27FC236}">
                  <a16:creationId xmlns="" xmlns:a16="http://schemas.microsoft.com/office/drawing/2014/main" id="{4574F2DA-D115-4D18-94C2-43C2C8331611}"/>
                </a:ext>
              </a:extLst>
            </p:cNvPr>
            <p:cNvSpPr txBox="1"/>
            <p:nvPr/>
          </p:nvSpPr>
          <p:spPr>
            <a:xfrm>
              <a:off x="5372100" y="3058133"/>
              <a:ext cx="73429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防</a:t>
              </a:r>
            </a:p>
          </p:txBody>
        </p:sp>
      </p:grpSp>
      <p:grpSp>
        <p:nvGrpSpPr>
          <p:cNvPr id="13" name="组合 12">
            <a:extLst>
              <a:ext uri="{FF2B5EF4-FFF2-40B4-BE49-F238E27FC236}">
                <a16:creationId xmlns="" xmlns:a16="http://schemas.microsoft.com/office/drawing/2014/main" id="{1B94C12B-A3CB-4FC1-8672-51496C5D31F9}"/>
              </a:ext>
            </a:extLst>
          </p:cNvPr>
          <p:cNvGrpSpPr/>
          <p:nvPr/>
        </p:nvGrpSpPr>
        <p:grpSpPr>
          <a:xfrm>
            <a:off x="6102742" y="2842779"/>
            <a:ext cx="1200150" cy="1200150"/>
            <a:chOff x="6339321" y="2842779"/>
            <a:chExt cx="1200150" cy="1200150"/>
          </a:xfrm>
        </p:grpSpPr>
        <p:pic>
          <p:nvPicPr>
            <p:cNvPr id="14" name="图片 13" descr="图片包含 文字&#10;&#10;已生成高可信度的说明">
              <a:extLst>
                <a:ext uri="{FF2B5EF4-FFF2-40B4-BE49-F238E27FC236}">
                  <a16:creationId xmlns="" xmlns:a16="http://schemas.microsoft.com/office/drawing/2014/main" id="{123C57A9-0A3B-409C-B337-E73548C14E1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339321" y="2842779"/>
              <a:ext cx="1200150" cy="1200150"/>
            </a:xfrm>
            <a:prstGeom prst="rect">
              <a:avLst/>
            </a:prstGeom>
          </p:spPr>
        </p:pic>
        <p:sp>
          <p:nvSpPr>
            <p:cNvPr id="15" name="文本框 14">
              <a:extLst>
                <a:ext uri="{FF2B5EF4-FFF2-40B4-BE49-F238E27FC236}">
                  <a16:creationId xmlns="" xmlns:a16="http://schemas.microsoft.com/office/drawing/2014/main" id="{EC1BA8F9-8F93-4BAC-A0C5-32B3A701A31F}"/>
                </a:ext>
              </a:extLst>
            </p:cNvPr>
            <p:cNvSpPr txBox="1"/>
            <p:nvPr/>
          </p:nvSpPr>
          <p:spPr>
            <a:xfrm>
              <a:off x="6572250" y="3058133"/>
              <a:ext cx="73429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火</a:t>
              </a:r>
            </a:p>
          </p:txBody>
        </p:sp>
      </p:grpSp>
      <p:grpSp>
        <p:nvGrpSpPr>
          <p:cNvPr id="16" name="组合 15">
            <a:extLst>
              <a:ext uri="{FF2B5EF4-FFF2-40B4-BE49-F238E27FC236}">
                <a16:creationId xmlns="" xmlns:a16="http://schemas.microsoft.com/office/drawing/2014/main" id="{2BA26DD0-506C-4C2D-9FBB-628BB0D8EE2E}"/>
              </a:ext>
            </a:extLst>
          </p:cNvPr>
          <p:cNvGrpSpPr/>
          <p:nvPr/>
        </p:nvGrpSpPr>
        <p:grpSpPr>
          <a:xfrm>
            <a:off x="7302892" y="2842779"/>
            <a:ext cx="1200150" cy="1200150"/>
            <a:chOff x="7539471" y="2842779"/>
            <a:chExt cx="1200150" cy="1200150"/>
          </a:xfrm>
        </p:grpSpPr>
        <p:pic>
          <p:nvPicPr>
            <p:cNvPr id="17" name="图片 16" descr="图片包含 文字&#10;&#10;已生成高可信度的说明">
              <a:extLst>
                <a:ext uri="{FF2B5EF4-FFF2-40B4-BE49-F238E27FC236}">
                  <a16:creationId xmlns="" xmlns:a16="http://schemas.microsoft.com/office/drawing/2014/main" id="{1E80B282-05F3-408B-8794-5C0CF0B9BE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539471" y="2842779"/>
              <a:ext cx="1200150" cy="1200150"/>
            </a:xfrm>
            <a:prstGeom prst="rect">
              <a:avLst/>
            </a:prstGeom>
          </p:spPr>
        </p:pic>
        <p:sp>
          <p:nvSpPr>
            <p:cNvPr id="18" name="文本框 17">
              <a:extLst>
                <a:ext uri="{FF2B5EF4-FFF2-40B4-BE49-F238E27FC236}">
                  <a16:creationId xmlns="" xmlns:a16="http://schemas.microsoft.com/office/drawing/2014/main" id="{BEDE39FF-CD00-4D36-B067-9D99391D2057}"/>
                </a:ext>
              </a:extLst>
            </p:cNvPr>
            <p:cNvSpPr txBox="1"/>
            <p:nvPr/>
          </p:nvSpPr>
          <p:spPr>
            <a:xfrm>
              <a:off x="7772400" y="3058132"/>
              <a:ext cx="73429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</a:t>
              </a:r>
            </a:p>
          </p:txBody>
        </p:sp>
      </p:grpSp>
      <p:grpSp>
        <p:nvGrpSpPr>
          <p:cNvPr id="19" name="组合 18">
            <a:extLst>
              <a:ext uri="{FF2B5EF4-FFF2-40B4-BE49-F238E27FC236}">
                <a16:creationId xmlns="" xmlns:a16="http://schemas.microsoft.com/office/drawing/2014/main" id="{BB8ADF7E-B29E-46D1-9210-BA0DDEA76EA5}"/>
              </a:ext>
            </a:extLst>
          </p:cNvPr>
          <p:cNvGrpSpPr/>
          <p:nvPr/>
        </p:nvGrpSpPr>
        <p:grpSpPr>
          <a:xfrm>
            <a:off x="8503042" y="2825202"/>
            <a:ext cx="1200150" cy="1200150"/>
            <a:chOff x="8739621" y="2825202"/>
            <a:chExt cx="1200150" cy="1200150"/>
          </a:xfrm>
        </p:grpSpPr>
        <p:pic>
          <p:nvPicPr>
            <p:cNvPr id="20" name="图片 19" descr="图片包含 文字&#10;&#10;已生成高可信度的说明">
              <a:extLst>
                <a:ext uri="{FF2B5EF4-FFF2-40B4-BE49-F238E27FC236}">
                  <a16:creationId xmlns="" xmlns:a16="http://schemas.microsoft.com/office/drawing/2014/main" id="{EABC30BE-B15F-43BA-8194-A356D8FA54D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739621" y="2825202"/>
              <a:ext cx="1200150" cy="1200150"/>
            </a:xfrm>
            <a:prstGeom prst="rect">
              <a:avLst/>
            </a:prstGeom>
          </p:spPr>
        </p:pic>
        <p:sp>
          <p:nvSpPr>
            <p:cNvPr id="21" name="文本框 20">
              <a:extLst>
                <a:ext uri="{FF2B5EF4-FFF2-40B4-BE49-F238E27FC236}">
                  <a16:creationId xmlns="" xmlns:a16="http://schemas.microsoft.com/office/drawing/2014/main" id="{6BD9871F-38D4-42AA-9911-7B4284FE78A2}"/>
                </a:ext>
              </a:extLst>
            </p:cNvPr>
            <p:cNvSpPr txBox="1"/>
            <p:nvPr/>
          </p:nvSpPr>
          <p:spPr>
            <a:xfrm>
              <a:off x="8972550" y="3058132"/>
              <a:ext cx="73429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识</a:t>
              </a:r>
            </a:p>
          </p:txBody>
        </p:sp>
      </p:grpSp>
      <p:pic>
        <p:nvPicPr>
          <p:cNvPr id="22" name="图片 21" descr="图片包含 玩具&#10;&#10;已生成极高可信度的说明">
            <a:extLst>
              <a:ext uri="{FF2B5EF4-FFF2-40B4-BE49-F238E27FC236}">
                <a16:creationId xmlns="" xmlns:a16="http://schemas.microsoft.com/office/drawing/2014/main" id="{15CBD2F5-0AD2-4832-9955-1ECEBC243A3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82988" y="1849417"/>
            <a:ext cx="3048006" cy="3956312"/>
          </a:xfrm>
          <a:prstGeom prst="rect">
            <a:avLst/>
          </a:prstGeom>
        </p:spPr>
      </p:pic>
      <p:pic>
        <p:nvPicPr>
          <p:cNvPr id="23" name="图片 22" descr="图片包含 蛋糕, 小&#10;&#10;已生成高可信度的说明">
            <a:extLst>
              <a:ext uri="{FF2B5EF4-FFF2-40B4-BE49-F238E27FC236}">
                <a16:creationId xmlns="" xmlns:a16="http://schemas.microsoft.com/office/drawing/2014/main" id="{AED37BAC-879B-4F8E-B57C-40FBF9385BBC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39232" y="2438399"/>
            <a:ext cx="3808744" cy="3664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22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>
            <a:extLst>
              <a:ext uri="{FF2B5EF4-FFF2-40B4-BE49-F238E27FC236}">
                <a16:creationId xmlns="" xmlns:a16="http://schemas.microsoft.com/office/drawing/2014/main" id="{5460DC46-2D55-4848-B432-472A68437CFD}"/>
              </a:ext>
            </a:extLst>
          </p:cNvPr>
          <p:cNvSpPr/>
          <p:nvPr/>
        </p:nvSpPr>
        <p:spPr>
          <a:xfrm>
            <a:off x="5325024" y="2440082"/>
            <a:ext cx="4878732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据有关资料统计，在火灾中丧生的人，受烟雾中素、窒息而死亡的比例远比烧死的要高，大约比率高达</a:t>
            </a:r>
            <a:r>
              <a:rPr lang="en-US" altLang="zh-CN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70%</a:t>
            </a:r>
            <a:r>
              <a:rPr lang="zh-CN" altLang="en-US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以上，因此，当你被烟困住时，防烟雾中毒、防窒息死亡是非常重要的。我们日常生活中的毛巾要顺手捡来须知空气过滤器，人在烟雾中，用折叠</a:t>
            </a:r>
            <a:r>
              <a:rPr lang="en-US" altLang="zh-CN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</a:t>
            </a:r>
            <a:r>
              <a:rPr lang="zh-CN" altLang="en-US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层的湿毛巾蒙鼻保护，可减少</a:t>
            </a:r>
            <a:r>
              <a:rPr lang="en-US" altLang="zh-CN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60%</a:t>
            </a:r>
            <a:r>
              <a:rPr lang="zh-CN" altLang="en-US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烟雾毒气的吸入。 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="" xmlns:a16="http://schemas.microsoft.com/office/drawing/2014/main" id="{0AB7B8E8-FA42-4F36-997D-C4B480664BA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44515" y="2576945"/>
            <a:ext cx="3180179" cy="2863958"/>
          </a:xfrm>
          <a:prstGeom prst="roundRect">
            <a:avLst>
              <a:gd name="adj" fmla="val 11256"/>
            </a:avLst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矩形 11">
            <a:extLst>
              <a:ext uri="{FF2B5EF4-FFF2-40B4-BE49-F238E27FC236}">
                <a16:creationId xmlns="" xmlns:a16="http://schemas.microsoft.com/office/drawing/2014/main" id="{5323E7C9-8610-4E08-84FF-AC3689F47193}"/>
              </a:ext>
            </a:extLst>
          </p:cNvPr>
          <p:cNvSpPr/>
          <p:nvPr/>
        </p:nvSpPr>
        <p:spPr>
          <a:xfrm>
            <a:off x="4318546" y="1814648"/>
            <a:ext cx="29209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毛巾妙用  过滤烟素 </a:t>
            </a:r>
            <a:endParaRPr lang="zh-CN" altLang="en-US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62867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>
            <a:extLst>
              <a:ext uri="{FF2B5EF4-FFF2-40B4-BE49-F238E27FC236}">
                <a16:creationId xmlns="" xmlns:a16="http://schemas.microsoft.com/office/drawing/2014/main" id="{89B1BE50-B0E5-4727-A559-AB9D85BB4965}"/>
              </a:ext>
            </a:extLst>
          </p:cNvPr>
          <p:cNvSpPr/>
          <p:nvPr/>
        </p:nvSpPr>
        <p:spPr>
          <a:xfrm>
            <a:off x="2057805" y="2609861"/>
            <a:ext cx="432913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当楼房突然发生火灾时，首先要强令自己保持镇静，切不可惊惶失措，以免做出错误的决断而冒险跳楼。逃生的路线要注意，朝有照明或明亮处迅速撤离；若在楼梯上，应选择往下跑，若被火档住，就要通过窗口或阳台等往外逃生。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="" xmlns:a16="http://schemas.microsoft.com/office/drawing/2014/main" id="{4EC680C0-6F76-4588-B8DC-BE9AFA96AEC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613554" y="2689787"/>
            <a:ext cx="3319063" cy="2425469"/>
          </a:xfrm>
          <a:prstGeom prst="roundRect">
            <a:avLst>
              <a:gd name="adj" fmla="val 11256"/>
            </a:avLst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矩形 10">
            <a:extLst>
              <a:ext uri="{FF2B5EF4-FFF2-40B4-BE49-F238E27FC236}">
                <a16:creationId xmlns="" xmlns:a16="http://schemas.microsoft.com/office/drawing/2014/main" id="{A8D41FB7-EAD9-4028-9AFD-405BE251F286}"/>
              </a:ext>
            </a:extLst>
          </p:cNvPr>
          <p:cNvSpPr/>
          <p:nvPr/>
        </p:nvSpPr>
        <p:spPr>
          <a:xfrm>
            <a:off x="4222375" y="1756474"/>
            <a:ext cx="29209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保持冷静  寻路逃生 </a:t>
            </a:r>
            <a:endParaRPr lang="zh-CN" altLang="en-US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07245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extLst>
              <a:ext uri="{FF2B5EF4-FFF2-40B4-BE49-F238E27FC236}">
                <a16:creationId xmlns="" xmlns:a16="http://schemas.microsoft.com/office/drawing/2014/main" id="{28C284C5-0099-471C-A812-B9B0062E5301}"/>
              </a:ext>
            </a:extLst>
          </p:cNvPr>
          <p:cNvSpPr/>
          <p:nvPr/>
        </p:nvSpPr>
        <p:spPr>
          <a:xfrm>
            <a:off x="2867258" y="2324315"/>
            <a:ext cx="648072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你在跑离火场时，千万不要在弄不清方向的情况下乱跑，如普通楼梯一旦跑进去就遇上断电，就等于钻进死亡的“囚笼”；同时也不可躲入床下或壁柜中，这样会令救援者难以发现。正确有选择是：沿烟气不浓、大火尚未烧及的楼梯，应急疏散通道，楼外附设敞开式楼梯等往下跑，一旦在下跑的过程中受到烟火或人为封堵，应从水平方向选择其它通道，或临时退守到房间及避难层内争取时间，进而采用其它方法逃生。 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="" xmlns:a16="http://schemas.microsoft.com/office/drawing/2014/main" id="{FB9237EC-0D40-4AA1-B4E4-D3B527F0168E}"/>
              </a:ext>
            </a:extLst>
          </p:cNvPr>
          <p:cNvSpPr/>
          <p:nvPr/>
        </p:nvSpPr>
        <p:spPr>
          <a:xfrm>
            <a:off x="4413833" y="1778139"/>
            <a:ext cx="2920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明辨方向  逃离火场 </a:t>
            </a:r>
            <a:endParaRPr lang="zh-CN" altLang="en-US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22985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D3DCD585-8913-4D5A-BAAF-2C615D4B972F}"/>
              </a:ext>
            </a:extLst>
          </p:cNvPr>
          <p:cNvSpPr/>
          <p:nvPr/>
        </p:nvSpPr>
        <p:spPr>
          <a:xfrm>
            <a:off x="2193347" y="2468061"/>
            <a:ext cx="761567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现代建筑虽然比较坚固，但诸如塑料壁线、化纤地板、人造宝丽板等，均为易燃物品。这些化学装饰材料燃烧时散发出的有毒气体，随着浓烟快于人奔跑速度的</a:t>
            </a:r>
            <a:r>
              <a:rPr lang="en-US" altLang="zh-CN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4-8</a:t>
            </a:r>
            <a:r>
              <a:rPr lang="zh-CN" altLang="en-US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倍迅速蔓延，即使不烧死，也会因烟雾毒气而窒息死亡。所以，当烟雾太浓时，可以用毛巾或湿布捂住口鼻，屏住呼吸，防止烟雾毒气呛入体内。同样，宜俯卧爬行，因烟气及毒气比空气轻，贴近地面的空气，一般比较清洁少烟，且含氧量较多，可避免被毒烟熏倒而窒息。</a:t>
            </a:r>
          </a:p>
        </p:txBody>
      </p:sp>
      <p:sp>
        <p:nvSpPr>
          <p:cNvPr id="7" name="矩形 6">
            <a:extLst>
              <a:ext uri="{FF2B5EF4-FFF2-40B4-BE49-F238E27FC236}">
                <a16:creationId xmlns="" xmlns:a16="http://schemas.microsoft.com/office/drawing/2014/main" id="{66324288-6F32-4D6A-9E38-19179931CFEE}"/>
              </a:ext>
            </a:extLst>
          </p:cNvPr>
          <p:cNvSpPr/>
          <p:nvPr/>
        </p:nvSpPr>
        <p:spPr>
          <a:xfrm>
            <a:off x="4387679" y="1770287"/>
            <a:ext cx="2920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烟雾场所  匍匐前进 </a:t>
            </a:r>
            <a:endParaRPr lang="zh-CN" altLang="en-US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14797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A442723E-4E26-4D9F-A044-2E8CC4ABAC22}"/>
              </a:ext>
            </a:extLst>
          </p:cNvPr>
          <p:cNvSpPr/>
          <p:nvPr/>
        </p:nvSpPr>
        <p:spPr>
          <a:xfrm>
            <a:off x="2124222" y="2525653"/>
            <a:ext cx="469386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如果火灾发生时安全通道被堵，求援人员又不能不能及时赶到，情况万分危急时，你可迅速利用身边的绳索或可将窗帘、被罩、床单等撕成条，连接成绳，用水浇湿，一端紧固定在暖气管道或其它负载物体上，另一端沿窗口下垂至地面或较低的楼层的窗口，阳台处，顺绳下滑逃生。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="" xmlns:a16="http://schemas.microsoft.com/office/drawing/2014/main" id="{A38825CF-E4EF-4AA1-90E4-08B83D1AD45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830290" y="2799803"/>
            <a:ext cx="3183345" cy="2452523"/>
          </a:xfrm>
          <a:prstGeom prst="roundRect">
            <a:avLst>
              <a:gd name="adj" fmla="val 5870"/>
            </a:avLst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矩形 7">
            <a:extLst>
              <a:ext uri="{FF2B5EF4-FFF2-40B4-BE49-F238E27FC236}">
                <a16:creationId xmlns="" xmlns:a16="http://schemas.microsoft.com/office/drawing/2014/main" id="{3C4B81AE-40F4-4253-A632-215DFEE02A96}"/>
              </a:ext>
            </a:extLst>
          </p:cNvPr>
          <p:cNvSpPr/>
          <p:nvPr/>
        </p:nvSpPr>
        <p:spPr>
          <a:xfrm>
            <a:off x="4471152" y="1827469"/>
            <a:ext cx="2920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结绳自救  脱离险境 </a:t>
            </a:r>
            <a:endParaRPr lang="zh-CN" altLang="en-US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64379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F5DEA102-4795-48F7-BAB4-7771AA39FA4A}"/>
              </a:ext>
            </a:extLst>
          </p:cNvPr>
          <p:cNvSpPr/>
          <p:nvPr/>
        </p:nvSpPr>
        <p:spPr>
          <a:xfrm>
            <a:off x="2175164" y="2551079"/>
            <a:ext cx="4283571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固守房中救生，可谓一种选择。你的邻居或别的房间发生火灾，如果用手摸房门感到烫手，则说明房外火势已进入</a:t>
            </a:r>
            <a:r>
              <a:rPr lang="zh-CN" altLang="en-US" sz="1600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“发展阶段”</a:t>
            </a:r>
            <a:r>
              <a:rPr lang="zh-CN" altLang="en-US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此时若开门，火焰和浓烟就会迎面而来。对于汹涌而来的烟雾，务必紧闭门窗，并用毛巾、被 子堵塞门缝，并向上泼水，顶住烟火进攻。 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="" xmlns:a16="http://schemas.microsoft.com/office/drawing/2014/main" id="{BD9B682B-FA8F-44C3-A27D-5A44A13A67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58735" y="2876956"/>
            <a:ext cx="3320724" cy="2349065"/>
          </a:xfrm>
          <a:prstGeom prst="roundRect">
            <a:avLst>
              <a:gd name="adj" fmla="val 5870"/>
            </a:avLst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矩形 7">
            <a:extLst>
              <a:ext uri="{FF2B5EF4-FFF2-40B4-BE49-F238E27FC236}">
                <a16:creationId xmlns="" xmlns:a16="http://schemas.microsoft.com/office/drawing/2014/main" id="{AC3D1418-D201-4BA4-8700-D6DF13A2953F}"/>
              </a:ext>
            </a:extLst>
          </p:cNvPr>
          <p:cNvSpPr/>
          <p:nvPr/>
        </p:nvSpPr>
        <p:spPr>
          <a:xfrm>
            <a:off x="4580087" y="1789203"/>
            <a:ext cx="2920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堵塞门户  固守救生 </a:t>
            </a:r>
            <a:endParaRPr lang="zh-CN" altLang="en-US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50542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F193742-5831-4991-85ED-F31CE9B97FF1}"/>
              </a:ext>
            </a:extLst>
          </p:cNvPr>
          <p:cNvSpPr/>
          <p:nvPr/>
        </p:nvSpPr>
        <p:spPr>
          <a:xfrm>
            <a:off x="1964979" y="2478817"/>
            <a:ext cx="474062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火灾发生时，如果你身处高楼，就要沿着楼梯向下跑，你如果旅游住的是星级以上酒店，一般都设有安全疏散楼梯间，安全疏散楼梯间都是防火防烟的。除非在最顶层你可向屋面跑，一般情况千万不要往上跑。因为烟和火的速度向上蔓延是非常快的，你肯定难以逃脱烟火的吞食。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="" xmlns:a16="http://schemas.microsoft.com/office/drawing/2014/main" id="{142A32EF-4579-4F45-87A3-B1DC1B4578A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604755" y="2599377"/>
            <a:ext cx="3453650" cy="2526806"/>
          </a:xfrm>
          <a:prstGeom prst="roundRect">
            <a:avLst>
              <a:gd name="adj" fmla="val 5870"/>
            </a:avLst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矩形 7">
            <a:extLst>
              <a:ext uri="{FF2B5EF4-FFF2-40B4-BE49-F238E27FC236}">
                <a16:creationId xmlns="" xmlns:a16="http://schemas.microsoft.com/office/drawing/2014/main" id="{59C27417-0F6A-4100-905A-2C74A0665EF9}"/>
              </a:ext>
            </a:extLst>
          </p:cNvPr>
          <p:cNvSpPr/>
          <p:nvPr/>
        </p:nvSpPr>
        <p:spPr>
          <a:xfrm>
            <a:off x="4335289" y="1784257"/>
            <a:ext cx="2920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身居高楼  沿梯下跑 </a:t>
            </a:r>
            <a:endParaRPr lang="zh-CN" altLang="en-US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02693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2">
            <a:extLst>
              <a:ext uri="{FF2B5EF4-FFF2-40B4-BE49-F238E27FC236}">
                <a16:creationId xmlns="" xmlns:a16="http://schemas.microsoft.com/office/drawing/2014/main" id="{3625BE12-AE4A-455B-AC98-A6CC0EE0C186}"/>
              </a:ext>
            </a:extLst>
          </p:cNvPr>
          <p:cNvSpPr txBox="1">
            <a:spLocks noChangeArrowheads="1"/>
          </p:cNvSpPr>
          <p:nvPr/>
        </p:nvSpPr>
        <p:spPr>
          <a:xfrm>
            <a:off x="4104843" y="2974167"/>
            <a:ext cx="6705601" cy="225691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4000" dirty="0">
                <a:solidFill>
                  <a:schemeClr val="bg1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1.</a:t>
            </a:r>
            <a:r>
              <a:rPr lang="zh-CN" altLang="en-US" sz="4000" dirty="0">
                <a:solidFill>
                  <a:schemeClr val="bg1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火灾事故案例</a:t>
            </a:r>
            <a:endParaRPr lang="en-US" altLang="zh-CN" sz="4000" dirty="0">
              <a:solidFill>
                <a:schemeClr val="bg1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  <a:p>
            <a:pPr marL="0" indent="0">
              <a:buNone/>
            </a:pPr>
            <a:r>
              <a:rPr lang="en-US" altLang="zh-CN" sz="4000" b="1" dirty="0">
                <a:solidFill>
                  <a:schemeClr val="bg1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2</a:t>
            </a:r>
            <a:r>
              <a:rPr lang="en-US" altLang="zh-CN" sz="4000" b="1" dirty="0" smtClean="0">
                <a:solidFill>
                  <a:schemeClr val="bg1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.</a:t>
            </a:r>
            <a:r>
              <a:rPr lang="zh-CN" altLang="en-US" sz="4000" dirty="0" smtClean="0">
                <a:solidFill>
                  <a:schemeClr val="bg1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校</a:t>
            </a:r>
            <a:r>
              <a:rPr lang="zh-CN" altLang="en-US" sz="4000" dirty="0">
                <a:solidFill>
                  <a:schemeClr val="bg1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园防火常识</a:t>
            </a:r>
            <a:endParaRPr lang="en-US" altLang="zh-CN" sz="4000" dirty="0">
              <a:solidFill>
                <a:schemeClr val="bg1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  <a:p>
            <a:pPr marL="0" indent="0">
              <a:buNone/>
            </a:pPr>
            <a:r>
              <a:rPr lang="en-US" altLang="zh-CN" sz="4000" b="1" dirty="0">
                <a:solidFill>
                  <a:schemeClr val="bg1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3</a:t>
            </a:r>
            <a:r>
              <a:rPr lang="en-US" altLang="zh-CN" sz="4000" b="1" dirty="0" smtClean="0">
                <a:solidFill>
                  <a:schemeClr val="bg1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.</a:t>
            </a:r>
            <a:r>
              <a:rPr lang="zh-CN" altLang="en-US" sz="4000" dirty="0" smtClean="0">
                <a:solidFill>
                  <a:schemeClr val="bg1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家</a:t>
            </a:r>
            <a:r>
              <a:rPr lang="zh-CN" altLang="en-US" sz="4000" dirty="0">
                <a:solidFill>
                  <a:schemeClr val="bg1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庭火灾逃生</a:t>
            </a:r>
            <a:endParaRPr lang="en-US" altLang="zh-CN" sz="4000" b="1" dirty="0">
              <a:solidFill>
                <a:schemeClr val="bg1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="" xmlns:a16="http://schemas.microsoft.com/office/drawing/2014/main" id="{3C5EE4C2-814D-4833-956C-1E7718B6FE4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165" y="2213321"/>
            <a:ext cx="3433178" cy="4463131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="" xmlns:a16="http://schemas.microsoft.com/office/drawing/2014/main" id="{EEE025AB-F291-4D57-AE85-E577FDEB2CD3}"/>
              </a:ext>
            </a:extLst>
          </p:cNvPr>
          <p:cNvSpPr txBox="1"/>
          <p:nvPr/>
        </p:nvSpPr>
        <p:spPr>
          <a:xfrm>
            <a:off x="5127471" y="1937550"/>
            <a:ext cx="19257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>
                <a:solidFill>
                  <a:schemeClr val="bg1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目录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7269933" y="325925"/>
            <a:ext cx="16929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>
                <a:solidFill>
                  <a:srgbClr val="01C3FF"/>
                </a:solidFill>
              </a:rPr>
              <a:t>https://www.ypppt.com/</a:t>
            </a:r>
            <a:endParaRPr lang="zh-CN" altLang="en-US" sz="1050" dirty="0">
              <a:solidFill>
                <a:srgbClr val="01C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541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5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200"/>
                            </p:stCondLst>
                            <p:childTnLst>
                              <p:par>
                                <p:cTn id="19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120000">
                                      <p:cBhvr>
                                        <p:cTn id="2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7" grpId="0"/>
      <p:bldP spid="7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55BDC7D9-1E4C-4527-8F64-00AD8AD7B982}"/>
              </a:ext>
            </a:extLst>
          </p:cNvPr>
          <p:cNvSpPr/>
          <p:nvPr/>
        </p:nvSpPr>
        <p:spPr>
          <a:xfrm>
            <a:off x="1978706" y="2500169"/>
            <a:ext cx="4654461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人处在火灾中，生命危在旦夕，不到最后刻，谁也不会放弃生命，一定要竭尽所能设法逃生，逃生和救人的器材设施种类较多，通常使用的有缓降器、救生袋、救生网、救生气垫、救生；；软梯、救生滑杆、救生滑台、救生舷梯等，如果能够充分利用这些器材和设施，你就可以火“口”脱险。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="" xmlns:a16="http://schemas.microsoft.com/office/drawing/2014/main" id="{FEA46E59-4F27-482D-A8D1-04E208BD042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06457" y="2698467"/>
            <a:ext cx="2928408" cy="2524697"/>
          </a:xfrm>
          <a:prstGeom prst="roundRect">
            <a:avLst>
              <a:gd name="adj" fmla="val 5870"/>
            </a:avLst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矩形 10">
            <a:extLst>
              <a:ext uri="{FF2B5EF4-FFF2-40B4-BE49-F238E27FC236}">
                <a16:creationId xmlns="" xmlns:a16="http://schemas.microsoft.com/office/drawing/2014/main" id="{7878378E-8B9B-4139-9CCD-3DDF930A09C1}"/>
              </a:ext>
            </a:extLst>
          </p:cNvPr>
          <p:cNvSpPr/>
          <p:nvPr/>
        </p:nvSpPr>
        <p:spPr>
          <a:xfrm>
            <a:off x="4305936" y="1796550"/>
            <a:ext cx="34451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借助器材 火“口”脱险 </a:t>
            </a:r>
            <a:endParaRPr lang="zh-CN" altLang="en-US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97815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A2AA7690-637F-4891-B1D1-192A0829D45E}"/>
              </a:ext>
            </a:extLst>
          </p:cNvPr>
          <p:cNvSpPr/>
          <p:nvPr/>
        </p:nvSpPr>
        <p:spPr>
          <a:xfrm>
            <a:off x="2000498" y="2489255"/>
            <a:ext cx="481593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当你在无法冲出火海的情况下，可以逃进被认为是避难所的房间，如：浴室、卫生间等。因为这些房间既无可燃物，又有水源，进入后产即关门窗，这是以验也是证明了的，在一定条件下，该行为是有效的，可获得较大的生存机会。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="" xmlns:a16="http://schemas.microsoft.com/office/drawing/2014/main" id="{6487853D-9847-44B1-8087-EE13E4E1BA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54982" y="2569902"/>
            <a:ext cx="3045859" cy="2424027"/>
          </a:xfrm>
          <a:prstGeom prst="roundRect">
            <a:avLst>
              <a:gd name="adj" fmla="val 5870"/>
            </a:avLst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矩形 7">
            <a:extLst>
              <a:ext uri="{FF2B5EF4-FFF2-40B4-BE49-F238E27FC236}">
                <a16:creationId xmlns="" xmlns:a16="http://schemas.microsoft.com/office/drawing/2014/main" id="{E7378182-3486-4463-9DA0-34DE500A167C}"/>
              </a:ext>
            </a:extLst>
          </p:cNvPr>
          <p:cNvSpPr/>
          <p:nvPr/>
        </p:nvSpPr>
        <p:spPr>
          <a:xfrm>
            <a:off x="4408467" y="1741131"/>
            <a:ext cx="2920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走投无路  厕所避难 </a:t>
            </a:r>
            <a:endParaRPr lang="zh-CN" altLang="en-US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41076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2D6A2509-F07A-4780-B232-C815479FB512}"/>
              </a:ext>
            </a:extLst>
          </p:cNvPr>
          <p:cNvSpPr/>
          <p:nvPr/>
        </p:nvSpPr>
        <p:spPr>
          <a:xfrm>
            <a:off x="1911926" y="2585332"/>
            <a:ext cx="501498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世界灾难学者曾提出不少“自救”技巧，休斯</a:t>
            </a:r>
            <a:r>
              <a:rPr lang="en-US" altLang="zh-CN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1991</a:t>
            </a:r>
            <a:r>
              <a:rPr lang="zh-CN" altLang="en-US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年提出的 “软家具加重法”方法，获得了专家们的赞扬。 即在沙发、席梦思（最好数床相叠）等高楼上可以得到的家具下面捆上重物，如哑铃、带泥的花缸、水泥板等，总之，越重越好，然后人蹲在上面，两手紧紧抓住软家具从窗口或阳台被人推下，这样，由于这种“人物联合体”的重心在下面，因而上面的人不易翻转，而底下又有软物，因而获救的可能性较大。</a:t>
            </a:r>
            <a:br>
              <a:rPr lang="zh-CN" altLang="en-US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</a:br>
            <a:endParaRPr lang="zh-CN" altLang="en-US" b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="" xmlns:a16="http://schemas.microsoft.com/office/drawing/2014/main" id="{4789155A-1AAF-439F-B618-1C58FAA79C9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26915" y="2585332"/>
            <a:ext cx="3166202" cy="2385629"/>
          </a:xfrm>
          <a:prstGeom prst="roundRect">
            <a:avLst>
              <a:gd name="adj" fmla="val 5870"/>
            </a:avLst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矩形 7">
            <a:extLst>
              <a:ext uri="{FF2B5EF4-FFF2-40B4-BE49-F238E27FC236}">
                <a16:creationId xmlns="" xmlns:a16="http://schemas.microsoft.com/office/drawing/2014/main" id="{F21D933D-6860-48F5-9300-DF8D19D2C2BF}"/>
              </a:ext>
            </a:extLst>
          </p:cNvPr>
          <p:cNvSpPr/>
          <p:nvPr/>
        </p:nvSpPr>
        <p:spPr>
          <a:xfrm>
            <a:off x="4663213" y="1714458"/>
            <a:ext cx="2920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休斯跳楼  软物救命 </a:t>
            </a:r>
          </a:p>
        </p:txBody>
      </p:sp>
    </p:spTree>
    <p:extLst>
      <p:ext uri="{BB962C8B-B14F-4D97-AF65-F5344CB8AC3E}">
        <p14:creationId xmlns:p14="http://schemas.microsoft.com/office/powerpoint/2010/main" val="3438200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F2CE91F8-3674-4EC5-8FDE-0C627DE6723F}"/>
              </a:ext>
            </a:extLst>
          </p:cNvPr>
          <p:cNvSpPr/>
          <p:nvPr/>
        </p:nvSpPr>
        <p:spPr>
          <a:xfrm>
            <a:off x="1981201" y="2480309"/>
            <a:ext cx="5100968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正当起火建筑物被烈火或浓烟弥漫时，有些人刚刚疏散出来试图重返去灭火或找家人和抢救财产，结果成了人财两空。在火灾的发展阶段，当你重返建筑物时，也许正巧遇上可燃物发生“轰燃”，这时再次逃生的希望很小。即使火灾被扑灭也要慎重，有风吹，还会发生复燃现象，仍会遇上危险难以逃生。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="" xmlns:a16="http://schemas.microsoft.com/office/drawing/2014/main" id="{D02B85DB-DB87-4CCE-A18A-8205DD77F8C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082169" y="2616919"/>
            <a:ext cx="2956692" cy="2398425"/>
          </a:xfrm>
          <a:prstGeom prst="roundRect">
            <a:avLst>
              <a:gd name="adj" fmla="val 5870"/>
            </a:avLst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矩形 7">
            <a:extLst>
              <a:ext uri="{FF2B5EF4-FFF2-40B4-BE49-F238E27FC236}">
                <a16:creationId xmlns="" xmlns:a16="http://schemas.microsoft.com/office/drawing/2014/main" id="{5BA1A77F-A0E3-418B-AB86-0A0EA124A666}"/>
              </a:ext>
            </a:extLst>
          </p:cNvPr>
          <p:cNvSpPr/>
          <p:nvPr/>
        </p:nvSpPr>
        <p:spPr>
          <a:xfrm>
            <a:off x="4696580" y="1757610"/>
            <a:ext cx="2920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既已逃生  勿念财物 </a:t>
            </a:r>
            <a:endParaRPr lang="zh-CN" altLang="en-US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33597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="" xmlns:a16="http://schemas.microsoft.com/office/drawing/2014/main" id="{A1787800-81F2-4A42-ACA7-516122EDF7B5}"/>
              </a:ext>
            </a:extLst>
          </p:cNvPr>
          <p:cNvSpPr/>
          <p:nvPr/>
        </p:nvSpPr>
        <p:spPr>
          <a:xfrm>
            <a:off x="2134622" y="2623935"/>
            <a:ext cx="518057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居住在楼上的你被火包围，无法逃生时，可以向窗外晃动鲜艳的衣物或敲有声的金属制品，也可以向外抛轻型显眼的东西。如果在晚上，所有灯光失灵，你可以用手电筒，不停地在窗口闪动，及时发出有效的求救信号，以引起求援者的注意，将你从火“口”营救逃生。</a:t>
            </a:r>
          </a:p>
        </p:txBody>
      </p:sp>
      <p:sp>
        <p:nvSpPr>
          <p:cNvPr id="6" name="矩形 5">
            <a:extLst>
              <a:ext uri="{FF2B5EF4-FFF2-40B4-BE49-F238E27FC236}">
                <a16:creationId xmlns="" xmlns:a16="http://schemas.microsoft.com/office/drawing/2014/main" id="{F4840A9D-8A96-40AE-8094-F517BCCDC467}"/>
              </a:ext>
            </a:extLst>
          </p:cNvPr>
          <p:cNvSpPr/>
          <p:nvPr/>
        </p:nvSpPr>
        <p:spPr>
          <a:xfrm>
            <a:off x="4383472" y="1761898"/>
            <a:ext cx="2920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敲盆晃物  寻求救援 </a:t>
            </a:r>
            <a:endParaRPr lang="zh-CN" altLang="en-US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1" name="图片 10" descr="图片包含 杯子, 就坐, 碗, 盘碟&#10;&#10;已生成极高可信度的说明">
            <a:extLst>
              <a:ext uri="{FF2B5EF4-FFF2-40B4-BE49-F238E27FC236}">
                <a16:creationId xmlns="" xmlns:a16="http://schemas.microsoft.com/office/drawing/2014/main" id="{F5248ED5-C638-4FF4-93A2-065FE079F98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28413" y="3006384"/>
            <a:ext cx="2825660" cy="2202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239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="" xmlns:a16="http://schemas.microsoft.com/office/drawing/2014/main" id="{0D205161-BE5B-4CC9-B854-B0308A250101}"/>
              </a:ext>
            </a:extLst>
          </p:cNvPr>
          <p:cNvSpPr/>
          <p:nvPr/>
        </p:nvSpPr>
        <p:spPr>
          <a:xfrm>
            <a:off x="1930699" y="2474956"/>
            <a:ext cx="528751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楼梯通道、安全出口等是火灾发生时最重要的逃生之路，应保证畅通无阻，切不可堆放杂物或设闸上锁，以便紧急时能安全迅速地通过</a:t>
            </a: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。</a:t>
            </a:r>
            <a:r>
              <a:rPr lang="zh-CN" altLang="en-US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在脱离时，往往要穿过着火地带，这时如果火势尚不太猛，可以穿上浸湿的不易燃烧的衣服或裹上湿的厚毯子。地面有火可以穿上胶鞋，穿过火区时要迅速果断，不要吸气，以免被浓烟熏呛。</a:t>
            </a:r>
            <a:endParaRPr lang="en-US" altLang="zh-CN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="" xmlns:a16="http://schemas.microsoft.com/office/drawing/2014/main" id="{A4A8CA6D-9B57-4BEA-9138-4B4C02A0E11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18218" y="2589731"/>
            <a:ext cx="2904224" cy="2467177"/>
          </a:xfrm>
          <a:prstGeom prst="roundRect">
            <a:avLst>
              <a:gd name="adj" fmla="val 5870"/>
            </a:avLst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矩形 6">
            <a:extLst>
              <a:ext uri="{FF2B5EF4-FFF2-40B4-BE49-F238E27FC236}">
                <a16:creationId xmlns="" xmlns:a16="http://schemas.microsoft.com/office/drawing/2014/main" id="{8DE1FBA5-3B6C-4738-B669-43538CF84962}"/>
              </a:ext>
            </a:extLst>
          </p:cNvPr>
          <p:cNvSpPr/>
          <p:nvPr/>
        </p:nvSpPr>
        <p:spPr>
          <a:xfrm>
            <a:off x="4574458" y="1728050"/>
            <a:ext cx="2920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通道畅通   速离险境</a:t>
            </a:r>
          </a:p>
        </p:txBody>
      </p:sp>
    </p:spTree>
    <p:extLst>
      <p:ext uri="{BB962C8B-B14F-4D97-AF65-F5344CB8AC3E}">
        <p14:creationId xmlns:p14="http://schemas.microsoft.com/office/powerpoint/2010/main" val="3440011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图片包含 玩具, 玩偶&#10;&#10;已生成极高可信度的说明">
            <a:extLst>
              <a:ext uri="{FF2B5EF4-FFF2-40B4-BE49-F238E27FC236}">
                <a16:creationId xmlns="" xmlns:a16="http://schemas.microsoft.com/office/drawing/2014/main" id="{5642CC5D-02CD-4B17-AF82-5E730EE5EC2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00152" y="1347417"/>
            <a:ext cx="6314935" cy="4679792"/>
          </a:xfrm>
          <a:prstGeom prst="rect">
            <a:avLst/>
          </a:prstGeom>
        </p:spPr>
      </p:pic>
      <p:pic>
        <p:nvPicPr>
          <p:cNvPr id="3" name="图片 2" descr="图片包含 玩具, 玩偶&#10;&#10;已生成极高可信度的说明">
            <a:extLst>
              <a:ext uri="{FF2B5EF4-FFF2-40B4-BE49-F238E27FC236}">
                <a16:creationId xmlns="" xmlns:a16="http://schemas.microsoft.com/office/drawing/2014/main" id="{36134514-B052-4E3E-B72E-AB1F04DED721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66387" y="4028031"/>
            <a:ext cx="3927765" cy="2945824"/>
          </a:xfrm>
          <a:prstGeom prst="rect">
            <a:avLst/>
          </a:prstGeom>
        </p:spPr>
      </p:pic>
      <p:pic>
        <p:nvPicPr>
          <p:cNvPr id="4" name="图片 3" descr="图片包含 玩具, 玩偶, 室内, 小&#10;&#10;已生成高可信度的说明">
            <a:extLst>
              <a:ext uri="{FF2B5EF4-FFF2-40B4-BE49-F238E27FC236}">
                <a16:creationId xmlns="" xmlns:a16="http://schemas.microsoft.com/office/drawing/2014/main" id="{2E4782C4-31B1-4075-8900-FCCE523720D9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01812" y="3016121"/>
            <a:ext cx="2290188" cy="4073236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="" xmlns:a16="http://schemas.microsoft.com/office/drawing/2014/main" id="{2D38E54E-F0AA-4E68-94C9-2F59FD409E39}"/>
              </a:ext>
            </a:extLst>
          </p:cNvPr>
          <p:cNvSpPr/>
          <p:nvPr/>
        </p:nvSpPr>
        <p:spPr>
          <a:xfrm>
            <a:off x="3275941" y="2961206"/>
            <a:ext cx="156966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5400" b="1" dirty="0">
                <a:solidFill>
                  <a:srgbClr val="253E43"/>
                </a:solidFill>
                <a:latin typeface="华文彩云" panose="02010800040101010101" pitchFamily="2" charset="-122"/>
                <a:ea typeface="华文彩云" panose="02010800040101010101" pitchFamily="2" charset="-122"/>
              </a:rPr>
              <a:t>谢谢</a:t>
            </a:r>
            <a:endParaRPr lang="en-US" altLang="zh-CN" sz="5400" b="1" dirty="0">
              <a:solidFill>
                <a:srgbClr val="253E43"/>
              </a:solidFill>
              <a:latin typeface="华文彩云" panose="02010800040101010101" pitchFamily="2" charset="-122"/>
              <a:ea typeface="华文彩云" panose="02010800040101010101" pitchFamily="2" charset="-122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="" xmlns:a16="http://schemas.microsoft.com/office/drawing/2014/main" id="{D8CD71EA-EDF1-48B8-8589-D9043A7075F2}"/>
              </a:ext>
            </a:extLst>
          </p:cNvPr>
          <p:cNvSpPr/>
          <p:nvPr/>
        </p:nvSpPr>
        <p:spPr>
          <a:xfrm rot="409001">
            <a:off x="5489888" y="3341866"/>
            <a:ext cx="156966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5400" b="1" dirty="0">
                <a:solidFill>
                  <a:srgbClr val="253E43"/>
                </a:solidFill>
                <a:latin typeface="华文彩云" panose="02010800040101010101" pitchFamily="2" charset="-122"/>
                <a:ea typeface="华文彩云" panose="02010800040101010101" pitchFamily="2" charset="-122"/>
              </a:rPr>
              <a:t>你的</a:t>
            </a:r>
            <a:endParaRPr lang="en-US" altLang="zh-CN" sz="5400" b="1" dirty="0">
              <a:solidFill>
                <a:srgbClr val="253E43"/>
              </a:solidFill>
              <a:latin typeface="华文彩云" panose="02010800040101010101" pitchFamily="2" charset="-122"/>
              <a:ea typeface="华文彩云" panose="02010800040101010101" pitchFamily="2" charset="-122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="" xmlns:a16="http://schemas.microsoft.com/office/drawing/2014/main" id="{CA641632-A4D0-4278-88E6-5784CD2B27FA}"/>
              </a:ext>
            </a:extLst>
          </p:cNvPr>
          <p:cNvSpPr/>
          <p:nvPr/>
        </p:nvSpPr>
        <p:spPr>
          <a:xfrm>
            <a:off x="7521215" y="3540394"/>
            <a:ext cx="156966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5400" b="1" dirty="0">
                <a:solidFill>
                  <a:srgbClr val="253E43"/>
                </a:solidFill>
                <a:latin typeface="华文彩云" panose="02010800040101010101" pitchFamily="2" charset="-122"/>
                <a:ea typeface="华文彩云" panose="02010800040101010101" pitchFamily="2" charset="-122"/>
              </a:rPr>
              <a:t>观看</a:t>
            </a:r>
            <a:endParaRPr lang="en-US" altLang="zh-CN" sz="5400" b="1" dirty="0">
              <a:solidFill>
                <a:srgbClr val="253E43"/>
              </a:solidFill>
              <a:latin typeface="华文彩云" panose="02010800040101010101" pitchFamily="2" charset="-122"/>
              <a:ea typeface="华文彩云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24695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3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2" presetID="32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8" presetID="32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4" presetID="32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5" grpId="2"/>
      <p:bldP spid="6" grpId="0"/>
      <p:bldP spid="6" grpId="1"/>
      <p:bldP spid="6" grpId="2"/>
      <p:bldP spid="7" grpId="0"/>
      <p:bldP spid="7" grpId="1"/>
      <p:bldP spid="7" grpId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888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组合 21">
            <a:extLst>
              <a:ext uri="{FF2B5EF4-FFF2-40B4-BE49-F238E27FC236}">
                <a16:creationId xmlns="" xmlns:a16="http://schemas.microsoft.com/office/drawing/2014/main" id="{3474D3F8-CF4A-49BB-9287-BDED63A7DBB2}"/>
              </a:ext>
            </a:extLst>
          </p:cNvPr>
          <p:cNvGrpSpPr/>
          <p:nvPr/>
        </p:nvGrpSpPr>
        <p:grpSpPr>
          <a:xfrm>
            <a:off x="2502292" y="2842779"/>
            <a:ext cx="1200150" cy="1200150"/>
            <a:chOff x="2738871" y="2842779"/>
            <a:chExt cx="1200150" cy="1200150"/>
          </a:xfrm>
        </p:grpSpPr>
        <p:pic>
          <p:nvPicPr>
            <p:cNvPr id="5" name="图片 4" descr="图片包含 文字&#10;&#10;已生成高可信度的说明">
              <a:extLst>
                <a:ext uri="{FF2B5EF4-FFF2-40B4-BE49-F238E27FC236}">
                  <a16:creationId xmlns="" xmlns:a16="http://schemas.microsoft.com/office/drawing/2014/main" id="{C5469BCB-49D2-4939-9B1D-F18340EC356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738871" y="2842779"/>
              <a:ext cx="1200150" cy="1200150"/>
            </a:xfrm>
            <a:prstGeom prst="rect">
              <a:avLst/>
            </a:prstGeom>
          </p:spPr>
        </p:pic>
        <p:sp>
          <p:nvSpPr>
            <p:cNvPr id="11" name="文本框 10">
              <a:extLst>
                <a:ext uri="{FF2B5EF4-FFF2-40B4-BE49-F238E27FC236}">
                  <a16:creationId xmlns="" xmlns:a16="http://schemas.microsoft.com/office/drawing/2014/main" id="{AB38F177-4959-4914-944A-50A22BD0395A}"/>
                </a:ext>
              </a:extLst>
            </p:cNvPr>
            <p:cNvSpPr txBox="1"/>
            <p:nvPr/>
          </p:nvSpPr>
          <p:spPr>
            <a:xfrm>
              <a:off x="2971801" y="3058133"/>
              <a:ext cx="73429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火</a:t>
              </a:r>
            </a:p>
          </p:txBody>
        </p:sp>
      </p:grpSp>
      <p:grpSp>
        <p:nvGrpSpPr>
          <p:cNvPr id="23" name="组合 22">
            <a:extLst>
              <a:ext uri="{FF2B5EF4-FFF2-40B4-BE49-F238E27FC236}">
                <a16:creationId xmlns="" xmlns:a16="http://schemas.microsoft.com/office/drawing/2014/main" id="{04A6DACC-8C87-4FC7-BFD3-6E5A6F1941FE}"/>
              </a:ext>
            </a:extLst>
          </p:cNvPr>
          <p:cNvGrpSpPr/>
          <p:nvPr/>
        </p:nvGrpSpPr>
        <p:grpSpPr>
          <a:xfrm>
            <a:off x="3702442" y="2842779"/>
            <a:ext cx="1200150" cy="1200150"/>
            <a:chOff x="3939021" y="2842779"/>
            <a:chExt cx="1200150" cy="1200150"/>
          </a:xfrm>
        </p:grpSpPr>
        <p:pic>
          <p:nvPicPr>
            <p:cNvPr id="7" name="图片 6" descr="图片包含 文字&#10;&#10;已生成高可信度的说明">
              <a:extLst>
                <a:ext uri="{FF2B5EF4-FFF2-40B4-BE49-F238E27FC236}">
                  <a16:creationId xmlns="" xmlns:a16="http://schemas.microsoft.com/office/drawing/2014/main" id="{F0FA9421-24FA-44D4-A84A-3DAD26AE47A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939021" y="2842779"/>
              <a:ext cx="1200150" cy="1200150"/>
            </a:xfrm>
            <a:prstGeom prst="rect">
              <a:avLst/>
            </a:prstGeom>
          </p:spPr>
        </p:pic>
        <p:sp>
          <p:nvSpPr>
            <p:cNvPr id="12" name="文本框 11">
              <a:extLst>
                <a:ext uri="{FF2B5EF4-FFF2-40B4-BE49-F238E27FC236}">
                  <a16:creationId xmlns="" xmlns:a16="http://schemas.microsoft.com/office/drawing/2014/main" id="{3259AD71-7328-49D2-A9E9-5100C1F773AE}"/>
                </a:ext>
              </a:extLst>
            </p:cNvPr>
            <p:cNvSpPr txBox="1"/>
            <p:nvPr/>
          </p:nvSpPr>
          <p:spPr>
            <a:xfrm>
              <a:off x="4171950" y="3058133"/>
              <a:ext cx="73429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灾</a:t>
              </a:r>
            </a:p>
          </p:txBody>
        </p:sp>
      </p:grpSp>
      <p:grpSp>
        <p:nvGrpSpPr>
          <p:cNvPr id="24" name="组合 23">
            <a:extLst>
              <a:ext uri="{FF2B5EF4-FFF2-40B4-BE49-F238E27FC236}">
                <a16:creationId xmlns="" xmlns:a16="http://schemas.microsoft.com/office/drawing/2014/main" id="{72701454-62FC-48FF-8C43-56B4FCAF8F02}"/>
              </a:ext>
            </a:extLst>
          </p:cNvPr>
          <p:cNvGrpSpPr/>
          <p:nvPr/>
        </p:nvGrpSpPr>
        <p:grpSpPr>
          <a:xfrm>
            <a:off x="4902592" y="2842779"/>
            <a:ext cx="1200150" cy="1200150"/>
            <a:chOff x="5139171" y="2842779"/>
            <a:chExt cx="1200150" cy="1200150"/>
          </a:xfrm>
        </p:grpSpPr>
        <p:pic>
          <p:nvPicPr>
            <p:cNvPr id="8" name="图片 7" descr="图片包含 文字&#10;&#10;已生成高可信度的说明">
              <a:extLst>
                <a:ext uri="{FF2B5EF4-FFF2-40B4-BE49-F238E27FC236}">
                  <a16:creationId xmlns="" xmlns:a16="http://schemas.microsoft.com/office/drawing/2014/main" id="{D1C65ABD-5F70-4A2A-BC79-AD04D8A81FC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39171" y="2842779"/>
              <a:ext cx="1200150" cy="1200150"/>
            </a:xfrm>
            <a:prstGeom prst="rect">
              <a:avLst/>
            </a:prstGeom>
          </p:spPr>
        </p:pic>
        <p:sp>
          <p:nvSpPr>
            <p:cNvPr id="13" name="文本框 12">
              <a:extLst>
                <a:ext uri="{FF2B5EF4-FFF2-40B4-BE49-F238E27FC236}">
                  <a16:creationId xmlns="" xmlns:a16="http://schemas.microsoft.com/office/drawing/2014/main" id="{5FB71FE8-AAE2-4063-B4CA-60AB4E071DF5}"/>
                </a:ext>
              </a:extLst>
            </p:cNvPr>
            <p:cNvSpPr txBox="1"/>
            <p:nvPr/>
          </p:nvSpPr>
          <p:spPr>
            <a:xfrm>
              <a:off x="5372100" y="3058133"/>
              <a:ext cx="73429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故</a:t>
              </a:r>
            </a:p>
          </p:txBody>
        </p:sp>
      </p:grpSp>
      <p:grpSp>
        <p:nvGrpSpPr>
          <p:cNvPr id="25" name="组合 24">
            <a:extLst>
              <a:ext uri="{FF2B5EF4-FFF2-40B4-BE49-F238E27FC236}">
                <a16:creationId xmlns="" xmlns:a16="http://schemas.microsoft.com/office/drawing/2014/main" id="{A334560E-A102-470E-891D-98F626663B0E}"/>
              </a:ext>
            </a:extLst>
          </p:cNvPr>
          <p:cNvGrpSpPr/>
          <p:nvPr/>
        </p:nvGrpSpPr>
        <p:grpSpPr>
          <a:xfrm>
            <a:off x="6102742" y="2842779"/>
            <a:ext cx="1200150" cy="1200150"/>
            <a:chOff x="6339321" y="2842779"/>
            <a:chExt cx="1200150" cy="1200150"/>
          </a:xfrm>
        </p:grpSpPr>
        <p:pic>
          <p:nvPicPr>
            <p:cNvPr id="9" name="图片 8" descr="图片包含 文字&#10;&#10;已生成高可信度的说明">
              <a:extLst>
                <a:ext uri="{FF2B5EF4-FFF2-40B4-BE49-F238E27FC236}">
                  <a16:creationId xmlns="" xmlns:a16="http://schemas.microsoft.com/office/drawing/2014/main" id="{7A7C85A6-98EC-4D83-912A-DD95831E495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339321" y="2842779"/>
              <a:ext cx="1200150" cy="1200150"/>
            </a:xfrm>
            <a:prstGeom prst="rect">
              <a:avLst/>
            </a:prstGeom>
          </p:spPr>
        </p:pic>
        <p:sp>
          <p:nvSpPr>
            <p:cNvPr id="14" name="文本框 13">
              <a:extLst>
                <a:ext uri="{FF2B5EF4-FFF2-40B4-BE49-F238E27FC236}">
                  <a16:creationId xmlns="" xmlns:a16="http://schemas.microsoft.com/office/drawing/2014/main" id="{6A6FC91B-136E-444A-B23B-1435AF3A52ED}"/>
                </a:ext>
              </a:extLst>
            </p:cNvPr>
            <p:cNvSpPr txBox="1"/>
            <p:nvPr/>
          </p:nvSpPr>
          <p:spPr>
            <a:xfrm>
              <a:off x="6572250" y="3058133"/>
              <a:ext cx="73429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事</a:t>
              </a:r>
            </a:p>
          </p:txBody>
        </p:sp>
      </p:grpSp>
      <p:grpSp>
        <p:nvGrpSpPr>
          <p:cNvPr id="26" name="组合 25">
            <a:extLst>
              <a:ext uri="{FF2B5EF4-FFF2-40B4-BE49-F238E27FC236}">
                <a16:creationId xmlns="" xmlns:a16="http://schemas.microsoft.com/office/drawing/2014/main" id="{23EFF109-8A4C-4757-8434-788F6C30EB82}"/>
              </a:ext>
            </a:extLst>
          </p:cNvPr>
          <p:cNvGrpSpPr/>
          <p:nvPr/>
        </p:nvGrpSpPr>
        <p:grpSpPr>
          <a:xfrm>
            <a:off x="7302892" y="2842779"/>
            <a:ext cx="1200150" cy="1200150"/>
            <a:chOff x="7539471" y="2842779"/>
            <a:chExt cx="1200150" cy="1200150"/>
          </a:xfrm>
        </p:grpSpPr>
        <p:pic>
          <p:nvPicPr>
            <p:cNvPr id="10" name="图片 9" descr="图片包含 文字&#10;&#10;已生成高可信度的说明">
              <a:extLst>
                <a:ext uri="{FF2B5EF4-FFF2-40B4-BE49-F238E27FC236}">
                  <a16:creationId xmlns="" xmlns:a16="http://schemas.microsoft.com/office/drawing/2014/main" id="{4CE576B5-B57E-4CD8-A5AB-229D7BC8936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539471" y="2842779"/>
              <a:ext cx="1200150" cy="1200150"/>
            </a:xfrm>
            <a:prstGeom prst="rect">
              <a:avLst/>
            </a:prstGeom>
          </p:spPr>
        </p:pic>
        <p:sp>
          <p:nvSpPr>
            <p:cNvPr id="15" name="文本框 14">
              <a:extLst>
                <a:ext uri="{FF2B5EF4-FFF2-40B4-BE49-F238E27FC236}">
                  <a16:creationId xmlns="" xmlns:a16="http://schemas.microsoft.com/office/drawing/2014/main" id="{0B6BAF77-3B5E-4789-87FD-CDB8F560D750}"/>
                </a:ext>
              </a:extLst>
            </p:cNvPr>
            <p:cNvSpPr txBox="1"/>
            <p:nvPr/>
          </p:nvSpPr>
          <p:spPr>
            <a:xfrm>
              <a:off x="7772400" y="3058132"/>
              <a:ext cx="73429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案</a:t>
              </a:r>
            </a:p>
          </p:txBody>
        </p:sp>
      </p:grpSp>
      <p:grpSp>
        <p:nvGrpSpPr>
          <p:cNvPr id="27" name="组合 26">
            <a:extLst>
              <a:ext uri="{FF2B5EF4-FFF2-40B4-BE49-F238E27FC236}">
                <a16:creationId xmlns="" xmlns:a16="http://schemas.microsoft.com/office/drawing/2014/main" id="{0E542377-6294-4F45-B7A9-BA8707EAF874}"/>
              </a:ext>
            </a:extLst>
          </p:cNvPr>
          <p:cNvGrpSpPr/>
          <p:nvPr/>
        </p:nvGrpSpPr>
        <p:grpSpPr>
          <a:xfrm>
            <a:off x="8503042" y="2825202"/>
            <a:ext cx="1200150" cy="1200150"/>
            <a:chOff x="8739621" y="2825202"/>
            <a:chExt cx="1200150" cy="1200150"/>
          </a:xfrm>
        </p:grpSpPr>
        <p:pic>
          <p:nvPicPr>
            <p:cNvPr id="16" name="图片 15" descr="图片包含 文字&#10;&#10;已生成高可信度的说明">
              <a:extLst>
                <a:ext uri="{FF2B5EF4-FFF2-40B4-BE49-F238E27FC236}">
                  <a16:creationId xmlns="" xmlns:a16="http://schemas.microsoft.com/office/drawing/2014/main" id="{D3009E0E-68FF-4E05-B4B7-A901C916B79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739621" y="2825202"/>
              <a:ext cx="1200150" cy="1200150"/>
            </a:xfrm>
            <a:prstGeom prst="rect">
              <a:avLst/>
            </a:prstGeom>
          </p:spPr>
        </p:pic>
        <p:sp>
          <p:nvSpPr>
            <p:cNvPr id="17" name="文本框 16">
              <a:extLst>
                <a:ext uri="{FF2B5EF4-FFF2-40B4-BE49-F238E27FC236}">
                  <a16:creationId xmlns="" xmlns:a16="http://schemas.microsoft.com/office/drawing/2014/main" id="{36F34E83-1715-4D85-A996-B42616632650}"/>
                </a:ext>
              </a:extLst>
            </p:cNvPr>
            <p:cNvSpPr txBox="1"/>
            <p:nvPr/>
          </p:nvSpPr>
          <p:spPr>
            <a:xfrm>
              <a:off x="8972550" y="3058132"/>
              <a:ext cx="73429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例</a:t>
              </a:r>
            </a:p>
          </p:txBody>
        </p:sp>
      </p:grpSp>
      <p:pic>
        <p:nvPicPr>
          <p:cNvPr id="19" name="图片 18" descr="图片包含 玩具&#10;&#10;已生成极高可信度的说明">
            <a:extLst>
              <a:ext uri="{FF2B5EF4-FFF2-40B4-BE49-F238E27FC236}">
                <a16:creationId xmlns="" xmlns:a16="http://schemas.microsoft.com/office/drawing/2014/main" id="{45CF0991-FDF5-4EBE-8C94-564CBA0FAFD1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82988" y="1849417"/>
            <a:ext cx="3048006" cy="3956312"/>
          </a:xfrm>
          <a:prstGeom prst="rect">
            <a:avLst/>
          </a:prstGeom>
        </p:spPr>
      </p:pic>
      <p:pic>
        <p:nvPicPr>
          <p:cNvPr id="21" name="图片 20" descr="图片包含 蛋糕, 小&#10;&#10;已生成高可信度的说明">
            <a:extLst>
              <a:ext uri="{FF2B5EF4-FFF2-40B4-BE49-F238E27FC236}">
                <a16:creationId xmlns="" xmlns:a16="http://schemas.microsoft.com/office/drawing/2014/main" id="{0074A102-04D1-4918-A4EA-262763C01572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68313" y="2496456"/>
            <a:ext cx="3808744" cy="3664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040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Img260636836">
            <a:extLst>
              <a:ext uri="{FF2B5EF4-FFF2-40B4-BE49-F238E27FC236}">
                <a16:creationId xmlns="" xmlns:a16="http://schemas.microsoft.com/office/drawing/2014/main" id="{C830DCB8-34D4-4D5D-B582-5F68EE174E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37430" y="1939343"/>
            <a:ext cx="5068716" cy="312651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图片 4">
            <a:extLst>
              <a:ext uri="{FF2B5EF4-FFF2-40B4-BE49-F238E27FC236}">
                <a16:creationId xmlns="" xmlns:a16="http://schemas.microsoft.com/office/drawing/2014/main" id="{4326D41E-7140-48ED-B095-A666E0933B7A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0" y="3502599"/>
            <a:ext cx="2544978" cy="3394364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="" xmlns:a16="http://schemas.microsoft.com/office/drawing/2014/main" id="{EF9F6F2B-4350-4CA7-ACAB-E06A32AEA594}"/>
              </a:ext>
            </a:extLst>
          </p:cNvPr>
          <p:cNvSpPr/>
          <p:nvPr/>
        </p:nvSpPr>
        <p:spPr>
          <a:xfrm>
            <a:off x="7849300" y="2471548"/>
            <a:ext cx="243077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3200" dirty="0">
                <a:solidFill>
                  <a:schemeClr val="bg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上海商学院宿舍起火</a:t>
            </a:r>
            <a:r>
              <a:rPr lang="zh-CN" altLang="en-US" sz="3200" dirty="0">
                <a:solidFill>
                  <a:schemeClr val="bg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，</a:t>
            </a:r>
            <a:r>
              <a:rPr lang="zh-CN" altLang="zh-CN" sz="3200" dirty="0">
                <a:solidFill>
                  <a:schemeClr val="bg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四女生跳楼身亡</a:t>
            </a:r>
            <a:r>
              <a:rPr lang="zh-CN" altLang="en-US" sz="3200" dirty="0">
                <a:solidFill>
                  <a:schemeClr val="bg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。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158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0913143631773">
            <a:extLst>
              <a:ext uri="{FF2B5EF4-FFF2-40B4-BE49-F238E27FC236}">
                <a16:creationId xmlns="" xmlns:a16="http://schemas.microsoft.com/office/drawing/2014/main" id="{AA95280D-80B1-4ACE-A203-EC809CBF85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62135" y="2790460"/>
            <a:ext cx="3501248" cy="229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>
            <a:extLst>
              <a:ext uri="{FF2B5EF4-FFF2-40B4-BE49-F238E27FC236}">
                <a16:creationId xmlns="" xmlns:a16="http://schemas.microsoft.com/office/drawing/2014/main" id="{A32D348D-BAA5-4241-B0F0-BC9CDA1AC906}"/>
              </a:ext>
            </a:extLst>
          </p:cNvPr>
          <p:cNvSpPr/>
          <p:nvPr/>
        </p:nvSpPr>
        <p:spPr>
          <a:xfrm>
            <a:off x="4382198" y="1740243"/>
            <a:ext cx="39021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4800" dirty="0">
                <a:solidFill>
                  <a:schemeClr val="bg1"/>
                </a:solidFill>
                <a:ea typeface="隶书" panose="02010509060101010101" pitchFamily="49" charset="-122"/>
              </a:rPr>
              <a:t>火灾后的惨状</a:t>
            </a:r>
            <a:endParaRPr lang="zh-CN" altLang="en-US" sz="4800" dirty="0">
              <a:solidFill>
                <a:schemeClr val="bg1"/>
              </a:solidFill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="" xmlns:a16="http://schemas.microsoft.com/office/drawing/2014/main" id="{DDFEEAEA-AA4E-4383-8820-805F31E29174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0" y="3502599"/>
            <a:ext cx="2544978" cy="3394364"/>
          </a:xfrm>
          <a:prstGeom prst="rect">
            <a:avLst/>
          </a:prstGeom>
        </p:spPr>
      </p:pic>
      <p:pic>
        <p:nvPicPr>
          <p:cNvPr id="8" name="Picture 3" descr="xinsrc_370701162222328268036">
            <a:extLst>
              <a:ext uri="{FF2B5EF4-FFF2-40B4-BE49-F238E27FC236}">
                <a16:creationId xmlns="" xmlns:a16="http://schemas.microsoft.com/office/drawing/2014/main" id="{2B813F90-0C22-40EA-AF1A-CEC1D30598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63192" y="2790459"/>
            <a:ext cx="3388261" cy="229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9254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2006571155183097">
            <a:extLst>
              <a:ext uri="{FF2B5EF4-FFF2-40B4-BE49-F238E27FC236}">
                <a16:creationId xmlns="" xmlns:a16="http://schemas.microsoft.com/office/drawing/2014/main" id="{992C16EA-9601-4D7B-8669-DC71516ADA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lum bright="20000" contras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81680" y="2130176"/>
            <a:ext cx="2379861" cy="3204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张玉朵">
            <a:extLst>
              <a:ext uri="{FF2B5EF4-FFF2-40B4-BE49-F238E27FC236}">
                <a16:creationId xmlns="" xmlns:a16="http://schemas.microsoft.com/office/drawing/2014/main" id="{531D5E25-EE2F-44C0-BD9D-54BE776F71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lum bright="-30000" contrast="14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56151" y="2128415"/>
            <a:ext cx="2272446" cy="3206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>
            <a:extLst>
              <a:ext uri="{FF2B5EF4-FFF2-40B4-BE49-F238E27FC236}">
                <a16:creationId xmlns="" xmlns:a16="http://schemas.microsoft.com/office/drawing/2014/main" id="{FFC343A9-C301-4A60-8FD6-F3898325BE01}"/>
              </a:ext>
            </a:extLst>
          </p:cNvPr>
          <p:cNvSpPr/>
          <p:nvPr/>
        </p:nvSpPr>
        <p:spPr>
          <a:xfrm>
            <a:off x="2695232" y="2462322"/>
            <a:ext cx="21078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3600" dirty="0">
                <a:solidFill>
                  <a:schemeClr val="bg1"/>
                </a:solidFill>
                <a:ea typeface="隶书" panose="02010509060101010101" pitchFamily="49" charset="-122"/>
              </a:rPr>
              <a:t>如花似玉美少女一场大火面目</a:t>
            </a:r>
            <a:r>
              <a:rPr lang="zh-CN" altLang="en-US" sz="3600" dirty="0">
                <a:solidFill>
                  <a:schemeClr val="bg1"/>
                </a:solidFill>
                <a:ea typeface="隶书" panose="02010509060101010101" pitchFamily="49" charset="-122"/>
              </a:rPr>
              <a:t>全</a:t>
            </a:r>
            <a:r>
              <a:rPr lang="zh-CN" altLang="zh-CN" sz="3600" dirty="0">
                <a:solidFill>
                  <a:schemeClr val="bg1"/>
                </a:solidFill>
                <a:ea typeface="隶书" panose="02010509060101010101" pitchFamily="49" charset="-122"/>
              </a:rPr>
              <a:t>非</a:t>
            </a:r>
            <a:endParaRPr lang="zh-CN" altLang="en-US" sz="3600" dirty="0">
              <a:solidFill>
                <a:schemeClr val="bg1"/>
              </a:solidFill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="" xmlns:a16="http://schemas.microsoft.com/office/drawing/2014/main" id="{2A65C734-7FD0-4E6A-90AD-97197CD1324B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0" y="3502599"/>
            <a:ext cx="2544978" cy="339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782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="" xmlns:a16="http://schemas.microsoft.com/office/drawing/2014/main" id="{EA50D565-CB49-4954-838F-77DB0E15665C}"/>
              </a:ext>
            </a:extLst>
          </p:cNvPr>
          <p:cNvGrpSpPr/>
          <p:nvPr/>
        </p:nvGrpSpPr>
        <p:grpSpPr>
          <a:xfrm>
            <a:off x="2502292" y="2842779"/>
            <a:ext cx="1200150" cy="1200150"/>
            <a:chOff x="2738871" y="2842779"/>
            <a:chExt cx="1200150" cy="1200150"/>
          </a:xfrm>
        </p:grpSpPr>
        <p:pic>
          <p:nvPicPr>
            <p:cNvPr id="5" name="图片 4" descr="图片包含 文字&#10;&#10;已生成高可信度的说明">
              <a:extLst>
                <a:ext uri="{FF2B5EF4-FFF2-40B4-BE49-F238E27FC236}">
                  <a16:creationId xmlns="" xmlns:a16="http://schemas.microsoft.com/office/drawing/2014/main" id="{5E8491B2-770D-44F4-B127-3067466BE6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738871" y="2842779"/>
              <a:ext cx="1200150" cy="1200150"/>
            </a:xfrm>
            <a:prstGeom prst="rect">
              <a:avLst/>
            </a:prstGeom>
          </p:spPr>
        </p:pic>
        <p:sp>
          <p:nvSpPr>
            <p:cNvPr id="6" name="文本框 5">
              <a:extLst>
                <a:ext uri="{FF2B5EF4-FFF2-40B4-BE49-F238E27FC236}">
                  <a16:creationId xmlns="" xmlns:a16="http://schemas.microsoft.com/office/drawing/2014/main" id="{04102063-2478-4CE2-A40D-0008FD4872A6}"/>
                </a:ext>
              </a:extLst>
            </p:cNvPr>
            <p:cNvSpPr txBox="1"/>
            <p:nvPr/>
          </p:nvSpPr>
          <p:spPr>
            <a:xfrm>
              <a:off x="2971801" y="3058133"/>
              <a:ext cx="73429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校</a:t>
              </a:r>
            </a:p>
          </p:txBody>
        </p:sp>
      </p:grpSp>
      <p:grpSp>
        <p:nvGrpSpPr>
          <p:cNvPr id="7" name="组合 6">
            <a:extLst>
              <a:ext uri="{FF2B5EF4-FFF2-40B4-BE49-F238E27FC236}">
                <a16:creationId xmlns="" xmlns:a16="http://schemas.microsoft.com/office/drawing/2014/main" id="{767DE801-8B87-4F1D-9AF5-5978990E562B}"/>
              </a:ext>
            </a:extLst>
          </p:cNvPr>
          <p:cNvGrpSpPr/>
          <p:nvPr/>
        </p:nvGrpSpPr>
        <p:grpSpPr>
          <a:xfrm>
            <a:off x="3702442" y="2842779"/>
            <a:ext cx="1200150" cy="1200150"/>
            <a:chOff x="3939021" y="2842779"/>
            <a:chExt cx="1200150" cy="1200150"/>
          </a:xfrm>
        </p:grpSpPr>
        <p:pic>
          <p:nvPicPr>
            <p:cNvPr id="8" name="图片 7" descr="图片包含 文字&#10;&#10;已生成高可信度的说明">
              <a:extLst>
                <a:ext uri="{FF2B5EF4-FFF2-40B4-BE49-F238E27FC236}">
                  <a16:creationId xmlns="" xmlns:a16="http://schemas.microsoft.com/office/drawing/2014/main" id="{4C92B198-25CD-4811-8B9D-8B503315274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939021" y="2842779"/>
              <a:ext cx="1200150" cy="1200150"/>
            </a:xfrm>
            <a:prstGeom prst="rect">
              <a:avLst/>
            </a:prstGeom>
          </p:spPr>
        </p:pic>
        <p:sp>
          <p:nvSpPr>
            <p:cNvPr id="9" name="文本框 8">
              <a:extLst>
                <a:ext uri="{FF2B5EF4-FFF2-40B4-BE49-F238E27FC236}">
                  <a16:creationId xmlns="" xmlns:a16="http://schemas.microsoft.com/office/drawing/2014/main" id="{601C4AF6-D3E7-4F1B-BDED-FBE66BD33035}"/>
                </a:ext>
              </a:extLst>
            </p:cNvPr>
            <p:cNvSpPr txBox="1"/>
            <p:nvPr/>
          </p:nvSpPr>
          <p:spPr>
            <a:xfrm>
              <a:off x="4171950" y="3058133"/>
              <a:ext cx="73429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园</a:t>
              </a:r>
            </a:p>
          </p:txBody>
        </p:sp>
      </p:grpSp>
      <p:grpSp>
        <p:nvGrpSpPr>
          <p:cNvPr id="10" name="组合 9">
            <a:extLst>
              <a:ext uri="{FF2B5EF4-FFF2-40B4-BE49-F238E27FC236}">
                <a16:creationId xmlns="" xmlns:a16="http://schemas.microsoft.com/office/drawing/2014/main" id="{C3BCDAE8-96E8-4D74-BE0B-D7A40D61939C}"/>
              </a:ext>
            </a:extLst>
          </p:cNvPr>
          <p:cNvGrpSpPr/>
          <p:nvPr/>
        </p:nvGrpSpPr>
        <p:grpSpPr>
          <a:xfrm>
            <a:off x="4902592" y="2842779"/>
            <a:ext cx="1200150" cy="1200150"/>
            <a:chOff x="5139171" y="2842779"/>
            <a:chExt cx="1200150" cy="1200150"/>
          </a:xfrm>
        </p:grpSpPr>
        <p:pic>
          <p:nvPicPr>
            <p:cNvPr id="11" name="图片 10" descr="图片包含 文字&#10;&#10;已生成高可信度的说明">
              <a:extLst>
                <a:ext uri="{FF2B5EF4-FFF2-40B4-BE49-F238E27FC236}">
                  <a16:creationId xmlns="" xmlns:a16="http://schemas.microsoft.com/office/drawing/2014/main" id="{437C9B9E-E8D3-49DA-939A-009AC04949C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39171" y="2842779"/>
              <a:ext cx="1200150" cy="1200150"/>
            </a:xfrm>
            <a:prstGeom prst="rect">
              <a:avLst/>
            </a:prstGeom>
          </p:spPr>
        </p:pic>
        <p:sp>
          <p:nvSpPr>
            <p:cNvPr id="12" name="文本框 11">
              <a:extLst>
                <a:ext uri="{FF2B5EF4-FFF2-40B4-BE49-F238E27FC236}">
                  <a16:creationId xmlns="" xmlns:a16="http://schemas.microsoft.com/office/drawing/2014/main" id="{91714E70-3651-4FC9-B0B1-6D5CBE1DAA62}"/>
                </a:ext>
              </a:extLst>
            </p:cNvPr>
            <p:cNvSpPr txBox="1"/>
            <p:nvPr/>
          </p:nvSpPr>
          <p:spPr>
            <a:xfrm>
              <a:off x="5372100" y="3058133"/>
              <a:ext cx="73429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防</a:t>
              </a:r>
            </a:p>
          </p:txBody>
        </p:sp>
      </p:grpSp>
      <p:grpSp>
        <p:nvGrpSpPr>
          <p:cNvPr id="13" name="组合 12">
            <a:extLst>
              <a:ext uri="{FF2B5EF4-FFF2-40B4-BE49-F238E27FC236}">
                <a16:creationId xmlns="" xmlns:a16="http://schemas.microsoft.com/office/drawing/2014/main" id="{E60FB98D-8D60-4920-909E-5408B4E491EC}"/>
              </a:ext>
            </a:extLst>
          </p:cNvPr>
          <p:cNvGrpSpPr/>
          <p:nvPr/>
        </p:nvGrpSpPr>
        <p:grpSpPr>
          <a:xfrm>
            <a:off x="6102742" y="2842779"/>
            <a:ext cx="1200150" cy="1200150"/>
            <a:chOff x="6339321" y="2842779"/>
            <a:chExt cx="1200150" cy="1200150"/>
          </a:xfrm>
        </p:grpSpPr>
        <p:pic>
          <p:nvPicPr>
            <p:cNvPr id="14" name="图片 13" descr="图片包含 文字&#10;&#10;已生成高可信度的说明">
              <a:extLst>
                <a:ext uri="{FF2B5EF4-FFF2-40B4-BE49-F238E27FC236}">
                  <a16:creationId xmlns="" xmlns:a16="http://schemas.microsoft.com/office/drawing/2014/main" id="{A0CEFEC2-9916-482A-90E7-DC812A495DB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339321" y="2842779"/>
              <a:ext cx="1200150" cy="1200150"/>
            </a:xfrm>
            <a:prstGeom prst="rect">
              <a:avLst/>
            </a:prstGeom>
          </p:spPr>
        </p:pic>
        <p:sp>
          <p:nvSpPr>
            <p:cNvPr id="15" name="文本框 14">
              <a:extLst>
                <a:ext uri="{FF2B5EF4-FFF2-40B4-BE49-F238E27FC236}">
                  <a16:creationId xmlns="" xmlns:a16="http://schemas.microsoft.com/office/drawing/2014/main" id="{4130404A-6805-42CF-BCF6-B0EC2EA606AB}"/>
                </a:ext>
              </a:extLst>
            </p:cNvPr>
            <p:cNvSpPr txBox="1"/>
            <p:nvPr/>
          </p:nvSpPr>
          <p:spPr>
            <a:xfrm>
              <a:off x="6572250" y="3058133"/>
              <a:ext cx="73429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火</a:t>
              </a:r>
            </a:p>
          </p:txBody>
        </p:sp>
      </p:grpSp>
      <p:grpSp>
        <p:nvGrpSpPr>
          <p:cNvPr id="16" name="组合 15">
            <a:extLst>
              <a:ext uri="{FF2B5EF4-FFF2-40B4-BE49-F238E27FC236}">
                <a16:creationId xmlns="" xmlns:a16="http://schemas.microsoft.com/office/drawing/2014/main" id="{C09E0DDB-E8CA-488C-9234-6488788EAF7B}"/>
              </a:ext>
            </a:extLst>
          </p:cNvPr>
          <p:cNvGrpSpPr/>
          <p:nvPr/>
        </p:nvGrpSpPr>
        <p:grpSpPr>
          <a:xfrm>
            <a:off x="7302892" y="2842779"/>
            <a:ext cx="1200150" cy="1200150"/>
            <a:chOff x="7539471" y="2842779"/>
            <a:chExt cx="1200150" cy="1200150"/>
          </a:xfrm>
        </p:grpSpPr>
        <p:pic>
          <p:nvPicPr>
            <p:cNvPr id="17" name="图片 16" descr="图片包含 文字&#10;&#10;已生成高可信度的说明">
              <a:extLst>
                <a:ext uri="{FF2B5EF4-FFF2-40B4-BE49-F238E27FC236}">
                  <a16:creationId xmlns="" xmlns:a16="http://schemas.microsoft.com/office/drawing/2014/main" id="{24F8EC0E-D3A6-40DE-9E92-825E7D05F3F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539471" y="2842779"/>
              <a:ext cx="1200150" cy="1200150"/>
            </a:xfrm>
            <a:prstGeom prst="rect">
              <a:avLst/>
            </a:prstGeom>
          </p:spPr>
        </p:pic>
        <p:sp>
          <p:nvSpPr>
            <p:cNvPr id="18" name="文本框 17">
              <a:extLst>
                <a:ext uri="{FF2B5EF4-FFF2-40B4-BE49-F238E27FC236}">
                  <a16:creationId xmlns="" xmlns:a16="http://schemas.microsoft.com/office/drawing/2014/main" id="{0FA6A6AE-8EF4-45E6-9079-818C75182F96}"/>
                </a:ext>
              </a:extLst>
            </p:cNvPr>
            <p:cNvSpPr txBox="1"/>
            <p:nvPr/>
          </p:nvSpPr>
          <p:spPr>
            <a:xfrm>
              <a:off x="7772400" y="3058132"/>
              <a:ext cx="73429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</a:t>
              </a:r>
            </a:p>
          </p:txBody>
        </p:sp>
      </p:grpSp>
      <p:grpSp>
        <p:nvGrpSpPr>
          <p:cNvPr id="19" name="组合 18">
            <a:extLst>
              <a:ext uri="{FF2B5EF4-FFF2-40B4-BE49-F238E27FC236}">
                <a16:creationId xmlns="" xmlns:a16="http://schemas.microsoft.com/office/drawing/2014/main" id="{EF829355-23F9-4630-B20B-70E717550904}"/>
              </a:ext>
            </a:extLst>
          </p:cNvPr>
          <p:cNvGrpSpPr/>
          <p:nvPr/>
        </p:nvGrpSpPr>
        <p:grpSpPr>
          <a:xfrm>
            <a:off x="8503042" y="2825202"/>
            <a:ext cx="1200150" cy="1200150"/>
            <a:chOff x="8739621" y="2825202"/>
            <a:chExt cx="1200150" cy="1200150"/>
          </a:xfrm>
        </p:grpSpPr>
        <p:pic>
          <p:nvPicPr>
            <p:cNvPr id="20" name="图片 19" descr="图片包含 文字&#10;&#10;已生成高可信度的说明">
              <a:extLst>
                <a:ext uri="{FF2B5EF4-FFF2-40B4-BE49-F238E27FC236}">
                  <a16:creationId xmlns="" xmlns:a16="http://schemas.microsoft.com/office/drawing/2014/main" id="{BCE5742D-4001-473A-A85F-AD8DDCEA40A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739621" y="2825202"/>
              <a:ext cx="1200150" cy="1200150"/>
            </a:xfrm>
            <a:prstGeom prst="rect">
              <a:avLst/>
            </a:prstGeom>
          </p:spPr>
        </p:pic>
        <p:sp>
          <p:nvSpPr>
            <p:cNvPr id="21" name="文本框 20">
              <a:extLst>
                <a:ext uri="{FF2B5EF4-FFF2-40B4-BE49-F238E27FC236}">
                  <a16:creationId xmlns="" xmlns:a16="http://schemas.microsoft.com/office/drawing/2014/main" id="{E3D3E0B1-00E8-4338-9A95-49E1ED01BB13}"/>
                </a:ext>
              </a:extLst>
            </p:cNvPr>
            <p:cNvSpPr txBox="1"/>
            <p:nvPr/>
          </p:nvSpPr>
          <p:spPr>
            <a:xfrm>
              <a:off x="8972550" y="3058132"/>
              <a:ext cx="73429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识</a:t>
              </a:r>
            </a:p>
          </p:txBody>
        </p:sp>
      </p:grpSp>
      <p:pic>
        <p:nvPicPr>
          <p:cNvPr id="22" name="图片 21" descr="图片包含 玩具&#10;&#10;已生成极高可信度的说明">
            <a:extLst>
              <a:ext uri="{FF2B5EF4-FFF2-40B4-BE49-F238E27FC236}">
                <a16:creationId xmlns="" xmlns:a16="http://schemas.microsoft.com/office/drawing/2014/main" id="{9A082709-21C1-4F24-A286-023E6A5C1EAF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79339" y="659246"/>
            <a:ext cx="3048006" cy="3956312"/>
          </a:xfrm>
          <a:prstGeom prst="rect">
            <a:avLst/>
          </a:prstGeom>
        </p:spPr>
      </p:pic>
      <p:pic>
        <p:nvPicPr>
          <p:cNvPr id="23" name="图片 22" descr="图片包含 蛋糕, 小&#10;&#10;已生成高可信度的说明">
            <a:extLst>
              <a:ext uri="{FF2B5EF4-FFF2-40B4-BE49-F238E27FC236}">
                <a16:creationId xmlns="" xmlns:a16="http://schemas.microsoft.com/office/drawing/2014/main" id="{FEDE54D7-C47F-4F86-969D-7270FFF078C0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39232" y="2380342"/>
            <a:ext cx="3808744" cy="3664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496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="" xmlns:a16="http://schemas.microsoft.com/office/drawing/2014/main" id="{8A80EC25-B4A7-40E9-8613-C5D0CF0EA9B5}"/>
              </a:ext>
            </a:extLst>
          </p:cNvPr>
          <p:cNvSpPr txBox="1">
            <a:spLocks noChangeArrowheads="1"/>
          </p:cNvSpPr>
          <p:nvPr/>
        </p:nvSpPr>
        <p:spPr>
          <a:xfrm>
            <a:off x="5837011" y="1662544"/>
            <a:ext cx="2984912" cy="569913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zh-CN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疏散指示标志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="" xmlns:a16="http://schemas.microsoft.com/office/drawing/2014/main" id="{93D01826-7511-4BC9-ACB6-84A243201E4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73371" y="2628777"/>
            <a:ext cx="2356096" cy="2403118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="" xmlns:a16="http://schemas.microsoft.com/office/drawing/2014/main" id="{D9CFA75E-4D10-4964-81F4-167097A9C217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64219" y="2232458"/>
            <a:ext cx="3803800" cy="3195757"/>
          </a:xfrm>
          <a:prstGeom prst="rect">
            <a:avLst/>
          </a:prstGeom>
        </p:spPr>
      </p:pic>
      <p:pic>
        <p:nvPicPr>
          <p:cNvPr id="10" name="图片 9" descr="图片包含 玩偶, 玩具, 餐桌, 照片&#10;&#10;已生成极高可信度的说明">
            <a:extLst>
              <a:ext uri="{FF2B5EF4-FFF2-40B4-BE49-F238E27FC236}">
                <a16:creationId xmlns="" xmlns:a16="http://schemas.microsoft.com/office/drawing/2014/main" id="{85FDD83B-7677-4AF4-BF70-D512F3B55AFA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85170" y="1947501"/>
            <a:ext cx="2827132" cy="350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835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图片包含 黄色&#10;&#10;已生成极高可信度的说明">
            <a:extLst>
              <a:ext uri="{FF2B5EF4-FFF2-40B4-BE49-F238E27FC236}">
                <a16:creationId xmlns="" xmlns:a16="http://schemas.microsoft.com/office/drawing/2014/main" id="{A965B746-9FF0-4E73-8B6A-D5407E95ACA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12993" y="2272146"/>
            <a:ext cx="2481176" cy="2522502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="" xmlns:a16="http://schemas.microsoft.com/office/drawing/2014/main" id="{4348C915-90A3-4985-B485-22CF319DE2ED}"/>
              </a:ext>
            </a:extLst>
          </p:cNvPr>
          <p:cNvSpPr/>
          <p:nvPr/>
        </p:nvSpPr>
        <p:spPr>
          <a:xfrm>
            <a:off x="2638300" y="2126473"/>
            <a:ext cx="3906982" cy="2813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zh-CN" altLang="en-US" sz="2000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当发生火灾时通常会伴有停电等现象，消防应急灯是一种自动充电的照明灯，当发生火灾或停电时，消防应急灯会自动工作照明，指示人们安全通道和出口的位置，以免顾客找不到安全出口撞伤。 </a:t>
            </a:r>
          </a:p>
        </p:txBody>
      </p:sp>
    </p:spTree>
    <p:extLst>
      <p:ext uri="{BB962C8B-B14F-4D97-AF65-F5344CB8AC3E}">
        <p14:creationId xmlns:p14="http://schemas.microsoft.com/office/powerpoint/2010/main" val="1682422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1688</Words>
  <Application>Microsoft Office PowerPoint</Application>
  <PresentationFormat>宽屏</PresentationFormat>
  <Paragraphs>112</Paragraphs>
  <Slides>27</Slides>
  <Notes>27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27</vt:i4>
      </vt:variant>
    </vt:vector>
  </HeadingPairs>
  <TitlesOfParts>
    <vt:vector size="40" baseType="lpstr">
      <vt:lpstr>Meiryo</vt:lpstr>
      <vt:lpstr>等线</vt:lpstr>
      <vt:lpstr>等线 Light</vt:lpstr>
      <vt:lpstr>华文彩云</vt:lpstr>
      <vt:lpstr>华文琥珀</vt:lpstr>
      <vt:lpstr>隶书</vt:lpstr>
      <vt:lpstr>宋体</vt:lpstr>
      <vt:lpstr>微软雅黑</vt:lpstr>
      <vt:lpstr>Arial</vt:lpstr>
      <vt:lpstr>Calibri</vt:lpstr>
      <vt:lpstr>Calibri Light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32</cp:revision>
  <dcterms:created xsi:type="dcterms:W3CDTF">2017-09-27T08:46:14Z</dcterms:created>
  <dcterms:modified xsi:type="dcterms:W3CDTF">2023-04-04T23:33:38Z</dcterms:modified>
</cp:coreProperties>
</file>