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63.xml" ContentType="application/vnd.openxmlformats-officedocument.presentationml.tags+xml"/>
  <Override PartName="/ppt/notesSlides/notesSlide1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notesSlides/notesSlide2.xml" ContentType="application/vnd.openxmlformats-officedocument.presentationml.notesSl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3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notesSlides/notesSlide4.xml" ContentType="application/vnd.openxmlformats-officedocument.presentationml.notesSl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notesSlides/notesSlide5.xml" ContentType="application/vnd.openxmlformats-officedocument.presentationml.notesSlide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1"/>
  </p:notesMasterIdLst>
  <p:handoutMasterIdLst>
    <p:handoutMasterId r:id="rId22"/>
  </p:handoutMasterIdLst>
  <p:sldIdLst>
    <p:sldId id="338" r:id="rId3"/>
    <p:sldId id="272" r:id="rId4"/>
    <p:sldId id="257" r:id="rId5"/>
    <p:sldId id="259" r:id="rId6"/>
    <p:sldId id="258" r:id="rId7"/>
    <p:sldId id="289" r:id="rId8"/>
    <p:sldId id="339" r:id="rId9"/>
    <p:sldId id="261" r:id="rId10"/>
    <p:sldId id="270" r:id="rId11"/>
    <p:sldId id="340" r:id="rId12"/>
    <p:sldId id="262" r:id="rId13"/>
    <p:sldId id="267" r:id="rId14"/>
    <p:sldId id="341" r:id="rId15"/>
    <p:sldId id="275" r:id="rId16"/>
    <p:sldId id="342" r:id="rId17"/>
    <p:sldId id="266" r:id="rId18"/>
    <p:sldId id="329" r:id="rId19"/>
    <p:sldId id="343" r:id="rId20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5">
          <p15:clr>
            <a:srgbClr val="A4A3A4"/>
          </p15:clr>
        </p15:guide>
        <p15:guide id="2" pos="36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8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80" y="114"/>
      </p:cViewPr>
      <p:guideLst>
        <p:guide orient="horz" pos="2475"/>
        <p:guide pos="360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/>
              </a:rPr>
              <a:t>2023/4/5</a:t>
            </a:fld>
            <a:endParaRPr lang="zh-CN" altLang="en-US" smtClean="0">
              <a:latin typeface="微软雅黑" panose="020B0503020204020204" charset="-122"/>
              <a:ea typeface="微软雅黑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/>
              </a:rPr>
              <a:t>‹#›</a:t>
            </a:fld>
            <a:endParaRPr lang="zh-CN" altLang="en-US" smtClean="0">
              <a:latin typeface="微软雅黑" panose="020B0503020204020204" charset="-122"/>
              <a:ea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39009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/>
              </a:defRPr>
            </a:lvl1pPr>
          </a:lstStyle>
          <a:p>
            <a:fld id="{1AC49D05-6128-4D0D-A32A-06A5E73B386C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635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1A215-DF46-4E76-96BF-CE2B811433F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6280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7738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9695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6613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49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4578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748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043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216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161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67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1128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467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7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6900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478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5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555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5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7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8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9.xml"/><Relationship Id="rId4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0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28.png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image" Target="../media/image27.pn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9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图片 11" descr="571eb2e56227a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4030"/>
            <a:ext cx="2545080" cy="2545080"/>
          </a:xfrm>
          <a:prstGeom prst="rect">
            <a:avLst/>
          </a:prstGeom>
        </p:spPr>
      </p:pic>
      <p:pic>
        <p:nvPicPr>
          <p:cNvPr id="4" name="图片 3" descr="摄图网_401274303"/>
          <p:cNvPicPr>
            <a:picLocks noChangeAspect="1"/>
          </p:cNvPicPr>
          <p:nvPr/>
        </p:nvPicPr>
        <p:blipFill>
          <a:blip r:embed="rId6" cstate="email">
            <a:lum bright="12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894070"/>
            <a:ext cx="12192000" cy="96393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23035" y="3590925"/>
            <a:ext cx="1584325" cy="295783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60" y="3858895"/>
            <a:ext cx="1634490" cy="2689860"/>
          </a:xfrm>
          <a:prstGeom prst="rect">
            <a:avLst/>
          </a:prstGeom>
        </p:spPr>
      </p:pic>
      <p:sp>
        <p:nvSpPr>
          <p:cNvPr id="3" name="文本框 10"/>
          <p:cNvSpPr txBox="1"/>
          <p:nvPr/>
        </p:nvSpPr>
        <p:spPr>
          <a:xfrm>
            <a:off x="1379855" y="1998345"/>
            <a:ext cx="9431655" cy="1097280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 rtl="0" eaLnBrk="1" fontAlgn="auto" latinLnBrk="0" hangingPunct="1">
              <a:lnSpc>
                <a:spcPts val="9000"/>
              </a:lnSpc>
            </a:pPr>
            <a:r>
              <a:rPr lang="en-US" altLang="zh-CN" sz="6600" b="1" kern="100" dirty="0" err="1">
                <a:ln w="19050">
                  <a:noFill/>
                  <a:prstDash val="solid"/>
                  <a:round/>
                </a:ln>
                <a:solidFill>
                  <a:srgbClr val="002060"/>
                </a:solidFill>
                <a:effectLst/>
                <a:latin typeface="微软雅黑" pitchFamily="34" charset="-122"/>
                <a:ea typeface="微软雅黑" pitchFamily="34" charset="-122"/>
                <a:cs typeface="华文琥珀" panose="02010800040101010101" charset="-122"/>
                <a:sym typeface="Times New Roman" panose="02020603050405020304"/>
              </a:rPr>
              <a:t>一盔一带</a:t>
            </a:r>
            <a:r>
              <a:rPr lang="en-US" altLang="zh-CN" sz="6600" b="1" kern="100" dirty="0">
                <a:ln w="19050">
                  <a:noFill/>
                  <a:prstDash val="solid"/>
                  <a:round/>
                </a:ln>
                <a:solidFill>
                  <a:schemeClr val="accent1"/>
                </a:solidFill>
                <a:effectLst/>
                <a:latin typeface="微软雅黑" pitchFamily="34" charset="-122"/>
                <a:ea typeface="微软雅黑" pitchFamily="34" charset="-122"/>
                <a:cs typeface="华文琥珀" panose="02010800040101010101" charset="-122"/>
                <a:sym typeface="Times New Roman" panose="02020603050405020304"/>
              </a:rPr>
              <a:t> </a:t>
            </a:r>
            <a:r>
              <a:rPr lang="en-US" altLang="zh-CN" sz="6600" b="1" kern="100" dirty="0" err="1">
                <a:ln w="19050">
                  <a:noFill/>
                  <a:prstDash val="solid"/>
                  <a:round/>
                </a:ln>
                <a:solidFill>
                  <a:schemeClr val="accent1"/>
                </a:solidFill>
                <a:effectLst/>
                <a:latin typeface="微软雅黑" pitchFamily="34" charset="-122"/>
                <a:ea typeface="微软雅黑" pitchFamily="34" charset="-122"/>
                <a:cs typeface="华文琥珀" panose="02010800040101010101" charset="-122"/>
                <a:sym typeface="Times New Roman" panose="02020603050405020304"/>
              </a:rPr>
              <a:t>安全</a:t>
            </a:r>
            <a:r>
              <a:rPr lang="zh-CN" altLang="en-US" sz="6600" b="1" kern="100" dirty="0">
                <a:ln w="19050">
                  <a:noFill/>
                  <a:prstDash val="solid"/>
                  <a:round/>
                </a:ln>
                <a:solidFill>
                  <a:schemeClr val="accent1"/>
                </a:solidFill>
                <a:effectLst/>
                <a:latin typeface="微软雅黑" pitchFamily="34" charset="-122"/>
                <a:ea typeface="微软雅黑" pitchFamily="34" charset="-122"/>
                <a:cs typeface="华文琥珀" panose="02010800040101010101" charset="-122"/>
                <a:sym typeface="Times New Roman" panose="02020603050405020304"/>
              </a:rPr>
              <a:t>出行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100830" y="3230880"/>
            <a:ext cx="3937000" cy="396240"/>
            <a:chOff x="13475" y="3817"/>
            <a:chExt cx="6200" cy="624"/>
          </a:xfrm>
        </p:grpSpPr>
        <p:sp>
          <p:nvSpPr>
            <p:cNvPr id="5" name="圆角矩形 4"/>
            <p:cNvSpPr/>
            <p:nvPr/>
          </p:nvSpPr>
          <p:spPr>
            <a:xfrm>
              <a:off x="13475" y="3817"/>
              <a:ext cx="6200" cy="6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文本框 10"/>
            <p:cNvSpPr txBox="1"/>
            <p:nvPr/>
          </p:nvSpPr>
          <p:spPr>
            <a:xfrm>
              <a:off x="13978" y="3817"/>
              <a:ext cx="5194" cy="624"/>
            </a:xfrm>
            <a:prstGeom prst="rect">
              <a:avLst/>
            </a:prstGeom>
            <a:noFill/>
            <a:ln w="6350">
              <a:noFill/>
            </a:ln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dist"/>
              <a:r>
                <a:rPr lang="en-US" altLang="zh-CN" sz="1800" kern="100">
                  <a:solidFill>
                    <a:schemeClr val="tx1"/>
                  </a:solidFill>
                  <a:effectLst/>
                  <a:latin typeface="思源黑体 CN Bold" panose="020B0800000000000000" charset="-122"/>
                  <a:ea typeface="思源黑体 CN Bold" panose="020B0800000000000000" charset="-122"/>
                  <a:cs typeface="思源黑体 CN Bold" panose="020B0800000000000000" charset="-122"/>
                  <a:sym typeface="Times New Roman" panose="02020603050405020304"/>
                </a:rPr>
                <a:t>“一盔一带”安全守护行动</a:t>
              </a:r>
            </a:p>
            <a:p>
              <a:pPr algn="dist"/>
              <a:r>
                <a:rPr lang="en-US" altLang="zh-CN" sz="1800" kern="100">
                  <a:solidFill>
                    <a:schemeClr val="tx1"/>
                  </a:solidFill>
                  <a:effectLst/>
                  <a:latin typeface="思源黑体 CN Bold" panose="020B0800000000000000" charset="-122"/>
                  <a:ea typeface="思源黑体 CN Bold" panose="020B0800000000000000" charset="-122"/>
                  <a:cs typeface="思源黑体 CN Bold" panose="020B0800000000000000" charset="-122"/>
                  <a:sym typeface="Times New Roman" panose="02020603050405020304"/>
                </a:rPr>
                <a:t> </a:t>
              </a:r>
            </a:p>
          </p:txBody>
        </p:sp>
      </p:grpSp>
      <p:pic>
        <p:nvPicPr>
          <p:cNvPr id="11" name="图片 10" descr="e6dc1952ab2174688fd4a1657f54cf4b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29775" y="3138805"/>
            <a:ext cx="2219325" cy="3409950"/>
          </a:xfrm>
          <a:prstGeom prst="rect">
            <a:avLst/>
          </a:prstGeom>
        </p:spPr>
      </p:pic>
      <p:pic>
        <p:nvPicPr>
          <p:cNvPr id="14" name="图片 13" descr="02639c4acaf37f0dc2709f3a13c98bab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7805" y="489585"/>
            <a:ext cx="1471295" cy="936625"/>
          </a:xfrm>
          <a:prstGeom prst="rect">
            <a:avLst/>
          </a:prstGeom>
        </p:spPr>
      </p:pic>
      <p:pic>
        <p:nvPicPr>
          <p:cNvPr id="15" name="图片 14" descr="2c4bf0afb0f349b3ca6ccdc2b112409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620" y="215900"/>
            <a:ext cx="1466850" cy="1484630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4146550" y="808355"/>
            <a:ext cx="38455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chemeClr val="tx1"/>
                </a:solidFill>
              </a:rPr>
              <a:t>安全教育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7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7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图片 16" descr="卡通元素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67435" y="627380"/>
            <a:ext cx="10058400" cy="140906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3448685" y="1653540"/>
            <a:ext cx="5295265" cy="2449195"/>
            <a:chOff x="5431" y="1702"/>
            <a:chExt cx="8339" cy="3857"/>
          </a:xfrm>
        </p:grpSpPr>
        <p:grpSp>
          <p:nvGrpSpPr>
            <p:cNvPr id="11" name="组合 10"/>
            <p:cNvGrpSpPr/>
            <p:nvPr/>
          </p:nvGrpSpPr>
          <p:grpSpPr>
            <a:xfrm>
              <a:off x="5431" y="3168"/>
              <a:ext cx="8339" cy="2391"/>
              <a:chOff x="7816" y="974"/>
              <a:chExt cx="8339" cy="2391"/>
            </a:xfrm>
          </p:grpSpPr>
          <p:sp>
            <p:nvSpPr>
              <p:cNvPr id="2" name="TextBox 127"/>
              <p:cNvSpPr txBox="1"/>
              <p:nvPr/>
            </p:nvSpPr>
            <p:spPr>
              <a:xfrm>
                <a:off x="8280" y="974"/>
                <a:ext cx="7410" cy="920"/>
              </a:xfrm>
              <a:prstGeom prst="rect">
                <a:avLst/>
              </a:prstGeom>
              <a:noFill/>
            </p:spPr>
            <p:txBody>
              <a:bodyPr wrap="square" lIns="68575" tIns="0" rIns="68575" bIns="0" rtlCol="0" anchor="t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zh-CN" altLang="en-US" sz="3800" spc="200" dirty="0">
                    <a:solidFill>
                      <a:schemeClr val="tx1"/>
                    </a:solidFill>
                    <a:uFillTx/>
                    <a:latin typeface="思源黑体 CN Medium" panose="020B0600000000000000" charset="-122"/>
                    <a:ea typeface="思源黑体 CN Medium" panose="020B0600000000000000" charset="-122"/>
                    <a:sym typeface="Source Han Sans K Medium" panose="020B0600000000000000" pitchFamily="34" charset="-128"/>
                  </a:rPr>
                  <a:t>正确佩戴头盔</a:t>
                </a:r>
              </a:p>
            </p:txBody>
          </p:sp>
          <p:sp>
            <p:nvSpPr>
              <p:cNvPr id="23" name="Rectangle 114"/>
              <p:cNvSpPr/>
              <p:nvPr/>
            </p:nvSpPr>
            <p:spPr>
              <a:xfrm>
                <a:off x="7816" y="2058"/>
                <a:ext cx="8339" cy="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80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</a:t>
                </a: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WRITE YOUR TEXT HERE WRITE YOUR TEXT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TEXT HERE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</a:t>
                </a:r>
                <a:endParaRPr kumimoji="0" lang="en-US" sz="80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/>
                  <a:cs typeface="Arial" panose="020B0604020202020204" pitchFamily="34" charset="0"/>
                  <a:sym typeface="+mn-ea"/>
                </a:endParaRPr>
              </a:p>
            </p:txBody>
          </p:sp>
        </p:grpSp>
        <p:sp>
          <p:nvSpPr>
            <p:cNvPr id="33" name="TextBox 127"/>
            <p:cNvSpPr txBox="1"/>
            <p:nvPr/>
          </p:nvSpPr>
          <p:spPr>
            <a:xfrm>
              <a:off x="7952" y="1702"/>
              <a:ext cx="3296" cy="727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3000" spc="200">
                  <a:solidFill>
                    <a:schemeClr val="tx1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PART 03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8805" y="2720"/>
              <a:ext cx="1591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 descr="571eb2e56227a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4030"/>
            <a:ext cx="2545080" cy="2545080"/>
          </a:xfrm>
          <a:prstGeom prst="rect">
            <a:avLst/>
          </a:prstGeom>
        </p:spPr>
      </p:pic>
      <p:pic>
        <p:nvPicPr>
          <p:cNvPr id="3" name="图片 2" descr="摄图网_401274303"/>
          <p:cNvPicPr>
            <a:picLocks noChangeAspect="1"/>
          </p:cNvPicPr>
          <p:nvPr/>
        </p:nvPicPr>
        <p:blipFill>
          <a:blip r:embed="rId6" cstate="email">
            <a:lum bright="12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894070"/>
            <a:ext cx="12192000" cy="96393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23035" y="3590925"/>
            <a:ext cx="1584325" cy="295783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60" y="3858895"/>
            <a:ext cx="1634490" cy="2689860"/>
          </a:xfrm>
          <a:prstGeom prst="rect">
            <a:avLst/>
          </a:prstGeom>
        </p:spPr>
      </p:pic>
      <p:pic>
        <p:nvPicPr>
          <p:cNvPr id="7" name="图片 6" descr="e6dc1952ab2174688fd4a1657f54cf4b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29775" y="3138805"/>
            <a:ext cx="2219325" cy="3409950"/>
          </a:xfrm>
          <a:prstGeom prst="rect">
            <a:avLst/>
          </a:prstGeom>
        </p:spPr>
      </p:pic>
      <p:pic>
        <p:nvPicPr>
          <p:cNvPr id="14" name="图片 13" descr="02639c4acaf37f0dc2709f3a13c98bab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7805" y="489585"/>
            <a:ext cx="1471295" cy="936625"/>
          </a:xfrm>
          <a:prstGeom prst="rect">
            <a:avLst/>
          </a:prstGeom>
        </p:spPr>
      </p:pic>
      <p:pic>
        <p:nvPicPr>
          <p:cNvPr id="15" name="图片 14" descr="2c4bf0afb0f349b3ca6ccdc2b112409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620" y="215900"/>
            <a:ext cx="1466850" cy="14846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矩形 54"/>
          <p:cNvSpPr/>
          <p:nvPr/>
        </p:nvSpPr>
        <p:spPr>
          <a:xfrm>
            <a:off x="4019550" y="3422650"/>
            <a:ext cx="4136390" cy="3435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矩形 53"/>
          <p:cNvSpPr/>
          <p:nvPr/>
        </p:nvSpPr>
        <p:spPr>
          <a:xfrm>
            <a:off x="8155940" y="1905"/>
            <a:ext cx="4072890" cy="34061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1" name="图片 50" descr="tim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445" y="1270"/>
            <a:ext cx="4023995" cy="3406140"/>
          </a:xfrm>
          <a:prstGeom prst="rect">
            <a:avLst/>
          </a:prstGeom>
          <a:ln>
            <a:noFill/>
          </a:ln>
        </p:spPr>
      </p:pic>
      <p:sp>
        <p:nvSpPr>
          <p:cNvPr id="24906" name="Freeform 363"/>
          <p:cNvSpPr/>
          <p:nvPr/>
        </p:nvSpPr>
        <p:spPr>
          <a:xfrm>
            <a:off x="5842635" y="788670"/>
            <a:ext cx="418465" cy="404495"/>
          </a:xfrm>
          <a:custGeom>
            <a:avLst/>
            <a:gdLst/>
            <a:ahLst/>
            <a:cxnLst>
              <a:cxn ang="0">
                <a:pos x="47625" y="63500"/>
              </a:cxn>
              <a:cxn ang="0">
                <a:pos x="47625" y="63500"/>
              </a:cxn>
              <a:cxn ang="0">
                <a:pos x="19050" y="92075"/>
              </a:cxn>
              <a:cxn ang="0">
                <a:pos x="12700" y="104775"/>
              </a:cxn>
              <a:cxn ang="0">
                <a:pos x="19050" y="117475"/>
              </a:cxn>
              <a:cxn ang="0">
                <a:pos x="19050" y="117475"/>
              </a:cxn>
              <a:cxn ang="0">
                <a:pos x="19050" y="117475"/>
              </a:cxn>
              <a:cxn ang="0">
                <a:pos x="31750" y="123825"/>
              </a:cxn>
              <a:cxn ang="0">
                <a:pos x="44450" y="117475"/>
              </a:cxn>
              <a:cxn ang="0">
                <a:pos x="76200" y="85725"/>
              </a:cxn>
              <a:cxn ang="0">
                <a:pos x="76200" y="85725"/>
              </a:cxn>
              <a:cxn ang="0">
                <a:pos x="111125" y="50800"/>
              </a:cxn>
              <a:cxn ang="0">
                <a:pos x="111125" y="44450"/>
              </a:cxn>
              <a:cxn ang="0">
                <a:pos x="111125" y="38100"/>
              </a:cxn>
              <a:cxn ang="0">
                <a:pos x="104775" y="38100"/>
              </a:cxn>
              <a:cxn ang="0">
                <a:pos x="98425" y="38100"/>
              </a:cxn>
              <a:cxn ang="0">
                <a:pos x="50800" y="88900"/>
              </a:cxn>
              <a:cxn ang="0">
                <a:pos x="41275" y="88900"/>
              </a:cxn>
              <a:cxn ang="0">
                <a:pos x="41275" y="82550"/>
              </a:cxn>
              <a:cxn ang="0">
                <a:pos x="92075" y="31750"/>
              </a:cxn>
              <a:cxn ang="0">
                <a:pos x="104775" y="25400"/>
              </a:cxn>
              <a:cxn ang="0">
                <a:pos x="117475" y="31750"/>
              </a:cxn>
              <a:cxn ang="0">
                <a:pos x="123825" y="44450"/>
              </a:cxn>
              <a:cxn ang="0">
                <a:pos x="117475" y="60325"/>
              </a:cxn>
              <a:cxn ang="0">
                <a:pos x="82550" y="92075"/>
              </a:cxn>
              <a:cxn ang="0">
                <a:pos x="82550" y="92075"/>
              </a:cxn>
              <a:cxn ang="0">
                <a:pos x="82550" y="92075"/>
              </a:cxn>
              <a:cxn ang="0">
                <a:pos x="50800" y="127000"/>
              </a:cxn>
              <a:cxn ang="0">
                <a:pos x="31750" y="133350"/>
              </a:cxn>
              <a:cxn ang="0">
                <a:pos x="9525" y="127000"/>
              </a:cxn>
              <a:cxn ang="0">
                <a:pos x="9525" y="127000"/>
              </a:cxn>
              <a:cxn ang="0">
                <a:pos x="0" y="104775"/>
              </a:cxn>
              <a:cxn ang="0">
                <a:pos x="9525" y="82550"/>
              </a:cxn>
              <a:cxn ang="0">
                <a:pos x="41275" y="50800"/>
              </a:cxn>
              <a:cxn ang="0">
                <a:pos x="41275" y="50800"/>
              </a:cxn>
              <a:cxn ang="0">
                <a:pos x="82550" y="12700"/>
              </a:cxn>
              <a:cxn ang="0">
                <a:pos x="111125" y="0"/>
              </a:cxn>
              <a:cxn ang="0">
                <a:pos x="136525" y="12700"/>
              </a:cxn>
              <a:cxn ang="0">
                <a:pos x="149225" y="38100"/>
              </a:cxn>
              <a:cxn ang="0">
                <a:pos x="136525" y="66675"/>
              </a:cxn>
              <a:cxn ang="0">
                <a:pos x="82550" y="120650"/>
              </a:cxn>
              <a:cxn ang="0">
                <a:pos x="73025" y="120650"/>
              </a:cxn>
              <a:cxn ang="0">
                <a:pos x="73025" y="114300"/>
              </a:cxn>
              <a:cxn ang="0">
                <a:pos x="130175" y="57150"/>
              </a:cxn>
              <a:cxn ang="0">
                <a:pos x="136525" y="38100"/>
              </a:cxn>
              <a:cxn ang="0">
                <a:pos x="130175" y="19050"/>
              </a:cxn>
              <a:cxn ang="0">
                <a:pos x="111125" y="12700"/>
              </a:cxn>
              <a:cxn ang="0">
                <a:pos x="92075" y="19050"/>
              </a:cxn>
              <a:cxn ang="0">
                <a:pos x="47625" y="63500"/>
              </a:cxn>
            </a:cxnLst>
            <a:rect l="l" t="t" r="r" b="b"/>
            <a:pathLst>
              <a:path w="47" h="42">
                <a:moveTo>
                  <a:pt x="15" y="20"/>
                </a:moveTo>
                <a:cubicBezTo>
                  <a:pt x="15" y="20"/>
                  <a:pt x="15" y="20"/>
                  <a:pt x="15" y="20"/>
                </a:cubicBezTo>
                <a:cubicBezTo>
                  <a:pt x="6" y="29"/>
                  <a:pt x="6" y="29"/>
                  <a:pt x="6" y="29"/>
                </a:cubicBezTo>
                <a:cubicBezTo>
                  <a:pt x="5" y="30"/>
                  <a:pt x="4" y="32"/>
                  <a:pt x="4" y="33"/>
                </a:cubicBezTo>
                <a:cubicBezTo>
                  <a:pt x="4" y="34"/>
                  <a:pt x="5" y="36"/>
                  <a:pt x="6" y="37"/>
                </a:cubicBezTo>
                <a:cubicBezTo>
                  <a:pt x="6" y="37"/>
                  <a:pt x="6" y="37"/>
                  <a:pt x="6" y="37"/>
                </a:cubicBezTo>
                <a:cubicBezTo>
                  <a:pt x="6" y="37"/>
                  <a:pt x="6" y="37"/>
                  <a:pt x="6" y="37"/>
                </a:cubicBezTo>
                <a:cubicBezTo>
                  <a:pt x="7" y="38"/>
                  <a:pt x="8" y="39"/>
                  <a:pt x="10" y="39"/>
                </a:cubicBezTo>
                <a:cubicBezTo>
                  <a:pt x="11" y="39"/>
                  <a:pt x="13" y="38"/>
                  <a:pt x="14" y="37"/>
                </a:cubicBezTo>
                <a:cubicBezTo>
                  <a:pt x="24" y="27"/>
                  <a:pt x="24" y="27"/>
                  <a:pt x="24" y="27"/>
                </a:cubicBezTo>
                <a:cubicBezTo>
                  <a:pt x="24" y="27"/>
                  <a:pt x="24" y="27"/>
                  <a:pt x="24" y="27"/>
                </a:cubicBezTo>
                <a:cubicBezTo>
                  <a:pt x="35" y="16"/>
                  <a:pt x="35" y="16"/>
                  <a:pt x="35" y="16"/>
                </a:cubicBezTo>
                <a:cubicBezTo>
                  <a:pt x="35" y="16"/>
                  <a:pt x="35" y="15"/>
                  <a:pt x="35" y="14"/>
                </a:cubicBezTo>
                <a:cubicBezTo>
                  <a:pt x="35" y="14"/>
                  <a:pt x="35" y="13"/>
                  <a:pt x="35" y="12"/>
                </a:cubicBezTo>
                <a:cubicBezTo>
                  <a:pt x="34" y="12"/>
                  <a:pt x="34" y="12"/>
                  <a:pt x="33" y="12"/>
                </a:cubicBezTo>
                <a:cubicBezTo>
                  <a:pt x="32" y="12"/>
                  <a:pt x="32" y="12"/>
                  <a:pt x="31" y="12"/>
                </a:cubicBezTo>
                <a:cubicBezTo>
                  <a:pt x="16" y="28"/>
                  <a:pt x="16" y="28"/>
                  <a:pt x="16" y="28"/>
                </a:cubicBezTo>
                <a:cubicBezTo>
                  <a:pt x="15" y="29"/>
                  <a:pt x="14" y="29"/>
                  <a:pt x="13" y="28"/>
                </a:cubicBezTo>
                <a:cubicBezTo>
                  <a:pt x="12" y="27"/>
                  <a:pt x="12" y="26"/>
                  <a:pt x="13" y="26"/>
                </a:cubicBezTo>
                <a:cubicBezTo>
                  <a:pt x="29" y="10"/>
                  <a:pt x="29" y="10"/>
                  <a:pt x="29" y="10"/>
                </a:cubicBezTo>
                <a:cubicBezTo>
                  <a:pt x="30" y="9"/>
                  <a:pt x="31" y="8"/>
                  <a:pt x="33" y="8"/>
                </a:cubicBezTo>
                <a:cubicBezTo>
                  <a:pt x="35" y="8"/>
                  <a:pt x="36" y="9"/>
                  <a:pt x="37" y="10"/>
                </a:cubicBezTo>
                <a:cubicBezTo>
                  <a:pt x="38" y="11"/>
                  <a:pt x="39" y="13"/>
                  <a:pt x="39" y="14"/>
                </a:cubicBezTo>
                <a:cubicBezTo>
                  <a:pt x="39" y="16"/>
                  <a:pt x="38" y="17"/>
                  <a:pt x="37" y="19"/>
                </a:cubicBezTo>
                <a:cubicBezTo>
                  <a:pt x="26" y="29"/>
                  <a:pt x="26" y="29"/>
                  <a:pt x="26" y="29"/>
                </a:cubicBezTo>
                <a:cubicBezTo>
                  <a:pt x="26" y="29"/>
                  <a:pt x="26" y="29"/>
                  <a:pt x="26" y="29"/>
                </a:cubicBezTo>
                <a:cubicBezTo>
                  <a:pt x="26" y="29"/>
                  <a:pt x="26" y="29"/>
                  <a:pt x="26" y="29"/>
                </a:cubicBezTo>
                <a:cubicBezTo>
                  <a:pt x="16" y="40"/>
                  <a:pt x="16" y="40"/>
                  <a:pt x="16" y="40"/>
                </a:cubicBezTo>
                <a:cubicBezTo>
                  <a:pt x="14" y="41"/>
                  <a:pt x="12" y="42"/>
                  <a:pt x="10" y="42"/>
                </a:cubicBezTo>
                <a:cubicBezTo>
                  <a:pt x="7" y="42"/>
                  <a:pt x="5" y="41"/>
                  <a:pt x="3" y="40"/>
                </a:cubicBezTo>
                <a:cubicBezTo>
                  <a:pt x="3" y="40"/>
                  <a:pt x="3" y="40"/>
                  <a:pt x="3" y="40"/>
                </a:cubicBezTo>
                <a:cubicBezTo>
                  <a:pt x="1" y="38"/>
                  <a:pt x="0" y="35"/>
                  <a:pt x="0" y="33"/>
                </a:cubicBezTo>
                <a:cubicBezTo>
                  <a:pt x="0" y="31"/>
                  <a:pt x="1" y="28"/>
                  <a:pt x="3" y="26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3" y="16"/>
                  <a:pt x="13" y="16"/>
                </a:cubicBezTo>
                <a:cubicBezTo>
                  <a:pt x="26" y="4"/>
                  <a:pt x="26" y="4"/>
                  <a:pt x="26" y="4"/>
                </a:cubicBezTo>
                <a:cubicBezTo>
                  <a:pt x="28" y="1"/>
                  <a:pt x="31" y="0"/>
                  <a:pt x="35" y="0"/>
                </a:cubicBezTo>
                <a:cubicBezTo>
                  <a:pt x="38" y="0"/>
                  <a:pt x="41" y="1"/>
                  <a:pt x="43" y="4"/>
                </a:cubicBezTo>
                <a:cubicBezTo>
                  <a:pt x="45" y="6"/>
                  <a:pt x="47" y="9"/>
                  <a:pt x="47" y="12"/>
                </a:cubicBezTo>
                <a:cubicBezTo>
                  <a:pt x="47" y="15"/>
                  <a:pt x="45" y="18"/>
                  <a:pt x="43" y="21"/>
                </a:cubicBezTo>
                <a:cubicBezTo>
                  <a:pt x="26" y="38"/>
                  <a:pt x="26" y="38"/>
                  <a:pt x="26" y="38"/>
                </a:cubicBezTo>
                <a:cubicBezTo>
                  <a:pt x="25" y="39"/>
                  <a:pt x="24" y="39"/>
                  <a:pt x="23" y="38"/>
                </a:cubicBezTo>
                <a:cubicBezTo>
                  <a:pt x="22" y="37"/>
                  <a:pt x="22" y="36"/>
                  <a:pt x="23" y="36"/>
                </a:cubicBezTo>
                <a:cubicBezTo>
                  <a:pt x="41" y="18"/>
                  <a:pt x="41" y="18"/>
                  <a:pt x="41" y="18"/>
                </a:cubicBezTo>
                <a:cubicBezTo>
                  <a:pt x="42" y="16"/>
                  <a:pt x="43" y="14"/>
                  <a:pt x="43" y="12"/>
                </a:cubicBezTo>
                <a:cubicBezTo>
                  <a:pt x="43" y="10"/>
                  <a:pt x="42" y="8"/>
                  <a:pt x="41" y="6"/>
                </a:cubicBezTo>
                <a:cubicBezTo>
                  <a:pt x="39" y="4"/>
                  <a:pt x="37" y="4"/>
                  <a:pt x="35" y="4"/>
                </a:cubicBezTo>
                <a:cubicBezTo>
                  <a:pt x="32" y="4"/>
                  <a:pt x="30" y="4"/>
                  <a:pt x="29" y="6"/>
                </a:cubicBezTo>
                <a:cubicBezTo>
                  <a:pt x="15" y="20"/>
                  <a:pt x="15" y="20"/>
                  <a:pt x="15" y="20"/>
                </a:cubicBezTo>
                <a:close/>
              </a:path>
            </a:pathLst>
          </a:custGeom>
          <a:solidFill>
            <a:srgbClr val="FE89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" name="TextBox 59"/>
          <p:cNvSpPr txBox="1"/>
          <p:nvPr/>
        </p:nvSpPr>
        <p:spPr>
          <a:xfrm>
            <a:off x="206375" y="4499610"/>
            <a:ext cx="3613150" cy="9690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选择尺寸适合的头盔,或使用头盔配送的不同厚度的内衬进行调整,尽量减少头部和盔体之间的空隙;</a:t>
            </a:r>
          </a:p>
        </p:txBody>
      </p:sp>
      <p:sp>
        <p:nvSpPr>
          <p:cNvPr id="46" name="TextBox 59"/>
          <p:cNvSpPr txBox="1"/>
          <p:nvPr/>
        </p:nvSpPr>
        <p:spPr>
          <a:xfrm>
            <a:off x="4227830" y="1367790"/>
            <a:ext cx="3550285" cy="1107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优先保护前额,因为大多数的失控和碰撞都是往前摔的,头盔前沿要压至眉头之上,不要露出额头;</a:t>
            </a:r>
          </a:p>
        </p:txBody>
      </p:sp>
      <p:sp>
        <p:nvSpPr>
          <p:cNvPr id="48" name="TextBox 59"/>
          <p:cNvSpPr txBox="1"/>
          <p:nvPr/>
        </p:nvSpPr>
        <p:spPr>
          <a:xfrm>
            <a:off x="8510905" y="4675505"/>
            <a:ext cx="3400425" cy="9690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旋紧头盔后部的调整旋钮,让头箍给予一定压力束紧头部,用双手试着左右转动头盔,以基本不能转动为佳。返回搜狐,查看更多</a:t>
            </a:r>
          </a:p>
        </p:txBody>
      </p:sp>
      <p:pic>
        <p:nvPicPr>
          <p:cNvPr id="52" name="图片 51" descr="骑车戴头盔的小哥哥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95420" y="3554730"/>
            <a:ext cx="4200525" cy="3209925"/>
          </a:xfrm>
          <a:prstGeom prst="rect">
            <a:avLst/>
          </a:prstGeom>
        </p:spPr>
      </p:pic>
      <p:pic>
        <p:nvPicPr>
          <p:cNvPr id="53" name="图片 52" descr="骑车带头盔的人包裹电动车摩托车-小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94700" y="274320"/>
            <a:ext cx="3517265" cy="31330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 flipH="1">
            <a:off x="6210935" y="0"/>
            <a:ext cx="5981065" cy="6858000"/>
          </a:xfrm>
          <a:custGeom>
            <a:avLst/>
            <a:gdLst>
              <a:gd name="it" fmla="*/ h 7 12"/>
              <a:gd name="ir" fmla="*/ w 7 12"/>
              <a:gd name="ib" fmla="*/ h 11 12"/>
            </a:gdLst>
            <a:ahLst/>
            <a:cxnLst>
              <a:cxn ang="3">
                <a:pos x="l" y="t"/>
              </a:cxn>
              <a:cxn ang="cd2">
                <a:pos x="l" y="vc"/>
              </a:cxn>
              <a:cxn ang="cd4">
                <a:pos x="l" y="b"/>
              </a:cxn>
              <a:cxn ang="cd4">
                <a:pos x="hc" y="b"/>
              </a:cxn>
              <a:cxn ang="cd4">
                <a:pos x="r" y="b"/>
              </a:cxn>
              <a:cxn ang="0">
                <a:pos x="hc" y="vc"/>
              </a:cxn>
            </a:cxnLst>
            <a:rect l="l" t="t" r="r" b="b"/>
            <a:pathLst>
              <a:path w="9419" h="10800">
                <a:moveTo>
                  <a:pt x="0" y="0"/>
                </a:moveTo>
                <a:lnTo>
                  <a:pt x="4932" y="0"/>
                </a:lnTo>
                <a:lnTo>
                  <a:pt x="4932" y="1"/>
                </a:lnTo>
                <a:lnTo>
                  <a:pt x="9419" y="10800"/>
                </a:lnTo>
                <a:lnTo>
                  <a:pt x="4932" y="10800"/>
                </a:lnTo>
                <a:lnTo>
                  <a:pt x="0" y="108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260288" y="2084705"/>
            <a:ext cx="6012018" cy="3640660"/>
            <a:chOff x="1409" y="2899"/>
            <a:chExt cx="9468" cy="5733"/>
          </a:xfrm>
        </p:grpSpPr>
        <p:grpSp>
          <p:nvGrpSpPr>
            <p:cNvPr id="31" name="组合 30"/>
            <p:cNvGrpSpPr/>
            <p:nvPr/>
          </p:nvGrpSpPr>
          <p:grpSpPr>
            <a:xfrm>
              <a:off x="1409" y="2899"/>
              <a:ext cx="9468" cy="1261"/>
              <a:chOff x="1901" y="3262"/>
              <a:chExt cx="10586" cy="1410"/>
            </a:xfrm>
          </p:grpSpPr>
          <p:sp>
            <p:nvSpPr>
              <p:cNvPr id="5" name="五边形 4"/>
              <p:cNvSpPr/>
              <p:nvPr/>
            </p:nvSpPr>
            <p:spPr>
              <a:xfrm>
                <a:off x="1901" y="3262"/>
                <a:ext cx="4131" cy="1410"/>
              </a:xfrm>
              <a:prstGeom prst="homePlate">
                <a:avLst/>
              </a:prstGeom>
              <a:solidFill>
                <a:srgbClr val="FE8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TextBox 59"/>
              <p:cNvSpPr txBox="1"/>
              <p:nvPr/>
            </p:nvSpPr>
            <p:spPr>
              <a:xfrm>
                <a:off x="6519" y="3502"/>
                <a:ext cx="5968" cy="7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 defTabSz="1219200">
                  <a:lnSpc>
                    <a:spcPct val="150000"/>
                  </a:lnSpc>
                  <a:spcBef>
                    <a:spcPct val="20000"/>
                  </a:spcBef>
                  <a:defRPr/>
                </a:pPr>
                <a:r>
                  <a:rPr lang="zh-CN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  <a:sym typeface="+mn-lt"/>
                  </a:rPr>
                  <a:t>打开束带。</a:t>
                </a:r>
              </a:p>
            </p:txBody>
          </p:sp>
          <p:sp>
            <p:nvSpPr>
              <p:cNvPr id="16" name="Rectangle 60"/>
              <p:cNvSpPr/>
              <p:nvPr/>
            </p:nvSpPr>
            <p:spPr>
              <a:xfrm>
                <a:off x="2646" y="3746"/>
                <a:ext cx="2053" cy="43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altLang="zh-CN" sz="1600">
                    <a:solidFill>
                      <a:schemeClr val="bg1"/>
                    </a:solidFill>
                    <a:latin typeface="思源黑体 CN Medium" panose="020B0600000000000000" charset="-122"/>
                    <a:ea typeface="思源黑体 CN Medium" panose="020B0600000000000000" charset="-122"/>
                    <a:cs typeface="微软雅黑" panose="020B0503020204020204" charset="-122"/>
                  </a:rPr>
                  <a:t>1</a:t>
                </a:r>
              </a:p>
            </p:txBody>
          </p:sp>
        </p:grpSp>
        <p:grpSp>
          <p:nvGrpSpPr>
            <p:cNvPr id="12" name="组合 11"/>
            <p:cNvGrpSpPr/>
            <p:nvPr/>
          </p:nvGrpSpPr>
          <p:grpSpPr>
            <a:xfrm>
              <a:off x="1409" y="4947"/>
              <a:ext cx="9468" cy="1377"/>
              <a:chOff x="1901" y="3262"/>
              <a:chExt cx="10586" cy="1540"/>
            </a:xfrm>
          </p:grpSpPr>
          <p:sp>
            <p:nvSpPr>
              <p:cNvPr id="14" name="五边形 13"/>
              <p:cNvSpPr/>
              <p:nvPr/>
            </p:nvSpPr>
            <p:spPr>
              <a:xfrm>
                <a:off x="1901" y="3262"/>
                <a:ext cx="4131" cy="1410"/>
              </a:xfrm>
              <a:prstGeom prst="homePlate">
                <a:avLst/>
              </a:prstGeom>
              <a:solidFill>
                <a:srgbClr val="FE8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TextBox 59"/>
              <p:cNvSpPr txBox="1"/>
              <p:nvPr/>
            </p:nvSpPr>
            <p:spPr>
              <a:xfrm>
                <a:off x="6519" y="3502"/>
                <a:ext cx="5968" cy="13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 defTabSz="1219200">
                  <a:lnSpc>
                    <a:spcPct val="150000"/>
                  </a:lnSpc>
                  <a:spcBef>
                    <a:spcPct val="20000"/>
                  </a:spcBef>
                  <a:defRPr/>
                </a:pPr>
                <a:r>
                  <a:rPr lang="zh-CN" sz="160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  <a:sym typeface="+mn-lt"/>
                  </a:rPr>
                  <a:t>将头盔水平放于头上，缓慢收紧束带直到您感觉舒适。</a:t>
                </a:r>
              </a:p>
            </p:txBody>
          </p:sp>
          <p:sp>
            <p:nvSpPr>
              <p:cNvPr id="6" name="Rectangle 60"/>
              <p:cNvSpPr/>
              <p:nvPr/>
            </p:nvSpPr>
            <p:spPr>
              <a:xfrm>
                <a:off x="2646" y="3746"/>
                <a:ext cx="2053" cy="43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altLang="zh-CN" sz="1600">
                    <a:solidFill>
                      <a:schemeClr val="bg1"/>
                    </a:solidFill>
                    <a:latin typeface="思源黑体 CN Medium" panose="020B0600000000000000" charset="-122"/>
                    <a:ea typeface="思源黑体 CN Medium" panose="020B0600000000000000" charset="-122"/>
                    <a:cs typeface="微软雅黑" panose="020B0503020204020204" charset="-122"/>
                  </a:rPr>
                  <a:t>2</a:t>
                </a:r>
              </a:p>
            </p:txBody>
          </p:sp>
        </p:grpSp>
        <p:grpSp>
          <p:nvGrpSpPr>
            <p:cNvPr id="20" name="组合 19"/>
            <p:cNvGrpSpPr/>
            <p:nvPr/>
          </p:nvGrpSpPr>
          <p:grpSpPr>
            <a:xfrm>
              <a:off x="1409" y="7044"/>
              <a:ext cx="9468" cy="1588"/>
              <a:chOff x="1901" y="3262"/>
              <a:chExt cx="10586" cy="1776"/>
            </a:xfrm>
          </p:grpSpPr>
          <p:sp>
            <p:nvSpPr>
              <p:cNvPr id="22" name="五边形 21"/>
              <p:cNvSpPr/>
              <p:nvPr/>
            </p:nvSpPr>
            <p:spPr>
              <a:xfrm>
                <a:off x="1901" y="3262"/>
                <a:ext cx="4131" cy="1410"/>
              </a:xfrm>
              <a:prstGeom prst="homePlate">
                <a:avLst/>
              </a:prstGeom>
              <a:solidFill>
                <a:srgbClr val="FE8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TextBox 59"/>
              <p:cNvSpPr txBox="1"/>
              <p:nvPr/>
            </p:nvSpPr>
            <p:spPr>
              <a:xfrm>
                <a:off x="6519" y="3575"/>
                <a:ext cx="5968" cy="14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l" defTabSz="1219200">
                  <a:lnSpc>
                    <a:spcPct val="150000"/>
                  </a:lnSpc>
                  <a:spcBef>
                    <a:spcPct val="20000"/>
                  </a:spcBef>
                  <a:defRPr/>
                </a:pPr>
                <a:r>
                  <a:rPr lang="zh-CN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  <a:sym typeface="+mn-lt"/>
                  </a:rPr>
                  <a:t>束带调整好之后，拉紧束带紧贴下巴。</a:t>
                </a:r>
              </a:p>
            </p:txBody>
          </p:sp>
          <p:sp>
            <p:nvSpPr>
              <p:cNvPr id="26" name="Rectangle 60"/>
              <p:cNvSpPr/>
              <p:nvPr/>
            </p:nvSpPr>
            <p:spPr>
              <a:xfrm>
                <a:off x="2646" y="3746"/>
                <a:ext cx="2053" cy="433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altLang="zh-CN" sz="1600">
                    <a:solidFill>
                      <a:schemeClr val="bg1"/>
                    </a:solidFill>
                    <a:latin typeface="思源黑体 CN Medium" panose="020B0600000000000000" charset="-122"/>
                    <a:ea typeface="思源黑体 CN Medium" panose="020B0600000000000000" charset="-122"/>
                    <a:cs typeface="微软雅黑" panose="020B0503020204020204" charset="-122"/>
                  </a:rPr>
                  <a:t>3</a:t>
                </a:r>
              </a:p>
            </p:txBody>
          </p:sp>
        </p:grpSp>
      </p:grpSp>
      <p:pic>
        <p:nvPicPr>
          <p:cNvPr id="19" name="图片 18" descr="骑车带头盔的人包裹电动车摩托车-小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1935" y="2605405"/>
            <a:ext cx="3333750" cy="2969260"/>
          </a:xfrm>
          <a:prstGeom prst="rect">
            <a:avLst/>
          </a:prstGeom>
        </p:spPr>
      </p:pic>
      <p:sp>
        <p:nvSpPr>
          <p:cNvPr id="17" name="TextBox 127"/>
          <p:cNvSpPr txBox="1"/>
          <p:nvPr/>
        </p:nvSpPr>
        <p:spPr>
          <a:xfrm>
            <a:off x="393065" y="456565"/>
            <a:ext cx="2752090" cy="338455"/>
          </a:xfrm>
          <a:prstGeom prst="rect">
            <a:avLst/>
          </a:prstGeom>
          <a:noFill/>
        </p:spPr>
        <p:txBody>
          <a:bodyPr wrap="square" lIns="68575" tIns="0" rIns="68575" bIns="0" rtlCol="0" anchor="t">
            <a:spAutoFit/>
          </a:bodyPr>
          <a:lstStyle/>
          <a:p>
            <a:pPr algn="l">
              <a:buFontTx/>
              <a:buNone/>
            </a:pPr>
            <a:r>
              <a:rPr lang="zh-CN" altLang="en-US" sz="2200" spc="200">
                <a:solidFill>
                  <a:schemeClr val="tx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  <a:sym typeface="Source Han Sans K Medium" panose="020B0600000000000000" pitchFamily="34" charset="-128"/>
              </a:rPr>
              <a:t>正确佩戴头盔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图片 16" descr="卡通元素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67435" y="627380"/>
            <a:ext cx="10058400" cy="140906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3448685" y="1653540"/>
            <a:ext cx="5295265" cy="2449195"/>
            <a:chOff x="5431" y="1702"/>
            <a:chExt cx="8339" cy="3857"/>
          </a:xfrm>
        </p:grpSpPr>
        <p:grpSp>
          <p:nvGrpSpPr>
            <p:cNvPr id="11" name="组合 10"/>
            <p:cNvGrpSpPr/>
            <p:nvPr/>
          </p:nvGrpSpPr>
          <p:grpSpPr>
            <a:xfrm>
              <a:off x="5431" y="3168"/>
              <a:ext cx="8339" cy="2391"/>
              <a:chOff x="7816" y="974"/>
              <a:chExt cx="8339" cy="2391"/>
            </a:xfrm>
          </p:grpSpPr>
          <p:sp>
            <p:nvSpPr>
              <p:cNvPr id="2" name="TextBox 127"/>
              <p:cNvSpPr txBox="1"/>
              <p:nvPr/>
            </p:nvSpPr>
            <p:spPr>
              <a:xfrm>
                <a:off x="8280" y="974"/>
                <a:ext cx="7410" cy="920"/>
              </a:xfrm>
              <a:prstGeom prst="rect">
                <a:avLst/>
              </a:prstGeom>
              <a:noFill/>
            </p:spPr>
            <p:txBody>
              <a:bodyPr wrap="square" lIns="68575" tIns="0" rIns="68575" bIns="0" rtlCol="0" anchor="t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zh-CN" altLang="en-US" sz="3800" spc="200" dirty="0">
                    <a:solidFill>
                      <a:schemeClr val="tx1"/>
                    </a:solidFill>
                    <a:uFillTx/>
                    <a:latin typeface="思源黑体 CN Medium" panose="020B0600000000000000" charset="-122"/>
                    <a:ea typeface="思源黑体 CN Medium" panose="020B0600000000000000" charset="-122"/>
                    <a:sym typeface="Source Han Sans K Medium" panose="020B0600000000000000" pitchFamily="34" charset="-128"/>
                  </a:rPr>
                  <a:t>正确选择头盔</a:t>
                </a:r>
              </a:p>
            </p:txBody>
          </p:sp>
          <p:sp>
            <p:nvSpPr>
              <p:cNvPr id="23" name="Rectangle 114"/>
              <p:cNvSpPr/>
              <p:nvPr/>
            </p:nvSpPr>
            <p:spPr>
              <a:xfrm>
                <a:off x="7816" y="2058"/>
                <a:ext cx="8339" cy="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80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</a:t>
                </a: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WRITE YOUR TEXT HERE WRITE YOUR TEXT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TEXT HERE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</a:t>
                </a:r>
                <a:endParaRPr kumimoji="0" lang="en-US" sz="80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/>
                  <a:cs typeface="Arial" panose="020B0604020202020204" pitchFamily="34" charset="0"/>
                  <a:sym typeface="+mn-ea"/>
                </a:endParaRPr>
              </a:p>
            </p:txBody>
          </p:sp>
        </p:grpSp>
        <p:sp>
          <p:nvSpPr>
            <p:cNvPr id="33" name="TextBox 127"/>
            <p:cNvSpPr txBox="1"/>
            <p:nvPr/>
          </p:nvSpPr>
          <p:spPr>
            <a:xfrm>
              <a:off x="7952" y="1702"/>
              <a:ext cx="3296" cy="727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3000" spc="200">
                  <a:solidFill>
                    <a:schemeClr val="tx1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PART 04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8805" y="2720"/>
              <a:ext cx="1591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 descr="571eb2e56227a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4030"/>
            <a:ext cx="2545080" cy="2545080"/>
          </a:xfrm>
          <a:prstGeom prst="rect">
            <a:avLst/>
          </a:prstGeom>
        </p:spPr>
      </p:pic>
      <p:pic>
        <p:nvPicPr>
          <p:cNvPr id="3" name="图片 2" descr="摄图网_401274303"/>
          <p:cNvPicPr>
            <a:picLocks noChangeAspect="1"/>
          </p:cNvPicPr>
          <p:nvPr/>
        </p:nvPicPr>
        <p:blipFill>
          <a:blip r:embed="rId6" cstate="email">
            <a:lum bright="12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894070"/>
            <a:ext cx="12192000" cy="96393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23035" y="3590925"/>
            <a:ext cx="1584325" cy="295783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60" y="3858895"/>
            <a:ext cx="1634490" cy="2689860"/>
          </a:xfrm>
          <a:prstGeom prst="rect">
            <a:avLst/>
          </a:prstGeom>
        </p:spPr>
      </p:pic>
      <p:pic>
        <p:nvPicPr>
          <p:cNvPr id="7" name="图片 6" descr="e6dc1952ab2174688fd4a1657f54cf4b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29775" y="3138805"/>
            <a:ext cx="2219325" cy="3409950"/>
          </a:xfrm>
          <a:prstGeom prst="rect">
            <a:avLst/>
          </a:prstGeom>
        </p:spPr>
      </p:pic>
      <p:pic>
        <p:nvPicPr>
          <p:cNvPr id="14" name="图片 13" descr="02639c4acaf37f0dc2709f3a13c98bab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7805" y="489585"/>
            <a:ext cx="1471295" cy="936625"/>
          </a:xfrm>
          <a:prstGeom prst="rect">
            <a:avLst/>
          </a:prstGeom>
        </p:spPr>
      </p:pic>
      <p:pic>
        <p:nvPicPr>
          <p:cNvPr id="15" name="图片 14" descr="2c4bf0afb0f349b3ca6ccdc2b112409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620" y="215900"/>
            <a:ext cx="1466850" cy="14846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7"/>
          <p:cNvSpPr txBox="1"/>
          <p:nvPr/>
        </p:nvSpPr>
        <p:spPr>
          <a:xfrm>
            <a:off x="8946515" y="456565"/>
            <a:ext cx="2752090" cy="338455"/>
          </a:xfrm>
          <a:prstGeom prst="rect">
            <a:avLst/>
          </a:prstGeom>
          <a:noFill/>
        </p:spPr>
        <p:txBody>
          <a:bodyPr wrap="square" lIns="68575" tIns="0" rIns="68575" bIns="0" rtlCol="0" anchor="t">
            <a:spAutoFit/>
          </a:bodyPr>
          <a:lstStyle/>
          <a:p>
            <a:pPr algn="ctr">
              <a:buFontTx/>
              <a:buNone/>
            </a:pPr>
            <a:r>
              <a:rPr lang="zh-CN" altLang="en-US" sz="2200" spc="200">
                <a:solidFill>
                  <a:schemeClr val="tx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  <a:sym typeface="Source Han Sans K Medium" panose="020B0600000000000000" pitchFamily="34" charset="-128"/>
              </a:rPr>
              <a:t>正确选择头盔</a:t>
            </a:r>
          </a:p>
        </p:txBody>
      </p:sp>
      <p:pic>
        <p:nvPicPr>
          <p:cNvPr id="50" name="图片 49" descr="戴头盔骑电车摩托车的男人原创字体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30175" y="1447165"/>
            <a:ext cx="4646930" cy="4646930"/>
          </a:xfrm>
          <a:prstGeom prst="rect">
            <a:avLst/>
          </a:prstGeom>
        </p:spPr>
      </p:pic>
      <p:sp>
        <p:nvSpPr>
          <p:cNvPr id="27" name="Rectangle 60"/>
          <p:cNvSpPr/>
          <p:nvPr/>
        </p:nvSpPr>
        <p:spPr>
          <a:xfrm>
            <a:off x="3714750" y="1247140"/>
            <a:ext cx="5106670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altLang="zh-CN" sz="2500" b="1">
                <a:solidFill>
                  <a:srgbClr val="FE8900"/>
                </a:solidFill>
                <a:latin typeface="Arial" panose="020B0604020202020204" pitchFamily="34" charset="0"/>
                <a:ea typeface="思源黑体 CN Bold" panose="020B0800000000000000" charset="-122"/>
                <a:cs typeface="Arial" panose="020B0604020202020204" pitchFamily="34" charset="0"/>
              </a:rPr>
              <a:t>Write yourtext here</a:t>
            </a:r>
          </a:p>
        </p:txBody>
      </p:sp>
      <p:sp>
        <p:nvSpPr>
          <p:cNvPr id="13" name="TextBox 59"/>
          <p:cNvSpPr txBox="1"/>
          <p:nvPr/>
        </p:nvSpPr>
        <p:spPr>
          <a:xfrm>
            <a:off x="3891280" y="1993900"/>
            <a:ext cx="7333615" cy="38881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1.选择半盔 如果是自己骑车的话,建议选择半盔,因为全盔虽然能起到更好的防风作用,...</a:t>
            </a:r>
          </a:p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2.选择有弹性内垫的 一般在头盔的顶部有一块有弹性的海绵垫的头盔戴起来更安全,...</a:t>
            </a:r>
          </a:p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3.选择面罩可调的 面罩可调节的话可以更好的根据实际情况进行调整,如果水汽较大的话可...</a:t>
            </a:r>
          </a:p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4.选择熟胶材质的 因为生胶材质的头盔易破碎,弹性较差,在遭受意外时起不到最大的保护作用!</a:t>
            </a:r>
          </a:p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5.选择透明面罩的 现在市面上的头盔五花八门,有的面罩也有各种颜色的,不过建议购买透...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图片 16" descr="卡通元素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67435" y="627380"/>
            <a:ext cx="10058400" cy="140906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3448685" y="1653540"/>
            <a:ext cx="5295265" cy="2449195"/>
            <a:chOff x="5431" y="1702"/>
            <a:chExt cx="8339" cy="3857"/>
          </a:xfrm>
        </p:grpSpPr>
        <p:grpSp>
          <p:nvGrpSpPr>
            <p:cNvPr id="11" name="组合 10"/>
            <p:cNvGrpSpPr/>
            <p:nvPr/>
          </p:nvGrpSpPr>
          <p:grpSpPr>
            <a:xfrm>
              <a:off x="5431" y="3168"/>
              <a:ext cx="8339" cy="2391"/>
              <a:chOff x="7816" y="974"/>
              <a:chExt cx="8339" cy="2391"/>
            </a:xfrm>
          </p:grpSpPr>
          <p:sp>
            <p:nvSpPr>
              <p:cNvPr id="2" name="TextBox 127"/>
              <p:cNvSpPr txBox="1"/>
              <p:nvPr/>
            </p:nvSpPr>
            <p:spPr>
              <a:xfrm>
                <a:off x="8280" y="974"/>
                <a:ext cx="7410" cy="920"/>
              </a:xfrm>
              <a:prstGeom prst="rect">
                <a:avLst/>
              </a:prstGeom>
              <a:noFill/>
            </p:spPr>
            <p:txBody>
              <a:bodyPr wrap="square" lIns="68575" tIns="0" rIns="68575" bIns="0" rtlCol="0" anchor="t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zh-CN" altLang="en-US" sz="3800" spc="200">
                    <a:solidFill>
                      <a:schemeClr val="tx1"/>
                    </a:solidFill>
                    <a:uFillTx/>
                    <a:latin typeface="思源黑体 CN Medium" panose="020B0600000000000000" charset="-122"/>
                    <a:ea typeface="思源黑体 CN Medium" panose="020B0600000000000000" charset="-122"/>
                    <a:sym typeface="Source Han Sans K Medium" panose="020B0600000000000000" pitchFamily="34" charset="-128"/>
                  </a:rPr>
                  <a:t>不佩戴头盔的后果</a:t>
                </a:r>
              </a:p>
            </p:txBody>
          </p:sp>
          <p:sp>
            <p:nvSpPr>
              <p:cNvPr id="23" name="Rectangle 114"/>
              <p:cNvSpPr/>
              <p:nvPr/>
            </p:nvSpPr>
            <p:spPr>
              <a:xfrm>
                <a:off x="7816" y="2058"/>
                <a:ext cx="8339" cy="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80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</a:t>
                </a: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WRITE YOUR TEXT HERE WRITE YOUR TEXT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TEXT HERE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</a:t>
                </a:r>
                <a:endParaRPr kumimoji="0" lang="en-US" sz="80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/>
                  <a:cs typeface="Arial" panose="020B0604020202020204" pitchFamily="34" charset="0"/>
                  <a:sym typeface="+mn-ea"/>
                </a:endParaRPr>
              </a:p>
            </p:txBody>
          </p:sp>
        </p:grpSp>
        <p:sp>
          <p:nvSpPr>
            <p:cNvPr id="33" name="TextBox 127"/>
            <p:cNvSpPr txBox="1"/>
            <p:nvPr/>
          </p:nvSpPr>
          <p:spPr>
            <a:xfrm>
              <a:off x="7952" y="1702"/>
              <a:ext cx="3296" cy="727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3000" spc="200">
                  <a:solidFill>
                    <a:schemeClr val="tx1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PART 05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8805" y="2720"/>
              <a:ext cx="1591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 descr="571eb2e56227a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4030"/>
            <a:ext cx="2545080" cy="2545080"/>
          </a:xfrm>
          <a:prstGeom prst="rect">
            <a:avLst/>
          </a:prstGeom>
        </p:spPr>
      </p:pic>
      <p:pic>
        <p:nvPicPr>
          <p:cNvPr id="3" name="图片 2" descr="摄图网_401274303"/>
          <p:cNvPicPr>
            <a:picLocks noChangeAspect="1"/>
          </p:cNvPicPr>
          <p:nvPr/>
        </p:nvPicPr>
        <p:blipFill>
          <a:blip r:embed="rId6" cstate="email">
            <a:lum bright="12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894070"/>
            <a:ext cx="12192000" cy="96393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23035" y="3590925"/>
            <a:ext cx="1584325" cy="295783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60" y="3858895"/>
            <a:ext cx="1634490" cy="2689860"/>
          </a:xfrm>
          <a:prstGeom prst="rect">
            <a:avLst/>
          </a:prstGeom>
        </p:spPr>
      </p:pic>
      <p:pic>
        <p:nvPicPr>
          <p:cNvPr id="7" name="图片 6" descr="e6dc1952ab2174688fd4a1657f54cf4b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29775" y="3138805"/>
            <a:ext cx="2219325" cy="3409950"/>
          </a:xfrm>
          <a:prstGeom prst="rect">
            <a:avLst/>
          </a:prstGeom>
        </p:spPr>
      </p:pic>
      <p:pic>
        <p:nvPicPr>
          <p:cNvPr id="14" name="图片 13" descr="02639c4acaf37f0dc2709f3a13c98bab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7805" y="489585"/>
            <a:ext cx="1471295" cy="936625"/>
          </a:xfrm>
          <a:prstGeom prst="rect">
            <a:avLst/>
          </a:prstGeom>
        </p:spPr>
      </p:pic>
      <p:pic>
        <p:nvPicPr>
          <p:cNvPr id="15" name="图片 14" descr="2c4bf0afb0f349b3ca6ccdc2b112409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620" y="215900"/>
            <a:ext cx="1466850" cy="14846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timg (4)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86"/>
          <a:stretch>
            <a:fillRect/>
          </a:stretch>
        </p:blipFill>
        <p:spPr>
          <a:xfrm>
            <a:off x="7670800" y="1090930"/>
            <a:ext cx="2910840" cy="2101215"/>
          </a:xfrm>
          <a:prstGeom prst="roundRect">
            <a:avLst>
              <a:gd name="adj" fmla="val 0"/>
            </a:avLst>
          </a:prstGeom>
          <a:ln w="15875">
            <a:solidFill>
              <a:schemeClr val="tx1">
                <a:lumMod val="50000"/>
                <a:lumOff val="50000"/>
              </a:schemeClr>
            </a:solidFill>
          </a:ln>
        </p:spPr>
      </p:pic>
      <p:grpSp>
        <p:nvGrpSpPr>
          <p:cNvPr id="8" name="组合 7"/>
          <p:cNvGrpSpPr/>
          <p:nvPr/>
        </p:nvGrpSpPr>
        <p:grpSpPr>
          <a:xfrm rot="240000">
            <a:off x="9023985" y="1628140"/>
            <a:ext cx="174625" cy="1025525"/>
            <a:chOff x="9388" y="5340"/>
            <a:chExt cx="340" cy="3182"/>
          </a:xfrm>
          <a:solidFill>
            <a:srgbClr val="C00000"/>
          </a:solidFill>
        </p:grpSpPr>
        <p:sp>
          <p:nvSpPr>
            <p:cNvPr id="4" name="矩形 3"/>
            <p:cNvSpPr/>
            <p:nvPr/>
          </p:nvSpPr>
          <p:spPr>
            <a:xfrm rot="1800000">
              <a:off x="9388" y="5340"/>
              <a:ext cx="341" cy="3182"/>
            </a:xfrm>
            <a:prstGeom prst="rect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 rot="18900000">
              <a:off x="9388" y="5340"/>
              <a:ext cx="341" cy="3182"/>
            </a:xfrm>
            <a:prstGeom prst="rect">
              <a:avLst/>
            </a:prstGeom>
            <a:grpFill/>
            <a:ln w="2222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TextBox 59"/>
          <p:cNvSpPr txBox="1"/>
          <p:nvPr/>
        </p:nvSpPr>
        <p:spPr>
          <a:xfrm>
            <a:off x="1045845" y="2458085"/>
            <a:ext cx="5978525" cy="645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400">
                <a:solidFill>
                  <a:schemeClr val="tx1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佩戴头盔有助于减小伤亡率，是减少交通事故致人伤亡的有效手段，可使受伤者的比例下降70％，死亡率下降40％。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354330" y="2458085"/>
            <a:ext cx="600075" cy="488315"/>
            <a:chOff x="9759" y="3710"/>
            <a:chExt cx="978" cy="795"/>
          </a:xfrm>
        </p:grpSpPr>
        <p:sp>
          <p:nvSpPr>
            <p:cNvPr id="11" name="Oval 25"/>
            <p:cNvSpPr/>
            <p:nvPr>
              <p:custDataLst>
                <p:tags r:id="rId3"/>
              </p:custDataLst>
            </p:nvPr>
          </p:nvSpPr>
          <p:spPr>
            <a:xfrm>
              <a:off x="9834" y="3710"/>
              <a:ext cx="795" cy="795"/>
            </a:xfrm>
            <a:prstGeom prst="ellipse">
              <a:avLst/>
            </a:prstGeom>
            <a:solidFill>
              <a:srgbClr val="FE89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0"/>
            <p:cNvSpPr/>
            <p:nvPr/>
          </p:nvSpPr>
          <p:spPr>
            <a:xfrm>
              <a:off x="9759" y="3879"/>
              <a:ext cx="978" cy="45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微软雅黑" panose="020B0503020204020204" charset="-122"/>
                  <a:ea typeface="微软雅黑"/>
                  <a:cs typeface="微软雅黑" panose="020B0503020204020204" charset="-122"/>
                </a:rPr>
                <a:t>01</a:t>
              </a:r>
            </a:p>
          </p:txBody>
        </p:sp>
      </p:grpSp>
      <p:sp>
        <p:nvSpPr>
          <p:cNvPr id="23" name="TextBox 59"/>
          <p:cNvSpPr txBox="1"/>
          <p:nvPr/>
        </p:nvSpPr>
        <p:spPr>
          <a:xfrm>
            <a:off x="1045845" y="3587750"/>
            <a:ext cx="5815330" cy="12922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400">
                <a:solidFill>
                  <a:schemeClr val="tx1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在发生交通事故时受到猛烈撞击，头盔可以有效地保护头部。因为头盔光滑的半球性，可使冲击力分散并吸收冲击力，而头盔的变形或裂纹以及护垫，又起到一个缓冲作用，也能吸收一部分能量，从而减少对人的头部的冲击力...</a:t>
            </a:r>
          </a:p>
        </p:txBody>
      </p:sp>
      <p:grpSp>
        <p:nvGrpSpPr>
          <p:cNvPr id="33" name="组合 32"/>
          <p:cNvGrpSpPr/>
          <p:nvPr/>
        </p:nvGrpSpPr>
        <p:grpSpPr>
          <a:xfrm>
            <a:off x="354330" y="3484245"/>
            <a:ext cx="600075" cy="487680"/>
            <a:chOff x="9759" y="3710"/>
            <a:chExt cx="978" cy="795"/>
          </a:xfrm>
        </p:grpSpPr>
        <p:sp>
          <p:nvSpPr>
            <p:cNvPr id="13" name="Oval 25"/>
            <p:cNvSpPr/>
            <p:nvPr>
              <p:custDataLst>
                <p:tags r:id="rId2"/>
              </p:custDataLst>
            </p:nvPr>
          </p:nvSpPr>
          <p:spPr>
            <a:xfrm>
              <a:off x="9834" y="3710"/>
              <a:ext cx="795" cy="795"/>
            </a:xfrm>
            <a:prstGeom prst="ellipse">
              <a:avLst/>
            </a:prstGeom>
            <a:solidFill>
              <a:srgbClr val="FE89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0"/>
            <p:cNvSpPr/>
            <p:nvPr/>
          </p:nvSpPr>
          <p:spPr>
            <a:xfrm>
              <a:off x="9759" y="3879"/>
              <a:ext cx="978" cy="45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微软雅黑" panose="020B0503020204020204" charset="-122"/>
                  <a:ea typeface="微软雅黑"/>
                  <a:cs typeface="微软雅黑" panose="020B0503020204020204" charset="-122"/>
                </a:rPr>
                <a:t>02</a:t>
              </a:r>
            </a:p>
          </p:txBody>
        </p:sp>
      </p:grpSp>
      <p:sp>
        <p:nvSpPr>
          <p:cNvPr id="18" name="TextBox 127"/>
          <p:cNvSpPr txBox="1"/>
          <p:nvPr/>
        </p:nvSpPr>
        <p:spPr>
          <a:xfrm>
            <a:off x="393065" y="456565"/>
            <a:ext cx="2752090" cy="338455"/>
          </a:xfrm>
          <a:prstGeom prst="rect">
            <a:avLst/>
          </a:prstGeom>
          <a:noFill/>
        </p:spPr>
        <p:txBody>
          <a:bodyPr wrap="square" lIns="68575" tIns="0" rIns="68575" bIns="0" rtlCol="0" anchor="t">
            <a:spAutoFit/>
          </a:bodyPr>
          <a:lstStyle/>
          <a:p>
            <a:pPr algn="ctr">
              <a:buFontTx/>
              <a:buNone/>
            </a:pPr>
            <a:r>
              <a:rPr lang="zh-CN" altLang="en-US" sz="2200" spc="200">
                <a:uFillTx/>
                <a:latin typeface="思源黑体 CN Bold" panose="020B0800000000000000" charset="-122"/>
                <a:ea typeface="思源黑体 CN Bold" panose="020B0800000000000000" charset="-122"/>
                <a:sym typeface="Source Han Sans K Medium" panose="020B0600000000000000" pitchFamily="34" charset="-128"/>
              </a:rPr>
              <a:t>不佩戴头盔的后果</a:t>
            </a:r>
            <a:endParaRPr lang="zh-CN" altLang="en-US" sz="2200" spc="200">
              <a:solidFill>
                <a:schemeClr val="tx1"/>
              </a:solidFill>
              <a:uFillTx/>
              <a:latin typeface="思源黑体 CN Bold" panose="020B0800000000000000" charset="-122"/>
              <a:ea typeface="思源黑体 CN Bold" panose="020B0800000000000000" charset="-122"/>
              <a:sym typeface="Source Han Sans K Medium" panose="020B0600000000000000" pitchFamily="34" charset="-128"/>
            </a:endParaRPr>
          </a:p>
        </p:txBody>
      </p:sp>
      <p:pic>
        <p:nvPicPr>
          <p:cNvPr id="26" name="图片 25" descr="timg (5)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670800" y="3447415"/>
            <a:ext cx="2910840" cy="2498725"/>
          </a:xfrm>
          <a:prstGeom prst="rect">
            <a:avLst/>
          </a:prstGeom>
        </p:spPr>
      </p:pic>
      <p:sp>
        <p:nvSpPr>
          <p:cNvPr id="29" name="任意多边形 28"/>
          <p:cNvSpPr/>
          <p:nvPr/>
        </p:nvSpPr>
        <p:spPr>
          <a:xfrm rot="2640000">
            <a:off x="8974303" y="3929451"/>
            <a:ext cx="702013" cy="1048091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106" h="1651">
                <a:moveTo>
                  <a:pt x="829" y="0"/>
                </a:moveTo>
                <a:lnTo>
                  <a:pt x="1105" y="0"/>
                </a:lnTo>
                <a:lnTo>
                  <a:pt x="1105" y="1402"/>
                </a:lnTo>
                <a:lnTo>
                  <a:pt x="1106" y="1402"/>
                </a:lnTo>
                <a:lnTo>
                  <a:pt x="1105" y="1408"/>
                </a:lnTo>
                <a:lnTo>
                  <a:pt x="1105" y="1615"/>
                </a:lnTo>
                <a:lnTo>
                  <a:pt x="1094" y="1615"/>
                </a:lnTo>
                <a:lnTo>
                  <a:pt x="1093" y="1651"/>
                </a:lnTo>
                <a:lnTo>
                  <a:pt x="0" y="1593"/>
                </a:lnTo>
                <a:lnTo>
                  <a:pt x="13" y="1345"/>
                </a:lnTo>
                <a:lnTo>
                  <a:pt x="829" y="1387"/>
                </a:lnTo>
                <a:lnTo>
                  <a:pt x="829" y="0"/>
                </a:lnTo>
                <a:close/>
              </a:path>
            </a:pathLst>
          </a:custGeom>
          <a:solidFill>
            <a:srgbClr val="C00000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27"/>
          <p:cNvSpPr txBox="1"/>
          <p:nvPr/>
        </p:nvSpPr>
        <p:spPr>
          <a:xfrm>
            <a:off x="393065" y="456565"/>
            <a:ext cx="2752090" cy="338455"/>
          </a:xfrm>
          <a:prstGeom prst="rect">
            <a:avLst/>
          </a:prstGeom>
          <a:noFill/>
        </p:spPr>
        <p:txBody>
          <a:bodyPr wrap="square" lIns="68575" tIns="0" rIns="68575" bIns="0" rtlCol="0" anchor="t">
            <a:spAutoFit/>
          </a:bodyPr>
          <a:lstStyle/>
          <a:p>
            <a:pPr algn="ctr">
              <a:buFontTx/>
              <a:buNone/>
            </a:pPr>
            <a:r>
              <a:rPr lang="zh-CN" altLang="en-US" sz="2200" spc="200">
                <a:uFillTx/>
                <a:latin typeface="思源黑体 CN Bold" panose="020B0800000000000000" charset="-122"/>
                <a:ea typeface="思源黑体 CN Bold" panose="020B0800000000000000" charset="-122"/>
                <a:sym typeface="Source Han Sans K Medium" panose="020B0600000000000000" pitchFamily="34" charset="-128"/>
              </a:rPr>
              <a:t>不佩戴头盔的后果</a:t>
            </a:r>
            <a:endParaRPr lang="zh-CN" altLang="en-US" sz="2200" spc="200">
              <a:solidFill>
                <a:schemeClr val="tx1"/>
              </a:solidFill>
              <a:uFillTx/>
              <a:latin typeface="思源黑体 CN Bold" panose="020B0800000000000000" charset="-122"/>
              <a:ea typeface="思源黑体 CN Bold" panose="020B0800000000000000" charset="-122"/>
              <a:sym typeface="Source Han Sans K Medium" panose="020B0600000000000000" pitchFamily="34" charset="-128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6516370" y="1413510"/>
            <a:ext cx="4910455" cy="4578350"/>
            <a:chOff x="10985" y="1641"/>
            <a:chExt cx="6493" cy="6053"/>
          </a:xfrm>
        </p:grpSpPr>
        <p:pic>
          <p:nvPicPr>
            <p:cNvPr id="19" name="图片 18" descr="timg (5)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985" y="1641"/>
              <a:ext cx="3140" cy="301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20" name="图片 19" descr="tim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3759"/>
            <a:stretch>
              <a:fillRect/>
            </a:stretch>
          </p:blipFill>
          <p:spPr>
            <a:xfrm>
              <a:off x="14335" y="4892"/>
              <a:ext cx="3143" cy="280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21" name="图片 20" descr="骑车戴头盔的小哥哥1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1579" r="-915"/>
            <a:stretch>
              <a:fillRect/>
            </a:stretch>
          </p:blipFill>
          <p:spPr>
            <a:xfrm>
              <a:off x="10985" y="4891"/>
              <a:ext cx="3140" cy="2802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22" name="图片 21" descr="骑车带头盔的人包裹电动车摩托车-小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-10662"/>
            <a:stretch>
              <a:fillRect/>
            </a:stretch>
          </p:blipFill>
          <p:spPr>
            <a:xfrm>
              <a:off x="14334" y="1641"/>
              <a:ext cx="3144" cy="301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32" name="TextBox 59"/>
          <p:cNvSpPr txBox="1"/>
          <p:nvPr/>
        </p:nvSpPr>
        <p:spPr>
          <a:xfrm>
            <a:off x="1045845" y="2458085"/>
            <a:ext cx="4902835" cy="12922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400">
                <a:solidFill>
                  <a:schemeClr val="tx1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二三轮车事故中影响死亡率的最重要伤型是头部伤，据统计，中国每年以10万计的死亡交通事故中，其中有接近半数甚至超过一半的人是二三轮车驾乘人员，而驾乘人员当中，则又有六七成的人是因为没有佩戴安全头盔，...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354330" y="2458085"/>
            <a:ext cx="514350" cy="488315"/>
            <a:chOff x="9759" y="3710"/>
            <a:chExt cx="978" cy="795"/>
          </a:xfrm>
        </p:grpSpPr>
        <p:sp>
          <p:nvSpPr>
            <p:cNvPr id="11" name="Oval 25"/>
            <p:cNvSpPr/>
            <p:nvPr>
              <p:custDataLst>
                <p:tags r:id="rId2"/>
              </p:custDataLst>
            </p:nvPr>
          </p:nvSpPr>
          <p:spPr>
            <a:xfrm>
              <a:off x="9834" y="3710"/>
              <a:ext cx="795" cy="795"/>
            </a:xfrm>
            <a:prstGeom prst="ellipse">
              <a:avLst/>
            </a:prstGeom>
            <a:solidFill>
              <a:srgbClr val="FE8900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60"/>
            <p:cNvSpPr/>
            <p:nvPr/>
          </p:nvSpPr>
          <p:spPr>
            <a:xfrm>
              <a:off x="9759" y="3879"/>
              <a:ext cx="978" cy="45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altLang="zh-CN">
                  <a:solidFill>
                    <a:schemeClr val="bg1"/>
                  </a:solidFill>
                  <a:latin typeface="微软雅黑" panose="020B0503020204020204" charset="-122"/>
                  <a:ea typeface="微软雅黑"/>
                  <a:cs typeface="微软雅黑" panose="020B0503020204020204" charset="-122"/>
                </a:rPr>
                <a:t>03</a:t>
              </a:r>
            </a:p>
          </p:txBody>
        </p:sp>
      </p:grpSp>
      <p:pic>
        <p:nvPicPr>
          <p:cNvPr id="33" name="New picture"/>
          <p:cNvPicPr/>
          <p:nvPr/>
        </p:nvPicPr>
        <p:blipFill>
          <a:blip r:embed="rId8"/>
          <a:stretch>
            <a:fillRect/>
          </a:stretch>
        </p:blipFill>
        <p:spPr>
          <a:xfrm>
            <a:off x="12293600" y="11976100"/>
            <a:ext cx="355600" cy="266700"/>
          </a:xfrm>
          <a:prstGeom prst="cube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461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图片 4" descr="摄图网_401274303"/>
          <p:cNvPicPr>
            <a:picLocks noChangeAspect="1"/>
          </p:cNvPicPr>
          <p:nvPr/>
        </p:nvPicPr>
        <p:blipFill>
          <a:blip r:embed="rId4" cstate="email">
            <a:lum bright="12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894070"/>
            <a:ext cx="12192000" cy="963930"/>
          </a:xfrm>
          <a:prstGeom prst="rect">
            <a:avLst/>
          </a:prstGeom>
        </p:spPr>
      </p:pic>
      <p:sp>
        <p:nvSpPr>
          <p:cNvPr id="2" name="TextBox 127"/>
          <p:cNvSpPr txBox="1"/>
          <p:nvPr/>
        </p:nvSpPr>
        <p:spPr>
          <a:xfrm>
            <a:off x="3760153" y="599440"/>
            <a:ext cx="4671695" cy="615315"/>
          </a:xfrm>
          <a:prstGeom prst="rect">
            <a:avLst/>
          </a:prstGeom>
          <a:noFill/>
        </p:spPr>
        <p:txBody>
          <a:bodyPr wrap="square" lIns="68575" tIns="0" rIns="68575" bIns="0" rtlCol="0" anchor="t">
            <a:spAutoFit/>
          </a:bodyPr>
          <a:lstStyle/>
          <a:p>
            <a:pPr algn="ctr">
              <a:buFontTx/>
              <a:buNone/>
            </a:pPr>
            <a:r>
              <a:rPr lang="zh-CN" altLang="en-US" sz="4000">
                <a:solidFill>
                  <a:srgbClr val="FE8900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  <a:sym typeface="+mn-ea"/>
              </a:rPr>
              <a:t>目   录 </a:t>
            </a:r>
            <a:r>
              <a:rPr lang="zh-CN" altLang="en-US" sz="2500">
                <a:solidFill>
                  <a:srgbClr val="FE8900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  <a:sym typeface="+mn-ea"/>
              </a:rPr>
              <a:t> </a:t>
            </a:r>
            <a:r>
              <a:rPr lang="en-US" altLang="zh-CN" sz="2500">
                <a:solidFill>
                  <a:srgbClr val="FE8900"/>
                </a:solidFill>
                <a:latin typeface="思源黑体 CN Medium" panose="020B0600000000000000" charset="-122"/>
                <a:ea typeface="思源黑体 CN Medium" panose="020B0600000000000000" charset="-122"/>
                <a:cs typeface="思源黑体 CN Medium" panose="020B0600000000000000" charset="-122"/>
                <a:sym typeface="+mn-ea"/>
              </a:rPr>
              <a:t>/  CONTENTS</a:t>
            </a:r>
            <a:endParaRPr lang="en-US" altLang="zh-CN" sz="2500" spc="200">
              <a:solidFill>
                <a:srgbClr val="FE8900"/>
              </a:solidFill>
              <a:uFillTx/>
              <a:latin typeface="思源黑体 CN Medium" panose="020B0600000000000000" charset="-122"/>
              <a:ea typeface="思源黑体 CN Medium" panose="020B0600000000000000" charset="-122"/>
              <a:cs typeface="思源黑体 CN Medium" panose="020B0600000000000000" charset="-122"/>
              <a:sym typeface="+mn-ea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043940" y="1799590"/>
            <a:ext cx="10104120" cy="1861820"/>
            <a:chOff x="1644" y="2834"/>
            <a:chExt cx="15912" cy="2932"/>
          </a:xfrm>
        </p:grpSpPr>
        <p:grpSp>
          <p:nvGrpSpPr>
            <p:cNvPr id="25" name="组合 24"/>
            <p:cNvGrpSpPr/>
            <p:nvPr/>
          </p:nvGrpSpPr>
          <p:grpSpPr>
            <a:xfrm>
              <a:off x="1644" y="2834"/>
              <a:ext cx="15912" cy="2932"/>
              <a:chOff x="1644" y="2922"/>
              <a:chExt cx="15912" cy="2932"/>
            </a:xfrm>
          </p:grpSpPr>
          <p:sp>
            <p:nvSpPr>
              <p:cNvPr id="6" name="椭圆 5"/>
              <p:cNvSpPr/>
              <p:nvPr/>
            </p:nvSpPr>
            <p:spPr>
              <a:xfrm>
                <a:off x="1644" y="2922"/>
                <a:ext cx="2932" cy="2932"/>
              </a:xfrm>
              <a:prstGeom prst="ellipse">
                <a:avLst/>
              </a:prstGeom>
              <a:solidFill>
                <a:schemeClr val="bg1">
                  <a:alpha val="68000"/>
                </a:schemeClr>
              </a:solidFill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4944" y="2922"/>
                <a:ext cx="2932" cy="2932"/>
              </a:xfrm>
              <a:prstGeom prst="ellipse">
                <a:avLst/>
              </a:prstGeom>
              <a:solidFill>
                <a:schemeClr val="bg1">
                  <a:alpha val="68000"/>
                </a:schemeClr>
              </a:solidFill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8104" y="2922"/>
                <a:ext cx="2932" cy="2932"/>
              </a:xfrm>
              <a:prstGeom prst="ellipse">
                <a:avLst/>
              </a:prstGeom>
              <a:solidFill>
                <a:schemeClr val="bg1">
                  <a:alpha val="68000"/>
                </a:schemeClr>
              </a:solidFill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11324" y="2922"/>
                <a:ext cx="2932" cy="2932"/>
              </a:xfrm>
              <a:prstGeom prst="ellipse">
                <a:avLst/>
              </a:prstGeom>
              <a:solidFill>
                <a:schemeClr val="bg1">
                  <a:alpha val="68000"/>
                </a:schemeClr>
              </a:solidFill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14624" y="2922"/>
                <a:ext cx="2932" cy="2932"/>
              </a:xfrm>
              <a:prstGeom prst="ellipse">
                <a:avLst/>
              </a:prstGeom>
              <a:solidFill>
                <a:schemeClr val="bg1">
                  <a:alpha val="68000"/>
                </a:schemeClr>
              </a:solidFill>
              <a:ln w="254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" name="TextBox 127"/>
            <p:cNvSpPr txBox="1"/>
            <p:nvPr/>
          </p:nvSpPr>
          <p:spPr>
            <a:xfrm>
              <a:off x="2644" y="3305"/>
              <a:ext cx="1095" cy="533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2200" spc="200">
                  <a:solidFill>
                    <a:srgbClr val="FFA33F"/>
                  </a:solidFill>
                  <a:uFillTx/>
                  <a:latin typeface="微软雅黑" panose="020B0503020204020204" charset="-122"/>
                  <a:ea typeface="微软雅黑"/>
                  <a:sym typeface="Source Han Sans K Medium" panose="020B0600000000000000" pitchFamily="34" charset="-128"/>
                </a:rPr>
                <a:t>01</a:t>
              </a:r>
            </a:p>
          </p:txBody>
        </p:sp>
        <p:sp>
          <p:nvSpPr>
            <p:cNvPr id="30" name="TextBox 127"/>
            <p:cNvSpPr txBox="1"/>
            <p:nvPr/>
          </p:nvSpPr>
          <p:spPr>
            <a:xfrm>
              <a:off x="1960" y="4033"/>
              <a:ext cx="2297" cy="1114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zh-CN" altLang="en-US" sz="2300" spc="200" dirty="0">
                  <a:solidFill>
                    <a:srgbClr val="FFA33F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佩戴头盔</a:t>
              </a:r>
            </a:p>
            <a:p>
              <a:pPr algn="ctr">
                <a:buFontTx/>
                <a:buNone/>
              </a:pPr>
              <a:r>
                <a:rPr lang="zh-CN" altLang="en-US" sz="2300" spc="200" dirty="0">
                  <a:solidFill>
                    <a:srgbClr val="FFA33F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的意义</a:t>
              </a:r>
            </a:p>
          </p:txBody>
        </p:sp>
        <p:sp>
          <p:nvSpPr>
            <p:cNvPr id="10" name="TextBox 127"/>
            <p:cNvSpPr txBox="1"/>
            <p:nvPr/>
          </p:nvSpPr>
          <p:spPr>
            <a:xfrm>
              <a:off x="5937" y="3305"/>
              <a:ext cx="984" cy="533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2200" spc="200">
                  <a:solidFill>
                    <a:srgbClr val="FFA33F"/>
                  </a:solidFill>
                  <a:uFillTx/>
                  <a:latin typeface="微软雅黑" panose="020B0503020204020204" charset="-122"/>
                  <a:ea typeface="微软雅黑"/>
                  <a:sym typeface="Source Han Sans K Medium" panose="020B0600000000000000" pitchFamily="34" charset="-128"/>
                </a:rPr>
                <a:t>02</a:t>
              </a:r>
            </a:p>
          </p:txBody>
        </p:sp>
        <p:sp>
          <p:nvSpPr>
            <p:cNvPr id="11" name="TextBox 127"/>
            <p:cNvSpPr txBox="1"/>
            <p:nvPr/>
          </p:nvSpPr>
          <p:spPr>
            <a:xfrm>
              <a:off x="5189" y="4256"/>
              <a:ext cx="2455" cy="557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zh-CN" altLang="en-US" sz="2300" spc="200">
                  <a:solidFill>
                    <a:srgbClr val="FFA33F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保护原理</a:t>
              </a:r>
            </a:p>
          </p:txBody>
        </p:sp>
        <p:sp>
          <p:nvSpPr>
            <p:cNvPr id="13" name="TextBox 127"/>
            <p:cNvSpPr txBox="1"/>
            <p:nvPr/>
          </p:nvSpPr>
          <p:spPr>
            <a:xfrm>
              <a:off x="9057" y="3305"/>
              <a:ext cx="1158" cy="533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2200" spc="200">
                  <a:solidFill>
                    <a:srgbClr val="FFA33F"/>
                  </a:solidFill>
                  <a:uFillTx/>
                  <a:latin typeface="微软雅黑" panose="020B0503020204020204" charset="-122"/>
                  <a:ea typeface="微软雅黑"/>
                  <a:sym typeface="Source Han Sans K Medium" panose="020B0600000000000000" pitchFamily="34" charset="-128"/>
                </a:rPr>
                <a:t>03</a:t>
              </a:r>
            </a:p>
          </p:txBody>
        </p:sp>
        <p:sp>
          <p:nvSpPr>
            <p:cNvPr id="14" name="TextBox 127"/>
            <p:cNvSpPr txBox="1"/>
            <p:nvPr/>
          </p:nvSpPr>
          <p:spPr>
            <a:xfrm>
              <a:off x="8367" y="4033"/>
              <a:ext cx="2426" cy="1114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zh-CN" altLang="en-US" sz="2300" spc="200">
                  <a:solidFill>
                    <a:srgbClr val="FFA33F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正确佩戴头盔</a:t>
              </a:r>
            </a:p>
          </p:txBody>
        </p:sp>
        <p:sp>
          <p:nvSpPr>
            <p:cNvPr id="18" name="TextBox 127"/>
            <p:cNvSpPr txBox="1"/>
            <p:nvPr/>
          </p:nvSpPr>
          <p:spPr>
            <a:xfrm>
              <a:off x="12354" y="3305"/>
              <a:ext cx="873" cy="533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2200" spc="200">
                  <a:solidFill>
                    <a:srgbClr val="FFA33F"/>
                  </a:solidFill>
                  <a:uFillTx/>
                  <a:latin typeface="微软雅黑" panose="020B0503020204020204" charset="-122"/>
                  <a:ea typeface="微软雅黑"/>
                  <a:sym typeface="Source Han Sans K Medium" panose="020B0600000000000000" pitchFamily="34" charset="-128"/>
                </a:rPr>
                <a:t>04</a:t>
              </a:r>
            </a:p>
          </p:txBody>
        </p:sp>
        <p:sp>
          <p:nvSpPr>
            <p:cNvPr id="19" name="TextBox 127"/>
            <p:cNvSpPr txBox="1"/>
            <p:nvPr/>
          </p:nvSpPr>
          <p:spPr>
            <a:xfrm>
              <a:off x="11597" y="4033"/>
              <a:ext cx="2401" cy="1114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zh-CN" altLang="en-US" sz="2300" spc="200">
                  <a:solidFill>
                    <a:srgbClr val="FFA33F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正确选择头盔</a:t>
              </a:r>
            </a:p>
          </p:txBody>
        </p:sp>
        <p:sp>
          <p:nvSpPr>
            <p:cNvPr id="27" name="TextBox 127"/>
            <p:cNvSpPr txBox="1"/>
            <p:nvPr/>
          </p:nvSpPr>
          <p:spPr>
            <a:xfrm>
              <a:off x="15599" y="3305"/>
              <a:ext cx="957" cy="533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2200" spc="200">
                  <a:solidFill>
                    <a:srgbClr val="FFA33F"/>
                  </a:solidFill>
                  <a:uFillTx/>
                  <a:latin typeface="微软雅黑" panose="020B0503020204020204" charset="-122"/>
                  <a:ea typeface="微软雅黑"/>
                  <a:sym typeface="Source Han Sans K Medium" panose="020B0600000000000000" pitchFamily="34" charset="-128"/>
                </a:rPr>
                <a:t>05</a:t>
              </a:r>
            </a:p>
          </p:txBody>
        </p:sp>
        <p:sp>
          <p:nvSpPr>
            <p:cNvPr id="28" name="TextBox 127"/>
            <p:cNvSpPr txBox="1"/>
            <p:nvPr/>
          </p:nvSpPr>
          <p:spPr>
            <a:xfrm>
              <a:off x="14952" y="4033"/>
              <a:ext cx="2373" cy="1114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l">
                <a:buFontTx/>
                <a:buNone/>
              </a:pPr>
              <a:r>
                <a:rPr lang="zh-CN" altLang="en-US" sz="2300" spc="200">
                  <a:solidFill>
                    <a:srgbClr val="FFA33F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不佩戴头盔的后果</a:t>
              </a:r>
            </a:p>
          </p:txBody>
        </p:sp>
      </p:grpSp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23035" y="3590925"/>
            <a:ext cx="1584325" cy="295783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60" y="3858895"/>
            <a:ext cx="1634490" cy="2689860"/>
          </a:xfrm>
          <a:prstGeom prst="rect">
            <a:avLst/>
          </a:prstGeom>
        </p:spPr>
      </p:pic>
      <p:pic>
        <p:nvPicPr>
          <p:cNvPr id="7" name="图片 6" descr="e6dc1952ab2174688fd4a1657f54cf4b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5365" y="3570605"/>
            <a:ext cx="1951355" cy="299847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图片 16" descr="卡通元素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67435" y="627380"/>
            <a:ext cx="10058400" cy="140906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3448685" y="1653540"/>
            <a:ext cx="5294630" cy="2448560"/>
            <a:chOff x="5431" y="1702"/>
            <a:chExt cx="8338" cy="3856"/>
          </a:xfrm>
        </p:grpSpPr>
        <p:grpSp>
          <p:nvGrpSpPr>
            <p:cNvPr id="11" name="组合 10"/>
            <p:cNvGrpSpPr/>
            <p:nvPr/>
          </p:nvGrpSpPr>
          <p:grpSpPr>
            <a:xfrm>
              <a:off x="5431" y="3168"/>
              <a:ext cx="8339" cy="2391"/>
              <a:chOff x="7816" y="974"/>
              <a:chExt cx="8339" cy="2391"/>
            </a:xfrm>
          </p:grpSpPr>
          <p:sp>
            <p:nvSpPr>
              <p:cNvPr id="2" name="TextBox 127"/>
              <p:cNvSpPr txBox="1"/>
              <p:nvPr/>
            </p:nvSpPr>
            <p:spPr>
              <a:xfrm>
                <a:off x="8280" y="974"/>
                <a:ext cx="7410" cy="920"/>
              </a:xfrm>
              <a:prstGeom prst="rect">
                <a:avLst/>
              </a:prstGeom>
              <a:noFill/>
            </p:spPr>
            <p:txBody>
              <a:bodyPr wrap="square" lIns="68575" tIns="0" rIns="68575" bIns="0" rtlCol="0" anchor="t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zh-CN" altLang="en-US" sz="3800" spc="200" dirty="0">
                    <a:solidFill>
                      <a:schemeClr val="tx1"/>
                    </a:solidFill>
                    <a:uFillTx/>
                    <a:latin typeface="思源黑体 CN Medium" panose="020B0600000000000000" charset="-122"/>
                    <a:ea typeface="思源黑体 CN Medium" panose="020B0600000000000000" charset="-122"/>
                    <a:sym typeface="Source Han Sans K Medium" panose="020B0600000000000000" pitchFamily="34" charset="-128"/>
                  </a:rPr>
                  <a:t>佩戴头盔的意义</a:t>
                </a:r>
              </a:p>
            </p:txBody>
          </p:sp>
          <p:sp>
            <p:nvSpPr>
              <p:cNvPr id="23" name="Rectangle 114"/>
              <p:cNvSpPr/>
              <p:nvPr/>
            </p:nvSpPr>
            <p:spPr>
              <a:xfrm>
                <a:off x="7816" y="2058"/>
                <a:ext cx="8339" cy="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80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</a:t>
                </a: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WRITE YOUR TEXT HERE WRITE YOUR TEXT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TEXT HERE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</a:t>
                </a:r>
                <a:endParaRPr kumimoji="0" lang="en-US" sz="80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/>
                  <a:cs typeface="Arial" panose="020B0604020202020204" pitchFamily="34" charset="0"/>
                  <a:sym typeface="+mn-ea"/>
                </a:endParaRPr>
              </a:p>
            </p:txBody>
          </p:sp>
        </p:grpSp>
        <p:sp>
          <p:nvSpPr>
            <p:cNvPr id="33" name="TextBox 127"/>
            <p:cNvSpPr txBox="1"/>
            <p:nvPr/>
          </p:nvSpPr>
          <p:spPr>
            <a:xfrm>
              <a:off x="7952" y="1702"/>
              <a:ext cx="3296" cy="727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3000" spc="200">
                  <a:solidFill>
                    <a:schemeClr val="tx1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PART 01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8805" y="2720"/>
              <a:ext cx="1591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 descr="571eb2e56227a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4030"/>
            <a:ext cx="2545080" cy="2545080"/>
          </a:xfrm>
          <a:prstGeom prst="rect">
            <a:avLst/>
          </a:prstGeom>
        </p:spPr>
      </p:pic>
      <p:pic>
        <p:nvPicPr>
          <p:cNvPr id="3" name="图片 2" descr="摄图网_401274303"/>
          <p:cNvPicPr>
            <a:picLocks noChangeAspect="1"/>
          </p:cNvPicPr>
          <p:nvPr/>
        </p:nvPicPr>
        <p:blipFill>
          <a:blip r:embed="rId6" cstate="email">
            <a:lum bright="12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894070"/>
            <a:ext cx="12192000" cy="96393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23035" y="3590925"/>
            <a:ext cx="1584325" cy="295783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60" y="3858895"/>
            <a:ext cx="1634490" cy="2689860"/>
          </a:xfrm>
          <a:prstGeom prst="rect">
            <a:avLst/>
          </a:prstGeom>
        </p:spPr>
      </p:pic>
      <p:pic>
        <p:nvPicPr>
          <p:cNvPr id="7" name="图片 6" descr="e6dc1952ab2174688fd4a1657f54cf4b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29775" y="3138805"/>
            <a:ext cx="2219325" cy="3409950"/>
          </a:xfrm>
          <a:prstGeom prst="rect">
            <a:avLst/>
          </a:prstGeom>
        </p:spPr>
      </p:pic>
      <p:pic>
        <p:nvPicPr>
          <p:cNvPr id="14" name="图片 13" descr="02639c4acaf37f0dc2709f3a13c98bab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7805" y="489585"/>
            <a:ext cx="1471295" cy="936625"/>
          </a:xfrm>
          <a:prstGeom prst="rect">
            <a:avLst/>
          </a:prstGeom>
        </p:spPr>
      </p:pic>
      <p:pic>
        <p:nvPicPr>
          <p:cNvPr id="15" name="图片 14" descr="2c4bf0afb0f349b3ca6ccdc2b112409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620" y="215900"/>
            <a:ext cx="1466850" cy="14846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1104900"/>
            <a:ext cx="4961890" cy="27959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 descr="218"/>
          <p:cNvPicPr>
            <a:picLocks noChangeAspect="1"/>
          </p:cNvPicPr>
          <p:nvPr/>
        </p:nvPicPr>
        <p:blipFill>
          <a:blip r:embed="rId3" cstate="email">
            <a:lum bright="-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61255" y="1104900"/>
            <a:ext cx="6465570" cy="2795905"/>
          </a:xfrm>
          <a:prstGeom prst="rect">
            <a:avLst/>
          </a:prstGeom>
        </p:spPr>
      </p:pic>
      <p:sp>
        <p:nvSpPr>
          <p:cNvPr id="6" name="TextBox 127"/>
          <p:cNvSpPr txBox="1"/>
          <p:nvPr/>
        </p:nvSpPr>
        <p:spPr>
          <a:xfrm>
            <a:off x="393065" y="456565"/>
            <a:ext cx="2752090" cy="338455"/>
          </a:xfrm>
          <a:prstGeom prst="rect">
            <a:avLst/>
          </a:prstGeom>
          <a:noFill/>
        </p:spPr>
        <p:txBody>
          <a:bodyPr wrap="square" lIns="68575" tIns="0" rIns="68575" bIns="0" rtlCol="0" anchor="t">
            <a:spAutoFit/>
          </a:bodyPr>
          <a:lstStyle/>
          <a:p>
            <a:pPr algn="l">
              <a:buFontTx/>
              <a:buNone/>
            </a:pPr>
            <a:r>
              <a:rPr lang="zh-CN" sz="2200" spc="200">
                <a:solidFill>
                  <a:schemeClr val="tx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  <a:sym typeface="Source Han Sans K Medium" panose="020B0600000000000000" pitchFamily="34" charset="-128"/>
              </a:rPr>
              <a:t>佩戴头盔的意义</a:t>
            </a:r>
          </a:p>
        </p:txBody>
      </p:sp>
      <p:sp>
        <p:nvSpPr>
          <p:cNvPr id="27" name="Rectangle 60"/>
          <p:cNvSpPr/>
          <p:nvPr/>
        </p:nvSpPr>
        <p:spPr>
          <a:xfrm>
            <a:off x="568960" y="2439670"/>
            <a:ext cx="3960495" cy="383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altLang="zh-CN" sz="2500" b="1">
                <a:solidFill>
                  <a:srgbClr val="FE8900"/>
                </a:solidFill>
                <a:latin typeface="Arial" panose="020B0604020202020204" pitchFamily="34" charset="0"/>
                <a:ea typeface="思源黑体 CN Bold" panose="020B0800000000000000" charset="-122"/>
                <a:cs typeface="Arial" panose="020B0604020202020204" pitchFamily="34" charset="0"/>
              </a:rPr>
              <a:t>Write your text here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513715" y="4450080"/>
            <a:ext cx="1116393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在全世界每一个国家，无论骑自行车还是摩托车，都必须戴着头盔，这一方面是法律的规定，另一方面也源于自我保护意识，它能在关键时刻，真的能够起到保命作用，相比之下，在国外骑共享单车比都必须戴头盔，而我们就没这么严苛的规定，很多摩友仍然很无知，下面给大家看看国外骑摩托车为什么一定要戴头盔，或许看到这些照片，你就明白戴头盔的重要性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986074" y="275208"/>
            <a:ext cx="159798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FFFFF"/>
                </a:solidFill>
              </a:rPr>
              <a:t>https://www.ypppt.com/</a:t>
            </a:r>
            <a:endParaRPr lang="zh-CN" altLang="en-US" sz="100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3434715"/>
            <a:ext cx="5477510" cy="34239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7" name="Rectangle 60"/>
          <p:cNvSpPr/>
          <p:nvPr/>
        </p:nvSpPr>
        <p:spPr>
          <a:xfrm>
            <a:off x="7294589" y="1058243"/>
            <a:ext cx="2869337" cy="923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altLang="zh-CN" sz="3000" b="1">
                <a:solidFill>
                  <a:schemeClr val="tx1"/>
                </a:solidFill>
                <a:latin typeface="Arial" panose="020B0604020202020204" pitchFamily="34" charset="0"/>
                <a:ea typeface="思源黑体 CN Bold" panose="020B0800000000000000" charset="-122"/>
                <a:cs typeface="Arial" panose="020B0604020202020204" pitchFamily="34" charset="0"/>
              </a:rPr>
              <a:t>Write </a:t>
            </a:r>
          </a:p>
          <a:p>
            <a:pPr algn="l"/>
            <a:r>
              <a:rPr lang="en-US" altLang="zh-CN" sz="3000" b="1">
                <a:solidFill>
                  <a:schemeClr val="tx1"/>
                </a:solidFill>
                <a:latin typeface="Arial" panose="020B0604020202020204" pitchFamily="34" charset="0"/>
                <a:ea typeface="思源黑体 CN Bold" panose="020B0800000000000000" charset="-122"/>
                <a:cs typeface="Arial" panose="020B0604020202020204" pitchFamily="34" charset="0"/>
              </a:rPr>
              <a:t>your text here</a:t>
            </a:r>
          </a:p>
        </p:txBody>
      </p:sp>
      <p:sp>
        <p:nvSpPr>
          <p:cNvPr id="3" name="TextBox 59"/>
          <p:cNvSpPr txBox="1"/>
          <p:nvPr/>
        </p:nvSpPr>
        <p:spPr>
          <a:xfrm>
            <a:off x="473710" y="4284980"/>
            <a:ext cx="4528820" cy="17233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200000"/>
              </a:lnSpc>
              <a:spcBef>
                <a:spcPct val="20000"/>
              </a:spcBef>
              <a:defRPr/>
            </a:pPr>
            <a:r>
              <a:rPr lang="zh-CN" sz="1400" dirty="0">
                <a:solidFill>
                  <a:schemeClr val="tx1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这是在车祸中头盔受损的照片，目的就是为了提醒大家戴好头盔的重要性……看着简直可怕....仔细看看这些照片吧，当这些惨不忍睹的头盔，出现在你面前时，你想象一下当时的情景，是不是会觉得非常的恐怖？</a:t>
            </a:r>
          </a:p>
        </p:txBody>
      </p:sp>
      <p:cxnSp>
        <p:nvCxnSpPr>
          <p:cNvPr id="4" name="直接连接符 3"/>
          <p:cNvCxnSpPr/>
          <p:nvPr/>
        </p:nvCxnSpPr>
        <p:spPr>
          <a:xfrm>
            <a:off x="7336790" y="2450465"/>
            <a:ext cx="1010285" cy="0"/>
          </a:xfrm>
          <a:prstGeom prst="line">
            <a:avLst/>
          </a:prstGeom>
          <a:ln w="34925">
            <a:solidFill>
              <a:srgbClr val="FE8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 descr="一盔一带-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476875" cy="3434715"/>
          </a:xfrm>
          <a:prstGeom prst="rect">
            <a:avLst/>
          </a:prstGeom>
        </p:spPr>
      </p:pic>
      <p:sp>
        <p:nvSpPr>
          <p:cNvPr id="5" name="Rectangle 60"/>
          <p:cNvSpPr/>
          <p:nvPr/>
        </p:nvSpPr>
        <p:spPr>
          <a:xfrm>
            <a:off x="7789545" y="4603750"/>
            <a:ext cx="3960495" cy="383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altLang="zh-CN" sz="2500" b="1">
                <a:solidFill>
                  <a:srgbClr val="FE8900"/>
                </a:solidFill>
                <a:latin typeface="Arial" panose="020B0604020202020204" pitchFamily="34" charset="0"/>
                <a:ea typeface="思源黑体 CN Bold" panose="020B0800000000000000" charset="-122"/>
                <a:cs typeface="Arial" panose="020B0604020202020204" pitchFamily="34" charset="0"/>
              </a:rPr>
              <a:t>Write your text here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平行四边形 4"/>
          <p:cNvSpPr/>
          <p:nvPr/>
        </p:nvSpPr>
        <p:spPr>
          <a:xfrm>
            <a:off x="1905000" y="0"/>
            <a:ext cx="3981450" cy="6857365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 descr="C:\Users\Administrator\Desktop\新建文件夹\头盔图片\timg-(2).pngtimg-(2)"/>
          <p:cNvPicPr>
            <a:picLocks noChangeAspect="1"/>
          </p:cNvPicPr>
          <p:nvPr/>
        </p:nvPicPr>
        <p:blipFill>
          <a:blip r:embed="rId5" cstate="email">
            <a:lum brigh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375" y="1585913"/>
            <a:ext cx="4107815" cy="4180840"/>
          </a:xfrm>
          <a:prstGeom prst="rect">
            <a:avLst/>
          </a:prstGeom>
          <a:noFill/>
        </p:spPr>
      </p:pic>
      <p:sp>
        <p:nvSpPr>
          <p:cNvPr id="26" name="TextBox 59"/>
          <p:cNvSpPr txBox="1"/>
          <p:nvPr/>
        </p:nvSpPr>
        <p:spPr>
          <a:xfrm>
            <a:off x="6979920" y="2038350"/>
            <a:ext cx="5007610" cy="6457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不要怀疑，就是这个看起来脆弱的头盔救了我朋友一命，不然她现在可能已经头骨碎掉了！”</a:t>
            </a:r>
          </a:p>
        </p:txBody>
      </p:sp>
      <p:sp>
        <p:nvSpPr>
          <p:cNvPr id="6" name="TextBox 127"/>
          <p:cNvSpPr txBox="1"/>
          <p:nvPr/>
        </p:nvSpPr>
        <p:spPr>
          <a:xfrm>
            <a:off x="393065" y="456565"/>
            <a:ext cx="2752090" cy="338455"/>
          </a:xfrm>
          <a:prstGeom prst="rect">
            <a:avLst/>
          </a:prstGeom>
          <a:noFill/>
        </p:spPr>
        <p:txBody>
          <a:bodyPr wrap="square" lIns="68575" tIns="0" rIns="68575" bIns="0" rtlCol="0" anchor="t">
            <a:spAutoFit/>
          </a:bodyPr>
          <a:lstStyle/>
          <a:p>
            <a:pPr algn="l">
              <a:buFontTx/>
              <a:buNone/>
            </a:pPr>
            <a:r>
              <a:rPr lang="zh-CN" sz="2200" spc="200">
                <a:solidFill>
                  <a:schemeClr val="tx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  <a:sym typeface="Source Han Sans K Medium" panose="020B0600000000000000" pitchFamily="34" charset="-128"/>
              </a:rPr>
              <a:t>佩戴头盔的意义</a:t>
            </a:r>
          </a:p>
        </p:txBody>
      </p:sp>
      <p:sp>
        <p:nvSpPr>
          <p:cNvPr id="35" name="椭圆 34"/>
          <p:cNvSpPr/>
          <p:nvPr/>
        </p:nvSpPr>
        <p:spPr>
          <a:xfrm>
            <a:off x="6210300" y="2065020"/>
            <a:ext cx="619125" cy="619125"/>
          </a:xfrm>
          <a:prstGeom prst="ellipse">
            <a:avLst/>
          </a:prstGeom>
          <a:solidFill>
            <a:srgbClr val="FE89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5960" name="Freeform 728"/>
          <p:cNvSpPr>
            <a:spLocks noEditPoints="1"/>
          </p:cNvSpPr>
          <p:nvPr>
            <p:custDataLst>
              <p:tags r:id="rId2"/>
            </p:custDataLst>
          </p:nvPr>
        </p:nvSpPr>
        <p:spPr>
          <a:xfrm>
            <a:off x="6382385" y="2211705"/>
            <a:ext cx="297180" cy="294005"/>
          </a:xfrm>
          <a:custGeom>
            <a:avLst/>
            <a:gdLst/>
            <a:ahLst/>
            <a:cxnLst>
              <a:cxn ang="0">
                <a:pos x="141218" y="31750"/>
              </a:cxn>
              <a:cxn ang="0">
                <a:pos x="99495" y="0"/>
              </a:cxn>
              <a:cxn ang="0">
                <a:pos x="3210" y="85725"/>
              </a:cxn>
              <a:cxn ang="0">
                <a:pos x="3210" y="85725"/>
              </a:cxn>
              <a:cxn ang="0">
                <a:pos x="3210" y="85725"/>
              </a:cxn>
              <a:cxn ang="0">
                <a:pos x="3210" y="85725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92075"/>
              </a:cxn>
              <a:cxn ang="0">
                <a:pos x="0" y="139700"/>
              </a:cxn>
              <a:cxn ang="0">
                <a:pos x="54562" y="146050"/>
              </a:cxn>
              <a:cxn ang="0">
                <a:pos x="54562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60981" y="142875"/>
              </a:cxn>
              <a:cxn ang="0">
                <a:pos x="141218" y="63500"/>
              </a:cxn>
              <a:cxn ang="0">
                <a:pos x="147637" y="47625"/>
              </a:cxn>
              <a:cxn ang="0">
                <a:pos x="73819" y="34925"/>
              </a:cxn>
              <a:cxn ang="0">
                <a:pos x="22467" y="98425"/>
              </a:cxn>
              <a:cxn ang="0">
                <a:pos x="73819" y="34925"/>
              </a:cxn>
              <a:cxn ang="0">
                <a:pos x="12838" y="133350"/>
              </a:cxn>
              <a:cxn ang="0">
                <a:pos x="41724" y="133350"/>
              </a:cxn>
              <a:cxn ang="0">
                <a:pos x="28886" y="104775"/>
              </a:cxn>
              <a:cxn ang="0">
                <a:pos x="86657" y="47625"/>
              </a:cxn>
              <a:cxn ang="0">
                <a:pos x="41724" y="117475"/>
              </a:cxn>
              <a:cxn ang="0">
                <a:pos x="54562" y="130175"/>
              </a:cxn>
              <a:cxn ang="0">
                <a:pos x="48143" y="123825"/>
              </a:cxn>
              <a:cxn ang="0">
                <a:pos x="112333" y="73025"/>
              </a:cxn>
              <a:cxn ang="0">
                <a:pos x="134799" y="47625"/>
              </a:cxn>
              <a:cxn ang="0">
                <a:pos x="134799" y="47625"/>
              </a:cxn>
              <a:cxn ang="0">
                <a:pos x="125171" y="60325"/>
              </a:cxn>
              <a:cxn ang="0">
                <a:pos x="121961" y="66675"/>
              </a:cxn>
              <a:cxn ang="0">
                <a:pos x="86657" y="22225"/>
              </a:cxn>
              <a:cxn ang="0">
                <a:pos x="99495" y="12700"/>
              </a:cxn>
              <a:cxn ang="0">
                <a:pos x="131590" y="41275"/>
              </a:cxn>
            </a:cxnLst>
            <a:rect l="l" t="t" r="r" b="b"/>
            <a:pathLst>
              <a:path w="46" h="46">
                <a:moveTo>
                  <a:pt x="46" y="15"/>
                </a:moveTo>
                <a:cubicBezTo>
                  <a:pt x="46" y="13"/>
                  <a:pt x="45" y="11"/>
                  <a:pt x="44" y="10"/>
                </a:cubicBezTo>
                <a:cubicBezTo>
                  <a:pt x="36" y="2"/>
                  <a:pt x="36" y="2"/>
                  <a:pt x="36" y="2"/>
                </a:cubicBezTo>
                <a:cubicBezTo>
                  <a:pt x="35" y="1"/>
                  <a:pt x="33" y="0"/>
                  <a:pt x="31" y="0"/>
                </a:cubicBezTo>
                <a:cubicBezTo>
                  <a:pt x="29" y="0"/>
                  <a:pt x="27" y="1"/>
                  <a:pt x="26" y="2"/>
                </a:cubicBezTo>
                <a:cubicBezTo>
                  <a:pt x="17" y="10"/>
                  <a:pt x="9" y="19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5"/>
                  <a:pt x="1" y="46"/>
                  <a:pt x="2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5"/>
                  <a:pt x="18" y="45"/>
                  <a:pt x="18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27" y="37"/>
                  <a:pt x="35" y="28"/>
                  <a:pt x="44" y="20"/>
                </a:cubicBezTo>
                <a:cubicBezTo>
                  <a:pt x="45" y="19"/>
                  <a:pt x="46" y="17"/>
                  <a:pt x="46" y="15"/>
                </a:cubicBezTo>
                <a:cubicBezTo>
                  <a:pt x="46" y="15"/>
                  <a:pt x="46" y="15"/>
                  <a:pt x="46" y="15"/>
                </a:cubicBezTo>
                <a:close/>
                <a:moveTo>
                  <a:pt x="23" y="11"/>
                </a:moveTo>
                <a:cubicBezTo>
                  <a:pt x="23" y="11"/>
                  <a:pt x="23" y="11"/>
                  <a:pt x="23" y="11"/>
                </a:cubicBezTo>
                <a:cubicBezTo>
                  <a:pt x="25" y="13"/>
                  <a:pt x="25" y="13"/>
                  <a:pt x="25" y="13"/>
                </a:cubicBezTo>
                <a:cubicBezTo>
                  <a:pt x="7" y="31"/>
                  <a:pt x="7" y="31"/>
                  <a:pt x="7" y="31"/>
                </a:cubicBezTo>
                <a:cubicBezTo>
                  <a:pt x="5" y="29"/>
                  <a:pt x="5" y="29"/>
                  <a:pt x="5" y="29"/>
                </a:cubicBezTo>
                <a:cubicBezTo>
                  <a:pt x="23" y="11"/>
                  <a:pt x="23" y="11"/>
                  <a:pt x="23" y="11"/>
                </a:cubicBezTo>
                <a:close/>
                <a:moveTo>
                  <a:pt x="4" y="42"/>
                </a:moveTo>
                <a:cubicBezTo>
                  <a:pt x="4" y="42"/>
                  <a:pt x="4" y="42"/>
                  <a:pt x="4" y="42"/>
                </a:cubicBezTo>
                <a:cubicBezTo>
                  <a:pt x="4" y="33"/>
                  <a:pt x="4" y="33"/>
                  <a:pt x="4" y="33"/>
                </a:cubicBezTo>
                <a:cubicBezTo>
                  <a:pt x="13" y="42"/>
                  <a:pt x="13" y="42"/>
                  <a:pt x="13" y="42"/>
                </a:cubicBezTo>
                <a:cubicBezTo>
                  <a:pt x="4" y="42"/>
                  <a:pt x="4" y="42"/>
                  <a:pt x="4" y="42"/>
                </a:cubicBezTo>
                <a:close/>
                <a:moveTo>
                  <a:pt x="9" y="33"/>
                </a:moveTo>
                <a:cubicBezTo>
                  <a:pt x="9" y="33"/>
                  <a:pt x="9" y="33"/>
                  <a:pt x="9" y="33"/>
                </a:cubicBezTo>
                <a:cubicBezTo>
                  <a:pt x="27" y="15"/>
                  <a:pt x="27" y="15"/>
                  <a:pt x="27" y="15"/>
                </a:cubicBezTo>
                <a:cubicBezTo>
                  <a:pt x="31" y="19"/>
                  <a:pt x="31" y="19"/>
                  <a:pt x="31" y="19"/>
                </a:cubicBezTo>
                <a:cubicBezTo>
                  <a:pt x="13" y="37"/>
                  <a:pt x="13" y="37"/>
                  <a:pt x="13" y="37"/>
                </a:cubicBezTo>
                <a:cubicBezTo>
                  <a:pt x="9" y="33"/>
                  <a:pt x="9" y="33"/>
                  <a:pt x="9" y="33"/>
                </a:cubicBezTo>
                <a:close/>
                <a:moveTo>
                  <a:pt x="17" y="41"/>
                </a:moveTo>
                <a:cubicBezTo>
                  <a:pt x="17" y="41"/>
                  <a:pt x="17" y="41"/>
                  <a:pt x="17" y="41"/>
                </a:cubicBezTo>
                <a:cubicBezTo>
                  <a:pt x="15" y="39"/>
                  <a:pt x="15" y="39"/>
                  <a:pt x="15" y="39"/>
                </a:cubicBezTo>
                <a:cubicBezTo>
                  <a:pt x="33" y="21"/>
                  <a:pt x="33" y="21"/>
                  <a:pt x="33" y="21"/>
                </a:cubicBezTo>
                <a:cubicBezTo>
                  <a:pt x="35" y="23"/>
                  <a:pt x="35" y="23"/>
                  <a:pt x="35" y="23"/>
                </a:cubicBezTo>
                <a:cubicBezTo>
                  <a:pt x="17" y="41"/>
                  <a:pt x="17" y="41"/>
                  <a:pt x="17" y="41"/>
                </a:cubicBezTo>
                <a:close/>
                <a:moveTo>
                  <a:pt x="42" y="15"/>
                </a:moveTo>
                <a:cubicBezTo>
                  <a:pt x="42" y="15"/>
                  <a:pt x="42" y="15"/>
                  <a:pt x="42" y="15"/>
                </a:cubicBezTo>
                <a:cubicBezTo>
                  <a:pt x="42" y="15"/>
                  <a:pt x="42" y="15"/>
                  <a:pt x="42" y="15"/>
                </a:cubicBezTo>
                <a:cubicBezTo>
                  <a:pt x="42" y="16"/>
                  <a:pt x="42" y="17"/>
                  <a:pt x="41" y="17"/>
                </a:cubicBezTo>
                <a:cubicBezTo>
                  <a:pt x="39" y="19"/>
                  <a:pt x="39" y="19"/>
                  <a:pt x="39" y="19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21"/>
                  <a:pt x="38" y="21"/>
                  <a:pt x="38" y="21"/>
                </a:cubicBezTo>
                <a:cubicBezTo>
                  <a:pt x="25" y="8"/>
                  <a:pt x="25" y="8"/>
                  <a:pt x="25" y="8"/>
                </a:cubicBezTo>
                <a:cubicBezTo>
                  <a:pt x="27" y="7"/>
                  <a:pt x="27" y="7"/>
                  <a:pt x="27" y="7"/>
                </a:cubicBezTo>
                <a:cubicBezTo>
                  <a:pt x="29" y="5"/>
                  <a:pt x="29" y="5"/>
                  <a:pt x="29" y="5"/>
                </a:cubicBezTo>
                <a:cubicBezTo>
                  <a:pt x="29" y="4"/>
                  <a:pt x="30" y="4"/>
                  <a:pt x="31" y="4"/>
                </a:cubicBezTo>
                <a:cubicBezTo>
                  <a:pt x="32" y="4"/>
                  <a:pt x="33" y="4"/>
                  <a:pt x="33" y="5"/>
                </a:cubicBezTo>
                <a:cubicBezTo>
                  <a:pt x="41" y="13"/>
                  <a:pt x="41" y="13"/>
                  <a:pt x="41" y="13"/>
                </a:cubicBezTo>
                <a:cubicBezTo>
                  <a:pt x="42" y="13"/>
                  <a:pt x="42" y="14"/>
                  <a:pt x="42" y="1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" name="TextBox 59"/>
          <p:cNvSpPr txBox="1"/>
          <p:nvPr/>
        </p:nvSpPr>
        <p:spPr>
          <a:xfrm>
            <a:off x="6979920" y="4160520"/>
            <a:ext cx="5007610" cy="12922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头盔能救命！真的！”上图是给那些认为戴不戴头盔都无所谓的人一个警示，那些觉得开摩托车或者骑自行车不戴头盔，觉得太麻烦神马的，然而要知道，自行车、摩托车这些交通工具，其实都存在着不小的安全隐患...</a:t>
            </a:r>
          </a:p>
        </p:txBody>
      </p:sp>
      <p:sp>
        <p:nvSpPr>
          <p:cNvPr id="4" name="椭圆 3"/>
          <p:cNvSpPr/>
          <p:nvPr/>
        </p:nvSpPr>
        <p:spPr>
          <a:xfrm>
            <a:off x="6210300" y="4187190"/>
            <a:ext cx="619125" cy="619125"/>
          </a:xfrm>
          <a:prstGeom prst="ellipse">
            <a:avLst/>
          </a:prstGeom>
          <a:solidFill>
            <a:srgbClr val="FE89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9" name="Freeform 728"/>
          <p:cNvSpPr>
            <a:spLocks noEditPoints="1"/>
          </p:cNvSpPr>
          <p:nvPr>
            <p:custDataLst>
              <p:tags r:id="rId3"/>
            </p:custDataLst>
          </p:nvPr>
        </p:nvSpPr>
        <p:spPr>
          <a:xfrm>
            <a:off x="6382385" y="4333875"/>
            <a:ext cx="297180" cy="294005"/>
          </a:xfrm>
          <a:custGeom>
            <a:avLst/>
            <a:gdLst/>
            <a:ahLst/>
            <a:cxnLst>
              <a:cxn ang="0">
                <a:pos x="141218" y="31750"/>
              </a:cxn>
              <a:cxn ang="0">
                <a:pos x="99495" y="0"/>
              </a:cxn>
              <a:cxn ang="0">
                <a:pos x="3210" y="85725"/>
              </a:cxn>
              <a:cxn ang="0">
                <a:pos x="3210" y="85725"/>
              </a:cxn>
              <a:cxn ang="0">
                <a:pos x="3210" y="85725"/>
              </a:cxn>
              <a:cxn ang="0">
                <a:pos x="3210" y="85725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92075"/>
              </a:cxn>
              <a:cxn ang="0">
                <a:pos x="0" y="139700"/>
              </a:cxn>
              <a:cxn ang="0">
                <a:pos x="54562" y="146050"/>
              </a:cxn>
              <a:cxn ang="0">
                <a:pos x="54562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60981" y="142875"/>
              </a:cxn>
              <a:cxn ang="0">
                <a:pos x="141218" y="63500"/>
              </a:cxn>
              <a:cxn ang="0">
                <a:pos x="147637" y="47625"/>
              </a:cxn>
              <a:cxn ang="0">
                <a:pos x="73819" y="34925"/>
              </a:cxn>
              <a:cxn ang="0">
                <a:pos x="22467" y="98425"/>
              </a:cxn>
              <a:cxn ang="0">
                <a:pos x="73819" y="34925"/>
              </a:cxn>
              <a:cxn ang="0">
                <a:pos x="12838" y="133350"/>
              </a:cxn>
              <a:cxn ang="0">
                <a:pos x="41724" y="133350"/>
              </a:cxn>
              <a:cxn ang="0">
                <a:pos x="28886" y="104775"/>
              </a:cxn>
              <a:cxn ang="0">
                <a:pos x="86657" y="47625"/>
              </a:cxn>
              <a:cxn ang="0">
                <a:pos x="41724" y="117475"/>
              </a:cxn>
              <a:cxn ang="0">
                <a:pos x="54562" y="130175"/>
              </a:cxn>
              <a:cxn ang="0">
                <a:pos x="48143" y="123825"/>
              </a:cxn>
              <a:cxn ang="0">
                <a:pos x="112333" y="73025"/>
              </a:cxn>
              <a:cxn ang="0">
                <a:pos x="134799" y="47625"/>
              </a:cxn>
              <a:cxn ang="0">
                <a:pos x="134799" y="47625"/>
              </a:cxn>
              <a:cxn ang="0">
                <a:pos x="125171" y="60325"/>
              </a:cxn>
              <a:cxn ang="0">
                <a:pos x="121961" y="66675"/>
              </a:cxn>
              <a:cxn ang="0">
                <a:pos x="86657" y="22225"/>
              </a:cxn>
              <a:cxn ang="0">
                <a:pos x="99495" y="12700"/>
              </a:cxn>
              <a:cxn ang="0">
                <a:pos x="131590" y="41275"/>
              </a:cxn>
            </a:cxnLst>
            <a:rect l="l" t="t" r="r" b="b"/>
            <a:pathLst>
              <a:path w="46" h="46">
                <a:moveTo>
                  <a:pt x="46" y="15"/>
                </a:moveTo>
                <a:cubicBezTo>
                  <a:pt x="46" y="13"/>
                  <a:pt x="45" y="11"/>
                  <a:pt x="44" y="10"/>
                </a:cubicBezTo>
                <a:cubicBezTo>
                  <a:pt x="36" y="2"/>
                  <a:pt x="36" y="2"/>
                  <a:pt x="36" y="2"/>
                </a:cubicBezTo>
                <a:cubicBezTo>
                  <a:pt x="35" y="1"/>
                  <a:pt x="33" y="0"/>
                  <a:pt x="31" y="0"/>
                </a:cubicBezTo>
                <a:cubicBezTo>
                  <a:pt x="29" y="0"/>
                  <a:pt x="27" y="1"/>
                  <a:pt x="26" y="2"/>
                </a:cubicBezTo>
                <a:cubicBezTo>
                  <a:pt x="17" y="10"/>
                  <a:pt x="9" y="19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5"/>
                  <a:pt x="1" y="46"/>
                  <a:pt x="2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5"/>
                  <a:pt x="18" y="45"/>
                  <a:pt x="18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27" y="37"/>
                  <a:pt x="35" y="28"/>
                  <a:pt x="44" y="20"/>
                </a:cubicBezTo>
                <a:cubicBezTo>
                  <a:pt x="45" y="19"/>
                  <a:pt x="46" y="17"/>
                  <a:pt x="46" y="15"/>
                </a:cubicBezTo>
                <a:cubicBezTo>
                  <a:pt x="46" y="15"/>
                  <a:pt x="46" y="15"/>
                  <a:pt x="46" y="15"/>
                </a:cubicBezTo>
                <a:close/>
                <a:moveTo>
                  <a:pt x="23" y="11"/>
                </a:moveTo>
                <a:cubicBezTo>
                  <a:pt x="23" y="11"/>
                  <a:pt x="23" y="11"/>
                  <a:pt x="23" y="11"/>
                </a:cubicBezTo>
                <a:cubicBezTo>
                  <a:pt x="25" y="13"/>
                  <a:pt x="25" y="13"/>
                  <a:pt x="25" y="13"/>
                </a:cubicBezTo>
                <a:cubicBezTo>
                  <a:pt x="7" y="31"/>
                  <a:pt x="7" y="31"/>
                  <a:pt x="7" y="31"/>
                </a:cubicBezTo>
                <a:cubicBezTo>
                  <a:pt x="5" y="29"/>
                  <a:pt x="5" y="29"/>
                  <a:pt x="5" y="29"/>
                </a:cubicBezTo>
                <a:cubicBezTo>
                  <a:pt x="23" y="11"/>
                  <a:pt x="23" y="11"/>
                  <a:pt x="23" y="11"/>
                </a:cubicBezTo>
                <a:close/>
                <a:moveTo>
                  <a:pt x="4" y="42"/>
                </a:moveTo>
                <a:cubicBezTo>
                  <a:pt x="4" y="42"/>
                  <a:pt x="4" y="42"/>
                  <a:pt x="4" y="42"/>
                </a:cubicBezTo>
                <a:cubicBezTo>
                  <a:pt x="4" y="33"/>
                  <a:pt x="4" y="33"/>
                  <a:pt x="4" y="33"/>
                </a:cubicBezTo>
                <a:cubicBezTo>
                  <a:pt x="13" y="42"/>
                  <a:pt x="13" y="42"/>
                  <a:pt x="13" y="42"/>
                </a:cubicBezTo>
                <a:cubicBezTo>
                  <a:pt x="4" y="42"/>
                  <a:pt x="4" y="42"/>
                  <a:pt x="4" y="42"/>
                </a:cubicBezTo>
                <a:close/>
                <a:moveTo>
                  <a:pt x="9" y="33"/>
                </a:moveTo>
                <a:cubicBezTo>
                  <a:pt x="9" y="33"/>
                  <a:pt x="9" y="33"/>
                  <a:pt x="9" y="33"/>
                </a:cubicBezTo>
                <a:cubicBezTo>
                  <a:pt x="27" y="15"/>
                  <a:pt x="27" y="15"/>
                  <a:pt x="27" y="15"/>
                </a:cubicBezTo>
                <a:cubicBezTo>
                  <a:pt x="31" y="19"/>
                  <a:pt x="31" y="19"/>
                  <a:pt x="31" y="19"/>
                </a:cubicBezTo>
                <a:cubicBezTo>
                  <a:pt x="13" y="37"/>
                  <a:pt x="13" y="37"/>
                  <a:pt x="13" y="37"/>
                </a:cubicBezTo>
                <a:cubicBezTo>
                  <a:pt x="9" y="33"/>
                  <a:pt x="9" y="33"/>
                  <a:pt x="9" y="33"/>
                </a:cubicBezTo>
                <a:close/>
                <a:moveTo>
                  <a:pt x="17" y="41"/>
                </a:moveTo>
                <a:cubicBezTo>
                  <a:pt x="17" y="41"/>
                  <a:pt x="17" y="41"/>
                  <a:pt x="17" y="41"/>
                </a:cubicBezTo>
                <a:cubicBezTo>
                  <a:pt x="15" y="39"/>
                  <a:pt x="15" y="39"/>
                  <a:pt x="15" y="39"/>
                </a:cubicBezTo>
                <a:cubicBezTo>
                  <a:pt x="33" y="21"/>
                  <a:pt x="33" y="21"/>
                  <a:pt x="33" y="21"/>
                </a:cubicBezTo>
                <a:cubicBezTo>
                  <a:pt x="35" y="23"/>
                  <a:pt x="35" y="23"/>
                  <a:pt x="35" y="23"/>
                </a:cubicBezTo>
                <a:cubicBezTo>
                  <a:pt x="17" y="41"/>
                  <a:pt x="17" y="41"/>
                  <a:pt x="17" y="41"/>
                </a:cubicBezTo>
                <a:close/>
                <a:moveTo>
                  <a:pt x="42" y="15"/>
                </a:moveTo>
                <a:cubicBezTo>
                  <a:pt x="42" y="15"/>
                  <a:pt x="42" y="15"/>
                  <a:pt x="42" y="15"/>
                </a:cubicBezTo>
                <a:cubicBezTo>
                  <a:pt x="42" y="15"/>
                  <a:pt x="42" y="15"/>
                  <a:pt x="42" y="15"/>
                </a:cubicBezTo>
                <a:cubicBezTo>
                  <a:pt x="42" y="16"/>
                  <a:pt x="42" y="17"/>
                  <a:pt x="41" y="17"/>
                </a:cubicBezTo>
                <a:cubicBezTo>
                  <a:pt x="39" y="19"/>
                  <a:pt x="39" y="19"/>
                  <a:pt x="39" y="19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21"/>
                  <a:pt x="38" y="21"/>
                  <a:pt x="38" y="21"/>
                </a:cubicBezTo>
                <a:cubicBezTo>
                  <a:pt x="25" y="8"/>
                  <a:pt x="25" y="8"/>
                  <a:pt x="25" y="8"/>
                </a:cubicBezTo>
                <a:cubicBezTo>
                  <a:pt x="27" y="7"/>
                  <a:pt x="27" y="7"/>
                  <a:pt x="27" y="7"/>
                </a:cubicBezTo>
                <a:cubicBezTo>
                  <a:pt x="29" y="5"/>
                  <a:pt x="29" y="5"/>
                  <a:pt x="29" y="5"/>
                </a:cubicBezTo>
                <a:cubicBezTo>
                  <a:pt x="29" y="4"/>
                  <a:pt x="30" y="4"/>
                  <a:pt x="31" y="4"/>
                </a:cubicBezTo>
                <a:cubicBezTo>
                  <a:pt x="32" y="4"/>
                  <a:pt x="33" y="4"/>
                  <a:pt x="33" y="5"/>
                </a:cubicBezTo>
                <a:cubicBezTo>
                  <a:pt x="41" y="13"/>
                  <a:pt x="41" y="13"/>
                  <a:pt x="41" y="13"/>
                </a:cubicBezTo>
                <a:cubicBezTo>
                  <a:pt x="42" y="13"/>
                  <a:pt x="42" y="14"/>
                  <a:pt x="42" y="15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图片 16" descr="卡通元素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67435" y="627380"/>
            <a:ext cx="10058400" cy="1409065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3448685" y="1653540"/>
            <a:ext cx="5295265" cy="2449195"/>
            <a:chOff x="5431" y="1702"/>
            <a:chExt cx="8339" cy="3857"/>
          </a:xfrm>
        </p:grpSpPr>
        <p:grpSp>
          <p:nvGrpSpPr>
            <p:cNvPr id="11" name="组合 10"/>
            <p:cNvGrpSpPr/>
            <p:nvPr/>
          </p:nvGrpSpPr>
          <p:grpSpPr>
            <a:xfrm>
              <a:off x="5431" y="3168"/>
              <a:ext cx="8339" cy="2391"/>
              <a:chOff x="7816" y="974"/>
              <a:chExt cx="8339" cy="2391"/>
            </a:xfrm>
          </p:grpSpPr>
          <p:sp>
            <p:nvSpPr>
              <p:cNvPr id="2" name="TextBox 127"/>
              <p:cNvSpPr txBox="1"/>
              <p:nvPr/>
            </p:nvSpPr>
            <p:spPr>
              <a:xfrm>
                <a:off x="8280" y="974"/>
                <a:ext cx="7410" cy="920"/>
              </a:xfrm>
              <a:prstGeom prst="rect">
                <a:avLst/>
              </a:prstGeom>
              <a:noFill/>
            </p:spPr>
            <p:txBody>
              <a:bodyPr wrap="square" lIns="68575" tIns="0" rIns="68575" bIns="0" rtlCol="0" anchor="t">
                <a:spAutoFit/>
              </a:bodyPr>
              <a:lstStyle/>
              <a:p>
                <a:pPr algn="ctr">
                  <a:buFontTx/>
                  <a:buNone/>
                </a:pPr>
                <a:r>
                  <a:rPr lang="zh-CN" altLang="en-US" sz="3800" spc="200" dirty="0">
                    <a:solidFill>
                      <a:schemeClr val="tx1"/>
                    </a:solidFill>
                    <a:uFillTx/>
                    <a:latin typeface="思源黑体 CN Medium" panose="020B0600000000000000" charset="-122"/>
                    <a:ea typeface="思源黑体 CN Medium" panose="020B0600000000000000" charset="-122"/>
                    <a:sym typeface="Source Han Sans K Medium" panose="020B0600000000000000" pitchFamily="34" charset="-128"/>
                  </a:rPr>
                  <a:t>保护原理</a:t>
                </a:r>
              </a:p>
            </p:txBody>
          </p:sp>
          <p:sp>
            <p:nvSpPr>
              <p:cNvPr id="23" name="Rectangle 114"/>
              <p:cNvSpPr/>
              <p:nvPr/>
            </p:nvSpPr>
            <p:spPr>
              <a:xfrm>
                <a:off x="7816" y="2058"/>
                <a:ext cx="8339" cy="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sz="80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</a:t>
                </a: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WRITE YOUR TEXT HERE WRITE YOUR TEXT HERE WRITE YOUR TEXT HERE WRITE YOUR TEXT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TEXT HERE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lang="en-US" sz="80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微软雅黑"/>
                    <a:cs typeface="Arial" panose="020B0604020202020204" pitchFamily="34" charset="0"/>
                    <a:sym typeface="+mn-ea"/>
                  </a:rPr>
                  <a:t>HERE WRITE YOUR TEXT HERE WRITE YOUR TEXT HERE WRITE YOUR </a:t>
                </a:r>
                <a:endParaRPr kumimoji="0" lang="en-US" sz="80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/>
                  <a:cs typeface="Arial" panose="020B0604020202020204" pitchFamily="34" charset="0"/>
                  <a:sym typeface="+mn-ea"/>
                </a:endParaRPr>
              </a:p>
            </p:txBody>
          </p:sp>
        </p:grpSp>
        <p:sp>
          <p:nvSpPr>
            <p:cNvPr id="33" name="TextBox 127"/>
            <p:cNvSpPr txBox="1"/>
            <p:nvPr/>
          </p:nvSpPr>
          <p:spPr>
            <a:xfrm>
              <a:off x="7952" y="1702"/>
              <a:ext cx="3296" cy="727"/>
            </a:xfrm>
            <a:prstGeom prst="rect">
              <a:avLst/>
            </a:prstGeom>
            <a:noFill/>
          </p:spPr>
          <p:txBody>
            <a:bodyPr wrap="square" lIns="68575" tIns="0" rIns="68575" bIns="0" rtlCol="0" anchor="t">
              <a:spAutoFit/>
            </a:bodyPr>
            <a:lstStyle/>
            <a:p>
              <a:pPr algn="ctr">
                <a:buFontTx/>
                <a:buNone/>
              </a:pPr>
              <a:r>
                <a:rPr lang="en-US" altLang="zh-CN" sz="3000" spc="200">
                  <a:solidFill>
                    <a:schemeClr val="tx1"/>
                  </a:solidFill>
                  <a:uFillTx/>
                  <a:latin typeface="思源黑体 CN Medium" panose="020B0600000000000000" charset="-122"/>
                  <a:ea typeface="思源黑体 CN Medium" panose="020B0600000000000000" charset="-122"/>
                  <a:sym typeface="Source Han Sans K Medium" panose="020B0600000000000000" pitchFamily="34" charset="-128"/>
                </a:rPr>
                <a:t>PART 02</a:t>
              </a:r>
            </a:p>
          </p:txBody>
        </p:sp>
        <p:cxnSp>
          <p:nvCxnSpPr>
            <p:cNvPr id="4" name="直接连接符 3"/>
            <p:cNvCxnSpPr/>
            <p:nvPr/>
          </p:nvCxnSpPr>
          <p:spPr>
            <a:xfrm>
              <a:off x="8805" y="2720"/>
              <a:ext cx="1591" cy="0"/>
            </a:xfrm>
            <a:prstGeom prst="line">
              <a:avLst/>
            </a:prstGeom>
            <a:ln w="222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图片 11" descr="571eb2e56227a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94030"/>
            <a:ext cx="2545080" cy="2545080"/>
          </a:xfrm>
          <a:prstGeom prst="rect">
            <a:avLst/>
          </a:prstGeom>
        </p:spPr>
      </p:pic>
      <p:pic>
        <p:nvPicPr>
          <p:cNvPr id="3" name="图片 2" descr="摄图网_401274303"/>
          <p:cNvPicPr>
            <a:picLocks noChangeAspect="1"/>
          </p:cNvPicPr>
          <p:nvPr/>
        </p:nvPicPr>
        <p:blipFill>
          <a:blip r:embed="rId6" cstate="email">
            <a:lum bright="12000" contrast="6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5894070"/>
            <a:ext cx="12192000" cy="96393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423035" y="3590925"/>
            <a:ext cx="1584325" cy="2957830"/>
          </a:xfrm>
          <a:prstGeom prst="rect">
            <a:avLst/>
          </a:prstGeom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3660" y="3858895"/>
            <a:ext cx="1634490" cy="2689860"/>
          </a:xfrm>
          <a:prstGeom prst="rect">
            <a:avLst/>
          </a:prstGeom>
        </p:spPr>
      </p:pic>
      <p:pic>
        <p:nvPicPr>
          <p:cNvPr id="7" name="图片 6" descr="e6dc1952ab2174688fd4a1657f54cf4b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29775" y="3138805"/>
            <a:ext cx="2219325" cy="3409950"/>
          </a:xfrm>
          <a:prstGeom prst="rect">
            <a:avLst/>
          </a:prstGeom>
        </p:spPr>
      </p:pic>
      <p:pic>
        <p:nvPicPr>
          <p:cNvPr id="14" name="图片 13" descr="02639c4acaf37f0dc2709f3a13c98bab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77805" y="489585"/>
            <a:ext cx="1471295" cy="936625"/>
          </a:xfrm>
          <a:prstGeom prst="rect">
            <a:avLst/>
          </a:prstGeom>
        </p:spPr>
      </p:pic>
      <p:pic>
        <p:nvPicPr>
          <p:cNvPr id="15" name="图片 14" descr="2c4bf0afb0f349b3ca6ccdc2b112409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620" y="215900"/>
            <a:ext cx="1466850" cy="14846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任意多边形 20"/>
          <p:cNvSpPr/>
          <p:nvPr/>
        </p:nvSpPr>
        <p:spPr>
          <a:xfrm>
            <a:off x="1909445" y="1982470"/>
            <a:ext cx="5070475" cy="3492500"/>
          </a:xfrm>
          <a:custGeom>
            <a:avLst/>
            <a:gdLst>
              <a:gd name="connsiteX0" fmla="*/ 24 w 7377"/>
              <a:gd name="connsiteY0" fmla="*/ 3240 h 5500"/>
              <a:gd name="connsiteX1" fmla="*/ 0 w 7377"/>
              <a:gd name="connsiteY1" fmla="*/ 0 h 5500"/>
              <a:gd name="connsiteX2" fmla="*/ 7377 w 7377"/>
              <a:gd name="connsiteY2" fmla="*/ 0 h 5500"/>
              <a:gd name="connsiteX3" fmla="*/ 7377 w 7377"/>
              <a:gd name="connsiteY3" fmla="*/ 5500 h 5500"/>
              <a:gd name="connsiteX4" fmla="*/ 3645 w 7377"/>
              <a:gd name="connsiteY4" fmla="*/ 5475 h 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77" h="5500">
                <a:moveTo>
                  <a:pt x="24" y="3240"/>
                </a:moveTo>
                <a:lnTo>
                  <a:pt x="0" y="0"/>
                </a:lnTo>
                <a:lnTo>
                  <a:pt x="7377" y="0"/>
                </a:lnTo>
                <a:lnTo>
                  <a:pt x="7377" y="5500"/>
                </a:lnTo>
                <a:lnTo>
                  <a:pt x="3645" y="5475"/>
                </a:lnTo>
              </a:path>
            </a:pathLst>
          </a:custGeom>
          <a:noFill/>
          <a:ln w="31750">
            <a:solidFill>
              <a:srgbClr val="F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602615" y="843264"/>
            <a:ext cx="5533869" cy="5565791"/>
            <a:chOff x="137" y="1373"/>
            <a:chExt cx="6097" cy="6132"/>
          </a:xfrm>
        </p:grpSpPr>
        <p:pic>
          <p:nvPicPr>
            <p:cNvPr id="15" name="图片 14" descr="u=3859817118,1404139944&amp;fm=15&amp;gp=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089" y="1373"/>
              <a:ext cx="3043" cy="3494"/>
            </a:xfrm>
            <a:prstGeom prst="rect">
              <a:avLst/>
            </a:prstGeom>
          </p:spPr>
        </p:pic>
        <p:pic>
          <p:nvPicPr>
            <p:cNvPr id="25" name="图片 24" descr="timg (1)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37" y="4423"/>
              <a:ext cx="3269" cy="2486"/>
            </a:xfrm>
            <a:prstGeom prst="rect">
              <a:avLst/>
            </a:prstGeom>
          </p:spPr>
        </p:pic>
        <p:pic>
          <p:nvPicPr>
            <p:cNvPr id="16" name="图片 15" descr="timg (3)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63" y="4962"/>
              <a:ext cx="2671" cy="2543"/>
            </a:xfrm>
            <a:prstGeom prst="rect">
              <a:avLst/>
            </a:prstGeom>
          </p:spPr>
        </p:pic>
      </p:grpSp>
      <p:sp>
        <p:nvSpPr>
          <p:cNvPr id="52" name="TextBox 59"/>
          <p:cNvSpPr txBox="1"/>
          <p:nvPr/>
        </p:nvSpPr>
        <p:spPr>
          <a:xfrm>
            <a:off x="7094855" y="2325370"/>
            <a:ext cx="4545965" cy="29546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髓是一种能够吸收撞击力的缓冲材料，但这种头盔不久就让位于一种可填充的皮革面的设计，这种设计一直持续到20世纪70年代。这种头盔最初被称为"发网"，因为它有一条条的有填充物的长皮套,像个网套在头上。这种头盔非常诱人，其中有柔软优质的皮革包裹着的泡沫填充物。虽说这种头盔确实能保护摔伤的骑车人的耳朵不被地面搓伤或碰伤。但很遗憾的是，它的防撞击性能较差。</a:t>
            </a:r>
          </a:p>
        </p:txBody>
      </p:sp>
      <p:sp>
        <p:nvSpPr>
          <p:cNvPr id="22" name="TextBox 127"/>
          <p:cNvSpPr txBox="1"/>
          <p:nvPr/>
        </p:nvSpPr>
        <p:spPr>
          <a:xfrm>
            <a:off x="393065" y="456565"/>
            <a:ext cx="2752090" cy="338455"/>
          </a:xfrm>
          <a:prstGeom prst="rect">
            <a:avLst/>
          </a:prstGeom>
          <a:noFill/>
        </p:spPr>
        <p:txBody>
          <a:bodyPr wrap="square" lIns="68575" tIns="0" rIns="68575" bIns="0" rtlCol="0" anchor="t">
            <a:spAutoFit/>
          </a:bodyPr>
          <a:lstStyle/>
          <a:p>
            <a:pPr algn="l">
              <a:buFontTx/>
              <a:buNone/>
            </a:pPr>
            <a:r>
              <a:rPr lang="zh-CN" altLang="en-US" sz="2200" spc="200">
                <a:solidFill>
                  <a:schemeClr val="tx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  <a:sym typeface="Source Han Sans K Medium" panose="020B0600000000000000" pitchFamily="34" charset="-128"/>
              </a:rPr>
              <a:t>保护原理</a:t>
            </a:r>
          </a:p>
        </p:txBody>
      </p:sp>
      <p:sp>
        <p:nvSpPr>
          <p:cNvPr id="28" name="Rectangle 60"/>
          <p:cNvSpPr/>
          <p:nvPr/>
        </p:nvSpPr>
        <p:spPr>
          <a:xfrm>
            <a:off x="5319395" y="2420620"/>
            <a:ext cx="1891030" cy="1153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l"/>
            <a:r>
              <a:rPr lang="en-US" altLang="zh-CN" sz="2500" b="1">
                <a:solidFill>
                  <a:srgbClr val="FE8900"/>
                </a:solidFill>
                <a:latin typeface="Arial" panose="020B0604020202020204" pitchFamily="34" charset="0"/>
                <a:ea typeface="思源黑体 CN Bold" panose="020B0800000000000000" charset="-122"/>
                <a:cs typeface="Arial" panose="020B0604020202020204" pitchFamily="34" charset="0"/>
              </a:rPr>
              <a:t>Write </a:t>
            </a:r>
          </a:p>
          <a:p>
            <a:pPr algn="l"/>
            <a:r>
              <a:rPr lang="en-US" altLang="zh-CN" sz="2500" b="1">
                <a:solidFill>
                  <a:srgbClr val="FE8900"/>
                </a:solidFill>
                <a:latin typeface="Arial" panose="020B0604020202020204" pitchFamily="34" charset="0"/>
                <a:ea typeface="思源黑体 CN Bold" panose="020B0800000000000000" charset="-122"/>
                <a:cs typeface="Arial" panose="020B0604020202020204" pitchFamily="34" charset="0"/>
              </a:rPr>
              <a:t>your text </a:t>
            </a:r>
          </a:p>
          <a:p>
            <a:pPr algn="l"/>
            <a:r>
              <a:rPr lang="en-US" altLang="zh-CN" sz="2500" b="1">
                <a:solidFill>
                  <a:srgbClr val="FE8900"/>
                </a:solidFill>
                <a:latin typeface="Arial" panose="020B0604020202020204" pitchFamily="34" charset="0"/>
                <a:ea typeface="思源黑体 CN Bold" panose="020B0800000000000000" charset="-122"/>
                <a:cs typeface="Arial" panose="020B0604020202020204" pitchFamily="34" charset="0"/>
              </a:rPr>
              <a:t>here</a:t>
            </a:r>
          </a:p>
        </p:txBody>
      </p:sp>
      <p:cxnSp>
        <p:nvCxnSpPr>
          <p:cNvPr id="32" name="直接连接符 31"/>
          <p:cNvCxnSpPr/>
          <p:nvPr/>
        </p:nvCxnSpPr>
        <p:spPr>
          <a:xfrm>
            <a:off x="10258425" y="1402080"/>
            <a:ext cx="1933575" cy="0"/>
          </a:xfrm>
          <a:prstGeom prst="line">
            <a:avLst/>
          </a:prstGeom>
          <a:ln w="1016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229995"/>
            <a:ext cx="12192000" cy="22910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5960" name="Freeform 728"/>
          <p:cNvSpPr>
            <a:spLocks noEditPoints="1"/>
          </p:cNvSpPr>
          <p:nvPr>
            <p:custDataLst>
              <p:tags r:id="rId2"/>
            </p:custDataLst>
          </p:nvPr>
        </p:nvSpPr>
        <p:spPr>
          <a:xfrm>
            <a:off x="2136775" y="2182495"/>
            <a:ext cx="510540" cy="504825"/>
          </a:xfrm>
          <a:custGeom>
            <a:avLst/>
            <a:gdLst/>
            <a:ahLst/>
            <a:cxnLst>
              <a:cxn ang="0">
                <a:pos x="141218" y="31750"/>
              </a:cxn>
              <a:cxn ang="0">
                <a:pos x="99495" y="0"/>
              </a:cxn>
              <a:cxn ang="0">
                <a:pos x="3210" y="85725"/>
              </a:cxn>
              <a:cxn ang="0">
                <a:pos x="3210" y="85725"/>
              </a:cxn>
              <a:cxn ang="0">
                <a:pos x="3210" y="85725"/>
              </a:cxn>
              <a:cxn ang="0">
                <a:pos x="3210" y="85725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88900"/>
              </a:cxn>
              <a:cxn ang="0">
                <a:pos x="0" y="92075"/>
              </a:cxn>
              <a:cxn ang="0">
                <a:pos x="0" y="139700"/>
              </a:cxn>
              <a:cxn ang="0">
                <a:pos x="54562" y="146050"/>
              </a:cxn>
              <a:cxn ang="0">
                <a:pos x="54562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57771" y="146050"/>
              </a:cxn>
              <a:cxn ang="0">
                <a:pos x="60981" y="142875"/>
              </a:cxn>
              <a:cxn ang="0">
                <a:pos x="141218" y="63500"/>
              </a:cxn>
              <a:cxn ang="0">
                <a:pos x="147637" y="47625"/>
              </a:cxn>
              <a:cxn ang="0">
                <a:pos x="73819" y="34925"/>
              </a:cxn>
              <a:cxn ang="0">
                <a:pos x="22467" y="98425"/>
              </a:cxn>
              <a:cxn ang="0">
                <a:pos x="73819" y="34925"/>
              </a:cxn>
              <a:cxn ang="0">
                <a:pos x="12838" y="133350"/>
              </a:cxn>
              <a:cxn ang="0">
                <a:pos x="41724" y="133350"/>
              </a:cxn>
              <a:cxn ang="0">
                <a:pos x="28886" y="104775"/>
              </a:cxn>
              <a:cxn ang="0">
                <a:pos x="86657" y="47625"/>
              </a:cxn>
              <a:cxn ang="0">
                <a:pos x="41724" y="117475"/>
              </a:cxn>
              <a:cxn ang="0">
                <a:pos x="54562" y="130175"/>
              </a:cxn>
              <a:cxn ang="0">
                <a:pos x="48143" y="123825"/>
              </a:cxn>
              <a:cxn ang="0">
                <a:pos x="112333" y="73025"/>
              </a:cxn>
              <a:cxn ang="0">
                <a:pos x="134799" y="47625"/>
              </a:cxn>
              <a:cxn ang="0">
                <a:pos x="134799" y="47625"/>
              </a:cxn>
              <a:cxn ang="0">
                <a:pos x="125171" y="60325"/>
              </a:cxn>
              <a:cxn ang="0">
                <a:pos x="121961" y="66675"/>
              </a:cxn>
              <a:cxn ang="0">
                <a:pos x="86657" y="22225"/>
              </a:cxn>
              <a:cxn ang="0">
                <a:pos x="99495" y="12700"/>
              </a:cxn>
              <a:cxn ang="0">
                <a:pos x="131590" y="41275"/>
              </a:cxn>
            </a:cxnLst>
            <a:rect l="l" t="t" r="r" b="b"/>
            <a:pathLst>
              <a:path w="46" h="46">
                <a:moveTo>
                  <a:pt x="46" y="15"/>
                </a:moveTo>
                <a:cubicBezTo>
                  <a:pt x="46" y="13"/>
                  <a:pt x="45" y="11"/>
                  <a:pt x="44" y="10"/>
                </a:cubicBezTo>
                <a:cubicBezTo>
                  <a:pt x="36" y="2"/>
                  <a:pt x="36" y="2"/>
                  <a:pt x="36" y="2"/>
                </a:cubicBezTo>
                <a:cubicBezTo>
                  <a:pt x="35" y="1"/>
                  <a:pt x="33" y="0"/>
                  <a:pt x="31" y="0"/>
                </a:cubicBezTo>
                <a:cubicBezTo>
                  <a:pt x="29" y="0"/>
                  <a:pt x="27" y="1"/>
                  <a:pt x="26" y="2"/>
                </a:cubicBezTo>
                <a:cubicBezTo>
                  <a:pt x="17" y="10"/>
                  <a:pt x="9" y="19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1" y="27"/>
                  <a:pt x="1" y="27"/>
                  <a:pt x="1" y="27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5"/>
                  <a:pt x="1" y="46"/>
                  <a:pt x="2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5"/>
                  <a:pt x="18" y="45"/>
                  <a:pt x="18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27" y="37"/>
                  <a:pt x="35" y="28"/>
                  <a:pt x="44" y="20"/>
                </a:cubicBezTo>
                <a:cubicBezTo>
                  <a:pt x="45" y="19"/>
                  <a:pt x="46" y="17"/>
                  <a:pt x="46" y="15"/>
                </a:cubicBezTo>
                <a:cubicBezTo>
                  <a:pt x="46" y="15"/>
                  <a:pt x="46" y="15"/>
                  <a:pt x="46" y="15"/>
                </a:cubicBezTo>
                <a:close/>
                <a:moveTo>
                  <a:pt x="23" y="11"/>
                </a:moveTo>
                <a:cubicBezTo>
                  <a:pt x="23" y="11"/>
                  <a:pt x="23" y="11"/>
                  <a:pt x="23" y="11"/>
                </a:cubicBezTo>
                <a:cubicBezTo>
                  <a:pt x="25" y="13"/>
                  <a:pt x="25" y="13"/>
                  <a:pt x="25" y="13"/>
                </a:cubicBezTo>
                <a:cubicBezTo>
                  <a:pt x="7" y="31"/>
                  <a:pt x="7" y="31"/>
                  <a:pt x="7" y="31"/>
                </a:cubicBezTo>
                <a:cubicBezTo>
                  <a:pt x="5" y="29"/>
                  <a:pt x="5" y="29"/>
                  <a:pt x="5" y="29"/>
                </a:cubicBezTo>
                <a:cubicBezTo>
                  <a:pt x="23" y="11"/>
                  <a:pt x="23" y="11"/>
                  <a:pt x="23" y="11"/>
                </a:cubicBezTo>
                <a:close/>
                <a:moveTo>
                  <a:pt x="4" y="42"/>
                </a:moveTo>
                <a:cubicBezTo>
                  <a:pt x="4" y="42"/>
                  <a:pt x="4" y="42"/>
                  <a:pt x="4" y="42"/>
                </a:cubicBezTo>
                <a:cubicBezTo>
                  <a:pt x="4" y="33"/>
                  <a:pt x="4" y="33"/>
                  <a:pt x="4" y="33"/>
                </a:cubicBezTo>
                <a:cubicBezTo>
                  <a:pt x="13" y="42"/>
                  <a:pt x="13" y="42"/>
                  <a:pt x="13" y="42"/>
                </a:cubicBezTo>
                <a:cubicBezTo>
                  <a:pt x="4" y="42"/>
                  <a:pt x="4" y="42"/>
                  <a:pt x="4" y="42"/>
                </a:cubicBezTo>
                <a:close/>
                <a:moveTo>
                  <a:pt x="9" y="33"/>
                </a:moveTo>
                <a:cubicBezTo>
                  <a:pt x="9" y="33"/>
                  <a:pt x="9" y="33"/>
                  <a:pt x="9" y="33"/>
                </a:cubicBezTo>
                <a:cubicBezTo>
                  <a:pt x="27" y="15"/>
                  <a:pt x="27" y="15"/>
                  <a:pt x="27" y="15"/>
                </a:cubicBezTo>
                <a:cubicBezTo>
                  <a:pt x="31" y="19"/>
                  <a:pt x="31" y="19"/>
                  <a:pt x="31" y="19"/>
                </a:cubicBezTo>
                <a:cubicBezTo>
                  <a:pt x="13" y="37"/>
                  <a:pt x="13" y="37"/>
                  <a:pt x="13" y="37"/>
                </a:cubicBezTo>
                <a:cubicBezTo>
                  <a:pt x="9" y="33"/>
                  <a:pt x="9" y="33"/>
                  <a:pt x="9" y="33"/>
                </a:cubicBezTo>
                <a:close/>
                <a:moveTo>
                  <a:pt x="17" y="41"/>
                </a:moveTo>
                <a:cubicBezTo>
                  <a:pt x="17" y="41"/>
                  <a:pt x="17" y="41"/>
                  <a:pt x="17" y="41"/>
                </a:cubicBezTo>
                <a:cubicBezTo>
                  <a:pt x="15" y="39"/>
                  <a:pt x="15" y="39"/>
                  <a:pt x="15" y="39"/>
                </a:cubicBezTo>
                <a:cubicBezTo>
                  <a:pt x="33" y="21"/>
                  <a:pt x="33" y="21"/>
                  <a:pt x="33" y="21"/>
                </a:cubicBezTo>
                <a:cubicBezTo>
                  <a:pt x="35" y="23"/>
                  <a:pt x="35" y="23"/>
                  <a:pt x="35" y="23"/>
                </a:cubicBezTo>
                <a:cubicBezTo>
                  <a:pt x="17" y="41"/>
                  <a:pt x="17" y="41"/>
                  <a:pt x="17" y="41"/>
                </a:cubicBezTo>
                <a:close/>
                <a:moveTo>
                  <a:pt x="42" y="15"/>
                </a:moveTo>
                <a:cubicBezTo>
                  <a:pt x="42" y="15"/>
                  <a:pt x="42" y="15"/>
                  <a:pt x="42" y="15"/>
                </a:cubicBezTo>
                <a:cubicBezTo>
                  <a:pt x="42" y="15"/>
                  <a:pt x="42" y="15"/>
                  <a:pt x="42" y="15"/>
                </a:cubicBezTo>
                <a:cubicBezTo>
                  <a:pt x="42" y="16"/>
                  <a:pt x="42" y="17"/>
                  <a:pt x="41" y="17"/>
                </a:cubicBezTo>
                <a:cubicBezTo>
                  <a:pt x="39" y="19"/>
                  <a:pt x="39" y="19"/>
                  <a:pt x="39" y="19"/>
                </a:cubicBezTo>
                <a:cubicBezTo>
                  <a:pt x="38" y="20"/>
                  <a:pt x="38" y="20"/>
                  <a:pt x="38" y="20"/>
                </a:cubicBezTo>
                <a:cubicBezTo>
                  <a:pt x="38" y="21"/>
                  <a:pt x="38" y="21"/>
                  <a:pt x="38" y="21"/>
                </a:cubicBezTo>
                <a:cubicBezTo>
                  <a:pt x="25" y="8"/>
                  <a:pt x="25" y="8"/>
                  <a:pt x="25" y="8"/>
                </a:cubicBezTo>
                <a:cubicBezTo>
                  <a:pt x="27" y="7"/>
                  <a:pt x="27" y="7"/>
                  <a:pt x="27" y="7"/>
                </a:cubicBezTo>
                <a:cubicBezTo>
                  <a:pt x="29" y="5"/>
                  <a:pt x="29" y="5"/>
                  <a:pt x="29" y="5"/>
                </a:cubicBezTo>
                <a:cubicBezTo>
                  <a:pt x="29" y="4"/>
                  <a:pt x="30" y="4"/>
                  <a:pt x="31" y="4"/>
                </a:cubicBezTo>
                <a:cubicBezTo>
                  <a:pt x="32" y="4"/>
                  <a:pt x="33" y="4"/>
                  <a:pt x="33" y="5"/>
                </a:cubicBezTo>
                <a:cubicBezTo>
                  <a:pt x="41" y="13"/>
                  <a:pt x="41" y="13"/>
                  <a:pt x="41" y="13"/>
                </a:cubicBezTo>
                <a:cubicBezTo>
                  <a:pt x="42" y="13"/>
                  <a:pt x="42" y="14"/>
                  <a:pt x="42" y="15"/>
                </a:cubicBezTo>
                <a:close/>
              </a:path>
            </a:pathLst>
          </a:custGeom>
          <a:solidFill>
            <a:srgbClr val="FE8900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TextBox 59"/>
          <p:cNvSpPr txBox="1"/>
          <p:nvPr/>
        </p:nvSpPr>
        <p:spPr>
          <a:xfrm>
            <a:off x="3145155" y="2182495"/>
            <a:ext cx="7924165" cy="7385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 defTabSz="1219200">
              <a:lnSpc>
                <a:spcPct val="150000"/>
              </a:lnSpc>
              <a:spcBef>
                <a:spcPct val="20000"/>
              </a:spcBef>
              <a:defRPr/>
            </a:pPr>
            <a:r>
              <a:rPr lang="zh-C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lt"/>
              </a:rPr>
              <a:t>软头盔是一个重要的发展，这种盔看上去有点像带通气孔的碗，这种头盔用聚苯乙烯材料制成，包有合成弹力纤维材料(LYCRA)，后来又在里侧加入了泡沫垫。</a:t>
            </a:r>
          </a:p>
        </p:txBody>
      </p:sp>
      <p:pic>
        <p:nvPicPr>
          <p:cNvPr id="20" name="图片 19" descr="u=3859817118,1404139944&amp;fm=15&amp;gp=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97780" y="3955415"/>
            <a:ext cx="3547110" cy="2000885"/>
          </a:xfrm>
          <a:prstGeom prst="rect">
            <a:avLst/>
          </a:prstGeom>
        </p:spPr>
      </p:pic>
      <p:pic>
        <p:nvPicPr>
          <p:cNvPr id="25" name="图片 24" descr="timg (1)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93480" y="3955415"/>
            <a:ext cx="2611120" cy="1985010"/>
          </a:xfrm>
          <a:prstGeom prst="rect">
            <a:avLst/>
          </a:prstGeom>
        </p:spPr>
      </p:pic>
      <p:sp>
        <p:nvSpPr>
          <p:cNvPr id="9" name="TextBox 127"/>
          <p:cNvSpPr txBox="1"/>
          <p:nvPr/>
        </p:nvSpPr>
        <p:spPr>
          <a:xfrm>
            <a:off x="393065" y="456565"/>
            <a:ext cx="2752090" cy="338455"/>
          </a:xfrm>
          <a:prstGeom prst="rect">
            <a:avLst/>
          </a:prstGeom>
          <a:noFill/>
        </p:spPr>
        <p:txBody>
          <a:bodyPr wrap="square" lIns="68575" tIns="0" rIns="68575" bIns="0" rtlCol="0" anchor="t">
            <a:spAutoFit/>
          </a:bodyPr>
          <a:lstStyle/>
          <a:p>
            <a:pPr algn="l">
              <a:buFontTx/>
              <a:buNone/>
            </a:pPr>
            <a:r>
              <a:rPr lang="zh-CN" altLang="en-US" sz="2200" spc="200">
                <a:solidFill>
                  <a:schemeClr val="tx1"/>
                </a:solidFill>
                <a:uFillTx/>
                <a:latin typeface="思源黑体 CN Bold" panose="020B0800000000000000" charset="-122"/>
                <a:ea typeface="思源黑体 CN Bold" panose="020B0800000000000000" charset="-122"/>
                <a:sym typeface="Source Han Sans K Medium" panose="020B0600000000000000" pitchFamily="34" charset="-128"/>
              </a:rPr>
              <a:t>保护原理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PECIAL_SOURCE" val="bdnul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22888096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INDEX" val="20187308"/>
  <p:tag name="KSO_WM_TEMPLATE_SUBCATEGORY" val="0"/>
  <p:tag name="KSO_WM_TEMPLATE_THUMBS_INDEX" val="1、2、3、6、8、10、11、12、1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22888096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122888096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40739493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407394932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PECIAL_SOURCE" val="bdnull"/>
  <p:tag name="KSO_WM_TEMPLATE_CATEGORY" val="custom"/>
  <p:tag name="KSO_WM_TEMPLATE_INDEX" val="20187308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40739493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heme/theme1.xml><?xml version="1.0" encoding="utf-8"?>
<a:theme xmlns:a="http://schemas.openxmlformats.org/drawingml/2006/main" name="第一PPT模板网-WWW.1PPT.COM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1301</Words>
  <Application>Microsoft Office PowerPoint</Application>
  <PresentationFormat>宽屏</PresentationFormat>
  <Paragraphs>101</Paragraphs>
  <Slides>18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18</vt:i4>
      </vt:variant>
    </vt:vector>
  </HeadingPairs>
  <TitlesOfParts>
    <vt:vector size="32" baseType="lpstr">
      <vt:lpstr>Meiryo</vt:lpstr>
      <vt:lpstr>Source Han Sans K Medium</vt:lpstr>
      <vt:lpstr>华文琥珀</vt:lpstr>
      <vt:lpstr>思源黑体 CN Bold</vt:lpstr>
      <vt:lpstr>思源黑体 CN Medium</vt:lpstr>
      <vt:lpstr>思源黑体 CN Normal</vt:lpstr>
      <vt:lpstr>宋体</vt:lpstr>
      <vt:lpstr>微软雅黑</vt:lpstr>
      <vt:lpstr>Arial</vt:lpstr>
      <vt:lpstr>Calibri</vt:lpstr>
      <vt:lpstr>Calibri Light</vt:lpstr>
      <vt:lpstr>Times New Roman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2021-12-31T21:45:35Z</cp:lastPrinted>
  <dcterms:created xsi:type="dcterms:W3CDTF">2021-12-31T21:45:35Z</dcterms:created>
  <dcterms:modified xsi:type="dcterms:W3CDTF">2023-04-05T08:13:43Z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