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69" r:id="rId3"/>
  </p:sldMasterIdLst>
  <p:notesMasterIdLst>
    <p:notesMasterId r:id="rId47"/>
  </p:notesMasterIdLst>
  <p:handoutMasterIdLst>
    <p:handoutMasterId r:id="rId48"/>
  </p:handoutMasterIdLst>
  <p:sldIdLst>
    <p:sldId id="325" r:id="rId4"/>
    <p:sldId id="257" r:id="rId5"/>
    <p:sldId id="258" r:id="rId6"/>
    <p:sldId id="332" r:id="rId7"/>
    <p:sldId id="260" r:id="rId8"/>
    <p:sldId id="261" r:id="rId9"/>
    <p:sldId id="262" r:id="rId10"/>
    <p:sldId id="263" r:id="rId11"/>
    <p:sldId id="264" r:id="rId12"/>
    <p:sldId id="265" r:id="rId13"/>
    <p:sldId id="266" r:id="rId14"/>
    <p:sldId id="267" r:id="rId15"/>
    <p:sldId id="268" r:id="rId16"/>
    <p:sldId id="346" r:id="rId17"/>
    <p:sldId id="270" r:id="rId18"/>
    <p:sldId id="271" r:id="rId19"/>
    <p:sldId id="347" r:id="rId20"/>
    <p:sldId id="273" r:id="rId21"/>
    <p:sldId id="317" r:id="rId22"/>
    <p:sldId id="275" r:id="rId23"/>
    <p:sldId id="349" r:id="rId24"/>
    <p:sldId id="277" r:id="rId25"/>
    <p:sldId id="278" r:id="rId26"/>
    <p:sldId id="279" r:id="rId27"/>
    <p:sldId id="319" r:id="rId28"/>
    <p:sldId id="281" r:id="rId29"/>
    <p:sldId id="348" r:id="rId30"/>
    <p:sldId id="283" r:id="rId31"/>
    <p:sldId id="284" r:id="rId32"/>
    <p:sldId id="285" r:id="rId33"/>
    <p:sldId id="350" r:id="rId34"/>
    <p:sldId id="287" r:id="rId35"/>
    <p:sldId id="288" r:id="rId36"/>
    <p:sldId id="289" r:id="rId37"/>
    <p:sldId id="290" r:id="rId38"/>
    <p:sldId id="291" r:id="rId39"/>
    <p:sldId id="292" r:id="rId40"/>
    <p:sldId id="293" r:id="rId41"/>
    <p:sldId id="294" r:id="rId42"/>
    <p:sldId id="305" r:id="rId43"/>
    <p:sldId id="297" r:id="rId44"/>
    <p:sldId id="354" r:id="rId45"/>
    <p:sldId id="355"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52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CEFF6"/>
    <a:srgbClr val="3FCDFF"/>
    <a:srgbClr val="89E0FF"/>
    <a:srgbClr val="DDF8FB"/>
    <a:srgbClr val="BDE7EF"/>
    <a:srgbClr val="ABE9FF"/>
    <a:srgbClr val="EDFBFD"/>
    <a:srgbClr val="00B0F0"/>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8" autoAdjust="0"/>
    <p:restoredTop sz="94660"/>
  </p:normalViewPr>
  <p:slideViewPr>
    <p:cSldViewPr snapToGrid="0" showGuides="1">
      <p:cViewPr varScale="1">
        <p:scale>
          <a:sx n="106" d="100"/>
          <a:sy n="106" d="100"/>
        </p:scale>
        <p:origin x="744" y="96"/>
      </p:cViewPr>
      <p:guideLst>
        <p:guide orient="horz" pos="2160"/>
        <p:guide pos="3522"/>
      </p:guideLst>
    </p:cSldViewPr>
  </p:slideViewPr>
  <p:notesTextViewPr>
    <p:cViewPr>
      <p:scale>
        <a:sx n="1" d="1"/>
        <a:sy n="1" d="1"/>
      </p:scale>
      <p:origin x="0" y="0"/>
    </p:cViewPr>
  </p:notesTextViewPr>
  <p:notesViewPr>
    <p:cSldViewPr snapToGrid="0" showGuides="1">
      <p:cViewPr varScale="1">
        <p:scale>
          <a:sx n="85" d="100"/>
          <a:sy n="85" d="100"/>
        </p:scale>
        <p:origin x="135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71AF32-6707-4933-9DE4-E6E34CD66282}" type="doc">
      <dgm:prSet loTypeId="urn:microsoft.com/office/officeart/2005/8/layout/lProcess2" loCatId="list" qsTypeId="urn:microsoft.com/office/officeart/2005/8/quickstyle/simple5" qsCatId="simple" csTypeId="urn:microsoft.com/office/officeart/2005/8/colors/accent2_1" csCatId="accent2" phldr="1"/>
      <dgm:spPr/>
      <dgm:t>
        <a:bodyPr/>
        <a:lstStyle/>
        <a:p>
          <a:endParaRPr lang="zh-CN" altLang="en-US"/>
        </a:p>
      </dgm:t>
    </dgm:pt>
    <dgm:pt modelId="{E361940F-511E-403F-A85B-5A18C4FCF06F}">
      <dgm:prSet phldrT="[文本]" custT="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dgm:spPr>
      <dgm:t>
        <a:bodyPr/>
        <a:lstStyle/>
        <a:p>
          <a:r>
            <a:rPr lang="zh-CN" altLang="en-US" sz="2000" b="0">
              <a:ea typeface="思源宋体 CN" panose="02020400000000000000" pitchFamily="18" charset="-122"/>
            </a:rPr>
            <a:t>前期投入</a:t>
          </a:r>
          <a:endParaRPr lang="zh-CN" altLang="en-US" sz="2000" dirty="0">
            <a:latin typeface="思源宋体 CN" panose="02020400000000000000" pitchFamily="18" charset="-122"/>
            <a:ea typeface="思源宋体 CN" panose="02020400000000000000" pitchFamily="18" charset="-122"/>
          </a:endParaRPr>
        </a:p>
      </dgm:t>
    </dgm:pt>
    <dgm:pt modelId="{61CAC5D5-38DE-4771-8F5E-8451DB08F9A7}" type="parTrans" cxnId="{317EC8DB-D1EF-4273-96D7-A8F0D953818B}">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47915778-2E8C-4E06-8FF2-702E25C9B665}" type="sibTrans" cxnId="{317EC8DB-D1EF-4273-96D7-A8F0D953818B}">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5B471D5D-6710-42ED-BB81-02927F90F3EC}">
      <dgm:prSet phldrT="[文本]" custT="1"/>
      <dgm:spPr/>
      <dgm:t>
        <a:bodyPr/>
        <a:lstStyle/>
        <a:p>
          <a:r>
            <a:rPr lang="zh-CN" altLang="en-US" sz="2000" b="0">
              <a:ea typeface="思源宋体 CN" panose="02020400000000000000" pitchFamily="18" charset="-122"/>
            </a:rPr>
            <a:t>市场适用性</a:t>
          </a:r>
          <a:endParaRPr lang="zh-CN" altLang="en-US" sz="2000" dirty="0">
            <a:latin typeface="思源宋体 CN" panose="02020400000000000000" pitchFamily="18" charset="-122"/>
            <a:ea typeface="思源宋体 CN" panose="02020400000000000000" pitchFamily="18" charset="-122"/>
          </a:endParaRPr>
        </a:p>
      </dgm:t>
    </dgm:pt>
    <dgm:pt modelId="{DF77EFEC-A2C0-4E97-9A6D-3FE764074BE7}" type="parTrans" cxnId="{9EDE7AE6-7971-4BA8-91A2-FA15559BDA83}">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EBDC62F1-9502-4A0A-AF32-70E266795F74}" type="sibTrans" cxnId="{9EDE7AE6-7971-4BA8-91A2-FA15559BDA83}">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670A9D5F-05FA-4BA3-80E6-BB2B4C20B948}">
      <dgm:prSet phldrT="[文本]" custT="1"/>
      <dgm:spPr/>
      <dgm:t>
        <a:bodyPr/>
        <a:lstStyle/>
        <a:p>
          <a:r>
            <a:rPr lang="zh-CN" altLang="en-US" sz="2000" b="0">
              <a:ea typeface="思源宋体 CN" panose="02020400000000000000" pitchFamily="18" charset="-122"/>
            </a:rPr>
            <a:t>权属状况</a:t>
          </a:r>
          <a:endParaRPr lang="zh-CN" altLang="en-US" sz="2000" dirty="0">
            <a:latin typeface="思源宋体 CN" panose="02020400000000000000" pitchFamily="18" charset="-122"/>
            <a:ea typeface="思源宋体 CN" panose="02020400000000000000" pitchFamily="18" charset="-122"/>
          </a:endParaRPr>
        </a:p>
      </dgm:t>
    </dgm:pt>
    <dgm:pt modelId="{83343496-B679-437E-9621-F1606391BB6E}" type="parTrans" cxnId="{DC495343-C111-40B3-9AD5-06892D92F43B}">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42DA1FE5-D964-4C98-9089-9EE4BEC02F19}" type="sibTrans" cxnId="{DC495343-C111-40B3-9AD5-06892D92F43B}">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8B19B39E-D300-4E60-984B-9C9A9A1DEEDE}">
      <dgm:prSet phldrT="[文本]" custT="1"/>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dgm:spPr>
      <dgm:t>
        <a:bodyPr/>
        <a:lstStyle/>
        <a:p>
          <a:r>
            <a:rPr lang="zh-CN" altLang="en-US" sz="2000" b="0" dirty="0">
              <a:ea typeface="思源宋体 CN" panose="02020400000000000000" pitchFamily="18" charset="-122"/>
            </a:rPr>
            <a:t>创新性</a:t>
          </a:r>
          <a:endParaRPr lang="zh-CN" altLang="en-US" sz="2000" dirty="0">
            <a:latin typeface="思源宋体 CN" panose="02020400000000000000" pitchFamily="18" charset="-122"/>
            <a:ea typeface="思源宋体 CN" panose="02020400000000000000" pitchFamily="18" charset="-122"/>
          </a:endParaRPr>
        </a:p>
      </dgm:t>
    </dgm:pt>
    <dgm:pt modelId="{E924FB7E-89B0-4ADF-94EB-20B020D48383}" type="parTrans" cxnId="{1A0A239E-9DA4-41C2-876B-9529F36243D2}">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CEC8F342-E2A4-4DAC-97AC-D393BD057DA0}" type="sibTrans" cxnId="{1A0A239E-9DA4-41C2-876B-9529F36243D2}">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9615210E-9920-4E05-8329-330E57251AA1}">
      <dgm:prSet phldrT="[文本]" custT="1"/>
      <dgm:spPr/>
      <dgm:t>
        <a:bodyPr/>
        <a:lstStyle/>
        <a:p>
          <a:r>
            <a:rPr lang="zh-CN" altLang="en-US" sz="2000" b="0" dirty="0">
              <a:ea typeface="思源宋体 CN" panose="02020400000000000000" pitchFamily="18" charset="-122"/>
            </a:rPr>
            <a:t>市场实施能力</a:t>
          </a:r>
          <a:endParaRPr lang="zh-CN" altLang="en-US" sz="2000" dirty="0">
            <a:latin typeface="思源宋体 CN" panose="02020400000000000000" pitchFamily="18" charset="-122"/>
            <a:ea typeface="思源宋体 CN" panose="02020400000000000000" pitchFamily="18" charset="-122"/>
          </a:endParaRPr>
        </a:p>
      </dgm:t>
    </dgm:pt>
    <dgm:pt modelId="{03C111F9-2866-41AB-92DA-7C96AEE1B265}" type="parTrans" cxnId="{18021A0D-E72C-4897-8C9B-71A684A3AA0F}">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14F98E05-DE2E-4D44-BEE7-6FAC43B48EDD}" type="sibTrans" cxnId="{18021A0D-E72C-4897-8C9B-71A684A3AA0F}">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69A214DE-E148-4BB3-BB0C-832AB06AEA6F}">
      <dgm:prSet phldrT="[文本]" custT="1"/>
      <dgm:spPr/>
      <dgm:t>
        <a:bodyPr/>
        <a:lstStyle/>
        <a:p>
          <a:r>
            <a:rPr lang="zh-CN" altLang="en-US" sz="2000" dirty="0">
              <a:latin typeface="思源宋体 CN" panose="02020400000000000000" pitchFamily="18" charset="-122"/>
              <a:ea typeface="思源宋体 CN" panose="02020400000000000000" pitchFamily="18" charset="-122"/>
            </a:rPr>
            <a:t>数量</a:t>
          </a:r>
        </a:p>
      </dgm:t>
    </dgm:pt>
    <dgm:pt modelId="{C9DDC890-B99E-41F9-9AFC-C4E796D197EF}" type="parTrans" cxnId="{7D8A186A-DA57-4E17-B877-32C0FCD0C849}">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67BE86FB-6715-4AA8-9413-41234FFAEF75}" type="sibTrans" cxnId="{7D8A186A-DA57-4E17-B877-32C0FCD0C849}">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277D6177-D2F2-4F3A-9C16-4E1D450075DC}">
      <dgm:prSet phldrT="[文本]" custT="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dgm:spPr>
      <dgm:t>
        <a:bodyPr/>
        <a:lstStyle/>
        <a:p>
          <a:r>
            <a:rPr lang="zh-CN" altLang="en-US" sz="2000" b="0">
              <a:ea typeface="思源宋体 CN" panose="02020400000000000000" pitchFamily="18" charset="-122"/>
            </a:rPr>
            <a:t>成熟度</a:t>
          </a:r>
          <a:endParaRPr lang="zh-CN" altLang="en-US" sz="2000" dirty="0">
            <a:latin typeface="思源宋体 CN" panose="02020400000000000000" pitchFamily="18" charset="-122"/>
            <a:ea typeface="思源宋体 CN" panose="02020400000000000000" pitchFamily="18" charset="-122"/>
          </a:endParaRPr>
        </a:p>
      </dgm:t>
    </dgm:pt>
    <dgm:pt modelId="{866D52FF-E4CD-462C-BD27-38551BFD6F81}" type="parTrans" cxnId="{7AD2C5D6-8E93-4526-805A-7484E7B3A951}">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1CD5DC4F-E40D-40A3-9CEB-298AA4164BFC}" type="sibTrans" cxnId="{7AD2C5D6-8E93-4526-805A-7484E7B3A951}">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4382B255-B637-4BD7-8A10-FDD48AD9740A}">
      <dgm:prSet phldrT="[文本]" custT="1"/>
      <dgm:spPr/>
      <dgm:t>
        <a:bodyPr/>
        <a:lstStyle/>
        <a:p>
          <a:r>
            <a:rPr lang="zh-CN" altLang="en-US" sz="2000" b="0">
              <a:ea typeface="思源宋体 CN" panose="02020400000000000000" pitchFamily="18" charset="-122"/>
            </a:rPr>
            <a:t>市场垄断性</a:t>
          </a:r>
          <a:endParaRPr lang="zh-CN" altLang="en-US" sz="2000" dirty="0">
            <a:latin typeface="思源宋体 CN" panose="02020400000000000000" pitchFamily="18" charset="-122"/>
            <a:ea typeface="思源宋体 CN" panose="02020400000000000000" pitchFamily="18" charset="-122"/>
          </a:endParaRPr>
        </a:p>
      </dgm:t>
    </dgm:pt>
    <dgm:pt modelId="{354FF75B-1183-41CE-A51B-51960D6A88CF}" type="parTrans" cxnId="{134E19D1-CE22-4033-8C05-5C129AD0F904}">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FF8A98D7-A940-4BAC-AD93-D23F433E42BD}" type="sibTrans" cxnId="{134E19D1-CE22-4033-8C05-5C129AD0F904}">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0C0ADFD4-28B4-4383-85D2-0648FA154565}">
      <dgm:prSet phldrT="[文本]" custT="1"/>
      <dgm:spPr/>
      <dgm:t>
        <a:bodyPr/>
        <a:lstStyle/>
        <a:p>
          <a:r>
            <a:rPr lang="zh-CN" altLang="en-US" sz="2000" b="0">
              <a:ea typeface="思源宋体 CN" panose="02020400000000000000" pitchFamily="18" charset="-122"/>
            </a:rPr>
            <a:t>战略价值</a:t>
          </a:r>
          <a:endParaRPr lang="zh-CN" altLang="en-US" sz="2000" dirty="0">
            <a:latin typeface="思源宋体 CN" panose="02020400000000000000" pitchFamily="18" charset="-122"/>
            <a:ea typeface="思源宋体 CN" panose="02020400000000000000" pitchFamily="18" charset="-122"/>
          </a:endParaRPr>
        </a:p>
      </dgm:t>
    </dgm:pt>
    <dgm:pt modelId="{B78EBA97-FCBE-42A8-893A-55B9C754753D}" type="parTrans" cxnId="{9D4077DB-0E3E-4EAE-975A-0EDEB3277D2D}">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7C4C3692-BC65-4C1F-A271-06181B5C4DF5}" type="sibTrans" cxnId="{9D4077DB-0E3E-4EAE-975A-0EDEB3277D2D}">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6332C0FA-7DEE-4140-834A-94EC523A1D51}" type="pres">
      <dgm:prSet presAssocID="{7971AF32-6707-4933-9DE4-E6E34CD66282}" presName="theList" presStyleCnt="0">
        <dgm:presLayoutVars>
          <dgm:dir/>
          <dgm:animLvl val="lvl"/>
          <dgm:resizeHandles val="exact"/>
        </dgm:presLayoutVars>
      </dgm:prSet>
      <dgm:spPr/>
      <dgm:t>
        <a:bodyPr/>
        <a:lstStyle/>
        <a:p>
          <a:endParaRPr lang="zh-CN" altLang="en-US"/>
        </a:p>
      </dgm:t>
    </dgm:pt>
    <dgm:pt modelId="{D80D6660-510A-4C1F-BE97-F706755BF497}" type="pres">
      <dgm:prSet presAssocID="{E361940F-511E-403F-A85B-5A18C4FCF06F}" presName="compNode" presStyleCnt="0"/>
      <dgm:spPr/>
    </dgm:pt>
    <dgm:pt modelId="{0A8F8EB2-E69B-40C7-BAC6-C2B3DCFA3612}" type="pres">
      <dgm:prSet presAssocID="{E361940F-511E-403F-A85B-5A18C4FCF06F}" presName="aNode" presStyleLbl="bgShp" presStyleIdx="0" presStyleCnt="3" custScaleX="65104"/>
      <dgm:spPr/>
      <dgm:t>
        <a:bodyPr/>
        <a:lstStyle/>
        <a:p>
          <a:endParaRPr lang="zh-CN" altLang="en-US"/>
        </a:p>
      </dgm:t>
    </dgm:pt>
    <dgm:pt modelId="{A4BB6772-FE91-4E1C-9F0E-61D8D75A5188}" type="pres">
      <dgm:prSet presAssocID="{E361940F-511E-403F-A85B-5A18C4FCF06F}" presName="textNode" presStyleLbl="bgShp" presStyleIdx="0" presStyleCnt="3"/>
      <dgm:spPr/>
      <dgm:t>
        <a:bodyPr/>
        <a:lstStyle/>
        <a:p>
          <a:endParaRPr lang="zh-CN" altLang="en-US"/>
        </a:p>
      </dgm:t>
    </dgm:pt>
    <dgm:pt modelId="{EAEDB07E-7759-464B-BD2D-D12C45151EE1}" type="pres">
      <dgm:prSet presAssocID="{E361940F-511E-403F-A85B-5A18C4FCF06F}" presName="compChildNode" presStyleCnt="0"/>
      <dgm:spPr/>
    </dgm:pt>
    <dgm:pt modelId="{C92B182B-FA0A-4FBD-9C94-E08EC025BCB9}" type="pres">
      <dgm:prSet presAssocID="{E361940F-511E-403F-A85B-5A18C4FCF06F}" presName="theInnerList" presStyleCnt="0"/>
      <dgm:spPr/>
    </dgm:pt>
    <dgm:pt modelId="{3021A64D-DF5C-441B-AAE3-6A1BF244F2A5}" type="pres">
      <dgm:prSet presAssocID="{5B471D5D-6710-42ED-BB81-02927F90F3EC}" presName="childNode" presStyleLbl="node1" presStyleIdx="0" presStyleCnt="6" custScaleX="65104">
        <dgm:presLayoutVars>
          <dgm:bulletEnabled val="1"/>
        </dgm:presLayoutVars>
      </dgm:prSet>
      <dgm:spPr/>
      <dgm:t>
        <a:bodyPr/>
        <a:lstStyle/>
        <a:p>
          <a:endParaRPr lang="zh-CN" altLang="en-US"/>
        </a:p>
      </dgm:t>
    </dgm:pt>
    <dgm:pt modelId="{FBBA4D00-4365-45E1-AA5F-14315B72BDF8}" type="pres">
      <dgm:prSet presAssocID="{5B471D5D-6710-42ED-BB81-02927F90F3EC}" presName="aSpace2" presStyleCnt="0"/>
      <dgm:spPr/>
    </dgm:pt>
    <dgm:pt modelId="{7CC88D5A-ED9D-4D0D-ACF9-6CBD56209D87}" type="pres">
      <dgm:prSet presAssocID="{670A9D5F-05FA-4BA3-80E6-BB2B4C20B948}" presName="childNode" presStyleLbl="node1" presStyleIdx="1" presStyleCnt="6" custScaleX="65104">
        <dgm:presLayoutVars>
          <dgm:bulletEnabled val="1"/>
        </dgm:presLayoutVars>
      </dgm:prSet>
      <dgm:spPr/>
      <dgm:t>
        <a:bodyPr/>
        <a:lstStyle/>
        <a:p>
          <a:endParaRPr lang="zh-CN" altLang="en-US"/>
        </a:p>
      </dgm:t>
    </dgm:pt>
    <dgm:pt modelId="{6EF9CCE1-AB59-4C26-9786-274350C0E666}" type="pres">
      <dgm:prSet presAssocID="{E361940F-511E-403F-A85B-5A18C4FCF06F}" presName="aSpace" presStyleCnt="0"/>
      <dgm:spPr/>
    </dgm:pt>
    <dgm:pt modelId="{C9B813FC-C2EC-4A93-A509-05E9B4840268}" type="pres">
      <dgm:prSet presAssocID="{8B19B39E-D300-4E60-984B-9C9A9A1DEEDE}" presName="compNode" presStyleCnt="0"/>
      <dgm:spPr/>
    </dgm:pt>
    <dgm:pt modelId="{A5D53261-5C81-440D-BBDB-D756FAFEF57A}" type="pres">
      <dgm:prSet presAssocID="{8B19B39E-D300-4E60-984B-9C9A9A1DEEDE}" presName="aNode" presStyleLbl="bgShp" presStyleIdx="1" presStyleCnt="3" custScaleX="69433" custLinFactNeighborY="-317"/>
      <dgm:spPr/>
      <dgm:t>
        <a:bodyPr/>
        <a:lstStyle/>
        <a:p>
          <a:endParaRPr lang="zh-CN" altLang="en-US"/>
        </a:p>
      </dgm:t>
    </dgm:pt>
    <dgm:pt modelId="{DB904AE3-08DC-49D7-966B-252EAEE353F9}" type="pres">
      <dgm:prSet presAssocID="{8B19B39E-D300-4E60-984B-9C9A9A1DEEDE}" presName="textNode" presStyleLbl="bgShp" presStyleIdx="1" presStyleCnt="3"/>
      <dgm:spPr/>
      <dgm:t>
        <a:bodyPr/>
        <a:lstStyle/>
        <a:p>
          <a:endParaRPr lang="zh-CN" altLang="en-US"/>
        </a:p>
      </dgm:t>
    </dgm:pt>
    <dgm:pt modelId="{506512AE-E269-4051-9E8F-281C824BD707}" type="pres">
      <dgm:prSet presAssocID="{8B19B39E-D300-4E60-984B-9C9A9A1DEEDE}" presName="compChildNode" presStyleCnt="0"/>
      <dgm:spPr/>
    </dgm:pt>
    <dgm:pt modelId="{1CA4321C-F14F-49F3-B7F5-E7162C20CEF9}" type="pres">
      <dgm:prSet presAssocID="{8B19B39E-D300-4E60-984B-9C9A9A1DEEDE}" presName="theInnerList" presStyleCnt="0"/>
      <dgm:spPr/>
    </dgm:pt>
    <dgm:pt modelId="{FF27097F-527C-4B97-8061-9620661EFA1E}" type="pres">
      <dgm:prSet presAssocID="{9615210E-9920-4E05-8329-330E57251AA1}" presName="childNode" presStyleLbl="node1" presStyleIdx="2" presStyleCnt="6" custScaleX="69433">
        <dgm:presLayoutVars>
          <dgm:bulletEnabled val="1"/>
        </dgm:presLayoutVars>
      </dgm:prSet>
      <dgm:spPr/>
      <dgm:t>
        <a:bodyPr/>
        <a:lstStyle/>
        <a:p>
          <a:endParaRPr lang="zh-CN" altLang="en-US"/>
        </a:p>
      </dgm:t>
    </dgm:pt>
    <dgm:pt modelId="{16AEEE13-B44D-4218-817D-D98252E924DA}" type="pres">
      <dgm:prSet presAssocID="{9615210E-9920-4E05-8329-330E57251AA1}" presName="aSpace2" presStyleCnt="0"/>
      <dgm:spPr/>
    </dgm:pt>
    <dgm:pt modelId="{4C383A9F-F407-45E3-BB58-D82C8D99D146}" type="pres">
      <dgm:prSet presAssocID="{69A214DE-E148-4BB3-BB0C-832AB06AEA6F}" presName="childNode" presStyleLbl="node1" presStyleIdx="3" presStyleCnt="6" custScaleX="69433">
        <dgm:presLayoutVars>
          <dgm:bulletEnabled val="1"/>
        </dgm:presLayoutVars>
      </dgm:prSet>
      <dgm:spPr/>
      <dgm:t>
        <a:bodyPr/>
        <a:lstStyle/>
        <a:p>
          <a:endParaRPr lang="zh-CN" altLang="en-US"/>
        </a:p>
      </dgm:t>
    </dgm:pt>
    <dgm:pt modelId="{E1489C93-9B76-4B48-838D-95BD5E0C7BC4}" type="pres">
      <dgm:prSet presAssocID="{8B19B39E-D300-4E60-984B-9C9A9A1DEEDE}" presName="aSpace" presStyleCnt="0"/>
      <dgm:spPr/>
    </dgm:pt>
    <dgm:pt modelId="{59519F1B-4765-4069-8CD2-BDD53E85FCCF}" type="pres">
      <dgm:prSet presAssocID="{277D6177-D2F2-4F3A-9C16-4E1D450075DC}" presName="compNode" presStyleCnt="0"/>
      <dgm:spPr/>
    </dgm:pt>
    <dgm:pt modelId="{9D3BBFEB-1815-4BAF-BD39-799E9D41A0BC}" type="pres">
      <dgm:prSet presAssocID="{277D6177-D2F2-4F3A-9C16-4E1D450075DC}" presName="aNode" presStyleLbl="bgShp" presStyleIdx="2" presStyleCnt="3" custScaleX="69186" custLinFactNeighborX="7510" custLinFactNeighborY="-7213"/>
      <dgm:spPr/>
      <dgm:t>
        <a:bodyPr/>
        <a:lstStyle/>
        <a:p>
          <a:endParaRPr lang="zh-CN" altLang="en-US"/>
        </a:p>
      </dgm:t>
    </dgm:pt>
    <dgm:pt modelId="{8ECCB1D3-422D-4966-94EF-C5892EB204D3}" type="pres">
      <dgm:prSet presAssocID="{277D6177-D2F2-4F3A-9C16-4E1D450075DC}" presName="textNode" presStyleLbl="bgShp" presStyleIdx="2" presStyleCnt="3"/>
      <dgm:spPr/>
      <dgm:t>
        <a:bodyPr/>
        <a:lstStyle/>
        <a:p>
          <a:endParaRPr lang="zh-CN" altLang="en-US"/>
        </a:p>
      </dgm:t>
    </dgm:pt>
    <dgm:pt modelId="{2250A35E-271E-4BC2-B4F6-7F74A9E8AA3A}" type="pres">
      <dgm:prSet presAssocID="{277D6177-D2F2-4F3A-9C16-4E1D450075DC}" presName="compChildNode" presStyleCnt="0"/>
      <dgm:spPr/>
    </dgm:pt>
    <dgm:pt modelId="{B915954E-5B78-4E34-9729-2307C6889888}" type="pres">
      <dgm:prSet presAssocID="{277D6177-D2F2-4F3A-9C16-4E1D450075DC}" presName="theInnerList" presStyleCnt="0"/>
      <dgm:spPr/>
    </dgm:pt>
    <dgm:pt modelId="{94DA923A-3151-437B-B16F-DC5460B51F64}" type="pres">
      <dgm:prSet presAssocID="{4382B255-B637-4BD7-8A10-FDD48AD9740A}" presName="childNode" presStyleLbl="node1" presStyleIdx="4" presStyleCnt="6" custScaleX="69186">
        <dgm:presLayoutVars>
          <dgm:bulletEnabled val="1"/>
        </dgm:presLayoutVars>
      </dgm:prSet>
      <dgm:spPr/>
      <dgm:t>
        <a:bodyPr/>
        <a:lstStyle/>
        <a:p>
          <a:endParaRPr lang="zh-CN" altLang="en-US"/>
        </a:p>
      </dgm:t>
    </dgm:pt>
    <dgm:pt modelId="{CBD042C7-C859-46A3-A150-0AE0D4F75E76}" type="pres">
      <dgm:prSet presAssocID="{4382B255-B637-4BD7-8A10-FDD48AD9740A}" presName="aSpace2" presStyleCnt="0"/>
      <dgm:spPr/>
    </dgm:pt>
    <dgm:pt modelId="{098BF156-5885-422B-B4FA-6B18FCFF5E4D}" type="pres">
      <dgm:prSet presAssocID="{0C0ADFD4-28B4-4383-85D2-0648FA154565}" presName="childNode" presStyleLbl="node1" presStyleIdx="5" presStyleCnt="6" custScaleX="69186">
        <dgm:presLayoutVars>
          <dgm:bulletEnabled val="1"/>
        </dgm:presLayoutVars>
      </dgm:prSet>
      <dgm:spPr/>
      <dgm:t>
        <a:bodyPr/>
        <a:lstStyle/>
        <a:p>
          <a:endParaRPr lang="zh-CN" altLang="en-US"/>
        </a:p>
      </dgm:t>
    </dgm:pt>
  </dgm:ptLst>
  <dgm:cxnLst>
    <dgm:cxn modelId="{DC495343-C111-40B3-9AD5-06892D92F43B}" srcId="{E361940F-511E-403F-A85B-5A18C4FCF06F}" destId="{670A9D5F-05FA-4BA3-80E6-BB2B4C20B948}" srcOrd="1" destOrd="0" parTransId="{83343496-B679-437E-9621-F1606391BB6E}" sibTransId="{42DA1FE5-D964-4C98-9089-9EE4BEC02F19}"/>
    <dgm:cxn modelId="{8C931A7B-EA9B-463E-A629-AD73D5DAD1E5}" type="presOf" srcId="{8B19B39E-D300-4E60-984B-9C9A9A1DEEDE}" destId="{A5D53261-5C81-440D-BBDB-D756FAFEF57A}" srcOrd="0" destOrd="0" presId="urn:microsoft.com/office/officeart/2005/8/layout/lProcess2"/>
    <dgm:cxn modelId="{1A0A239E-9DA4-41C2-876B-9529F36243D2}" srcId="{7971AF32-6707-4933-9DE4-E6E34CD66282}" destId="{8B19B39E-D300-4E60-984B-9C9A9A1DEEDE}" srcOrd="1" destOrd="0" parTransId="{E924FB7E-89B0-4ADF-94EB-20B020D48383}" sibTransId="{CEC8F342-E2A4-4DAC-97AC-D393BD057DA0}"/>
    <dgm:cxn modelId="{9D4077DB-0E3E-4EAE-975A-0EDEB3277D2D}" srcId="{277D6177-D2F2-4F3A-9C16-4E1D450075DC}" destId="{0C0ADFD4-28B4-4383-85D2-0648FA154565}" srcOrd="1" destOrd="0" parTransId="{B78EBA97-FCBE-42A8-893A-55B9C754753D}" sibTransId="{7C4C3692-BC65-4C1F-A271-06181B5C4DF5}"/>
    <dgm:cxn modelId="{3BFAF77F-A654-44FD-B95B-D089DDA4102C}" type="presOf" srcId="{0C0ADFD4-28B4-4383-85D2-0648FA154565}" destId="{098BF156-5885-422B-B4FA-6B18FCFF5E4D}" srcOrd="0" destOrd="0" presId="urn:microsoft.com/office/officeart/2005/8/layout/lProcess2"/>
    <dgm:cxn modelId="{5EAD1B33-6D8C-4C0D-A51E-59EF21B370CE}" type="presOf" srcId="{670A9D5F-05FA-4BA3-80E6-BB2B4C20B948}" destId="{7CC88D5A-ED9D-4D0D-ACF9-6CBD56209D87}" srcOrd="0" destOrd="0" presId="urn:microsoft.com/office/officeart/2005/8/layout/lProcess2"/>
    <dgm:cxn modelId="{2F25A376-B6E7-4DF4-9E7E-17BE5AF7E343}" type="presOf" srcId="{8B19B39E-D300-4E60-984B-9C9A9A1DEEDE}" destId="{DB904AE3-08DC-49D7-966B-252EAEE353F9}" srcOrd="1" destOrd="0" presId="urn:microsoft.com/office/officeart/2005/8/layout/lProcess2"/>
    <dgm:cxn modelId="{C72670A7-622D-4046-A390-85943F40A4AC}" type="presOf" srcId="{9615210E-9920-4E05-8329-330E57251AA1}" destId="{FF27097F-527C-4B97-8061-9620661EFA1E}" srcOrd="0" destOrd="0" presId="urn:microsoft.com/office/officeart/2005/8/layout/lProcess2"/>
    <dgm:cxn modelId="{0317820E-B0D9-4150-BA69-B16BBA166314}" type="presOf" srcId="{E361940F-511E-403F-A85B-5A18C4FCF06F}" destId="{A4BB6772-FE91-4E1C-9F0E-61D8D75A5188}" srcOrd="1" destOrd="0" presId="urn:microsoft.com/office/officeart/2005/8/layout/lProcess2"/>
    <dgm:cxn modelId="{317EC8DB-D1EF-4273-96D7-A8F0D953818B}" srcId="{7971AF32-6707-4933-9DE4-E6E34CD66282}" destId="{E361940F-511E-403F-A85B-5A18C4FCF06F}" srcOrd="0" destOrd="0" parTransId="{61CAC5D5-38DE-4771-8F5E-8451DB08F9A7}" sibTransId="{47915778-2E8C-4E06-8FF2-702E25C9B665}"/>
    <dgm:cxn modelId="{9EDE7AE6-7971-4BA8-91A2-FA15559BDA83}" srcId="{E361940F-511E-403F-A85B-5A18C4FCF06F}" destId="{5B471D5D-6710-42ED-BB81-02927F90F3EC}" srcOrd="0" destOrd="0" parTransId="{DF77EFEC-A2C0-4E97-9A6D-3FE764074BE7}" sibTransId="{EBDC62F1-9502-4A0A-AF32-70E266795F74}"/>
    <dgm:cxn modelId="{18021A0D-E72C-4897-8C9B-71A684A3AA0F}" srcId="{8B19B39E-D300-4E60-984B-9C9A9A1DEEDE}" destId="{9615210E-9920-4E05-8329-330E57251AA1}" srcOrd="0" destOrd="0" parTransId="{03C111F9-2866-41AB-92DA-7C96AEE1B265}" sibTransId="{14F98E05-DE2E-4D44-BEE7-6FAC43B48EDD}"/>
    <dgm:cxn modelId="{83854BB9-B814-4420-B8DC-911B23B890B7}" type="presOf" srcId="{5B471D5D-6710-42ED-BB81-02927F90F3EC}" destId="{3021A64D-DF5C-441B-AAE3-6A1BF244F2A5}" srcOrd="0" destOrd="0" presId="urn:microsoft.com/office/officeart/2005/8/layout/lProcess2"/>
    <dgm:cxn modelId="{37C10148-A16A-4755-A726-8820C4D9BAD4}" type="presOf" srcId="{69A214DE-E148-4BB3-BB0C-832AB06AEA6F}" destId="{4C383A9F-F407-45E3-BB58-D82C8D99D146}" srcOrd="0" destOrd="0" presId="urn:microsoft.com/office/officeart/2005/8/layout/lProcess2"/>
    <dgm:cxn modelId="{B24CC464-9B00-4C7A-B6D3-60DA7F47EF14}" type="presOf" srcId="{277D6177-D2F2-4F3A-9C16-4E1D450075DC}" destId="{9D3BBFEB-1815-4BAF-BD39-799E9D41A0BC}" srcOrd="0" destOrd="0" presId="urn:microsoft.com/office/officeart/2005/8/layout/lProcess2"/>
    <dgm:cxn modelId="{8BE1F795-36DD-47A3-B489-ACAE7D60CA0F}" type="presOf" srcId="{277D6177-D2F2-4F3A-9C16-4E1D450075DC}" destId="{8ECCB1D3-422D-4966-94EF-C5892EB204D3}" srcOrd="1" destOrd="0" presId="urn:microsoft.com/office/officeart/2005/8/layout/lProcess2"/>
    <dgm:cxn modelId="{9BF3D732-CF75-44F9-A990-6352E1F319A1}" type="presOf" srcId="{4382B255-B637-4BD7-8A10-FDD48AD9740A}" destId="{94DA923A-3151-437B-B16F-DC5460B51F64}" srcOrd="0" destOrd="0" presId="urn:microsoft.com/office/officeart/2005/8/layout/lProcess2"/>
    <dgm:cxn modelId="{7AD2C5D6-8E93-4526-805A-7484E7B3A951}" srcId="{7971AF32-6707-4933-9DE4-E6E34CD66282}" destId="{277D6177-D2F2-4F3A-9C16-4E1D450075DC}" srcOrd="2" destOrd="0" parTransId="{866D52FF-E4CD-462C-BD27-38551BFD6F81}" sibTransId="{1CD5DC4F-E40D-40A3-9CEB-298AA4164BFC}"/>
    <dgm:cxn modelId="{50A4E3DE-5D8B-4E16-9AC2-0EAFBE822D09}" type="presOf" srcId="{7971AF32-6707-4933-9DE4-E6E34CD66282}" destId="{6332C0FA-7DEE-4140-834A-94EC523A1D51}" srcOrd="0" destOrd="0" presId="urn:microsoft.com/office/officeart/2005/8/layout/lProcess2"/>
    <dgm:cxn modelId="{134E19D1-CE22-4033-8C05-5C129AD0F904}" srcId="{277D6177-D2F2-4F3A-9C16-4E1D450075DC}" destId="{4382B255-B637-4BD7-8A10-FDD48AD9740A}" srcOrd="0" destOrd="0" parTransId="{354FF75B-1183-41CE-A51B-51960D6A88CF}" sibTransId="{FF8A98D7-A940-4BAC-AD93-D23F433E42BD}"/>
    <dgm:cxn modelId="{24A78616-BA0A-400B-80F1-EA76CCE5FB76}" type="presOf" srcId="{E361940F-511E-403F-A85B-5A18C4FCF06F}" destId="{0A8F8EB2-E69B-40C7-BAC6-C2B3DCFA3612}" srcOrd="0" destOrd="0" presId="urn:microsoft.com/office/officeart/2005/8/layout/lProcess2"/>
    <dgm:cxn modelId="{7D8A186A-DA57-4E17-B877-32C0FCD0C849}" srcId="{8B19B39E-D300-4E60-984B-9C9A9A1DEEDE}" destId="{69A214DE-E148-4BB3-BB0C-832AB06AEA6F}" srcOrd="1" destOrd="0" parTransId="{C9DDC890-B99E-41F9-9AFC-C4E796D197EF}" sibTransId="{67BE86FB-6715-4AA8-9413-41234FFAEF75}"/>
    <dgm:cxn modelId="{923E57DA-B959-49C8-ADF2-9E50B8872D98}" type="presParOf" srcId="{6332C0FA-7DEE-4140-834A-94EC523A1D51}" destId="{D80D6660-510A-4C1F-BE97-F706755BF497}" srcOrd="0" destOrd="0" presId="urn:microsoft.com/office/officeart/2005/8/layout/lProcess2"/>
    <dgm:cxn modelId="{5907588C-4087-4868-9107-14E004AF7053}" type="presParOf" srcId="{D80D6660-510A-4C1F-BE97-F706755BF497}" destId="{0A8F8EB2-E69B-40C7-BAC6-C2B3DCFA3612}" srcOrd="0" destOrd="0" presId="urn:microsoft.com/office/officeart/2005/8/layout/lProcess2"/>
    <dgm:cxn modelId="{567153CA-28DC-49A7-B241-30FD56549BD1}" type="presParOf" srcId="{D80D6660-510A-4C1F-BE97-F706755BF497}" destId="{A4BB6772-FE91-4E1C-9F0E-61D8D75A5188}" srcOrd="1" destOrd="0" presId="urn:microsoft.com/office/officeart/2005/8/layout/lProcess2"/>
    <dgm:cxn modelId="{062E5A9D-2538-4CF4-AAB1-E7A2C2CDA847}" type="presParOf" srcId="{D80D6660-510A-4C1F-BE97-F706755BF497}" destId="{EAEDB07E-7759-464B-BD2D-D12C45151EE1}" srcOrd="2" destOrd="0" presId="urn:microsoft.com/office/officeart/2005/8/layout/lProcess2"/>
    <dgm:cxn modelId="{48B3EB03-CBF3-43DF-92FB-87077C1E939E}" type="presParOf" srcId="{EAEDB07E-7759-464B-BD2D-D12C45151EE1}" destId="{C92B182B-FA0A-4FBD-9C94-E08EC025BCB9}" srcOrd="0" destOrd="0" presId="urn:microsoft.com/office/officeart/2005/8/layout/lProcess2"/>
    <dgm:cxn modelId="{0EFC8A4B-62AF-4D47-8A7A-409C9AEDD3AD}" type="presParOf" srcId="{C92B182B-FA0A-4FBD-9C94-E08EC025BCB9}" destId="{3021A64D-DF5C-441B-AAE3-6A1BF244F2A5}" srcOrd="0" destOrd="0" presId="urn:microsoft.com/office/officeart/2005/8/layout/lProcess2"/>
    <dgm:cxn modelId="{C4BEE4B1-3E8D-4A1B-95E9-A7F2B7E7076D}" type="presParOf" srcId="{C92B182B-FA0A-4FBD-9C94-E08EC025BCB9}" destId="{FBBA4D00-4365-45E1-AA5F-14315B72BDF8}" srcOrd="1" destOrd="0" presId="urn:microsoft.com/office/officeart/2005/8/layout/lProcess2"/>
    <dgm:cxn modelId="{76DE3805-53A8-4047-BB77-ACA3C13AB10E}" type="presParOf" srcId="{C92B182B-FA0A-4FBD-9C94-E08EC025BCB9}" destId="{7CC88D5A-ED9D-4D0D-ACF9-6CBD56209D87}" srcOrd="2" destOrd="0" presId="urn:microsoft.com/office/officeart/2005/8/layout/lProcess2"/>
    <dgm:cxn modelId="{FB8AA241-6147-4B1A-943A-13B081E9E153}" type="presParOf" srcId="{6332C0FA-7DEE-4140-834A-94EC523A1D51}" destId="{6EF9CCE1-AB59-4C26-9786-274350C0E666}" srcOrd="1" destOrd="0" presId="urn:microsoft.com/office/officeart/2005/8/layout/lProcess2"/>
    <dgm:cxn modelId="{46186182-98B1-4408-A59B-0EA859D0984A}" type="presParOf" srcId="{6332C0FA-7DEE-4140-834A-94EC523A1D51}" destId="{C9B813FC-C2EC-4A93-A509-05E9B4840268}" srcOrd="2" destOrd="0" presId="urn:microsoft.com/office/officeart/2005/8/layout/lProcess2"/>
    <dgm:cxn modelId="{F4F8FB05-5409-43EA-9C10-353F68DC90ED}" type="presParOf" srcId="{C9B813FC-C2EC-4A93-A509-05E9B4840268}" destId="{A5D53261-5C81-440D-BBDB-D756FAFEF57A}" srcOrd="0" destOrd="0" presId="urn:microsoft.com/office/officeart/2005/8/layout/lProcess2"/>
    <dgm:cxn modelId="{550ED35A-6D4E-44DC-945C-A3B760A1C7B6}" type="presParOf" srcId="{C9B813FC-C2EC-4A93-A509-05E9B4840268}" destId="{DB904AE3-08DC-49D7-966B-252EAEE353F9}" srcOrd="1" destOrd="0" presId="urn:microsoft.com/office/officeart/2005/8/layout/lProcess2"/>
    <dgm:cxn modelId="{992C15ED-105F-4D73-86A9-3919B5ADBD0C}" type="presParOf" srcId="{C9B813FC-C2EC-4A93-A509-05E9B4840268}" destId="{506512AE-E269-4051-9E8F-281C824BD707}" srcOrd="2" destOrd="0" presId="urn:microsoft.com/office/officeart/2005/8/layout/lProcess2"/>
    <dgm:cxn modelId="{1AF0DF25-C577-42E0-B5DD-CAFD5FB5CF89}" type="presParOf" srcId="{506512AE-E269-4051-9E8F-281C824BD707}" destId="{1CA4321C-F14F-49F3-B7F5-E7162C20CEF9}" srcOrd="0" destOrd="0" presId="urn:microsoft.com/office/officeart/2005/8/layout/lProcess2"/>
    <dgm:cxn modelId="{E4D1EDCE-5789-4A74-A716-372818A8353B}" type="presParOf" srcId="{1CA4321C-F14F-49F3-B7F5-E7162C20CEF9}" destId="{FF27097F-527C-4B97-8061-9620661EFA1E}" srcOrd="0" destOrd="0" presId="urn:microsoft.com/office/officeart/2005/8/layout/lProcess2"/>
    <dgm:cxn modelId="{48A6EBBB-39E0-4467-A5AF-1EAF87FA819E}" type="presParOf" srcId="{1CA4321C-F14F-49F3-B7F5-E7162C20CEF9}" destId="{16AEEE13-B44D-4218-817D-D98252E924DA}" srcOrd="1" destOrd="0" presId="urn:microsoft.com/office/officeart/2005/8/layout/lProcess2"/>
    <dgm:cxn modelId="{89B5269E-41B1-4546-8505-8067904A4FAE}" type="presParOf" srcId="{1CA4321C-F14F-49F3-B7F5-E7162C20CEF9}" destId="{4C383A9F-F407-45E3-BB58-D82C8D99D146}" srcOrd="2" destOrd="0" presId="urn:microsoft.com/office/officeart/2005/8/layout/lProcess2"/>
    <dgm:cxn modelId="{416B01C7-714A-416C-B042-DED971F1AF1A}" type="presParOf" srcId="{6332C0FA-7DEE-4140-834A-94EC523A1D51}" destId="{E1489C93-9B76-4B48-838D-95BD5E0C7BC4}" srcOrd="3" destOrd="0" presId="urn:microsoft.com/office/officeart/2005/8/layout/lProcess2"/>
    <dgm:cxn modelId="{4E4F3CEE-9907-436C-A213-98751AF60177}" type="presParOf" srcId="{6332C0FA-7DEE-4140-834A-94EC523A1D51}" destId="{59519F1B-4765-4069-8CD2-BDD53E85FCCF}" srcOrd="4" destOrd="0" presId="urn:microsoft.com/office/officeart/2005/8/layout/lProcess2"/>
    <dgm:cxn modelId="{F1FB979C-5D01-4564-B31E-92C71937F85D}" type="presParOf" srcId="{59519F1B-4765-4069-8CD2-BDD53E85FCCF}" destId="{9D3BBFEB-1815-4BAF-BD39-799E9D41A0BC}" srcOrd="0" destOrd="0" presId="urn:microsoft.com/office/officeart/2005/8/layout/lProcess2"/>
    <dgm:cxn modelId="{4522632D-6DCA-48C4-AB8D-328E78A0CC50}" type="presParOf" srcId="{59519F1B-4765-4069-8CD2-BDD53E85FCCF}" destId="{8ECCB1D3-422D-4966-94EF-C5892EB204D3}" srcOrd="1" destOrd="0" presId="urn:microsoft.com/office/officeart/2005/8/layout/lProcess2"/>
    <dgm:cxn modelId="{A6BD0E04-F85A-4D73-B2E2-0BD15F293CD5}" type="presParOf" srcId="{59519F1B-4765-4069-8CD2-BDD53E85FCCF}" destId="{2250A35E-271E-4BC2-B4F6-7F74A9E8AA3A}" srcOrd="2" destOrd="0" presId="urn:microsoft.com/office/officeart/2005/8/layout/lProcess2"/>
    <dgm:cxn modelId="{FE393828-A018-4AC7-A311-CA52A96826C1}" type="presParOf" srcId="{2250A35E-271E-4BC2-B4F6-7F74A9E8AA3A}" destId="{B915954E-5B78-4E34-9729-2307C6889888}" srcOrd="0" destOrd="0" presId="urn:microsoft.com/office/officeart/2005/8/layout/lProcess2"/>
    <dgm:cxn modelId="{612A2245-963F-48BF-A035-AFC0318697C6}" type="presParOf" srcId="{B915954E-5B78-4E34-9729-2307C6889888}" destId="{94DA923A-3151-437B-B16F-DC5460B51F64}" srcOrd="0" destOrd="0" presId="urn:microsoft.com/office/officeart/2005/8/layout/lProcess2"/>
    <dgm:cxn modelId="{37A91A40-40E6-4BD1-A96A-184B66BA6BB5}" type="presParOf" srcId="{B915954E-5B78-4E34-9729-2307C6889888}" destId="{CBD042C7-C859-46A3-A150-0AE0D4F75E76}" srcOrd="1" destOrd="0" presId="urn:microsoft.com/office/officeart/2005/8/layout/lProcess2"/>
    <dgm:cxn modelId="{FDEF415A-18DD-4ACA-A7D4-74B209490686}" type="presParOf" srcId="{B915954E-5B78-4E34-9729-2307C6889888}" destId="{098BF156-5885-422B-B4FA-6B18FCFF5E4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971AF32-6707-4933-9DE4-E6E34CD66282}"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zh-CN" altLang="en-US"/>
        </a:p>
      </dgm:t>
    </dgm:pt>
    <dgm:pt modelId="{E361940F-511E-403F-A85B-5A18C4FCF06F}">
      <dgm:prSet phldrT="[文本]" custT="1"/>
      <dgm:spPr>
        <a:solidFill>
          <a:schemeClr val="bg1"/>
        </a:solidFill>
      </dgm:spPr>
      <dgm:t>
        <a:bodyPr/>
        <a:lstStyle/>
        <a:p>
          <a:pPr algn="ctr"/>
          <a:r>
            <a:rPr lang="zh-CN" altLang="en-US" sz="1200" b="0" dirty="0">
              <a:solidFill>
                <a:srgbClr val="0070C0"/>
              </a:solidFill>
              <a:effectLst/>
              <a:latin typeface="思源宋体 CN" panose="02020400000000000000" pitchFamily="18" charset="-122"/>
              <a:ea typeface="思源宋体 CN" panose="02020400000000000000" pitchFamily="18" charset="-122"/>
            </a:rPr>
            <a:t>前期投入：研发总经费、研发周期</a:t>
          </a:r>
          <a:r>
            <a:rPr lang="en-US" altLang="en-US" sz="1200" b="0" dirty="0">
              <a:solidFill>
                <a:srgbClr val="0070C0"/>
              </a:solidFill>
              <a:effectLst/>
              <a:latin typeface="思源宋体 CN" panose="02020400000000000000" pitchFamily="18" charset="-122"/>
              <a:ea typeface="思源宋体 CN" panose="02020400000000000000" pitchFamily="18" charset="-122"/>
            </a:rPr>
            <a:t>---</a:t>
          </a:r>
          <a:r>
            <a:rPr lang="zh-CN" altLang="en-US" sz="1200" b="0" dirty="0">
              <a:solidFill>
                <a:srgbClr val="0070C0"/>
              </a:solidFill>
              <a:effectLst/>
              <a:latin typeface="思源宋体 CN" panose="02020400000000000000" pitchFamily="18" charset="-122"/>
              <a:ea typeface="思源宋体 CN" panose="02020400000000000000" pitchFamily="18" charset="-122"/>
            </a:rPr>
            <a:t>技术越复杂、研发周 期越长，价值越大</a:t>
          </a:r>
        </a:p>
      </dgm:t>
    </dgm:pt>
    <dgm:pt modelId="{61CAC5D5-38DE-4771-8F5E-8451DB08F9A7}" type="parTrans" cxnId="{317EC8DB-D1EF-4273-96D7-A8F0D953818B}">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47915778-2E8C-4E06-8FF2-702E25C9B665}" type="sibTrans" cxnId="{317EC8DB-D1EF-4273-96D7-A8F0D953818B}">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5B471D5D-6710-42ED-BB81-02927F90F3EC}">
      <dgm:prSet phldrT="[文本]" custT="1"/>
      <dgm:spPr>
        <a:ln>
          <a:solidFill>
            <a:srgbClr val="00B0F0"/>
          </a:solidFill>
        </a:ln>
      </dgm:spPr>
      <dgm:t>
        <a:bodyPr/>
        <a:lstStyle/>
        <a:p>
          <a:r>
            <a:rPr lang="zh-CN" altLang="en-US" sz="1200" b="1" dirty="0">
              <a:solidFill>
                <a:schemeClr val="tx1">
                  <a:lumMod val="65000"/>
                  <a:lumOff val="35000"/>
                </a:schemeClr>
              </a:solidFill>
              <a:effectLst/>
              <a:latin typeface="思源宋体 CN" panose="02020400000000000000" pitchFamily="18" charset="-122"/>
              <a:ea typeface="思源宋体 CN" panose="02020400000000000000" pitchFamily="18" charset="-122"/>
            </a:rPr>
            <a:t>市场适用性：包含适用范围和适用程度两个因素</a:t>
          </a:r>
        </a:p>
      </dgm:t>
    </dgm:pt>
    <dgm:pt modelId="{DF77EFEC-A2C0-4E97-9A6D-3FE764074BE7}" type="parTrans" cxnId="{9EDE7AE6-7971-4BA8-91A2-FA15559BDA83}">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EBDC62F1-9502-4A0A-AF32-70E266795F74}" type="sibTrans" cxnId="{9EDE7AE6-7971-4BA8-91A2-FA15559BDA83}">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670A9D5F-05FA-4BA3-80E6-BB2B4C20B948}">
      <dgm:prSet phldrT="[文本]" custT="1"/>
      <dgm:spPr>
        <a:ln>
          <a:solidFill>
            <a:srgbClr val="00B0F0"/>
          </a:solidFill>
        </a:ln>
      </dgm:spPr>
      <dgm:t>
        <a:bodyPr/>
        <a:lstStyle/>
        <a:p>
          <a:r>
            <a:rPr lang="zh-CN" altLang="en-US" sz="1200" b="1" dirty="0">
              <a:solidFill>
                <a:schemeClr val="tx1">
                  <a:lumMod val="65000"/>
                  <a:lumOff val="35000"/>
                </a:schemeClr>
              </a:solidFill>
              <a:effectLst/>
              <a:latin typeface="思源宋体 CN" panose="02020400000000000000" pitchFamily="18" charset="-122"/>
              <a:ea typeface="思源宋体 CN" panose="02020400000000000000" pitchFamily="18" charset="-122"/>
            </a:rPr>
            <a:t>权属状况指标：权属类型分为</a:t>
          </a:r>
          <a:endParaRPr lang="en-US" altLang="zh-CN" sz="1200" b="1" dirty="0">
            <a:solidFill>
              <a:schemeClr val="tx1">
                <a:lumMod val="65000"/>
                <a:lumOff val="35000"/>
              </a:schemeClr>
            </a:solidFill>
            <a:effectLst/>
            <a:latin typeface="思源宋体 CN" panose="02020400000000000000" pitchFamily="18" charset="-122"/>
            <a:ea typeface="思源宋体 CN" panose="02020400000000000000" pitchFamily="18" charset="-122"/>
          </a:endParaRPr>
        </a:p>
        <a:p>
          <a:r>
            <a:rPr lang="zh-CN" altLang="en-US" sz="1200" b="1" dirty="0">
              <a:solidFill>
                <a:schemeClr val="tx1">
                  <a:lumMod val="65000"/>
                  <a:lumOff val="35000"/>
                </a:schemeClr>
              </a:solidFill>
              <a:effectLst/>
              <a:latin typeface="思源宋体 CN" panose="02020400000000000000" pitchFamily="18" charset="-122"/>
              <a:ea typeface="思源宋体 CN" panose="02020400000000000000" pitchFamily="18" charset="-122"/>
            </a:rPr>
            <a:t>专利、商标、著作权、商业秘密</a:t>
          </a:r>
          <a:endParaRPr lang="en-US" altLang="zh-CN" sz="1200" b="1" dirty="0">
            <a:solidFill>
              <a:schemeClr val="tx1">
                <a:lumMod val="65000"/>
                <a:lumOff val="35000"/>
              </a:schemeClr>
            </a:solidFill>
            <a:effectLst/>
            <a:latin typeface="思源宋体 CN" panose="02020400000000000000" pitchFamily="18" charset="-122"/>
            <a:ea typeface="思源宋体 CN" panose="02020400000000000000" pitchFamily="18" charset="-122"/>
          </a:endParaRPr>
        </a:p>
        <a:p>
          <a:r>
            <a:rPr lang="zh-CN" altLang="en-US" sz="1200" b="1" dirty="0">
              <a:solidFill>
                <a:schemeClr val="tx1">
                  <a:lumMod val="65000"/>
                  <a:lumOff val="35000"/>
                </a:schemeClr>
              </a:solidFill>
              <a:effectLst/>
              <a:latin typeface="思源宋体 CN" panose="02020400000000000000" pitchFamily="18" charset="-122"/>
              <a:ea typeface="思源宋体 CN" panose="02020400000000000000" pitchFamily="18" charset="-122"/>
            </a:rPr>
            <a:t>四种</a:t>
          </a:r>
        </a:p>
      </dgm:t>
    </dgm:pt>
    <dgm:pt modelId="{83343496-B679-437E-9621-F1606391BB6E}" type="parTrans" cxnId="{DC495343-C111-40B3-9AD5-06892D92F43B}">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42DA1FE5-D964-4C98-9089-9EE4BEC02F19}" type="sibTrans" cxnId="{DC495343-C111-40B3-9AD5-06892D92F43B}">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8B19B39E-D300-4E60-984B-9C9A9A1DEEDE}">
      <dgm:prSet phldrT="[文本]" custT="1"/>
      <dgm:spPr>
        <a:solidFill>
          <a:schemeClr val="bg1"/>
        </a:solidFill>
      </dgm:spPr>
      <dgm:t>
        <a:bodyPr/>
        <a:lstStyle/>
        <a:p>
          <a:r>
            <a:rPr lang="zh-CN" altLang="en-US" sz="1200" b="0" dirty="0">
              <a:solidFill>
                <a:srgbClr val="0070C0"/>
              </a:solidFill>
              <a:effectLst/>
              <a:latin typeface="思源宋体 CN" panose="02020400000000000000" pitchFamily="18" charset="-122"/>
              <a:ea typeface="思源宋体 CN" panose="02020400000000000000" pitchFamily="18" charset="-122"/>
            </a:rPr>
            <a:t>创新性：创新度高，价值大</a:t>
          </a:r>
        </a:p>
      </dgm:t>
    </dgm:pt>
    <dgm:pt modelId="{E924FB7E-89B0-4ADF-94EB-20B020D48383}" type="parTrans" cxnId="{1A0A239E-9DA4-41C2-876B-9529F36243D2}">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CEC8F342-E2A4-4DAC-97AC-D393BD057DA0}" type="sibTrans" cxnId="{1A0A239E-9DA4-41C2-876B-9529F36243D2}">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9615210E-9920-4E05-8329-330E57251AA1}">
      <dgm:prSet phldrT="[文本]" custT="1"/>
      <dgm:spPr>
        <a:ln>
          <a:solidFill>
            <a:srgbClr val="00B0F0"/>
          </a:solidFill>
        </a:ln>
      </dgm:spPr>
      <dgm:t>
        <a:bodyPr/>
        <a:lstStyle/>
        <a:p>
          <a:r>
            <a:rPr lang="zh-CN" altLang="en-US" sz="1200" b="1" dirty="0">
              <a:solidFill>
                <a:schemeClr val="tx1">
                  <a:lumMod val="65000"/>
                  <a:lumOff val="35000"/>
                </a:schemeClr>
              </a:solidFill>
              <a:effectLst/>
              <a:latin typeface="思源宋体 CN" panose="02020400000000000000" pitchFamily="18" charset="-122"/>
              <a:ea typeface="思源宋体 CN" panose="02020400000000000000" pitchFamily="18" charset="-122"/>
            </a:rPr>
            <a:t>市场实施能力：包含市场实施条件和政策适应性两个因素</a:t>
          </a:r>
        </a:p>
      </dgm:t>
    </dgm:pt>
    <dgm:pt modelId="{03C111F9-2866-41AB-92DA-7C96AEE1B265}" type="parTrans" cxnId="{18021A0D-E72C-4897-8C9B-71A684A3AA0F}">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14F98E05-DE2E-4D44-BEE7-6FAC43B48EDD}" type="sibTrans" cxnId="{18021A0D-E72C-4897-8C9B-71A684A3AA0F}">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69A214DE-E148-4BB3-BB0C-832AB06AEA6F}">
      <dgm:prSet phldrT="[文本]" custT="1"/>
      <dgm:spPr>
        <a:ln>
          <a:solidFill>
            <a:srgbClr val="00B0F0"/>
          </a:solidFill>
        </a:ln>
      </dgm:spPr>
      <dgm:t>
        <a:bodyPr/>
        <a:lstStyle/>
        <a:p>
          <a:r>
            <a:rPr lang="zh-CN" altLang="en-US" sz="1200" b="1" dirty="0">
              <a:solidFill>
                <a:schemeClr val="tx1">
                  <a:lumMod val="65000"/>
                  <a:lumOff val="35000"/>
                </a:schemeClr>
              </a:solidFill>
              <a:effectLst/>
              <a:latin typeface="思源宋体 CN" panose="02020400000000000000" pitchFamily="18" charset="-122"/>
              <a:ea typeface="思源宋体 CN" panose="02020400000000000000" pitchFamily="18" charset="-122"/>
            </a:rPr>
            <a:t>数量：一般而言，数量越多，价值越大，还可以采用捆绑销售</a:t>
          </a:r>
        </a:p>
      </dgm:t>
    </dgm:pt>
    <dgm:pt modelId="{C9DDC890-B99E-41F9-9AFC-C4E796D197EF}" type="parTrans" cxnId="{7D8A186A-DA57-4E17-B877-32C0FCD0C849}">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67BE86FB-6715-4AA8-9413-41234FFAEF75}" type="sibTrans" cxnId="{7D8A186A-DA57-4E17-B877-32C0FCD0C849}">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277D6177-D2F2-4F3A-9C16-4E1D450075DC}">
      <dgm:prSet phldrT="[文本]" custT="1"/>
      <dgm:spPr>
        <a:solidFill>
          <a:schemeClr val="bg1"/>
        </a:solidFill>
      </dgm:spPr>
      <dgm:t>
        <a:bodyPr/>
        <a:lstStyle/>
        <a:p>
          <a:pPr algn="ctr"/>
          <a:r>
            <a:rPr lang="zh-CN" altLang="en-US" sz="1200" b="0" dirty="0">
              <a:solidFill>
                <a:srgbClr val="0070C0"/>
              </a:solidFill>
              <a:effectLst/>
              <a:latin typeface="思源宋体 CN" panose="02020400000000000000" pitchFamily="18" charset="-122"/>
              <a:ea typeface="思源宋体 CN" panose="02020400000000000000" pitchFamily="18" charset="-122"/>
            </a:rPr>
            <a:t>成熟度： 知识产权所处的寿命阶段不同，</a:t>
          </a:r>
          <a:endParaRPr lang="en-US" altLang="zh-CN" sz="1200" b="0" dirty="0">
            <a:solidFill>
              <a:srgbClr val="0070C0"/>
            </a:solidFill>
            <a:effectLst/>
            <a:latin typeface="思源宋体 CN" panose="02020400000000000000" pitchFamily="18" charset="-122"/>
            <a:ea typeface="思源宋体 CN" panose="02020400000000000000" pitchFamily="18" charset="-122"/>
          </a:endParaRPr>
        </a:p>
        <a:p>
          <a:pPr algn="ctr"/>
          <a:r>
            <a:rPr lang="zh-CN" altLang="en-US" sz="1200" b="0" dirty="0">
              <a:solidFill>
                <a:srgbClr val="0070C0"/>
              </a:solidFill>
              <a:effectLst/>
              <a:latin typeface="思源宋体 CN" panose="02020400000000000000" pitchFamily="18" charset="-122"/>
              <a:ea typeface="思源宋体 CN" panose="02020400000000000000" pitchFamily="18" charset="-122"/>
            </a:rPr>
            <a:t>价值不同，处于成熟期的价值大，处于</a:t>
          </a:r>
          <a:endParaRPr lang="en-US" altLang="zh-CN" sz="1200" b="0" dirty="0">
            <a:solidFill>
              <a:srgbClr val="0070C0"/>
            </a:solidFill>
            <a:effectLst/>
            <a:latin typeface="思源宋体 CN" panose="02020400000000000000" pitchFamily="18" charset="-122"/>
            <a:ea typeface="思源宋体 CN" panose="02020400000000000000" pitchFamily="18" charset="-122"/>
          </a:endParaRPr>
        </a:p>
        <a:p>
          <a:pPr algn="ctr"/>
          <a:r>
            <a:rPr lang="zh-CN" altLang="en-US" sz="1200" b="0" dirty="0">
              <a:solidFill>
                <a:srgbClr val="0070C0"/>
              </a:solidFill>
              <a:effectLst/>
              <a:latin typeface="思源宋体 CN" panose="02020400000000000000" pitchFamily="18" charset="-122"/>
              <a:ea typeface="思源宋体 CN" panose="02020400000000000000" pitchFamily="18" charset="-122"/>
            </a:rPr>
            <a:t>开发期、末期的价值较小</a:t>
          </a:r>
        </a:p>
      </dgm:t>
    </dgm:pt>
    <dgm:pt modelId="{866D52FF-E4CD-462C-BD27-38551BFD6F81}" type="parTrans" cxnId="{7AD2C5D6-8E93-4526-805A-7484E7B3A951}">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1CD5DC4F-E40D-40A3-9CEB-298AA4164BFC}" type="sibTrans" cxnId="{7AD2C5D6-8E93-4526-805A-7484E7B3A951}">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4382B255-B637-4BD7-8A10-FDD48AD9740A}">
      <dgm:prSet phldrT="[文本]" custT="1"/>
      <dgm:spPr>
        <a:ln>
          <a:solidFill>
            <a:srgbClr val="00B0F0"/>
          </a:solidFill>
        </a:ln>
      </dgm:spPr>
      <dgm:t>
        <a:bodyPr/>
        <a:lstStyle/>
        <a:p>
          <a:r>
            <a:rPr lang="zh-CN" altLang="en-US" sz="1100" b="1" dirty="0">
              <a:solidFill>
                <a:schemeClr val="tx1">
                  <a:lumMod val="65000"/>
                  <a:lumOff val="35000"/>
                </a:schemeClr>
              </a:solidFill>
              <a:effectLst/>
              <a:latin typeface="思源宋体 CN" panose="02020400000000000000" pitchFamily="18" charset="-122"/>
              <a:ea typeface="思源宋体 CN" panose="02020400000000000000" pitchFamily="18" charset="-122"/>
            </a:rPr>
            <a:t>市场垄断性： 保密程度和替代产品，保密程度如国防、军工科技等，技术保密性要求高，市场推广能力弱，价值相应减小；替代产品多，价值小</a:t>
          </a:r>
        </a:p>
      </dgm:t>
    </dgm:pt>
    <dgm:pt modelId="{354FF75B-1183-41CE-A51B-51960D6A88CF}" type="parTrans" cxnId="{134E19D1-CE22-4033-8C05-5C129AD0F904}">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FF8A98D7-A940-4BAC-AD93-D23F433E42BD}" type="sibTrans" cxnId="{134E19D1-CE22-4033-8C05-5C129AD0F904}">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0C0ADFD4-28B4-4383-85D2-0648FA154565}">
      <dgm:prSet phldrT="[文本]" custT="1"/>
      <dgm:spPr>
        <a:ln>
          <a:solidFill>
            <a:srgbClr val="00B0F0"/>
          </a:solidFill>
        </a:ln>
      </dgm:spPr>
      <dgm:t>
        <a:bodyPr/>
        <a:lstStyle/>
        <a:p>
          <a:r>
            <a:rPr lang="zh-CN" altLang="en-US" sz="1200" b="1" dirty="0">
              <a:solidFill>
                <a:schemeClr val="tx1">
                  <a:lumMod val="65000"/>
                  <a:lumOff val="35000"/>
                </a:schemeClr>
              </a:solidFill>
              <a:effectLst/>
              <a:latin typeface="思源宋体 CN" panose="02020400000000000000" pitchFamily="18" charset="-122"/>
              <a:ea typeface="思源宋体 CN" panose="02020400000000000000" pitchFamily="18" charset="-122"/>
            </a:rPr>
            <a:t>战略价值：指对企业未来发展的可能贡献，贡献越大价值越大。</a:t>
          </a:r>
        </a:p>
      </dgm:t>
    </dgm:pt>
    <dgm:pt modelId="{B78EBA97-FCBE-42A8-893A-55B9C754753D}" type="parTrans" cxnId="{9D4077DB-0E3E-4EAE-975A-0EDEB3277D2D}">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7C4C3692-BC65-4C1F-A271-06181B5C4DF5}" type="sibTrans" cxnId="{9D4077DB-0E3E-4EAE-975A-0EDEB3277D2D}">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6332C0FA-7DEE-4140-834A-94EC523A1D51}" type="pres">
      <dgm:prSet presAssocID="{7971AF32-6707-4933-9DE4-E6E34CD66282}" presName="theList" presStyleCnt="0">
        <dgm:presLayoutVars>
          <dgm:dir/>
          <dgm:animLvl val="lvl"/>
          <dgm:resizeHandles val="exact"/>
        </dgm:presLayoutVars>
      </dgm:prSet>
      <dgm:spPr/>
      <dgm:t>
        <a:bodyPr/>
        <a:lstStyle/>
        <a:p>
          <a:endParaRPr lang="zh-CN" altLang="en-US"/>
        </a:p>
      </dgm:t>
    </dgm:pt>
    <dgm:pt modelId="{D80D6660-510A-4C1F-BE97-F706755BF497}" type="pres">
      <dgm:prSet presAssocID="{E361940F-511E-403F-A85B-5A18C4FCF06F}" presName="compNode" presStyleCnt="0"/>
      <dgm:spPr/>
    </dgm:pt>
    <dgm:pt modelId="{0A8F8EB2-E69B-40C7-BAC6-C2B3DCFA3612}" type="pres">
      <dgm:prSet presAssocID="{E361940F-511E-403F-A85B-5A18C4FCF06F}" presName="aNode" presStyleLbl="bgShp" presStyleIdx="0" presStyleCnt="3"/>
      <dgm:spPr/>
      <dgm:t>
        <a:bodyPr/>
        <a:lstStyle/>
        <a:p>
          <a:endParaRPr lang="zh-CN" altLang="en-US"/>
        </a:p>
      </dgm:t>
    </dgm:pt>
    <dgm:pt modelId="{A4BB6772-FE91-4E1C-9F0E-61D8D75A5188}" type="pres">
      <dgm:prSet presAssocID="{E361940F-511E-403F-A85B-5A18C4FCF06F}" presName="textNode" presStyleLbl="bgShp" presStyleIdx="0" presStyleCnt="3"/>
      <dgm:spPr/>
      <dgm:t>
        <a:bodyPr/>
        <a:lstStyle/>
        <a:p>
          <a:endParaRPr lang="zh-CN" altLang="en-US"/>
        </a:p>
      </dgm:t>
    </dgm:pt>
    <dgm:pt modelId="{EAEDB07E-7759-464B-BD2D-D12C45151EE1}" type="pres">
      <dgm:prSet presAssocID="{E361940F-511E-403F-A85B-5A18C4FCF06F}" presName="compChildNode" presStyleCnt="0"/>
      <dgm:spPr/>
    </dgm:pt>
    <dgm:pt modelId="{C92B182B-FA0A-4FBD-9C94-E08EC025BCB9}" type="pres">
      <dgm:prSet presAssocID="{E361940F-511E-403F-A85B-5A18C4FCF06F}" presName="theInnerList" presStyleCnt="0"/>
      <dgm:spPr/>
    </dgm:pt>
    <dgm:pt modelId="{3021A64D-DF5C-441B-AAE3-6A1BF244F2A5}" type="pres">
      <dgm:prSet presAssocID="{5B471D5D-6710-42ED-BB81-02927F90F3EC}" presName="childNode" presStyleLbl="node1" presStyleIdx="0" presStyleCnt="6">
        <dgm:presLayoutVars>
          <dgm:bulletEnabled val="1"/>
        </dgm:presLayoutVars>
      </dgm:prSet>
      <dgm:spPr/>
      <dgm:t>
        <a:bodyPr/>
        <a:lstStyle/>
        <a:p>
          <a:endParaRPr lang="zh-CN" altLang="en-US"/>
        </a:p>
      </dgm:t>
    </dgm:pt>
    <dgm:pt modelId="{FBBA4D00-4365-45E1-AA5F-14315B72BDF8}" type="pres">
      <dgm:prSet presAssocID="{5B471D5D-6710-42ED-BB81-02927F90F3EC}" presName="aSpace2" presStyleCnt="0"/>
      <dgm:spPr/>
    </dgm:pt>
    <dgm:pt modelId="{7CC88D5A-ED9D-4D0D-ACF9-6CBD56209D87}" type="pres">
      <dgm:prSet presAssocID="{670A9D5F-05FA-4BA3-80E6-BB2B4C20B948}" presName="childNode" presStyleLbl="node1" presStyleIdx="1" presStyleCnt="6">
        <dgm:presLayoutVars>
          <dgm:bulletEnabled val="1"/>
        </dgm:presLayoutVars>
      </dgm:prSet>
      <dgm:spPr/>
      <dgm:t>
        <a:bodyPr/>
        <a:lstStyle/>
        <a:p>
          <a:endParaRPr lang="zh-CN" altLang="en-US"/>
        </a:p>
      </dgm:t>
    </dgm:pt>
    <dgm:pt modelId="{6EF9CCE1-AB59-4C26-9786-274350C0E666}" type="pres">
      <dgm:prSet presAssocID="{E361940F-511E-403F-A85B-5A18C4FCF06F}" presName="aSpace" presStyleCnt="0"/>
      <dgm:spPr/>
    </dgm:pt>
    <dgm:pt modelId="{C9B813FC-C2EC-4A93-A509-05E9B4840268}" type="pres">
      <dgm:prSet presAssocID="{8B19B39E-D300-4E60-984B-9C9A9A1DEEDE}" presName="compNode" presStyleCnt="0"/>
      <dgm:spPr/>
    </dgm:pt>
    <dgm:pt modelId="{A5D53261-5C81-440D-BBDB-D756FAFEF57A}" type="pres">
      <dgm:prSet presAssocID="{8B19B39E-D300-4E60-984B-9C9A9A1DEEDE}" presName="aNode" presStyleLbl="bgShp" presStyleIdx="1" presStyleCnt="3" custLinFactNeighborY="4573"/>
      <dgm:spPr/>
      <dgm:t>
        <a:bodyPr/>
        <a:lstStyle/>
        <a:p>
          <a:endParaRPr lang="zh-CN" altLang="en-US"/>
        </a:p>
      </dgm:t>
    </dgm:pt>
    <dgm:pt modelId="{DB904AE3-08DC-49D7-966B-252EAEE353F9}" type="pres">
      <dgm:prSet presAssocID="{8B19B39E-D300-4E60-984B-9C9A9A1DEEDE}" presName="textNode" presStyleLbl="bgShp" presStyleIdx="1" presStyleCnt="3"/>
      <dgm:spPr/>
      <dgm:t>
        <a:bodyPr/>
        <a:lstStyle/>
        <a:p>
          <a:endParaRPr lang="zh-CN" altLang="en-US"/>
        </a:p>
      </dgm:t>
    </dgm:pt>
    <dgm:pt modelId="{506512AE-E269-4051-9E8F-281C824BD707}" type="pres">
      <dgm:prSet presAssocID="{8B19B39E-D300-4E60-984B-9C9A9A1DEEDE}" presName="compChildNode" presStyleCnt="0"/>
      <dgm:spPr/>
    </dgm:pt>
    <dgm:pt modelId="{1CA4321C-F14F-49F3-B7F5-E7162C20CEF9}" type="pres">
      <dgm:prSet presAssocID="{8B19B39E-D300-4E60-984B-9C9A9A1DEEDE}" presName="theInnerList" presStyleCnt="0"/>
      <dgm:spPr/>
    </dgm:pt>
    <dgm:pt modelId="{FF27097F-527C-4B97-8061-9620661EFA1E}" type="pres">
      <dgm:prSet presAssocID="{9615210E-9920-4E05-8329-330E57251AA1}" presName="childNode" presStyleLbl="node1" presStyleIdx="2" presStyleCnt="6">
        <dgm:presLayoutVars>
          <dgm:bulletEnabled val="1"/>
        </dgm:presLayoutVars>
      </dgm:prSet>
      <dgm:spPr/>
      <dgm:t>
        <a:bodyPr/>
        <a:lstStyle/>
        <a:p>
          <a:endParaRPr lang="zh-CN" altLang="en-US"/>
        </a:p>
      </dgm:t>
    </dgm:pt>
    <dgm:pt modelId="{16AEEE13-B44D-4218-817D-D98252E924DA}" type="pres">
      <dgm:prSet presAssocID="{9615210E-9920-4E05-8329-330E57251AA1}" presName="aSpace2" presStyleCnt="0"/>
      <dgm:spPr/>
    </dgm:pt>
    <dgm:pt modelId="{4C383A9F-F407-45E3-BB58-D82C8D99D146}" type="pres">
      <dgm:prSet presAssocID="{69A214DE-E148-4BB3-BB0C-832AB06AEA6F}" presName="childNode" presStyleLbl="node1" presStyleIdx="3" presStyleCnt="6">
        <dgm:presLayoutVars>
          <dgm:bulletEnabled val="1"/>
        </dgm:presLayoutVars>
      </dgm:prSet>
      <dgm:spPr/>
      <dgm:t>
        <a:bodyPr/>
        <a:lstStyle/>
        <a:p>
          <a:endParaRPr lang="zh-CN" altLang="en-US"/>
        </a:p>
      </dgm:t>
    </dgm:pt>
    <dgm:pt modelId="{E1489C93-9B76-4B48-838D-95BD5E0C7BC4}" type="pres">
      <dgm:prSet presAssocID="{8B19B39E-D300-4E60-984B-9C9A9A1DEEDE}" presName="aSpace" presStyleCnt="0"/>
      <dgm:spPr/>
    </dgm:pt>
    <dgm:pt modelId="{59519F1B-4765-4069-8CD2-BDD53E85FCCF}" type="pres">
      <dgm:prSet presAssocID="{277D6177-D2F2-4F3A-9C16-4E1D450075DC}" presName="compNode" presStyleCnt="0"/>
      <dgm:spPr/>
    </dgm:pt>
    <dgm:pt modelId="{9D3BBFEB-1815-4BAF-BD39-799E9D41A0BC}" type="pres">
      <dgm:prSet presAssocID="{277D6177-D2F2-4F3A-9C16-4E1D450075DC}" presName="aNode" presStyleLbl="bgShp" presStyleIdx="2" presStyleCnt="3" custLinFactNeighborX="7510" custLinFactNeighborY="-7213"/>
      <dgm:spPr/>
      <dgm:t>
        <a:bodyPr/>
        <a:lstStyle/>
        <a:p>
          <a:endParaRPr lang="zh-CN" altLang="en-US"/>
        </a:p>
      </dgm:t>
    </dgm:pt>
    <dgm:pt modelId="{8ECCB1D3-422D-4966-94EF-C5892EB204D3}" type="pres">
      <dgm:prSet presAssocID="{277D6177-D2F2-4F3A-9C16-4E1D450075DC}" presName="textNode" presStyleLbl="bgShp" presStyleIdx="2" presStyleCnt="3"/>
      <dgm:spPr/>
      <dgm:t>
        <a:bodyPr/>
        <a:lstStyle/>
        <a:p>
          <a:endParaRPr lang="zh-CN" altLang="en-US"/>
        </a:p>
      </dgm:t>
    </dgm:pt>
    <dgm:pt modelId="{2250A35E-271E-4BC2-B4F6-7F74A9E8AA3A}" type="pres">
      <dgm:prSet presAssocID="{277D6177-D2F2-4F3A-9C16-4E1D450075DC}" presName="compChildNode" presStyleCnt="0"/>
      <dgm:spPr/>
    </dgm:pt>
    <dgm:pt modelId="{B915954E-5B78-4E34-9729-2307C6889888}" type="pres">
      <dgm:prSet presAssocID="{277D6177-D2F2-4F3A-9C16-4E1D450075DC}" presName="theInnerList" presStyleCnt="0"/>
      <dgm:spPr/>
    </dgm:pt>
    <dgm:pt modelId="{94DA923A-3151-437B-B16F-DC5460B51F64}" type="pres">
      <dgm:prSet presAssocID="{4382B255-B637-4BD7-8A10-FDD48AD9740A}" presName="childNode" presStyleLbl="node1" presStyleIdx="4" presStyleCnt="6">
        <dgm:presLayoutVars>
          <dgm:bulletEnabled val="1"/>
        </dgm:presLayoutVars>
      </dgm:prSet>
      <dgm:spPr/>
      <dgm:t>
        <a:bodyPr/>
        <a:lstStyle/>
        <a:p>
          <a:endParaRPr lang="zh-CN" altLang="en-US"/>
        </a:p>
      </dgm:t>
    </dgm:pt>
    <dgm:pt modelId="{CBD042C7-C859-46A3-A150-0AE0D4F75E76}" type="pres">
      <dgm:prSet presAssocID="{4382B255-B637-4BD7-8A10-FDD48AD9740A}" presName="aSpace2" presStyleCnt="0"/>
      <dgm:spPr/>
    </dgm:pt>
    <dgm:pt modelId="{098BF156-5885-422B-B4FA-6B18FCFF5E4D}" type="pres">
      <dgm:prSet presAssocID="{0C0ADFD4-28B4-4383-85D2-0648FA154565}" presName="childNode" presStyleLbl="node1" presStyleIdx="5" presStyleCnt="6">
        <dgm:presLayoutVars>
          <dgm:bulletEnabled val="1"/>
        </dgm:presLayoutVars>
      </dgm:prSet>
      <dgm:spPr/>
      <dgm:t>
        <a:bodyPr/>
        <a:lstStyle/>
        <a:p>
          <a:endParaRPr lang="zh-CN" altLang="en-US"/>
        </a:p>
      </dgm:t>
    </dgm:pt>
  </dgm:ptLst>
  <dgm:cxnLst>
    <dgm:cxn modelId="{DC495343-C111-40B3-9AD5-06892D92F43B}" srcId="{E361940F-511E-403F-A85B-5A18C4FCF06F}" destId="{670A9D5F-05FA-4BA3-80E6-BB2B4C20B948}" srcOrd="1" destOrd="0" parTransId="{83343496-B679-437E-9621-F1606391BB6E}" sibTransId="{42DA1FE5-D964-4C98-9089-9EE4BEC02F19}"/>
    <dgm:cxn modelId="{1A0A239E-9DA4-41C2-876B-9529F36243D2}" srcId="{7971AF32-6707-4933-9DE4-E6E34CD66282}" destId="{8B19B39E-D300-4E60-984B-9C9A9A1DEEDE}" srcOrd="1" destOrd="0" parTransId="{E924FB7E-89B0-4ADF-94EB-20B020D48383}" sibTransId="{CEC8F342-E2A4-4DAC-97AC-D393BD057DA0}"/>
    <dgm:cxn modelId="{9D4077DB-0E3E-4EAE-975A-0EDEB3277D2D}" srcId="{277D6177-D2F2-4F3A-9C16-4E1D450075DC}" destId="{0C0ADFD4-28B4-4383-85D2-0648FA154565}" srcOrd="1" destOrd="0" parTransId="{B78EBA97-FCBE-42A8-893A-55B9C754753D}" sibTransId="{7C4C3692-BC65-4C1F-A271-06181B5C4DF5}"/>
    <dgm:cxn modelId="{0FF4AC64-05CB-4553-93D5-E8769FD80E1B}" type="presOf" srcId="{7971AF32-6707-4933-9DE4-E6E34CD66282}" destId="{6332C0FA-7DEE-4140-834A-94EC523A1D51}" srcOrd="0" destOrd="0" presId="urn:microsoft.com/office/officeart/2005/8/layout/lProcess2"/>
    <dgm:cxn modelId="{70FCB67F-F3EC-4EB1-9571-EFCDA79A9AE2}" type="presOf" srcId="{8B19B39E-D300-4E60-984B-9C9A9A1DEEDE}" destId="{DB904AE3-08DC-49D7-966B-252EAEE353F9}" srcOrd="1" destOrd="0" presId="urn:microsoft.com/office/officeart/2005/8/layout/lProcess2"/>
    <dgm:cxn modelId="{34ED3C20-DC30-46E7-B685-6C709C5D0291}" type="presOf" srcId="{9615210E-9920-4E05-8329-330E57251AA1}" destId="{FF27097F-527C-4B97-8061-9620661EFA1E}" srcOrd="0" destOrd="0" presId="urn:microsoft.com/office/officeart/2005/8/layout/lProcess2"/>
    <dgm:cxn modelId="{F379383D-751B-4E09-9908-56D5D2C3EBA8}" type="presOf" srcId="{670A9D5F-05FA-4BA3-80E6-BB2B4C20B948}" destId="{7CC88D5A-ED9D-4D0D-ACF9-6CBD56209D87}" srcOrd="0" destOrd="0" presId="urn:microsoft.com/office/officeart/2005/8/layout/lProcess2"/>
    <dgm:cxn modelId="{95672BA8-2EE6-4106-8592-2EA4E43AD3E9}" type="presOf" srcId="{8B19B39E-D300-4E60-984B-9C9A9A1DEEDE}" destId="{A5D53261-5C81-440D-BBDB-D756FAFEF57A}" srcOrd="0" destOrd="0" presId="urn:microsoft.com/office/officeart/2005/8/layout/lProcess2"/>
    <dgm:cxn modelId="{8625714B-8FCD-42C8-9F78-D7C2531FBF37}" type="presOf" srcId="{4382B255-B637-4BD7-8A10-FDD48AD9740A}" destId="{94DA923A-3151-437B-B16F-DC5460B51F64}" srcOrd="0" destOrd="0" presId="urn:microsoft.com/office/officeart/2005/8/layout/lProcess2"/>
    <dgm:cxn modelId="{317EC8DB-D1EF-4273-96D7-A8F0D953818B}" srcId="{7971AF32-6707-4933-9DE4-E6E34CD66282}" destId="{E361940F-511E-403F-A85B-5A18C4FCF06F}" srcOrd="0" destOrd="0" parTransId="{61CAC5D5-38DE-4771-8F5E-8451DB08F9A7}" sibTransId="{47915778-2E8C-4E06-8FF2-702E25C9B665}"/>
    <dgm:cxn modelId="{9EDE7AE6-7971-4BA8-91A2-FA15559BDA83}" srcId="{E361940F-511E-403F-A85B-5A18C4FCF06F}" destId="{5B471D5D-6710-42ED-BB81-02927F90F3EC}" srcOrd="0" destOrd="0" parTransId="{DF77EFEC-A2C0-4E97-9A6D-3FE764074BE7}" sibTransId="{EBDC62F1-9502-4A0A-AF32-70E266795F74}"/>
    <dgm:cxn modelId="{18021A0D-E72C-4897-8C9B-71A684A3AA0F}" srcId="{8B19B39E-D300-4E60-984B-9C9A9A1DEEDE}" destId="{9615210E-9920-4E05-8329-330E57251AA1}" srcOrd="0" destOrd="0" parTransId="{03C111F9-2866-41AB-92DA-7C96AEE1B265}" sibTransId="{14F98E05-DE2E-4D44-BEE7-6FAC43B48EDD}"/>
    <dgm:cxn modelId="{02D3903E-A006-4771-B1E3-DE7C1147E15D}" type="presOf" srcId="{E361940F-511E-403F-A85B-5A18C4FCF06F}" destId="{A4BB6772-FE91-4E1C-9F0E-61D8D75A5188}" srcOrd="1" destOrd="0" presId="urn:microsoft.com/office/officeart/2005/8/layout/lProcess2"/>
    <dgm:cxn modelId="{390A041E-7909-40BB-A8C8-25A11221D0EF}" type="presOf" srcId="{5B471D5D-6710-42ED-BB81-02927F90F3EC}" destId="{3021A64D-DF5C-441B-AAE3-6A1BF244F2A5}" srcOrd="0" destOrd="0" presId="urn:microsoft.com/office/officeart/2005/8/layout/lProcess2"/>
    <dgm:cxn modelId="{516BDC41-B8C1-44CA-A6AE-CDBEB5E004E8}" type="presOf" srcId="{277D6177-D2F2-4F3A-9C16-4E1D450075DC}" destId="{9D3BBFEB-1815-4BAF-BD39-799E9D41A0BC}" srcOrd="0" destOrd="0" presId="urn:microsoft.com/office/officeart/2005/8/layout/lProcess2"/>
    <dgm:cxn modelId="{85DF9145-2CAA-4ADC-BB99-2CBB45128659}" type="presOf" srcId="{69A214DE-E148-4BB3-BB0C-832AB06AEA6F}" destId="{4C383A9F-F407-45E3-BB58-D82C8D99D146}" srcOrd="0" destOrd="0" presId="urn:microsoft.com/office/officeart/2005/8/layout/lProcess2"/>
    <dgm:cxn modelId="{7AD2C5D6-8E93-4526-805A-7484E7B3A951}" srcId="{7971AF32-6707-4933-9DE4-E6E34CD66282}" destId="{277D6177-D2F2-4F3A-9C16-4E1D450075DC}" srcOrd="2" destOrd="0" parTransId="{866D52FF-E4CD-462C-BD27-38551BFD6F81}" sibTransId="{1CD5DC4F-E40D-40A3-9CEB-298AA4164BFC}"/>
    <dgm:cxn modelId="{134E19D1-CE22-4033-8C05-5C129AD0F904}" srcId="{277D6177-D2F2-4F3A-9C16-4E1D450075DC}" destId="{4382B255-B637-4BD7-8A10-FDD48AD9740A}" srcOrd="0" destOrd="0" parTransId="{354FF75B-1183-41CE-A51B-51960D6A88CF}" sibTransId="{FF8A98D7-A940-4BAC-AD93-D23F433E42BD}"/>
    <dgm:cxn modelId="{58150B22-1E1B-44E9-A023-3332692FA06A}" type="presOf" srcId="{0C0ADFD4-28B4-4383-85D2-0648FA154565}" destId="{098BF156-5885-422B-B4FA-6B18FCFF5E4D}" srcOrd="0" destOrd="0" presId="urn:microsoft.com/office/officeart/2005/8/layout/lProcess2"/>
    <dgm:cxn modelId="{56018A93-9E3B-49AD-9268-DE1DC6E4D44D}" type="presOf" srcId="{277D6177-D2F2-4F3A-9C16-4E1D450075DC}" destId="{8ECCB1D3-422D-4966-94EF-C5892EB204D3}" srcOrd="1" destOrd="0" presId="urn:microsoft.com/office/officeart/2005/8/layout/lProcess2"/>
    <dgm:cxn modelId="{A801B359-7F4B-4E86-81C7-7001433ADD34}" type="presOf" srcId="{E361940F-511E-403F-A85B-5A18C4FCF06F}" destId="{0A8F8EB2-E69B-40C7-BAC6-C2B3DCFA3612}" srcOrd="0" destOrd="0" presId="urn:microsoft.com/office/officeart/2005/8/layout/lProcess2"/>
    <dgm:cxn modelId="{7D8A186A-DA57-4E17-B877-32C0FCD0C849}" srcId="{8B19B39E-D300-4E60-984B-9C9A9A1DEEDE}" destId="{69A214DE-E148-4BB3-BB0C-832AB06AEA6F}" srcOrd="1" destOrd="0" parTransId="{C9DDC890-B99E-41F9-9AFC-C4E796D197EF}" sibTransId="{67BE86FB-6715-4AA8-9413-41234FFAEF75}"/>
    <dgm:cxn modelId="{5AF3C0F0-FCDD-4C08-8A44-D94D8908E74C}" type="presParOf" srcId="{6332C0FA-7DEE-4140-834A-94EC523A1D51}" destId="{D80D6660-510A-4C1F-BE97-F706755BF497}" srcOrd="0" destOrd="0" presId="urn:microsoft.com/office/officeart/2005/8/layout/lProcess2"/>
    <dgm:cxn modelId="{361FCF37-6316-4A9A-948C-71A11B75E8DF}" type="presParOf" srcId="{D80D6660-510A-4C1F-BE97-F706755BF497}" destId="{0A8F8EB2-E69B-40C7-BAC6-C2B3DCFA3612}" srcOrd="0" destOrd="0" presId="urn:microsoft.com/office/officeart/2005/8/layout/lProcess2"/>
    <dgm:cxn modelId="{C61A9D6B-033D-4618-B4C1-60DAE9057F29}" type="presParOf" srcId="{D80D6660-510A-4C1F-BE97-F706755BF497}" destId="{A4BB6772-FE91-4E1C-9F0E-61D8D75A5188}" srcOrd="1" destOrd="0" presId="urn:microsoft.com/office/officeart/2005/8/layout/lProcess2"/>
    <dgm:cxn modelId="{0FAC442D-87F8-4369-8974-CFEEFFB7AE01}" type="presParOf" srcId="{D80D6660-510A-4C1F-BE97-F706755BF497}" destId="{EAEDB07E-7759-464B-BD2D-D12C45151EE1}" srcOrd="2" destOrd="0" presId="urn:microsoft.com/office/officeart/2005/8/layout/lProcess2"/>
    <dgm:cxn modelId="{7D15DCE4-2EFE-446B-BFFF-7D0966DB69C0}" type="presParOf" srcId="{EAEDB07E-7759-464B-BD2D-D12C45151EE1}" destId="{C92B182B-FA0A-4FBD-9C94-E08EC025BCB9}" srcOrd="0" destOrd="0" presId="urn:microsoft.com/office/officeart/2005/8/layout/lProcess2"/>
    <dgm:cxn modelId="{C3B6FCE7-F4E2-4A74-8D2A-31DCDF2C864F}" type="presParOf" srcId="{C92B182B-FA0A-4FBD-9C94-E08EC025BCB9}" destId="{3021A64D-DF5C-441B-AAE3-6A1BF244F2A5}" srcOrd="0" destOrd="0" presId="urn:microsoft.com/office/officeart/2005/8/layout/lProcess2"/>
    <dgm:cxn modelId="{743A1446-5424-4596-971F-6A80073FDC75}" type="presParOf" srcId="{C92B182B-FA0A-4FBD-9C94-E08EC025BCB9}" destId="{FBBA4D00-4365-45E1-AA5F-14315B72BDF8}" srcOrd="1" destOrd="0" presId="urn:microsoft.com/office/officeart/2005/8/layout/lProcess2"/>
    <dgm:cxn modelId="{9A9B9727-C965-47D2-AD4F-88563CB311D3}" type="presParOf" srcId="{C92B182B-FA0A-4FBD-9C94-E08EC025BCB9}" destId="{7CC88D5A-ED9D-4D0D-ACF9-6CBD56209D87}" srcOrd="2" destOrd="0" presId="urn:microsoft.com/office/officeart/2005/8/layout/lProcess2"/>
    <dgm:cxn modelId="{1B61AE2D-0BE9-47BE-B245-E1B36B9B1EBA}" type="presParOf" srcId="{6332C0FA-7DEE-4140-834A-94EC523A1D51}" destId="{6EF9CCE1-AB59-4C26-9786-274350C0E666}" srcOrd="1" destOrd="0" presId="urn:microsoft.com/office/officeart/2005/8/layout/lProcess2"/>
    <dgm:cxn modelId="{9CAE7328-08FD-4FA8-94E1-06D49C33A18F}" type="presParOf" srcId="{6332C0FA-7DEE-4140-834A-94EC523A1D51}" destId="{C9B813FC-C2EC-4A93-A509-05E9B4840268}" srcOrd="2" destOrd="0" presId="urn:microsoft.com/office/officeart/2005/8/layout/lProcess2"/>
    <dgm:cxn modelId="{B240B4D0-D4C7-4874-BEF4-6822407A4E14}" type="presParOf" srcId="{C9B813FC-C2EC-4A93-A509-05E9B4840268}" destId="{A5D53261-5C81-440D-BBDB-D756FAFEF57A}" srcOrd="0" destOrd="0" presId="urn:microsoft.com/office/officeart/2005/8/layout/lProcess2"/>
    <dgm:cxn modelId="{70F93536-9247-423F-B492-9188D6686FAE}" type="presParOf" srcId="{C9B813FC-C2EC-4A93-A509-05E9B4840268}" destId="{DB904AE3-08DC-49D7-966B-252EAEE353F9}" srcOrd="1" destOrd="0" presId="urn:microsoft.com/office/officeart/2005/8/layout/lProcess2"/>
    <dgm:cxn modelId="{392E8B5B-DE88-4ADC-A71C-7A5D4D722DF4}" type="presParOf" srcId="{C9B813FC-C2EC-4A93-A509-05E9B4840268}" destId="{506512AE-E269-4051-9E8F-281C824BD707}" srcOrd="2" destOrd="0" presId="urn:microsoft.com/office/officeart/2005/8/layout/lProcess2"/>
    <dgm:cxn modelId="{01F1F187-A252-4E3E-B323-DB0AABE50D27}" type="presParOf" srcId="{506512AE-E269-4051-9E8F-281C824BD707}" destId="{1CA4321C-F14F-49F3-B7F5-E7162C20CEF9}" srcOrd="0" destOrd="0" presId="urn:microsoft.com/office/officeart/2005/8/layout/lProcess2"/>
    <dgm:cxn modelId="{8828CA3B-64F0-4218-9C70-EF3AF5817E2A}" type="presParOf" srcId="{1CA4321C-F14F-49F3-B7F5-E7162C20CEF9}" destId="{FF27097F-527C-4B97-8061-9620661EFA1E}" srcOrd="0" destOrd="0" presId="urn:microsoft.com/office/officeart/2005/8/layout/lProcess2"/>
    <dgm:cxn modelId="{6934C43F-D0F9-49C1-B1CA-6FCE2ECA359B}" type="presParOf" srcId="{1CA4321C-F14F-49F3-B7F5-E7162C20CEF9}" destId="{16AEEE13-B44D-4218-817D-D98252E924DA}" srcOrd="1" destOrd="0" presId="urn:microsoft.com/office/officeart/2005/8/layout/lProcess2"/>
    <dgm:cxn modelId="{D09C1846-7569-4FD3-9BED-1B45DB23B69F}" type="presParOf" srcId="{1CA4321C-F14F-49F3-B7F5-E7162C20CEF9}" destId="{4C383A9F-F407-45E3-BB58-D82C8D99D146}" srcOrd="2" destOrd="0" presId="urn:microsoft.com/office/officeart/2005/8/layout/lProcess2"/>
    <dgm:cxn modelId="{11BE664F-67B6-4606-AAC8-C296694B58B6}" type="presParOf" srcId="{6332C0FA-7DEE-4140-834A-94EC523A1D51}" destId="{E1489C93-9B76-4B48-838D-95BD5E0C7BC4}" srcOrd="3" destOrd="0" presId="urn:microsoft.com/office/officeart/2005/8/layout/lProcess2"/>
    <dgm:cxn modelId="{21E3870E-84E6-481D-9C0C-BAD4005BFDC2}" type="presParOf" srcId="{6332C0FA-7DEE-4140-834A-94EC523A1D51}" destId="{59519F1B-4765-4069-8CD2-BDD53E85FCCF}" srcOrd="4" destOrd="0" presId="urn:microsoft.com/office/officeart/2005/8/layout/lProcess2"/>
    <dgm:cxn modelId="{3D0EBBB5-ABCA-4ACF-8B6D-5C9DD109DC03}" type="presParOf" srcId="{59519F1B-4765-4069-8CD2-BDD53E85FCCF}" destId="{9D3BBFEB-1815-4BAF-BD39-799E9D41A0BC}" srcOrd="0" destOrd="0" presId="urn:microsoft.com/office/officeart/2005/8/layout/lProcess2"/>
    <dgm:cxn modelId="{145A74E2-46BF-494F-9B5E-B5C905749557}" type="presParOf" srcId="{59519F1B-4765-4069-8CD2-BDD53E85FCCF}" destId="{8ECCB1D3-422D-4966-94EF-C5892EB204D3}" srcOrd="1" destOrd="0" presId="urn:microsoft.com/office/officeart/2005/8/layout/lProcess2"/>
    <dgm:cxn modelId="{F10F1CEE-E7CA-42CC-A69C-253ABDFCF91F}" type="presParOf" srcId="{59519F1B-4765-4069-8CD2-BDD53E85FCCF}" destId="{2250A35E-271E-4BC2-B4F6-7F74A9E8AA3A}" srcOrd="2" destOrd="0" presId="urn:microsoft.com/office/officeart/2005/8/layout/lProcess2"/>
    <dgm:cxn modelId="{E78AD2E5-F927-4B32-9365-FCC30DCAD57F}" type="presParOf" srcId="{2250A35E-271E-4BC2-B4F6-7F74A9E8AA3A}" destId="{B915954E-5B78-4E34-9729-2307C6889888}" srcOrd="0" destOrd="0" presId="urn:microsoft.com/office/officeart/2005/8/layout/lProcess2"/>
    <dgm:cxn modelId="{33A36DDE-2906-4E25-B1DC-CF089761C403}" type="presParOf" srcId="{B915954E-5B78-4E34-9729-2307C6889888}" destId="{94DA923A-3151-437B-B16F-DC5460B51F64}" srcOrd="0" destOrd="0" presId="urn:microsoft.com/office/officeart/2005/8/layout/lProcess2"/>
    <dgm:cxn modelId="{AAADC021-F073-4CAB-AB54-5ACC68B79293}" type="presParOf" srcId="{B915954E-5B78-4E34-9729-2307C6889888}" destId="{CBD042C7-C859-46A3-A150-0AE0D4F75E76}" srcOrd="1" destOrd="0" presId="urn:microsoft.com/office/officeart/2005/8/layout/lProcess2"/>
    <dgm:cxn modelId="{72FB7019-D234-4378-B073-6A4302B9F64C}" type="presParOf" srcId="{B915954E-5B78-4E34-9729-2307C6889888}" destId="{098BF156-5885-422B-B4FA-6B18FCFF5E4D}" srcOrd="2" destOrd="0" presId="urn:microsoft.com/office/officeart/2005/8/layout/lProcess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F8EB2-E69B-40C7-BAC6-C2B3DCFA3612}">
      <dsp:nvSpPr>
        <dsp:cNvPr id="0" name=""/>
        <dsp:cNvSpPr/>
      </dsp:nvSpPr>
      <dsp:spPr>
        <a:xfrm>
          <a:off x="1656" y="0"/>
          <a:ext cx="2681420" cy="3471333"/>
        </a:xfrm>
        <a:prstGeom prst="roundRect">
          <a:avLst>
            <a:gd name="adj" fmla="val 10000"/>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a:ea typeface="思源宋体 CN" panose="02020400000000000000" pitchFamily="18" charset="-122"/>
            </a:rPr>
            <a:t>前期投入</a:t>
          </a:r>
          <a:endParaRPr lang="zh-CN" altLang="en-US" sz="2000" kern="1200" dirty="0">
            <a:latin typeface="思源宋体 CN" panose="02020400000000000000" pitchFamily="18" charset="-122"/>
            <a:ea typeface="思源宋体 CN" panose="02020400000000000000" pitchFamily="18" charset="-122"/>
          </a:endParaRPr>
        </a:p>
      </dsp:txBody>
      <dsp:txXfrm>
        <a:off x="1656" y="0"/>
        <a:ext cx="2681420" cy="1041399"/>
      </dsp:txXfrm>
    </dsp:sp>
    <dsp:sp modelId="{3021A64D-DF5C-441B-AAE3-6A1BF244F2A5}">
      <dsp:nvSpPr>
        <dsp:cNvPr id="0" name=""/>
        <dsp:cNvSpPr/>
      </dsp:nvSpPr>
      <dsp:spPr>
        <a:xfrm>
          <a:off x="269798" y="1042416"/>
          <a:ext cx="2145136" cy="10466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0" kern="1200">
              <a:ea typeface="思源宋体 CN" panose="02020400000000000000" pitchFamily="18" charset="-122"/>
            </a:rPr>
            <a:t>市场适用性</a:t>
          </a:r>
          <a:endParaRPr lang="zh-CN" altLang="en-US" sz="2000" kern="1200" dirty="0">
            <a:latin typeface="思源宋体 CN" panose="02020400000000000000" pitchFamily="18" charset="-122"/>
            <a:ea typeface="思源宋体 CN" panose="02020400000000000000" pitchFamily="18" charset="-122"/>
          </a:endParaRPr>
        </a:p>
      </dsp:txBody>
      <dsp:txXfrm>
        <a:off x="300453" y="1073071"/>
        <a:ext cx="2083826" cy="985344"/>
      </dsp:txXfrm>
    </dsp:sp>
    <dsp:sp modelId="{7CC88D5A-ED9D-4D0D-ACF9-6CBD56209D87}">
      <dsp:nvSpPr>
        <dsp:cNvPr id="0" name=""/>
        <dsp:cNvSpPr/>
      </dsp:nvSpPr>
      <dsp:spPr>
        <a:xfrm>
          <a:off x="269798" y="2250094"/>
          <a:ext cx="2145136" cy="10466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0" kern="1200">
              <a:ea typeface="思源宋体 CN" panose="02020400000000000000" pitchFamily="18" charset="-122"/>
            </a:rPr>
            <a:t>权属状况</a:t>
          </a:r>
          <a:endParaRPr lang="zh-CN" altLang="en-US" sz="2000" kern="1200" dirty="0">
            <a:latin typeface="思源宋体 CN" panose="02020400000000000000" pitchFamily="18" charset="-122"/>
            <a:ea typeface="思源宋体 CN" panose="02020400000000000000" pitchFamily="18" charset="-122"/>
          </a:endParaRPr>
        </a:p>
      </dsp:txBody>
      <dsp:txXfrm>
        <a:off x="300453" y="2280749"/>
        <a:ext cx="2083826" cy="985344"/>
      </dsp:txXfrm>
    </dsp:sp>
    <dsp:sp modelId="{A5D53261-5C81-440D-BBDB-D756FAFEF57A}">
      <dsp:nvSpPr>
        <dsp:cNvPr id="0" name=""/>
        <dsp:cNvSpPr/>
      </dsp:nvSpPr>
      <dsp:spPr>
        <a:xfrm>
          <a:off x="2991977" y="0"/>
          <a:ext cx="2859718" cy="3471333"/>
        </a:xfrm>
        <a:prstGeom prst="roundRect">
          <a:avLst>
            <a:gd name="adj" fmla="val 10000"/>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noFill/>
        </a:ln>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a:ea typeface="思源宋体 CN" panose="02020400000000000000" pitchFamily="18" charset="-122"/>
            </a:rPr>
            <a:t>创新性</a:t>
          </a:r>
          <a:endParaRPr lang="zh-CN" altLang="en-US" sz="2000" kern="1200" dirty="0">
            <a:latin typeface="思源宋体 CN" panose="02020400000000000000" pitchFamily="18" charset="-122"/>
            <a:ea typeface="思源宋体 CN" panose="02020400000000000000" pitchFamily="18" charset="-122"/>
          </a:endParaRPr>
        </a:p>
      </dsp:txBody>
      <dsp:txXfrm>
        <a:off x="2991977" y="0"/>
        <a:ext cx="2859718" cy="1041399"/>
      </dsp:txXfrm>
    </dsp:sp>
    <dsp:sp modelId="{FF27097F-527C-4B97-8061-9620661EFA1E}">
      <dsp:nvSpPr>
        <dsp:cNvPr id="0" name=""/>
        <dsp:cNvSpPr/>
      </dsp:nvSpPr>
      <dsp:spPr>
        <a:xfrm>
          <a:off x="3277949" y="1042416"/>
          <a:ext cx="2287774" cy="10466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0" kern="1200" dirty="0">
              <a:ea typeface="思源宋体 CN" panose="02020400000000000000" pitchFamily="18" charset="-122"/>
            </a:rPr>
            <a:t>市场实施能力</a:t>
          </a:r>
          <a:endParaRPr lang="zh-CN" altLang="en-US" sz="2000" kern="1200" dirty="0">
            <a:latin typeface="思源宋体 CN" panose="02020400000000000000" pitchFamily="18" charset="-122"/>
            <a:ea typeface="思源宋体 CN" panose="02020400000000000000" pitchFamily="18" charset="-122"/>
          </a:endParaRPr>
        </a:p>
      </dsp:txBody>
      <dsp:txXfrm>
        <a:off x="3308604" y="1073071"/>
        <a:ext cx="2226464" cy="985344"/>
      </dsp:txXfrm>
    </dsp:sp>
    <dsp:sp modelId="{4C383A9F-F407-45E3-BB58-D82C8D99D146}">
      <dsp:nvSpPr>
        <dsp:cNvPr id="0" name=""/>
        <dsp:cNvSpPr/>
      </dsp:nvSpPr>
      <dsp:spPr>
        <a:xfrm>
          <a:off x="3277949" y="2250094"/>
          <a:ext cx="2287774" cy="10466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kern="1200" dirty="0">
              <a:latin typeface="思源宋体 CN" panose="02020400000000000000" pitchFamily="18" charset="-122"/>
              <a:ea typeface="思源宋体 CN" panose="02020400000000000000" pitchFamily="18" charset="-122"/>
            </a:rPr>
            <a:t>数量</a:t>
          </a:r>
        </a:p>
      </dsp:txBody>
      <dsp:txXfrm>
        <a:off x="3308604" y="2280749"/>
        <a:ext cx="2226464" cy="985344"/>
      </dsp:txXfrm>
    </dsp:sp>
    <dsp:sp modelId="{9D3BBFEB-1815-4BAF-BD39-799E9D41A0BC}">
      <dsp:nvSpPr>
        <dsp:cNvPr id="0" name=""/>
        <dsp:cNvSpPr/>
      </dsp:nvSpPr>
      <dsp:spPr>
        <a:xfrm>
          <a:off x="6162252" y="0"/>
          <a:ext cx="2849544" cy="3471333"/>
        </a:xfrm>
        <a:prstGeom prst="roundRect">
          <a:avLst>
            <a:gd name="adj" fmla="val 10000"/>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a:ea typeface="思源宋体 CN" panose="02020400000000000000" pitchFamily="18" charset="-122"/>
            </a:rPr>
            <a:t>成熟度</a:t>
          </a:r>
          <a:endParaRPr lang="zh-CN" altLang="en-US" sz="2000" kern="1200" dirty="0">
            <a:latin typeface="思源宋体 CN" panose="02020400000000000000" pitchFamily="18" charset="-122"/>
            <a:ea typeface="思源宋体 CN" panose="02020400000000000000" pitchFamily="18" charset="-122"/>
          </a:endParaRPr>
        </a:p>
      </dsp:txBody>
      <dsp:txXfrm>
        <a:off x="6162252" y="0"/>
        <a:ext cx="2849544" cy="1041399"/>
      </dsp:txXfrm>
    </dsp:sp>
    <dsp:sp modelId="{94DA923A-3151-437B-B16F-DC5460B51F64}">
      <dsp:nvSpPr>
        <dsp:cNvPr id="0" name=""/>
        <dsp:cNvSpPr/>
      </dsp:nvSpPr>
      <dsp:spPr>
        <a:xfrm>
          <a:off x="6445550" y="1042416"/>
          <a:ext cx="2279635" cy="10466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0" kern="1200">
              <a:ea typeface="思源宋体 CN" panose="02020400000000000000" pitchFamily="18" charset="-122"/>
            </a:rPr>
            <a:t>市场垄断性</a:t>
          </a:r>
          <a:endParaRPr lang="zh-CN" altLang="en-US" sz="2000" kern="1200" dirty="0">
            <a:latin typeface="思源宋体 CN" panose="02020400000000000000" pitchFamily="18" charset="-122"/>
            <a:ea typeface="思源宋体 CN" panose="02020400000000000000" pitchFamily="18" charset="-122"/>
          </a:endParaRPr>
        </a:p>
      </dsp:txBody>
      <dsp:txXfrm>
        <a:off x="6476205" y="1073071"/>
        <a:ext cx="2218325" cy="985344"/>
      </dsp:txXfrm>
    </dsp:sp>
    <dsp:sp modelId="{098BF156-5885-422B-B4FA-6B18FCFF5E4D}">
      <dsp:nvSpPr>
        <dsp:cNvPr id="0" name=""/>
        <dsp:cNvSpPr/>
      </dsp:nvSpPr>
      <dsp:spPr>
        <a:xfrm>
          <a:off x="6445550" y="2250094"/>
          <a:ext cx="2279635" cy="10466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0" kern="1200">
              <a:ea typeface="思源宋体 CN" panose="02020400000000000000" pitchFamily="18" charset="-122"/>
            </a:rPr>
            <a:t>战略价值</a:t>
          </a:r>
          <a:endParaRPr lang="zh-CN" altLang="en-US" sz="2000" kern="1200" dirty="0">
            <a:latin typeface="思源宋体 CN" panose="02020400000000000000" pitchFamily="18" charset="-122"/>
            <a:ea typeface="思源宋体 CN" panose="02020400000000000000" pitchFamily="18" charset="-122"/>
          </a:endParaRPr>
        </a:p>
      </dsp:txBody>
      <dsp:txXfrm>
        <a:off x="6476205" y="2280749"/>
        <a:ext cx="2218325" cy="985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F8EB2-E69B-40C7-BAC6-C2B3DCFA3612}">
      <dsp:nvSpPr>
        <dsp:cNvPr id="0" name=""/>
        <dsp:cNvSpPr/>
      </dsp:nvSpPr>
      <dsp:spPr>
        <a:xfrm>
          <a:off x="1166" y="0"/>
          <a:ext cx="3034012" cy="394377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0" kern="1200" dirty="0">
              <a:solidFill>
                <a:srgbClr val="0070C0"/>
              </a:solidFill>
              <a:effectLst/>
              <a:latin typeface="思源宋体 CN" panose="02020400000000000000" pitchFamily="18" charset="-122"/>
              <a:ea typeface="思源宋体 CN" panose="02020400000000000000" pitchFamily="18" charset="-122"/>
            </a:rPr>
            <a:t>前期投入：研发总经费、研发周期</a:t>
          </a:r>
          <a:r>
            <a:rPr lang="en-US" altLang="en-US" sz="1200" b="0" kern="1200" dirty="0">
              <a:solidFill>
                <a:srgbClr val="0070C0"/>
              </a:solidFill>
              <a:effectLst/>
              <a:latin typeface="思源宋体 CN" panose="02020400000000000000" pitchFamily="18" charset="-122"/>
              <a:ea typeface="思源宋体 CN" panose="02020400000000000000" pitchFamily="18" charset="-122"/>
            </a:rPr>
            <a:t>---</a:t>
          </a:r>
          <a:r>
            <a:rPr lang="zh-CN" altLang="en-US" sz="1200" b="0" kern="1200" dirty="0">
              <a:solidFill>
                <a:srgbClr val="0070C0"/>
              </a:solidFill>
              <a:effectLst/>
              <a:latin typeface="思源宋体 CN" panose="02020400000000000000" pitchFamily="18" charset="-122"/>
              <a:ea typeface="思源宋体 CN" panose="02020400000000000000" pitchFamily="18" charset="-122"/>
            </a:rPr>
            <a:t>技术越复杂、研发周 期越长，价值越大</a:t>
          </a:r>
        </a:p>
      </dsp:txBody>
      <dsp:txXfrm>
        <a:off x="1166" y="0"/>
        <a:ext cx="3034012" cy="1183132"/>
      </dsp:txXfrm>
    </dsp:sp>
    <dsp:sp modelId="{3021A64D-DF5C-441B-AAE3-6A1BF244F2A5}">
      <dsp:nvSpPr>
        <dsp:cNvPr id="0" name=""/>
        <dsp:cNvSpPr/>
      </dsp:nvSpPr>
      <dsp:spPr>
        <a:xfrm>
          <a:off x="304568" y="1184288"/>
          <a:ext cx="2427209" cy="1189102"/>
        </a:xfrm>
        <a:prstGeom prst="roundRect">
          <a:avLst>
            <a:gd name="adj" fmla="val 10000"/>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市场适用性：包含适用范围和适用程度两个因素</a:t>
          </a:r>
        </a:p>
      </dsp:txBody>
      <dsp:txXfrm>
        <a:off x="339396" y="1219116"/>
        <a:ext cx="2357553" cy="1119446"/>
      </dsp:txXfrm>
    </dsp:sp>
    <dsp:sp modelId="{7CC88D5A-ED9D-4D0D-ACF9-6CBD56209D87}">
      <dsp:nvSpPr>
        <dsp:cNvPr id="0" name=""/>
        <dsp:cNvSpPr/>
      </dsp:nvSpPr>
      <dsp:spPr>
        <a:xfrm>
          <a:off x="304568" y="2556329"/>
          <a:ext cx="2427209" cy="1189102"/>
        </a:xfrm>
        <a:prstGeom prst="roundRect">
          <a:avLst>
            <a:gd name="adj" fmla="val 10000"/>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权属状况指标：权属类型分为</a:t>
          </a:r>
          <a:endParaRPr lang="en-US" altLang="zh-CN"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endParaRPr>
        </a:p>
        <a:p>
          <a:pPr lvl="0" algn="ctr" defTabSz="533400">
            <a:lnSpc>
              <a:spcPct val="90000"/>
            </a:lnSpc>
            <a:spcBef>
              <a:spcPct val="0"/>
            </a:spcBef>
            <a:spcAft>
              <a:spcPct val="35000"/>
            </a:spcAft>
          </a:pPr>
          <a:r>
            <a:rPr lang="zh-CN" altLang="en-US"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专利、商标、著作权、商业秘密</a:t>
          </a:r>
          <a:endParaRPr lang="en-US" altLang="zh-CN"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endParaRPr>
        </a:p>
        <a:p>
          <a:pPr lvl="0" algn="ctr" defTabSz="533400">
            <a:lnSpc>
              <a:spcPct val="90000"/>
            </a:lnSpc>
            <a:spcBef>
              <a:spcPct val="0"/>
            </a:spcBef>
            <a:spcAft>
              <a:spcPct val="35000"/>
            </a:spcAft>
          </a:pPr>
          <a:r>
            <a:rPr lang="zh-CN" altLang="en-US"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四种</a:t>
          </a:r>
        </a:p>
      </dsp:txBody>
      <dsp:txXfrm>
        <a:off x="339396" y="2591157"/>
        <a:ext cx="2357553" cy="1119446"/>
      </dsp:txXfrm>
    </dsp:sp>
    <dsp:sp modelId="{A5D53261-5C81-440D-BBDB-D756FAFEF57A}">
      <dsp:nvSpPr>
        <dsp:cNvPr id="0" name=""/>
        <dsp:cNvSpPr/>
      </dsp:nvSpPr>
      <dsp:spPr>
        <a:xfrm>
          <a:off x="3262729" y="0"/>
          <a:ext cx="3034012" cy="394377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0" kern="1200" dirty="0">
              <a:solidFill>
                <a:srgbClr val="0070C0"/>
              </a:solidFill>
              <a:effectLst/>
              <a:latin typeface="思源宋体 CN" panose="02020400000000000000" pitchFamily="18" charset="-122"/>
              <a:ea typeface="思源宋体 CN" panose="02020400000000000000" pitchFamily="18" charset="-122"/>
            </a:rPr>
            <a:t>创新性：创新度高，价值大</a:t>
          </a:r>
        </a:p>
      </dsp:txBody>
      <dsp:txXfrm>
        <a:off x="3262729" y="0"/>
        <a:ext cx="3034012" cy="1183132"/>
      </dsp:txXfrm>
    </dsp:sp>
    <dsp:sp modelId="{FF27097F-527C-4B97-8061-9620661EFA1E}">
      <dsp:nvSpPr>
        <dsp:cNvPr id="0" name=""/>
        <dsp:cNvSpPr/>
      </dsp:nvSpPr>
      <dsp:spPr>
        <a:xfrm>
          <a:off x="3566131" y="1184288"/>
          <a:ext cx="2427209" cy="1189102"/>
        </a:xfrm>
        <a:prstGeom prst="roundRect">
          <a:avLst>
            <a:gd name="adj" fmla="val 10000"/>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市场实施能力：包含市场实施条件和政策适应性两个因素</a:t>
          </a:r>
        </a:p>
      </dsp:txBody>
      <dsp:txXfrm>
        <a:off x="3600959" y="1219116"/>
        <a:ext cx="2357553" cy="1119446"/>
      </dsp:txXfrm>
    </dsp:sp>
    <dsp:sp modelId="{4C383A9F-F407-45E3-BB58-D82C8D99D146}">
      <dsp:nvSpPr>
        <dsp:cNvPr id="0" name=""/>
        <dsp:cNvSpPr/>
      </dsp:nvSpPr>
      <dsp:spPr>
        <a:xfrm>
          <a:off x="3566131" y="2556329"/>
          <a:ext cx="2427209" cy="1189102"/>
        </a:xfrm>
        <a:prstGeom prst="roundRect">
          <a:avLst>
            <a:gd name="adj" fmla="val 10000"/>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数量：一般而言，数量越多，价值越大，还可以采用捆绑销售</a:t>
          </a:r>
        </a:p>
      </dsp:txBody>
      <dsp:txXfrm>
        <a:off x="3600959" y="2591157"/>
        <a:ext cx="2357553" cy="1119446"/>
      </dsp:txXfrm>
    </dsp:sp>
    <dsp:sp modelId="{9D3BBFEB-1815-4BAF-BD39-799E9D41A0BC}">
      <dsp:nvSpPr>
        <dsp:cNvPr id="0" name=""/>
        <dsp:cNvSpPr/>
      </dsp:nvSpPr>
      <dsp:spPr>
        <a:xfrm>
          <a:off x="6525459" y="0"/>
          <a:ext cx="3034012" cy="394377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0" kern="1200" dirty="0">
              <a:solidFill>
                <a:srgbClr val="0070C0"/>
              </a:solidFill>
              <a:effectLst/>
              <a:latin typeface="思源宋体 CN" panose="02020400000000000000" pitchFamily="18" charset="-122"/>
              <a:ea typeface="思源宋体 CN" panose="02020400000000000000" pitchFamily="18" charset="-122"/>
            </a:rPr>
            <a:t>成熟度： 知识产权所处的寿命阶段不同，</a:t>
          </a:r>
          <a:endParaRPr lang="en-US" altLang="zh-CN" sz="1200" b="0" kern="1200" dirty="0">
            <a:solidFill>
              <a:srgbClr val="0070C0"/>
            </a:solidFill>
            <a:effectLst/>
            <a:latin typeface="思源宋体 CN" panose="02020400000000000000" pitchFamily="18" charset="-122"/>
            <a:ea typeface="思源宋体 CN" panose="02020400000000000000" pitchFamily="18" charset="-122"/>
          </a:endParaRPr>
        </a:p>
        <a:p>
          <a:pPr lvl="0" algn="ctr" defTabSz="533400">
            <a:lnSpc>
              <a:spcPct val="90000"/>
            </a:lnSpc>
            <a:spcBef>
              <a:spcPct val="0"/>
            </a:spcBef>
            <a:spcAft>
              <a:spcPct val="35000"/>
            </a:spcAft>
          </a:pPr>
          <a:r>
            <a:rPr lang="zh-CN" altLang="en-US" sz="1200" b="0" kern="1200" dirty="0">
              <a:solidFill>
                <a:srgbClr val="0070C0"/>
              </a:solidFill>
              <a:effectLst/>
              <a:latin typeface="思源宋体 CN" panose="02020400000000000000" pitchFamily="18" charset="-122"/>
              <a:ea typeface="思源宋体 CN" panose="02020400000000000000" pitchFamily="18" charset="-122"/>
            </a:rPr>
            <a:t>价值不同，处于成熟期的价值大，处于</a:t>
          </a:r>
          <a:endParaRPr lang="en-US" altLang="zh-CN" sz="1200" b="0" kern="1200" dirty="0">
            <a:solidFill>
              <a:srgbClr val="0070C0"/>
            </a:solidFill>
            <a:effectLst/>
            <a:latin typeface="思源宋体 CN" panose="02020400000000000000" pitchFamily="18" charset="-122"/>
            <a:ea typeface="思源宋体 CN" panose="02020400000000000000" pitchFamily="18" charset="-122"/>
          </a:endParaRPr>
        </a:p>
        <a:p>
          <a:pPr lvl="0" algn="ctr" defTabSz="533400">
            <a:lnSpc>
              <a:spcPct val="90000"/>
            </a:lnSpc>
            <a:spcBef>
              <a:spcPct val="0"/>
            </a:spcBef>
            <a:spcAft>
              <a:spcPct val="35000"/>
            </a:spcAft>
          </a:pPr>
          <a:r>
            <a:rPr lang="zh-CN" altLang="en-US" sz="1200" b="0" kern="1200" dirty="0">
              <a:solidFill>
                <a:srgbClr val="0070C0"/>
              </a:solidFill>
              <a:effectLst/>
              <a:latin typeface="思源宋体 CN" panose="02020400000000000000" pitchFamily="18" charset="-122"/>
              <a:ea typeface="思源宋体 CN" panose="02020400000000000000" pitchFamily="18" charset="-122"/>
            </a:rPr>
            <a:t>开发期、末期的价值较小</a:t>
          </a:r>
        </a:p>
      </dsp:txBody>
      <dsp:txXfrm>
        <a:off x="6525459" y="0"/>
        <a:ext cx="3034012" cy="1183132"/>
      </dsp:txXfrm>
    </dsp:sp>
    <dsp:sp modelId="{94DA923A-3151-437B-B16F-DC5460B51F64}">
      <dsp:nvSpPr>
        <dsp:cNvPr id="0" name=""/>
        <dsp:cNvSpPr/>
      </dsp:nvSpPr>
      <dsp:spPr>
        <a:xfrm>
          <a:off x="6827694" y="1184288"/>
          <a:ext cx="2427209" cy="1189102"/>
        </a:xfrm>
        <a:prstGeom prst="roundRect">
          <a:avLst>
            <a:gd name="adj" fmla="val 10000"/>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zh-CN" altLang="en-US" sz="11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市场垄断性： 保密程度和替代产品，保密程度如国防、军工科技等，技术保密性要求高，市场推广能力弱，价值相应减小；替代产品多，价值小</a:t>
          </a:r>
        </a:p>
      </dsp:txBody>
      <dsp:txXfrm>
        <a:off x="6862522" y="1219116"/>
        <a:ext cx="2357553" cy="1119446"/>
      </dsp:txXfrm>
    </dsp:sp>
    <dsp:sp modelId="{098BF156-5885-422B-B4FA-6B18FCFF5E4D}">
      <dsp:nvSpPr>
        <dsp:cNvPr id="0" name=""/>
        <dsp:cNvSpPr/>
      </dsp:nvSpPr>
      <dsp:spPr>
        <a:xfrm>
          <a:off x="6827694" y="2556329"/>
          <a:ext cx="2427209" cy="1189102"/>
        </a:xfrm>
        <a:prstGeom prst="roundRect">
          <a:avLst>
            <a:gd name="adj" fmla="val 10000"/>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战略价值：指对企业未来发展的可能贡献，贡献越大价值越大。</a:t>
          </a:r>
        </a:p>
      </dsp:txBody>
      <dsp:txXfrm>
        <a:off x="6862522" y="2591157"/>
        <a:ext cx="2357553" cy="111944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83DEC-553D-46ED-B150-F8FFAC2A0DC5}" type="datetimeFigureOut">
              <a:rPr lang="zh-CN" altLang="en-US" smtClean="0"/>
              <a:t>2023/4/21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4B301B-A8A5-4948-99DE-01F9AED2AABE}" type="slidenum">
              <a:rPr lang="zh-CN" altLang="en-US" smtClean="0"/>
              <a:t>‹#›</a:t>
            </a:fld>
            <a:endParaRPr lang="zh-CN" altLang="en-US"/>
          </a:p>
        </p:txBody>
      </p:sp>
    </p:spTree>
    <p:extLst>
      <p:ext uri="{BB962C8B-B14F-4D97-AF65-F5344CB8AC3E}">
        <p14:creationId xmlns:p14="http://schemas.microsoft.com/office/powerpoint/2010/main" val="227693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思源宋体 CN" panose="02020400000000000000"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思源宋体 CN" panose="02020400000000000000" pitchFamily="18" charset="-122"/>
              </a:defRPr>
            </a:lvl1pPr>
          </a:lstStyle>
          <a:p>
            <a:fld id="{54E639BB-65F6-4253-A9C3-A0F524345E7C}" type="datetimeFigureOut">
              <a:rPr lang="zh-CN" altLang="en-US" smtClean="0"/>
              <a:pPr/>
              <a:t>2023/4/21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思源宋体 CN" panose="02020400000000000000" pitchFamily="18" charset="-122"/>
              </a:defRPr>
            </a:lvl1pPr>
          </a:lstStyle>
          <a:p>
            <a:fld id="{745E392B-F5BF-4C59-BE81-44C321D5DD6C}" type="slidenum">
              <a:rPr lang="zh-CN" altLang="en-US" smtClean="0"/>
              <a:pPr/>
              <a:t>‹#›</a:t>
            </a:fld>
            <a:endParaRPr lang="zh-CN" altLang="en-US" dirty="0"/>
          </a:p>
        </p:txBody>
      </p:sp>
    </p:spTree>
    <p:extLst>
      <p:ext uri="{BB962C8B-B14F-4D97-AF65-F5344CB8AC3E}">
        <p14:creationId xmlns:p14="http://schemas.microsoft.com/office/powerpoint/2010/main" val="285848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思源宋体 CN" panose="02020400000000000000" pitchFamily="18" charset="-122"/>
        <a:cs typeface="+mn-cs"/>
      </a:defRPr>
    </a:lvl1pPr>
    <a:lvl2pPr marL="457200" algn="l" defTabSz="914400" rtl="0" eaLnBrk="1" latinLnBrk="0" hangingPunct="1">
      <a:defRPr sz="1200" kern="1200">
        <a:solidFill>
          <a:schemeClr val="tx1"/>
        </a:solidFill>
        <a:latin typeface="+mn-lt"/>
        <a:ea typeface="思源宋体 CN" panose="02020400000000000000" pitchFamily="18" charset="-122"/>
        <a:cs typeface="+mn-cs"/>
      </a:defRPr>
    </a:lvl2pPr>
    <a:lvl3pPr marL="914400" algn="l" defTabSz="914400" rtl="0" eaLnBrk="1" latinLnBrk="0" hangingPunct="1">
      <a:defRPr sz="1200" kern="1200">
        <a:solidFill>
          <a:schemeClr val="tx1"/>
        </a:solidFill>
        <a:latin typeface="+mn-lt"/>
        <a:ea typeface="思源宋体 CN" panose="02020400000000000000" pitchFamily="18" charset="-122"/>
        <a:cs typeface="+mn-cs"/>
      </a:defRPr>
    </a:lvl3pPr>
    <a:lvl4pPr marL="1371600" algn="l" defTabSz="914400" rtl="0" eaLnBrk="1" latinLnBrk="0" hangingPunct="1">
      <a:defRPr sz="1200" kern="1200">
        <a:solidFill>
          <a:schemeClr val="tx1"/>
        </a:solidFill>
        <a:latin typeface="+mn-lt"/>
        <a:ea typeface="思源宋体 CN" panose="02020400000000000000" pitchFamily="18" charset="-122"/>
        <a:cs typeface="+mn-cs"/>
      </a:defRPr>
    </a:lvl4pPr>
    <a:lvl5pPr marL="1828800" algn="l" defTabSz="914400" rtl="0" eaLnBrk="1" latinLnBrk="0" hangingPunct="1">
      <a:defRPr sz="1200" kern="1200">
        <a:solidFill>
          <a:schemeClr val="tx1"/>
        </a:solidFill>
        <a:latin typeface="+mn-lt"/>
        <a:ea typeface="思源宋体 CN" panose="02020400000000000000"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745E392B-F5BF-4C59-BE81-44C321D5DD6C}" type="slidenum">
              <a:rPr lang="zh-CN" altLang="en-US" smtClean="0"/>
              <a:pPr/>
              <a:t>21</a:t>
            </a:fld>
            <a:endParaRPr lang="zh-CN" altLang="en-US" dirty="0"/>
          </a:p>
        </p:txBody>
      </p:sp>
    </p:spTree>
    <p:extLst>
      <p:ext uri="{BB962C8B-B14F-4D97-AF65-F5344CB8AC3E}">
        <p14:creationId xmlns:p14="http://schemas.microsoft.com/office/powerpoint/2010/main" val="275318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682625" y="1139825"/>
            <a:ext cx="5486400" cy="3086100"/>
          </a:xfrm>
          <a:noFill/>
          <a:ln>
            <a:solidFill>
              <a:srgbClr val="000000"/>
            </a:solidFill>
            <a:miter lim="800000"/>
            <a:headEnd/>
            <a:tailEnd/>
          </a:ln>
        </p:spPr>
      </p:sp>
      <p:sp>
        <p:nvSpPr>
          <p:cNvPr id="47107" name="备注占位符 2"/>
          <p:cNvSpPr>
            <a:spLocks noGrp="1" noChangeArrowheads="1"/>
          </p:cNvSpPr>
          <p:nvPr>
            <p:ph type="body" idx="1"/>
          </p:nvPr>
        </p:nvSpPr>
        <p:spPr>
          <a:xfrm>
            <a:off x="682625" y="4397375"/>
            <a:ext cx="5486400" cy="3600450"/>
          </a:xfrm>
          <a:noFill/>
        </p:spPr>
        <p:txBody>
          <a:bodyPr anchor="t"/>
          <a:lstStyle/>
          <a:p>
            <a:pPr eaLnBrk="1" hangingPunct="1">
              <a:spcBef>
                <a:spcPct val="0"/>
              </a:spcBef>
            </a:pPr>
            <a:r>
              <a:rPr lang="en-US" altLang="zh-CN" dirty="0"/>
              <a:t> </a:t>
            </a:r>
            <a:endParaRPr lang="zh-CN" altLang="en-US" dirty="0"/>
          </a:p>
        </p:txBody>
      </p:sp>
      <p:sp>
        <p:nvSpPr>
          <p:cNvPr id="47108" name="灯片编号占位符 3"/>
          <p:cNvSpPr txBox="1">
            <a:spLocks noGrp="1" noChangeArrowheads="1"/>
          </p:cNvSpPr>
          <p:nvPr/>
        </p:nvSpPr>
        <p:spPr bwMode="auto">
          <a:xfrm>
            <a:off x="3881438" y="868203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r" eaLnBrk="1" hangingPunct="1"/>
            <a:fld id="{0E70835C-117A-4293-BDC5-1BD720A61EDA}" type="slidenum">
              <a:rPr lang="zh-CN" altLang="en-US" sz="1200" b="0">
                <a:latin typeface="Calibri" panose="020F0502020204030204" pitchFamily="34" charset="0"/>
                <a:ea typeface="思源宋体 CN" panose="02020400000000000000" pitchFamily="18" charset="-122"/>
              </a:rPr>
              <a:pPr algn="r" eaLnBrk="1" hangingPunct="1"/>
              <a:t>24</a:t>
            </a:fld>
            <a:endParaRPr lang="zh-CN" altLang="en-US" sz="1200" b="0" dirty="0">
              <a:latin typeface="Calibri" panose="020F0502020204030204" pitchFamily="34" charset="0"/>
              <a:ea typeface="思源宋体 CN" panose="02020400000000000000" pitchFamily="18" charset="-122"/>
            </a:endParaRPr>
          </a:p>
        </p:txBody>
      </p:sp>
    </p:spTree>
    <p:extLst>
      <p:ext uri="{BB962C8B-B14F-4D97-AF65-F5344CB8AC3E}">
        <p14:creationId xmlns:p14="http://schemas.microsoft.com/office/powerpoint/2010/main" val="927028840"/>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682625" y="1139825"/>
            <a:ext cx="5486400" cy="3086100"/>
          </a:xfrm>
          <a:noFill/>
          <a:ln>
            <a:solidFill>
              <a:srgbClr val="000000"/>
            </a:solidFill>
            <a:miter lim="800000"/>
            <a:headEnd/>
            <a:tailEnd/>
          </a:ln>
        </p:spPr>
      </p:sp>
      <p:sp>
        <p:nvSpPr>
          <p:cNvPr id="47107" name="备注占位符 2"/>
          <p:cNvSpPr>
            <a:spLocks noGrp="1" noChangeArrowheads="1"/>
          </p:cNvSpPr>
          <p:nvPr>
            <p:ph type="body" idx="1"/>
          </p:nvPr>
        </p:nvSpPr>
        <p:spPr>
          <a:xfrm>
            <a:off x="682625" y="4397375"/>
            <a:ext cx="5486400" cy="3600450"/>
          </a:xfrm>
          <a:noFill/>
        </p:spPr>
        <p:txBody>
          <a:bodyPr anchor="t"/>
          <a:lstStyle/>
          <a:p>
            <a:pPr eaLnBrk="1" hangingPunct="1">
              <a:spcBef>
                <a:spcPct val="0"/>
              </a:spcBef>
            </a:pPr>
            <a:r>
              <a:rPr lang="en-US" altLang="zh-CN" dirty="0"/>
              <a:t> </a:t>
            </a:r>
            <a:endParaRPr lang="zh-CN" altLang="en-US" dirty="0"/>
          </a:p>
        </p:txBody>
      </p:sp>
      <p:sp>
        <p:nvSpPr>
          <p:cNvPr id="47108" name="灯片编号占位符 3"/>
          <p:cNvSpPr txBox="1">
            <a:spLocks noGrp="1" noChangeArrowheads="1"/>
          </p:cNvSpPr>
          <p:nvPr/>
        </p:nvSpPr>
        <p:spPr bwMode="auto">
          <a:xfrm>
            <a:off x="3881438" y="868203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r" eaLnBrk="1" hangingPunct="1"/>
            <a:fld id="{0E70835C-117A-4293-BDC5-1BD720A61EDA}" type="slidenum">
              <a:rPr lang="zh-CN" altLang="en-US" sz="1200" b="0">
                <a:latin typeface="Calibri" panose="020F0502020204030204" pitchFamily="34" charset="0"/>
                <a:ea typeface="思源宋体 CN" panose="02020400000000000000" pitchFamily="18" charset="-122"/>
              </a:rPr>
              <a:pPr algn="r" eaLnBrk="1" hangingPunct="1"/>
              <a:t>25</a:t>
            </a:fld>
            <a:endParaRPr lang="zh-CN" altLang="en-US" sz="1200" b="0" dirty="0">
              <a:latin typeface="Calibri" panose="020F0502020204030204" pitchFamily="34" charset="0"/>
              <a:ea typeface="思源宋体 CN" panose="02020400000000000000" pitchFamily="18" charset="-122"/>
            </a:endParaRPr>
          </a:p>
        </p:txBody>
      </p:sp>
    </p:spTree>
    <p:extLst>
      <p:ext uri="{BB962C8B-B14F-4D97-AF65-F5344CB8AC3E}">
        <p14:creationId xmlns:p14="http://schemas.microsoft.com/office/powerpoint/2010/main" val="3171968882"/>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8364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pSp>
        <p:nvGrpSpPr>
          <p:cNvPr id="14" name="组合 13"/>
          <p:cNvGrpSpPr/>
          <p:nvPr userDrawn="1"/>
        </p:nvGrpSpPr>
        <p:grpSpPr>
          <a:xfrm>
            <a:off x="911938" y="6075868"/>
            <a:ext cx="1631921" cy="1580035"/>
            <a:chOff x="911938" y="6075868"/>
            <a:chExt cx="1631921" cy="1580035"/>
          </a:xfrm>
        </p:grpSpPr>
        <p:sp>
          <p:nvSpPr>
            <p:cNvPr id="15" name="椭圆 14"/>
            <p:cNvSpPr/>
            <p:nvPr/>
          </p:nvSpPr>
          <p:spPr>
            <a:xfrm>
              <a:off x="911938" y="6075868"/>
              <a:ext cx="1631921" cy="1580035"/>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076464" y="6189676"/>
              <a:ext cx="1302869" cy="13524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userDrawn="1"/>
        </p:nvSpPr>
        <p:spPr>
          <a:xfrm>
            <a:off x="4516630" y="-785805"/>
            <a:ext cx="1631921" cy="1580035"/>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 y="0"/>
            <a:ext cx="12192001" cy="6858000"/>
          </a:xfrm>
          <a:prstGeom prst="rect">
            <a:avLst/>
          </a:prstGeom>
          <a:noFill/>
          <a:ln w="5715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10402549" y="168771"/>
            <a:ext cx="1499400" cy="205925"/>
            <a:chOff x="10402549" y="168771"/>
            <a:chExt cx="1499400" cy="205925"/>
          </a:xfrm>
        </p:grpSpPr>
        <p:sp>
          <p:nvSpPr>
            <p:cNvPr id="2" name="矩形 1"/>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5486400" y="6478575"/>
            <a:ext cx="1499400" cy="205925"/>
            <a:chOff x="10402549" y="168771"/>
            <a:chExt cx="1499400" cy="205925"/>
          </a:xfrm>
        </p:grpSpPr>
        <p:sp>
          <p:nvSpPr>
            <p:cNvPr id="17" name="矩形 16"/>
            <p:cNvSpPr/>
            <p:nvPr userDrawn="1"/>
          </p:nvSpPr>
          <p:spPr>
            <a:xfrm>
              <a:off x="11681611" y="168771"/>
              <a:ext cx="220338" cy="205925"/>
            </a:xfrm>
            <a:prstGeom prst="rect">
              <a:avLst/>
            </a:prstGeom>
            <a:solidFill>
              <a:srgbClr val="DDF8F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0402549" y="168771"/>
              <a:ext cx="220338" cy="205925"/>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1255257" y="168771"/>
              <a:ext cx="220338" cy="205925"/>
            </a:xfrm>
            <a:prstGeom prst="rect">
              <a:avLst/>
            </a:prstGeom>
            <a:solidFill>
              <a:srgbClr val="89E0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10828903" y="168771"/>
              <a:ext cx="220338" cy="205925"/>
            </a:xfrm>
            <a:prstGeom prst="rect">
              <a:avLst/>
            </a:prstGeom>
            <a:solidFill>
              <a:srgbClr val="3FCD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nvGrpSpPr>
        <p:grpSpPr>
          <a:xfrm rot="16200000">
            <a:off x="11049287" y="5697403"/>
            <a:ext cx="1499400" cy="205925"/>
            <a:chOff x="10402549" y="168771"/>
            <a:chExt cx="1499400" cy="205925"/>
          </a:xfrm>
        </p:grpSpPr>
        <p:sp>
          <p:nvSpPr>
            <p:cNvPr id="23" name="矩形 22"/>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662460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2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思源宋体 CN" panose="02020400000000000000" pitchFamily="18" charset="-122"/>
              </a:defRPr>
            </a:lvl1pPr>
            <a:lvl2pPr>
              <a:defRPr sz="2800">
                <a:ea typeface="思源宋体 CN" panose="02020400000000000000" pitchFamily="18" charset="-122"/>
              </a:defRPr>
            </a:lvl2pPr>
            <a:lvl3pPr>
              <a:defRPr sz="2400">
                <a:ea typeface="思源宋体 CN" panose="02020400000000000000" pitchFamily="18" charset="-122"/>
              </a:defRPr>
            </a:lvl3pPr>
            <a:lvl4pPr>
              <a:defRPr sz="2000">
                <a:ea typeface="思源宋体 CN" panose="02020400000000000000" pitchFamily="18" charset="-122"/>
              </a:defRPr>
            </a:lvl4pPr>
            <a:lvl5pPr>
              <a:defRPr sz="2000">
                <a:ea typeface="思源宋体 CN" panose="02020400000000000000"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Tree>
    <p:extLst>
      <p:ext uri="{BB962C8B-B14F-4D97-AF65-F5344CB8AC3E}">
        <p14:creationId xmlns:p14="http://schemas.microsoft.com/office/powerpoint/2010/main" val="300542907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3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思源宋体 CN" panose="02020400000000000000" pitchFamily="18" charset="-122"/>
              </a:defRPr>
            </a:lvl1pPr>
            <a:lvl2pPr>
              <a:defRPr sz="2800">
                <a:ea typeface="思源宋体 CN" panose="02020400000000000000" pitchFamily="18" charset="-122"/>
              </a:defRPr>
            </a:lvl2pPr>
            <a:lvl3pPr>
              <a:defRPr sz="2400">
                <a:ea typeface="思源宋体 CN" panose="02020400000000000000" pitchFamily="18" charset="-122"/>
              </a:defRPr>
            </a:lvl3pPr>
            <a:lvl4pPr>
              <a:defRPr sz="2000">
                <a:ea typeface="思源宋体 CN" panose="02020400000000000000" pitchFamily="18" charset="-122"/>
              </a:defRPr>
            </a:lvl4pPr>
            <a:lvl5pPr>
              <a:defRPr sz="2000">
                <a:ea typeface="思源宋体 CN" panose="02020400000000000000"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
        <p:nvSpPr>
          <p:cNvPr id="8" name="TextBox 7"/>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a:t>
            </a:r>
            <a:r>
              <a:rPr lang="en-US" altLang="zh-CN" sz="100" dirty="0" smtClean="0">
                <a:solidFill>
                  <a:schemeClr val="tx1">
                    <a:alpha val="0"/>
                  </a:schemeClr>
                </a:solidFill>
                <a:latin typeface="微软雅黑" panose="020B0503020204020204" pitchFamily="34" charset="-122"/>
                <a:ea typeface="微软雅黑" panose="020B0503020204020204" pitchFamily="34" charset="-122"/>
              </a:rPr>
              <a:t>www.ypppt.com/hangye</a:t>
            </a:r>
            <a:r>
              <a:rPr lang="en-US" altLang="zh-CN" sz="100" dirty="0">
                <a:solidFill>
                  <a:schemeClr val="tx1">
                    <a:alpha val="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71308602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ea typeface="思源宋体 CN" panose="02020400000000000000"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Tree>
    <p:extLst>
      <p:ext uri="{BB962C8B-B14F-4D97-AF65-F5344CB8AC3E}">
        <p14:creationId xmlns:p14="http://schemas.microsoft.com/office/powerpoint/2010/main" val="204552364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思源宋体 CN" panose="02020400000000000000" pitchFamily="18"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a:ea typeface="思源宋体 CN" panose="02020400000000000000" pitchFamily="18" charset="-122"/>
              </a:defRPr>
            </a:lvl1pPr>
            <a:lvl2pPr>
              <a:defRPr>
                <a:ea typeface="思源宋体 CN" panose="02020400000000000000" pitchFamily="18" charset="-122"/>
              </a:defRPr>
            </a:lvl2pPr>
            <a:lvl3pPr>
              <a:defRPr>
                <a:ea typeface="思源宋体 CN" panose="02020400000000000000" pitchFamily="18" charset="-122"/>
              </a:defRPr>
            </a:lvl3pPr>
            <a:lvl4pPr>
              <a:defRPr>
                <a:ea typeface="思源宋体 CN" panose="02020400000000000000" pitchFamily="18" charset="-122"/>
              </a:defRPr>
            </a:lvl4pPr>
            <a:lvl5pPr>
              <a:defRPr>
                <a:ea typeface="思源宋体 CN" panose="02020400000000000000" pitchFamily="18"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Tree>
    <p:extLst>
      <p:ext uri="{BB962C8B-B14F-4D97-AF65-F5344CB8AC3E}">
        <p14:creationId xmlns:p14="http://schemas.microsoft.com/office/powerpoint/2010/main" val="40604674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a:ea typeface="思源宋体 CN" panose="02020400000000000000" pitchFamily="18"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a:ea typeface="思源宋体 CN" panose="02020400000000000000" pitchFamily="18" charset="-122"/>
              </a:defRPr>
            </a:lvl1pPr>
            <a:lvl2pPr>
              <a:defRPr>
                <a:ea typeface="思源宋体 CN" panose="02020400000000000000" pitchFamily="18" charset="-122"/>
              </a:defRPr>
            </a:lvl2pPr>
            <a:lvl3pPr>
              <a:defRPr>
                <a:ea typeface="思源宋体 CN" panose="02020400000000000000" pitchFamily="18" charset="-122"/>
              </a:defRPr>
            </a:lvl3pPr>
            <a:lvl4pPr>
              <a:defRPr>
                <a:ea typeface="思源宋体 CN" panose="02020400000000000000" pitchFamily="18" charset="-122"/>
              </a:defRPr>
            </a:lvl4pPr>
            <a:lvl5pPr>
              <a:defRPr>
                <a:ea typeface="思源宋体 CN" panose="02020400000000000000" pitchFamily="18"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Tree>
    <p:extLst>
      <p:ext uri="{BB962C8B-B14F-4D97-AF65-F5344CB8AC3E}">
        <p14:creationId xmlns:p14="http://schemas.microsoft.com/office/powerpoint/2010/main" val="266195614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2023/4/21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26460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2023/4/21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94870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377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616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134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55" name="任意多边形 54"/>
          <p:cNvSpPr/>
          <p:nvPr userDrawn="1"/>
        </p:nvSpPr>
        <p:spPr>
          <a:xfrm>
            <a:off x="5421944" y="834887"/>
            <a:ext cx="6902578" cy="7047765"/>
          </a:xfrm>
          <a:custGeom>
            <a:avLst/>
            <a:gdLst>
              <a:gd name="connsiteX0" fmla="*/ 6730299 w 6902578"/>
              <a:gd name="connsiteY0" fmla="*/ 0 h 7047765"/>
              <a:gd name="connsiteX1" fmla="*/ 5179795 w 6902578"/>
              <a:gd name="connsiteY1" fmla="*/ 1152939 h 7047765"/>
              <a:gd name="connsiteX2" fmla="*/ 4530439 w 6902578"/>
              <a:gd name="connsiteY2" fmla="*/ 2544417 h 7047765"/>
              <a:gd name="connsiteX3" fmla="*/ 1641465 w 6902578"/>
              <a:gd name="connsiteY3" fmla="*/ 4174435 h 7047765"/>
              <a:gd name="connsiteX4" fmla="*/ 210230 w 6902578"/>
              <a:gd name="connsiteY4" fmla="*/ 6096000 h 7047765"/>
              <a:gd name="connsiteX5" fmla="*/ 740317 w 6902578"/>
              <a:gd name="connsiteY5" fmla="*/ 6877878 h 7047765"/>
              <a:gd name="connsiteX6" fmla="*/ 6902578 w 6902578"/>
              <a:gd name="connsiteY6" fmla="*/ 6400800 h 704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2578" h="7047765">
                <a:moveTo>
                  <a:pt x="6730299" y="0"/>
                </a:moveTo>
                <a:cubicBezTo>
                  <a:pt x="6138368" y="364435"/>
                  <a:pt x="5546438" y="728870"/>
                  <a:pt x="5179795" y="1152939"/>
                </a:cubicBezTo>
                <a:cubicBezTo>
                  <a:pt x="4813152" y="1577008"/>
                  <a:pt x="5120161" y="2040834"/>
                  <a:pt x="4530439" y="2544417"/>
                </a:cubicBezTo>
                <a:cubicBezTo>
                  <a:pt x="3940717" y="3048000"/>
                  <a:pt x="2361500" y="3582505"/>
                  <a:pt x="1641465" y="4174435"/>
                </a:cubicBezTo>
                <a:cubicBezTo>
                  <a:pt x="921430" y="4766365"/>
                  <a:pt x="360421" y="5645426"/>
                  <a:pt x="210230" y="6096000"/>
                </a:cubicBezTo>
                <a:cubicBezTo>
                  <a:pt x="60039" y="6546574"/>
                  <a:pt x="-375074" y="6827078"/>
                  <a:pt x="740317" y="6877878"/>
                </a:cubicBezTo>
                <a:cubicBezTo>
                  <a:pt x="1855708" y="6928678"/>
                  <a:pt x="5857865" y="7438887"/>
                  <a:pt x="6902578" y="6400800"/>
                </a:cubicBezTo>
              </a:path>
            </a:pathLst>
          </a:custGeom>
          <a:solidFill>
            <a:srgbClr val="DDF8F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 y="0"/>
            <a:ext cx="12192001" cy="6858000"/>
          </a:xfrm>
          <a:prstGeom prst="rect">
            <a:avLst/>
          </a:prstGeom>
          <a:noFill/>
          <a:ln w="5715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326"/>
            <a:ext cx="12192000" cy="1185674"/>
          </a:xfrm>
          <a:prstGeom prst="rect">
            <a:avLst/>
          </a:prstGeom>
        </p:spPr>
      </p:pic>
      <p:grpSp>
        <p:nvGrpSpPr>
          <p:cNvPr id="49" name="组合 48"/>
          <p:cNvGrpSpPr/>
          <p:nvPr userDrawn="1"/>
        </p:nvGrpSpPr>
        <p:grpSpPr>
          <a:xfrm>
            <a:off x="10402549" y="168771"/>
            <a:ext cx="1499400" cy="205925"/>
            <a:chOff x="10402549" y="168771"/>
            <a:chExt cx="1499400" cy="205925"/>
          </a:xfrm>
        </p:grpSpPr>
        <p:sp>
          <p:nvSpPr>
            <p:cNvPr id="50" name="矩形 49"/>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userDrawn="1"/>
        </p:nvGrpSpPr>
        <p:grpSpPr>
          <a:xfrm rot="5400000">
            <a:off x="-533446" y="4064721"/>
            <a:ext cx="1499400" cy="205925"/>
            <a:chOff x="10402549" y="168771"/>
            <a:chExt cx="1499400" cy="205925"/>
          </a:xfrm>
        </p:grpSpPr>
        <p:sp>
          <p:nvSpPr>
            <p:cNvPr id="57" name="矩形 56"/>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810338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par>
                                <p:cTn id="12" presetID="22" presetClass="entr" presetSubtype="1" fill="hold"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up)">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1148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6536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5174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399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4349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6042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5720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6482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791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grpSp>
        <p:nvGrpSpPr>
          <p:cNvPr id="3" name="组合 2"/>
          <p:cNvGrpSpPr/>
          <p:nvPr userDrawn="1"/>
        </p:nvGrpSpPr>
        <p:grpSpPr>
          <a:xfrm>
            <a:off x="4382257" y="6075868"/>
            <a:ext cx="1631921" cy="1580035"/>
            <a:chOff x="911938" y="6075868"/>
            <a:chExt cx="1631921" cy="1580035"/>
          </a:xfrm>
        </p:grpSpPr>
        <p:sp>
          <p:nvSpPr>
            <p:cNvPr id="4" name="椭圆 3"/>
            <p:cNvSpPr/>
            <p:nvPr/>
          </p:nvSpPr>
          <p:spPr>
            <a:xfrm>
              <a:off x="911938" y="6075868"/>
              <a:ext cx="1631921" cy="1580035"/>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076464" y="6189676"/>
              <a:ext cx="1302869" cy="13524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userDrawn="1"/>
        </p:nvSpPr>
        <p:spPr>
          <a:xfrm>
            <a:off x="873285" y="-783248"/>
            <a:ext cx="1631921" cy="1580035"/>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 y="0"/>
            <a:ext cx="12192001" cy="6858000"/>
          </a:xfrm>
          <a:prstGeom prst="rect">
            <a:avLst/>
          </a:prstGeom>
          <a:noFill/>
          <a:ln w="5715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10402549" y="168771"/>
            <a:ext cx="1499400" cy="205925"/>
            <a:chOff x="10402549" y="168771"/>
            <a:chExt cx="1499400" cy="205925"/>
          </a:xfrm>
        </p:grpSpPr>
        <p:sp>
          <p:nvSpPr>
            <p:cNvPr id="8" name="矩形 7"/>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flipH="1">
            <a:off x="338943" y="6367941"/>
            <a:ext cx="1499400" cy="205925"/>
            <a:chOff x="10402549" y="168771"/>
            <a:chExt cx="1499400" cy="205925"/>
          </a:xfrm>
        </p:grpSpPr>
        <p:sp>
          <p:nvSpPr>
            <p:cNvPr id="13" name="矩形 12"/>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rot="16200000">
            <a:off x="-518982" y="1021433"/>
            <a:ext cx="1499400" cy="205925"/>
            <a:chOff x="10402549" y="168771"/>
            <a:chExt cx="1499400" cy="205925"/>
          </a:xfrm>
        </p:grpSpPr>
        <p:sp>
          <p:nvSpPr>
            <p:cNvPr id="19" name="矩形 18"/>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371711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2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58" name="矩形 57"/>
          <p:cNvSpPr/>
          <p:nvPr userDrawn="1"/>
        </p:nvSpPr>
        <p:spPr>
          <a:xfrm>
            <a:off x="-1" y="0"/>
            <a:ext cx="12192001" cy="6858000"/>
          </a:xfrm>
          <a:prstGeom prst="rect">
            <a:avLst/>
          </a:prstGeom>
          <a:noFill/>
          <a:ln w="5715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userDrawn="1"/>
        </p:nvGrpSpPr>
        <p:grpSpPr>
          <a:xfrm>
            <a:off x="-260900" y="-248382"/>
            <a:ext cx="2863824" cy="2846316"/>
            <a:chOff x="-260900" y="-248382"/>
            <a:chExt cx="2863824" cy="2846316"/>
          </a:xfrm>
        </p:grpSpPr>
        <p:grpSp>
          <p:nvGrpSpPr>
            <p:cNvPr id="96" name="组合 95"/>
            <p:cNvGrpSpPr/>
            <p:nvPr userDrawn="1"/>
          </p:nvGrpSpPr>
          <p:grpSpPr>
            <a:xfrm>
              <a:off x="-260900" y="-248382"/>
              <a:ext cx="2863824" cy="2846316"/>
              <a:chOff x="-260900" y="-248382"/>
              <a:chExt cx="2863824" cy="2846316"/>
            </a:xfrm>
          </p:grpSpPr>
          <p:sp>
            <p:nvSpPr>
              <p:cNvPr id="98" name="矩形 97"/>
              <p:cNvSpPr/>
              <p:nvPr userDrawn="1"/>
            </p:nvSpPr>
            <p:spPr>
              <a:xfrm rot="2766457">
                <a:off x="95458" y="1102024"/>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userDrawn="1"/>
            </p:nvSpPr>
            <p:spPr>
              <a:xfrm rot="2766457">
                <a:off x="1425491" y="450107"/>
                <a:ext cx="470524" cy="469898"/>
              </a:xfrm>
              <a:prstGeom prst="rect">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userDrawn="1"/>
            </p:nvSpPr>
            <p:spPr>
              <a:xfrm rot="2766457">
                <a:off x="762006" y="429916"/>
                <a:ext cx="470524" cy="469898"/>
              </a:xfrm>
              <a:prstGeom prst="rect">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userDrawn="1"/>
            </p:nvSpPr>
            <p:spPr>
              <a:xfrm rot="2766457">
                <a:off x="97160" y="429913"/>
                <a:ext cx="470524" cy="469898"/>
              </a:xfrm>
              <a:prstGeom prst="rect">
                <a:avLst/>
              </a:prstGeom>
              <a:solidFill>
                <a:srgbClr val="DD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userDrawn="1"/>
            </p:nvSpPr>
            <p:spPr>
              <a:xfrm rot="2766457">
                <a:off x="1093067" y="762432"/>
                <a:ext cx="470524" cy="469898"/>
              </a:xfrm>
              <a:prstGeom prst="rect">
                <a:avLst/>
              </a:prstGeom>
              <a:solidFill>
                <a:srgbClr val="00B0F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userDrawn="1"/>
            </p:nvSpPr>
            <p:spPr>
              <a:xfrm rot="2766457">
                <a:off x="428223" y="95466"/>
                <a:ext cx="470524" cy="469898"/>
              </a:xfrm>
              <a:prstGeom prst="rect">
                <a:avLst/>
              </a:prstGeom>
              <a:solidFill>
                <a:srgbClr val="3FCD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userDrawn="1"/>
            </p:nvSpPr>
            <p:spPr>
              <a:xfrm rot="2766457">
                <a:off x="750061" y="440011"/>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userDrawn="1"/>
            </p:nvSpPr>
            <p:spPr>
              <a:xfrm rot="2766457">
                <a:off x="1092388" y="97482"/>
                <a:ext cx="470524" cy="469898"/>
              </a:xfrm>
              <a:prstGeom prst="rect">
                <a:avLst/>
              </a:prstGeom>
              <a:solidFill>
                <a:srgbClr val="DDF8FB"/>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userDrawn="1"/>
            </p:nvSpPr>
            <p:spPr>
              <a:xfrm rot="2766457">
                <a:off x="748776" y="1103951"/>
                <a:ext cx="470524" cy="469898"/>
              </a:xfrm>
              <a:prstGeom prst="rect">
                <a:avLst/>
              </a:prstGeom>
              <a:solidFill>
                <a:srgbClr val="DD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userDrawn="1"/>
            </p:nvSpPr>
            <p:spPr>
              <a:xfrm rot="2766457">
                <a:off x="404484" y="1441701"/>
                <a:ext cx="470524" cy="469898"/>
              </a:xfrm>
              <a:prstGeom prst="rect">
                <a:avLst/>
              </a:prstGeom>
              <a:solidFill>
                <a:srgbClr val="3FCD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userDrawn="1"/>
            </p:nvSpPr>
            <p:spPr>
              <a:xfrm rot="2766457">
                <a:off x="1439893" y="-227702"/>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userDrawn="1"/>
            </p:nvSpPr>
            <p:spPr>
              <a:xfrm rot="2766457">
                <a:off x="103681" y="-248069"/>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p:cNvSpPr/>
              <p:nvPr userDrawn="1"/>
            </p:nvSpPr>
            <p:spPr>
              <a:xfrm rot="2766457">
                <a:off x="-243817" y="769590"/>
                <a:ext cx="470524" cy="469898"/>
              </a:xfrm>
              <a:prstGeom prst="rect">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userDrawn="1"/>
            </p:nvSpPr>
            <p:spPr>
              <a:xfrm rot="2766457">
                <a:off x="1774340" y="119603"/>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userDrawn="1"/>
            </p:nvSpPr>
            <p:spPr>
              <a:xfrm rot="2766457">
                <a:off x="-243816" y="1427210"/>
                <a:ext cx="470524" cy="469898"/>
              </a:xfrm>
              <a:prstGeom prst="rect">
                <a:avLst/>
              </a:prstGeom>
              <a:solidFill>
                <a:srgbClr val="DDF8FB"/>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userDrawn="1"/>
            </p:nvSpPr>
            <p:spPr>
              <a:xfrm rot="2766457">
                <a:off x="72061" y="1793187"/>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p:cNvSpPr/>
              <p:nvPr userDrawn="1"/>
            </p:nvSpPr>
            <p:spPr>
              <a:xfrm rot="2766457">
                <a:off x="-261213" y="2127723"/>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userDrawn="1"/>
            </p:nvSpPr>
            <p:spPr>
              <a:xfrm rot="2766457">
                <a:off x="767167" y="-221317"/>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userDrawn="1"/>
            </p:nvSpPr>
            <p:spPr>
              <a:xfrm rot="2766457">
                <a:off x="-232002" y="90236"/>
                <a:ext cx="470524" cy="469898"/>
              </a:xfrm>
              <a:prstGeom prst="rect">
                <a:avLst/>
              </a:prstGeom>
              <a:solidFill>
                <a:srgbClr val="00B0F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userDrawn="1"/>
            </p:nvSpPr>
            <p:spPr>
              <a:xfrm rot="2766457">
                <a:off x="2132713" y="-221317"/>
                <a:ext cx="470524" cy="469898"/>
              </a:xfrm>
              <a:prstGeom prst="rect">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矩形 96"/>
            <p:cNvSpPr/>
            <p:nvPr userDrawn="1"/>
          </p:nvSpPr>
          <p:spPr>
            <a:xfrm rot="2766457">
              <a:off x="404409" y="781852"/>
              <a:ext cx="470524" cy="469898"/>
            </a:xfrm>
            <a:prstGeom prst="rect">
              <a:avLst/>
            </a:prstGeom>
            <a:solidFill>
              <a:srgbClr val="00B0F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userDrawn="1"/>
        </p:nvGrpSpPr>
        <p:grpSpPr>
          <a:xfrm>
            <a:off x="9570547" y="4330484"/>
            <a:ext cx="2863824" cy="2846316"/>
            <a:chOff x="9570547" y="4330484"/>
            <a:chExt cx="2863824" cy="2846316"/>
          </a:xfrm>
        </p:grpSpPr>
        <p:grpSp>
          <p:nvGrpSpPr>
            <p:cNvPr id="119" name="组合 118"/>
            <p:cNvGrpSpPr/>
            <p:nvPr userDrawn="1"/>
          </p:nvGrpSpPr>
          <p:grpSpPr>
            <a:xfrm rot="10800000">
              <a:off x="9570547" y="4330484"/>
              <a:ext cx="2863824" cy="2846316"/>
              <a:chOff x="-260900" y="-248382"/>
              <a:chExt cx="2863824" cy="2846316"/>
            </a:xfrm>
          </p:grpSpPr>
          <p:sp>
            <p:nvSpPr>
              <p:cNvPr id="121" name="矩形 120"/>
              <p:cNvSpPr/>
              <p:nvPr userDrawn="1"/>
            </p:nvSpPr>
            <p:spPr>
              <a:xfrm rot="2766457">
                <a:off x="95458" y="1102024"/>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p:cNvSpPr/>
              <p:nvPr userDrawn="1"/>
            </p:nvSpPr>
            <p:spPr>
              <a:xfrm rot="2766457">
                <a:off x="1425491" y="450107"/>
                <a:ext cx="470524" cy="469898"/>
              </a:xfrm>
              <a:prstGeom prst="rect">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p:cNvSpPr/>
              <p:nvPr userDrawn="1"/>
            </p:nvSpPr>
            <p:spPr>
              <a:xfrm rot="2766457">
                <a:off x="762006" y="429916"/>
                <a:ext cx="470524" cy="469898"/>
              </a:xfrm>
              <a:prstGeom prst="rect">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p:cNvSpPr/>
              <p:nvPr userDrawn="1"/>
            </p:nvSpPr>
            <p:spPr>
              <a:xfrm rot="2766457">
                <a:off x="97160" y="429913"/>
                <a:ext cx="470524" cy="469898"/>
              </a:xfrm>
              <a:prstGeom prst="rect">
                <a:avLst/>
              </a:prstGeom>
              <a:solidFill>
                <a:srgbClr val="DD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矩形 124"/>
              <p:cNvSpPr/>
              <p:nvPr userDrawn="1"/>
            </p:nvSpPr>
            <p:spPr>
              <a:xfrm rot="2766457">
                <a:off x="1093067" y="762432"/>
                <a:ext cx="470524" cy="469898"/>
              </a:xfrm>
              <a:prstGeom prst="rect">
                <a:avLst/>
              </a:prstGeom>
              <a:solidFill>
                <a:srgbClr val="00B0F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p:cNvSpPr/>
              <p:nvPr userDrawn="1"/>
            </p:nvSpPr>
            <p:spPr>
              <a:xfrm rot="2766457">
                <a:off x="428223" y="95466"/>
                <a:ext cx="470524" cy="469898"/>
              </a:xfrm>
              <a:prstGeom prst="rect">
                <a:avLst/>
              </a:prstGeom>
              <a:solidFill>
                <a:srgbClr val="3FCD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26"/>
              <p:cNvSpPr/>
              <p:nvPr userDrawn="1"/>
            </p:nvSpPr>
            <p:spPr>
              <a:xfrm rot="2766457">
                <a:off x="750061" y="440011"/>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p:cNvSpPr/>
              <p:nvPr userDrawn="1"/>
            </p:nvSpPr>
            <p:spPr>
              <a:xfrm rot="2766457">
                <a:off x="1092388" y="97482"/>
                <a:ext cx="470524" cy="469898"/>
              </a:xfrm>
              <a:prstGeom prst="rect">
                <a:avLst/>
              </a:prstGeom>
              <a:solidFill>
                <a:srgbClr val="DDF8FB"/>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userDrawn="1"/>
            </p:nvSpPr>
            <p:spPr>
              <a:xfrm rot="2766457">
                <a:off x="748776" y="1103951"/>
                <a:ext cx="470524" cy="469898"/>
              </a:xfrm>
              <a:prstGeom prst="rect">
                <a:avLst/>
              </a:prstGeom>
              <a:solidFill>
                <a:srgbClr val="DD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p:cNvSpPr/>
              <p:nvPr userDrawn="1"/>
            </p:nvSpPr>
            <p:spPr>
              <a:xfrm rot="2766457">
                <a:off x="404484" y="1441701"/>
                <a:ext cx="470524" cy="469898"/>
              </a:xfrm>
              <a:prstGeom prst="rect">
                <a:avLst/>
              </a:prstGeom>
              <a:solidFill>
                <a:srgbClr val="3FCD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p:cNvSpPr/>
              <p:nvPr userDrawn="1"/>
            </p:nvSpPr>
            <p:spPr>
              <a:xfrm rot="2766457">
                <a:off x="1439893" y="-227702"/>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矩形 131"/>
              <p:cNvSpPr/>
              <p:nvPr userDrawn="1"/>
            </p:nvSpPr>
            <p:spPr>
              <a:xfrm rot="2766457">
                <a:off x="103681" y="-248069"/>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p:cNvSpPr/>
              <p:nvPr userDrawn="1"/>
            </p:nvSpPr>
            <p:spPr>
              <a:xfrm rot="2766457">
                <a:off x="-243817" y="769590"/>
                <a:ext cx="470524" cy="469898"/>
              </a:xfrm>
              <a:prstGeom prst="rect">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p:cNvSpPr/>
              <p:nvPr userDrawn="1"/>
            </p:nvSpPr>
            <p:spPr>
              <a:xfrm rot="2766457">
                <a:off x="1774340" y="119603"/>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矩形 134"/>
              <p:cNvSpPr/>
              <p:nvPr userDrawn="1"/>
            </p:nvSpPr>
            <p:spPr>
              <a:xfrm rot="2766457">
                <a:off x="-243816" y="1427210"/>
                <a:ext cx="470524" cy="469898"/>
              </a:xfrm>
              <a:prstGeom prst="rect">
                <a:avLst/>
              </a:prstGeom>
              <a:solidFill>
                <a:srgbClr val="DDF8FB"/>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p:cNvSpPr/>
              <p:nvPr userDrawn="1"/>
            </p:nvSpPr>
            <p:spPr>
              <a:xfrm rot="2766457">
                <a:off x="72061" y="1793187"/>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p:cNvSpPr/>
              <p:nvPr userDrawn="1"/>
            </p:nvSpPr>
            <p:spPr>
              <a:xfrm rot="2766457">
                <a:off x="-261213" y="2127723"/>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p:cNvSpPr/>
              <p:nvPr userDrawn="1"/>
            </p:nvSpPr>
            <p:spPr>
              <a:xfrm rot="2766457">
                <a:off x="767167" y="-221317"/>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p:cNvSpPr/>
              <p:nvPr userDrawn="1"/>
            </p:nvSpPr>
            <p:spPr>
              <a:xfrm rot="2766457">
                <a:off x="-232002" y="90236"/>
                <a:ext cx="470524" cy="469898"/>
              </a:xfrm>
              <a:prstGeom prst="rect">
                <a:avLst/>
              </a:prstGeom>
              <a:solidFill>
                <a:srgbClr val="00B0F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p:cNvSpPr/>
              <p:nvPr userDrawn="1"/>
            </p:nvSpPr>
            <p:spPr>
              <a:xfrm rot="2766457">
                <a:off x="2132713" y="-221317"/>
                <a:ext cx="470524" cy="469898"/>
              </a:xfrm>
              <a:prstGeom prst="rect">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矩形 119"/>
            <p:cNvSpPr/>
            <p:nvPr userDrawn="1"/>
          </p:nvSpPr>
          <p:spPr>
            <a:xfrm rot="2766457">
              <a:off x="11291755" y="5694800"/>
              <a:ext cx="470524" cy="469898"/>
            </a:xfrm>
            <a:prstGeom prst="rect">
              <a:avLst/>
            </a:prstGeom>
            <a:solidFill>
              <a:srgbClr val="00B0F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userDrawn="1"/>
        </p:nvGrpSpPr>
        <p:grpSpPr>
          <a:xfrm>
            <a:off x="10402549" y="168771"/>
            <a:ext cx="1499400" cy="205925"/>
            <a:chOff x="10402549" y="168771"/>
            <a:chExt cx="1499400" cy="205925"/>
          </a:xfrm>
        </p:grpSpPr>
        <p:sp>
          <p:nvSpPr>
            <p:cNvPr id="49" name="矩形 48"/>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userDrawn="1"/>
        </p:nvGrpSpPr>
        <p:grpSpPr>
          <a:xfrm flipH="1">
            <a:off x="338943" y="6367941"/>
            <a:ext cx="1499400" cy="205925"/>
            <a:chOff x="10402549" y="168771"/>
            <a:chExt cx="1499400" cy="205925"/>
          </a:xfrm>
        </p:grpSpPr>
        <p:sp>
          <p:nvSpPr>
            <p:cNvPr id="54" name="矩形 53"/>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4173018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checkerboard(down)">
                                      <p:cBhvr>
                                        <p:cTn id="7" dur="500"/>
                                        <p:tgtEl>
                                          <p:spTgt spid="9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checkerboard(across)">
                                      <p:cBhvr>
                                        <p:cTn id="11" dur="500"/>
                                        <p:tgtEl>
                                          <p:spTgt spid="1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par>
                                <p:cTn id="16" presetID="22" presetClass="entr" presetSubtype="2"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right)">
                                      <p:cBhvr>
                                        <p:cTn id="1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2" name="矩形 11"/>
          <p:cNvSpPr/>
          <p:nvPr userDrawn="1"/>
        </p:nvSpPr>
        <p:spPr>
          <a:xfrm>
            <a:off x="-1" y="0"/>
            <a:ext cx="12192001" cy="6858000"/>
          </a:xfrm>
          <a:prstGeom prst="rect">
            <a:avLst/>
          </a:prstGeom>
          <a:noFill/>
          <a:ln w="5715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10402549" y="168771"/>
            <a:ext cx="1499400" cy="205925"/>
            <a:chOff x="10402549" y="168771"/>
            <a:chExt cx="1499400" cy="205925"/>
          </a:xfrm>
        </p:grpSpPr>
        <p:sp>
          <p:nvSpPr>
            <p:cNvPr id="3" name="矩形 2"/>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flipH="1">
            <a:off x="338943" y="6367941"/>
            <a:ext cx="1499400" cy="205925"/>
            <a:chOff x="10402549" y="168771"/>
            <a:chExt cx="1499400" cy="205925"/>
          </a:xfrm>
        </p:grpSpPr>
        <p:sp>
          <p:nvSpPr>
            <p:cNvPr id="8" name="矩形 7"/>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609279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 name="组合 1"/>
          <p:cNvGrpSpPr/>
          <p:nvPr userDrawn="1"/>
        </p:nvGrpSpPr>
        <p:grpSpPr>
          <a:xfrm>
            <a:off x="5181604" y="6577965"/>
            <a:ext cx="1499400" cy="205925"/>
            <a:chOff x="10402549" y="168771"/>
            <a:chExt cx="1499400" cy="205925"/>
          </a:xfrm>
        </p:grpSpPr>
        <p:sp>
          <p:nvSpPr>
            <p:cNvPr id="3" name="矩形 2"/>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a:off x="311019" y="168771"/>
            <a:ext cx="1499400" cy="205925"/>
            <a:chOff x="10402549" y="168771"/>
            <a:chExt cx="1499400" cy="205925"/>
          </a:xfrm>
        </p:grpSpPr>
        <p:sp>
          <p:nvSpPr>
            <p:cNvPr id="8" name="矩形 7"/>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1443786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Tree>
    <p:extLst>
      <p:ext uri="{BB962C8B-B14F-4D97-AF65-F5344CB8AC3E}">
        <p14:creationId xmlns:p14="http://schemas.microsoft.com/office/powerpoint/2010/main" val="209833392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思源宋体 CN" panose="02020400000000000000" pitchFamily="18" charset="-122"/>
              </a:defRPr>
            </a:lvl1pPr>
            <a:lvl2pPr>
              <a:defRPr sz="2800">
                <a:ea typeface="思源宋体 CN" panose="02020400000000000000" pitchFamily="18" charset="-122"/>
              </a:defRPr>
            </a:lvl2pPr>
            <a:lvl3pPr>
              <a:defRPr sz="2400">
                <a:ea typeface="思源宋体 CN" panose="02020400000000000000" pitchFamily="18" charset="-122"/>
              </a:defRPr>
            </a:lvl3pPr>
            <a:lvl4pPr>
              <a:defRPr sz="2000">
                <a:ea typeface="思源宋体 CN" panose="02020400000000000000" pitchFamily="18" charset="-122"/>
              </a:defRPr>
            </a:lvl4pPr>
            <a:lvl5pPr>
              <a:defRPr sz="2000">
                <a:ea typeface="思源宋体 CN" panose="02020400000000000000"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Tree>
    <p:extLst>
      <p:ext uri="{BB962C8B-B14F-4D97-AF65-F5344CB8AC3E}">
        <p14:creationId xmlns:p14="http://schemas.microsoft.com/office/powerpoint/2010/main" val="177868291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思源宋体 CN" panose="02020400000000000000" pitchFamily="18" charset="-122"/>
              </a:defRPr>
            </a:lvl1pPr>
            <a:lvl2pPr>
              <a:defRPr sz="2800">
                <a:ea typeface="思源宋体 CN" panose="02020400000000000000" pitchFamily="18" charset="-122"/>
              </a:defRPr>
            </a:lvl2pPr>
            <a:lvl3pPr>
              <a:defRPr sz="2400">
                <a:ea typeface="思源宋体 CN" panose="02020400000000000000" pitchFamily="18" charset="-122"/>
              </a:defRPr>
            </a:lvl3pPr>
            <a:lvl4pPr>
              <a:defRPr sz="2000">
                <a:ea typeface="思源宋体 CN" panose="02020400000000000000" pitchFamily="18" charset="-122"/>
              </a:defRPr>
            </a:lvl4pPr>
            <a:lvl5pPr>
              <a:defRPr sz="2000">
                <a:ea typeface="思源宋体 CN" panose="02020400000000000000"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Tree>
    <p:extLst>
      <p:ext uri="{BB962C8B-B14F-4D97-AF65-F5344CB8AC3E}">
        <p14:creationId xmlns:p14="http://schemas.microsoft.com/office/powerpoint/2010/main" val="79913833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07132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51" r:id="rId4"/>
    <p:sldLayoutId id="2147483653" r:id="rId5"/>
    <p:sldLayoutId id="2147483654" r:id="rId6"/>
    <p:sldLayoutId id="2147483655" r:id="rId7"/>
    <p:sldLayoutId id="2147483656" r:id="rId8"/>
    <p:sldLayoutId id="2147483662" r:id="rId9"/>
    <p:sldLayoutId id="2147483663" r:id="rId10"/>
    <p:sldLayoutId id="2147483664" r:id="rId11"/>
    <p:sldLayoutId id="2147483657" r:id="rId12"/>
    <p:sldLayoutId id="2147483658" r:id="rId13"/>
    <p:sldLayoutId id="2147483659" r:id="rId14"/>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2693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119659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794434" y="1130642"/>
            <a:ext cx="3932640" cy="4896896"/>
            <a:chOff x="7794434" y="1130642"/>
            <a:chExt cx="3932640" cy="4896896"/>
          </a:xfrm>
        </p:grpSpPr>
        <p:sp>
          <p:nvSpPr>
            <p:cNvPr id="23" name="椭圆 22"/>
            <p:cNvSpPr/>
            <p:nvPr/>
          </p:nvSpPr>
          <p:spPr>
            <a:xfrm>
              <a:off x="10984543" y="4546687"/>
              <a:ext cx="440675" cy="451691"/>
            </a:xfrm>
            <a:prstGeom prst="ellipse">
              <a:avLst/>
            </a:prstGeom>
            <a:solidFill>
              <a:srgbClr val="AC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7794434" y="1130642"/>
              <a:ext cx="3932640" cy="4896896"/>
              <a:chOff x="7794434" y="1130642"/>
              <a:chExt cx="3932640" cy="4896896"/>
            </a:xfrm>
          </p:grpSpPr>
          <p:sp>
            <p:nvSpPr>
              <p:cNvPr id="22" name="椭圆 21"/>
              <p:cNvSpPr/>
              <p:nvPr/>
            </p:nvSpPr>
            <p:spPr>
              <a:xfrm>
                <a:off x="7794434" y="1582333"/>
                <a:ext cx="3932640" cy="3882034"/>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8382728" y="1432682"/>
                <a:ext cx="757948" cy="746526"/>
              </a:xfrm>
              <a:prstGeom prst="donut">
                <a:avLst>
                  <a:gd name="adj" fmla="val 13095"/>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同心圆 1"/>
              <p:cNvSpPr/>
              <p:nvPr/>
            </p:nvSpPr>
            <p:spPr>
              <a:xfrm>
                <a:off x="8096290" y="5096627"/>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同心圆 16"/>
              <p:cNvSpPr/>
              <p:nvPr/>
            </p:nvSpPr>
            <p:spPr>
              <a:xfrm>
                <a:off x="8290193" y="5281012"/>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10311786" y="1130642"/>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 name="标题 1"/>
          <p:cNvSpPr txBox="1">
            <a:spLocks/>
          </p:cNvSpPr>
          <p:nvPr/>
        </p:nvSpPr>
        <p:spPr>
          <a:xfrm>
            <a:off x="286430" y="2029819"/>
            <a:ext cx="6925187"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9600" dirty="0">
                <a:solidFill>
                  <a:srgbClr val="0070C0"/>
                </a:solidFill>
                <a:latin typeface="优设标题黑" panose="00000500000000000000" pitchFamily="2" charset="-122"/>
                <a:ea typeface="优设标题黑" panose="00000500000000000000" pitchFamily="2" charset="-122"/>
              </a:rPr>
              <a:t>知识产权培训</a:t>
            </a:r>
          </a:p>
        </p:txBody>
      </p:sp>
      <p:sp>
        <p:nvSpPr>
          <p:cNvPr id="7" name="文本框 6"/>
          <p:cNvSpPr txBox="1"/>
          <p:nvPr/>
        </p:nvSpPr>
        <p:spPr>
          <a:xfrm>
            <a:off x="286431" y="1621649"/>
            <a:ext cx="6731314" cy="430887"/>
          </a:xfrm>
          <a:prstGeom prst="rect">
            <a:avLst/>
          </a:prstGeom>
          <a:noFill/>
        </p:spPr>
        <p:txBody>
          <a:bodyPr wrap="square" rtlCol="0">
            <a:spAutoFit/>
          </a:bodyPr>
          <a:lstStyle/>
          <a:p>
            <a:pPr algn="dist"/>
            <a:r>
              <a:rPr lang="zh-CN" altLang="en-US" sz="2200" dirty="0">
                <a:solidFill>
                  <a:schemeClr val="tx1">
                    <a:lumMod val="50000"/>
                    <a:lumOff val="50000"/>
                  </a:schemeClr>
                </a:solidFill>
                <a:latin typeface="思源宋体 CN Heavy" panose="02020900000000000000" pitchFamily="18" charset="-122"/>
                <a:ea typeface="思源宋体 CN Heavy" panose="02020900000000000000" pitchFamily="18" charset="-122"/>
              </a:rPr>
              <a:t>尊重知识</a:t>
            </a:r>
            <a:r>
              <a:rPr lang="en-US" altLang="zh-CN" sz="2200" dirty="0">
                <a:solidFill>
                  <a:schemeClr val="tx1">
                    <a:lumMod val="50000"/>
                    <a:lumOff val="50000"/>
                  </a:schemeClr>
                </a:solidFill>
                <a:latin typeface="思源宋体 CN Heavy" panose="02020900000000000000" pitchFamily="18" charset="-122"/>
                <a:ea typeface="思源宋体 CN Heavy" panose="02020900000000000000" pitchFamily="18" charset="-122"/>
              </a:rPr>
              <a:t>·</a:t>
            </a:r>
            <a:r>
              <a:rPr lang="zh-CN" altLang="en-US" sz="2200" dirty="0">
                <a:solidFill>
                  <a:schemeClr val="tx1">
                    <a:lumMod val="50000"/>
                    <a:lumOff val="50000"/>
                  </a:schemeClr>
                </a:solidFill>
                <a:latin typeface="思源宋体 CN Heavy" panose="02020900000000000000" pitchFamily="18" charset="-122"/>
                <a:ea typeface="思源宋体 CN Heavy" panose="02020900000000000000" pitchFamily="18" charset="-122"/>
              </a:rPr>
              <a:t>继往开来</a:t>
            </a:r>
            <a:r>
              <a:rPr lang="en-US" altLang="zh-CN" sz="2200" dirty="0">
                <a:solidFill>
                  <a:schemeClr val="tx1">
                    <a:lumMod val="50000"/>
                    <a:lumOff val="50000"/>
                  </a:schemeClr>
                </a:solidFill>
                <a:latin typeface="思源宋体 CN Heavy" panose="02020900000000000000" pitchFamily="18" charset="-122"/>
                <a:ea typeface="思源宋体 CN Heavy" panose="02020900000000000000" pitchFamily="18" charset="-122"/>
              </a:rPr>
              <a:t>·</a:t>
            </a:r>
            <a:r>
              <a:rPr lang="zh-CN" altLang="en-US" sz="2200" dirty="0">
                <a:solidFill>
                  <a:schemeClr val="tx1">
                    <a:lumMod val="50000"/>
                    <a:lumOff val="50000"/>
                  </a:schemeClr>
                </a:solidFill>
                <a:latin typeface="思源宋体 CN Heavy" panose="02020900000000000000" pitchFamily="18" charset="-122"/>
                <a:ea typeface="思源宋体 CN Heavy" panose="02020900000000000000" pitchFamily="18" charset="-122"/>
              </a:rPr>
              <a:t>崇尚科学</a:t>
            </a:r>
            <a:r>
              <a:rPr lang="en-US" altLang="zh-CN" sz="2200" dirty="0">
                <a:solidFill>
                  <a:schemeClr val="tx1">
                    <a:lumMod val="50000"/>
                    <a:lumOff val="50000"/>
                  </a:schemeClr>
                </a:solidFill>
                <a:latin typeface="思源宋体 CN Heavy" panose="02020900000000000000" pitchFamily="18" charset="-122"/>
                <a:ea typeface="思源宋体 CN Heavy" panose="02020900000000000000" pitchFamily="18" charset="-122"/>
              </a:rPr>
              <a:t>·</a:t>
            </a:r>
            <a:r>
              <a:rPr lang="zh-CN" altLang="en-US" sz="2200" dirty="0">
                <a:solidFill>
                  <a:schemeClr val="tx1">
                    <a:lumMod val="50000"/>
                    <a:lumOff val="50000"/>
                  </a:schemeClr>
                </a:solidFill>
                <a:latin typeface="思源宋体 CN Heavy" panose="02020900000000000000" pitchFamily="18" charset="-122"/>
                <a:ea typeface="思源宋体 CN Heavy" panose="02020900000000000000" pitchFamily="18" charset="-122"/>
              </a:rPr>
              <a:t>与时俱进</a:t>
            </a:r>
          </a:p>
        </p:txBody>
      </p:sp>
      <p:grpSp>
        <p:nvGrpSpPr>
          <p:cNvPr id="10" name="组合 9"/>
          <p:cNvGrpSpPr/>
          <p:nvPr/>
        </p:nvGrpSpPr>
        <p:grpSpPr>
          <a:xfrm>
            <a:off x="390061" y="4666968"/>
            <a:ext cx="2153798" cy="528810"/>
            <a:chOff x="4228641" y="3624550"/>
            <a:chExt cx="2153798" cy="528810"/>
          </a:xfrm>
        </p:grpSpPr>
        <p:sp>
          <p:nvSpPr>
            <p:cNvPr id="8" name="圆角矩形 7"/>
            <p:cNvSpPr/>
            <p:nvPr/>
          </p:nvSpPr>
          <p:spPr>
            <a:xfrm>
              <a:off x="4228641" y="3624550"/>
              <a:ext cx="2153798" cy="52881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9" name="文本框 8"/>
            <p:cNvSpPr txBox="1"/>
            <p:nvPr/>
          </p:nvSpPr>
          <p:spPr>
            <a:xfrm>
              <a:off x="4269496" y="3704289"/>
              <a:ext cx="2050305" cy="369332"/>
            </a:xfrm>
            <a:prstGeom prst="rect">
              <a:avLst/>
            </a:prstGeom>
            <a:noFill/>
          </p:spPr>
          <p:txBody>
            <a:bodyPr wrap="none" rtlCol="0">
              <a:spAutoFit/>
            </a:bodyPr>
            <a:lstStyle/>
            <a:p>
              <a:r>
                <a:rPr lang="zh-CN" altLang="en-US" dirty="0">
                  <a:solidFill>
                    <a:schemeClr val="bg1"/>
                  </a:solidFill>
                  <a:latin typeface="思源宋体 CN Heavy" panose="02020900000000000000" pitchFamily="18" charset="-122"/>
                  <a:ea typeface="思源宋体 CN Heavy" panose="02020900000000000000" pitchFamily="18" charset="-122"/>
                </a:rPr>
                <a:t>演讲人</a:t>
              </a:r>
              <a:r>
                <a:rPr lang="zh-CN" altLang="en-US" dirty="0" smtClean="0">
                  <a:solidFill>
                    <a:schemeClr val="bg1"/>
                  </a:solidFill>
                  <a:latin typeface="思源宋体 CN Heavy" panose="02020900000000000000" pitchFamily="18" charset="-122"/>
                  <a:ea typeface="思源宋体 CN Heavy" panose="02020900000000000000" pitchFamily="18" charset="-122"/>
                </a:rPr>
                <a:t>：</a:t>
              </a:r>
              <a:r>
                <a:rPr lang="zh-CN" altLang="en-US" dirty="0">
                  <a:solidFill>
                    <a:schemeClr val="bg1"/>
                  </a:solidFill>
                  <a:latin typeface="思源宋体 CN Heavy" panose="02020900000000000000" pitchFamily="18" charset="-122"/>
                  <a:ea typeface="思源宋体 CN Heavy" panose="02020900000000000000" pitchFamily="18" charset="-122"/>
                </a:rPr>
                <a:t>优品</a:t>
              </a:r>
              <a:r>
                <a:rPr lang="en-US" altLang="zh-CN" dirty="0" smtClean="0">
                  <a:solidFill>
                    <a:schemeClr val="bg1"/>
                  </a:solidFill>
                  <a:latin typeface="思源宋体 CN Heavy" panose="02020900000000000000" pitchFamily="18" charset="-122"/>
                  <a:ea typeface="思源宋体 CN Heavy" panose="02020900000000000000" pitchFamily="18" charset="-122"/>
                </a:rPr>
                <a:t>PPT</a:t>
              </a:r>
              <a:endParaRPr lang="zh-CN" altLang="en-US" dirty="0">
                <a:solidFill>
                  <a:schemeClr val="bg1"/>
                </a:solidFill>
                <a:latin typeface="思源宋体 CN Heavy" panose="02020900000000000000" pitchFamily="18" charset="-122"/>
                <a:ea typeface="思源宋体 CN Heavy" panose="02020900000000000000" pitchFamily="18" charset="-122"/>
              </a:endParaRPr>
            </a:p>
          </p:txBody>
        </p:sp>
      </p:grpSp>
      <p:sp>
        <p:nvSpPr>
          <p:cNvPr id="14" name="文本框 13"/>
          <p:cNvSpPr txBox="1"/>
          <p:nvPr/>
        </p:nvSpPr>
        <p:spPr>
          <a:xfrm>
            <a:off x="286431" y="3824734"/>
            <a:ext cx="6731314" cy="430887"/>
          </a:xfrm>
          <a:prstGeom prst="rect">
            <a:avLst/>
          </a:prstGeom>
          <a:noFill/>
        </p:spPr>
        <p:txBody>
          <a:bodyPr wrap="square" rtlCol="0">
            <a:spAutoFit/>
          </a:bodyPr>
          <a:lstStyle/>
          <a:p>
            <a:pPr algn="dist"/>
            <a:r>
              <a:rPr lang="en-US" altLang="zh-CN" sz="2200" dirty="0">
                <a:solidFill>
                  <a:srgbClr val="00B0F0"/>
                </a:solidFill>
                <a:latin typeface="思源黑体" panose="020B0500000000000000" pitchFamily="34" charset="-122"/>
                <a:ea typeface="思源黑体" panose="020B0500000000000000" pitchFamily="34" charset="-122"/>
              </a:rPr>
              <a:t>Intellectual property training</a:t>
            </a:r>
            <a:endParaRPr lang="zh-CN" altLang="en-US" sz="2200" dirty="0">
              <a:solidFill>
                <a:srgbClr val="00B0F0"/>
              </a:solidFill>
              <a:latin typeface="思源黑体" panose="020B0500000000000000" pitchFamily="34" charset="-122"/>
              <a:ea typeface="思源黑体" panose="020B0500000000000000" pitchFamily="34" charset="-122"/>
            </a:endParaRPr>
          </a:p>
        </p:txBody>
      </p:sp>
      <p:grpSp>
        <p:nvGrpSpPr>
          <p:cNvPr id="18" name="组合 17"/>
          <p:cNvGrpSpPr/>
          <p:nvPr/>
        </p:nvGrpSpPr>
        <p:grpSpPr>
          <a:xfrm>
            <a:off x="3231834" y="4666968"/>
            <a:ext cx="2156682" cy="528810"/>
            <a:chOff x="4262143" y="3624550"/>
            <a:chExt cx="2156682" cy="528810"/>
          </a:xfrm>
        </p:grpSpPr>
        <p:sp>
          <p:nvSpPr>
            <p:cNvPr id="19" name="圆角矩形 18"/>
            <p:cNvSpPr/>
            <p:nvPr/>
          </p:nvSpPr>
          <p:spPr>
            <a:xfrm>
              <a:off x="4262143" y="3624550"/>
              <a:ext cx="2153798" cy="52881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20" name="文本框 19"/>
            <p:cNvSpPr txBox="1"/>
            <p:nvPr/>
          </p:nvSpPr>
          <p:spPr>
            <a:xfrm>
              <a:off x="4316968" y="3704289"/>
              <a:ext cx="2101857" cy="369332"/>
            </a:xfrm>
            <a:prstGeom prst="rect">
              <a:avLst/>
            </a:prstGeom>
            <a:noFill/>
          </p:spPr>
          <p:txBody>
            <a:bodyPr wrap="none" rtlCol="0">
              <a:spAutoFit/>
            </a:bodyPr>
            <a:lstStyle/>
            <a:p>
              <a:r>
                <a:rPr lang="zh-CN" altLang="en-US" dirty="0">
                  <a:solidFill>
                    <a:schemeClr val="bg1"/>
                  </a:solidFill>
                  <a:latin typeface="思源宋体 CN Heavy" panose="02020900000000000000" pitchFamily="18" charset="-122"/>
                  <a:ea typeface="思源宋体 CN Heavy" panose="02020900000000000000" pitchFamily="18" charset="-122"/>
                </a:rPr>
                <a:t>时间：</a:t>
              </a:r>
              <a:r>
                <a:rPr lang="en-US" altLang="zh-CN" dirty="0" smtClean="0">
                  <a:solidFill>
                    <a:schemeClr val="bg1"/>
                  </a:solidFill>
                  <a:latin typeface="思源宋体 CN Heavy" panose="02020900000000000000" pitchFamily="18" charset="-122"/>
                  <a:ea typeface="思源宋体 CN Heavy" panose="02020900000000000000" pitchFamily="18" charset="-122"/>
                </a:rPr>
                <a:t>20XX</a:t>
              </a:r>
              <a:r>
                <a:rPr lang="zh-CN" altLang="en-US" dirty="0" smtClean="0">
                  <a:solidFill>
                    <a:schemeClr val="bg1"/>
                  </a:solidFill>
                  <a:latin typeface="思源宋体 CN Heavy" panose="02020900000000000000" pitchFamily="18" charset="-122"/>
                  <a:ea typeface="思源宋体 CN Heavy" panose="02020900000000000000" pitchFamily="18" charset="-122"/>
                </a:rPr>
                <a:t>年</a:t>
              </a:r>
              <a:r>
                <a:rPr lang="en-US" altLang="zh-CN" dirty="0">
                  <a:solidFill>
                    <a:schemeClr val="bg1"/>
                  </a:solidFill>
                  <a:latin typeface="思源宋体 CN Heavy" panose="02020900000000000000" pitchFamily="18" charset="-122"/>
                  <a:ea typeface="思源宋体 CN Heavy" panose="02020900000000000000" pitchFamily="18" charset="-122"/>
                </a:rPr>
                <a:t>4</a:t>
              </a:r>
              <a:r>
                <a:rPr lang="zh-CN" altLang="en-US" dirty="0">
                  <a:solidFill>
                    <a:schemeClr val="bg1"/>
                  </a:solidFill>
                  <a:latin typeface="思源宋体 CN Heavy" panose="02020900000000000000" pitchFamily="18" charset="-122"/>
                  <a:ea typeface="思源宋体 CN Heavy" panose="02020900000000000000" pitchFamily="18" charset="-122"/>
                </a:rPr>
                <a:t>月</a:t>
              </a:r>
            </a:p>
          </p:txBody>
        </p:sp>
      </p:grpSp>
      <p:grpSp>
        <p:nvGrpSpPr>
          <p:cNvPr id="6" name="组合 5"/>
          <p:cNvGrpSpPr/>
          <p:nvPr/>
        </p:nvGrpSpPr>
        <p:grpSpPr>
          <a:xfrm>
            <a:off x="7910112" y="1706017"/>
            <a:ext cx="3701284" cy="3637979"/>
            <a:chOff x="8130450" y="1805168"/>
            <a:chExt cx="3701284" cy="3637979"/>
          </a:xfrm>
        </p:grpSpPr>
        <p:sp>
          <p:nvSpPr>
            <p:cNvPr id="3" name="椭圆 2"/>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316628" y="2052536"/>
              <a:ext cx="3328928" cy="314324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751394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par>
                          <p:cTn id="20" fill="hold">
                            <p:stCondLst>
                              <p:cond delay="3900"/>
                            </p:stCondLst>
                            <p:childTnLst>
                              <p:par>
                                <p:cTn id="21" presetID="38" presetClass="entr" presetSubtype="0" accel="50000" fill="hold" grpId="1" nodeType="afterEffect">
                                  <p:stCondLst>
                                    <p:cond delay="0"/>
                                  </p:stCondLst>
                                  <p:iterate type="lt">
                                    <p:tmPct val="50000"/>
                                  </p:iterate>
                                  <p:childTnLst>
                                    <p:set>
                                      <p:cBhvr>
                                        <p:cTn id="22" dur="1" fill="hold">
                                          <p:stCondLst>
                                            <p:cond delay="0"/>
                                          </p:stCondLst>
                                        </p:cTn>
                                        <p:tgtEl>
                                          <p:spTgt spid="5"/>
                                        </p:tgtEl>
                                        <p:attrNameLst>
                                          <p:attrName>style.visibility</p:attrName>
                                        </p:attrNameLst>
                                      </p:cBhvr>
                                      <p:to>
                                        <p:strVal val="visible"/>
                                      </p:to>
                                    </p:set>
                                    <p:set>
                                      <p:cBhvr>
                                        <p:cTn id="23" dur="455" fill="hold">
                                          <p:stCondLst>
                                            <p:cond delay="0"/>
                                          </p:stCondLst>
                                        </p:cTn>
                                        <p:tgtEl>
                                          <p:spTgt spid="5"/>
                                        </p:tgtEl>
                                        <p:attrNameLst>
                                          <p:attrName>style.rotation</p:attrName>
                                        </p:attrNameLst>
                                      </p:cBhvr>
                                      <p:to>
                                        <p:strVal val="-45.0"/>
                                      </p:to>
                                    </p:set>
                                    <p:anim calcmode="lin" valueType="num">
                                      <p:cBhvr>
                                        <p:cTn id="24"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28" fill="hold">
                            <p:stCondLst>
                              <p:cond delay="7400"/>
                            </p:stCondLst>
                            <p:childTnLst>
                              <p:par>
                                <p:cTn id="29" presetID="16" presetClass="entr" presetSubtype="2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par>
                          <p:cTn id="32" fill="hold">
                            <p:stCondLst>
                              <p:cond delay="7900"/>
                            </p:stCondLst>
                            <p:childTnLst>
                              <p:par>
                                <p:cTn id="33" presetID="2" presetClass="entr" presetSubtype="4"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9940" y="2250595"/>
            <a:ext cx="10982739" cy="2291591"/>
          </a:xfrm>
          <a:custGeom>
            <a:avLst/>
            <a:gdLst>
              <a:gd name="connsiteX0" fmla="*/ 0 w 10853530"/>
              <a:gd name="connsiteY0" fmla="*/ 1302026 h 1898377"/>
              <a:gd name="connsiteX1" fmla="*/ 715617 w 10853530"/>
              <a:gd name="connsiteY1" fmla="*/ 1898374 h 1898377"/>
              <a:gd name="connsiteX2" fmla="*/ 3180522 w 10853530"/>
              <a:gd name="connsiteY2" fmla="*/ 1311965 h 1898377"/>
              <a:gd name="connsiteX3" fmla="*/ 4591878 w 10853530"/>
              <a:gd name="connsiteY3" fmla="*/ 1689652 h 1898377"/>
              <a:gd name="connsiteX4" fmla="*/ 6390861 w 10853530"/>
              <a:gd name="connsiteY4" fmla="*/ 1013791 h 1898377"/>
              <a:gd name="connsiteX5" fmla="*/ 7543800 w 10853530"/>
              <a:gd name="connsiteY5" fmla="*/ 1361661 h 1898377"/>
              <a:gd name="connsiteX6" fmla="*/ 10853530 w 10853530"/>
              <a:gd name="connsiteY6" fmla="*/ 0 h 189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3530" h="1898377">
                <a:moveTo>
                  <a:pt x="0" y="1302026"/>
                </a:moveTo>
                <a:cubicBezTo>
                  <a:pt x="92765" y="1599372"/>
                  <a:pt x="185530" y="1896718"/>
                  <a:pt x="715617" y="1898374"/>
                </a:cubicBezTo>
                <a:cubicBezTo>
                  <a:pt x="1245704" y="1900030"/>
                  <a:pt x="2534479" y="1346752"/>
                  <a:pt x="3180522" y="1311965"/>
                </a:cubicBezTo>
                <a:cubicBezTo>
                  <a:pt x="3826565" y="1277178"/>
                  <a:pt x="4056822" y="1739348"/>
                  <a:pt x="4591878" y="1689652"/>
                </a:cubicBezTo>
                <a:cubicBezTo>
                  <a:pt x="5126934" y="1639956"/>
                  <a:pt x="5898874" y="1068456"/>
                  <a:pt x="6390861" y="1013791"/>
                </a:cubicBezTo>
                <a:cubicBezTo>
                  <a:pt x="6882848" y="959126"/>
                  <a:pt x="6800022" y="1530626"/>
                  <a:pt x="7543800" y="1361661"/>
                </a:cubicBezTo>
                <a:cubicBezTo>
                  <a:pt x="8287578" y="1192696"/>
                  <a:pt x="9570554" y="596348"/>
                  <a:pt x="10853530" y="0"/>
                </a:cubicBezTo>
              </a:path>
            </a:pathLst>
          </a:custGeom>
          <a:noFill/>
          <a:ln>
            <a:solidFill>
              <a:srgbClr val="0070C0"/>
            </a:solidFill>
            <a:prstDash val="sysDash"/>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8083550" y="1774570"/>
            <a:ext cx="1878784" cy="2310408"/>
            <a:chOff x="2163148" y="2023053"/>
            <a:chExt cx="1878784" cy="2520950"/>
          </a:xfrm>
        </p:grpSpPr>
        <p:sp>
          <p:nvSpPr>
            <p:cNvPr id="27" name="矩形 26"/>
            <p:cNvSpPr/>
            <p:nvPr/>
          </p:nvSpPr>
          <p:spPr>
            <a:xfrm>
              <a:off x="2163148" y="2023053"/>
              <a:ext cx="1878784" cy="2520950"/>
            </a:xfrm>
            <a:prstGeom prst="rect">
              <a:avLst/>
            </a:prstGeom>
            <a:solidFill>
              <a:srgbClr val="DDF8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189470" y="3098862"/>
              <a:ext cx="1826141" cy="369406"/>
            </a:xfrm>
            <a:prstGeom prst="rect">
              <a:avLst/>
            </a:prstGeom>
            <a:noFill/>
          </p:spPr>
          <p:txBody>
            <a:bodyPr wrap="none" rtlCol="0">
              <a:spAutoFit/>
            </a:bodyPr>
            <a:lstStyle/>
            <a:p>
              <a:pPr algn="ctr"/>
              <a:r>
                <a:rPr lang="zh-CN" altLang="en-US" sz="1600" b="1" dirty="0">
                  <a:solidFill>
                    <a:schemeClr val="tx1">
                      <a:lumMod val="75000"/>
                      <a:lumOff val="25000"/>
                    </a:schemeClr>
                  </a:solidFill>
                  <a:latin typeface="思源宋体 CN" panose="02020400000000000000" pitchFamily="18" charset="-122"/>
                  <a:ea typeface="思源宋体 CN" panose="02020400000000000000" pitchFamily="18" charset="-122"/>
                </a:rPr>
                <a:t>外观设计专利证书</a:t>
              </a:r>
            </a:p>
          </p:txBody>
        </p:sp>
      </p:grpSp>
      <p:grpSp>
        <p:nvGrpSpPr>
          <p:cNvPr id="23" name="组合 22"/>
          <p:cNvGrpSpPr/>
          <p:nvPr/>
        </p:nvGrpSpPr>
        <p:grpSpPr>
          <a:xfrm>
            <a:off x="5163240" y="2122441"/>
            <a:ext cx="1878784" cy="2310408"/>
            <a:chOff x="2163148" y="2023053"/>
            <a:chExt cx="1878784" cy="2520950"/>
          </a:xfrm>
        </p:grpSpPr>
        <p:sp>
          <p:nvSpPr>
            <p:cNvPr id="24" name="矩形 23"/>
            <p:cNvSpPr/>
            <p:nvPr/>
          </p:nvSpPr>
          <p:spPr>
            <a:xfrm>
              <a:off x="2163148" y="2023053"/>
              <a:ext cx="1878784" cy="2520950"/>
            </a:xfrm>
            <a:prstGeom prst="rect">
              <a:avLst/>
            </a:prstGeom>
            <a:solidFill>
              <a:srgbClr val="ACEFF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189470" y="3098862"/>
              <a:ext cx="1826141" cy="369406"/>
            </a:xfrm>
            <a:prstGeom prst="rect">
              <a:avLst/>
            </a:prstGeom>
            <a:noFill/>
          </p:spPr>
          <p:txBody>
            <a:bodyPr wrap="none" rtlCol="0">
              <a:spAutoFit/>
            </a:bodyPr>
            <a:lstStyle/>
            <a:p>
              <a:pPr algn="ctr"/>
              <a:r>
                <a:rPr lang="zh-CN" altLang="en-US" sz="1600" b="1" dirty="0">
                  <a:solidFill>
                    <a:schemeClr val="tx1">
                      <a:lumMod val="75000"/>
                      <a:lumOff val="25000"/>
                    </a:schemeClr>
                  </a:solidFill>
                  <a:latin typeface="思源宋体 CN" panose="02020400000000000000" pitchFamily="18" charset="-122"/>
                  <a:ea typeface="思源宋体 CN" panose="02020400000000000000" pitchFamily="18" charset="-122"/>
                </a:rPr>
                <a:t>实用新型专利证书</a:t>
              </a:r>
            </a:p>
          </p:txBody>
        </p:sp>
      </p:grpSp>
      <p:grpSp>
        <p:nvGrpSpPr>
          <p:cNvPr id="11" name="组合 10"/>
          <p:cNvGrpSpPr/>
          <p:nvPr/>
        </p:nvGrpSpPr>
        <p:grpSpPr>
          <a:xfrm>
            <a:off x="2163148" y="2480249"/>
            <a:ext cx="1878784" cy="2310408"/>
            <a:chOff x="2163148" y="2023053"/>
            <a:chExt cx="1878784" cy="2520950"/>
          </a:xfrm>
        </p:grpSpPr>
        <p:sp>
          <p:nvSpPr>
            <p:cNvPr id="2" name="矩形 1"/>
            <p:cNvSpPr/>
            <p:nvPr/>
          </p:nvSpPr>
          <p:spPr>
            <a:xfrm>
              <a:off x="2163148" y="2023053"/>
              <a:ext cx="1878784" cy="2520950"/>
            </a:xfrm>
            <a:prstGeom prst="rect">
              <a:avLst/>
            </a:prstGeom>
            <a:solidFill>
              <a:srgbClr val="ABE9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317710" y="3098862"/>
              <a:ext cx="1569660" cy="402988"/>
            </a:xfrm>
            <a:prstGeom prst="rect">
              <a:avLst/>
            </a:prstGeom>
            <a:noFill/>
          </p:spPr>
          <p:txBody>
            <a:bodyPr wrap="none" rtlCol="0">
              <a:spAutoFit/>
            </a:bodyPr>
            <a:lstStyle/>
            <a:p>
              <a:pPr algn="ct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发明专利证书</a:t>
              </a:r>
            </a:p>
          </p:txBody>
        </p:sp>
      </p:grpSp>
      <p:sp>
        <p:nvSpPr>
          <p:cNvPr id="6" name="矩形 5"/>
          <p:cNvSpPr/>
          <p:nvPr/>
        </p:nvSpPr>
        <p:spPr>
          <a:xfrm>
            <a:off x="8047232" y="4347848"/>
            <a:ext cx="1995054" cy="369332"/>
          </a:xfrm>
          <a:prstGeom prst="rect">
            <a:avLst/>
          </a:prstGeom>
        </p:spPr>
        <p:txBody>
          <a:bodyPr wrap="squar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 外观设计</a:t>
            </a:r>
            <a:r>
              <a:rPr lang="en-US" altLang="zh-CN" b="1" dirty="0">
                <a:solidFill>
                  <a:srgbClr val="0070C0"/>
                </a:solidFill>
                <a:latin typeface="思源宋体 CN" panose="02020400000000000000" pitchFamily="18" charset="-122"/>
                <a:ea typeface="思源宋体 CN" panose="02020400000000000000" pitchFamily="18" charset="-122"/>
              </a:rPr>
              <a:t>Design</a:t>
            </a:r>
            <a:endParaRPr lang="zh-CN" altLang="en-US" b="1" dirty="0">
              <a:solidFill>
                <a:srgbClr val="0070C0"/>
              </a:solidFill>
              <a:latin typeface="思源宋体 CN" panose="02020400000000000000" pitchFamily="18" charset="-122"/>
              <a:ea typeface="思源宋体 CN" panose="02020400000000000000" pitchFamily="18" charset="-122"/>
            </a:endParaRPr>
          </a:p>
        </p:txBody>
      </p:sp>
      <p:sp>
        <p:nvSpPr>
          <p:cNvPr id="7" name="矩形 6"/>
          <p:cNvSpPr/>
          <p:nvPr/>
        </p:nvSpPr>
        <p:spPr>
          <a:xfrm>
            <a:off x="2163148" y="5053527"/>
            <a:ext cx="1878784"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发明 </a:t>
            </a:r>
            <a:r>
              <a:rPr lang="en-US" altLang="zh-CN" b="1" dirty="0">
                <a:solidFill>
                  <a:srgbClr val="0070C0"/>
                </a:solidFill>
                <a:latin typeface="思源宋体 CN" panose="02020400000000000000" pitchFamily="18" charset="-122"/>
                <a:ea typeface="思源宋体 CN" panose="02020400000000000000" pitchFamily="18" charset="-122"/>
              </a:rPr>
              <a:t>invention </a:t>
            </a:r>
            <a:endParaRPr lang="zh-CN" altLang="en-US" b="1" dirty="0">
              <a:solidFill>
                <a:srgbClr val="0070C0"/>
              </a:solidFill>
              <a:latin typeface="思源宋体 CN" panose="02020400000000000000" pitchFamily="18" charset="-122"/>
              <a:ea typeface="思源宋体 CN" panose="02020400000000000000" pitchFamily="18" charset="-122"/>
            </a:endParaRPr>
          </a:p>
        </p:txBody>
      </p:sp>
      <p:sp>
        <p:nvSpPr>
          <p:cNvPr id="8" name="矩形 7"/>
          <p:cNvSpPr/>
          <p:nvPr/>
        </p:nvSpPr>
        <p:spPr>
          <a:xfrm>
            <a:off x="4754157" y="4695719"/>
            <a:ext cx="2690929"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实用新型</a:t>
            </a:r>
            <a:r>
              <a:rPr lang="en-US" altLang="zh-CN" b="1" dirty="0">
                <a:solidFill>
                  <a:srgbClr val="0070C0"/>
                </a:solidFill>
                <a:latin typeface="思源宋体 CN" panose="02020400000000000000" pitchFamily="18" charset="-122"/>
                <a:ea typeface="思源宋体 CN" panose="02020400000000000000" pitchFamily="18" charset="-122"/>
              </a:rPr>
              <a:t>Utility Model </a:t>
            </a:r>
            <a:endParaRPr lang="zh-CN" altLang="en-US" b="1" dirty="0">
              <a:solidFill>
                <a:srgbClr val="0070C0"/>
              </a:solidFill>
              <a:latin typeface="思源宋体 CN" panose="02020400000000000000" pitchFamily="18" charset="-122"/>
              <a:ea typeface="思源宋体 CN" panose="02020400000000000000" pitchFamily="18" charset="-122"/>
            </a:endParaRPr>
          </a:p>
        </p:txBody>
      </p:sp>
      <p:sp>
        <p:nvSpPr>
          <p:cNvPr id="10" name="矩形 9"/>
          <p:cNvSpPr/>
          <p:nvPr/>
        </p:nvSpPr>
        <p:spPr>
          <a:xfrm>
            <a:off x="2024207" y="5318608"/>
            <a:ext cx="2161233" cy="830997"/>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保护期限：</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20years</a:t>
            </a: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授权时间：</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1-2years </a:t>
            </a:r>
          </a:p>
        </p:txBody>
      </p:sp>
      <p:sp>
        <p:nvSpPr>
          <p:cNvPr id="12" name="矩形 11"/>
          <p:cNvSpPr/>
          <p:nvPr/>
        </p:nvSpPr>
        <p:spPr>
          <a:xfrm>
            <a:off x="4940363" y="4960800"/>
            <a:ext cx="2312621" cy="830997"/>
          </a:xfrm>
          <a:prstGeom prst="rect">
            <a:avLst/>
          </a:prstGeom>
        </p:spPr>
        <p:txBody>
          <a:bodyPr wrap="none">
            <a:spAutoFit/>
          </a:bodyPr>
          <a:lstStyle/>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保护期限：</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10years</a:t>
            </a: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授权时间：</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6-9months </a:t>
            </a:r>
            <a:endPar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13" name="矩形 12"/>
          <p:cNvSpPr/>
          <p:nvPr/>
        </p:nvSpPr>
        <p:spPr>
          <a:xfrm>
            <a:off x="7914650" y="4612928"/>
            <a:ext cx="2260219" cy="830997"/>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保护期限：</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10years </a:t>
            </a: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授权时间：</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6-9months </a:t>
            </a:r>
          </a:p>
        </p:txBody>
      </p:sp>
      <p:grpSp>
        <p:nvGrpSpPr>
          <p:cNvPr id="29" name="组合 28"/>
          <p:cNvGrpSpPr/>
          <p:nvPr/>
        </p:nvGrpSpPr>
        <p:grpSpPr>
          <a:xfrm>
            <a:off x="4005386" y="517469"/>
            <a:ext cx="4181228" cy="584775"/>
            <a:chOff x="4015286" y="517469"/>
            <a:chExt cx="4181228" cy="584775"/>
          </a:xfrm>
        </p:grpSpPr>
        <p:sp>
          <p:nvSpPr>
            <p:cNvPr id="30" name="矩形 29"/>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p>
          </p:txBody>
        </p:sp>
        <p:grpSp>
          <p:nvGrpSpPr>
            <p:cNvPr id="31" name="组合 30"/>
            <p:cNvGrpSpPr/>
            <p:nvPr/>
          </p:nvGrpSpPr>
          <p:grpSpPr>
            <a:xfrm>
              <a:off x="4015286" y="517469"/>
              <a:ext cx="4181228" cy="584775"/>
              <a:chOff x="4495677" y="461219"/>
              <a:chExt cx="4181228" cy="584775"/>
            </a:xfrm>
          </p:grpSpPr>
          <p:sp>
            <p:nvSpPr>
              <p:cNvPr id="32" name="半闭框 31"/>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半闭框 32"/>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4" name="组合 33"/>
          <p:cNvGrpSpPr/>
          <p:nvPr/>
        </p:nvGrpSpPr>
        <p:grpSpPr>
          <a:xfrm>
            <a:off x="1063805" y="1493875"/>
            <a:ext cx="3007605" cy="587591"/>
            <a:chOff x="1674915" y="1507182"/>
            <a:chExt cx="3007605" cy="587591"/>
          </a:xfrm>
        </p:grpSpPr>
        <p:sp>
          <p:nvSpPr>
            <p:cNvPr id="35" name="圆角矩形 34"/>
            <p:cNvSpPr/>
            <p:nvPr/>
          </p:nvSpPr>
          <p:spPr>
            <a:xfrm>
              <a:off x="1674915"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413123" y="1600922"/>
              <a:ext cx="1531188"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专利的类型</a:t>
              </a:r>
            </a:p>
          </p:txBody>
        </p:sp>
      </p:grpSp>
    </p:spTree>
    <p:extLst>
      <p:ext uri="{BB962C8B-B14F-4D97-AF65-F5344CB8AC3E}">
        <p14:creationId xmlns:p14="http://schemas.microsoft.com/office/powerpoint/2010/main" val="26727390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4"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2000"/>
                                        <p:tgtEl>
                                          <p:spTgt spid="11"/>
                                        </p:tgtEl>
                                      </p:cBhvr>
                                    </p:animEffect>
                                  </p:childTnLst>
                                </p:cTn>
                              </p:par>
                              <p:par>
                                <p:cTn id="22" presetID="4"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ox(in)">
                                      <p:cBhvr>
                                        <p:cTn id="24" dur="2000"/>
                                        <p:tgtEl>
                                          <p:spTgt spid="23"/>
                                        </p:tgtEl>
                                      </p:cBhvr>
                                    </p:animEffect>
                                  </p:childTnLst>
                                </p:cTn>
                              </p:par>
                              <p:par>
                                <p:cTn id="25" presetID="4"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ox(in)">
                                      <p:cBhvr>
                                        <p:cTn id="27" dur="2000"/>
                                        <p:tgtEl>
                                          <p:spTgt spid="26"/>
                                        </p:tgtEl>
                                      </p:cBhvr>
                                    </p:animEffect>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00525" y="3084288"/>
            <a:ext cx="1717964" cy="400110"/>
          </a:xfrm>
          <a:prstGeom prst="rect">
            <a:avLst/>
          </a:prstGeom>
          <a:noFill/>
        </p:spPr>
        <p:txBody>
          <a:bodyPr wrap="square">
            <a:spAutoFit/>
          </a:bodyPr>
          <a:lstStyle/>
          <a:p>
            <a:pPr algn="ctr"/>
            <a:r>
              <a:rPr lang="zh-CN" altLang="en-US" sz="2000" b="1" dirty="0">
                <a:solidFill>
                  <a:srgbClr val="0070C0"/>
                </a:solidFill>
                <a:latin typeface="思源黑体" panose="020B0500000000000000" pitchFamily="34" charset="-122"/>
                <a:ea typeface="思源黑体" panose="020B0500000000000000" pitchFamily="34" charset="-122"/>
              </a:rPr>
              <a:t>（</a:t>
            </a:r>
            <a:r>
              <a:rPr lang="en-US" altLang="zh-CN" sz="2000" b="1" dirty="0">
                <a:solidFill>
                  <a:srgbClr val="0070C0"/>
                </a:solidFill>
                <a:latin typeface="思源黑体" panose="020B0500000000000000" pitchFamily="34" charset="-122"/>
                <a:ea typeface="思源黑体" panose="020B0500000000000000" pitchFamily="34" charset="-122"/>
              </a:rPr>
              <a:t>4</a:t>
            </a:r>
            <a:r>
              <a:rPr lang="zh-CN" altLang="en-US" sz="2000" b="1" dirty="0">
                <a:solidFill>
                  <a:srgbClr val="0070C0"/>
                </a:solidFill>
                <a:latin typeface="思源黑体" panose="020B0500000000000000" pitchFamily="34" charset="-122"/>
                <a:ea typeface="思源黑体" panose="020B0500000000000000" pitchFamily="34" charset="-122"/>
              </a:rPr>
              <a:t>）无形性</a:t>
            </a:r>
          </a:p>
        </p:txBody>
      </p:sp>
      <p:sp>
        <p:nvSpPr>
          <p:cNvPr id="4" name="矩形 3"/>
          <p:cNvSpPr/>
          <p:nvPr/>
        </p:nvSpPr>
        <p:spPr>
          <a:xfrm>
            <a:off x="5070397" y="4865092"/>
            <a:ext cx="2031326" cy="461665"/>
          </a:xfrm>
          <a:prstGeom prst="rect">
            <a:avLst/>
          </a:prstGeom>
          <a:ln>
            <a:noFill/>
          </a:ln>
        </p:spPr>
        <p:txBody>
          <a:bodyPr wrap="none">
            <a:spAutoFit/>
          </a:bodyPr>
          <a:lstStyle/>
          <a:p>
            <a:pPr algn="ctr"/>
            <a:r>
              <a:rPr lang="zh-CN" altLang="en-US" sz="2400" b="1" dirty="0">
                <a:solidFill>
                  <a:schemeClr val="bg1"/>
                </a:solidFill>
                <a:latin typeface="思源宋体 CN" panose="02020400000000000000" pitchFamily="18" charset="-122"/>
                <a:ea typeface="思源宋体 CN" panose="02020400000000000000" pitchFamily="18" charset="-122"/>
              </a:rPr>
              <a:t>专利权的特性</a:t>
            </a:r>
          </a:p>
        </p:txBody>
      </p:sp>
      <p:sp>
        <p:nvSpPr>
          <p:cNvPr id="5" name="矩形 4"/>
          <p:cNvSpPr/>
          <p:nvPr/>
        </p:nvSpPr>
        <p:spPr>
          <a:xfrm>
            <a:off x="1440959" y="3084288"/>
            <a:ext cx="1609735" cy="400110"/>
          </a:xfrm>
          <a:prstGeom prst="rect">
            <a:avLst/>
          </a:prstGeom>
          <a:noFill/>
        </p:spPr>
        <p:txBody>
          <a:bodyPr wrap="none">
            <a:spAutoFit/>
          </a:bodyPr>
          <a:lstStyle/>
          <a:p>
            <a:pPr algn="ctr"/>
            <a:r>
              <a:rPr lang="zh-CN" altLang="en-US" sz="2000" b="1" dirty="0">
                <a:solidFill>
                  <a:srgbClr val="0070C0"/>
                </a:solidFill>
                <a:latin typeface="思源黑体" panose="020B0500000000000000" pitchFamily="34" charset="-122"/>
                <a:ea typeface="思源黑体" panose="020B0500000000000000" pitchFamily="34" charset="-122"/>
              </a:rPr>
              <a:t>（</a:t>
            </a:r>
            <a:r>
              <a:rPr lang="en-US" altLang="zh-CN" sz="2000" b="1" dirty="0">
                <a:solidFill>
                  <a:srgbClr val="0070C0"/>
                </a:solidFill>
                <a:latin typeface="思源黑体" panose="020B0500000000000000" pitchFamily="34" charset="-122"/>
                <a:ea typeface="思源黑体" panose="020B0500000000000000" pitchFamily="34" charset="-122"/>
              </a:rPr>
              <a:t>1</a:t>
            </a:r>
            <a:r>
              <a:rPr lang="zh-CN" altLang="en-US" sz="2000" b="1" dirty="0">
                <a:solidFill>
                  <a:srgbClr val="0070C0"/>
                </a:solidFill>
                <a:latin typeface="思源黑体" panose="020B0500000000000000" pitchFamily="34" charset="-122"/>
                <a:ea typeface="思源黑体" panose="020B0500000000000000" pitchFamily="34" charset="-122"/>
              </a:rPr>
              <a:t>）排他性</a:t>
            </a:r>
          </a:p>
        </p:txBody>
      </p:sp>
      <p:sp>
        <p:nvSpPr>
          <p:cNvPr id="6" name="矩形 5"/>
          <p:cNvSpPr/>
          <p:nvPr/>
        </p:nvSpPr>
        <p:spPr>
          <a:xfrm>
            <a:off x="3394750" y="3084288"/>
            <a:ext cx="1667443" cy="400110"/>
          </a:xfrm>
          <a:prstGeom prst="rect">
            <a:avLst/>
          </a:prstGeom>
          <a:noFill/>
        </p:spPr>
        <p:txBody>
          <a:bodyPr wrap="none">
            <a:spAutoFit/>
          </a:bodyPr>
          <a:lstStyle/>
          <a:p>
            <a:pPr algn="ctr"/>
            <a:r>
              <a:rPr lang="zh-CN" altLang="en-US" sz="2000" b="1" dirty="0">
                <a:solidFill>
                  <a:srgbClr val="0070C0"/>
                </a:solidFill>
                <a:latin typeface="思源黑体" panose="020B0500000000000000" pitchFamily="34" charset="-122"/>
                <a:ea typeface="思源黑体" panose="020B0500000000000000" pitchFamily="34" charset="-122"/>
              </a:rPr>
              <a:t>（</a:t>
            </a:r>
            <a:r>
              <a:rPr lang="en-US" altLang="zh-CN" sz="2000" b="1" dirty="0">
                <a:solidFill>
                  <a:srgbClr val="0070C0"/>
                </a:solidFill>
                <a:latin typeface="思源黑体" panose="020B0500000000000000" pitchFamily="34" charset="-122"/>
                <a:ea typeface="思源黑体" panose="020B0500000000000000" pitchFamily="34" charset="-122"/>
              </a:rPr>
              <a:t>2</a:t>
            </a:r>
            <a:r>
              <a:rPr lang="zh-CN" altLang="en-US" sz="2000" b="1" dirty="0">
                <a:solidFill>
                  <a:srgbClr val="0070C0"/>
                </a:solidFill>
                <a:latin typeface="思源黑体" panose="020B0500000000000000" pitchFamily="34" charset="-122"/>
                <a:ea typeface="思源黑体" panose="020B0500000000000000" pitchFamily="34" charset="-122"/>
              </a:rPr>
              <a:t>）时间性 </a:t>
            </a:r>
          </a:p>
        </p:txBody>
      </p:sp>
      <p:sp>
        <p:nvSpPr>
          <p:cNvPr id="7" name="矩形 6"/>
          <p:cNvSpPr/>
          <p:nvPr/>
        </p:nvSpPr>
        <p:spPr>
          <a:xfrm>
            <a:off x="5340149" y="3073271"/>
            <a:ext cx="1609735" cy="400110"/>
          </a:xfrm>
          <a:prstGeom prst="rect">
            <a:avLst/>
          </a:prstGeom>
          <a:noFill/>
        </p:spPr>
        <p:txBody>
          <a:bodyPr wrap="none">
            <a:spAutoFit/>
          </a:bodyPr>
          <a:lstStyle/>
          <a:p>
            <a:pPr algn="ctr"/>
            <a:r>
              <a:rPr lang="zh-CN" altLang="en-US" sz="2000" b="1" dirty="0">
                <a:solidFill>
                  <a:srgbClr val="0070C0"/>
                </a:solidFill>
                <a:latin typeface="思源黑体" panose="020B0500000000000000" pitchFamily="34" charset="-122"/>
                <a:ea typeface="思源黑体" panose="020B0500000000000000" pitchFamily="34" charset="-122"/>
              </a:rPr>
              <a:t>（</a:t>
            </a:r>
            <a:r>
              <a:rPr lang="en-US" altLang="zh-CN" sz="2000" b="1" dirty="0">
                <a:solidFill>
                  <a:srgbClr val="0070C0"/>
                </a:solidFill>
                <a:latin typeface="思源黑体" panose="020B0500000000000000" pitchFamily="34" charset="-122"/>
                <a:ea typeface="思源黑体" panose="020B0500000000000000" pitchFamily="34" charset="-122"/>
              </a:rPr>
              <a:t>3</a:t>
            </a:r>
            <a:r>
              <a:rPr lang="zh-CN" altLang="en-US" sz="2000" b="1" dirty="0">
                <a:solidFill>
                  <a:srgbClr val="0070C0"/>
                </a:solidFill>
                <a:latin typeface="思源黑体" panose="020B0500000000000000" pitchFamily="34" charset="-122"/>
                <a:ea typeface="思源黑体" panose="020B0500000000000000" pitchFamily="34" charset="-122"/>
              </a:rPr>
              <a:t>）地域性</a:t>
            </a:r>
          </a:p>
        </p:txBody>
      </p:sp>
      <p:sp>
        <p:nvSpPr>
          <p:cNvPr id="9" name="矩形 8"/>
          <p:cNvSpPr/>
          <p:nvPr/>
        </p:nvSpPr>
        <p:spPr>
          <a:xfrm>
            <a:off x="9152510" y="3084288"/>
            <a:ext cx="1717964" cy="400110"/>
          </a:xfrm>
          <a:prstGeom prst="rect">
            <a:avLst/>
          </a:prstGeom>
          <a:noFill/>
        </p:spPr>
        <p:txBody>
          <a:bodyPr wrap="square">
            <a:spAutoFit/>
          </a:bodyPr>
          <a:lstStyle/>
          <a:p>
            <a:pPr algn="ctr"/>
            <a:r>
              <a:rPr lang="zh-CN" altLang="en-US" sz="2000" b="1" dirty="0">
                <a:solidFill>
                  <a:srgbClr val="0070C0"/>
                </a:solidFill>
                <a:latin typeface="思源黑体" panose="020B0500000000000000" pitchFamily="34" charset="-122"/>
                <a:ea typeface="思源黑体" panose="020B0500000000000000" pitchFamily="34" charset="-122"/>
              </a:rPr>
              <a:t>（</a:t>
            </a:r>
            <a:r>
              <a:rPr lang="en-US" altLang="zh-CN" sz="2000" b="1" dirty="0">
                <a:solidFill>
                  <a:srgbClr val="0070C0"/>
                </a:solidFill>
                <a:latin typeface="思源黑体" panose="020B0500000000000000" pitchFamily="34" charset="-122"/>
                <a:ea typeface="思源黑体" panose="020B0500000000000000" pitchFamily="34" charset="-122"/>
              </a:rPr>
              <a:t>5</a:t>
            </a:r>
            <a:r>
              <a:rPr lang="zh-CN" altLang="en-US" sz="2000" b="1" dirty="0">
                <a:solidFill>
                  <a:srgbClr val="0070C0"/>
                </a:solidFill>
                <a:latin typeface="思源黑体" panose="020B0500000000000000" pitchFamily="34" charset="-122"/>
                <a:ea typeface="思源黑体" panose="020B0500000000000000" pitchFamily="34" charset="-122"/>
              </a:rPr>
              <a:t>）排他性</a:t>
            </a:r>
          </a:p>
        </p:txBody>
      </p:sp>
      <p:sp>
        <p:nvSpPr>
          <p:cNvPr id="8" name="燕尾形箭头 7"/>
          <p:cNvSpPr/>
          <p:nvPr/>
        </p:nvSpPr>
        <p:spPr>
          <a:xfrm rot="19783701">
            <a:off x="7127717" y="4249134"/>
            <a:ext cx="2700000" cy="178419"/>
          </a:xfrm>
          <a:prstGeom prst="notch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燕尾形箭头 18"/>
          <p:cNvSpPr/>
          <p:nvPr/>
        </p:nvSpPr>
        <p:spPr>
          <a:xfrm rot="12690964">
            <a:off x="2478803" y="4240808"/>
            <a:ext cx="2700000" cy="178419"/>
          </a:xfrm>
          <a:prstGeom prst="notch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燕尾形箭头 19"/>
          <p:cNvSpPr/>
          <p:nvPr/>
        </p:nvSpPr>
        <p:spPr>
          <a:xfrm rot="13849917">
            <a:off x="4014033" y="4087871"/>
            <a:ext cx="1620000" cy="178419"/>
          </a:xfrm>
          <a:prstGeom prst="notch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燕尾形箭头 20"/>
          <p:cNvSpPr/>
          <p:nvPr/>
        </p:nvSpPr>
        <p:spPr>
          <a:xfrm rot="16200000">
            <a:off x="5555688" y="4087870"/>
            <a:ext cx="1080000" cy="178419"/>
          </a:xfrm>
          <a:prstGeom prst="notch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燕尾形箭头 21"/>
          <p:cNvSpPr/>
          <p:nvPr/>
        </p:nvSpPr>
        <p:spPr>
          <a:xfrm rot="18874447">
            <a:off x="6627760" y="4109466"/>
            <a:ext cx="1620000" cy="178419"/>
          </a:xfrm>
          <a:prstGeom prst="notch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005386" y="517469"/>
            <a:ext cx="4181228" cy="584775"/>
            <a:chOff x="4015286" y="517469"/>
            <a:chExt cx="4181228" cy="584775"/>
          </a:xfrm>
        </p:grpSpPr>
        <p:sp>
          <p:nvSpPr>
            <p:cNvPr id="24" name="矩形 23"/>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p>
          </p:txBody>
        </p:sp>
        <p:grpSp>
          <p:nvGrpSpPr>
            <p:cNvPr id="25" name="组合 24"/>
            <p:cNvGrpSpPr/>
            <p:nvPr/>
          </p:nvGrpSpPr>
          <p:grpSpPr>
            <a:xfrm>
              <a:off x="4015286" y="517469"/>
              <a:ext cx="4181228" cy="584775"/>
              <a:chOff x="4495677" y="461219"/>
              <a:chExt cx="4181228" cy="584775"/>
            </a:xfrm>
          </p:grpSpPr>
          <p:sp>
            <p:nvSpPr>
              <p:cNvPr id="26" name="半闭框 25"/>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半闭框 26"/>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8" name="组合 27"/>
          <p:cNvGrpSpPr/>
          <p:nvPr/>
        </p:nvGrpSpPr>
        <p:grpSpPr>
          <a:xfrm>
            <a:off x="1063805" y="1493875"/>
            <a:ext cx="3007605" cy="587591"/>
            <a:chOff x="1674915" y="1507182"/>
            <a:chExt cx="3007605" cy="587591"/>
          </a:xfrm>
        </p:grpSpPr>
        <p:sp>
          <p:nvSpPr>
            <p:cNvPr id="29" name="圆角矩形 28"/>
            <p:cNvSpPr/>
            <p:nvPr/>
          </p:nvSpPr>
          <p:spPr>
            <a:xfrm>
              <a:off x="1674915"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563004" y="1600922"/>
              <a:ext cx="1231427"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4</a:t>
              </a:r>
              <a:r>
                <a:rPr lang="zh-CN" altLang="en-US" sz="2000" b="1" dirty="0">
                  <a:solidFill>
                    <a:schemeClr val="bg1"/>
                  </a:solidFill>
                  <a:latin typeface="思源宋体 CN" panose="02020400000000000000" pitchFamily="18" charset="-122"/>
                  <a:ea typeface="思源宋体 CN" panose="02020400000000000000" pitchFamily="18" charset="-122"/>
                </a:rPr>
                <a:t>、专 利</a:t>
              </a:r>
            </a:p>
          </p:txBody>
        </p:sp>
      </p:grpSp>
      <p:sp>
        <p:nvSpPr>
          <p:cNvPr id="2" name="椭圆 1"/>
          <p:cNvSpPr/>
          <p:nvPr/>
        </p:nvSpPr>
        <p:spPr>
          <a:xfrm>
            <a:off x="5165551" y="4880778"/>
            <a:ext cx="1860274" cy="180299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74605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8" grpId="0" animBg="1"/>
      <p:bldP spid="19" grpId="0" animBg="1"/>
      <p:bldP spid="20" grpId="0" animBg="1"/>
      <p:bldP spid="21" grpId="0" animBg="1"/>
      <p:bldP spid="22"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057257" y="3495081"/>
            <a:ext cx="8126143" cy="847313"/>
            <a:chOff x="2057257" y="2767967"/>
            <a:chExt cx="8126143" cy="847313"/>
          </a:xfrm>
        </p:grpSpPr>
        <p:cxnSp>
          <p:nvCxnSpPr>
            <p:cNvPr id="5" name="直接连接符 4"/>
            <p:cNvCxnSpPr>
              <a:stCxn id="4" idx="2"/>
            </p:cNvCxnSpPr>
            <p:nvPr/>
          </p:nvCxnSpPr>
          <p:spPr>
            <a:xfrm>
              <a:off x="6096000" y="3058930"/>
              <a:ext cx="0" cy="55635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057257" y="2891237"/>
              <a:ext cx="0" cy="55635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096000" y="2891237"/>
              <a:ext cx="0" cy="55635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164815" y="2891237"/>
              <a:ext cx="0" cy="55635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57257" y="2885055"/>
              <a:ext cx="8126143" cy="311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同心圆 27"/>
            <p:cNvSpPr/>
            <p:nvPr/>
          </p:nvSpPr>
          <p:spPr>
            <a:xfrm>
              <a:off x="5978912" y="2767967"/>
              <a:ext cx="234176" cy="234176"/>
            </a:xfrm>
            <a:prstGeom prst="don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 name="矩形 3"/>
          <p:cNvSpPr/>
          <p:nvPr/>
        </p:nvSpPr>
        <p:spPr>
          <a:xfrm>
            <a:off x="4926449" y="2597265"/>
            <a:ext cx="2339102" cy="461665"/>
          </a:xfrm>
          <a:prstGeom prst="rect">
            <a:avLst/>
          </a:prstGeom>
          <a:ln>
            <a:solidFill>
              <a:srgbClr val="0070C0"/>
            </a:solidFill>
          </a:ln>
        </p:spPr>
        <p:txBody>
          <a:bodyPr wrap="none">
            <a:spAutoFit/>
          </a:bodyPr>
          <a:lstStyle/>
          <a:p>
            <a:pPr algn="ctr"/>
            <a:r>
              <a:rPr lang="zh-CN" altLang="en-US" sz="2400" b="1" dirty="0">
                <a:solidFill>
                  <a:schemeClr val="tx1">
                    <a:lumMod val="75000"/>
                    <a:lumOff val="25000"/>
                  </a:schemeClr>
                </a:solidFill>
                <a:ea typeface="思源宋体 CN" panose="02020400000000000000" pitchFamily="18" charset="-122"/>
              </a:rPr>
              <a:t>专利的审查流程</a:t>
            </a:r>
          </a:p>
        </p:txBody>
      </p:sp>
      <p:sp>
        <p:nvSpPr>
          <p:cNvPr id="8" name="矩形 7"/>
          <p:cNvSpPr/>
          <p:nvPr/>
        </p:nvSpPr>
        <p:spPr>
          <a:xfrm>
            <a:off x="8513054" y="4244830"/>
            <a:ext cx="3340692" cy="1569660"/>
          </a:xfrm>
          <a:prstGeom prst="rect">
            <a:avLst/>
          </a:prstGeom>
        </p:spPr>
        <p:txBody>
          <a:bodyPr wrap="square">
            <a:spAutoFit/>
          </a:bodyPr>
          <a:lstStyle/>
          <a:p>
            <a:pPr>
              <a:lnSpc>
                <a:spcPct val="150000"/>
              </a:lnSpc>
            </a:pPr>
            <a:r>
              <a:rPr lang="zh-CN" altLang="en-US" sz="1600" b="1"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en-US" altLang="zh-CN" sz="1600" b="1" dirty="0">
                <a:solidFill>
                  <a:schemeClr val="tx1">
                    <a:lumMod val="65000"/>
                    <a:lumOff val="35000"/>
                  </a:schemeClr>
                </a:solidFill>
                <a:latin typeface="思源宋体 CN" panose="02020400000000000000" pitchFamily="18" charset="-122"/>
                <a:ea typeface="思源宋体 CN" panose="02020400000000000000" pitchFamily="18" charset="-122"/>
              </a:rPr>
              <a:t>3</a:t>
            </a:r>
            <a:r>
              <a:rPr lang="zh-CN" altLang="en-US" sz="1600" b="1" dirty="0">
                <a:solidFill>
                  <a:schemeClr val="tx1">
                    <a:lumMod val="65000"/>
                    <a:lumOff val="35000"/>
                  </a:schemeClr>
                </a:solidFill>
                <a:latin typeface="思源宋体 CN" panose="02020400000000000000" pitchFamily="18" charset="-122"/>
                <a:ea typeface="思源宋体 CN" panose="02020400000000000000" pitchFamily="18" charset="-122"/>
              </a:rPr>
              <a:t>）外观设计</a:t>
            </a:r>
          </a:p>
          <a:p>
            <a:pPr marL="342900" indent="-342900">
              <a:lnSpc>
                <a:spcPct val="150000"/>
              </a:lnSpc>
              <a:buFont typeface="+mj-lt"/>
              <a:buAutoNum type="alphaL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提出申请和受理申请</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初步审查</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作出授权决定</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公告    </a:t>
            </a:r>
            <a:endPar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lphaL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大概需时：</a:t>
            </a:r>
            <a:r>
              <a:rPr lang="en-US" altLang="zh-CN" sz="1600" dirty="0">
                <a:solidFill>
                  <a:srgbClr val="0070C0"/>
                </a:solidFill>
                <a:latin typeface="思源宋体 CN" panose="02020400000000000000" pitchFamily="18" charset="-122"/>
                <a:ea typeface="思源宋体 CN" panose="02020400000000000000" pitchFamily="18" charset="-122"/>
              </a:rPr>
              <a:t>6</a:t>
            </a:r>
            <a:r>
              <a:rPr lang="zh-CN" altLang="en-US" sz="1600" dirty="0">
                <a:solidFill>
                  <a:srgbClr val="0070C0"/>
                </a:solidFill>
                <a:latin typeface="思源宋体 CN" panose="02020400000000000000" pitchFamily="18" charset="-122"/>
                <a:ea typeface="思源宋体 CN" panose="02020400000000000000" pitchFamily="18" charset="-122"/>
              </a:rPr>
              <a:t>个月至</a:t>
            </a:r>
            <a:r>
              <a:rPr lang="en-US" altLang="zh-CN" sz="1600" dirty="0">
                <a:solidFill>
                  <a:srgbClr val="0070C0"/>
                </a:solidFill>
                <a:latin typeface="思源宋体 CN" panose="02020400000000000000" pitchFamily="18" charset="-122"/>
                <a:ea typeface="思源宋体 CN" panose="02020400000000000000" pitchFamily="18" charset="-122"/>
              </a:rPr>
              <a:t>1</a:t>
            </a:r>
            <a:r>
              <a:rPr lang="zh-CN" altLang="en-US" sz="1600" dirty="0">
                <a:solidFill>
                  <a:srgbClr val="0070C0"/>
                </a:solidFill>
                <a:latin typeface="思源宋体 CN" panose="02020400000000000000" pitchFamily="18" charset="-122"/>
                <a:ea typeface="思源宋体 CN" panose="02020400000000000000" pitchFamily="18" charset="-122"/>
              </a:rPr>
              <a:t>年</a:t>
            </a:r>
          </a:p>
        </p:txBody>
      </p:sp>
      <p:sp>
        <p:nvSpPr>
          <p:cNvPr id="10" name="矩形 9"/>
          <p:cNvSpPr/>
          <p:nvPr/>
        </p:nvSpPr>
        <p:spPr>
          <a:xfrm>
            <a:off x="424873" y="4244830"/>
            <a:ext cx="3120934" cy="1569660"/>
          </a:xfrm>
          <a:prstGeom prst="rect">
            <a:avLst/>
          </a:prstGeom>
        </p:spPr>
        <p:txBody>
          <a:bodyPr wrap="square">
            <a:spAutoFit/>
          </a:bodyPr>
          <a:lstStyle/>
          <a:p>
            <a:pPr>
              <a:lnSpc>
                <a:spcPct val="150000"/>
              </a:lnSpc>
            </a:pPr>
            <a:r>
              <a:rPr lang="zh-CN" altLang="en-US" sz="1600" b="1"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en-US" altLang="zh-CN" sz="1600" b="1"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sz="1600" b="1" dirty="0">
                <a:solidFill>
                  <a:schemeClr val="tx1">
                    <a:lumMod val="65000"/>
                    <a:lumOff val="35000"/>
                  </a:schemeClr>
                </a:solidFill>
                <a:latin typeface="思源宋体 CN" panose="02020400000000000000" pitchFamily="18" charset="-122"/>
                <a:ea typeface="思源宋体 CN" panose="02020400000000000000" pitchFamily="18" charset="-122"/>
              </a:rPr>
              <a:t>）实用新型</a:t>
            </a:r>
          </a:p>
          <a:p>
            <a:pPr marL="342900" indent="-342900">
              <a:lnSpc>
                <a:spcPct val="150000"/>
              </a:lnSpc>
              <a:buFont typeface="+mj-lt"/>
              <a:buAutoNum type="alphaL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提出申请和受理申请</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初步审查</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作出授权决定</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公告   </a:t>
            </a:r>
            <a:endPar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lphaL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大概需时：</a:t>
            </a:r>
            <a:r>
              <a:rPr lang="en-US" altLang="zh-CN" sz="1600" dirty="0">
                <a:solidFill>
                  <a:srgbClr val="0070C0"/>
                </a:solidFill>
                <a:latin typeface="思源宋体 CN" panose="02020400000000000000" pitchFamily="18" charset="-122"/>
                <a:ea typeface="思源宋体 CN" panose="02020400000000000000" pitchFamily="18" charset="-122"/>
              </a:rPr>
              <a:t>9</a:t>
            </a:r>
            <a:r>
              <a:rPr lang="zh-CN" altLang="en-US" sz="1600" dirty="0">
                <a:solidFill>
                  <a:srgbClr val="0070C0"/>
                </a:solidFill>
                <a:latin typeface="思源宋体 CN" panose="02020400000000000000" pitchFamily="18" charset="-122"/>
                <a:ea typeface="思源宋体 CN" panose="02020400000000000000" pitchFamily="18" charset="-122"/>
              </a:rPr>
              <a:t>个月至</a:t>
            </a:r>
            <a:r>
              <a:rPr lang="en-US" altLang="zh-CN" sz="1600" dirty="0">
                <a:solidFill>
                  <a:srgbClr val="0070C0"/>
                </a:solidFill>
                <a:latin typeface="思源宋体 CN" panose="02020400000000000000" pitchFamily="18" charset="-122"/>
                <a:ea typeface="思源宋体 CN" panose="02020400000000000000" pitchFamily="18" charset="-122"/>
              </a:rPr>
              <a:t>1</a:t>
            </a:r>
            <a:r>
              <a:rPr lang="zh-CN" altLang="en-US" sz="1600" dirty="0">
                <a:solidFill>
                  <a:srgbClr val="0070C0"/>
                </a:solidFill>
                <a:latin typeface="思源宋体 CN" panose="02020400000000000000" pitchFamily="18" charset="-122"/>
                <a:ea typeface="思源宋体 CN" panose="02020400000000000000" pitchFamily="18" charset="-122"/>
              </a:rPr>
              <a:t>年</a:t>
            </a:r>
          </a:p>
        </p:txBody>
      </p:sp>
      <p:sp>
        <p:nvSpPr>
          <p:cNvPr id="11" name="矩形 10"/>
          <p:cNvSpPr/>
          <p:nvPr/>
        </p:nvSpPr>
        <p:spPr>
          <a:xfrm>
            <a:off x="4115217" y="4244830"/>
            <a:ext cx="3961566" cy="1938992"/>
          </a:xfrm>
          <a:prstGeom prst="rect">
            <a:avLst/>
          </a:prstGeom>
        </p:spPr>
        <p:txBody>
          <a:bodyPr wrap="square">
            <a:spAutoFit/>
          </a:bodyPr>
          <a:lstStyle/>
          <a:p>
            <a:pPr>
              <a:lnSpc>
                <a:spcPct val="150000"/>
              </a:lnSpc>
            </a:pPr>
            <a:r>
              <a:rPr lang="zh-CN" altLang="en-US" sz="1600" b="1"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en-US" altLang="zh-CN" sz="1600" b="1"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sz="1600" b="1" dirty="0">
                <a:solidFill>
                  <a:schemeClr val="tx1">
                    <a:lumMod val="65000"/>
                    <a:lumOff val="35000"/>
                  </a:schemeClr>
                </a:solidFill>
                <a:latin typeface="思源宋体 CN" panose="02020400000000000000" pitchFamily="18" charset="-122"/>
                <a:ea typeface="思源宋体 CN" panose="02020400000000000000" pitchFamily="18" charset="-122"/>
              </a:rPr>
              <a:t>）发明</a:t>
            </a:r>
          </a:p>
          <a:p>
            <a:pPr marL="342900" indent="-342900">
              <a:lnSpc>
                <a:spcPct val="150000"/>
              </a:lnSpc>
              <a:buFont typeface="+mj-lt"/>
              <a:buAutoNum type="alphaL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提出申请和受理申请</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初步审查</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申请公布</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提出实质审查请求（</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3</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年内）</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实质审查</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作出授权决定</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公告  </a:t>
            </a:r>
            <a:endPar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lphaL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大概需时：</a:t>
            </a:r>
            <a:r>
              <a:rPr lang="en-US" altLang="zh-CN" sz="1600" dirty="0">
                <a:solidFill>
                  <a:srgbClr val="0070C0"/>
                </a:solidFill>
                <a:latin typeface="思源宋体 CN" panose="02020400000000000000" pitchFamily="18" charset="-122"/>
                <a:ea typeface="思源宋体 CN" panose="02020400000000000000" pitchFamily="18" charset="-122"/>
              </a:rPr>
              <a:t>2</a:t>
            </a:r>
            <a:r>
              <a:rPr lang="zh-CN" altLang="en-US" sz="1600" dirty="0">
                <a:solidFill>
                  <a:srgbClr val="0070C0"/>
                </a:solidFill>
                <a:latin typeface="思源宋体 CN" panose="02020400000000000000" pitchFamily="18" charset="-122"/>
                <a:ea typeface="思源宋体 CN" panose="02020400000000000000" pitchFamily="18" charset="-122"/>
              </a:rPr>
              <a:t>年至</a:t>
            </a:r>
            <a:r>
              <a:rPr lang="en-US" altLang="zh-CN" sz="1600" dirty="0">
                <a:solidFill>
                  <a:srgbClr val="0070C0"/>
                </a:solidFill>
                <a:latin typeface="思源宋体 CN" panose="02020400000000000000" pitchFamily="18" charset="-122"/>
                <a:ea typeface="思源宋体 CN" panose="02020400000000000000" pitchFamily="18" charset="-122"/>
              </a:rPr>
              <a:t>3</a:t>
            </a:r>
            <a:r>
              <a:rPr lang="zh-CN" altLang="en-US" sz="1600" dirty="0">
                <a:solidFill>
                  <a:srgbClr val="0070C0"/>
                </a:solidFill>
                <a:latin typeface="思源宋体 CN" panose="02020400000000000000" pitchFamily="18" charset="-122"/>
                <a:ea typeface="思源宋体 CN" panose="02020400000000000000" pitchFamily="18" charset="-122"/>
              </a:rPr>
              <a:t>年</a:t>
            </a:r>
          </a:p>
        </p:txBody>
      </p:sp>
      <p:grpSp>
        <p:nvGrpSpPr>
          <p:cNvPr id="22" name="组合 21"/>
          <p:cNvGrpSpPr/>
          <p:nvPr/>
        </p:nvGrpSpPr>
        <p:grpSpPr>
          <a:xfrm>
            <a:off x="4005386" y="517469"/>
            <a:ext cx="4181228" cy="584775"/>
            <a:chOff x="4015286" y="517469"/>
            <a:chExt cx="4181228" cy="584775"/>
          </a:xfrm>
        </p:grpSpPr>
        <p:sp>
          <p:nvSpPr>
            <p:cNvPr id="27" name="矩形 26"/>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p>
          </p:txBody>
        </p:sp>
        <p:grpSp>
          <p:nvGrpSpPr>
            <p:cNvPr id="30" name="组合 29"/>
            <p:cNvGrpSpPr/>
            <p:nvPr/>
          </p:nvGrpSpPr>
          <p:grpSpPr>
            <a:xfrm>
              <a:off x="4015286" y="517469"/>
              <a:ext cx="4181228" cy="584775"/>
              <a:chOff x="4495677" y="461219"/>
              <a:chExt cx="4181228" cy="584775"/>
            </a:xfrm>
          </p:grpSpPr>
          <p:sp>
            <p:nvSpPr>
              <p:cNvPr id="31" name="半闭框 30"/>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半闭框 31"/>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3" name="组合 32"/>
          <p:cNvGrpSpPr/>
          <p:nvPr/>
        </p:nvGrpSpPr>
        <p:grpSpPr>
          <a:xfrm>
            <a:off x="1063805" y="1493875"/>
            <a:ext cx="3007605" cy="587591"/>
            <a:chOff x="1674915" y="1507182"/>
            <a:chExt cx="3007605" cy="587591"/>
          </a:xfrm>
        </p:grpSpPr>
        <p:sp>
          <p:nvSpPr>
            <p:cNvPr id="34" name="圆角矩形 33"/>
            <p:cNvSpPr/>
            <p:nvPr/>
          </p:nvSpPr>
          <p:spPr>
            <a:xfrm>
              <a:off x="1674915"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563004" y="1600922"/>
              <a:ext cx="1231427"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4</a:t>
              </a:r>
              <a:r>
                <a:rPr lang="zh-CN" altLang="en-US" sz="2000" b="1" dirty="0">
                  <a:solidFill>
                    <a:schemeClr val="bg1"/>
                  </a:solidFill>
                  <a:latin typeface="思源宋体 CN" panose="02020400000000000000" pitchFamily="18" charset="-122"/>
                  <a:ea typeface="思源宋体 CN" panose="02020400000000000000" pitchFamily="18" charset="-122"/>
                </a:rPr>
                <a:t>、专 利</a:t>
              </a:r>
            </a:p>
          </p:txBody>
        </p:sp>
      </p:grpSp>
    </p:spTree>
    <p:extLst>
      <p:ext uri="{BB962C8B-B14F-4D97-AF65-F5344CB8AC3E}">
        <p14:creationId xmlns:p14="http://schemas.microsoft.com/office/powerpoint/2010/main" val="11006579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2000"/>
                            </p:stCondLst>
                            <p:childTnLst>
                              <p:par>
                                <p:cTn id="19" presetID="16" presetClass="entr" presetSubtype="37"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82498" y="2380223"/>
            <a:ext cx="2177848" cy="2097554"/>
            <a:chOff x="6514172" y="1319094"/>
            <a:chExt cx="2177848" cy="2097554"/>
          </a:xfrm>
        </p:grpSpPr>
        <p:sp>
          <p:nvSpPr>
            <p:cNvPr id="2" name="椭圆 1"/>
            <p:cNvSpPr/>
            <p:nvPr/>
          </p:nvSpPr>
          <p:spPr>
            <a:xfrm>
              <a:off x="6571039" y="1548888"/>
              <a:ext cx="2107096" cy="1749287"/>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弦形 25"/>
            <p:cNvSpPr/>
            <p:nvPr/>
          </p:nvSpPr>
          <p:spPr>
            <a:xfrm rot="17767343">
              <a:off x="6554319" y="1278947"/>
              <a:ext cx="2097554" cy="2177848"/>
            </a:xfrm>
            <a:prstGeom prst="chord">
              <a:avLst>
                <a:gd name="adj1" fmla="val 4238167"/>
                <a:gd name="adj2" fmla="val 142873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V="1">
            <a:off x="6344786" y="3429000"/>
            <a:ext cx="2177848" cy="2097554"/>
            <a:chOff x="6514172" y="1319094"/>
            <a:chExt cx="2177848" cy="2097554"/>
          </a:xfrm>
        </p:grpSpPr>
        <p:sp>
          <p:nvSpPr>
            <p:cNvPr id="33" name="椭圆 32"/>
            <p:cNvSpPr/>
            <p:nvPr/>
          </p:nvSpPr>
          <p:spPr>
            <a:xfrm flipV="1">
              <a:off x="6571039" y="1548888"/>
              <a:ext cx="2107096" cy="1749287"/>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弦形 33"/>
            <p:cNvSpPr/>
            <p:nvPr/>
          </p:nvSpPr>
          <p:spPr>
            <a:xfrm rot="17767343">
              <a:off x="6554319" y="1278947"/>
              <a:ext cx="2097554" cy="2177848"/>
            </a:xfrm>
            <a:prstGeom prst="chord">
              <a:avLst>
                <a:gd name="adj1" fmla="val 4238167"/>
                <a:gd name="adj2" fmla="val 142873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7559329" y="3744819"/>
            <a:ext cx="2691183" cy="369332"/>
          </a:xfrm>
          <a:prstGeom prst="rect">
            <a:avLst/>
          </a:prstGeom>
        </p:spPr>
        <p:txBody>
          <a:bodyPr wrap="square">
            <a:spAutoFit/>
          </a:bodyPr>
          <a:lstStyle/>
          <a:p>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  （</a:t>
            </a: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3</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）实用性：</a:t>
            </a:r>
            <a:r>
              <a:rPr lang="zh-CN" altLang="en-US" b="1" dirty="0">
                <a:solidFill>
                  <a:srgbClr val="0070C0"/>
                </a:solidFill>
                <a:latin typeface="思源宋体 CN" panose="02020400000000000000" pitchFamily="18" charset="-122"/>
                <a:ea typeface="思源宋体 CN" panose="02020400000000000000" pitchFamily="18" charset="-122"/>
              </a:rPr>
              <a:t>实现性</a:t>
            </a:r>
          </a:p>
        </p:txBody>
      </p:sp>
      <p:sp>
        <p:nvSpPr>
          <p:cNvPr id="4" name="矩形 3"/>
          <p:cNvSpPr/>
          <p:nvPr/>
        </p:nvSpPr>
        <p:spPr>
          <a:xfrm>
            <a:off x="1712459" y="3744819"/>
            <a:ext cx="1935145" cy="369332"/>
          </a:xfrm>
          <a:prstGeom prst="rect">
            <a:avLst/>
          </a:prstGeom>
        </p:spPr>
        <p:txBody>
          <a:bodyPr wrap="none">
            <a:spAutoFit/>
          </a:bodyPr>
          <a:lstStyle/>
          <a:p>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）新颖性：</a:t>
            </a:r>
            <a:r>
              <a:rPr lang="zh-CN" altLang="en-US" b="1" dirty="0">
                <a:solidFill>
                  <a:srgbClr val="0070C0"/>
                </a:solidFill>
                <a:latin typeface="思源宋体 CN" panose="02020400000000000000" pitchFamily="18" charset="-122"/>
                <a:ea typeface="思源宋体 CN" panose="02020400000000000000" pitchFamily="18" charset="-122"/>
              </a:rPr>
              <a:t>新</a:t>
            </a:r>
          </a:p>
        </p:txBody>
      </p:sp>
      <p:sp>
        <p:nvSpPr>
          <p:cNvPr id="5" name="矩形 4"/>
          <p:cNvSpPr/>
          <p:nvPr/>
        </p:nvSpPr>
        <p:spPr>
          <a:xfrm>
            <a:off x="4635894" y="3744819"/>
            <a:ext cx="1935145" cy="369332"/>
          </a:xfrm>
          <a:prstGeom prst="rect">
            <a:avLst/>
          </a:prstGeom>
        </p:spPr>
        <p:txBody>
          <a:bodyPr wrap="none">
            <a:spAutoFit/>
          </a:bodyPr>
          <a:lstStyle/>
          <a:p>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）创造性：</a:t>
            </a:r>
            <a:r>
              <a:rPr lang="zh-CN" altLang="en-US" b="1" dirty="0">
                <a:solidFill>
                  <a:srgbClr val="0070C0"/>
                </a:solidFill>
                <a:latin typeface="思源宋体 CN" panose="02020400000000000000" pitchFamily="18" charset="-122"/>
                <a:ea typeface="思源宋体 CN" panose="02020400000000000000" pitchFamily="18" charset="-122"/>
              </a:rPr>
              <a:t>好</a:t>
            </a:r>
          </a:p>
        </p:txBody>
      </p:sp>
      <p:sp>
        <p:nvSpPr>
          <p:cNvPr id="15" name="上弧形箭头 14"/>
          <p:cNvSpPr/>
          <p:nvPr/>
        </p:nvSpPr>
        <p:spPr>
          <a:xfrm>
            <a:off x="2903220" y="2520433"/>
            <a:ext cx="3154680" cy="1188720"/>
          </a:xfrm>
          <a:prstGeom prst="curvedDownArrow">
            <a:avLst>
              <a:gd name="adj1" fmla="val 19321"/>
              <a:gd name="adj2" fmla="val 50000"/>
              <a:gd name="adj3" fmla="val 25000"/>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上弧形箭头 15"/>
          <p:cNvSpPr/>
          <p:nvPr/>
        </p:nvSpPr>
        <p:spPr>
          <a:xfrm flipV="1">
            <a:off x="5972050" y="4210408"/>
            <a:ext cx="3154680" cy="1188720"/>
          </a:xfrm>
          <a:prstGeom prst="curvedDownArrow">
            <a:avLst>
              <a:gd name="adj1" fmla="val 19321"/>
              <a:gd name="adj2" fmla="val 50000"/>
              <a:gd name="adj3" fmla="val 25000"/>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7" name="组合 16"/>
          <p:cNvGrpSpPr/>
          <p:nvPr/>
        </p:nvGrpSpPr>
        <p:grpSpPr>
          <a:xfrm>
            <a:off x="4005386" y="517469"/>
            <a:ext cx="4181228" cy="584775"/>
            <a:chOff x="4015286" y="517469"/>
            <a:chExt cx="4181228" cy="584775"/>
          </a:xfrm>
        </p:grpSpPr>
        <p:sp>
          <p:nvSpPr>
            <p:cNvPr id="18" name="矩形 17"/>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p>
          </p:txBody>
        </p:sp>
        <p:grpSp>
          <p:nvGrpSpPr>
            <p:cNvPr id="19" name="组合 18"/>
            <p:cNvGrpSpPr/>
            <p:nvPr/>
          </p:nvGrpSpPr>
          <p:grpSpPr>
            <a:xfrm>
              <a:off x="4015286" y="517469"/>
              <a:ext cx="4181228" cy="584775"/>
              <a:chOff x="4495677" y="461219"/>
              <a:chExt cx="4181228" cy="584775"/>
            </a:xfrm>
          </p:grpSpPr>
          <p:sp>
            <p:nvSpPr>
              <p:cNvPr id="20" name="半闭框 19"/>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半闭框 20"/>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2" name="组合 21"/>
          <p:cNvGrpSpPr/>
          <p:nvPr/>
        </p:nvGrpSpPr>
        <p:grpSpPr>
          <a:xfrm>
            <a:off x="1122302" y="1493875"/>
            <a:ext cx="3007605" cy="587591"/>
            <a:chOff x="1733412" y="1507182"/>
            <a:chExt cx="3007605" cy="587591"/>
          </a:xfrm>
        </p:grpSpPr>
        <p:sp>
          <p:nvSpPr>
            <p:cNvPr id="23" name="圆角矩形 22"/>
            <p:cNvSpPr/>
            <p:nvPr/>
          </p:nvSpPr>
          <p:spPr>
            <a:xfrm>
              <a:off x="173341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118959" y="1600922"/>
              <a:ext cx="223651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专利性的判断标准</a:t>
              </a:r>
            </a:p>
          </p:txBody>
        </p:sp>
      </p:grpSp>
    </p:spTree>
    <p:extLst>
      <p:ext uri="{BB962C8B-B14F-4D97-AF65-F5344CB8AC3E}">
        <p14:creationId xmlns:p14="http://schemas.microsoft.com/office/powerpoint/2010/main" val="3292305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par>
                          <p:cTn id="26" fill="hold">
                            <p:stCondLst>
                              <p:cond delay="3000"/>
                            </p:stCondLst>
                            <p:childTnLst>
                              <p:par>
                                <p:cTn id="27" presetID="16" presetClass="entr" presetSubtype="2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4000"/>
                            </p:stCondLst>
                            <p:childTnLst>
                              <p:par>
                                <p:cTn id="35" presetID="22" presetClass="entr" presetSubtype="1"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16" presetClass="entr" presetSubtype="21"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barn(inVertical)">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47738" y="988037"/>
            <a:ext cx="3489405" cy="4792688"/>
            <a:chOff x="347738" y="988037"/>
            <a:chExt cx="3489405" cy="4792688"/>
          </a:xfrm>
        </p:grpSpPr>
        <p:sp>
          <p:nvSpPr>
            <p:cNvPr id="26" name="同心圆 25"/>
            <p:cNvSpPr/>
            <p:nvPr/>
          </p:nvSpPr>
          <p:spPr>
            <a:xfrm>
              <a:off x="347738" y="4849814"/>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同心圆 26"/>
            <p:cNvSpPr/>
            <p:nvPr/>
          </p:nvSpPr>
          <p:spPr>
            <a:xfrm>
              <a:off x="541641" y="5034199"/>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396468" y="988037"/>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8571123" y="1291064"/>
            <a:ext cx="3114245" cy="902418"/>
            <a:chOff x="2865012" y="1173160"/>
            <a:chExt cx="3114245" cy="902418"/>
          </a:xfrm>
        </p:grpSpPr>
        <p:sp>
          <p:nvSpPr>
            <p:cNvPr id="21" name="圆角矩形 20"/>
            <p:cNvSpPr/>
            <p:nvPr/>
          </p:nvSpPr>
          <p:spPr>
            <a:xfrm>
              <a:off x="2865012" y="1173160"/>
              <a:ext cx="3114245" cy="9024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17" name="标题 1"/>
            <p:cNvSpPr txBox="1">
              <a:spLocks/>
            </p:cNvSpPr>
            <p:nvPr/>
          </p:nvSpPr>
          <p:spPr>
            <a:xfrm>
              <a:off x="3026366" y="1173160"/>
              <a:ext cx="2791536" cy="902418"/>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PART</a:t>
              </a:r>
              <a:r>
                <a:rPr lang="en-US" altLang="zh-CN" sz="4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 </a:t>
              </a:r>
              <a:r>
                <a:rPr lang="en-US" altLang="zh-CN"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02</a:t>
              </a:r>
              <a:endParaRPr lang="zh-CN" altLang="en-US"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grpSp>
      <p:sp>
        <p:nvSpPr>
          <p:cNvPr id="5" name="标题 1"/>
          <p:cNvSpPr txBox="1">
            <a:spLocks/>
          </p:cNvSpPr>
          <p:nvPr/>
        </p:nvSpPr>
        <p:spPr>
          <a:xfrm>
            <a:off x="5103531" y="2361569"/>
            <a:ext cx="667351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8500" b="1" dirty="0">
                <a:solidFill>
                  <a:srgbClr val="0070C0"/>
                </a:solidFill>
                <a:latin typeface="思源黑体" panose="020B0500000000000000" pitchFamily="34" charset="-122"/>
                <a:ea typeface="思源黑体" panose="020B0500000000000000" pitchFamily="34" charset="-122"/>
              </a:rPr>
              <a:t>专利的意义</a:t>
            </a:r>
          </a:p>
        </p:txBody>
      </p:sp>
      <p:sp>
        <p:nvSpPr>
          <p:cNvPr id="14" name="文本框 13"/>
          <p:cNvSpPr txBox="1"/>
          <p:nvPr/>
        </p:nvSpPr>
        <p:spPr>
          <a:xfrm>
            <a:off x="5497417" y="3901171"/>
            <a:ext cx="6279624" cy="430887"/>
          </a:xfrm>
          <a:prstGeom prst="rect">
            <a:avLst/>
          </a:prstGeom>
          <a:noFill/>
        </p:spPr>
        <p:txBody>
          <a:bodyPr wrap="square" rtlCol="0">
            <a:spAutoFit/>
          </a:bodyPr>
          <a:lstStyle/>
          <a:p>
            <a:pPr algn="dist"/>
            <a:r>
              <a:rPr lang="en-US" altLang="zh-CN" sz="2200" dirty="0">
                <a:solidFill>
                  <a:srgbClr val="00B0F0"/>
                </a:solidFill>
                <a:latin typeface="思源黑体" panose="020B0500000000000000" pitchFamily="34" charset="-122"/>
                <a:ea typeface="思源黑体" panose="020B0500000000000000" pitchFamily="34" charset="-122"/>
              </a:rPr>
              <a:t>Significance of patent</a:t>
            </a:r>
          </a:p>
        </p:txBody>
      </p:sp>
      <p:sp>
        <p:nvSpPr>
          <p:cNvPr id="16" name="文本框 15"/>
          <p:cNvSpPr txBox="1"/>
          <p:nvPr/>
        </p:nvSpPr>
        <p:spPr>
          <a:xfrm>
            <a:off x="5838939" y="4500145"/>
            <a:ext cx="5938103" cy="738664"/>
          </a:xfrm>
          <a:prstGeom prst="rect">
            <a:avLst/>
          </a:prstGeom>
          <a:noFill/>
        </p:spPr>
        <p:txBody>
          <a:bodyPr wrap="square" rtlCol="0">
            <a:spAutoFit/>
          </a:bodyPr>
          <a:lstStyle/>
          <a:p>
            <a:pPr algn="r">
              <a:lnSpc>
                <a:spcPct val="150000"/>
              </a:lnSpc>
            </a:pPr>
            <a:r>
              <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rPr>
              <a:t>知识产权，是“基于创造成果和工商标记依法产生的权利的统称”。最主要的三种知识产权是著作权、专利权和商标权。</a:t>
            </a:r>
          </a:p>
        </p:txBody>
      </p:sp>
      <p:grpSp>
        <p:nvGrpSpPr>
          <p:cNvPr id="11" name="组合 10"/>
          <p:cNvGrpSpPr/>
          <p:nvPr/>
        </p:nvGrpSpPr>
        <p:grpSpPr>
          <a:xfrm>
            <a:off x="330507" y="1450538"/>
            <a:ext cx="4197425" cy="3956925"/>
            <a:chOff x="8130450" y="1805168"/>
            <a:chExt cx="3701284" cy="3637979"/>
          </a:xfrm>
        </p:grpSpPr>
        <p:sp>
          <p:nvSpPr>
            <p:cNvPr id="15" name="椭圆 14"/>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291541" y="1955026"/>
              <a:ext cx="3379102" cy="3338263"/>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372234497"/>
      </p:ext>
    </p:extLst>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2500"/>
                            </p:stCondLst>
                            <p:childTnLst>
                              <p:par>
                                <p:cTn id="13" presetID="3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1" fill="hold">
                            <p:stCondLst>
                              <p:cond delay="3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 calcmode="lin" valueType="num">
                                      <p:cBhvr>
                                        <p:cTn id="26"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5"/>
                                        </p:tgtEl>
                                      </p:cBhvr>
                                    </p:animEffect>
                                  </p:childTnLst>
                                </p:cTn>
                              </p:par>
                            </p:childTnLst>
                          </p:cTn>
                        </p:par>
                        <p:par>
                          <p:cTn id="29" fill="hold">
                            <p:stCondLst>
                              <p:cond delay="49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5400"/>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0" y="1961410"/>
            <a:ext cx="6096000" cy="507831"/>
          </a:xfrm>
          <a:prstGeom prst="rect">
            <a:avLst/>
          </a:prstGeom>
          <a:solidFill>
            <a:srgbClr val="00B0F0"/>
          </a:solidFill>
          <a:ln>
            <a:solidFill>
              <a:schemeClr val="bg1"/>
            </a:solidFill>
            <a:prstDash val="solid"/>
          </a:ln>
        </p:spPr>
        <p:txBody>
          <a:bodyPr anchor="t">
            <a:spAutoFit/>
          </a:bodyPr>
          <a:lstStyle/>
          <a:p>
            <a:pPr algn="ctr">
              <a:lnSpc>
                <a:spcPct val="150000"/>
              </a:lnSpc>
            </a:pPr>
            <a:r>
              <a:rPr lang="zh-CN" altLang="en-US" b="1" dirty="0">
                <a:solidFill>
                  <a:schemeClr val="bg1"/>
                </a:solidFill>
                <a:latin typeface="思源宋体 CN" panose="02020400000000000000" pitchFamily="18" charset="-122"/>
                <a:ea typeface="思源宋体 CN" panose="02020400000000000000" pitchFamily="18" charset="-122"/>
              </a:rPr>
              <a:t>从专利制度本身的社会意义看，其主要社会意义有：</a:t>
            </a:r>
          </a:p>
        </p:txBody>
      </p:sp>
      <p:sp>
        <p:nvSpPr>
          <p:cNvPr id="3" name="矩形 2"/>
          <p:cNvSpPr/>
          <p:nvPr/>
        </p:nvSpPr>
        <p:spPr>
          <a:xfrm>
            <a:off x="2336789" y="3299212"/>
            <a:ext cx="3530889" cy="2224968"/>
          </a:xfrm>
          <a:prstGeom prst="rect">
            <a:avLst/>
          </a:prstGeom>
        </p:spPr>
        <p:txBody>
          <a:bodyPr wrap="square">
            <a:spAutoFit/>
          </a:bodyPr>
          <a:lstStyle/>
          <a:p>
            <a:pPr>
              <a:lnSpc>
                <a:spcPct val="20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、避免技术的失传；</a:t>
            </a:r>
          </a:p>
          <a:p>
            <a:pPr>
              <a:lnSpc>
                <a:spcPct val="20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、大幅度降低社会研发的成本；</a:t>
            </a:r>
          </a:p>
          <a:p>
            <a:pPr>
              <a:lnSpc>
                <a:spcPct val="20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3</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、有利于加快技术的更新；</a:t>
            </a:r>
          </a:p>
          <a:p>
            <a:pPr>
              <a:lnSpc>
                <a:spcPct val="20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4</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、富国强民。</a:t>
            </a: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930" y="3267454"/>
            <a:ext cx="3429000" cy="22884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2" name="组合 11"/>
          <p:cNvGrpSpPr/>
          <p:nvPr/>
        </p:nvGrpSpPr>
        <p:grpSpPr>
          <a:xfrm>
            <a:off x="4015286" y="517469"/>
            <a:ext cx="4181228" cy="584775"/>
            <a:chOff x="4015286" y="517469"/>
            <a:chExt cx="4181228" cy="584775"/>
          </a:xfrm>
        </p:grpSpPr>
        <p:sp>
          <p:nvSpPr>
            <p:cNvPr id="13" name="矩形 12"/>
            <p:cNvSpPr/>
            <p:nvPr/>
          </p:nvSpPr>
          <p:spPr>
            <a:xfrm>
              <a:off x="4689205" y="517469"/>
              <a:ext cx="2813591"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02 </a:t>
              </a:r>
              <a:r>
                <a:rPr lang="zh-CN" altLang="en-US" sz="3200" b="1" dirty="0">
                  <a:solidFill>
                    <a:srgbClr val="0070C0"/>
                  </a:solidFill>
                  <a:latin typeface="思源黑体" panose="020B0500000000000000" pitchFamily="34" charset="-122"/>
                  <a:ea typeface="思源黑体" panose="020B0500000000000000" pitchFamily="34" charset="-122"/>
                </a:rPr>
                <a:t>专利的意义</a:t>
              </a:r>
            </a:p>
          </p:txBody>
        </p:sp>
        <p:grpSp>
          <p:nvGrpSpPr>
            <p:cNvPr id="14" name="组合 13"/>
            <p:cNvGrpSpPr/>
            <p:nvPr/>
          </p:nvGrpSpPr>
          <p:grpSpPr>
            <a:xfrm>
              <a:off x="4015286" y="517469"/>
              <a:ext cx="4181228" cy="584775"/>
              <a:chOff x="4495677" y="461219"/>
              <a:chExt cx="4181228" cy="584775"/>
            </a:xfrm>
          </p:grpSpPr>
          <p:sp>
            <p:nvSpPr>
              <p:cNvPr id="15" name="半闭框 14"/>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半闭框 15"/>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extLst>
      <p:ext uri="{BB962C8B-B14F-4D97-AF65-F5344CB8AC3E}">
        <p14:creationId xmlns:p14="http://schemas.microsoft.com/office/powerpoint/2010/main" val="2792617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plus(in)">
                                      <p:cBhvr>
                                        <p:cTn id="11" dur="2000"/>
                                        <p:tgtEl>
                                          <p:spTgt spid="11"/>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3000"/>
                            </p:stCondLst>
                            <p:childTnLst>
                              <p:par>
                                <p:cTn id="17" presetID="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219457" y="2714025"/>
            <a:ext cx="3954487" cy="3051313"/>
            <a:chOff x="911341" y="2627897"/>
            <a:chExt cx="3954487" cy="3051313"/>
          </a:xfrm>
        </p:grpSpPr>
        <p:sp>
          <p:nvSpPr>
            <p:cNvPr id="16" name="矩形 15"/>
            <p:cNvSpPr/>
            <p:nvPr/>
          </p:nvSpPr>
          <p:spPr>
            <a:xfrm>
              <a:off x="3732768" y="2627897"/>
              <a:ext cx="1133060" cy="3051313"/>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341" y="2802769"/>
              <a:ext cx="3817620" cy="2693634"/>
            </a:xfrm>
            <a:prstGeom prst="rect">
              <a:avLst/>
            </a:prstGeom>
            <a:ln>
              <a:noFill/>
            </a:ln>
            <a:effectLst>
              <a:outerShdw blurRad="190500" algn="tl" rotWithShape="0">
                <a:srgbClr val="000000">
                  <a:alpha val="70000"/>
                </a:srgbClr>
              </a:outerShdw>
            </a:effectLst>
          </p:spPr>
        </p:pic>
      </p:grpSp>
      <p:sp>
        <p:nvSpPr>
          <p:cNvPr id="2" name="矩形 1"/>
          <p:cNvSpPr/>
          <p:nvPr/>
        </p:nvSpPr>
        <p:spPr>
          <a:xfrm>
            <a:off x="3118440" y="1336089"/>
            <a:ext cx="5955121" cy="923330"/>
          </a:xfrm>
          <a:prstGeom prst="rect">
            <a:avLst/>
          </a:prstGeom>
          <a:ln>
            <a:noFill/>
          </a:ln>
        </p:spPr>
        <p:txBody>
          <a:bodyPr wrap="square" anchor="ctr">
            <a:spAutoFit/>
          </a:bodyPr>
          <a:lstStyle/>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从企业的层面上看，专利制度的建立和不断完善，为企业提供了新的资源环境及经营模式，其主要的</a:t>
            </a:r>
            <a:r>
              <a:rPr lang="zh-CN" altLang="en-US" b="1" dirty="0">
                <a:solidFill>
                  <a:srgbClr val="0070C0"/>
                </a:solidFill>
                <a:latin typeface="思源宋体 CN" panose="02020400000000000000" pitchFamily="18" charset="-122"/>
                <a:ea typeface="思源宋体 CN" panose="02020400000000000000" pitchFamily="18" charset="-122"/>
              </a:rPr>
              <a:t>经济意义</a:t>
            </a:r>
            <a:r>
              <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rPr>
              <a:t>：</a:t>
            </a:r>
          </a:p>
        </p:txBody>
      </p:sp>
      <p:sp>
        <p:nvSpPr>
          <p:cNvPr id="3" name="矩形 2"/>
          <p:cNvSpPr/>
          <p:nvPr/>
        </p:nvSpPr>
        <p:spPr>
          <a:xfrm>
            <a:off x="5795383" y="2346855"/>
            <a:ext cx="5379720" cy="3785652"/>
          </a:xfrm>
          <a:prstGeom prst="rect">
            <a:avLst/>
          </a:prstGeom>
        </p:spPr>
        <p:txBody>
          <a:bodyPr wrap="square">
            <a:spAutoFit/>
          </a:bodyPr>
          <a:lstStyle/>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宣传、广告作用</a:t>
            </a:r>
          </a:p>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更容易获得国家在科研和产业上的扶持；</a:t>
            </a:r>
          </a:p>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通过检索能大幅度的降低企业研发的风险和成本；</a:t>
            </a:r>
          </a:p>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通过对公开的专利技术的检索，可以更好的分析和研究竞争对手，从而能更好的认识竞争环境，和定位公司行业地位；</a:t>
            </a:r>
          </a:p>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享受国家税收优惠、财政补贴等有关政策。</a:t>
            </a:r>
            <a:endPar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改变经营模式；</a:t>
            </a:r>
          </a:p>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更好的实现对人力资源的管理和激励；</a:t>
            </a:r>
          </a:p>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商业谈判中提供筹码。</a:t>
            </a:r>
          </a:p>
        </p:txBody>
      </p:sp>
      <p:grpSp>
        <p:nvGrpSpPr>
          <p:cNvPr id="11" name="组合 10"/>
          <p:cNvGrpSpPr/>
          <p:nvPr/>
        </p:nvGrpSpPr>
        <p:grpSpPr>
          <a:xfrm>
            <a:off x="4005386" y="517469"/>
            <a:ext cx="4181228" cy="584775"/>
            <a:chOff x="4015286" y="517469"/>
            <a:chExt cx="4181228" cy="584775"/>
          </a:xfrm>
        </p:grpSpPr>
        <p:sp>
          <p:nvSpPr>
            <p:cNvPr id="12" name="矩形 11"/>
            <p:cNvSpPr/>
            <p:nvPr/>
          </p:nvSpPr>
          <p:spPr>
            <a:xfrm>
              <a:off x="4689205" y="517469"/>
              <a:ext cx="2813591"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02 </a:t>
              </a:r>
              <a:r>
                <a:rPr lang="zh-CN" altLang="en-US" sz="3200" b="1" dirty="0">
                  <a:solidFill>
                    <a:srgbClr val="0070C0"/>
                  </a:solidFill>
                  <a:latin typeface="思源黑体" panose="020B0500000000000000" pitchFamily="34" charset="-122"/>
                  <a:ea typeface="思源黑体" panose="020B0500000000000000" pitchFamily="34" charset="-122"/>
                </a:rPr>
                <a:t>专利的意义</a:t>
              </a:r>
            </a:p>
          </p:txBody>
        </p:sp>
        <p:grpSp>
          <p:nvGrpSpPr>
            <p:cNvPr id="13" name="组合 12"/>
            <p:cNvGrpSpPr/>
            <p:nvPr/>
          </p:nvGrpSpPr>
          <p:grpSpPr>
            <a:xfrm>
              <a:off x="4015286" y="517469"/>
              <a:ext cx="4181228" cy="584775"/>
              <a:chOff x="4495677" y="461219"/>
              <a:chExt cx="4181228" cy="584775"/>
            </a:xfrm>
          </p:grpSpPr>
          <p:sp>
            <p:nvSpPr>
              <p:cNvPr id="14" name="半闭框 13"/>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半闭框 14"/>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extLst>
      <p:ext uri="{BB962C8B-B14F-4D97-AF65-F5344CB8AC3E}">
        <p14:creationId xmlns:p14="http://schemas.microsoft.com/office/powerpoint/2010/main" val="34892751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 presetClass="entr" presetSubtype="9"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47738" y="988037"/>
            <a:ext cx="3489405" cy="4792688"/>
            <a:chOff x="347738" y="988037"/>
            <a:chExt cx="3489405" cy="4792688"/>
          </a:xfrm>
        </p:grpSpPr>
        <p:sp>
          <p:nvSpPr>
            <p:cNvPr id="22" name="同心圆 21"/>
            <p:cNvSpPr/>
            <p:nvPr/>
          </p:nvSpPr>
          <p:spPr>
            <a:xfrm>
              <a:off x="347738" y="4849814"/>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541641" y="5034199"/>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396468" y="988037"/>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8571123" y="1291064"/>
            <a:ext cx="3114245" cy="902418"/>
            <a:chOff x="2865012" y="1173160"/>
            <a:chExt cx="3114245" cy="902418"/>
          </a:xfrm>
        </p:grpSpPr>
        <p:sp>
          <p:nvSpPr>
            <p:cNvPr id="21" name="圆角矩形 20"/>
            <p:cNvSpPr/>
            <p:nvPr/>
          </p:nvSpPr>
          <p:spPr>
            <a:xfrm>
              <a:off x="2865012" y="1173160"/>
              <a:ext cx="3114245" cy="9024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17" name="标题 1"/>
            <p:cNvSpPr txBox="1">
              <a:spLocks/>
            </p:cNvSpPr>
            <p:nvPr/>
          </p:nvSpPr>
          <p:spPr>
            <a:xfrm>
              <a:off x="3026366" y="1173160"/>
              <a:ext cx="2791536" cy="902418"/>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PART</a:t>
              </a:r>
              <a:r>
                <a:rPr lang="en-US" altLang="zh-CN" sz="4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 </a:t>
              </a:r>
              <a:r>
                <a:rPr lang="en-US" altLang="zh-CN"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03</a:t>
              </a:r>
              <a:endParaRPr lang="zh-CN" altLang="en-US"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grpSp>
      <p:sp>
        <p:nvSpPr>
          <p:cNvPr id="5" name="标题 1"/>
          <p:cNvSpPr txBox="1">
            <a:spLocks/>
          </p:cNvSpPr>
          <p:nvPr/>
        </p:nvSpPr>
        <p:spPr>
          <a:xfrm>
            <a:off x="5103531" y="2361569"/>
            <a:ext cx="667351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8500" b="1" dirty="0">
                <a:solidFill>
                  <a:srgbClr val="0070C0"/>
                </a:solidFill>
                <a:latin typeface="思源黑体" panose="020B0500000000000000" pitchFamily="34" charset="-122"/>
                <a:ea typeface="思源黑体" panose="020B0500000000000000" pitchFamily="34" charset="-122"/>
              </a:rPr>
              <a:t>专利挖掘浅议</a:t>
            </a:r>
          </a:p>
        </p:txBody>
      </p:sp>
      <p:sp>
        <p:nvSpPr>
          <p:cNvPr id="14" name="文本框 13"/>
          <p:cNvSpPr txBox="1"/>
          <p:nvPr/>
        </p:nvSpPr>
        <p:spPr>
          <a:xfrm>
            <a:off x="5497416" y="3901171"/>
            <a:ext cx="6279625" cy="430887"/>
          </a:xfrm>
          <a:prstGeom prst="rect">
            <a:avLst/>
          </a:prstGeom>
          <a:noFill/>
        </p:spPr>
        <p:txBody>
          <a:bodyPr wrap="square" rtlCol="0">
            <a:spAutoFit/>
          </a:bodyPr>
          <a:lstStyle/>
          <a:p>
            <a:pPr algn="dist"/>
            <a:r>
              <a:rPr lang="en-US" altLang="zh-CN" sz="2200" dirty="0">
                <a:solidFill>
                  <a:srgbClr val="00B0F0"/>
                </a:solidFill>
                <a:latin typeface="思源黑体" panose="020B0500000000000000" pitchFamily="34" charset="-122"/>
                <a:ea typeface="思源黑体" panose="020B0500000000000000" pitchFamily="34" charset="-122"/>
              </a:rPr>
              <a:t>On patent mining</a:t>
            </a:r>
          </a:p>
        </p:txBody>
      </p:sp>
      <p:sp>
        <p:nvSpPr>
          <p:cNvPr id="16" name="文本框 15"/>
          <p:cNvSpPr txBox="1"/>
          <p:nvPr/>
        </p:nvSpPr>
        <p:spPr>
          <a:xfrm>
            <a:off x="5838939" y="4500145"/>
            <a:ext cx="5938103" cy="738664"/>
          </a:xfrm>
          <a:prstGeom prst="rect">
            <a:avLst/>
          </a:prstGeom>
          <a:noFill/>
        </p:spPr>
        <p:txBody>
          <a:bodyPr wrap="square" rtlCol="0">
            <a:spAutoFit/>
          </a:bodyPr>
          <a:lstStyle/>
          <a:p>
            <a:pPr algn="r">
              <a:lnSpc>
                <a:spcPct val="150000"/>
              </a:lnSpc>
            </a:pPr>
            <a:r>
              <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rPr>
              <a:t>知识产权，是“基于创造成果和工商标记依法产生的权利的统称”。最主要的三种知识产权是著作权、专利权和商标权。</a:t>
            </a:r>
          </a:p>
        </p:txBody>
      </p:sp>
      <p:grpSp>
        <p:nvGrpSpPr>
          <p:cNvPr id="11" name="组合 10"/>
          <p:cNvGrpSpPr/>
          <p:nvPr/>
        </p:nvGrpSpPr>
        <p:grpSpPr>
          <a:xfrm>
            <a:off x="330507" y="1450538"/>
            <a:ext cx="4197425" cy="3956925"/>
            <a:chOff x="8130450" y="1805168"/>
            <a:chExt cx="3701284" cy="3637979"/>
          </a:xfrm>
        </p:grpSpPr>
        <p:sp>
          <p:nvSpPr>
            <p:cNvPr id="15" name="椭圆 14"/>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291541" y="1955026"/>
              <a:ext cx="3379102" cy="3338263"/>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12881240"/>
      </p:ext>
    </p:extLst>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2500"/>
                            </p:stCondLst>
                            <p:childTnLst>
                              <p:par>
                                <p:cTn id="13" presetID="3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1" fill="hold">
                            <p:stCondLst>
                              <p:cond delay="3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 calcmode="lin" valueType="num">
                                      <p:cBhvr>
                                        <p:cTn id="26"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5"/>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5500"/>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042992" y="1987826"/>
            <a:ext cx="6009861" cy="4194313"/>
            <a:chOff x="6096000" y="2176726"/>
            <a:chExt cx="6009861" cy="3746995"/>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176726"/>
              <a:ext cx="6009861" cy="3746995"/>
            </a:xfrm>
            <a:prstGeom prst="rect">
              <a:avLst/>
            </a:prstGeom>
            <a:effectLst>
              <a:outerShdw blurRad="50800" dist="38100" algn="l" rotWithShape="0">
                <a:prstClr val="black">
                  <a:alpha val="40000"/>
                </a:prstClr>
              </a:outerShdw>
            </a:effectLst>
          </p:spPr>
        </p:pic>
        <p:sp>
          <p:nvSpPr>
            <p:cNvPr id="2" name="矩形 1"/>
            <p:cNvSpPr/>
            <p:nvPr/>
          </p:nvSpPr>
          <p:spPr>
            <a:xfrm>
              <a:off x="6096000" y="2176726"/>
              <a:ext cx="2511287" cy="3746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3366964" y="4808126"/>
            <a:ext cx="5165886" cy="1200329"/>
          </a:xfrm>
          <a:prstGeom prst="rect">
            <a:avLst/>
          </a:prstGeom>
        </p:spPr>
        <p:txBody>
          <a:bodyPr wrap="square">
            <a:spAutoFit/>
          </a:bodyPr>
          <a:lstStyle/>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、创造个人无资产价值（再深造，评职称）</a:t>
            </a: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、专利奖金</a:t>
            </a: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3</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、个人成就感（署名权）</a:t>
            </a: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4</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、为未来求职增加竞争力（猎头的一种工作技巧）</a:t>
            </a:r>
          </a:p>
        </p:txBody>
      </p:sp>
      <p:sp>
        <p:nvSpPr>
          <p:cNvPr id="3" name="矩形 2"/>
          <p:cNvSpPr/>
          <p:nvPr/>
        </p:nvSpPr>
        <p:spPr>
          <a:xfrm>
            <a:off x="2223583" y="2602721"/>
            <a:ext cx="6096000" cy="923330"/>
          </a:xfrm>
          <a:prstGeom prst="rect">
            <a:avLst/>
          </a:prstGeom>
        </p:spPr>
        <p:txBody>
          <a:bodyPr>
            <a:spAutoFit/>
          </a:bodyPr>
          <a:lstStyle/>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、专利不等于高科技，从专利的种类说起</a:t>
            </a: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、国家每年核准大量专利，技术含量有高有低</a:t>
            </a: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3</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、最有价值的专利往往是小改进　</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58" y="1920257"/>
            <a:ext cx="1162049" cy="1162049"/>
          </a:xfrm>
          <a:prstGeom prst="rect">
            <a:avLst/>
          </a:prstGeom>
        </p:spPr>
      </p:pic>
      <p:sp>
        <p:nvSpPr>
          <p:cNvPr id="6" name="矩形 5"/>
          <p:cNvSpPr/>
          <p:nvPr/>
        </p:nvSpPr>
        <p:spPr>
          <a:xfrm>
            <a:off x="2223583" y="2176727"/>
            <a:ext cx="6090129"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专利的技术含量必须很高，小的改进不能获得专利            </a:t>
            </a:r>
          </a:p>
        </p:txBody>
      </p:sp>
      <p:grpSp>
        <p:nvGrpSpPr>
          <p:cNvPr id="16" name="组合 15"/>
          <p:cNvGrpSpPr/>
          <p:nvPr/>
        </p:nvGrpSpPr>
        <p:grpSpPr>
          <a:xfrm>
            <a:off x="845151" y="1194890"/>
            <a:ext cx="3007605" cy="587591"/>
            <a:chOff x="1968252" y="1507182"/>
            <a:chExt cx="3007605" cy="587591"/>
          </a:xfrm>
        </p:grpSpPr>
        <p:sp>
          <p:nvSpPr>
            <p:cNvPr id="17" name="圆角矩形 16"/>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118959" y="1600922"/>
              <a:ext cx="270619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1</a:t>
              </a:r>
              <a:r>
                <a:rPr lang="zh-CN" altLang="en-US" sz="2000" b="1" dirty="0">
                  <a:solidFill>
                    <a:schemeClr val="bg1"/>
                  </a:solidFill>
                  <a:latin typeface="思源宋体 CN" panose="02020400000000000000" pitchFamily="18" charset="-122"/>
                  <a:ea typeface="思源宋体 CN" panose="02020400000000000000" pitchFamily="18" charset="-122"/>
                </a:rPr>
                <a:t>、专利挖掘常见误解</a:t>
              </a:r>
            </a:p>
          </p:txBody>
        </p:sp>
      </p:gr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928" y="4227101"/>
            <a:ext cx="1162049" cy="1162049"/>
          </a:xfrm>
          <a:prstGeom prst="rect">
            <a:avLst/>
          </a:prstGeom>
        </p:spPr>
      </p:pic>
      <p:sp>
        <p:nvSpPr>
          <p:cNvPr id="22" name="矩形 21"/>
          <p:cNvSpPr/>
          <p:nvPr/>
        </p:nvSpPr>
        <p:spPr>
          <a:xfrm>
            <a:off x="3366964" y="4382132"/>
            <a:ext cx="4570482"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申请专利是公司的事，对个人没有什么好处</a:t>
            </a:r>
          </a:p>
        </p:txBody>
      </p:sp>
      <p:grpSp>
        <p:nvGrpSpPr>
          <p:cNvPr id="19" name="组合 18"/>
          <p:cNvGrpSpPr/>
          <p:nvPr/>
        </p:nvGrpSpPr>
        <p:grpSpPr>
          <a:xfrm>
            <a:off x="4005386" y="517469"/>
            <a:ext cx="4181228" cy="584775"/>
            <a:chOff x="4015286" y="517469"/>
            <a:chExt cx="4181228" cy="584775"/>
          </a:xfrm>
        </p:grpSpPr>
        <p:sp>
          <p:nvSpPr>
            <p:cNvPr id="20" name="矩形 19"/>
            <p:cNvSpPr/>
            <p:nvPr/>
          </p:nvSpPr>
          <p:spPr>
            <a:xfrm>
              <a:off x="4484020" y="517469"/>
              <a:ext cx="3223961"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03 </a:t>
              </a:r>
              <a:r>
                <a:rPr lang="zh-CN" altLang="en-US" sz="3200" b="1" dirty="0">
                  <a:solidFill>
                    <a:srgbClr val="0070C0"/>
                  </a:solidFill>
                  <a:latin typeface="思源黑体" panose="020B0500000000000000" pitchFamily="34" charset="-122"/>
                  <a:ea typeface="思源黑体" panose="020B0500000000000000" pitchFamily="34" charset="-122"/>
                </a:rPr>
                <a:t>专利挖掘浅议</a:t>
              </a:r>
            </a:p>
          </p:txBody>
        </p:sp>
        <p:grpSp>
          <p:nvGrpSpPr>
            <p:cNvPr id="23" name="组合 22"/>
            <p:cNvGrpSpPr/>
            <p:nvPr/>
          </p:nvGrpSpPr>
          <p:grpSpPr>
            <a:xfrm>
              <a:off x="4015286" y="517469"/>
              <a:ext cx="4181228" cy="584775"/>
              <a:chOff x="4495677" y="461219"/>
              <a:chExt cx="4181228" cy="584775"/>
            </a:xfrm>
          </p:grpSpPr>
          <p:sp>
            <p:nvSpPr>
              <p:cNvPr id="24" name="半闭框 23"/>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半闭框 24"/>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extLst>
      <p:ext uri="{BB962C8B-B14F-4D97-AF65-F5344CB8AC3E}">
        <p14:creationId xmlns:p14="http://schemas.microsoft.com/office/powerpoint/2010/main" val="1698243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par>
                          <p:cTn id="35" fill="hold">
                            <p:stCondLst>
                              <p:cond delay="4500"/>
                            </p:stCondLst>
                            <p:childTnLst>
                              <p:par>
                                <p:cTn id="36" presetID="31"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anim calcmode="lin" valueType="num">
                                      <p:cBhvr>
                                        <p:cTn id="40" dur="1000" fill="hold"/>
                                        <p:tgtEl>
                                          <p:spTgt spid="21"/>
                                        </p:tgtEl>
                                        <p:attrNameLst>
                                          <p:attrName>style.rotation</p:attrName>
                                        </p:attrNameLst>
                                      </p:cBhvr>
                                      <p:tavLst>
                                        <p:tav tm="0">
                                          <p:val>
                                            <p:fltVal val="90"/>
                                          </p:val>
                                        </p:tav>
                                        <p:tav tm="100000">
                                          <p:val>
                                            <p:fltVal val="0"/>
                                          </p:val>
                                        </p:tav>
                                      </p:tavLst>
                                    </p:anim>
                                    <p:animEffect transition="in" filter="fade">
                                      <p:cBhvr>
                                        <p:cTn id="41" dur="1000"/>
                                        <p:tgtEl>
                                          <p:spTgt spid="21"/>
                                        </p:tgtEl>
                                      </p:cBhvr>
                                    </p:animEffect>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H="1">
            <a:off x="145772" y="1987826"/>
            <a:ext cx="6009861" cy="4194313"/>
            <a:chOff x="6096000" y="2176726"/>
            <a:chExt cx="6009861" cy="3746995"/>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176726"/>
              <a:ext cx="6009861" cy="3746995"/>
            </a:xfrm>
            <a:prstGeom prst="rect">
              <a:avLst/>
            </a:prstGeom>
            <a:effectLst>
              <a:outerShdw blurRad="50800" dist="38100" dir="10800000" algn="r" rotWithShape="0">
                <a:prstClr val="black">
                  <a:alpha val="40000"/>
                </a:prstClr>
              </a:outerShdw>
            </a:effectLst>
          </p:spPr>
        </p:pic>
        <p:sp>
          <p:nvSpPr>
            <p:cNvPr id="2" name="矩形 1"/>
            <p:cNvSpPr/>
            <p:nvPr/>
          </p:nvSpPr>
          <p:spPr>
            <a:xfrm>
              <a:off x="6096000" y="2176726"/>
              <a:ext cx="2511287" cy="3746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6299003" y="4808126"/>
            <a:ext cx="5165886" cy="1200329"/>
          </a:xfrm>
          <a:prstGeom prst="rect">
            <a:avLst/>
          </a:prstGeom>
        </p:spPr>
        <p:txBody>
          <a:bodyPr wrap="square">
            <a:spAutoFit/>
          </a:bodyPr>
          <a:lstStyle/>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、专利虽然保护的是技术，但本质上却是一种商业策略。</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、在关键点上设卡，使对手不能通过一个产品一个专利</a:t>
            </a:r>
          </a:p>
        </p:txBody>
      </p:sp>
      <p:sp>
        <p:nvSpPr>
          <p:cNvPr id="3" name="矩形 2"/>
          <p:cNvSpPr/>
          <p:nvPr/>
        </p:nvSpPr>
        <p:spPr>
          <a:xfrm>
            <a:off x="5155622" y="2602721"/>
            <a:ext cx="6096000" cy="1200329"/>
          </a:xfrm>
          <a:prstGeom prst="rect">
            <a:avLst/>
          </a:prstGeom>
        </p:spPr>
        <p:txBody>
          <a:bodyPr>
            <a:spAutoFit/>
          </a:bodyPr>
          <a:lstStyle/>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、对技术方案的完整性的理解不同于研发要求（理论上可以实现，不需要实际数据）</a:t>
            </a: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、专利申请的紧迫性（先申请制度）</a:t>
            </a: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3</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、补救措施要求优先权，进行进一步细化</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680" y="1993297"/>
            <a:ext cx="1162049" cy="1162049"/>
          </a:xfrm>
          <a:prstGeom prst="rect">
            <a:avLst/>
          </a:prstGeom>
        </p:spPr>
      </p:pic>
      <p:sp>
        <p:nvSpPr>
          <p:cNvPr id="6" name="矩形 5"/>
          <p:cNvSpPr/>
          <p:nvPr/>
        </p:nvSpPr>
        <p:spPr>
          <a:xfrm>
            <a:off x="5155622" y="2176727"/>
            <a:ext cx="6647974"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现在只是个构想，没有实际产品，因此没有必要也不能申请专利</a:t>
            </a:r>
          </a:p>
        </p:txBody>
      </p:sp>
      <p:grpSp>
        <p:nvGrpSpPr>
          <p:cNvPr id="16" name="组合 15"/>
          <p:cNvGrpSpPr/>
          <p:nvPr/>
        </p:nvGrpSpPr>
        <p:grpSpPr>
          <a:xfrm>
            <a:off x="845151" y="1194890"/>
            <a:ext cx="3007605" cy="587591"/>
            <a:chOff x="1968252" y="1507182"/>
            <a:chExt cx="3007605" cy="587591"/>
          </a:xfrm>
        </p:grpSpPr>
        <p:sp>
          <p:nvSpPr>
            <p:cNvPr id="17" name="圆角矩形 16"/>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118959" y="1600922"/>
              <a:ext cx="270619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1</a:t>
              </a:r>
              <a:r>
                <a:rPr lang="zh-CN" altLang="en-US" sz="2000" b="1" dirty="0">
                  <a:solidFill>
                    <a:schemeClr val="bg1"/>
                  </a:solidFill>
                  <a:latin typeface="思源宋体 CN" panose="02020400000000000000" pitchFamily="18" charset="-122"/>
                  <a:ea typeface="思源宋体 CN" panose="02020400000000000000" pitchFamily="18" charset="-122"/>
                </a:rPr>
                <a:t>、专利挖掘常见误解</a:t>
              </a:r>
            </a:p>
          </p:txBody>
        </p:sp>
      </p:gr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264" y="4170439"/>
            <a:ext cx="1162049" cy="1162049"/>
          </a:xfrm>
          <a:prstGeom prst="rect">
            <a:avLst/>
          </a:prstGeom>
        </p:spPr>
      </p:pic>
      <p:sp>
        <p:nvSpPr>
          <p:cNvPr id="22" name="矩形 21"/>
          <p:cNvSpPr/>
          <p:nvPr/>
        </p:nvSpPr>
        <p:spPr>
          <a:xfrm>
            <a:off x="6299003" y="4382132"/>
            <a:ext cx="5032147"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这不是我的发明，我的专利只保护我的技术方案</a:t>
            </a:r>
          </a:p>
        </p:txBody>
      </p:sp>
      <p:grpSp>
        <p:nvGrpSpPr>
          <p:cNvPr id="19" name="组合 18"/>
          <p:cNvGrpSpPr/>
          <p:nvPr/>
        </p:nvGrpSpPr>
        <p:grpSpPr>
          <a:xfrm>
            <a:off x="4005386" y="517469"/>
            <a:ext cx="4181228" cy="584775"/>
            <a:chOff x="4015286" y="517469"/>
            <a:chExt cx="4181228" cy="584775"/>
          </a:xfrm>
        </p:grpSpPr>
        <p:sp>
          <p:nvSpPr>
            <p:cNvPr id="20" name="矩形 19"/>
            <p:cNvSpPr/>
            <p:nvPr/>
          </p:nvSpPr>
          <p:spPr>
            <a:xfrm>
              <a:off x="4484020" y="517469"/>
              <a:ext cx="3223961"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03 </a:t>
              </a:r>
              <a:r>
                <a:rPr lang="zh-CN" altLang="en-US" sz="3200" b="1" dirty="0">
                  <a:solidFill>
                    <a:srgbClr val="0070C0"/>
                  </a:solidFill>
                  <a:latin typeface="思源黑体" panose="020B0500000000000000" pitchFamily="34" charset="-122"/>
                  <a:ea typeface="思源黑体" panose="020B0500000000000000" pitchFamily="34" charset="-122"/>
                </a:rPr>
                <a:t>专利挖掘浅议</a:t>
              </a:r>
            </a:p>
          </p:txBody>
        </p:sp>
        <p:grpSp>
          <p:nvGrpSpPr>
            <p:cNvPr id="23" name="组合 22"/>
            <p:cNvGrpSpPr/>
            <p:nvPr/>
          </p:nvGrpSpPr>
          <p:grpSpPr>
            <a:xfrm>
              <a:off x="4015286" y="517469"/>
              <a:ext cx="4181228" cy="584775"/>
              <a:chOff x="4495677" y="461219"/>
              <a:chExt cx="4181228" cy="584775"/>
            </a:xfrm>
          </p:grpSpPr>
          <p:sp>
            <p:nvSpPr>
              <p:cNvPr id="24" name="半闭框 23"/>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半闭框 24"/>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extLst>
      <p:ext uri="{BB962C8B-B14F-4D97-AF65-F5344CB8AC3E}">
        <p14:creationId xmlns:p14="http://schemas.microsoft.com/office/powerpoint/2010/main" val="39406091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par>
                          <p:cTn id="35" fill="hold">
                            <p:stCondLst>
                              <p:cond delay="4500"/>
                            </p:stCondLst>
                            <p:childTnLst>
                              <p:par>
                                <p:cTn id="36" presetID="31"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anim calcmode="lin" valueType="num">
                                      <p:cBhvr>
                                        <p:cTn id="40" dur="1000" fill="hold"/>
                                        <p:tgtEl>
                                          <p:spTgt spid="21"/>
                                        </p:tgtEl>
                                        <p:attrNameLst>
                                          <p:attrName>style.rotation</p:attrName>
                                        </p:attrNameLst>
                                      </p:cBhvr>
                                      <p:tavLst>
                                        <p:tav tm="0">
                                          <p:val>
                                            <p:fltVal val="90"/>
                                          </p:val>
                                        </p:tav>
                                        <p:tav tm="100000">
                                          <p:val>
                                            <p:fltVal val="0"/>
                                          </p:val>
                                        </p:tav>
                                      </p:tavLst>
                                    </p:anim>
                                    <p:animEffect transition="in" filter="fade">
                                      <p:cBhvr>
                                        <p:cTn id="41" dur="1000"/>
                                        <p:tgtEl>
                                          <p:spTgt spid="21"/>
                                        </p:tgtEl>
                                      </p:cBhvr>
                                    </p:animEffect>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3513" y="2057840"/>
            <a:ext cx="4778450" cy="3716402"/>
          </a:xfrm>
          <a:prstGeom prst="rect">
            <a:avLst/>
          </a:prstGeom>
        </p:spPr>
        <p:txBody>
          <a:bodyPr wrap="square">
            <a:spAutoFit/>
          </a:bodyPr>
          <a:lstStyle/>
          <a:p>
            <a:pPr>
              <a:lnSpc>
                <a:spcPct val="150000"/>
              </a:lnSpc>
            </a:pPr>
            <a:r>
              <a:rPr lang="zh-CN" altLang="en-US" sz="2500" b="1" dirty="0">
                <a:solidFill>
                  <a:srgbClr val="00B0F0"/>
                </a:solidFill>
                <a:latin typeface="思源宋体 CN" panose="02020400000000000000" pitchFamily="18" charset="-122"/>
                <a:ea typeface="思源宋体 CN" panose="02020400000000000000" pitchFamily="18" charset="-122"/>
              </a:rPr>
              <a:t>问答 ：</a:t>
            </a:r>
            <a:endParaRPr lang="en-US" altLang="zh-CN" sz="2500" b="1" dirty="0">
              <a:solidFill>
                <a:srgbClr val="00B0F0"/>
              </a:solidFill>
              <a:latin typeface="思源宋体 CN" panose="02020400000000000000" pitchFamily="18" charset="-122"/>
              <a:ea typeface="思源宋体 CN" panose="02020400000000000000" pitchFamily="18" charset="-122"/>
            </a:endParaRPr>
          </a:p>
          <a:p>
            <a:pPr>
              <a:lnSpc>
                <a:spcPct val="150000"/>
              </a:lnSpc>
            </a:pPr>
            <a:r>
              <a:rPr lang="zh-CN" altLang="en-US" sz="2200" dirty="0">
                <a:solidFill>
                  <a:schemeClr val="tx1">
                    <a:lumMod val="75000"/>
                    <a:lumOff val="25000"/>
                  </a:schemeClr>
                </a:solidFill>
                <a:latin typeface="思源宋体 CN" panose="02020400000000000000" pitchFamily="18" charset="-122"/>
                <a:ea typeface="思源宋体 CN" panose="02020400000000000000" pitchFamily="18" charset="-122"/>
              </a:rPr>
              <a:t>“一入电信深似海 从此手机不好买！”与</a:t>
            </a:r>
            <a:r>
              <a:rPr lang="en-US" altLang="zh-CN" sz="2200" dirty="0">
                <a:solidFill>
                  <a:schemeClr val="tx1">
                    <a:lumMod val="75000"/>
                    <a:lumOff val="25000"/>
                  </a:schemeClr>
                </a:solidFill>
                <a:latin typeface="思源宋体 CN" panose="02020400000000000000" pitchFamily="18" charset="-122"/>
                <a:ea typeface="思源宋体 CN" panose="02020400000000000000" pitchFamily="18" charset="-122"/>
              </a:rPr>
              <a:t>2015</a:t>
            </a:r>
            <a:r>
              <a:rPr lang="zh-CN" altLang="en-US" sz="2200" dirty="0">
                <a:solidFill>
                  <a:schemeClr val="tx1">
                    <a:lumMod val="75000"/>
                    <a:lumOff val="25000"/>
                  </a:schemeClr>
                </a:solidFill>
                <a:latin typeface="思源宋体 CN" panose="02020400000000000000" pitchFamily="18" charset="-122"/>
                <a:ea typeface="思源宋体 CN" panose="02020400000000000000" pitchFamily="18" charset="-122"/>
              </a:rPr>
              <a:t>年“中国史上最高反垄断罚单”有何关系？</a:t>
            </a:r>
            <a:endParaRPr lang="en-US" altLang="zh-CN" sz="2200" dirty="0">
              <a:solidFill>
                <a:schemeClr val="tx1">
                  <a:lumMod val="75000"/>
                  <a:lumOff val="25000"/>
                </a:schemeClr>
              </a:solidFill>
              <a:latin typeface="思源宋体 CN" panose="02020400000000000000" pitchFamily="18" charset="-122"/>
              <a:ea typeface="思源宋体 CN" panose="02020400000000000000" pitchFamily="18" charset="-122"/>
            </a:endParaRPr>
          </a:p>
          <a:p>
            <a:pPr>
              <a:lnSpc>
                <a:spcPct val="150000"/>
              </a:lnSpc>
            </a:pPr>
            <a:r>
              <a:rPr lang="en-US" altLang="zh-CN" sz="2200" dirty="0">
                <a:solidFill>
                  <a:schemeClr val="tx1">
                    <a:lumMod val="75000"/>
                    <a:lumOff val="25000"/>
                  </a:schemeClr>
                </a:solidFill>
                <a:latin typeface="思源宋体 CN" panose="02020400000000000000" pitchFamily="18" charset="-122"/>
                <a:ea typeface="思源宋体 CN" panose="02020400000000000000" pitchFamily="18" charset="-122"/>
              </a:rPr>
              <a:t>2015</a:t>
            </a:r>
            <a:r>
              <a:rPr lang="zh-CN" altLang="en-US" sz="2200" dirty="0">
                <a:solidFill>
                  <a:schemeClr val="tx1">
                    <a:lumMod val="75000"/>
                    <a:lumOff val="25000"/>
                  </a:schemeClr>
                </a:solidFill>
                <a:latin typeface="思源宋体 CN" panose="02020400000000000000" pitchFamily="18" charset="-122"/>
                <a:ea typeface="思源宋体 CN" panose="02020400000000000000" pitchFamily="18" charset="-122"/>
              </a:rPr>
              <a:t>年</a:t>
            </a:r>
            <a:r>
              <a:rPr lang="en-US" altLang="zh-CN" sz="2200" dirty="0">
                <a:solidFill>
                  <a:schemeClr val="tx1">
                    <a:lumMod val="75000"/>
                    <a:lumOff val="25000"/>
                  </a:schemeClr>
                </a:solidFill>
                <a:latin typeface="思源宋体 CN" panose="02020400000000000000" pitchFamily="18" charset="-122"/>
                <a:ea typeface="思源宋体 CN" panose="02020400000000000000" pitchFamily="18" charset="-122"/>
              </a:rPr>
              <a:t>9</a:t>
            </a:r>
            <a:r>
              <a:rPr lang="zh-CN" altLang="en-US" sz="2200" dirty="0">
                <a:solidFill>
                  <a:schemeClr val="tx1">
                    <a:lumMod val="75000"/>
                    <a:lumOff val="25000"/>
                  </a:schemeClr>
                </a:solidFill>
                <a:latin typeface="思源宋体 CN" panose="02020400000000000000" pitchFamily="18" charset="-122"/>
                <a:ea typeface="思源宋体 CN" panose="02020400000000000000" pitchFamily="18" charset="-122"/>
              </a:rPr>
              <a:t>月，“贵港通”微信公众号 最近先后近</a:t>
            </a:r>
            <a:r>
              <a:rPr lang="en-US" altLang="zh-CN" sz="2200" dirty="0">
                <a:solidFill>
                  <a:schemeClr val="tx1">
                    <a:lumMod val="75000"/>
                    <a:lumOff val="25000"/>
                  </a:schemeClr>
                </a:solidFill>
                <a:latin typeface="思源宋体 CN" panose="02020400000000000000" pitchFamily="18" charset="-122"/>
                <a:ea typeface="思源宋体 CN" panose="02020400000000000000" pitchFamily="18" charset="-122"/>
              </a:rPr>
              <a:t>10</a:t>
            </a:r>
            <a:r>
              <a:rPr lang="zh-CN" altLang="en-US" sz="2200" dirty="0">
                <a:solidFill>
                  <a:schemeClr val="tx1">
                    <a:lumMod val="75000"/>
                    <a:lumOff val="25000"/>
                  </a:schemeClr>
                </a:solidFill>
                <a:latin typeface="思源宋体 CN" panose="02020400000000000000" pitchFamily="18" charset="-122"/>
                <a:ea typeface="思源宋体 CN" panose="02020400000000000000" pitchFamily="18" charset="-122"/>
              </a:rPr>
              <a:t>次擅自转载南国早报的文章被约谈！</a:t>
            </a:r>
          </a:p>
        </p:txBody>
      </p:sp>
      <p:grpSp>
        <p:nvGrpSpPr>
          <p:cNvPr id="8" name="组合 7"/>
          <p:cNvGrpSpPr/>
          <p:nvPr/>
        </p:nvGrpSpPr>
        <p:grpSpPr>
          <a:xfrm>
            <a:off x="4455966" y="517469"/>
            <a:ext cx="3299868" cy="584775"/>
            <a:chOff x="4455966" y="517469"/>
            <a:chExt cx="3299868" cy="584775"/>
          </a:xfrm>
        </p:grpSpPr>
        <p:sp>
          <p:nvSpPr>
            <p:cNvPr id="2" name="矩形 1"/>
            <p:cNvSpPr/>
            <p:nvPr/>
          </p:nvSpPr>
          <p:spPr>
            <a:xfrm>
              <a:off x="5045874" y="517469"/>
              <a:ext cx="2100255" cy="584775"/>
            </a:xfrm>
            <a:prstGeom prst="rect">
              <a:avLst/>
            </a:prstGeom>
          </p:spPr>
          <p:txBody>
            <a:bodyPr wrap="none">
              <a:spAutoFit/>
            </a:bodyPr>
            <a:lstStyle/>
            <a:p>
              <a:pPr algn="ctr"/>
              <a:r>
                <a:rPr lang="zh-CN" altLang="en-US" sz="3200" b="1" dirty="0">
                  <a:solidFill>
                    <a:srgbClr val="0070C0"/>
                  </a:solidFill>
                  <a:latin typeface="思源黑体" panose="020B0500000000000000" pitchFamily="34" charset="-122"/>
                  <a:ea typeface="思源黑体" panose="020B0500000000000000" pitchFamily="34" charset="-122"/>
                </a:rPr>
                <a:t>课 前 案 例</a:t>
              </a:r>
            </a:p>
          </p:txBody>
        </p:sp>
        <p:grpSp>
          <p:nvGrpSpPr>
            <p:cNvPr id="7" name="组合 6"/>
            <p:cNvGrpSpPr/>
            <p:nvPr/>
          </p:nvGrpSpPr>
          <p:grpSpPr>
            <a:xfrm>
              <a:off x="4455966" y="517469"/>
              <a:ext cx="3299868" cy="584775"/>
              <a:chOff x="4936357" y="461219"/>
              <a:chExt cx="3299868" cy="584775"/>
            </a:xfrm>
          </p:grpSpPr>
          <p:sp>
            <p:nvSpPr>
              <p:cNvPr id="5" name="半闭框 4"/>
              <p:cNvSpPr/>
              <p:nvPr/>
            </p:nvSpPr>
            <p:spPr>
              <a:xfrm>
                <a:off x="493635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半闭框 5"/>
              <p:cNvSpPr/>
              <p:nvPr/>
            </p:nvSpPr>
            <p:spPr>
              <a:xfrm rot="10800000">
                <a:off x="788005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10" name="椭圆 9"/>
          <p:cNvSpPr/>
          <p:nvPr/>
        </p:nvSpPr>
        <p:spPr>
          <a:xfrm>
            <a:off x="6864626" y="2196053"/>
            <a:ext cx="4182103" cy="3439977"/>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312752" y="679010"/>
            <a:ext cx="1303699" cy="200055"/>
          </a:xfrm>
          <a:prstGeom prst="rect">
            <a:avLst/>
          </a:prstGeom>
          <a:noFill/>
        </p:spPr>
        <p:txBody>
          <a:bodyPr wrap="square" rtlCol="0">
            <a:spAutoFit/>
          </a:bodyPr>
          <a:lstStyle/>
          <a:p>
            <a:r>
              <a:rPr lang="en-US" altLang="zh-CN" sz="700" dirty="0">
                <a:solidFill>
                  <a:srgbClr val="FFFFFF"/>
                </a:solidFill>
              </a:rPr>
              <a:t>https://www.ypppt.com/</a:t>
            </a:r>
            <a:endParaRPr lang="zh-CN" altLang="en-US" sz="700" dirty="0">
              <a:solidFill>
                <a:srgbClr val="FFFFFF"/>
              </a:solidFill>
            </a:endParaRPr>
          </a:p>
        </p:txBody>
      </p:sp>
    </p:spTree>
    <p:extLst>
      <p:ext uri="{BB962C8B-B14F-4D97-AF65-F5344CB8AC3E}">
        <p14:creationId xmlns:p14="http://schemas.microsoft.com/office/powerpoint/2010/main" val="4985053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out)">
                                      <p:cBhvr>
                                        <p:cTn id="11" dur="2000"/>
                                        <p:tgtEl>
                                          <p:spTgt spid="10"/>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957631" y="3094229"/>
            <a:ext cx="3960000" cy="288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1463" y="2663342"/>
            <a:ext cx="3852337" cy="430887"/>
          </a:xfrm>
          <a:prstGeom prst="rect">
            <a:avLst/>
          </a:prstGeom>
        </p:spPr>
        <p:txBody>
          <a:bodyPr wrap="none">
            <a:spAutoFit/>
          </a:bodyPr>
          <a:lstStyle/>
          <a:p>
            <a:r>
              <a:rPr lang="zh-CN" altLang="en-US" sz="2200" dirty="0">
                <a:solidFill>
                  <a:schemeClr val="tx1">
                    <a:lumMod val="65000"/>
                    <a:lumOff val="35000"/>
                  </a:schemeClr>
                </a:solidFill>
                <a:latin typeface="思源宋体 CN" panose="02020400000000000000" pitchFamily="18" charset="-122"/>
                <a:ea typeface="思源宋体 CN" panose="02020400000000000000" pitchFamily="18" charset="-122"/>
              </a:rPr>
              <a:t>什么样的技术可以形成专利？</a:t>
            </a:r>
          </a:p>
        </p:txBody>
      </p:sp>
      <p:sp>
        <p:nvSpPr>
          <p:cNvPr id="4" name="矩形 3"/>
          <p:cNvSpPr/>
          <p:nvPr/>
        </p:nvSpPr>
        <p:spPr>
          <a:xfrm>
            <a:off x="2188885" y="3431290"/>
            <a:ext cx="4092174" cy="923330"/>
          </a:xfrm>
          <a:prstGeom prst="rect">
            <a:avLst/>
          </a:prstGeom>
        </p:spPr>
        <p:txBody>
          <a:bodyPr wrap="square">
            <a:spAutoFit/>
          </a:bodyPr>
          <a:lstStyle/>
          <a:p>
            <a:pPr>
              <a:lnSpc>
                <a:spcPct val="15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、技术方案与现有技术方案不同</a:t>
            </a:r>
          </a:p>
          <a:p>
            <a:pPr>
              <a:lnSpc>
                <a:spcPct val="15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、取得一定的效果</a:t>
            </a:r>
          </a:p>
        </p:txBody>
      </p:sp>
      <p:sp>
        <p:nvSpPr>
          <p:cNvPr id="5" name="矩形 4"/>
          <p:cNvSpPr/>
          <p:nvPr/>
        </p:nvSpPr>
        <p:spPr>
          <a:xfrm>
            <a:off x="6281059" y="2543194"/>
            <a:ext cx="4946968" cy="2354491"/>
          </a:xfrm>
          <a:prstGeom prst="rect">
            <a:avLst/>
          </a:prstGeom>
        </p:spPr>
        <p:txBody>
          <a:bodyPr wrap="square">
            <a:spAutoFit/>
          </a:bodyPr>
          <a:lstStyle/>
          <a:p>
            <a:pPr>
              <a:lnSpc>
                <a:spcPct val="150000"/>
              </a:lnSpc>
            </a:pPr>
            <a:r>
              <a:rPr lang="zh-CN" altLang="en-US" b="1" dirty="0">
                <a:solidFill>
                  <a:srgbClr val="0070C0"/>
                </a:solidFill>
                <a:latin typeface="思源宋体 CN" panose="02020400000000000000" pitchFamily="18" charset="-122"/>
                <a:ea typeface="思源宋体 CN" panose="02020400000000000000" pitchFamily="18" charset="-122"/>
              </a:rPr>
              <a:t>养成发现专利的工作习惯：</a:t>
            </a: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审视你所有的工作量，有没有哪怕最微小的创造性思维的火花；</a:t>
            </a: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如果有，则进一步了解先前技术的缺点和你的创造性工作的相对优点；</a:t>
            </a: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把这些以及你的完整技术方案记录下来交给专利人员。</a:t>
            </a:r>
          </a:p>
        </p:txBody>
      </p:sp>
      <p:sp>
        <p:nvSpPr>
          <p:cNvPr id="6" name="矩形 5"/>
          <p:cNvSpPr/>
          <p:nvPr/>
        </p:nvSpPr>
        <p:spPr>
          <a:xfrm>
            <a:off x="3238487" y="5242716"/>
            <a:ext cx="5715026" cy="477054"/>
          </a:xfrm>
          <a:prstGeom prst="rect">
            <a:avLst/>
          </a:prstGeom>
        </p:spPr>
        <p:txBody>
          <a:bodyPr wrap="none">
            <a:spAutoFit/>
          </a:bodyPr>
          <a:lstStyle/>
          <a:p>
            <a:r>
              <a:rPr lang="zh-CN" altLang="en-US" sz="2500" b="1" dirty="0">
                <a:solidFill>
                  <a:srgbClr val="00B0F0"/>
                </a:solidFill>
                <a:latin typeface="思源宋体 CN" panose="02020400000000000000" pitchFamily="18" charset="-122"/>
                <a:ea typeface="思源宋体 CN" panose="02020400000000000000" pitchFamily="18" charset="-122"/>
              </a:rPr>
              <a:t> 你就成了发明人，发明就是如此简单！</a:t>
            </a:r>
            <a:endParaRPr lang="zh-CN" altLang="en-US" sz="2500" dirty="0">
              <a:solidFill>
                <a:srgbClr val="00B0F0"/>
              </a:solidFill>
              <a:latin typeface="思源宋体 CN" panose="02020400000000000000" pitchFamily="18" charset="-122"/>
              <a:ea typeface="思源宋体 CN" panose="02020400000000000000" pitchFamily="18" charset="-122"/>
            </a:endParaRPr>
          </a:p>
        </p:txBody>
      </p:sp>
      <p:grpSp>
        <p:nvGrpSpPr>
          <p:cNvPr id="19" name="组合 18"/>
          <p:cNvGrpSpPr/>
          <p:nvPr/>
        </p:nvGrpSpPr>
        <p:grpSpPr>
          <a:xfrm>
            <a:off x="845151" y="1360144"/>
            <a:ext cx="3007605" cy="587591"/>
            <a:chOff x="1968252" y="1507182"/>
            <a:chExt cx="3007605" cy="587591"/>
          </a:xfrm>
        </p:grpSpPr>
        <p:sp>
          <p:nvSpPr>
            <p:cNvPr id="20" name="圆角矩形 19"/>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631920" y="1600922"/>
              <a:ext cx="1680268"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2</a:t>
              </a:r>
              <a:r>
                <a:rPr lang="zh-CN" altLang="en-US" sz="2000" b="1" dirty="0">
                  <a:solidFill>
                    <a:schemeClr val="bg1"/>
                  </a:solidFill>
                  <a:latin typeface="思源宋体 CN" panose="02020400000000000000" pitchFamily="18" charset="-122"/>
                  <a:ea typeface="思源宋体 CN" panose="02020400000000000000" pitchFamily="18" charset="-122"/>
                </a:rPr>
                <a:t>、专利挖掘</a:t>
              </a:r>
            </a:p>
          </p:txBody>
        </p:sp>
      </p:grpSp>
      <p:grpSp>
        <p:nvGrpSpPr>
          <p:cNvPr id="22" name="组合 21"/>
          <p:cNvGrpSpPr/>
          <p:nvPr/>
        </p:nvGrpSpPr>
        <p:grpSpPr>
          <a:xfrm>
            <a:off x="4005386" y="517469"/>
            <a:ext cx="4181228" cy="584775"/>
            <a:chOff x="4015286" y="517469"/>
            <a:chExt cx="4181228" cy="584775"/>
          </a:xfrm>
        </p:grpSpPr>
        <p:sp>
          <p:nvSpPr>
            <p:cNvPr id="23" name="矩形 22"/>
            <p:cNvSpPr/>
            <p:nvPr/>
          </p:nvSpPr>
          <p:spPr>
            <a:xfrm>
              <a:off x="4484020" y="517469"/>
              <a:ext cx="3223961"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03 </a:t>
              </a:r>
              <a:r>
                <a:rPr lang="zh-CN" altLang="en-US" sz="3200" b="1" dirty="0">
                  <a:solidFill>
                    <a:srgbClr val="0070C0"/>
                  </a:solidFill>
                  <a:latin typeface="思源黑体" panose="020B0500000000000000" pitchFamily="34" charset="-122"/>
                  <a:ea typeface="思源黑体" panose="020B0500000000000000" pitchFamily="34" charset="-122"/>
                </a:rPr>
                <a:t>专利挖掘浅议</a:t>
              </a:r>
            </a:p>
          </p:txBody>
        </p:sp>
        <p:grpSp>
          <p:nvGrpSpPr>
            <p:cNvPr id="24" name="组合 23"/>
            <p:cNvGrpSpPr/>
            <p:nvPr/>
          </p:nvGrpSpPr>
          <p:grpSpPr>
            <a:xfrm>
              <a:off x="4015286" y="517469"/>
              <a:ext cx="4181228" cy="584775"/>
              <a:chOff x="4495677" y="461219"/>
              <a:chExt cx="4181228" cy="584775"/>
            </a:xfrm>
          </p:grpSpPr>
          <p:sp>
            <p:nvSpPr>
              <p:cNvPr id="25" name="半闭框 24"/>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半闭框 25"/>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extLst>
      <p:ext uri="{BB962C8B-B14F-4D97-AF65-F5344CB8AC3E}">
        <p14:creationId xmlns:p14="http://schemas.microsoft.com/office/powerpoint/2010/main" val="38622058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6"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par>
                          <p:cTn id="31" fill="hold">
                            <p:stCondLst>
                              <p:cond delay="5000"/>
                            </p:stCondLst>
                            <p:childTnLst>
                              <p:par>
                                <p:cTn id="32" presetID="16" presetClass="entr" presetSubtype="21" fill="hold" nodeType="after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barn(inVertical)">
                                      <p:cBhvr>
                                        <p:cTn id="3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47738" y="988037"/>
            <a:ext cx="3489405" cy="4792688"/>
            <a:chOff x="347738" y="988037"/>
            <a:chExt cx="3489405" cy="4792688"/>
          </a:xfrm>
        </p:grpSpPr>
        <p:sp>
          <p:nvSpPr>
            <p:cNvPr id="22" name="同心圆 21"/>
            <p:cNvSpPr/>
            <p:nvPr/>
          </p:nvSpPr>
          <p:spPr>
            <a:xfrm>
              <a:off x="347738" y="4849814"/>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541641" y="5034199"/>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396468" y="988037"/>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8571123" y="1291064"/>
            <a:ext cx="3114245" cy="902418"/>
            <a:chOff x="2865012" y="1173160"/>
            <a:chExt cx="3114245" cy="902418"/>
          </a:xfrm>
        </p:grpSpPr>
        <p:sp>
          <p:nvSpPr>
            <p:cNvPr id="21" name="圆角矩形 20"/>
            <p:cNvSpPr/>
            <p:nvPr/>
          </p:nvSpPr>
          <p:spPr>
            <a:xfrm>
              <a:off x="2865012" y="1173160"/>
              <a:ext cx="3114245" cy="9024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17" name="标题 1"/>
            <p:cNvSpPr txBox="1">
              <a:spLocks/>
            </p:cNvSpPr>
            <p:nvPr/>
          </p:nvSpPr>
          <p:spPr>
            <a:xfrm>
              <a:off x="3026366" y="1173160"/>
              <a:ext cx="2791536" cy="902418"/>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PART</a:t>
              </a:r>
              <a:r>
                <a:rPr lang="en-US" altLang="zh-CN" sz="4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 </a:t>
              </a:r>
              <a:r>
                <a:rPr lang="en-US" altLang="zh-CN"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04</a:t>
              </a:r>
              <a:endParaRPr lang="zh-CN" altLang="en-US"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grpSp>
      <p:sp>
        <p:nvSpPr>
          <p:cNvPr id="5" name="标题 1"/>
          <p:cNvSpPr txBox="1">
            <a:spLocks/>
          </p:cNvSpPr>
          <p:nvPr/>
        </p:nvSpPr>
        <p:spPr>
          <a:xfrm>
            <a:off x="5103531" y="2361569"/>
            <a:ext cx="667351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5000" b="1" dirty="0">
                <a:solidFill>
                  <a:srgbClr val="0070C0"/>
                </a:solidFill>
                <a:latin typeface="思源黑体" panose="020B0500000000000000" pitchFamily="34" charset="-122"/>
                <a:ea typeface="思源黑体" panose="020B0500000000000000" pitchFamily="34" charset="-122"/>
              </a:rPr>
              <a:t>企业的专利管理与运用</a:t>
            </a:r>
          </a:p>
        </p:txBody>
      </p:sp>
      <p:sp>
        <p:nvSpPr>
          <p:cNvPr id="14" name="文本框 13"/>
          <p:cNvSpPr txBox="1"/>
          <p:nvPr/>
        </p:nvSpPr>
        <p:spPr>
          <a:xfrm>
            <a:off x="5486400" y="3901171"/>
            <a:ext cx="6290641" cy="400110"/>
          </a:xfrm>
          <a:prstGeom prst="rect">
            <a:avLst/>
          </a:prstGeom>
          <a:noFill/>
        </p:spPr>
        <p:txBody>
          <a:bodyPr wrap="square" rtlCol="0">
            <a:spAutoFit/>
          </a:bodyPr>
          <a:lstStyle/>
          <a:p>
            <a:pPr algn="dist"/>
            <a:r>
              <a:rPr lang="en-US" altLang="zh-CN" sz="2000" dirty="0">
                <a:solidFill>
                  <a:srgbClr val="00B0F0"/>
                </a:solidFill>
                <a:latin typeface="思源黑体" panose="020B0500000000000000" pitchFamily="34" charset="-122"/>
                <a:ea typeface="思源黑体" panose="020B0500000000000000" pitchFamily="34" charset="-122"/>
              </a:rPr>
              <a:t>Patent management and application of enterprises</a:t>
            </a:r>
          </a:p>
        </p:txBody>
      </p:sp>
      <p:sp>
        <p:nvSpPr>
          <p:cNvPr id="16" name="文本框 15"/>
          <p:cNvSpPr txBox="1"/>
          <p:nvPr/>
        </p:nvSpPr>
        <p:spPr>
          <a:xfrm>
            <a:off x="5838939" y="4500145"/>
            <a:ext cx="5938103" cy="738664"/>
          </a:xfrm>
          <a:prstGeom prst="rect">
            <a:avLst/>
          </a:prstGeom>
          <a:noFill/>
        </p:spPr>
        <p:txBody>
          <a:bodyPr wrap="square" rtlCol="0">
            <a:spAutoFit/>
          </a:bodyPr>
          <a:lstStyle/>
          <a:p>
            <a:pPr algn="r">
              <a:lnSpc>
                <a:spcPct val="150000"/>
              </a:lnSpc>
            </a:pPr>
            <a:r>
              <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rPr>
              <a:t>知识产权，是“基于创造成果和工商标记依法产生的权利的统称”。最主要的三种知识产权是著作权、专利权和商标权。</a:t>
            </a:r>
          </a:p>
        </p:txBody>
      </p:sp>
      <p:grpSp>
        <p:nvGrpSpPr>
          <p:cNvPr id="11" name="组合 10"/>
          <p:cNvGrpSpPr/>
          <p:nvPr/>
        </p:nvGrpSpPr>
        <p:grpSpPr>
          <a:xfrm>
            <a:off x="330507" y="1450538"/>
            <a:ext cx="4197425" cy="3956925"/>
            <a:chOff x="8130450" y="1805168"/>
            <a:chExt cx="3701284" cy="3637979"/>
          </a:xfrm>
        </p:grpSpPr>
        <p:sp>
          <p:nvSpPr>
            <p:cNvPr id="15" name="椭圆 14"/>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291541" y="1955026"/>
              <a:ext cx="3379102" cy="333826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49215279"/>
      </p:ext>
    </p:extLst>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2500"/>
                            </p:stCondLst>
                            <p:childTnLst>
                              <p:par>
                                <p:cTn id="13" presetID="3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1" fill="hold">
                            <p:stCondLst>
                              <p:cond delay="3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 calcmode="lin" valueType="num">
                                      <p:cBhvr>
                                        <p:cTn id="26"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5"/>
                                        </p:tgtEl>
                                      </p:cBhvr>
                                    </p:animEffect>
                                  </p:childTnLst>
                                </p:cTn>
                              </p:par>
                            </p:childTnLst>
                          </p:cTn>
                        </p:par>
                        <p:par>
                          <p:cTn id="29" fill="hold">
                            <p:stCondLst>
                              <p:cond delay="54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5900"/>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733261" y="2325757"/>
            <a:ext cx="6470374" cy="376693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771150" y="2652813"/>
            <a:ext cx="2080260" cy="1955129"/>
            <a:chOff x="1188720" y="1782481"/>
            <a:chExt cx="2080260" cy="1955129"/>
          </a:xfrm>
        </p:grpSpPr>
        <p:sp>
          <p:nvSpPr>
            <p:cNvPr id="2" name="椭圆 1"/>
            <p:cNvSpPr/>
            <p:nvPr/>
          </p:nvSpPr>
          <p:spPr>
            <a:xfrm>
              <a:off x="1188720" y="1782481"/>
              <a:ext cx="2080260" cy="195512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07526" y="2575379"/>
              <a:ext cx="1242648"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a:t>
              </a:r>
              <a:r>
                <a:rPr lang="en-US" altLang="zh-CN" b="1" dirty="0">
                  <a:solidFill>
                    <a:srgbClr val="0070C0"/>
                  </a:solidFill>
                  <a:latin typeface="思源宋体 CN" panose="02020400000000000000" pitchFamily="18" charset="-122"/>
                  <a:ea typeface="思源宋体 CN" panose="02020400000000000000" pitchFamily="18" charset="-122"/>
                </a:rPr>
                <a:t>1</a:t>
              </a:r>
              <a:r>
                <a:rPr lang="zh-CN" altLang="en-US" b="1" dirty="0">
                  <a:solidFill>
                    <a:srgbClr val="0070C0"/>
                  </a:solidFill>
                  <a:latin typeface="思源宋体 CN" panose="02020400000000000000" pitchFamily="18" charset="-122"/>
                  <a:ea typeface="思源宋体 CN" panose="02020400000000000000" pitchFamily="18" charset="-122"/>
                </a:rPr>
                <a:t>）转让</a:t>
              </a:r>
            </a:p>
          </p:txBody>
        </p:sp>
      </p:grpSp>
      <p:grpSp>
        <p:nvGrpSpPr>
          <p:cNvPr id="20" name="组合 19"/>
          <p:cNvGrpSpPr/>
          <p:nvPr/>
        </p:nvGrpSpPr>
        <p:grpSpPr>
          <a:xfrm>
            <a:off x="8215629" y="2652812"/>
            <a:ext cx="2211698" cy="1955129"/>
            <a:chOff x="8239124" y="1782480"/>
            <a:chExt cx="2211698" cy="1955129"/>
          </a:xfrm>
        </p:grpSpPr>
        <p:sp>
          <p:nvSpPr>
            <p:cNvPr id="18" name="椭圆 17"/>
            <p:cNvSpPr/>
            <p:nvPr/>
          </p:nvSpPr>
          <p:spPr>
            <a:xfrm>
              <a:off x="8370562" y="1782480"/>
              <a:ext cx="2080260" cy="195512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239124" y="2575378"/>
              <a:ext cx="2165978" cy="369332"/>
            </a:xfrm>
            <a:prstGeom prst="rect">
              <a:avLst/>
            </a:prstGeom>
          </p:spPr>
          <p:txBody>
            <a:bodyPr wrap="none">
              <a:spAutoFit/>
            </a:bodyPr>
            <a:lstStyle/>
            <a:p>
              <a:pPr algn="ctr"/>
              <a:r>
                <a:rPr lang="zh-CN" altLang="en-US" b="1" dirty="0">
                  <a:solidFill>
                    <a:srgbClr val="0070C0"/>
                  </a:solidFill>
                  <a:latin typeface="思源宋体 CN" panose="02020400000000000000" pitchFamily="18" charset="-122"/>
                  <a:ea typeface="思源宋体 CN" panose="02020400000000000000" pitchFamily="18" charset="-122"/>
                </a:rPr>
                <a:t>（</a:t>
              </a:r>
              <a:r>
                <a:rPr lang="en-US" altLang="zh-CN" b="1" dirty="0">
                  <a:solidFill>
                    <a:srgbClr val="0070C0"/>
                  </a:solidFill>
                  <a:latin typeface="思源宋体 CN" panose="02020400000000000000" pitchFamily="18" charset="-122"/>
                  <a:ea typeface="思源宋体 CN" panose="02020400000000000000" pitchFamily="18" charset="-122"/>
                </a:rPr>
                <a:t>3</a:t>
              </a:r>
              <a:r>
                <a:rPr lang="zh-CN" altLang="en-US" b="1" dirty="0">
                  <a:solidFill>
                    <a:srgbClr val="0070C0"/>
                  </a:solidFill>
                  <a:latin typeface="思源宋体 CN" panose="02020400000000000000" pitchFamily="18" charset="-122"/>
                  <a:ea typeface="思源宋体 CN" panose="02020400000000000000" pitchFamily="18" charset="-122"/>
                </a:rPr>
                <a:t>）起诉他人侵权</a:t>
              </a:r>
            </a:p>
          </p:txBody>
        </p:sp>
      </p:grpSp>
      <p:grpSp>
        <p:nvGrpSpPr>
          <p:cNvPr id="19" name="组合 18"/>
          <p:cNvGrpSpPr/>
          <p:nvPr/>
        </p:nvGrpSpPr>
        <p:grpSpPr>
          <a:xfrm>
            <a:off x="4701996" y="3815042"/>
            <a:ext cx="2794485" cy="2642935"/>
            <a:chOff x="4671061" y="3232085"/>
            <a:chExt cx="2794485" cy="2642935"/>
          </a:xfrm>
        </p:grpSpPr>
        <p:sp>
          <p:nvSpPr>
            <p:cNvPr id="17" name="椭圆 16"/>
            <p:cNvSpPr/>
            <p:nvPr/>
          </p:nvSpPr>
          <p:spPr>
            <a:xfrm>
              <a:off x="4671061" y="3232085"/>
              <a:ext cx="2794485" cy="2642935"/>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75875" y="4195010"/>
              <a:ext cx="2584857" cy="1200329"/>
            </a:xfrm>
            <a:prstGeom prst="rect">
              <a:avLst/>
            </a:prstGeom>
          </p:spPr>
          <p:txBody>
            <a:bodyPr wrap="square">
              <a:spAutoFit/>
            </a:bodyPr>
            <a:lstStyle/>
            <a:p>
              <a:pPr>
                <a:lnSpc>
                  <a:spcPct val="150000"/>
                </a:lnSpc>
              </a:pPr>
              <a:r>
                <a:rPr lang="zh-CN" altLang="en-US" sz="1600" b="1" dirty="0">
                  <a:solidFill>
                    <a:schemeClr val="tx1">
                      <a:lumMod val="75000"/>
                      <a:lumOff val="25000"/>
                    </a:schemeClr>
                  </a:solidFill>
                  <a:latin typeface="思源宋体 CN" panose="02020400000000000000" pitchFamily="18" charset="-122"/>
                  <a:ea typeface="思源宋体 CN" panose="02020400000000000000" pitchFamily="18" charset="-122"/>
                </a:rPr>
                <a:t>独占实施许可、排他实施许可、普通实施许可、交叉实施许可、分实施许可</a:t>
              </a:r>
            </a:p>
          </p:txBody>
        </p:sp>
        <p:sp>
          <p:nvSpPr>
            <p:cNvPr id="7" name="矩形 6"/>
            <p:cNvSpPr/>
            <p:nvPr/>
          </p:nvSpPr>
          <p:spPr>
            <a:xfrm>
              <a:off x="5446979" y="3737609"/>
              <a:ext cx="1242648"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a:t>
              </a:r>
              <a:r>
                <a:rPr lang="en-US" altLang="zh-CN" b="1" dirty="0">
                  <a:solidFill>
                    <a:srgbClr val="0070C0"/>
                  </a:solidFill>
                  <a:latin typeface="思源宋体 CN" panose="02020400000000000000" pitchFamily="18" charset="-122"/>
                  <a:ea typeface="思源宋体 CN" panose="02020400000000000000" pitchFamily="18" charset="-122"/>
                </a:rPr>
                <a:t>2</a:t>
              </a:r>
              <a:r>
                <a:rPr lang="zh-CN" altLang="en-US" b="1" dirty="0">
                  <a:solidFill>
                    <a:srgbClr val="0070C0"/>
                  </a:solidFill>
                  <a:latin typeface="思源宋体 CN" panose="02020400000000000000" pitchFamily="18" charset="-122"/>
                  <a:ea typeface="思源宋体 CN" panose="02020400000000000000" pitchFamily="18" charset="-122"/>
                </a:rPr>
                <a:t>）许可</a:t>
              </a:r>
              <a:endParaRPr lang="en-US" altLang="zh-CN" b="1" dirty="0">
                <a:solidFill>
                  <a:srgbClr val="0070C0"/>
                </a:solidFill>
                <a:latin typeface="思源宋体 CN" panose="02020400000000000000" pitchFamily="18" charset="-122"/>
                <a:ea typeface="思源宋体 CN" panose="02020400000000000000" pitchFamily="18" charset="-122"/>
              </a:endParaRPr>
            </a:p>
          </p:txBody>
        </p:sp>
      </p:grpSp>
      <p:grpSp>
        <p:nvGrpSpPr>
          <p:cNvPr id="30" name="组合 29"/>
          <p:cNvGrpSpPr/>
          <p:nvPr/>
        </p:nvGrpSpPr>
        <p:grpSpPr>
          <a:xfrm>
            <a:off x="845151" y="1415230"/>
            <a:ext cx="3007605" cy="587591"/>
            <a:chOff x="1968252" y="1507182"/>
            <a:chExt cx="3007605" cy="587591"/>
          </a:xfrm>
        </p:grpSpPr>
        <p:sp>
          <p:nvSpPr>
            <p:cNvPr id="31" name="圆角矩形 30"/>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631920" y="1600922"/>
              <a:ext cx="1680268"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1</a:t>
              </a:r>
              <a:r>
                <a:rPr lang="zh-CN" altLang="en-US" sz="2000" b="1" dirty="0">
                  <a:solidFill>
                    <a:schemeClr val="bg1"/>
                  </a:solidFill>
                  <a:latin typeface="思源宋体 CN" panose="02020400000000000000" pitchFamily="18" charset="-122"/>
                  <a:ea typeface="思源宋体 CN" panose="02020400000000000000" pitchFamily="18" charset="-122"/>
                </a:rPr>
                <a:t>、专利运营</a:t>
              </a:r>
            </a:p>
          </p:txBody>
        </p:sp>
      </p:grpSp>
      <p:grpSp>
        <p:nvGrpSpPr>
          <p:cNvPr id="33" name="组合 32"/>
          <p:cNvGrpSpPr/>
          <p:nvPr/>
        </p:nvGrpSpPr>
        <p:grpSpPr>
          <a:xfrm>
            <a:off x="3234207" y="517469"/>
            <a:ext cx="5723586" cy="584775"/>
            <a:chOff x="3222072" y="517469"/>
            <a:chExt cx="5723586" cy="584775"/>
          </a:xfrm>
        </p:grpSpPr>
        <p:sp>
          <p:nvSpPr>
            <p:cNvPr id="34" name="矩形 33"/>
            <p:cNvSpPr/>
            <p:nvPr/>
          </p:nvSpPr>
          <p:spPr>
            <a:xfrm>
              <a:off x="3663283" y="517469"/>
              <a:ext cx="4865434"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04 </a:t>
              </a:r>
              <a:r>
                <a:rPr lang="zh-CN" altLang="en-US" sz="3200" b="1" dirty="0">
                  <a:solidFill>
                    <a:srgbClr val="0070C0"/>
                  </a:solidFill>
                  <a:latin typeface="思源黑体" panose="020B0500000000000000" pitchFamily="34" charset="-122"/>
                  <a:ea typeface="思源黑体" panose="020B0500000000000000" pitchFamily="34" charset="-122"/>
                </a:rPr>
                <a:t>企业的专利管理与运用</a:t>
              </a:r>
            </a:p>
          </p:txBody>
        </p:sp>
        <p:grpSp>
          <p:nvGrpSpPr>
            <p:cNvPr id="35" name="组合 34"/>
            <p:cNvGrpSpPr/>
            <p:nvPr/>
          </p:nvGrpSpPr>
          <p:grpSpPr>
            <a:xfrm>
              <a:off x="3222072" y="517469"/>
              <a:ext cx="5723586" cy="584775"/>
              <a:chOff x="3702463" y="461219"/>
              <a:chExt cx="5723586" cy="584775"/>
            </a:xfrm>
          </p:grpSpPr>
          <p:sp>
            <p:nvSpPr>
              <p:cNvPr id="36" name="半闭框 35"/>
              <p:cNvSpPr/>
              <p:nvPr/>
            </p:nvSpPr>
            <p:spPr>
              <a:xfrm>
                <a:off x="3702463"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半闭框 36"/>
              <p:cNvSpPr/>
              <p:nvPr/>
            </p:nvSpPr>
            <p:spPr>
              <a:xfrm rot="10800000">
                <a:off x="9069881"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extLst>
      <p:ext uri="{BB962C8B-B14F-4D97-AF65-F5344CB8AC3E}">
        <p14:creationId xmlns:p14="http://schemas.microsoft.com/office/powerpoint/2010/main" val="3198810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4500"/>
                            </p:stCondLst>
                            <p:childTnLst>
                              <p:par>
                                <p:cTn id="31" presetID="53" presetClass="entr" presetSubtype="16"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21629" y="2704598"/>
            <a:ext cx="6096000" cy="923330"/>
          </a:xfrm>
          <a:prstGeom prst="rect">
            <a:avLst/>
          </a:prstGeom>
        </p:spPr>
        <p:txBody>
          <a:bodyPr>
            <a:spAutoFit/>
          </a:bodyPr>
          <a:lstStyle/>
          <a:p>
            <a:pPr>
              <a:lnSpc>
                <a:spcPct val="150000"/>
              </a:lnSpc>
            </a:pPr>
            <a:r>
              <a:rPr lang="zh-CN" altLang="en-US" dirty="0">
                <a:solidFill>
                  <a:schemeClr val="tx1">
                    <a:lumMod val="65000"/>
                    <a:lumOff val="35000"/>
                  </a:schemeClr>
                </a:solidFill>
                <a:ea typeface="思源宋体 CN" panose="02020400000000000000" pitchFamily="18" charset="-122"/>
              </a:rPr>
              <a:t>拥有</a:t>
            </a:r>
            <a:r>
              <a:rPr lang="zh-CN" altLang="en-US" b="1" dirty="0">
                <a:solidFill>
                  <a:srgbClr val="0070C0"/>
                </a:solidFill>
                <a:ea typeface="思源宋体 CN" panose="02020400000000000000" pitchFamily="18" charset="-122"/>
              </a:rPr>
              <a:t>核心专利的数量</a:t>
            </a:r>
            <a:r>
              <a:rPr lang="zh-CN" altLang="en-US" dirty="0">
                <a:solidFill>
                  <a:schemeClr val="tx1">
                    <a:lumMod val="65000"/>
                    <a:lumOff val="35000"/>
                  </a:schemeClr>
                </a:solidFill>
                <a:ea typeface="思源宋体 CN" panose="02020400000000000000" pitchFamily="18" charset="-122"/>
              </a:rPr>
              <a:t>在一定程度上决定了一个企业科技创新的能力，以及其在某一行业中的地位。</a:t>
            </a: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337" y="2877505"/>
            <a:ext cx="3546027" cy="23640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4" name="组合 13"/>
          <p:cNvGrpSpPr/>
          <p:nvPr/>
        </p:nvGrpSpPr>
        <p:grpSpPr>
          <a:xfrm>
            <a:off x="845151" y="1415230"/>
            <a:ext cx="3007605" cy="587591"/>
            <a:chOff x="1968252" y="1507182"/>
            <a:chExt cx="3007605" cy="587591"/>
          </a:xfrm>
        </p:grpSpPr>
        <p:sp>
          <p:nvSpPr>
            <p:cNvPr id="15" name="圆角矩形 14"/>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247199" y="1600922"/>
              <a:ext cx="244971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2</a:t>
              </a:r>
              <a:r>
                <a:rPr lang="zh-CN" altLang="en-US" sz="2000" b="1" dirty="0">
                  <a:solidFill>
                    <a:schemeClr val="bg1"/>
                  </a:solidFill>
                  <a:latin typeface="思源宋体 CN" panose="02020400000000000000" pitchFamily="18" charset="-122"/>
                  <a:ea typeface="思源宋体 CN" panose="02020400000000000000" pitchFamily="18" charset="-122"/>
                </a:rPr>
                <a:t>、专利的商业运营</a:t>
              </a:r>
            </a:p>
          </p:txBody>
        </p:sp>
      </p:grpSp>
      <p:grpSp>
        <p:nvGrpSpPr>
          <p:cNvPr id="17" name="组合 16"/>
          <p:cNvGrpSpPr/>
          <p:nvPr/>
        </p:nvGrpSpPr>
        <p:grpSpPr>
          <a:xfrm>
            <a:off x="3234207" y="517469"/>
            <a:ext cx="5723586" cy="584775"/>
            <a:chOff x="3222072" y="517469"/>
            <a:chExt cx="5723586" cy="584775"/>
          </a:xfrm>
        </p:grpSpPr>
        <p:sp>
          <p:nvSpPr>
            <p:cNvPr id="18" name="矩形 17"/>
            <p:cNvSpPr/>
            <p:nvPr/>
          </p:nvSpPr>
          <p:spPr>
            <a:xfrm>
              <a:off x="3663283" y="517469"/>
              <a:ext cx="4865434"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04 </a:t>
              </a:r>
              <a:r>
                <a:rPr lang="zh-CN" altLang="en-US" sz="3200" b="1" dirty="0">
                  <a:solidFill>
                    <a:srgbClr val="0070C0"/>
                  </a:solidFill>
                  <a:latin typeface="思源黑体" panose="020B0500000000000000" pitchFamily="34" charset="-122"/>
                  <a:ea typeface="思源黑体" panose="020B0500000000000000" pitchFamily="34" charset="-122"/>
                </a:rPr>
                <a:t>企业的专利管理与运用</a:t>
              </a:r>
            </a:p>
          </p:txBody>
        </p:sp>
        <p:grpSp>
          <p:nvGrpSpPr>
            <p:cNvPr id="19" name="组合 18"/>
            <p:cNvGrpSpPr/>
            <p:nvPr/>
          </p:nvGrpSpPr>
          <p:grpSpPr>
            <a:xfrm>
              <a:off x="3222072" y="517469"/>
              <a:ext cx="5723586" cy="584775"/>
              <a:chOff x="3702463" y="461219"/>
              <a:chExt cx="5723586" cy="584775"/>
            </a:xfrm>
          </p:grpSpPr>
          <p:sp>
            <p:nvSpPr>
              <p:cNvPr id="20" name="半闭框 19"/>
              <p:cNvSpPr/>
              <p:nvPr/>
            </p:nvSpPr>
            <p:spPr>
              <a:xfrm>
                <a:off x="3702463"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半闭框 20"/>
              <p:cNvSpPr/>
              <p:nvPr/>
            </p:nvSpPr>
            <p:spPr>
              <a:xfrm rot="10800000">
                <a:off x="9069881"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22" name="矩形 21"/>
          <p:cNvSpPr/>
          <p:nvPr/>
        </p:nvSpPr>
        <p:spPr>
          <a:xfrm>
            <a:off x="5345077" y="4308252"/>
            <a:ext cx="6096000" cy="1338828"/>
          </a:xfrm>
          <a:prstGeom prst="rect">
            <a:avLst/>
          </a:prstGeom>
        </p:spPr>
        <p:txBody>
          <a:bodyPr>
            <a:spAutoFit/>
          </a:bodyPr>
          <a:lstStyle/>
          <a:p>
            <a:pPr>
              <a:lnSpc>
                <a:spcPct val="150000"/>
              </a:lnSpc>
            </a:pPr>
            <a:r>
              <a:rPr lang="zh-CN" altLang="en-US" dirty="0">
                <a:solidFill>
                  <a:schemeClr val="tx1">
                    <a:lumMod val="65000"/>
                    <a:lumOff val="35000"/>
                  </a:schemeClr>
                </a:solidFill>
                <a:ea typeface="思源宋体 CN" panose="02020400000000000000" pitchFamily="18" charset="-122"/>
              </a:rPr>
              <a:t>并且，专利还是企业的一项重要无形资产，在市场竞争和知识经济的条件下，专利的许可费、转让费、以及通过专利形成的技术垄断正越来越成为一个企业新的利润增长点。</a:t>
            </a:r>
          </a:p>
        </p:txBody>
      </p:sp>
    </p:spTree>
    <p:extLst>
      <p:ext uri="{BB962C8B-B14F-4D97-AF65-F5344CB8AC3E}">
        <p14:creationId xmlns:p14="http://schemas.microsoft.com/office/powerpoint/2010/main" val="3070423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311597" y="2133600"/>
            <a:ext cx="907056" cy="880992"/>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167788" y="2599456"/>
            <a:ext cx="1211856" cy="1173330"/>
            <a:chOff x="749147" y="2573369"/>
            <a:chExt cx="1211856" cy="1173330"/>
          </a:xfrm>
        </p:grpSpPr>
        <p:sp>
          <p:nvSpPr>
            <p:cNvPr id="3" name="椭圆 2"/>
            <p:cNvSpPr/>
            <p:nvPr/>
          </p:nvSpPr>
          <p:spPr>
            <a:xfrm>
              <a:off x="749147" y="2573369"/>
              <a:ext cx="1211856" cy="117333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83" name="椭圆 1"/>
            <p:cNvSpPr>
              <a:spLocks noChangeArrowheads="1"/>
            </p:cNvSpPr>
            <p:nvPr/>
          </p:nvSpPr>
          <p:spPr bwMode="auto">
            <a:xfrm>
              <a:off x="1035988" y="2840947"/>
              <a:ext cx="638175" cy="638175"/>
            </a:xfrm>
            <a:prstGeom prst="ellipse">
              <a:avLst/>
            </a:prstGeom>
            <a:solidFill>
              <a:srgbClr val="00B0F0"/>
            </a:solidFill>
            <a:ln w="12700" cmpd="sng">
              <a:noFill/>
              <a:round/>
              <a:headEnd/>
              <a:tailE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思源宋体 CN" panose="02020400000000000000" pitchFamily="18" charset="-122"/>
                  <a:ea typeface="思源宋体 CN" panose="02020400000000000000" pitchFamily="18" charset="-122"/>
                </a:rPr>
                <a:t>01</a:t>
              </a:r>
              <a:endParaRPr lang="zh-CN" altLang="en-US" sz="2800" dirty="0">
                <a:solidFill>
                  <a:schemeClr val="bg1"/>
                </a:solidFill>
                <a:latin typeface="思源宋体 CN" panose="02020400000000000000" pitchFamily="18" charset="-122"/>
                <a:ea typeface="思源宋体 CN" panose="02020400000000000000" pitchFamily="18" charset="-122"/>
              </a:endParaRPr>
            </a:p>
          </p:txBody>
        </p:sp>
      </p:grpSp>
      <p:sp>
        <p:nvSpPr>
          <p:cNvPr id="46085" name="TextBox 9"/>
          <p:cNvSpPr txBox="1">
            <a:spLocks noChangeArrowheads="1"/>
          </p:cNvSpPr>
          <p:nvPr/>
        </p:nvSpPr>
        <p:spPr bwMode="auto">
          <a:xfrm>
            <a:off x="2609597" y="2499780"/>
            <a:ext cx="534193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企业在境内（不含港、澳、台）注册，近三年内通过自主研发、受让、受赠、并购等方式，或通过5年以上独占许可方式，对其主要产品（服务）的核心支柱拥有自主知识产权；</a:t>
            </a:r>
            <a:endPar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46090" name="TextBox 20"/>
          <p:cNvSpPr txBox="1">
            <a:spLocks noChangeArrowheads="1"/>
          </p:cNvSpPr>
          <p:nvPr/>
        </p:nvSpPr>
        <p:spPr bwMode="auto">
          <a:xfrm>
            <a:off x="4418327" y="3746699"/>
            <a:ext cx="5205413"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Clr>
                <a:schemeClr val="hlink"/>
              </a:buClr>
              <a:buSzPct val="120000"/>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产品（服务）属《国有重点支持的高新技术领域》范围：</a:t>
            </a:r>
          </a:p>
          <a:p>
            <a:pPr algn="just" eaLnBrk="1" hangingPunct="1">
              <a:lnSpc>
                <a:spcPct val="130000"/>
              </a:lnSpc>
              <a:buClr>
                <a:schemeClr val="hlink"/>
              </a:buClr>
              <a:buSzPct val="120000"/>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 电子信息技术、生物与新医药技术、航空航天技术、</a:t>
            </a:r>
            <a:r>
              <a:rPr lang="en-US" altLang="zh-CN" sz="1600" b="0" dirty="0" err="1">
                <a:solidFill>
                  <a:schemeClr val="tx1">
                    <a:lumMod val="75000"/>
                    <a:lumOff val="25000"/>
                  </a:schemeClr>
                </a:solidFill>
                <a:latin typeface="思源宋体 CN" panose="02020400000000000000" pitchFamily="18" charset="-122"/>
                <a:ea typeface="思源宋体 CN" panose="02020400000000000000" pitchFamily="18" charset="-122"/>
              </a:rPr>
              <a:t>新材料技术</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r>
              <a:rPr lang="en-US" altLang="zh-CN" sz="1600" b="0" dirty="0" err="1">
                <a:solidFill>
                  <a:schemeClr val="tx1">
                    <a:lumMod val="75000"/>
                    <a:lumOff val="25000"/>
                  </a:schemeClr>
                </a:solidFill>
                <a:latin typeface="思源宋体 CN" panose="02020400000000000000" pitchFamily="18" charset="-122"/>
                <a:ea typeface="思源宋体 CN" panose="02020400000000000000" pitchFamily="18" charset="-122"/>
              </a:rPr>
              <a:t>高技术服务业</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 </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r>
              <a:rPr lang="en-US" altLang="zh-CN" sz="1600" b="0" dirty="0" err="1">
                <a:solidFill>
                  <a:schemeClr val="tx1">
                    <a:lumMod val="75000"/>
                    <a:lumOff val="25000"/>
                  </a:schemeClr>
                </a:solidFill>
                <a:latin typeface="思源宋体 CN" panose="02020400000000000000" pitchFamily="18" charset="-122"/>
                <a:ea typeface="思源宋体 CN" panose="02020400000000000000" pitchFamily="18" charset="-122"/>
              </a:rPr>
              <a:t>新能源及节能技术</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r>
              <a:rPr lang="en-US" altLang="zh-CN" sz="1600" b="0" dirty="0" err="1">
                <a:solidFill>
                  <a:schemeClr val="tx1">
                    <a:lumMod val="75000"/>
                    <a:lumOff val="25000"/>
                  </a:schemeClr>
                </a:solidFill>
                <a:latin typeface="思源宋体 CN" panose="02020400000000000000" pitchFamily="18" charset="-122"/>
                <a:ea typeface="思源宋体 CN" panose="02020400000000000000" pitchFamily="18" charset="-122"/>
              </a:rPr>
              <a:t>资源与环境技术</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r>
              <a:rPr lang="en-US" altLang="zh-CN" sz="1600" b="0" dirty="0" err="1">
                <a:solidFill>
                  <a:schemeClr val="tx1">
                    <a:lumMod val="75000"/>
                    <a:lumOff val="25000"/>
                  </a:schemeClr>
                </a:solidFill>
                <a:latin typeface="思源宋体 CN" panose="02020400000000000000" pitchFamily="18" charset="-122"/>
                <a:ea typeface="思源宋体 CN" panose="02020400000000000000" pitchFamily="18" charset="-122"/>
              </a:rPr>
              <a:t>高新技术改造传统产业</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r>
              <a:rPr lang="en-US" altLang="zh-CN" sz="1600" b="0" dirty="0" err="1">
                <a:solidFill>
                  <a:schemeClr val="tx1">
                    <a:lumMod val="75000"/>
                    <a:lumOff val="25000"/>
                  </a:schemeClr>
                </a:solidFill>
                <a:latin typeface="思源宋体 CN" panose="02020400000000000000" pitchFamily="18" charset="-122"/>
                <a:ea typeface="思源宋体 CN" panose="02020400000000000000" pitchFamily="18" charset="-122"/>
              </a:rPr>
              <a:t>其他领域</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endPar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46091" name="TextBox 22"/>
          <p:cNvSpPr txBox="1">
            <a:spLocks noChangeArrowheads="1"/>
          </p:cNvSpPr>
          <p:nvPr/>
        </p:nvSpPr>
        <p:spPr bwMode="auto">
          <a:xfrm>
            <a:off x="6284785" y="5465796"/>
            <a:ext cx="5156200" cy="70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Clr>
                <a:schemeClr val="hlink"/>
              </a:buClr>
              <a:buSzPct val="120000"/>
            </a:pPr>
            <a:r>
              <a:rPr lang="zh-CN" altLang="en-US" sz="1600" b="0">
                <a:solidFill>
                  <a:schemeClr val="tx1">
                    <a:lumMod val="75000"/>
                    <a:lumOff val="25000"/>
                  </a:schemeClr>
                </a:solidFill>
                <a:latin typeface="思源宋体 CN" panose="02020400000000000000" pitchFamily="18" charset="-122"/>
                <a:ea typeface="思源宋体 CN" panose="02020400000000000000" pitchFamily="18" charset="-122"/>
              </a:rPr>
              <a:t>大学专科以上科技人员占企业当年职工人数30%以上，其中研发人员占企业当年职工总数10%以上；</a:t>
            </a:r>
            <a:endParaRPr lang="en-US" altLang="zh-CN" sz="1600" b="0">
              <a:solidFill>
                <a:schemeClr val="tx1">
                  <a:lumMod val="75000"/>
                  <a:lumOff val="25000"/>
                </a:schemeClr>
              </a:solidFill>
              <a:latin typeface="思源宋体 CN" panose="02020400000000000000" pitchFamily="18" charset="-122"/>
              <a:ea typeface="思源宋体 CN" panose="02020400000000000000" pitchFamily="18" charset="-122"/>
            </a:endParaRPr>
          </a:p>
        </p:txBody>
      </p:sp>
      <p:grpSp>
        <p:nvGrpSpPr>
          <p:cNvPr id="22" name="组合 21"/>
          <p:cNvGrpSpPr/>
          <p:nvPr/>
        </p:nvGrpSpPr>
        <p:grpSpPr>
          <a:xfrm>
            <a:off x="845151" y="1415230"/>
            <a:ext cx="3007605" cy="587591"/>
            <a:chOff x="1968252" y="1507182"/>
            <a:chExt cx="3007605" cy="587591"/>
          </a:xfrm>
        </p:grpSpPr>
        <p:sp>
          <p:nvSpPr>
            <p:cNvPr id="23" name="圆角矩形 22"/>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118959" y="1600922"/>
              <a:ext cx="270619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3</a:t>
              </a:r>
              <a:r>
                <a:rPr lang="zh-CN" altLang="en-US" sz="2000" b="1" dirty="0">
                  <a:solidFill>
                    <a:schemeClr val="bg1"/>
                  </a:solidFill>
                  <a:latin typeface="思源宋体 CN" panose="02020400000000000000" pitchFamily="18" charset="-122"/>
                  <a:ea typeface="思源宋体 CN" panose="02020400000000000000" pitchFamily="18" charset="-122"/>
                </a:rPr>
                <a:t>、高新技术企业认定</a:t>
              </a:r>
            </a:p>
          </p:txBody>
        </p:sp>
      </p:grpSp>
      <p:grpSp>
        <p:nvGrpSpPr>
          <p:cNvPr id="25" name="组合 24"/>
          <p:cNvGrpSpPr/>
          <p:nvPr/>
        </p:nvGrpSpPr>
        <p:grpSpPr>
          <a:xfrm>
            <a:off x="3234207" y="517469"/>
            <a:ext cx="5723586" cy="584775"/>
            <a:chOff x="3222072" y="517469"/>
            <a:chExt cx="5723586" cy="584775"/>
          </a:xfrm>
        </p:grpSpPr>
        <p:sp>
          <p:nvSpPr>
            <p:cNvPr id="26" name="矩形 25"/>
            <p:cNvSpPr/>
            <p:nvPr/>
          </p:nvSpPr>
          <p:spPr>
            <a:xfrm>
              <a:off x="3663283" y="517469"/>
              <a:ext cx="4865434"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04 </a:t>
              </a:r>
              <a:r>
                <a:rPr lang="zh-CN" altLang="en-US" sz="3200" b="1" dirty="0">
                  <a:solidFill>
                    <a:srgbClr val="0070C0"/>
                  </a:solidFill>
                  <a:latin typeface="思源黑体" panose="020B0500000000000000" pitchFamily="34" charset="-122"/>
                  <a:ea typeface="思源黑体" panose="020B0500000000000000" pitchFamily="34" charset="-122"/>
                </a:rPr>
                <a:t>企业的专利管理与运用</a:t>
              </a:r>
            </a:p>
          </p:txBody>
        </p:sp>
        <p:grpSp>
          <p:nvGrpSpPr>
            <p:cNvPr id="27" name="组合 26"/>
            <p:cNvGrpSpPr/>
            <p:nvPr/>
          </p:nvGrpSpPr>
          <p:grpSpPr>
            <a:xfrm>
              <a:off x="3222072" y="517469"/>
              <a:ext cx="5723586" cy="584775"/>
              <a:chOff x="3702463" y="461219"/>
              <a:chExt cx="5723586" cy="584775"/>
            </a:xfrm>
          </p:grpSpPr>
          <p:sp>
            <p:nvSpPr>
              <p:cNvPr id="28" name="半闭框 27"/>
              <p:cNvSpPr/>
              <p:nvPr/>
            </p:nvSpPr>
            <p:spPr>
              <a:xfrm>
                <a:off x="3702463"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半闭框 28"/>
              <p:cNvSpPr/>
              <p:nvPr/>
            </p:nvSpPr>
            <p:spPr>
              <a:xfrm rot="10800000">
                <a:off x="9069881"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1" name="组合 30"/>
          <p:cNvGrpSpPr/>
          <p:nvPr/>
        </p:nvGrpSpPr>
        <p:grpSpPr>
          <a:xfrm>
            <a:off x="2996969" y="3846375"/>
            <a:ext cx="1211856" cy="1173330"/>
            <a:chOff x="749147" y="2573369"/>
            <a:chExt cx="1211856" cy="1173330"/>
          </a:xfrm>
        </p:grpSpPr>
        <p:sp>
          <p:nvSpPr>
            <p:cNvPr id="32" name="椭圆 31"/>
            <p:cNvSpPr/>
            <p:nvPr/>
          </p:nvSpPr>
          <p:spPr>
            <a:xfrm>
              <a:off x="749147" y="2573369"/>
              <a:ext cx="1211856" cy="117333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1"/>
            <p:cNvSpPr>
              <a:spLocks noChangeArrowheads="1"/>
            </p:cNvSpPr>
            <p:nvPr/>
          </p:nvSpPr>
          <p:spPr bwMode="auto">
            <a:xfrm>
              <a:off x="1035988" y="2840947"/>
              <a:ext cx="638175" cy="638175"/>
            </a:xfrm>
            <a:prstGeom prst="ellipse">
              <a:avLst/>
            </a:prstGeom>
            <a:solidFill>
              <a:srgbClr val="00B0F0"/>
            </a:solidFill>
            <a:ln w="12700" cmpd="sng">
              <a:noFill/>
              <a:round/>
              <a:headEnd/>
              <a:tailE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思源宋体 CN" panose="02020400000000000000" pitchFamily="18" charset="-122"/>
                  <a:ea typeface="思源宋体 CN" panose="02020400000000000000" pitchFamily="18" charset="-122"/>
                </a:rPr>
                <a:t>02</a:t>
              </a:r>
              <a:endParaRPr lang="zh-CN" altLang="en-US" sz="2800" dirty="0">
                <a:solidFill>
                  <a:schemeClr val="bg1"/>
                </a:solidFill>
                <a:latin typeface="思源宋体 CN" panose="02020400000000000000" pitchFamily="18" charset="-122"/>
                <a:ea typeface="思源宋体 CN" panose="02020400000000000000" pitchFamily="18" charset="-122"/>
              </a:endParaRPr>
            </a:p>
          </p:txBody>
        </p:sp>
      </p:grpSp>
      <p:grpSp>
        <p:nvGrpSpPr>
          <p:cNvPr id="34" name="组合 33"/>
          <p:cNvGrpSpPr/>
          <p:nvPr/>
        </p:nvGrpSpPr>
        <p:grpSpPr>
          <a:xfrm>
            <a:off x="4901051" y="5229868"/>
            <a:ext cx="1211856" cy="1173330"/>
            <a:chOff x="749147" y="2573369"/>
            <a:chExt cx="1211856" cy="1173330"/>
          </a:xfrm>
        </p:grpSpPr>
        <p:sp>
          <p:nvSpPr>
            <p:cNvPr id="35" name="椭圆 34"/>
            <p:cNvSpPr/>
            <p:nvPr/>
          </p:nvSpPr>
          <p:spPr>
            <a:xfrm>
              <a:off x="749147" y="2573369"/>
              <a:ext cx="1211856" cy="117333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1"/>
            <p:cNvSpPr>
              <a:spLocks noChangeArrowheads="1"/>
            </p:cNvSpPr>
            <p:nvPr/>
          </p:nvSpPr>
          <p:spPr bwMode="auto">
            <a:xfrm>
              <a:off x="1035988" y="2840947"/>
              <a:ext cx="638175" cy="638175"/>
            </a:xfrm>
            <a:prstGeom prst="ellipse">
              <a:avLst/>
            </a:prstGeom>
            <a:solidFill>
              <a:srgbClr val="00B0F0"/>
            </a:solidFill>
            <a:ln w="12700" cmpd="sng">
              <a:noFill/>
              <a:round/>
              <a:headEnd/>
              <a:tailE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思源宋体 CN" panose="02020400000000000000" pitchFamily="18" charset="-122"/>
                  <a:ea typeface="思源宋体 CN" panose="02020400000000000000" pitchFamily="18" charset="-122"/>
                </a:rPr>
                <a:t>03</a:t>
              </a:r>
              <a:endParaRPr lang="zh-CN" altLang="en-US" sz="2800" dirty="0">
                <a:solidFill>
                  <a:schemeClr val="bg1"/>
                </a:solidFill>
                <a:latin typeface="思源宋体 CN" panose="02020400000000000000" pitchFamily="18" charset="-122"/>
                <a:ea typeface="思源宋体 CN" panose="02020400000000000000" pitchFamily="18" charset="-122"/>
              </a:endParaRPr>
            </a:p>
          </p:txBody>
        </p:sp>
      </p:grpSp>
      <p:sp>
        <p:nvSpPr>
          <p:cNvPr id="37" name="椭圆 36"/>
          <p:cNvSpPr/>
          <p:nvPr/>
        </p:nvSpPr>
        <p:spPr>
          <a:xfrm>
            <a:off x="10306381" y="2770948"/>
            <a:ext cx="421884" cy="3999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947227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6"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childTnLst>
                          </p:cTn>
                        </p:par>
                        <p:par>
                          <p:cTn id="43" fill="hold">
                            <p:stCondLst>
                              <p:cond delay="4500"/>
                            </p:stCondLst>
                            <p:childTnLst>
                              <p:par>
                                <p:cTn id="44" presetID="17" presetClass="entr" presetSubtype="10" fill="hold" grpId="0" nodeType="afterEffect">
                                  <p:stCondLst>
                                    <p:cond delay="0"/>
                                  </p:stCondLst>
                                  <p:childTnLst>
                                    <p:set>
                                      <p:cBhvr>
                                        <p:cTn id="45" dur="1" fill="hold">
                                          <p:stCondLst>
                                            <p:cond delay="0"/>
                                          </p:stCondLst>
                                        </p:cTn>
                                        <p:tgtEl>
                                          <p:spTgt spid="46085"/>
                                        </p:tgtEl>
                                        <p:attrNameLst>
                                          <p:attrName>style.visibility</p:attrName>
                                        </p:attrNameLst>
                                      </p:cBhvr>
                                      <p:to>
                                        <p:strVal val="visible"/>
                                      </p:to>
                                    </p:set>
                                    <p:anim calcmode="lin" valueType="num">
                                      <p:cBhvr>
                                        <p:cTn id="46" dur="500" fill="hold"/>
                                        <p:tgtEl>
                                          <p:spTgt spid="46085"/>
                                        </p:tgtEl>
                                        <p:attrNameLst>
                                          <p:attrName>ppt_w</p:attrName>
                                        </p:attrNameLst>
                                      </p:cBhvr>
                                      <p:tavLst>
                                        <p:tav tm="0">
                                          <p:val>
                                            <p:fltVal val="0"/>
                                          </p:val>
                                        </p:tav>
                                        <p:tav tm="100000">
                                          <p:val>
                                            <p:strVal val="#ppt_w"/>
                                          </p:val>
                                        </p:tav>
                                      </p:tavLst>
                                    </p:anim>
                                    <p:anim calcmode="lin" valueType="num">
                                      <p:cBhvr>
                                        <p:cTn id="47" dur="500" fill="hold"/>
                                        <p:tgtEl>
                                          <p:spTgt spid="46085"/>
                                        </p:tgtEl>
                                        <p:attrNameLst>
                                          <p:attrName>ppt_h</p:attrName>
                                        </p:attrNameLst>
                                      </p:cBhvr>
                                      <p:tavLst>
                                        <p:tav tm="0">
                                          <p:val>
                                            <p:strVal val="#ppt_h"/>
                                          </p:val>
                                        </p:tav>
                                        <p:tav tm="100000">
                                          <p:val>
                                            <p:strVal val="#ppt_h"/>
                                          </p:val>
                                        </p:tav>
                                      </p:tavLst>
                                    </p:anim>
                                  </p:childTnLst>
                                </p:cTn>
                              </p:par>
                            </p:childTnLst>
                          </p:cTn>
                        </p:par>
                        <p:par>
                          <p:cTn id="48" fill="hold">
                            <p:stCondLst>
                              <p:cond delay="5000"/>
                            </p:stCondLst>
                            <p:childTnLst>
                              <p:par>
                                <p:cTn id="49" presetID="26"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80">
                                          <p:stCondLst>
                                            <p:cond delay="0"/>
                                          </p:stCondLst>
                                        </p:cTn>
                                        <p:tgtEl>
                                          <p:spTgt spid="31"/>
                                        </p:tgtEl>
                                      </p:cBhvr>
                                    </p:animEffect>
                                    <p:anim calcmode="lin" valueType="num">
                                      <p:cBhvr>
                                        <p:cTn id="5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7" dur="26">
                                          <p:stCondLst>
                                            <p:cond delay="650"/>
                                          </p:stCondLst>
                                        </p:cTn>
                                        <p:tgtEl>
                                          <p:spTgt spid="31"/>
                                        </p:tgtEl>
                                      </p:cBhvr>
                                      <p:to x="100000" y="60000"/>
                                    </p:animScale>
                                    <p:animScale>
                                      <p:cBhvr>
                                        <p:cTn id="58" dur="166" decel="50000">
                                          <p:stCondLst>
                                            <p:cond delay="676"/>
                                          </p:stCondLst>
                                        </p:cTn>
                                        <p:tgtEl>
                                          <p:spTgt spid="31"/>
                                        </p:tgtEl>
                                      </p:cBhvr>
                                      <p:to x="100000" y="100000"/>
                                    </p:animScale>
                                    <p:animScale>
                                      <p:cBhvr>
                                        <p:cTn id="59" dur="26">
                                          <p:stCondLst>
                                            <p:cond delay="1312"/>
                                          </p:stCondLst>
                                        </p:cTn>
                                        <p:tgtEl>
                                          <p:spTgt spid="31"/>
                                        </p:tgtEl>
                                      </p:cBhvr>
                                      <p:to x="100000" y="80000"/>
                                    </p:animScale>
                                    <p:animScale>
                                      <p:cBhvr>
                                        <p:cTn id="60" dur="166" decel="50000">
                                          <p:stCondLst>
                                            <p:cond delay="1338"/>
                                          </p:stCondLst>
                                        </p:cTn>
                                        <p:tgtEl>
                                          <p:spTgt spid="31"/>
                                        </p:tgtEl>
                                      </p:cBhvr>
                                      <p:to x="100000" y="100000"/>
                                    </p:animScale>
                                    <p:animScale>
                                      <p:cBhvr>
                                        <p:cTn id="61" dur="26">
                                          <p:stCondLst>
                                            <p:cond delay="1642"/>
                                          </p:stCondLst>
                                        </p:cTn>
                                        <p:tgtEl>
                                          <p:spTgt spid="31"/>
                                        </p:tgtEl>
                                      </p:cBhvr>
                                      <p:to x="100000" y="90000"/>
                                    </p:animScale>
                                    <p:animScale>
                                      <p:cBhvr>
                                        <p:cTn id="62" dur="166" decel="50000">
                                          <p:stCondLst>
                                            <p:cond delay="1668"/>
                                          </p:stCondLst>
                                        </p:cTn>
                                        <p:tgtEl>
                                          <p:spTgt spid="31"/>
                                        </p:tgtEl>
                                      </p:cBhvr>
                                      <p:to x="100000" y="100000"/>
                                    </p:animScale>
                                    <p:animScale>
                                      <p:cBhvr>
                                        <p:cTn id="63" dur="26">
                                          <p:stCondLst>
                                            <p:cond delay="1808"/>
                                          </p:stCondLst>
                                        </p:cTn>
                                        <p:tgtEl>
                                          <p:spTgt spid="31"/>
                                        </p:tgtEl>
                                      </p:cBhvr>
                                      <p:to x="100000" y="95000"/>
                                    </p:animScale>
                                    <p:animScale>
                                      <p:cBhvr>
                                        <p:cTn id="64" dur="166" decel="50000">
                                          <p:stCondLst>
                                            <p:cond delay="1834"/>
                                          </p:stCondLst>
                                        </p:cTn>
                                        <p:tgtEl>
                                          <p:spTgt spid="31"/>
                                        </p:tgtEl>
                                      </p:cBhvr>
                                      <p:to x="100000" y="100000"/>
                                    </p:animScale>
                                  </p:childTnLst>
                                </p:cTn>
                              </p:par>
                            </p:childTnLst>
                          </p:cTn>
                        </p:par>
                        <p:par>
                          <p:cTn id="65" fill="hold">
                            <p:stCondLst>
                              <p:cond delay="7000"/>
                            </p:stCondLst>
                            <p:childTnLst>
                              <p:par>
                                <p:cTn id="66" presetID="17" presetClass="entr" presetSubtype="10" fill="hold" grpId="0" nodeType="afterEffect">
                                  <p:stCondLst>
                                    <p:cond delay="0"/>
                                  </p:stCondLst>
                                  <p:childTnLst>
                                    <p:set>
                                      <p:cBhvr>
                                        <p:cTn id="67" dur="1" fill="hold">
                                          <p:stCondLst>
                                            <p:cond delay="0"/>
                                          </p:stCondLst>
                                        </p:cTn>
                                        <p:tgtEl>
                                          <p:spTgt spid="46090"/>
                                        </p:tgtEl>
                                        <p:attrNameLst>
                                          <p:attrName>style.visibility</p:attrName>
                                        </p:attrNameLst>
                                      </p:cBhvr>
                                      <p:to>
                                        <p:strVal val="visible"/>
                                      </p:to>
                                    </p:set>
                                    <p:anim calcmode="lin" valueType="num">
                                      <p:cBhvr>
                                        <p:cTn id="68" dur="500" fill="hold"/>
                                        <p:tgtEl>
                                          <p:spTgt spid="46090"/>
                                        </p:tgtEl>
                                        <p:attrNameLst>
                                          <p:attrName>ppt_w</p:attrName>
                                        </p:attrNameLst>
                                      </p:cBhvr>
                                      <p:tavLst>
                                        <p:tav tm="0">
                                          <p:val>
                                            <p:fltVal val="0"/>
                                          </p:val>
                                        </p:tav>
                                        <p:tav tm="100000">
                                          <p:val>
                                            <p:strVal val="#ppt_w"/>
                                          </p:val>
                                        </p:tav>
                                      </p:tavLst>
                                    </p:anim>
                                    <p:anim calcmode="lin" valueType="num">
                                      <p:cBhvr>
                                        <p:cTn id="69" dur="500" fill="hold"/>
                                        <p:tgtEl>
                                          <p:spTgt spid="46090"/>
                                        </p:tgtEl>
                                        <p:attrNameLst>
                                          <p:attrName>ppt_h</p:attrName>
                                        </p:attrNameLst>
                                      </p:cBhvr>
                                      <p:tavLst>
                                        <p:tav tm="0">
                                          <p:val>
                                            <p:strVal val="#ppt_h"/>
                                          </p:val>
                                        </p:tav>
                                        <p:tav tm="100000">
                                          <p:val>
                                            <p:strVal val="#ppt_h"/>
                                          </p:val>
                                        </p:tav>
                                      </p:tavLst>
                                    </p:anim>
                                  </p:childTnLst>
                                </p:cTn>
                              </p:par>
                            </p:childTnLst>
                          </p:cTn>
                        </p:par>
                        <p:par>
                          <p:cTn id="70" fill="hold">
                            <p:stCondLst>
                              <p:cond delay="7500"/>
                            </p:stCondLst>
                            <p:childTnLst>
                              <p:par>
                                <p:cTn id="71" presetID="26" presetClass="entr" presetSubtype="0"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80">
                                          <p:stCondLst>
                                            <p:cond delay="0"/>
                                          </p:stCondLst>
                                        </p:cTn>
                                        <p:tgtEl>
                                          <p:spTgt spid="34"/>
                                        </p:tgtEl>
                                      </p:cBhvr>
                                    </p:animEffect>
                                    <p:anim calcmode="lin" valueType="num">
                                      <p:cBhvr>
                                        <p:cTn id="7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79" dur="26">
                                          <p:stCondLst>
                                            <p:cond delay="650"/>
                                          </p:stCondLst>
                                        </p:cTn>
                                        <p:tgtEl>
                                          <p:spTgt spid="34"/>
                                        </p:tgtEl>
                                      </p:cBhvr>
                                      <p:to x="100000" y="60000"/>
                                    </p:animScale>
                                    <p:animScale>
                                      <p:cBhvr>
                                        <p:cTn id="80" dur="166" decel="50000">
                                          <p:stCondLst>
                                            <p:cond delay="676"/>
                                          </p:stCondLst>
                                        </p:cTn>
                                        <p:tgtEl>
                                          <p:spTgt spid="34"/>
                                        </p:tgtEl>
                                      </p:cBhvr>
                                      <p:to x="100000" y="100000"/>
                                    </p:animScale>
                                    <p:animScale>
                                      <p:cBhvr>
                                        <p:cTn id="81" dur="26">
                                          <p:stCondLst>
                                            <p:cond delay="1312"/>
                                          </p:stCondLst>
                                        </p:cTn>
                                        <p:tgtEl>
                                          <p:spTgt spid="34"/>
                                        </p:tgtEl>
                                      </p:cBhvr>
                                      <p:to x="100000" y="80000"/>
                                    </p:animScale>
                                    <p:animScale>
                                      <p:cBhvr>
                                        <p:cTn id="82" dur="166" decel="50000">
                                          <p:stCondLst>
                                            <p:cond delay="1338"/>
                                          </p:stCondLst>
                                        </p:cTn>
                                        <p:tgtEl>
                                          <p:spTgt spid="34"/>
                                        </p:tgtEl>
                                      </p:cBhvr>
                                      <p:to x="100000" y="100000"/>
                                    </p:animScale>
                                    <p:animScale>
                                      <p:cBhvr>
                                        <p:cTn id="83" dur="26">
                                          <p:stCondLst>
                                            <p:cond delay="1642"/>
                                          </p:stCondLst>
                                        </p:cTn>
                                        <p:tgtEl>
                                          <p:spTgt spid="34"/>
                                        </p:tgtEl>
                                      </p:cBhvr>
                                      <p:to x="100000" y="90000"/>
                                    </p:animScale>
                                    <p:animScale>
                                      <p:cBhvr>
                                        <p:cTn id="84" dur="166" decel="50000">
                                          <p:stCondLst>
                                            <p:cond delay="1668"/>
                                          </p:stCondLst>
                                        </p:cTn>
                                        <p:tgtEl>
                                          <p:spTgt spid="34"/>
                                        </p:tgtEl>
                                      </p:cBhvr>
                                      <p:to x="100000" y="100000"/>
                                    </p:animScale>
                                    <p:animScale>
                                      <p:cBhvr>
                                        <p:cTn id="85" dur="26">
                                          <p:stCondLst>
                                            <p:cond delay="1808"/>
                                          </p:stCondLst>
                                        </p:cTn>
                                        <p:tgtEl>
                                          <p:spTgt spid="34"/>
                                        </p:tgtEl>
                                      </p:cBhvr>
                                      <p:to x="100000" y="95000"/>
                                    </p:animScale>
                                    <p:animScale>
                                      <p:cBhvr>
                                        <p:cTn id="86" dur="166" decel="50000">
                                          <p:stCondLst>
                                            <p:cond delay="1834"/>
                                          </p:stCondLst>
                                        </p:cTn>
                                        <p:tgtEl>
                                          <p:spTgt spid="34"/>
                                        </p:tgtEl>
                                      </p:cBhvr>
                                      <p:to x="100000" y="100000"/>
                                    </p:animScale>
                                  </p:childTnLst>
                                </p:cTn>
                              </p:par>
                            </p:childTnLst>
                          </p:cTn>
                        </p:par>
                        <p:par>
                          <p:cTn id="87" fill="hold">
                            <p:stCondLst>
                              <p:cond delay="9500"/>
                            </p:stCondLst>
                            <p:childTnLst>
                              <p:par>
                                <p:cTn id="88" presetID="17" presetClass="entr" presetSubtype="10" fill="hold" grpId="0" nodeType="afterEffect">
                                  <p:stCondLst>
                                    <p:cond delay="0"/>
                                  </p:stCondLst>
                                  <p:childTnLst>
                                    <p:set>
                                      <p:cBhvr>
                                        <p:cTn id="89" dur="1" fill="hold">
                                          <p:stCondLst>
                                            <p:cond delay="0"/>
                                          </p:stCondLst>
                                        </p:cTn>
                                        <p:tgtEl>
                                          <p:spTgt spid="46091"/>
                                        </p:tgtEl>
                                        <p:attrNameLst>
                                          <p:attrName>style.visibility</p:attrName>
                                        </p:attrNameLst>
                                      </p:cBhvr>
                                      <p:to>
                                        <p:strVal val="visible"/>
                                      </p:to>
                                    </p:set>
                                    <p:anim calcmode="lin" valueType="num">
                                      <p:cBhvr>
                                        <p:cTn id="90" dur="500" fill="hold"/>
                                        <p:tgtEl>
                                          <p:spTgt spid="46091"/>
                                        </p:tgtEl>
                                        <p:attrNameLst>
                                          <p:attrName>ppt_w</p:attrName>
                                        </p:attrNameLst>
                                      </p:cBhvr>
                                      <p:tavLst>
                                        <p:tav tm="0">
                                          <p:val>
                                            <p:fltVal val="0"/>
                                          </p:val>
                                        </p:tav>
                                        <p:tav tm="100000">
                                          <p:val>
                                            <p:strVal val="#ppt_w"/>
                                          </p:val>
                                        </p:tav>
                                      </p:tavLst>
                                    </p:anim>
                                    <p:anim calcmode="lin" valueType="num">
                                      <p:cBhvr>
                                        <p:cTn id="91" dur="500" fill="hold"/>
                                        <p:tgtEl>
                                          <p:spTgt spid="460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6085" grpId="0"/>
      <p:bldP spid="46090" grpId="0"/>
      <p:bldP spid="46091" grpId="0"/>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67788" y="2599456"/>
            <a:ext cx="1211856" cy="1173330"/>
            <a:chOff x="749147" y="2573369"/>
            <a:chExt cx="1211856" cy="1173330"/>
          </a:xfrm>
        </p:grpSpPr>
        <p:sp>
          <p:nvSpPr>
            <p:cNvPr id="3" name="椭圆 2"/>
            <p:cNvSpPr/>
            <p:nvPr/>
          </p:nvSpPr>
          <p:spPr>
            <a:xfrm>
              <a:off x="749147" y="2573369"/>
              <a:ext cx="1211856" cy="117333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83" name="椭圆 1"/>
            <p:cNvSpPr>
              <a:spLocks noChangeArrowheads="1"/>
            </p:cNvSpPr>
            <p:nvPr/>
          </p:nvSpPr>
          <p:spPr bwMode="auto">
            <a:xfrm>
              <a:off x="1035988" y="2840947"/>
              <a:ext cx="638175" cy="638175"/>
            </a:xfrm>
            <a:prstGeom prst="ellipse">
              <a:avLst/>
            </a:prstGeom>
            <a:solidFill>
              <a:srgbClr val="00B0F0"/>
            </a:solidFill>
            <a:ln w="12700" cmpd="sng">
              <a:noFill/>
              <a:round/>
              <a:headEnd/>
              <a:tailE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思源宋体 CN" panose="02020400000000000000" pitchFamily="18" charset="-122"/>
                  <a:ea typeface="思源宋体 CN" panose="02020400000000000000" pitchFamily="18" charset="-122"/>
                </a:rPr>
                <a:t>04</a:t>
              </a:r>
              <a:endParaRPr lang="zh-CN" altLang="en-US" sz="2800" dirty="0">
                <a:solidFill>
                  <a:schemeClr val="bg1"/>
                </a:solidFill>
                <a:latin typeface="思源宋体 CN" panose="02020400000000000000" pitchFamily="18" charset="-122"/>
                <a:ea typeface="思源宋体 CN" panose="02020400000000000000" pitchFamily="18" charset="-122"/>
              </a:endParaRPr>
            </a:p>
          </p:txBody>
        </p:sp>
      </p:grpSp>
      <p:sp>
        <p:nvSpPr>
          <p:cNvPr id="46085" name="TextBox 9"/>
          <p:cNvSpPr txBox="1">
            <a:spLocks noChangeArrowheads="1"/>
          </p:cNvSpPr>
          <p:nvPr/>
        </p:nvSpPr>
        <p:spPr bwMode="auto">
          <a:xfrm>
            <a:off x="2609597" y="2499780"/>
            <a:ext cx="581830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近三年研发费用点销售收入总额比例符合以下要求：</a:t>
            </a:r>
            <a:endPar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endParaRPr>
          </a:p>
          <a:p>
            <a:pPr marL="342900" indent="-342900" algn="just" eaLnBrk="1" hangingPunct="1">
              <a:lnSpc>
                <a:spcPct val="130000"/>
              </a:lnSpc>
              <a:buFont typeface="+mj-lt"/>
              <a:buAutoNum type="alphaLcParenR"/>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最近一年销售收入小于</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5000</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万元的，比例不低于</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6%</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p>
          <a:p>
            <a:pPr marL="342900" indent="-342900" algn="just" eaLnBrk="1" hangingPunct="1">
              <a:lnSpc>
                <a:spcPct val="130000"/>
              </a:lnSpc>
              <a:buFont typeface="+mj-lt"/>
              <a:buAutoNum type="alphaLcParenR"/>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最近一年销售收入在</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5000</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万元至</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2</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亿元的，比例不低于</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4%</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p>
          <a:p>
            <a:pPr marL="342900" indent="-342900" algn="just" eaLnBrk="1" hangingPunct="1">
              <a:lnSpc>
                <a:spcPct val="130000"/>
              </a:lnSpc>
              <a:buFont typeface="+mj-lt"/>
              <a:buAutoNum type="alphaLcParenR"/>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最近一年销售收入在</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2</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亿元以上的，比例不低于</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3%</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p>
        </p:txBody>
      </p:sp>
      <p:sp>
        <p:nvSpPr>
          <p:cNvPr id="46090" name="TextBox 20"/>
          <p:cNvSpPr txBox="1">
            <a:spLocks noChangeArrowheads="1"/>
          </p:cNvSpPr>
          <p:nvPr/>
        </p:nvSpPr>
        <p:spPr bwMode="auto">
          <a:xfrm>
            <a:off x="4328120" y="4447170"/>
            <a:ext cx="5333673"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Clr>
                <a:schemeClr val="hlink"/>
              </a:buClr>
              <a:buSzPct val="120000"/>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高新技术产品（服务）收入占企业当年总收入的</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60%</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以上；</a:t>
            </a:r>
          </a:p>
        </p:txBody>
      </p:sp>
      <p:sp>
        <p:nvSpPr>
          <p:cNvPr id="46091" name="TextBox 22"/>
          <p:cNvSpPr txBox="1">
            <a:spLocks noChangeArrowheads="1"/>
          </p:cNvSpPr>
          <p:nvPr/>
        </p:nvSpPr>
        <p:spPr bwMode="auto">
          <a:xfrm>
            <a:off x="6284785" y="5305752"/>
            <a:ext cx="5156200" cy="102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Clr>
                <a:schemeClr val="hlink"/>
              </a:buClr>
              <a:buSzPct val="120000"/>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企业研究开发组织管理水平、科技成果转化能力、自主知识产权数量、销售与总资产成长性等指标符合</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高新技术企业认定管理工作指引</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的要求。</a:t>
            </a:r>
          </a:p>
        </p:txBody>
      </p:sp>
      <p:grpSp>
        <p:nvGrpSpPr>
          <p:cNvPr id="22" name="组合 21"/>
          <p:cNvGrpSpPr/>
          <p:nvPr/>
        </p:nvGrpSpPr>
        <p:grpSpPr>
          <a:xfrm>
            <a:off x="845151" y="1415230"/>
            <a:ext cx="3007605" cy="587591"/>
            <a:chOff x="1968252" y="1507182"/>
            <a:chExt cx="3007605" cy="587591"/>
          </a:xfrm>
        </p:grpSpPr>
        <p:sp>
          <p:nvSpPr>
            <p:cNvPr id="23" name="圆角矩形 22"/>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118959" y="1600922"/>
              <a:ext cx="270619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3</a:t>
              </a:r>
              <a:r>
                <a:rPr lang="zh-CN" altLang="en-US" sz="2000" b="1" dirty="0">
                  <a:solidFill>
                    <a:schemeClr val="bg1"/>
                  </a:solidFill>
                  <a:latin typeface="思源宋体 CN" panose="02020400000000000000" pitchFamily="18" charset="-122"/>
                  <a:ea typeface="思源宋体 CN" panose="02020400000000000000" pitchFamily="18" charset="-122"/>
                </a:rPr>
                <a:t>、高新技术企业认定</a:t>
              </a:r>
            </a:p>
          </p:txBody>
        </p:sp>
      </p:grpSp>
      <p:grpSp>
        <p:nvGrpSpPr>
          <p:cNvPr id="25" name="组合 24"/>
          <p:cNvGrpSpPr/>
          <p:nvPr/>
        </p:nvGrpSpPr>
        <p:grpSpPr>
          <a:xfrm>
            <a:off x="3234207" y="517469"/>
            <a:ext cx="5723586" cy="584775"/>
            <a:chOff x="3222072" y="517469"/>
            <a:chExt cx="5723586" cy="584775"/>
          </a:xfrm>
        </p:grpSpPr>
        <p:sp>
          <p:nvSpPr>
            <p:cNvPr id="26" name="矩形 25"/>
            <p:cNvSpPr/>
            <p:nvPr/>
          </p:nvSpPr>
          <p:spPr>
            <a:xfrm>
              <a:off x="3663283" y="517469"/>
              <a:ext cx="4865434"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04 </a:t>
              </a:r>
              <a:r>
                <a:rPr lang="zh-CN" altLang="en-US" sz="3200" b="1" dirty="0">
                  <a:solidFill>
                    <a:srgbClr val="0070C0"/>
                  </a:solidFill>
                  <a:latin typeface="思源黑体" panose="020B0500000000000000" pitchFamily="34" charset="-122"/>
                  <a:ea typeface="思源黑体" panose="020B0500000000000000" pitchFamily="34" charset="-122"/>
                </a:rPr>
                <a:t>企业的专利管理与运用</a:t>
              </a:r>
            </a:p>
          </p:txBody>
        </p:sp>
        <p:grpSp>
          <p:nvGrpSpPr>
            <p:cNvPr id="27" name="组合 26"/>
            <p:cNvGrpSpPr/>
            <p:nvPr/>
          </p:nvGrpSpPr>
          <p:grpSpPr>
            <a:xfrm>
              <a:off x="3222072" y="517469"/>
              <a:ext cx="5723586" cy="584775"/>
              <a:chOff x="3702463" y="461219"/>
              <a:chExt cx="5723586" cy="584775"/>
            </a:xfrm>
          </p:grpSpPr>
          <p:sp>
            <p:nvSpPr>
              <p:cNvPr id="28" name="半闭框 27"/>
              <p:cNvSpPr/>
              <p:nvPr/>
            </p:nvSpPr>
            <p:spPr>
              <a:xfrm>
                <a:off x="3702463"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半闭框 28"/>
              <p:cNvSpPr/>
              <p:nvPr/>
            </p:nvSpPr>
            <p:spPr>
              <a:xfrm rot="10800000">
                <a:off x="9069881"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1" name="组合 30"/>
          <p:cNvGrpSpPr/>
          <p:nvPr/>
        </p:nvGrpSpPr>
        <p:grpSpPr>
          <a:xfrm>
            <a:off x="2996969" y="4066715"/>
            <a:ext cx="1211856" cy="1173330"/>
            <a:chOff x="749147" y="2573369"/>
            <a:chExt cx="1211856" cy="1173330"/>
          </a:xfrm>
        </p:grpSpPr>
        <p:sp>
          <p:nvSpPr>
            <p:cNvPr id="32" name="椭圆 31"/>
            <p:cNvSpPr/>
            <p:nvPr/>
          </p:nvSpPr>
          <p:spPr>
            <a:xfrm>
              <a:off x="749147" y="2573369"/>
              <a:ext cx="1211856" cy="117333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1"/>
            <p:cNvSpPr>
              <a:spLocks noChangeArrowheads="1"/>
            </p:cNvSpPr>
            <p:nvPr/>
          </p:nvSpPr>
          <p:spPr bwMode="auto">
            <a:xfrm>
              <a:off x="1035988" y="2840947"/>
              <a:ext cx="638175" cy="638175"/>
            </a:xfrm>
            <a:prstGeom prst="ellipse">
              <a:avLst/>
            </a:prstGeom>
            <a:solidFill>
              <a:srgbClr val="00B0F0"/>
            </a:solidFill>
            <a:ln w="12700" cmpd="sng">
              <a:noFill/>
              <a:round/>
              <a:headEnd/>
              <a:tailE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思源宋体 CN" panose="02020400000000000000" pitchFamily="18" charset="-122"/>
                  <a:ea typeface="思源宋体 CN" panose="02020400000000000000" pitchFamily="18" charset="-122"/>
                </a:rPr>
                <a:t>05</a:t>
              </a:r>
              <a:endParaRPr lang="zh-CN" altLang="en-US" sz="2800" dirty="0">
                <a:solidFill>
                  <a:schemeClr val="bg1"/>
                </a:solidFill>
                <a:latin typeface="思源宋体 CN" panose="02020400000000000000" pitchFamily="18" charset="-122"/>
                <a:ea typeface="思源宋体 CN" panose="02020400000000000000" pitchFamily="18" charset="-122"/>
              </a:endParaRPr>
            </a:p>
          </p:txBody>
        </p:sp>
      </p:grpSp>
      <p:grpSp>
        <p:nvGrpSpPr>
          <p:cNvPr id="34" name="组合 33"/>
          <p:cNvGrpSpPr/>
          <p:nvPr/>
        </p:nvGrpSpPr>
        <p:grpSpPr>
          <a:xfrm>
            <a:off x="4901051" y="5229868"/>
            <a:ext cx="1211856" cy="1173330"/>
            <a:chOff x="749147" y="2573369"/>
            <a:chExt cx="1211856" cy="1173330"/>
          </a:xfrm>
        </p:grpSpPr>
        <p:sp>
          <p:nvSpPr>
            <p:cNvPr id="35" name="椭圆 34"/>
            <p:cNvSpPr/>
            <p:nvPr/>
          </p:nvSpPr>
          <p:spPr>
            <a:xfrm>
              <a:off x="749147" y="2573369"/>
              <a:ext cx="1211856" cy="117333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1"/>
            <p:cNvSpPr>
              <a:spLocks noChangeArrowheads="1"/>
            </p:cNvSpPr>
            <p:nvPr/>
          </p:nvSpPr>
          <p:spPr bwMode="auto">
            <a:xfrm>
              <a:off x="1035988" y="2840947"/>
              <a:ext cx="638175" cy="638175"/>
            </a:xfrm>
            <a:prstGeom prst="ellipse">
              <a:avLst/>
            </a:prstGeom>
            <a:solidFill>
              <a:srgbClr val="00B0F0"/>
            </a:solidFill>
            <a:ln w="12700" cmpd="sng">
              <a:noFill/>
              <a:round/>
              <a:headEnd/>
              <a:tailE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思源宋体 CN" panose="02020400000000000000" pitchFamily="18" charset="-122"/>
                  <a:ea typeface="思源宋体 CN" panose="02020400000000000000" pitchFamily="18" charset="-122"/>
                </a:rPr>
                <a:t>06</a:t>
              </a:r>
              <a:endParaRPr lang="zh-CN" altLang="en-US" sz="2800" dirty="0">
                <a:solidFill>
                  <a:schemeClr val="bg1"/>
                </a:solidFill>
                <a:latin typeface="思源宋体 CN" panose="02020400000000000000" pitchFamily="18" charset="-122"/>
                <a:ea typeface="思源宋体 CN" panose="02020400000000000000" pitchFamily="18" charset="-122"/>
              </a:endParaRPr>
            </a:p>
          </p:txBody>
        </p:sp>
      </p:grpSp>
      <p:sp>
        <p:nvSpPr>
          <p:cNvPr id="30" name="椭圆 29"/>
          <p:cNvSpPr/>
          <p:nvPr/>
        </p:nvSpPr>
        <p:spPr>
          <a:xfrm>
            <a:off x="10059806" y="2548008"/>
            <a:ext cx="907056" cy="880992"/>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544978" y="2436830"/>
            <a:ext cx="421884" cy="3999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956044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6"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childTnLst>
                          </p:cTn>
                        </p:par>
                        <p:par>
                          <p:cTn id="43" fill="hold">
                            <p:stCondLst>
                              <p:cond delay="4500"/>
                            </p:stCondLst>
                            <p:childTnLst>
                              <p:par>
                                <p:cTn id="44" presetID="17" presetClass="entr" presetSubtype="10" fill="hold" grpId="0" nodeType="afterEffect">
                                  <p:stCondLst>
                                    <p:cond delay="0"/>
                                  </p:stCondLst>
                                  <p:childTnLst>
                                    <p:set>
                                      <p:cBhvr>
                                        <p:cTn id="45" dur="1" fill="hold">
                                          <p:stCondLst>
                                            <p:cond delay="0"/>
                                          </p:stCondLst>
                                        </p:cTn>
                                        <p:tgtEl>
                                          <p:spTgt spid="46085"/>
                                        </p:tgtEl>
                                        <p:attrNameLst>
                                          <p:attrName>style.visibility</p:attrName>
                                        </p:attrNameLst>
                                      </p:cBhvr>
                                      <p:to>
                                        <p:strVal val="visible"/>
                                      </p:to>
                                    </p:set>
                                    <p:anim calcmode="lin" valueType="num">
                                      <p:cBhvr>
                                        <p:cTn id="46" dur="500" fill="hold"/>
                                        <p:tgtEl>
                                          <p:spTgt spid="46085"/>
                                        </p:tgtEl>
                                        <p:attrNameLst>
                                          <p:attrName>ppt_w</p:attrName>
                                        </p:attrNameLst>
                                      </p:cBhvr>
                                      <p:tavLst>
                                        <p:tav tm="0">
                                          <p:val>
                                            <p:fltVal val="0"/>
                                          </p:val>
                                        </p:tav>
                                        <p:tav tm="100000">
                                          <p:val>
                                            <p:strVal val="#ppt_w"/>
                                          </p:val>
                                        </p:tav>
                                      </p:tavLst>
                                    </p:anim>
                                    <p:anim calcmode="lin" valueType="num">
                                      <p:cBhvr>
                                        <p:cTn id="47" dur="500" fill="hold"/>
                                        <p:tgtEl>
                                          <p:spTgt spid="46085"/>
                                        </p:tgtEl>
                                        <p:attrNameLst>
                                          <p:attrName>ppt_h</p:attrName>
                                        </p:attrNameLst>
                                      </p:cBhvr>
                                      <p:tavLst>
                                        <p:tav tm="0">
                                          <p:val>
                                            <p:strVal val="#ppt_h"/>
                                          </p:val>
                                        </p:tav>
                                        <p:tav tm="100000">
                                          <p:val>
                                            <p:strVal val="#ppt_h"/>
                                          </p:val>
                                        </p:tav>
                                      </p:tavLst>
                                    </p:anim>
                                  </p:childTnLst>
                                </p:cTn>
                              </p:par>
                            </p:childTnLst>
                          </p:cTn>
                        </p:par>
                        <p:par>
                          <p:cTn id="48" fill="hold">
                            <p:stCondLst>
                              <p:cond delay="5000"/>
                            </p:stCondLst>
                            <p:childTnLst>
                              <p:par>
                                <p:cTn id="49" presetID="26"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80">
                                          <p:stCondLst>
                                            <p:cond delay="0"/>
                                          </p:stCondLst>
                                        </p:cTn>
                                        <p:tgtEl>
                                          <p:spTgt spid="31"/>
                                        </p:tgtEl>
                                      </p:cBhvr>
                                    </p:animEffect>
                                    <p:anim calcmode="lin" valueType="num">
                                      <p:cBhvr>
                                        <p:cTn id="5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7" dur="26">
                                          <p:stCondLst>
                                            <p:cond delay="650"/>
                                          </p:stCondLst>
                                        </p:cTn>
                                        <p:tgtEl>
                                          <p:spTgt spid="31"/>
                                        </p:tgtEl>
                                      </p:cBhvr>
                                      <p:to x="100000" y="60000"/>
                                    </p:animScale>
                                    <p:animScale>
                                      <p:cBhvr>
                                        <p:cTn id="58" dur="166" decel="50000">
                                          <p:stCondLst>
                                            <p:cond delay="676"/>
                                          </p:stCondLst>
                                        </p:cTn>
                                        <p:tgtEl>
                                          <p:spTgt spid="31"/>
                                        </p:tgtEl>
                                      </p:cBhvr>
                                      <p:to x="100000" y="100000"/>
                                    </p:animScale>
                                    <p:animScale>
                                      <p:cBhvr>
                                        <p:cTn id="59" dur="26">
                                          <p:stCondLst>
                                            <p:cond delay="1312"/>
                                          </p:stCondLst>
                                        </p:cTn>
                                        <p:tgtEl>
                                          <p:spTgt spid="31"/>
                                        </p:tgtEl>
                                      </p:cBhvr>
                                      <p:to x="100000" y="80000"/>
                                    </p:animScale>
                                    <p:animScale>
                                      <p:cBhvr>
                                        <p:cTn id="60" dur="166" decel="50000">
                                          <p:stCondLst>
                                            <p:cond delay="1338"/>
                                          </p:stCondLst>
                                        </p:cTn>
                                        <p:tgtEl>
                                          <p:spTgt spid="31"/>
                                        </p:tgtEl>
                                      </p:cBhvr>
                                      <p:to x="100000" y="100000"/>
                                    </p:animScale>
                                    <p:animScale>
                                      <p:cBhvr>
                                        <p:cTn id="61" dur="26">
                                          <p:stCondLst>
                                            <p:cond delay="1642"/>
                                          </p:stCondLst>
                                        </p:cTn>
                                        <p:tgtEl>
                                          <p:spTgt spid="31"/>
                                        </p:tgtEl>
                                      </p:cBhvr>
                                      <p:to x="100000" y="90000"/>
                                    </p:animScale>
                                    <p:animScale>
                                      <p:cBhvr>
                                        <p:cTn id="62" dur="166" decel="50000">
                                          <p:stCondLst>
                                            <p:cond delay="1668"/>
                                          </p:stCondLst>
                                        </p:cTn>
                                        <p:tgtEl>
                                          <p:spTgt spid="31"/>
                                        </p:tgtEl>
                                      </p:cBhvr>
                                      <p:to x="100000" y="100000"/>
                                    </p:animScale>
                                    <p:animScale>
                                      <p:cBhvr>
                                        <p:cTn id="63" dur="26">
                                          <p:stCondLst>
                                            <p:cond delay="1808"/>
                                          </p:stCondLst>
                                        </p:cTn>
                                        <p:tgtEl>
                                          <p:spTgt spid="31"/>
                                        </p:tgtEl>
                                      </p:cBhvr>
                                      <p:to x="100000" y="95000"/>
                                    </p:animScale>
                                    <p:animScale>
                                      <p:cBhvr>
                                        <p:cTn id="64" dur="166" decel="50000">
                                          <p:stCondLst>
                                            <p:cond delay="1834"/>
                                          </p:stCondLst>
                                        </p:cTn>
                                        <p:tgtEl>
                                          <p:spTgt spid="31"/>
                                        </p:tgtEl>
                                      </p:cBhvr>
                                      <p:to x="100000" y="100000"/>
                                    </p:animScale>
                                  </p:childTnLst>
                                </p:cTn>
                              </p:par>
                            </p:childTnLst>
                          </p:cTn>
                        </p:par>
                        <p:par>
                          <p:cTn id="65" fill="hold">
                            <p:stCondLst>
                              <p:cond delay="7000"/>
                            </p:stCondLst>
                            <p:childTnLst>
                              <p:par>
                                <p:cTn id="66" presetID="17" presetClass="entr" presetSubtype="10" fill="hold" grpId="0" nodeType="afterEffect">
                                  <p:stCondLst>
                                    <p:cond delay="0"/>
                                  </p:stCondLst>
                                  <p:childTnLst>
                                    <p:set>
                                      <p:cBhvr>
                                        <p:cTn id="67" dur="1" fill="hold">
                                          <p:stCondLst>
                                            <p:cond delay="0"/>
                                          </p:stCondLst>
                                        </p:cTn>
                                        <p:tgtEl>
                                          <p:spTgt spid="46090"/>
                                        </p:tgtEl>
                                        <p:attrNameLst>
                                          <p:attrName>style.visibility</p:attrName>
                                        </p:attrNameLst>
                                      </p:cBhvr>
                                      <p:to>
                                        <p:strVal val="visible"/>
                                      </p:to>
                                    </p:set>
                                    <p:anim calcmode="lin" valueType="num">
                                      <p:cBhvr>
                                        <p:cTn id="68" dur="500" fill="hold"/>
                                        <p:tgtEl>
                                          <p:spTgt spid="46090"/>
                                        </p:tgtEl>
                                        <p:attrNameLst>
                                          <p:attrName>ppt_w</p:attrName>
                                        </p:attrNameLst>
                                      </p:cBhvr>
                                      <p:tavLst>
                                        <p:tav tm="0">
                                          <p:val>
                                            <p:fltVal val="0"/>
                                          </p:val>
                                        </p:tav>
                                        <p:tav tm="100000">
                                          <p:val>
                                            <p:strVal val="#ppt_w"/>
                                          </p:val>
                                        </p:tav>
                                      </p:tavLst>
                                    </p:anim>
                                    <p:anim calcmode="lin" valueType="num">
                                      <p:cBhvr>
                                        <p:cTn id="69" dur="500" fill="hold"/>
                                        <p:tgtEl>
                                          <p:spTgt spid="46090"/>
                                        </p:tgtEl>
                                        <p:attrNameLst>
                                          <p:attrName>ppt_h</p:attrName>
                                        </p:attrNameLst>
                                      </p:cBhvr>
                                      <p:tavLst>
                                        <p:tav tm="0">
                                          <p:val>
                                            <p:strVal val="#ppt_h"/>
                                          </p:val>
                                        </p:tav>
                                        <p:tav tm="100000">
                                          <p:val>
                                            <p:strVal val="#ppt_h"/>
                                          </p:val>
                                        </p:tav>
                                      </p:tavLst>
                                    </p:anim>
                                  </p:childTnLst>
                                </p:cTn>
                              </p:par>
                            </p:childTnLst>
                          </p:cTn>
                        </p:par>
                        <p:par>
                          <p:cTn id="70" fill="hold">
                            <p:stCondLst>
                              <p:cond delay="7500"/>
                            </p:stCondLst>
                            <p:childTnLst>
                              <p:par>
                                <p:cTn id="71" presetID="26" presetClass="entr" presetSubtype="0"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80">
                                          <p:stCondLst>
                                            <p:cond delay="0"/>
                                          </p:stCondLst>
                                        </p:cTn>
                                        <p:tgtEl>
                                          <p:spTgt spid="34"/>
                                        </p:tgtEl>
                                      </p:cBhvr>
                                    </p:animEffect>
                                    <p:anim calcmode="lin" valueType="num">
                                      <p:cBhvr>
                                        <p:cTn id="7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79" dur="26">
                                          <p:stCondLst>
                                            <p:cond delay="650"/>
                                          </p:stCondLst>
                                        </p:cTn>
                                        <p:tgtEl>
                                          <p:spTgt spid="34"/>
                                        </p:tgtEl>
                                      </p:cBhvr>
                                      <p:to x="100000" y="60000"/>
                                    </p:animScale>
                                    <p:animScale>
                                      <p:cBhvr>
                                        <p:cTn id="80" dur="166" decel="50000">
                                          <p:stCondLst>
                                            <p:cond delay="676"/>
                                          </p:stCondLst>
                                        </p:cTn>
                                        <p:tgtEl>
                                          <p:spTgt spid="34"/>
                                        </p:tgtEl>
                                      </p:cBhvr>
                                      <p:to x="100000" y="100000"/>
                                    </p:animScale>
                                    <p:animScale>
                                      <p:cBhvr>
                                        <p:cTn id="81" dur="26">
                                          <p:stCondLst>
                                            <p:cond delay="1312"/>
                                          </p:stCondLst>
                                        </p:cTn>
                                        <p:tgtEl>
                                          <p:spTgt spid="34"/>
                                        </p:tgtEl>
                                      </p:cBhvr>
                                      <p:to x="100000" y="80000"/>
                                    </p:animScale>
                                    <p:animScale>
                                      <p:cBhvr>
                                        <p:cTn id="82" dur="166" decel="50000">
                                          <p:stCondLst>
                                            <p:cond delay="1338"/>
                                          </p:stCondLst>
                                        </p:cTn>
                                        <p:tgtEl>
                                          <p:spTgt spid="34"/>
                                        </p:tgtEl>
                                      </p:cBhvr>
                                      <p:to x="100000" y="100000"/>
                                    </p:animScale>
                                    <p:animScale>
                                      <p:cBhvr>
                                        <p:cTn id="83" dur="26">
                                          <p:stCondLst>
                                            <p:cond delay="1642"/>
                                          </p:stCondLst>
                                        </p:cTn>
                                        <p:tgtEl>
                                          <p:spTgt spid="34"/>
                                        </p:tgtEl>
                                      </p:cBhvr>
                                      <p:to x="100000" y="90000"/>
                                    </p:animScale>
                                    <p:animScale>
                                      <p:cBhvr>
                                        <p:cTn id="84" dur="166" decel="50000">
                                          <p:stCondLst>
                                            <p:cond delay="1668"/>
                                          </p:stCondLst>
                                        </p:cTn>
                                        <p:tgtEl>
                                          <p:spTgt spid="34"/>
                                        </p:tgtEl>
                                      </p:cBhvr>
                                      <p:to x="100000" y="100000"/>
                                    </p:animScale>
                                    <p:animScale>
                                      <p:cBhvr>
                                        <p:cTn id="85" dur="26">
                                          <p:stCondLst>
                                            <p:cond delay="1808"/>
                                          </p:stCondLst>
                                        </p:cTn>
                                        <p:tgtEl>
                                          <p:spTgt spid="34"/>
                                        </p:tgtEl>
                                      </p:cBhvr>
                                      <p:to x="100000" y="95000"/>
                                    </p:animScale>
                                    <p:animScale>
                                      <p:cBhvr>
                                        <p:cTn id="86" dur="166" decel="50000">
                                          <p:stCondLst>
                                            <p:cond delay="1834"/>
                                          </p:stCondLst>
                                        </p:cTn>
                                        <p:tgtEl>
                                          <p:spTgt spid="34"/>
                                        </p:tgtEl>
                                      </p:cBhvr>
                                      <p:to x="100000" y="100000"/>
                                    </p:animScale>
                                  </p:childTnLst>
                                </p:cTn>
                              </p:par>
                            </p:childTnLst>
                          </p:cTn>
                        </p:par>
                        <p:par>
                          <p:cTn id="87" fill="hold">
                            <p:stCondLst>
                              <p:cond delay="9500"/>
                            </p:stCondLst>
                            <p:childTnLst>
                              <p:par>
                                <p:cTn id="88" presetID="17" presetClass="entr" presetSubtype="10" fill="hold" grpId="0" nodeType="afterEffect">
                                  <p:stCondLst>
                                    <p:cond delay="0"/>
                                  </p:stCondLst>
                                  <p:childTnLst>
                                    <p:set>
                                      <p:cBhvr>
                                        <p:cTn id="89" dur="1" fill="hold">
                                          <p:stCondLst>
                                            <p:cond delay="0"/>
                                          </p:stCondLst>
                                        </p:cTn>
                                        <p:tgtEl>
                                          <p:spTgt spid="46091"/>
                                        </p:tgtEl>
                                        <p:attrNameLst>
                                          <p:attrName>style.visibility</p:attrName>
                                        </p:attrNameLst>
                                      </p:cBhvr>
                                      <p:to>
                                        <p:strVal val="visible"/>
                                      </p:to>
                                    </p:set>
                                    <p:anim calcmode="lin" valueType="num">
                                      <p:cBhvr>
                                        <p:cTn id="90" dur="500" fill="hold"/>
                                        <p:tgtEl>
                                          <p:spTgt spid="46091"/>
                                        </p:tgtEl>
                                        <p:attrNameLst>
                                          <p:attrName>ppt_w</p:attrName>
                                        </p:attrNameLst>
                                      </p:cBhvr>
                                      <p:tavLst>
                                        <p:tav tm="0">
                                          <p:val>
                                            <p:fltVal val="0"/>
                                          </p:val>
                                        </p:tav>
                                        <p:tav tm="100000">
                                          <p:val>
                                            <p:strVal val="#ppt_w"/>
                                          </p:val>
                                        </p:tav>
                                      </p:tavLst>
                                    </p:anim>
                                    <p:anim calcmode="lin" valueType="num">
                                      <p:cBhvr>
                                        <p:cTn id="91" dur="500" fill="hold"/>
                                        <p:tgtEl>
                                          <p:spTgt spid="460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90" grpId="0"/>
      <p:bldP spid="46091" grpId="0"/>
      <p:bldP spid="30"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4248672" y="3019400"/>
            <a:ext cx="1056824" cy="1056825"/>
            <a:chOff x="4671400" y="2417838"/>
            <a:chExt cx="1056824" cy="1056825"/>
          </a:xfrm>
        </p:grpSpPr>
        <p:sp>
          <p:nvSpPr>
            <p:cNvPr id="44" name="任意多边形: 形状 20">
              <a:extLst>
                <a:ext uri="{FF2B5EF4-FFF2-40B4-BE49-F238E27FC236}">
                  <a16:creationId xmlns:a16="http://schemas.microsoft.com/office/drawing/2014/main" xmlns="" id="{E08C44CC-5BBD-4D25-BFCA-1DA373F4DC86}"/>
                </a:ext>
              </a:extLst>
            </p:cNvPr>
            <p:cNvSpPr/>
            <p:nvPr/>
          </p:nvSpPr>
          <p:spPr>
            <a:xfrm>
              <a:off x="4671400" y="2417838"/>
              <a:ext cx="1056824" cy="1056825"/>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8" name="文本框 37">
              <a:extLst>
                <a:ext uri="{FF2B5EF4-FFF2-40B4-BE49-F238E27FC236}">
                  <a16:creationId xmlns:a16="http://schemas.microsoft.com/office/drawing/2014/main" xmlns="" id="{E58E4014-CD17-4A05-8962-7DD6D156B9B2}"/>
                </a:ext>
              </a:extLst>
            </p:cNvPr>
            <p:cNvSpPr txBox="1"/>
            <p:nvPr/>
          </p:nvSpPr>
          <p:spPr>
            <a:xfrm>
              <a:off x="4967218" y="2623085"/>
              <a:ext cx="457176" cy="646331"/>
            </a:xfrm>
            <a:prstGeom prst="rect">
              <a:avLst/>
            </a:prstGeom>
            <a:noFill/>
          </p:spPr>
          <p:txBody>
            <a:bodyPr wrap="none" rtlCol="0">
              <a:spAutoFit/>
            </a:bodyPr>
            <a:lstStyle/>
            <a:p>
              <a:r>
                <a:rPr lang="en-US" altLang="zh-CN" sz="3600" b="1" dirty="0">
                  <a:solidFill>
                    <a:srgbClr val="00B0F0"/>
                  </a:solidFill>
                  <a:latin typeface="思源黑体" panose="020B0500000000000000" pitchFamily="34" charset="-122"/>
                  <a:ea typeface="思源黑体" panose="020B0500000000000000" pitchFamily="34" charset="-122"/>
                </a:rPr>
                <a:t>2</a:t>
              </a:r>
              <a:endParaRPr lang="zh-CN" altLang="en-US" sz="3600" b="1" dirty="0">
                <a:solidFill>
                  <a:srgbClr val="00B0F0"/>
                </a:solidFill>
                <a:latin typeface="思源黑体" panose="020B0500000000000000" pitchFamily="34" charset="-122"/>
                <a:ea typeface="思源黑体" panose="020B0500000000000000" pitchFamily="34" charset="-122"/>
              </a:endParaRPr>
            </a:p>
          </p:txBody>
        </p:sp>
      </p:grpSp>
      <p:grpSp>
        <p:nvGrpSpPr>
          <p:cNvPr id="45" name="组合 44"/>
          <p:cNvGrpSpPr/>
          <p:nvPr/>
        </p:nvGrpSpPr>
        <p:grpSpPr>
          <a:xfrm>
            <a:off x="6886504" y="3019400"/>
            <a:ext cx="1056824" cy="1056825"/>
            <a:chOff x="7203549" y="2417838"/>
            <a:chExt cx="1056824" cy="1056825"/>
          </a:xfrm>
        </p:grpSpPr>
        <p:sp>
          <p:nvSpPr>
            <p:cNvPr id="53" name="任意多边形: 形状 24">
              <a:extLst>
                <a:ext uri="{FF2B5EF4-FFF2-40B4-BE49-F238E27FC236}">
                  <a16:creationId xmlns:a16="http://schemas.microsoft.com/office/drawing/2014/main" xmlns="" id="{D07F513A-57E3-44D8-8020-282F97DCABEC}"/>
                </a:ext>
              </a:extLst>
            </p:cNvPr>
            <p:cNvSpPr/>
            <p:nvPr/>
          </p:nvSpPr>
          <p:spPr>
            <a:xfrm>
              <a:off x="7203549" y="2417838"/>
              <a:ext cx="1056824" cy="1056825"/>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7" name="文本框 46">
              <a:extLst>
                <a:ext uri="{FF2B5EF4-FFF2-40B4-BE49-F238E27FC236}">
                  <a16:creationId xmlns:a16="http://schemas.microsoft.com/office/drawing/2014/main" xmlns="" id="{74ACAABC-99D4-4578-AD74-BE44145D3ADC}"/>
                </a:ext>
              </a:extLst>
            </p:cNvPr>
            <p:cNvSpPr txBox="1"/>
            <p:nvPr/>
          </p:nvSpPr>
          <p:spPr>
            <a:xfrm>
              <a:off x="7497153" y="2623085"/>
              <a:ext cx="457176" cy="646331"/>
            </a:xfrm>
            <a:prstGeom prst="rect">
              <a:avLst/>
            </a:prstGeom>
            <a:noFill/>
          </p:spPr>
          <p:txBody>
            <a:bodyPr wrap="none" rtlCol="0">
              <a:spAutoFit/>
            </a:bodyPr>
            <a:lstStyle/>
            <a:p>
              <a:r>
                <a:rPr lang="en-US" altLang="zh-CN" sz="3600" b="1" dirty="0">
                  <a:solidFill>
                    <a:srgbClr val="0070C0"/>
                  </a:solidFill>
                  <a:latin typeface="思源黑体" panose="020B0500000000000000" pitchFamily="34" charset="-122"/>
                  <a:ea typeface="思源黑体" panose="020B0500000000000000" pitchFamily="34" charset="-122"/>
                </a:rPr>
                <a:t>3</a:t>
              </a:r>
              <a:endParaRPr lang="zh-CN" altLang="en-US" sz="3600" b="1" dirty="0">
                <a:solidFill>
                  <a:srgbClr val="0070C0"/>
                </a:solidFill>
                <a:latin typeface="思源黑体" panose="020B0500000000000000" pitchFamily="34" charset="-122"/>
                <a:ea typeface="思源黑体" panose="020B0500000000000000" pitchFamily="34" charset="-122"/>
              </a:endParaRPr>
            </a:p>
          </p:txBody>
        </p:sp>
      </p:grpSp>
      <p:grpSp>
        <p:nvGrpSpPr>
          <p:cNvPr id="54" name="组合 53"/>
          <p:cNvGrpSpPr/>
          <p:nvPr/>
        </p:nvGrpSpPr>
        <p:grpSpPr>
          <a:xfrm>
            <a:off x="1610840" y="3019400"/>
            <a:ext cx="1056825" cy="1056825"/>
            <a:chOff x="2139254" y="2417839"/>
            <a:chExt cx="1056825" cy="1056825"/>
          </a:xfrm>
        </p:grpSpPr>
        <p:sp>
          <p:nvSpPr>
            <p:cNvPr id="62" name="任意多边形: 形状 9">
              <a:extLst>
                <a:ext uri="{FF2B5EF4-FFF2-40B4-BE49-F238E27FC236}">
                  <a16:creationId xmlns:a16="http://schemas.microsoft.com/office/drawing/2014/main" xmlns="" id="{5A6D705A-8A04-4792-9B28-2C241666B507}"/>
                </a:ext>
              </a:extLst>
            </p:cNvPr>
            <p:cNvSpPr/>
            <p:nvPr/>
          </p:nvSpPr>
          <p:spPr>
            <a:xfrm>
              <a:off x="2139254" y="2417839"/>
              <a:ext cx="1056825" cy="1056825"/>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6" name="文本框 55">
              <a:extLst>
                <a:ext uri="{FF2B5EF4-FFF2-40B4-BE49-F238E27FC236}">
                  <a16:creationId xmlns:a16="http://schemas.microsoft.com/office/drawing/2014/main" xmlns="" id="{62F427D0-C1E9-4807-802C-8227A926D0E5}"/>
                </a:ext>
              </a:extLst>
            </p:cNvPr>
            <p:cNvSpPr txBox="1"/>
            <p:nvPr/>
          </p:nvSpPr>
          <p:spPr>
            <a:xfrm>
              <a:off x="2422959" y="2623085"/>
              <a:ext cx="457176" cy="646331"/>
            </a:xfrm>
            <a:prstGeom prst="rect">
              <a:avLst/>
            </a:prstGeom>
            <a:solidFill>
              <a:schemeClr val="bg1"/>
            </a:solidFill>
          </p:spPr>
          <p:txBody>
            <a:bodyPr wrap="none" rtlCol="0">
              <a:spAutoFit/>
            </a:bodyPr>
            <a:lstStyle/>
            <a:p>
              <a:r>
                <a:rPr lang="en-US" altLang="zh-CN" sz="3600" b="1" dirty="0">
                  <a:solidFill>
                    <a:srgbClr val="0070C0"/>
                  </a:solidFill>
                  <a:latin typeface="思源黑体" panose="020B0500000000000000" pitchFamily="34" charset="-122"/>
                  <a:ea typeface="思源黑体" panose="020B0500000000000000" pitchFamily="34" charset="-122"/>
                </a:rPr>
                <a:t>1</a:t>
              </a:r>
              <a:endParaRPr lang="zh-CN" altLang="en-US" sz="3600" b="1" dirty="0">
                <a:solidFill>
                  <a:srgbClr val="0070C0"/>
                </a:solidFill>
                <a:latin typeface="思源黑体" panose="020B0500000000000000" pitchFamily="34" charset="-122"/>
                <a:ea typeface="思源黑体" panose="020B0500000000000000" pitchFamily="34" charset="-122"/>
              </a:endParaRPr>
            </a:p>
          </p:txBody>
        </p:sp>
      </p:grpSp>
      <p:grpSp>
        <p:nvGrpSpPr>
          <p:cNvPr id="63" name="组合 62"/>
          <p:cNvGrpSpPr/>
          <p:nvPr/>
        </p:nvGrpSpPr>
        <p:grpSpPr>
          <a:xfrm>
            <a:off x="9616486" y="3019400"/>
            <a:ext cx="1056824" cy="1056825"/>
            <a:chOff x="9735698" y="2417838"/>
            <a:chExt cx="1056824" cy="1056825"/>
          </a:xfrm>
        </p:grpSpPr>
        <p:sp>
          <p:nvSpPr>
            <p:cNvPr id="71" name="任意多边形: 形状 28">
              <a:extLst>
                <a:ext uri="{FF2B5EF4-FFF2-40B4-BE49-F238E27FC236}">
                  <a16:creationId xmlns:a16="http://schemas.microsoft.com/office/drawing/2014/main" xmlns="" id="{A4CAA802-CE57-46B8-9019-B6B860AFEC6A}"/>
                </a:ext>
              </a:extLst>
            </p:cNvPr>
            <p:cNvSpPr/>
            <p:nvPr/>
          </p:nvSpPr>
          <p:spPr>
            <a:xfrm>
              <a:off x="9735698" y="2417838"/>
              <a:ext cx="1056824" cy="1056825"/>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文本框 64">
              <a:extLst>
                <a:ext uri="{FF2B5EF4-FFF2-40B4-BE49-F238E27FC236}">
                  <a16:creationId xmlns:a16="http://schemas.microsoft.com/office/drawing/2014/main" xmlns="" id="{D430977F-1DCE-4B2B-8EE4-BC00587A3A75}"/>
                </a:ext>
              </a:extLst>
            </p:cNvPr>
            <p:cNvSpPr txBox="1"/>
            <p:nvPr/>
          </p:nvSpPr>
          <p:spPr>
            <a:xfrm>
              <a:off x="10041412" y="2623085"/>
              <a:ext cx="457176" cy="646331"/>
            </a:xfrm>
            <a:prstGeom prst="rect">
              <a:avLst/>
            </a:prstGeom>
            <a:noFill/>
          </p:spPr>
          <p:txBody>
            <a:bodyPr wrap="none" rtlCol="0">
              <a:spAutoFit/>
            </a:bodyPr>
            <a:lstStyle/>
            <a:p>
              <a:r>
                <a:rPr lang="en-US" altLang="zh-CN" sz="3600" b="1" dirty="0">
                  <a:solidFill>
                    <a:srgbClr val="00B0F0"/>
                  </a:solidFill>
                  <a:latin typeface="思源黑体" panose="020B0500000000000000" pitchFamily="34" charset="-122"/>
                  <a:ea typeface="思源黑体" panose="020B0500000000000000" pitchFamily="34" charset="-122"/>
                </a:rPr>
                <a:t>4</a:t>
              </a:r>
              <a:endParaRPr lang="zh-CN" altLang="en-US" sz="3600" b="1" dirty="0">
                <a:solidFill>
                  <a:srgbClr val="00B0F0"/>
                </a:solidFill>
                <a:latin typeface="思源黑体" panose="020B0500000000000000" pitchFamily="34" charset="-122"/>
                <a:ea typeface="思源黑体" panose="020B0500000000000000" pitchFamily="34" charset="-122"/>
              </a:endParaRPr>
            </a:p>
          </p:txBody>
        </p:sp>
      </p:grpSp>
      <p:sp>
        <p:nvSpPr>
          <p:cNvPr id="72" name="文本框 71">
            <a:extLst>
              <a:ext uri="{FF2B5EF4-FFF2-40B4-BE49-F238E27FC236}">
                <a16:creationId xmlns:a16="http://schemas.microsoft.com/office/drawing/2014/main" xmlns="" id="{031BC041-EE74-4B06-A56E-70856A090FB0}"/>
              </a:ext>
            </a:extLst>
          </p:cNvPr>
          <p:cNvSpPr txBox="1"/>
          <p:nvPr/>
        </p:nvSpPr>
        <p:spPr>
          <a:xfrm>
            <a:off x="936574" y="4388927"/>
            <a:ext cx="2405357" cy="812530"/>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gn="ct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高新技术企业认定申请书</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、营业执照副本及税务登记证书（复印件）；</a:t>
            </a:r>
          </a:p>
        </p:txBody>
      </p:sp>
      <p:sp>
        <p:nvSpPr>
          <p:cNvPr id="73" name="文本框 72">
            <a:extLst>
              <a:ext uri="{FF2B5EF4-FFF2-40B4-BE49-F238E27FC236}">
                <a16:creationId xmlns:a16="http://schemas.microsoft.com/office/drawing/2014/main" xmlns="" id="{05CEFE68-C117-4FD0-BF33-790236FB08F9}"/>
              </a:ext>
            </a:extLst>
          </p:cNvPr>
          <p:cNvSpPr txBox="1"/>
          <p:nvPr/>
        </p:nvSpPr>
        <p:spPr>
          <a:xfrm>
            <a:off x="3574406" y="4388927"/>
            <a:ext cx="2405357" cy="1052596"/>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gn="ct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经具有资质并符合（</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工作指引</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条件中介机构鉴证的企业近三年研发费用、近一年高新技术产品（服务）收入专项审计报告；</a:t>
            </a:r>
          </a:p>
        </p:txBody>
      </p:sp>
      <p:sp>
        <p:nvSpPr>
          <p:cNvPr id="74" name="文本框 73">
            <a:extLst>
              <a:ext uri="{FF2B5EF4-FFF2-40B4-BE49-F238E27FC236}">
                <a16:creationId xmlns:a16="http://schemas.microsoft.com/office/drawing/2014/main" xmlns="" id="{75C4A5FE-E7C3-4B1D-81DC-E1DECB392AB2}"/>
              </a:ext>
            </a:extLst>
          </p:cNvPr>
          <p:cNvSpPr txBox="1"/>
          <p:nvPr/>
        </p:nvSpPr>
        <p:spPr>
          <a:xfrm>
            <a:off x="6212238" y="4388927"/>
            <a:ext cx="2405357" cy="549189"/>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gn="ct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经具有资质的中介机构鉴证的企业近三年财务报表；</a:t>
            </a:r>
          </a:p>
        </p:txBody>
      </p:sp>
      <p:sp>
        <p:nvSpPr>
          <p:cNvPr id="75" name="文本框 74">
            <a:extLst>
              <a:ext uri="{FF2B5EF4-FFF2-40B4-BE49-F238E27FC236}">
                <a16:creationId xmlns:a16="http://schemas.microsoft.com/office/drawing/2014/main" xmlns="" id="{35E5EE10-7E65-444E-82D4-36DEB8458B59}"/>
              </a:ext>
            </a:extLst>
          </p:cNvPr>
          <p:cNvSpPr txBox="1"/>
          <p:nvPr/>
        </p:nvSpPr>
        <p:spPr>
          <a:xfrm>
            <a:off x="8850069" y="4388927"/>
            <a:ext cx="2589659" cy="1292662"/>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gn="ct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技术创新活动证明材料，包括知识产权证，独占许可协议、生产批文、新产品或新技术证明材料、产品质量检验报告，省级以下科技计划立项证明，以及其它证明材料。</a:t>
            </a:r>
          </a:p>
        </p:txBody>
      </p:sp>
      <p:grpSp>
        <p:nvGrpSpPr>
          <p:cNvPr id="79" name="组合 78"/>
          <p:cNvGrpSpPr/>
          <p:nvPr/>
        </p:nvGrpSpPr>
        <p:grpSpPr>
          <a:xfrm>
            <a:off x="845151" y="1415230"/>
            <a:ext cx="4122067" cy="587591"/>
            <a:chOff x="1968252" y="1507182"/>
            <a:chExt cx="4122067" cy="587591"/>
          </a:xfrm>
        </p:grpSpPr>
        <p:sp>
          <p:nvSpPr>
            <p:cNvPr id="80" name="圆角矩形 79"/>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2163229" y="1600922"/>
              <a:ext cx="3732112"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4</a:t>
              </a:r>
              <a:r>
                <a:rPr lang="zh-CN" altLang="en-US" sz="2000" b="1" dirty="0">
                  <a:solidFill>
                    <a:schemeClr val="bg1"/>
                  </a:solidFill>
                  <a:latin typeface="思源宋体 CN" panose="02020400000000000000" pitchFamily="18" charset="-122"/>
                  <a:ea typeface="思源宋体 CN" panose="02020400000000000000" pitchFamily="18" charset="-122"/>
                </a:rPr>
                <a:t>、高新技术企业认定所需材料</a:t>
              </a:r>
            </a:p>
          </p:txBody>
        </p:sp>
      </p:grpSp>
      <p:grpSp>
        <p:nvGrpSpPr>
          <p:cNvPr id="82" name="组合 81"/>
          <p:cNvGrpSpPr/>
          <p:nvPr/>
        </p:nvGrpSpPr>
        <p:grpSpPr>
          <a:xfrm>
            <a:off x="3234207" y="517469"/>
            <a:ext cx="5723586" cy="584775"/>
            <a:chOff x="3222072" y="517469"/>
            <a:chExt cx="5723586" cy="584775"/>
          </a:xfrm>
        </p:grpSpPr>
        <p:sp>
          <p:nvSpPr>
            <p:cNvPr id="83" name="矩形 82"/>
            <p:cNvSpPr/>
            <p:nvPr/>
          </p:nvSpPr>
          <p:spPr>
            <a:xfrm>
              <a:off x="3663283" y="517469"/>
              <a:ext cx="4865434"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04 </a:t>
              </a:r>
              <a:r>
                <a:rPr lang="zh-CN" altLang="en-US" sz="3200" b="1" dirty="0">
                  <a:solidFill>
                    <a:srgbClr val="0070C0"/>
                  </a:solidFill>
                  <a:latin typeface="思源黑体" panose="020B0500000000000000" pitchFamily="34" charset="-122"/>
                  <a:ea typeface="思源黑体" panose="020B0500000000000000" pitchFamily="34" charset="-122"/>
                </a:rPr>
                <a:t>企业的专利管理与运用</a:t>
              </a:r>
            </a:p>
          </p:txBody>
        </p:sp>
        <p:grpSp>
          <p:nvGrpSpPr>
            <p:cNvPr id="84" name="组合 83"/>
            <p:cNvGrpSpPr/>
            <p:nvPr/>
          </p:nvGrpSpPr>
          <p:grpSpPr>
            <a:xfrm>
              <a:off x="3222072" y="517469"/>
              <a:ext cx="5723586" cy="584775"/>
              <a:chOff x="3702463" y="461219"/>
              <a:chExt cx="5723586" cy="584775"/>
            </a:xfrm>
          </p:grpSpPr>
          <p:sp>
            <p:nvSpPr>
              <p:cNvPr id="85" name="半闭框 84"/>
              <p:cNvSpPr/>
              <p:nvPr/>
            </p:nvSpPr>
            <p:spPr>
              <a:xfrm>
                <a:off x="3702463"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半闭框 85"/>
              <p:cNvSpPr/>
              <p:nvPr/>
            </p:nvSpPr>
            <p:spPr>
              <a:xfrm rot="10800000">
                <a:off x="9069881"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extLst>
      <p:ext uri="{BB962C8B-B14F-4D97-AF65-F5344CB8AC3E}">
        <p14:creationId xmlns:p14="http://schemas.microsoft.com/office/powerpoint/2010/main" val="7866608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500"/>
                                        <p:tgtEl>
                                          <p:spTgt spid="8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3"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
                                        <p:tgtEl>
                                          <p:spTgt spid="36"/>
                                        </p:tgtEl>
                                      </p:cBhvr>
                                    </p:animEffect>
                                    <p:anim calcmode="lin" valueType="num">
                                      <p:cBhvr>
                                        <p:cTn id="18" dur="400" fill="hold"/>
                                        <p:tgtEl>
                                          <p:spTgt spid="36"/>
                                        </p:tgtEl>
                                        <p:attrNameLst>
                                          <p:attrName>ppt_x</p:attrName>
                                        </p:attrNameLst>
                                      </p:cBhvr>
                                      <p:tavLst>
                                        <p:tav tm="0">
                                          <p:val>
                                            <p:strVal val="#ppt_x"/>
                                          </p:val>
                                        </p:tav>
                                        <p:tav tm="100000">
                                          <p:val>
                                            <p:strVal val="#ppt_x"/>
                                          </p:val>
                                        </p:tav>
                                      </p:tavLst>
                                    </p:anim>
                                    <p:anim calcmode="lin" valueType="num">
                                      <p:cBhvr>
                                        <p:cTn id="19" dur="400" fill="hold"/>
                                        <p:tgtEl>
                                          <p:spTgt spid="36"/>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3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3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2" presetID="43"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
                                        <p:tgtEl>
                                          <p:spTgt spid="45"/>
                                        </p:tgtEl>
                                      </p:cBhvr>
                                    </p:animEffect>
                                    <p:anim calcmode="lin" valueType="num">
                                      <p:cBhvr>
                                        <p:cTn id="25" dur="400" fill="hold"/>
                                        <p:tgtEl>
                                          <p:spTgt spid="45"/>
                                        </p:tgtEl>
                                        <p:attrNameLst>
                                          <p:attrName>ppt_x</p:attrName>
                                        </p:attrNameLst>
                                      </p:cBhvr>
                                      <p:tavLst>
                                        <p:tav tm="0">
                                          <p:val>
                                            <p:strVal val="#ppt_x"/>
                                          </p:val>
                                        </p:tav>
                                        <p:tav tm="100000">
                                          <p:val>
                                            <p:strVal val="#ppt_x"/>
                                          </p:val>
                                        </p:tav>
                                      </p:tavLst>
                                    </p:anim>
                                    <p:anim calcmode="lin" valueType="num">
                                      <p:cBhvr>
                                        <p:cTn id="26" dur="400" fill="hold"/>
                                        <p:tgtEl>
                                          <p:spTgt spid="45"/>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9" presetID="43"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
                                        <p:tgtEl>
                                          <p:spTgt spid="54"/>
                                        </p:tgtEl>
                                      </p:cBhvr>
                                    </p:animEffect>
                                    <p:anim calcmode="lin" valueType="num">
                                      <p:cBhvr>
                                        <p:cTn id="32" dur="400" fill="hold"/>
                                        <p:tgtEl>
                                          <p:spTgt spid="54"/>
                                        </p:tgtEl>
                                        <p:attrNameLst>
                                          <p:attrName>ppt_x</p:attrName>
                                        </p:attrNameLst>
                                      </p:cBhvr>
                                      <p:tavLst>
                                        <p:tav tm="0">
                                          <p:val>
                                            <p:strVal val="#ppt_x"/>
                                          </p:val>
                                        </p:tav>
                                        <p:tav tm="100000">
                                          <p:val>
                                            <p:strVal val="#ppt_x"/>
                                          </p:val>
                                        </p:tav>
                                      </p:tavLst>
                                    </p:anim>
                                    <p:anim calcmode="lin" valueType="num">
                                      <p:cBhvr>
                                        <p:cTn id="33" dur="400" fill="hold"/>
                                        <p:tgtEl>
                                          <p:spTgt spid="54"/>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5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5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6" presetID="43" presetClass="entr" presetSubtype="0"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100"/>
                                        <p:tgtEl>
                                          <p:spTgt spid="63"/>
                                        </p:tgtEl>
                                      </p:cBhvr>
                                    </p:animEffect>
                                    <p:anim calcmode="lin" valueType="num">
                                      <p:cBhvr>
                                        <p:cTn id="39" dur="400" fill="hold"/>
                                        <p:tgtEl>
                                          <p:spTgt spid="63"/>
                                        </p:tgtEl>
                                        <p:attrNameLst>
                                          <p:attrName>ppt_x</p:attrName>
                                        </p:attrNameLst>
                                      </p:cBhvr>
                                      <p:tavLst>
                                        <p:tav tm="0">
                                          <p:val>
                                            <p:strVal val="#ppt_x"/>
                                          </p:val>
                                        </p:tav>
                                        <p:tav tm="100000">
                                          <p:val>
                                            <p:strVal val="#ppt_x"/>
                                          </p:val>
                                        </p:tav>
                                      </p:tavLst>
                                    </p:anim>
                                    <p:anim calcmode="lin" valueType="num">
                                      <p:cBhvr>
                                        <p:cTn id="40" dur="400" fill="hold"/>
                                        <p:tgtEl>
                                          <p:spTgt spid="63"/>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6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6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1000"/>
                                        <p:tgtEl>
                                          <p:spTgt spid="72"/>
                                        </p:tgtEl>
                                      </p:cBhvr>
                                    </p:animEffect>
                                    <p:anim calcmode="lin" valueType="num">
                                      <p:cBhvr>
                                        <p:cTn id="47" dur="1000" fill="hold"/>
                                        <p:tgtEl>
                                          <p:spTgt spid="72"/>
                                        </p:tgtEl>
                                        <p:attrNameLst>
                                          <p:attrName>ppt_x</p:attrName>
                                        </p:attrNameLst>
                                      </p:cBhvr>
                                      <p:tavLst>
                                        <p:tav tm="0">
                                          <p:val>
                                            <p:strVal val="#ppt_x"/>
                                          </p:val>
                                        </p:tav>
                                        <p:tav tm="100000">
                                          <p:val>
                                            <p:strVal val="#ppt_x"/>
                                          </p:val>
                                        </p:tav>
                                      </p:tavLst>
                                    </p:anim>
                                    <p:anim calcmode="lin" valueType="num">
                                      <p:cBhvr>
                                        <p:cTn id="48" dur="1000" fill="hold"/>
                                        <p:tgtEl>
                                          <p:spTgt spid="7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1000"/>
                                        <p:tgtEl>
                                          <p:spTgt spid="73"/>
                                        </p:tgtEl>
                                      </p:cBhvr>
                                    </p:animEffect>
                                    <p:anim calcmode="lin" valueType="num">
                                      <p:cBhvr>
                                        <p:cTn id="52" dur="1000" fill="hold"/>
                                        <p:tgtEl>
                                          <p:spTgt spid="73"/>
                                        </p:tgtEl>
                                        <p:attrNameLst>
                                          <p:attrName>ppt_x</p:attrName>
                                        </p:attrNameLst>
                                      </p:cBhvr>
                                      <p:tavLst>
                                        <p:tav tm="0">
                                          <p:val>
                                            <p:strVal val="#ppt_x"/>
                                          </p:val>
                                        </p:tav>
                                        <p:tav tm="100000">
                                          <p:val>
                                            <p:strVal val="#ppt_x"/>
                                          </p:val>
                                        </p:tav>
                                      </p:tavLst>
                                    </p:anim>
                                    <p:anim calcmode="lin" valueType="num">
                                      <p:cBhvr>
                                        <p:cTn id="53" dur="1000" fill="hold"/>
                                        <p:tgtEl>
                                          <p:spTgt spid="7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1000"/>
                                        <p:tgtEl>
                                          <p:spTgt spid="74"/>
                                        </p:tgtEl>
                                      </p:cBhvr>
                                    </p:animEffect>
                                    <p:anim calcmode="lin" valueType="num">
                                      <p:cBhvr>
                                        <p:cTn id="57" dur="1000" fill="hold"/>
                                        <p:tgtEl>
                                          <p:spTgt spid="74"/>
                                        </p:tgtEl>
                                        <p:attrNameLst>
                                          <p:attrName>ppt_x</p:attrName>
                                        </p:attrNameLst>
                                      </p:cBhvr>
                                      <p:tavLst>
                                        <p:tav tm="0">
                                          <p:val>
                                            <p:strVal val="#ppt_x"/>
                                          </p:val>
                                        </p:tav>
                                        <p:tav tm="100000">
                                          <p:val>
                                            <p:strVal val="#ppt_x"/>
                                          </p:val>
                                        </p:tav>
                                      </p:tavLst>
                                    </p:anim>
                                    <p:anim calcmode="lin" valueType="num">
                                      <p:cBhvr>
                                        <p:cTn id="58" dur="1000" fill="hold"/>
                                        <p:tgtEl>
                                          <p:spTgt spid="7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fade">
                                      <p:cBhvr>
                                        <p:cTn id="61" dur="1000"/>
                                        <p:tgtEl>
                                          <p:spTgt spid="75"/>
                                        </p:tgtEl>
                                      </p:cBhvr>
                                    </p:animEffect>
                                    <p:anim calcmode="lin" valueType="num">
                                      <p:cBhvr>
                                        <p:cTn id="62" dur="1000" fill="hold"/>
                                        <p:tgtEl>
                                          <p:spTgt spid="75"/>
                                        </p:tgtEl>
                                        <p:attrNameLst>
                                          <p:attrName>ppt_x</p:attrName>
                                        </p:attrNameLst>
                                      </p:cBhvr>
                                      <p:tavLst>
                                        <p:tav tm="0">
                                          <p:val>
                                            <p:strVal val="#ppt_x"/>
                                          </p:val>
                                        </p:tav>
                                        <p:tav tm="100000">
                                          <p:val>
                                            <p:strVal val="#ppt_x"/>
                                          </p:val>
                                        </p:tav>
                                      </p:tavLst>
                                    </p:anim>
                                    <p:anim calcmode="lin" valueType="num">
                                      <p:cBhvr>
                                        <p:cTn id="6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47738" y="988037"/>
            <a:ext cx="3489405" cy="4792688"/>
            <a:chOff x="347738" y="988037"/>
            <a:chExt cx="3489405" cy="4792688"/>
          </a:xfrm>
        </p:grpSpPr>
        <p:sp>
          <p:nvSpPr>
            <p:cNvPr id="22" name="同心圆 21"/>
            <p:cNvSpPr/>
            <p:nvPr/>
          </p:nvSpPr>
          <p:spPr>
            <a:xfrm>
              <a:off x="347738" y="4849814"/>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541641" y="5034199"/>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396468" y="988037"/>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8571123" y="1291064"/>
            <a:ext cx="3114245" cy="902418"/>
            <a:chOff x="2865012" y="1173160"/>
            <a:chExt cx="3114245" cy="902418"/>
          </a:xfrm>
        </p:grpSpPr>
        <p:sp>
          <p:nvSpPr>
            <p:cNvPr id="21" name="圆角矩形 20"/>
            <p:cNvSpPr/>
            <p:nvPr/>
          </p:nvSpPr>
          <p:spPr>
            <a:xfrm>
              <a:off x="2865012" y="1173160"/>
              <a:ext cx="3114245" cy="9024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17" name="标题 1"/>
            <p:cNvSpPr txBox="1">
              <a:spLocks/>
            </p:cNvSpPr>
            <p:nvPr/>
          </p:nvSpPr>
          <p:spPr>
            <a:xfrm>
              <a:off x="3026366" y="1173160"/>
              <a:ext cx="2791536" cy="902418"/>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PART</a:t>
              </a:r>
              <a:r>
                <a:rPr lang="en-US" altLang="zh-CN" sz="4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 </a:t>
              </a:r>
              <a:r>
                <a:rPr lang="en-US" altLang="zh-CN"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05</a:t>
              </a:r>
              <a:endParaRPr lang="zh-CN" altLang="en-US"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grpSp>
      <p:sp>
        <p:nvSpPr>
          <p:cNvPr id="5" name="标题 1"/>
          <p:cNvSpPr txBox="1">
            <a:spLocks/>
          </p:cNvSpPr>
          <p:nvPr/>
        </p:nvSpPr>
        <p:spPr>
          <a:xfrm>
            <a:off x="5103531" y="2361569"/>
            <a:ext cx="667351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8500" b="1" dirty="0">
                <a:solidFill>
                  <a:srgbClr val="0070C0"/>
                </a:solidFill>
                <a:latin typeface="思源黑体" panose="020B0500000000000000" pitchFamily="34" charset="-122"/>
                <a:ea typeface="思源黑体" panose="020B0500000000000000" pitchFamily="34" charset="-122"/>
              </a:rPr>
              <a:t>知识产权评估</a:t>
            </a:r>
          </a:p>
        </p:txBody>
      </p:sp>
      <p:sp>
        <p:nvSpPr>
          <p:cNvPr id="14" name="文本框 13"/>
          <p:cNvSpPr txBox="1"/>
          <p:nvPr/>
        </p:nvSpPr>
        <p:spPr>
          <a:xfrm>
            <a:off x="5497416" y="3901171"/>
            <a:ext cx="6279625" cy="430887"/>
          </a:xfrm>
          <a:prstGeom prst="rect">
            <a:avLst/>
          </a:prstGeom>
          <a:noFill/>
        </p:spPr>
        <p:txBody>
          <a:bodyPr wrap="square" rtlCol="0">
            <a:spAutoFit/>
          </a:bodyPr>
          <a:lstStyle/>
          <a:p>
            <a:pPr algn="dist"/>
            <a:r>
              <a:rPr lang="en-US" altLang="zh-CN" sz="2200" dirty="0">
                <a:solidFill>
                  <a:srgbClr val="00B0F0"/>
                </a:solidFill>
                <a:latin typeface="思源黑体" panose="020B0500000000000000" pitchFamily="34" charset="-122"/>
                <a:ea typeface="思源黑体" panose="020B0500000000000000" pitchFamily="34" charset="-122"/>
              </a:rPr>
              <a:t>Intellectual property evaluation</a:t>
            </a:r>
          </a:p>
        </p:txBody>
      </p:sp>
      <p:sp>
        <p:nvSpPr>
          <p:cNvPr id="16" name="文本框 15"/>
          <p:cNvSpPr txBox="1"/>
          <p:nvPr/>
        </p:nvSpPr>
        <p:spPr>
          <a:xfrm>
            <a:off x="5838939" y="4500145"/>
            <a:ext cx="5938103" cy="738664"/>
          </a:xfrm>
          <a:prstGeom prst="rect">
            <a:avLst/>
          </a:prstGeom>
          <a:noFill/>
        </p:spPr>
        <p:txBody>
          <a:bodyPr wrap="square" rtlCol="0">
            <a:spAutoFit/>
          </a:bodyPr>
          <a:lstStyle/>
          <a:p>
            <a:pPr algn="r">
              <a:lnSpc>
                <a:spcPct val="150000"/>
              </a:lnSpc>
            </a:pPr>
            <a:r>
              <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rPr>
              <a:t>知识产权，是“基于创造成果和工商标记依法产生的权利的统称”。最主要的三种知识产权是著作权、专利权和商标权。</a:t>
            </a:r>
          </a:p>
        </p:txBody>
      </p:sp>
      <p:grpSp>
        <p:nvGrpSpPr>
          <p:cNvPr id="11" name="组合 10"/>
          <p:cNvGrpSpPr/>
          <p:nvPr/>
        </p:nvGrpSpPr>
        <p:grpSpPr>
          <a:xfrm>
            <a:off x="330507" y="1450538"/>
            <a:ext cx="4197425" cy="3956925"/>
            <a:chOff x="8130450" y="1805168"/>
            <a:chExt cx="3701284" cy="3637979"/>
          </a:xfrm>
        </p:grpSpPr>
        <p:sp>
          <p:nvSpPr>
            <p:cNvPr id="15" name="椭圆 14"/>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291541" y="1955026"/>
              <a:ext cx="3379102" cy="3338263"/>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0077412"/>
      </p:ext>
    </p:extLst>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2500"/>
                            </p:stCondLst>
                            <p:childTnLst>
                              <p:par>
                                <p:cTn id="13" presetID="3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1" fill="hold">
                            <p:stCondLst>
                              <p:cond delay="3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 calcmode="lin" valueType="num">
                                      <p:cBhvr>
                                        <p:cTn id="26"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5"/>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5500"/>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324146284"/>
              </p:ext>
            </p:extLst>
          </p:nvPr>
        </p:nvGraphicFramePr>
        <p:xfrm>
          <a:off x="1590102" y="2463317"/>
          <a:ext cx="9011797" cy="3471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组合 11"/>
          <p:cNvGrpSpPr/>
          <p:nvPr/>
        </p:nvGrpSpPr>
        <p:grpSpPr>
          <a:xfrm>
            <a:off x="4005386" y="517469"/>
            <a:ext cx="4181228" cy="584775"/>
            <a:chOff x="4015286" y="517469"/>
            <a:chExt cx="4181228" cy="584775"/>
          </a:xfrm>
        </p:grpSpPr>
        <p:sp>
          <p:nvSpPr>
            <p:cNvPr id="13" name="矩形 12"/>
            <p:cNvSpPr/>
            <p:nvPr/>
          </p:nvSpPr>
          <p:spPr>
            <a:xfrm>
              <a:off x="4484020" y="517469"/>
              <a:ext cx="3223959"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05 </a:t>
              </a:r>
              <a:r>
                <a:rPr lang="zh-CN" altLang="en-US" sz="3200" b="1" dirty="0">
                  <a:solidFill>
                    <a:srgbClr val="0070C0"/>
                  </a:solidFill>
                  <a:latin typeface="思源黑体" panose="020B0500000000000000" pitchFamily="34" charset="-122"/>
                  <a:ea typeface="思源黑体" panose="020B0500000000000000" pitchFamily="34" charset="-122"/>
                </a:rPr>
                <a:t>知识产权评估</a:t>
              </a:r>
            </a:p>
          </p:txBody>
        </p:sp>
        <p:grpSp>
          <p:nvGrpSpPr>
            <p:cNvPr id="14" name="组合 13"/>
            <p:cNvGrpSpPr/>
            <p:nvPr/>
          </p:nvGrpSpPr>
          <p:grpSpPr>
            <a:xfrm>
              <a:off x="4015286" y="517469"/>
              <a:ext cx="4181228" cy="584775"/>
              <a:chOff x="4495677" y="461219"/>
              <a:chExt cx="4181228" cy="584775"/>
            </a:xfrm>
          </p:grpSpPr>
          <p:sp>
            <p:nvSpPr>
              <p:cNvPr id="15" name="半闭框 14"/>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半闭框 15"/>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7" name="组合 16"/>
          <p:cNvGrpSpPr/>
          <p:nvPr/>
        </p:nvGrpSpPr>
        <p:grpSpPr>
          <a:xfrm>
            <a:off x="845151" y="1415230"/>
            <a:ext cx="4122067" cy="587591"/>
            <a:chOff x="1968252" y="1507182"/>
            <a:chExt cx="4122067" cy="587591"/>
          </a:xfrm>
        </p:grpSpPr>
        <p:sp>
          <p:nvSpPr>
            <p:cNvPr id="18" name="圆角矩形 17"/>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19710" y="1600922"/>
              <a:ext cx="3219151"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1</a:t>
              </a:r>
              <a:r>
                <a:rPr lang="zh-CN" altLang="en-US" sz="2000" b="1" dirty="0">
                  <a:solidFill>
                    <a:schemeClr val="bg1"/>
                  </a:solidFill>
                  <a:latin typeface="思源宋体 CN" panose="02020400000000000000" pitchFamily="18" charset="-122"/>
                  <a:ea typeface="思源宋体 CN" panose="02020400000000000000" pitchFamily="18" charset="-122"/>
                </a:rPr>
                <a:t>、知识产权价值评估指标</a:t>
              </a:r>
            </a:p>
          </p:txBody>
        </p:sp>
      </p:grpSp>
    </p:spTree>
    <p:extLst>
      <p:ext uri="{BB962C8B-B14F-4D97-AF65-F5344CB8AC3E}">
        <p14:creationId xmlns:p14="http://schemas.microsoft.com/office/powerpoint/2010/main" val="4488028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图示 15"/>
          <p:cNvGraphicFramePr/>
          <p:nvPr>
            <p:extLst>
              <p:ext uri="{D42A27DB-BD31-4B8C-83A1-F6EECF244321}">
                <p14:modId xmlns:p14="http://schemas.microsoft.com/office/powerpoint/2010/main" val="913829224"/>
              </p:ext>
            </p:extLst>
          </p:nvPr>
        </p:nvGraphicFramePr>
        <p:xfrm>
          <a:off x="1316264" y="2214389"/>
          <a:ext cx="9559472" cy="3943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组合 12"/>
          <p:cNvGrpSpPr/>
          <p:nvPr/>
        </p:nvGrpSpPr>
        <p:grpSpPr>
          <a:xfrm>
            <a:off x="4005386" y="517469"/>
            <a:ext cx="4181228" cy="584775"/>
            <a:chOff x="4015286" y="517469"/>
            <a:chExt cx="4181228" cy="584775"/>
          </a:xfrm>
        </p:grpSpPr>
        <p:sp>
          <p:nvSpPr>
            <p:cNvPr id="14" name="矩形 13"/>
            <p:cNvSpPr/>
            <p:nvPr/>
          </p:nvSpPr>
          <p:spPr>
            <a:xfrm>
              <a:off x="4484020" y="517469"/>
              <a:ext cx="3223959"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05 </a:t>
              </a:r>
              <a:r>
                <a:rPr lang="zh-CN" altLang="en-US" sz="3200" b="1" dirty="0">
                  <a:solidFill>
                    <a:srgbClr val="0070C0"/>
                  </a:solidFill>
                  <a:latin typeface="思源黑体" panose="020B0500000000000000" pitchFamily="34" charset="-122"/>
                  <a:ea typeface="思源黑体" panose="020B0500000000000000" pitchFamily="34" charset="-122"/>
                </a:rPr>
                <a:t>知识产权评估</a:t>
              </a:r>
            </a:p>
          </p:txBody>
        </p:sp>
        <p:grpSp>
          <p:nvGrpSpPr>
            <p:cNvPr id="15" name="组合 14"/>
            <p:cNvGrpSpPr/>
            <p:nvPr/>
          </p:nvGrpSpPr>
          <p:grpSpPr>
            <a:xfrm>
              <a:off x="4015286" y="517469"/>
              <a:ext cx="4181228" cy="584775"/>
              <a:chOff x="4495677" y="461219"/>
              <a:chExt cx="4181228" cy="584775"/>
            </a:xfrm>
          </p:grpSpPr>
          <p:sp>
            <p:nvSpPr>
              <p:cNvPr id="17" name="半闭框 16"/>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半闭框 17"/>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9" name="组合 18"/>
          <p:cNvGrpSpPr/>
          <p:nvPr/>
        </p:nvGrpSpPr>
        <p:grpSpPr>
          <a:xfrm>
            <a:off x="845151" y="1415230"/>
            <a:ext cx="3007605" cy="587591"/>
            <a:chOff x="1968252" y="1507182"/>
            <a:chExt cx="3007605" cy="587591"/>
          </a:xfrm>
        </p:grpSpPr>
        <p:sp>
          <p:nvSpPr>
            <p:cNvPr id="20" name="圆角矩形 19"/>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631920" y="1600922"/>
              <a:ext cx="1680268"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2</a:t>
              </a:r>
              <a:r>
                <a:rPr lang="zh-CN" altLang="en-US" sz="2000" b="1" dirty="0">
                  <a:solidFill>
                    <a:schemeClr val="bg1"/>
                  </a:solidFill>
                  <a:latin typeface="思源宋体 CN" panose="02020400000000000000" pitchFamily="18" charset="-122"/>
                  <a:ea typeface="思源宋体 CN" panose="02020400000000000000" pitchFamily="18" charset="-122"/>
                </a:rPr>
                <a:t>、指标分析</a:t>
              </a:r>
            </a:p>
          </p:txBody>
        </p:sp>
      </p:grpSp>
    </p:spTree>
    <p:extLst>
      <p:ext uri="{BB962C8B-B14F-4D97-AF65-F5344CB8AC3E}">
        <p14:creationId xmlns:p14="http://schemas.microsoft.com/office/powerpoint/2010/main" val="3474309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 presetClass="entr" presetSubtype="3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out)">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45707" y="1162108"/>
            <a:ext cx="569387" cy="55399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latin typeface="思源宋体 CN Heavy" panose="02020900000000000000" pitchFamily="18" charset="-122"/>
                <a:ea typeface="思源宋体 CN Heavy" panose="02020900000000000000" pitchFamily="18" charset="-122"/>
              </a:rPr>
              <a:t>一</a:t>
            </a:r>
          </a:p>
        </p:txBody>
      </p:sp>
      <p:sp>
        <p:nvSpPr>
          <p:cNvPr id="6" name="文本框 5"/>
          <p:cNvSpPr txBox="1"/>
          <p:nvPr/>
        </p:nvSpPr>
        <p:spPr>
          <a:xfrm>
            <a:off x="4534339" y="1162108"/>
            <a:ext cx="3387466" cy="553998"/>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000" b="1" dirty="0">
                <a:solidFill>
                  <a:srgbClr val="00B0F0"/>
                </a:solidFill>
                <a:latin typeface="思源宋体 CN" panose="02020400000000000000" pitchFamily="18" charset="-122"/>
                <a:ea typeface="思源宋体 CN" panose="02020400000000000000" pitchFamily="18" charset="-122"/>
              </a:rPr>
              <a:t>知识产权概述         </a:t>
            </a:r>
          </a:p>
        </p:txBody>
      </p:sp>
      <p:sp>
        <p:nvSpPr>
          <p:cNvPr id="7" name="文本框 6"/>
          <p:cNvSpPr txBox="1"/>
          <p:nvPr/>
        </p:nvSpPr>
        <p:spPr>
          <a:xfrm>
            <a:off x="4415094" y="1957147"/>
            <a:ext cx="569388" cy="55399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latin typeface="思源宋体 CN Heavy" panose="02020900000000000000" pitchFamily="18" charset="-122"/>
                <a:ea typeface="思源宋体 CN Heavy" panose="02020900000000000000" pitchFamily="18" charset="-122"/>
              </a:rPr>
              <a:t>二</a:t>
            </a:r>
          </a:p>
        </p:txBody>
      </p:sp>
      <p:sp>
        <p:nvSpPr>
          <p:cNvPr id="8" name="文本框 7"/>
          <p:cNvSpPr txBox="1"/>
          <p:nvPr/>
        </p:nvSpPr>
        <p:spPr>
          <a:xfrm>
            <a:off x="5103728" y="1957147"/>
            <a:ext cx="4031873" cy="553998"/>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zh-CN" altLang="en-US" sz="3000" b="1" dirty="0">
                <a:solidFill>
                  <a:srgbClr val="00B0F0"/>
                </a:solidFill>
                <a:latin typeface="思源宋体 CN" panose="02020400000000000000" pitchFamily="18" charset="-122"/>
                <a:ea typeface="思源宋体 CN" panose="02020400000000000000" pitchFamily="18" charset="-122"/>
              </a:rPr>
              <a:t>专利的意义             </a:t>
            </a:r>
          </a:p>
        </p:txBody>
      </p:sp>
      <p:sp>
        <p:nvSpPr>
          <p:cNvPr id="9" name="文本框 8"/>
          <p:cNvSpPr txBox="1"/>
          <p:nvPr/>
        </p:nvSpPr>
        <p:spPr>
          <a:xfrm>
            <a:off x="4984482" y="2770140"/>
            <a:ext cx="569388" cy="55399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latin typeface="思源宋体 CN Heavy" panose="02020900000000000000" pitchFamily="18" charset="-122"/>
                <a:ea typeface="思源宋体 CN Heavy" panose="02020900000000000000" pitchFamily="18" charset="-122"/>
              </a:rPr>
              <a:t>三</a:t>
            </a:r>
          </a:p>
        </p:txBody>
      </p:sp>
      <p:sp>
        <p:nvSpPr>
          <p:cNvPr id="10" name="文本框 9"/>
          <p:cNvSpPr txBox="1"/>
          <p:nvPr/>
        </p:nvSpPr>
        <p:spPr>
          <a:xfrm>
            <a:off x="5673115" y="2770140"/>
            <a:ext cx="3387466" cy="553998"/>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000" b="1" dirty="0">
                <a:solidFill>
                  <a:srgbClr val="00B0F0"/>
                </a:solidFill>
                <a:latin typeface="思源宋体 CN" panose="02020400000000000000" pitchFamily="18" charset="-122"/>
                <a:ea typeface="思源宋体 CN" panose="02020400000000000000" pitchFamily="18" charset="-122"/>
              </a:rPr>
              <a:t>专利挖掘浅议         </a:t>
            </a:r>
          </a:p>
        </p:txBody>
      </p:sp>
      <p:sp>
        <p:nvSpPr>
          <p:cNvPr id="11" name="文本框 10"/>
          <p:cNvSpPr txBox="1"/>
          <p:nvPr/>
        </p:nvSpPr>
        <p:spPr>
          <a:xfrm>
            <a:off x="5553870" y="3565179"/>
            <a:ext cx="569388" cy="55399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latin typeface="思源宋体 CN Heavy" panose="02020900000000000000" pitchFamily="18" charset="-122"/>
                <a:ea typeface="思源宋体 CN Heavy" panose="02020900000000000000" pitchFamily="18" charset="-122"/>
              </a:rPr>
              <a:t>四</a:t>
            </a:r>
          </a:p>
        </p:txBody>
      </p:sp>
      <p:sp>
        <p:nvSpPr>
          <p:cNvPr id="12" name="文本框 11"/>
          <p:cNvSpPr txBox="1"/>
          <p:nvPr/>
        </p:nvSpPr>
        <p:spPr>
          <a:xfrm>
            <a:off x="6242504" y="3565179"/>
            <a:ext cx="4031873" cy="553998"/>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000" b="1" dirty="0">
                <a:solidFill>
                  <a:srgbClr val="00B0F0"/>
                </a:solidFill>
                <a:latin typeface="思源宋体 CN" panose="02020400000000000000" pitchFamily="18" charset="-122"/>
                <a:ea typeface="思源宋体 CN" panose="02020400000000000000" pitchFamily="18" charset="-122"/>
              </a:rPr>
              <a:t>企业的专利管理与运用</a:t>
            </a:r>
          </a:p>
        </p:txBody>
      </p:sp>
      <p:sp>
        <p:nvSpPr>
          <p:cNvPr id="13" name="文本框 12"/>
          <p:cNvSpPr txBox="1"/>
          <p:nvPr/>
        </p:nvSpPr>
        <p:spPr>
          <a:xfrm>
            <a:off x="6123258" y="4378172"/>
            <a:ext cx="569388" cy="55399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latin typeface="思源宋体 CN Heavy" panose="02020900000000000000" pitchFamily="18" charset="-122"/>
                <a:ea typeface="思源宋体 CN Heavy" panose="02020900000000000000" pitchFamily="18" charset="-122"/>
              </a:rPr>
              <a:t>五</a:t>
            </a:r>
          </a:p>
        </p:txBody>
      </p:sp>
      <p:sp>
        <p:nvSpPr>
          <p:cNvPr id="14" name="文本框 13"/>
          <p:cNvSpPr txBox="1"/>
          <p:nvPr/>
        </p:nvSpPr>
        <p:spPr>
          <a:xfrm>
            <a:off x="6811891" y="4378172"/>
            <a:ext cx="3387466" cy="553998"/>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000" b="1" dirty="0">
                <a:solidFill>
                  <a:srgbClr val="00B0F0"/>
                </a:solidFill>
                <a:latin typeface="思源宋体 CN" panose="02020400000000000000" pitchFamily="18" charset="-122"/>
                <a:ea typeface="思源宋体 CN" panose="02020400000000000000" pitchFamily="18" charset="-122"/>
              </a:rPr>
              <a:t>知识产权评估         </a:t>
            </a:r>
          </a:p>
        </p:txBody>
      </p:sp>
      <p:sp>
        <p:nvSpPr>
          <p:cNvPr id="15" name="文本框 14"/>
          <p:cNvSpPr txBox="1"/>
          <p:nvPr/>
        </p:nvSpPr>
        <p:spPr>
          <a:xfrm>
            <a:off x="6692646" y="5191165"/>
            <a:ext cx="569388" cy="55399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latin typeface="思源宋体 CN Heavy" panose="02020900000000000000" pitchFamily="18" charset="-122"/>
                <a:ea typeface="思源宋体 CN Heavy" panose="02020900000000000000" pitchFamily="18" charset="-122"/>
              </a:rPr>
              <a:t>六</a:t>
            </a:r>
          </a:p>
        </p:txBody>
      </p:sp>
      <p:sp>
        <p:nvSpPr>
          <p:cNvPr id="16" name="文本框 15"/>
          <p:cNvSpPr txBox="1"/>
          <p:nvPr/>
        </p:nvSpPr>
        <p:spPr>
          <a:xfrm>
            <a:off x="7381280" y="5191165"/>
            <a:ext cx="4156907" cy="553998"/>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000" b="1" dirty="0">
                <a:solidFill>
                  <a:srgbClr val="00B0F0"/>
                </a:solidFill>
                <a:latin typeface="思源宋体 CN" panose="02020400000000000000" pitchFamily="18" charset="-122"/>
                <a:ea typeface="思源宋体 CN" panose="02020400000000000000" pitchFamily="18" charset="-122"/>
              </a:rPr>
              <a:t>知识产权质押融资         </a:t>
            </a:r>
          </a:p>
        </p:txBody>
      </p:sp>
      <p:grpSp>
        <p:nvGrpSpPr>
          <p:cNvPr id="3" name="组合 2"/>
          <p:cNvGrpSpPr/>
          <p:nvPr/>
        </p:nvGrpSpPr>
        <p:grpSpPr>
          <a:xfrm>
            <a:off x="636106" y="1779130"/>
            <a:ext cx="3279912" cy="3299740"/>
            <a:chOff x="437322" y="1868557"/>
            <a:chExt cx="3279912" cy="3299740"/>
          </a:xfrm>
        </p:grpSpPr>
        <p:sp>
          <p:nvSpPr>
            <p:cNvPr id="22" name="菱形 21"/>
            <p:cNvSpPr/>
            <p:nvPr/>
          </p:nvSpPr>
          <p:spPr>
            <a:xfrm>
              <a:off x="437322" y="1868557"/>
              <a:ext cx="3279912" cy="3299740"/>
            </a:xfrm>
            <a:prstGeom prst="diamond">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sp>
          <p:nvSpPr>
            <p:cNvPr id="2" name="菱形 1"/>
            <p:cNvSpPr/>
            <p:nvPr/>
          </p:nvSpPr>
          <p:spPr>
            <a:xfrm>
              <a:off x="783535" y="2274379"/>
              <a:ext cx="2587486" cy="2488096"/>
            </a:xfrm>
            <a:prstGeom prst="diamond">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sp>
          <p:nvSpPr>
            <p:cNvPr id="23" name="矩形 22"/>
            <p:cNvSpPr/>
            <p:nvPr/>
          </p:nvSpPr>
          <p:spPr>
            <a:xfrm>
              <a:off x="1164207" y="3226040"/>
              <a:ext cx="1826142" cy="584775"/>
            </a:xfrm>
            <a:prstGeom prst="rect">
              <a:avLst/>
            </a:prstGeom>
          </p:spPr>
          <p:txBody>
            <a:bodyPr wrap="none">
              <a:spAutoFit/>
            </a:bodyPr>
            <a:lstStyle/>
            <a:p>
              <a:pPr algn="ctr"/>
              <a:r>
                <a:rPr lang="zh-CN" altLang="en-US" sz="3200" b="1" dirty="0">
                  <a:solidFill>
                    <a:schemeClr val="bg1"/>
                  </a:solidFill>
                  <a:latin typeface="思源黑体" panose="020B0500000000000000" pitchFamily="34" charset="-122"/>
                  <a:ea typeface="思源黑体" panose="020B0500000000000000" pitchFamily="34" charset="-122"/>
                </a:rPr>
                <a:t>主要内容</a:t>
              </a:r>
            </a:p>
          </p:txBody>
        </p:sp>
      </p:grpSp>
      <p:grpSp>
        <p:nvGrpSpPr>
          <p:cNvPr id="4" name="组合 3"/>
          <p:cNvGrpSpPr/>
          <p:nvPr/>
        </p:nvGrpSpPr>
        <p:grpSpPr>
          <a:xfrm>
            <a:off x="8971721" y="981405"/>
            <a:ext cx="2423416" cy="2484241"/>
            <a:chOff x="8971721" y="981405"/>
            <a:chExt cx="2423416" cy="2484241"/>
          </a:xfrm>
        </p:grpSpPr>
        <p:grpSp>
          <p:nvGrpSpPr>
            <p:cNvPr id="18" name="组合 17"/>
            <p:cNvGrpSpPr/>
            <p:nvPr/>
          </p:nvGrpSpPr>
          <p:grpSpPr>
            <a:xfrm>
              <a:off x="9763216" y="1885611"/>
              <a:ext cx="1631921" cy="1580035"/>
              <a:chOff x="911938" y="6075868"/>
              <a:chExt cx="1631921" cy="1580035"/>
            </a:xfrm>
          </p:grpSpPr>
          <p:sp>
            <p:nvSpPr>
              <p:cNvPr id="19" name="椭圆 18"/>
              <p:cNvSpPr/>
              <p:nvPr/>
            </p:nvSpPr>
            <p:spPr>
              <a:xfrm>
                <a:off x="911938" y="6075868"/>
                <a:ext cx="1631921" cy="1580035"/>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76464" y="6189676"/>
                <a:ext cx="1302869" cy="13524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8971721" y="981405"/>
              <a:ext cx="2211111" cy="22432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4">
            <a:extLst>
              <a:ext uri="{FF2B5EF4-FFF2-40B4-BE49-F238E27FC236}">
                <a16:creationId xmlns:a16="http://schemas.microsoft.com/office/drawing/2014/main" xmlns=""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a:t>
            </a:r>
            <a:r>
              <a:rPr lang="en-US" altLang="zh-CN" sz="100" dirty="0" smtClean="0">
                <a:solidFill>
                  <a:schemeClr val="tx1">
                    <a:alpha val="0"/>
                  </a:schemeClr>
                </a:solidFill>
                <a:latin typeface="微软雅黑" panose="020B0503020204020204" pitchFamily="34" charset="-122"/>
                <a:ea typeface="微软雅黑" panose="020B0503020204020204" pitchFamily="34" charset="-122"/>
              </a:rPr>
              <a:t>www.ypppt.com/hangye</a:t>
            </a:r>
            <a:r>
              <a:rPr lang="en-US" altLang="zh-CN" sz="100" dirty="0">
                <a:solidFill>
                  <a:schemeClr val="tx1">
                    <a:alpha val="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5999269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4000"/>
                            </p:stCondLst>
                            <p:childTnLst>
                              <p:par>
                                <p:cTn id="13" presetID="2"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5500"/>
                            </p:stCondLst>
                            <p:childTnLst>
                              <p:par>
                                <p:cTn id="24" presetID="2" presetClass="entr" presetSubtype="1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7000"/>
                            </p:stCondLst>
                            <p:childTnLst>
                              <p:par>
                                <p:cTn id="35" presetID="2" presetClass="entr" presetSubtype="1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750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8500"/>
                            </p:stCondLst>
                            <p:childTnLst>
                              <p:par>
                                <p:cTn id="46" presetID="2" presetClass="entr" presetSubtype="12"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0-#ppt_w/2"/>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 presetClass="entr" presetSubtype="12"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10500"/>
                            </p:stCondLst>
                            <p:childTnLst>
                              <p:par>
                                <p:cTn id="62" presetID="42"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par>
                          <p:cTn id="67" fill="hold">
                            <p:stCondLst>
                              <p:cond delay="11500"/>
                            </p:stCondLst>
                            <p:childTnLst>
                              <p:par>
                                <p:cTn id="68" presetID="2" presetClass="entr" presetSubtype="12"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0-#ppt_w/2"/>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childTnLst>
                          </p:cTn>
                        </p:par>
                        <p:par>
                          <p:cTn id="72" fill="hold">
                            <p:stCondLst>
                              <p:cond delay="1200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72129" y="2472591"/>
            <a:ext cx="10447742" cy="3719512"/>
            <a:chOff x="405929" y="2064966"/>
            <a:chExt cx="10447742" cy="3719512"/>
          </a:xfrm>
          <a:solidFill>
            <a:schemeClr val="bg1"/>
          </a:solidFill>
        </p:grpSpPr>
        <p:sp>
          <p:nvSpPr>
            <p:cNvPr id="55299" name="AutoShape 3"/>
            <p:cNvSpPr>
              <a:spLocks noChangeArrowheads="1"/>
            </p:cNvSpPr>
            <p:nvPr/>
          </p:nvSpPr>
          <p:spPr bwMode="auto">
            <a:xfrm>
              <a:off x="3879783" y="2064966"/>
              <a:ext cx="1808163" cy="544512"/>
            </a:xfrm>
            <a:prstGeom prst="flowChartAlternateProcess">
              <a:avLst/>
            </a:prstGeom>
            <a:grpFill/>
            <a:ln w="9525" cmpd="sng">
              <a:solidFill>
                <a:srgbClr val="00B0F0"/>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签订评估合同</a:t>
              </a:r>
            </a:p>
          </p:txBody>
        </p:sp>
        <p:sp>
          <p:nvSpPr>
            <p:cNvPr id="55300" name="箭头 71"/>
            <p:cNvSpPr>
              <a:spLocks noChangeShapeType="1"/>
            </p:cNvSpPr>
            <p:nvPr/>
          </p:nvSpPr>
          <p:spPr bwMode="auto">
            <a:xfrm>
              <a:off x="4741796" y="2609478"/>
              <a:ext cx="1587" cy="433388"/>
            </a:xfrm>
            <a:prstGeom prst="line">
              <a:avLst/>
            </a:prstGeom>
            <a:grpFill/>
            <a:ln w="9525" cmpd="sng">
              <a:solidFill>
                <a:srgbClr val="00B0F0"/>
              </a:solidFill>
              <a:round/>
              <a:headEnd/>
              <a:tailEnd type="triangle" w="med" len="med"/>
            </a:ln>
          </p:spPr>
          <p:txBody>
            <a:bodyPr/>
            <a:lstStyle/>
            <a:p>
              <a:pPr algn="ct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01" name="AutoShape 5"/>
            <p:cNvSpPr>
              <a:spLocks noChangeArrowheads="1"/>
            </p:cNvSpPr>
            <p:nvPr/>
          </p:nvSpPr>
          <p:spPr bwMode="auto">
            <a:xfrm>
              <a:off x="3879783" y="3042866"/>
              <a:ext cx="1808163" cy="531812"/>
            </a:xfrm>
            <a:prstGeom prst="flowChartAlternateProcess">
              <a:avLst/>
            </a:prstGeom>
            <a:grpFill/>
            <a:ln w="9525" cmpd="sng">
              <a:solidFill>
                <a:srgbClr val="00B0F0"/>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产权归属界定</a:t>
              </a:r>
            </a:p>
          </p:txBody>
        </p:sp>
        <p:sp>
          <p:nvSpPr>
            <p:cNvPr id="55302" name="箭头 74"/>
            <p:cNvSpPr>
              <a:spLocks noChangeShapeType="1"/>
            </p:cNvSpPr>
            <p:nvPr/>
          </p:nvSpPr>
          <p:spPr bwMode="auto">
            <a:xfrm>
              <a:off x="4743382" y="3574679"/>
              <a:ext cx="0" cy="487363"/>
            </a:xfrm>
            <a:prstGeom prst="line">
              <a:avLst/>
            </a:prstGeom>
            <a:grpFill/>
            <a:ln w="9525" cmpd="sng">
              <a:solidFill>
                <a:srgbClr val="00B0F0"/>
              </a:solidFill>
              <a:round/>
              <a:headEnd/>
              <a:tailEnd type="triangle" w="med" len="med"/>
            </a:ln>
          </p:spPr>
          <p:txBody>
            <a:bodyPr/>
            <a:lstStyle/>
            <a:p>
              <a:pPr algn="ct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03" name="AutoShape 7"/>
            <p:cNvSpPr>
              <a:spLocks noChangeArrowheads="1"/>
            </p:cNvSpPr>
            <p:nvPr/>
          </p:nvSpPr>
          <p:spPr bwMode="auto">
            <a:xfrm>
              <a:off x="3879783" y="4062042"/>
              <a:ext cx="1808163" cy="573087"/>
            </a:xfrm>
            <a:prstGeom prst="flowChartAlternateProcess">
              <a:avLst/>
            </a:prstGeom>
            <a:grpFill/>
            <a:ln w="9525" cmpd="sng">
              <a:solidFill>
                <a:srgbClr val="00B0F0"/>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现场勘察</a:t>
              </a:r>
            </a:p>
          </p:txBody>
        </p:sp>
        <p:sp>
          <p:nvSpPr>
            <p:cNvPr id="55304" name="箭头 76"/>
            <p:cNvSpPr>
              <a:spLocks noChangeShapeType="1"/>
            </p:cNvSpPr>
            <p:nvPr/>
          </p:nvSpPr>
          <p:spPr bwMode="auto">
            <a:xfrm>
              <a:off x="4743382" y="4635129"/>
              <a:ext cx="0" cy="517525"/>
            </a:xfrm>
            <a:prstGeom prst="line">
              <a:avLst/>
            </a:prstGeom>
            <a:grpFill/>
            <a:ln w="9525" cmpd="sng">
              <a:solidFill>
                <a:srgbClr val="00B0F0"/>
              </a:solidFill>
              <a:round/>
              <a:headEnd/>
              <a:tailEnd type="triangle" w="med" len="med"/>
            </a:ln>
          </p:spPr>
          <p:txBody>
            <a:bodyPr/>
            <a:lstStyle/>
            <a:p>
              <a:pPr algn="ct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05" name="AutoShape 9"/>
            <p:cNvSpPr>
              <a:spLocks noChangeArrowheads="1"/>
            </p:cNvSpPr>
            <p:nvPr/>
          </p:nvSpPr>
          <p:spPr bwMode="auto">
            <a:xfrm>
              <a:off x="3881370" y="5152654"/>
              <a:ext cx="1808162" cy="517525"/>
            </a:xfrm>
            <a:prstGeom prst="flowChartAlternateProcess">
              <a:avLst/>
            </a:prstGeom>
            <a:grpFill/>
            <a:ln w="9525" cmpd="sng">
              <a:solidFill>
                <a:srgbClr val="00B0F0"/>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市场调研</a:t>
              </a:r>
            </a:p>
          </p:txBody>
        </p:sp>
        <p:sp>
          <p:nvSpPr>
            <p:cNvPr id="55308" name="箭头 83"/>
            <p:cNvSpPr>
              <a:spLocks noChangeShapeType="1"/>
            </p:cNvSpPr>
            <p:nvPr/>
          </p:nvSpPr>
          <p:spPr bwMode="auto">
            <a:xfrm flipV="1">
              <a:off x="5689533" y="5397128"/>
              <a:ext cx="690563" cy="14288"/>
            </a:xfrm>
            <a:prstGeom prst="line">
              <a:avLst/>
            </a:prstGeom>
            <a:grpFill/>
            <a:ln w="9525" cmpd="sng">
              <a:solidFill>
                <a:srgbClr val="00B0F0"/>
              </a:solidFill>
              <a:round/>
              <a:headEnd/>
              <a:tailEnd type="triangle" w="med" len="med"/>
            </a:ln>
          </p:spPr>
          <p:txBody>
            <a:bodyPr/>
            <a:lstStyle/>
            <a:p>
              <a:pPr algn="ct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09" name="AutoShape 13"/>
            <p:cNvSpPr>
              <a:spLocks noChangeArrowheads="1"/>
            </p:cNvSpPr>
            <p:nvPr/>
          </p:nvSpPr>
          <p:spPr bwMode="auto">
            <a:xfrm>
              <a:off x="6380096" y="5152654"/>
              <a:ext cx="1933575" cy="517525"/>
            </a:xfrm>
            <a:prstGeom prst="flowChartAlternateProcess">
              <a:avLst/>
            </a:prstGeom>
            <a:grpFill/>
            <a:ln w="9525" cmpd="sng">
              <a:solidFill>
                <a:srgbClr val="00B0F0"/>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专家评估论证</a:t>
              </a:r>
            </a:p>
          </p:txBody>
        </p:sp>
        <p:sp>
          <p:nvSpPr>
            <p:cNvPr id="55310" name="箭头 85"/>
            <p:cNvSpPr>
              <a:spLocks noChangeShapeType="1"/>
            </p:cNvSpPr>
            <p:nvPr/>
          </p:nvSpPr>
          <p:spPr bwMode="auto">
            <a:xfrm>
              <a:off x="8313671" y="5397128"/>
              <a:ext cx="617537" cy="0"/>
            </a:xfrm>
            <a:prstGeom prst="line">
              <a:avLst/>
            </a:prstGeom>
            <a:grpFill/>
            <a:ln w="9525" cmpd="sng">
              <a:solidFill>
                <a:srgbClr val="00B0F0"/>
              </a:solidFill>
              <a:round/>
              <a:headEnd/>
              <a:tailEnd type="triangle" w="med" len="med"/>
            </a:ln>
          </p:spPr>
          <p:txBody>
            <a:bodyPr/>
            <a:lstStyle/>
            <a:p>
              <a:pPr algn="ct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11" name="AutoShape 15"/>
            <p:cNvSpPr>
              <a:spLocks noChangeArrowheads="1"/>
            </p:cNvSpPr>
            <p:nvPr/>
          </p:nvSpPr>
          <p:spPr bwMode="auto">
            <a:xfrm>
              <a:off x="8931208" y="5009778"/>
              <a:ext cx="1922463" cy="774700"/>
            </a:xfrm>
            <a:prstGeom prst="flowChartAlternateProcess">
              <a:avLst/>
            </a:prstGeom>
            <a:grpFill/>
            <a:ln w="9525" cmpd="sng">
              <a:solidFill>
                <a:srgbClr val="00B0F0"/>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出具评估报告征求</a:t>
              </a:r>
            </a:p>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意见稿</a:t>
              </a:r>
            </a:p>
          </p:txBody>
        </p:sp>
        <p:sp>
          <p:nvSpPr>
            <p:cNvPr id="55312" name="箭头 87"/>
            <p:cNvSpPr>
              <a:spLocks noChangeShapeType="1"/>
            </p:cNvSpPr>
            <p:nvPr/>
          </p:nvSpPr>
          <p:spPr bwMode="auto">
            <a:xfrm flipH="1" flipV="1">
              <a:off x="9848782" y="4449392"/>
              <a:ext cx="1588" cy="560387"/>
            </a:xfrm>
            <a:prstGeom prst="line">
              <a:avLst/>
            </a:prstGeom>
            <a:grpFill/>
            <a:ln w="9525" cmpd="sng">
              <a:solidFill>
                <a:srgbClr val="00B0F0"/>
              </a:solidFill>
              <a:round/>
              <a:headEnd/>
              <a:tailEnd type="triangle" w="med" len="med"/>
            </a:ln>
          </p:spPr>
          <p:txBody>
            <a:bodyPr/>
            <a:lstStyle/>
            <a:p>
              <a:pPr algn="ct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13" name="AutoShape 17"/>
            <p:cNvSpPr>
              <a:spLocks noChangeArrowheads="1"/>
            </p:cNvSpPr>
            <p:nvPr/>
          </p:nvSpPr>
          <p:spPr bwMode="auto">
            <a:xfrm>
              <a:off x="8931208" y="3803279"/>
              <a:ext cx="1692275" cy="646113"/>
            </a:xfrm>
            <a:prstGeom prst="flowChartAlternateProcess">
              <a:avLst/>
            </a:prstGeom>
            <a:grpFill/>
            <a:ln w="9525" cmpd="sng">
              <a:solidFill>
                <a:srgbClr val="00B0F0"/>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委托方反馈</a:t>
              </a:r>
            </a:p>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评估意见</a:t>
              </a:r>
            </a:p>
          </p:txBody>
        </p:sp>
        <p:sp>
          <p:nvSpPr>
            <p:cNvPr id="55314" name="箭头 89"/>
            <p:cNvSpPr>
              <a:spLocks noChangeShapeType="1"/>
            </p:cNvSpPr>
            <p:nvPr/>
          </p:nvSpPr>
          <p:spPr bwMode="auto">
            <a:xfrm flipV="1">
              <a:off x="9848782" y="3258766"/>
              <a:ext cx="1588" cy="544512"/>
            </a:xfrm>
            <a:prstGeom prst="line">
              <a:avLst/>
            </a:prstGeom>
            <a:grpFill/>
            <a:ln w="9525" cmpd="sng">
              <a:solidFill>
                <a:srgbClr val="00B0F0"/>
              </a:solidFill>
              <a:round/>
              <a:headEnd/>
              <a:tailEnd type="triangle" w="med" len="med"/>
            </a:ln>
          </p:spPr>
          <p:txBody>
            <a:bodyPr/>
            <a:lstStyle/>
            <a:p>
              <a:pPr algn="ct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15" name="AutoShape 19"/>
            <p:cNvSpPr>
              <a:spLocks noChangeArrowheads="1"/>
            </p:cNvSpPr>
            <p:nvPr/>
          </p:nvSpPr>
          <p:spPr bwMode="auto">
            <a:xfrm>
              <a:off x="8931208" y="2609478"/>
              <a:ext cx="1692275" cy="649288"/>
            </a:xfrm>
            <a:prstGeom prst="flowChartAlternateProcess">
              <a:avLst/>
            </a:prstGeom>
            <a:grpFill/>
            <a:ln w="9525" cmpd="sng">
              <a:solidFill>
                <a:srgbClr val="00B0F0"/>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出具正式报告</a:t>
              </a:r>
            </a:p>
          </p:txBody>
        </p:sp>
        <p:sp>
          <p:nvSpPr>
            <p:cNvPr id="2" name="线形标注 3 1"/>
            <p:cNvSpPr/>
            <p:nvPr/>
          </p:nvSpPr>
          <p:spPr>
            <a:xfrm flipH="1">
              <a:off x="405929" y="2821832"/>
              <a:ext cx="2458564" cy="1418379"/>
            </a:xfrm>
            <a:prstGeom prst="borderCallout3">
              <a:avLst>
                <a:gd name="adj1" fmla="val 18750"/>
                <a:gd name="adj2" fmla="val -47"/>
                <a:gd name="adj3" fmla="val 18750"/>
                <a:gd name="adj4" fmla="val -16667"/>
                <a:gd name="adj5" fmla="val 100000"/>
                <a:gd name="adj6" fmla="val -16667"/>
                <a:gd name="adj7" fmla="val 168516"/>
                <a:gd name="adj8" fmla="val -42530"/>
              </a:avLst>
            </a:prstGeom>
            <a:grpFill/>
            <a:ln>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3" name="文本框 2"/>
            <p:cNvSpPr txBox="1"/>
            <p:nvPr/>
          </p:nvSpPr>
          <p:spPr>
            <a:xfrm>
              <a:off x="556708" y="3115523"/>
              <a:ext cx="2157006" cy="830997"/>
            </a:xfrm>
            <a:prstGeom prst="rect">
              <a:avLst/>
            </a:prstGeom>
            <a:grpFill/>
            <a:ln>
              <a:noFill/>
            </a:ln>
          </p:spPr>
          <p:txBody>
            <a:bodyPr wrap="square" rtlCol="0">
              <a:spAutoFit/>
            </a:bodyPr>
            <a:lstStyle/>
            <a:p>
              <a:r>
                <a:rPr lang="zh-CN" altLang="en-US" sz="1600" dirty="0">
                  <a:solidFill>
                    <a:schemeClr val="tx1">
                      <a:lumMod val="75000"/>
                      <a:lumOff val="25000"/>
                    </a:schemeClr>
                  </a:solidFill>
                  <a:ea typeface="思源宋体 CN" panose="02020400000000000000" pitchFamily="18" charset="-122"/>
                </a:rPr>
                <a:t>市场需求、技术指标、</a:t>
              </a:r>
            </a:p>
            <a:p>
              <a:r>
                <a:rPr lang="zh-CN" altLang="en-US" sz="1600" dirty="0">
                  <a:solidFill>
                    <a:schemeClr val="tx1">
                      <a:lumMod val="75000"/>
                      <a:lumOff val="25000"/>
                    </a:schemeClr>
                  </a:solidFill>
                  <a:ea typeface="思源宋体 CN" panose="02020400000000000000" pitchFamily="18" charset="-122"/>
                </a:rPr>
                <a:t>经济指标、行业政策信息等等</a:t>
              </a:r>
            </a:p>
          </p:txBody>
        </p:sp>
      </p:grpSp>
      <p:grpSp>
        <p:nvGrpSpPr>
          <p:cNvPr id="29" name="组合 28"/>
          <p:cNvGrpSpPr/>
          <p:nvPr/>
        </p:nvGrpSpPr>
        <p:grpSpPr>
          <a:xfrm>
            <a:off x="4005386" y="517469"/>
            <a:ext cx="4181228" cy="584775"/>
            <a:chOff x="4015286" y="517469"/>
            <a:chExt cx="4181228" cy="584775"/>
          </a:xfrm>
        </p:grpSpPr>
        <p:sp>
          <p:nvSpPr>
            <p:cNvPr id="30" name="矩形 29"/>
            <p:cNvSpPr/>
            <p:nvPr/>
          </p:nvSpPr>
          <p:spPr>
            <a:xfrm>
              <a:off x="4484020" y="517469"/>
              <a:ext cx="3223959"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05 </a:t>
              </a:r>
              <a:r>
                <a:rPr lang="zh-CN" altLang="en-US" sz="3200" b="1" dirty="0">
                  <a:solidFill>
                    <a:srgbClr val="0070C0"/>
                  </a:solidFill>
                  <a:latin typeface="思源黑体" panose="020B0500000000000000" pitchFamily="34" charset="-122"/>
                  <a:ea typeface="思源黑体" panose="020B0500000000000000" pitchFamily="34" charset="-122"/>
                </a:rPr>
                <a:t>知识产权评估</a:t>
              </a:r>
            </a:p>
          </p:txBody>
        </p:sp>
        <p:grpSp>
          <p:nvGrpSpPr>
            <p:cNvPr id="31" name="组合 30"/>
            <p:cNvGrpSpPr/>
            <p:nvPr/>
          </p:nvGrpSpPr>
          <p:grpSpPr>
            <a:xfrm>
              <a:off x="4015286" y="517469"/>
              <a:ext cx="4181228" cy="584775"/>
              <a:chOff x="4495677" y="461219"/>
              <a:chExt cx="4181228" cy="584775"/>
            </a:xfrm>
          </p:grpSpPr>
          <p:sp>
            <p:nvSpPr>
              <p:cNvPr id="32" name="半闭框 31"/>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半闭框 32"/>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4" name="组合 33"/>
          <p:cNvGrpSpPr/>
          <p:nvPr/>
        </p:nvGrpSpPr>
        <p:grpSpPr>
          <a:xfrm>
            <a:off x="845151" y="1415230"/>
            <a:ext cx="3007605" cy="587591"/>
            <a:chOff x="1968252" y="1507182"/>
            <a:chExt cx="3007605" cy="587591"/>
          </a:xfrm>
        </p:grpSpPr>
        <p:sp>
          <p:nvSpPr>
            <p:cNvPr id="35" name="圆角矩形 34"/>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118959" y="1600922"/>
              <a:ext cx="270619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3</a:t>
              </a:r>
              <a:r>
                <a:rPr lang="zh-CN" altLang="en-US" sz="2000" b="1" dirty="0">
                  <a:solidFill>
                    <a:schemeClr val="bg1"/>
                  </a:solidFill>
                  <a:latin typeface="思源宋体 CN" panose="02020400000000000000" pitchFamily="18" charset="-122"/>
                  <a:ea typeface="思源宋体 CN" panose="02020400000000000000" pitchFamily="18" charset="-122"/>
                </a:rPr>
                <a:t>、知识产权评估流程</a:t>
              </a:r>
            </a:p>
          </p:txBody>
        </p:sp>
      </p:grpSp>
    </p:spTree>
    <p:extLst>
      <p:ext uri="{BB962C8B-B14F-4D97-AF65-F5344CB8AC3E}">
        <p14:creationId xmlns:p14="http://schemas.microsoft.com/office/powerpoint/2010/main" val="20108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47738" y="988037"/>
            <a:ext cx="3489405" cy="4792688"/>
            <a:chOff x="347738" y="988037"/>
            <a:chExt cx="3489405" cy="4792688"/>
          </a:xfrm>
        </p:grpSpPr>
        <p:sp>
          <p:nvSpPr>
            <p:cNvPr id="22" name="同心圆 21"/>
            <p:cNvSpPr/>
            <p:nvPr/>
          </p:nvSpPr>
          <p:spPr>
            <a:xfrm>
              <a:off x="347738" y="4849814"/>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541641" y="5034199"/>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396468" y="988037"/>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8571123" y="1291064"/>
            <a:ext cx="3114245" cy="902418"/>
            <a:chOff x="2865012" y="1173160"/>
            <a:chExt cx="3114245" cy="902418"/>
          </a:xfrm>
        </p:grpSpPr>
        <p:sp>
          <p:nvSpPr>
            <p:cNvPr id="21" name="圆角矩形 20"/>
            <p:cNvSpPr/>
            <p:nvPr/>
          </p:nvSpPr>
          <p:spPr>
            <a:xfrm>
              <a:off x="2865012" y="1173160"/>
              <a:ext cx="3114245" cy="9024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17" name="标题 1"/>
            <p:cNvSpPr txBox="1">
              <a:spLocks/>
            </p:cNvSpPr>
            <p:nvPr/>
          </p:nvSpPr>
          <p:spPr>
            <a:xfrm>
              <a:off x="3026366" y="1173160"/>
              <a:ext cx="2791536" cy="902418"/>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PART</a:t>
              </a:r>
              <a:r>
                <a:rPr lang="en-US" altLang="zh-CN" sz="4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 </a:t>
              </a:r>
              <a:r>
                <a:rPr lang="en-US" altLang="zh-CN"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06</a:t>
              </a:r>
              <a:endParaRPr lang="zh-CN" altLang="en-US"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grpSp>
      <p:sp>
        <p:nvSpPr>
          <p:cNvPr id="5" name="标题 1"/>
          <p:cNvSpPr txBox="1">
            <a:spLocks/>
          </p:cNvSpPr>
          <p:nvPr/>
        </p:nvSpPr>
        <p:spPr>
          <a:xfrm>
            <a:off x="5103531" y="2361569"/>
            <a:ext cx="667351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6300" b="1" dirty="0">
                <a:solidFill>
                  <a:srgbClr val="0070C0"/>
                </a:solidFill>
                <a:latin typeface="思源黑体" panose="020B0500000000000000" pitchFamily="34" charset="-122"/>
                <a:ea typeface="思源黑体" panose="020B0500000000000000" pitchFamily="34" charset="-122"/>
              </a:rPr>
              <a:t>知识产权质押融资</a:t>
            </a:r>
          </a:p>
        </p:txBody>
      </p:sp>
      <p:sp>
        <p:nvSpPr>
          <p:cNvPr id="14" name="文本框 13"/>
          <p:cNvSpPr txBox="1"/>
          <p:nvPr/>
        </p:nvSpPr>
        <p:spPr>
          <a:xfrm>
            <a:off x="5497416" y="3901171"/>
            <a:ext cx="6279625" cy="430887"/>
          </a:xfrm>
          <a:prstGeom prst="rect">
            <a:avLst/>
          </a:prstGeom>
          <a:noFill/>
        </p:spPr>
        <p:txBody>
          <a:bodyPr wrap="square" rtlCol="0">
            <a:spAutoFit/>
          </a:bodyPr>
          <a:lstStyle/>
          <a:p>
            <a:pPr algn="dist"/>
            <a:r>
              <a:rPr lang="en-US" altLang="zh-CN" sz="2200" dirty="0">
                <a:solidFill>
                  <a:srgbClr val="00B0F0"/>
                </a:solidFill>
                <a:latin typeface="思源黑体" panose="020B0500000000000000" pitchFamily="34" charset="-122"/>
                <a:ea typeface="思源黑体" panose="020B0500000000000000" pitchFamily="34" charset="-122"/>
              </a:rPr>
              <a:t>Intellectual property pledge financing</a:t>
            </a:r>
          </a:p>
        </p:txBody>
      </p:sp>
      <p:sp>
        <p:nvSpPr>
          <p:cNvPr id="16" name="文本框 15"/>
          <p:cNvSpPr txBox="1"/>
          <p:nvPr/>
        </p:nvSpPr>
        <p:spPr>
          <a:xfrm>
            <a:off x="5838939" y="4500145"/>
            <a:ext cx="5938103" cy="738664"/>
          </a:xfrm>
          <a:prstGeom prst="rect">
            <a:avLst/>
          </a:prstGeom>
          <a:noFill/>
        </p:spPr>
        <p:txBody>
          <a:bodyPr wrap="square" rtlCol="0">
            <a:spAutoFit/>
          </a:bodyPr>
          <a:lstStyle/>
          <a:p>
            <a:pPr algn="r">
              <a:lnSpc>
                <a:spcPct val="150000"/>
              </a:lnSpc>
            </a:pPr>
            <a:r>
              <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rPr>
              <a:t>知识产权，是“基于创造成果和工商标记依法产生的权利的统称”。最主要的三种知识产权是著作权、专利权和商标权。</a:t>
            </a:r>
          </a:p>
        </p:txBody>
      </p:sp>
      <p:grpSp>
        <p:nvGrpSpPr>
          <p:cNvPr id="11" name="组合 10"/>
          <p:cNvGrpSpPr/>
          <p:nvPr/>
        </p:nvGrpSpPr>
        <p:grpSpPr>
          <a:xfrm>
            <a:off x="330507" y="1450538"/>
            <a:ext cx="4197425" cy="3956925"/>
            <a:chOff x="8130450" y="1805168"/>
            <a:chExt cx="3701284" cy="3637979"/>
          </a:xfrm>
        </p:grpSpPr>
        <p:sp>
          <p:nvSpPr>
            <p:cNvPr id="15" name="椭圆 14"/>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291541" y="1955026"/>
              <a:ext cx="3379102" cy="3338263"/>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429950265"/>
      </p:ext>
    </p:extLst>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2500"/>
                            </p:stCondLst>
                            <p:childTnLst>
                              <p:par>
                                <p:cTn id="13" presetID="3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1" fill="hold">
                            <p:stCondLst>
                              <p:cond delay="3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 calcmode="lin" valueType="num">
                                      <p:cBhvr>
                                        <p:cTn id="26"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5"/>
                                        </p:tgtEl>
                                      </p:cBhvr>
                                    </p:animEffect>
                                  </p:childTnLst>
                                </p:cTn>
                              </p:par>
                            </p:childTnLst>
                          </p:cTn>
                        </p:par>
                        <p:par>
                          <p:cTn id="29" fill="hold">
                            <p:stCondLst>
                              <p:cond delay="52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5700"/>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Group 2"/>
          <p:cNvGraphicFramePr>
            <a:graphicFrameLocks noGrp="1"/>
          </p:cNvGraphicFramePr>
          <p:nvPr>
            <p:ph type="tbl" idx="4294967295"/>
            <p:extLst>
              <p:ext uri="{D42A27DB-BD31-4B8C-83A1-F6EECF244321}">
                <p14:modId xmlns:p14="http://schemas.microsoft.com/office/powerpoint/2010/main" val="1583601557"/>
              </p:ext>
            </p:extLst>
          </p:nvPr>
        </p:nvGraphicFramePr>
        <p:xfrm>
          <a:off x="1633322" y="2383240"/>
          <a:ext cx="8925357" cy="3611358"/>
        </p:xfrm>
        <a:graphic>
          <a:graphicData uri="http://schemas.openxmlformats.org/drawingml/2006/table">
            <a:tbl>
              <a:tblPr/>
              <a:tblGrid>
                <a:gridCol w="1727020">
                  <a:extLst>
                    <a:ext uri="{9D8B030D-6E8A-4147-A177-3AD203B41FA5}">
                      <a16:colId xmlns:a16="http://schemas.microsoft.com/office/drawing/2014/main" xmlns="" val="2092411075"/>
                    </a:ext>
                  </a:extLst>
                </a:gridCol>
                <a:gridCol w="3236350">
                  <a:extLst>
                    <a:ext uri="{9D8B030D-6E8A-4147-A177-3AD203B41FA5}">
                      <a16:colId xmlns:a16="http://schemas.microsoft.com/office/drawing/2014/main" xmlns="" val="2451280924"/>
                    </a:ext>
                  </a:extLst>
                </a:gridCol>
                <a:gridCol w="2491359">
                  <a:extLst>
                    <a:ext uri="{9D8B030D-6E8A-4147-A177-3AD203B41FA5}">
                      <a16:colId xmlns:a16="http://schemas.microsoft.com/office/drawing/2014/main" xmlns="" val="3471391699"/>
                    </a:ext>
                  </a:extLst>
                </a:gridCol>
                <a:gridCol w="1470628">
                  <a:extLst>
                    <a:ext uri="{9D8B030D-6E8A-4147-A177-3AD203B41FA5}">
                      <a16:colId xmlns:a16="http://schemas.microsoft.com/office/drawing/2014/main" xmlns="" val="4203371306"/>
                    </a:ext>
                  </a:extLst>
                </a:gridCol>
              </a:tblGrid>
              <a:tr h="260828">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融资方式</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CEFF6"/>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优势</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CEFF6"/>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劣势</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CEFF6"/>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年融资成本</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CEFF6"/>
                    </a:solidFill>
                  </a:tcPr>
                </a:tc>
                <a:extLst>
                  <a:ext uri="{0D108BD9-81ED-4DB2-BD59-A6C34878D82A}">
                    <a16:rowId xmlns:a16="http://schemas.microsoft.com/office/drawing/2014/main" xmlns="" val="3182822514"/>
                  </a:ext>
                </a:extLst>
              </a:tr>
              <a:tr h="551166">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银行贷款</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贷款成本低、政府有部分政策扶持</a:t>
                      </a:r>
                      <a:endParaRPr kumimoji="0" lang="zh-CN" altLang="zh-CN" sz="1400" b="0"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贷款手续繁杂、审批周期较长、担保要求较高</a:t>
                      </a:r>
                      <a:endParaRPr kumimoji="0" lang="zh-CN" altLang="zh-CN" sz="1400" b="0"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400" b="1"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8%-10%</a:t>
                      </a:r>
                      <a:endParaRPr kumimoji="0" lang="zh-CN" altLang="en-US" sz="1400" b="0"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39350114"/>
                  </a:ext>
                </a:extLst>
              </a:tr>
              <a:tr h="386482">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民间借贷</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手续简便、资金到位较快，担保方式灵活多样</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融资成本高、法律风险大、融资时间短</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30%</a:t>
                      </a:r>
                      <a:endParaRPr kumimoji="0" lang="zh-CN" altLang="en-US"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65096883"/>
                  </a:ext>
                </a:extLst>
              </a:tr>
              <a:tr h="750119">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增资扩股</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1、不需还本付息，只需分配红利；</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2、增资形式灵活，可以现金或实物形式增资。</a:t>
                      </a:r>
                      <a:endParaRPr kumimoji="0" lang="zh-CN" altLang="en-US"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股权分散，减少控股权</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zh-CN" altLang="en-US"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61448951"/>
                  </a:ext>
                </a:extLst>
              </a:tr>
              <a:tr h="716802">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新三板、区域股权交易市场转让</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融资成本较低，可实现企业溢价增值，可提高企业知名度和影响力</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符合政府政策导向，门槛较高，年营业收入500万元以上；可能会失去企业控制权</a:t>
                      </a:r>
                      <a:endParaRPr kumimoji="0" lang="zh-CN" altLang="en-US"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zh-CN" altLang="en-US"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4012797281"/>
                  </a:ext>
                </a:extLst>
              </a:tr>
              <a:tr h="551166">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发行中小企业私募债</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融资成本适中、发行时间较灵活、融资期限较长、审批时间较短、筹资范围广</a:t>
                      </a:r>
                      <a:endParaRPr kumimoji="0" lang="zh-CN" altLang="zh-CN" sz="1400" b="0"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财务风险高、条件要求严格、融资金额有限</a:t>
                      </a:r>
                      <a:endParaRPr kumimoji="0" lang="zh-CN" altLang="zh-CN" sz="1400" b="0"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13%-15%</a:t>
                      </a:r>
                      <a:endParaRPr kumimoji="0" lang="zh-CN" altLang="en-US"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66318124"/>
                  </a:ext>
                </a:extLst>
              </a:tr>
            </a:tbl>
          </a:graphicData>
        </a:graphic>
      </p:graphicFrame>
      <p:grpSp>
        <p:nvGrpSpPr>
          <p:cNvPr id="13" name="组合 12"/>
          <p:cNvGrpSpPr/>
          <p:nvPr/>
        </p:nvGrpSpPr>
        <p:grpSpPr>
          <a:xfrm>
            <a:off x="3636318" y="517469"/>
            <a:ext cx="4919365" cy="584775"/>
            <a:chOff x="3618676" y="517469"/>
            <a:chExt cx="4919365" cy="584775"/>
          </a:xfrm>
        </p:grpSpPr>
        <p:sp>
          <p:nvSpPr>
            <p:cNvPr id="14" name="矩形 13"/>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p>
          </p:txBody>
        </p:sp>
        <p:grpSp>
          <p:nvGrpSpPr>
            <p:cNvPr id="15" name="组合 14"/>
            <p:cNvGrpSpPr/>
            <p:nvPr/>
          </p:nvGrpSpPr>
          <p:grpSpPr>
            <a:xfrm>
              <a:off x="3618676" y="517469"/>
              <a:ext cx="4919365" cy="584775"/>
              <a:chOff x="4099067" y="461219"/>
              <a:chExt cx="4919365" cy="584775"/>
            </a:xfrm>
          </p:grpSpPr>
          <p:sp>
            <p:nvSpPr>
              <p:cNvPr id="16" name="半闭框 15"/>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半闭框 16"/>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8" name="组合 17"/>
          <p:cNvGrpSpPr/>
          <p:nvPr/>
        </p:nvGrpSpPr>
        <p:grpSpPr>
          <a:xfrm>
            <a:off x="845151" y="1415230"/>
            <a:ext cx="4122067" cy="587591"/>
            <a:chOff x="1968252" y="1507182"/>
            <a:chExt cx="4122067" cy="587591"/>
          </a:xfrm>
        </p:grpSpPr>
        <p:sp>
          <p:nvSpPr>
            <p:cNvPr id="19" name="圆角矩形 18"/>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195289" y="1600922"/>
              <a:ext cx="3667992"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1</a:t>
              </a:r>
              <a:r>
                <a:rPr lang="zh-CN" altLang="en-US" sz="2000" b="1" dirty="0">
                  <a:solidFill>
                    <a:schemeClr val="bg1"/>
                  </a:solidFill>
                  <a:latin typeface="思源宋体 CN" panose="02020400000000000000" pitchFamily="18" charset="-122"/>
                  <a:ea typeface="思源宋体 CN" panose="02020400000000000000" pitchFamily="18" charset="-122"/>
                </a:rPr>
                <a:t>、中小企业常见融资渠道对比</a:t>
              </a:r>
            </a:p>
          </p:txBody>
        </p:sp>
      </p:grpSp>
    </p:spTree>
    <p:extLst>
      <p:ext uri="{BB962C8B-B14F-4D97-AF65-F5344CB8AC3E}">
        <p14:creationId xmlns:p14="http://schemas.microsoft.com/office/powerpoint/2010/main" val="9658631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57346"/>
                                        </p:tgtEl>
                                        <p:attrNameLst>
                                          <p:attrName>style.visibility</p:attrName>
                                        </p:attrNameLst>
                                      </p:cBhvr>
                                      <p:to>
                                        <p:strVal val="visible"/>
                                      </p:to>
                                    </p:set>
                                    <p:animEffect transition="in" filter="wipe(up)">
                                      <p:cBhvr>
                                        <p:cTn id="1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27382" y="2930918"/>
            <a:ext cx="4606440" cy="2169825"/>
          </a:xfrm>
          <a:prstGeom prst="rect">
            <a:avLst/>
          </a:prstGeom>
        </p:spPr>
        <p:txBody>
          <a:bodyPr wrap="square">
            <a:spAutoFit/>
          </a:bodyPr>
          <a:lstStyle/>
          <a:p>
            <a:pPr>
              <a:lnSpc>
                <a:spcPct val="150000"/>
              </a:lnSpc>
            </a:pPr>
            <a:r>
              <a:rPr lang="zh-CN" altLang="en-US" dirty="0">
                <a:solidFill>
                  <a:schemeClr val="tx1">
                    <a:lumMod val="65000"/>
                    <a:lumOff val="35000"/>
                  </a:schemeClr>
                </a:solidFill>
                <a:ea typeface="思源宋体 CN" panose="02020400000000000000" pitchFamily="18" charset="-122"/>
              </a:rPr>
              <a:t> 一种相对</a:t>
            </a:r>
            <a:r>
              <a:rPr lang="zh-CN" altLang="en-US" b="1" dirty="0">
                <a:solidFill>
                  <a:srgbClr val="0070C0"/>
                </a:solidFill>
                <a:ea typeface="思源宋体 CN" panose="02020400000000000000" pitchFamily="18" charset="-122"/>
              </a:rPr>
              <a:t>新型的融资方式</a:t>
            </a:r>
            <a:r>
              <a:rPr lang="zh-CN" altLang="en-US" dirty="0">
                <a:solidFill>
                  <a:schemeClr val="tx1">
                    <a:lumMod val="65000"/>
                    <a:lumOff val="35000"/>
                  </a:schemeClr>
                </a:solidFill>
                <a:ea typeface="思源宋体 CN" panose="02020400000000000000" pitchFamily="18" charset="-122"/>
              </a:rPr>
              <a:t>，区别于传统的以不动产作为抵押物向金融机构申请贷款的方式，指企业或个人以合法拥有的专利权、商标权、著作权中的财产权经评估后作为质押物，向银行申请融资。</a:t>
            </a:r>
          </a:p>
        </p:txBody>
      </p:sp>
      <p:grpSp>
        <p:nvGrpSpPr>
          <p:cNvPr id="17" name="组合 16"/>
          <p:cNvGrpSpPr/>
          <p:nvPr/>
        </p:nvGrpSpPr>
        <p:grpSpPr>
          <a:xfrm>
            <a:off x="3636318" y="517469"/>
            <a:ext cx="4919365" cy="584775"/>
            <a:chOff x="3618676" y="517469"/>
            <a:chExt cx="4919365" cy="584775"/>
          </a:xfrm>
        </p:grpSpPr>
        <p:sp>
          <p:nvSpPr>
            <p:cNvPr id="18" name="矩形 17"/>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p>
          </p:txBody>
        </p:sp>
        <p:grpSp>
          <p:nvGrpSpPr>
            <p:cNvPr id="19" name="组合 18"/>
            <p:cNvGrpSpPr/>
            <p:nvPr/>
          </p:nvGrpSpPr>
          <p:grpSpPr>
            <a:xfrm>
              <a:off x="3618676" y="517469"/>
              <a:ext cx="4919365" cy="584775"/>
              <a:chOff x="4099067" y="461219"/>
              <a:chExt cx="4919365" cy="584775"/>
            </a:xfrm>
          </p:grpSpPr>
          <p:sp>
            <p:nvSpPr>
              <p:cNvPr id="20" name="半闭框 19"/>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半闭框 20"/>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2" name="组合 21"/>
          <p:cNvGrpSpPr/>
          <p:nvPr/>
        </p:nvGrpSpPr>
        <p:grpSpPr>
          <a:xfrm>
            <a:off x="845151" y="1415230"/>
            <a:ext cx="4122067" cy="587591"/>
            <a:chOff x="1968252" y="1507182"/>
            <a:chExt cx="4122067" cy="587591"/>
          </a:xfrm>
        </p:grpSpPr>
        <p:sp>
          <p:nvSpPr>
            <p:cNvPr id="23" name="圆角矩形 22"/>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451770" y="1600922"/>
              <a:ext cx="3155031"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2</a:t>
              </a:r>
              <a:r>
                <a:rPr lang="zh-CN" altLang="en-US" sz="2000" b="1" dirty="0">
                  <a:solidFill>
                    <a:schemeClr val="bg1"/>
                  </a:solidFill>
                  <a:latin typeface="思源宋体 CN" panose="02020400000000000000" pitchFamily="18" charset="-122"/>
                  <a:ea typeface="思源宋体 CN" panose="02020400000000000000" pitchFamily="18" charset="-122"/>
                </a:rPr>
                <a:t>、知识产权质押融资概念</a:t>
              </a:r>
            </a:p>
          </p:txBody>
        </p:sp>
      </p:grpSp>
      <p:sp>
        <p:nvSpPr>
          <p:cNvPr id="25" name="椭圆 24"/>
          <p:cNvSpPr/>
          <p:nvPr/>
        </p:nvSpPr>
        <p:spPr>
          <a:xfrm flipH="1">
            <a:off x="1989684" y="2669889"/>
            <a:ext cx="2463248" cy="2405443"/>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563716" y="3981947"/>
            <a:ext cx="1778432" cy="170192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506537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6" presetClass="entr" presetSubtype="32"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out)">
                                      <p:cBhvr>
                                        <p:cTn id="17" dur="2000"/>
                                        <p:tgtEl>
                                          <p:spTgt spid="25"/>
                                        </p:tgtEl>
                                      </p:cBhvr>
                                    </p:animEffect>
                                  </p:childTnLst>
                                </p:cTn>
                              </p:par>
                            </p:childTnLst>
                          </p:cTn>
                        </p:par>
                        <p:par>
                          <p:cTn id="18" fill="hold">
                            <p:stCondLst>
                              <p:cond delay="4000"/>
                            </p:stCondLst>
                            <p:childTnLst>
                              <p:par>
                                <p:cTn id="19" presetID="6" presetClass="entr" presetSubtype="16"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ircle(in)">
                                      <p:cBhvr>
                                        <p:cTn id="21" dur="2000"/>
                                        <p:tgtEl>
                                          <p:spTgt spid="26"/>
                                        </p:tgtEl>
                                      </p:cBhvr>
                                    </p:animEffect>
                                  </p:childTnLst>
                                </p:cTn>
                              </p:par>
                            </p:childTnLst>
                          </p:cTn>
                        </p:par>
                        <p:par>
                          <p:cTn id="22" fill="hold">
                            <p:stCondLst>
                              <p:cond delay="6000"/>
                            </p:stCondLst>
                            <p:childTnLst>
                              <p:par>
                                <p:cTn id="23" presetID="14" presetClass="entr" presetSubtype="1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893" y="2313393"/>
            <a:ext cx="11072215" cy="3317894"/>
          </a:xfrm>
          <a:prstGeom prst="rect">
            <a:avLst/>
          </a:prstGeom>
          <a:ln>
            <a:noFill/>
          </a:ln>
          <a:effectLst>
            <a:outerShdw blurRad="190500" algn="tl" rotWithShape="0">
              <a:srgbClr val="000000">
                <a:alpha val="70000"/>
              </a:srgbClr>
            </a:outerShdw>
          </a:effectLst>
        </p:spPr>
      </p:pic>
      <p:sp>
        <p:nvSpPr>
          <p:cNvPr id="16" name="AutoShape 19"/>
          <p:cNvSpPr>
            <a:spLocks noChangeArrowheads="1"/>
          </p:cNvSpPr>
          <p:nvPr/>
        </p:nvSpPr>
        <p:spPr bwMode="auto">
          <a:xfrm>
            <a:off x="1004941" y="2697007"/>
            <a:ext cx="2988000" cy="2376000"/>
          </a:xfrm>
          <a:prstGeom prst="flowChartAlternateProcess">
            <a:avLst/>
          </a:prstGeom>
          <a:solidFill>
            <a:schemeClr val="bg1"/>
          </a:solidFill>
          <a:ln w="9525" cmpd="sng">
            <a:solidFill>
              <a:srgbClr val="0070C0"/>
            </a:solidFill>
            <a:miter lim="800000"/>
            <a:headEnd/>
            <a:tailEnd/>
          </a:ln>
        </p:spPr>
        <p:txBody>
          <a:bodyPr wrap="none" anchor="t"/>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0070C0"/>
                </a:solidFill>
                <a:latin typeface="思源宋体 CN" panose="02020400000000000000" pitchFamily="18" charset="-122"/>
                <a:ea typeface="思源宋体 CN" panose="02020400000000000000" pitchFamily="18" charset="-122"/>
              </a:rPr>
              <a:t>质   押</a:t>
            </a:r>
            <a:endParaRPr lang="en-US" altLang="zh-CN" sz="2000" dirty="0">
              <a:solidFill>
                <a:srgbClr val="0070C0"/>
              </a:solidFill>
              <a:latin typeface="思源宋体 CN" panose="02020400000000000000" pitchFamily="18" charset="-122"/>
              <a:ea typeface="思源宋体 CN" panose="02020400000000000000" pitchFamily="18" charset="-122"/>
            </a:endParaRPr>
          </a:p>
          <a:p>
            <a:pPr eaLnBrk="1" hangingPunct="1"/>
            <a:endParaRPr lang="zh-CN" altLang="en-US" sz="800" dirty="0">
              <a:solidFill>
                <a:srgbClr val="FF0000"/>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知识产权质押作为贷款的</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唯一担保形式</a:t>
            </a:r>
          </a:p>
        </p:txBody>
      </p:sp>
      <p:sp>
        <p:nvSpPr>
          <p:cNvPr id="20" name="AutoShape 19"/>
          <p:cNvSpPr>
            <a:spLocks noChangeArrowheads="1"/>
          </p:cNvSpPr>
          <p:nvPr/>
        </p:nvSpPr>
        <p:spPr bwMode="auto">
          <a:xfrm>
            <a:off x="4609025" y="2697007"/>
            <a:ext cx="2988000" cy="2376000"/>
          </a:xfrm>
          <a:prstGeom prst="flowChartAlternateProcess">
            <a:avLst/>
          </a:prstGeom>
          <a:solidFill>
            <a:schemeClr val="bg1"/>
          </a:solidFill>
          <a:ln w="9525" cmpd="sng">
            <a:solidFill>
              <a:srgbClr val="0070C0"/>
            </a:solidFill>
            <a:miter lim="800000"/>
            <a:headEnd/>
            <a:tailEnd/>
          </a:ln>
        </p:spPr>
        <p:txBody>
          <a:bodyPr wrap="none" anchor="t"/>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0070C0"/>
                </a:solidFill>
                <a:latin typeface="思源宋体 CN" panose="02020400000000000000" pitchFamily="18" charset="-122"/>
                <a:ea typeface="思源宋体 CN" panose="02020400000000000000" pitchFamily="18" charset="-122"/>
              </a:rPr>
              <a:t>质押加保证</a:t>
            </a:r>
            <a:endParaRPr lang="en-US" altLang="zh-CN" sz="2000" dirty="0">
              <a:solidFill>
                <a:srgbClr val="0070C0"/>
              </a:solidFill>
              <a:latin typeface="思源宋体 CN" panose="02020400000000000000" pitchFamily="18" charset="-122"/>
              <a:ea typeface="思源宋体 CN" panose="02020400000000000000" pitchFamily="18" charset="-122"/>
            </a:endParaRPr>
          </a:p>
          <a:p>
            <a:pPr eaLnBrk="1" hangingPunct="1"/>
            <a:endParaRPr lang="zh-CN" altLang="en-US" sz="800" dirty="0">
              <a:solidFill>
                <a:srgbClr val="FF0000"/>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以知识产权质押作为主要</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担保形式，以第三方连带</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责任保证（担保公司）保</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证作为补充组合担保；</a:t>
            </a:r>
          </a:p>
        </p:txBody>
      </p:sp>
      <p:sp>
        <p:nvSpPr>
          <p:cNvPr id="24" name="AutoShape 19"/>
          <p:cNvSpPr>
            <a:spLocks noChangeArrowheads="1"/>
          </p:cNvSpPr>
          <p:nvPr/>
        </p:nvSpPr>
        <p:spPr bwMode="auto">
          <a:xfrm>
            <a:off x="8213109" y="2697007"/>
            <a:ext cx="2988364" cy="2376000"/>
          </a:xfrm>
          <a:prstGeom prst="flowChartAlternateProcess">
            <a:avLst/>
          </a:prstGeom>
          <a:solidFill>
            <a:schemeClr val="bg1"/>
          </a:solidFill>
          <a:ln w="9525" cmpd="sng">
            <a:solidFill>
              <a:srgbClr val="0070C0"/>
            </a:solidFill>
            <a:miter lim="800000"/>
            <a:headEnd/>
            <a:tailEnd/>
          </a:ln>
        </p:spPr>
        <p:txBody>
          <a:bodyPr wrap="none" anchor="t"/>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070C0"/>
                </a:solidFill>
                <a:latin typeface="思源宋体 CN" panose="02020400000000000000" pitchFamily="18" charset="-122"/>
                <a:ea typeface="思源宋体 CN" panose="02020400000000000000" pitchFamily="18" charset="-122"/>
              </a:rPr>
              <a:t>质押加其他抵押担保（桂）</a:t>
            </a:r>
          </a:p>
          <a:p>
            <a:pPr eaLnBrk="1" hangingPunct="1"/>
            <a:endParaRPr lang="en-US" altLang="zh-CN" sz="800" dirty="0">
              <a:solidFill>
                <a:schemeClr val="bg1"/>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以知识产权作为主要担保</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形式，以房产、设备等固</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定资产抵押，或个人连带</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责任保证等其他担保方式</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作为补充担保的组合担保</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形式。</a:t>
            </a:r>
          </a:p>
        </p:txBody>
      </p:sp>
      <p:grpSp>
        <p:nvGrpSpPr>
          <p:cNvPr id="27" name="组合 26"/>
          <p:cNvGrpSpPr/>
          <p:nvPr/>
        </p:nvGrpSpPr>
        <p:grpSpPr>
          <a:xfrm>
            <a:off x="3636318" y="517469"/>
            <a:ext cx="4919365" cy="584775"/>
            <a:chOff x="3618676" y="517469"/>
            <a:chExt cx="4919365" cy="584775"/>
          </a:xfrm>
        </p:grpSpPr>
        <p:sp>
          <p:nvSpPr>
            <p:cNvPr id="28" name="矩形 27"/>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p>
          </p:txBody>
        </p:sp>
        <p:grpSp>
          <p:nvGrpSpPr>
            <p:cNvPr id="29" name="组合 28"/>
            <p:cNvGrpSpPr/>
            <p:nvPr/>
          </p:nvGrpSpPr>
          <p:grpSpPr>
            <a:xfrm>
              <a:off x="3618676" y="517469"/>
              <a:ext cx="4919365" cy="584775"/>
              <a:chOff x="4099067" y="461219"/>
              <a:chExt cx="4919365" cy="584775"/>
            </a:xfrm>
          </p:grpSpPr>
          <p:sp>
            <p:nvSpPr>
              <p:cNvPr id="30" name="半闭框 29"/>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半闭框 30"/>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2" name="组合 31"/>
          <p:cNvGrpSpPr/>
          <p:nvPr/>
        </p:nvGrpSpPr>
        <p:grpSpPr>
          <a:xfrm>
            <a:off x="845151" y="1415230"/>
            <a:ext cx="4122067" cy="587591"/>
            <a:chOff x="1968252" y="1507182"/>
            <a:chExt cx="4122067" cy="587591"/>
          </a:xfrm>
        </p:grpSpPr>
        <p:sp>
          <p:nvSpPr>
            <p:cNvPr id="33" name="圆角矩形 32"/>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451770" y="1600922"/>
              <a:ext cx="3155031"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3</a:t>
              </a:r>
              <a:r>
                <a:rPr lang="zh-CN" altLang="en-US" sz="2000" b="1" dirty="0">
                  <a:solidFill>
                    <a:schemeClr val="bg1"/>
                  </a:solidFill>
                  <a:latin typeface="思源宋体 CN" panose="02020400000000000000" pitchFamily="18" charset="-122"/>
                  <a:ea typeface="思源宋体 CN" panose="02020400000000000000" pitchFamily="18" charset="-122"/>
                </a:rPr>
                <a:t>、知识产权质押融资模式</a:t>
              </a:r>
            </a:p>
          </p:txBody>
        </p:sp>
      </p:grpSp>
    </p:spTree>
    <p:extLst>
      <p:ext uri="{BB962C8B-B14F-4D97-AF65-F5344CB8AC3E}">
        <p14:creationId xmlns:p14="http://schemas.microsoft.com/office/powerpoint/2010/main" val="1998173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117496" y="4295369"/>
            <a:ext cx="1258957" cy="173633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251716" y="2587210"/>
            <a:ext cx="5023213" cy="3416320"/>
          </a:xfrm>
          <a:prstGeom prst="rect">
            <a:avLst/>
          </a:prstGeom>
        </p:spPr>
        <p:txBody>
          <a:bodyPr wrap="square">
            <a:spAutoFit/>
          </a:bodyPr>
          <a:lstStyle/>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银行受理企业贷款申请</a:t>
            </a:r>
          </a:p>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银行预审通过后委托合作评估机构估价</a:t>
            </a:r>
          </a:p>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评估机构签订服务协议</a:t>
            </a:r>
          </a:p>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银行审核申报材料，进行授信申报</a:t>
            </a:r>
          </a:p>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签订贷款合同</a:t>
            </a:r>
          </a:p>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办理质押备案登记手续</a:t>
            </a:r>
          </a:p>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银行放款</a:t>
            </a:r>
          </a:p>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贷后管理</a:t>
            </a:r>
          </a:p>
        </p:txBody>
      </p:sp>
      <p:grpSp>
        <p:nvGrpSpPr>
          <p:cNvPr id="14" name="组合 13"/>
          <p:cNvGrpSpPr/>
          <p:nvPr/>
        </p:nvGrpSpPr>
        <p:grpSpPr>
          <a:xfrm>
            <a:off x="3636318" y="517469"/>
            <a:ext cx="4919365" cy="584775"/>
            <a:chOff x="3618676" y="517469"/>
            <a:chExt cx="4919365" cy="584775"/>
          </a:xfrm>
        </p:grpSpPr>
        <p:sp>
          <p:nvSpPr>
            <p:cNvPr id="15" name="矩形 14"/>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p>
          </p:txBody>
        </p:sp>
        <p:grpSp>
          <p:nvGrpSpPr>
            <p:cNvPr id="16" name="组合 15"/>
            <p:cNvGrpSpPr/>
            <p:nvPr/>
          </p:nvGrpSpPr>
          <p:grpSpPr>
            <a:xfrm>
              <a:off x="3618676" y="517469"/>
              <a:ext cx="4919365" cy="584775"/>
              <a:chOff x="4099067" y="461219"/>
              <a:chExt cx="4919365" cy="584775"/>
            </a:xfrm>
          </p:grpSpPr>
          <p:sp>
            <p:nvSpPr>
              <p:cNvPr id="17" name="半闭框 16"/>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半闭框 17"/>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9" name="组合 18"/>
          <p:cNvGrpSpPr/>
          <p:nvPr/>
        </p:nvGrpSpPr>
        <p:grpSpPr>
          <a:xfrm>
            <a:off x="845151" y="1415230"/>
            <a:ext cx="3007605" cy="587591"/>
            <a:chOff x="1968252" y="1507182"/>
            <a:chExt cx="3007605" cy="587591"/>
          </a:xfrm>
        </p:grpSpPr>
        <p:sp>
          <p:nvSpPr>
            <p:cNvPr id="20" name="圆角矩形 19"/>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631920" y="1600922"/>
              <a:ext cx="1680268"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4</a:t>
              </a:r>
              <a:r>
                <a:rPr lang="zh-CN" altLang="en-US" sz="2000" b="1" dirty="0">
                  <a:solidFill>
                    <a:schemeClr val="bg1"/>
                  </a:solidFill>
                  <a:latin typeface="思源宋体 CN" panose="02020400000000000000" pitchFamily="18" charset="-122"/>
                  <a:ea typeface="思源宋体 CN" panose="02020400000000000000" pitchFamily="18" charset="-122"/>
                </a:rPr>
                <a:t>、一般程序</a:t>
              </a:r>
            </a:p>
          </p:txBody>
        </p:sp>
      </p:grpSp>
      <p:grpSp>
        <p:nvGrpSpPr>
          <p:cNvPr id="23" name="组合 22"/>
          <p:cNvGrpSpPr/>
          <p:nvPr/>
        </p:nvGrpSpPr>
        <p:grpSpPr>
          <a:xfrm>
            <a:off x="5474662" y="2744278"/>
            <a:ext cx="4693190" cy="3102184"/>
            <a:chOff x="6951639" y="2296083"/>
            <a:chExt cx="4693190" cy="3102184"/>
          </a:xfrm>
        </p:grpSpPr>
        <p:sp>
          <p:nvSpPr>
            <p:cNvPr id="2" name="矩形 1"/>
            <p:cNvSpPr/>
            <p:nvPr/>
          </p:nvSpPr>
          <p:spPr>
            <a:xfrm>
              <a:off x="6951643" y="2296083"/>
              <a:ext cx="4693186" cy="310218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rot="5400000">
              <a:off x="7747143" y="1500581"/>
              <a:ext cx="3102182" cy="469318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506451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amond(out)">
                                      <p:cBhvr>
                                        <p:cTn id="11" dur="2000"/>
                                        <p:tgtEl>
                                          <p:spTgt spid="23"/>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86554" y="2301827"/>
            <a:ext cx="2231701" cy="430887"/>
          </a:xfrm>
          <a:prstGeom prst="rect">
            <a:avLst/>
          </a:prstGeom>
        </p:spPr>
        <p:txBody>
          <a:bodyPr wrap="none">
            <a:spAutoFit/>
          </a:bodyPr>
          <a:lstStyle/>
          <a:p>
            <a:r>
              <a:rPr lang="zh-CN" altLang="en-US" sz="2200" dirty="0">
                <a:solidFill>
                  <a:srgbClr val="0070C0"/>
                </a:solidFill>
                <a:latin typeface="思源宋体 CN" panose="02020400000000000000" pitchFamily="18" charset="-122"/>
                <a:ea typeface="思源宋体 CN" panose="02020400000000000000" pitchFamily="18" charset="-122"/>
              </a:rPr>
              <a:t>向银行提供材料 </a:t>
            </a:r>
          </a:p>
        </p:txBody>
      </p:sp>
      <p:sp>
        <p:nvSpPr>
          <p:cNvPr id="4" name="矩形 3"/>
          <p:cNvSpPr/>
          <p:nvPr/>
        </p:nvSpPr>
        <p:spPr>
          <a:xfrm>
            <a:off x="2186554" y="2732714"/>
            <a:ext cx="2854036" cy="2952090"/>
          </a:xfrm>
          <a:prstGeom prst="rect">
            <a:avLst/>
          </a:prstGeom>
        </p:spPr>
        <p:txBody>
          <a:bodyPr wrap="square">
            <a:spAutoFit/>
          </a:bodyPr>
          <a:lstStyle/>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①企业营业执照。</a:t>
            </a: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②企业税务登记证。</a:t>
            </a: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③企业组织机构代码证，</a:t>
            </a: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④企业章程。</a:t>
            </a: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⑤企业最近三年财务报表。</a:t>
            </a: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⑥知识产权项目基本情况。</a:t>
            </a: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⑦银行需要的其他材料。</a:t>
            </a:r>
          </a:p>
        </p:txBody>
      </p:sp>
      <p:sp>
        <p:nvSpPr>
          <p:cNvPr id="5" name="矩形 4"/>
          <p:cNvSpPr/>
          <p:nvPr/>
        </p:nvSpPr>
        <p:spPr>
          <a:xfrm>
            <a:off x="7289705" y="2298329"/>
            <a:ext cx="2723823" cy="430887"/>
          </a:xfrm>
          <a:prstGeom prst="rect">
            <a:avLst/>
          </a:prstGeom>
        </p:spPr>
        <p:txBody>
          <a:bodyPr wrap="none">
            <a:spAutoFit/>
          </a:bodyPr>
          <a:lstStyle/>
          <a:p>
            <a:r>
              <a:rPr lang="zh-CN" altLang="en-US" sz="2200" dirty="0">
                <a:solidFill>
                  <a:srgbClr val="0070C0"/>
                </a:solidFill>
                <a:latin typeface="思源宋体 CN" panose="02020400000000000000" pitchFamily="18" charset="-122"/>
                <a:ea typeface="思源宋体 CN" panose="02020400000000000000" pitchFamily="18" charset="-122"/>
              </a:rPr>
              <a:t>向评估机构提供材料</a:t>
            </a:r>
          </a:p>
        </p:txBody>
      </p:sp>
      <p:sp>
        <p:nvSpPr>
          <p:cNvPr id="6" name="矩形 5"/>
          <p:cNvSpPr/>
          <p:nvPr/>
        </p:nvSpPr>
        <p:spPr>
          <a:xfrm>
            <a:off x="7289705" y="2732714"/>
            <a:ext cx="3650404" cy="3783087"/>
          </a:xfrm>
          <a:prstGeom prst="rect">
            <a:avLst/>
          </a:prstGeom>
        </p:spPr>
        <p:txBody>
          <a:bodyPr wrap="square">
            <a:spAutoFit/>
          </a:bodyPr>
          <a:lstStyle/>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①企业营业执照。</a:t>
            </a: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②企业简介。</a:t>
            </a: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③知识产权项目可行性报告。</a:t>
            </a: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④专利申请全套材料（专利证书及、专利说明书、权利要求书、说明书附图）。</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⑤ </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专利登记簿副本</a:t>
            </a: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a:t>
            </a:r>
          </a:p>
          <a:p>
            <a:pPr>
              <a:lnSpc>
                <a:spcPct val="15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⑥</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企业最近三年财务报表。</a:t>
            </a: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⑦重要的销售合同及销售网络情况。</a:t>
            </a:r>
          </a:p>
        </p:txBody>
      </p:sp>
      <p:grpSp>
        <p:nvGrpSpPr>
          <p:cNvPr id="17" name="组合 16"/>
          <p:cNvGrpSpPr/>
          <p:nvPr/>
        </p:nvGrpSpPr>
        <p:grpSpPr>
          <a:xfrm>
            <a:off x="845151" y="1415230"/>
            <a:ext cx="3007605" cy="587591"/>
            <a:chOff x="1968252" y="1507182"/>
            <a:chExt cx="3007605" cy="587591"/>
          </a:xfrm>
        </p:grpSpPr>
        <p:sp>
          <p:nvSpPr>
            <p:cNvPr id="19" name="圆角矩形 18"/>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631920" y="1600922"/>
              <a:ext cx="1680268"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4</a:t>
              </a:r>
              <a:r>
                <a:rPr lang="zh-CN" altLang="en-US" sz="2000" b="1" dirty="0">
                  <a:solidFill>
                    <a:schemeClr val="bg1"/>
                  </a:solidFill>
                  <a:latin typeface="思源宋体 CN" panose="02020400000000000000" pitchFamily="18" charset="-122"/>
                  <a:ea typeface="思源宋体 CN" panose="02020400000000000000" pitchFamily="18" charset="-122"/>
                </a:rPr>
                <a:t>、一般程序</a:t>
              </a:r>
            </a:p>
          </p:txBody>
        </p:sp>
      </p:grpSp>
      <p:grpSp>
        <p:nvGrpSpPr>
          <p:cNvPr id="21" name="组合 20"/>
          <p:cNvGrpSpPr/>
          <p:nvPr/>
        </p:nvGrpSpPr>
        <p:grpSpPr>
          <a:xfrm>
            <a:off x="3636318" y="517469"/>
            <a:ext cx="4919365" cy="584775"/>
            <a:chOff x="3618676" y="517469"/>
            <a:chExt cx="4919365" cy="584775"/>
          </a:xfrm>
        </p:grpSpPr>
        <p:sp>
          <p:nvSpPr>
            <p:cNvPr id="22" name="矩形 21"/>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p>
          </p:txBody>
        </p:sp>
        <p:grpSp>
          <p:nvGrpSpPr>
            <p:cNvPr id="23" name="组合 22"/>
            <p:cNvGrpSpPr/>
            <p:nvPr/>
          </p:nvGrpSpPr>
          <p:grpSpPr>
            <a:xfrm>
              <a:off x="3618676" y="517469"/>
              <a:ext cx="4919365" cy="584775"/>
              <a:chOff x="4099067" y="461219"/>
              <a:chExt cx="4919365" cy="584775"/>
            </a:xfrm>
          </p:grpSpPr>
          <p:sp>
            <p:nvSpPr>
              <p:cNvPr id="24" name="半闭框 23"/>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半闭框 24"/>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5" name="组合 34"/>
          <p:cNvGrpSpPr/>
          <p:nvPr/>
        </p:nvGrpSpPr>
        <p:grpSpPr>
          <a:xfrm>
            <a:off x="5848120" y="1782523"/>
            <a:ext cx="495760" cy="4516915"/>
            <a:chOff x="5617880" y="1782523"/>
            <a:chExt cx="495760" cy="4516915"/>
          </a:xfrm>
        </p:grpSpPr>
        <p:sp>
          <p:nvSpPr>
            <p:cNvPr id="34" name="下箭头 33"/>
            <p:cNvSpPr/>
            <p:nvPr/>
          </p:nvSpPr>
          <p:spPr>
            <a:xfrm>
              <a:off x="5788282" y="1782523"/>
              <a:ext cx="154959" cy="4516915"/>
            </a:xfrm>
            <a:prstGeom prst="down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燕尾形 1"/>
            <p:cNvSpPr/>
            <p:nvPr/>
          </p:nvSpPr>
          <p:spPr>
            <a:xfrm rot="5400000">
              <a:off x="5761101" y="2376063"/>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rot="5400000">
              <a:off x="5761100" y="2696167"/>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26"/>
            <p:cNvSpPr/>
            <p:nvPr/>
          </p:nvSpPr>
          <p:spPr>
            <a:xfrm rot="5400000">
              <a:off x="5761100" y="3016271"/>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rot="5400000">
              <a:off x="5761101" y="3577658"/>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燕尾形 28"/>
            <p:cNvSpPr/>
            <p:nvPr/>
          </p:nvSpPr>
          <p:spPr>
            <a:xfrm rot="5400000">
              <a:off x="5761100" y="3897762"/>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燕尾形 29"/>
            <p:cNvSpPr/>
            <p:nvPr/>
          </p:nvSpPr>
          <p:spPr>
            <a:xfrm rot="5400000">
              <a:off x="5761100" y="4217866"/>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燕尾形 30"/>
            <p:cNvSpPr/>
            <p:nvPr/>
          </p:nvSpPr>
          <p:spPr>
            <a:xfrm rot="5400000">
              <a:off x="5761101" y="4792647"/>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燕尾形 31"/>
            <p:cNvSpPr/>
            <p:nvPr/>
          </p:nvSpPr>
          <p:spPr>
            <a:xfrm rot="5400000">
              <a:off x="5761100" y="5112751"/>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燕尾形 32"/>
            <p:cNvSpPr/>
            <p:nvPr/>
          </p:nvSpPr>
          <p:spPr>
            <a:xfrm rot="5400000">
              <a:off x="5761100" y="5432855"/>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3691848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par>
                          <p:cTn id="18" fill="hold">
                            <p:stCondLst>
                              <p:cond delay="2000"/>
                            </p:stCondLst>
                            <p:childTnLst>
                              <p:par>
                                <p:cTn id="19" presetID="2" presetClass="entr" presetSubtype="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par>
                          <p:cTn id="27" fill="hold">
                            <p:stCondLst>
                              <p:cond delay="3000"/>
                            </p:stCondLst>
                            <p:childTnLst>
                              <p:par>
                                <p:cTn id="28" presetID="2" presetClass="entr" presetSubtype="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65053" y="3429000"/>
            <a:ext cx="2854036" cy="2308324"/>
          </a:xfrm>
          <a:prstGeom prst="rect">
            <a:avLst/>
          </a:prstGeom>
        </p:spPr>
        <p:txBody>
          <a:bodyPr wrap="square">
            <a:spAutoFit/>
          </a:bodyPr>
          <a:lstStyle/>
          <a:p>
            <a:pPr algn="ctr">
              <a:lnSpc>
                <a:spcPct val="150000"/>
              </a:lnSpc>
            </a:pPr>
            <a:r>
              <a:rPr lang="zh-CN" altLang="en-US" sz="1600" b="1" dirty="0">
                <a:solidFill>
                  <a:srgbClr val="0070C0"/>
                </a:solidFill>
                <a:latin typeface="思源宋体 CN" panose="02020400000000000000" pitchFamily="18" charset="-122"/>
                <a:ea typeface="思源宋体 CN" panose="02020400000000000000" pitchFamily="18" charset="-122"/>
              </a:rPr>
              <a:t>（</a:t>
            </a:r>
            <a:r>
              <a:rPr lang="en-US" altLang="zh-CN" sz="1600" b="1" dirty="0">
                <a:solidFill>
                  <a:srgbClr val="0070C0"/>
                </a:solidFill>
                <a:latin typeface="思源宋体 CN" panose="02020400000000000000" pitchFamily="18" charset="-122"/>
                <a:ea typeface="思源宋体 CN" panose="02020400000000000000" pitchFamily="18" charset="-122"/>
              </a:rPr>
              <a:t>1</a:t>
            </a:r>
            <a:r>
              <a:rPr lang="zh-CN" altLang="en-US" sz="1600" b="1" dirty="0">
                <a:solidFill>
                  <a:srgbClr val="0070C0"/>
                </a:solidFill>
                <a:latin typeface="思源宋体 CN" panose="02020400000000000000" pitchFamily="18" charset="-122"/>
                <a:ea typeface="思源宋体 CN" panose="02020400000000000000" pitchFamily="18" charset="-122"/>
              </a:rPr>
              <a:t>）价值评估风险。</a:t>
            </a:r>
            <a:endParaRPr lang="en-US" altLang="zh-CN" sz="1600" b="1" dirty="0">
              <a:solidFill>
                <a:srgbClr val="0070C0"/>
              </a:solidFill>
              <a:latin typeface="思源宋体 CN" panose="02020400000000000000" pitchFamily="18" charset="-122"/>
              <a:ea typeface="思源宋体 CN" panose="02020400000000000000" pitchFamily="18" charset="-122"/>
            </a:endParaRP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由于知识产权本身存在较大的专业性和复杂性，以及在市场化方面存在较大不确定性，其价值评估与传统意义上的有形资产估值存在较大差异。</a:t>
            </a:r>
          </a:p>
        </p:txBody>
      </p:sp>
      <p:sp>
        <p:nvSpPr>
          <p:cNvPr id="4" name="矩形 3"/>
          <p:cNvSpPr/>
          <p:nvPr/>
        </p:nvSpPr>
        <p:spPr>
          <a:xfrm>
            <a:off x="4668982" y="3429000"/>
            <a:ext cx="2854036" cy="2677656"/>
          </a:xfrm>
          <a:prstGeom prst="rect">
            <a:avLst/>
          </a:prstGeom>
        </p:spPr>
        <p:txBody>
          <a:bodyPr wrap="square">
            <a:spAutoFit/>
          </a:bodyPr>
          <a:lstStyle/>
          <a:p>
            <a:pPr algn="ctr">
              <a:lnSpc>
                <a:spcPct val="150000"/>
              </a:lnSpc>
            </a:pPr>
            <a:r>
              <a:rPr lang="zh-CN" altLang="en-US" sz="1600" b="1" dirty="0">
                <a:solidFill>
                  <a:srgbClr val="0070C0"/>
                </a:solidFill>
                <a:latin typeface="思源宋体 CN" panose="02020400000000000000" pitchFamily="18" charset="-122"/>
                <a:ea typeface="思源宋体 CN" panose="02020400000000000000" pitchFamily="18" charset="-122"/>
              </a:rPr>
              <a:t>（</a:t>
            </a:r>
            <a:r>
              <a:rPr lang="en-US" altLang="zh-CN" sz="1600" b="1" dirty="0">
                <a:solidFill>
                  <a:srgbClr val="0070C0"/>
                </a:solidFill>
                <a:latin typeface="思源宋体 CN" panose="02020400000000000000" pitchFamily="18" charset="-122"/>
                <a:ea typeface="思源宋体 CN" panose="02020400000000000000" pitchFamily="18" charset="-122"/>
              </a:rPr>
              <a:t>2</a:t>
            </a:r>
            <a:r>
              <a:rPr lang="zh-CN" altLang="en-US" sz="1600" b="1" dirty="0">
                <a:solidFill>
                  <a:srgbClr val="0070C0"/>
                </a:solidFill>
                <a:latin typeface="思源宋体 CN" panose="02020400000000000000" pitchFamily="18" charset="-122"/>
                <a:ea typeface="思源宋体 CN" panose="02020400000000000000" pitchFamily="18" charset="-122"/>
              </a:rPr>
              <a:t>）法律风险。</a:t>
            </a:r>
            <a:endParaRPr lang="en-US" altLang="zh-CN" sz="1600" b="1" dirty="0">
              <a:solidFill>
                <a:srgbClr val="0070C0"/>
              </a:solidFill>
              <a:latin typeface="思源宋体 CN" panose="02020400000000000000" pitchFamily="18" charset="-122"/>
              <a:ea typeface="思源宋体 CN" panose="02020400000000000000" pitchFamily="18" charset="-122"/>
            </a:endParaRP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法律风险决定了知识产权价值评估是否有意义。尽管我国立法部门正在努力调整维护这些法定权利之担保权益的相关法律，但毕竟是一个复杂而漫长的过程。</a:t>
            </a:r>
          </a:p>
        </p:txBody>
      </p:sp>
      <p:sp>
        <p:nvSpPr>
          <p:cNvPr id="5" name="矩形 4"/>
          <p:cNvSpPr/>
          <p:nvPr/>
        </p:nvSpPr>
        <p:spPr>
          <a:xfrm>
            <a:off x="8572911" y="3429000"/>
            <a:ext cx="2854036" cy="2308324"/>
          </a:xfrm>
          <a:prstGeom prst="rect">
            <a:avLst/>
          </a:prstGeom>
        </p:spPr>
        <p:txBody>
          <a:bodyPr wrap="square">
            <a:spAutoFit/>
          </a:bodyPr>
          <a:lstStyle/>
          <a:p>
            <a:pPr algn="ctr">
              <a:lnSpc>
                <a:spcPct val="150000"/>
              </a:lnSpc>
            </a:pPr>
            <a:r>
              <a:rPr lang="zh-CN" altLang="en-US" sz="1600" b="1" dirty="0">
                <a:solidFill>
                  <a:srgbClr val="0070C0"/>
                </a:solidFill>
                <a:latin typeface="思源宋体 CN" panose="02020400000000000000" pitchFamily="18" charset="-122"/>
                <a:ea typeface="思源宋体 CN" panose="02020400000000000000" pitchFamily="18" charset="-122"/>
              </a:rPr>
              <a:t>（</a:t>
            </a:r>
            <a:r>
              <a:rPr lang="en-US" altLang="zh-CN" sz="1600" b="1" dirty="0">
                <a:solidFill>
                  <a:srgbClr val="0070C0"/>
                </a:solidFill>
                <a:latin typeface="思源宋体 CN" panose="02020400000000000000" pitchFamily="18" charset="-122"/>
                <a:ea typeface="思源宋体 CN" panose="02020400000000000000" pitchFamily="18" charset="-122"/>
              </a:rPr>
              <a:t>3</a:t>
            </a:r>
            <a:r>
              <a:rPr lang="zh-CN" altLang="en-US" sz="1600" b="1" dirty="0">
                <a:solidFill>
                  <a:srgbClr val="0070C0"/>
                </a:solidFill>
                <a:latin typeface="思源宋体 CN" panose="02020400000000000000" pitchFamily="18" charset="-122"/>
                <a:ea typeface="思源宋体 CN" panose="02020400000000000000" pitchFamily="18" charset="-122"/>
              </a:rPr>
              <a:t>）处置风险。</a:t>
            </a:r>
            <a:endParaRPr lang="en-US" altLang="zh-CN" sz="1600" b="1" dirty="0">
              <a:solidFill>
                <a:srgbClr val="0070C0"/>
              </a:solidFill>
              <a:latin typeface="思源宋体 CN" panose="02020400000000000000" pitchFamily="18" charset="-122"/>
              <a:ea typeface="思源宋体 CN" panose="02020400000000000000" pitchFamily="18" charset="-122"/>
            </a:endParaRP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一旦贷款发生逾期，银行要靠处置风险资产来化解信贷风险，而在现行法律框架下知识产权处置变现过程复杂，存在较大不确定性。</a:t>
            </a:r>
          </a:p>
        </p:txBody>
      </p:sp>
      <p:grpSp>
        <p:nvGrpSpPr>
          <p:cNvPr id="17" name="组合 16"/>
          <p:cNvGrpSpPr/>
          <p:nvPr/>
        </p:nvGrpSpPr>
        <p:grpSpPr>
          <a:xfrm>
            <a:off x="3636318" y="517469"/>
            <a:ext cx="4919365" cy="584775"/>
            <a:chOff x="3618676" y="517469"/>
            <a:chExt cx="4919365" cy="584775"/>
          </a:xfrm>
        </p:grpSpPr>
        <p:sp>
          <p:nvSpPr>
            <p:cNvPr id="18" name="矩形 17"/>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p>
          </p:txBody>
        </p:sp>
        <p:grpSp>
          <p:nvGrpSpPr>
            <p:cNvPr id="19" name="组合 18"/>
            <p:cNvGrpSpPr/>
            <p:nvPr/>
          </p:nvGrpSpPr>
          <p:grpSpPr>
            <a:xfrm>
              <a:off x="3618676" y="517469"/>
              <a:ext cx="4919365" cy="584775"/>
              <a:chOff x="4099067" y="461219"/>
              <a:chExt cx="4919365" cy="584775"/>
            </a:xfrm>
          </p:grpSpPr>
          <p:sp>
            <p:nvSpPr>
              <p:cNvPr id="20" name="半闭框 19"/>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半闭框 20"/>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2" name="组合 21"/>
          <p:cNvGrpSpPr/>
          <p:nvPr/>
        </p:nvGrpSpPr>
        <p:grpSpPr>
          <a:xfrm>
            <a:off x="845151" y="1415230"/>
            <a:ext cx="4122067" cy="587591"/>
            <a:chOff x="1968252" y="1507182"/>
            <a:chExt cx="4122067" cy="587591"/>
          </a:xfrm>
        </p:grpSpPr>
        <p:sp>
          <p:nvSpPr>
            <p:cNvPr id="23" name="圆角矩形 22"/>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451770" y="1600922"/>
              <a:ext cx="3155031"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5</a:t>
              </a:r>
              <a:r>
                <a:rPr lang="zh-CN" altLang="en-US" sz="2000" b="1" dirty="0">
                  <a:solidFill>
                    <a:schemeClr val="bg1"/>
                  </a:solidFill>
                  <a:latin typeface="思源宋体 CN" panose="02020400000000000000" pitchFamily="18" charset="-122"/>
                  <a:ea typeface="思源宋体 CN" panose="02020400000000000000" pitchFamily="18" charset="-122"/>
                </a:rPr>
                <a:t>、知识产权质押贷款风险</a:t>
              </a:r>
            </a:p>
          </p:txBody>
        </p:sp>
      </p:grpSp>
      <p:sp>
        <p:nvSpPr>
          <p:cNvPr id="2" name="任意多边形 1"/>
          <p:cNvSpPr/>
          <p:nvPr/>
        </p:nvSpPr>
        <p:spPr>
          <a:xfrm>
            <a:off x="0" y="2093205"/>
            <a:ext cx="12195672" cy="1476260"/>
          </a:xfrm>
          <a:custGeom>
            <a:avLst/>
            <a:gdLst>
              <a:gd name="connsiteX0" fmla="*/ 0 w 12195672"/>
              <a:gd name="connsiteY0" fmla="*/ 1476260 h 1476260"/>
              <a:gd name="connsiteX1" fmla="*/ 583894 w 12195672"/>
              <a:gd name="connsiteY1" fmla="*/ 330506 h 1476260"/>
              <a:gd name="connsiteX2" fmla="*/ 2137272 w 12195672"/>
              <a:gd name="connsiteY2" fmla="*/ 1366091 h 1476260"/>
              <a:gd name="connsiteX3" fmla="*/ 4704202 w 12195672"/>
              <a:gd name="connsiteY3" fmla="*/ 374573 h 1476260"/>
              <a:gd name="connsiteX4" fmla="*/ 6070294 w 12195672"/>
              <a:gd name="connsiteY4" fmla="*/ 1299990 h 1476260"/>
              <a:gd name="connsiteX5" fmla="*/ 8527055 w 12195672"/>
              <a:gd name="connsiteY5" fmla="*/ 176270 h 1476260"/>
              <a:gd name="connsiteX6" fmla="*/ 10003316 w 12195672"/>
              <a:gd name="connsiteY6" fmla="*/ 1333041 h 1476260"/>
              <a:gd name="connsiteX7" fmla="*/ 12195672 w 12195672"/>
              <a:gd name="connsiteY7" fmla="*/ 0 h 147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5672" h="1476260">
                <a:moveTo>
                  <a:pt x="0" y="1476260"/>
                </a:moveTo>
                <a:cubicBezTo>
                  <a:pt x="113841" y="912563"/>
                  <a:pt x="227682" y="348867"/>
                  <a:pt x="583894" y="330506"/>
                </a:cubicBezTo>
                <a:cubicBezTo>
                  <a:pt x="940106" y="312145"/>
                  <a:pt x="1450554" y="1358747"/>
                  <a:pt x="2137272" y="1366091"/>
                </a:cubicBezTo>
                <a:cubicBezTo>
                  <a:pt x="2823990" y="1373435"/>
                  <a:pt x="4048698" y="385590"/>
                  <a:pt x="4704202" y="374573"/>
                </a:cubicBezTo>
                <a:cubicBezTo>
                  <a:pt x="5359706" y="363556"/>
                  <a:pt x="5433152" y="1333040"/>
                  <a:pt x="6070294" y="1299990"/>
                </a:cubicBezTo>
                <a:cubicBezTo>
                  <a:pt x="6707436" y="1266940"/>
                  <a:pt x="7871551" y="170761"/>
                  <a:pt x="8527055" y="176270"/>
                </a:cubicBezTo>
                <a:cubicBezTo>
                  <a:pt x="9182559" y="181778"/>
                  <a:pt x="9391880" y="1362419"/>
                  <a:pt x="10003316" y="1333041"/>
                </a:cubicBezTo>
                <a:cubicBezTo>
                  <a:pt x="10614752" y="1303663"/>
                  <a:pt x="11405212" y="651831"/>
                  <a:pt x="12195672" y="0"/>
                </a:cubicBezTo>
              </a:path>
            </a:pathLst>
          </a:custGeom>
          <a:noFill/>
          <a:ln>
            <a:solidFill>
              <a:srgbClr val="00B0F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641187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636318" y="517469"/>
            <a:ext cx="4919365" cy="584775"/>
            <a:chOff x="3618676" y="517469"/>
            <a:chExt cx="4919365" cy="584775"/>
          </a:xfrm>
        </p:grpSpPr>
        <p:sp>
          <p:nvSpPr>
            <p:cNvPr id="26" name="矩形 25"/>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p>
          </p:txBody>
        </p:sp>
        <p:grpSp>
          <p:nvGrpSpPr>
            <p:cNvPr id="27" name="组合 26"/>
            <p:cNvGrpSpPr/>
            <p:nvPr/>
          </p:nvGrpSpPr>
          <p:grpSpPr>
            <a:xfrm>
              <a:off x="3618676" y="517469"/>
              <a:ext cx="4919365" cy="584775"/>
              <a:chOff x="4099067" y="461219"/>
              <a:chExt cx="4919365" cy="584775"/>
            </a:xfrm>
          </p:grpSpPr>
          <p:sp>
            <p:nvSpPr>
              <p:cNvPr id="28" name="半闭框 27"/>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半闭框 28"/>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0" name="组合 29"/>
          <p:cNvGrpSpPr/>
          <p:nvPr/>
        </p:nvGrpSpPr>
        <p:grpSpPr>
          <a:xfrm>
            <a:off x="845151" y="1415230"/>
            <a:ext cx="5103842" cy="587591"/>
            <a:chOff x="1968252" y="1507182"/>
            <a:chExt cx="5103842" cy="587591"/>
          </a:xfrm>
        </p:grpSpPr>
        <p:sp>
          <p:nvSpPr>
            <p:cNvPr id="31" name="圆角矩形 30"/>
            <p:cNvSpPr/>
            <p:nvPr/>
          </p:nvSpPr>
          <p:spPr>
            <a:xfrm>
              <a:off x="1968252" y="1507182"/>
              <a:ext cx="5103842"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173216" y="1600922"/>
              <a:ext cx="4693914"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6</a:t>
              </a:r>
              <a:r>
                <a:rPr lang="zh-CN" altLang="en-US" sz="2000" b="1" dirty="0">
                  <a:solidFill>
                    <a:schemeClr val="bg1"/>
                  </a:solidFill>
                  <a:latin typeface="思源宋体 CN" panose="02020400000000000000" pitchFamily="18" charset="-122"/>
                  <a:ea typeface="思源宋体 CN" panose="02020400000000000000" pitchFamily="18" charset="-122"/>
                </a:rPr>
                <a:t>、广西知识产权交易中心主要业务简介</a:t>
              </a:r>
            </a:p>
          </p:txBody>
        </p:sp>
      </p:grpSp>
      <p:grpSp>
        <p:nvGrpSpPr>
          <p:cNvPr id="3" name="组合 2"/>
          <p:cNvGrpSpPr/>
          <p:nvPr/>
        </p:nvGrpSpPr>
        <p:grpSpPr>
          <a:xfrm>
            <a:off x="1679981" y="2098460"/>
            <a:ext cx="8832038" cy="3935772"/>
            <a:chOff x="1642849" y="2208630"/>
            <a:chExt cx="8832038" cy="3935772"/>
          </a:xfrm>
        </p:grpSpPr>
        <p:grpSp>
          <p:nvGrpSpPr>
            <p:cNvPr id="2" name="组合 1"/>
            <p:cNvGrpSpPr/>
            <p:nvPr/>
          </p:nvGrpSpPr>
          <p:grpSpPr>
            <a:xfrm>
              <a:off x="1642849" y="2208630"/>
              <a:ext cx="8832038" cy="3935772"/>
              <a:chOff x="1628900" y="1558634"/>
              <a:chExt cx="8832038" cy="3935772"/>
            </a:xfrm>
          </p:grpSpPr>
          <p:sp>
            <p:nvSpPr>
              <p:cNvPr id="70658" name="AutoShape 2"/>
              <p:cNvSpPr>
                <a:spLocks noChangeArrowheads="1"/>
              </p:cNvSpPr>
              <p:nvPr/>
            </p:nvSpPr>
            <p:spPr bwMode="auto">
              <a:xfrm>
                <a:off x="1679989" y="3113156"/>
                <a:ext cx="8034338" cy="2381250"/>
              </a:xfrm>
              <a:prstGeom prst="parallelogram">
                <a:avLst>
                  <a:gd name="adj" fmla="val 11246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latin typeface="思源宋体 CN" panose="02020400000000000000" pitchFamily="18" charset="-122"/>
                  <a:ea typeface="思源宋体 CN" panose="02020400000000000000" pitchFamily="18" charset="-122"/>
                </a:endParaRPr>
              </a:p>
            </p:txBody>
          </p:sp>
          <p:sp>
            <p:nvSpPr>
              <p:cNvPr id="70665" name="Text Box 9"/>
              <p:cNvSpPr txBox="1">
                <a:spLocks noChangeArrowheads="1"/>
              </p:cNvSpPr>
              <p:nvPr/>
            </p:nvSpPr>
            <p:spPr bwMode="auto">
              <a:xfrm>
                <a:off x="1628900" y="3386069"/>
                <a:ext cx="2179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dirty="0">
                    <a:solidFill>
                      <a:schemeClr val="tx1">
                        <a:lumMod val="65000"/>
                        <a:lumOff val="35000"/>
                      </a:schemeClr>
                    </a:solidFill>
                    <a:latin typeface="思源宋体 CN" panose="02020400000000000000" pitchFamily="18" charset="-122"/>
                    <a:ea typeface="思源宋体 CN" panose="02020400000000000000" pitchFamily="18" charset="-122"/>
                  </a:rPr>
                  <a:t>知识产权评估</a:t>
                </a:r>
              </a:p>
            </p:txBody>
          </p:sp>
          <p:sp>
            <p:nvSpPr>
              <p:cNvPr id="70666" name="Text Box 10"/>
              <p:cNvSpPr txBox="1">
                <a:spLocks noChangeArrowheads="1"/>
              </p:cNvSpPr>
              <p:nvPr/>
            </p:nvSpPr>
            <p:spPr bwMode="auto">
              <a:xfrm>
                <a:off x="7781653" y="1558634"/>
                <a:ext cx="26792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dirty="0">
                    <a:solidFill>
                      <a:schemeClr val="tx1">
                        <a:lumMod val="65000"/>
                        <a:lumOff val="35000"/>
                      </a:schemeClr>
                    </a:solidFill>
                    <a:latin typeface="思源宋体 CN" panose="02020400000000000000" pitchFamily="18" charset="-122"/>
                    <a:ea typeface="思源宋体 CN" panose="02020400000000000000" pitchFamily="18" charset="-122"/>
                  </a:rPr>
                  <a:t>高新技术企业股权激励方案设计</a:t>
                </a:r>
              </a:p>
            </p:txBody>
          </p:sp>
          <p:sp>
            <p:nvSpPr>
              <p:cNvPr id="70667" name="Text Box 11"/>
              <p:cNvSpPr txBox="1">
                <a:spLocks noChangeArrowheads="1"/>
              </p:cNvSpPr>
              <p:nvPr/>
            </p:nvSpPr>
            <p:spPr bwMode="auto">
              <a:xfrm>
                <a:off x="5752475" y="1907781"/>
                <a:ext cx="154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dirty="0">
                    <a:solidFill>
                      <a:schemeClr val="tx1">
                        <a:lumMod val="65000"/>
                        <a:lumOff val="35000"/>
                      </a:schemeClr>
                    </a:solidFill>
                    <a:latin typeface="思源宋体 CN" panose="02020400000000000000" pitchFamily="18" charset="-122"/>
                    <a:ea typeface="思源宋体 CN" panose="02020400000000000000" pitchFamily="18" charset="-122"/>
                  </a:rPr>
                  <a:t>委托研发</a:t>
                </a:r>
              </a:p>
            </p:txBody>
          </p:sp>
          <p:sp>
            <p:nvSpPr>
              <p:cNvPr id="70668" name="Text Box 12"/>
              <p:cNvSpPr txBox="1">
                <a:spLocks noChangeArrowheads="1"/>
              </p:cNvSpPr>
              <p:nvPr/>
            </p:nvSpPr>
            <p:spPr bwMode="auto">
              <a:xfrm>
                <a:off x="4011529" y="3647407"/>
                <a:ext cx="2055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tx1">
                        <a:lumMod val="65000"/>
                        <a:lumOff val="35000"/>
                      </a:schemeClr>
                    </a:solidFill>
                    <a:latin typeface="思源宋体 CN" panose="02020400000000000000" pitchFamily="18" charset="-122"/>
                    <a:ea typeface="思源宋体 CN" panose="02020400000000000000" pitchFamily="18" charset="-122"/>
                  </a:rPr>
                  <a:t>中小型科技企业融资</a:t>
                </a:r>
              </a:p>
            </p:txBody>
          </p:sp>
          <p:sp>
            <p:nvSpPr>
              <p:cNvPr id="70669" name="Text Box 13"/>
              <p:cNvSpPr txBox="1">
                <a:spLocks noChangeArrowheads="1"/>
              </p:cNvSpPr>
              <p:nvPr/>
            </p:nvSpPr>
            <p:spPr bwMode="auto">
              <a:xfrm>
                <a:off x="6360028" y="3593990"/>
                <a:ext cx="1604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tx1">
                        <a:lumMod val="65000"/>
                        <a:lumOff val="35000"/>
                      </a:schemeClr>
                    </a:solidFill>
                    <a:latin typeface="思源宋体 CN" panose="02020400000000000000" pitchFamily="18" charset="-122"/>
                    <a:ea typeface="思源宋体 CN" panose="02020400000000000000" pitchFamily="18" charset="-122"/>
                  </a:rPr>
                  <a:t>知识产权维权</a:t>
                </a:r>
              </a:p>
            </p:txBody>
          </p:sp>
          <p:sp>
            <p:nvSpPr>
              <p:cNvPr id="70670" name="Text Box 14"/>
              <p:cNvSpPr txBox="1">
                <a:spLocks noChangeArrowheads="1"/>
              </p:cNvSpPr>
              <p:nvPr/>
            </p:nvSpPr>
            <p:spPr bwMode="auto">
              <a:xfrm>
                <a:off x="2718684" y="2340069"/>
                <a:ext cx="2546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dirty="0">
                    <a:solidFill>
                      <a:schemeClr val="tx1">
                        <a:lumMod val="65000"/>
                        <a:lumOff val="35000"/>
                      </a:schemeClr>
                    </a:solidFill>
                    <a:latin typeface="思源宋体 CN" panose="02020400000000000000" pitchFamily="18" charset="-122"/>
                    <a:ea typeface="思源宋体 CN" panose="02020400000000000000" pitchFamily="18" charset="-122"/>
                  </a:rPr>
                  <a:t>政策咨询与运用</a:t>
                </a:r>
              </a:p>
            </p:txBody>
          </p:sp>
        </p:grpSp>
        <p:sp>
          <p:nvSpPr>
            <p:cNvPr id="34" name="泪滴形 33"/>
            <p:cNvSpPr/>
            <p:nvPr/>
          </p:nvSpPr>
          <p:spPr>
            <a:xfrm rot="8174974">
              <a:off x="2451960" y="4561814"/>
              <a:ext cx="416659" cy="434694"/>
            </a:xfrm>
            <a:prstGeom prst="teardrop">
              <a:avLst>
                <a:gd name="adj" fmla="val 200000"/>
              </a:avLst>
            </a:prstGeom>
            <a:solidFill>
              <a:srgbClr val="3FCD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泪滴形 35"/>
            <p:cNvSpPr/>
            <p:nvPr/>
          </p:nvSpPr>
          <p:spPr>
            <a:xfrm rot="8174974">
              <a:off x="3726943" y="3599221"/>
              <a:ext cx="416659" cy="434694"/>
            </a:xfrm>
            <a:prstGeom prst="teardrop">
              <a:avLst>
                <a:gd name="adj" fmla="val 200000"/>
              </a:avLst>
            </a:prstGeom>
            <a:solidFill>
              <a:srgbClr val="3FCD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泪滴形 36"/>
            <p:cNvSpPr/>
            <p:nvPr/>
          </p:nvSpPr>
          <p:spPr>
            <a:xfrm rot="8174974">
              <a:off x="4845053" y="5158703"/>
              <a:ext cx="416659" cy="434694"/>
            </a:xfrm>
            <a:prstGeom prst="teardrop">
              <a:avLst>
                <a:gd name="adj" fmla="val 200000"/>
              </a:avLst>
            </a:prstGeom>
            <a:solidFill>
              <a:srgbClr val="3FCD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rot="8174974">
              <a:off x="7005051" y="5047892"/>
              <a:ext cx="416659" cy="434694"/>
            </a:xfrm>
            <a:prstGeom prst="teardrop">
              <a:avLst>
                <a:gd name="adj" fmla="val 200000"/>
              </a:avLst>
            </a:prstGeom>
            <a:solidFill>
              <a:srgbClr val="3FCD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泪滴形 38"/>
            <p:cNvSpPr/>
            <p:nvPr/>
          </p:nvSpPr>
          <p:spPr>
            <a:xfrm rot="8174974">
              <a:off x="6328895" y="3084135"/>
              <a:ext cx="416659" cy="434694"/>
            </a:xfrm>
            <a:prstGeom prst="teardrop">
              <a:avLst>
                <a:gd name="adj" fmla="val 200000"/>
              </a:avLst>
            </a:prstGeom>
            <a:solidFill>
              <a:srgbClr val="3FCD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泪滴形 39"/>
            <p:cNvSpPr/>
            <p:nvPr/>
          </p:nvSpPr>
          <p:spPr>
            <a:xfrm rot="8174974">
              <a:off x="8926915" y="3073784"/>
              <a:ext cx="416659" cy="434694"/>
            </a:xfrm>
            <a:prstGeom prst="teardrop">
              <a:avLst>
                <a:gd name="adj" fmla="val 200000"/>
              </a:avLst>
            </a:prstGeom>
            <a:solidFill>
              <a:srgbClr val="3FCD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8955798" y="4205553"/>
            <a:ext cx="3368558" cy="3699463"/>
            <a:chOff x="9014870" y="3899452"/>
            <a:chExt cx="3368558" cy="3699463"/>
          </a:xfrm>
        </p:grpSpPr>
        <p:sp>
          <p:nvSpPr>
            <p:cNvPr id="35" name="菱形 34"/>
            <p:cNvSpPr/>
            <p:nvPr/>
          </p:nvSpPr>
          <p:spPr>
            <a:xfrm>
              <a:off x="9992139" y="3899452"/>
              <a:ext cx="2172914" cy="2090531"/>
            </a:xfrm>
            <a:prstGeom prst="diamond">
              <a:avLst/>
            </a:prstGeom>
            <a:blipFill dpi="0" rotWithShape="1">
              <a:blip r:embed="rId2" cstate="print">
                <a:extLst>
                  <a:ext uri="{28A0092B-C50C-407E-A947-70E740481C1C}">
                    <a14:useLocalDpi xmlns:a14="http://schemas.microsoft.com/office/drawing/2010/main" val="0"/>
                  </a:ext>
                </a:extLst>
              </a:blip>
              <a:srcRect/>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cxnSp>
          <p:nvCxnSpPr>
            <p:cNvPr id="41" name="直接连接符 40"/>
            <p:cNvCxnSpPr/>
            <p:nvPr/>
          </p:nvCxnSpPr>
          <p:spPr>
            <a:xfrm flipH="1">
              <a:off x="11264348" y="5530104"/>
              <a:ext cx="927652" cy="91975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菱形 41"/>
            <p:cNvSpPr/>
            <p:nvPr/>
          </p:nvSpPr>
          <p:spPr>
            <a:xfrm>
              <a:off x="9014870" y="5508384"/>
              <a:ext cx="2172914" cy="2090531"/>
            </a:xfrm>
            <a:prstGeom prst="diamond">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grpSp>
          <p:nvGrpSpPr>
            <p:cNvPr id="43" name="组合 42"/>
            <p:cNvGrpSpPr/>
            <p:nvPr/>
          </p:nvGrpSpPr>
          <p:grpSpPr>
            <a:xfrm>
              <a:off x="11841547" y="4053873"/>
              <a:ext cx="541881" cy="506293"/>
              <a:chOff x="11841547" y="4053873"/>
              <a:chExt cx="541881" cy="506293"/>
            </a:xfrm>
          </p:grpSpPr>
          <p:sp>
            <p:nvSpPr>
              <p:cNvPr id="44" name="菱形 43"/>
              <p:cNvSpPr/>
              <p:nvPr/>
            </p:nvSpPr>
            <p:spPr>
              <a:xfrm>
                <a:off x="11841547" y="4053873"/>
                <a:ext cx="541881" cy="506293"/>
              </a:xfrm>
              <a:prstGeom prst="diamond">
                <a:avLst/>
              </a:prstGeom>
              <a:solidFill>
                <a:srgbClr val="89E0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sp>
            <p:nvSpPr>
              <p:cNvPr id="45" name="菱形 44"/>
              <p:cNvSpPr/>
              <p:nvPr/>
            </p:nvSpPr>
            <p:spPr>
              <a:xfrm>
                <a:off x="11936741" y="4159111"/>
                <a:ext cx="351492" cy="295817"/>
              </a:xfrm>
              <a:prstGeom prst="diamond">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grpSp>
      </p:grpSp>
    </p:spTree>
    <p:extLst>
      <p:ext uri="{BB962C8B-B14F-4D97-AF65-F5344CB8AC3E}">
        <p14:creationId xmlns:p14="http://schemas.microsoft.com/office/powerpoint/2010/main" val="32492591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800" decel="100000"/>
                                        <p:tgtEl>
                                          <p:spTgt spid="33"/>
                                        </p:tgtEl>
                                      </p:cBhvr>
                                    </p:animEffect>
                                    <p:anim calcmode="lin" valueType="num">
                                      <p:cBhvr>
                                        <p:cTn id="12" dur="800" decel="100000" fill="hold"/>
                                        <p:tgtEl>
                                          <p:spTgt spid="33"/>
                                        </p:tgtEl>
                                        <p:attrNameLst>
                                          <p:attrName>style.rotation</p:attrName>
                                        </p:attrNameLst>
                                      </p:cBhvr>
                                      <p:tavLst>
                                        <p:tav tm="0">
                                          <p:val>
                                            <p:fltVal val="-90"/>
                                          </p:val>
                                        </p:tav>
                                        <p:tav tm="100000">
                                          <p:val>
                                            <p:fltVal val="0"/>
                                          </p:val>
                                        </p:tav>
                                      </p:tavLst>
                                    </p:anim>
                                    <p:anim calcmode="lin" valueType="num">
                                      <p:cBhvr>
                                        <p:cTn id="13" dur="800" decel="100000" fill="hold"/>
                                        <p:tgtEl>
                                          <p:spTgt spid="33"/>
                                        </p:tgtEl>
                                        <p:attrNameLst>
                                          <p:attrName>ppt_x</p:attrName>
                                        </p:attrNameLst>
                                      </p:cBhvr>
                                      <p:tavLst>
                                        <p:tav tm="0">
                                          <p:val>
                                            <p:strVal val="#ppt_x+0.4"/>
                                          </p:val>
                                        </p:tav>
                                        <p:tav tm="100000">
                                          <p:val>
                                            <p:strVal val="#ppt_x-0.05"/>
                                          </p:val>
                                        </p:tav>
                                      </p:tavLst>
                                    </p:anim>
                                    <p:anim calcmode="lin" valueType="num">
                                      <p:cBhvr>
                                        <p:cTn id="14" dur="800" decel="100000" fill="hold"/>
                                        <p:tgtEl>
                                          <p:spTgt spid="3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8" presetClass="entr" presetSubtype="32"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amond(out)">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05889" y="2225407"/>
            <a:ext cx="815248" cy="3260993"/>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475134"/>
            <a:ext cx="5606724" cy="276153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683" name="Rectangle 3"/>
          <p:cNvSpPr>
            <a:spLocks noGrp="1" noChangeArrowheads="1"/>
          </p:cNvSpPr>
          <p:nvPr/>
        </p:nvSpPr>
        <p:spPr bwMode="auto">
          <a:xfrm>
            <a:off x="724302" y="2814676"/>
            <a:ext cx="5081587" cy="2082454"/>
          </a:xfrm>
          <a:prstGeom prst="rect">
            <a:avLst/>
          </a:prstGeom>
          <a:noFill/>
          <a:ln w="12700" cmpd="sng">
            <a:no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1000"/>
              </a:spcBef>
            </a:pPr>
            <a:r>
              <a:rPr lang="zh-CN" altLang="en-US" sz="2000" dirty="0">
                <a:solidFill>
                  <a:srgbClr val="0070C0"/>
                </a:solidFill>
                <a:latin typeface="思源宋体 CN" panose="02020400000000000000" pitchFamily="18" charset="-122"/>
                <a:ea typeface="思源宋体 CN" panose="02020400000000000000" pitchFamily="18" charset="-122"/>
                <a:sym typeface="Calibri" panose="020F0502020204030204" pitchFamily="34" charset="0"/>
              </a:rPr>
              <a:t>私募债含义</a:t>
            </a:r>
            <a:r>
              <a:rPr lang="zh-CN" altLang="en-US" sz="20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pitchFamily="34" charset="0"/>
              </a:rPr>
              <a:t>：中国境内注册为有限责任公司和股份有限公司，依照法定程序，以非公开方式发行和转让，约定在一定期限还本付息的公司债券。</a:t>
            </a:r>
          </a:p>
        </p:txBody>
      </p:sp>
      <p:grpSp>
        <p:nvGrpSpPr>
          <p:cNvPr id="14" name="组合 13"/>
          <p:cNvGrpSpPr/>
          <p:nvPr/>
        </p:nvGrpSpPr>
        <p:grpSpPr>
          <a:xfrm>
            <a:off x="3636318" y="517469"/>
            <a:ext cx="4919365" cy="584775"/>
            <a:chOff x="3618676" y="517469"/>
            <a:chExt cx="4919365" cy="584775"/>
          </a:xfrm>
        </p:grpSpPr>
        <p:sp>
          <p:nvSpPr>
            <p:cNvPr id="15" name="矩形 14"/>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p>
          </p:txBody>
        </p:sp>
        <p:grpSp>
          <p:nvGrpSpPr>
            <p:cNvPr id="16" name="组合 15"/>
            <p:cNvGrpSpPr/>
            <p:nvPr/>
          </p:nvGrpSpPr>
          <p:grpSpPr>
            <a:xfrm>
              <a:off x="3618676" y="517469"/>
              <a:ext cx="4919365" cy="584775"/>
              <a:chOff x="4099067" y="461219"/>
              <a:chExt cx="4919365" cy="584775"/>
            </a:xfrm>
          </p:grpSpPr>
          <p:sp>
            <p:nvSpPr>
              <p:cNvPr id="17" name="半闭框 16"/>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半闭框 17"/>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9" name="组合 18"/>
          <p:cNvGrpSpPr/>
          <p:nvPr/>
        </p:nvGrpSpPr>
        <p:grpSpPr>
          <a:xfrm>
            <a:off x="845151" y="1415230"/>
            <a:ext cx="4122067" cy="587591"/>
            <a:chOff x="1968252" y="1507182"/>
            <a:chExt cx="4122067" cy="587591"/>
          </a:xfrm>
        </p:grpSpPr>
        <p:sp>
          <p:nvSpPr>
            <p:cNvPr id="20" name="圆角矩形 19"/>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580010" y="1600922"/>
              <a:ext cx="2898550"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7</a:t>
              </a:r>
              <a:r>
                <a:rPr lang="zh-CN" altLang="en-US" sz="2000" b="1" dirty="0">
                  <a:solidFill>
                    <a:schemeClr val="bg1"/>
                  </a:solidFill>
                  <a:latin typeface="思源宋体 CN" panose="02020400000000000000" pitchFamily="18" charset="-122"/>
                  <a:ea typeface="思源宋体 CN" panose="02020400000000000000" pitchFamily="18" charset="-122"/>
                </a:rPr>
                <a:t>、中小企业私募债简介</a:t>
              </a:r>
            </a:p>
          </p:txBody>
        </p:sp>
      </p:grpSp>
    </p:spTree>
    <p:extLst>
      <p:ext uri="{BB962C8B-B14F-4D97-AF65-F5344CB8AC3E}">
        <p14:creationId xmlns:p14="http://schemas.microsoft.com/office/powerpoint/2010/main" val="1962477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par>
                          <p:cTn id="18" fill="hold">
                            <p:stCondLst>
                              <p:cond delay="3500"/>
                            </p:stCondLst>
                            <p:childTnLst>
                              <p:par>
                                <p:cTn id="19" presetID="2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p:stCondLst>
                              <p:cond delay="4000"/>
                            </p:stCondLst>
                            <p:childTnLst>
                              <p:par>
                                <p:cTn id="23" presetID="14" presetClass="entr" presetSubtype="10" fill="hold" grpId="0" nodeType="afterEffect">
                                  <p:stCondLst>
                                    <p:cond delay="0"/>
                                  </p:stCondLst>
                                  <p:childTnLst>
                                    <p:set>
                                      <p:cBhvr>
                                        <p:cTn id="24" dur="1" fill="hold">
                                          <p:stCondLst>
                                            <p:cond delay="0"/>
                                          </p:stCondLst>
                                        </p:cTn>
                                        <p:tgtEl>
                                          <p:spTgt spid="71683"/>
                                        </p:tgtEl>
                                        <p:attrNameLst>
                                          <p:attrName>style.visibility</p:attrName>
                                        </p:attrNameLst>
                                      </p:cBhvr>
                                      <p:to>
                                        <p:strVal val="visible"/>
                                      </p:to>
                                    </p:set>
                                    <p:animEffect transition="in" filter="randombar(horizontal)">
                                      <p:cBhvr>
                                        <p:cTn id="25"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16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7738" y="988037"/>
            <a:ext cx="3489405" cy="4792688"/>
            <a:chOff x="347738" y="988037"/>
            <a:chExt cx="3489405" cy="4792688"/>
          </a:xfrm>
        </p:grpSpPr>
        <p:sp>
          <p:nvSpPr>
            <p:cNvPr id="12" name="同心圆 11"/>
            <p:cNvSpPr/>
            <p:nvPr/>
          </p:nvSpPr>
          <p:spPr>
            <a:xfrm>
              <a:off x="347738" y="4849814"/>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同心圆 12"/>
            <p:cNvSpPr/>
            <p:nvPr/>
          </p:nvSpPr>
          <p:spPr>
            <a:xfrm>
              <a:off x="541641" y="5034199"/>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396468" y="988037"/>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8571123" y="1291064"/>
            <a:ext cx="3114245" cy="902418"/>
            <a:chOff x="2865012" y="1173160"/>
            <a:chExt cx="3114245" cy="902418"/>
          </a:xfrm>
        </p:grpSpPr>
        <p:sp>
          <p:nvSpPr>
            <p:cNvPr id="21" name="圆角矩形 20"/>
            <p:cNvSpPr/>
            <p:nvPr/>
          </p:nvSpPr>
          <p:spPr>
            <a:xfrm>
              <a:off x="2865012" y="1173160"/>
              <a:ext cx="3114245" cy="9024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17" name="标题 1"/>
            <p:cNvSpPr txBox="1">
              <a:spLocks/>
            </p:cNvSpPr>
            <p:nvPr/>
          </p:nvSpPr>
          <p:spPr>
            <a:xfrm>
              <a:off x="3026366" y="1173160"/>
              <a:ext cx="2791536" cy="902418"/>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PART</a:t>
              </a:r>
              <a:r>
                <a:rPr lang="en-US" altLang="zh-CN" sz="4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 </a:t>
              </a:r>
              <a:r>
                <a:rPr lang="en-US" altLang="zh-CN"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01</a:t>
              </a:r>
              <a:endParaRPr lang="zh-CN" altLang="en-US"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grpSp>
      <p:sp>
        <p:nvSpPr>
          <p:cNvPr id="5" name="标题 1"/>
          <p:cNvSpPr txBox="1">
            <a:spLocks/>
          </p:cNvSpPr>
          <p:nvPr/>
        </p:nvSpPr>
        <p:spPr>
          <a:xfrm>
            <a:off x="5103531" y="2361569"/>
            <a:ext cx="667351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8500" b="1" dirty="0">
                <a:solidFill>
                  <a:srgbClr val="0070C0"/>
                </a:solidFill>
                <a:latin typeface="思源黑体" panose="020B0500000000000000" pitchFamily="34" charset="-122"/>
                <a:ea typeface="思源黑体" panose="020B0500000000000000" pitchFamily="34" charset="-122"/>
              </a:rPr>
              <a:t>知识产权概述</a:t>
            </a:r>
          </a:p>
        </p:txBody>
      </p:sp>
      <p:sp>
        <p:nvSpPr>
          <p:cNvPr id="14" name="文本框 13"/>
          <p:cNvSpPr txBox="1"/>
          <p:nvPr/>
        </p:nvSpPr>
        <p:spPr>
          <a:xfrm>
            <a:off x="5497416" y="3901171"/>
            <a:ext cx="6279625" cy="430887"/>
          </a:xfrm>
          <a:prstGeom prst="rect">
            <a:avLst/>
          </a:prstGeom>
          <a:noFill/>
        </p:spPr>
        <p:txBody>
          <a:bodyPr wrap="square" rtlCol="0">
            <a:spAutoFit/>
          </a:bodyPr>
          <a:lstStyle/>
          <a:p>
            <a:pPr algn="dist"/>
            <a:r>
              <a:rPr lang="en-US" altLang="zh-CN" sz="2200" dirty="0">
                <a:solidFill>
                  <a:srgbClr val="00B0F0"/>
                </a:solidFill>
                <a:latin typeface="思源黑体" panose="020B0500000000000000" pitchFamily="34" charset="-122"/>
                <a:ea typeface="思源黑体" panose="020B0500000000000000" pitchFamily="34" charset="-122"/>
              </a:rPr>
              <a:t>Overview of intellectual property</a:t>
            </a:r>
            <a:endParaRPr lang="zh-CN" altLang="en-US" sz="2200" dirty="0">
              <a:solidFill>
                <a:srgbClr val="00B0F0"/>
              </a:solidFill>
              <a:latin typeface="思源黑体" panose="020B0500000000000000" pitchFamily="34" charset="-122"/>
              <a:ea typeface="思源黑体" panose="020B0500000000000000" pitchFamily="34" charset="-122"/>
            </a:endParaRPr>
          </a:p>
        </p:txBody>
      </p:sp>
      <p:sp>
        <p:nvSpPr>
          <p:cNvPr id="16" name="文本框 15"/>
          <p:cNvSpPr txBox="1"/>
          <p:nvPr/>
        </p:nvSpPr>
        <p:spPr>
          <a:xfrm>
            <a:off x="5838939" y="4500145"/>
            <a:ext cx="5938103" cy="738664"/>
          </a:xfrm>
          <a:prstGeom prst="rect">
            <a:avLst/>
          </a:prstGeom>
          <a:noFill/>
        </p:spPr>
        <p:txBody>
          <a:bodyPr wrap="square" rtlCol="0">
            <a:spAutoFit/>
          </a:bodyPr>
          <a:lstStyle/>
          <a:p>
            <a:pPr algn="r">
              <a:lnSpc>
                <a:spcPct val="150000"/>
              </a:lnSpc>
            </a:pPr>
            <a:r>
              <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rPr>
              <a:t>知识产权，是“基于创造成果和工商标记依法产生的权利的统称”。最主要的三种知识产权是著作权、专利权和商标权。</a:t>
            </a:r>
          </a:p>
        </p:txBody>
      </p:sp>
      <p:grpSp>
        <p:nvGrpSpPr>
          <p:cNvPr id="11" name="组合 10"/>
          <p:cNvGrpSpPr/>
          <p:nvPr/>
        </p:nvGrpSpPr>
        <p:grpSpPr>
          <a:xfrm>
            <a:off x="330507" y="1450538"/>
            <a:ext cx="4197425" cy="3956925"/>
            <a:chOff x="8130450" y="1805168"/>
            <a:chExt cx="3701284" cy="3637979"/>
          </a:xfrm>
        </p:grpSpPr>
        <p:sp>
          <p:nvSpPr>
            <p:cNvPr id="15" name="椭圆 14"/>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291541" y="1955026"/>
              <a:ext cx="3379102" cy="3338263"/>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845723061"/>
      </p:ext>
    </p:extLst>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500"/>
                            </p:stCondLst>
                            <p:childTnLst>
                              <p:par>
                                <p:cTn id="13" presetID="3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1" fill="hold">
                            <p:stCondLst>
                              <p:cond delay="3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 calcmode="lin" valueType="num">
                                      <p:cBhvr>
                                        <p:cTn id="26"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5"/>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5500"/>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8"/>
          <p:cNvSpPr>
            <a:spLocks noChangeArrowheads="1"/>
          </p:cNvSpPr>
          <p:nvPr/>
        </p:nvSpPr>
        <p:spPr bwMode="auto">
          <a:xfrm>
            <a:off x="3718018" y="2355095"/>
            <a:ext cx="6348412" cy="464230"/>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pitchFamily="34" charset="0"/>
              </a:rPr>
              <a:t>1、降低综合融资成本，改善企业融资环境</a:t>
            </a:r>
          </a:p>
        </p:txBody>
      </p:sp>
      <p:sp>
        <p:nvSpPr>
          <p:cNvPr id="15" name="文本框 19"/>
          <p:cNvSpPr>
            <a:spLocks noChangeArrowheads="1"/>
          </p:cNvSpPr>
          <p:nvPr/>
        </p:nvSpPr>
        <p:spPr bwMode="auto">
          <a:xfrm>
            <a:off x="3718018" y="2865823"/>
            <a:ext cx="7499172" cy="833562"/>
          </a:xfrm>
          <a:prstGeom prst="rect">
            <a:avLst/>
          </a:prstGeom>
          <a:solidFill>
            <a:schemeClr val="bg1"/>
          </a:solidFill>
          <a:ln w="9525" cmpd="sng">
            <a:noFill/>
            <a:miter lim="800000"/>
            <a:headEnd/>
            <a:tailEnd/>
          </a:ln>
        </p:spPr>
        <p:txBody>
          <a:bodyPr wrap="square" lIns="90170" tIns="46990" rIns="90170" bIns="4699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pitchFamily="34" charset="0"/>
              </a:rPr>
              <a:t>2、筹集资金规模大（私募债规模占净资产的比例未作限制，筹资规模可按照企业需要自主决定），发行条款灵活，可以分多期发行；</a:t>
            </a:r>
          </a:p>
        </p:txBody>
      </p:sp>
      <p:sp>
        <p:nvSpPr>
          <p:cNvPr id="16" name="文本框 20"/>
          <p:cNvSpPr>
            <a:spLocks noChangeArrowheads="1"/>
          </p:cNvSpPr>
          <p:nvPr/>
        </p:nvSpPr>
        <p:spPr bwMode="auto">
          <a:xfrm>
            <a:off x="3718018" y="3790590"/>
            <a:ext cx="6584189" cy="833562"/>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txBody>
          <a:bodyPr wrap="square" lIns="90170" tIns="46990" rIns="90170" bIns="46990">
            <a:spAutoFit/>
          </a:bodyPr>
          <a:lstStyle>
            <a:lvl1pPr marL="457200" indent="-457200"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pPr>
            <a:r>
              <a:rPr lang="zh-CN" altLang="en-US" sz="16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pitchFamily="34" charset="0"/>
              </a:rPr>
              <a:t>3、资金使用灵活(允许中小企业私募债的募集资金全额用于偿还贷款\补充营运资金,资金使用监管较为宽松)；</a:t>
            </a:r>
          </a:p>
        </p:txBody>
      </p:sp>
      <p:sp>
        <p:nvSpPr>
          <p:cNvPr id="19" name="文本框 18"/>
          <p:cNvSpPr>
            <a:spLocks noChangeArrowheads="1"/>
          </p:cNvSpPr>
          <p:nvPr/>
        </p:nvSpPr>
        <p:spPr bwMode="auto">
          <a:xfrm>
            <a:off x="3718018" y="4556283"/>
            <a:ext cx="7782341" cy="1202893"/>
          </a:xfrm>
          <a:prstGeom prst="rect">
            <a:avLst/>
          </a:prstGeom>
          <a:solidFill>
            <a:schemeClr val="bg1"/>
          </a:solidFill>
          <a:ln w="9525" cmpd="sng">
            <a:noFill/>
            <a:miter lim="800000"/>
            <a:headEnd/>
            <a:tailEnd/>
          </a:ln>
        </p:spPr>
        <p:txBody>
          <a:bodyPr wrap="square" lIns="90170" tIns="46990" rIns="90170" bIns="4699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pitchFamily="34" charset="0"/>
              </a:rPr>
              <a:t>4、提高资本市场影响力(企业在私募债发行期间的推介、公告等需要与投资者交流，可以有效提升企业的形象，如债券成功发行，则能彰显发行人的整体实力，有助于今后企业未来更多通过参与资本市场融资发展)；</a:t>
            </a:r>
          </a:p>
        </p:txBody>
      </p:sp>
      <p:sp>
        <p:nvSpPr>
          <p:cNvPr id="20" name="文本框 19"/>
          <p:cNvSpPr>
            <a:spLocks noChangeArrowheads="1"/>
          </p:cNvSpPr>
          <p:nvPr/>
        </p:nvSpPr>
        <p:spPr bwMode="auto">
          <a:xfrm>
            <a:off x="3718018" y="5776264"/>
            <a:ext cx="5578475" cy="464230"/>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pitchFamily="34" charset="0"/>
              </a:rPr>
              <a:t>5、宏观政策鼓励，审批速度最快。</a:t>
            </a:r>
          </a:p>
        </p:txBody>
      </p:sp>
      <p:grpSp>
        <p:nvGrpSpPr>
          <p:cNvPr id="18" name="组合 17"/>
          <p:cNvGrpSpPr/>
          <p:nvPr/>
        </p:nvGrpSpPr>
        <p:grpSpPr>
          <a:xfrm>
            <a:off x="3636318" y="517469"/>
            <a:ext cx="4919365" cy="584775"/>
            <a:chOff x="3618676" y="517469"/>
            <a:chExt cx="4919365" cy="584775"/>
          </a:xfrm>
        </p:grpSpPr>
        <p:sp>
          <p:nvSpPr>
            <p:cNvPr id="21" name="矩形 20"/>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p>
          </p:txBody>
        </p:sp>
        <p:grpSp>
          <p:nvGrpSpPr>
            <p:cNvPr id="22" name="组合 21"/>
            <p:cNvGrpSpPr/>
            <p:nvPr/>
          </p:nvGrpSpPr>
          <p:grpSpPr>
            <a:xfrm>
              <a:off x="3618676" y="517469"/>
              <a:ext cx="4919365" cy="584775"/>
              <a:chOff x="4099067" y="461219"/>
              <a:chExt cx="4919365" cy="584775"/>
            </a:xfrm>
          </p:grpSpPr>
          <p:sp>
            <p:nvSpPr>
              <p:cNvPr id="23" name="半闭框 22"/>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半闭框 23"/>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5" name="组合 24"/>
          <p:cNvGrpSpPr/>
          <p:nvPr/>
        </p:nvGrpSpPr>
        <p:grpSpPr>
          <a:xfrm>
            <a:off x="845151" y="1415230"/>
            <a:ext cx="4122067" cy="587591"/>
            <a:chOff x="1968252" y="1507182"/>
            <a:chExt cx="4122067" cy="587591"/>
          </a:xfrm>
        </p:grpSpPr>
        <p:sp>
          <p:nvSpPr>
            <p:cNvPr id="26" name="圆角矩形 25"/>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580010" y="1600922"/>
              <a:ext cx="2898550"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7</a:t>
              </a:r>
              <a:r>
                <a:rPr lang="zh-CN" altLang="en-US" sz="2000" b="1" dirty="0">
                  <a:solidFill>
                    <a:schemeClr val="bg1"/>
                  </a:solidFill>
                  <a:latin typeface="思源宋体 CN" panose="02020400000000000000" pitchFamily="18" charset="-122"/>
                  <a:ea typeface="思源宋体 CN" panose="02020400000000000000" pitchFamily="18" charset="-122"/>
                </a:rPr>
                <a:t>、中小企业私募债简介</a:t>
              </a:r>
            </a:p>
          </p:txBody>
        </p:sp>
      </p:grpSp>
      <p:grpSp>
        <p:nvGrpSpPr>
          <p:cNvPr id="28" name="组合 27"/>
          <p:cNvGrpSpPr/>
          <p:nvPr/>
        </p:nvGrpSpPr>
        <p:grpSpPr>
          <a:xfrm>
            <a:off x="1998089" y="2641378"/>
            <a:ext cx="715731" cy="3179039"/>
            <a:chOff x="1674915" y="1507182"/>
            <a:chExt cx="715731" cy="3179039"/>
          </a:xfrm>
        </p:grpSpPr>
        <p:sp>
          <p:nvSpPr>
            <p:cNvPr id="29" name="圆角矩形 28"/>
            <p:cNvSpPr/>
            <p:nvPr/>
          </p:nvSpPr>
          <p:spPr>
            <a:xfrm>
              <a:off x="1674915" y="1507182"/>
              <a:ext cx="715731" cy="317903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787416" y="1819429"/>
              <a:ext cx="441146" cy="2554545"/>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发</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行</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私</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募</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债</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的</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好</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处</a:t>
              </a:r>
            </a:p>
          </p:txBody>
        </p:sp>
      </p:grpSp>
    </p:spTree>
    <p:extLst>
      <p:ext uri="{BB962C8B-B14F-4D97-AF65-F5344CB8AC3E}">
        <p14:creationId xmlns:p14="http://schemas.microsoft.com/office/powerpoint/2010/main" val="375039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9" grpId="0" animBg="1"/>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591820" y="2638068"/>
            <a:ext cx="5927725" cy="3504010"/>
            <a:chOff x="2992439" y="2084389"/>
            <a:chExt cx="5927725" cy="3504010"/>
          </a:xfrm>
        </p:grpSpPr>
        <p:sp>
          <p:nvSpPr>
            <p:cNvPr id="74754" name="AutoShape 2"/>
            <p:cNvSpPr>
              <a:spLocks noChangeArrowheads="1"/>
            </p:cNvSpPr>
            <p:nvPr/>
          </p:nvSpPr>
          <p:spPr bwMode="auto">
            <a:xfrm>
              <a:off x="3419476" y="2084389"/>
              <a:ext cx="5040313" cy="706437"/>
            </a:xfrm>
            <a:prstGeom prst="flowChartAlternateProcess">
              <a:avLst/>
            </a:prstGeom>
            <a:solidFill>
              <a:srgbClr val="ACEFF6"/>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tx1">
                      <a:lumMod val="75000"/>
                      <a:lumOff val="25000"/>
                    </a:schemeClr>
                  </a:solidFill>
                  <a:latin typeface="思源宋体 CN" panose="02020400000000000000" pitchFamily="18" charset="-122"/>
                  <a:ea typeface="思源宋体 CN" panose="02020400000000000000" pitchFamily="18" charset="-122"/>
                </a:rPr>
                <a:t>交易中心众筹平台</a:t>
              </a:r>
            </a:p>
          </p:txBody>
        </p:sp>
        <p:sp>
          <p:nvSpPr>
            <p:cNvPr id="74755" name="AutoShape 3"/>
            <p:cNvSpPr>
              <a:spLocks noChangeArrowheads="1"/>
            </p:cNvSpPr>
            <p:nvPr/>
          </p:nvSpPr>
          <p:spPr bwMode="auto">
            <a:xfrm>
              <a:off x="3627437" y="3567113"/>
              <a:ext cx="1374775" cy="685800"/>
            </a:xfrm>
            <a:prstGeom prst="flowChartAlternateProcess">
              <a:avLst/>
            </a:prstGeom>
            <a:solidFill>
              <a:srgbClr val="ACEFF6"/>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rPr>
                <a:t>众筹服务</a:t>
              </a:r>
            </a:p>
          </p:txBody>
        </p:sp>
        <p:sp>
          <p:nvSpPr>
            <p:cNvPr id="74756" name="AutoShape 4"/>
            <p:cNvSpPr>
              <a:spLocks noChangeArrowheads="1"/>
            </p:cNvSpPr>
            <p:nvPr/>
          </p:nvSpPr>
          <p:spPr bwMode="auto">
            <a:xfrm>
              <a:off x="5413711" y="3578225"/>
              <a:ext cx="1364579" cy="685800"/>
            </a:xfrm>
            <a:prstGeom prst="flowChartConnector">
              <a:avLst/>
            </a:prstGeom>
            <a:solidFill>
              <a:srgbClr val="ACEFF6"/>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rPr>
                <a:t>策划评估</a:t>
              </a:r>
            </a:p>
          </p:txBody>
        </p:sp>
        <p:sp>
          <p:nvSpPr>
            <p:cNvPr id="74757" name="AutoShape 5"/>
            <p:cNvSpPr>
              <a:spLocks noChangeArrowheads="1"/>
            </p:cNvSpPr>
            <p:nvPr/>
          </p:nvSpPr>
          <p:spPr bwMode="auto">
            <a:xfrm>
              <a:off x="6389979" y="4902599"/>
              <a:ext cx="2069810" cy="685800"/>
            </a:xfrm>
            <a:prstGeom prst="flowChartAlternateProcess">
              <a:avLst/>
            </a:prstGeom>
            <a:solidFill>
              <a:srgbClr val="ACEFF6"/>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tx1">
                      <a:lumMod val="75000"/>
                      <a:lumOff val="25000"/>
                    </a:schemeClr>
                  </a:solidFill>
                  <a:latin typeface="思源宋体 CN" panose="02020400000000000000" pitchFamily="18" charset="-122"/>
                  <a:ea typeface="思源宋体 CN" panose="02020400000000000000" pitchFamily="18" charset="-122"/>
                </a:rPr>
                <a:t>投资/理财需求会员</a:t>
              </a:r>
            </a:p>
          </p:txBody>
        </p:sp>
        <p:sp>
          <p:nvSpPr>
            <p:cNvPr id="74758" name="AutoShape 6"/>
            <p:cNvSpPr>
              <a:spLocks noChangeArrowheads="1"/>
            </p:cNvSpPr>
            <p:nvPr/>
          </p:nvSpPr>
          <p:spPr bwMode="auto">
            <a:xfrm>
              <a:off x="3467101" y="4902599"/>
              <a:ext cx="1825104" cy="685800"/>
            </a:xfrm>
            <a:prstGeom prst="flowChartAlternateProcess">
              <a:avLst/>
            </a:prstGeom>
            <a:solidFill>
              <a:srgbClr val="ACEFF6"/>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tx1">
                      <a:lumMod val="75000"/>
                      <a:lumOff val="25000"/>
                    </a:schemeClr>
                  </a:solidFill>
                  <a:latin typeface="思源宋体 CN" panose="02020400000000000000" pitchFamily="18" charset="-122"/>
                  <a:ea typeface="思源宋体 CN" panose="02020400000000000000" pitchFamily="18" charset="-122"/>
                </a:rPr>
                <a:t>众筹会员</a:t>
              </a:r>
            </a:p>
          </p:txBody>
        </p:sp>
        <p:sp>
          <p:nvSpPr>
            <p:cNvPr id="74759" name="AutoShape 7"/>
            <p:cNvSpPr>
              <a:spLocks noChangeArrowheads="1"/>
            </p:cNvSpPr>
            <p:nvPr/>
          </p:nvSpPr>
          <p:spPr bwMode="auto">
            <a:xfrm>
              <a:off x="7136088" y="3556000"/>
              <a:ext cx="1241151" cy="685800"/>
            </a:xfrm>
            <a:prstGeom prst="flowChartAlternateProcess">
              <a:avLst/>
            </a:prstGeom>
            <a:solidFill>
              <a:srgbClr val="ACEFF6"/>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rPr>
                <a:t>众筹项目</a:t>
              </a:r>
            </a:p>
          </p:txBody>
        </p:sp>
        <p:sp>
          <p:nvSpPr>
            <p:cNvPr id="74760" name="AutoShape 8"/>
            <p:cNvSpPr>
              <a:spLocks noChangeArrowheads="1"/>
            </p:cNvSpPr>
            <p:nvPr/>
          </p:nvSpPr>
          <p:spPr bwMode="auto">
            <a:xfrm flipV="1">
              <a:off x="4227791" y="2816227"/>
              <a:ext cx="142875" cy="598487"/>
            </a:xfrm>
            <a:prstGeom prst="downArrow">
              <a:avLst>
                <a:gd name="adj1" fmla="val 50000"/>
                <a:gd name="adj2" fmla="val 78542"/>
              </a:avLst>
            </a:prstGeom>
            <a:solidFill>
              <a:schemeClr val="bg1">
                <a:lumMod val="75000"/>
              </a:schemeClr>
            </a:solidFill>
            <a:ln w="9525">
              <a:noFill/>
              <a:miter lim="800000"/>
              <a:headEnd/>
              <a:tailEnd/>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1" name="AutoShape 9"/>
            <p:cNvSpPr>
              <a:spLocks noChangeArrowheads="1"/>
            </p:cNvSpPr>
            <p:nvPr/>
          </p:nvSpPr>
          <p:spPr bwMode="auto">
            <a:xfrm>
              <a:off x="7756663" y="2800349"/>
              <a:ext cx="142875" cy="598487"/>
            </a:xfrm>
            <a:prstGeom prst="downArrow">
              <a:avLst>
                <a:gd name="adj1" fmla="val 50000"/>
                <a:gd name="adj2" fmla="val 78542"/>
              </a:avLst>
            </a:prstGeom>
            <a:solidFill>
              <a:schemeClr val="bg1">
                <a:lumMod val="75000"/>
              </a:schemeClr>
            </a:solidFill>
            <a:ln w="9525">
              <a:noFill/>
              <a:miter lim="800000"/>
              <a:headEnd/>
              <a:tailEnd/>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2" name="AutoShape 10"/>
            <p:cNvSpPr>
              <a:spLocks noChangeArrowheads="1"/>
            </p:cNvSpPr>
            <p:nvPr/>
          </p:nvSpPr>
          <p:spPr bwMode="auto">
            <a:xfrm rot="16200000" flipV="1">
              <a:off x="5062538" y="3781426"/>
              <a:ext cx="203200" cy="257175"/>
            </a:xfrm>
            <a:prstGeom prst="downArrow">
              <a:avLst>
                <a:gd name="adj1" fmla="val 50000"/>
                <a:gd name="adj2" fmla="val 42187"/>
              </a:avLst>
            </a:prstGeom>
            <a:solidFill>
              <a:schemeClr val="bg1">
                <a:lumMod val="75000"/>
              </a:schemeClr>
            </a:solidFill>
            <a:ln w="9525">
              <a:noFill/>
              <a:miter lim="800000"/>
              <a:headEnd/>
              <a:tailEnd/>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3" name="AutoShape 11"/>
            <p:cNvSpPr>
              <a:spLocks noChangeArrowheads="1"/>
            </p:cNvSpPr>
            <p:nvPr/>
          </p:nvSpPr>
          <p:spPr bwMode="auto">
            <a:xfrm rot="5400000" flipH="1" flipV="1">
              <a:off x="6872251" y="3780632"/>
              <a:ext cx="203200" cy="258763"/>
            </a:xfrm>
            <a:prstGeom prst="downArrow">
              <a:avLst>
                <a:gd name="adj1" fmla="val 50000"/>
                <a:gd name="adj2" fmla="val 42448"/>
              </a:avLst>
            </a:prstGeom>
            <a:solidFill>
              <a:schemeClr val="bg1">
                <a:lumMod val="75000"/>
              </a:schemeClr>
            </a:solidFill>
            <a:ln w="9525">
              <a:noFill/>
              <a:miter lim="800000"/>
              <a:headEnd/>
              <a:tailEnd/>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4" name="AutoShape 12"/>
            <p:cNvSpPr>
              <a:spLocks noChangeArrowheads="1"/>
            </p:cNvSpPr>
            <p:nvPr/>
          </p:nvSpPr>
          <p:spPr bwMode="auto">
            <a:xfrm flipV="1">
              <a:off x="4236778" y="4303714"/>
              <a:ext cx="142875" cy="598487"/>
            </a:xfrm>
            <a:prstGeom prst="downArrow">
              <a:avLst>
                <a:gd name="adj1" fmla="val 50000"/>
                <a:gd name="adj2" fmla="val 78542"/>
              </a:avLst>
            </a:prstGeom>
            <a:solidFill>
              <a:schemeClr val="bg1">
                <a:lumMod val="75000"/>
              </a:schemeClr>
            </a:solidFill>
            <a:ln w="9525">
              <a:noFill/>
              <a:miter lim="800000"/>
              <a:headEnd/>
              <a:tailEnd/>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5" name="AutoShape 13"/>
            <p:cNvSpPr>
              <a:spLocks noChangeArrowheads="1"/>
            </p:cNvSpPr>
            <p:nvPr/>
          </p:nvSpPr>
          <p:spPr bwMode="auto">
            <a:xfrm>
              <a:off x="7767293" y="4252913"/>
              <a:ext cx="142875" cy="598487"/>
            </a:xfrm>
            <a:prstGeom prst="downArrow">
              <a:avLst>
                <a:gd name="adj1" fmla="val 50000"/>
                <a:gd name="adj2" fmla="val 78542"/>
              </a:avLst>
            </a:prstGeom>
            <a:solidFill>
              <a:schemeClr val="bg1">
                <a:lumMod val="75000"/>
              </a:schemeClr>
            </a:solidFill>
            <a:ln w="9525">
              <a:noFill/>
              <a:miter lim="800000"/>
              <a:headEnd/>
              <a:tailEnd/>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6" name="右弧形箭头 22"/>
            <p:cNvSpPr>
              <a:spLocks noChangeArrowheads="1"/>
            </p:cNvSpPr>
            <p:nvPr/>
          </p:nvSpPr>
          <p:spPr bwMode="auto">
            <a:xfrm flipV="1">
              <a:off x="8542339" y="2349500"/>
              <a:ext cx="377825" cy="2752725"/>
            </a:xfrm>
            <a:prstGeom prst="curvedLeftArrow">
              <a:avLst>
                <a:gd name="adj1" fmla="val 88432"/>
                <a:gd name="adj2" fmla="val 176991"/>
                <a:gd name="adj3" fmla="val 25000"/>
              </a:avLst>
            </a:prstGeom>
            <a:solidFill>
              <a:srgbClr val="ACEFF6"/>
            </a:solidFill>
            <a:ln w="9525" cmpd="sng">
              <a:noFill/>
              <a:miter lim="800000"/>
              <a:headEnd/>
              <a:tailEnd/>
            </a:ln>
          </p:spPr>
          <p:txBody>
            <a:bodyPr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7" name="右弧形箭头 22"/>
            <p:cNvSpPr>
              <a:spLocks noChangeArrowheads="1"/>
            </p:cNvSpPr>
            <p:nvPr/>
          </p:nvSpPr>
          <p:spPr bwMode="auto">
            <a:xfrm flipH="1" flipV="1">
              <a:off x="2992439" y="2324100"/>
              <a:ext cx="355600" cy="2917825"/>
            </a:xfrm>
            <a:prstGeom prst="curvedLeftArrow">
              <a:avLst>
                <a:gd name="adj1" fmla="val 93736"/>
                <a:gd name="adj2" fmla="val 187607"/>
                <a:gd name="adj3" fmla="val 25000"/>
              </a:avLst>
            </a:prstGeom>
            <a:solidFill>
              <a:srgbClr val="ACEFF6"/>
            </a:solidFill>
            <a:ln w="9525" cmpd="sng">
              <a:noFill/>
              <a:miter lim="800000"/>
              <a:headEnd/>
              <a:tailEnd/>
            </a:ln>
          </p:spPr>
          <p:txBody>
            <a:bodyPr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8" name="Text Box 16"/>
            <p:cNvSpPr txBox="1">
              <a:spLocks noChangeArrowheads="1"/>
            </p:cNvSpPr>
            <p:nvPr/>
          </p:nvSpPr>
          <p:spPr bwMode="auto">
            <a:xfrm>
              <a:off x="3100389" y="3568701"/>
              <a:ext cx="542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tx1">
                      <a:lumMod val="75000"/>
                      <a:lumOff val="25000"/>
                    </a:schemeClr>
                  </a:solidFill>
                  <a:latin typeface="思源宋体 CN" panose="02020400000000000000" pitchFamily="18" charset="-122"/>
                  <a:ea typeface="思源宋体 CN" panose="02020400000000000000" pitchFamily="18" charset="-122"/>
                </a:rPr>
                <a:t>资金</a:t>
              </a:r>
            </a:p>
          </p:txBody>
        </p:sp>
        <p:sp>
          <p:nvSpPr>
            <p:cNvPr id="74769" name="Text Box 17"/>
            <p:cNvSpPr txBox="1">
              <a:spLocks noChangeArrowheads="1"/>
            </p:cNvSpPr>
            <p:nvPr/>
          </p:nvSpPr>
          <p:spPr bwMode="auto">
            <a:xfrm>
              <a:off x="8377239" y="3568701"/>
              <a:ext cx="542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tx1">
                      <a:lumMod val="75000"/>
                      <a:lumOff val="25000"/>
                    </a:schemeClr>
                  </a:solidFill>
                  <a:latin typeface="思源宋体 CN" panose="02020400000000000000" pitchFamily="18" charset="-122"/>
                  <a:ea typeface="思源宋体 CN" panose="02020400000000000000" pitchFamily="18" charset="-122"/>
                </a:rPr>
                <a:t>资金</a:t>
              </a:r>
            </a:p>
          </p:txBody>
        </p:sp>
      </p:grpSp>
      <p:grpSp>
        <p:nvGrpSpPr>
          <p:cNvPr id="28" name="组合 27"/>
          <p:cNvGrpSpPr/>
          <p:nvPr/>
        </p:nvGrpSpPr>
        <p:grpSpPr>
          <a:xfrm>
            <a:off x="3636318" y="517469"/>
            <a:ext cx="4919365" cy="584775"/>
            <a:chOff x="3618676" y="517469"/>
            <a:chExt cx="4919365" cy="584775"/>
          </a:xfrm>
        </p:grpSpPr>
        <p:sp>
          <p:nvSpPr>
            <p:cNvPr id="29" name="矩形 28"/>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p>
          </p:txBody>
        </p:sp>
        <p:grpSp>
          <p:nvGrpSpPr>
            <p:cNvPr id="30" name="组合 29"/>
            <p:cNvGrpSpPr/>
            <p:nvPr/>
          </p:nvGrpSpPr>
          <p:grpSpPr>
            <a:xfrm>
              <a:off x="3618676" y="517469"/>
              <a:ext cx="4919365" cy="584775"/>
              <a:chOff x="4099067" y="461219"/>
              <a:chExt cx="4919365" cy="584775"/>
            </a:xfrm>
          </p:grpSpPr>
          <p:sp>
            <p:nvSpPr>
              <p:cNvPr id="31" name="半闭框 30"/>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半闭框 31"/>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3" name="组合 32"/>
          <p:cNvGrpSpPr/>
          <p:nvPr/>
        </p:nvGrpSpPr>
        <p:grpSpPr>
          <a:xfrm>
            <a:off x="845151" y="1415230"/>
            <a:ext cx="4122067" cy="587591"/>
            <a:chOff x="1968252" y="1507182"/>
            <a:chExt cx="4122067" cy="587591"/>
          </a:xfrm>
        </p:grpSpPr>
        <p:sp>
          <p:nvSpPr>
            <p:cNvPr id="34" name="圆角矩形 33"/>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220937" y="1600922"/>
              <a:ext cx="3616696"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8</a:t>
              </a:r>
              <a:r>
                <a:rPr lang="zh-CN" altLang="en-US" sz="2000" b="1" dirty="0">
                  <a:solidFill>
                    <a:schemeClr val="bg1"/>
                  </a:solidFill>
                  <a:latin typeface="思源宋体 CN" panose="02020400000000000000" pitchFamily="18" charset="-122"/>
                  <a:ea typeface="思源宋体 CN" panose="02020400000000000000" pitchFamily="18" charset="-122"/>
                </a:rPr>
                <a:t>、互联网金融</a:t>
              </a:r>
              <a:r>
                <a:rPr lang="en-US" altLang="zh-CN" sz="2000" b="1" dirty="0">
                  <a:solidFill>
                    <a:schemeClr val="bg1"/>
                  </a:solidFill>
                  <a:latin typeface="思源宋体 CN" panose="02020400000000000000" pitchFamily="18" charset="-122"/>
                  <a:ea typeface="思源宋体 CN" panose="02020400000000000000" pitchFamily="18" charset="-122"/>
                </a:rPr>
                <a:t>(</a:t>
              </a:r>
              <a:r>
                <a:rPr lang="zh-CN" altLang="en-US" sz="2000" b="1" dirty="0">
                  <a:solidFill>
                    <a:schemeClr val="bg1"/>
                  </a:solidFill>
                  <a:latin typeface="思源宋体 CN" panose="02020400000000000000" pitchFamily="18" charset="-122"/>
                  <a:ea typeface="思源宋体 CN" panose="02020400000000000000" pitchFamily="18" charset="-122"/>
                </a:rPr>
                <a:t>众筹</a:t>
              </a:r>
              <a:r>
                <a:rPr lang="en-US" altLang="zh-CN" sz="2000" b="1" dirty="0">
                  <a:solidFill>
                    <a:schemeClr val="bg1"/>
                  </a:solidFill>
                  <a:latin typeface="思源宋体 CN" panose="02020400000000000000" pitchFamily="18" charset="-122"/>
                  <a:ea typeface="思源宋体 CN" panose="02020400000000000000" pitchFamily="18" charset="-122"/>
                </a:rPr>
                <a:t>)</a:t>
              </a:r>
              <a:r>
                <a:rPr lang="zh-CN" altLang="en-US" sz="2000" b="1" dirty="0">
                  <a:solidFill>
                    <a:schemeClr val="bg1"/>
                  </a:solidFill>
                  <a:latin typeface="思源宋体 CN" panose="02020400000000000000" pitchFamily="18" charset="-122"/>
                  <a:ea typeface="思源宋体 CN" panose="02020400000000000000" pitchFamily="18" charset="-122"/>
                </a:rPr>
                <a:t>平台简介</a:t>
              </a:r>
            </a:p>
          </p:txBody>
        </p:sp>
      </p:grpSp>
      <p:sp>
        <p:nvSpPr>
          <p:cNvPr id="3" name="圆角矩形 2"/>
          <p:cNvSpPr/>
          <p:nvPr/>
        </p:nvSpPr>
        <p:spPr>
          <a:xfrm>
            <a:off x="807365" y="3076216"/>
            <a:ext cx="4340987" cy="2752725"/>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162709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out)">
                                      <p:cBhvr>
                                        <p:cTn id="11" dur="2000"/>
                                        <p:tgtEl>
                                          <p:spTgt spid="3"/>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1" presetClass="entr" presetSubtype="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794434" y="1130642"/>
            <a:ext cx="3932640" cy="4896896"/>
            <a:chOff x="7794434" y="1130642"/>
            <a:chExt cx="3932640" cy="4896896"/>
          </a:xfrm>
        </p:grpSpPr>
        <p:sp>
          <p:nvSpPr>
            <p:cNvPr id="23" name="椭圆 22"/>
            <p:cNvSpPr/>
            <p:nvPr/>
          </p:nvSpPr>
          <p:spPr>
            <a:xfrm>
              <a:off x="10984543" y="4546687"/>
              <a:ext cx="440675" cy="451691"/>
            </a:xfrm>
            <a:prstGeom prst="ellipse">
              <a:avLst/>
            </a:prstGeom>
            <a:solidFill>
              <a:srgbClr val="AC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 name="组合 11"/>
            <p:cNvGrpSpPr/>
            <p:nvPr/>
          </p:nvGrpSpPr>
          <p:grpSpPr>
            <a:xfrm>
              <a:off x="7794434" y="1130642"/>
              <a:ext cx="3932640" cy="4896896"/>
              <a:chOff x="7794434" y="1130642"/>
              <a:chExt cx="3932640" cy="4896896"/>
            </a:xfrm>
          </p:grpSpPr>
          <p:sp>
            <p:nvSpPr>
              <p:cNvPr id="22" name="椭圆 21"/>
              <p:cNvSpPr/>
              <p:nvPr/>
            </p:nvSpPr>
            <p:spPr>
              <a:xfrm>
                <a:off x="7794434" y="1582333"/>
                <a:ext cx="3932640" cy="3882034"/>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同心圆 20"/>
              <p:cNvSpPr/>
              <p:nvPr/>
            </p:nvSpPr>
            <p:spPr>
              <a:xfrm>
                <a:off x="8382728" y="1432682"/>
                <a:ext cx="757948" cy="746526"/>
              </a:xfrm>
              <a:prstGeom prst="donut">
                <a:avLst>
                  <a:gd name="adj" fmla="val 13095"/>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 name="同心圆 1"/>
              <p:cNvSpPr/>
              <p:nvPr/>
            </p:nvSpPr>
            <p:spPr>
              <a:xfrm>
                <a:off x="8096290" y="5096627"/>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同心圆 16"/>
              <p:cNvSpPr/>
              <p:nvPr/>
            </p:nvSpPr>
            <p:spPr>
              <a:xfrm>
                <a:off x="8290193" y="5281012"/>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椭圆 3"/>
              <p:cNvSpPr/>
              <p:nvPr/>
            </p:nvSpPr>
            <p:spPr>
              <a:xfrm>
                <a:off x="10311786" y="1130642"/>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5" name="标题 1"/>
          <p:cNvSpPr txBox="1">
            <a:spLocks/>
          </p:cNvSpPr>
          <p:nvPr/>
        </p:nvSpPr>
        <p:spPr>
          <a:xfrm>
            <a:off x="286430" y="2029819"/>
            <a:ext cx="6925187"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tabLst/>
              <a:defRPr/>
            </a:pPr>
            <a:r>
              <a:rPr lang="zh-CN" altLang="en-US" sz="9600" dirty="0">
                <a:solidFill>
                  <a:srgbClr val="0070C0"/>
                </a:solidFill>
                <a:latin typeface="优设标题黑" panose="00000500000000000000" pitchFamily="2" charset="-122"/>
                <a:ea typeface="优设标题黑" panose="00000500000000000000" pitchFamily="2" charset="-122"/>
              </a:rPr>
              <a:t>感谢您的观看</a:t>
            </a:r>
            <a:endParaRPr kumimoji="0" lang="zh-CN" altLang="en-US" sz="9600" b="0" i="0" u="none" strike="noStrike" kern="1200" cap="none" spc="0" normalizeH="0" baseline="0" noProof="0" dirty="0">
              <a:ln>
                <a:noFill/>
              </a:ln>
              <a:solidFill>
                <a:srgbClr val="0070C0"/>
              </a:solidFill>
              <a:effectLst/>
              <a:uLnTx/>
              <a:uFillTx/>
              <a:latin typeface="优设标题黑" panose="00000500000000000000" pitchFamily="2" charset="-122"/>
              <a:ea typeface="优设标题黑" panose="00000500000000000000" pitchFamily="2" charset="-122"/>
              <a:cs typeface="+mj-cs"/>
            </a:endParaRPr>
          </a:p>
        </p:txBody>
      </p:sp>
      <p:sp>
        <p:nvSpPr>
          <p:cNvPr id="7" name="文本框 6"/>
          <p:cNvSpPr txBox="1"/>
          <p:nvPr/>
        </p:nvSpPr>
        <p:spPr>
          <a:xfrm>
            <a:off x="286431" y="1621649"/>
            <a:ext cx="6731314" cy="43088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lumMod val="50000"/>
                    <a:lumOff val="50000"/>
                  </a:prstClr>
                </a:solidFill>
                <a:effectLst/>
                <a:uLnTx/>
                <a:uFillTx/>
                <a:latin typeface="思源宋体 CN Heavy" panose="02020900000000000000" pitchFamily="18" charset="-122"/>
                <a:ea typeface="思源宋体 CN Heavy" panose="02020900000000000000" pitchFamily="18" charset="-122"/>
                <a:cs typeface="+mn-cs"/>
              </a:rPr>
              <a:t>尊重知识</a:t>
            </a:r>
            <a:r>
              <a:rPr kumimoji="0" lang="en-US" altLang="zh-CN" sz="2200" b="0" i="0" u="none" strike="noStrike" kern="1200" cap="none" spc="0" normalizeH="0" baseline="0" noProof="0" dirty="0">
                <a:ln>
                  <a:noFill/>
                </a:ln>
                <a:solidFill>
                  <a:prstClr val="black">
                    <a:lumMod val="50000"/>
                    <a:lumOff val="50000"/>
                  </a:prstClr>
                </a:solidFill>
                <a:effectLst/>
                <a:uLnTx/>
                <a:uFillTx/>
                <a:latin typeface="思源宋体 CN Heavy" panose="02020900000000000000" pitchFamily="18" charset="-122"/>
                <a:ea typeface="思源宋体 CN Heavy" panose="02020900000000000000" pitchFamily="18" charset="-122"/>
                <a:cs typeface="+mn-cs"/>
              </a:rPr>
              <a:t>·</a:t>
            </a:r>
            <a:r>
              <a:rPr kumimoji="0" lang="zh-CN" altLang="en-US" sz="2200" b="0" i="0" u="none" strike="noStrike" kern="1200" cap="none" spc="0" normalizeH="0" baseline="0" noProof="0" dirty="0">
                <a:ln>
                  <a:noFill/>
                </a:ln>
                <a:solidFill>
                  <a:prstClr val="black">
                    <a:lumMod val="50000"/>
                    <a:lumOff val="50000"/>
                  </a:prstClr>
                </a:solidFill>
                <a:effectLst/>
                <a:uLnTx/>
                <a:uFillTx/>
                <a:latin typeface="思源宋体 CN Heavy" panose="02020900000000000000" pitchFamily="18" charset="-122"/>
                <a:ea typeface="思源宋体 CN Heavy" panose="02020900000000000000" pitchFamily="18" charset="-122"/>
                <a:cs typeface="+mn-cs"/>
              </a:rPr>
              <a:t>继往开来</a:t>
            </a:r>
            <a:r>
              <a:rPr kumimoji="0" lang="en-US" altLang="zh-CN" sz="2200" b="0" i="0" u="none" strike="noStrike" kern="1200" cap="none" spc="0" normalizeH="0" baseline="0" noProof="0" dirty="0">
                <a:ln>
                  <a:noFill/>
                </a:ln>
                <a:solidFill>
                  <a:prstClr val="black">
                    <a:lumMod val="50000"/>
                    <a:lumOff val="50000"/>
                  </a:prstClr>
                </a:solidFill>
                <a:effectLst/>
                <a:uLnTx/>
                <a:uFillTx/>
                <a:latin typeface="思源宋体 CN Heavy" panose="02020900000000000000" pitchFamily="18" charset="-122"/>
                <a:ea typeface="思源宋体 CN Heavy" panose="02020900000000000000" pitchFamily="18" charset="-122"/>
                <a:cs typeface="+mn-cs"/>
              </a:rPr>
              <a:t>·</a:t>
            </a:r>
            <a:r>
              <a:rPr kumimoji="0" lang="zh-CN" altLang="en-US" sz="2200" b="0" i="0" u="none" strike="noStrike" kern="1200" cap="none" spc="0" normalizeH="0" baseline="0" noProof="0" dirty="0">
                <a:ln>
                  <a:noFill/>
                </a:ln>
                <a:solidFill>
                  <a:prstClr val="black">
                    <a:lumMod val="50000"/>
                    <a:lumOff val="50000"/>
                  </a:prstClr>
                </a:solidFill>
                <a:effectLst/>
                <a:uLnTx/>
                <a:uFillTx/>
                <a:latin typeface="思源宋体 CN Heavy" panose="02020900000000000000" pitchFamily="18" charset="-122"/>
                <a:ea typeface="思源宋体 CN Heavy" panose="02020900000000000000" pitchFamily="18" charset="-122"/>
                <a:cs typeface="+mn-cs"/>
              </a:rPr>
              <a:t>崇尚科学</a:t>
            </a:r>
            <a:r>
              <a:rPr kumimoji="0" lang="en-US" altLang="zh-CN" sz="2200" b="0" i="0" u="none" strike="noStrike" kern="1200" cap="none" spc="0" normalizeH="0" baseline="0" noProof="0" dirty="0">
                <a:ln>
                  <a:noFill/>
                </a:ln>
                <a:solidFill>
                  <a:prstClr val="black">
                    <a:lumMod val="50000"/>
                    <a:lumOff val="50000"/>
                  </a:prstClr>
                </a:solidFill>
                <a:effectLst/>
                <a:uLnTx/>
                <a:uFillTx/>
                <a:latin typeface="思源宋体 CN Heavy" panose="02020900000000000000" pitchFamily="18" charset="-122"/>
                <a:ea typeface="思源宋体 CN Heavy" panose="02020900000000000000" pitchFamily="18" charset="-122"/>
                <a:cs typeface="+mn-cs"/>
              </a:rPr>
              <a:t>·</a:t>
            </a:r>
            <a:r>
              <a:rPr kumimoji="0" lang="zh-CN" altLang="en-US" sz="2200" b="0" i="0" u="none" strike="noStrike" kern="1200" cap="none" spc="0" normalizeH="0" baseline="0" noProof="0" dirty="0">
                <a:ln>
                  <a:noFill/>
                </a:ln>
                <a:solidFill>
                  <a:prstClr val="black">
                    <a:lumMod val="50000"/>
                    <a:lumOff val="50000"/>
                  </a:prstClr>
                </a:solidFill>
                <a:effectLst/>
                <a:uLnTx/>
                <a:uFillTx/>
                <a:latin typeface="思源宋体 CN Heavy" panose="02020900000000000000" pitchFamily="18" charset="-122"/>
                <a:ea typeface="思源宋体 CN Heavy" panose="02020900000000000000" pitchFamily="18" charset="-122"/>
                <a:cs typeface="+mn-cs"/>
              </a:rPr>
              <a:t>与时俱进</a:t>
            </a:r>
          </a:p>
        </p:txBody>
      </p:sp>
      <p:grpSp>
        <p:nvGrpSpPr>
          <p:cNvPr id="10" name="组合 9"/>
          <p:cNvGrpSpPr/>
          <p:nvPr/>
        </p:nvGrpSpPr>
        <p:grpSpPr>
          <a:xfrm>
            <a:off x="390061" y="4666968"/>
            <a:ext cx="2153798" cy="528810"/>
            <a:chOff x="4228641" y="3624550"/>
            <a:chExt cx="2153798" cy="528810"/>
          </a:xfrm>
        </p:grpSpPr>
        <p:sp>
          <p:nvSpPr>
            <p:cNvPr id="8" name="圆角矩形 7"/>
            <p:cNvSpPr/>
            <p:nvPr/>
          </p:nvSpPr>
          <p:spPr>
            <a:xfrm>
              <a:off x="4228641" y="3624550"/>
              <a:ext cx="2153798" cy="52881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B0F0"/>
                </a:solidFill>
                <a:effectLst/>
                <a:uLnTx/>
                <a:uFillTx/>
                <a:latin typeface="Calibri"/>
                <a:ea typeface="思源宋体 CN" panose="02020400000000000000" pitchFamily="18" charset="-122"/>
                <a:cs typeface="+mn-cs"/>
              </a:endParaRPr>
            </a:p>
          </p:txBody>
        </p:sp>
        <p:sp>
          <p:nvSpPr>
            <p:cNvPr id="9" name="文本框 8"/>
            <p:cNvSpPr txBox="1"/>
            <p:nvPr/>
          </p:nvSpPr>
          <p:spPr>
            <a:xfrm>
              <a:off x="4323814" y="3704289"/>
              <a:ext cx="20503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演讲人</a:t>
              </a:r>
              <a:r>
                <a:rPr kumimoji="0" lang="zh-CN" altLang="en-US" sz="1800" b="0" i="0" u="none" strike="noStrike" kern="1200" cap="none" spc="0" normalizeH="0" baseline="0" noProof="0" dirty="0" smtClean="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a:t>
              </a:r>
              <a:r>
                <a:rPr lang="zh-CN" altLang="en-US" dirty="0">
                  <a:solidFill>
                    <a:prstClr val="white"/>
                  </a:solidFill>
                  <a:latin typeface="思源宋体 CN Heavy" panose="02020900000000000000" pitchFamily="18" charset="-122"/>
                  <a:ea typeface="思源宋体 CN Heavy" panose="02020900000000000000" pitchFamily="18" charset="-122"/>
                </a:rPr>
                <a:t>优品</a:t>
              </a:r>
              <a:r>
                <a:rPr kumimoji="0" lang="en-US" altLang="zh-CN" sz="1800" b="0" i="0" u="none" strike="noStrike" kern="1200" cap="none" spc="0" normalizeH="0" baseline="0" noProof="0" dirty="0" smtClean="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PPT</a:t>
              </a:r>
              <a:endParaRPr kumimoji="0" lang="zh-CN" altLang="en-US" sz="1800" b="0" i="0" u="none" strike="noStrike" kern="120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cs typeface="+mn-cs"/>
              </a:endParaRPr>
            </a:p>
          </p:txBody>
        </p:sp>
      </p:grpSp>
      <p:sp>
        <p:nvSpPr>
          <p:cNvPr id="14" name="文本框 13"/>
          <p:cNvSpPr txBox="1"/>
          <p:nvPr/>
        </p:nvSpPr>
        <p:spPr>
          <a:xfrm>
            <a:off x="286431" y="3824734"/>
            <a:ext cx="6731314" cy="43088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srgbClr val="00B0F0"/>
                </a:solidFill>
                <a:effectLst/>
                <a:uLnTx/>
                <a:uFillTx/>
                <a:latin typeface="思源黑体" panose="020B0500000000000000" pitchFamily="34" charset="-122"/>
                <a:ea typeface="思源黑体" panose="020B0500000000000000" pitchFamily="34" charset="-122"/>
                <a:cs typeface="+mn-cs"/>
              </a:rPr>
              <a:t>Intellectual property training</a:t>
            </a:r>
            <a:endParaRPr kumimoji="0" lang="zh-CN" altLang="en-US" sz="2200" b="0" i="0" u="none" strike="noStrike" kern="1200" cap="none" spc="0" normalizeH="0" baseline="0" noProof="0" dirty="0">
              <a:ln>
                <a:noFill/>
              </a:ln>
              <a:solidFill>
                <a:srgbClr val="00B0F0"/>
              </a:solidFill>
              <a:effectLst/>
              <a:uLnTx/>
              <a:uFillTx/>
              <a:latin typeface="思源黑体" panose="020B0500000000000000" pitchFamily="34" charset="-122"/>
              <a:ea typeface="思源黑体" panose="020B0500000000000000" pitchFamily="34" charset="-122"/>
              <a:cs typeface="+mn-cs"/>
            </a:endParaRPr>
          </a:p>
        </p:txBody>
      </p:sp>
      <p:grpSp>
        <p:nvGrpSpPr>
          <p:cNvPr id="18" name="组合 17"/>
          <p:cNvGrpSpPr/>
          <p:nvPr/>
        </p:nvGrpSpPr>
        <p:grpSpPr>
          <a:xfrm>
            <a:off x="3231834" y="4666968"/>
            <a:ext cx="2156682" cy="528810"/>
            <a:chOff x="4262143" y="3624550"/>
            <a:chExt cx="2156682" cy="528810"/>
          </a:xfrm>
        </p:grpSpPr>
        <p:sp>
          <p:nvSpPr>
            <p:cNvPr id="19" name="圆角矩形 18"/>
            <p:cNvSpPr/>
            <p:nvPr/>
          </p:nvSpPr>
          <p:spPr>
            <a:xfrm>
              <a:off x="4262143" y="3624550"/>
              <a:ext cx="2153798" cy="52881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B0F0"/>
                </a:solidFill>
                <a:effectLst/>
                <a:uLnTx/>
                <a:uFillTx/>
                <a:latin typeface="Calibri"/>
                <a:ea typeface="思源宋体 CN" panose="02020400000000000000" pitchFamily="18" charset="-122"/>
                <a:cs typeface="+mn-cs"/>
              </a:endParaRPr>
            </a:p>
          </p:txBody>
        </p:sp>
        <p:sp>
          <p:nvSpPr>
            <p:cNvPr id="20" name="文本框 19"/>
            <p:cNvSpPr txBox="1"/>
            <p:nvPr/>
          </p:nvSpPr>
          <p:spPr>
            <a:xfrm>
              <a:off x="4316968" y="3704289"/>
              <a:ext cx="21018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时间：</a:t>
              </a:r>
              <a:r>
                <a:rPr kumimoji="0" lang="en-US" altLang="zh-CN" sz="1800" b="0" i="0" u="none" strike="noStrike" kern="1200" cap="none" spc="0" normalizeH="0" baseline="0" noProof="0" dirty="0" smtClean="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20XX</a:t>
              </a:r>
              <a:r>
                <a:rPr kumimoji="0" lang="zh-CN" altLang="en-US" sz="1800" b="0" i="0" u="none" strike="noStrike" kern="1200" cap="none" spc="0" normalizeH="0" baseline="0" noProof="0" dirty="0" smtClean="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年</a:t>
              </a:r>
              <a:r>
                <a:rPr kumimoji="0" lang="en-US" altLang="zh-CN" sz="1800" b="0" i="0" u="none" strike="noStrike" kern="120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4</a:t>
              </a:r>
              <a:r>
                <a:rPr kumimoji="0" lang="zh-CN" altLang="en-US" sz="1800" b="0" i="0" u="none" strike="noStrike" kern="120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月</a:t>
              </a:r>
            </a:p>
          </p:txBody>
        </p:sp>
      </p:grpSp>
      <p:grpSp>
        <p:nvGrpSpPr>
          <p:cNvPr id="6" name="组合 5"/>
          <p:cNvGrpSpPr/>
          <p:nvPr/>
        </p:nvGrpSpPr>
        <p:grpSpPr>
          <a:xfrm>
            <a:off x="7910112" y="1706017"/>
            <a:ext cx="3701284" cy="3637979"/>
            <a:chOff x="8130450" y="1805168"/>
            <a:chExt cx="3701284" cy="3637979"/>
          </a:xfrm>
        </p:grpSpPr>
        <p:sp>
          <p:nvSpPr>
            <p:cNvPr id="3" name="椭圆 2"/>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椭圆 15"/>
            <p:cNvSpPr/>
            <p:nvPr/>
          </p:nvSpPr>
          <p:spPr>
            <a:xfrm>
              <a:off x="8316628" y="2052536"/>
              <a:ext cx="3328928" cy="314324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38672071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par>
                          <p:cTn id="20" fill="hold">
                            <p:stCondLst>
                              <p:cond delay="3900"/>
                            </p:stCondLst>
                            <p:childTnLst>
                              <p:par>
                                <p:cTn id="21" presetID="38" presetClass="entr" presetSubtype="0" accel="50000" fill="hold" grpId="0" nodeType="afterEffect">
                                  <p:stCondLst>
                                    <p:cond delay="0"/>
                                  </p:stCondLst>
                                  <p:iterate type="lt">
                                    <p:tmPct val="50000"/>
                                  </p:iterate>
                                  <p:childTnLst>
                                    <p:set>
                                      <p:cBhvr>
                                        <p:cTn id="22" dur="1" fill="hold">
                                          <p:stCondLst>
                                            <p:cond delay="0"/>
                                          </p:stCondLst>
                                        </p:cTn>
                                        <p:tgtEl>
                                          <p:spTgt spid="5"/>
                                        </p:tgtEl>
                                        <p:attrNameLst>
                                          <p:attrName>style.visibility</p:attrName>
                                        </p:attrNameLst>
                                      </p:cBhvr>
                                      <p:to>
                                        <p:strVal val="visible"/>
                                      </p:to>
                                    </p:set>
                                    <p:set>
                                      <p:cBhvr>
                                        <p:cTn id="23" dur="455" fill="hold">
                                          <p:stCondLst>
                                            <p:cond delay="0"/>
                                          </p:stCondLst>
                                        </p:cTn>
                                        <p:tgtEl>
                                          <p:spTgt spid="5"/>
                                        </p:tgtEl>
                                        <p:attrNameLst>
                                          <p:attrName>style.rotation</p:attrName>
                                        </p:attrNameLst>
                                      </p:cBhvr>
                                      <p:to>
                                        <p:strVal val="-45.0"/>
                                      </p:to>
                                    </p:set>
                                    <p:anim calcmode="lin" valueType="num">
                                      <p:cBhvr>
                                        <p:cTn id="24"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28" fill="hold">
                            <p:stCondLst>
                              <p:cond delay="7400"/>
                            </p:stCondLst>
                            <p:childTnLst>
                              <p:par>
                                <p:cTn id="29" presetID="16" presetClass="entr" presetSubtype="2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par>
                          <p:cTn id="32" fill="hold">
                            <p:stCondLst>
                              <p:cond delay="7900"/>
                            </p:stCondLst>
                            <p:childTnLst>
                              <p:par>
                                <p:cTn id="33" presetID="2" presetClass="entr" presetSubtype="4"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01246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2427" y="2787593"/>
            <a:ext cx="6363855" cy="2585323"/>
          </a:xfrm>
          <a:prstGeom prst="rect">
            <a:avLst/>
          </a:prstGeom>
        </p:spPr>
        <p:txBody>
          <a:bodyPr wrap="square">
            <a:spAutoFit/>
          </a:bodyPr>
          <a:lstStyle/>
          <a:p>
            <a:pPr>
              <a:lnSpc>
                <a:spcPct val="150000"/>
              </a:lnSpc>
            </a:pPr>
            <a:r>
              <a:rPr lang="zh-CN" altLang="en-US" dirty="0">
                <a:solidFill>
                  <a:schemeClr val="tx1">
                    <a:lumMod val="65000"/>
                    <a:lumOff val="35000"/>
                  </a:schemeClr>
                </a:solidFill>
                <a:ea typeface="思源宋体 CN" panose="02020400000000000000" pitchFamily="18" charset="-122"/>
              </a:rPr>
              <a:t>        公民或法人等主体依据法律的规定，对其从事智力创作或创新活动所产生的知识产品所享有的</a:t>
            </a:r>
            <a:r>
              <a:rPr lang="zh-CN" altLang="en-US" b="1" dirty="0">
                <a:solidFill>
                  <a:srgbClr val="0070C0"/>
                </a:solidFill>
                <a:ea typeface="思源宋体 CN" panose="02020400000000000000" pitchFamily="18" charset="-122"/>
              </a:rPr>
              <a:t>专有权利</a:t>
            </a:r>
            <a:r>
              <a:rPr lang="zh-CN" altLang="en-US" dirty="0">
                <a:solidFill>
                  <a:schemeClr val="tx1">
                    <a:lumMod val="65000"/>
                    <a:lumOff val="35000"/>
                  </a:schemeClr>
                </a:solidFill>
                <a:ea typeface="思源宋体 CN" panose="02020400000000000000" pitchFamily="18" charset="-122"/>
              </a:rPr>
              <a:t>，又称为“智力成果权”、“无形财产权”，主要包括</a:t>
            </a:r>
            <a:r>
              <a:rPr lang="zh-CN" altLang="en-US" b="1" dirty="0">
                <a:solidFill>
                  <a:srgbClr val="0070C0"/>
                </a:solidFill>
                <a:ea typeface="思源宋体 CN" panose="02020400000000000000" pitchFamily="18" charset="-122"/>
              </a:rPr>
              <a:t>发明专利</a:t>
            </a:r>
            <a:r>
              <a:rPr lang="zh-CN" altLang="en-US" dirty="0">
                <a:solidFill>
                  <a:srgbClr val="0070C0"/>
                </a:solidFill>
                <a:ea typeface="思源宋体 CN" panose="02020400000000000000" pitchFamily="18" charset="-122"/>
              </a:rPr>
              <a:t>、</a:t>
            </a:r>
            <a:r>
              <a:rPr lang="zh-CN" altLang="en-US" b="1" dirty="0">
                <a:solidFill>
                  <a:srgbClr val="0070C0"/>
                </a:solidFill>
                <a:ea typeface="思源宋体 CN" panose="02020400000000000000" pitchFamily="18" charset="-122"/>
              </a:rPr>
              <a:t>商标</a:t>
            </a:r>
            <a:r>
              <a:rPr lang="zh-CN" altLang="en-US" dirty="0">
                <a:solidFill>
                  <a:schemeClr val="tx1">
                    <a:lumMod val="65000"/>
                    <a:lumOff val="35000"/>
                  </a:schemeClr>
                </a:solidFill>
                <a:ea typeface="思源宋体 CN" panose="02020400000000000000" pitchFamily="18" charset="-122"/>
              </a:rPr>
              <a:t>以及工业品外观设计等方面组成的</a:t>
            </a:r>
            <a:r>
              <a:rPr lang="zh-CN" altLang="en-US" b="1" dirty="0">
                <a:solidFill>
                  <a:srgbClr val="0070C0"/>
                </a:solidFill>
                <a:ea typeface="思源宋体 CN" panose="02020400000000000000" pitchFamily="18" charset="-122"/>
              </a:rPr>
              <a:t>工业产权</a:t>
            </a:r>
            <a:r>
              <a:rPr lang="zh-CN" altLang="en-US" dirty="0">
                <a:solidFill>
                  <a:schemeClr val="tx1">
                    <a:lumMod val="65000"/>
                    <a:lumOff val="35000"/>
                  </a:schemeClr>
                </a:solidFill>
                <a:ea typeface="思源宋体 CN" panose="02020400000000000000" pitchFamily="18" charset="-122"/>
              </a:rPr>
              <a:t>和自然科学、社会科学以及文学、音乐、戏剧、绘画、雕塑、摄影和电影摄影等方面的作品组成的</a:t>
            </a:r>
            <a:r>
              <a:rPr lang="zh-CN" altLang="en-US" b="1" dirty="0">
                <a:solidFill>
                  <a:srgbClr val="0070C0"/>
                </a:solidFill>
                <a:ea typeface="思源宋体 CN" panose="02020400000000000000" pitchFamily="18" charset="-122"/>
              </a:rPr>
              <a:t>版权（著作权）</a:t>
            </a:r>
            <a:r>
              <a:rPr lang="zh-CN" altLang="en-US" dirty="0">
                <a:solidFill>
                  <a:schemeClr val="tx1">
                    <a:lumMod val="65000"/>
                    <a:lumOff val="35000"/>
                  </a:schemeClr>
                </a:solidFill>
                <a:ea typeface="思源宋体 CN" panose="02020400000000000000" pitchFamily="18" charset="-122"/>
              </a:rPr>
              <a:t>两部分。 </a:t>
            </a:r>
          </a:p>
        </p:txBody>
      </p:sp>
      <p:grpSp>
        <p:nvGrpSpPr>
          <p:cNvPr id="11" name="组合 10"/>
          <p:cNvGrpSpPr/>
          <p:nvPr/>
        </p:nvGrpSpPr>
        <p:grpSpPr>
          <a:xfrm>
            <a:off x="1052427" y="1852703"/>
            <a:ext cx="3007605" cy="587591"/>
            <a:chOff x="1674915" y="1507182"/>
            <a:chExt cx="3007605" cy="587591"/>
          </a:xfrm>
        </p:grpSpPr>
        <p:sp>
          <p:nvSpPr>
            <p:cNvPr id="10" name="圆角矩形 9"/>
            <p:cNvSpPr/>
            <p:nvPr/>
          </p:nvSpPr>
          <p:spPr>
            <a:xfrm>
              <a:off x="1674915"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53862" y="1600922"/>
              <a:ext cx="244971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1</a:t>
              </a:r>
              <a:r>
                <a:rPr lang="zh-CN" altLang="en-US" sz="2000" b="1" dirty="0">
                  <a:solidFill>
                    <a:schemeClr val="bg1"/>
                  </a:solidFill>
                  <a:latin typeface="思源宋体 CN" panose="02020400000000000000" pitchFamily="18" charset="-122"/>
                  <a:ea typeface="思源宋体 CN" panose="02020400000000000000" pitchFamily="18" charset="-122"/>
                </a:rPr>
                <a:t>、什么是知识产权</a:t>
              </a:r>
            </a:p>
          </p:txBody>
        </p:sp>
      </p:grpSp>
      <p:grpSp>
        <p:nvGrpSpPr>
          <p:cNvPr id="13" name="组合 12"/>
          <p:cNvGrpSpPr/>
          <p:nvPr/>
        </p:nvGrpSpPr>
        <p:grpSpPr>
          <a:xfrm>
            <a:off x="4005386" y="517469"/>
            <a:ext cx="4181228" cy="584775"/>
            <a:chOff x="4015286" y="517469"/>
            <a:chExt cx="4181228" cy="584775"/>
          </a:xfrm>
        </p:grpSpPr>
        <p:sp>
          <p:nvSpPr>
            <p:cNvPr id="14" name="矩形 13"/>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p>
          </p:txBody>
        </p:sp>
        <p:grpSp>
          <p:nvGrpSpPr>
            <p:cNvPr id="15" name="组合 14"/>
            <p:cNvGrpSpPr/>
            <p:nvPr/>
          </p:nvGrpSpPr>
          <p:grpSpPr>
            <a:xfrm>
              <a:off x="4015286" y="517469"/>
              <a:ext cx="4181228" cy="584775"/>
              <a:chOff x="4495677" y="461219"/>
              <a:chExt cx="4181228" cy="584775"/>
            </a:xfrm>
          </p:grpSpPr>
          <p:sp>
            <p:nvSpPr>
              <p:cNvPr id="16" name="半闭框 15"/>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半闭框 16"/>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19" name="矩形 18"/>
          <p:cNvSpPr/>
          <p:nvPr/>
        </p:nvSpPr>
        <p:spPr>
          <a:xfrm>
            <a:off x="7772450" y="2902227"/>
            <a:ext cx="3372634" cy="247069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640843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ox(in)">
                                      <p:cBhvr>
                                        <p:cTn id="11" dur="2000"/>
                                        <p:tgtEl>
                                          <p:spTgt spid="19"/>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26365" y="1311965"/>
            <a:ext cx="8454887" cy="4757531"/>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776273" y="3421642"/>
            <a:ext cx="1827213" cy="1141413"/>
            <a:chOff x="5179925" y="3466732"/>
            <a:chExt cx="1827213" cy="1141413"/>
          </a:xfrm>
        </p:grpSpPr>
        <p:sp>
          <p:nvSpPr>
            <p:cNvPr id="11267" name="Oval 3"/>
            <p:cNvSpPr>
              <a:spLocks noChangeArrowheads="1"/>
            </p:cNvSpPr>
            <p:nvPr/>
          </p:nvSpPr>
          <p:spPr bwMode="auto">
            <a:xfrm>
              <a:off x="5179925" y="3466732"/>
              <a:ext cx="1827213" cy="1141413"/>
            </a:xfrm>
            <a:prstGeom prst="ellipse">
              <a:avLst/>
            </a:prstGeom>
            <a:solidFill>
              <a:srgbClr val="00B0F0"/>
            </a:solidFill>
            <a:ln w="9525" cmpd="sng">
              <a:solidFill>
                <a:schemeClr val="bg1"/>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endParaRPr lang="zh-CN" altLang="en-US" b="0"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68" name="Rectangle 4"/>
            <p:cNvSpPr>
              <a:spLocks noChangeArrowheads="1"/>
            </p:cNvSpPr>
            <p:nvPr/>
          </p:nvSpPr>
          <p:spPr bwMode="auto">
            <a:xfrm>
              <a:off x="5276762" y="3806457"/>
              <a:ext cx="1606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r>
                <a:rPr lang="zh-CN" altLang="en-US" sz="2800" dirty="0">
                  <a:solidFill>
                    <a:schemeClr val="bg1"/>
                  </a:solidFill>
                  <a:latin typeface="思源宋体 CN" panose="02020400000000000000" pitchFamily="18" charset="-122"/>
                  <a:ea typeface="思源宋体 CN" panose="02020400000000000000" pitchFamily="18" charset="-122"/>
                </a:rPr>
                <a:t>研发成果</a:t>
              </a:r>
            </a:p>
          </p:txBody>
        </p:sp>
      </p:grpSp>
      <p:grpSp>
        <p:nvGrpSpPr>
          <p:cNvPr id="11269" name="Group 5"/>
          <p:cNvGrpSpPr>
            <a:grpSpLocks/>
          </p:cNvGrpSpPr>
          <p:nvPr/>
        </p:nvGrpSpPr>
        <p:grpSpPr bwMode="auto">
          <a:xfrm>
            <a:off x="6233472" y="1821441"/>
            <a:ext cx="4116388" cy="1676400"/>
            <a:chOff x="0" y="0"/>
            <a:chExt cx="2593" cy="1056"/>
          </a:xfrm>
        </p:grpSpPr>
        <p:sp>
          <p:nvSpPr>
            <p:cNvPr id="11270" name="Text Box 6"/>
            <p:cNvSpPr txBox="1">
              <a:spLocks noChangeArrowheads="1"/>
            </p:cNvSpPr>
            <p:nvPr/>
          </p:nvSpPr>
          <p:spPr bwMode="auto">
            <a:xfrm>
              <a:off x="0" y="224"/>
              <a:ext cx="1679" cy="448"/>
            </a:xfrm>
            <a:prstGeom prst="rect">
              <a:avLst/>
            </a:prstGeom>
            <a:noFill/>
            <a:ln w="9525" cmpd="sng">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报告</a:t>
              </a:r>
              <a:r>
                <a:rPr lang="zh-TW"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论文</a:t>
              </a:r>
              <a:r>
                <a:rPr lang="zh-TW"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、心得、</a:t>
              </a:r>
              <a:r>
                <a:rPr lang="zh-CN"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软件</a:t>
              </a:r>
              <a:r>
                <a:rPr lang="zh-TW"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、文件</a:t>
              </a:r>
            </a:p>
          </p:txBody>
        </p:sp>
        <p:sp>
          <p:nvSpPr>
            <p:cNvPr id="11271" name="AutoShape 7"/>
            <p:cNvSpPr>
              <a:spLocks noChangeArrowheads="1"/>
            </p:cNvSpPr>
            <p:nvPr/>
          </p:nvSpPr>
          <p:spPr bwMode="auto">
            <a:xfrm>
              <a:off x="1872" y="0"/>
              <a:ext cx="721" cy="863"/>
            </a:xfrm>
            <a:prstGeom prst="verticalScroll">
              <a:avLst>
                <a:gd name="adj" fmla="val 12500"/>
              </a:avLst>
            </a:prstGeom>
            <a:solidFill>
              <a:srgbClr val="0070C0"/>
            </a:solidFill>
            <a:ln w="9525" cmpd="sng">
              <a:solidFill>
                <a:schemeClr val="bg1"/>
              </a:solidFill>
              <a:round/>
              <a:headEnd/>
              <a:tailEnd/>
            </a:ln>
          </p:spPr>
          <p:txBody>
            <a:bodyPr vert="eaVert"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endParaRPr lang="zh-CN" altLang="en-US" b="0"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72" name="Line 8"/>
            <p:cNvSpPr>
              <a:spLocks noChangeShapeType="1"/>
            </p:cNvSpPr>
            <p:nvPr/>
          </p:nvSpPr>
          <p:spPr bwMode="auto">
            <a:xfrm flipV="1">
              <a:off x="624" y="679"/>
              <a:ext cx="289" cy="377"/>
            </a:xfrm>
            <a:prstGeom prst="line">
              <a:avLst/>
            </a:prstGeom>
            <a:noFill/>
            <a:ln w="9525" cmpd="sng">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73" name="Text Box 9"/>
            <p:cNvSpPr txBox="1">
              <a:spLocks noChangeArrowheads="1"/>
            </p:cNvSpPr>
            <p:nvPr/>
          </p:nvSpPr>
          <p:spPr bwMode="auto">
            <a:xfrm>
              <a:off x="2061" y="144"/>
              <a:ext cx="34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spcBef>
                  <a:spcPct val="50000"/>
                </a:spcBef>
              </a:pPr>
              <a:r>
                <a:rPr lang="zh-CN" altLang="en-US" sz="2400" dirty="0">
                  <a:solidFill>
                    <a:schemeClr val="bg1"/>
                  </a:solidFill>
                  <a:latin typeface="思源宋体 CN" panose="02020400000000000000" pitchFamily="18" charset="-122"/>
                  <a:ea typeface="思源宋体 CN" panose="02020400000000000000" pitchFamily="18" charset="-122"/>
                </a:rPr>
                <a:t>著作权</a:t>
              </a:r>
            </a:p>
          </p:txBody>
        </p:sp>
        <p:sp>
          <p:nvSpPr>
            <p:cNvPr id="11274" name="Line 10"/>
            <p:cNvSpPr>
              <a:spLocks noChangeShapeType="1"/>
            </p:cNvSpPr>
            <p:nvPr/>
          </p:nvSpPr>
          <p:spPr bwMode="auto">
            <a:xfrm>
              <a:off x="1680" y="432"/>
              <a:ext cx="240" cy="0"/>
            </a:xfrm>
            <a:prstGeom prst="line">
              <a:avLst/>
            </a:prstGeom>
            <a:noFill/>
            <a:ln w="9525" cmpd="sng">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grpSp>
      <p:grpSp>
        <p:nvGrpSpPr>
          <p:cNvPr id="11275" name="Group 11"/>
          <p:cNvGrpSpPr>
            <a:grpSpLocks/>
          </p:cNvGrpSpPr>
          <p:nvPr/>
        </p:nvGrpSpPr>
        <p:grpSpPr bwMode="auto">
          <a:xfrm>
            <a:off x="2880673" y="4336041"/>
            <a:ext cx="3351213" cy="1600200"/>
            <a:chOff x="0" y="0"/>
            <a:chExt cx="2111" cy="1008"/>
          </a:xfrm>
        </p:grpSpPr>
        <p:sp>
          <p:nvSpPr>
            <p:cNvPr id="11276" name="Line 12"/>
            <p:cNvSpPr>
              <a:spLocks noChangeShapeType="1"/>
            </p:cNvSpPr>
            <p:nvPr/>
          </p:nvSpPr>
          <p:spPr bwMode="auto">
            <a:xfrm flipH="1">
              <a:off x="672" y="720"/>
              <a:ext cx="336" cy="1"/>
            </a:xfrm>
            <a:prstGeom prst="line">
              <a:avLst/>
            </a:prstGeom>
            <a:noFill/>
            <a:ln w="9525" cmpd="sng">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77" name="Text Box 13"/>
            <p:cNvSpPr txBox="1">
              <a:spLocks noChangeArrowheads="1"/>
            </p:cNvSpPr>
            <p:nvPr/>
          </p:nvSpPr>
          <p:spPr bwMode="auto">
            <a:xfrm>
              <a:off x="1008" y="384"/>
              <a:ext cx="1103" cy="486"/>
            </a:xfrm>
            <a:prstGeom prst="rect">
              <a:avLst/>
            </a:prstGeom>
            <a:noFill/>
            <a:ln w="9525" cmpd="sng">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spcBef>
                  <a:spcPct val="20000"/>
                </a:spcBef>
              </a:pPr>
              <a:r>
                <a:rPr lang="zh-CN" altLang="en-US" sz="2000" dirty="0">
                  <a:solidFill>
                    <a:schemeClr val="bg1">
                      <a:lumMod val="50000"/>
                    </a:schemeClr>
                  </a:solidFill>
                  <a:latin typeface="思源宋体 CN" panose="02020400000000000000" pitchFamily="18" charset="-122"/>
                  <a:ea typeface="思源宋体 CN" panose="02020400000000000000" pitchFamily="18" charset="-122"/>
                </a:rPr>
                <a:t>产品</a:t>
              </a:r>
              <a:r>
                <a:rPr lang="zh-TW" altLang="en-US" sz="2000" dirty="0">
                  <a:solidFill>
                    <a:schemeClr val="bg1">
                      <a:lumMod val="50000"/>
                    </a:schemeClr>
                  </a:solidFill>
                  <a:latin typeface="思源宋体 CN" panose="02020400000000000000" pitchFamily="18" charset="-122"/>
                  <a:ea typeface="思源宋体 CN" panose="02020400000000000000" pitchFamily="18" charset="-122"/>
                </a:rPr>
                <a:t>或方法</a:t>
              </a:r>
            </a:p>
            <a:p>
              <a:pPr algn="l">
                <a:spcBef>
                  <a:spcPct val="20000"/>
                </a:spcBef>
              </a:pPr>
              <a:r>
                <a:rPr lang="zh-CN" altLang="en-US" sz="2000" dirty="0">
                  <a:solidFill>
                    <a:schemeClr val="bg1">
                      <a:lumMod val="50000"/>
                    </a:schemeClr>
                  </a:solidFill>
                  <a:latin typeface="思源宋体 CN" panose="02020400000000000000" pitchFamily="18" charset="-122"/>
                  <a:ea typeface="思源宋体 CN" panose="02020400000000000000" pitchFamily="18" charset="-122"/>
                </a:rPr>
                <a:t>发明</a:t>
              </a:r>
              <a:r>
                <a:rPr lang="zh-TW" altLang="en-US" sz="2000" dirty="0">
                  <a:solidFill>
                    <a:schemeClr val="bg1">
                      <a:lumMod val="50000"/>
                    </a:schemeClr>
                  </a:solidFill>
                  <a:latin typeface="思源宋体 CN" panose="02020400000000000000" pitchFamily="18" charset="-122"/>
                  <a:ea typeface="思源宋体 CN" panose="02020400000000000000" pitchFamily="18" charset="-122"/>
                </a:rPr>
                <a:t>內容</a:t>
              </a:r>
            </a:p>
          </p:txBody>
        </p:sp>
        <p:sp>
          <p:nvSpPr>
            <p:cNvPr id="11278" name="AutoShape 14"/>
            <p:cNvSpPr>
              <a:spLocks noChangeArrowheads="1"/>
            </p:cNvSpPr>
            <p:nvPr/>
          </p:nvSpPr>
          <p:spPr bwMode="auto">
            <a:xfrm>
              <a:off x="0" y="336"/>
              <a:ext cx="720" cy="648"/>
            </a:xfrm>
            <a:prstGeom prst="verticalScroll">
              <a:avLst>
                <a:gd name="adj" fmla="val 12500"/>
              </a:avLst>
            </a:prstGeom>
            <a:solidFill>
              <a:srgbClr val="0070C0"/>
            </a:solidFill>
            <a:ln w="9525" cmpd="sng">
              <a:solidFill>
                <a:schemeClr val="bg1"/>
              </a:solidFill>
              <a:round/>
              <a:headEnd/>
              <a:tailEnd/>
            </a:ln>
          </p:spPr>
          <p:txBody>
            <a:bodyPr vert="eaVert"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endParaRPr lang="zh-CN" altLang="en-US" b="0"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79" name="Text Box 15"/>
            <p:cNvSpPr txBox="1">
              <a:spLocks noChangeArrowheads="1"/>
            </p:cNvSpPr>
            <p:nvPr/>
          </p:nvSpPr>
          <p:spPr bwMode="auto">
            <a:xfrm>
              <a:off x="189" y="479"/>
              <a:ext cx="349"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spcBef>
                  <a:spcPct val="50000"/>
                </a:spcBef>
              </a:pPr>
              <a:r>
                <a:rPr lang="zh-CN" altLang="en-US" sz="2400" dirty="0">
                  <a:solidFill>
                    <a:schemeClr val="bg1"/>
                  </a:solidFill>
                  <a:latin typeface="思源宋体 CN" panose="02020400000000000000" pitchFamily="18" charset="-122"/>
                  <a:ea typeface="思源宋体 CN" panose="02020400000000000000" pitchFamily="18" charset="-122"/>
                </a:rPr>
                <a:t>专利</a:t>
              </a:r>
            </a:p>
          </p:txBody>
        </p:sp>
        <p:sp>
          <p:nvSpPr>
            <p:cNvPr id="11280" name="Line 16"/>
            <p:cNvSpPr>
              <a:spLocks noChangeShapeType="1"/>
            </p:cNvSpPr>
            <p:nvPr/>
          </p:nvSpPr>
          <p:spPr bwMode="auto">
            <a:xfrm flipH="1">
              <a:off x="1536" y="0"/>
              <a:ext cx="384" cy="384"/>
            </a:xfrm>
            <a:prstGeom prst="line">
              <a:avLst/>
            </a:prstGeom>
            <a:noFill/>
            <a:ln w="9525" cmpd="sng">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grpSp>
      <p:grpSp>
        <p:nvGrpSpPr>
          <p:cNvPr id="11281" name="Group 17"/>
          <p:cNvGrpSpPr>
            <a:grpSpLocks/>
          </p:cNvGrpSpPr>
          <p:nvPr/>
        </p:nvGrpSpPr>
        <p:grpSpPr bwMode="auto">
          <a:xfrm>
            <a:off x="6881172" y="4480505"/>
            <a:ext cx="3124200" cy="1152525"/>
            <a:chOff x="0" y="0"/>
            <a:chExt cx="1968" cy="726"/>
          </a:xfrm>
        </p:grpSpPr>
        <p:sp>
          <p:nvSpPr>
            <p:cNvPr id="11282" name="AutoShape 18"/>
            <p:cNvSpPr>
              <a:spLocks noChangeArrowheads="1"/>
            </p:cNvSpPr>
            <p:nvPr/>
          </p:nvSpPr>
          <p:spPr bwMode="auto">
            <a:xfrm>
              <a:off x="1248" y="78"/>
              <a:ext cx="720" cy="648"/>
            </a:xfrm>
            <a:prstGeom prst="verticalScroll">
              <a:avLst>
                <a:gd name="adj" fmla="val 12500"/>
              </a:avLst>
            </a:prstGeom>
            <a:solidFill>
              <a:srgbClr val="0070C0"/>
            </a:solidFill>
            <a:ln w="9525" cmpd="sng">
              <a:solidFill>
                <a:schemeClr val="bg1"/>
              </a:solidFill>
              <a:round/>
              <a:headEnd/>
              <a:tailEnd/>
            </a:ln>
          </p:spPr>
          <p:txBody>
            <a:bodyPr vert="eaVert"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endParaRPr lang="zh-CN" altLang="en-US" b="0"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83" name="Text Box 19"/>
            <p:cNvSpPr txBox="1">
              <a:spLocks noChangeArrowheads="1"/>
            </p:cNvSpPr>
            <p:nvPr/>
          </p:nvSpPr>
          <p:spPr bwMode="auto">
            <a:xfrm>
              <a:off x="0" y="270"/>
              <a:ext cx="1008" cy="262"/>
            </a:xfrm>
            <a:prstGeom prst="rect">
              <a:avLst/>
            </a:prstGeom>
            <a:noFill/>
            <a:ln w="19050" cmpd="sng">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spcBef>
                  <a:spcPct val="50000"/>
                </a:spcBef>
              </a:pPr>
              <a:r>
                <a:rPr lang="zh-CN" altLang="en-US" sz="2000" dirty="0">
                  <a:solidFill>
                    <a:schemeClr val="bg1">
                      <a:lumMod val="50000"/>
                    </a:schemeClr>
                  </a:solidFill>
                  <a:latin typeface="思源宋体 CN" panose="02020400000000000000" pitchFamily="18" charset="-122"/>
                  <a:ea typeface="思源宋体 CN" panose="02020400000000000000" pitchFamily="18" charset="-122"/>
                </a:rPr>
                <a:t>产品名称</a:t>
              </a:r>
              <a:endParaRPr lang="zh-TW" altLang="en-US" sz="2000"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84" name="Line 20"/>
            <p:cNvSpPr>
              <a:spLocks noChangeShapeType="1"/>
            </p:cNvSpPr>
            <p:nvPr/>
          </p:nvSpPr>
          <p:spPr bwMode="auto">
            <a:xfrm>
              <a:off x="1008" y="413"/>
              <a:ext cx="239" cy="0"/>
            </a:xfrm>
            <a:prstGeom prst="line">
              <a:avLst/>
            </a:prstGeom>
            <a:noFill/>
            <a:ln w="9525" cmpd="sng">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85" name="Line 21"/>
            <p:cNvSpPr>
              <a:spLocks noChangeShapeType="1"/>
            </p:cNvSpPr>
            <p:nvPr/>
          </p:nvSpPr>
          <p:spPr bwMode="auto">
            <a:xfrm>
              <a:off x="128" y="0"/>
              <a:ext cx="352" cy="270"/>
            </a:xfrm>
            <a:prstGeom prst="line">
              <a:avLst/>
            </a:prstGeom>
            <a:noFill/>
            <a:ln w="9525" cmpd="sng">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grpSp>
      <p:sp>
        <p:nvSpPr>
          <p:cNvPr id="11286" name="Text Box 22"/>
          <p:cNvSpPr txBox="1">
            <a:spLocks noChangeArrowheads="1"/>
          </p:cNvSpPr>
          <p:nvPr/>
        </p:nvSpPr>
        <p:spPr bwMode="auto">
          <a:xfrm>
            <a:off x="9181507" y="4769429"/>
            <a:ext cx="55399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spcBef>
                <a:spcPct val="50000"/>
              </a:spcBef>
            </a:pPr>
            <a:r>
              <a:rPr lang="zh-CN" altLang="en-US" sz="2400" dirty="0">
                <a:solidFill>
                  <a:schemeClr val="bg1"/>
                </a:solidFill>
                <a:latin typeface="思源宋体 CN" panose="02020400000000000000" pitchFamily="18" charset="-122"/>
                <a:ea typeface="思源宋体 CN" panose="02020400000000000000" pitchFamily="18" charset="-122"/>
              </a:rPr>
              <a:t>商标</a:t>
            </a:r>
          </a:p>
        </p:txBody>
      </p:sp>
      <p:grpSp>
        <p:nvGrpSpPr>
          <p:cNvPr id="11287" name="Group 23"/>
          <p:cNvGrpSpPr>
            <a:grpSpLocks/>
          </p:cNvGrpSpPr>
          <p:nvPr/>
        </p:nvGrpSpPr>
        <p:grpSpPr bwMode="auto">
          <a:xfrm>
            <a:off x="2575872" y="1821441"/>
            <a:ext cx="3200400" cy="2387600"/>
            <a:chOff x="0" y="0"/>
            <a:chExt cx="2016" cy="1504"/>
          </a:xfrm>
        </p:grpSpPr>
        <p:sp>
          <p:nvSpPr>
            <p:cNvPr id="11288" name="Line 24"/>
            <p:cNvSpPr>
              <a:spLocks noChangeShapeType="1"/>
            </p:cNvSpPr>
            <p:nvPr/>
          </p:nvSpPr>
          <p:spPr bwMode="auto">
            <a:xfrm flipH="1" flipV="1">
              <a:off x="1584" y="1008"/>
              <a:ext cx="432" cy="288"/>
            </a:xfrm>
            <a:prstGeom prst="line">
              <a:avLst/>
            </a:prstGeom>
            <a:noFill/>
            <a:ln w="9525" cmpd="sng">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grpSp>
          <p:nvGrpSpPr>
            <p:cNvPr id="11289" name="Group 25"/>
            <p:cNvGrpSpPr>
              <a:grpSpLocks/>
            </p:cNvGrpSpPr>
            <p:nvPr/>
          </p:nvGrpSpPr>
          <p:grpSpPr bwMode="auto">
            <a:xfrm>
              <a:off x="0" y="0"/>
              <a:ext cx="1728" cy="1504"/>
              <a:chOff x="0" y="0"/>
              <a:chExt cx="1728" cy="1504"/>
            </a:xfrm>
          </p:grpSpPr>
          <p:sp>
            <p:nvSpPr>
              <p:cNvPr id="11290" name="Text Box 26"/>
              <p:cNvSpPr txBox="1">
                <a:spLocks noChangeArrowheads="1"/>
              </p:cNvSpPr>
              <p:nvPr/>
            </p:nvSpPr>
            <p:spPr bwMode="auto">
              <a:xfrm>
                <a:off x="0" y="864"/>
                <a:ext cx="1584" cy="640"/>
              </a:xfrm>
              <a:prstGeom prst="rect">
                <a:avLst/>
              </a:prstGeom>
              <a:noFill/>
              <a:ln w="9525" cmpd="sng">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内部技术资料</a:t>
                </a:r>
                <a:r>
                  <a:rPr lang="zh-TW"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、操作手冊、</a:t>
                </a:r>
                <a:r>
                  <a:rPr lang="zh-CN"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技术</a:t>
                </a:r>
                <a:r>
                  <a:rPr lang="en-US" altLang="zh-CN" sz="2000" b="0" dirty="0" err="1">
                    <a:solidFill>
                      <a:schemeClr val="tx1">
                        <a:lumMod val="65000"/>
                        <a:lumOff val="35000"/>
                      </a:schemeClr>
                    </a:solidFill>
                    <a:latin typeface="思源宋体 CN" panose="02020400000000000000" pitchFamily="18" charset="-122"/>
                    <a:ea typeface="思源宋体 CN" panose="02020400000000000000" pitchFamily="18" charset="-122"/>
                  </a:rPr>
                  <a:t>诀窍</a:t>
                </a:r>
                <a:r>
                  <a:rPr lang="zh-TW"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、管理方式</a:t>
                </a:r>
              </a:p>
            </p:txBody>
          </p:sp>
          <p:sp>
            <p:nvSpPr>
              <p:cNvPr id="11291" name="AutoShape 27"/>
              <p:cNvSpPr>
                <a:spLocks noChangeArrowheads="1"/>
              </p:cNvSpPr>
              <p:nvPr/>
            </p:nvSpPr>
            <p:spPr bwMode="auto">
              <a:xfrm>
                <a:off x="144" y="0"/>
                <a:ext cx="1584" cy="384"/>
              </a:xfrm>
              <a:prstGeom prst="ribbon">
                <a:avLst>
                  <a:gd name="adj1" fmla="val 12500"/>
                  <a:gd name="adj2" fmla="val 50000"/>
                </a:avLst>
              </a:prstGeom>
              <a:solidFill>
                <a:srgbClr val="0070C0"/>
              </a:solidFill>
              <a:ln w="9525" cmpd="sng">
                <a:solidFill>
                  <a:schemeClr val="bg1"/>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endParaRPr lang="zh-CN" altLang="en-US" b="0"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92" name="Text Box 28"/>
              <p:cNvSpPr txBox="1">
                <a:spLocks noChangeArrowheads="1"/>
              </p:cNvSpPr>
              <p:nvPr/>
            </p:nvSpPr>
            <p:spPr bwMode="auto">
              <a:xfrm>
                <a:off x="479" y="57"/>
                <a:ext cx="91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200" dirty="0">
                    <a:solidFill>
                      <a:schemeClr val="bg1"/>
                    </a:solidFill>
                    <a:latin typeface="思源宋体 CN" panose="02020400000000000000" pitchFamily="18" charset="-122"/>
                    <a:ea typeface="思源宋体 CN" panose="02020400000000000000" pitchFamily="18" charset="-122"/>
                  </a:rPr>
                  <a:t>商业秘密</a:t>
                </a:r>
              </a:p>
            </p:txBody>
          </p:sp>
          <p:sp>
            <p:nvSpPr>
              <p:cNvPr id="11293" name="Line 29"/>
              <p:cNvSpPr>
                <a:spLocks noChangeShapeType="1"/>
              </p:cNvSpPr>
              <p:nvPr/>
            </p:nvSpPr>
            <p:spPr bwMode="auto">
              <a:xfrm flipV="1">
                <a:off x="912" y="384"/>
                <a:ext cx="1" cy="480"/>
              </a:xfrm>
              <a:prstGeom prst="line">
                <a:avLst/>
              </a:prstGeom>
              <a:noFill/>
              <a:ln w="9525" cmpd="sng">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grpSp>
      </p:grpSp>
      <p:grpSp>
        <p:nvGrpSpPr>
          <p:cNvPr id="37" name="组合 36"/>
          <p:cNvGrpSpPr/>
          <p:nvPr/>
        </p:nvGrpSpPr>
        <p:grpSpPr>
          <a:xfrm>
            <a:off x="1152553" y="1582899"/>
            <a:ext cx="766847" cy="4215662"/>
            <a:chOff x="1674915" y="1507182"/>
            <a:chExt cx="766847" cy="4215662"/>
          </a:xfrm>
        </p:grpSpPr>
        <p:sp>
          <p:nvSpPr>
            <p:cNvPr id="38" name="圆角矩形 37"/>
            <p:cNvSpPr/>
            <p:nvPr/>
          </p:nvSpPr>
          <p:spPr>
            <a:xfrm>
              <a:off x="1674915" y="1507182"/>
              <a:ext cx="715731" cy="421566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787416" y="1623434"/>
              <a:ext cx="654346" cy="4093428"/>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2</a:t>
              </a:r>
              <a:r>
                <a:rPr lang="zh-CN" altLang="en-US" sz="2000" b="1" dirty="0">
                  <a:solidFill>
                    <a:schemeClr val="bg1"/>
                  </a:solidFill>
                  <a:latin typeface="思源宋体 CN" panose="02020400000000000000" pitchFamily="18" charset="-122"/>
                  <a:ea typeface="思源宋体 CN" panose="02020400000000000000" pitchFamily="18" charset="-122"/>
                </a:rPr>
                <a:t>、</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研</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发</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成</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果</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知</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识</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产</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权</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表</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现</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形</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式</a:t>
              </a:r>
            </a:p>
          </p:txBody>
        </p:sp>
      </p:grpSp>
      <p:grpSp>
        <p:nvGrpSpPr>
          <p:cNvPr id="40" name="组合 39"/>
          <p:cNvGrpSpPr/>
          <p:nvPr/>
        </p:nvGrpSpPr>
        <p:grpSpPr>
          <a:xfrm>
            <a:off x="4005386" y="517469"/>
            <a:ext cx="4181228" cy="584775"/>
            <a:chOff x="4015286" y="517469"/>
            <a:chExt cx="4181228" cy="584775"/>
          </a:xfrm>
        </p:grpSpPr>
        <p:sp>
          <p:nvSpPr>
            <p:cNvPr id="41" name="矩形 40"/>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p>
          </p:txBody>
        </p:sp>
        <p:grpSp>
          <p:nvGrpSpPr>
            <p:cNvPr id="42" name="组合 41"/>
            <p:cNvGrpSpPr/>
            <p:nvPr/>
          </p:nvGrpSpPr>
          <p:grpSpPr>
            <a:xfrm>
              <a:off x="4015286" y="517469"/>
              <a:ext cx="4181228" cy="584775"/>
              <a:chOff x="4495677" y="461219"/>
              <a:chExt cx="4181228" cy="584775"/>
            </a:xfrm>
          </p:grpSpPr>
          <p:sp>
            <p:nvSpPr>
              <p:cNvPr id="43" name="半闭框 42"/>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半闭框 43"/>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extLst>
      <p:ext uri="{BB962C8B-B14F-4D97-AF65-F5344CB8AC3E}">
        <p14:creationId xmlns:p14="http://schemas.microsoft.com/office/powerpoint/2010/main" val="40597226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287"/>
                                        </p:tgtEl>
                                        <p:attrNameLst>
                                          <p:attrName>style.visibility</p:attrName>
                                        </p:attrNameLst>
                                      </p:cBhvr>
                                      <p:to>
                                        <p:strVal val="visible"/>
                                      </p:to>
                                    </p:set>
                                    <p:animEffect transition="in" filter="wipe(down)">
                                      <p:cBhvr>
                                        <p:cTn id="27" dur="500"/>
                                        <p:tgtEl>
                                          <p:spTgt spid="1128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1269"/>
                                        </p:tgtEl>
                                        <p:attrNameLst>
                                          <p:attrName>style.visibility</p:attrName>
                                        </p:attrNameLst>
                                      </p:cBhvr>
                                      <p:to>
                                        <p:strVal val="visible"/>
                                      </p:to>
                                    </p:set>
                                    <p:animEffect transition="in" filter="wipe(down)">
                                      <p:cBhvr>
                                        <p:cTn id="31" dur="500"/>
                                        <p:tgtEl>
                                          <p:spTgt spid="11269"/>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1275"/>
                                        </p:tgtEl>
                                        <p:attrNameLst>
                                          <p:attrName>style.visibility</p:attrName>
                                        </p:attrNameLst>
                                      </p:cBhvr>
                                      <p:to>
                                        <p:strVal val="visible"/>
                                      </p:to>
                                    </p:set>
                                    <p:animEffect transition="in" filter="wipe(up)">
                                      <p:cBhvr>
                                        <p:cTn id="35" dur="500"/>
                                        <p:tgtEl>
                                          <p:spTgt spid="1127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1281"/>
                                        </p:tgtEl>
                                        <p:attrNameLst>
                                          <p:attrName>style.visibility</p:attrName>
                                        </p:attrNameLst>
                                      </p:cBhvr>
                                      <p:to>
                                        <p:strVal val="visible"/>
                                      </p:to>
                                    </p:set>
                                    <p:animEffect transition="in" filter="wipe(up)">
                                      <p:cBhvr>
                                        <p:cTn id="39" dur="500"/>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123720" y="1721028"/>
            <a:ext cx="2422086" cy="958468"/>
            <a:chOff x="1123720" y="2555913"/>
            <a:chExt cx="2422086" cy="958468"/>
          </a:xfrm>
        </p:grpSpPr>
        <p:sp>
          <p:nvSpPr>
            <p:cNvPr id="21" name="矩形 20"/>
            <p:cNvSpPr/>
            <p:nvPr/>
          </p:nvSpPr>
          <p:spPr>
            <a:xfrm>
              <a:off x="1123720" y="2555913"/>
              <a:ext cx="2422086" cy="95846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94121" y="2850481"/>
              <a:ext cx="1920462" cy="369332"/>
            </a:xfrm>
            <a:prstGeom prst="rect">
              <a:avLst/>
            </a:prstGeom>
          </p:spPr>
          <p:txBody>
            <a:bodyPr wrap="none">
              <a:spAutoFit/>
            </a:bodyPr>
            <a:lstStyle/>
            <a:p>
              <a:pPr algn="ct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专利（</a:t>
              </a:r>
              <a:r>
                <a:rPr lang="en-US" altLang="zh-CN" b="1" dirty="0">
                  <a:solidFill>
                    <a:schemeClr val="tx1">
                      <a:lumMod val="75000"/>
                      <a:lumOff val="25000"/>
                    </a:schemeClr>
                  </a:solidFill>
                  <a:latin typeface="思源宋体 CN" panose="02020400000000000000" pitchFamily="18" charset="-122"/>
                  <a:ea typeface="思源宋体 CN" panose="02020400000000000000" pitchFamily="18" charset="-122"/>
                </a:rPr>
                <a:t>PATENT)</a:t>
              </a:r>
            </a:p>
          </p:txBody>
        </p:sp>
      </p:grpSp>
      <p:grpSp>
        <p:nvGrpSpPr>
          <p:cNvPr id="27" name="组合 26"/>
          <p:cNvGrpSpPr/>
          <p:nvPr/>
        </p:nvGrpSpPr>
        <p:grpSpPr>
          <a:xfrm>
            <a:off x="4693185" y="1721027"/>
            <a:ext cx="2774213" cy="958469"/>
            <a:chOff x="4693185" y="2555912"/>
            <a:chExt cx="2774213" cy="958469"/>
          </a:xfrm>
        </p:grpSpPr>
        <p:sp>
          <p:nvSpPr>
            <p:cNvPr id="22" name="矩形 21"/>
            <p:cNvSpPr/>
            <p:nvPr/>
          </p:nvSpPr>
          <p:spPr>
            <a:xfrm>
              <a:off x="4693185" y="2555912"/>
              <a:ext cx="2774213" cy="95846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847902" y="2816866"/>
              <a:ext cx="2464777" cy="369332"/>
            </a:xfrm>
            <a:prstGeom prst="rect">
              <a:avLst/>
            </a:prstGeom>
          </p:spPr>
          <p:txBody>
            <a:bodyPr wrap="none">
              <a:spAutoFit/>
            </a:bodyPr>
            <a:lstStyle/>
            <a:p>
              <a:pPr algn="ctr"/>
              <a:r>
                <a:rPr lang="zh-CN" altLang="en-US" b="1" dirty="0">
                  <a:solidFill>
                    <a:schemeClr val="bg1"/>
                  </a:solidFill>
                  <a:latin typeface="思源宋体 CN" panose="02020400000000000000" pitchFamily="18" charset="-122"/>
                  <a:ea typeface="思源宋体 CN" panose="02020400000000000000" pitchFamily="18" charset="-122"/>
                </a:rPr>
                <a:t>商标</a:t>
              </a:r>
              <a:r>
                <a:rPr lang="en-US" altLang="zh-CN" b="1" dirty="0">
                  <a:solidFill>
                    <a:schemeClr val="tx1">
                      <a:lumMod val="75000"/>
                      <a:lumOff val="25000"/>
                    </a:schemeClr>
                  </a:solidFill>
                  <a:latin typeface="思源宋体 CN" panose="02020400000000000000" pitchFamily="18" charset="-122"/>
                  <a:ea typeface="思源宋体 CN" panose="02020400000000000000" pitchFamily="18" charset="-122"/>
                </a:rPr>
                <a:t>TRADEMARK</a:t>
              </a:r>
              <a:r>
                <a:rPr lang="zh-CN" altLang="en-US" b="1" dirty="0">
                  <a:solidFill>
                    <a:schemeClr val="bg1"/>
                  </a:solidFill>
                  <a:latin typeface="思源宋体 CN" panose="02020400000000000000" pitchFamily="18" charset="-122"/>
                  <a:ea typeface="思源宋体 CN" panose="02020400000000000000" pitchFamily="18" charset="-122"/>
                </a:rPr>
                <a:t>）</a:t>
              </a:r>
            </a:p>
          </p:txBody>
        </p:sp>
      </p:grpSp>
      <p:grpSp>
        <p:nvGrpSpPr>
          <p:cNvPr id="28" name="组合 27"/>
          <p:cNvGrpSpPr/>
          <p:nvPr/>
        </p:nvGrpSpPr>
        <p:grpSpPr>
          <a:xfrm>
            <a:off x="8614777" y="1721027"/>
            <a:ext cx="2774213" cy="958469"/>
            <a:chOff x="8614777" y="2555912"/>
            <a:chExt cx="2774213" cy="958469"/>
          </a:xfrm>
        </p:grpSpPr>
        <p:sp>
          <p:nvSpPr>
            <p:cNvPr id="23" name="矩形 22"/>
            <p:cNvSpPr/>
            <p:nvPr/>
          </p:nvSpPr>
          <p:spPr>
            <a:xfrm>
              <a:off x="8614777" y="2555912"/>
              <a:ext cx="2774213" cy="95846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864104" y="2850480"/>
              <a:ext cx="2275559" cy="369332"/>
            </a:xfrm>
            <a:prstGeom prst="rect">
              <a:avLst/>
            </a:prstGeom>
          </p:spPr>
          <p:txBody>
            <a:bodyPr wrap="none">
              <a:spAutoFit/>
            </a:bodyPr>
            <a:lstStyle/>
            <a:p>
              <a:pPr algn="ct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版权</a:t>
              </a:r>
              <a:r>
                <a:rPr lang="en-US" altLang="zh-CN" b="1" dirty="0">
                  <a:solidFill>
                    <a:schemeClr val="tx1">
                      <a:lumMod val="75000"/>
                      <a:lumOff val="25000"/>
                    </a:schemeClr>
                  </a:solidFill>
                  <a:latin typeface="思源宋体 CN" panose="02020400000000000000" pitchFamily="18" charset="-122"/>
                  <a:ea typeface="思源宋体 CN" panose="02020400000000000000" pitchFamily="18" charset="-122"/>
                </a:rPr>
                <a:t>(COPYRIGHT)</a:t>
              </a:r>
            </a:p>
          </p:txBody>
        </p:sp>
      </p:grpSp>
      <p:grpSp>
        <p:nvGrpSpPr>
          <p:cNvPr id="29" name="组合 28"/>
          <p:cNvGrpSpPr/>
          <p:nvPr/>
        </p:nvGrpSpPr>
        <p:grpSpPr>
          <a:xfrm>
            <a:off x="1909758" y="5094086"/>
            <a:ext cx="3272096" cy="1057203"/>
            <a:chOff x="2430048" y="4129646"/>
            <a:chExt cx="3272096" cy="1057203"/>
          </a:xfrm>
        </p:grpSpPr>
        <p:sp>
          <p:nvSpPr>
            <p:cNvPr id="24" name="矩形 23"/>
            <p:cNvSpPr/>
            <p:nvPr/>
          </p:nvSpPr>
          <p:spPr>
            <a:xfrm>
              <a:off x="2430048" y="4129646"/>
              <a:ext cx="3272096" cy="105720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512081" y="4473581"/>
              <a:ext cx="3108030" cy="369332"/>
            </a:xfrm>
            <a:prstGeom prst="rect">
              <a:avLst/>
            </a:prstGeom>
          </p:spPr>
          <p:txBody>
            <a:bodyPr wrap="none">
              <a:spAutoFit/>
            </a:bodyPr>
            <a:lstStyle/>
            <a:p>
              <a:pPr algn="ct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商业秘密（</a:t>
              </a:r>
              <a:r>
                <a:rPr lang="en-US" altLang="zh-CN" b="1" dirty="0">
                  <a:solidFill>
                    <a:schemeClr val="tx1">
                      <a:lumMod val="75000"/>
                      <a:lumOff val="25000"/>
                    </a:schemeClr>
                  </a:solidFill>
                  <a:latin typeface="思源宋体 CN" panose="02020400000000000000" pitchFamily="18" charset="-122"/>
                  <a:ea typeface="思源宋体 CN" panose="02020400000000000000" pitchFamily="18" charset="-122"/>
                </a:rPr>
                <a:t>KNOW-HOW</a:t>
              </a: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 </a:t>
              </a:r>
            </a:p>
          </p:txBody>
        </p:sp>
      </p:grpSp>
      <p:grpSp>
        <p:nvGrpSpPr>
          <p:cNvPr id="30" name="组合 29"/>
          <p:cNvGrpSpPr/>
          <p:nvPr/>
        </p:nvGrpSpPr>
        <p:grpSpPr>
          <a:xfrm>
            <a:off x="6994350" y="5094086"/>
            <a:ext cx="4492043" cy="1057204"/>
            <a:chOff x="6496467" y="4129645"/>
            <a:chExt cx="4492043" cy="1057204"/>
          </a:xfrm>
        </p:grpSpPr>
        <p:sp>
          <p:nvSpPr>
            <p:cNvPr id="25" name="矩形 24"/>
            <p:cNvSpPr/>
            <p:nvPr/>
          </p:nvSpPr>
          <p:spPr>
            <a:xfrm>
              <a:off x="6496467" y="4129645"/>
              <a:ext cx="4492043" cy="105720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626331" y="4196582"/>
              <a:ext cx="4232314" cy="923330"/>
            </a:xfrm>
            <a:prstGeom prst="rect">
              <a:avLst/>
            </a:prstGeom>
            <a:noFill/>
            <a:ln>
              <a:noFill/>
            </a:ln>
          </p:spPr>
          <p:txBody>
            <a:bodyPr wrap="square">
              <a:spAutoFit/>
            </a:bodyPr>
            <a:lstStyle/>
            <a:p>
              <a:pPr algn="ct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其他知识产权</a:t>
              </a:r>
              <a:r>
                <a:rPr lang="en-US" altLang="zh-CN" b="1" dirty="0">
                  <a:solidFill>
                    <a:schemeClr val="tx1">
                      <a:lumMod val="75000"/>
                      <a:lumOff val="25000"/>
                    </a:schemeClr>
                  </a:solidFill>
                  <a:latin typeface="思源宋体 CN" panose="02020400000000000000" pitchFamily="18" charset="-122"/>
                  <a:ea typeface="思源宋体 CN" panose="02020400000000000000" pitchFamily="18" charset="-122"/>
                </a:rPr>
                <a:t>(OTHERS): </a:t>
              </a:r>
            </a:p>
            <a:p>
              <a:pPr algn="ct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集成电路布图设计 </a:t>
              </a:r>
              <a:endParaRPr lang="en-US" altLang="zh-CN" b="1" dirty="0">
                <a:solidFill>
                  <a:schemeClr val="tx1">
                    <a:lumMod val="75000"/>
                    <a:lumOff val="25000"/>
                  </a:schemeClr>
                </a:solidFill>
                <a:latin typeface="思源宋体 CN" panose="02020400000000000000" pitchFamily="18" charset="-122"/>
                <a:ea typeface="思源宋体 CN" panose="02020400000000000000" pitchFamily="18" charset="-122"/>
              </a:endParaRPr>
            </a:p>
            <a:p>
              <a:pPr algn="ct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原产地保护（如容县沙田柚、田东芒果） </a:t>
              </a:r>
            </a:p>
          </p:txBody>
        </p:sp>
      </p:grpSp>
      <p:grpSp>
        <p:nvGrpSpPr>
          <p:cNvPr id="18" name="组合 17"/>
          <p:cNvGrpSpPr/>
          <p:nvPr/>
        </p:nvGrpSpPr>
        <p:grpSpPr>
          <a:xfrm>
            <a:off x="4999386" y="3298279"/>
            <a:ext cx="2193229" cy="1197155"/>
            <a:chOff x="2082103" y="1212465"/>
            <a:chExt cx="2193229" cy="1197155"/>
          </a:xfrm>
        </p:grpSpPr>
        <p:sp>
          <p:nvSpPr>
            <p:cNvPr id="19" name="圆角矩形 18"/>
            <p:cNvSpPr/>
            <p:nvPr/>
          </p:nvSpPr>
          <p:spPr>
            <a:xfrm>
              <a:off x="2082103" y="1212465"/>
              <a:ext cx="2193229" cy="119715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082103" y="1610987"/>
              <a:ext cx="2193229"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3</a:t>
              </a:r>
              <a:r>
                <a:rPr lang="zh-CN" altLang="en-US" sz="2000" b="1" dirty="0">
                  <a:solidFill>
                    <a:schemeClr val="bg1"/>
                  </a:solidFill>
                  <a:latin typeface="思源宋体 CN" panose="02020400000000000000" pitchFamily="18" charset="-122"/>
                  <a:ea typeface="思源宋体 CN" panose="02020400000000000000" pitchFamily="18" charset="-122"/>
                </a:rPr>
                <a:t>、知识产权种类</a:t>
              </a:r>
            </a:p>
          </p:txBody>
        </p:sp>
      </p:grpSp>
      <p:grpSp>
        <p:nvGrpSpPr>
          <p:cNvPr id="31" name="组合 30"/>
          <p:cNvGrpSpPr/>
          <p:nvPr/>
        </p:nvGrpSpPr>
        <p:grpSpPr>
          <a:xfrm>
            <a:off x="4005386" y="517469"/>
            <a:ext cx="4181228" cy="584775"/>
            <a:chOff x="4015286" y="517469"/>
            <a:chExt cx="4181228" cy="584775"/>
          </a:xfrm>
        </p:grpSpPr>
        <p:sp>
          <p:nvSpPr>
            <p:cNvPr id="32" name="矩形 31"/>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p>
          </p:txBody>
        </p:sp>
        <p:grpSp>
          <p:nvGrpSpPr>
            <p:cNvPr id="33" name="组合 32"/>
            <p:cNvGrpSpPr/>
            <p:nvPr/>
          </p:nvGrpSpPr>
          <p:grpSpPr>
            <a:xfrm>
              <a:off x="4015286" y="517469"/>
              <a:ext cx="4181228" cy="584775"/>
              <a:chOff x="4495677" y="461219"/>
              <a:chExt cx="4181228" cy="584775"/>
            </a:xfrm>
          </p:grpSpPr>
          <p:sp>
            <p:nvSpPr>
              <p:cNvPr id="34" name="半闭框 33"/>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半闭框 34"/>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15" name="直接箭头连接符 14"/>
          <p:cNvCxnSpPr>
            <a:stCxn id="19" idx="1"/>
          </p:cNvCxnSpPr>
          <p:nvPr/>
        </p:nvCxnSpPr>
        <p:spPr>
          <a:xfrm flipH="1" flipV="1">
            <a:off x="3523134" y="2679496"/>
            <a:ext cx="1476252" cy="1217361"/>
          </a:xfrm>
          <a:prstGeom prst="straightConnector1">
            <a:avLst/>
          </a:prstGeom>
          <a:ln>
            <a:solidFill>
              <a:srgbClr val="0070C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endCxn id="22" idx="2"/>
          </p:cNvCxnSpPr>
          <p:nvPr/>
        </p:nvCxnSpPr>
        <p:spPr>
          <a:xfrm flipH="1" flipV="1">
            <a:off x="6080292" y="2679496"/>
            <a:ext cx="12291" cy="617164"/>
          </a:xfrm>
          <a:prstGeom prst="straightConnector1">
            <a:avLst/>
          </a:prstGeom>
          <a:ln>
            <a:solidFill>
              <a:srgbClr val="0070C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endCxn id="23" idx="2"/>
          </p:cNvCxnSpPr>
          <p:nvPr/>
        </p:nvCxnSpPr>
        <p:spPr>
          <a:xfrm flipV="1">
            <a:off x="7173489" y="2679496"/>
            <a:ext cx="2828395" cy="1257561"/>
          </a:xfrm>
          <a:prstGeom prst="straightConnector1">
            <a:avLst/>
          </a:prstGeom>
          <a:ln>
            <a:solidFill>
              <a:srgbClr val="0070C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endCxn id="24" idx="0"/>
          </p:cNvCxnSpPr>
          <p:nvPr/>
        </p:nvCxnSpPr>
        <p:spPr>
          <a:xfrm flipH="1">
            <a:off x="3545806" y="3908786"/>
            <a:ext cx="1453580" cy="1185300"/>
          </a:xfrm>
          <a:prstGeom prst="straightConnector1">
            <a:avLst/>
          </a:prstGeom>
          <a:ln>
            <a:solidFill>
              <a:srgbClr val="0070C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endCxn id="25" idx="0"/>
          </p:cNvCxnSpPr>
          <p:nvPr/>
        </p:nvCxnSpPr>
        <p:spPr>
          <a:xfrm>
            <a:off x="7192615" y="3937057"/>
            <a:ext cx="2047757" cy="1157029"/>
          </a:xfrm>
          <a:prstGeom prst="straightConnector1">
            <a:avLst/>
          </a:prstGeom>
          <a:ln>
            <a:solidFill>
              <a:srgbClr val="0070C0"/>
            </a:solidFill>
            <a:prstDash val="lg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169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up)">
                                      <p:cBhvr>
                                        <p:cTn id="41" dur="500"/>
                                        <p:tgtEl>
                                          <p:spTgt spid="39"/>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61244" y="2753140"/>
            <a:ext cx="2305878" cy="306125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3608" y="2979791"/>
            <a:ext cx="3696184" cy="260795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矩形 2"/>
          <p:cNvSpPr/>
          <p:nvPr/>
        </p:nvSpPr>
        <p:spPr>
          <a:xfrm>
            <a:off x="1969087" y="4256069"/>
            <a:ext cx="2954655" cy="1338828"/>
          </a:xfrm>
          <a:prstGeom prst="rect">
            <a:avLst/>
          </a:prstGeom>
        </p:spPr>
        <p:txBody>
          <a:bodyPr wrap="square">
            <a:spAutoFit/>
          </a:bodyPr>
          <a:lstStyle/>
          <a:p>
            <a:pPr>
              <a:lnSpc>
                <a:spcPct val="150000"/>
              </a:lnSpc>
            </a:pPr>
            <a:r>
              <a:rPr lang="zh-CN" altLang="en-US" b="1" dirty="0">
                <a:solidFill>
                  <a:srgbClr val="0070C0"/>
                </a:solidFill>
                <a:ea typeface="思源宋体 CN" panose="02020400000000000000" pitchFamily="18" charset="-122"/>
              </a:rPr>
              <a:t>目的：</a:t>
            </a:r>
            <a:r>
              <a:rPr lang="zh-CN" altLang="en-US" dirty="0">
                <a:solidFill>
                  <a:schemeClr val="tx1">
                    <a:lumMod val="65000"/>
                    <a:lumOff val="35000"/>
                  </a:schemeClr>
                </a:solidFill>
                <a:ea typeface="思源宋体 CN" panose="02020400000000000000" pitchFamily="18" charset="-122"/>
              </a:rPr>
              <a:t>有效阻止他人在没有得到允许的情况下制造、使用或销售该专利产品。 </a:t>
            </a:r>
          </a:p>
        </p:txBody>
      </p:sp>
      <p:sp>
        <p:nvSpPr>
          <p:cNvPr id="4" name="矩形 3"/>
          <p:cNvSpPr/>
          <p:nvPr/>
        </p:nvSpPr>
        <p:spPr>
          <a:xfrm>
            <a:off x="1969088" y="3060689"/>
            <a:ext cx="2954655" cy="507831"/>
          </a:xfrm>
          <a:prstGeom prst="rect">
            <a:avLst/>
          </a:prstGeom>
        </p:spPr>
        <p:txBody>
          <a:bodyPr wrap="none">
            <a:spAutoFit/>
          </a:bodyPr>
          <a:lstStyle/>
          <a:p>
            <a:pPr>
              <a:lnSpc>
                <a:spcPct val="150000"/>
              </a:lnSpc>
            </a:pPr>
            <a:r>
              <a:rPr lang="zh-CN" altLang="en-US" b="1" dirty="0">
                <a:solidFill>
                  <a:srgbClr val="0070C0"/>
                </a:solidFill>
                <a:ea typeface="思源宋体 CN" panose="02020400000000000000" pitchFamily="18" charset="-122"/>
              </a:rPr>
              <a:t>专利：</a:t>
            </a:r>
            <a:r>
              <a:rPr lang="zh-CN" altLang="en-US" dirty="0">
                <a:solidFill>
                  <a:schemeClr val="tx1">
                    <a:lumMod val="65000"/>
                    <a:lumOff val="35000"/>
                  </a:schemeClr>
                </a:solidFill>
                <a:ea typeface="思源宋体 CN" panose="02020400000000000000" pitchFamily="18" charset="-122"/>
              </a:rPr>
              <a:t>一种“无形资产”；</a:t>
            </a:r>
          </a:p>
        </p:txBody>
      </p:sp>
      <p:sp>
        <p:nvSpPr>
          <p:cNvPr id="5" name="矩形 4"/>
          <p:cNvSpPr/>
          <p:nvPr/>
        </p:nvSpPr>
        <p:spPr>
          <a:xfrm>
            <a:off x="1969088" y="3658379"/>
            <a:ext cx="2954655" cy="507831"/>
          </a:xfrm>
          <a:prstGeom prst="rect">
            <a:avLst/>
          </a:prstGeom>
        </p:spPr>
        <p:txBody>
          <a:bodyPr wrap="none">
            <a:spAutoFit/>
          </a:bodyPr>
          <a:lstStyle/>
          <a:p>
            <a:pPr>
              <a:lnSpc>
                <a:spcPct val="150000"/>
              </a:lnSpc>
            </a:pPr>
            <a:r>
              <a:rPr lang="zh-CN" altLang="en-US" b="1" dirty="0">
                <a:solidFill>
                  <a:srgbClr val="0070C0"/>
                </a:solidFill>
                <a:ea typeface="思源宋体 CN" panose="02020400000000000000" pitchFamily="18" charset="-122"/>
              </a:rPr>
              <a:t>实质：</a:t>
            </a:r>
            <a:r>
              <a:rPr lang="zh-CN" altLang="en-US" dirty="0">
                <a:solidFill>
                  <a:schemeClr val="tx1">
                    <a:lumMod val="65000"/>
                    <a:lumOff val="35000"/>
                  </a:schemeClr>
                </a:solidFill>
                <a:ea typeface="思源宋体 CN" panose="02020400000000000000" pitchFamily="18" charset="-122"/>
              </a:rPr>
              <a:t>“公开”换取权利；</a:t>
            </a:r>
          </a:p>
        </p:txBody>
      </p:sp>
      <p:grpSp>
        <p:nvGrpSpPr>
          <p:cNvPr id="12" name="组合 11"/>
          <p:cNvGrpSpPr/>
          <p:nvPr/>
        </p:nvGrpSpPr>
        <p:grpSpPr>
          <a:xfrm>
            <a:off x="1063805" y="1493875"/>
            <a:ext cx="3007605" cy="587591"/>
            <a:chOff x="1674915" y="1507182"/>
            <a:chExt cx="3007605" cy="587591"/>
          </a:xfrm>
        </p:grpSpPr>
        <p:sp>
          <p:nvSpPr>
            <p:cNvPr id="13" name="圆角矩形 12"/>
            <p:cNvSpPr/>
            <p:nvPr/>
          </p:nvSpPr>
          <p:spPr>
            <a:xfrm>
              <a:off x="1674915"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563004" y="1600922"/>
              <a:ext cx="1231427"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4</a:t>
              </a:r>
              <a:r>
                <a:rPr lang="zh-CN" altLang="en-US" sz="2000" b="1" dirty="0">
                  <a:solidFill>
                    <a:schemeClr val="bg1"/>
                  </a:solidFill>
                  <a:latin typeface="思源宋体 CN" panose="02020400000000000000" pitchFamily="18" charset="-122"/>
                  <a:ea typeface="思源宋体 CN" panose="02020400000000000000" pitchFamily="18" charset="-122"/>
                </a:rPr>
                <a:t>、专 利</a:t>
              </a:r>
            </a:p>
          </p:txBody>
        </p:sp>
      </p:grpSp>
      <p:grpSp>
        <p:nvGrpSpPr>
          <p:cNvPr id="16" name="组合 15"/>
          <p:cNvGrpSpPr/>
          <p:nvPr/>
        </p:nvGrpSpPr>
        <p:grpSpPr>
          <a:xfrm>
            <a:off x="4005386" y="517469"/>
            <a:ext cx="4181228" cy="584775"/>
            <a:chOff x="4015286" y="517469"/>
            <a:chExt cx="4181228" cy="584775"/>
          </a:xfrm>
        </p:grpSpPr>
        <p:sp>
          <p:nvSpPr>
            <p:cNvPr id="17" name="矩形 16"/>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p>
          </p:txBody>
        </p:sp>
        <p:grpSp>
          <p:nvGrpSpPr>
            <p:cNvPr id="18" name="组合 17"/>
            <p:cNvGrpSpPr/>
            <p:nvPr/>
          </p:nvGrpSpPr>
          <p:grpSpPr>
            <a:xfrm>
              <a:off x="4015286" y="517469"/>
              <a:ext cx="4181228" cy="584775"/>
              <a:chOff x="4495677" y="461219"/>
              <a:chExt cx="4181228" cy="584775"/>
            </a:xfrm>
          </p:grpSpPr>
          <p:sp>
            <p:nvSpPr>
              <p:cNvPr id="19" name="半闭框 18"/>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半闭框 19"/>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extLst>
      <p:ext uri="{BB962C8B-B14F-4D97-AF65-F5344CB8AC3E}">
        <p14:creationId xmlns:p14="http://schemas.microsoft.com/office/powerpoint/2010/main" val="2570641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3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out)">
                                      <p:cBhvr>
                                        <p:cTn id="17" dur="2000"/>
                                        <p:tgtEl>
                                          <p:spTgt spid="15"/>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400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2" presetClass="entr" presetSubtype="1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0-#ppt_w/2"/>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5000"/>
                            </p:stCondLst>
                            <p:childTnLst>
                              <p:par>
                                <p:cTn id="33" presetID="2" presetClass="entr" presetSubtype="12"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519865"/>
            <a:ext cx="12192000" cy="3353222"/>
            <a:chOff x="0" y="2519865"/>
            <a:chExt cx="12192000" cy="3353222"/>
          </a:xfrm>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19865"/>
              <a:ext cx="6096000" cy="3353222"/>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19867"/>
              <a:ext cx="6096000" cy="3353220"/>
            </a:xfrm>
            <a:prstGeom prst="rect">
              <a:avLst/>
            </a:prstGeom>
          </p:spPr>
        </p:pic>
        <p:sp>
          <p:nvSpPr>
            <p:cNvPr id="5" name="矩形 4"/>
            <p:cNvSpPr/>
            <p:nvPr/>
          </p:nvSpPr>
          <p:spPr>
            <a:xfrm>
              <a:off x="2507974" y="2519866"/>
              <a:ext cx="7176052" cy="335322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3048000" y="3251336"/>
            <a:ext cx="6096000" cy="2585323"/>
          </a:xfrm>
          <a:prstGeom prst="rect">
            <a:avLst/>
          </a:prstGeom>
        </p:spPr>
        <p:txBody>
          <a:bodyPr>
            <a:spAutoFit/>
          </a:bodyPr>
          <a:lstStyle/>
          <a:p>
            <a:pPr marL="285750" indent="-285750">
              <a:lnSpc>
                <a:spcPct val="150000"/>
              </a:lnSpc>
              <a:buFont typeface="Wingdings" panose="05000000000000000000" pitchFamily="2" charset="2"/>
              <a:buChar char="Ø"/>
            </a:pPr>
            <a:r>
              <a:rPr lang="zh-CN" altLang="en-US" dirty="0">
                <a:solidFill>
                  <a:schemeClr val="tx1">
                    <a:lumMod val="65000"/>
                    <a:lumOff val="35000"/>
                  </a:schemeClr>
                </a:solidFill>
                <a:ea typeface="思源宋体 CN" panose="02020400000000000000" pitchFamily="18" charset="-122"/>
              </a:rPr>
              <a:t>实用新型：是指对产品的形状、构造或者其结合所提出的适于实用的新的技术方案 。</a:t>
            </a:r>
            <a:endParaRPr lang="en-US" altLang="zh-CN" dirty="0">
              <a:solidFill>
                <a:schemeClr val="tx1">
                  <a:lumMod val="65000"/>
                  <a:lumOff val="35000"/>
                </a:schemeClr>
              </a:solidFill>
              <a:ea typeface="思源宋体 CN" panose="02020400000000000000" pitchFamily="18" charset="-122"/>
            </a:endParaRPr>
          </a:p>
          <a:p>
            <a:pPr marL="285750" indent="-285750">
              <a:lnSpc>
                <a:spcPct val="150000"/>
              </a:lnSpc>
              <a:buFont typeface="Wingdings" panose="05000000000000000000" pitchFamily="2" charset="2"/>
              <a:buChar char="Ø"/>
            </a:pPr>
            <a:endParaRPr lang="zh-CN" altLang="en-US" dirty="0">
              <a:solidFill>
                <a:schemeClr val="tx1">
                  <a:lumMod val="65000"/>
                  <a:lumOff val="35000"/>
                </a:schemeClr>
              </a:solidFill>
              <a:ea typeface="思源宋体 CN" panose="02020400000000000000" pitchFamily="18" charset="-122"/>
            </a:endParaRPr>
          </a:p>
          <a:p>
            <a:pPr marL="285750" indent="-285750">
              <a:lnSpc>
                <a:spcPct val="150000"/>
              </a:lnSpc>
              <a:buFont typeface="Wingdings" panose="05000000000000000000" pitchFamily="2" charset="2"/>
              <a:buChar char="Ø"/>
            </a:pPr>
            <a:r>
              <a:rPr lang="zh-CN" altLang="en-US" dirty="0">
                <a:solidFill>
                  <a:schemeClr val="tx1">
                    <a:lumMod val="65000"/>
                    <a:lumOff val="35000"/>
                  </a:schemeClr>
                </a:solidFill>
                <a:ea typeface="思源宋体 CN" panose="02020400000000000000" pitchFamily="18" charset="-122"/>
              </a:rPr>
              <a:t>外观设计：是指对产品的形状、图案或者其结合以及色彩与形状、图案的结合所作出的富有美感并适于工业应用的新设计。 </a:t>
            </a:r>
          </a:p>
        </p:txBody>
      </p:sp>
      <p:sp>
        <p:nvSpPr>
          <p:cNvPr id="4" name="矩形 3"/>
          <p:cNvSpPr/>
          <p:nvPr/>
        </p:nvSpPr>
        <p:spPr>
          <a:xfrm>
            <a:off x="2501621" y="2636317"/>
            <a:ext cx="7188758" cy="463653"/>
          </a:xfrm>
          <a:prstGeom prst="rect">
            <a:avLst/>
          </a:prstGeom>
        </p:spPr>
        <p:txBody>
          <a:bodyPr wrap="square">
            <a:spAutoFit/>
          </a:bodyPr>
          <a:lstStyle/>
          <a:p>
            <a:pPr algn="ctr">
              <a:lnSpc>
                <a:spcPct val="150000"/>
              </a:lnSpc>
            </a:pPr>
            <a:r>
              <a:rPr lang="zh-CN" altLang="en-US" b="1" dirty="0">
                <a:solidFill>
                  <a:srgbClr val="00B0F0"/>
                </a:solidFill>
                <a:ea typeface="思源宋体 CN" panose="02020400000000000000" pitchFamily="18" charset="-122"/>
              </a:rPr>
              <a:t>发明：</a:t>
            </a:r>
            <a:r>
              <a:rPr lang="zh-CN" altLang="en-US" dirty="0">
                <a:solidFill>
                  <a:schemeClr val="tx1">
                    <a:lumMod val="65000"/>
                    <a:lumOff val="35000"/>
                  </a:schemeClr>
                </a:solidFill>
                <a:ea typeface="思源宋体 CN" panose="02020400000000000000" pitchFamily="18" charset="-122"/>
              </a:rPr>
              <a:t>是指对产品、方法或者其改进所提出的新的技术方案 。</a:t>
            </a:r>
          </a:p>
        </p:txBody>
      </p:sp>
      <p:grpSp>
        <p:nvGrpSpPr>
          <p:cNvPr id="24" name="组合 23"/>
          <p:cNvGrpSpPr/>
          <p:nvPr/>
        </p:nvGrpSpPr>
        <p:grpSpPr>
          <a:xfrm>
            <a:off x="4005386" y="517469"/>
            <a:ext cx="4181228" cy="584775"/>
            <a:chOff x="4015286" y="517469"/>
            <a:chExt cx="4181228" cy="584775"/>
          </a:xfrm>
        </p:grpSpPr>
        <p:sp>
          <p:nvSpPr>
            <p:cNvPr id="25" name="矩形 24"/>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p>
          </p:txBody>
        </p:sp>
        <p:grpSp>
          <p:nvGrpSpPr>
            <p:cNvPr id="26" name="组合 25"/>
            <p:cNvGrpSpPr/>
            <p:nvPr/>
          </p:nvGrpSpPr>
          <p:grpSpPr>
            <a:xfrm>
              <a:off x="4015286" y="517469"/>
              <a:ext cx="4181228" cy="584775"/>
              <a:chOff x="4495677" y="461219"/>
              <a:chExt cx="4181228" cy="584775"/>
            </a:xfrm>
          </p:grpSpPr>
          <p:sp>
            <p:nvSpPr>
              <p:cNvPr id="27" name="半闭框 26"/>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半闭框 27"/>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0" name="组合 29"/>
          <p:cNvGrpSpPr/>
          <p:nvPr/>
        </p:nvGrpSpPr>
        <p:grpSpPr>
          <a:xfrm>
            <a:off x="1063806" y="1493875"/>
            <a:ext cx="3007605" cy="587591"/>
            <a:chOff x="1674915" y="1507182"/>
            <a:chExt cx="3007605" cy="587591"/>
          </a:xfrm>
        </p:grpSpPr>
        <p:sp>
          <p:nvSpPr>
            <p:cNvPr id="31" name="圆角矩形 30"/>
            <p:cNvSpPr/>
            <p:nvPr/>
          </p:nvSpPr>
          <p:spPr>
            <a:xfrm>
              <a:off x="1674915"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563004" y="1600922"/>
              <a:ext cx="1231427"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4</a:t>
              </a:r>
              <a:r>
                <a:rPr lang="zh-CN" altLang="en-US" sz="2000" b="1" dirty="0">
                  <a:solidFill>
                    <a:schemeClr val="bg1"/>
                  </a:solidFill>
                  <a:latin typeface="思源宋体 CN" panose="02020400000000000000" pitchFamily="18" charset="-122"/>
                  <a:ea typeface="思源宋体 CN" panose="02020400000000000000" pitchFamily="18" charset="-122"/>
                </a:rPr>
                <a:t>、专 利</a:t>
              </a:r>
            </a:p>
          </p:txBody>
        </p:sp>
      </p:grpSp>
    </p:spTree>
    <p:extLst>
      <p:ext uri="{BB962C8B-B14F-4D97-AF65-F5344CB8AC3E}">
        <p14:creationId xmlns:p14="http://schemas.microsoft.com/office/powerpoint/2010/main" val="1698190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p:stCondLst>
                              <p:cond delay="2500"/>
                            </p:stCondLst>
                            <p:childTnLst>
                              <p:par>
                                <p:cTn id="23" presetID="6"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1</Template>
  <TotalTime>1118</TotalTime>
  <Words>3251</Words>
  <Application>Microsoft Office PowerPoint</Application>
  <PresentationFormat>宽屏</PresentationFormat>
  <Paragraphs>400</Paragraphs>
  <Slides>43</Slides>
  <Notes>4</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43</vt:i4>
      </vt:variant>
    </vt:vector>
  </HeadingPairs>
  <TitlesOfParts>
    <vt:vector size="59" baseType="lpstr">
      <vt:lpstr>Meiryo</vt:lpstr>
      <vt:lpstr>思源黑体</vt:lpstr>
      <vt:lpstr>思源宋体 CN</vt:lpstr>
      <vt:lpstr>思源宋体 CN Heavy</vt:lpstr>
      <vt:lpstr>思源宋体 CN Light</vt:lpstr>
      <vt:lpstr>宋体</vt:lpstr>
      <vt:lpstr>微软雅黑</vt:lpstr>
      <vt:lpstr>优设标题黑</vt:lpstr>
      <vt:lpstr>Arial</vt:lpstr>
      <vt:lpstr>Calibri</vt:lpstr>
      <vt:lpstr>Calibri Light</vt:lpstr>
      <vt:lpstr>Times New Roman</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263</cp:revision>
  <dcterms:created xsi:type="dcterms:W3CDTF">2022-03-29T01:35:50Z</dcterms:created>
  <dcterms:modified xsi:type="dcterms:W3CDTF">2023-04-21T01:42:10Z</dcterms:modified>
</cp:coreProperties>
</file>