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8"/>
  </p:notesMasterIdLst>
  <p:handoutMasterIdLst>
    <p:handoutMasterId r:id="rId29"/>
  </p:handoutMasterIdLst>
  <p:sldIdLst>
    <p:sldId id="1741" r:id="rId3"/>
    <p:sldId id="1742" r:id="rId4"/>
    <p:sldId id="1743" r:id="rId5"/>
    <p:sldId id="258" r:id="rId6"/>
    <p:sldId id="259" r:id="rId7"/>
    <p:sldId id="260" r:id="rId8"/>
    <p:sldId id="261" r:id="rId9"/>
    <p:sldId id="262" r:id="rId10"/>
    <p:sldId id="263" r:id="rId11"/>
    <p:sldId id="1749" r:id="rId12"/>
    <p:sldId id="265" r:id="rId13"/>
    <p:sldId id="266" r:id="rId14"/>
    <p:sldId id="1750" r:id="rId15"/>
    <p:sldId id="268" r:id="rId16"/>
    <p:sldId id="269" r:id="rId17"/>
    <p:sldId id="399" r:id="rId18"/>
    <p:sldId id="400" r:id="rId19"/>
    <p:sldId id="401" r:id="rId20"/>
    <p:sldId id="1751" r:id="rId21"/>
    <p:sldId id="403" r:id="rId22"/>
    <p:sldId id="1752" r:id="rId23"/>
    <p:sldId id="405" r:id="rId24"/>
    <p:sldId id="406" r:id="rId25"/>
    <p:sldId id="407" r:id="rId26"/>
    <p:sldId id="1753" r:id="rId27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>
          <p15:clr>
            <a:srgbClr val="A4A3A4"/>
          </p15:clr>
        </p15:guide>
        <p15:guide id="2" pos="7256">
          <p15:clr>
            <a:srgbClr val="A4A3A4"/>
          </p15:clr>
        </p15:guide>
        <p15:guide id="3" orient="horz" pos="618">
          <p15:clr>
            <a:srgbClr val="A4A3A4"/>
          </p15:clr>
        </p15:guide>
        <p15:guide id="4" orient="horz" pos="794">
          <p15:clr>
            <a:srgbClr val="A4A3A4"/>
          </p15:clr>
        </p15:guide>
        <p15:guide id="5" orient="horz" pos="3929">
          <p15:clr>
            <a:srgbClr val="A4A3A4"/>
          </p15:clr>
        </p15:guide>
        <p15:guide id="6" orient="horz" pos="3864">
          <p15:clr>
            <a:srgbClr val="A4A3A4"/>
          </p15:clr>
        </p15:guide>
        <p15:guide id="7" orient="horz" pos="6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78"/>
      </p:cViewPr>
      <p:guideLst>
        <p:guide pos="416"/>
        <p:guide pos="7256"/>
        <p:guide orient="horz" pos="618"/>
        <p:guide orient="horz" pos="794"/>
        <p:guide orient="horz" pos="3929"/>
        <p:guide orient="horz" pos="3864"/>
        <p:guide orient="horz" pos="6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86CFB-B4C0-4CB8-92D0-24E2B84186D2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86924-5A66-410F-95FB-EDD7FE8488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3969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3096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4779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1015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52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86924-5A66-410F-95FB-EDD7FE848819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1911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297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090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A78168-AE2B-4D27-86ED-83F5ABFA68D1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9295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7311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563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143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897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28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3419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063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573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993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085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0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94" y="619845"/>
            <a:ext cx="817709" cy="81770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664919" y="710725"/>
            <a:ext cx="35972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b="1" spc="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火灾的特性</a:t>
            </a:r>
            <a:endParaRPr lang="en-US" altLang="zh-CN" sz="3600" b="1" spc="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49039"/>
            <a:ext cx="12192000" cy="192016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94" y="619845"/>
            <a:ext cx="817709" cy="81770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664919" y="710725"/>
            <a:ext cx="35972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b="1" spc="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火灾的预防</a:t>
            </a:r>
            <a:endParaRPr lang="en-US" altLang="zh-CN" sz="3600" b="1" spc="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94" y="619845"/>
            <a:ext cx="817709" cy="81770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664919" y="710725"/>
            <a:ext cx="40472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b="1" spc="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火灾的应急处理</a:t>
            </a:r>
            <a:endParaRPr lang="en-US" altLang="zh-CN" sz="3600" b="1" spc="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94" y="619845"/>
            <a:ext cx="817709" cy="81770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664919" y="710725"/>
            <a:ext cx="4566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b="1" spc="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常用消防器材介绍</a:t>
            </a:r>
            <a:endParaRPr lang="en-US" altLang="zh-CN" sz="3600" b="1" spc="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0994" y="619845"/>
            <a:ext cx="817709" cy="817709"/>
          </a:xfrm>
          <a:prstGeom prst="rect">
            <a:avLst/>
          </a:prstGeom>
        </p:spPr>
      </p:pic>
      <p:sp>
        <p:nvSpPr>
          <p:cNvPr id="11" name="矩形 10"/>
          <p:cNvSpPr/>
          <p:nvPr userDrawn="1"/>
        </p:nvSpPr>
        <p:spPr>
          <a:xfrm>
            <a:off x="1664919" y="710725"/>
            <a:ext cx="45665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spc="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灭火器材使用实操</a:t>
            </a:r>
          </a:p>
        </p:txBody>
      </p:sp>
    </p:spTree>
  </p:cSld>
  <p:clrMapOvr>
    <a:masterClrMapping/>
  </p:clrMapOvr>
  <p:transition spd="slow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A5E9-8F6A-4FA3-A410-36FFFD589BEA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3F76-F106-49FF-AD06-8A9C62ED4DA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 descr="背景图案&#10;&#10;描述已自动生成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7BBFBC7F-ED5B-F418-A864-66A3C417A764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embed="rId20"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slow" advTm="3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88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964530"/>
            <a:ext cx="6605516" cy="2714834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2462049" y="611868"/>
            <a:ext cx="7499196" cy="20928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7200" b="1" dirty="0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有效远离</a:t>
            </a:r>
            <a:r>
              <a:rPr kumimoji="0" lang="zh-CN" altLang="en-US" sz="7200" b="1" i="0" u="none" strike="noStrike" kern="1200" cap="none" normalizeH="0" baseline="0" noProof="0" dirty="0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火灾</a:t>
            </a:r>
            <a:endParaRPr kumimoji="0" lang="en-US" altLang="zh-CN" sz="7200" b="1" i="0" u="none" strike="noStrike" kern="1200" cap="none" normalizeH="0" baseline="0" noProof="0" dirty="0">
              <a:ln w="0"/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400" b="1" i="0" u="none" strike="noStrike" kern="1200" cap="none" normalizeH="0" baseline="0" noProof="0" dirty="0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应急消防知识课件</a:t>
            </a:r>
          </a:p>
        </p:txBody>
      </p:sp>
      <p:sp>
        <p:nvSpPr>
          <p:cNvPr id="22" name="iconfont-1187-867994"/>
          <p:cNvSpPr>
            <a:spLocks noChangeAspect="1"/>
          </p:cNvSpPr>
          <p:nvPr/>
        </p:nvSpPr>
        <p:spPr bwMode="auto">
          <a:xfrm>
            <a:off x="8094345" y="713851"/>
            <a:ext cx="860416" cy="743685"/>
          </a:xfrm>
          <a:custGeom>
            <a:avLst/>
            <a:gdLst>
              <a:gd name="T0" fmla="*/ 3379 w 14571"/>
              <a:gd name="T1" fmla="*/ 12594 h 12594"/>
              <a:gd name="T2" fmla="*/ 3631 w 14571"/>
              <a:gd name="T3" fmla="*/ 8903 h 12594"/>
              <a:gd name="T4" fmla="*/ 4523 w 14571"/>
              <a:gd name="T5" fmla="*/ 6850 h 12594"/>
              <a:gd name="T6" fmla="*/ 4857 w 14571"/>
              <a:gd name="T7" fmla="*/ 8701 h 12594"/>
              <a:gd name="T8" fmla="*/ 5876 w 14571"/>
              <a:gd name="T9" fmla="*/ 5202 h 12594"/>
              <a:gd name="T10" fmla="*/ 7765 w 14571"/>
              <a:gd name="T11" fmla="*/ 12594 h 12594"/>
              <a:gd name="T12" fmla="*/ 8570 w 14571"/>
              <a:gd name="T13" fmla="*/ 2349 h 12594"/>
              <a:gd name="T14" fmla="*/ 8323 w 14571"/>
              <a:gd name="T15" fmla="*/ 4627 h 12594"/>
              <a:gd name="T16" fmla="*/ 4802 w 14571"/>
              <a:gd name="T17" fmla="*/ 0 h 12594"/>
              <a:gd name="T18" fmla="*/ 2404 w 14571"/>
              <a:gd name="T19" fmla="*/ 5766 h 12594"/>
              <a:gd name="T20" fmla="*/ 1889 w 14571"/>
              <a:gd name="T21" fmla="*/ 3674 h 12594"/>
              <a:gd name="T22" fmla="*/ 400 w 14571"/>
              <a:gd name="T23" fmla="*/ 7715 h 12594"/>
              <a:gd name="T24" fmla="*/ 3379 w 14571"/>
              <a:gd name="T25" fmla="*/ 12594 h 12594"/>
              <a:gd name="T26" fmla="*/ 3379 w 14571"/>
              <a:gd name="T27" fmla="*/ 12594 h 1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70" h="12594">
                <a:moveTo>
                  <a:pt x="3379" y="12594"/>
                </a:moveTo>
                <a:cubicBezTo>
                  <a:pt x="2535" y="10847"/>
                  <a:pt x="2984" y="9845"/>
                  <a:pt x="3631" y="8903"/>
                </a:cubicBezTo>
                <a:cubicBezTo>
                  <a:pt x="4337" y="7874"/>
                  <a:pt x="4523" y="6850"/>
                  <a:pt x="4523" y="6850"/>
                </a:cubicBezTo>
                <a:cubicBezTo>
                  <a:pt x="4523" y="6850"/>
                  <a:pt x="5076" y="7573"/>
                  <a:pt x="4857" y="8701"/>
                </a:cubicBezTo>
                <a:cubicBezTo>
                  <a:pt x="5837" y="7606"/>
                  <a:pt x="6023" y="5870"/>
                  <a:pt x="5876" y="5202"/>
                </a:cubicBezTo>
                <a:cubicBezTo>
                  <a:pt x="8099" y="6751"/>
                  <a:pt x="9046" y="10108"/>
                  <a:pt x="7765" y="12594"/>
                </a:cubicBezTo>
                <a:cubicBezTo>
                  <a:pt x="14571" y="8750"/>
                  <a:pt x="9457" y="3001"/>
                  <a:pt x="8570" y="2349"/>
                </a:cubicBezTo>
                <a:cubicBezTo>
                  <a:pt x="8865" y="3001"/>
                  <a:pt x="8920" y="4096"/>
                  <a:pt x="8323" y="4627"/>
                </a:cubicBezTo>
                <a:cubicBezTo>
                  <a:pt x="7310" y="788"/>
                  <a:pt x="4802" y="0"/>
                  <a:pt x="4802" y="0"/>
                </a:cubicBezTo>
                <a:cubicBezTo>
                  <a:pt x="5098" y="1982"/>
                  <a:pt x="3724" y="4145"/>
                  <a:pt x="2404" y="5766"/>
                </a:cubicBezTo>
                <a:cubicBezTo>
                  <a:pt x="2355" y="4977"/>
                  <a:pt x="2305" y="4430"/>
                  <a:pt x="1889" y="3674"/>
                </a:cubicBezTo>
                <a:cubicBezTo>
                  <a:pt x="1796" y="5109"/>
                  <a:pt x="696" y="6281"/>
                  <a:pt x="400" y="7715"/>
                </a:cubicBezTo>
                <a:cubicBezTo>
                  <a:pt x="0" y="9664"/>
                  <a:pt x="701" y="11088"/>
                  <a:pt x="3379" y="12594"/>
                </a:cubicBezTo>
                <a:close/>
                <a:moveTo>
                  <a:pt x="3379" y="12594"/>
                </a:moveTo>
                <a:close/>
              </a:path>
            </a:pathLst>
          </a:cu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</a:gradFill>
          <a:ln>
            <a:noFill/>
          </a:ln>
        </p:spPr>
        <p:txBody>
          <a:bodyPr/>
          <a:lstStyle/>
          <a:p>
            <a:endParaRPr/>
          </a:p>
        </p:txBody>
      </p:sp>
      <p:cxnSp>
        <p:nvCxnSpPr>
          <p:cNvPr id="26" name="直接连接符 25"/>
          <p:cNvCxnSpPr/>
          <p:nvPr/>
        </p:nvCxnSpPr>
        <p:spPr>
          <a:xfrm>
            <a:off x="2462049" y="2850292"/>
            <a:ext cx="649271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803249" y="3118900"/>
            <a:ext cx="580968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dist">
              <a:defRPr/>
            </a:pPr>
            <a:r>
              <a:rPr lang="zh-CN" altLang="en-US" sz="2000" b="1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火灾自救</a:t>
            </a:r>
            <a:r>
              <a:rPr lang="en-US" altLang="zh-CN" sz="2000" b="1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2000" b="1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消防安全知识</a:t>
            </a:r>
            <a:r>
              <a:rPr lang="en-US" altLang="zh-CN" sz="2000" b="1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2000" b="1">
                <a:ln w="0"/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主题班会课件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71BE34C-B60B-5B0E-41AA-3A7D57935F6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79366" y="2850292"/>
            <a:ext cx="4212634" cy="4212634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/>
      <p:bldP spid="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353595" y="1100592"/>
            <a:ext cx="3573234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</a:defRPr>
            </a:lvl1pPr>
          </a:lstStyle>
          <a:p>
            <a:pPr algn="ctr"/>
            <a:r>
              <a:rPr lang="zh-CN" altLang="en-US" sz="6600">
                <a:sym typeface="+mn-lt"/>
              </a:rPr>
              <a:t>第二章</a:t>
            </a:r>
          </a:p>
        </p:txBody>
      </p:sp>
      <p:sp>
        <p:nvSpPr>
          <p:cNvPr id="16" name="矩形 15"/>
          <p:cNvSpPr/>
          <p:nvPr/>
        </p:nvSpPr>
        <p:spPr>
          <a:xfrm>
            <a:off x="3325110" y="2223859"/>
            <a:ext cx="5630205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b="1" dirty="0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  <a:sym typeface="+mn-lt"/>
              </a:rPr>
              <a:t>火灾的预防</a:t>
            </a:r>
            <a:endParaRPr lang="en-US" altLang="zh-CN" sz="7200" b="1" dirty="0"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03950" y="3424188"/>
            <a:ext cx="4672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800">
                <a:cs typeface="+mn-ea"/>
                <a:sym typeface="+mn-lt"/>
              </a:rPr>
              <a:t>Characteristics of fire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B07A52-51D5-C1D1-F54B-09BA47A25EB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388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9"/>
          <p:cNvSpPr txBox="1"/>
          <p:nvPr/>
        </p:nvSpPr>
        <p:spPr>
          <a:xfrm>
            <a:off x="5719872" y="1368005"/>
            <a:ext cx="17859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预防原理</a:t>
            </a:r>
            <a:endParaRPr lang="en-US" altLang="zh-CN" sz="2400" b="1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652061" y="2119618"/>
            <a:ext cx="5307091" cy="62615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  <a:defRPr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、控制可燃物  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、隔绝空气  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、消除着火源   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、阻止火势蔓延</a:t>
            </a:r>
          </a:p>
        </p:txBody>
      </p:sp>
      <p:sp>
        <p:nvSpPr>
          <p:cNvPr id="4" name="TextBox 39"/>
          <p:cNvSpPr txBox="1"/>
          <p:nvPr/>
        </p:nvSpPr>
        <p:spPr>
          <a:xfrm>
            <a:off x="5597855" y="3128918"/>
            <a:ext cx="17859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2000" b="1">
                <a:solidFill>
                  <a:srgbClr val="FF0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sz="2400">
                <a:solidFill>
                  <a:srgbClr val="C00000"/>
                </a:solidFill>
                <a:latin typeface="+mn-lt"/>
                <a:ea typeface="+mn-ea"/>
                <a:cs typeface="+mn-ea"/>
                <a:sym typeface="+mn-lt"/>
              </a:rPr>
              <a:t>预防措施</a:t>
            </a:r>
            <a:endParaRPr lang="en-US" altLang="zh-CN" sz="2400">
              <a:solidFill>
                <a:srgbClr val="C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652061" y="3876444"/>
            <a:ext cx="7852258" cy="350046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  <a:defRPr sz="2000" b="1">
                <a:solidFill>
                  <a:srgbClr val="0070C0"/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defRPr>
            </a:lvl1pPr>
          </a:lstStyle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、控制可燃物</a:t>
            </a: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使用不燃或难燃物质代替可燃物质；</a:t>
            </a:r>
            <a:endParaRPr lang="en-US" altLang="zh-CN" sz="1600" b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r>
              <a: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易燃易爆气体、粉尘环境加强通风，避免易燃易爆气体、粉尘积聚；</a:t>
            </a:r>
            <a:endParaRPr lang="en-US" altLang="zh-CN" sz="1600" b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易燃易爆气体、粉尘环境加装浓度报警装置等；</a:t>
            </a:r>
            <a:endParaRPr lang="en-US" altLang="zh-CN" sz="1600" b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及时清理出车间不需要的物料；</a:t>
            </a:r>
            <a:endParaRPr lang="en-US" altLang="zh-CN" sz="1600" b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r>
              <a: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及时清洁车间积聚的镁粉；</a:t>
            </a:r>
            <a:endParaRPr lang="en-US" altLang="zh-CN" b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5979" y="3876444"/>
            <a:ext cx="4439920" cy="25266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000">
        <p14:switch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060142" y="1980055"/>
            <a:ext cx="4493990" cy="1555077"/>
            <a:chOff x="1323426" y="5107854"/>
            <a:chExt cx="4493990" cy="1555077"/>
          </a:xfrm>
        </p:grpSpPr>
        <p:grpSp>
          <p:nvGrpSpPr>
            <p:cNvPr id="3" name="Group 35"/>
            <p:cNvGrpSpPr/>
            <p:nvPr/>
          </p:nvGrpSpPr>
          <p:grpSpPr>
            <a:xfrm>
              <a:off x="1323426" y="5243657"/>
              <a:ext cx="590471" cy="590471"/>
              <a:chOff x="633817" y="2071684"/>
              <a:chExt cx="449414" cy="449414"/>
            </a:xfrm>
          </p:grpSpPr>
          <p:sp>
            <p:nvSpPr>
              <p:cNvPr id="6" name="Oval 61"/>
              <p:cNvSpPr/>
              <p:nvPr/>
            </p:nvSpPr>
            <p:spPr>
              <a:xfrm>
                <a:off x="633817" y="2071684"/>
                <a:ext cx="449414" cy="4494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E31D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7" name="Freeform 26"/>
              <p:cNvSpPr/>
              <p:nvPr/>
            </p:nvSpPr>
            <p:spPr bwMode="auto">
              <a:xfrm>
                <a:off x="785786" y="2214560"/>
                <a:ext cx="166924" cy="173116"/>
              </a:xfrm>
              <a:custGeom>
                <a:avLst/>
                <a:gdLst>
                  <a:gd name="T0" fmla="*/ 103 w 274"/>
                  <a:gd name="T1" fmla="*/ 284 h 284"/>
                  <a:gd name="T2" fmla="*/ 80 w 274"/>
                  <a:gd name="T3" fmla="*/ 273 h 284"/>
                  <a:gd name="T4" fmla="*/ 9 w 274"/>
                  <a:gd name="T5" fmla="*/ 178 h 284"/>
                  <a:gd name="T6" fmla="*/ 14 w 274"/>
                  <a:gd name="T7" fmla="*/ 139 h 284"/>
                  <a:gd name="T8" fmla="*/ 53 w 274"/>
                  <a:gd name="T9" fmla="*/ 145 h 284"/>
                  <a:gd name="T10" fmla="*/ 100 w 274"/>
                  <a:gd name="T11" fmla="*/ 207 h 284"/>
                  <a:gd name="T12" fmla="*/ 219 w 274"/>
                  <a:gd name="T13" fmla="*/ 17 h 284"/>
                  <a:gd name="T14" fmla="*/ 257 w 274"/>
                  <a:gd name="T15" fmla="*/ 8 h 284"/>
                  <a:gd name="T16" fmla="*/ 266 w 274"/>
                  <a:gd name="T17" fmla="*/ 47 h 284"/>
                  <a:gd name="T18" fmla="*/ 126 w 274"/>
                  <a:gd name="T19" fmla="*/ 271 h 284"/>
                  <a:gd name="T20" fmla="*/ 104 w 274"/>
                  <a:gd name="T21" fmla="*/ 284 h 284"/>
                  <a:gd name="T22" fmla="*/ 103 w 274"/>
                  <a:gd name="T23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4" h="284">
                    <a:moveTo>
                      <a:pt x="103" y="284"/>
                    </a:moveTo>
                    <a:cubicBezTo>
                      <a:pt x="94" y="284"/>
                      <a:pt x="86" y="280"/>
                      <a:pt x="80" y="273"/>
                    </a:cubicBezTo>
                    <a:cubicBezTo>
                      <a:pt x="9" y="178"/>
                      <a:pt x="9" y="178"/>
                      <a:pt x="9" y="178"/>
                    </a:cubicBezTo>
                    <a:cubicBezTo>
                      <a:pt x="0" y="166"/>
                      <a:pt x="2" y="149"/>
                      <a:pt x="14" y="139"/>
                    </a:cubicBezTo>
                    <a:cubicBezTo>
                      <a:pt x="27" y="130"/>
                      <a:pt x="44" y="133"/>
                      <a:pt x="53" y="145"/>
                    </a:cubicBezTo>
                    <a:cubicBezTo>
                      <a:pt x="100" y="207"/>
                      <a:pt x="100" y="207"/>
                      <a:pt x="100" y="207"/>
                    </a:cubicBezTo>
                    <a:cubicBezTo>
                      <a:pt x="219" y="17"/>
                      <a:pt x="219" y="17"/>
                      <a:pt x="219" y="17"/>
                    </a:cubicBezTo>
                    <a:cubicBezTo>
                      <a:pt x="227" y="4"/>
                      <a:pt x="244" y="0"/>
                      <a:pt x="257" y="8"/>
                    </a:cubicBezTo>
                    <a:cubicBezTo>
                      <a:pt x="270" y="16"/>
                      <a:pt x="274" y="33"/>
                      <a:pt x="266" y="47"/>
                    </a:cubicBezTo>
                    <a:cubicBezTo>
                      <a:pt x="126" y="271"/>
                      <a:pt x="126" y="271"/>
                      <a:pt x="126" y="271"/>
                    </a:cubicBezTo>
                    <a:cubicBezTo>
                      <a:pt x="121" y="279"/>
                      <a:pt x="113" y="283"/>
                      <a:pt x="104" y="284"/>
                    </a:cubicBezTo>
                    <a:cubicBezTo>
                      <a:pt x="104" y="284"/>
                      <a:pt x="103" y="284"/>
                      <a:pt x="103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E31D1C"/>
                </a:solidFill>
              </a:ln>
            </p:spPr>
            <p:txBody>
              <a:bodyPr vert="horz" wrap="square" lIns="120140" tIns="60070" rIns="120140" bIns="6007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4" name="文本框 3"/>
            <p:cNvSpPr txBox="1"/>
            <p:nvPr/>
          </p:nvSpPr>
          <p:spPr>
            <a:xfrm>
              <a:off x="2113564" y="5107854"/>
              <a:ext cx="18854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2</a:t>
              </a:r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、隔绝空气</a:t>
              </a:r>
              <a:endPara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2113563" y="5585713"/>
              <a:ext cx="3703853" cy="1077218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易燃易爆物的生产过程应密封的设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备内进行；充装惰性气体保护；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隔绝空气储存某些化学危险品，如金属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钠储存在煤油中。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1060142" y="3689294"/>
            <a:ext cx="4493990" cy="2315674"/>
            <a:chOff x="1323426" y="5107854"/>
            <a:chExt cx="4493990" cy="2315674"/>
          </a:xfrm>
        </p:grpSpPr>
        <p:grpSp>
          <p:nvGrpSpPr>
            <p:cNvPr id="15" name="Group 35"/>
            <p:cNvGrpSpPr/>
            <p:nvPr/>
          </p:nvGrpSpPr>
          <p:grpSpPr>
            <a:xfrm>
              <a:off x="1323426" y="5243657"/>
              <a:ext cx="590471" cy="590471"/>
              <a:chOff x="633817" y="2071684"/>
              <a:chExt cx="449414" cy="449414"/>
            </a:xfrm>
          </p:grpSpPr>
          <p:sp>
            <p:nvSpPr>
              <p:cNvPr id="18" name="Oval 61"/>
              <p:cNvSpPr/>
              <p:nvPr/>
            </p:nvSpPr>
            <p:spPr>
              <a:xfrm>
                <a:off x="633817" y="2071684"/>
                <a:ext cx="449414" cy="4494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E31D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Freeform 26"/>
              <p:cNvSpPr/>
              <p:nvPr/>
            </p:nvSpPr>
            <p:spPr bwMode="auto">
              <a:xfrm>
                <a:off x="785786" y="2214560"/>
                <a:ext cx="166924" cy="173116"/>
              </a:xfrm>
              <a:custGeom>
                <a:avLst/>
                <a:gdLst>
                  <a:gd name="T0" fmla="*/ 103 w 274"/>
                  <a:gd name="T1" fmla="*/ 284 h 284"/>
                  <a:gd name="T2" fmla="*/ 80 w 274"/>
                  <a:gd name="T3" fmla="*/ 273 h 284"/>
                  <a:gd name="T4" fmla="*/ 9 w 274"/>
                  <a:gd name="T5" fmla="*/ 178 h 284"/>
                  <a:gd name="T6" fmla="*/ 14 w 274"/>
                  <a:gd name="T7" fmla="*/ 139 h 284"/>
                  <a:gd name="T8" fmla="*/ 53 w 274"/>
                  <a:gd name="T9" fmla="*/ 145 h 284"/>
                  <a:gd name="T10" fmla="*/ 100 w 274"/>
                  <a:gd name="T11" fmla="*/ 207 h 284"/>
                  <a:gd name="T12" fmla="*/ 219 w 274"/>
                  <a:gd name="T13" fmla="*/ 17 h 284"/>
                  <a:gd name="T14" fmla="*/ 257 w 274"/>
                  <a:gd name="T15" fmla="*/ 8 h 284"/>
                  <a:gd name="T16" fmla="*/ 266 w 274"/>
                  <a:gd name="T17" fmla="*/ 47 h 284"/>
                  <a:gd name="T18" fmla="*/ 126 w 274"/>
                  <a:gd name="T19" fmla="*/ 271 h 284"/>
                  <a:gd name="T20" fmla="*/ 104 w 274"/>
                  <a:gd name="T21" fmla="*/ 284 h 284"/>
                  <a:gd name="T22" fmla="*/ 103 w 274"/>
                  <a:gd name="T23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4" h="284">
                    <a:moveTo>
                      <a:pt x="103" y="284"/>
                    </a:moveTo>
                    <a:cubicBezTo>
                      <a:pt x="94" y="284"/>
                      <a:pt x="86" y="280"/>
                      <a:pt x="80" y="273"/>
                    </a:cubicBezTo>
                    <a:cubicBezTo>
                      <a:pt x="9" y="178"/>
                      <a:pt x="9" y="178"/>
                      <a:pt x="9" y="178"/>
                    </a:cubicBezTo>
                    <a:cubicBezTo>
                      <a:pt x="0" y="166"/>
                      <a:pt x="2" y="149"/>
                      <a:pt x="14" y="139"/>
                    </a:cubicBezTo>
                    <a:cubicBezTo>
                      <a:pt x="27" y="130"/>
                      <a:pt x="44" y="133"/>
                      <a:pt x="53" y="145"/>
                    </a:cubicBezTo>
                    <a:cubicBezTo>
                      <a:pt x="100" y="207"/>
                      <a:pt x="100" y="207"/>
                      <a:pt x="100" y="207"/>
                    </a:cubicBezTo>
                    <a:cubicBezTo>
                      <a:pt x="219" y="17"/>
                      <a:pt x="219" y="17"/>
                      <a:pt x="219" y="17"/>
                    </a:cubicBezTo>
                    <a:cubicBezTo>
                      <a:pt x="227" y="4"/>
                      <a:pt x="244" y="0"/>
                      <a:pt x="257" y="8"/>
                    </a:cubicBezTo>
                    <a:cubicBezTo>
                      <a:pt x="270" y="16"/>
                      <a:pt x="274" y="33"/>
                      <a:pt x="266" y="47"/>
                    </a:cubicBezTo>
                    <a:cubicBezTo>
                      <a:pt x="126" y="271"/>
                      <a:pt x="126" y="271"/>
                      <a:pt x="126" y="271"/>
                    </a:cubicBezTo>
                    <a:cubicBezTo>
                      <a:pt x="121" y="279"/>
                      <a:pt x="113" y="283"/>
                      <a:pt x="104" y="284"/>
                    </a:cubicBezTo>
                    <a:cubicBezTo>
                      <a:pt x="104" y="284"/>
                      <a:pt x="103" y="284"/>
                      <a:pt x="103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E31D1C"/>
                </a:solidFill>
              </a:ln>
            </p:spPr>
            <p:txBody>
              <a:bodyPr vert="horz" wrap="square" lIns="120140" tIns="60070" rIns="120140" bIns="6007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2113564" y="5107854"/>
              <a:ext cx="21932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3</a:t>
              </a:r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、消除着火源</a:t>
              </a:r>
              <a:endPara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2113563" y="5607646"/>
              <a:ext cx="3703853" cy="1815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易燃易爆场所的防爆电气；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可燃物禁止放在电箱等电气设备附近；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高温设备，动火作业现场应清理可燃物；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禁止吸烟、携带火种、禁止明火等；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防静电、防雷；遮光；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可燃物仓库的温湿度控制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endParaRPr lang="zh-CN" altLang="en-US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547941" y="1980055"/>
            <a:ext cx="4493990" cy="2293741"/>
            <a:chOff x="1323426" y="5107854"/>
            <a:chExt cx="4493990" cy="2293741"/>
          </a:xfrm>
        </p:grpSpPr>
        <p:grpSp>
          <p:nvGrpSpPr>
            <p:cNvPr id="21" name="Group 35"/>
            <p:cNvGrpSpPr/>
            <p:nvPr/>
          </p:nvGrpSpPr>
          <p:grpSpPr>
            <a:xfrm>
              <a:off x="1323426" y="5243657"/>
              <a:ext cx="590471" cy="590471"/>
              <a:chOff x="633817" y="2071684"/>
              <a:chExt cx="449414" cy="449414"/>
            </a:xfrm>
          </p:grpSpPr>
          <p:sp>
            <p:nvSpPr>
              <p:cNvPr id="24" name="Oval 61"/>
              <p:cNvSpPr/>
              <p:nvPr/>
            </p:nvSpPr>
            <p:spPr>
              <a:xfrm>
                <a:off x="633817" y="2071684"/>
                <a:ext cx="449414" cy="449414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E31D1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5" name="Freeform 26"/>
              <p:cNvSpPr/>
              <p:nvPr/>
            </p:nvSpPr>
            <p:spPr bwMode="auto">
              <a:xfrm>
                <a:off x="785786" y="2214560"/>
                <a:ext cx="166924" cy="173116"/>
              </a:xfrm>
              <a:custGeom>
                <a:avLst/>
                <a:gdLst>
                  <a:gd name="T0" fmla="*/ 103 w 274"/>
                  <a:gd name="T1" fmla="*/ 284 h 284"/>
                  <a:gd name="T2" fmla="*/ 80 w 274"/>
                  <a:gd name="T3" fmla="*/ 273 h 284"/>
                  <a:gd name="T4" fmla="*/ 9 w 274"/>
                  <a:gd name="T5" fmla="*/ 178 h 284"/>
                  <a:gd name="T6" fmla="*/ 14 w 274"/>
                  <a:gd name="T7" fmla="*/ 139 h 284"/>
                  <a:gd name="T8" fmla="*/ 53 w 274"/>
                  <a:gd name="T9" fmla="*/ 145 h 284"/>
                  <a:gd name="T10" fmla="*/ 100 w 274"/>
                  <a:gd name="T11" fmla="*/ 207 h 284"/>
                  <a:gd name="T12" fmla="*/ 219 w 274"/>
                  <a:gd name="T13" fmla="*/ 17 h 284"/>
                  <a:gd name="T14" fmla="*/ 257 w 274"/>
                  <a:gd name="T15" fmla="*/ 8 h 284"/>
                  <a:gd name="T16" fmla="*/ 266 w 274"/>
                  <a:gd name="T17" fmla="*/ 47 h 284"/>
                  <a:gd name="T18" fmla="*/ 126 w 274"/>
                  <a:gd name="T19" fmla="*/ 271 h 284"/>
                  <a:gd name="T20" fmla="*/ 104 w 274"/>
                  <a:gd name="T21" fmla="*/ 284 h 284"/>
                  <a:gd name="T22" fmla="*/ 103 w 274"/>
                  <a:gd name="T23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4" h="284">
                    <a:moveTo>
                      <a:pt x="103" y="284"/>
                    </a:moveTo>
                    <a:cubicBezTo>
                      <a:pt x="94" y="284"/>
                      <a:pt x="86" y="280"/>
                      <a:pt x="80" y="273"/>
                    </a:cubicBezTo>
                    <a:cubicBezTo>
                      <a:pt x="9" y="178"/>
                      <a:pt x="9" y="178"/>
                      <a:pt x="9" y="178"/>
                    </a:cubicBezTo>
                    <a:cubicBezTo>
                      <a:pt x="0" y="166"/>
                      <a:pt x="2" y="149"/>
                      <a:pt x="14" y="139"/>
                    </a:cubicBezTo>
                    <a:cubicBezTo>
                      <a:pt x="27" y="130"/>
                      <a:pt x="44" y="133"/>
                      <a:pt x="53" y="145"/>
                    </a:cubicBezTo>
                    <a:cubicBezTo>
                      <a:pt x="100" y="207"/>
                      <a:pt x="100" y="207"/>
                      <a:pt x="100" y="207"/>
                    </a:cubicBezTo>
                    <a:cubicBezTo>
                      <a:pt x="219" y="17"/>
                      <a:pt x="219" y="17"/>
                      <a:pt x="219" y="17"/>
                    </a:cubicBezTo>
                    <a:cubicBezTo>
                      <a:pt x="227" y="4"/>
                      <a:pt x="244" y="0"/>
                      <a:pt x="257" y="8"/>
                    </a:cubicBezTo>
                    <a:cubicBezTo>
                      <a:pt x="270" y="16"/>
                      <a:pt x="274" y="33"/>
                      <a:pt x="266" y="47"/>
                    </a:cubicBezTo>
                    <a:cubicBezTo>
                      <a:pt x="126" y="271"/>
                      <a:pt x="126" y="271"/>
                      <a:pt x="126" y="271"/>
                    </a:cubicBezTo>
                    <a:cubicBezTo>
                      <a:pt x="121" y="279"/>
                      <a:pt x="113" y="283"/>
                      <a:pt x="104" y="284"/>
                    </a:cubicBezTo>
                    <a:cubicBezTo>
                      <a:pt x="104" y="284"/>
                      <a:pt x="103" y="284"/>
                      <a:pt x="103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E31D1C"/>
                </a:solidFill>
              </a:ln>
            </p:spPr>
            <p:txBody>
              <a:bodyPr vert="horz" wrap="square" lIns="120140" tIns="60070" rIns="120140" bIns="6007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365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2" name="文本框 21"/>
            <p:cNvSpPr txBox="1"/>
            <p:nvPr/>
          </p:nvSpPr>
          <p:spPr>
            <a:xfrm>
              <a:off x="2113564" y="5107854"/>
              <a:ext cx="2501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4</a:t>
              </a:r>
              <a:r>
                <a:rPr lang="zh-CN" alt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、阻止火势蔓延</a:t>
              </a:r>
              <a:endPara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113563" y="5585713"/>
              <a:ext cx="3703853" cy="1815882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火灾探测报警器；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灭火器等灭火器材；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控制单位空间内可燃物数量，如在车间存放的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化学品、可燃包装物不超过一个班的量；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可燃物堆放保持适当的距离；</a:t>
              </a:r>
              <a:endParaRPr lang="en-US" altLang="zh-CN" sz="1600" b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r>
                <a:rPr lang="zh-CN" altLang="en-US" sz="1600" b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设置防火分区、防火墙。</a:t>
              </a: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6441318" y="4738910"/>
            <a:ext cx="4876618" cy="1496790"/>
            <a:chOff x="6441318" y="4738910"/>
            <a:chExt cx="4876618" cy="1496790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34344" y="4745135"/>
              <a:ext cx="1490565" cy="1490565"/>
            </a:xfrm>
            <a:prstGeom prst="rect">
              <a:avLst/>
            </a:prstGeom>
          </p:spPr>
        </p:pic>
        <p:pic>
          <p:nvPicPr>
            <p:cNvPr id="29" name="图片 28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318" y="4738911"/>
              <a:ext cx="1478850" cy="1478850"/>
            </a:xfrm>
            <a:prstGeom prst="rect">
              <a:avLst/>
            </a:prstGeom>
          </p:spPr>
        </p:pic>
        <p:pic>
          <p:nvPicPr>
            <p:cNvPr id="31" name="图片 3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839085" y="4738910"/>
              <a:ext cx="1478851" cy="1478851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Tm="3000">
        <p14:flip dir="r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353595" y="1100592"/>
            <a:ext cx="3573234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</a:defRPr>
            </a:lvl1pPr>
          </a:lstStyle>
          <a:p>
            <a:pPr algn="ctr"/>
            <a:r>
              <a:rPr lang="zh-CN" altLang="en-US" sz="6600">
                <a:sym typeface="+mn-lt"/>
              </a:rPr>
              <a:t>第一章</a:t>
            </a:r>
          </a:p>
        </p:txBody>
      </p:sp>
      <p:sp>
        <p:nvSpPr>
          <p:cNvPr id="16" name="矩形 15"/>
          <p:cNvSpPr/>
          <p:nvPr/>
        </p:nvSpPr>
        <p:spPr>
          <a:xfrm>
            <a:off x="2992601" y="2215720"/>
            <a:ext cx="6705581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  <a:sym typeface="+mn-lt"/>
              </a:rPr>
              <a:t>火灾的应急处理</a:t>
            </a:r>
            <a:endParaRPr lang="en-US" altLang="zh-CN" sz="7200" b="1"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03950" y="3424188"/>
            <a:ext cx="4672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800">
                <a:cs typeface="+mn-ea"/>
                <a:sym typeface="+mn-lt"/>
              </a:rPr>
              <a:t>Characteristics of fire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B07A52-51D5-C1D1-F54B-09BA47A25EB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602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5819003" y="1623151"/>
            <a:ext cx="360825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2000" b="1">
                <a:solidFill>
                  <a:srgbClr val="FF0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sz="2400">
                <a:solidFill>
                  <a:srgbClr val="E31D1C"/>
                </a:solidFill>
                <a:latin typeface="+mn-lt"/>
                <a:ea typeface="+mn-ea"/>
                <a:cs typeface="+mn-ea"/>
                <a:sym typeface="+mn-lt"/>
              </a:rPr>
              <a:t>火灾应急处理的基本原则</a:t>
            </a:r>
            <a:endParaRPr lang="en-US" altLang="zh-CN" sz="2400">
              <a:solidFill>
                <a:srgbClr val="E31D1C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819003" y="2354287"/>
            <a:ext cx="6265438" cy="1606418"/>
          </a:xfrm>
          <a:prstGeom prst="rect">
            <a:avLst/>
          </a:prstGeom>
          <a:noFill/>
        </p:spPr>
        <p:txBody>
          <a:bodyPr/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TW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优先保障人员人身安全；</a:t>
            </a:r>
            <a:endParaRPr lang="en-US" altLang="zh-CN" sz="1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TW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</a:t>
            </a: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.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统一指挥、同步行动原则，由现场最高职位人员负责统一指挥，每项工作指定负责人组织实施；</a:t>
            </a:r>
            <a:endParaRPr lang="en-US" altLang="zh-CN" sz="1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3.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先控制、后灭火原则，发现火灾时应立即组织移开起火点附近的可燃物（电气火灾还需安排断电），并同步安排人员准备灭火。</a:t>
            </a:r>
            <a:endParaRPr lang="en-US" altLang="zh-CN" sz="1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TextBox 39"/>
          <p:cNvSpPr txBox="1"/>
          <p:nvPr/>
        </p:nvSpPr>
        <p:spPr>
          <a:xfrm>
            <a:off x="5819003" y="4278651"/>
            <a:ext cx="21648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2000" b="1">
                <a:solidFill>
                  <a:srgbClr val="FF0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en-US" altLang="zh-CN" sz="2400">
                <a:solidFill>
                  <a:srgbClr val="E31D1C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2400">
                <a:solidFill>
                  <a:srgbClr val="E31D1C"/>
                </a:solidFill>
                <a:latin typeface="+mn-lt"/>
                <a:ea typeface="+mn-ea"/>
                <a:cs typeface="+mn-ea"/>
                <a:sym typeface="+mn-lt"/>
              </a:rPr>
              <a:t>报警</a:t>
            </a:r>
            <a:r>
              <a:rPr lang="en-US" altLang="zh-CN" sz="2400">
                <a:solidFill>
                  <a:srgbClr val="E31D1C"/>
                </a:solidFill>
                <a:latin typeface="+mn-lt"/>
                <a:ea typeface="+mn-ea"/>
                <a:cs typeface="+mn-ea"/>
                <a:sym typeface="+mn-lt"/>
              </a:rPr>
              <a:t>/</a:t>
            </a:r>
            <a:r>
              <a:rPr lang="zh-CN" altLang="en-US" sz="2400">
                <a:solidFill>
                  <a:srgbClr val="E31D1C"/>
                </a:solidFill>
                <a:latin typeface="+mn-lt"/>
                <a:ea typeface="+mn-ea"/>
                <a:cs typeface="+mn-ea"/>
                <a:sym typeface="+mn-lt"/>
              </a:rPr>
              <a:t>上报</a:t>
            </a:r>
            <a:endParaRPr lang="en-US" altLang="zh-CN" sz="2400">
              <a:solidFill>
                <a:srgbClr val="E31D1C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19003" y="5196761"/>
            <a:ext cx="6096000" cy="1393894"/>
          </a:xfrm>
          <a:prstGeom prst="rect">
            <a:avLst/>
          </a:prstGeom>
          <a:noFill/>
        </p:spPr>
        <p:txBody>
          <a:bodyPr/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报告部门主管；</a:t>
            </a: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报告公司安管；</a:t>
            </a: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通知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119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（火势可能蔓延且难以控制）</a:t>
            </a:r>
            <a:endParaRPr lang="en-US" altLang="zh-CN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9041" y="5318511"/>
            <a:ext cx="5649962" cy="970845"/>
          </a:xfrm>
          <a:prstGeom prst="rect">
            <a:avLst/>
          </a:prstGeom>
          <a:solidFill>
            <a:srgbClr val="E31D1C"/>
          </a:solidFill>
        </p:spPr>
        <p:txBody>
          <a:bodyPr/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 报告内容： 着火地点； 着火物；</a:t>
            </a:r>
            <a:endParaRPr lang="en-US" altLang="zh-CN">
              <a:solidFill>
                <a:schemeClr val="bg1"/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火势大小；</a:t>
            </a:r>
            <a:r>
              <a:rPr lang="en-US" altLang="zh-CN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已采取或即将采取的措施。（如有）</a:t>
            </a:r>
            <a:endParaRPr lang="en-US" alt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94C5F168-FDFA-FB70-4C95-B64E331DC93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7182" y="1181648"/>
            <a:ext cx="4015113" cy="40151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gallery dir="l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238272" y="2251024"/>
            <a:ext cx="2799645" cy="755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lnSpc>
                <a:spcPct val="15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sz="3200" b="1">
                <a:solidFill>
                  <a:srgbClr val="C00000"/>
                </a:solidFill>
                <a:cs typeface="+mn-ea"/>
                <a:sym typeface="+mn-lt"/>
              </a:rPr>
              <a:t>灭火基本原理</a:t>
            </a:r>
            <a:endParaRPr lang="en-US" altLang="zh-TW" sz="3200" b="1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0400" y="2821527"/>
            <a:ext cx="3640667" cy="2066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TW" sz="2400" b="1">
                <a:solidFill>
                  <a:srgbClr val="C00000"/>
                </a:solidFill>
                <a:cs typeface="+mn-ea"/>
                <a:sym typeface="+mn-lt"/>
              </a:rPr>
              <a:t>A.</a:t>
            </a: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冷却灭火：</a:t>
            </a: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   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将温度降到可燃物的着火温度之下。</a:t>
            </a: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B.</a:t>
            </a: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隔离灭火：</a:t>
            </a:r>
            <a:r>
              <a:rPr lang="en-US" altLang="zh-CN" sz="1800">
                <a:solidFill>
                  <a:srgbClr val="C00000"/>
                </a:solidFill>
                <a:cs typeface="+mn-ea"/>
                <a:sym typeface="+mn-lt"/>
              </a:rPr>
              <a:t>   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将可燃物、助燃物与火源分开。</a:t>
            </a: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75122" y="2821527"/>
            <a:ext cx="4543778" cy="33125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C.</a:t>
            </a: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窒息灭火：</a:t>
            </a: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   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将可燃物表面与空气隔开，使其无法燃烧。</a:t>
            </a:r>
            <a:endParaRPr lang="en-US" altLang="zh-CN" sz="18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D.</a:t>
            </a:r>
            <a:r>
              <a:rPr lang="zh-CN" altLang="en-US" sz="2400" b="1">
                <a:solidFill>
                  <a:srgbClr val="C00000"/>
                </a:solidFill>
                <a:cs typeface="+mn-ea"/>
                <a:sym typeface="+mn-lt"/>
              </a:rPr>
              <a:t>化学抑制法：</a:t>
            </a:r>
            <a:r>
              <a:rPr lang="en-US" altLang="zh-CN" sz="2400" b="1">
                <a:solidFill>
                  <a:srgbClr val="C00000"/>
                </a:solidFill>
                <a:cs typeface="+mn-ea"/>
                <a:sym typeface="+mn-lt"/>
              </a:rPr>
              <a:t>    </a:t>
            </a:r>
            <a:r>
              <a:rPr lang="zh-CN" altLang="en-US" sz="18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一般的物质燃烧过程中，通常可燃物需要先气化然后与氧气结合才能燃烧，化学抑制法即在可燃物气化时使其混入不可燃烧杂质，减少其与氧气接触的机会，达到灭火的效果。</a:t>
            </a:r>
            <a:endParaRPr lang="en-US" altLang="zh-CN" sz="24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1067" y="3192348"/>
            <a:ext cx="2548445" cy="25484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14:pris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ck Arc 6"/>
          <p:cNvSpPr/>
          <p:nvPr/>
        </p:nvSpPr>
        <p:spPr>
          <a:xfrm>
            <a:off x="4073544" y="2273356"/>
            <a:ext cx="1424243" cy="1424244"/>
          </a:xfrm>
          <a:prstGeom prst="blockArc">
            <a:avLst>
              <a:gd name="adj1" fmla="val 10800000"/>
              <a:gd name="adj2" fmla="val 5445255"/>
              <a:gd name="adj3" fmla="val 14593"/>
            </a:avLst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" name="Block Arc 7"/>
          <p:cNvSpPr/>
          <p:nvPr/>
        </p:nvSpPr>
        <p:spPr>
          <a:xfrm rot="10800000">
            <a:off x="4073545" y="3485108"/>
            <a:ext cx="1424243" cy="1424244"/>
          </a:xfrm>
          <a:prstGeom prst="blockArc">
            <a:avLst>
              <a:gd name="adj1" fmla="val 10800000"/>
              <a:gd name="adj2" fmla="val 5445255"/>
              <a:gd name="adj3" fmla="val 14593"/>
            </a:avLst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Block Arc 8"/>
          <p:cNvSpPr/>
          <p:nvPr/>
        </p:nvSpPr>
        <p:spPr>
          <a:xfrm>
            <a:off x="5297648" y="3493955"/>
            <a:ext cx="1424243" cy="1424244"/>
          </a:xfrm>
          <a:prstGeom prst="blockArc">
            <a:avLst>
              <a:gd name="adj1" fmla="val 10800000"/>
              <a:gd name="adj2" fmla="val 5445255"/>
              <a:gd name="adj3" fmla="val 14593"/>
            </a:avLst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Block Arc 9"/>
          <p:cNvSpPr/>
          <p:nvPr/>
        </p:nvSpPr>
        <p:spPr>
          <a:xfrm rot="10800000">
            <a:off x="5297649" y="4715825"/>
            <a:ext cx="1424243" cy="1424244"/>
          </a:xfrm>
          <a:prstGeom prst="blockArc">
            <a:avLst>
              <a:gd name="adj1" fmla="val 10800000"/>
              <a:gd name="adj2" fmla="val 5445255"/>
              <a:gd name="adj3" fmla="val 14593"/>
            </a:avLst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Block Arc 10"/>
          <p:cNvSpPr/>
          <p:nvPr/>
        </p:nvSpPr>
        <p:spPr>
          <a:xfrm>
            <a:off x="6512908" y="4724672"/>
            <a:ext cx="1424243" cy="1424244"/>
          </a:xfrm>
          <a:prstGeom prst="blockArc">
            <a:avLst>
              <a:gd name="adj1" fmla="val 10800000"/>
              <a:gd name="adj2" fmla="val 5445255"/>
              <a:gd name="adj3" fmla="val 14593"/>
            </a:avLst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0F0F0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Oval 11"/>
          <p:cNvSpPr/>
          <p:nvPr/>
        </p:nvSpPr>
        <p:spPr>
          <a:xfrm>
            <a:off x="4449510" y="2649322"/>
            <a:ext cx="672313" cy="672313"/>
          </a:xfrm>
          <a:prstGeom prst="ellipse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</a:t>
            </a:r>
          </a:p>
        </p:txBody>
      </p:sp>
      <p:sp>
        <p:nvSpPr>
          <p:cNvPr id="8" name="Oval 12"/>
          <p:cNvSpPr/>
          <p:nvPr/>
        </p:nvSpPr>
        <p:spPr>
          <a:xfrm>
            <a:off x="4453932" y="3861074"/>
            <a:ext cx="672313" cy="672313"/>
          </a:xfrm>
          <a:prstGeom prst="ellipse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B</a:t>
            </a:r>
          </a:p>
        </p:txBody>
      </p:sp>
      <p:sp>
        <p:nvSpPr>
          <p:cNvPr id="9" name="Oval 13"/>
          <p:cNvSpPr/>
          <p:nvPr/>
        </p:nvSpPr>
        <p:spPr>
          <a:xfrm>
            <a:off x="5678036" y="3869919"/>
            <a:ext cx="672313" cy="672313"/>
          </a:xfrm>
          <a:prstGeom prst="ellipse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C</a:t>
            </a:r>
          </a:p>
        </p:txBody>
      </p:sp>
      <p:sp>
        <p:nvSpPr>
          <p:cNvPr id="10" name="Oval 14"/>
          <p:cNvSpPr/>
          <p:nvPr/>
        </p:nvSpPr>
        <p:spPr>
          <a:xfrm>
            <a:off x="5678036" y="5100638"/>
            <a:ext cx="672313" cy="672313"/>
          </a:xfrm>
          <a:prstGeom prst="ellipse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D</a:t>
            </a:r>
          </a:p>
        </p:txBody>
      </p:sp>
      <p:sp>
        <p:nvSpPr>
          <p:cNvPr id="11" name="Oval 15"/>
          <p:cNvSpPr/>
          <p:nvPr/>
        </p:nvSpPr>
        <p:spPr>
          <a:xfrm>
            <a:off x="6884452" y="5091790"/>
            <a:ext cx="672313" cy="672313"/>
          </a:xfrm>
          <a:prstGeom prst="ellipse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E</a:t>
            </a:r>
          </a:p>
        </p:txBody>
      </p:sp>
      <p:sp>
        <p:nvSpPr>
          <p:cNvPr id="12" name="TextBox 16"/>
          <p:cNvSpPr txBox="1"/>
          <p:nvPr/>
        </p:nvSpPr>
        <p:spPr>
          <a:xfrm>
            <a:off x="5774970" y="2129126"/>
            <a:ext cx="4993114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200000"/>
              </a:lnSpc>
              <a:spcBef>
                <a:spcPts val="590"/>
              </a:spcBef>
              <a:buClr>
                <a:srgbClr val="580000"/>
              </a:buClr>
              <a:buSzTx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疏散除应急人员之外的所有无关人员；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6889945" y="3422475"/>
            <a:ext cx="4021120" cy="12380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200000"/>
              </a:lnSpc>
              <a:spcBef>
                <a:spcPts val="590"/>
              </a:spcBef>
              <a:buClr>
                <a:srgbClr val="580000"/>
              </a:buClr>
              <a:buSzTx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在火势允许的情况下，优先从熟悉的路线疏散；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TextBox 18"/>
          <p:cNvSpPr txBox="1"/>
          <p:nvPr/>
        </p:nvSpPr>
        <p:spPr>
          <a:xfrm>
            <a:off x="8136715" y="4908447"/>
            <a:ext cx="3598085" cy="1428853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疏散完毕应进行人员清点，发现人员失踪应通报部门负责人或安管。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202020">
                  <a:lumMod val="100000"/>
                </a:srgb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TextBox 19"/>
          <p:cNvSpPr txBox="1"/>
          <p:nvPr/>
        </p:nvSpPr>
        <p:spPr>
          <a:xfrm>
            <a:off x="742950" y="3717741"/>
            <a:ext cx="3083692" cy="12380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200000"/>
              </a:lnSpc>
              <a:spcBef>
                <a:spcPts val="590"/>
              </a:spcBef>
              <a:buClr>
                <a:srgbClr val="580000"/>
              </a:buClr>
              <a:buSzTx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优先疏散行动不便人员和女员工；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TextBox 20"/>
          <p:cNvSpPr txBox="1"/>
          <p:nvPr/>
        </p:nvSpPr>
        <p:spPr>
          <a:xfrm>
            <a:off x="1902535" y="5066026"/>
            <a:ext cx="3083692" cy="12380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>
              <a:lnSpc>
                <a:spcPct val="200000"/>
              </a:lnSpc>
              <a:spcBef>
                <a:spcPts val="590"/>
              </a:spcBef>
              <a:buClr>
                <a:srgbClr val="580000"/>
              </a:buClr>
              <a:buSzTx/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统一疏散至公司紧急集合点（篮球场）；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TextBox 39"/>
          <p:cNvSpPr txBox="1"/>
          <p:nvPr/>
        </p:nvSpPr>
        <p:spPr>
          <a:xfrm>
            <a:off x="4560083" y="1364945"/>
            <a:ext cx="3071834" cy="600164"/>
          </a:xfrm>
          <a:prstGeom prst="rect">
            <a:avLst/>
          </a:prstGeom>
          <a:solidFill>
            <a:srgbClr val="E31D1C"/>
          </a:solidFill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 sz="2000" b="1">
                <a:solidFill>
                  <a:srgbClr val="FF0000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pPr algn="ctr"/>
            <a:r>
              <a:rPr lang="en-US" altLang="zh-CN" sz="24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3.</a:t>
            </a:r>
            <a:r>
              <a:rPr lang="zh-CN" altLang="en-US" sz="24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人员疏散</a:t>
            </a:r>
            <a:endParaRPr lang="en-US" altLang="zh-CN" sz="240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3000">
        <p14:doors dir="vert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1086512" y="1864187"/>
            <a:ext cx="10018976" cy="4559191"/>
            <a:chOff x="1499924" y="1864187"/>
            <a:chExt cx="10018976" cy="4559191"/>
          </a:xfrm>
        </p:grpSpPr>
        <p:sp>
          <p:nvSpPr>
            <p:cNvPr id="2" name="矩形 1"/>
            <p:cNvSpPr/>
            <p:nvPr/>
          </p:nvSpPr>
          <p:spPr>
            <a:xfrm>
              <a:off x="1499924" y="1864187"/>
              <a:ext cx="10018976" cy="4136716"/>
            </a:xfrm>
            <a:prstGeom prst="rect">
              <a:avLst/>
            </a:prstGeom>
          </p:spPr>
          <p:txBody>
            <a:bodyPr/>
            <a:lstStyle/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认真对待、积极参与公司组织的消防演练，减少突发事件紧急疏散时的惊慌情绪；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平时应关注本车间的消防疏散路线，保持消防疏散通道和安全门的畅通；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负责人做好疏散人员的安抚，避免人员慌乱情绪；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发生火灾时不可乘坐电梯；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遇到火势威胁时，应披上用水浸湿的衣物、被褥等（保持身体尽可能的湿），向安全出口方向冲出去；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通过浓烟区域时，应尽量使身体贴近地面，并用湿毛巾等湿布捂住口鼻；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身上着火时，千万不要奔跑，应尽可能脱掉着火衣物，或者就地打滚或用厚重的衣物压住火苗灭火（不可用灭火器灭火，初起时可以用水灭火）。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285750" indent="-285750">
                <a:lnSpc>
                  <a:spcPct val="130000"/>
                </a:lnSpc>
                <a:spcBef>
                  <a:spcPts val="590"/>
                </a:spcBef>
                <a:buClr>
                  <a:srgbClr val="E31D1C"/>
                </a:buClr>
                <a:buSzTx/>
                <a:buFont typeface="Wingdings" panose="05000000000000000000" pitchFamily="2" charset="2"/>
                <a:buChar char="l"/>
              </a:pPr>
              <a:r>
                <a:rPr lang="en-US" altLang="zh-CN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如果逃生路线被火封锁或其他原因不通时，应立即退回并寻找其他出口，所有通道均不通时，应寻找安全庇护所（无可燃物，有充足的水，易被救援人员发现），可能时，在窗口挥舞衣物、呼叫等发送求救信号。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cxnSp>
          <p:nvCxnSpPr>
            <p:cNvPr id="4" name="直接连接符 3"/>
            <p:cNvCxnSpPr/>
            <p:nvPr/>
          </p:nvCxnSpPr>
          <p:spPr>
            <a:xfrm flipH="1">
              <a:off x="1648178" y="2065867"/>
              <a:ext cx="0" cy="4357511"/>
            </a:xfrm>
            <a:prstGeom prst="line">
              <a:avLst/>
            </a:prstGeom>
            <a:ln>
              <a:solidFill>
                <a:srgbClr val="E31D1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isInverted="1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916049" y="1694132"/>
            <a:ext cx="3055185" cy="3848715"/>
            <a:chOff x="938627" y="1310310"/>
            <a:chExt cx="3055185" cy="3848715"/>
          </a:xfrm>
        </p:grpSpPr>
        <p:grpSp>
          <p:nvGrpSpPr>
            <p:cNvPr id="7" name="组合 6"/>
            <p:cNvGrpSpPr/>
            <p:nvPr/>
          </p:nvGrpSpPr>
          <p:grpSpPr>
            <a:xfrm>
              <a:off x="938627" y="1310310"/>
              <a:ext cx="3055185" cy="3848715"/>
              <a:chOff x="938627" y="1310310"/>
              <a:chExt cx="3055185" cy="3848715"/>
            </a:xfrm>
          </p:grpSpPr>
          <p:sp>
            <p:nvSpPr>
              <p:cNvPr id="2" name="Freeform 5"/>
              <p:cNvSpPr/>
              <p:nvPr/>
            </p:nvSpPr>
            <p:spPr bwMode="auto">
              <a:xfrm rot="5400000">
                <a:off x="789683" y="1954895"/>
                <a:ext cx="3353074" cy="3055185"/>
              </a:xfrm>
              <a:custGeom>
                <a:avLst/>
                <a:gdLst>
                  <a:gd name="T0" fmla="*/ 2630 w 2676"/>
                  <a:gd name="T1" fmla="*/ 0 h 920"/>
                  <a:gd name="T2" fmla="*/ 45 w 2676"/>
                  <a:gd name="T3" fmla="*/ 0 h 920"/>
                  <a:gd name="T4" fmla="*/ 0 w 2676"/>
                  <a:gd name="T5" fmla="*/ 45 h 920"/>
                  <a:gd name="T6" fmla="*/ 0 w 2676"/>
                  <a:gd name="T7" fmla="*/ 308 h 920"/>
                  <a:gd name="T8" fmla="*/ 157 w 2676"/>
                  <a:gd name="T9" fmla="*/ 308 h 920"/>
                  <a:gd name="T10" fmla="*/ 157 w 2676"/>
                  <a:gd name="T11" fmla="*/ 130 h 920"/>
                  <a:gd name="T12" fmla="*/ 487 w 2676"/>
                  <a:gd name="T13" fmla="*/ 460 h 920"/>
                  <a:gd name="T14" fmla="*/ 158 w 2676"/>
                  <a:gd name="T15" fmla="*/ 789 h 920"/>
                  <a:gd name="T16" fmla="*/ 158 w 2676"/>
                  <a:gd name="T17" fmla="*/ 611 h 920"/>
                  <a:gd name="T18" fmla="*/ 0 w 2676"/>
                  <a:gd name="T19" fmla="*/ 611 h 920"/>
                  <a:gd name="T20" fmla="*/ 0 w 2676"/>
                  <a:gd name="T21" fmla="*/ 874 h 920"/>
                  <a:gd name="T22" fmla="*/ 45 w 2676"/>
                  <a:gd name="T23" fmla="*/ 920 h 920"/>
                  <a:gd name="T24" fmla="*/ 2630 w 2676"/>
                  <a:gd name="T25" fmla="*/ 920 h 920"/>
                  <a:gd name="T26" fmla="*/ 2676 w 2676"/>
                  <a:gd name="T27" fmla="*/ 874 h 920"/>
                  <a:gd name="T28" fmla="*/ 2676 w 2676"/>
                  <a:gd name="T29" fmla="*/ 45 h 920"/>
                  <a:gd name="T30" fmla="*/ 2630 w 2676"/>
                  <a:gd name="T31" fmla="*/ 0 h 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676" h="920">
                    <a:moveTo>
                      <a:pt x="2630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20" y="0"/>
                      <a:pt x="0" y="20"/>
                      <a:pt x="0" y="45"/>
                    </a:cubicBezTo>
                    <a:cubicBezTo>
                      <a:pt x="0" y="308"/>
                      <a:pt x="0" y="308"/>
                      <a:pt x="0" y="308"/>
                    </a:cubicBezTo>
                    <a:cubicBezTo>
                      <a:pt x="157" y="308"/>
                      <a:pt x="157" y="308"/>
                      <a:pt x="157" y="308"/>
                    </a:cubicBezTo>
                    <a:cubicBezTo>
                      <a:pt x="157" y="130"/>
                      <a:pt x="157" y="130"/>
                      <a:pt x="157" y="130"/>
                    </a:cubicBezTo>
                    <a:cubicBezTo>
                      <a:pt x="487" y="460"/>
                      <a:pt x="487" y="460"/>
                      <a:pt x="487" y="460"/>
                    </a:cubicBezTo>
                    <a:cubicBezTo>
                      <a:pt x="158" y="789"/>
                      <a:pt x="158" y="789"/>
                      <a:pt x="158" y="789"/>
                    </a:cubicBezTo>
                    <a:cubicBezTo>
                      <a:pt x="158" y="611"/>
                      <a:pt x="158" y="611"/>
                      <a:pt x="158" y="611"/>
                    </a:cubicBezTo>
                    <a:cubicBezTo>
                      <a:pt x="0" y="611"/>
                      <a:pt x="0" y="611"/>
                      <a:pt x="0" y="611"/>
                    </a:cubicBezTo>
                    <a:cubicBezTo>
                      <a:pt x="0" y="874"/>
                      <a:pt x="0" y="874"/>
                      <a:pt x="0" y="874"/>
                    </a:cubicBezTo>
                    <a:cubicBezTo>
                      <a:pt x="0" y="899"/>
                      <a:pt x="20" y="920"/>
                      <a:pt x="45" y="920"/>
                    </a:cubicBezTo>
                    <a:cubicBezTo>
                      <a:pt x="2630" y="920"/>
                      <a:pt x="2630" y="920"/>
                      <a:pt x="2630" y="920"/>
                    </a:cubicBezTo>
                    <a:cubicBezTo>
                      <a:pt x="2656" y="920"/>
                      <a:pt x="2676" y="899"/>
                      <a:pt x="2676" y="874"/>
                    </a:cubicBezTo>
                    <a:cubicBezTo>
                      <a:pt x="2676" y="45"/>
                      <a:pt x="2676" y="45"/>
                      <a:pt x="2676" y="45"/>
                    </a:cubicBezTo>
                    <a:cubicBezTo>
                      <a:pt x="2676" y="20"/>
                      <a:pt x="2656" y="0"/>
                      <a:pt x="263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1124820" y="1310310"/>
                <a:ext cx="2682800" cy="777329"/>
              </a:xfrm>
              <a:prstGeom prst="rect">
                <a:avLst/>
              </a:prstGeom>
              <a:noFill/>
            </p:spPr>
            <p:txBody>
              <a:bodyPr/>
              <a:lstStyle/>
              <a:p>
                <a:pPr marL="285750" indent="-285750" algn="ctr">
                  <a:lnSpc>
                    <a:spcPct val="130000"/>
                  </a:lnSpc>
                  <a:spcBef>
                    <a:spcPts val="590"/>
                  </a:spcBef>
                  <a:buClr>
                    <a:srgbClr val="009900"/>
                  </a:buClr>
                  <a:buSzTx/>
                </a:pPr>
                <a:r>
                  <a:rPr lang="en-US" altLang="zh-CN" sz="5400" b="1">
                    <a:solidFill>
                      <a:srgbClr val="C00000"/>
                    </a:solidFill>
                    <a:cs typeface="+mn-ea"/>
                    <a:sym typeface="+mn-lt"/>
                  </a:rPr>
                  <a:t>4</a:t>
                </a:r>
              </a:p>
            </p:txBody>
          </p:sp>
        </p:grpSp>
        <p:sp>
          <p:nvSpPr>
            <p:cNvPr id="5" name="矩形 4"/>
            <p:cNvSpPr/>
            <p:nvPr/>
          </p:nvSpPr>
          <p:spPr>
            <a:xfrm>
              <a:off x="1124820" y="2656513"/>
              <a:ext cx="2682800" cy="777329"/>
            </a:xfrm>
            <a:prstGeom prst="rect">
              <a:avLst/>
            </a:prstGeom>
            <a:noFill/>
          </p:spPr>
          <p:txBody>
            <a:bodyPr/>
            <a:lstStyle/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zh-CN" altLang="en-US" sz="2400">
                  <a:solidFill>
                    <a:schemeClr val="bg1"/>
                  </a:solidFill>
                  <a:cs typeface="+mn-ea"/>
                  <a:sym typeface="+mn-lt"/>
                </a:rPr>
                <a:t>救援 </a:t>
              </a:r>
              <a:endParaRPr lang="en-US" altLang="zh-CN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现场能救援时尽力施救，不能时应告知负责人、安管等人员受困情况，组织专业人员施救。</a:t>
              </a:r>
              <a:endParaRPr lang="en-US" alt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220767" y="1694132"/>
            <a:ext cx="3055185" cy="3848715"/>
            <a:chOff x="938627" y="1310310"/>
            <a:chExt cx="3055185" cy="3848715"/>
          </a:xfrm>
        </p:grpSpPr>
        <p:grpSp>
          <p:nvGrpSpPr>
            <p:cNvPr id="10" name="组合 9"/>
            <p:cNvGrpSpPr/>
            <p:nvPr/>
          </p:nvGrpSpPr>
          <p:grpSpPr>
            <a:xfrm>
              <a:off x="938627" y="1310310"/>
              <a:ext cx="3055185" cy="3848715"/>
              <a:chOff x="938627" y="1310310"/>
              <a:chExt cx="3055185" cy="3848715"/>
            </a:xfrm>
          </p:grpSpPr>
          <p:sp>
            <p:nvSpPr>
              <p:cNvPr id="12" name="Freeform 5"/>
              <p:cNvSpPr/>
              <p:nvPr/>
            </p:nvSpPr>
            <p:spPr bwMode="auto">
              <a:xfrm rot="5400000">
                <a:off x="789683" y="1954895"/>
                <a:ext cx="3353074" cy="3055185"/>
              </a:xfrm>
              <a:custGeom>
                <a:avLst/>
                <a:gdLst>
                  <a:gd name="T0" fmla="*/ 2630 w 2676"/>
                  <a:gd name="T1" fmla="*/ 0 h 920"/>
                  <a:gd name="T2" fmla="*/ 45 w 2676"/>
                  <a:gd name="T3" fmla="*/ 0 h 920"/>
                  <a:gd name="T4" fmla="*/ 0 w 2676"/>
                  <a:gd name="T5" fmla="*/ 45 h 920"/>
                  <a:gd name="T6" fmla="*/ 0 w 2676"/>
                  <a:gd name="T7" fmla="*/ 308 h 920"/>
                  <a:gd name="T8" fmla="*/ 157 w 2676"/>
                  <a:gd name="T9" fmla="*/ 308 h 920"/>
                  <a:gd name="T10" fmla="*/ 157 w 2676"/>
                  <a:gd name="T11" fmla="*/ 130 h 920"/>
                  <a:gd name="T12" fmla="*/ 487 w 2676"/>
                  <a:gd name="T13" fmla="*/ 460 h 920"/>
                  <a:gd name="T14" fmla="*/ 158 w 2676"/>
                  <a:gd name="T15" fmla="*/ 789 h 920"/>
                  <a:gd name="T16" fmla="*/ 158 w 2676"/>
                  <a:gd name="T17" fmla="*/ 611 h 920"/>
                  <a:gd name="T18" fmla="*/ 0 w 2676"/>
                  <a:gd name="T19" fmla="*/ 611 h 920"/>
                  <a:gd name="T20" fmla="*/ 0 w 2676"/>
                  <a:gd name="T21" fmla="*/ 874 h 920"/>
                  <a:gd name="T22" fmla="*/ 45 w 2676"/>
                  <a:gd name="T23" fmla="*/ 920 h 920"/>
                  <a:gd name="T24" fmla="*/ 2630 w 2676"/>
                  <a:gd name="T25" fmla="*/ 920 h 920"/>
                  <a:gd name="T26" fmla="*/ 2676 w 2676"/>
                  <a:gd name="T27" fmla="*/ 874 h 920"/>
                  <a:gd name="T28" fmla="*/ 2676 w 2676"/>
                  <a:gd name="T29" fmla="*/ 45 h 920"/>
                  <a:gd name="T30" fmla="*/ 2630 w 2676"/>
                  <a:gd name="T31" fmla="*/ 0 h 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676" h="920">
                    <a:moveTo>
                      <a:pt x="2630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20" y="0"/>
                      <a:pt x="0" y="20"/>
                      <a:pt x="0" y="45"/>
                    </a:cubicBezTo>
                    <a:cubicBezTo>
                      <a:pt x="0" y="308"/>
                      <a:pt x="0" y="308"/>
                      <a:pt x="0" y="308"/>
                    </a:cubicBezTo>
                    <a:cubicBezTo>
                      <a:pt x="157" y="308"/>
                      <a:pt x="157" y="308"/>
                      <a:pt x="157" y="308"/>
                    </a:cubicBezTo>
                    <a:cubicBezTo>
                      <a:pt x="157" y="130"/>
                      <a:pt x="157" y="130"/>
                      <a:pt x="157" y="130"/>
                    </a:cubicBezTo>
                    <a:cubicBezTo>
                      <a:pt x="487" y="460"/>
                      <a:pt x="487" y="460"/>
                      <a:pt x="487" y="460"/>
                    </a:cubicBezTo>
                    <a:cubicBezTo>
                      <a:pt x="158" y="789"/>
                      <a:pt x="158" y="789"/>
                      <a:pt x="158" y="789"/>
                    </a:cubicBezTo>
                    <a:cubicBezTo>
                      <a:pt x="158" y="611"/>
                      <a:pt x="158" y="611"/>
                      <a:pt x="158" y="611"/>
                    </a:cubicBezTo>
                    <a:cubicBezTo>
                      <a:pt x="0" y="611"/>
                      <a:pt x="0" y="611"/>
                      <a:pt x="0" y="611"/>
                    </a:cubicBezTo>
                    <a:cubicBezTo>
                      <a:pt x="0" y="874"/>
                      <a:pt x="0" y="874"/>
                      <a:pt x="0" y="874"/>
                    </a:cubicBezTo>
                    <a:cubicBezTo>
                      <a:pt x="0" y="899"/>
                      <a:pt x="20" y="920"/>
                      <a:pt x="45" y="920"/>
                    </a:cubicBezTo>
                    <a:cubicBezTo>
                      <a:pt x="2630" y="920"/>
                      <a:pt x="2630" y="920"/>
                      <a:pt x="2630" y="920"/>
                    </a:cubicBezTo>
                    <a:cubicBezTo>
                      <a:pt x="2656" y="920"/>
                      <a:pt x="2676" y="899"/>
                      <a:pt x="2676" y="874"/>
                    </a:cubicBezTo>
                    <a:cubicBezTo>
                      <a:pt x="2676" y="45"/>
                      <a:pt x="2676" y="45"/>
                      <a:pt x="2676" y="45"/>
                    </a:cubicBezTo>
                    <a:cubicBezTo>
                      <a:pt x="2676" y="20"/>
                      <a:pt x="2656" y="0"/>
                      <a:pt x="2630" y="0"/>
                    </a:cubicBez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1124820" y="1310310"/>
                <a:ext cx="2682800" cy="777329"/>
              </a:xfrm>
              <a:prstGeom prst="rect">
                <a:avLst/>
              </a:prstGeom>
              <a:noFill/>
            </p:spPr>
            <p:txBody>
              <a:bodyPr/>
              <a:lstStyle/>
              <a:p>
                <a:pPr marL="285750" indent="-285750" algn="ctr">
                  <a:lnSpc>
                    <a:spcPct val="130000"/>
                  </a:lnSpc>
                  <a:spcBef>
                    <a:spcPts val="590"/>
                  </a:spcBef>
                  <a:buClr>
                    <a:srgbClr val="009900"/>
                  </a:buClr>
                  <a:buSzTx/>
                </a:pPr>
                <a:r>
                  <a:rPr lang="en-US" altLang="zh-CN" sz="5400" b="1">
                    <a:solidFill>
                      <a:srgbClr val="C00000"/>
                    </a:solidFill>
                    <a:cs typeface="+mn-ea"/>
                    <a:sym typeface="+mn-lt"/>
                  </a:rPr>
                  <a:t>5</a:t>
                </a:r>
              </a:p>
            </p:txBody>
          </p:sp>
        </p:grpSp>
        <p:sp>
          <p:nvSpPr>
            <p:cNvPr id="11" name="矩形 10"/>
            <p:cNvSpPr/>
            <p:nvPr/>
          </p:nvSpPr>
          <p:spPr>
            <a:xfrm>
              <a:off x="938627" y="2580037"/>
              <a:ext cx="3016627" cy="777329"/>
            </a:xfrm>
            <a:prstGeom prst="rect">
              <a:avLst/>
            </a:prstGeom>
            <a:noFill/>
          </p:spPr>
          <p:txBody>
            <a:bodyPr/>
            <a:lstStyle/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zh-CN" altLang="en-US" sz="2400">
                  <a:solidFill>
                    <a:schemeClr val="bg1"/>
                  </a:solidFill>
                  <a:cs typeface="+mn-ea"/>
                  <a:sym typeface="+mn-lt"/>
                </a:rPr>
                <a:t>警戒 </a:t>
              </a:r>
              <a:endParaRPr lang="en-US" altLang="zh-CN" sz="2400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劝阻无关人员进入火场；</a:t>
              </a:r>
              <a:endParaRPr lang="en-US" altLang="zh-CN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en-US" altLang="zh-CN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引导救援、灭火人员和车辆进入现场；</a:t>
              </a:r>
              <a:endParaRPr lang="en-US" altLang="zh-CN">
                <a:solidFill>
                  <a:schemeClr val="bg1"/>
                </a:solidFill>
                <a:cs typeface="+mn-ea"/>
                <a:sym typeface="+mn-lt"/>
              </a:endParaRPr>
            </a:p>
            <a:p>
              <a:pPr marL="285750" indent="-285750" algn="ctr">
                <a:lnSpc>
                  <a:spcPct val="130000"/>
                </a:lnSpc>
                <a:spcBef>
                  <a:spcPts val="590"/>
                </a:spcBef>
                <a:buClr>
                  <a:srgbClr val="009900"/>
                </a:buClr>
                <a:buSzTx/>
              </a:pPr>
              <a:r>
                <a:rPr lang="en-US" altLang="zh-CN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  <a:r>
                <a:rPr lang="zh-CN" altLang="en-US">
                  <a:solidFill>
                    <a:schemeClr val="bg1"/>
                  </a:solidFill>
                  <a:cs typeface="+mn-ea"/>
                  <a:sym typeface="+mn-lt"/>
                </a:rPr>
                <a:t>避免混水摸鱼事件，关注是否有可疑人员人为纵火。</a:t>
              </a:r>
              <a:endParaRPr lang="en-US" altLang="zh-CN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4" name="图片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B587861F-71B0-0470-C085-AC3C0917D83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59601" y="2285174"/>
            <a:ext cx="3672800" cy="3672800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353595" y="1100592"/>
            <a:ext cx="3573234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</a:defRPr>
            </a:lvl1pPr>
          </a:lstStyle>
          <a:p>
            <a:pPr algn="ctr"/>
            <a:r>
              <a:rPr lang="zh-CN" altLang="en-US" sz="6600">
                <a:sym typeface="+mn-lt"/>
              </a:rPr>
              <a:t>第四章</a:t>
            </a:r>
          </a:p>
        </p:txBody>
      </p:sp>
      <p:sp>
        <p:nvSpPr>
          <p:cNvPr id="16" name="矩形 15"/>
          <p:cNvSpPr/>
          <p:nvPr/>
        </p:nvSpPr>
        <p:spPr>
          <a:xfrm>
            <a:off x="2284039" y="2208588"/>
            <a:ext cx="7712345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  <a:sym typeface="+mn-lt"/>
              </a:rPr>
              <a:t>常用消防器材介绍</a:t>
            </a:r>
            <a:endParaRPr lang="en-US" altLang="zh-CN" sz="7200" b="1"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03950" y="3424188"/>
            <a:ext cx="4672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800">
                <a:cs typeface="+mn-ea"/>
                <a:sym typeface="+mn-lt"/>
              </a:rPr>
              <a:t>Characteristics of fire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B07A52-51D5-C1D1-F54B-09BA47A25EB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783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1530924" y="2214480"/>
            <a:ext cx="4268283" cy="671010"/>
            <a:chOff x="1044353" y="1942065"/>
            <a:chExt cx="4268283" cy="671010"/>
          </a:xfrm>
        </p:grpSpPr>
        <p:sp>
          <p:nvSpPr>
            <p:cNvPr id="3" name="矩形 2"/>
            <p:cNvSpPr/>
            <p:nvPr/>
          </p:nvSpPr>
          <p:spPr>
            <a:xfrm>
              <a:off x="1715363" y="2036959"/>
              <a:ext cx="3597273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spcAft>
                  <a:spcPts val="1200"/>
                </a:spcAft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1.</a:t>
              </a:r>
              <a:r>
                <a:rPr lang="zh-CN" altLang="en-US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火灾的特性</a:t>
              </a:r>
              <a:endPara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4353" y="1942065"/>
              <a:ext cx="671010" cy="671010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/>
        </p:nvGrpSpPr>
        <p:grpSpPr>
          <a:xfrm>
            <a:off x="6196962" y="1260075"/>
            <a:ext cx="4268284" cy="671010"/>
            <a:chOff x="6120127" y="1942065"/>
            <a:chExt cx="4268284" cy="671010"/>
          </a:xfrm>
        </p:grpSpPr>
        <p:sp>
          <p:nvSpPr>
            <p:cNvPr id="6" name="矩形 5"/>
            <p:cNvSpPr/>
            <p:nvPr/>
          </p:nvSpPr>
          <p:spPr>
            <a:xfrm>
              <a:off x="6791137" y="2036959"/>
              <a:ext cx="35972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spcAft>
                  <a:spcPts val="1200"/>
                </a:spcAft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2.</a:t>
              </a:r>
              <a:r>
                <a:rPr lang="zh-CN" altLang="en-US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火灾的预防</a:t>
              </a:r>
              <a:endPara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0127" y="1942065"/>
              <a:ext cx="671010" cy="671010"/>
            </a:xfrm>
            <a:prstGeom prst="rect">
              <a:avLst/>
            </a:prstGeom>
          </p:spPr>
        </p:pic>
      </p:grpSp>
      <p:grpSp>
        <p:nvGrpSpPr>
          <p:cNvPr id="23" name="组合 22"/>
          <p:cNvGrpSpPr/>
          <p:nvPr/>
        </p:nvGrpSpPr>
        <p:grpSpPr>
          <a:xfrm>
            <a:off x="1530924" y="3020568"/>
            <a:ext cx="4343810" cy="671010"/>
            <a:chOff x="1044353" y="2748153"/>
            <a:chExt cx="4343810" cy="671010"/>
          </a:xfrm>
        </p:grpSpPr>
        <p:sp>
          <p:nvSpPr>
            <p:cNvPr id="8" name="矩形 7"/>
            <p:cNvSpPr/>
            <p:nvPr/>
          </p:nvSpPr>
          <p:spPr>
            <a:xfrm>
              <a:off x="1715363" y="2895943"/>
              <a:ext cx="36728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spcAft>
                  <a:spcPts val="1200"/>
                </a:spcAft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3.</a:t>
              </a:r>
              <a:r>
                <a:rPr lang="zh-CN" altLang="en-US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火灾的应急处理</a:t>
              </a:r>
              <a:endPara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4353" y="2748153"/>
              <a:ext cx="671010" cy="671010"/>
            </a:xfrm>
            <a:prstGeom prst="rect">
              <a:avLst/>
            </a:prstGeom>
          </p:spPr>
        </p:pic>
      </p:grpSp>
      <p:grpSp>
        <p:nvGrpSpPr>
          <p:cNvPr id="25" name="组合 24"/>
          <p:cNvGrpSpPr/>
          <p:nvPr/>
        </p:nvGrpSpPr>
        <p:grpSpPr>
          <a:xfrm>
            <a:off x="6196962" y="2066163"/>
            <a:ext cx="4343810" cy="671010"/>
            <a:chOff x="6120127" y="2748153"/>
            <a:chExt cx="4343810" cy="671010"/>
          </a:xfrm>
        </p:grpSpPr>
        <p:sp>
          <p:nvSpPr>
            <p:cNvPr id="9" name="矩形 8"/>
            <p:cNvSpPr/>
            <p:nvPr/>
          </p:nvSpPr>
          <p:spPr>
            <a:xfrm>
              <a:off x="6791137" y="2895943"/>
              <a:ext cx="36728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  <a:spcAft>
                  <a:spcPts val="1200"/>
                </a:spcAft>
              </a:pPr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4.</a:t>
              </a:r>
              <a:r>
                <a:rPr lang="zh-CN" altLang="en-US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常用消防器材介绍</a:t>
              </a:r>
              <a:endParaRPr lang="en-US" altLang="zh-CN" sz="28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0127" y="2748153"/>
              <a:ext cx="671010" cy="671010"/>
            </a:xfrm>
            <a:prstGeom prst="rect">
              <a:avLst/>
            </a:prstGeom>
          </p:spPr>
        </p:pic>
      </p:grpSp>
      <p:grpSp>
        <p:nvGrpSpPr>
          <p:cNvPr id="12" name="组合 11"/>
          <p:cNvGrpSpPr/>
          <p:nvPr/>
        </p:nvGrpSpPr>
        <p:grpSpPr>
          <a:xfrm>
            <a:off x="6196962" y="2999042"/>
            <a:ext cx="4343810" cy="671010"/>
            <a:chOff x="6120127" y="3681032"/>
            <a:chExt cx="4343810" cy="671010"/>
          </a:xfrm>
        </p:grpSpPr>
        <p:sp>
          <p:nvSpPr>
            <p:cNvPr id="14" name="矩形 13"/>
            <p:cNvSpPr/>
            <p:nvPr/>
          </p:nvSpPr>
          <p:spPr>
            <a:xfrm>
              <a:off x="6791137" y="3754927"/>
              <a:ext cx="36728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5.</a:t>
              </a:r>
              <a:r>
                <a:rPr lang="zh-CN" altLang="en-US" sz="2800" b="1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灭火器材使用实操</a:t>
              </a: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120127" y="3681032"/>
              <a:ext cx="671010" cy="671010"/>
            </a:xfrm>
            <a:prstGeom prst="rect">
              <a:avLst/>
            </a:prstGeom>
          </p:spPr>
        </p:pic>
      </p:grpSp>
      <p:sp>
        <p:nvSpPr>
          <p:cNvPr id="45" name="文本框 44"/>
          <p:cNvSpPr txBox="1"/>
          <p:nvPr/>
        </p:nvSpPr>
        <p:spPr>
          <a:xfrm>
            <a:off x="1850390" y="1162685"/>
            <a:ext cx="196215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400">
                <a:solidFill>
                  <a:srgbClr val="C00000"/>
                </a:solidFill>
                <a:ea typeface="字魂54号-贤黑" panose="00000500000000000000" pitchFamily="2" charset="-122"/>
              </a:rPr>
              <a:t>目录</a:t>
            </a: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2006F530-0A7D-5954-0E66-FFAF37C42C9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0085033" y="452761"/>
            <a:ext cx="12251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" dirty="0">
                <a:solidFill>
                  <a:srgbClr val="EAEAEA"/>
                </a:solidFill>
              </a:rPr>
              <a:t>https://www.ypppt.com/</a:t>
            </a:r>
            <a:endParaRPr lang="zh-CN" altLang="en-US" sz="6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  <p:cond evt="onBegin" delay="0">
                          <p:tn val="28"/>
                        </p:cond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9"/>
          <p:cNvSpPr txBox="1"/>
          <p:nvPr/>
        </p:nvSpPr>
        <p:spPr>
          <a:xfrm>
            <a:off x="4351449" y="1632974"/>
            <a:ext cx="30718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>
                <a:solidFill>
                  <a:srgbClr val="E31D1C"/>
                </a:solidFill>
                <a:cs typeface="+mn-ea"/>
                <a:sym typeface="+mn-lt"/>
              </a:rPr>
              <a:t>手提式干粉灭火器</a:t>
            </a:r>
            <a:endParaRPr lang="en-US" altLang="zh-CN" sz="2400" b="1">
              <a:solidFill>
                <a:srgbClr val="E31D1C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42378" y="3410308"/>
            <a:ext cx="3500462" cy="7909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ABC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干粉灭火器，可用于扑灭</a:t>
            </a:r>
            <a:endParaRPr lang="en-US" altLang="zh-CN" sz="160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A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、</a:t>
            </a: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B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、</a:t>
            </a: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C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、</a:t>
            </a: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E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类火灾</a:t>
            </a:r>
            <a:endParaRPr lang="en-US" altLang="zh-CN" sz="1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83120" y="3410307"/>
            <a:ext cx="3500462" cy="7909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D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类干粉灭火器，可用于扑灭</a:t>
            </a:r>
            <a:endParaRPr lang="en-US" altLang="zh-CN" sz="1600">
              <a:solidFill>
                <a:schemeClr val="bg1"/>
              </a:solidFill>
              <a:cs typeface="+mn-ea"/>
              <a:sym typeface="+mn-lt"/>
            </a:endParaRPr>
          </a:p>
          <a:p>
            <a:pPr algn="ctr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>
                <a:solidFill>
                  <a:schemeClr val="bg1"/>
                </a:solidFill>
                <a:cs typeface="+mn-ea"/>
                <a:sym typeface="+mn-lt"/>
              </a:rPr>
              <a:t>D</a:t>
            </a:r>
            <a:r>
              <a:rPr lang="zh-CN" altLang="en-US" sz="1600">
                <a:solidFill>
                  <a:schemeClr val="bg1"/>
                </a:solidFill>
                <a:cs typeface="+mn-ea"/>
                <a:sym typeface="+mn-lt"/>
              </a:rPr>
              <a:t>类火灾</a:t>
            </a:r>
            <a:endParaRPr lang="en-US" altLang="zh-CN" sz="160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353595" y="1100592"/>
            <a:ext cx="3573234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</a:defRPr>
            </a:lvl1pPr>
          </a:lstStyle>
          <a:p>
            <a:pPr algn="ctr"/>
            <a:r>
              <a:rPr lang="zh-CN" altLang="en-US" sz="6600">
                <a:sym typeface="+mn-lt"/>
              </a:rPr>
              <a:t>第五章</a:t>
            </a:r>
          </a:p>
        </p:txBody>
      </p:sp>
      <p:sp>
        <p:nvSpPr>
          <p:cNvPr id="16" name="矩形 15"/>
          <p:cNvSpPr/>
          <p:nvPr/>
        </p:nvSpPr>
        <p:spPr>
          <a:xfrm>
            <a:off x="2286009" y="2281465"/>
            <a:ext cx="7619981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  <a:sym typeface="+mn-lt"/>
              </a:rPr>
              <a:t>灭火器材使用实操</a:t>
            </a:r>
            <a:endParaRPr lang="en-US" altLang="zh-CN" sz="7200" b="1"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03950" y="3424188"/>
            <a:ext cx="4672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800">
                <a:cs typeface="+mn-ea"/>
                <a:sym typeface="+mn-lt"/>
              </a:rPr>
              <a:t>Characteristics of fire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B07A52-51D5-C1D1-F54B-09BA47A25EB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08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6"/>
          <p:cNvSpPr>
            <a:spLocks noChangeArrowheads="1"/>
          </p:cNvSpPr>
          <p:nvPr/>
        </p:nvSpPr>
        <p:spPr bwMode="auto">
          <a:xfrm>
            <a:off x="608457" y="2809892"/>
            <a:ext cx="30321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 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手提灭火器把，在距离起火点</a:t>
            </a:r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3M—5M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左右处，将灭火器放下，在室外使用时注意占据上风方向。</a:t>
            </a:r>
          </a:p>
        </p:txBody>
      </p:sp>
      <p:sp>
        <p:nvSpPr>
          <p:cNvPr id="30" name="矩形 6"/>
          <p:cNvSpPr>
            <a:spLocks noChangeArrowheads="1"/>
          </p:cNvSpPr>
          <p:nvPr/>
        </p:nvSpPr>
        <p:spPr bwMode="auto">
          <a:xfrm>
            <a:off x="608457" y="4683086"/>
            <a:ext cx="30321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3. 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拔下保险销，一只手握住喷嘴，使其对准火焰根部，另一只手用力按下压把，干粉便会从喷嘴喷射出来。</a:t>
            </a:r>
          </a:p>
        </p:txBody>
      </p:sp>
      <p:sp>
        <p:nvSpPr>
          <p:cNvPr id="31" name="矩形 30"/>
          <p:cNvSpPr/>
          <p:nvPr/>
        </p:nvSpPr>
        <p:spPr>
          <a:xfrm>
            <a:off x="724568" y="4342908"/>
            <a:ext cx="2916000" cy="332148"/>
          </a:xfrm>
          <a:prstGeom prst="rect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手提式干粉灭火器的使用方法</a:t>
            </a:r>
          </a:p>
        </p:txBody>
      </p:sp>
      <p:sp>
        <p:nvSpPr>
          <p:cNvPr id="32" name="矩形 31"/>
          <p:cNvSpPr/>
          <p:nvPr/>
        </p:nvSpPr>
        <p:spPr>
          <a:xfrm>
            <a:off x="724568" y="2449379"/>
            <a:ext cx="2916000" cy="332148"/>
          </a:xfrm>
          <a:prstGeom prst="rect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手提式干粉灭火器的使用方法</a:t>
            </a:r>
          </a:p>
        </p:txBody>
      </p:sp>
      <p:sp>
        <p:nvSpPr>
          <p:cNvPr id="33" name="矩形 6"/>
          <p:cNvSpPr>
            <a:spLocks noChangeArrowheads="1"/>
          </p:cNvSpPr>
          <p:nvPr/>
        </p:nvSpPr>
        <p:spPr bwMode="auto">
          <a:xfrm>
            <a:off x="8230532" y="2809892"/>
            <a:ext cx="30321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2. 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使用前先将灭火器上下颠倒几次，使筒内干粉松动。</a:t>
            </a:r>
          </a:p>
        </p:txBody>
      </p:sp>
      <p:sp>
        <p:nvSpPr>
          <p:cNvPr id="34" name="矩形 6"/>
          <p:cNvSpPr>
            <a:spLocks noChangeArrowheads="1"/>
          </p:cNvSpPr>
          <p:nvPr/>
        </p:nvSpPr>
        <p:spPr bwMode="auto">
          <a:xfrm>
            <a:off x="8230532" y="4683086"/>
            <a:ext cx="30321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4. </a:t>
            </a:r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左右喷射，不能上下喷射，灭火过程中应保持灭火器直立状态，不能横卧或颠倒使用。</a:t>
            </a:r>
          </a:p>
        </p:txBody>
      </p:sp>
      <p:sp>
        <p:nvSpPr>
          <p:cNvPr id="35" name="矩形 34"/>
          <p:cNvSpPr/>
          <p:nvPr/>
        </p:nvSpPr>
        <p:spPr>
          <a:xfrm>
            <a:off x="8346643" y="4342908"/>
            <a:ext cx="2916000" cy="332148"/>
          </a:xfrm>
          <a:prstGeom prst="rect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手提式干粉灭火器的使用方法</a:t>
            </a:r>
          </a:p>
        </p:txBody>
      </p:sp>
      <p:sp>
        <p:nvSpPr>
          <p:cNvPr id="36" name="矩形 35"/>
          <p:cNvSpPr/>
          <p:nvPr/>
        </p:nvSpPr>
        <p:spPr>
          <a:xfrm>
            <a:off x="8346643" y="2449379"/>
            <a:ext cx="2916000" cy="332148"/>
          </a:xfrm>
          <a:prstGeom prst="rect">
            <a:avLst/>
          </a:pr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sz="1600" b="1">
                <a:solidFill>
                  <a:schemeClr val="bg1"/>
                </a:solidFill>
                <a:cs typeface="+mn-ea"/>
                <a:sym typeface="+mn-lt"/>
              </a:rPr>
              <a:t>手提式干粉灭火器的使用方法</a:t>
            </a:r>
          </a:p>
        </p:txBody>
      </p:sp>
      <p:sp>
        <p:nvSpPr>
          <p:cNvPr id="4" name="矩形 3"/>
          <p:cNvSpPr/>
          <p:nvPr/>
        </p:nvSpPr>
        <p:spPr>
          <a:xfrm>
            <a:off x="4434125" y="2449195"/>
            <a:ext cx="3118338" cy="3185746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3000">
        <p14:prism dir="u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 animBg="1"/>
      <p:bldP spid="32" grpId="0" animBg="1"/>
      <p:bldP spid="33" grpId="0"/>
      <p:bldP spid="34" grpId="0"/>
      <p:bldP spid="35" grpId="0" animBg="1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52862" y="3871765"/>
            <a:ext cx="639384" cy="629230"/>
            <a:chOff x="1762551" y="3008791"/>
            <a:chExt cx="639384" cy="629230"/>
          </a:xfrm>
        </p:grpSpPr>
        <p:sp>
          <p:nvSpPr>
            <p:cNvPr id="3" name="Oval 4"/>
            <p:cNvSpPr/>
            <p:nvPr/>
          </p:nvSpPr>
          <p:spPr>
            <a:xfrm>
              <a:off x="1762551" y="3008791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Rectangle 4"/>
            <p:cNvSpPr txBox="1">
              <a:spLocks noChangeArrowheads="1"/>
            </p:cNvSpPr>
            <p:nvPr/>
          </p:nvSpPr>
          <p:spPr bwMode="auto">
            <a:xfrm>
              <a:off x="1762551" y="3158908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01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981586" y="4933772"/>
            <a:ext cx="21341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右手拖着压把，左手拖着灭火器底部，轻轻取下灭火器</a:t>
            </a:r>
          </a:p>
          <a:p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428350" y="3859926"/>
            <a:ext cx="639384" cy="629230"/>
            <a:chOff x="3338039" y="2996952"/>
            <a:chExt cx="639384" cy="629230"/>
          </a:xfrm>
        </p:grpSpPr>
        <p:sp>
          <p:nvSpPr>
            <p:cNvPr id="7" name="Oval 4"/>
            <p:cNvSpPr/>
            <p:nvPr/>
          </p:nvSpPr>
          <p:spPr>
            <a:xfrm>
              <a:off x="3338039" y="2996952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Rectangle 4"/>
            <p:cNvSpPr txBox="1">
              <a:spLocks noChangeArrowheads="1"/>
            </p:cNvSpPr>
            <p:nvPr/>
          </p:nvSpPr>
          <p:spPr bwMode="auto">
            <a:xfrm>
              <a:off x="3338039" y="3147069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02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9" name="矩形 8"/>
          <p:cNvSpPr/>
          <p:nvPr/>
        </p:nvSpPr>
        <p:spPr>
          <a:xfrm>
            <a:off x="3191531" y="2644604"/>
            <a:ext cx="17265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右手提着灭火器到现场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5021214" y="3878768"/>
            <a:ext cx="639384" cy="629230"/>
            <a:chOff x="4930903" y="3015794"/>
            <a:chExt cx="639384" cy="629230"/>
          </a:xfrm>
        </p:grpSpPr>
        <p:sp>
          <p:nvSpPr>
            <p:cNvPr id="11" name="Oval 4"/>
            <p:cNvSpPr/>
            <p:nvPr/>
          </p:nvSpPr>
          <p:spPr>
            <a:xfrm>
              <a:off x="4930903" y="3015794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Rectangle 4"/>
            <p:cNvSpPr txBox="1">
              <a:spLocks noChangeArrowheads="1"/>
            </p:cNvSpPr>
            <p:nvPr/>
          </p:nvSpPr>
          <p:spPr bwMode="auto">
            <a:xfrm>
              <a:off x="4930903" y="3165911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03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3" name="矩形 12"/>
          <p:cNvSpPr/>
          <p:nvPr/>
        </p:nvSpPr>
        <p:spPr>
          <a:xfrm>
            <a:off x="4463272" y="5010716"/>
            <a:ext cx="1960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右手捂住喷嘴，左手执筒底边缘</a:t>
            </a:r>
            <a:endParaRPr lang="zh-CN" altLang="en-US" sz="1200" kern="100"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533382" y="3878768"/>
            <a:ext cx="639384" cy="629230"/>
            <a:chOff x="6443071" y="3015794"/>
            <a:chExt cx="639384" cy="629230"/>
          </a:xfrm>
        </p:grpSpPr>
        <p:sp>
          <p:nvSpPr>
            <p:cNvPr id="15" name="Oval 4"/>
            <p:cNvSpPr/>
            <p:nvPr/>
          </p:nvSpPr>
          <p:spPr>
            <a:xfrm>
              <a:off x="6443071" y="3015794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Rectangle 4"/>
            <p:cNvSpPr txBox="1">
              <a:spLocks noChangeArrowheads="1"/>
            </p:cNvSpPr>
            <p:nvPr/>
          </p:nvSpPr>
          <p:spPr bwMode="auto">
            <a:xfrm>
              <a:off x="6443071" y="3165911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04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17" name="矩形 16"/>
          <p:cNvSpPr/>
          <p:nvPr/>
        </p:nvSpPr>
        <p:spPr>
          <a:xfrm>
            <a:off x="6057884" y="2618391"/>
            <a:ext cx="23575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把灭火器颠倒过来呈垂直状态，用劲上下晃动几下，然后放开喷嘴。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8117558" y="3878768"/>
            <a:ext cx="639384" cy="629230"/>
            <a:chOff x="8027247" y="3015794"/>
            <a:chExt cx="639384" cy="629230"/>
          </a:xfrm>
        </p:grpSpPr>
        <p:sp>
          <p:nvSpPr>
            <p:cNvPr id="19" name="Oval 4"/>
            <p:cNvSpPr/>
            <p:nvPr/>
          </p:nvSpPr>
          <p:spPr>
            <a:xfrm>
              <a:off x="8027247" y="3015794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4"/>
            <p:cNvSpPr txBox="1">
              <a:spLocks noChangeArrowheads="1"/>
            </p:cNvSpPr>
            <p:nvPr/>
          </p:nvSpPr>
          <p:spPr bwMode="auto">
            <a:xfrm>
              <a:off x="8027247" y="3165911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05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8117558" y="4810661"/>
            <a:ext cx="271356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右手抓筒耳，左手抓筒底边缘，把喷嘴朝向燃烧区，站在离火源八米的地方喷射，并不断前进，兜围着火焰喷射，直至把火扑灭。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9732573" y="3912354"/>
            <a:ext cx="639384" cy="629230"/>
            <a:chOff x="9642262" y="3049380"/>
            <a:chExt cx="639384" cy="629230"/>
          </a:xfrm>
        </p:grpSpPr>
        <p:sp>
          <p:nvSpPr>
            <p:cNvPr id="23" name="Oval 4"/>
            <p:cNvSpPr/>
            <p:nvPr/>
          </p:nvSpPr>
          <p:spPr>
            <a:xfrm>
              <a:off x="9642262" y="3049380"/>
              <a:ext cx="626458" cy="629230"/>
            </a:xfrm>
            <a:prstGeom prst="ellipse">
              <a:avLst/>
            </a:prstGeom>
            <a:solidFill>
              <a:srgbClr val="E31D1C"/>
            </a:solidFill>
            <a:ln>
              <a:noFill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Rectangle 4"/>
            <p:cNvSpPr txBox="1">
              <a:spLocks noChangeArrowheads="1"/>
            </p:cNvSpPr>
            <p:nvPr/>
          </p:nvSpPr>
          <p:spPr bwMode="auto">
            <a:xfrm>
              <a:off x="9642262" y="3199497"/>
              <a:ext cx="639384" cy="342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/>
            <a:lstStyle>
              <a:lvl1pPr marL="0" indent="0" algn="ctr">
                <a:buFontTx/>
                <a:buNone/>
                <a:defRPr sz="2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000">
                  <a:latin typeface="+mn-lt"/>
                  <a:ea typeface="仿宋_GB2312" pitchFamily="49" charset="-122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latin typeface="+mn-lt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latin typeface="+mn-lt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latin typeface="+mn-lt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latin typeface="+mn-lt"/>
                </a:defRPr>
              </a:lvl9pPr>
            </a:lstStyle>
            <a:p>
              <a:r>
                <a:rPr lang="en-US" altLang="zh-CN">
                  <a:latin typeface="+mn-lt"/>
                  <a:ea typeface="+mn-ea"/>
                  <a:cs typeface="+mn-ea"/>
                  <a:sym typeface="+mn-lt"/>
                </a:rPr>
                <a:t>06</a:t>
              </a:r>
              <a:endParaRPr lang="zh-CN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9347564" y="2675267"/>
            <a:ext cx="17733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6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灭火后，把灭火器卧放在地上，喷嘴朝下。</a:t>
            </a:r>
            <a:endParaRPr lang="zh-CN" altLang="en-US" sz="1200" kern="100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4792624" y="1708556"/>
            <a:ext cx="3262432" cy="461665"/>
          </a:xfrm>
          <a:prstGeom prst="rect">
            <a:avLst/>
          </a:prstGeom>
          <a:solidFill>
            <a:srgbClr val="E31D1C"/>
          </a:solidFill>
        </p:spPr>
        <p:txBody>
          <a:bodyPr wrap="non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cs typeface="+mn-ea"/>
                <a:sym typeface="+mn-lt"/>
              </a:rPr>
              <a:t>泡沫灭火器的使用方法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3000">
        <p14:doors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7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  <p:bldP spid="17" grpId="0"/>
      <p:bldP spid="21" grpId="0"/>
      <p:bldP spid="25" grpId="0"/>
      <p:bldP spid="2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9"/>
          <p:cNvSpPr/>
          <p:nvPr/>
        </p:nvSpPr>
        <p:spPr>
          <a:xfrm>
            <a:off x="701154" y="3613651"/>
            <a:ext cx="10685676" cy="225808"/>
          </a:xfrm>
          <a:custGeom>
            <a:avLst/>
            <a:gdLst/>
            <a:ahLst/>
            <a:cxnLst/>
            <a:rect l="l" t="t" r="r" b="b"/>
            <a:pathLst>
              <a:path w="144016" h="869444">
                <a:moveTo>
                  <a:pt x="0" y="0"/>
                </a:moveTo>
                <a:lnTo>
                  <a:pt x="144016" y="0"/>
                </a:lnTo>
                <a:lnTo>
                  <a:pt x="144016" y="869444"/>
                </a:lnTo>
                <a:lnTo>
                  <a:pt x="0" y="869444"/>
                </a:lnTo>
                <a:close/>
              </a:path>
            </a:pathLst>
          </a:custGeom>
          <a:solidFill>
            <a:srgbClr val="E31D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57" tIns="60928" rIns="121857" bIns="60928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745466" y="1602265"/>
            <a:ext cx="4910190" cy="1640268"/>
            <a:chOff x="745466" y="1602265"/>
            <a:chExt cx="4910190" cy="1640268"/>
          </a:xfrm>
        </p:grpSpPr>
        <p:grpSp>
          <p:nvGrpSpPr>
            <p:cNvPr id="3" name="组合 2"/>
            <p:cNvGrpSpPr/>
            <p:nvPr/>
          </p:nvGrpSpPr>
          <p:grpSpPr>
            <a:xfrm>
              <a:off x="745466" y="1602265"/>
              <a:ext cx="4910190" cy="1640268"/>
              <a:chOff x="549712" y="914400"/>
              <a:chExt cx="3888432" cy="1298476"/>
            </a:xfrm>
          </p:grpSpPr>
          <p:sp>
            <p:nvSpPr>
              <p:cNvPr id="4" name="圆角矩形 28"/>
              <p:cNvSpPr/>
              <p:nvPr/>
            </p:nvSpPr>
            <p:spPr>
              <a:xfrm>
                <a:off x="549712" y="914400"/>
                <a:ext cx="3888432" cy="1298476"/>
              </a:xfrm>
              <a:prstGeom prst="roundRect">
                <a:avLst>
                  <a:gd name="adj" fmla="val 8330"/>
                </a:avLst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5" name="直接连接符 4"/>
              <p:cNvCxnSpPr/>
              <p:nvPr/>
            </p:nvCxnSpPr>
            <p:spPr>
              <a:xfrm flipH="1">
                <a:off x="1727684" y="1087388"/>
                <a:ext cx="0" cy="952500"/>
              </a:xfrm>
              <a:prstGeom prst="line">
                <a:avLst/>
              </a:prstGeom>
              <a:ln w="635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1876106" y="1046355"/>
                <a:ext cx="2177686" cy="3654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buNone/>
                </a:pPr>
                <a:r>
                  <a:rPr lang="zh-CN" altLang="en-US" sz="2400" b="1">
                    <a:solidFill>
                      <a:srgbClr val="E31D1C"/>
                    </a:solidFill>
                    <a:latin typeface="+mn-lt"/>
                    <a:ea typeface="+mn-ea"/>
                    <a:cs typeface="+mn-ea"/>
                    <a:sym typeface="+mn-lt"/>
                  </a:rPr>
                  <a:t>消防栓使用方法： </a:t>
                </a:r>
                <a:endParaRPr lang="zh-CN" altLang="en-US" sz="2400">
                  <a:solidFill>
                    <a:srgbClr val="E31D1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7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1876105" y="1425238"/>
                <a:ext cx="2391677" cy="5116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zh-CN" altLang="en-US" sz="1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此处添加计划扼要说明，添加简短说明文字。</a:t>
                </a:r>
                <a:endParaRPr lang="en-US" altLang="zh-CN" sz="1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9" name="Freeform 24"/>
              <p:cNvSpPr>
                <a:spLocks noEditPoints="1"/>
              </p:cNvSpPr>
              <p:nvPr/>
            </p:nvSpPr>
            <p:spPr bwMode="auto">
              <a:xfrm flipH="1">
                <a:off x="908390" y="1296472"/>
                <a:ext cx="489792" cy="521632"/>
              </a:xfrm>
              <a:custGeom>
                <a:avLst/>
                <a:gdLst>
                  <a:gd name="T0" fmla="*/ 127 w 358"/>
                  <a:gd name="T1" fmla="*/ 292 h 382"/>
                  <a:gd name="T2" fmla="*/ 322 w 358"/>
                  <a:gd name="T3" fmla="*/ 63 h 382"/>
                  <a:gd name="T4" fmla="*/ 333 w 358"/>
                  <a:gd name="T5" fmla="*/ 113 h 382"/>
                  <a:gd name="T6" fmla="*/ 336 w 358"/>
                  <a:gd name="T7" fmla="*/ 178 h 382"/>
                  <a:gd name="T8" fmla="*/ 338 w 358"/>
                  <a:gd name="T9" fmla="*/ 245 h 382"/>
                  <a:gd name="T10" fmla="*/ 321 w 358"/>
                  <a:gd name="T11" fmla="*/ 314 h 382"/>
                  <a:gd name="T12" fmla="*/ 271 w 358"/>
                  <a:gd name="T13" fmla="*/ 382 h 382"/>
                  <a:gd name="T14" fmla="*/ 172 w 358"/>
                  <a:gd name="T15" fmla="*/ 226 h 382"/>
                  <a:gd name="T16" fmla="*/ 123 w 358"/>
                  <a:gd name="T17" fmla="*/ 197 h 382"/>
                  <a:gd name="T18" fmla="*/ 125 w 358"/>
                  <a:gd name="T19" fmla="*/ 208 h 382"/>
                  <a:gd name="T20" fmla="*/ 174 w 358"/>
                  <a:gd name="T21" fmla="*/ 236 h 382"/>
                  <a:gd name="T22" fmla="*/ 172 w 358"/>
                  <a:gd name="T23" fmla="*/ 226 h 382"/>
                  <a:gd name="T24" fmla="*/ 288 w 358"/>
                  <a:gd name="T25" fmla="*/ 136 h 382"/>
                  <a:gd name="T26" fmla="*/ 263 w 358"/>
                  <a:gd name="T27" fmla="*/ 125 h 382"/>
                  <a:gd name="T28" fmla="*/ 171 w 358"/>
                  <a:gd name="T29" fmla="*/ 70 h 382"/>
                  <a:gd name="T30" fmla="*/ 148 w 358"/>
                  <a:gd name="T31" fmla="*/ 54 h 382"/>
                  <a:gd name="T32" fmla="*/ 171 w 358"/>
                  <a:gd name="T33" fmla="*/ 70 h 382"/>
                  <a:gd name="T34" fmla="*/ 204 w 358"/>
                  <a:gd name="T35" fmla="*/ 39 h 382"/>
                  <a:gd name="T36" fmla="*/ 193 w 358"/>
                  <a:gd name="T37" fmla="*/ 64 h 382"/>
                  <a:gd name="T38" fmla="*/ 258 w 358"/>
                  <a:gd name="T39" fmla="*/ 103 h 382"/>
                  <a:gd name="T40" fmla="*/ 274 w 358"/>
                  <a:gd name="T41" fmla="*/ 80 h 382"/>
                  <a:gd name="T42" fmla="*/ 258 w 358"/>
                  <a:gd name="T43" fmla="*/ 103 h 382"/>
                  <a:gd name="T44" fmla="*/ 249 w 358"/>
                  <a:gd name="T45" fmla="*/ 55 h 382"/>
                  <a:gd name="T46" fmla="*/ 226 w 358"/>
                  <a:gd name="T47" fmla="*/ 71 h 382"/>
                  <a:gd name="T48" fmla="*/ 182 w 358"/>
                  <a:gd name="T49" fmla="*/ 209 h 382"/>
                  <a:gd name="T50" fmla="*/ 133 w 358"/>
                  <a:gd name="T51" fmla="*/ 180 h 382"/>
                  <a:gd name="T52" fmla="*/ 135 w 358"/>
                  <a:gd name="T53" fmla="*/ 190 h 382"/>
                  <a:gd name="T54" fmla="*/ 184 w 358"/>
                  <a:gd name="T55" fmla="*/ 219 h 382"/>
                  <a:gd name="T56" fmla="*/ 182 w 358"/>
                  <a:gd name="T57" fmla="*/ 209 h 382"/>
                  <a:gd name="T58" fmla="*/ 157 w 358"/>
                  <a:gd name="T59" fmla="*/ 104 h 382"/>
                  <a:gd name="T60" fmla="*/ 186 w 358"/>
                  <a:gd name="T61" fmla="*/ 195 h 382"/>
                  <a:gd name="T62" fmla="*/ 222 w 358"/>
                  <a:gd name="T63" fmla="*/ 90 h 382"/>
                  <a:gd name="T64" fmla="*/ 136 w 358"/>
                  <a:gd name="T65" fmla="*/ 238 h 382"/>
                  <a:gd name="T66" fmla="*/ 129 w 358"/>
                  <a:gd name="T67" fmla="*/ 216 h 3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58" h="382">
                    <a:moveTo>
                      <a:pt x="131" y="382"/>
                    </a:moveTo>
                    <a:cubicBezTo>
                      <a:pt x="135" y="352"/>
                      <a:pt x="135" y="320"/>
                      <a:pt x="127" y="292"/>
                    </a:cubicBezTo>
                    <a:cubicBezTo>
                      <a:pt x="0" y="220"/>
                      <a:pt x="34" y="56"/>
                      <a:pt x="140" y="23"/>
                    </a:cubicBezTo>
                    <a:cubicBezTo>
                      <a:pt x="196" y="0"/>
                      <a:pt x="272" y="14"/>
                      <a:pt x="322" y="63"/>
                    </a:cubicBezTo>
                    <a:cubicBezTo>
                      <a:pt x="358" y="99"/>
                      <a:pt x="340" y="109"/>
                      <a:pt x="340" y="109"/>
                    </a:cubicBezTo>
                    <a:cubicBezTo>
                      <a:pt x="333" y="113"/>
                      <a:pt x="333" y="113"/>
                      <a:pt x="333" y="113"/>
                    </a:cubicBezTo>
                    <a:cubicBezTo>
                      <a:pt x="337" y="130"/>
                      <a:pt x="345" y="162"/>
                      <a:pt x="344" y="166"/>
                    </a:cubicBezTo>
                    <a:cubicBezTo>
                      <a:pt x="342" y="172"/>
                      <a:pt x="336" y="178"/>
                      <a:pt x="336" y="178"/>
                    </a:cubicBezTo>
                    <a:cubicBezTo>
                      <a:pt x="354" y="239"/>
                      <a:pt x="354" y="239"/>
                      <a:pt x="354" y="239"/>
                    </a:cubicBezTo>
                    <a:cubicBezTo>
                      <a:pt x="338" y="245"/>
                      <a:pt x="338" y="245"/>
                      <a:pt x="338" y="245"/>
                    </a:cubicBezTo>
                    <a:cubicBezTo>
                      <a:pt x="341" y="265"/>
                      <a:pt x="343" y="281"/>
                      <a:pt x="341" y="300"/>
                    </a:cubicBezTo>
                    <a:cubicBezTo>
                      <a:pt x="341" y="304"/>
                      <a:pt x="330" y="313"/>
                      <a:pt x="321" y="314"/>
                    </a:cubicBezTo>
                    <a:cubicBezTo>
                      <a:pt x="267" y="317"/>
                      <a:pt x="267" y="317"/>
                      <a:pt x="267" y="317"/>
                    </a:cubicBezTo>
                    <a:cubicBezTo>
                      <a:pt x="271" y="382"/>
                      <a:pt x="271" y="382"/>
                      <a:pt x="271" y="382"/>
                    </a:cubicBezTo>
                    <a:cubicBezTo>
                      <a:pt x="131" y="382"/>
                      <a:pt x="131" y="382"/>
                      <a:pt x="131" y="382"/>
                    </a:cubicBezTo>
                    <a:close/>
                    <a:moveTo>
                      <a:pt x="172" y="226"/>
                    </a:moveTo>
                    <a:cubicBezTo>
                      <a:pt x="132" y="196"/>
                      <a:pt x="132" y="196"/>
                      <a:pt x="132" y="196"/>
                    </a:cubicBezTo>
                    <a:cubicBezTo>
                      <a:pt x="129" y="193"/>
                      <a:pt x="125" y="194"/>
                      <a:pt x="123" y="197"/>
                    </a:cubicBezTo>
                    <a:cubicBezTo>
                      <a:pt x="123" y="197"/>
                      <a:pt x="123" y="197"/>
                      <a:pt x="123" y="197"/>
                    </a:cubicBezTo>
                    <a:cubicBezTo>
                      <a:pt x="121" y="201"/>
                      <a:pt x="122" y="205"/>
                      <a:pt x="125" y="208"/>
                    </a:cubicBezTo>
                    <a:cubicBezTo>
                      <a:pt x="165" y="238"/>
                      <a:pt x="165" y="238"/>
                      <a:pt x="165" y="238"/>
                    </a:cubicBezTo>
                    <a:cubicBezTo>
                      <a:pt x="168" y="240"/>
                      <a:pt x="172" y="239"/>
                      <a:pt x="174" y="236"/>
                    </a:cubicBezTo>
                    <a:cubicBezTo>
                      <a:pt x="174" y="236"/>
                      <a:pt x="174" y="236"/>
                      <a:pt x="174" y="236"/>
                    </a:cubicBezTo>
                    <a:cubicBezTo>
                      <a:pt x="176" y="233"/>
                      <a:pt x="175" y="228"/>
                      <a:pt x="172" y="226"/>
                    </a:cubicBezTo>
                    <a:close/>
                    <a:moveTo>
                      <a:pt x="263" y="136"/>
                    </a:moveTo>
                    <a:cubicBezTo>
                      <a:pt x="288" y="136"/>
                      <a:pt x="288" y="136"/>
                      <a:pt x="288" y="136"/>
                    </a:cubicBezTo>
                    <a:cubicBezTo>
                      <a:pt x="288" y="125"/>
                      <a:pt x="288" y="125"/>
                      <a:pt x="288" y="125"/>
                    </a:cubicBezTo>
                    <a:cubicBezTo>
                      <a:pt x="263" y="125"/>
                      <a:pt x="263" y="125"/>
                      <a:pt x="263" y="125"/>
                    </a:cubicBezTo>
                    <a:cubicBezTo>
                      <a:pt x="263" y="136"/>
                      <a:pt x="263" y="136"/>
                      <a:pt x="263" y="136"/>
                    </a:cubicBezTo>
                    <a:close/>
                    <a:moveTo>
                      <a:pt x="171" y="70"/>
                    </a:moveTo>
                    <a:cubicBezTo>
                      <a:pt x="158" y="48"/>
                      <a:pt x="158" y="48"/>
                      <a:pt x="158" y="48"/>
                    </a:cubicBezTo>
                    <a:cubicBezTo>
                      <a:pt x="148" y="54"/>
                      <a:pt x="148" y="54"/>
                      <a:pt x="148" y="54"/>
                    </a:cubicBezTo>
                    <a:cubicBezTo>
                      <a:pt x="161" y="76"/>
                      <a:pt x="161" y="76"/>
                      <a:pt x="161" y="76"/>
                    </a:cubicBezTo>
                    <a:cubicBezTo>
                      <a:pt x="171" y="70"/>
                      <a:pt x="171" y="70"/>
                      <a:pt x="171" y="70"/>
                    </a:cubicBezTo>
                    <a:close/>
                    <a:moveTo>
                      <a:pt x="204" y="64"/>
                    </a:moveTo>
                    <a:cubicBezTo>
                      <a:pt x="204" y="39"/>
                      <a:pt x="204" y="39"/>
                      <a:pt x="204" y="39"/>
                    </a:cubicBezTo>
                    <a:cubicBezTo>
                      <a:pt x="193" y="39"/>
                      <a:pt x="193" y="39"/>
                      <a:pt x="193" y="39"/>
                    </a:cubicBezTo>
                    <a:cubicBezTo>
                      <a:pt x="193" y="64"/>
                      <a:pt x="193" y="64"/>
                      <a:pt x="193" y="64"/>
                    </a:cubicBezTo>
                    <a:cubicBezTo>
                      <a:pt x="204" y="64"/>
                      <a:pt x="204" y="64"/>
                      <a:pt x="204" y="64"/>
                    </a:cubicBezTo>
                    <a:close/>
                    <a:moveTo>
                      <a:pt x="258" y="103"/>
                    </a:moveTo>
                    <a:cubicBezTo>
                      <a:pt x="279" y="90"/>
                      <a:pt x="279" y="90"/>
                      <a:pt x="279" y="90"/>
                    </a:cubicBezTo>
                    <a:cubicBezTo>
                      <a:pt x="274" y="80"/>
                      <a:pt x="274" y="80"/>
                      <a:pt x="274" y="80"/>
                    </a:cubicBezTo>
                    <a:cubicBezTo>
                      <a:pt x="252" y="93"/>
                      <a:pt x="252" y="93"/>
                      <a:pt x="252" y="93"/>
                    </a:cubicBezTo>
                    <a:cubicBezTo>
                      <a:pt x="258" y="103"/>
                      <a:pt x="258" y="103"/>
                      <a:pt x="258" y="103"/>
                    </a:cubicBezTo>
                    <a:close/>
                    <a:moveTo>
                      <a:pt x="236" y="76"/>
                    </a:moveTo>
                    <a:cubicBezTo>
                      <a:pt x="249" y="55"/>
                      <a:pt x="249" y="55"/>
                      <a:pt x="249" y="55"/>
                    </a:cubicBezTo>
                    <a:cubicBezTo>
                      <a:pt x="239" y="49"/>
                      <a:pt x="239" y="49"/>
                      <a:pt x="239" y="49"/>
                    </a:cubicBezTo>
                    <a:cubicBezTo>
                      <a:pt x="226" y="71"/>
                      <a:pt x="226" y="71"/>
                      <a:pt x="226" y="71"/>
                    </a:cubicBezTo>
                    <a:cubicBezTo>
                      <a:pt x="236" y="76"/>
                      <a:pt x="236" y="76"/>
                      <a:pt x="236" y="76"/>
                    </a:cubicBezTo>
                    <a:close/>
                    <a:moveTo>
                      <a:pt x="182" y="209"/>
                    </a:moveTo>
                    <a:cubicBezTo>
                      <a:pt x="142" y="178"/>
                      <a:pt x="142" y="178"/>
                      <a:pt x="142" y="178"/>
                    </a:cubicBezTo>
                    <a:cubicBezTo>
                      <a:pt x="139" y="176"/>
                      <a:pt x="135" y="177"/>
                      <a:pt x="133" y="180"/>
                    </a:cubicBezTo>
                    <a:cubicBezTo>
                      <a:pt x="133" y="180"/>
                      <a:pt x="133" y="180"/>
                      <a:pt x="133" y="180"/>
                    </a:cubicBezTo>
                    <a:cubicBezTo>
                      <a:pt x="131" y="183"/>
                      <a:pt x="132" y="188"/>
                      <a:pt x="135" y="190"/>
                    </a:cubicBezTo>
                    <a:cubicBezTo>
                      <a:pt x="175" y="221"/>
                      <a:pt x="175" y="221"/>
                      <a:pt x="175" y="221"/>
                    </a:cubicBezTo>
                    <a:cubicBezTo>
                      <a:pt x="178" y="223"/>
                      <a:pt x="182" y="222"/>
                      <a:pt x="184" y="219"/>
                    </a:cubicBezTo>
                    <a:cubicBezTo>
                      <a:pt x="184" y="219"/>
                      <a:pt x="184" y="219"/>
                      <a:pt x="184" y="219"/>
                    </a:cubicBezTo>
                    <a:cubicBezTo>
                      <a:pt x="186" y="216"/>
                      <a:pt x="185" y="211"/>
                      <a:pt x="182" y="209"/>
                    </a:cubicBezTo>
                    <a:close/>
                    <a:moveTo>
                      <a:pt x="222" y="90"/>
                    </a:moveTo>
                    <a:cubicBezTo>
                      <a:pt x="198" y="76"/>
                      <a:pt x="169" y="83"/>
                      <a:pt x="157" y="104"/>
                    </a:cubicBezTo>
                    <a:cubicBezTo>
                      <a:pt x="144" y="126"/>
                      <a:pt x="160" y="151"/>
                      <a:pt x="149" y="174"/>
                    </a:cubicBezTo>
                    <a:cubicBezTo>
                      <a:pt x="186" y="195"/>
                      <a:pt x="186" y="195"/>
                      <a:pt x="186" y="195"/>
                    </a:cubicBezTo>
                    <a:cubicBezTo>
                      <a:pt x="200" y="174"/>
                      <a:pt x="229" y="176"/>
                      <a:pt x="242" y="154"/>
                    </a:cubicBezTo>
                    <a:cubicBezTo>
                      <a:pt x="255" y="132"/>
                      <a:pt x="245" y="104"/>
                      <a:pt x="222" y="90"/>
                    </a:cubicBezTo>
                    <a:close/>
                    <a:moveTo>
                      <a:pt x="129" y="216"/>
                    </a:moveTo>
                    <a:cubicBezTo>
                      <a:pt x="125" y="224"/>
                      <a:pt x="128" y="233"/>
                      <a:pt x="136" y="238"/>
                    </a:cubicBezTo>
                    <a:cubicBezTo>
                      <a:pt x="142" y="241"/>
                      <a:pt x="150" y="240"/>
                      <a:pt x="155" y="236"/>
                    </a:cubicBezTo>
                    <a:lnTo>
                      <a:pt x="129" y="216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  <a:effectLst/>
            </p:spPr>
            <p:txBody>
              <a:bodyPr vert="horz" wrap="square" lIns="121860" tIns="60931" rIns="121860" bIns="60931" numCol="1" anchor="t" anchorCtr="0" compatLnSpc="1"/>
              <a:lstStyle/>
              <a:p>
                <a:endParaRPr lang="zh-CN" altLang="en-US" sz="3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213" y="1768954"/>
              <a:ext cx="1203222" cy="1203222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2" name="组合 41"/>
          <p:cNvGrpSpPr/>
          <p:nvPr/>
        </p:nvGrpSpPr>
        <p:grpSpPr>
          <a:xfrm>
            <a:off x="6476640" y="1602265"/>
            <a:ext cx="4910190" cy="1640268"/>
            <a:chOff x="6476640" y="1602265"/>
            <a:chExt cx="4910190" cy="1640268"/>
          </a:xfrm>
        </p:grpSpPr>
        <p:grpSp>
          <p:nvGrpSpPr>
            <p:cNvPr id="10" name="组合 9"/>
            <p:cNvGrpSpPr/>
            <p:nvPr/>
          </p:nvGrpSpPr>
          <p:grpSpPr>
            <a:xfrm>
              <a:off x="6476640" y="1602265"/>
              <a:ext cx="4910190" cy="1640268"/>
              <a:chOff x="4651504" y="914400"/>
              <a:chExt cx="3888432" cy="1298476"/>
            </a:xfrm>
          </p:grpSpPr>
          <p:sp>
            <p:nvSpPr>
              <p:cNvPr id="11" name="圆角矩形 35"/>
              <p:cNvSpPr/>
              <p:nvPr/>
            </p:nvSpPr>
            <p:spPr>
              <a:xfrm>
                <a:off x="4651504" y="914400"/>
                <a:ext cx="3888432" cy="1298476"/>
              </a:xfrm>
              <a:prstGeom prst="roundRect">
                <a:avLst>
                  <a:gd name="adj" fmla="val 8330"/>
                </a:avLst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2" name="直接连接符 11"/>
              <p:cNvCxnSpPr/>
              <p:nvPr/>
            </p:nvCxnSpPr>
            <p:spPr>
              <a:xfrm flipH="1">
                <a:off x="5829476" y="1087388"/>
                <a:ext cx="0" cy="952500"/>
              </a:xfrm>
              <a:prstGeom prst="line">
                <a:avLst/>
              </a:prstGeom>
              <a:ln w="635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5977897" y="1084978"/>
                <a:ext cx="2250640" cy="3654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buNone/>
                </a:pPr>
                <a:r>
                  <a:rPr lang="zh-CN" altLang="en-US" sz="2400" b="1">
                    <a:solidFill>
                      <a:srgbClr val="E31D1C"/>
                    </a:solidFill>
                    <a:latin typeface="+mn-lt"/>
                    <a:ea typeface="+mn-ea"/>
                    <a:cs typeface="+mn-ea"/>
                    <a:sym typeface="+mn-lt"/>
                  </a:rPr>
                  <a:t>消防栓使用方法： </a:t>
                </a:r>
                <a:endParaRPr lang="zh-CN" altLang="en-US" sz="2400">
                  <a:solidFill>
                    <a:srgbClr val="E31D1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4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5977897" y="1425238"/>
                <a:ext cx="2391677" cy="5116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zh-CN" altLang="en-US" sz="1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此处添加计划扼要说明，添加简短说明文字。</a:t>
                </a:r>
                <a:endParaRPr lang="en-US" altLang="zh-CN" sz="1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16" name="Freeform 25"/>
              <p:cNvSpPr>
                <a:spLocks noEditPoints="1"/>
              </p:cNvSpPr>
              <p:nvPr/>
            </p:nvSpPr>
            <p:spPr bwMode="auto">
              <a:xfrm flipH="1">
                <a:off x="4961760" y="1319214"/>
                <a:ext cx="518020" cy="488850"/>
              </a:xfrm>
              <a:custGeom>
                <a:avLst/>
                <a:gdLst>
                  <a:gd name="T0" fmla="*/ 90 w 376"/>
                  <a:gd name="T1" fmla="*/ 52 h 355"/>
                  <a:gd name="T2" fmla="*/ 37 w 376"/>
                  <a:gd name="T3" fmla="*/ 264 h 355"/>
                  <a:gd name="T4" fmla="*/ 118 w 376"/>
                  <a:gd name="T5" fmla="*/ 310 h 355"/>
                  <a:gd name="T6" fmla="*/ 134 w 376"/>
                  <a:gd name="T7" fmla="*/ 310 h 355"/>
                  <a:gd name="T8" fmla="*/ 215 w 376"/>
                  <a:gd name="T9" fmla="*/ 264 h 355"/>
                  <a:gd name="T10" fmla="*/ 241 w 376"/>
                  <a:gd name="T11" fmla="*/ 310 h 355"/>
                  <a:gd name="T12" fmla="*/ 255 w 376"/>
                  <a:gd name="T13" fmla="*/ 287 h 355"/>
                  <a:gd name="T14" fmla="*/ 358 w 376"/>
                  <a:gd name="T15" fmla="*/ 287 h 355"/>
                  <a:gd name="T16" fmla="*/ 371 w 376"/>
                  <a:gd name="T17" fmla="*/ 310 h 355"/>
                  <a:gd name="T18" fmla="*/ 371 w 376"/>
                  <a:gd name="T19" fmla="*/ 323 h 355"/>
                  <a:gd name="T20" fmla="*/ 358 w 376"/>
                  <a:gd name="T21" fmla="*/ 355 h 355"/>
                  <a:gd name="T22" fmla="*/ 250 w 376"/>
                  <a:gd name="T23" fmla="*/ 323 h 355"/>
                  <a:gd name="T24" fmla="*/ 237 w 376"/>
                  <a:gd name="T25" fmla="*/ 355 h 355"/>
                  <a:gd name="T26" fmla="*/ 131 w 376"/>
                  <a:gd name="T27" fmla="*/ 323 h 355"/>
                  <a:gd name="T28" fmla="*/ 118 w 376"/>
                  <a:gd name="T29" fmla="*/ 355 h 355"/>
                  <a:gd name="T30" fmla="*/ 0 w 376"/>
                  <a:gd name="T31" fmla="*/ 323 h 355"/>
                  <a:gd name="T32" fmla="*/ 14 w 376"/>
                  <a:gd name="T33" fmla="*/ 287 h 355"/>
                  <a:gd name="T34" fmla="*/ 336 w 376"/>
                  <a:gd name="T35" fmla="*/ 248 h 355"/>
                  <a:gd name="T36" fmla="*/ 279 w 376"/>
                  <a:gd name="T37" fmla="*/ 248 h 355"/>
                  <a:gd name="T38" fmla="*/ 215 w 376"/>
                  <a:gd name="T39" fmla="*/ 248 h 355"/>
                  <a:gd name="T40" fmla="*/ 158 w 376"/>
                  <a:gd name="T41" fmla="*/ 248 h 355"/>
                  <a:gd name="T42" fmla="*/ 95 w 376"/>
                  <a:gd name="T43" fmla="*/ 248 h 355"/>
                  <a:gd name="T44" fmla="*/ 38 w 376"/>
                  <a:gd name="T45" fmla="*/ 248 h 355"/>
                  <a:gd name="T46" fmla="*/ 307 w 376"/>
                  <a:gd name="T47" fmla="*/ 147 h 355"/>
                  <a:gd name="T48" fmla="*/ 289 w 376"/>
                  <a:gd name="T49" fmla="*/ 201 h 355"/>
                  <a:gd name="T50" fmla="*/ 201 w 376"/>
                  <a:gd name="T51" fmla="*/ 201 h 355"/>
                  <a:gd name="T52" fmla="*/ 181 w 376"/>
                  <a:gd name="T53" fmla="*/ 147 h 355"/>
                  <a:gd name="T54" fmla="*/ 180 w 376"/>
                  <a:gd name="T55" fmla="*/ 16 h 355"/>
                  <a:gd name="T56" fmla="*/ 161 w 376"/>
                  <a:gd name="T57" fmla="*/ 35 h 355"/>
                  <a:gd name="T58" fmla="*/ 155 w 376"/>
                  <a:gd name="T59" fmla="*/ 67 h 355"/>
                  <a:gd name="T60" fmla="*/ 66 w 376"/>
                  <a:gd name="T61" fmla="*/ 55 h 355"/>
                  <a:gd name="T62" fmla="*/ 66 w 376"/>
                  <a:gd name="T63" fmla="*/ 122 h 355"/>
                  <a:gd name="T64" fmla="*/ 69 w 376"/>
                  <a:gd name="T65" fmla="*/ 122 h 355"/>
                  <a:gd name="T66" fmla="*/ 87 w 376"/>
                  <a:gd name="T67" fmla="*/ 199 h 355"/>
                  <a:gd name="T68" fmla="*/ 91 w 376"/>
                  <a:gd name="T69" fmla="*/ 199 h 355"/>
                  <a:gd name="T70" fmla="*/ 109 w 376"/>
                  <a:gd name="T71" fmla="*/ 132 h 355"/>
                  <a:gd name="T72" fmla="*/ 109 w 376"/>
                  <a:gd name="T73" fmla="*/ 75 h 355"/>
                  <a:gd name="T74" fmla="*/ 155 w 376"/>
                  <a:gd name="T75" fmla="*/ 80 h 355"/>
                  <a:gd name="T76" fmla="*/ 166 w 376"/>
                  <a:gd name="T77" fmla="*/ 120 h 355"/>
                  <a:gd name="T78" fmla="*/ 180 w 376"/>
                  <a:gd name="T79" fmla="*/ 126 h 355"/>
                  <a:gd name="T80" fmla="*/ 317 w 376"/>
                  <a:gd name="T81" fmla="*/ 120 h 355"/>
                  <a:gd name="T82" fmla="*/ 317 w 376"/>
                  <a:gd name="T83" fmla="*/ 21 h 355"/>
                  <a:gd name="T84" fmla="*/ 304 w 376"/>
                  <a:gd name="T85" fmla="*/ 31 h 355"/>
                  <a:gd name="T86" fmla="*/ 308 w 376"/>
                  <a:gd name="T87" fmla="*/ 107 h 355"/>
                  <a:gd name="T88" fmla="*/ 304 w 376"/>
                  <a:gd name="T89" fmla="*/ 111 h 355"/>
                  <a:gd name="T90" fmla="*/ 177 w 376"/>
                  <a:gd name="T91" fmla="*/ 109 h 355"/>
                  <a:gd name="T92" fmla="*/ 238 w 376"/>
                  <a:gd name="T93" fmla="*/ 63 h 355"/>
                  <a:gd name="T94" fmla="*/ 176 w 376"/>
                  <a:gd name="T95" fmla="*/ 35 h 355"/>
                  <a:gd name="T96" fmla="*/ 180 w 376"/>
                  <a:gd name="T97" fmla="*/ 31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376" h="355">
                    <a:moveTo>
                      <a:pt x="90" y="0"/>
                    </a:moveTo>
                    <a:cubicBezTo>
                      <a:pt x="104" y="0"/>
                      <a:pt x="115" y="12"/>
                      <a:pt x="115" y="26"/>
                    </a:cubicBezTo>
                    <a:cubicBezTo>
                      <a:pt x="115" y="40"/>
                      <a:pt x="104" y="52"/>
                      <a:pt x="90" y="52"/>
                    </a:cubicBezTo>
                    <a:cubicBezTo>
                      <a:pt x="75" y="52"/>
                      <a:pt x="64" y="40"/>
                      <a:pt x="64" y="26"/>
                    </a:cubicBezTo>
                    <a:cubicBezTo>
                      <a:pt x="64" y="12"/>
                      <a:pt x="75" y="0"/>
                      <a:pt x="90" y="0"/>
                    </a:cubicBezTo>
                    <a:close/>
                    <a:moveTo>
                      <a:pt x="37" y="264"/>
                    </a:moveTo>
                    <a:cubicBezTo>
                      <a:pt x="95" y="264"/>
                      <a:pt x="95" y="264"/>
                      <a:pt x="95" y="264"/>
                    </a:cubicBezTo>
                    <a:cubicBezTo>
                      <a:pt x="108" y="264"/>
                      <a:pt x="118" y="274"/>
                      <a:pt x="118" y="287"/>
                    </a:cubicBezTo>
                    <a:cubicBezTo>
                      <a:pt x="118" y="310"/>
                      <a:pt x="118" y="310"/>
                      <a:pt x="118" y="310"/>
                    </a:cubicBezTo>
                    <a:cubicBezTo>
                      <a:pt x="120" y="310"/>
                      <a:pt x="120" y="310"/>
                      <a:pt x="120" y="310"/>
                    </a:cubicBezTo>
                    <a:cubicBezTo>
                      <a:pt x="131" y="310"/>
                      <a:pt x="131" y="310"/>
                      <a:pt x="131" y="310"/>
                    </a:cubicBezTo>
                    <a:cubicBezTo>
                      <a:pt x="134" y="310"/>
                      <a:pt x="134" y="310"/>
                      <a:pt x="134" y="310"/>
                    </a:cubicBezTo>
                    <a:cubicBezTo>
                      <a:pt x="134" y="287"/>
                      <a:pt x="134" y="287"/>
                      <a:pt x="134" y="287"/>
                    </a:cubicBezTo>
                    <a:cubicBezTo>
                      <a:pt x="134" y="274"/>
                      <a:pt x="144" y="264"/>
                      <a:pt x="156" y="264"/>
                    </a:cubicBezTo>
                    <a:cubicBezTo>
                      <a:pt x="215" y="264"/>
                      <a:pt x="215" y="264"/>
                      <a:pt x="215" y="264"/>
                    </a:cubicBezTo>
                    <a:cubicBezTo>
                      <a:pt x="227" y="264"/>
                      <a:pt x="237" y="274"/>
                      <a:pt x="237" y="287"/>
                    </a:cubicBezTo>
                    <a:cubicBezTo>
                      <a:pt x="237" y="310"/>
                      <a:pt x="237" y="310"/>
                      <a:pt x="237" y="310"/>
                    </a:cubicBezTo>
                    <a:cubicBezTo>
                      <a:pt x="241" y="310"/>
                      <a:pt x="241" y="310"/>
                      <a:pt x="241" y="310"/>
                    </a:cubicBezTo>
                    <a:cubicBezTo>
                      <a:pt x="250" y="310"/>
                      <a:pt x="250" y="310"/>
                      <a:pt x="250" y="310"/>
                    </a:cubicBezTo>
                    <a:cubicBezTo>
                      <a:pt x="255" y="310"/>
                      <a:pt x="255" y="310"/>
                      <a:pt x="255" y="310"/>
                    </a:cubicBezTo>
                    <a:cubicBezTo>
                      <a:pt x="255" y="287"/>
                      <a:pt x="255" y="287"/>
                      <a:pt x="255" y="287"/>
                    </a:cubicBezTo>
                    <a:cubicBezTo>
                      <a:pt x="255" y="274"/>
                      <a:pt x="265" y="264"/>
                      <a:pt x="278" y="264"/>
                    </a:cubicBezTo>
                    <a:cubicBezTo>
                      <a:pt x="336" y="264"/>
                      <a:pt x="336" y="264"/>
                      <a:pt x="336" y="264"/>
                    </a:cubicBezTo>
                    <a:cubicBezTo>
                      <a:pt x="348" y="264"/>
                      <a:pt x="358" y="274"/>
                      <a:pt x="358" y="287"/>
                    </a:cubicBezTo>
                    <a:cubicBezTo>
                      <a:pt x="358" y="310"/>
                      <a:pt x="358" y="310"/>
                      <a:pt x="358" y="310"/>
                    </a:cubicBezTo>
                    <a:cubicBezTo>
                      <a:pt x="362" y="310"/>
                      <a:pt x="362" y="310"/>
                      <a:pt x="362" y="310"/>
                    </a:cubicBezTo>
                    <a:cubicBezTo>
                      <a:pt x="371" y="310"/>
                      <a:pt x="371" y="310"/>
                      <a:pt x="371" y="310"/>
                    </a:cubicBezTo>
                    <a:cubicBezTo>
                      <a:pt x="376" y="310"/>
                      <a:pt x="376" y="310"/>
                      <a:pt x="376" y="310"/>
                    </a:cubicBezTo>
                    <a:cubicBezTo>
                      <a:pt x="376" y="323"/>
                      <a:pt x="376" y="323"/>
                      <a:pt x="376" y="323"/>
                    </a:cubicBezTo>
                    <a:cubicBezTo>
                      <a:pt x="371" y="323"/>
                      <a:pt x="371" y="323"/>
                      <a:pt x="371" y="323"/>
                    </a:cubicBezTo>
                    <a:cubicBezTo>
                      <a:pt x="362" y="323"/>
                      <a:pt x="362" y="323"/>
                      <a:pt x="362" y="323"/>
                    </a:cubicBezTo>
                    <a:cubicBezTo>
                      <a:pt x="358" y="323"/>
                      <a:pt x="358" y="323"/>
                      <a:pt x="358" y="323"/>
                    </a:cubicBezTo>
                    <a:cubicBezTo>
                      <a:pt x="358" y="355"/>
                      <a:pt x="358" y="355"/>
                      <a:pt x="358" y="355"/>
                    </a:cubicBezTo>
                    <a:cubicBezTo>
                      <a:pt x="255" y="355"/>
                      <a:pt x="255" y="355"/>
                      <a:pt x="255" y="355"/>
                    </a:cubicBezTo>
                    <a:cubicBezTo>
                      <a:pt x="255" y="323"/>
                      <a:pt x="255" y="323"/>
                      <a:pt x="255" y="323"/>
                    </a:cubicBezTo>
                    <a:cubicBezTo>
                      <a:pt x="250" y="323"/>
                      <a:pt x="250" y="323"/>
                      <a:pt x="250" y="323"/>
                    </a:cubicBezTo>
                    <a:cubicBezTo>
                      <a:pt x="241" y="323"/>
                      <a:pt x="241" y="323"/>
                      <a:pt x="241" y="323"/>
                    </a:cubicBezTo>
                    <a:cubicBezTo>
                      <a:pt x="237" y="323"/>
                      <a:pt x="237" y="323"/>
                      <a:pt x="237" y="323"/>
                    </a:cubicBezTo>
                    <a:cubicBezTo>
                      <a:pt x="237" y="355"/>
                      <a:pt x="237" y="355"/>
                      <a:pt x="237" y="355"/>
                    </a:cubicBezTo>
                    <a:cubicBezTo>
                      <a:pt x="134" y="355"/>
                      <a:pt x="134" y="355"/>
                      <a:pt x="134" y="355"/>
                    </a:cubicBezTo>
                    <a:cubicBezTo>
                      <a:pt x="134" y="323"/>
                      <a:pt x="134" y="323"/>
                      <a:pt x="134" y="323"/>
                    </a:cubicBezTo>
                    <a:cubicBezTo>
                      <a:pt x="131" y="323"/>
                      <a:pt x="131" y="323"/>
                      <a:pt x="131" y="323"/>
                    </a:cubicBezTo>
                    <a:cubicBezTo>
                      <a:pt x="120" y="323"/>
                      <a:pt x="120" y="323"/>
                      <a:pt x="120" y="323"/>
                    </a:cubicBezTo>
                    <a:cubicBezTo>
                      <a:pt x="118" y="323"/>
                      <a:pt x="118" y="323"/>
                      <a:pt x="118" y="323"/>
                    </a:cubicBezTo>
                    <a:cubicBezTo>
                      <a:pt x="118" y="355"/>
                      <a:pt x="118" y="355"/>
                      <a:pt x="118" y="355"/>
                    </a:cubicBezTo>
                    <a:cubicBezTo>
                      <a:pt x="14" y="355"/>
                      <a:pt x="14" y="355"/>
                      <a:pt x="14" y="355"/>
                    </a:cubicBezTo>
                    <a:cubicBezTo>
                      <a:pt x="14" y="323"/>
                      <a:pt x="14" y="323"/>
                      <a:pt x="14" y="323"/>
                    </a:cubicBezTo>
                    <a:cubicBezTo>
                      <a:pt x="0" y="323"/>
                      <a:pt x="0" y="323"/>
                      <a:pt x="0" y="323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14" y="310"/>
                      <a:pt x="14" y="310"/>
                      <a:pt x="14" y="310"/>
                    </a:cubicBezTo>
                    <a:cubicBezTo>
                      <a:pt x="14" y="287"/>
                      <a:pt x="14" y="287"/>
                      <a:pt x="14" y="287"/>
                    </a:cubicBezTo>
                    <a:cubicBezTo>
                      <a:pt x="14" y="274"/>
                      <a:pt x="24" y="264"/>
                      <a:pt x="37" y="264"/>
                    </a:cubicBezTo>
                    <a:close/>
                    <a:moveTo>
                      <a:pt x="307" y="220"/>
                    </a:moveTo>
                    <a:cubicBezTo>
                      <a:pt x="323" y="220"/>
                      <a:pt x="336" y="232"/>
                      <a:pt x="336" y="248"/>
                    </a:cubicBezTo>
                    <a:cubicBezTo>
                      <a:pt x="336" y="251"/>
                      <a:pt x="335" y="255"/>
                      <a:pt x="334" y="258"/>
                    </a:cubicBezTo>
                    <a:cubicBezTo>
                      <a:pt x="281" y="258"/>
                      <a:pt x="281" y="258"/>
                      <a:pt x="281" y="258"/>
                    </a:cubicBezTo>
                    <a:cubicBezTo>
                      <a:pt x="280" y="255"/>
                      <a:pt x="279" y="251"/>
                      <a:pt x="279" y="248"/>
                    </a:cubicBezTo>
                    <a:cubicBezTo>
                      <a:pt x="279" y="232"/>
                      <a:pt x="292" y="220"/>
                      <a:pt x="307" y="220"/>
                    </a:cubicBezTo>
                    <a:close/>
                    <a:moveTo>
                      <a:pt x="186" y="220"/>
                    </a:moveTo>
                    <a:cubicBezTo>
                      <a:pt x="202" y="220"/>
                      <a:pt x="215" y="232"/>
                      <a:pt x="215" y="248"/>
                    </a:cubicBezTo>
                    <a:cubicBezTo>
                      <a:pt x="215" y="251"/>
                      <a:pt x="214" y="255"/>
                      <a:pt x="213" y="258"/>
                    </a:cubicBezTo>
                    <a:cubicBezTo>
                      <a:pt x="160" y="258"/>
                      <a:pt x="160" y="258"/>
                      <a:pt x="160" y="258"/>
                    </a:cubicBezTo>
                    <a:cubicBezTo>
                      <a:pt x="159" y="255"/>
                      <a:pt x="158" y="251"/>
                      <a:pt x="158" y="248"/>
                    </a:cubicBezTo>
                    <a:cubicBezTo>
                      <a:pt x="158" y="232"/>
                      <a:pt x="171" y="220"/>
                      <a:pt x="186" y="220"/>
                    </a:cubicBezTo>
                    <a:close/>
                    <a:moveTo>
                      <a:pt x="67" y="220"/>
                    </a:moveTo>
                    <a:cubicBezTo>
                      <a:pt x="82" y="220"/>
                      <a:pt x="95" y="232"/>
                      <a:pt x="95" y="248"/>
                    </a:cubicBezTo>
                    <a:cubicBezTo>
                      <a:pt x="95" y="251"/>
                      <a:pt x="94" y="255"/>
                      <a:pt x="93" y="258"/>
                    </a:cubicBezTo>
                    <a:cubicBezTo>
                      <a:pt x="40" y="258"/>
                      <a:pt x="40" y="258"/>
                      <a:pt x="40" y="258"/>
                    </a:cubicBezTo>
                    <a:cubicBezTo>
                      <a:pt x="39" y="255"/>
                      <a:pt x="38" y="251"/>
                      <a:pt x="38" y="248"/>
                    </a:cubicBezTo>
                    <a:cubicBezTo>
                      <a:pt x="38" y="232"/>
                      <a:pt x="51" y="220"/>
                      <a:pt x="67" y="220"/>
                    </a:cubicBezTo>
                    <a:close/>
                    <a:moveTo>
                      <a:pt x="307" y="130"/>
                    </a:moveTo>
                    <a:cubicBezTo>
                      <a:pt x="307" y="147"/>
                      <a:pt x="307" y="147"/>
                      <a:pt x="307" y="147"/>
                    </a:cubicBezTo>
                    <a:cubicBezTo>
                      <a:pt x="293" y="147"/>
                      <a:pt x="293" y="147"/>
                      <a:pt x="293" y="147"/>
                    </a:cubicBezTo>
                    <a:cubicBezTo>
                      <a:pt x="308" y="201"/>
                      <a:pt x="308" y="201"/>
                      <a:pt x="308" y="201"/>
                    </a:cubicBezTo>
                    <a:cubicBezTo>
                      <a:pt x="289" y="201"/>
                      <a:pt x="289" y="201"/>
                      <a:pt x="289" y="201"/>
                    </a:cubicBezTo>
                    <a:cubicBezTo>
                      <a:pt x="273" y="147"/>
                      <a:pt x="273" y="147"/>
                      <a:pt x="273" y="147"/>
                    </a:cubicBezTo>
                    <a:cubicBezTo>
                      <a:pt x="216" y="147"/>
                      <a:pt x="216" y="147"/>
                      <a:pt x="216" y="147"/>
                    </a:cubicBezTo>
                    <a:cubicBezTo>
                      <a:pt x="201" y="201"/>
                      <a:pt x="201" y="201"/>
                      <a:pt x="201" y="201"/>
                    </a:cubicBezTo>
                    <a:cubicBezTo>
                      <a:pt x="181" y="201"/>
                      <a:pt x="181" y="201"/>
                      <a:pt x="181" y="201"/>
                    </a:cubicBezTo>
                    <a:cubicBezTo>
                      <a:pt x="197" y="147"/>
                      <a:pt x="197" y="147"/>
                      <a:pt x="197" y="147"/>
                    </a:cubicBezTo>
                    <a:cubicBezTo>
                      <a:pt x="181" y="147"/>
                      <a:pt x="181" y="147"/>
                      <a:pt x="181" y="147"/>
                    </a:cubicBezTo>
                    <a:cubicBezTo>
                      <a:pt x="181" y="130"/>
                      <a:pt x="181" y="130"/>
                      <a:pt x="181" y="130"/>
                    </a:cubicBezTo>
                    <a:cubicBezTo>
                      <a:pt x="307" y="130"/>
                      <a:pt x="307" y="130"/>
                      <a:pt x="307" y="130"/>
                    </a:cubicBezTo>
                    <a:close/>
                    <a:moveTo>
                      <a:pt x="180" y="16"/>
                    </a:moveTo>
                    <a:cubicBezTo>
                      <a:pt x="175" y="16"/>
                      <a:pt x="170" y="18"/>
                      <a:pt x="166" y="21"/>
                    </a:cubicBezTo>
                    <a:cubicBezTo>
                      <a:pt x="166" y="21"/>
                      <a:pt x="166" y="21"/>
                      <a:pt x="166" y="21"/>
                    </a:cubicBezTo>
                    <a:cubicBezTo>
                      <a:pt x="163" y="25"/>
                      <a:pt x="161" y="30"/>
                      <a:pt x="161" y="35"/>
                    </a:cubicBezTo>
                    <a:cubicBezTo>
                      <a:pt x="161" y="72"/>
                      <a:pt x="161" y="72"/>
                      <a:pt x="161" y="72"/>
                    </a:cubicBezTo>
                    <a:cubicBezTo>
                      <a:pt x="155" y="73"/>
                      <a:pt x="155" y="73"/>
                      <a:pt x="155" y="73"/>
                    </a:cubicBezTo>
                    <a:cubicBezTo>
                      <a:pt x="155" y="67"/>
                      <a:pt x="155" y="67"/>
                      <a:pt x="155" y="67"/>
                    </a:cubicBezTo>
                    <a:cubicBezTo>
                      <a:pt x="128" y="67"/>
                      <a:pt x="128" y="67"/>
                      <a:pt x="128" y="67"/>
                    </a:cubicBezTo>
                    <a:cubicBezTo>
                      <a:pt x="109" y="55"/>
                      <a:pt x="109" y="55"/>
                      <a:pt x="109" y="55"/>
                    </a:cubicBezTo>
                    <a:cubicBezTo>
                      <a:pt x="63" y="55"/>
                      <a:pt x="117" y="55"/>
                      <a:pt x="66" y="55"/>
                    </a:cubicBezTo>
                    <a:cubicBezTo>
                      <a:pt x="57" y="55"/>
                      <a:pt x="50" y="63"/>
                      <a:pt x="50" y="71"/>
                    </a:cubicBezTo>
                    <a:cubicBezTo>
                      <a:pt x="50" y="122"/>
                      <a:pt x="50" y="122"/>
                      <a:pt x="50" y="122"/>
                    </a:cubicBezTo>
                    <a:cubicBezTo>
                      <a:pt x="66" y="122"/>
                      <a:pt x="66" y="122"/>
                      <a:pt x="66" y="122"/>
                    </a:cubicBezTo>
                    <a:cubicBezTo>
                      <a:pt x="66" y="85"/>
                      <a:pt x="66" y="85"/>
                      <a:pt x="66" y="85"/>
                    </a:cubicBezTo>
                    <a:cubicBezTo>
                      <a:pt x="69" y="85"/>
                      <a:pt x="69" y="85"/>
                      <a:pt x="69" y="85"/>
                    </a:cubicBezTo>
                    <a:cubicBezTo>
                      <a:pt x="69" y="122"/>
                      <a:pt x="69" y="122"/>
                      <a:pt x="69" y="122"/>
                    </a:cubicBezTo>
                    <a:cubicBezTo>
                      <a:pt x="69" y="132"/>
                      <a:pt x="69" y="132"/>
                      <a:pt x="69" y="132"/>
                    </a:cubicBezTo>
                    <a:cubicBezTo>
                      <a:pt x="69" y="199"/>
                      <a:pt x="69" y="199"/>
                      <a:pt x="69" y="199"/>
                    </a:cubicBezTo>
                    <a:cubicBezTo>
                      <a:pt x="87" y="199"/>
                      <a:pt x="87" y="199"/>
                      <a:pt x="87" y="199"/>
                    </a:cubicBezTo>
                    <a:cubicBezTo>
                      <a:pt x="87" y="143"/>
                      <a:pt x="87" y="143"/>
                      <a:pt x="87" y="143"/>
                    </a:cubicBezTo>
                    <a:cubicBezTo>
                      <a:pt x="91" y="143"/>
                      <a:pt x="91" y="143"/>
                      <a:pt x="91" y="143"/>
                    </a:cubicBezTo>
                    <a:cubicBezTo>
                      <a:pt x="91" y="199"/>
                      <a:pt x="91" y="199"/>
                      <a:pt x="91" y="199"/>
                    </a:cubicBezTo>
                    <a:cubicBezTo>
                      <a:pt x="109" y="199"/>
                      <a:pt x="109" y="199"/>
                      <a:pt x="109" y="199"/>
                    </a:cubicBezTo>
                    <a:cubicBezTo>
                      <a:pt x="109" y="189"/>
                      <a:pt x="109" y="189"/>
                      <a:pt x="109" y="189"/>
                    </a:cubicBezTo>
                    <a:cubicBezTo>
                      <a:pt x="109" y="132"/>
                      <a:pt x="109" y="132"/>
                      <a:pt x="109" y="132"/>
                    </a:cubicBezTo>
                    <a:cubicBezTo>
                      <a:pt x="109" y="122"/>
                      <a:pt x="109" y="122"/>
                      <a:pt x="109" y="122"/>
                    </a:cubicBezTo>
                    <a:cubicBezTo>
                      <a:pt x="109" y="85"/>
                      <a:pt x="109" y="85"/>
                      <a:pt x="109" y="85"/>
                    </a:cubicBezTo>
                    <a:cubicBezTo>
                      <a:pt x="109" y="75"/>
                      <a:pt x="109" y="75"/>
                      <a:pt x="109" y="75"/>
                    </a:cubicBezTo>
                    <a:cubicBezTo>
                      <a:pt x="128" y="85"/>
                      <a:pt x="128" y="85"/>
                      <a:pt x="128" y="85"/>
                    </a:cubicBezTo>
                    <a:cubicBezTo>
                      <a:pt x="155" y="85"/>
                      <a:pt x="155" y="85"/>
                      <a:pt x="155" y="85"/>
                    </a:cubicBezTo>
                    <a:cubicBezTo>
                      <a:pt x="155" y="80"/>
                      <a:pt x="155" y="80"/>
                      <a:pt x="155" y="80"/>
                    </a:cubicBezTo>
                    <a:cubicBezTo>
                      <a:pt x="161" y="79"/>
                      <a:pt x="161" y="79"/>
                      <a:pt x="161" y="79"/>
                    </a:cubicBezTo>
                    <a:cubicBezTo>
                      <a:pt x="161" y="107"/>
                      <a:pt x="161" y="107"/>
                      <a:pt x="161" y="107"/>
                    </a:cubicBezTo>
                    <a:cubicBezTo>
                      <a:pt x="161" y="112"/>
                      <a:pt x="163" y="117"/>
                      <a:pt x="166" y="120"/>
                    </a:cubicBezTo>
                    <a:cubicBezTo>
                      <a:pt x="166" y="120"/>
                      <a:pt x="166" y="120"/>
                      <a:pt x="166" y="120"/>
                    </a:cubicBezTo>
                    <a:cubicBezTo>
                      <a:pt x="166" y="120"/>
                      <a:pt x="166" y="120"/>
                      <a:pt x="166" y="120"/>
                    </a:cubicBezTo>
                    <a:cubicBezTo>
                      <a:pt x="170" y="124"/>
                      <a:pt x="175" y="126"/>
                      <a:pt x="180" y="126"/>
                    </a:cubicBezTo>
                    <a:cubicBezTo>
                      <a:pt x="304" y="126"/>
                      <a:pt x="304" y="126"/>
                      <a:pt x="304" y="126"/>
                    </a:cubicBezTo>
                    <a:cubicBezTo>
                      <a:pt x="309" y="126"/>
                      <a:pt x="314" y="124"/>
                      <a:pt x="317" y="120"/>
                    </a:cubicBezTo>
                    <a:cubicBezTo>
                      <a:pt x="317" y="120"/>
                      <a:pt x="317" y="120"/>
                      <a:pt x="317" y="120"/>
                    </a:cubicBezTo>
                    <a:cubicBezTo>
                      <a:pt x="321" y="117"/>
                      <a:pt x="323" y="112"/>
                      <a:pt x="323" y="107"/>
                    </a:cubicBezTo>
                    <a:cubicBezTo>
                      <a:pt x="323" y="35"/>
                      <a:pt x="323" y="35"/>
                      <a:pt x="323" y="35"/>
                    </a:cubicBezTo>
                    <a:cubicBezTo>
                      <a:pt x="323" y="30"/>
                      <a:pt x="321" y="25"/>
                      <a:pt x="317" y="21"/>
                    </a:cubicBezTo>
                    <a:cubicBezTo>
                      <a:pt x="314" y="18"/>
                      <a:pt x="309" y="16"/>
                      <a:pt x="304" y="16"/>
                    </a:cubicBezTo>
                    <a:cubicBezTo>
                      <a:pt x="180" y="16"/>
                      <a:pt x="180" y="16"/>
                      <a:pt x="180" y="16"/>
                    </a:cubicBezTo>
                    <a:close/>
                    <a:moveTo>
                      <a:pt x="304" y="31"/>
                    </a:moveTo>
                    <a:cubicBezTo>
                      <a:pt x="305" y="31"/>
                      <a:pt x="306" y="31"/>
                      <a:pt x="307" y="32"/>
                    </a:cubicBezTo>
                    <a:cubicBezTo>
                      <a:pt x="307" y="33"/>
                      <a:pt x="308" y="34"/>
                      <a:pt x="308" y="35"/>
                    </a:cubicBezTo>
                    <a:cubicBezTo>
                      <a:pt x="308" y="107"/>
                      <a:pt x="308" y="107"/>
                      <a:pt x="308" y="107"/>
                    </a:cubicBezTo>
                    <a:cubicBezTo>
                      <a:pt x="308" y="108"/>
                      <a:pt x="307" y="109"/>
                      <a:pt x="307" y="109"/>
                    </a:cubicBezTo>
                    <a:cubicBezTo>
                      <a:pt x="307" y="110"/>
                      <a:pt x="307" y="110"/>
                      <a:pt x="307" y="110"/>
                    </a:cubicBezTo>
                    <a:cubicBezTo>
                      <a:pt x="306" y="110"/>
                      <a:pt x="305" y="111"/>
                      <a:pt x="304" y="111"/>
                    </a:cubicBezTo>
                    <a:cubicBezTo>
                      <a:pt x="180" y="111"/>
                      <a:pt x="180" y="111"/>
                      <a:pt x="180" y="111"/>
                    </a:cubicBezTo>
                    <a:cubicBezTo>
                      <a:pt x="179" y="111"/>
                      <a:pt x="178" y="110"/>
                      <a:pt x="177" y="110"/>
                    </a:cubicBezTo>
                    <a:cubicBezTo>
                      <a:pt x="177" y="109"/>
                      <a:pt x="177" y="109"/>
                      <a:pt x="177" y="109"/>
                    </a:cubicBezTo>
                    <a:cubicBezTo>
                      <a:pt x="176" y="109"/>
                      <a:pt x="176" y="108"/>
                      <a:pt x="176" y="107"/>
                    </a:cubicBezTo>
                    <a:cubicBezTo>
                      <a:pt x="176" y="76"/>
                      <a:pt x="176" y="76"/>
                      <a:pt x="176" y="76"/>
                    </a:cubicBezTo>
                    <a:cubicBezTo>
                      <a:pt x="238" y="63"/>
                      <a:pt x="238" y="63"/>
                      <a:pt x="238" y="63"/>
                    </a:cubicBezTo>
                    <a:cubicBezTo>
                      <a:pt x="237" y="62"/>
                      <a:pt x="237" y="62"/>
                      <a:pt x="237" y="62"/>
                    </a:cubicBezTo>
                    <a:cubicBezTo>
                      <a:pt x="176" y="70"/>
                      <a:pt x="176" y="70"/>
                      <a:pt x="176" y="70"/>
                    </a:cubicBezTo>
                    <a:cubicBezTo>
                      <a:pt x="176" y="35"/>
                      <a:pt x="176" y="35"/>
                      <a:pt x="176" y="35"/>
                    </a:cubicBezTo>
                    <a:cubicBezTo>
                      <a:pt x="176" y="34"/>
                      <a:pt x="176" y="33"/>
                      <a:pt x="177" y="32"/>
                    </a:cubicBezTo>
                    <a:cubicBezTo>
                      <a:pt x="177" y="32"/>
                      <a:pt x="177" y="32"/>
                      <a:pt x="177" y="32"/>
                    </a:cubicBezTo>
                    <a:cubicBezTo>
                      <a:pt x="178" y="31"/>
                      <a:pt x="179" y="31"/>
                      <a:pt x="180" y="31"/>
                    </a:cubicBezTo>
                    <a:lnTo>
                      <a:pt x="304" y="3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</a:ln>
              <a:effectLst/>
            </p:spPr>
            <p:txBody>
              <a:bodyPr vert="horz" wrap="square" lIns="121860" tIns="60931" rIns="121860" bIns="60931" numCol="1" anchor="t" anchorCtr="0" compatLnSpc="1"/>
              <a:lstStyle/>
              <a:p>
                <a:endParaRPr lang="zh-CN" altLang="en-US" sz="32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36" name="图片 35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16376" y="1829540"/>
              <a:ext cx="1169673" cy="1169673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3" name="组合 42"/>
          <p:cNvGrpSpPr/>
          <p:nvPr/>
        </p:nvGrpSpPr>
        <p:grpSpPr>
          <a:xfrm>
            <a:off x="745466" y="4384859"/>
            <a:ext cx="4910190" cy="1640268"/>
            <a:chOff x="745466" y="4384859"/>
            <a:chExt cx="4910190" cy="1640268"/>
          </a:xfrm>
        </p:grpSpPr>
        <p:grpSp>
          <p:nvGrpSpPr>
            <p:cNvPr id="25" name="组合 24"/>
            <p:cNvGrpSpPr/>
            <p:nvPr/>
          </p:nvGrpSpPr>
          <p:grpSpPr>
            <a:xfrm>
              <a:off x="745466" y="4384859"/>
              <a:ext cx="4910190" cy="1640268"/>
              <a:chOff x="549712" y="3075801"/>
              <a:chExt cx="3888432" cy="1298476"/>
            </a:xfrm>
          </p:grpSpPr>
          <p:sp>
            <p:nvSpPr>
              <p:cNvPr id="26" name="圆角矩形 51"/>
              <p:cNvSpPr/>
              <p:nvPr/>
            </p:nvSpPr>
            <p:spPr>
              <a:xfrm>
                <a:off x="549712" y="3075801"/>
                <a:ext cx="3888432" cy="1298476"/>
              </a:xfrm>
              <a:prstGeom prst="roundRect">
                <a:avLst>
                  <a:gd name="adj" fmla="val 8330"/>
                </a:avLst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27" name="直接连接符 26"/>
              <p:cNvCxnSpPr/>
              <p:nvPr/>
            </p:nvCxnSpPr>
            <p:spPr>
              <a:xfrm flipH="1">
                <a:off x="1727684" y="3248789"/>
                <a:ext cx="0" cy="952500"/>
              </a:xfrm>
              <a:prstGeom prst="line">
                <a:avLst/>
              </a:prstGeom>
              <a:ln w="635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1876106" y="3255118"/>
                <a:ext cx="2110229" cy="3654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buNone/>
                </a:pPr>
                <a:r>
                  <a:rPr lang="zh-CN" altLang="en-US" sz="2400" b="1">
                    <a:solidFill>
                      <a:srgbClr val="E31D1C"/>
                    </a:solidFill>
                    <a:latin typeface="+mn-lt"/>
                    <a:ea typeface="+mn-ea"/>
                    <a:cs typeface="+mn-ea"/>
                    <a:sym typeface="+mn-lt"/>
                  </a:rPr>
                  <a:t>消防栓使用方法： </a:t>
                </a:r>
                <a:endParaRPr lang="zh-CN" altLang="en-US" sz="2400">
                  <a:solidFill>
                    <a:srgbClr val="E31D1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9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1876105" y="3586639"/>
                <a:ext cx="2391677" cy="5116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zh-CN" altLang="en-US" sz="1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此处添加计划扼要说明，添加简短说明文字。</a:t>
                </a:r>
                <a:endParaRPr lang="en-US" altLang="zh-CN" sz="1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pic>
            <p:nvPicPr>
              <p:cNvPr id="32" name="Picture 43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27983" y="3463350"/>
                <a:ext cx="381990" cy="499050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38" name="图片 3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2706" y="4654124"/>
              <a:ext cx="1203222" cy="1203222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44" name="组合 43"/>
          <p:cNvGrpSpPr/>
          <p:nvPr/>
        </p:nvGrpSpPr>
        <p:grpSpPr>
          <a:xfrm>
            <a:off x="6476640" y="4368646"/>
            <a:ext cx="4910190" cy="1640268"/>
            <a:chOff x="6476640" y="4368646"/>
            <a:chExt cx="4910190" cy="1640268"/>
          </a:xfrm>
        </p:grpSpPr>
        <p:grpSp>
          <p:nvGrpSpPr>
            <p:cNvPr id="17" name="组合 16"/>
            <p:cNvGrpSpPr/>
            <p:nvPr/>
          </p:nvGrpSpPr>
          <p:grpSpPr>
            <a:xfrm>
              <a:off x="6476640" y="4368646"/>
              <a:ext cx="4910190" cy="1640268"/>
              <a:chOff x="4651504" y="3063637"/>
              <a:chExt cx="3888432" cy="1298476"/>
            </a:xfrm>
          </p:grpSpPr>
          <p:sp>
            <p:nvSpPr>
              <p:cNvPr id="18" name="圆角矩形 43"/>
              <p:cNvSpPr/>
              <p:nvPr/>
            </p:nvSpPr>
            <p:spPr>
              <a:xfrm>
                <a:off x="4651504" y="3063637"/>
                <a:ext cx="3888432" cy="1298476"/>
              </a:xfrm>
              <a:prstGeom prst="roundRect">
                <a:avLst>
                  <a:gd name="adj" fmla="val 8330"/>
                </a:avLst>
              </a:prstGeom>
              <a:noFill/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9" name="直接连接符 18"/>
              <p:cNvCxnSpPr/>
              <p:nvPr/>
            </p:nvCxnSpPr>
            <p:spPr>
              <a:xfrm flipH="1">
                <a:off x="5829476" y="3236625"/>
                <a:ext cx="0" cy="952500"/>
              </a:xfrm>
              <a:prstGeom prst="line">
                <a:avLst/>
              </a:prstGeom>
              <a:ln w="6350">
                <a:noFill/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5977897" y="3259418"/>
                <a:ext cx="2091128" cy="365465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buNone/>
                </a:pPr>
                <a:r>
                  <a:rPr lang="zh-CN" altLang="en-US" sz="2400" b="1">
                    <a:solidFill>
                      <a:srgbClr val="E31D1C"/>
                    </a:solidFill>
                    <a:latin typeface="+mn-lt"/>
                    <a:ea typeface="+mn-ea"/>
                    <a:cs typeface="+mn-ea"/>
                    <a:sym typeface="+mn-lt"/>
                  </a:rPr>
                  <a:t>消防栓使用方法： </a:t>
                </a:r>
                <a:endParaRPr lang="zh-CN" altLang="en-US" sz="2400">
                  <a:solidFill>
                    <a:srgbClr val="E31D1C"/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sp>
            <p:nvSpPr>
              <p:cNvPr id="21" name="Rectangle 13" descr="FD1DDF730CE4456e89755B07FE1653D0# #Rectangle 13"/>
              <p:cNvSpPr>
                <a:spLocks noChangeArrowheads="1"/>
              </p:cNvSpPr>
              <p:nvPr/>
            </p:nvSpPr>
            <p:spPr bwMode="auto">
              <a:xfrm>
                <a:off x="5977897" y="3574475"/>
                <a:ext cx="2391677" cy="511651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r>
                  <a:rPr lang="zh-CN" altLang="en-US" sz="18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ea"/>
                    <a:sym typeface="+mn-lt"/>
                  </a:rPr>
                  <a:t>此处添加计划扼要说明，添加简短说明文字。</a:t>
                </a:r>
                <a:endParaRPr lang="en-US" altLang="zh-CN" sz="18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endParaRPr>
              </a:p>
            </p:txBody>
          </p:sp>
          <p:pic>
            <p:nvPicPr>
              <p:cNvPr id="24" name="Picture 39"/>
              <p:cNvPicPr>
                <a:picLocks noChangeAspect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4996685" y="3438522"/>
                <a:ext cx="448170" cy="529655"/>
              </a:xfrm>
              <a:prstGeom prst="rect">
                <a:avLst/>
              </a:prstGeom>
              <a:ln>
                <a:noFill/>
              </a:ln>
            </p:spPr>
          </p:pic>
        </p:grpSp>
        <p:pic>
          <p:nvPicPr>
            <p:cNvPr id="40" name="图片 39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7213" y="4593570"/>
              <a:ext cx="1203223" cy="1203223"/>
            </a:xfrm>
            <a:prstGeom prst="rect">
              <a:avLst/>
            </a:prstGeom>
            <a:ln>
              <a:noFill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3000">
        <p14:prism dir="u" isInverted="1"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297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5895" y="3976370"/>
            <a:ext cx="7473315" cy="307149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353595" y="1100592"/>
            <a:ext cx="3573234" cy="110799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</a:defRPr>
            </a:lvl1pPr>
          </a:lstStyle>
          <a:p>
            <a:pPr algn="ctr"/>
            <a:r>
              <a:rPr lang="zh-CN" altLang="en-US" sz="6600">
                <a:sym typeface="+mn-lt"/>
              </a:rPr>
              <a:t>第一章</a:t>
            </a:r>
          </a:p>
        </p:txBody>
      </p:sp>
      <p:sp>
        <p:nvSpPr>
          <p:cNvPr id="16" name="矩形 15"/>
          <p:cNvSpPr/>
          <p:nvPr/>
        </p:nvSpPr>
        <p:spPr>
          <a:xfrm>
            <a:off x="3325110" y="2223859"/>
            <a:ext cx="5630205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7200" b="1" dirty="0"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</a:gradFill>
                <a:cs typeface="+mn-ea"/>
                <a:sym typeface="+mn-lt"/>
              </a:rPr>
              <a:t>火灾的特性</a:t>
            </a:r>
            <a:endParaRPr lang="en-US" altLang="zh-CN" sz="7200" b="1" dirty="0"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</a:gra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03950" y="3424188"/>
            <a:ext cx="4672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2800">
                <a:cs typeface="+mn-ea"/>
                <a:sym typeface="+mn-lt"/>
              </a:rPr>
              <a:t>Characteristics of fire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63B07A52-51D5-C1D1-F54B-09BA47A25EB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7137" y="3375065"/>
            <a:ext cx="3672800" cy="367280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20"/>
          <p:cNvSpPr txBox="1"/>
          <p:nvPr/>
        </p:nvSpPr>
        <p:spPr>
          <a:xfrm>
            <a:off x="1628553" y="2738532"/>
            <a:ext cx="4724284" cy="90422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1" dirty="0">
                <a:cs typeface="+mn-ea"/>
                <a:sym typeface="+mn-lt"/>
              </a:rPr>
              <a:t>火灾： </a:t>
            </a:r>
            <a:r>
              <a:rPr lang="zh-CN" altLang="en-US" dirty="0">
                <a:cs typeface="+mn-ea"/>
                <a:sym typeface="+mn-lt"/>
              </a:rPr>
              <a:t>火灾是指在时间或空间上失去控制的灾害性燃烧现象 。</a:t>
            </a:r>
            <a:endParaRPr lang="en-US" altLang="zh-CN" dirty="0">
              <a:cs typeface="+mn-ea"/>
              <a:sym typeface="+mn-lt"/>
            </a:endParaRPr>
          </a:p>
        </p:txBody>
      </p:sp>
      <p:sp>
        <p:nvSpPr>
          <p:cNvPr id="11" name="TextBox 21"/>
          <p:cNvSpPr txBox="1"/>
          <p:nvPr/>
        </p:nvSpPr>
        <p:spPr>
          <a:xfrm>
            <a:off x="1610403" y="4896350"/>
            <a:ext cx="4724284" cy="116198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000" b="1" dirty="0">
                <a:cs typeface="+mn-ea"/>
                <a:sym typeface="+mn-lt"/>
              </a:rPr>
              <a:t>燃烧：</a:t>
            </a:r>
            <a:r>
              <a:rPr lang="en-US" altLang="zh-CN" sz="2000" b="1" dirty="0">
                <a:cs typeface="+mn-ea"/>
                <a:sym typeface="+mn-lt"/>
              </a:rPr>
              <a:t> </a:t>
            </a:r>
            <a:r>
              <a:rPr lang="zh-CN" altLang="en-US" dirty="0">
                <a:cs typeface="+mn-ea"/>
                <a:sym typeface="+mn-lt"/>
              </a:rPr>
              <a:t>燃烧是可燃物跟助燃物（氧化剂）发生的一种剧烈的发光、发热的氧化反应。</a:t>
            </a:r>
            <a:endParaRPr lang="en-US" altLang="zh-CN" dirty="0"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78686" y="1992699"/>
            <a:ext cx="5228406" cy="2903651"/>
            <a:chOff x="578686" y="1992699"/>
            <a:chExt cx="5228406" cy="2903651"/>
          </a:xfrm>
        </p:grpSpPr>
        <p:grpSp>
          <p:nvGrpSpPr>
            <p:cNvPr id="7" name="组合 6"/>
            <p:cNvGrpSpPr/>
            <p:nvPr/>
          </p:nvGrpSpPr>
          <p:grpSpPr>
            <a:xfrm>
              <a:off x="1610403" y="4231687"/>
              <a:ext cx="4163376" cy="597525"/>
              <a:chOff x="3002037" y="3681732"/>
              <a:chExt cx="7067433" cy="712504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8" name="矩形 7"/>
              <p:cNvSpPr/>
              <p:nvPr/>
            </p:nvSpPr>
            <p:spPr bwMode="auto">
              <a:xfrm>
                <a:off x="3002037" y="3681732"/>
                <a:ext cx="7067433" cy="609996"/>
              </a:xfrm>
              <a:prstGeom prst="rect">
                <a:avLst/>
              </a:prstGeom>
              <a:solidFill>
                <a:srgbClr val="E31D1C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 sz="3200">
                  <a:cs typeface="+mn-ea"/>
                  <a:sym typeface="+mn-lt"/>
                </a:endParaRPr>
              </a:p>
            </p:txBody>
          </p:sp>
          <p:sp>
            <p:nvSpPr>
              <p:cNvPr id="9" name="TextBox 19"/>
              <p:cNvSpPr txBox="1"/>
              <p:nvPr/>
            </p:nvSpPr>
            <p:spPr>
              <a:xfrm>
                <a:off x="3033224" y="3696935"/>
                <a:ext cx="4085843" cy="697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200" b="1">
                    <a:solidFill>
                      <a:srgbClr val="F8F8F8"/>
                    </a:solidFill>
                    <a:cs typeface="+mn-ea"/>
                    <a:sym typeface="+mn-lt"/>
                  </a:rPr>
                  <a:t>电话礼仪</a:t>
                </a:r>
              </a:p>
            </p:txBody>
          </p:sp>
        </p:grpSp>
        <p:grpSp>
          <p:nvGrpSpPr>
            <p:cNvPr id="19" name="组合 18"/>
            <p:cNvGrpSpPr/>
            <p:nvPr/>
          </p:nvGrpSpPr>
          <p:grpSpPr>
            <a:xfrm>
              <a:off x="578686" y="1992699"/>
              <a:ext cx="5228406" cy="2903651"/>
              <a:chOff x="578686" y="1992699"/>
              <a:chExt cx="5228406" cy="2903651"/>
            </a:xfrm>
          </p:grpSpPr>
          <p:grpSp>
            <p:nvGrpSpPr>
              <p:cNvPr id="4" name="组合 3"/>
              <p:cNvGrpSpPr/>
              <p:nvPr/>
            </p:nvGrpSpPr>
            <p:grpSpPr>
              <a:xfrm>
                <a:off x="1628553" y="2039392"/>
                <a:ext cx="4178539" cy="584775"/>
                <a:chOff x="3002037" y="1210125"/>
                <a:chExt cx="7067433" cy="697303"/>
              </a:xfrm>
              <a:solidFill>
                <a:schemeClr val="accent2">
                  <a:lumMod val="75000"/>
                </a:schemeClr>
              </a:solidFill>
            </p:grpSpPr>
            <p:sp>
              <p:nvSpPr>
                <p:cNvPr id="5" name="矩形 4"/>
                <p:cNvSpPr/>
                <p:nvPr/>
              </p:nvSpPr>
              <p:spPr bwMode="auto">
                <a:xfrm>
                  <a:off x="3002037" y="1226050"/>
                  <a:ext cx="7067433" cy="637916"/>
                </a:xfrm>
                <a:prstGeom prst="rect">
                  <a:avLst/>
                </a:prstGeom>
                <a:solidFill>
                  <a:srgbClr val="E31D1C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zh-CN" altLang="en-US" sz="3200">
                    <a:cs typeface="+mn-ea"/>
                    <a:sym typeface="+mn-lt"/>
                  </a:endParaRPr>
                </a:p>
              </p:txBody>
            </p:sp>
            <p:sp>
              <p:nvSpPr>
                <p:cNvPr id="6" name="TextBox 16"/>
                <p:cNvSpPr txBox="1"/>
                <p:nvPr/>
              </p:nvSpPr>
              <p:spPr>
                <a:xfrm>
                  <a:off x="3033224" y="1210125"/>
                  <a:ext cx="5688633" cy="69730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3200" b="1">
                      <a:solidFill>
                        <a:srgbClr val="F8F8F8"/>
                      </a:solidFill>
                      <a:cs typeface="+mn-ea"/>
                      <a:sym typeface="+mn-lt"/>
                    </a:rPr>
                    <a:t>火灾的特性</a:t>
                  </a:r>
                </a:p>
              </p:txBody>
            </p:sp>
          </p:grpSp>
          <p:grpSp>
            <p:nvGrpSpPr>
              <p:cNvPr id="18" name="组合 17"/>
              <p:cNvGrpSpPr/>
              <p:nvPr/>
            </p:nvGrpSpPr>
            <p:grpSpPr>
              <a:xfrm>
                <a:off x="578686" y="1992699"/>
                <a:ext cx="960569" cy="2903651"/>
                <a:chOff x="393431" y="1940806"/>
                <a:chExt cx="1166260" cy="3525423"/>
              </a:xfrm>
            </p:grpSpPr>
            <p:grpSp>
              <p:nvGrpSpPr>
                <p:cNvPr id="17" name="组合 16"/>
                <p:cNvGrpSpPr/>
                <p:nvPr/>
              </p:nvGrpSpPr>
              <p:grpSpPr>
                <a:xfrm>
                  <a:off x="411582" y="1940806"/>
                  <a:ext cx="1148109" cy="992271"/>
                  <a:chOff x="411582" y="1940806"/>
                  <a:chExt cx="1148109" cy="992271"/>
                </a:xfrm>
              </p:grpSpPr>
              <p:sp>
                <p:nvSpPr>
                  <p:cNvPr id="12" name="等腰三角形 2"/>
                  <p:cNvSpPr/>
                  <p:nvPr/>
                </p:nvSpPr>
                <p:spPr bwMode="auto">
                  <a:xfrm rot="2747878">
                    <a:off x="489501" y="1862887"/>
                    <a:ext cx="992271" cy="1148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2128" h="1333073">
                        <a:moveTo>
                          <a:pt x="576064" y="0"/>
                        </a:moveTo>
                        <a:lnTo>
                          <a:pt x="687529" y="192182"/>
                        </a:lnTo>
                        <a:cubicBezTo>
                          <a:pt x="952381" y="243689"/>
                          <a:pt x="1152128" y="477023"/>
                          <a:pt x="1152128" y="757009"/>
                        </a:cubicBezTo>
                        <a:cubicBezTo>
                          <a:pt x="1152128" y="1075160"/>
                          <a:pt x="894215" y="1333073"/>
                          <a:pt x="576064" y="1333073"/>
                        </a:cubicBezTo>
                        <a:cubicBezTo>
                          <a:pt x="257913" y="1333073"/>
                          <a:pt x="0" y="1075160"/>
                          <a:pt x="0" y="757009"/>
                        </a:cubicBezTo>
                        <a:cubicBezTo>
                          <a:pt x="0" y="477023"/>
                          <a:pt x="199747" y="243689"/>
                          <a:pt x="464599" y="192182"/>
                        </a:cubicBezTo>
                        <a:close/>
                      </a:path>
                    </a:pathLst>
                  </a:custGeom>
                  <a:solidFill>
                    <a:srgbClr val="E31D1C"/>
                  </a:solidFill>
                  <a:ln>
                    <a:noFill/>
                  </a:ln>
                </p:spPr>
                <p:txBody>
                  <a:bodyPr wrap="none" lIns="68580" tIns="34290" rIns="68580" bIns="34290" anchor="ctr"/>
                  <a:lstStyle/>
                  <a:p>
                    <a:pPr algn="ctr"/>
                    <a:endParaRPr lang="zh-CN" altLang="en-US" sz="1100" kern="0">
                      <a:solidFill>
                        <a:srgbClr val="FFFFFF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3" name="TextBox 23"/>
                  <p:cNvSpPr txBox="1"/>
                  <p:nvPr/>
                </p:nvSpPr>
                <p:spPr>
                  <a:xfrm>
                    <a:off x="605435" y="2304147"/>
                    <a:ext cx="643835" cy="36925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lIns="68580" tIns="34290" rIns="68580" bIns="34290" anchor="ctr"/>
                  <a:lstStyle>
                    <a:defPPr>
                      <a:defRPr lang="zh-CN"/>
                    </a:defPPr>
                    <a:lvl1pPr algn="ctr">
                      <a:defRPr sz="2000" kern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defRPr>
                    </a:lvl1pPr>
                  </a:lstStyle>
                  <a:p>
                    <a:r>
                      <a:rPr lang="en-US" altLang="zh-CN" sz="4000" b="1">
                        <a:latin typeface="+mn-lt"/>
                        <a:ea typeface="+mn-ea"/>
                        <a:cs typeface="+mn-ea"/>
                        <a:sym typeface="+mn-lt"/>
                      </a:rPr>
                      <a:t>01</a:t>
                    </a:r>
                    <a:endParaRPr lang="zh-CN" altLang="en-US" sz="4000" b="1">
                      <a:latin typeface="+mn-lt"/>
                      <a:ea typeface="+mn-ea"/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4" name="等腰三角形 2"/>
                <p:cNvSpPr/>
                <p:nvPr/>
              </p:nvSpPr>
              <p:spPr bwMode="auto">
                <a:xfrm rot="3036074">
                  <a:off x="471350" y="4396037"/>
                  <a:ext cx="992273" cy="11481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128" h="1333073">
                      <a:moveTo>
                        <a:pt x="576064" y="0"/>
                      </a:moveTo>
                      <a:lnTo>
                        <a:pt x="687529" y="192182"/>
                      </a:lnTo>
                      <a:cubicBezTo>
                        <a:pt x="952381" y="243689"/>
                        <a:pt x="1152128" y="477023"/>
                        <a:pt x="1152128" y="757009"/>
                      </a:cubicBezTo>
                      <a:cubicBezTo>
                        <a:pt x="1152128" y="1075160"/>
                        <a:pt x="894215" y="1333073"/>
                        <a:pt x="576064" y="1333073"/>
                      </a:cubicBezTo>
                      <a:cubicBezTo>
                        <a:pt x="257913" y="1333073"/>
                        <a:pt x="0" y="1075160"/>
                        <a:pt x="0" y="757009"/>
                      </a:cubicBezTo>
                      <a:cubicBezTo>
                        <a:pt x="0" y="477023"/>
                        <a:pt x="199747" y="243689"/>
                        <a:pt x="464599" y="192182"/>
                      </a:cubicBezTo>
                      <a:close/>
                    </a:path>
                  </a:pathLst>
                </a:custGeom>
                <a:solidFill>
                  <a:srgbClr val="E31D1C"/>
                </a:solidFill>
                <a:ln>
                  <a:noFill/>
                </a:ln>
              </p:spPr>
              <p:txBody>
                <a:bodyPr wrap="none" lIns="68580" tIns="34290" rIns="68580" bIns="34290" anchor="ctr"/>
                <a:lstStyle/>
                <a:p>
                  <a:pPr algn="ctr"/>
                  <a:endParaRPr lang="zh-CN" altLang="en-US" sz="1100" kern="0">
                    <a:solidFill>
                      <a:srgbClr val="FFFFFF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TextBox 25"/>
                <p:cNvSpPr txBox="1"/>
                <p:nvPr/>
              </p:nvSpPr>
              <p:spPr>
                <a:xfrm>
                  <a:off x="595238" y="4831098"/>
                  <a:ext cx="643835" cy="36925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lIns="68580" tIns="34290" rIns="68580" bIns="34290" anchor="ctr"/>
                <a:lstStyle>
                  <a:defPPr>
                    <a:defRPr lang="zh-CN"/>
                  </a:defPPr>
                  <a:lvl1pPr algn="ctr">
                    <a:defRPr sz="2000" kern="0">
                      <a:solidFill>
                        <a:srgbClr val="FFFFFF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defRPr>
                  </a:lvl1pPr>
                </a:lstStyle>
                <a:p>
                  <a:r>
                    <a:rPr lang="en-US" altLang="zh-CN" sz="4000" b="1">
                      <a:latin typeface="+mn-lt"/>
                      <a:ea typeface="+mn-ea"/>
                      <a:cs typeface="+mn-ea"/>
                      <a:sym typeface="+mn-lt"/>
                    </a:rPr>
                    <a:t>02</a:t>
                  </a:r>
                  <a:endParaRPr lang="zh-CN" altLang="en-US" sz="4000" b="1">
                    <a:latin typeface="+mn-lt"/>
                    <a:ea typeface="+mn-ea"/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39" name="矩形 38"/>
          <p:cNvSpPr/>
          <p:nvPr/>
        </p:nvSpPr>
        <p:spPr>
          <a:xfrm>
            <a:off x="6918325" y="2387600"/>
            <a:ext cx="4502150" cy="2842895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5983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3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/>
        </p:nvCxnSpPr>
        <p:spPr>
          <a:xfrm flipH="1">
            <a:off x="6092804" y="1691976"/>
            <a:ext cx="0" cy="483412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>
            <a:grpSpLocks noChangeAspect="1"/>
          </p:cNvGrpSpPr>
          <p:nvPr/>
        </p:nvGrpSpPr>
        <p:grpSpPr>
          <a:xfrm>
            <a:off x="5742436" y="1805507"/>
            <a:ext cx="720000" cy="727669"/>
            <a:chOff x="4724972" y="1458268"/>
            <a:chExt cx="742579" cy="800253"/>
          </a:xfrm>
        </p:grpSpPr>
        <p:sp>
          <p:nvSpPr>
            <p:cNvPr id="4" name="菱形 3"/>
            <p:cNvSpPr/>
            <p:nvPr/>
          </p:nvSpPr>
          <p:spPr>
            <a:xfrm>
              <a:off x="4724972" y="1458268"/>
              <a:ext cx="742579" cy="789978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" name="Rectangle 22"/>
            <p:cNvSpPr>
              <a:spLocks noChangeArrowheads="1"/>
            </p:cNvSpPr>
            <p:nvPr/>
          </p:nvSpPr>
          <p:spPr bwMode="auto">
            <a:xfrm>
              <a:off x="4875777" y="1480024"/>
              <a:ext cx="414266" cy="778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defTabSz="91313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1pPr>
              <a:lvl2pPr marL="742950" indent="-28575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2pPr>
              <a:lvl3pPr marL="11430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3pPr>
              <a:lvl4pPr marL="16002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4pPr>
              <a:lvl5pPr marL="20574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5pPr>
              <a:lvl6pPr marL="25146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6pPr>
              <a:lvl7pPr marL="29718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7pPr>
              <a:lvl8pPr marL="34290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8pPr>
              <a:lvl9pPr marL="38862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9pPr>
            </a:lstStyle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zh-CN" sz="40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1</a:t>
              </a:r>
            </a:p>
          </p:txBody>
        </p:sp>
      </p:grpSp>
      <p:grpSp>
        <p:nvGrpSpPr>
          <p:cNvPr id="6" name="组合 5"/>
          <p:cNvGrpSpPr>
            <a:grpSpLocks noChangeAspect="1"/>
          </p:cNvGrpSpPr>
          <p:nvPr/>
        </p:nvGrpSpPr>
        <p:grpSpPr>
          <a:xfrm>
            <a:off x="5729491" y="3389040"/>
            <a:ext cx="720000" cy="720000"/>
            <a:chOff x="4714013" y="3041801"/>
            <a:chExt cx="846000" cy="846000"/>
          </a:xfrm>
        </p:grpSpPr>
        <p:sp>
          <p:nvSpPr>
            <p:cNvPr id="7" name="菱形 6"/>
            <p:cNvSpPr/>
            <p:nvPr/>
          </p:nvSpPr>
          <p:spPr>
            <a:xfrm>
              <a:off x="4714013" y="3041801"/>
              <a:ext cx="846000" cy="846000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4925246" y="3043290"/>
              <a:ext cx="414266" cy="831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defTabSz="91313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1pPr>
              <a:lvl2pPr marL="742950" indent="-28575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2pPr>
              <a:lvl3pPr marL="11430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3pPr>
              <a:lvl4pPr marL="16002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4pPr>
              <a:lvl5pPr marL="20574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5pPr>
              <a:lvl6pPr marL="25146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6pPr>
              <a:lvl7pPr marL="29718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7pPr>
              <a:lvl8pPr marL="34290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8pPr>
              <a:lvl9pPr marL="38862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9pPr>
            </a:lstStyle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2</a:t>
              </a:r>
              <a:endPara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>
            <a:grpSpLocks noChangeAspect="1"/>
          </p:cNvGrpSpPr>
          <p:nvPr/>
        </p:nvGrpSpPr>
        <p:grpSpPr>
          <a:xfrm>
            <a:off x="5731215" y="4972573"/>
            <a:ext cx="720000" cy="721107"/>
            <a:chOff x="4719547" y="4625335"/>
            <a:chExt cx="846000" cy="847301"/>
          </a:xfrm>
        </p:grpSpPr>
        <p:sp>
          <p:nvSpPr>
            <p:cNvPr id="10" name="菱形 9"/>
            <p:cNvSpPr/>
            <p:nvPr/>
          </p:nvSpPr>
          <p:spPr>
            <a:xfrm>
              <a:off x="4719547" y="4625335"/>
              <a:ext cx="846000" cy="846000"/>
            </a:xfrm>
            <a:prstGeom prst="diamond">
              <a:avLst/>
            </a:prstGeom>
            <a:solidFill>
              <a:srgbClr val="FF0000"/>
            </a:solidFill>
            <a:ln w="9525"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Rectangle 22"/>
            <p:cNvSpPr>
              <a:spLocks noChangeArrowheads="1"/>
            </p:cNvSpPr>
            <p:nvPr/>
          </p:nvSpPr>
          <p:spPr bwMode="auto">
            <a:xfrm>
              <a:off x="4948598" y="4640870"/>
              <a:ext cx="414266" cy="8317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 defTabSz="91313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1pPr>
              <a:lvl2pPr marL="742950" indent="-28575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2pPr>
              <a:lvl3pPr marL="11430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3pPr>
              <a:lvl4pPr marL="16002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4pPr>
              <a:lvl5pPr marL="2057400" indent="-228600" defTabSz="91313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5pPr>
              <a:lvl6pPr marL="25146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6pPr>
              <a:lvl7pPr marL="29718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7pPr>
              <a:lvl8pPr marL="34290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8pPr>
              <a:lvl9pPr marL="3886200" indent="-228600" defTabSz="91313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rgbClr val="595959"/>
                  </a:solidFill>
                  <a:latin typeface="Calibri Light" panose="020F0302020204030204" pitchFamily="34" charset="0"/>
                  <a:cs typeface="Roboto Light" pitchFamily="2" charset="0"/>
                </a:defRPr>
              </a:lvl9pPr>
            </a:lstStyle>
            <a:p>
              <a:pPr marL="0" marR="0" lvl="0" indent="0" algn="ctr" defTabSz="91313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4000" b="0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+mn-ea"/>
                  <a:sym typeface="+mn-lt"/>
                </a:rPr>
                <a:t>3</a:t>
              </a:r>
              <a:endParaRPr kumimoji="0" lang="zh-CN" altLang="zh-CN" sz="4000" b="0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ea"/>
                <a:sym typeface="+mn-lt"/>
              </a:endParaRPr>
            </a:p>
          </p:txBody>
        </p:sp>
      </p:grpSp>
      <p:sp>
        <p:nvSpPr>
          <p:cNvPr id="12" name="Rectangle 23"/>
          <p:cNvSpPr/>
          <p:nvPr/>
        </p:nvSpPr>
        <p:spPr>
          <a:xfrm>
            <a:off x="6494473" y="1820908"/>
            <a:ext cx="5024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助燃剂</a:t>
            </a:r>
            <a:endParaRPr lang="en-US" altLang="zh-CN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空气  氧气  氯气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Rectangle 23"/>
          <p:cNvSpPr/>
          <p:nvPr/>
        </p:nvSpPr>
        <p:spPr>
          <a:xfrm>
            <a:off x="6494473" y="3249628"/>
            <a:ext cx="502442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着火点</a:t>
            </a:r>
            <a:endParaRPr lang="en-US" altLang="zh-CN" sz="2000" b="1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指达到可燃物开始燃烧的温度，即燃点。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明火  火花  高温物体  化学反应放热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Rectangle 23"/>
          <p:cNvSpPr/>
          <p:nvPr/>
        </p:nvSpPr>
        <p:spPr>
          <a:xfrm>
            <a:off x="6494473" y="4909180"/>
            <a:ext cx="5024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可燃物</a:t>
            </a:r>
            <a:endParaRPr lang="en-US" altLang="zh-CN" sz="2000" b="1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木材 纸 塑料 轻金属  柴油  汽油   天然气 液化气</a:t>
            </a:r>
            <a:endParaRPr lang="en-US" altLang="zh-CN" sz="20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215390" y="2836545"/>
            <a:ext cx="3282315" cy="2576195"/>
          </a:xfrm>
          <a:prstGeom prst="rect">
            <a:avLst/>
          </a:pr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3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9"/>
          <p:cNvSpPr txBox="1"/>
          <p:nvPr/>
        </p:nvSpPr>
        <p:spPr>
          <a:xfrm>
            <a:off x="6884002" y="1019609"/>
            <a:ext cx="17859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2400" b="1" dirty="0">
                <a:solidFill>
                  <a:srgbClr val="C00000"/>
                </a:solidFill>
                <a:cs typeface="+mn-ea"/>
                <a:sym typeface="+mn-lt"/>
              </a:rPr>
              <a:t>火灾的分类</a:t>
            </a:r>
            <a:endParaRPr lang="en-US" altLang="zh-CN" sz="24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48258" y="1608196"/>
            <a:ext cx="8280919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30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GB" altLang="zh-TW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</a:t>
            </a:r>
            <a:r>
              <a:rPr lang="zh-TW" altLang="en-GB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类火灾: </a:t>
            </a:r>
            <a:r>
              <a:rPr lang="zh-TW" altLang="en-GB" sz="1600" b="1" dirty="0">
                <a:solidFill>
                  <a:srgbClr val="FF0000"/>
                </a:solidFill>
                <a:cs typeface="+mn-ea"/>
                <a:sym typeface="+mn-lt"/>
              </a:rPr>
              <a:t>固体火灾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燃烧后均形成灰烬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如:木材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纸张橡胶,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塑料及棉织品等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30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GB" altLang="zh-TW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B</a:t>
            </a:r>
            <a:r>
              <a:rPr lang="zh-TW" altLang="en-GB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类火灾﹕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一般指</a:t>
            </a:r>
            <a:r>
              <a:rPr lang="zh-TW" altLang="en-GB" sz="1600" b="1" dirty="0">
                <a:solidFill>
                  <a:srgbClr val="FF0000"/>
                </a:solidFill>
                <a:cs typeface="+mn-ea"/>
                <a:sym typeface="+mn-lt"/>
              </a:rPr>
              <a:t>液体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或可溶性固体燃烧的火灾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如﹕汽油﹐煤油﹐食油等各种油类等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300000"/>
              </a:lnSpc>
              <a:spcBef>
                <a:spcPts val="590"/>
              </a:spcBef>
              <a:buClr>
                <a:srgbClr val="009900"/>
              </a:buClr>
            </a:pPr>
            <a:r>
              <a:rPr lang="en-GB" altLang="zh-TW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</a:t>
            </a:r>
            <a:r>
              <a:rPr lang="zh-TW" altLang="en-GB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类火灾:</a:t>
            </a:r>
            <a:r>
              <a:rPr lang="zh-TW" altLang="en-GB" sz="1600" b="1" dirty="0">
                <a:solidFill>
                  <a:srgbClr val="FF0000"/>
                </a:solidFill>
                <a:cs typeface="+mn-ea"/>
                <a:sym typeface="+mn-lt"/>
              </a:rPr>
              <a:t>气体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火灾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煤气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液化气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沼气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乙炔等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</a:t>
            </a:r>
            <a:endParaRPr lang="zh-TW" altLang="en-GB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300000"/>
              </a:lnSpc>
              <a:spcBef>
                <a:spcPts val="590"/>
              </a:spcBef>
              <a:buClr>
                <a:srgbClr val="009900"/>
              </a:buClr>
            </a:pPr>
            <a:r>
              <a:rPr lang="en-GB" altLang="zh-TW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D</a:t>
            </a:r>
            <a:r>
              <a:rPr lang="zh-TW" altLang="en-GB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类火灾:</a:t>
            </a:r>
            <a:r>
              <a:rPr lang="zh-TW" altLang="en-GB" sz="1600" b="1" dirty="0">
                <a:solidFill>
                  <a:srgbClr val="FF0000"/>
                </a:solidFill>
                <a:cs typeface="+mn-ea"/>
                <a:sym typeface="+mn-lt"/>
              </a:rPr>
              <a:t>轻金属</a:t>
            </a:r>
            <a:r>
              <a:rPr lang="zh-CN" altLang="en-US" sz="1600" b="1" dirty="0">
                <a:solidFill>
                  <a:srgbClr val="FF0000"/>
                </a:solidFill>
                <a:cs typeface="+mn-ea"/>
                <a:sym typeface="+mn-lt"/>
              </a:rPr>
              <a:t>火灾</a:t>
            </a:r>
            <a:r>
              <a:rPr lang="zh-CN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如金属钠,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金属钾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镁粉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铝粉等燃烧的火灾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</a:t>
            </a:r>
            <a:endParaRPr lang="zh-TW" altLang="en-GB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300000"/>
              </a:lnSpc>
              <a:spcBef>
                <a:spcPts val="590"/>
              </a:spcBef>
              <a:buClr>
                <a:srgbClr val="009900"/>
              </a:buClr>
            </a:pPr>
            <a:r>
              <a:rPr lang="en-GB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E</a:t>
            </a:r>
            <a:r>
              <a:rPr lang="zh-CN" altLang="en-GB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类火灾</a:t>
            </a: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：</a:t>
            </a:r>
            <a:r>
              <a:rPr lang="zh-TW" altLang="en-GB" sz="1600" b="1" dirty="0">
                <a:solidFill>
                  <a:srgbClr val="FF0000"/>
                </a:solidFill>
                <a:cs typeface="+mn-ea"/>
                <a:sym typeface="+mn-lt"/>
              </a:rPr>
              <a:t>带电火灾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，</a:t>
            </a:r>
            <a:r>
              <a:rPr lang="zh-TW" altLang="en-GB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指带电物体燃烧的火灾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</a:t>
            </a:r>
            <a:endParaRPr lang="zh-TW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752812" y="2120265"/>
            <a:ext cx="812800" cy="3623733"/>
            <a:chOff x="3183467" y="2032000"/>
            <a:chExt cx="812800" cy="3623733"/>
          </a:xfrm>
        </p:grpSpPr>
        <p:sp>
          <p:nvSpPr>
            <p:cNvPr id="4" name="箭头: 燕尾形 3"/>
            <p:cNvSpPr/>
            <p:nvPr/>
          </p:nvSpPr>
          <p:spPr>
            <a:xfrm>
              <a:off x="3183467" y="2032000"/>
              <a:ext cx="812800" cy="259645"/>
            </a:xfrm>
            <a:prstGeom prst="notchedRightArrow">
              <a:avLst/>
            </a:prstGeom>
            <a:solidFill>
              <a:srgbClr val="E31D1C"/>
            </a:solidFill>
            <a:ln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" name="箭头: 燕尾形 5"/>
            <p:cNvSpPr/>
            <p:nvPr/>
          </p:nvSpPr>
          <p:spPr>
            <a:xfrm>
              <a:off x="3183467" y="2794000"/>
              <a:ext cx="812800" cy="259645"/>
            </a:xfrm>
            <a:prstGeom prst="notchedRightArrow">
              <a:avLst/>
            </a:prstGeom>
            <a:solidFill>
              <a:srgbClr val="E31D1C"/>
            </a:solidFill>
            <a:ln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箭头: 燕尾形 7"/>
            <p:cNvSpPr/>
            <p:nvPr/>
          </p:nvSpPr>
          <p:spPr>
            <a:xfrm>
              <a:off x="3183467" y="3674533"/>
              <a:ext cx="812800" cy="259645"/>
            </a:xfrm>
            <a:prstGeom prst="notchedRightArrow">
              <a:avLst/>
            </a:prstGeom>
            <a:solidFill>
              <a:srgbClr val="E31D1C"/>
            </a:solidFill>
            <a:ln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箭头: 燕尾形 9"/>
            <p:cNvSpPr/>
            <p:nvPr/>
          </p:nvSpPr>
          <p:spPr>
            <a:xfrm>
              <a:off x="3183467" y="4515555"/>
              <a:ext cx="812800" cy="259645"/>
            </a:xfrm>
            <a:prstGeom prst="notchedRightArrow">
              <a:avLst/>
            </a:prstGeom>
            <a:solidFill>
              <a:srgbClr val="E31D1C"/>
            </a:solidFill>
            <a:ln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箭头: 燕尾形 11"/>
            <p:cNvSpPr/>
            <p:nvPr/>
          </p:nvSpPr>
          <p:spPr>
            <a:xfrm>
              <a:off x="3183467" y="5396088"/>
              <a:ext cx="812800" cy="259645"/>
            </a:xfrm>
            <a:prstGeom prst="notchedRightArrow">
              <a:avLst/>
            </a:prstGeom>
            <a:solidFill>
              <a:srgbClr val="E31D1C"/>
            </a:solidFill>
            <a:ln>
              <a:solidFill>
                <a:srgbClr val="E31D1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9"/>
          <p:cNvSpPr txBox="1"/>
          <p:nvPr/>
        </p:nvSpPr>
        <p:spPr>
          <a:xfrm>
            <a:off x="9917016" y="2041326"/>
            <a:ext cx="923330" cy="3909308"/>
          </a:xfrm>
          <a:prstGeom prst="rect">
            <a:avLst/>
          </a:prstGeom>
          <a:solidFill>
            <a:srgbClr val="E31D1C"/>
          </a:solidFill>
        </p:spPr>
        <p:txBody>
          <a:bodyPr vert="eaVert" wrap="square" rtlCol="0">
            <a:spAutoFit/>
          </a:bodyPr>
          <a:lstStyle/>
          <a:p>
            <a: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200" b="1">
                <a:solidFill>
                  <a:schemeClr val="bg1"/>
                </a:solidFill>
                <a:cs typeface="+mn-ea"/>
                <a:sym typeface="+mn-lt"/>
              </a:rPr>
              <a:t>火灾的发展</a:t>
            </a:r>
            <a:endParaRPr lang="en-US" altLang="zh-CN" sz="32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任意多边形: 形状 2"/>
          <p:cNvSpPr/>
          <p:nvPr/>
        </p:nvSpPr>
        <p:spPr>
          <a:xfrm>
            <a:off x="1698195" y="2236763"/>
            <a:ext cx="6654019" cy="3742006"/>
          </a:xfrm>
          <a:custGeom>
            <a:avLst/>
            <a:gdLst>
              <a:gd name="connsiteX0" fmla="*/ 0 w 6654019"/>
              <a:gd name="connsiteY0" fmla="*/ 0 h 3742006"/>
              <a:gd name="connsiteX1" fmla="*/ 0 w 6654019"/>
              <a:gd name="connsiteY1" fmla="*/ 3742006 h 3742006"/>
              <a:gd name="connsiteX2" fmla="*/ 6654019 w 6654019"/>
              <a:gd name="connsiteY2" fmla="*/ 3699803 h 3742006"/>
              <a:gd name="connsiteX0-1" fmla="*/ 0 w 6654019"/>
              <a:gd name="connsiteY0-2" fmla="*/ 0 h 3742006"/>
              <a:gd name="connsiteX1-3" fmla="*/ 0 w 6654019"/>
              <a:gd name="connsiteY1-4" fmla="*/ 3742006 h 3742006"/>
              <a:gd name="connsiteX2-5" fmla="*/ 6654019 w 6654019"/>
              <a:gd name="connsiteY2-6" fmla="*/ 3742006 h 37420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654019" h="3742006">
                <a:moveTo>
                  <a:pt x="0" y="0"/>
                </a:moveTo>
                <a:lnTo>
                  <a:pt x="0" y="3742006"/>
                </a:lnTo>
                <a:lnTo>
                  <a:pt x="6654019" y="3742006"/>
                </a:lnTo>
              </a:path>
            </a:pathLst>
          </a:custGeom>
          <a:noFill/>
          <a:ln w="38100">
            <a:solidFill>
              <a:srgbClr val="E31D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05772" y="3447351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平均温度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30934" y="602621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</a:t>
            </a:r>
          </a:p>
        </p:txBody>
      </p:sp>
      <p:sp>
        <p:nvSpPr>
          <p:cNvPr id="6" name="任意多边形: 形状 5"/>
          <p:cNvSpPr/>
          <p:nvPr/>
        </p:nvSpPr>
        <p:spPr>
          <a:xfrm>
            <a:off x="1726331" y="2357050"/>
            <a:ext cx="6119446" cy="3593584"/>
          </a:xfrm>
          <a:custGeom>
            <a:avLst/>
            <a:gdLst>
              <a:gd name="connsiteX0" fmla="*/ 0 w 6119446"/>
              <a:gd name="connsiteY0" fmla="*/ 3581091 h 3581091"/>
              <a:gd name="connsiteX1" fmla="*/ 3179298 w 6119446"/>
              <a:gd name="connsiteY1" fmla="*/ 190777 h 3581091"/>
              <a:gd name="connsiteX2" fmla="*/ 4783015 w 6119446"/>
              <a:gd name="connsiteY2" fmla="*/ 683146 h 3581091"/>
              <a:gd name="connsiteX3" fmla="*/ 6119446 w 6119446"/>
              <a:gd name="connsiteY3" fmla="*/ 2835503 h 3581091"/>
              <a:gd name="connsiteX0-1" fmla="*/ 0 w 6119446"/>
              <a:gd name="connsiteY0-2" fmla="*/ 3593584 h 3593584"/>
              <a:gd name="connsiteX1-3" fmla="*/ 3179298 w 6119446"/>
              <a:gd name="connsiteY1-4" fmla="*/ 203270 h 3593584"/>
              <a:gd name="connsiteX2-5" fmla="*/ 4783015 w 6119446"/>
              <a:gd name="connsiteY2-6" fmla="*/ 695639 h 3593584"/>
              <a:gd name="connsiteX3-7" fmla="*/ 6119446 w 6119446"/>
              <a:gd name="connsiteY3-8" fmla="*/ 2847996 h 3593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119446" h="3593584">
                <a:moveTo>
                  <a:pt x="0" y="3593584"/>
                </a:moveTo>
                <a:cubicBezTo>
                  <a:pt x="1191064" y="2139922"/>
                  <a:pt x="2382129" y="686261"/>
                  <a:pt x="3179298" y="203270"/>
                </a:cubicBezTo>
                <a:cubicBezTo>
                  <a:pt x="3976467" y="-279721"/>
                  <a:pt x="4321125" y="184513"/>
                  <a:pt x="4783015" y="695639"/>
                </a:cubicBezTo>
                <a:cubicBezTo>
                  <a:pt x="5244905" y="1206765"/>
                  <a:pt x="5696243" y="1992211"/>
                  <a:pt x="6119446" y="2847996"/>
                </a:cubicBezTo>
              </a:path>
            </a:pathLst>
          </a:custGeom>
          <a:noFill/>
          <a:ln w="25400">
            <a:solidFill>
              <a:srgbClr val="E31D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15928" y="543883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初起阶段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885096" y="368918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全面发展阶段</a:t>
            </a:r>
          </a:p>
        </p:txBody>
      </p:sp>
      <p:sp>
        <p:nvSpPr>
          <p:cNvPr id="9" name="任意多边形: 形状 8"/>
          <p:cNvSpPr/>
          <p:nvPr/>
        </p:nvSpPr>
        <p:spPr>
          <a:xfrm>
            <a:off x="2542257" y="4374432"/>
            <a:ext cx="2096086" cy="1224510"/>
          </a:xfrm>
          <a:custGeom>
            <a:avLst/>
            <a:gdLst>
              <a:gd name="connsiteX0" fmla="*/ 0 w 2067951"/>
              <a:gd name="connsiteY0" fmla="*/ 594213 h 1241327"/>
              <a:gd name="connsiteX1" fmla="*/ 590843 w 2067951"/>
              <a:gd name="connsiteY1" fmla="*/ 172182 h 1241327"/>
              <a:gd name="connsiteX2" fmla="*/ 928468 w 2067951"/>
              <a:gd name="connsiteY2" fmla="*/ 73708 h 1241327"/>
              <a:gd name="connsiteX3" fmla="*/ 2067951 w 2067951"/>
              <a:gd name="connsiteY3" fmla="*/ 1241327 h 1241327"/>
              <a:gd name="connsiteX0-1" fmla="*/ 0 w 2067951"/>
              <a:gd name="connsiteY0-2" fmla="*/ 549879 h 1196993"/>
              <a:gd name="connsiteX1-3" fmla="*/ 590843 w 2067951"/>
              <a:gd name="connsiteY1-4" fmla="*/ 127848 h 1196993"/>
              <a:gd name="connsiteX2-5" fmla="*/ 1153551 w 2067951"/>
              <a:gd name="connsiteY2-6" fmla="*/ 85644 h 1196993"/>
              <a:gd name="connsiteX3-7" fmla="*/ 2067951 w 2067951"/>
              <a:gd name="connsiteY3-8" fmla="*/ 1196993 h 1196993"/>
              <a:gd name="connsiteX0-9" fmla="*/ 0 w 2067951"/>
              <a:gd name="connsiteY0-10" fmla="*/ 572879 h 1219993"/>
              <a:gd name="connsiteX1-11" fmla="*/ 590843 w 2067951"/>
              <a:gd name="connsiteY1-12" fmla="*/ 94577 h 1219993"/>
              <a:gd name="connsiteX2-13" fmla="*/ 1153551 w 2067951"/>
              <a:gd name="connsiteY2-14" fmla="*/ 108644 h 1219993"/>
              <a:gd name="connsiteX3-15" fmla="*/ 2067951 w 2067951"/>
              <a:gd name="connsiteY3-16" fmla="*/ 1219993 h 1219993"/>
              <a:gd name="connsiteX0-17" fmla="*/ 0 w 2067951"/>
              <a:gd name="connsiteY0-18" fmla="*/ 586926 h 1234040"/>
              <a:gd name="connsiteX1-19" fmla="*/ 590843 w 2067951"/>
              <a:gd name="connsiteY1-20" fmla="*/ 108624 h 1234040"/>
              <a:gd name="connsiteX2-21" fmla="*/ 1153551 w 2067951"/>
              <a:gd name="connsiteY2-22" fmla="*/ 122691 h 1234040"/>
              <a:gd name="connsiteX3-23" fmla="*/ 2067951 w 2067951"/>
              <a:gd name="connsiteY3-24" fmla="*/ 1234040 h 1234040"/>
              <a:gd name="connsiteX0-25" fmla="*/ 0 w 2096086"/>
              <a:gd name="connsiteY0-26" fmla="*/ 572880 h 1219994"/>
              <a:gd name="connsiteX1-27" fmla="*/ 618978 w 2096086"/>
              <a:gd name="connsiteY1-28" fmla="*/ 94578 h 1219994"/>
              <a:gd name="connsiteX2-29" fmla="*/ 1181686 w 2096086"/>
              <a:gd name="connsiteY2-30" fmla="*/ 108645 h 1219994"/>
              <a:gd name="connsiteX3-31" fmla="*/ 2096086 w 2096086"/>
              <a:gd name="connsiteY3-32" fmla="*/ 1219994 h 1219994"/>
              <a:gd name="connsiteX0-33" fmla="*/ 0 w 2096086"/>
              <a:gd name="connsiteY0-34" fmla="*/ 577396 h 1224510"/>
              <a:gd name="connsiteX1-35" fmla="*/ 618978 w 2096086"/>
              <a:gd name="connsiteY1-36" fmla="*/ 99094 h 1224510"/>
              <a:gd name="connsiteX2-37" fmla="*/ 1181686 w 2096086"/>
              <a:gd name="connsiteY2-38" fmla="*/ 113161 h 1224510"/>
              <a:gd name="connsiteX3-39" fmla="*/ 2096086 w 2096086"/>
              <a:gd name="connsiteY3-40" fmla="*/ 1224510 h 122451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096086" h="1224510">
                <a:moveTo>
                  <a:pt x="0" y="577396"/>
                </a:moveTo>
                <a:cubicBezTo>
                  <a:pt x="218049" y="409756"/>
                  <a:pt x="450166" y="190534"/>
                  <a:pt x="618978" y="99094"/>
                </a:cubicBezTo>
                <a:cubicBezTo>
                  <a:pt x="787790" y="7654"/>
                  <a:pt x="935501" y="-74408"/>
                  <a:pt x="1181686" y="113161"/>
                </a:cubicBezTo>
                <a:cubicBezTo>
                  <a:pt x="1427871" y="300730"/>
                  <a:pt x="2096086" y="1224510"/>
                  <a:pt x="2096086" y="1224510"/>
                </a:cubicBezTo>
              </a:path>
            </a:pathLst>
          </a:custGeom>
          <a:noFill/>
          <a:ln w="25400">
            <a:solidFill>
              <a:srgbClr val="E31D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189167" y="4773501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周围无其他可燃物</a:t>
            </a:r>
            <a:endParaRPr lang="en-US" altLang="zh-CN" sz="110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11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或密闭空间内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575564" y="41697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轰燃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717517" y="197207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猛烈燃烧阶段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657095" y="457884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熄灭阶段</a:t>
            </a:r>
          </a:p>
        </p:txBody>
      </p: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68833" y="3237089"/>
            <a:ext cx="3632776" cy="1425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TW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1.</a:t>
            </a: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突发性：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停电；黑暗；高温；大火；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浓烈的烟雾；众人的惊慌。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39332" y="5085262"/>
            <a:ext cx="9454444" cy="784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火灾的发生事先都没有预警，是人所未知的，不良的环境会引发人内心的恐惧和慌乱，使人方向感丧失，判断力丧失， 从而不能采取正确、安全的措施。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TextBox 39"/>
          <p:cNvSpPr txBox="1"/>
          <p:nvPr/>
        </p:nvSpPr>
        <p:spPr>
          <a:xfrm>
            <a:off x="1668833" y="2058778"/>
            <a:ext cx="3191456" cy="755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3200" b="1" dirty="0">
                <a:solidFill>
                  <a:srgbClr val="C00000"/>
                </a:solidFill>
                <a:cs typeface="+mn-ea"/>
                <a:sym typeface="+mn-lt"/>
              </a:rPr>
              <a:t>火灾的危害特征</a:t>
            </a:r>
            <a:endParaRPr lang="en-US" altLang="zh-CN" sz="3200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67655" y="2159000"/>
            <a:ext cx="5669915" cy="2798445"/>
          </a:xfrm>
          <a:prstGeom prst="rect">
            <a:avLst/>
          </a:prstGeom>
        </p:spPr>
      </p:pic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  <p:cond evt="onBegin" delay="0">
                          <p:tn val="18"/>
                        </p:cond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60400" y="2011192"/>
            <a:ext cx="5316125" cy="37296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2.</a:t>
            </a: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有毒烟气：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主要成分为气态、液态和固态物质与空气的混合物，如一氧化碳、二氧化碳、硫化氢、氯化氢、氰化氢、二氧化氮等成分复杂的有毒气体，炭黑、碎屑、灰烬等颗粒物；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人吸入后造成中毒和缺氧，诱发晕厥或者其他疾病，造成死亡；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使火场内能见度降低；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四处蔓延，高温、可燃的烟气扩散至其他空间，使火势蔓延。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 </a:t>
            </a:r>
            <a:r>
              <a:rPr lang="zh-CN" altLang="en-US" b="1" dirty="0">
                <a:solidFill>
                  <a:srgbClr val="C00000"/>
                </a:solidFill>
                <a:cs typeface="+mn-ea"/>
                <a:sym typeface="+mn-lt"/>
              </a:rPr>
              <a:t>火灾事故中</a:t>
            </a:r>
            <a:r>
              <a:rPr lang="en-US" altLang="zh-CN" b="1" dirty="0">
                <a:solidFill>
                  <a:srgbClr val="C00000"/>
                </a:solidFill>
                <a:cs typeface="+mn-ea"/>
                <a:sym typeface="+mn-lt"/>
              </a:rPr>
              <a:t>80%</a:t>
            </a:r>
            <a:r>
              <a:rPr lang="zh-CN" altLang="en-US" b="1" dirty="0">
                <a:solidFill>
                  <a:srgbClr val="C00000"/>
                </a:solidFill>
                <a:cs typeface="+mn-ea"/>
                <a:sym typeface="+mn-lt"/>
              </a:rPr>
              <a:t>的死亡是因为吸入有毒烟气中毒。</a:t>
            </a:r>
            <a:endParaRPr lang="en-US" altLang="zh-CN" b="1" dirty="0">
              <a:solidFill>
                <a:srgbClr val="C00000"/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236171" y="2324101"/>
            <a:ext cx="5316126" cy="3375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3.</a:t>
            </a: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高温：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一般的着火物质燃烧，火场内温度可以到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800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摄氏度以    上；高温辐射可能引燃衣物，或直接作用于人体，造成烧伤甚至死亡；高温辐射引燃附近未直接接触的其他可燃物；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高温破坏建筑结构。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 indent="-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en-US" altLang="zh-CN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  4.</a:t>
            </a: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缺氧：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285750">
              <a:lnSpc>
                <a:spcPct val="130000"/>
              </a:lnSpc>
              <a:spcBef>
                <a:spcPts val="590"/>
              </a:spcBef>
              <a:buClr>
                <a:srgbClr val="009900"/>
              </a:buClr>
              <a:buSzTx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由于物质燃烧需要消耗大量的氧气，在相对通风不良的室内火灾中，火场空间内氧气急剧消耗，造成空气中氧含量不足，引发缺氧性疾病甚至窒息死亡。</a:t>
            </a:r>
            <a:endParaRPr lang="en-US" altLang="zh-CN" sz="1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6141156" y="2156178"/>
            <a:ext cx="0" cy="3584625"/>
          </a:xfrm>
          <a:prstGeom prst="line">
            <a:avLst/>
          </a:prstGeom>
          <a:ln>
            <a:solidFill>
              <a:srgbClr val="E31D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3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k0zlec4">
      <a:majorFont>
        <a:latin typeface="思源黑体 CN"/>
        <a:ea typeface="思源黑体 CN"/>
        <a:cs typeface="Arial"/>
      </a:majorFont>
      <a:minorFont>
        <a:latin typeface="思源黑体 CN"/>
        <a:ea typeface="思源黑体 CN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1829</Words>
  <Application>Microsoft Office PowerPoint</Application>
  <PresentationFormat>宽屏</PresentationFormat>
  <Paragraphs>195</Paragraphs>
  <Slides>25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7" baseType="lpstr">
      <vt:lpstr>Meiryo</vt:lpstr>
      <vt:lpstr>等线</vt:lpstr>
      <vt:lpstr>思源黑体 CN</vt:lpstr>
      <vt:lpstr>宋体</vt:lpstr>
      <vt:lpstr>微软雅黑</vt:lpstr>
      <vt:lpstr>字魂54号-贤黑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6</cp:revision>
  <cp:lastPrinted>2022-06-18T16:07:35Z</cp:lastPrinted>
  <dcterms:created xsi:type="dcterms:W3CDTF">2022-06-18T16:07:35Z</dcterms:created>
  <dcterms:modified xsi:type="dcterms:W3CDTF">2023-03-12T02:26:54Z</dcterms:modified>
</cp:coreProperties>
</file>