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9" r:id="rId3"/>
    <p:sldId id="263" r:id="rId4"/>
    <p:sldId id="285" r:id="rId5"/>
    <p:sldId id="286" r:id="rId6"/>
    <p:sldId id="287" r:id="rId7"/>
    <p:sldId id="260" r:id="rId8"/>
    <p:sldId id="288" r:id="rId9"/>
    <p:sldId id="290" r:id="rId10"/>
    <p:sldId id="296" r:id="rId11"/>
    <p:sldId id="261" r:id="rId12"/>
    <p:sldId id="291" r:id="rId13"/>
    <p:sldId id="297" r:id="rId14"/>
    <p:sldId id="262" r:id="rId15"/>
    <p:sldId id="292" r:id="rId16"/>
    <p:sldId id="298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D3CC-5BAA-4C7E-BB74-CAD7C4FE0159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47B2-7B4E-4056-AA2F-A191BAE63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32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47B2-7B4E-4056-AA2F-A191BAE6377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28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82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0C9F94-70C0-4994-9F5B-E949445CFF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1"/>
            <a:ext cx="12192001" cy="659330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01E06F-350A-4A0C-B42F-CD597C71B9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95537"/>
            <a:ext cx="12192000" cy="2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976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9F8A1E-3FBF-4F58-98BA-B2F98C31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BE45A1-1B02-4542-86A8-A3622F53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1E4A0D-4B77-4248-8528-6AF69084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25283A-9783-47A3-ACEE-D5EB6FD7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3D6AA45-F56B-4374-BACE-448F63FE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3886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12687C-2094-4A6A-8573-8F68E1B8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5A35DB-45F9-453A-B86B-4C96D378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417611-280D-4209-94C4-D657B6EB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D6361C-7C50-4CA6-BE0F-678B1CF2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57F18D-C84B-4B1F-A869-7D933B3C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1989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55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72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8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71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79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30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9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A866667-D4F9-4943-9EA7-28FABAFBF2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909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06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8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9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72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9426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4A11D3-9988-4F21-832C-A46A4088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848A5B-9733-4053-BE7F-FDD241FD9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1E1DB8-EF42-418C-9564-78145C375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ED17F3B-A77D-41AA-8AB2-250236DE2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972EA9-634D-4A3E-8AA3-CE0091526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5E4FDAF-3783-44CF-93B1-DBFBE82F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B739538-B7D5-4C05-9461-99AD3D66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DE8E1E8-E954-42D2-94B1-E6AAC9B7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9480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86589A-D681-47C5-B912-F25E83CB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CDA03E-927F-4FF4-ABFF-29681473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1A14CDE-DC0F-41B1-9D43-E5917F7A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BB9A1D-D2A5-4DB5-B576-1D4FAD4D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7928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97C63F-7912-42F4-B482-6BA659E7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E54D22-800D-4F5D-B842-203FD728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E465C9-5A68-435C-9A34-2FA84C62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5482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A4B235-1C69-41C0-9D2E-EA756C75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927F32-84F9-40D5-930A-96D9E0C19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324320-2237-4B61-929C-FB97FE2F3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07ECC05-CE59-4D57-A6AC-62710D14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A4D44B-B689-452C-B377-C463865C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04F833-E6DD-4E14-AC2B-4A8C1296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761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E5F22B-17C8-49EA-A639-BEE294F3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92187F-6E1A-4E99-AE5A-B05EFF5FA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D6AFB5-F2DC-4BA4-A7C3-16D68616A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5D3C5A-4EDC-483F-84E6-E149AF18F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B9BC01-1190-42F8-8E6E-A7CD8AE3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E867AD-3315-41EC-B7D7-82FC193C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4974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EC19A6-AFDE-40F7-BA1A-ABC828B2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858055-1A15-46B3-B874-D0E8CE7C7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0EC20F-5D93-467B-8B94-8D1487EC1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38F0-10A0-40DA-AED5-9B1771F3A91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EF41551-E3CC-4A06-B997-6D696F869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C5DFC1-E346-44E9-8E46-249341E3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55206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62850" y="3436084"/>
            <a:ext cx="4629150" cy="342191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09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冬季用电防火安全知识</a:t>
            </a:r>
          </a:p>
        </p:txBody>
      </p:sp>
    </p:spTree>
    <p:extLst>
      <p:ext uri="{BB962C8B-B14F-4D97-AF65-F5344CB8AC3E}">
        <p14:creationId xmlns:p14="http://schemas.microsoft.com/office/powerpoint/2010/main" val="14619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冬季安全用电小常识</a:t>
            </a:r>
          </a:p>
        </p:txBody>
      </p:sp>
    </p:spTree>
    <p:extLst>
      <p:ext uri="{BB962C8B-B14F-4D97-AF65-F5344CB8AC3E}">
        <p14:creationId xmlns:p14="http://schemas.microsoft.com/office/powerpoint/2010/main" val="223569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2BB958-DC31-426B-A7D2-DB1A529A1BE8}"/>
              </a:ext>
            </a:extLst>
          </p:cNvPr>
          <p:cNvCxnSpPr>
            <a:stCxn id="6" idx="4"/>
            <a:endCxn id="9" idx="0"/>
          </p:cNvCxnSpPr>
          <p:nvPr/>
        </p:nvCxnSpPr>
        <p:spPr>
          <a:xfrm flipH="1">
            <a:off x="3902891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5" name="iŝḷíď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9D5339-1A8E-4181-8222-B55291E7970A}"/>
              </a:ext>
            </a:extLst>
          </p:cNvPr>
          <p:cNvGrpSpPr/>
          <p:nvPr/>
        </p:nvGrpSpPr>
        <p:grpSpPr>
          <a:xfrm>
            <a:off x="3670592" y="1817891"/>
            <a:ext cx="464598" cy="464596"/>
            <a:chOff x="1711594" y="2493391"/>
            <a:chExt cx="506338" cy="506336"/>
          </a:xfrm>
        </p:grpSpPr>
        <p:sp>
          <p:nvSpPr>
            <p:cNvPr id="6" name="îṥľîḍe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D80AB1-FE1A-4805-A577-2A09B5E5AAAF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7" name="íSľïďe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DD3829-C93C-4319-AEC9-8BB8B37B2E2E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8" name="islïḍè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8D64234-7C4F-4B4A-BE40-B8D1EA5B5732}"/>
              </a:ext>
            </a:extLst>
          </p:cNvPr>
          <p:cNvGrpSpPr/>
          <p:nvPr/>
        </p:nvGrpSpPr>
        <p:grpSpPr>
          <a:xfrm>
            <a:off x="3670592" y="5269464"/>
            <a:ext cx="464598" cy="464596"/>
            <a:chOff x="1711594" y="2493391"/>
            <a:chExt cx="506338" cy="506336"/>
          </a:xfrm>
        </p:grpSpPr>
        <p:sp>
          <p:nvSpPr>
            <p:cNvPr id="9" name="íslíḑè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FB3E5D-D3B4-48ED-AD1E-6639C0AC3249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0" name="îSḷîdé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2C7DA5-FE08-4B3F-B279-78BB9F6CFDF8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1" name="íśḻïdè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23FC89-E24A-42C3-9024-691D41DE0B5D}"/>
              </a:ext>
            </a:extLst>
          </p:cNvPr>
          <p:cNvSpPr/>
          <p:nvPr/>
        </p:nvSpPr>
        <p:spPr>
          <a:xfrm rot="16200000" flipV="1">
            <a:off x="3801642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íšḻïḑ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35386E-79F2-48C5-9FC3-FA3C481A2660}"/>
              </a:ext>
            </a:extLst>
          </p:cNvPr>
          <p:cNvSpPr/>
          <p:nvPr/>
        </p:nvSpPr>
        <p:spPr>
          <a:xfrm rot="16200000" flipV="1">
            <a:off x="3854467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îşḷiḑ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396FC9-C0DF-45DA-8B67-D4C1B3780B8B}"/>
              </a:ext>
            </a:extLst>
          </p:cNvPr>
          <p:cNvSpPr/>
          <p:nvPr/>
        </p:nvSpPr>
        <p:spPr>
          <a:xfrm rot="5400000">
            <a:off x="3801642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4" name="iṡļiḑê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13E2BD-D7D5-4F65-A074-3302EBD2C11D}"/>
              </a:ext>
            </a:extLst>
          </p:cNvPr>
          <p:cNvSpPr/>
          <p:nvPr/>
        </p:nvSpPr>
        <p:spPr>
          <a:xfrm rot="5400000">
            <a:off x="3854467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5FA064-0C5E-4E9B-A548-1809C9A4AB97}"/>
              </a:ext>
            </a:extLst>
          </p:cNvPr>
          <p:cNvCxnSpPr>
            <a:stCxn id="17" idx="4"/>
            <a:endCxn id="20" idx="0"/>
          </p:cNvCxnSpPr>
          <p:nvPr/>
        </p:nvCxnSpPr>
        <p:spPr>
          <a:xfrm flipH="1">
            <a:off x="8189530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16" name="îŝľíḓê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11C362F-5FCF-4EF3-A938-C3C3AE5A493F}"/>
              </a:ext>
            </a:extLst>
          </p:cNvPr>
          <p:cNvGrpSpPr/>
          <p:nvPr/>
        </p:nvGrpSpPr>
        <p:grpSpPr>
          <a:xfrm>
            <a:off x="7957231" y="1817891"/>
            <a:ext cx="464598" cy="464596"/>
            <a:chOff x="1711594" y="2493391"/>
            <a:chExt cx="506338" cy="506336"/>
          </a:xfrm>
        </p:grpSpPr>
        <p:sp>
          <p:nvSpPr>
            <p:cNvPr id="17" name="í$ḻíďê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461A12-3BE1-48CE-A551-05A792C5E2D0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8" name="iṧ1ïḓê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2D9A9B-089C-4A1E-BE02-1351A58CC1F7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9" name="iṩḷíḓ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8D4383-53A1-4A0C-93D2-DE8760954187}"/>
              </a:ext>
            </a:extLst>
          </p:cNvPr>
          <p:cNvGrpSpPr/>
          <p:nvPr/>
        </p:nvGrpSpPr>
        <p:grpSpPr>
          <a:xfrm>
            <a:off x="7957231" y="5269464"/>
            <a:ext cx="464598" cy="464596"/>
            <a:chOff x="1711594" y="2493391"/>
            <a:chExt cx="506338" cy="506336"/>
          </a:xfrm>
        </p:grpSpPr>
        <p:sp>
          <p:nvSpPr>
            <p:cNvPr id="20" name="í$ļîďè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E913C3-7860-4D2E-8F7C-DAF3E864917E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1" name="ï$ļiḓe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DF031D-5F4E-42B8-8F3E-69B3A1815250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22" name="íŝlîḍ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70A99A-9A84-485C-AFDB-12B01417A08E}"/>
              </a:ext>
            </a:extLst>
          </p:cNvPr>
          <p:cNvSpPr/>
          <p:nvPr/>
        </p:nvSpPr>
        <p:spPr>
          <a:xfrm rot="16200000" flipV="1">
            <a:off x="8088281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3" name="iS1ïḋ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4353E9-AFFE-4CD0-B43A-22EEEB2379D0}"/>
              </a:ext>
            </a:extLst>
          </p:cNvPr>
          <p:cNvSpPr/>
          <p:nvPr/>
        </p:nvSpPr>
        <p:spPr>
          <a:xfrm rot="16200000" flipV="1">
            <a:off x="8141106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4" name="i$ļïḓê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370696-1934-432C-9514-63C676952443}"/>
              </a:ext>
            </a:extLst>
          </p:cNvPr>
          <p:cNvSpPr/>
          <p:nvPr/>
        </p:nvSpPr>
        <p:spPr>
          <a:xfrm rot="5400000">
            <a:off x="8088281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5" name="iṥ1îḋ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464FE9-03B4-40F9-8DC6-761F3B4F86CA}"/>
              </a:ext>
            </a:extLst>
          </p:cNvPr>
          <p:cNvSpPr/>
          <p:nvPr/>
        </p:nvSpPr>
        <p:spPr>
          <a:xfrm rot="5400000">
            <a:off x="8141106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BF5FD2-83A3-4AAB-898D-8D3A9EE11C07}"/>
              </a:ext>
            </a:extLst>
          </p:cNvPr>
          <p:cNvCxnSpPr/>
          <p:nvPr/>
        </p:nvCxnSpPr>
        <p:spPr>
          <a:xfrm>
            <a:off x="4395182" y="3820460"/>
            <a:ext cx="3166908" cy="0"/>
          </a:xfrm>
          <a:prstGeom prst="straightConnector1">
            <a:avLst/>
          </a:prstGeom>
          <a:noFill/>
          <a:ln w="38100" cap="rnd" cmpd="sng" algn="ctr">
            <a:solidFill>
              <a:srgbClr val="9E000E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7" name="îṥ1ïdè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960212-F0F9-447C-9D1E-8CDA5DF9C94F}"/>
              </a:ext>
            </a:extLst>
          </p:cNvPr>
          <p:cNvSpPr/>
          <p:nvPr/>
        </p:nvSpPr>
        <p:spPr>
          <a:xfrm>
            <a:off x="4867064" y="2984914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A3AAD0-F802-4E78-9D66-C179E65C70BB}"/>
              </a:ext>
            </a:extLst>
          </p:cNvPr>
          <p:cNvSpPr txBox="1"/>
          <p:nvPr/>
        </p:nvSpPr>
        <p:spPr>
          <a:xfrm>
            <a:off x="5067861" y="2955656"/>
            <a:ext cx="2016128" cy="58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4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安全用电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A2A809-9CBF-467D-B97D-482704B09EAF}"/>
              </a:ext>
            </a:extLst>
          </p:cNvPr>
          <p:cNvSpPr txBox="1"/>
          <p:nvPr/>
        </p:nvSpPr>
        <p:spPr>
          <a:xfrm>
            <a:off x="1123392" y="1879459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企业基层单位和领导缺乏消防安全意识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C7653C-A472-480E-8CBB-2122D99BD022}"/>
              </a:ext>
            </a:extLst>
          </p:cNvPr>
          <p:cNvSpPr txBox="1"/>
          <p:nvPr/>
        </p:nvSpPr>
        <p:spPr>
          <a:xfrm>
            <a:off x="1435610" y="3508872"/>
            <a:ext cx="1931444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基层消防人员的专业素质低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6C8BFC-F0F7-4F98-8694-0F975FB3B529}"/>
              </a:ext>
            </a:extLst>
          </p:cNvPr>
          <p:cNvSpPr txBox="1"/>
          <p:nvPr/>
        </p:nvSpPr>
        <p:spPr>
          <a:xfrm>
            <a:off x="1123392" y="5171275"/>
            <a:ext cx="2276313" cy="42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消防管理难度不断增加</a:t>
            </a:r>
          </a:p>
        </p:txBody>
      </p:sp>
      <p:sp>
        <p:nvSpPr>
          <p:cNvPr id="32" name="iṩlíď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EB9E6C-B07D-44FF-8F9B-53B5D8D6545B}"/>
              </a:ext>
            </a:extLst>
          </p:cNvPr>
          <p:cNvSpPr/>
          <p:nvPr/>
        </p:nvSpPr>
        <p:spPr bwMode="auto">
          <a:xfrm>
            <a:off x="3699506" y="3566858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3" name="iṩlíď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A2B052D-3234-4140-BF56-B03F0CF21F27}"/>
              </a:ext>
            </a:extLst>
          </p:cNvPr>
          <p:cNvSpPr/>
          <p:nvPr/>
        </p:nvSpPr>
        <p:spPr bwMode="auto">
          <a:xfrm>
            <a:off x="7972298" y="3590395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A35EE6-D920-48C3-96F5-697406EFA977}"/>
              </a:ext>
            </a:extLst>
          </p:cNvPr>
          <p:cNvSpPr txBox="1"/>
          <p:nvPr/>
        </p:nvSpPr>
        <p:spPr>
          <a:xfrm>
            <a:off x="8733644" y="1801281"/>
            <a:ext cx="2483997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在很多企业中，因为疏忽消防管理工作，导致对其投入很少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6FDA89-25D7-41C0-9CC2-9425EF5DDE6A}"/>
              </a:ext>
            </a:extLst>
          </p:cNvPr>
          <p:cNvSpPr txBox="1"/>
          <p:nvPr/>
        </p:nvSpPr>
        <p:spPr>
          <a:xfrm>
            <a:off x="8832036" y="3508871"/>
            <a:ext cx="2437341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对消防人员的教育和培训也很少，这就导致他们的专业能力低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3FD8B59-3DD7-4181-8044-3BDC2FF624F9}"/>
              </a:ext>
            </a:extLst>
          </p:cNvPr>
          <p:cNvSpPr txBox="1"/>
          <p:nvPr/>
        </p:nvSpPr>
        <p:spPr>
          <a:xfrm>
            <a:off x="8792295" y="5009676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容易产生消极，不能做好消防安全工作。</a:t>
            </a:r>
          </a:p>
        </p:txBody>
      </p:sp>
    </p:spTree>
    <p:extLst>
      <p:ext uri="{BB962C8B-B14F-4D97-AF65-F5344CB8AC3E}">
        <p14:creationId xmlns:p14="http://schemas.microsoft.com/office/powerpoint/2010/main" val="300359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A35F64-972A-49EE-9DDC-A82380B7B0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20589" y="2385598"/>
            <a:ext cx="5871411" cy="447240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18A4E7-136C-4DAE-998C-0BE16D345C7F}"/>
              </a:ext>
            </a:extLst>
          </p:cNvPr>
          <p:cNvSpPr txBox="1"/>
          <p:nvPr/>
        </p:nvSpPr>
        <p:spPr>
          <a:xfrm>
            <a:off x="906782" y="1537488"/>
            <a:ext cx="8036692" cy="37830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使用中的用电设备，出现糊味、焦味，应立即切断电源，并及时通知有资格的维修人员进行维修，不得擅自处理。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各种空调，除特殊需要外，冬季温度设置不宜过高，以防其长期运行出现过热，损坏设备，缩短使用寿命。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采购用电设备应具有3C认证标志。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严禁使用电炉子取暖。</a:t>
            </a:r>
          </a:p>
        </p:txBody>
      </p:sp>
    </p:spTree>
    <p:extLst>
      <p:ext uri="{BB962C8B-B14F-4D97-AF65-F5344CB8AC3E}">
        <p14:creationId xmlns:p14="http://schemas.microsoft.com/office/powerpoint/2010/main" val="1125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冬季消防安全知识</a:t>
            </a:r>
          </a:p>
        </p:txBody>
      </p:sp>
    </p:spTree>
    <p:extLst>
      <p:ext uri="{BB962C8B-B14F-4D97-AF65-F5344CB8AC3E}">
        <p14:creationId xmlns:p14="http://schemas.microsoft.com/office/powerpoint/2010/main" val="353164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ṧļîdê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8732C7-638C-4FC1-AC36-47C8C7E83D77}"/>
              </a:ext>
            </a:extLst>
          </p:cNvPr>
          <p:cNvSpPr/>
          <p:nvPr/>
        </p:nvSpPr>
        <p:spPr>
          <a:xfrm rot="5400000">
            <a:off x="5511442" y="2288741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" name="îS1íḑ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891E10-54F7-4EF0-B126-B84284DB481B}"/>
              </a:ext>
            </a:extLst>
          </p:cNvPr>
          <p:cNvSpPr/>
          <p:nvPr/>
        </p:nvSpPr>
        <p:spPr>
          <a:xfrm rot="16200000">
            <a:off x="5511442" y="3734975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iṣlïḍê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A518ED-B921-42AD-93AD-0DFDA7E159BC}"/>
              </a:ext>
            </a:extLst>
          </p:cNvPr>
          <p:cNvSpPr/>
          <p:nvPr/>
        </p:nvSpPr>
        <p:spPr>
          <a:xfrm>
            <a:off x="4887979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iSḻíď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FE327F-0897-452A-AA0A-74D2E11CB135}"/>
              </a:ext>
            </a:extLst>
          </p:cNvPr>
          <p:cNvSpPr/>
          <p:nvPr/>
        </p:nvSpPr>
        <p:spPr>
          <a:xfrm flipH="1">
            <a:off x="6134904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6" name="iṥľîḑ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374581E-948E-4AC6-B477-847AEB8552E6}"/>
              </a:ext>
            </a:extLst>
          </p:cNvPr>
          <p:cNvGrpSpPr/>
          <p:nvPr/>
        </p:nvGrpSpPr>
        <p:grpSpPr>
          <a:xfrm>
            <a:off x="5744865" y="1827878"/>
            <a:ext cx="702269" cy="702267"/>
            <a:chOff x="5485315" y="1374228"/>
            <a:chExt cx="924912" cy="924910"/>
          </a:xfrm>
        </p:grpSpPr>
        <p:sp>
          <p:nvSpPr>
            <p:cNvPr id="7" name="îṧlïḍè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AE5B85-853A-486C-9182-BC44529D2199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8" name="iṣļîdé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03ADB6-04CB-46C1-9668-35DBE369A84C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9" name="ïšḷíḑè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49D0E4-0220-43BD-AD77-543E2988C2F7}"/>
              </a:ext>
            </a:extLst>
          </p:cNvPr>
          <p:cNvGrpSpPr/>
          <p:nvPr/>
        </p:nvGrpSpPr>
        <p:grpSpPr>
          <a:xfrm>
            <a:off x="4532356" y="3175454"/>
            <a:ext cx="702269" cy="702267"/>
            <a:chOff x="5485315" y="1374228"/>
            <a:chExt cx="924912" cy="924910"/>
          </a:xfrm>
        </p:grpSpPr>
        <p:sp>
          <p:nvSpPr>
            <p:cNvPr id="10" name="îṣlîḋè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E23A48-0CF9-44CE-BE69-9CB9A579603D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1" name="ís1íḍe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3AE6F1-AA0B-46FC-A7A2-2995B1DDAB4E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2" name="îṡ1íď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773FEE-C3A7-4227-81C8-DDF05DE836CF}"/>
              </a:ext>
            </a:extLst>
          </p:cNvPr>
          <p:cNvGrpSpPr/>
          <p:nvPr/>
        </p:nvGrpSpPr>
        <p:grpSpPr>
          <a:xfrm>
            <a:off x="6952886" y="3175454"/>
            <a:ext cx="702269" cy="702267"/>
            <a:chOff x="5485315" y="1374228"/>
            <a:chExt cx="924912" cy="924910"/>
          </a:xfrm>
        </p:grpSpPr>
        <p:sp>
          <p:nvSpPr>
            <p:cNvPr id="13" name="iSḷíḋê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BCAA53-7BDD-4BCC-ADB8-964A5FAB298E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4" name="ï$ḷídè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D688BD-F950-4C89-832B-712957C57F0D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5" name="îṧḻîd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726018-9FD7-4363-9565-E98C8EAA619E}"/>
              </a:ext>
            </a:extLst>
          </p:cNvPr>
          <p:cNvGrpSpPr/>
          <p:nvPr/>
        </p:nvGrpSpPr>
        <p:grpSpPr>
          <a:xfrm>
            <a:off x="5744865" y="4483129"/>
            <a:ext cx="702269" cy="702267"/>
            <a:chOff x="5485315" y="1374228"/>
            <a:chExt cx="924912" cy="924910"/>
          </a:xfrm>
        </p:grpSpPr>
        <p:sp>
          <p:nvSpPr>
            <p:cNvPr id="16" name="ïṧļïdê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F2696B-EE34-4228-91C3-E140E6BF1383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7" name="ïṥļîḋé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3764C8-057F-4FE3-8381-9D69C7B4CAD8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8" name="îṥ1ïdè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46A7F5-35B1-45AB-8CD0-14C1849DCD9B}"/>
              </a:ext>
            </a:extLst>
          </p:cNvPr>
          <p:cNvSpPr/>
          <p:nvPr/>
        </p:nvSpPr>
        <p:spPr>
          <a:xfrm>
            <a:off x="5378529" y="3280562"/>
            <a:ext cx="1497461" cy="50462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C41AD3-5B4B-4C5B-B6CF-6F0DC26B87EA}"/>
              </a:ext>
            </a:extLst>
          </p:cNvPr>
          <p:cNvSpPr txBox="1"/>
          <p:nvPr/>
        </p:nvSpPr>
        <p:spPr>
          <a:xfrm>
            <a:off x="5304229" y="3241893"/>
            <a:ext cx="1590568" cy="50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防火防爆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405303-9F56-42D8-884C-9F9B84407C9D}"/>
              </a:ext>
            </a:extLst>
          </p:cNvPr>
          <p:cNvSpPr txBox="1"/>
          <p:nvPr/>
        </p:nvSpPr>
        <p:spPr>
          <a:xfrm>
            <a:off x="1224005" y="1473416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请勿占用消防通道</a:t>
            </a: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不要随意占用楼道，切勿在走廊、楼梯口等处堆放杂物和搭设建筑，要保持楼道畅通，便于着火时疏散。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99036F-47A3-4D2E-9425-8F2635136A28}"/>
              </a:ext>
            </a:extLst>
          </p:cNvPr>
          <p:cNvSpPr txBox="1"/>
          <p:nvPr/>
        </p:nvSpPr>
        <p:spPr>
          <a:xfrm>
            <a:off x="8237498" y="1509078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及时清理家中可燃物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阳台、储藏室、厨房堆放的生活废旧物品、垃圾、可燃物请及时清理，防止发生自燃，减少火灾隐患。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03923E-78ED-46EE-8401-62317CEAD6DB}"/>
              </a:ext>
            </a:extLst>
          </p:cNvPr>
          <p:cNvSpPr txBox="1"/>
          <p:nvPr/>
        </p:nvSpPr>
        <p:spPr>
          <a:xfrm>
            <a:off x="1212079" y="3420434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要谨防烟头引发火灾</a:t>
            </a: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有吸烟习惯的，请不要躺在家中沙发、床上吸烟，在室外吸烟时，千万不可乱扔烟头，以防点燃可燃物，造成火灾。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DC6F2A-3F02-4713-A729-00E2EA267D3A}"/>
              </a:ext>
            </a:extLst>
          </p:cNvPr>
          <p:cNvSpPr txBox="1"/>
          <p:nvPr/>
        </p:nvSpPr>
        <p:spPr>
          <a:xfrm>
            <a:off x="8237498" y="3526587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电气设备的安装</a:t>
            </a:r>
            <a:endParaRPr lang="en-US" altLang="zh-CN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符合规定，所用导线要求绝缘效果要良好，禁止电气线路老化或者存在超负荷现象，以免发生电线短路起火。</a:t>
            </a:r>
          </a:p>
        </p:txBody>
      </p:sp>
    </p:spTree>
    <p:extLst>
      <p:ext uri="{BB962C8B-B14F-4D97-AF65-F5344CB8AC3E}">
        <p14:creationId xmlns:p14="http://schemas.microsoft.com/office/powerpoint/2010/main" val="71675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2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C95554-E8C0-4B0E-A558-650D37B739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6674" y="766946"/>
            <a:ext cx="5929833" cy="5929833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FEA59A-0C9E-47A1-9AC0-A715D0A6A371}"/>
              </a:ext>
            </a:extLst>
          </p:cNvPr>
          <p:cNvSpPr/>
          <p:nvPr/>
        </p:nvSpPr>
        <p:spPr>
          <a:xfrm>
            <a:off x="5673158" y="1698697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2A23DA-B54E-4BFE-AE46-6539B058C72D}"/>
              </a:ext>
            </a:extLst>
          </p:cNvPr>
          <p:cNvSpPr/>
          <p:nvPr/>
        </p:nvSpPr>
        <p:spPr>
          <a:xfrm>
            <a:off x="5673158" y="2151406"/>
            <a:ext cx="5363809" cy="894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Bef>
                <a:spcPct val="0"/>
              </a:spcBef>
            </a:pP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电气火灾显著的特点是火灾发生快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蔓延快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容易多处起火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如烧毁了电器设备，还会产生有毒气体。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E1B003-CB8E-4ADB-863E-94A436AB1E9E}"/>
              </a:ext>
            </a:extLst>
          </p:cNvPr>
          <p:cNvSpPr/>
          <p:nvPr/>
        </p:nvSpPr>
        <p:spPr>
          <a:xfrm>
            <a:off x="5673158" y="3271916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冬季家庭常见火灾隐患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C384CC7-1D93-4DD3-9754-5B49F831AC82}"/>
              </a:ext>
            </a:extLst>
          </p:cNvPr>
          <p:cNvSpPr txBox="1"/>
          <p:nvPr/>
        </p:nvSpPr>
        <p:spPr>
          <a:xfrm>
            <a:off x="5673157" y="3724625"/>
            <a:ext cx="5363809" cy="19933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ts val="3300"/>
              </a:lnSpc>
              <a:spcBef>
                <a:spcPct val="0"/>
              </a:spcBef>
              <a:defRPr sz="1600">
                <a:latin typeface="思源黑体 Normal" panose="020B0400000000000000" pitchFamily="34" charset="-122"/>
                <a:ea typeface="思源黑体 Normal" panose="020B0400000000000000" pitchFamily="34" charset="-122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电线负载过大，急剧发热，损坏绝缘层，进而导致短路起火。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热负载的家用电器电源插头长期没有拔出，因带电时间长而令温度升高。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导线连接不良，接触不好，造成线间短路，发热起火。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电器设备有缺陷，没有及时修理，内部某些元件松动，通电时产生火花。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60124" y="488272"/>
            <a:ext cx="1784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E6E6E6"/>
                </a:solidFill>
              </a:rPr>
              <a:t>https://www.ypppt.com/</a:t>
            </a:r>
            <a:endParaRPr lang="zh-CN" altLang="en-US" sz="1050" dirty="0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55F6D2-A4EB-425C-9A97-A184CC4378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632" y="785155"/>
            <a:ext cx="5753684" cy="5753684"/>
          </a:xfrm>
          <a:prstGeom prst="rect">
            <a:avLst/>
          </a:prstGeom>
        </p:spPr>
      </p:pic>
      <p:sp>
        <p:nvSpPr>
          <p:cNvPr id="5" name="îśḷíd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E79EBA-B544-4739-BD66-15D8A35E7834}"/>
              </a:ext>
            </a:extLst>
          </p:cNvPr>
          <p:cNvSpPr/>
          <p:nvPr/>
        </p:nvSpPr>
        <p:spPr>
          <a:xfrm>
            <a:off x="878641" y="193789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ïşḻîḑ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B877B8-2A11-4088-8578-0E0C683E5A0B}"/>
              </a:ext>
            </a:extLst>
          </p:cNvPr>
          <p:cNvSpPr/>
          <p:nvPr/>
        </p:nvSpPr>
        <p:spPr>
          <a:xfrm rot="10800000">
            <a:off x="1044158" y="215892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52A865-4D45-40E4-8738-37223DB59F22}"/>
              </a:ext>
            </a:extLst>
          </p:cNvPr>
          <p:cNvSpPr txBox="1"/>
          <p:nvPr/>
        </p:nvSpPr>
        <p:spPr>
          <a:xfrm>
            <a:off x="1637480" y="151318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不要在一个电源插座上插过量电器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不要在一个电源插座上安插过量的插头，空调、电暖器等大功率设备最好享受“专插专用”的待遇，以免插座过载而发生危险。</a:t>
            </a:r>
          </a:p>
        </p:txBody>
      </p:sp>
      <p:sp>
        <p:nvSpPr>
          <p:cNvPr id="11" name="îśḷíd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F3959BC-B71C-43C0-9DED-73E63891140C}"/>
              </a:ext>
            </a:extLst>
          </p:cNvPr>
          <p:cNvSpPr/>
          <p:nvPr/>
        </p:nvSpPr>
        <p:spPr>
          <a:xfrm>
            <a:off x="878641" y="408670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ïşḻîḑ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6A92BB9-505A-45CF-B6F5-25A7B3539CBE}"/>
              </a:ext>
            </a:extLst>
          </p:cNvPr>
          <p:cNvSpPr/>
          <p:nvPr/>
        </p:nvSpPr>
        <p:spPr>
          <a:xfrm rot="10800000">
            <a:off x="1044158" y="430773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186674-381B-4AE3-9C8A-BC3A76613602}"/>
              </a:ext>
            </a:extLst>
          </p:cNvPr>
          <p:cNvSpPr txBox="1"/>
          <p:nvPr/>
        </p:nvSpPr>
        <p:spPr>
          <a:xfrm>
            <a:off x="1637479" y="3661997"/>
            <a:ext cx="4201847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不要在无人监护时使用电暖器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购买取暖设备时，请选购合格产品，使用带安全接地三孔插座并确保插接牢靠，不要让电暖器在无人监护状况下运行，更不要使用电暖器烘烤衣物。</a:t>
            </a:r>
          </a:p>
        </p:txBody>
      </p:sp>
    </p:spTree>
    <p:extLst>
      <p:ext uri="{BB962C8B-B14F-4D97-AF65-F5344CB8AC3E}">
        <p14:creationId xmlns:p14="http://schemas.microsoft.com/office/powerpoint/2010/main" val="30549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DC324B-EB41-4655-8365-C30789491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69647" y="914400"/>
            <a:ext cx="5531765" cy="5582653"/>
          </a:xfrm>
          <a:prstGeom prst="rect">
            <a:avLst/>
          </a:prstGeom>
        </p:spPr>
      </p:pic>
      <p:sp>
        <p:nvSpPr>
          <p:cNvPr id="4" name="îśḷíd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50314B-D243-4944-891E-B6A63590C399}"/>
              </a:ext>
            </a:extLst>
          </p:cNvPr>
          <p:cNvSpPr/>
          <p:nvPr/>
        </p:nvSpPr>
        <p:spPr>
          <a:xfrm>
            <a:off x="5962805" y="2371034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ïşḻîḑ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68C4C8-9839-4B38-9F9F-18F1916338DC}"/>
              </a:ext>
            </a:extLst>
          </p:cNvPr>
          <p:cNvSpPr/>
          <p:nvPr/>
        </p:nvSpPr>
        <p:spPr>
          <a:xfrm rot="10800000">
            <a:off x="6128322" y="2592065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BDE82F-DA9B-4FE1-A0CF-40DF3DA65B7E}"/>
              </a:ext>
            </a:extLst>
          </p:cNvPr>
          <p:cNvSpPr txBox="1"/>
          <p:nvPr/>
        </p:nvSpPr>
        <p:spPr>
          <a:xfrm>
            <a:off x="6721644" y="1946326"/>
            <a:ext cx="4184720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电热毯通电时间不宜过长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如您家中使用电热毯，请在入睡时关闭电源，尽量不要通宵使用，也不要折叠使用，否则容易烧坏电热线的绝缘面，造成漏电和火灾事故发生。</a:t>
            </a:r>
          </a:p>
        </p:txBody>
      </p:sp>
      <p:sp>
        <p:nvSpPr>
          <p:cNvPr id="7" name="îśḷíd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3EFE25-617D-4E75-823E-EDCA1CBFA868}"/>
              </a:ext>
            </a:extLst>
          </p:cNvPr>
          <p:cNvSpPr/>
          <p:nvPr/>
        </p:nvSpPr>
        <p:spPr>
          <a:xfrm>
            <a:off x="5962805" y="458004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8" name="ïşḻîḑe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30937F4-2934-4096-8578-7BF2C94B1C4A}"/>
              </a:ext>
            </a:extLst>
          </p:cNvPr>
          <p:cNvSpPr/>
          <p:nvPr/>
        </p:nvSpPr>
        <p:spPr>
          <a:xfrm rot="10800000">
            <a:off x="6128322" y="480107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DDB8BE-4E1B-405E-B5B0-F0C093CAFE67}"/>
              </a:ext>
            </a:extLst>
          </p:cNvPr>
          <p:cNvSpPr txBox="1"/>
          <p:nvPr/>
        </p:nvSpPr>
        <p:spPr>
          <a:xfrm>
            <a:off x="6721644" y="415533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电器、设备使用完毕及时拔电源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电器、设备使用完毕后，请随手拔掉电源插头，不仅可以省电，还能确保安全。如果长时间离开家，最好关闭电源总开关。</a:t>
            </a:r>
          </a:p>
        </p:txBody>
      </p:sp>
    </p:spTree>
    <p:extLst>
      <p:ext uri="{BB962C8B-B14F-4D97-AF65-F5344CB8AC3E}">
        <p14:creationId xmlns:p14="http://schemas.microsoft.com/office/powerpoint/2010/main" val="33676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9440F6-DBEE-450D-B1FB-FBE31FDDF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879" y="1690235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FA3A41-F968-4499-AE4B-F9C325B1421D}"/>
              </a:ext>
            </a:extLst>
          </p:cNvPr>
          <p:cNvSpPr txBox="1"/>
          <p:nvPr/>
        </p:nvSpPr>
        <p:spPr>
          <a:xfrm>
            <a:off x="1341471" y="175007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 dirty="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别长时间开电热毯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EB7AF7-DB79-406C-8915-1280F503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345" y="3531744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6EFD8E-1F78-48AA-BF1C-A2DE102D53C7}"/>
              </a:ext>
            </a:extLst>
          </p:cNvPr>
          <p:cNvSpPr txBox="1"/>
          <p:nvPr/>
        </p:nvSpPr>
        <p:spPr>
          <a:xfrm>
            <a:off x="1341471" y="2382183"/>
            <a:ext cx="5261991" cy="93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电热毯在寒冷的冬天能给人带来温暖，正确使用，才能确保安全。使用电热毯可以在睡觉前半小时先打开电源预热，等足够热了就关闭电源，不要整晚都开着电热毯。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D841E9-8A77-4CA3-84B3-96C06860A27C}"/>
              </a:ext>
            </a:extLst>
          </p:cNvPr>
          <p:cNvSpPr txBox="1"/>
          <p:nvPr/>
        </p:nvSpPr>
        <p:spPr>
          <a:xfrm>
            <a:off x="1354938" y="3578884"/>
            <a:ext cx="5323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别在电暖器上烘烤衣物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7B91E4-6B08-4CB8-85DD-3E304867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879" y="4992760"/>
            <a:ext cx="5511545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F9C8B8-12B7-4A0D-9496-1BD735EC9C1D}"/>
              </a:ext>
            </a:extLst>
          </p:cNvPr>
          <p:cNvSpPr txBox="1"/>
          <p:nvPr/>
        </p:nvSpPr>
        <p:spPr>
          <a:xfrm>
            <a:off x="1403066" y="5049278"/>
            <a:ext cx="605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别用布帘遮挡电器散热孔确保电器良好散热</a:t>
            </a:r>
          </a:p>
        </p:txBody>
      </p:sp>
      <p:sp>
        <p:nvSpPr>
          <p:cNvPr id="12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82EB5A-47FB-4461-BE33-4C0652E88D75}"/>
              </a:ext>
            </a:extLst>
          </p:cNvPr>
          <p:cNvSpPr txBox="1"/>
          <p:nvPr/>
        </p:nvSpPr>
        <p:spPr>
          <a:xfrm>
            <a:off x="1418122" y="3898250"/>
            <a:ext cx="5261991" cy="931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冬季温度过低，电暖器就成了最佳的晾晒烘干工具。但是，在电暖器上直接覆盖物品，容易使电暖器的热量不能及时散发而造成局部过热</a:t>
            </a:r>
            <a:r>
              <a:rPr lang="en-US" altLang="zh-CN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,</a:t>
            </a: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或因距离太近，高温引燃覆盖物品。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D9B730-39FB-4C87-A9B9-93C44329B4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7666" y="1627683"/>
            <a:ext cx="4361823" cy="41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8" grpId="0"/>
      <p:bldP spid="9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850231" y="2422571"/>
            <a:ext cx="10523621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 dirty="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电源火灾发生时自救技巧</a:t>
            </a:r>
          </a:p>
        </p:txBody>
      </p:sp>
    </p:spTree>
    <p:extLst>
      <p:ext uri="{BB962C8B-B14F-4D97-AF65-F5344CB8AC3E}">
        <p14:creationId xmlns:p14="http://schemas.microsoft.com/office/powerpoint/2010/main" val="29771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36F080-55DF-4BF5-BECA-CD81BE830C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7824" y="4572655"/>
            <a:ext cx="2594176" cy="2342388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3D96EC-DEF5-4345-A4AC-10FE22F64F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7937" y="1006087"/>
            <a:ext cx="4074694" cy="5501481"/>
          </a:xfrm>
          <a:prstGeom prst="rect">
            <a:avLst/>
          </a:prstGeom>
        </p:spPr>
      </p:pic>
      <p:sp>
        <p:nvSpPr>
          <p:cNvPr id="3" name="Rectangle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ACA9D5-3EB2-4A06-986B-38F35C96C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605" y="1449603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B2D4AD-3D2B-482D-9C0B-524AB626A96B}"/>
              </a:ext>
            </a:extLst>
          </p:cNvPr>
          <p:cNvSpPr txBox="1"/>
          <p:nvPr/>
        </p:nvSpPr>
        <p:spPr>
          <a:xfrm>
            <a:off x="5528461" y="1533656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电器着火不要盲目扑救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44C4D0-CC16-4F70-B437-2B3601AF27FB}"/>
              </a:ext>
            </a:extLst>
          </p:cNvPr>
          <p:cNvSpPr txBox="1"/>
          <p:nvPr/>
        </p:nvSpPr>
        <p:spPr>
          <a:xfrm>
            <a:off x="5110382" y="2028047"/>
            <a:ext cx="6070965" cy="695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电器通电后发现冒烟、发出烧焦气味或着火时，应立即切断电源后再救火，切不可用水或泡沫灭火器灭火，应用干粉灭火器灭火。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D873BE-ADE2-4205-A66D-0B7AAE667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605" y="3181804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3D1A43-851F-43EF-B04E-7BA7E0273ABE}"/>
              </a:ext>
            </a:extLst>
          </p:cNvPr>
          <p:cNvSpPr txBox="1"/>
          <p:nvPr/>
        </p:nvSpPr>
        <p:spPr>
          <a:xfrm>
            <a:off x="5528461" y="3277650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湿毛巾捂鼻法自救</a:t>
            </a:r>
          </a:p>
        </p:txBody>
      </p:sp>
      <p:sp>
        <p:nvSpPr>
          <p:cNvPr id="8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81F7F6-2DD0-4C85-9849-917B11974B31}"/>
              </a:ext>
            </a:extLst>
          </p:cNvPr>
          <p:cNvSpPr txBox="1"/>
          <p:nvPr/>
        </p:nvSpPr>
        <p:spPr>
          <a:xfrm>
            <a:off x="5110382" y="3828342"/>
            <a:ext cx="6070964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可准备一条棉质毛巾彻底浸湿，拧至半水，将湿毛巾对折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次，叠成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层，然后用湿毛巾捂住口鼻，这就是一个简易的防毒面具。如烟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不太浓，可俯下身子行走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如为浓烟，须匍匐行走，在贴近地面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厘米的空气层中，烟雾则较为稀薄。不过，湿化纤材质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的毛巾易使人窒息，尽量不要用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毛巾过湿会使人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呼吸困难，故使用湿毛巾时，一般应将毛巾的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含水量控制在毛巾自重的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倍以下。</a:t>
            </a:r>
          </a:p>
        </p:txBody>
      </p:sp>
    </p:spTree>
    <p:extLst>
      <p:ext uri="{BB962C8B-B14F-4D97-AF65-F5344CB8AC3E}">
        <p14:creationId xmlns:p14="http://schemas.microsoft.com/office/powerpoint/2010/main" val="13729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77E952-FD95-4913-9315-5D5F1CC70F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051529"/>
            <a:ext cx="5550447" cy="5011727"/>
          </a:xfrm>
          <a:prstGeom prst="rect">
            <a:avLst/>
          </a:prstGeom>
        </p:spPr>
      </p:pic>
      <p:sp>
        <p:nvSpPr>
          <p:cNvPr id="3" name="Freeform: Shape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E7F691-B335-4FAA-BAC4-FE2BA14499CF}"/>
              </a:ext>
            </a:extLst>
          </p:cNvPr>
          <p:cNvSpPr/>
          <p:nvPr/>
        </p:nvSpPr>
        <p:spPr>
          <a:xfrm>
            <a:off x="1007035" y="1584779"/>
            <a:ext cx="768994" cy="863777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90500" dist="127000" sx="102000" sy="102000" algn="ctr" rotWithShape="0">
              <a:srgbClr val="FFC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4" name="图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3C89D9-2265-4EE6-96DD-0DBD72B117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9190" y="1724325"/>
            <a:ext cx="584684" cy="58468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6590AB-52DA-460A-960E-8AA7BA61D440}"/>
              </a:ext>
            </a:extLst>
          </p:cNvPr>
          <p:cNvSpPr txBox="1"/>
          <p:nvPr/>
        </p:nvSpPr>
        <p:spPr>
          <a:xfrm>
            <a:off x="2026637" y="172432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固守待援法</a:t>
            </a:r>
          </a:p>
        </p:txBody>
      </p:sp>
      <p:sp>
        <p:nvSpPr>
          <p:cNvPr id="6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8BA463-89BD-494F-8BC9-418E117DDF29}"/>
              </a:ext>
            </a:extLst>
          </p:cNvPr>
          <p:cNvSpPr txBox="1"/>
          <p:nvPr/>
        </p:nvSpPr>
        <p:spPr>
          <a:xfrm>
            <a:off x="2026637" y="2173684"/>
            <a:ext cx="4069363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是指如果逃生线路被大火封堵，楼道烟雾大、温度高，火势尚未蔓延到房间内时，不要贸然往外跑。应紧闭门窗、堵塞孔隙，防止烟火蹿入。若发现门、墙发热，说明大火逼近，这时千万不要开窗、开门，可以用浸湿的棉被等堵封，并不断浇水，同时用折成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层的湿毛巾捂住嘴、鼻，一时找不到湿毛巾可以用其他棉织物替代。及时发出求救信号，白天时可以在窗前挥动色彩鲜艳的毛巾或衣服，引起救援人员注意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晚上时可以在窗前用手电发出救援信号。</a:t>
            </a:r>
          </a:p>
        </p:txBody>
      </p:sp>
    </p:spTree>
    <p:extLst>
      <p:ext uri="{BB962C8B-B14F-4D97-AF65-F5344CB8AC3E}">
        <p14:creationId xmlns:p14="http://schemas.microsoft.com/office/powerpoint/2010/main" val="334813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4D6D1E-091F-4CEB-951D-CBBD694046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985" y="933449"/>
            <a:ext cx="5563603" cy="5563603"/>
          </a:xfrm>
          <a:prstGeom prst="rect">
            <a:avLst/>
          </a:prstGeom>
        </p:spPr>
      </p:pic>
      <p:sp>
        <p:nvSpPr>
          <p:cNvPr id="4" name="Freeform: Shape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940B0F-2ED8-4E66-95FA-906BC2DB9296}"/>
              </a:ext>
            </a:extLst>
          </p:cNvPr>
          <p:cNvSpPr/>
          <p:nvPr/>
        </p:nvSpPr>
        <p:spPr>
          <a:xfrm>
            <a:off x="6401410" y="1892148"/>
            <a:ext cx="833163" cy="935855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>
            <a:outerShdw blurRad="190500" dist="127000" sx="102000" sy="102000" algn="ctr" rotWithShape="0">
              <a:srgbClr val="445469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6F8F8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5" name="图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FDE827-340A-458A-ACF5-33A78667EC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2681" y="2026639"/>
            <a:ext cx="602704" cy="60270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E0C327-028F-40BF-AA7F-DC1AEA5400C6}"/>
              </a:ext>
            </a:extLst>
          </p:cNvPr>
          <p:cNvSpPr txBox="1"/>
          <p:nvPr/>
        </p:nvSpPr>
        <p:spPr>
          <a:xfrm>
            <a:off x="7365844" y="2026639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迅速撤离法</a:t>
            </a:r>
          </a:p>
        </p:txBody>
      </p:sp>
      <p:sp>
        <p:nvSpPr>
          <p:cNvPr id="7" name="Inhaltsplatzhalter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65D463-89DA-4345-BC7F-E8ED1F6FFFF4}"/>
              </a:ext>
            </a:extLst>
          </p:cNvPr>
          <p:cNvSpPr txBox="1"/>
          <p:nvPr/>
        </p:nvSpPr>
        <p:spPr>
          <a:xfrm>
            <a:off x="7365844" y="2475998"/>
            <a:ext cx="3462161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如果火点就在附近，当见到烟气蔓延到眼前时，必须在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分钟之内离开，否则烟气将在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分钟内充满房间，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分钟后，浓烟已经使人无法辨认方向。此后，停留在房间里的人就会被烟熏死。如果身处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、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楼，应立刻向下跑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楼以上突然见到烟气，迎着烟气冲出去可能性极低，可考虑如何通过其他通道逃生，或在阳台等明显位置发出求救信号等待救援。</a:t>
            </a:r>
          </a:p>
        </p:txBody>
      </p:sp>
    </p:spTree>
    <p:extLst>
      <p:ext uri="{BB962C8B-B14F-4D97-AF65-F5344CB8AC3E}">
        <p14:creationId xmlns:p14="http://schemas.microsoft.com/office/powerpoint/2010/main" val="24837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1222</Words>
  <Application>Microsoft Office PowerPoint</Application>
  <PresentationFormat>宽屏</PresentationFormat>
  <Paragraphs>75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Meiryo</vt:lpstr>
      <vt:lpstr>等线</vt:lpstr>
      <vt:lpstr>等线 Light</vt:lpstr>
      <vt:lpstr>三极春联字体简</vt:lpstr>
      <vt:lpstr>思源黑体 CN Bold</vt:lpstr>
      <vt:lpstr>思源黑体 Normal</vt:lpstr>
      <vt:lpstr>宋体</vt:lpstr>
      <vt:lpstr>微软雅黑</vt:lpstr>
      <vt:lpstr>微软雅黑 Light</vt:lpstr>
      <vt:lpstr>Arial</vt:lpstr>
      <vt:lpstr>Calibri</vt:lpstr>
      <vt:lpstr>Calibri Light</vt:lpstr>
      <vt:lpstr>Segoe UI</vt:lpstr>
      <vt:lpstr>Wingdings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2022-10-13T22:44:40Z</cp:lastPrinted>
  <dcterms:created xsi:type="dcterms:W3CDTF">2022-10-13T22:44:40Z</dcterms:created>
  <dcterms:modified xsi:type="dcterms:W3CDTF">2023-03-28T08:16:46Z</dcterms:modified>
</cp:coreProperties>
</file>