
<file path=[Content_Types].xml><?xml version="1.0" encoding="utf-8"?>
<Types xmlns="http://schemas.openxmlformats.org/package/2006/content-types">
  <Default Extension="png" ContentType="image/png"/>
  <Default Extension="svg" ContentType="image/sv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1.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4"/>
  </p:notesMasterIdLst>
  <p:sldIdLst>
    <p:sldId id="256" r:id="rId3"/>
    <p:sldId id="276" r:id="rId4"/>
    <p:sldId id="277" r:id="rId5"/>
    <p:sldId id="257" r:id="rId6"/>
    <p:sldId id="285" r:id="rId7"/>
    <p:sldId id="286" r:id="rId8"/>
    <p:sldId id="287" r:id="rId9"/>
    <p:sldId id="288" r:id="rId10"/>
    <p:sldId id="278" r:id="rId11"/>
    <p:sldId id="281" r:id="rId12"/>
    <p:sldId id="289" r:id="rId13"/>
    <p:sldId id="290" r:id="rId14"/>
    <p:sldId id="279" r:id="rId15"/>
    <p:sldId id="282" r:id="rId16"/>
    <p:sldId id="291" r:id="rId17"/>
    <p:sldId id="280" r:id="rId18"/>
    <p:sldId id="283" r:id="rId19"/>
    <p:sldId id="292" r:id="rId20"/>
    <p:sldId id="293" r:id="rId21"/>
    <p:sldId id="294" r:id="rId22"/>
    <p:sldId id="295" r:id="rId23"/>
  </p:sldIdLst>
  <p:sldSz cx="12192000" cy="6858000"/>
  <p:notesSz cx="6858000" cy="9144000"/>
  <p:custDataLst>
    <p:tags r:id="rId2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314" autoAdjust="0"/>
  </p:normalViewPr>
  <p:slideViewPr>
    <p:cSldViewPr snapToGrid="0">
      <p:cViewPr varScale="1">
        <p:scale>
          <a:sx n="108" d="100"/>
          <a:sy n="108" d="100"/>
        </p:scale>
        <p:origin x="678" y="150"/>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D041CB-82B1-4202-B410-CC656C6552B5}" type="datetimeFigureOut">
              <a:rPr lang="zh-CN" altLang="en-US" smtClean="0"/>
              <a:t>2023/4/7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DB4441-50B0-49D4-B558-9F29EF1BEFB6}" type="slidenum">
              <a:rPr lang="zh-CN" altLang="en-US" smtClean="0"/>
              <a:t>‹#›</a:t>
            </a:fld>
            <a:endParaRPr lang="zh-CN" altLang="en-US"/>
          </a:p>
        </p:txBody>
      </p:sp>
    </p:spTree>
    <p:extLst>
      <p:ext uri="{BB962C8B-B14F-4D97-AF65-F5344CB8AC3E}">
        <p14:creationId xmlns:p14="http://schemas.microsoft.com/office/powerpoint/2010/main" val="4259742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FCDB4441-50B0-49D4-B558-9F29EF1BEFB6}" type="slidenum">
              <a:rPr lang="zh-CN" altLang="en-US" smtClean="0"/>
              <a:t>10</a:t>
            </a:fld>
            <a:endParaRPr lang="zh-CN" altLang="en-US"/>
          </a:p>
        </p:txBody>
      </p:sp>
    </p:spTree>
    <p:extLst>
      <p:ext uri="{BB962C8B-B14F-4D97-AF65-F5344CB8AC3E}">
        <p14:creationId xmlns:p14="http://schemas.microsoft.com/office/powerpoint/2010/main" val="801495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21</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828866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D347E38E-895A-412C-BB98-E6EC655D8D94}" type="datetimeFigureOut">
              <a:rPr lang="zh-CN" altLang="en-US" smtClean="0"/>
              <a:t>2023/4/7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F87BEF8-C304-436D-A6F4-B5BA5452CB73}" type="slidenum">
              <a:rPr lang="zh-CN" altLang="en-US" smtClean="0"/>
              <a:t>‹#›</a:t>
            </a:fld>
            <a:endParaRPr lang="zh-CN" altLang="en-US"/>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D347E38E-895A-412C-BB98-E6EC655D8D94}" type="datetimeFigureOut">
              <a:rPr lang="zh-CN" altLang="en-US" smtClean="0"/>
              <a:t>2023/4/7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F87BEF8-C304-436D-A6F4-B5BA5452CB73}" type="slidenum">
              <a:rPr lang="zh-CN" altLang="en-US" smtClean="0"/>
              <a:t>‹#›</a:t>
            </a:fld>
            <a:endParaRPr lang="zh-CN" altLang="en-US"/>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D347E38E-895A-412C-BB98-E6EC655D8D94}" type="datetimeFigureOut">
              <a:rPr lang="zh-CN" altLang="en-US" smtClean="0"/>
              <a:t>2023/4/7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F87BEF8-C304-436D-A6F4-B5BA5452CB73}" type="slidenum">
              <a:rPr lang="zh-CN" altLang="en-US" smtClean="0"/>
              <a:t>‹#›</a:t>
            </a:fld>
            <a:endParaRPr lang="zh-CN" altLang="en-US"/>
          </a:p>
        </p:txBody>
      </p:sp>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169973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269851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537524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876742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55040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686165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212863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94949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D347E38E-895A-412C-BB98-E6EC655D8D94}" type="datetimeFigureOut">
              <a:rPr lang="zh-CN" altLang="en-US" smtClean="0"/>
              <a:t>2023/4/7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F87BEF8-C304-436D-A6F4-B5BA5452CB73}" type="slidenum">
              <a:rPr lang="zh-CN" altLang="en-US" smtClean="0"/>
              <a:t>‹#›</a:t>
            </a:fld>
            <a:endParaRPr lang="zh-CN" altLang="en-US"/>
          </a:p>
        </p:txBody>
      </p:sp>
    </p:spTree>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821602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940106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36400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D347E38E-895A-412C-BB98-E6EC655D8D94}" type="datetimeFigureOut">
              <a:rPr lang="zh-CN" altLang="en-US" smtClean="0"/>
              <a:t>2023/4/7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F87BEF8-C304-436D-A6F4-B5BA5452CB73}" type="slidenum">
              <a:rPr lang="zh-CN" altLang="en-US" smtClean="0"/>
              <a:t>‹#›</a:t>
            </a:fld>
            <a:endParaRPr lang="zh-CN" alt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D347E38E-895A-412C-BB98-E6EC655D8D94}" type="datetimeFigureOut">
              <a:rPr lang="zh-CN" altLang="en-US" smtClean="0"/>
              <a:t>2023/4/7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F87BEF8-C304-436D-A6F4-B5BA5452CB73}" type="slidenum">
              <a:rPr lang="zh-CN" altLang="en-US" smtClean="0"/>
              <a:t>‹#›</a:t>
            </a:fld>
            <a:endParaRPr lang="zh-CN" alt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D347E38E-895A-412C-BB98-E6EC655D8D94}" type="datetimeFigureOut">
              <a:rPr lang="zh-CN" altLang="en-US" smtClean="0"/>
              <a:t>2023/4/7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F87BEF8-C304-436D-A6F4-B5BA5452CB73}" type="slidenum">
              <a:rPr lang="zh-CN" altLang="en-US" smtClean="0"/>
              <a:t>‹#›</a:t>
            </a:fld>
            <a:endParaRPr lang="zh-CN" altLang="en-US"/>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347E38E-895A-412C-BB98-E6EC655D8D94}" type="datetimeFigureOut">
              <a:rPr lang="zh-CN" altLang="en-US" smtClean="0"/>
              <a:t>2023/4/7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F87BEF8-C304-436D-A6F4-B5BA5452CB73}" type="slidenum">
              <a:rPr lang="zh-CN" altLang="en-US" smtClean="0"/>
              <a:t>‹#›</a:t>
            </a:fld>
            <a:endParaRPr lang="zh-CN" altLang="en-US"/>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347E38E-895A-412C-BB98-E6EC655D8D94}" type="datetimeFigureOut">
              <a:rPr lang="zh-CN" altLang="en-US" smtClean="0"/>
              <a:t>2023/4/7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F87BEF8-C304-436D-A6F4-B5BA5452CB73}" type="slidenum">
              <a:rPr lang="zh-CN" altLang="en-US" smtClean="0"/>
              <a:t>‹#›</a:t>
            </a:fld>
            <a:endParaRPr lang="zh-CN" altLang="en-US"/>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347E38E-895A-412C-BB98-E6EC655D8D94}" type="datetimeFigureOut">
              <a:rPr lang="zh-CN" altLang="en-US" smtClean="0"/>
              <a:t>2023/4/7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F87BEF8-C304-436D-A6F4-B5BA5452CB73}" type="slidenum">
              <a:rPr lang="zh-CN" altLang="en-US" smtClean="0"/>
              <a:t>‹#›</a:t>
            </a:fld>
            <a:endParaRPr lang="zh-CN" altLang="en-US"/>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347E38E-895A-412C-BB98-E6EC655D8D94}" type="datetimeFigureOut">
              <a:rPr lang="zh-CN" altLang="en-US" smtClean="0"/>
              <a:t>2023/4/7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F87BEF8-C304-436D-A6F4-B5BA5452CB73}" type="slidenum">
              <a:rPr lang="zh-CN" altLang="en-US" smtClean="0"/>
              <a:t>‹#›</a:t>
            </a:fld>
            <a:endParaRPr lang="zh-CN" altLang="en-US"/>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0"/>
            <a:r>
              <a:rPr lang="zh-CN" altLang="en-US"/>
              <a:t>二级</a:t>
            </a:r>
          </a:p>
          <a:p>
            <a:pPr lvl="0"/>
            <a:r>
              <a:rPr lang="zh-CN" altLang="en-US"/>
              <a:t>三级</a:t>
            </a:r>
          </a:p>
          <a:p>
            <a:pPr lvl="0"/>
            <a:r>
              <a:rPr lang="zh-CN" altLang="en-US"/>
              <a:t>四级</a:t>
            </a:r>
          </a:p>
          <a:p>
            <a:pPr lvl="0"/>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思源黑体 CN Bold" panose="020B0800000000000000" pitchFamily="34" charset="-122"/>
                <a:ea typeface="思源黑体 CN Bold" panose="020B0800000000000000" pitchFamily="34" charset="-122"/>
              </a:defRPr>
            </a:lvl1pPr>
          </a:lstStyle>
          <a:p>
            <a:fld id="{FBE5FD09-1E01-4344-A9E6-72FD44208EBB}" type="datetimeFigureOut">
              <a:rPr lang="zh-CN" altLang="en-US" smtClean="0"/>
              <a:t>2023/4/7</a:t>
            </a:fld>
            <a:endParaRPr lang="zh-CN" altLang="en-US" smtClean="0"/>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思源黑体 CN Bold" panose="020B0800000000000000" pitchFamily="34" charset="-122"/>
                <a:ea typeface="思源黑体 CN Bold" panose="020B0800000000000000" pitchFamily="34" charset="-122"/>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思源黑体 CN Bold" panose="020B0800000000000000" pitchFamily="34" charset="-122"/>
                <a:ea typeface="思源黑体 CN Bold" panose="020B0800000000000000" pitchFamily="34" charset="-122"/>
              </a:defRPr>
            </a:lvl1pPr>
          </a:lstStyle>
          <a:p>
            <a:fld id="{BF59B8FF-D41C-4F70-83BF-1E7AFC3810FE}" type="slidenum">
              <a:rPr lang="zh-CN" altLang="en-US" smtClean="0"/>
              <a:t>‹#›</a:t>
            </a:fld>
            <a:endParaRPr lang="zh-CN" altLang="en-US"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fade/>
  </p:transition>
  <p:txStyles>
    <p:titleStyle>
      <a:lvl1pPr algn="l" defTabSz="914400" rtl="0" eaLnBrk="1" latinLnBrk="0" hangingPunct="1">
        <a:lnSpc>
          <a:spcPct val="90000"/>
        </a:lnSpc>
        <a:spcBef>
          <a:spcPct val="0"/>
        </a:spcBef>
        <a:buNone/>
        <a:defRPr sz="4400" kern="1200">
          <a:solidFill>
            <a:schemeClr val="tx1"/>
          </a:solidFill>
          <a:latin typeface="思源黑体 CN Light" panose="020B0300000000000000" pitchFamily="34" charset="-122"/>
          <a:ea typeface="思源黑体 CN Light" panose="020B0300000000000000" pitchFamily="34"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思源黑体 CN Bold" panose="020B0800000000000000" pitchFamily="34" charset="-122"/>
          <a:ea typeface="思源黑体 CN Bold" panose="020B0800000000000000"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思源黑体 CN Bold" panose="020B0800000000000000" pitchFamily="34" charset="-122"/>
          <a:ea typeface="思源黑体 CN Bold" panose="020B0800000000000000"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思源黑体 CN Bold" panose="020B0800000000000000" pitchFamily="34" charset="-122"/>
          <a:ea typeface="思源黑体 CN Bold" panose="020B0800000000000000"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思源黑体 CN Bold" panose="020B0800000000000000" pitchFamily="34" charset="-122"/>
          <a:ea typeface="思源黑体 CN Bold" panose="020B0800000000000000"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思源黑体 CN Bold" panose="020B0800000000000000" pitchFamily="34" charset="-122"/>
          <a:ea typeface="思源黑体 CN Bold" panose="020B0800000000000000"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04205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notesSlide" Target="../notesSlides/notesSlide1.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5.xml"/><Relationship Id="rId1" Type="http://schemas.openxmlformats.org/officeDocument/2006/relationships/tags" Target="../tags/tag24.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7.xml"/><Relationship Id="rId1" Type="http://schemas.openxmlformats.org/officeDocument/2006/relationships/tags" Target="../tags/tag26.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9.xml"/><Relationship Id="rId1" Type="http://schemas.openxmlformats.org/officeDocument/2006/relationships/tags" Target="../tags/tag28.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1.xml"/><Relationship Id="rId1" Type="http://schemas.openxmlformats.org/officeDocument/2006/relationships/tags" Target="../tags/tag30.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3.xml"/><Relationship Id="rId1" Type="http://schemas.openxmlformats.org/officeDocument/2006/relationships/tags" Target="../tags/tag32.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5.xml"/><Relationship Id="rId1" Type="http://schemas.openxmlformats.org/officeDocument/2006/relationships/tags" Target="../tags/tag34.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7.xml"/><Relationship Id="rId1" Type="http://schemas.openxmlformats.org/officeDocument/2006/relationships/tags" Target="../tags/tag36.xml"/></Relationships>
</file>

<file path=ppt/slides/_rels/slide2.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image" Target="../media/image2.svg"/><Relationship Id="rId3" Type="http://schemas.openxmlformats.org/officeDocument/2006/relationships/tags" Target="../tags/tag4.xml"/><Relationship Id="rId7" Type="http://schemas.openxmlformats.org/officeDocument/2006/relationships/tags" Target="../tags/tag8.xml"/><Relationship Id="rId12" Type="http://schemas.openxmlformats.org/officeDocument/2006/relationships/image" Target="../media/image1.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slideLayout" Target="../slideLayouts/slideLayout1.xml"/><Relationship Id="rId5" Type="http://schemas.openxmlformats.org/officeDocument/2006/relationships/tags" Target="../tags/tag6.xml"/><Relationship Id="rId15" Type="http://schemas.openxmlformats.org/officeDocument/2006/relationships/image" Target="../media/image4.svg"/><Relationship Id="rId10" Type="http://schemas.openxmlformats.org/officeDocument/2006/relationships/tags" Target="../tags/tag11.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9.xml"/><Relationship Id="rId1" Type="http://schemas.openxmlformats.org/officeDocument/2006/relationships/tags" Target="../tags/tag38.xml"/></Relationships>
</file>

<file path=ppt/slides/_rels/slide21.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3.xml"/><Relationship Id="rId1" Type="http://schemas.openxmlformats.org/officeDocument/2006/relationships/tags" Target="../tags/tag1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5.xml"/><Relationship Id="rId1" Type="http://schemas.openxmlformats.org/officeDocument/2006/relationships/tags" Target="../tags/tag1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7.xml"/><Relationship Id="rId1" Type="http://schemas.openxmlformats.org/officeDocument/2006/relationships/tags" Target="../tags/tag1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9.xml"/><Relationship Id="rId1" Type="http://schemas.openxmlformats.org/officeDocument/2006/relationships/tags" Target="../tags/tag18.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1.xml"/><Relationship Id="rId1" Type="http://schemas.openxmlformats.org/officeDocument/2006/relationships/tags" Target="../tags/tag20.xml"/></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pic>
        <p:nvPicPr>
          <p:cNvPr id="3" name="图形 2"/>
          <p:cNvPicPr>
            <a:picLocks noChangeAspect="1"/>
          </p:cNvPicPr>
          <p:nvPr/>
        </p:nvPicPr>
        <p:blipFill>
          <a:blip r:embed="rId2">
            <a:extLst>
              <a:ext uri="{96DAC541-7B7A-43D3-8B79-37D633B846F1}">
                <asvg:svgBlip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r:embed="rId3"/>
              </a:ext>
            </a:extLst>
          </a:blip>
          <a:stretch>
            <a:fillRect/>
          </a:stretch>
        </p:blipFill>
        <p:spPr>
          <a:xfrm>
            <a:off x="-1" y="-1891928"/>
            <a:ext cx="12192000" cy="9730154"/>
          </a:xfrm>
          <a:prstGeom prst="rect">
            <a:avLst/>
          </a:prstGeom>
        </p:spPr>
      </p:pic>
      <p:pic>
        <p:nvPicPr>
          <p:cNvPr id="5" name="图形 4"/>
          <p:cNvPicPr>
            <a:picLocks noChangeAspect="1"/>
          </p:cNvPicPr>
          <p:nvPr/>
        </p:nvPicPr>
        <p:blipFill>
          <a:blip r:embed="rId4">
            <a:extLst>
              <a:ext uri="{96DAC541-7B7A-43D3-8B79-37D633B846F1}">
                <asvg:svgBlip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r:embed="rId5"/>
              </a:ext>
            </a:extLst>
          </a:blip>
          <a:stretch>
            <a:fillRect/>
          </a:stretch>
        </p:blipFill>
        <p:spPr>
          <a:xfrm>
            <a:off x="3429914" y="3632200"/>
            <a:ext cx="5574542" cy="3213100"/>
          </a:xfrm>
          <a:prstGeom prst="rect">
            <a:avLst/>
          </a:prstGeom>
        </p:spPr>
      </p:pic>
      <p:grpSp>
        <p:nvGrpSpPr>
          <p:cNvPr id="6" name="组合 5"/>
          <p:cNvGrpSpPr/>
          <p:nvPr/>
        </p:nvGrpSpPr>
        <p:grpSpPr>
          <a:xfrm>
            <a:off x="2087741" y="504696"/>
            <a:ext cx="8016516" cy="2468453"/>
            <a:chOff x="2087741" y="213359"/>
            <a:chExt cx="8016516" cy="2468453"/>
          </a:xfrm>
        </p:grpSpPr>
        <p:sp>
          <p:nvSpPr>
            <p:cNvPr id="7" name="任意多边形: 形状 6"/>
            <p:cNvSpPr/>
            <p:nvPr/>
          </p:nvSpPr>
          <p:spPr>
            <a:xfrm>
              <a:off x="2156459" y="213359"/>
              <a:ext cx="7879080" cy="2468453"/>
            </a:xfrm>
            <a:custGeom>
              <a:avLst/>
              <a:gdLst>
                <a:gd name="connsiteX0" fmla="*/ 1653342 w 8204200"/>
                <a:gd name="connsiteY0" fmla="*/ 0 h 2670237"/>
                <a:gd name="connsiteX1" fmla="*/ 6550858 w 8204200"/>
                <a:gd name="connsiteY1" fmla="*/ 0 h 2670237"/>
                <a:gd name="connsiteX2" fmla="*/ 6807200 w 8204200"/>
                <a:gd name="connsiteY2" fmla="*/ 256342 h 2670237"/>
                <a:gd name="connsiteX3" fmla="*/ 6807200 w 8204200"/>
                <a:gd name="connsiteY3" fmla="*/ 1132217 h 2670237"/>
                <a:gd name="connsiteX4" fmla="*/ 7947858 w 8204200"/>
                <a:gd name="connsiteY4" fmla="*/ 1132217 h 2670237"/>
                <a:gd name="connsiteX5" fmla="*/ 8204200 w 8204200"/>
                <a:gd name="connsiteY5" fmla="*/ 1388559 h 2670237"/>
                <a:gd name="connsiteX6" fmla="*/ 8204200 w 8204200"/>
                <a:gd name="connsiteY6" fmla="*/ 2413895 h 2670237"/>
                <a:gd name="connsiteX7" fmla="*/ 7947858 w 8204200"/>
                <a:gd name="connsiteY7" fmla="*/ 2670237 h 2670237"/>
                <a:gd name="connsiteX8" fmla="*/ 256342 w 8204200"/>
                <a:gd name="connsiteY8" fmla="*/ 2670237 h 2670237"/>
                <a:gd name="connsiteX9" fmla="*/ 0 w 8204200"/>
                <a:gd name="connsiteY9" fmla="*/ 2413895 h 2670237"/>
                <a:gd name="connsiteX10" fmla="*/ 0 w 8204200"/>
                <a:gd name="connsiteY10" fmla="*/ 1388559 h 2670237"/>
                <a:gd name="connsiteX11" fmla="*/ 256342 w 8204200"/>
                <a:gd name="connsiteY11" fmla="*/ 1132217 h 2670237"/>
                <a:gd name="connsiteX12" fmla="*/ 1397000 w 8204200"/>
                <a:gd name="connsiteY12" fmla="*/ 1132217 h 2670237"/>
                <a:gd name="connsiteX13" fmla="*/ 1397000 w 8204200"/>
                <a:gd name="connsiteY13" fmla="*/ 256342 h 2670237"/>
                <a:gd name="connsiteX14" fmla="*/ 1653342 w 8204200"/>
                <a:gd name="connsiteY14" fmla="*/ 0 h 2670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204200" h="2670237">
                  <a:moveTo>
                    <a:pt x="1653342" y="0"/>
                  </a:moveTo>
                  <a:lnTo>
                    <a:pt x="6550858" y="0"/>
                  </a:lnTo>
                  <a:cubicBezTo>
                    <a:pt x="6692432" y="0"/>
                    <a:pt x="6807200" y="114768"/>
                    <a:pt x="6807200" y="256342"/>
                  </a:cubicBezTo>
                  <a:lnTo>
                    <a:pt x="6807200" y="1132217"/>
                  </a:lnTo>
                  <a:lnTo>
                    <a:pt x="7947858" y="1132217"/>
                  </a:lnTo>
                  <a:cubicBezTo>
                    <a:pt x="8089432" y="1132217"/>
                    <a:pt x="8204200" y="1246985"/>
                    <a:pt x="8204200" y="1388559"/>
                  </a:cubicBezTo>
                  <a:lnTo>
                    <a:pt x="8204200" y="2413895"/>
                  </a:lnTo>
                  <a:cubicBezTo>
                    <a:pt x="8204200" y="2555469"/>
                    <a:pt x="8089432" y="2670237"/>
                    <a:pt x="7947858" y="2670237"/>
                  </a:cubicBezTo>
                  <a:lnTo>
                    <a:pt x="256342" y="2670237"/>
                  </a:lnTo>
                  <a:cubicBezTo>
                    <a:pt x="114768" y="2670237"/>
                    <a:pt x="0" y="2555469"/>
                    <a:pt x="0" y="2413895"/>
                  </a:cubicBezTo>
                  <a:lnTo>
                    <a:pt x="0" y="1388559"/>
                  </a:lnTo>
                  <a:cubicBezTo>
                    <a:pt x="0" y="1246985"/>
                    <a:pt x="114768" y="1132217"/>
                    <a:pt x="256342" y="1132217"/>
                  </a:cubicBezTo>
                  <a:lnTo>
                    <a:pt x="1397000" y="1132217"/>
                  </a:lnTo>
                  <a:lnTo>
                    <a:pt x="1397000" y="256342"/>
                  </a:lnTo>
                  <a:cubicBezTo>
                    <a:pt x="1397000" y="114768"/>
                    <a:pt x="1511768" y="0"/>
                    <a:pt x="1653342" y="0"/>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思源黑体 CN Bold" panose="020B0800000000000000" pitchFamily="34" charset="-122"/>
                <a:ea typeface="思源黑体 CN Bold" panose="020B0800000000000000" pitchFamily="34" charset="-122"/>
              </a:endParaRPr>
            </a:p>
          </p:txBody>
        </p:sp>
        <p:grpSp>
          <p:nvGrpSpPr>
            <p:cNvPr id="8" name="组合 7"/>
            <p:cNvGrpSpPr/>
            <p:nvPr/>
          </p:nvGrpSpPr>
          <p:grpSpPr>
            <a:xfrm>
              <a:off x="3251199" y="342557"/>
              <a:ext cx="5689600" cy="1311836"/>
              <a:chOff x="3251200" y="342557"/>
              <a:chExt cx="5689600" cy="1311836"/>
            </a:xfrm>
          </p:grpSpPr>
          <p:sp>
            <p:nvSpPr>
              <p:cNvPr id="14" name="文本框 13"/>
              <p:cNvSpPr txBox="1"/>
              <p:nvPr/>
            </p:nvSpPr>
            <p:spPr>
              <a:xfrm>
                <a:off x="3251200" y="343753"/>
                <a:ext cx="5689600" cy="1310640"/>
              </a:xfrm>
              <a:prstGeom prst="rect">
                <a:avLst/>
              </a:prstGeom>
              <a:noFill/>
            </p:spPr>
            <p:txBody>
              <a:bodyPr wrap="square" rtlCol="0">
                <a:spAutoFit/>
              </a:bodyPr>
              <a:lstStyle/>
              <a:p>
                <a:pPr algn="ctr"/>
                <a:r>
                  <a:rPr lang="zh-CN" altLang="en-US" sz="8000" spc="300">
                    <a:ln w="396875">
                      <a:solidFill>
                        <a:schemeClr val="bg1"/>
                      </a:solidFill>
                    </a:ln>
                    <a:gradFill>
                      <a:gsLst>
                        <a:gs pos="54000">
                          <a:srgbClr val="D40000"/>
                        </a:gs>
                        <a:gs pos="50000">
                          <a:srgbClr val="AE0001"/>
                        </a:gs>
                      </a:gsLst>
                      <a:lin ang="5400000" scaled="1"/>
                    </a:gradFill>
                    <a:effectLst>
                      <a:outerShdw blurRad="76200" dist="114300" dir="5400000" algn="t" rotWithShape="0">
                        <a:prstClr val="black">
                          <a:alpha val="60000"/>
                        </a:prstClr>
                      </a:outerShdw>
                    </a:effectLst>
                    <a:latin typeface="思源黑体 CN Bold" panose="020B0800000000000000" pitchFamily="34" charset="-122"/>
                    <a:ea typeface="思源黑体 CN Bold" panose="020B0800000000000000" pitchFamily="34" charset="-122"/>
                  </a:rPr>
                  <a:t>校园暴力</a:t>
                </a:r>
              </a:p>
            </p:txBody>
          </p:sp>
          <p:sp>
            <p:nvSpPr>
              <p:cNvPr id="15" name="文本框 14"/>
              <p:cNvSpPr txBox="1"/>
              <p:nvPr/>
            </p:nvSpPr>
            <p:spPr>
              <a:xfrm>
                <a:off x="3251200" y="342557"/>
                <a:ext cx="5689600" cy="1310640"/>
              </a:xfrm>
              <a:prstGeom prst="rect">
                <a:avLst/>
              </a:prstGeom>
              <a:noFill/>
            </p:spPr>
            <p:txBody>
              <a:bodyPr wrap="square" rtlCol="0">
                <a:spAutoFit/>
              </a:bodyPr>
              <a:lstStyle/>
              <a:p>
                <a:pPr algn="ctr"/>
                <a:r>
                  <a:rPr lang="zh-CN" altLang="en-US" sz="8000" spc="300">
                    <a:ln w="200025">
                      <a:solidFill>
                        <a:schemeClr val="tx1"/>
                      </a:solidFill>
                    </a:ln>
                    <a:gradFill>
                      <a:gsLst>
                        <a:gs pos="49000">
                          <a:srgbClr val="D40000"/>
                        </a:gs>
                        <a:gs pos="50000">
                          <a:srgbClr val="AE0001"/>
                        </a:gs>
                      </a:gsLst>
                      <a:lin ang="5400000" scaled="1"/>
                    </a:gradFill>
                    <a:latin typeface="思源黑体 CN Bold" panose="020B0800000000000000" pitchFamily="34" charset="-122"/>
                    <a:ea typeface="思源黑体 CN Bold" panose="020B0800000000000000" pitchFamily="34" charset="-122"/>
                  </a:rPr>
                  <a:t>校园暴力</a:t>
                </a:r>
              </a:p>
            </p:txBody>
          </p:sp>
          <p:sp>
            <p:nvSpPr>
              <p:cNvPr id="16" name="文本框 15"/>
              <p:cNvSpPr txBox="1"/>
              <p:nvPr/>
            </p:nvSpPr>
            <p:spPr>
              <a:xfrm>
                <a:off x="3251200" y="342900"/>
                <a:ext cx="5689600" cy="1310640"/>
              </a:xfrm>
              <a:prstGeom prst="rect">
                <a:avLst/>
              </a:prstGeom>
              <a:noFill/>
            </p:spPr>
            <p:txBody>
              <a:bodyPr wrap="square" rtlCol="0">
                <a:spAutoFit/>
              </a:bodyPr>
              <a:lstStyle/>
              <a:p>
                <a:pPr algn="ctr"/>
                <a:r>
                  <a:rPr lang="zh-CN" altLang="en-US" sz="8000" spc="300">
                    <a:ln w="88900">
                      <a:solidFill>
                        <a:schemeClr val="bg1"/>
                      </a:solidFill>
                    </a:ln>
                    <a:solidFill>
                      <a:schemeClr val="bg1"/>
                    </a:solidFill>
                    <a:latin typeface="思源黑体 CN Bold" panose="020B0800000000000000" pitchFamily="34" charset="-122"/>
                    <a:ea typeface="思源黑体 CN Bold" panose="020B0800000000000000" pitchFamily="34" charset="-122"/>
                  </a:rPr>
                  <a:t>校园暴力</a:t>
                </a:r>
              </a:p>
            </p:txBody>
          </p:sp>
          <p:sp>
            <p:nvSpPr>
              <p:cNvPr id="17" name="文本框 16"/>
              <p:cNvSpPr txBox="1"/>
              <p:nvPr/>
            </p:nvSpPr>
            <p:spPr>
              <a:xfrm>
                <a:off x="3251200" y="342900"/>
                <a:ext cx="5689600" cy="1310640"/>
              </a:xfrm>
              <a:prstGeom prst="rect">
                <a:avLst/>
              </a:prstGeom>
              <a:noFill/>
            </p:spPr>
            <p:txBody>
              <a:bodyPr wrap="square" rtlCol="0">
                <a:spAutoFit/>
              </a:bodyPr>
              <a:lstStyle/>
              <a:p>
                <a:pPr algn="ctr"/>
                <a:r>
                  <a:rPr lang="zh-CN" altLang="en-US" sz="8000" spc="300">
                    <a:ln w="15875">
                      <a:solidFill>
                        <a:srgbClr val="8C0000"/>
                      </a:solidFill>
                    </a:ln>
                    <a:gradFill>
                      <a:gsLst>
                        <a:gs pos="49000">
                          <a:srgbClr val="D40000"/>
                        </a:gs>
                        <a:gs pos="50000">
                          <a:srgbClr val="AE0001"/>
                        </a:gs>
                      </a:gsLst>
                      <a:lin ang="5400000" scaled="1"/>
                    </a:gradFill>
                    <a:latin typeface="思源黑体 CN Bold" panose="020B0800000000000000" pitchFamily="34" charset="-122"/>
                    <a:ea typeface="思源黑体 CN Bold" panose="020B0800000000000000" pitchFamily="34" charset="-122"/>
                  </a:rPr>
                  <a:t>校园暴力</a:t>
                </a:r>
              </a:p>
            </p:txBody>
          </p:sp>
        </p:grpSp>
        <p:grpSp>
          <p:nvGrpSpPr>
            <p:cNvPr id="9" name="组合 8"/>
            <p:cNvGrpSpPr/>
            <p:nvPr/>
          </p:nvGrpSpPr>
          <p:grpSpPr>
            <a:xfrm>
              <a:off x="2087741" y="1588477"/>
              <a:ext cx="8016516" cy="822960"/>
              <a:chOff x="19050" y="2884267"/>
              <a:chExt cx="12600000" cy="822960"/>
            </a:xfrm>
          </p:grpSpPr>
          <p:sp>
            <p:nvSpPr>
              <p:cNvPr id="10" name="文本框 9"/>
              <p:cNvSpPr txBox="1"/>
              <p:nvPr/>
            </p:nvSpPr>
            <p:spPr>
              <a:xfrm>
                <a:off x="19050" y="2884268"/>
                <a:ext cx="12600000" cy="822960"/>
              </a:xfrm>
              <a:prstGeom prst="rect">
                <a:avLst/>
              </a:prstGeom>
              <a:noFill/>
            </p:spPr>
            <p:txBody>
              <a:bodyPr wrap="square" rtlCol="0">
                <a:spAutoFit/>
              </a:bodyPr>
              <a:lstStyle/>
              <a:p>
                <a:pPr algn="ctr"/>
                <a:r>
                  <a:rPr lang="zh-CN" altLang="en-US" sz="4800" spc="300">
                    <a:ln w="396875">
                      <a:solidFill>
                        <a:schemeClr val="bg1"/>
                      </a:solidFill>
                    </a:ln>
                    <a:gradFill>
                      <a:gsLst>
                        <a:gs pos="54000">
                          <a:srgbClr val="D40000"/>
                        </a:gs>
                        <a:gs pos="50000">
                          <a:srgbClr val="AE0001"/>
                        </a:gs>
                      </a:gsLst>
                      <a:lin ang="5400000" scaled="1"/>
                    </a:gradFill>
                    <a:effectLst>
                      <a:outerShdw blurRad="76200" dist="114300" dir="5400000" algn="t" rotWithShape="0">
                        <a:prstClr val="black">
                          <a:alpha val="60000"/>
                        </a:prstClr>
                      </a:outerShdw>
                    </a:effectLst>
                    <a:latin typeface="思源黑体 CN Bold" panose="020B0800000000000000" pitchFamily="34" charset="-122"/>
                    <a:ea typeface="思源黑体 CN Bold" panose="020B0800000000000000" pitchFamily="34" charset="-122"/>
                  </a:rPr>
                  <a:t>应对策略及平安校园建设</a:t>
                </a:r>
              </a:p>
            </p:txBody>
          </p:sp>
          <p:sp>
            <p:nvSpPr>
              <p:cNvPr id="11" name="文本框 10"/>
              <p:cNvSpPr txBox="1"/>
              <p:nvPr/>
            </p:nvSpPr>
            <p:spPr>
              <a:xfrm>
                <a:off x="19050" y="2884268"/>
                <a:ext cx="12600000" cy="822960"/>
              </a:xfrm>
              <a:prstGeom prst="rect">
                <a:avLst/>
              </a:prstGeom>
              <a:noFill/>
            </p:spPr>
            <p:txBody>
              <a:bodyPr wrap="square" rtlCol="0">
                <a:spAutoFit/>
              </a:bodyPr>
              <a:lstStyle/>
              <a:p>
                <a:pPr algn="ctr"/>
                <a:r>
                  <a:rPr lang="zh-CN" altLang="en-US" sz="4800" spc="300">
                    <a:ln w="200025">
                      <a:solidFill>
                        <a:schemeClr val="tx1"/>
                      </a:solidFill>
                    </a:ln>
                    <a:gradFill>
                      <a:gsLst>
                        <a:gs pos="49000">
                          <a:srgbClr val="D40000"/>
                        </a:gs>
                        <a:gs pos="50000">
                          <a:srgbClr val="AE0001"/>
                        </a:gs>
                      </a:gsLst>
                      <a:lin ang="5400000" scaled="1"/>
                    </a:gradFill>
                    <a:latin typeface="思源黑体 CN Bold" panose="020B0800000000000000" pitchFamily="34" charset="-122"/>
                    <a:ea typeface="思源黑体 CN Bold" panose="020B0800000000000000" pitchFamily="34" charset="-122"/>
                  </a:rPr>
                  <a:t>应对策略及平安校园建设</a:t>
                </a:r>
              </a:p>
            </p:txBody>
          </p:sp>
          <p:sp>
            <p:nvSpPr>
              <p:cNvPr id="12" name="文本框 11"/>
              <p:cNvSpPr txBox="1"/>
              <p:nvPr/>
            </p:nvSpPr>
            <p:spPr>
              <a:xfrm>
                <a:off x="19050" y="2884268"/>
                <a:ext cx="12600000" cy="822960"/>
              </a:xfrm>
              <a:prstGeom prst="rect">
                <a:avLst/>
              </a:prstGeom>
              <a:noFill/>
            </p:spPr>
            <p:txBody>
              <a:bodyPr wrap="square" rtlCol="0">
                <a:spAutoFit/>
              </a:bodyPr>
              <a:lstStyle/>
              <a:p>
                <a:pPr algn="ctr"/>
                <a:r>
                  <a:rPr lang="zh-CN" altLang="en-US" sz="4800" spc="300">
                    <a:ln w="88900">
                      <a:solidFill>
                        <a:schemeClr val="bg1"/>
                      </a:solidFill>
                    </a:ln>
                    <a:solidFill>
                      <a:schemeClr val="bg1"/>
                    </a:solidFill>
                    <a:latin typeface="思源黑体 CN Bold" panose="020B0800000000000000" pitchFamily="34" charset="-122"/>
                    <a:ea typeface="思源黑体 CN Bold" panose="020B0800000000000000" pitchFamily="34" charset="-122"/>
                  </a:rPr>
                  <a:t>应对策略及平安校园建设</a:t>
                </a:r>
              </a:p>
            </p:txBody>
          </p:sp>
          <p:sp>
            <p:nvSpPr>
              <p:cNvPr id="13" name="文本框 12"/>
              <p:cNvSpPr txBox="1"/>
              <p:nvPr/>
            </p:nvSpPr>
            <p:spPr>
              <a:xfrm>
                <a:off x="19050" y="2884268"/>
                <a:ext cx="12600000" cy="822960"/>
              </a:xfrm>
              <a:prstGeom prst="rect">
                <a:avLst/>
              </a:prstGeom>
              <a:noFill/>
            </p:spPr>
            <p:txBody>
              <a:bodyPr wrap="square" rtlCol="0">
                <a:spAutoFit/>
              </a:bodyPr>
              <a:lstStyle/>
              <a:p>
                <a:pPr algn="ctr"/>
                <a:r>
                  <a:rPr lang="zh-CN" altLang="en-US" sz="4800" spc="300">
                    <a:ln w="15875">
                      <a:solidFill>
                        <a:srgbClr val="8C0000"/>
                      </a:solidFill>
                    </a:ln>
                    <a:gradFill>
                      <a:gsLst>
                        <a:gs pos="49000">
                          <a:srgbClr val="D40000"/>
                        </a:gs>
                        <a:gs pos="50000">
                          <a:srgbClr val="AE0001"/>
                        </a:gs>
                      </a:gsLst>
                      <a:lin ang="5400000" scaled="1"/>
                    </a:gradFill>
                    <a:latin typeface="思源黑体 CN Bold" panose="020B0800000000000000" pitchFamily="34" charset="-122"/>
                    <a:ea typeface="思源黑体 CN Bold" panose="020B0800000000000000" pitchFamily="34" charset="-122"/>
                  </a:rPr>
                  <a:t>应对策略及平安校园建设</a:t>
                </a:r>
              </a:p>
            </p:txBody>
          </p:sp>
        </p:gr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anim calcmode="lin" valueType="num">
                                      <p:cBhvr>
                                        <p:cTn id="8" dur="500" fill="hold"/>
                                        <p:tgtEl>
                                          <p:spTgt spid="6"/>
                                        </p:tgtEl>
                                        <p:attrNameLst>
                                          <p:attrName>ppt_x</p:attrName>
                                        </p:attrNameLst>
                                      </p:cBhvr>
                                      <p:tavLst>
                                        <p:tav tm="0">
                                          <p:val>
                                            <p:strVal val="#ppt_x"/>
                                          </p:val>
                                        </p:tav>
                                        <p:tav tm="100000">
                                          <p:val>
                                            <p:strVal val="#ppt_x"/>
                                          </p:val>
                                        </p:tav>
                                      </p:tavLst>
                                    </p:anim>
                                    <p:anim calcmode="lin" valueType="num">
                                      <p:cBhvr>
                                        <p:cTn id="9" dur="5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323733" y="266226"/>
            <a:ext cx="4108567" cy="608547"/>
            <a:chOff x="7072589" y="2909753"/>
            <a:chExt cx="5177614" cy="766891"/>
          </a:xfrm>
        </p:grpSpPr>
        <p:sp>
          <p:nvSpPr>
            <p:cNvPr id="9" name="椭圆 8"/>
            <p:cNvSpPr/>
            <p:nvPr/>
          </p:nvSpPr>
          <p:spPr>
            <a:xfrm>
              <a:off x="7072589" y="2909753"/>
              <a:ext cx="766892" cy="766891"/>
            </a:xfrm>
            <a:prstGeom prst="ellipse">
              <a:avLst/>
            </a:prstGeom>
            <a:solidFill>
              <a:schemeClr val="tx1">
                <a:lumMod val="75000"/>
                <a:lumOff val="25000"/>
              </a:schemeClr>
            </a:solidFill>
            <a:ln w="38100" cap="flat" cmpd="sng" algn="ctr">
              <a:noFill/>
              <a:prstDash val="solid"/>
              <a:miter lim="800000"/>
            </a:ln>
            <a:effectLst>
              <a:outerShdw blurRad="1270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400" kern="0">
                <a:solidFill>
                  <a:prstClr val="white"/>
                </a:solidFill>
                <a:latin typeface="思源黑体 CN Bold" panose="020B0800000000000000" pitchFamily="34" charset="-122"/>
                <a:ea typeface="思源黑体 CN Bold" panose="020B0800000000000000" pitchFamily="34" charset="-122"/>
              </a:endParaRPr>
            </a:p>
          </p:txBody>
        </p:sp>
        <p:sp>
          <p:nvSpPr>
            <p:cNvPr id="10" name="文本框 38"/>
            <p:cNvSpPr txBox="1"/>
            <p:nvPr>
              <p:custDataLst>
                <p:tags r:id="rId1"/>
              </p:custDataLst>
            </p:nvPr>
          </p:nvSpPr>
          <p:spPr>
            <a:xfrm>
              <a:off x="8049182" y="3031589"/>
              <a:ext cx="4201021" cy="499342"/>
            </a:xfrm>
            <a:prstGeom prst="rect">
              <a:avLst/>
            </a:prstGeom>
            <a:noFill/>
          </p:spPr>
          <p:txBody>
            <a:bodyPr wrap="square" rtlCol="0">
              <a:spAutoFit/>
            </a:bodyPr>
            <a:lstStyle/>
            <a:p>
              <a:pPr lvl="0"/>
              <a:r>
                <a:rPr lang="zh-CN" altLang="en-US" sz="2000">
                  <a:solidFill>
                    <a:schemeClr val="tx1">
                      <a:lumMod val="85000"/>
                      <a:lumOff val="15000"/>
                    </a:schemeClr>
                  </a:solidFill>
                  <a:latin typeface="思源黑体 CN Bold" panose="020B0800000000000000" pitchFamily="34" charset="-122"/>
                  <a:ea typeface="思源黑体 CN Bold" panose="020B0800000000000000" pitchFamily="34" charset="-122"/>
                </a:rPr>
                <a:t>校园欺凌的定义和常见形式</a:t>
              </a:r>
            </a:p>
          </p:txBody>
        </p:sp>
        <p:sp>
          <p:nvSpPr>
            <p:cNvPr id="11" name="文本框 38"/>
            <p:cNvSpPr txBox="1"/>
            <p:nvPr>
              <p:custDataLst>
                <p:tags r:id="rId2"/>
              </p:custDataLst>
            </p:nvPr>
          </p:nvSpPr>
          <p:spPr>
            <a:xfrm>
              <a:off x="7072590" y="3031589"/>
              <a:ext cx="766892" cy="499342"/>
            </a:xfrm>
            <a:prstGeom prst="rect">
              <a:avLst/>
            </a:prstGeom>
            <a:noFill/>
          </p:spPr>
          <p:txBody>
            <a:bodyPr wrap="square" rtlCol="0">
              <a:spAutoFit/>
            </a:bodyPr>
            <a:lstStyle/>
            <a:p>
              <a:pPr lvl="0" algn="ctr"/>
              <a:r>
                <a:rPr lang="en-US" altLang="zh-CN" sz="20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rPr>
                <a:t>02</a:t>
              </a:r>
            </a:p>
          </p:txBody>
        </p:sp>
      </p:grpSp>
      <p:sp>
        <p:nvSpPr>
          <p:cNvPr id="4" name="文本框 3"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grpSp>
        <p:nvGrpSpPr>
          <p:cNvPr id="12" name="组合 11"/>
          <p:cNvGrpSpPr/>
          <p:nvPr/>
        </p:nvGrpSpPr>
        <p:grpSpPr>
          <a:xfrm>
            <a:off x="1201615" y="1830717"/>
            <a:ext cx="2296627" cy="4215038"/>
            <a:chOff x="1125289" y="1946220"/>
            <a:chExt cx="2296627" cy="4215038"/>
          </a:xfrm>
        </p:grpSpPr>
        <p:sp>
          <p:nvSpPr>
            <p:cNvPr id="13" name="椭圆 12"/>
            <p:cNvSpPr/>
            <p:nvPr/>
          </p:nvSpPr>
          <p:spPr>
            <a:xfrm>
              <a:off x="1484932" y="1946220"/>
              <a:ext cx="1577340" cy="1577340"/>
            </a:xfrm>
            <a:prstGeom prst="ellipse">
              <a:avLst/>
            </a:prstGeom>
            <a:solidFill>
              <a:srgbClr val="D9273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思源黑体 CN Bold" panose="020B0800000000000000" pitchFamily="34" charset="-122"/>
                <a:ea typeface="思源黑体 CN Bold" panose="020B0800000000000000" pitchFamily="34" charset="-122"/>
              </a:endParaRPr>
            </a:p>
          </p:txBody>
        </p:sp>
        <p:sp>
          <p:nvSpPr>
            <p:cNvPr id="14" name="圆角矩形 2"/>
            <p:cNvSpPr/>
            <p:nvPr/>
          </p:nvSpPr>
          <p:spPr>
            <a:xfrm>
              <a:off x="1484932" y="2217365"/>
              <a:ext cx="1577340" cy="2284095"/>
            </a:xfrm>
            <a:prstGeom prst="roundRect">
              <a:avLst>
                <a:gd name="adj" fmla="val 50000"/>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Bold" panose="020B0800000000000000" pitchFamily="34" charset="-122"/>
                <a:ea typeface="思源黑体 CN Bold" panose="020B0800000000000000" pitchFamily="34" charset="-122"/>
              </a:endParaRPr>
            </a:p>
          </p:txBody>
        </p:sp>
        <p:sp>
          <p:nvSpPr>
            <p:cNvPr id="15" name="Freeform 101"/>
            <p:cNvSpPr/>
            <p:nvPr/>
          </p:nvSpPr>
          <p:spPr>
            <a:xfrm>
              <a:off x="2013555" y="2571073"/>
              <a:ext cx="520094" cy="480034"/>
            </a:xfrm>
            <a:custGeom>
              <a:avLst/>
              <a:gdLst/>
              <a:ahLst/>
              <a:cxnLst>
                <a:cxn ang="0">
                  <a:pos x="130175" y="101925"/>
                </a:cxn>
                <a:cxn ang="0">
                  <a:pos x="255344" y="101925"/>
                </a:cxn>
                <a:cxn ang="0">
                  <a:pos x="265357" y="85617"/>
                </a:cxn>
                <a:cxn ang="0">
                  <a:pos x="245330" y="61155"/>
                </a:cxn>
                <a:cxn ang="0">
                  <a:pos x="250337" y="12231"/>
                </a:cxn>
                <a:cxn ang="0">
                  <a:pos x="290391" y="0"/>
                </a:cxn>
                <a:cxn ang="0">
                  <a:pos x="335451" y="12231"/>
                </a:cxn>
                <a:cxn ang="0">
                  <a:pos x="340458" y="61155"/>
                </a:cxn>
                <a:cxn ang="0">
                  <a:pos x="320431" y="85617"/>
                </a:cxn>
                <a:cxn ang="0">
                  <a:pos x="325438" y="101925"/>
                </a:cxn>
                <a:cxn ang="0">
                  <a:pos x="455613" y="101925"/>
                </a:cxn>
                <a:cxn ang="0">
                  <a:pos x="455613" y="199772"/>
                </a:cxn>
                <a:cxn ang="0">
                  <a:pos x="435586" y="207926"/>
                </a:cxn>
                <a:cxn ang="0">
                  <a:pos x="405546" y="191618"/>
                </a:cxn>
                <a:cxn ang="0">
                  <a:pos x="350472" y="195695"/>
                </a:cxn>
                <a:cxn ang="0">
                  <a:pos x="335451" y="228311"/>
                </a:cxn>
                <a:cxn ang="0">
                  <a:pos x="350472" y="260927"/>
                </a:cxn>
                <a:cxn ang="0">
                  <a:pos x="405546" y="265004"/>
                </a:cxn>
                <a:cxn ang="0">
                  <a:pos x="435586" y="248696"/>
                </a:cxn>
                <a:cxn ang="0">
                  <a:pos x="455613" y="252773"/>
                </a:cxn>
                <a:cxn ang="0">
                  <a:pos x="455613" y="358775"/>
                </a:cxn>
                <a:cxn ang="0">
                  <a:pos x="320431" y="358775"/>
                </a:cxn>
                <a:cxn ang="0">
                  <a:pos x="315424" y="346544"/>
                </a:cxn>
                <a:cxn ang="0">
                  <a:pos x="335451" y="322082"/>
                </a:cxn>
                <a:cxn ang="0">
                  <a:pos x="330445" y="277235"/>
                </a:cxn>
                <a:cxn ang="0">
                  <a:pos x="290391" y="269081"/>
                </a:cxn>
                <a:cxn ang="0">
                  <a:pos x="250337" y="277235"/>
                </a:cxn>
                <a:cxn ang="0">
                  <a:pos x="245330" y="322082"/>
                </a:cxn>
                <a:cxn ang="0">
                  <a:pos x="265357" y="346544"/>
                </a:cxn>
                <a:cxn ang="0">
                  <a:pos x="255344" y="358775"/>
                </a:cxn>
                <a:cxn ang="0">
                  <a:pos x="130175" y="358775"/>
                </a:cxn>
                <a:cxn ang="0">
                  <a:pos x="130175" y="260927"/>
                </a:cxn>
                <a:cxn ang="0">
                  <a:pos x="110148" y="252773"/>
                </a:cxn>
                <a:cxn ang="0">
                  <a:pos x="80108" y="273158"/>
                </a:cxn>
                <a:cxn ang="0">
                  <a:pos x="20027" y="265004"/>
                </a:cxn>
                <a:cxn ang="0">
                  <a:pos x="5007" y="232388"/>
                </a:cxn>
                <a:cxn ang="0">
                  <a:pos x="20027" y="195695"/>
                </a:cxn>
                <a:cxn ang="0">
                  <a:pos x="80108" y="191618"/>
                </a:cxn>
                <a:cxn ang="0">
                  <a:pos x="110148" y="207926"/>
                </a:cxn>
                <a:cxn ang="0">
                  <a:pos x="130175" y="199772"/>
                </a:cxn>
                <a:cxn ang="0">
                  <a:pos x="130175" y="101925"/>
                </a:cxn>
              </a:cxnLst>
              <a:rect l="0" t="0" r="0" b="0"/>
              <a:pathLst>
                <a:path w="91" h="88">
                  <a:moveTo>
                    <a:pt x="26" y="25"/>
                  </a:moveTo>
                  <a:cubicBezTo>
                    <a:pt x="51" y="25"/>
                    <a:pt x="51" y="25"/>
                    <a:pt x="51" y="25"/>
                  </a:cubicBezTo>
                  <a:cubicBezTo>
                    <a:pt x="52" y="24"/>
                    <a:pt x="54" y="23"/>
                    <a:pt x="53" y="21"/>
                  </a:cubicBezTo>
                  <a:cubicBezTo>
                    <a:pt x="52" y="19"/>
                    <a:pt x="50" y="17"/>
                    <a:pt x="49" y="15"/>
                  </a:cubicBezTo>
                  <a:cubicBezTo>
                    <a:pt x="46" y="12"/>
                    <a:pt x="47" y="6"/>
                    <a:pt x="50" y="3"/>
                  </a:cubicBezTo>
                  <a:cubicBezTo>
                    <a:pt x="53" y="0"/>
                    <a:pt x="58" y="0"/>
                    <a:pt x="58" y="0"/>
                  </a:cubicBezTo>
                  <a:cubicBezTo>
                    <a:pt x="58" y="0"/>
                    <a:pt x="64" y="0"/>
                    <a:pt x="67" y="3"/>
                  </a:cubicBezTo>
                  <a:cubicBezTo>
                    <a:pt x="70" y="6"/>
                    <a:pt x="70" y="12"/>
                    <a:pt x="68" y="15"/>
                  </a:cubicBezTo>
                  <a:cubicBezTo>
                    <a:pt x="67" y="17"/>
                    <a:pt x="65" y="19"/>
                    <a:pt x="64" y="21"/>
                  </a:cubicBezTo>
                  <a:cubicBezTo>
                    <a:pt x="63" y="23"/>
                    <a:pt x="64" y="24"/>
                    <a:pt x="65" y="25"/>
                  </a:cubicBezTo>
                  <a:cubicBezTo>
                    <a:pt x="91" y="25"/>
                    <a:pt x="91" y="25"/>
                    <a:pt x="91" y="25"/>
                  </a:cubicBezTo>
                  <a:cubicBezTo>
                    <a:pt x="91" y="49"/>
                    <a:pt x="91" y="49"/>
                    <a:pt x="91" y="49"/>
                  </a:cubicBezTo>
                  <a:cubicBezTo>
                    <a:pt x="90" y="50"/>
                    <a:pt x="89" y="51"/>
                    <a:pt x="87" y="51"/>
                  </a:cubicBezTo>
                  <a:cubicBezTo>
                    <a:pt x="85" y="50"/>
                    <a:pt x="83" y="48"/>
                    <a:pt x="81" y="47"/>
                  </a:cubicBezTo>
                  <a:cubicBezTo>
                    <a:pt x="78" y="44"/>
                    <a:pt x="73" y="45"/>
                    <a:pt x="70" y="48"/>
                  </a:cubicBezTo>
                  <a:cubicBezTo>
                    <a:pt x="67" y="51"/>
                    <a:pt x="67" y="56"/>
                    <a:pt x="67" y="56"/>
                  </a:cubicBezTo>
                  <a:cubicBezTo>
                    <a:pt x="67" y="56"/>
                    <a:pt x="67" y="61"/>
                    <a:pt x="70" y="64"/>
                  </a:cubicBezTo>
                  <a:cubicBezTo>
                    <a:pt x="73" y="67"/>
                    <a:pt x="78" y="67"/>
                    <a:pt x="81" y="65"/>
                  </a:cubicBezTo>
                  <a:cubicBezTo>
                    <a:pt x="83" y="64"/>
                    <a:pt x="85" y="62"/>
                    <a:pt x="87" y="61"/>
                  </a:cubicBezTo>
                  <a:cubicBezTo>
                    <a:pt x="89" y="60"/>
                    <a:pt x="90" y="61"/>
                    <a:pt x="91" y="62"/>
                  </a:cubicBezTo>
                  <a:cubicBezTo>
                    <a:pt x="91" y="88"/>
                    <a:pt x="91" y="88"/>
                    <a:pt x="91" y="88"/>
                  </a:cubicBezTo>
                  <a:cubicBezTo>
                    <a:pt x="64" y="88"/>
                    <a:pt x="64" y="88"/>
                    <a:pt x="64" y="88"/>
                  </a:cubicBezTo>
                  <a:cubicBezTo>
                    <a:pt x="63" y="88"/>
                    <a:pt x="62" y="86"/>
                    <a:pt x="63" y="85"/>
                  </a:cubicBezTo>
                  <a:cubicBezTo>
                    <a:pt x="63" y="83"/>
                    <a:pt x="65" y="81"/>
                    <a:pt x="67" y="79"/>
                  </a:cubicBezTo>
                  <a:cubicBezTo>
                    <a:pt x="69" y="76"/>
                    <a:pt x="68" y="71"/>
                    <a:pt x="66" y="68"/>
                  </a:cubicBezTo>
                  <a:cubicBezTo>
                    <a:pt x="63" y="65"/>
                    <a:pt x="58" y="66"/>
                    <a:pt x="58" y="66"/>
                  </a:cubicBezTo>
                  <a:cubicBezTo>
                    <a:pt x="58" y="66"/>
                    <a:pt x="53" y="65"/>
                    <a:pt x="50" y="68"/>
                  </a:cubicBezTo>
                  <a:cubicBezTo>
                    <a:pt x="47" y="71"/>
                    <a:pt x="46" y="76"/>
                    <a:pt x="49" y="79"/>
                  </a:cubicBezTo>
                  <a:cubicBezTo>
                    <a:pt x="50" y="81"/>
                    <a:pt x="52" y="83"/>
                    <a:pt x="53" y="85"/>
                  </a:cubicBezTo>
                  <a:cubicBezTo>
                    <a:pt x="53" y="86"/>
                    <a:pt x="52" y="88"/>
                    <a:pt x="51" y="88"/>
                  </a:cubicBezTo>
                  <a:cubicBezTo>
                    <a:pt x="26" y="88"/>
                    <a:pt x="26" y="88"/>
                    <a:pt x="26" y="88"/>
                  </a:cubicBezTo>
                  <a:cubicBezTo>
                    <a:pt x="26" y="64"/>
                    <a:pt x="26" y="64"/>
                    <a:pt x="26" y="64"/>
                  </a:cubicBezTo>
                  <a:cubicBezTo>
                    <a:pt x="26" y="63"/>
                    <a:pt x="24" y="61"/>
                    <a:pt x="22" y="62"/>
                  </a:cubicBezTo>
                  <a:cubicBezTo>
                    <a:pt x="20" y="63"/>
                    <a:pt x="18" y="65"/>
                    <a:pt x="16" y="67"/>
                  </a:cubicBezTo>
                  <a:cubicBezTo>
                    <a:pt x="12" y="69"/>
                    <a:pt x="7" y="69"/>
                    <a:pt x="4" y="65"/>
                  </a:cubicBezTo>
                  <a:cubicBezTo>
                    <a:pt x="0" y="62"/>
                    <a:pt x="1" y="57"/>
                    <a:pt x="1" y="57"/>
                  </a:cubicBezTo>
                  <a:cubicBezTo>
                    <a:pt x="1" y="57"/>
                    <a:pt x="0" y="51"/>
                    <a:pt x="4" y="48"/>
                  </a:cubicBezTo>
                  <a:cubicBezTo>
                    <a:pt x="7" y="45"/>
                    <a:pt x="12" y="44"/>
                    <a:pt x="16" y="47"/>
                  </a:cubicBezTo>
                  <a:cubicBezTo>
                    <a:pt x="18" y="48"/>
                    <a:pt x="20" y="50"/>
                    <a:pt x="22" y="51"/>
                  </a:cubicBezTo>
                  <a:cubicBezTo>
                    <a:pt x="24" y="52"/>
                    <a:pt x="26" y="51"/>
                    <a:pt x="26" y="49"/>
                  </a:cubicBezTo>
                  <a:lnTo>
                    <a:pt x="26" y="25"/>
                  </a:lnTo>
                  <a:close/>
                </a:path>
              </a:pathLst>
            </a:custGeom>
            <a:solidFill>
              <a:srgbClr val="D9273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lt1"/>
                </a:solidFill>
                <a:latin typeface="思源黑体 CN Bold" panose="020B0800000000000000" pitchFamily="34" charset="-122"/>
                <a:ea typeface="思源黑体 CN Bold" panose="020B0800000000000000" pitchFamily="34" charset="-122"/>
              </a:endParaRPr>
            </a:p>
          </p:txBody>
        </p:sp>
        <p:grpSp>
          <p:nvGrpSpPr>
            <p:cNvPr id="16" name="组合 15"/>
            <p:cNvGrpSpPr/>
            <p:nvPr/>
          </p:nvGrpSpPr>
          <p:grpSpPr>
            <a:xfrm>
              <a:off x="1125289" y="4650050"/>
              <a:ext cx="2296627" cy="1511208"/>
              <a:chOff x="1125289" y="4650050"/>
              <a:chExt cx="2296627" cy="1511208"/>
            </a:xfrm>
          </p:grpSpPr>
          <p:sp>
            <p:nvSpPr>
              <p:cNvPr id="18" name="Rectangle 16"/>
              <p:cNvSpPr/>
              <p:nvPr/>
            </p:nvSpPr>
            <p:spPr>
              <a:xfrm flipH="1">
                <a:off x="1125289" y="4999273"/>
                <a:ext cx="2296627" cy="1188720"/>
              </a:xfrm>
              <a:prstGeom prst="rect">
                <a:avLst/>
              </a:prstGeom>
            </p:spPr>
            <p:txBody>
              <a:bodyPr wrap="square">
                <a:spAutoFit/>
              </a:bodyPr>
              <a:lstStyle/>
              <a:p>
                <a:pPr algn="ctr">
                  <a:lnSpc>
                    <a:spcPct val="150000"/>
                  </a:lnSpc>
                  <a:buClr>
                    <a:srgbClr val="E24848"/>
                  </a:buClr>
                  <a:defRPr/>
                </a:pPr>
                <a:r>
                  <a:rPr lang="zh-CN" altLang="en-US" sz="16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仅发生在学生之间，不包括校外人员，地点不限。</a:t>
                </a:r>
              </a:p>
            </p:txBody>
          </p:sp>
          <p:sp>
            <p:nvSpPr>
              <p:cNvPr id="19" name="Title 11"/>
              <p:cNvSpPr txBox="1"/>
              <p:nvPr/>
            </p:nvSpPr>
            <p:spPr>
              <a:xfrm flipH="1">
                <a:off x="1356456" y="4650049"/>
                <a:ext cx="1834292" cy="36576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ctr"/>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学生之间的行为</a:t>
                </a:r>
              </a:p>
            </p:txBody>
          </p:sp>
        </p:grpSp>
        <p:sp>
          <p:nvSpPr>
            <p:cNvPr id="17" name="Title 11"/>
            <p:cNvSpPr txBox="1"/>
            <p:nvPr/>
          </p:nvSpPr>
          <p:spPr>
            <a:xfrm flipH="1">
              <a:off x="1684322" y="3458512"/>
              <a:ext cx="1178560" cy="36576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ctr"/>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主体</a:t>
              </a:r>
            </a:p>
          </p:txBody>
        </p:sp>
      </p:grpSp>
      <p:grpSp>
        <p:nvGrpSpPr>
          <p:cNvPr id="20" name="组合 19"/>
          <p:cNvGrpSpPr/>
          <p:nvPr/>
        </p:nvGrpSpPr>
        <p:grpSpPr>
          <a:xfrm>
            <a:off x="3749880" y="1830717"/>
            <a:ext cx="2296627" cy="4215038"/>
            <a:chOff x="3673554" y="1946220"/>
            <a:chExt cx="2296627" cy="4215038"/>
          </a:xfrm>
        </p:grpSpPr>
        <p:sp>
          <p:nvSpPr>
            <p:cNvPr id="21" name="椭圆 20"/>
            <p:cNvSpPr/>
            <p:nvPr/>
          </p:nvSpPr>
          <p:spPr>
            <a:xfrm>
              <a:off x="4033197" y="1946220"/>
              <a:ext cx="1577340" cy="15773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思源黑体 CN Bold" panose="020B0800000000000000" pitchFamily="34" charset="-122"/>
                <a:ea typeface="思源黑体 CN Bold" panose="020B0800000000000000" pitchFamily="34" charset="-122"/>
              </a:endParaRPr>
            </a:p>
          </p:txBody>
        </p:sp>
        <p:sp>
          <p:nvSpPr>
            <p:cNvPr id="22" name="圆角矩形 6"/>
            <p:cNvSpPr/>
            <p:nvPr/>
          </p:nvSpPr>
          <p:spPr>
            <a:xfrm>
              <a:off x="4033197" y="2217365"/>
              <a:ext cx="1577340" cy="2284095"/>
            </a:xfrm>
            <a:prstGeom prst="roundRect">
              <a:avLst>
                <a:gd name="adj" fmla="val 50000"/>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Bold" panose="020B0800000000000000" pitchFamily="34" charset="-122"/>
                <a:ea typeface="思源黑体 CN Bold" panose="020B0800000000000000" pitchFamily="34" charset="-122"/>
              </a:endParaRPr>
            </a:p>
          </p:txBody>
        </p:sp>
        <p:sp>
          <p:nvSpPr>
            <p:cNvPr id="23" name="Freeform 72"/>
            <p:cNvSpPr>
              <a:spLocks noEditPoints="1"/>
            </p:cNvSpPr>
            <p:nvPr/>
          </p:nvSpPr>
          <p:spPr>
            <a:xfrm>
              <a:off x="4586814" y="2596975"/>
              <a:ext cx="470106" cy="461886"/>
            </a:xfrm>
            <a:custGeom>
              <a:avLst/>
              <a:gdLst/>
              <a:ahLst/>
              <a:cxnLst>
                <a:cxn ang="0">
                  <a:pos x="174939" y="317818"/>
                </a:cxn>
                <a:cxn ang="0">
                  <a:pos x="189934" y="330200"/>
                </a:cxn>
                <a:cxn ang="0">
                  <a:pos x="204929" y="330200"/>
                </a:cxn>
                <a:cxn ang="0">
                  <a:pos x="214925" y="326073"/>
                </a:cxn>
                <a:cxn ang="0">
                  <a:pos x="224922" y="309563"/>
                </a:cxn>
                <a:cxn ang="0">
                  <a:pos x="224922" y="309563"/>
                </a:cxn>
                <a:cxn ang="0">
                  <a:pos x="224922" y="193993"/>
                </a:cxn>
                <a:cxn ang="0">
                  <a:pos x="144950" y="214630"/>
                </a:cxn>
                <a:cxn ang="0">
                  <a:pos x="0" y="214630"/>
                </a:cxn>
                <a:cxn ang="0">
                  <a:pos x="214925" y="24765"/>
                </a:cxn>
                <a:cxn ang="0">
                  <a:pos x="224922" y="0"/>
                </a:cxn>
                <a:cxn ang="0">
                  <a:pos x="274905" y="0"/>
                </a:cxn>
                <a:cxn ang="0">
                  <a:pos x="279903" y="24765"/>
                </a:cxn>
                <a:cxn ang="0">
                  <a:pos x="504825" y="214630"/>
                </a:cxn>
                <a:cxn ang="0">
                  <a:pos x="354877" y="214630"/>
                </a:cxn>
                <a:cxn ang="0">
                  <a:pos x="279903" y="193993"/>
                </a:cxn>
                <a:cxn ang="0">
                  <a:pos x="279903" y="309563"/>
                </a:cxn>
                <a:cxn ang="0">
                  <a:pos x="279903" y="309563"/>
                </a:cxn>
                <a:cxn ang="0">
                  <a:pos x="244915" y="363220"/>
                </a:cxn>
                <a:cxn ang="0">
                  <a:pos x="209927" y="371475"/>
                </a:cxn>
                <a:cxn ang="0">
                  <a:pos x="174939" y="367348"/>
                </a:cxn>
                <a:cxn ang="0">
                  <a:pos x="124957" y="326073"/>
                </a:cxn>
                <a:cxn ang="0">
                  <a:pos x="174939" y="317818"/>
                </a:cxn>
                <a:cxn ang="0">
                  <a:pos x="354877" y="177483"/>
                </a:cxn>
                <a:cxn ang="0">
                  <a:pos x="394863" y="169228"/>
                </a:cxn>
                <a:cxn ang="0">
                  <a:pos x="284901" y="53658"/>
                </a:cxn>
                <a:cxn ang="0">
                  <a:pos x="354877" y="177483"/>
                </a:cxn>
                <a:cxn ang="0">
                  <a:pos x="49983" y="165100"/>
                </a:cxn>
                <a:cxn ang="0">
                  <a:pos x="99965" y="160973"/>
                </a:cxn>
                <a:cxn ang="0">
                  <a:pos x="159945" y="66040"/>
                </a:cxn>
                <a:cxn ang="0">
                  <a:pos x="49983" y="165100"/>
                </a:cxn>
              </a:cxnLst>
              <a:rect l="0" t="0" r="0" b="0"/>
              <a:pathLst>
                <a:path w="100" h="90">
                  <a:moveTo>
                    <a:pt x="35" y="77"/>
                  </a:moveTo>
                  <a:cubicBezTo>
                    <a:pt x="36" y="78"/>
                    <a:pt x="37" y="79"/>
                    <a:pt x="38" y="80"/>
                  </a:cubicBezTo>
                  <a:cubicBezTo>
                    <a:pt x="39" y="80"/>
                    <a:pt x="40" y="80"/>
                    <a:pt x="41" y="80"/>
                  </a:cubicBezTo>
                  <a:cubicBezTo>
                    <a:pt x="42" y="80"/>
                    <a:pt x="43" y="80"/>
                    <a:pt x="43" y="79"/>
                  </a:cubicBezTo>
                  <a:cubicBezTo>
                    <a:pt x="44" y="78"/>
                    <a:pt x="45" y="77"/>
                    <a:pt x="45" y="75"/>
                  </a:cubicBezTo>
                  <a:cubicBezTo>
                    <a:pt x="45" y="75"/>
                    <a:pt x="45" y="75"/>
                    <a:pt x="45" y="75"/>
                  </a:cubicBezTo>
                  <a:cubicBezTo>
                    <a:pt x="45" y="47"/>
                    <a:pt x="45" y="47"/>
                    <a:pt x="45" y="47"/>
                  </a:cubicBezTo>
                  <a:cubicBezTo>
                    <a:pt x="38" y="47"/>
                    <a:pt x="34" y="49"/>
                    <a:pt x="29" y="52"/>
                  </a:cubicBezTo>
                  <a:cubicBezTo>
                    <a:pt x="18" y="47"/>
                    <a:pt x="8" y="47"/>
                    <a:pt x="0" y="52"/>
                  </a:cubicBezTo>
                  <a:cubicBezTo>
                    <a:pt x="2" y="26"/>
                    <a:pt x="16" y="9"/>
                    <a:pt x="43" y="6"/>
                  </a:cubicBezTo>
                  <a:cubicBezTo>
                    <a:pt x="45" y="0"/>
                    <a:pt x="45" y="0"/>
                    <a:pt x="45" y="0"/>
                  </a:cubicBezTo>
                  <a:cubicBezTo>
                    <a:pt x="55" y="0"/>
                    <a:pt x="55" y="0"/>
                    <a:pt x="55" y="0"/>
                  </a:cubicBezTo>
                  <a:cubicBezTo>
                    <a:pt x="56" y="6"/>
                    <a:pt x="56" y="6"/>
                    <a:pt x="56" y="6"/>
                  </a:cubicBezTo>
                  <a:cubicBezTo>
                    <a:pt x="84" y="9"/>
                    <a:pt x="98" y="26"/>
                    <a:pt x="101" y="52"/>
                  </a:cubicBezTo>
                  <a:cubicBezTo>
                    <a:pt x="92" y="47"/>
                    <a:pt x="82" y="47"/>
                    <a:pt x="71" y="52"/>
                  </a:cubicBezTo>
                  <a:cubicBezTo>
                    <a:pt x="67" y="49"/>
                    <a:pt x="62" y="47"/>
                    <a:pt x="56" y="47"/>
                  </a:cubicBezTo>
                  <a:cubicBezTo>
                    <a:pt x="56" y="75"/>
                    <a:pt x="56" y="75"/>
                    <a:pt x="56" y="75"/>
                  </a:cubicBezTo>
                  <a:cubicBezTo>
                    <a:pt x="56" y="75"/>
                    <a:pt x="56" y="75"/>
                    <a:pt x="56" y="75"/>
                  </a:cubicBezTo>
                  <a:cubicBezTo>
                    <a:pt x="55" y="81"/>
                    <a:pt x="53" y="85"/>
                    <a:pt x="49" y="88"/>
                  </a:cubicBezTo>
                  <a:cubicBezTo>
                    <a:pt x="47" y="89"/>
                    <a:pt x="44" y="90"/>
                    <a:pt x="42" y="90"/>
                  </a:cubicBezTo>
                  <a:cubicBezTo>
                    <a:pt x="40" y="90"/>
                    <a:pt x="37" y="90"/>
                    <a:pt x="35" y="89"/>
                  </a:cubicBezTo>
                  <a:cubicBezTo>
                    <a:pt x="30" y="88"/>
                    <a:pt x="26" y="84"/>
                    <a:pt x="25" y="79"/>
                  </a:cubicBezTo>
                  <a:cubicBezTo>
                    <a:pt x="35" y="77"/>
                    <a:pt x="35" y="77"/>
                    <a:pt x="35" y="77"/>
                  </a:cubicBezTo>
                  <a:close/>
                  <a:moveTo>
                    <a:pt x="71" y="43"/>
                  </a:moveTo>
                  <a:cubicBezTo>
                    <a:pt x="74" y="42"/>
                    <a:pt x="76" y="42"/>
                    <a:pt x="79" y="41"/>
                  </a:cubicBezTo>
                  <a:cubicBezTo>
                    <a:pt x="77" y="23"/>
                    <a:pt x="68" y="16"/>
                    <a:pt x="57" y="13"/>
                  </a:cubicBezTo>
                  <a:cubicBezTo>
                    <a:pt x="67" y="20"/>
                    <a:pt x="73" y="29"/>
                    <a:pt x="71" y="43"/>
                  </a:cubicBezTo>
                  <a:close/>
                  <a:moveTo>
                    <a:pt x="10" y="40"/>
                  </a:moveTo>
                  <a:cubicBezTo>
                    <a:pt x="13" y="40"/>
                    <a:pt x="16" y="40"/>
                    <a:pt x="20" y="39"/>
                  </a:cubicBezTo>
                  <a:cubicBezTo>
                    <a:pt x="24" y="31"/>
                    <a:pt x="28" y="24"/>
                    <a:pt x="32" y="16"/>
                  </a:cubicBezTo>
                  <a:cubicBezTo>
                    <a:pt x="20" y="19"/>
                    <a:pt x="13" y="28"/>
                    <a:pt x="10" y="40"/>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lt1"/>
                </a:solidFill>
                <a:latin typeface="思源黑体 CN Bold" panose="020B0800000000000000" pitchFamily="34" charset="-122"/>
                <a:ea typeface="思源黑体 CN Bold" panose="020B0800000000000000" pitchFamily="34" charset="-122"/>
              </a:endParaRPr>
            </a:p>
          </p:txBody>
        </p:sp>
        <p:grpSp>
          <p:nvGrpSpPr>
            <p:cNvPr id="24" name="组合 23"/>
            <p:cNvGrpSpPr/>
            <p:nvPr/>
          </p:nvGrpSpPr>
          <p:grpSpPr>
            <a:xfrm>
              <a:off x="3673554" y="4650050"/>
              <a:ext cx="2296627" cy="1511208"/>
              <a:chOff x="1125289" y="4650050"/>
              <a:chExt cx="2296627" cy="1511208"/>
            </a:xfrm>
          </p:grpSpPr>
          <p:sp>
            <p:nvSpPr>
              <p:cNvPr id="26" name="Rectangle 16"/>
              <p:cNvSpPr/>
              <p:nvPr/>
            </p:nvSpPr>
            <p:spPr>
              <a:xfrm flipH="1">
                <a:off x="1125289" y="4999273"/>
                <a:ext cx="2296627" cy="1188720"/>
              </a:xfrm>
              <a:prstGeom prst="rect">
                <a:avLst/>
              </a:prstGeom>
            </p:spPr>
            <p:txBody>
              <a:bodyPr wrap="square">
                <a:spAutoFit/>
              </a:bodyPr>
              <a:lstStyle/>
              <a:p>
                <a:pPr algn="ctr">
                  <a:lnSpc>
                    <a:spcPct val="150000"/>
                  </a:lnSpc>
                  <a:buClr>
                    <a:srgbClr val="E24848"/>
                  </a:buClr>
                  <a:defRPr/>
                </a:pPr>
                <a:r>
                  <a:rPr lang="zh-CN" altLang="en-US" sz="16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蓄意或恶意欺负其他学生，意在给对方造成伤害后果。</a:t>
                </a:r>
              </a:p>
            </p:txBody>
          </p:sp>
          <p:sp>
            <p:nvSpPr>
              <p:cNvPr id="27" name="Title 11"/>
              <p:cNvSpPr txBox="1"/>
              <p:nvPr/>
            </p:nvSpPr>
            <p:spPr>
              <a:xfrm flipH="1">
                <a:off x="1470025" y="4650049"/>
                <a:ext cx="1607155" cy="36576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ctr"/>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主观上故意</a:t>
                </a:r>
              </a:p>
            </p:txBody>
          </p:sp>
        </p:grpSp>
        <p:sp>
          <p:nvSpPr>
            <p:cNvPr id="25" name="Title 11"/>
            <p:cNvSpPr txBox="1"/>
            <p:nvPr/>
          </p:nvSpPr>
          <p:spPr>
            <a:xfrm flipH="1">
              <a:off x="4232587" y="3458512"/>
              <a:ext cx="1178560" cy="36576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ctr"/>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主观</a:t>
              </a:r>
            </a:p>
          </p:txBody>
        </p:sp>
      </p:grpSp>
      <p:grpSp>
        <p:nvGrpSpPr>
          <p:cNvPr id="28" name="组合 27"/>
          <p:cNvGrpSpPr/>
          <p:nvPr/>
        </p:nvGrpSpPr>
        <p:grpSpPr>
          <a:xfrm>
            <a:off x="6298145" y="1830717"/>
            <a:ext cx="2296627" cy="4215038"/>
            <a:chOff x="6221819" y="1946220"/>
            <a:chExt cx="2296627" cy="4215038"/>
          </a:xfrm>
        </p:grpSpPr>
        <p:sp>
          <p:nvSpPr>
            <p:cNvPr id="29" name="椭圆 28"/>
            <p:cNvSpPr/>
            <p:nvPr/>
          </p:nvSpPr>
          <p:spPr>
            <a:xfrm>
              <a:off x="6581462" y="1946220"/>
              <a:ext cx="1577340" cy="1577340"/>
            </a:xfrm>
            <a:prstGeom prst="ellipse">
              <a:avLst/>
            </a:prstGeom>
            <a:solidFill>
              <a:srgbClr val="D9273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思源黑体 CN Bold" panose="020B0800000000000000" pitchFamily="34" charset="-122"/>
                <a:ea typeface="思源黑体 CN Bold" panose="020B0800000000000000" pitchFamily="34" charset="-122"/>
              </a:endParaRPr>
            </a:p>
          </p:txBody>
        </p:sp>
        <p:sp>
          <p:nvSpPr>
            <p:cNvPr id="30" name="圆角矩形 10"/>
            <p:cNvSpPr/>
            <p:nvPr/>
          </p:nvSpPr>
          <p:spPr>
            <a:xfrm>
              <a:off x="6581462" y="2217365"/>
              <a:ext cx="1577340" cy="2284095"/>
            </a:xfrm>
            <a:prstGeom prst="roundRect">
              <a:avLst>
                <a:gd name="adj" fmla="val 50000"/>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Bold" panose="020B0800000000000000" pitchFamily="34" charset="-122"/>
                <a:ea typeface="思源黑体 CN Bold" panose="020B0800000000000000" pitchFamily="34" charset="-122"/>
              </a:endParaRPr>
            </a:p>
          </p:txBody>
        </p:sp>
        <p:sp>
          <p:nvSpPr>
            <p:cNvPr id="31" name="Freeform 41"/>
            <p:cNvSpPr>
              <a:spLocks noEditPoints="1"/>
            </p:cNvSpPr>
            <p:nvPr/>
          </p:nvSpPr>
          <p:spPr>
            <a:xfrm>
              <a:off x="7110598" y="2657083"/>
              <a:ext cx="519068" cy="419774"/>
            </a:xfrm>
            <a:custGeom>
              <a:avLst/>
              <a:gdLst/>
              <a:ahLst/>
              <a:cxnLst>
                <a:cxn ang="0">
                  <a:pos x="259443" y="57557"/>
                </a:cxn>
                <a:cxn ang="0">
                  <a:pos x="419100" y="189116"/>
                </a:cxn>
                <a:cxn ang="0">
                  <a:pos x="419100" y="205561"/>
                </a:cxn>
                <a:cxn ang="0">
                  <a:pos x="359229" y="222006"/>
                </a:cxn>
                <a:cxn ang="0">
                  <a:pos x="304346" y="226117"/>
                </a:cxn>
                <a:cxn ang="0">
                  <a:pos x="279400" y="213783"/>
                </a:cxn>
                <a:cxn ang="0">
                  <a:pos x="244475" y="213783"/>
                </a:cxn>
                <a:cxn ang="0">
                  <a:pos x="214539" y="238451"/>
                </a:cxn>
                <a:cxn ang="0">
                  <a:pos x="214539" y="238451"/>
                </a:cxn>
                <a:cxn ang="0">
                  <a:pos x="244475" y="263118"/>
                </a:cxn>
                <a:cxn ang="0">
                  <a:pos x="279400" y="263118"/>
                </a:cxn>
                <a:cxn ang="0">
                  <a:pos x="304346" y="246673"/>
                </a:cxn>
                <a:cxn ang="0">
                  <a:pos x="364218" y="242562"/>
                </a:cxn>
                <a:cxn ang="0">
                  <a:pos x="409121" y="230228"/>
                </a:cxn>
                <a:cxn ang="0">
                  <a:pos x="259443" y="320675"/>
                </a:cxn>
                <a:cxn ang="0">
                  <a:pos x="99786" y="189116"/>
                </a:cxn>
                <a:cxn ang="0">
                  <a:pos x="259443" y="57557"/>
                </a:cxn>
                <a:cxn ang="0">
                  <a:pos x="259443" y="0"/>
                </a:cxn>
                <a:cxn ang="0">
                  <a:pos x="99786" y="57557"/>
                </a:cxn>
                <a:cxn ang="0">
                  <a:pos x="39914" y="135670"/>
                </a:cxn>
                <a:cxn ang="0">
                  <a:pos x="29936" y="135670"/>
                </a:cxn>
                <a:cxn ang="0">
                  <a:pos x="0" y="164449"/>
                </a:cxn>
                <a:cxn ang="0">
                  <a:pos x="0" y="209672"/>
                </a:cxn>
                <a:cxn ang="0">
                  <a:pos x="29936" y="234339"/>
                </a:cxn>
                <a:cxn ang="0">
                  <a:pos x="74839" y="234339"/>
                </a:cxn>
                <a:cxn ang="0">
                  <a:pos x="74839" y="139781"/>
                </a:cxn>
                <a:cxn ang="0">
                  <a:pos x="124732" y="78113"/>
                </a:cxn>
                <a:cxn ang="0">
                  <a:pos x="259443" y="28779"/>
                </a:cxn>
                <a:cxn ang="0">
                  <a:pos x="399143" y="78113"/>
                </a:cxn>
                <a:cxn ang="0">
                  <a:pos x="444046" y="135670"/>
                </a:cxn>
                <a:cxn ang="0">
                  <a:pos x="444046" y="234339"/>
                </a:cxn>
                <a:cxn ang="0">
                  <a:pos x="488950" y="234339"/>
                </a:cxn>
                <a:cxn ang="0">
                  <a:pos x="523875" y="209672"/>
                </a:cxn>
                <a:cxn ang="0">
                  <a:pos x="523875" y="164449"/>
                </a:cxn>
                <a:cxn ang="0">
                  <a:pos x="488950" y="135670"/>
                </a:cxn>
                <a:cxn ang="0">
                  <a:pos x="478971" y="135670"/>
                </a:cxn>
                <a:cxn ang="0">
                  <a:pos x="424089" y="57557"/>
                </a:cxn>
                <a:cxn ang="0">
                  <a:pos x="259443" y="0"/>
                </a:cxn>
              </a:cxnLst>
              <a:rect l="0" t="0" r="0" b="0"/>
              <a:pathLst>
                <a:path w="105" h="78">
                  <a:moveTo>
                    <a:pt x="52" y="14"/>
                  </a:moveTo>
                  <a:cubicBezTo>
                    <a:pt x="70" y="14"/>
                    <a:pt x="84" y="29"/>
                    <a:pt x="84" y="46"/>
                  </a:cubicBezTo>
                  <a:cubicBezTo>
                    <a:pt x="84" y="47"/>
                    <a:pt x="84" y="49"/>
                    <a:pt x="84" y="50"/>
                  </a:cubicBezTo>
                  <a:cubicBezTo>
                    <a:pt x="80" y="51"/>
                    <a:pt x="76" y="53"/>
                    <a:pt x="72" y="54"/>
                  </a:cubicBezTo>
                  <a:cubicBezTo>
                    <a:pt x="68" y="55"/>
                    <a:pt x="65" y="55"/>
                    <a:pt x="61" y="55"/>
                  </a:cubicBezTo>
                  <a:cubicBezTo>
                    <a:pt x="60" y="54"/>
                    <a:pt x="58" y="52"/>
                    <a:pt x="56" y="52"/>
                  </a:cubicBezTo>
                  <a:cubicBezTo>
                    <a:pt x="49" y="52"/>
                    <a:pt x="49" y="52"/>
                    <a:pt x="49" y="52"/>
                  </a:cubicBezTo>
                  <a:cubicBezTo>
                    <a:pt x="46" y="52"/>
                    <a:pt x="43" y="55"/>
                    <a:pt x="43" y="58"/>
                  </a:cubicBezTo>
                  <a:cubicBezTo>
                    <a:pt x="43" y="58"/>
                    <a:pt x="43" y="58"/>
                    <a:pt x="43" y="58"/>
                  </a:cubicBezTo>
                  <a:cubicBezTo>
                    <a:pt x="43" y="61"/>
                    <a:pt x="46" y="64"/>
                    <a:pt x="49" y="64"/>
                  </a:cubicBezTo>
                  <a:cubicBezTo>
                    <a:pt x="56" y="64"/>
                    <a:pt x="56" y="64"/>
                    <a:pt x="56" y="64"/>
                  </a:cubicBezTo>
                  <a:cubicBezTo>
                    <a:pt x="58" y="64"/>
                    <a:pt x="60" y="62"/>
                    <a:pt x="61" y="60"/>
                  </a:cubicBezTo>
                  <a:cubicBezTo>
                    <a:pt x="65" y="60"/>
                    <a:pt x="69" y="59"/>
                    <a:pt x="73" y="59"/>
                  </a:cubicBezTo>
                  <a:cubicBezTo>
                    <a:pt x="76" y="58"/>
                    <a:pt x="79" y="57"/>
                    <a:pt x="82" y="56"/>
                  </a:cubicBezTo>
                  <a:cubicBezTo>
                    <a:pt x="78" y="69"/>
                    <a:pt x="66" y="78"/>
                    <a:pt x="52" y="78"/>
                  </a:cubicBezTo>
                  <a:cubicBezTo>
                    <a:pt x="34" y="78"/>
                    <a:pt x="20" y="64"/>
                    <a:pt x="20" y="46"/>
                  </a:cubicBezTo>
                  <a:cubicBezTo>
                    <a:pt x="20" y="29"/>
                    <a:pt x="34" y="14"/>
                    <a:pt x="52" y="14"/>
                  </a:cubicBezTo>
                  <a:close/>
                  <a:moveTo>
                    <a:pt x="52" y="0"/>
                  </a:moveTo>
                  <a:cubicBezTo>
                    <a:pt x="39" y="0"/>
                    <a:pt x="28" y="5"/>
                    <a:pt x="20" y="14"/>
                  </a:cubicBezTo>
                  <a:cubicBezTo>
                    <a:pt x="14" y="19"/>
                    <a:pt x="10" y="26"/>
                    <a:pt x="8" y="33"/>
                  </a:cubicBezTo>
                  <a:cubicBezTo>
                    <a:pt x="6" y="33"/>
                    <a:pt x="6" y="33"/>
                    <a:pt x="6" y="33"/>
                  </a:cubicBezTo>
                  <a:cubicBezTo>
                    <a:pt x="3" y="33"/>
                    <a:pt x="0" y="36"/>
                    <a:pt x="0" y="40"/>
                  </a:cubicBezTo>
                  <a:cubicBezTo>
                    <a:pt x="0" y="51"/>
                    <a:pt x="0" y="51"/>
                    <a:pt x="0" y="51"/>
                  </a:cubicBezTo>
                  <a:cubicBezTo>
                    <a:pt x="0" y="54"/>
                    <a:pt x="3" y="57"/>
                    <a:pt x="6" y="57"/>
                  </a:cubicBezTo>
                  <a:cubicBezTo>
                    <a:pt x="15" y="57"/>
                    <a:pt x="15" y="57"/>
                    <a:pt x="15" y="57"/>
                  </a:cubicBezTo>
                  <a:cubicBezTo>
                    <a:pt x="15" y="34"/>
                    <a:pt x="15" y="34"/>
                    <a:pt x="15" y="34"/>
                  </a:cubicBezTo>
                  <a:cubicBezTo>
                    <a:pt x="17" y="28"/>
                    <a:pt x="20" y="23"/>
                    <a:pt x="25" y="19"/>
                  </a:cubicBezTo>
                  <a:cubicBezTo>
                    <a:pt x="32" y="12"/>
                    <a:pt x="41" y="7"/>
                    <a:pt x="52" y="7"/>
                  </a:cubicBezTo>
                  <a:cubicBezTo>
                    <a:pt x="63" y="7"/>
                    <a:pt x="73" y="12"/>
                    <a:pt x="80" y="19"/>
                  </a:cubicBezTo>
                  <a:cubicBezTo>
                    <a:pt x="84" y="23"/>
                    <a:pt x="87" y="28"/>
                    <a:pt x="89" y="33"/>
                  </a:cubicBezTo>
                  <a:cubicBezTo>
                    <a:pt x="89" y="57"/>
                    <a:pt x="89" y="57"/>
                    <a:pt x="89" y="57"/>
                  </a:cubicBezTo>
                  <a:cubicBezTo>
                    <a:pt x="98" y="57"/>
                    <a:pt x="98" y="57"/>
                    <a:pt x="98" y="57"/>
                  </a:cubicBezTo>
                  <a:cubicBezTo>
                    <a:pt x="102" y="57"/>
                    <a:pt x="105" y="54"/>
                    <a:pt x="105" y="51"/>
                  </a:cubicBezTo>
                  <a:cubicBezTo>
                    <a:pt x="105" y="40"/>
                    <a:pt x="105" y="40"/>
                    <a:pt x="105" y="40"/>
                  </a:cubicBezTo>
                  <a:cubicBezTo>
                    <a:pt x="105" y="36"/>
                    <a:pt x="102" y="33"/>
                    <a:pt x="98" y="33"/>
                  </a:cubicBezTo>
                  <a:cubicBezTo>
                    <a:pt x="96" y="33"/>
                    <a:pt x="96" y="33"/>
                    <a:pt x="96" y="33"/>
                  </a:cubicBezTo>
                  <a:cubicBezTo>
                    <a:pt x="94" y="26"/>
                    <a:pt x="90" y="19"/>
                    <a:pt x="85" y="14"/>
                  </a:cubicBezTo>
                  <a:cubicBezTo>
                    <a:pt x="76" y="5"/>
                    <a:pt x="65" y="0"/>
                    <a:pt x="52" y="0"/>
                  </a:cubicBezTo>
                  <a:close/>
                </a:path>
              </a:pathLst>
            </a:custGeom>
            <a:solidFill>
              <a:srgbClr val="D9273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lt1"/>
                </a:solidFill>
                <a:latin typeface="思源黑体 CN Bold" panose="020B0800000000000000" pitchFamily="34" charset="-122"/>
                <a:ea typeface="思源黑体 CN Bold" panose="020B0800000000000000" pitchFamily="34" charset="-122"/>
              </a:endParaRPr>
            </a:p>
          </p:txBody>
        </p:sp>
        <p:grpSp>
          <p:nvGrpSpPr>
            <p:cNvPr id="32" name="组合 31"/>
            <p:cNvGrpSpPr/>
            <p:nvPr/>
          </p:nvGrpSpPr>
          <p:grpSpPr>
            <a:xfrm>
              <a:off x="6221819" y="4650050"/>
              <a:ext cx="2296627" cy="1511208"/>
              <a:chOff x="1125289" y="4650050"/>
              <a:chExt cx="2296627" cy="1511208"/>
            </a:xfrm>
          </p:grpSpPr>
          <p:sp>
            <p:nvSpPr>
              <p:cNvPr id="34" name="Rectangle 16"/>
              <p:cNvSpPr/>
              <p:nvPr/>
            </p:nvSpPr>
            <p:spPr>
              <a:xfrm flipH="1">
                <a:off x="1125288" y="4999273"/>
                <a:ext cx="2296627" cy="1188720"/>
              </a:xfrm>
              <a:prstGeom prst="rect">
                <a:avLst/>
              </a:prstGeom>
            </p:spPr>
            <p:txBody>
              <a:bodyPr wrap="square">
                <a:spAutoFit/>
              </a:bodyPr>
              <a:lstStyle/>
              <a:p>
                <a:pPr algn="ctr">
                  <a:lnSpc>
                    <a:spcPct val="150000"/>
                  </a:lnSpc>
                  <a:buClr>
                    <a:srgbClr val="E24848"/>
                  </a:buClr>
                  <a:defRPr/>
                </a:pPr>
                <a:r>
                  <a:rPr lang="zh-CN" altLang="en-US" sz="16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通过肢体、语言或网络等手段实施欺负或侮辱行为。</a:t>
                </a:r>
              </a:p>
            </p:txBody>
          </p:sp>
          <p:sp>
            <p:nvSpPr>
              <p:cNvPr id="35" name="Title 11"/>
              <p:cNvSpPr txBox="1"/>
              <p:nvPr/>
            </p:nvSpPr>
            <p:spPr>
              <a:xfrm flipH="1">
                <a:off x="1347587" y="4650049"/>
                <a:ext cx="1852032" cy="36576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ctr"/>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实施了欺凌行为</a:t>
                </a:r>
              </a:p>
            </p:txBody>
          </p:sp>
        </p:grpSp>
        <p:sp>
          <p:nvSpPr>
            <p:cNvPr id="33" name="Title 11"/>
            <p:cNvSpPr txBox="1"/>
            <p:nvPr/>
          </p:nvSpPr>
          <p:spPr>
            <a:xfrm flipH="1">
              <a:off x="6780852" y="3458512"/>
              <a:ext cx="1178560" cy="36576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ctr"/>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实施</a:t>
              </a:r>
            </a:p>
          </p:txBody>
        </p:sp>
      </p:grpSp>
      <p:grpSp>
        <p:nvGrpSpPr>
          <p:cNvPr id="36" name="组合 35"/>
          <p:cNvGrpSpPr/>
          <p:nvPr/>
        </p:nvGrpSpPr>
        <p:grpSpPr>
          <a:xfrm>
            <a:off x="8846410" y="1830717"/>
            <a:ext cx="2296627" cy="3845706"/>
            <a:chOff x="8770084" y="1946220"/>
            <a:chExt cx="2296627" cy="3845706"/>
          </a:xfrm>
        </p:grpSpPr>
        <p:sp>
          <p:nvSpPr>
            <p:cNvPr id="37" name="椭圆 36"/>
            <p:cNvSpPr/>
            <p:nvPr/>
          </p:nvSpPr>
          <p:spPr>
            <a:xfrm>
              <a:off x="9129727" y="1946220"/>
              <a:ext cx="1577340" cy="15773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思源黑体 CN Bold" panose="020B0800000000000000" pitchFamily="34" charset="-122"/>
                <a:ea typeface="思源黑体 CN Bold" panose="020B0800000000000000" pitchFamily="34" charset="-122"/>
              </a:endParaRPr>
            </a:p>
          </p:txBody>
        </p:sp>
        <p:sp>
          <p:nvSpPr>
            <p:cNvPr id="38" name="圆角矩形 13"/>
            <p:cNvSpPr/>
            <p:nvPr/>
          </p:nvSpPr>
          <p:spPr>
            <a:xfrm>
              <a:off x="9129727" y="2217365"/>
              <a:ext cx="1577340" cy="2284095"/>
            </a:xfrm>
            <a:prstGeom prst="roundRect">
              <a:avLst>
                <a:gd name="adj" fmla="val 50000"/>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Bold" panose="020B0800000000000000" pitchFamily="34" charset="-122"/>
                <a:ea typeface="思源黑体 CN Bold" panose="020B0800000000000000" pitchFamily="34" charset="-122"/>
              </a:endParaRPr>
            </a:p>
          </p:txBody>
        </p:sp>
        <p:sp>
          <p:nvSpPr>
            <p:cNvPr id="39" name="Freeform 30"/>
            <p:cNvSpPr>
              <a:spLocks noEditPoints="1"/>
            </p:cNvSpPr>
            <p:nvPr/>
          </p:nvSpPr>
          <p:spPr>
            <a:xfrm>
              <a:off x="9690706" y="2593023"/>
              <a:ext cx="455382" cy="452644"/>
            </a:xfrm>
            <a:custGeom>
              <a:avLst/>
              <a:gdLst/>
              <a:ahLst/>
              <a:cxnLst>
                <a:cxn ang="0">
                  <a:pos x="429295" y="156326"/>
                </a:cxn>
                <a:cxn ang="0">
                  <a:pos x="449262" y="189237"/>
                </a:cxn>
                <a:cxn ang="0">
                  <a:pos x="449262" y="341450"/>
                </a:cxn>
                <a:cxn ang="0">
                  <a:pos x="404336" y="382588"/>
                </a:cxn>
                <a:cxn ang="0">
                  <a:pos x="44926" y="382588"/>
                </a:cxn>
                <a:cxn ang="0">
                  <a:pos x="0" y="341450"/>
                </a:cxn>
                <a:cxn ang="0">
                  <a:pos x="0" y="189237"/>
                </a:cxn>
                <a:cxn ang="0">
                  <a:pos x="9984" y="164554"/>
                </a:cxn>
                <a:cxn ang="0">
                  <a:pos x="9984" y="164554"/>
                </a:cxn>
                <a:cxn ang="0">
                  <a:pos x="9984" y="164554"/>
                </a:cxn>
                <a:cxn ang="0">
                  <a:pos x="14975" y="160440"/>
                </a:cxn>
                <a:cxn ang="0">
                  <a:pos x="194680" y="12342"/>
                </a:cxn>
                <a:cxn ang="0">
                  <a:pos x="249590" y="12342"/>
                </a:cxn>
                <a:cxn ang="0">
                  <a:pos x="429295" y="156326"/>
                </a:cxn>
                <a:cxn ang="0">
                  <a:pos x="74877" y="123415"/>
                </a:cxn>
                <a:cxn ang="0">
                  <a:pos x="74877" y="213920"/>
                </a:cxn>
                <a:cxn ang="0">
                  <a:pos x="224631" y="308539"/>
                </a:cxn>
                <a:cxn ang="0">
                  <a:pos x="359410" y="222148"/>
                </a:cxn>
                <a:cxn ang="0">
                  <a:pos x="359410" y="123415"/>
                </a:cxn>
                <a:cxn ang="0">
                  <a:pos x="74877" y="123415"/>
                </a:cxn>
                <a:cxn ang="0">
                  <a:pos x="124795" y="143985"/>
                </a:cxn>
                <a:cxn ang="0">
                  <a:pos x="124795" y="160440"/>
                </a:cxn>
                <a:cxn ang="0">
                  <a:pos x="314483" y="160440"/>
                </a:cxn>
                <a:cxn ang="0">
                  <a:pos x="314483" y="143985"/>
                </a:cxn>
                <a:cxn ang="0">
                  <a:pos x="124795" y="143985"/>
                </a:cxn>
                <a:cxn ang="0">
                  <a:pos x="124795" y="209806"/>
                </a:cxn>
                <a:cxn ang="0">
                  <a:pos x="124795" y="226262"/>
                </a:cxn>
                <a:cxn ang="0">
                  <a:pos x="314483" y="226262"/>
                </a:cxn>
                <a:cxn ang="0">
                  <a:pos x="314483" y="209806"/>
                </a:cxn>
                <a:cxn ang="0">
                  <a:pos x="124795" y="209806"/>
                </a:cxn>
                <a:cxn ang="0">
                  <a:pos x="124795" y="176896"/>
                </a:cxn>
                <a:cxn ang="0">
                  <a:pos x="124795" y="193351"/>
                </a:cxn>
                <a:cxn ang="0">
                  <a:pos x="314483" y="193351"/>
                </a:cxn>
                <a:cxn ang="0">
                  <a:pos x="314483" y="176896"/>
                </a:cxn>
                <a:cxn ang="0">
                  <a:pos x="124795" y="176896"/>
                </a:cxn>
                <a:cxn ang="0">
                  <a:pos x="49918" y="357905"/>
                </a:cxn>
                <a:cxn ang="0">
                  <a:pos x="139770" y="283856"/>
                </a:cxn>
                <a:cxn ang="0">
                  <a:pos x="139770" y="275628"/>
                </a:cxn>
                <a:cxn ang="0">
                  <a:pos x="124795" y="275628"/>
                </a:cxn>
                <a:cxn ang="0">
                  <a:pos x="34943" y="345563"/>
                </a:cxn>
                <a:cxn ang="0">
                  <a:pos x="34943" y="357905"/>
                </a:cxn>
                <a:cxn ang="0">
                  <a:pos x="49918" y="357905"/>
                </a:cxn>
                <a:cxn ang="0">
                  <a:pos x="419311" y="345563"/>
                </a:cxn>
                <a:cxn ang="0">
                  <a:pos x="329459" y="275628"/>
                </a:cxn>
                <a:cxn ang="0">
                  <a:pos x="314483" y="275628"/>
                </a:cxn>
                <a:cxn ang="0">
                  <a:pos x="314483" y="283856"/>
                </a:cxn>
                <a:cxn ang="0">
                  <a:pos x="404336" y="357905"/>
                </a:cxn>
                <a:cxn ang="0">
                  <a:pos x="419311" y="357905"/>
                </a:cxn>
                <a:cxn ang="0">
                  <a:pos x="419311" y="345563"/>
                </a:cxn>
              </a:cxnLst>
              <a:rect l="0" t="0" r="0" b="0"/>
              <a:pathLst>
                <a:path w="90" h="93">
                  <a:moveTo>
                    <a:pt x="86" y="38"/>
                  </a:moveTo>
                  <a:cubicBezTo>
                    <a:pt x="88" y="40"/>
                    <a:pt x="90" y="43"/>
                    <a:pt x="90" y="46"/>
                  </a:cubicBezTo>
                  <a:cubicBezTo>
                    <a:pt x="90" y="83"/>
                    <a:pt x="90" y="83"/>
                    <a:pt x="90" y="83"/>
                  </a:cubicBezTo>
                  <a:cubicBezTo>
                    <a:pt x="90" y="88"/>
                    <a:pt x="86" y="93"/>
                    <a:pt x="81" y="93"/>
                  </a:cubicBezTo>
                  <a:cubicBezTo>
                    <a:pt x="9" y="93"/>
                    <a:pt x="9" y="93"/>
                    <a:pt x="9" y="93"/>
                  </a:cubicBezTo>
                  <a:cubicBezTo>
                    <a:pt x="4" y="93"/>
                    <a:pt x="0" y="88"/>
                    <a:pt x="0" y="83"/>
                  </a:cubicBezTo>
                  <a:cubicBezTo>
                    <a:pt x="0" y="46"/>
                    <a:pt x="0" y="46"/>
                    <a:pt x="0" y="46"/>
                  </a:cubicBezTo>
                  <a:cubicBezTo>
                    <a:pt x="0" y="44"/>
                    <a:pt x="1" y="41"/>
                    <a:pt x="2" y="40"/>
                  </a:cubicBezTo>
                  <a:cubicBezTo>
                    <a:pt x="2" y="40"/>
                    <a:pt x="2" y="40"/>
                    <a:pt x="2" y="40"/>
                  </a:cubicBezTo>
                  <a:cubicBezTo>
                    <a:pt x="2" y="40"/>
                    <a:pt x="2" y="40"/>
                    <a:pt x="2" y="40"/>
                  </a:cubicBezTo>
                  <a:cubicBezTo>
                    <a:pt x="2" y="39"/>
                    <a:pt x="2" y="39"/>
                    <a:pt x="3" y="39"/>
                  </a:cubicBezTo>
                  <a:cubicBezTo>
                    <a:pt x="39" y="3"/>
                    <a:pt x="39" y="3"/>
                    <a:pt x="39" y="3"/>
                  </a:cubicBezTo>
                  <a:cubicBezTo>
                    <a:pt x="43" y="0"/>
                    <a:pt x="46" y="0"/>
                    <a:pt x="50" y="3"/>
                  </a:cubicBezTo>
                  <a:cubicBezTo>
                    <a:pt x="86" y="38"/>
                    <a:pt x="86" y="38"/>
                    <a:pt x="86" y="38"/>
                  </a:cubicBezTo>
                  <a:close/>
                  <a:moveTo>
                    <a:pt x="15" y="30"/>
                  </a:moveTo>
                  <a:cubicBezTo>
                    <a:pt x="15" y="52"/>
                    <a:pt x="15" y="52"/>
                    <a:pt x="15" y="52"/>
                  </a:cubicBezTo>
                  <a:cubicBezTo>
                    <a:pt x="45" y="75"/>
                    <a:pt x="45" y="75"/>
                    <a:pt x="45" y="75"/>
                  </a:cubicBezTo>
                  <a:cubicBezTo>
                    <a:pt x="72" y="54"/>
                    <a:pt x="72" y="54"/>
                    <a:pt x="72" y="54"/>
                  </a:cubicBezTo>
                  <a:cubicBezTo>
                    <a:pt x="72" y="30"/>
                    <a:pt x="72" y="30"/>
                    <a:pt x="72" y="30"/>
                  </a:cubicBezTo>
                  <a:cubicBezTo>
                    <a:pt x="15" y="30"/>
                    <a:pt x="15" y="30"/>
                    <a:pt x="15" y="30"/>
                  </a:cubicBezTo>
                  <a:close/>
                  <a:moveTo>
                    <a:pt x="25" y="35"/>
                  </a:moveTo>
                  <a:cubicBezTo>
                    <a:pt x="25" y="39"/>
                    <a:pt x="25" y="39"/>
                    <a:pt x="25" y="39"/>
                  </a:cubicBezTo>
                  <a:cubicBezTo>
                    <a:pt x="63" y="39"/>
                    <a:pt x="63" y="39"/>
                    <a:pt x="63" y="39"/>
                  </a:cubicBezTo>
                  <a:cubicBezTo>
                    <a:pt x="63" y="35"/>
                    <a:pt x="63" y="35"/>
                    <a:pt x="63" y="35"/>
                  </a:cubicBezTo>
                  <a:cubicBezTo>
                    <a:pt x="25" y="35"/>
                    <a:pt x="25" y="35"/>
                    <a:pt x="25" y="35"/>
                  </a:cubicBezTo>
                  <a:close/>
                  <a:moveTo>
                    <a:pt x="25" y="51"/>
                  </a:moveTo>
                  <a:cubicBezTo>
                    <a:pt x="25" y="55"/>
                    <a:pt x="25" y="55"/>
                    <a:pt x="25" y="55"/>
                  </a:cubicBezTo>
                  <a:cubicBezTo>
                    <a:pt x="63" y="55"/>
                    <a:pt x="63" y="55"/>
                    <a:pt x="63" y="55"/>
                  </a:cubicBezTo>
                  <a:cubicBezTo>
                    <a:pt x="63" y="51"/>
                    <a:pt x="63" y="51"/>
                    <a:pt x="63" y="51"/>
                  </a:cubicBezTo>
                  <a:cubicBezTo>
                    <a:pt x="25" y="51"/>
                    <a:pt x="25" y="51"/>
                    <a:pt x="25" y="51"/>
                  </a:cubicBezTo>
                  <a:close/>
                  <a:moveTo>
                    <a:pt x="25" y="43"/>
                  </a:moveTo>
                  <a:cubicBezTo>
                    <a:pt x="25" y="47"/>
                    <a:pt x="25" y="47"/>
                    <a:pt x="25" y="47"/>
                  </a:cubicBezTo>
                  <a:cubicBezTo>
                    <a:pt x="63" y="47"/>
                    <a:pt x="63" y="47"/>
                    <a:pt x="63" y="47"/>
                  </a:cubicBezTo>
                  <a:cubicBezTo>
                    <a:pt x="63" y="43"/>
                    <a:pt x="63" y="43"/>
                    <a:pt x="63" y="43"/>
                  </a:cubicBezTo>
                  <a:cubicBezTo>
                    <a:pt x="25" y="43"/>
                    <a:pt x="25" y="43"/>
                    <a:pt x="25" y="43"/>
                  </a:cubicBezTo>
                  <a:close/>
                  <a:moveTo>
                    <a:pt x="10" y="87"/>
                  </a:moveTo>
                  <a:cubicBezTo>
                    <a:pt x="28" y="69"/>
                    <a:pt x="28" y="69"/>
                    <a:pt x="28" y="69"/>
                  </a:cubicBezTo>
                  <a:cubicBezTo>
                    <a:pt x="28" y="69"/>
                    <a:pt x="28" y="68"/>
                    <a:pt x="28" y="67"/>
                  </a:cubicBezTo>
                  <a:cubicBezTo>
                    <a:pt x="27" y="66"/>
                    <a:pt x="26" y="66"/>
                    <a:pt x="25" y="67"/>
                  </a:cubicBezTo>
                  <a:cubicBezTo>
                    <a:pt x="7" y="84"/>
                    <a:pt x="7" y="84"/>
                    <a:pt x="7" y="84"/>
                  </a:cubicBezTo>
                  <a:cubicBezTo>
                    <a:pt x="6" y="85"/>
                    <a:pt x="6" y="86"/>
                    <a:pt x="7" y="87"/>
                  </a:cubicBezTo>
                  <a:cubicBezTo>
                    <a:pt x="8" y="87"/>
                    <a:pt x="9" y="87"/>
                    <a:pt x="10" y="87"/>
                  </a:cubicBezTo>
                  <a:close/>
                  <a:moveTo>
                    <a:pt x="84" y="84"/>
                  </a:moveTo>
                  <a:cubicBezTo>
                    <a:pt x="66" y="67"/>
                    <a:pt x="66" y="67"/>
                    <a:pt x="66" y="67"/>
                  </a:cubicBezTo>
                  <a:cubicBezTo>
                    <a:pt x="65" y="66"/>
                    <a:pt x="64" y="66"/>
                    <a:pt x="63" y="67"/>
                  </a:cubicBezTo>
                  <a:cubicBezTo>
                    <a:pt x="62" y="68"/>
                    <a:pt x="62" y="69"/>
                    <a:pt x="63" y="69"/>
                  </a:cubicBezTo>
                  <a:cubicBezTo>
                    <a:pt x="81" y="87"/>
                    <a:pt x="81" y="87"/>
                    <a:pt x="81" y="87"/>
                  </a:cubicBezTo>
                  <a:cubicBezTo>
                    <a:pt x="82" y="87"/>
                    <a:pt x="83" y="87"/>
                    <a:pt x="84" y="87"/>
                  </a:cubicBezTo>
                  <a:cubicBezTo>
                    <a:pt x="85" y="86"/>
                    <a:pt x="85" y="85"/>
                    <a:pt x="84" y="84"/>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lt1"/>
                </a:solidFill>
                <a:latin typeface="思源黑体 CN Bold" panose="020B0800000000000000" pitchFamily="34" charset="-122"/>
                <a:ea typeface="思源黑体 CN Bold" panose="020B0800000000000000" pitchFamily="34" charset="-122"/>
              </a:endParaRPr>
            </a:p>
          </p:txBody>
        </p:sp>
        <p:grpSp>
          <p:nvGrpSpPr>
            <p:cNvPr id="40" name="组合 39"/>
            <p:cNvGrpSpPr/>
            <p:nvPr/>
          </p:nvGrpSpPr>
          <p:grpSpPr>
            <a:xfrm>
              <a:off x="8770084" y="4650050"/>
              <a:ext cx="2296627" cy="1141876"/>
              <a:chOff x="1125289" y="4650050"/>
              <a:chExt cx="2296627" cy="1141876"/>
            </a:xfrm>
          </p:grpSpPr>
          <p:sp>
            <p:nvSpPr>
              <p:cNvPr id="42" name="Rectangle 16"/>
              <p:cNvSpPr/>
              <p:nvPr/>
            </p:nvSpPr>
            <p:spPr>
              <a:xfrm flipH="1">
                <a:off x="1125289" y="4999273"/>
                <a:ext cx="2296627" cy="822960"/>
              </a:xfrm>
              <a:prstGeom prst="rect">
                <a:avLst/>
              </a:prstGeom>
            </p:spPr>
            <p:txBody>
              <a:bodyPr wrap="square">
                <a:spAutoFit/>
              </a:bodyPr>
              <a:lstStyle/>
              <a:p>
                <a:pPr algn="ctr">
                  <a:lnSpc>
                    <a:spcPct val="150000"/>
                  </a:lnSpc>
                  <a:buClr>
                    <a:srgbClr val="E24848"/>
                  </a:buClr>
                  <a:defRPr/>
                </a:pPr>
                <a:r>
                  <a:rPr lang="zh-CN" altLang="en-US" sz="16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给受欺凌者身心造成了伤害。</a:t>
                </a:r>
              </a:p>
            </p:txBody>
          </p:sp>
          <p:sp>
            <p:nvSpPr>
              <p:cNvPr id="43" name="Title 11"/>
              <p:cNvSpPr txBox="1"/>
              <p:nvPr/>
            </p:nvSpPr>
            <p:spPr>
              <a:xfrm flipH="1">
                <a:off x="1470026" y="4650049"/>
                <a:ext cx="1607155" cy="36576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ctr"/>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造成伤害后果</a:t>
                </a:r>
              </a:p>
            </p:txBody>
          </p:sp>
        </p:grpSp>
        <p:sp>
          <p:nvSpPr>
            <p:cNvPr id="41" name="Title 11"/>
            <p:cNvSpPr txBox="1"/>
            <p:nvPr/>
          </p:nvSpPr>
          <p:spPr>
            <a:xfrm flipH="1">
              <a:off x="9329117" y="3458512"/>
              <a:ext cx="1178560" cy="36576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ctr"/>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后果</a:t>
              </a: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anim calcmode="lin" valueType="num">
                                      <p:cBhvr>
                                        <p:cTn id="8" dur="500" fill="hold"/>
                                        <p:tgtEl>
                                          <p:spTgt spid="12"/>
                                        </p:tgtEl>
                                        <p:attrNameLst>
                                          <p:attrName>ppt_x</p:attrName>
                                        </p:attrNameLst>
                                      </p:cBhvr>
                                      <p:tavLst>
                                        <p:tav tm="0">
                                          <p:val>
                                            <p:strVal val="#ppt_x"/>
                                          </p:val>
                                        </p:tav>
                                        <p:tav tm="100000">
                                          <p:val>
                                            <p:strVal val="#ppt_x"/>
                                          </p:val>
                                        </p:tav>
                                      </p:tavLst>
                                    </p:anim>
                                    <p:anim calcmode="lin" valueType="num">
                                      <p:cBhvr>
                                        <p:cTn id="9" dur="500" fill="hold"/>
                                        <p:tgtEl>
                                          <p:spTgt spid="12"/>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fade">
                                      <p:cBhvr>
                                        <p:cTn id="13" dur="500"/>
                                        <p:tgtEl>
                                          <p:spTgt spid="20"/>
                                        </p:tgtEl>
                                      </p:cBhvr>
                                    </p:animEffect>
                                    <p:anim calcmode="lin" valueType="num">
                                      <p:cBhvr>
                                        <p:cTn id="14" dur="500" fill="hold"/>
                                        <p:tgtEl>
                                          <p:spTgt spid="20"/>
                                        </p:tgtEl>
                                        <p:attrNameLst>
                                          <p:attrName>ppt_x</p:attrName>
                                        </p:attrNameLst>
                                      </p:cBhvr>
                                      <p:tavLst>
                                        <p:tav tm="0">
                                          <p:val>
                                            <p:strVal val="#ppt_x"/>
                                          </p:val>
                                        </p:tav>
                                        <p:tav tm="100000">
                                          <p:val>
                                            <p:strVal val="#ppt_x"/>
                                          </p:val>
                                        </p:tav>
                                      </p:tavLst>
                                    </p:anim>
                                    <p:anim calcmode="lin" valueType="num">
                                      <p:cBhvr>
                                        <p:cTn id="15" dur="500" fill="hold"/>
                                        <p:tgtEl>
                                          <p:spTgt spid="20"/>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000"/>
                            </p:stCondLst>
                            <p:childTnLst>
                              <p:par>
                                <p:cTn id="17" presetID="42" presetClass="entr" presetSubtype="0" fill="hold" nodeType="after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fade">
                                      <p:cBhvr>
                                        <p:cTn id="19" dur="500"/>
                                        <p:tgtEl>
                                          <p:spTgt spid="28"/>
                                        </p:tgtEl>
                                      </p:cBhvr>
                                    </p:animEffect>
                                    <p:anim calcmode="lin" valueType="num">
                                      <p:cBhvr>
                                        <p:cTn id="20" dur="500" fill="hold"/>
                                        <p:tgtEl>
                                          <p:spTgt spid="28"/>
                                        </p:tgtEl>
                                        <p:attrNameLst>
                                          <p:attrName>ppt_x</p:attrName>
                                        </p:attrNameLst>
                                      </p:cBhvr>
                                      <p:tavLst>
                                        <p:tav tm="0">
                                          <p:val>
                                            <p:strVal val="#ppt_x"/>
                                          </p:val>
                                        </p:tav>
                                        <p:tav tm="100000">
                                          <p:val>
                                            <p:strVal val="#ppt_x"/>
                                          </p:val>
                                        </p:tav>
                                      </p:tavLst>
                                    </p:anim>
                                    <p:anim calcmode="lin" valueType="num">
                                      <p:cBhvr>
                                        <p:cTn id="21" dur="500" fill="hold"/>
                                        <p:tgtEl>
                                          <p:spTgt spid="28"/>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1500"/>
                            </p:stCondLst>
                            <p:childTnLst>
                              <p:par>
                                <p:cTn id="23" presetID="42" presetClass="entr" presetSubtype="0" fill="hold" nodeType="afterEffect">
                                  <p:stCondLst>
                                    <p:cond delay="0"/>
                                  </p:stCondLst>
                                  <p:childTnLst>
                                    <p:set>
                                      <p:cBhvr>
                                        <p:cTn id="24" dur="1" fill="hold">
                                          <p:stCondLst>
                                            <p:cond delay="0"/>
                                          </p:stCondLst>
                                        </p:cTn>
                                        <p:tgtEl>
                                          <p:spTgt spid="36"/>
                                        </p:tgtEl>
                                        <p:attrNameLst>
                                          <p:attrName>style.visibility</p:attrName>
                                        </p:attrNameLst>
                                      </p:cBhvr>
                                      <p:to>
                                        <p:strVal val="visible"/>
                                      </p:to>
                                    </p:set>
                                    <p:animEffect transition="in" filter="fade">
                                      <p:cBhvr>
                                        <p:cTn id="25" dur="500"/>
                                        <p:tgtEl>
                                          <p:spTgt spid="36"/>
                                        </p:tgtEl>
                                      </p:cBhvr>
                                    </p:animEffect>
                                    <p:anim calcmode="lin" valueType="num">
                                      <p:cBhvr>
                                        <p:cTn id="26" dur="500" fill="hold"/>
                                        <p:tgtEl>
                                          <p:spTgt spid="36"/>
                                        </p:tgtEl>
                                        <p:attrNameLst>
                                          <p:attrName>ppt_x</p:attrName>
                                        </p:attrNameLst>
                                      </p:cBhvr>
                                      <p:tavLst>
                                        <p:tav tm="0">
                                          <p:val>
                                            <p:strVal val="#ppt_x"/>
                                          </p:val>
                                        </p:tav>
                                        <p:tav tm="100000">
                                          <p:val>
                                            <p:strVal val="#ppt_x"/>
                                          </p:val>
                                        </p:tav>
                                      </p:tavLst>
                                    </p:anim>
                                    <p:anim calcmode="lin" valueType="num">
                                      <p:cBhvr>
                                        <p:cTn id="27" dur="5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323733" y="266226"/>
            <a:ext cx="4108567" cy="608547"/>
            <a:chOff x="7072589" y="2909753"/>
            <a:chExt cx="5177614" cy="766891"/>
          </a:xfrm>
        </p:grpSpPr>
        <p:sp>
          <p:nvSpPr>
            <p:cNvPr id="9" name="椭圆 8"/>
            <p:cNvSpPr/>
            <p:nvPr/>
          </p:nvSpPr>
          <p:spPr>
            <a:xfrm>
              <a:off x="7072589" y="2909753"/>
              <a:ext cx="766892" cy="766891"/>
            </a:xfrm>
            <a:prstGeom prst="ellipse">
              <a:avLst/>
            </a:prstGeom>
            <a:solidFill>
              <a:schemeClr val="tx1">
                <a:lumMod val="75000"/>
                <a:lumOff val="25000"/>
              </a:schemeClr>
            </a:solidFill>
            <a:ln w="38100" cap="flat" cmpd="sng" algn="ctr">
              <a:noFill/>
              <a:prstDash val="solid"/>
              <a:miter lim="800000"/>
            </a:ln>
            <a:effectLst>
              <a:outerShdw blurRad="1270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400" kern="0">
                <a:solidFill>
                  <a:prstClr val="white"/>
                </a:solidFill>
                <a:latin typeface="思源黑体 CN Bold" panose="020B0800000000000000" pitchFamily="34" charset="-122"/>
                <a:ea typeface="思源黑体 CN Bold" panose="020B0800000000000000" pitchFamily="34" charset="-122"/>
              </a:endParaRPr>
            </a:p>
          </p:txBody>
        </p:sp>
        <p:sp>
          <p:nvSpPr>
            <p:cNvPr id="10" name="文本框 38"/>
            <p:cNvSpPr txBox="1"/>
            <p:nvPr>
              <p:custDataLst>
                <p:tags r:id="rId1"/>
              </p:custDataLst>
            </p:nvPr>
          </p:nvSpPr>
          <p:spPr>
            <a:xfrm>
              <a:off x="8049182" y="3031589"/>
              <a:ext cx="4201021" cy="499342"/>
            </a:xfrm>
            <a:prstGeom prst="rect">
              <a:avLst/>
            </a:prstGeom>
            <a:noFill/>
          </p:spPr>
          <p:txBody>
            <a:bodyPr wrap="square" rtlCol="0">
              <a:spAutoFit/>
            </a:bodyPr>
            <a:lstStyle/>
            <a:p>
              <a:pPr lvl="0"/>
              <a:r>
                <a:rPr lang="zh-CN" altLang="en-US" sz="2000">
                  <a:solidFill>
                    <a:schemeClr val="tx1">
                      <a:lumMod val="85000"/>
                      <a:lumOff val="15000"/>
                    </a:schemeClr>
                  </a:solidFill>
                  <a:latin typeface="思源黑体 CN Bold" panose="020B0800000000000000" pitchFamily="34" charset="-122"/>
                  <a:ea typeface="思源黑体 CN Bold" panose="020B0800000000000000" pitchFamily="34" charset="-122"/>
                </a:rPr>
                <a:t>校园欺凌的定义和常见形式</a:t>
              </a:r>
            </a:p>
          </p:txBody>
        </p:sp>
        <p:sp>
          <p:nvSpPr>
            <p:cNvPr id="11" name="文本框 38"/>
            <p:cNvSpPr txBox="1"/>
            <p:nvPr>
              <p:custDataLst>
                <p:tags r:id="rId2"/>
              </p:custDataLst>
            </p:nvPr>
          </p:nvSpPr>
          <p:spPr>
            <a:xfrm>
              <a:off x="7072590" y="3031589"/>
              <a:ext cx="766892" cy="499342"/>
            </a:xfrm>
            <a:prstGeom prst="rect">
              <a:avLst/>
            </a:prstGeom>
            <a:noFill/>
          </p:spPr>
          <p:txBody>
            <a:bodyPr wrap="square" rtlCol="0">
              <a:spAutoFit/>
            </a:bodyPr>
            <a:lstStyle/>
            <a:p>
              <a:pPr lvl="0" algn="ctr"/>
              <a:r>
                <a:rPr lang="en-US" altLang="zh-CN" sz="20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rPr>
                <a:t>02</a:t>
              </a:r>
            </a:p>
          </p:txBody>
        </p:sp>
      </p:grpSp>
      <p:sp>
        <p:nvSpPr>
          <p:cNvPr id="4" name="文本框 3"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grpSp>
        <p:nvGrpSpPr>
          <p:cNvPr id="7" name="组合 6"/>
          <p:cNvGrpSpPr/>
          <p:nvPr/>
        </p:nvGrpSpPr>
        <p:grpSpPr>
          <a:xfrm>
            <a:off x="4144387" y="2703382"/>
            <a:ext cx="4077350" cy="1956923"/>
            <a:chOff x="4057325" y="2521216"/>
            <a:chExt cx="4077350" cy="1956923"/>
          </a:xfrm>
        </p:grpSpPr>
        <p:cxnSp>
          <p:nvCxnSpPr>
            <p:cNvPr id="12" name="直接连接符 11"/>
            <p:cNvCxnSpPr/>
            <p:nvPr/>
          </p:nvCxnSpPr>
          <p:spPr>
            <a:xfrm flipV="1">
              <a:off x="4057325" y="2521216"/>
              <a:ext cx="4077350" cy="1815568"/>
            </a:xfrm>
            <a:prstGeom prst="line">
              <a:avLst/>
            </a:prstGeom>
            <a:noFill/>
            <a:ln w="6350" cap="flat" cmpd="sng" algn="ctr">
              <a:solidFill>
                <a:sysClr val="windowText" lastClr="000000">
                  <a:lumMod val="75000"/>
                  <a:lumOff val="25000"/>
                </a:sysClr>
              </a:solidFill>
              <a:prstDash val="solid"/>
              <a:miter lim="800000"/>
              <a:headEnd type="oval" w="lg" len="lg"/>
              <a:tailEnd type="oval" w="lg" len="lg"/>
            </a:ln>
            <a:effectLst/>
          </p:spPr>
        </p:cxnSp>
        <p:cxnSp>
          <p:nvCxnSpPr>
            <p:cNvPr id="13" name="直接连接符 12"/>
            <p:cNvCxnSpPr/>
            <p:nvPr/>
          </p:nvCxnSpPr>
          <p:spPr>
            <a:xfrm>
              <a:off x="4090337" y="2895600"/>
              <a:ext cx="4011326" cy="1066800"/>
            </a:xfrm>
            <a:prstGeom prst="line">
              <a:avLst/>
            </a:prstGeom>
            <a:noFill/>
            <a:ln w="6350" cap="flat" cmpd="sng" algn="ctr">
              <a:solidFill>
                <a:sysClr val="windowText" lastClr="000000">
                  <a:lumMod val="75000"/>
                  <a:lumOff val="25000"/>
                </a:sysClr>
              </a:solidFill>
              <a:prstDash val="solid"/>
              <a:miter lim="800000"/>
              <a:headEnd type="oval" w="lg" len="lg"/>
              <a:tailEnd type="oval" w="lg" len="lg"/>
            </a:ln>
            <a:effectLst/>
          </p:spPr>
        </p:cxnSp>
        <p:cxnSp>
          <p:nvCxnSpPr>
            <p:cNvPr id="14" name="直接连接符 13"/>
            <p:cNvCxnSpPr/>
            <p:nvPr/>
          </p:nvCxnSpPr>
          <p:spPr>
            <a:xfrm flipH="1" flipV="1">
              <a:off x="5745162" y="2779158"/>
              <a:ext cx="917250" cy="1698981"/>
            </a:xfrm>
            <a:prstGeom prst="line">
              <a:avLst/>
            </a:prstGeom>
            <a:noFill/>
            <a:ln w="6350" cap="flat" cmpd="sng" algn="ctr">
              <a:solidFill>
                <a:sysClr val="windowText" lastClr="000000">
                  <a:lumMod val="75000"/>
                  <a:lumOff val="25000"/>
                </a:sysClr>
              </a:solidFill>
              <a:prstDash val="solid"/>
              <a:miter lim="800000"/>
              <a:headEnd type="oval" w="lg" len="lg"/>
              <a:tailEnd type="oval" w="lg" len="lg"/>
            </a:ln>
            <a:effectLst/>
          </p:spPr>
        </p:cxnSp>
      </p:grpSp>
      <p:grpSp>
        <p:nvGrpSpPr>
          <p:cNvPr id="16" name="组合 15"/>
          <p:cNvGrpSpPr/>
          <p:nvPr/>
        </p:nvGrpSpPr>
        <p:grpSpPr>
          <a:xfrm>
            <a:off x="948703" y="4314118"/>
            <a:ext cx="2780170" cy="1444534"/>
            <a:chOff x="598787" y="4288770"/>
            <a:chExt cx="2780170" cy="1444534"/>
          </a:xfrm>
        </p:grpSpPr>
        <p:sp>
          <p:nvSpPr>
            <p:cNvPr id="17" name="矩形 16"/>
            <p:cNvSpPr/>
            <p:nvPr/>
          </p:nvSpPr>
          <p:spPr>
            <a:xfrm>
              <a:off x="924578" y="4288770"/>
              <a:ext cx="2454379" cy="457200"/>
            </a:xfrm>
            <a:prstGeom prst="rect">
              <a:avLst/>
            </a:prstGeom>
          </p:spPr>
          <p:txBody>
            <a:bodyPr wrap="square">
              <a:spAutoFit/>
              <a:scene3d>
                <a:camera prst="orthographicFront"/>
                <a:lightRig rig="threePt" dir="t"/>
              </a:scene3d>
              <a:sp3d contourW="12700"/>
            </a:bodyPr>
            <a:lstStyle/>
            <a:p>
              <a:pPr algn="r" defTabSz="457200">
                <a:lnSpc>
                  <a:spcPct val="120000"/>
                </a:lnSpc>
              </a:pPr>
              <a:r>
                <a:rPr lang="en-US" altLang="zh-CN" sz="2000">
                  <a:solidFill>
                    <a:srgbClr val="DA1C26"/>
                  </a:solidFill>
                  <a:latin typeface="思源黑体 CN Bold" panose="020B0800000000000000" pitchFamily="34" charset="-122"/>
                  <a:ea typeface="思源黑体 CN Bold" panose="020B0800000000000000" pitchFamily="34" charset="-122"/>
                </a:rPr>
                <a:t>03.社交欺凌</a:t>
              </a:r>
            </a:p>
          </p:txBody>
        </p:sp>
        <p:sp>
          <p:nvSpPr>
            <p:cNvPr id="18" name="文本框 17"/>
            <p:cNvSpPr txBox="1"/>
            <p:nvPr/>
          </p:nvSpPr>
          <p:spPr>
            <a:xfrm>
              <a:off x="598787" y="4705009"/>
              <a:ext cx="2780170" cy="1051560"/>
            </a:xfrm>
            <a:prstGeom prst="rect">
              <a:avLst/>
            </a:prstGeom>
            <a:noFill/>
          </p:spPr>
          <p:txBody>
            <a:bodyPr wrap="square" rtlCol="0">
              <a:spAutoFit/>
              <a:scene3d>
                <a:camera prst="orthographicFront"/>
                <a:lightRig rig="threePt" dir="t"/>
              </a:scene3d>
              <a:sp3d contourW="12700"/>
            </a:bodyPr>
            <a:lstStyle/>
            <a:p>
              <a:pPr algn="r" defTabSz="457200">
                <a:lnSpc>
                  <a:spcPct val="150000"/>
                </a:lnSpc>
              </a:pPr>
              <a:r>
                <a:rPr lang="zh-CN" altLang="en-US" sz="1400">
                  <a:latin typeface="思源黑体 CN Light" panose="020B0300000000000000" pitchFamily="34" charset="-122"/>
                  <a:ea typeface="思源黑体 CN Light" panose="020B0300000000000000" pitchFamily="34" charset="-122"/>
                </a:rPr>
                <a:t>社交欺凌，通常是指对受害学生进行孤立、团体排挤或者集体隔绝。</a:t>
              </a:r>
            </a:p>
          </p:txBody>
        </p:sp>
      </p:grpSp>
      <p:grpSp>
        <p:nvGrpSpPr>
          <p:cNvPr id="19" name="组合 18"/>
          <p:cNvGrpSpPr/>
          <p:nvPr/>
        </p:nvGrpSpPr>
        <p:grpSpPr>
          <a:xfrm>
            <a:off x="948703" y="2655764"/>
            <a:ext cx="2780170" cy="1121368"/>
            <a:chOff x="598787" y="4288770"/>
            <a:chExt cx="2780170" cy="1121368"/>
          </a:xfrm>
        </p:grpSpPr>
        <p:sp>
          <p:nvSpPr>
            <p:cNvPr id="20" name="矩形 19"/>
            <p:cNvSpPr/>
            <p:nvPr/>
          </p:nvSpPr>
          <p:spPr>
            <a:xfrm>
              <a:off x="924578" y="4288770"/>
              <a:ext cx="2454379" cy="457200"/>
            </a:xfrm>
            <a:prstGeom prst="rect">
              <a:avLst/>
            </a:prstGeom>
          </p:spPr>
          <p:txBody>
            <a:bodyPr wrap="square">
              <a:spAutoFit/>
              <a:scene3d>
                <a:camera prst="orthographicFront"/>
                <a:lightRig rig="threePt" dir="t"/>
              </a:scene3d>
              <a:sp3d contourW="12700"/>
            </a:bodyPr>
            <a:lstStyle/>
            <a:p>
              <a:pPr algn="r" defTabSz="457200">
                <a:lnSpc>
                  <a:spcPct val="120000"/>
                </a:lnSpc>
              </a:pPr>
              <a:r>
                <a:rPr lang="en-US" altLang="zh-CN" sz="2000">
                  <a:solidFill>
                    <a:schemeClr val="tx1">
                      <a:lumMod val="75000"/>
                      <a:lumOff val="25000"/>
                    </a:schemeClr>
                  </a:solidFill>
                  <a:latin typeface="思源黑体 CN Bold" panose="020B0800000000000000" pitchFamily="34" charset="-122"/>
                  <a:ea typeface="思源黑体 CN Bold" panose="020B0800000000000000" pitchFamily="34" charset="-122"/>
                </a:rPr>
                <a:t>02.语言欺凌</a:t>
              </a:r>
            </a:p>
          </p:txBody>
        </p:sp>
        <p:sp>
          <p:nvSpPr>
            <p:cNvPr id="21" name="文本框 20"/>
            <p:cNvSpPr txBox="1"/>
            <p:nvPr/>
          </p:nvSpPr>
          <p:spPr>
            <a:xfrm>
              <a:off x="598787" y="4705008"/>
              <a:ext cx="2780170" cy="731520"/>
            </a:xfrm>
            <a:prstGeom prst="rect">
              <a:avLst/>
            </a:prstGeom>
            <a:noFill/>
          </p:spPr>
          <p:txBody>
            <a:bodyPr wrap="square" rtlCol="0">
              <a:spAutoFit/>
              <a:scene3d>
                <a:camera prst="orthographicFront"/>
                <a:lightRig rig="threePt" dir="t"/>
              </a:scene3d>
              <a:sp3d contourW="12700"/>
            </a:bodyPr>
            <a:lstStyle/>
            <a:p>
              <a:pPr algn="r" defTabSz="457200">
                <a:lnSpc>
                  <a:spcPct val="150000"/>
                </a:lnSpc>
              </a:pPr>
              <a:r>
                <a:rPr lang="zh-CN" altLang="en-US" sz="1400">
                  <a:latin typeface="思源黑体 CN Light" panose="020B0300000000000000" pitchFamily="34" charset="-122"/>
                  <a:ea typeface="思源黑体 CN Light" panose="020B0300000000000000" pitchFamily="34" charset="-122"/>
                </a:rPr>
                <a:t>语言欺凌，如辱骂、羞辱、嘲弄、恶意中伤、起侮辱性绰号等。</a:t>
              </a:r>
            </a:p>
          </p:txBody>
        </p:sp>
      </p:grpSp>
      <p:grpSp>
        <p:nvGrpSpPr>
          <p:cNvPr id="22" name="组合 21"/>
          <p:cNvGrpSpPr/>
          <p:nvPr/>
        </p:nvGrpSpPr>
        <p:grpSpPr>
          <a:xfrm>
            <a:off x="3052054" y="1326277"/>
            <a:ext cx="2780170" cy="1444534"/>
            <a:chOff x="598787" y="4288770"/>
            <a:chExt cx="2780170" cy="1444534"/>
          </a:xfrm>
        </p:grpSpPr>
        <p:sp>
          <p:nvSpPr>
            <p:cNvPr id="23" name="矩形 22"/>
            <p:cNvSpPr/>
            <p:nvPr/>
          </p:nvSpPr>
          <p:spPr>
            <a:xfrm>
              <a:off x="924578" y="4288770"/>
              <a:ext cx="2454379" cy="457200"/>
            </a:xfrm>
            <a:prstGeom prst="rect">
              <a:avLst/>
            </a:prstGeom>
          </p:spPr>
          <p:txBody>
            <a:bodyPr wrap="square">
              <a:spAutoFit/>
              <a:scene3d>
                <a:camera prst="orthographicFront"/>
                <a:lightRig rig="threePt" dir="t"/>
              </a:scene3d>
              <a:sp3d contourW="12700"/>
            </a:bodyPr>
            <a:lstStyle/>
            <a:p>
              <a:pPr algn="r" defTabSz="457200">
                <a:lnSpc>
                  <a:spcPct val="120000"/>
                </a:lnSpc>
              </a:pPr>
              <a:r>
                <a:rPr lang="en-US" altLang="zh-CN" sz="2000">
                  <a:solidFill>
                    <a:srgbClr val="DA1C26"/>
                  </a:solidFill>
                  <a:latin typeface="思源黑体 CN Bold" panose="020B0800000000000000" pitchFamily="34" charset="-122"/>
                  <a:ea typeface="思源黑体 CN Bold" panose="020B0800000000000000" pitchFamily="34" charset="-122"/>
                </a:rPr>
                <a:t>01.身体欺凌</a:t>
              </a:r>
            </a:p>
          </p:txBody>
        </p:sp>
        <p:sp>
          <p:nvSpPr>
            <p:cNvPr id="24" name="文本框 23"/>
            <p:cNvSpPr txBox="1"/>
            <p:nvPr/>
          </p:nvSpPr>
          <p:spPr>
            <a:xfrm>
              <a:off x="598787" y="4705009"/>
              <a:ext cx="2780170" cy="1051560"/>
            </a:xfrm>
            <a:prstGeom prst="rect">
              <a:avLst/>
            </a:prstGeom>
            <a:noFill/>
          </p:spPr>
          <p:txBody>
            <a:bodyPr wrap="square" rtlCol="0">
              <a:spAutoFit/>
              <a:scene3d>
                <a:camera prst="orthographicFront"/>
                <a:lightRig rig="threePt" dir="t"/>
              </a:scene3d>
              <a:sp3d contourW="12700"/>
            </a:bodyPr>
            <a:lstStyle/>
            <a:p>
              <a:pPr algn="r" defTabSz="457200">
                <a:lnSpc>
                  <a:spcPct val="150000"/>
                </a:lnSpc>
              </a:pPr>
              <a:r>
                <a:rPr lang="zh-CN" altLang="en-US" sz="1400">
                  <a:latin typeface="思源黑体 CN Light" panose="020B0300000000000000" pitchFamily="34" charset="-122"/>
                  <a:ea typeface="思源黑体 CN Light" panose="020B0300000000000000" pitchFamily="34" charset="-122"/>
                </a:rPr>
                <a:t>一个或多个学生对其他学生进行殴打、人身攻击，有明显的倚强凌弱的特点。</a:t>
              </a:r>
            </a:p>
          </p:txBody>
        </p:sp>
      </p:grpSp>
      <p:grpSp>
        <p:nvGrpSpPr>
          <p:cNvPr id="25" name="组合 24"/>
          <p:cNvGrpSpPr/>
          <p:nvPr/>
        </p:nvGrpSpPr>
        <p:grpSpPr>
          <a:xfrm flipH="1">
            <a:off x="8405103" y="1912259"/>
            <a:ext cx="2780170" cy="1444534"/>
            <a:chOff x="598787" y="4288770"/>
            <a:chExt cx="2780170" cy="1444534"/>
          </a:xfrm>
        </p:grpSpPr>
        <p:sp>
          <p:nvSpPr>
            <p:cNvPr id="26" name="矩形 25"/>
            <p:cNvSpPr/>
            <p:nvPr/>
          </p:nvSpPr>
          <p:spPr>
            <a:xfrm>
              <a:off x="924577" y="4288770"/>
              <a:ext cx="2454379" cy="457200"/>
            </a:xfrm>
            <a:prstGeom prst="rect">
              <a:avLst/>
            </a:prstGeom>
          </p:spPr>
          <p:txBody>
            <a:bodyPr wrap="square">
              <a:spAutoFit/>
              <a:scene3d>
                <a:camera prst="orthographicFront"/>
                <a:lightRig rig="threePt" dir="t"/>
              </a:scene3d>
              <a:sp3d contourW="12700"/>
            </a:bodyPr>
            <a:lstStyle/>
            <a:p>
              <a:pPr defTabSz="457200">
                <a:lnSpc>
                  <a:spcPct val="120000"/>
                </a:lnSpc>
              </a:pPr>
              <a:r>
                <a:rPr lang="en-US" altLang="zh-CN" sz="2000">
                  <a:solidFill>
                    <a:schemeClr val="tx1">
                      <a:lumMod val="75000"/>
                      <a:lumOff val="25000"/>
                    </a:schemeClr>
                  </a:solidFill>
                  <a:latin typeface="思源黑体 CN Bold" panose="020B0800000000000000" pitchFamily="34" charset="-122"/>
                  <a:ea typeface="思源黑体 CN Bold" panose="020B0800000000000000" pitchFamily="34" charset="-122"/>
                </a:rPr>
                <a:t>04.财物欺凌</a:t>
              </a:r>
            </a:p>
          </p:txBody>
        </p:sp>
        <p:sp>
          <p:nvSpPr>
            <p:cNvPr id="27" name="文本框 26"/>
            <p:cNvSpPr txBox="1"/>
            <p:nvPr/>
          </p:nvSpPr>
          <p:spPr>
            <a:xfrm>
              <a:off x="598786" y="4705009"/>
              <a:ext cx="2780170" cy="1051560"/>
            </a:xfrm>
            <a:prstGeom prst="rect">
              <a:avLst/>
            </a:prstGeom>
            <a:noFill/>
          </p:spPr>
          <p:txBody>
            <a:bodyPr wrap="square" rtlCol="0">
              <a:spAutoFit/>
              <a:scene3d>
                <a:camera prst="orthographicFront"/>
                <a:lightRig rig="threePt" dir="t"/>
              </a:scene3d>
              <a:sp3d contourW="12700"/>
            </a:bodyPr>
            <a:lstStyle/>
            <a:p>
              <a:pPr defTabSz="457200">
                <a:lnSpc>
                  <a:spcPct val="150000"/>
                </a:lnSpc>
              </a:pPr>
              <a:r>
                <a:rPr lang="zh-CN" altLang="en-US" sz="1400">
                  <a:latin typeface="思源黑体 CN Light" panose="020B0300000000000000" pitchFamily="34" charset="-122"/>
                  <a:ea typeface="思源黑体 CN Light" panose="020B0300000000000000" pitchFamily="34" charset="-122"/>
                </a:rPr>
                <a:t>包括对受害学生进行敲诈勒索、抢劫、抢夺财物、“收保护费”、毁坏或者恶意占用财物等。</a:t>
              </a:r>
            </a:p>
          </p:txBody>
        </p:sp>
      </p:grpSp>
      <p:grpSp>
        <p:nvGrpSpPr>
          <p:cNvPr id="28" name="组合 27"/>
          <p:cNvGrpSpPr/>
          <p:nvPr/>
        </p:nvGrpSpPr>
        <p:grpSpPr>
          <a:xfrm flipH="1">
            <a:off x="8519489" y="3628896"/>
            <a:ext cx="2780170" cy="1444534"/>
            <a:chOff x="598787" y="4288770"/>
            <a:chExt cx="2780170" cy="1444534"/>
          </a:xfrm>
        </p:grpSpPr>
        <p:sp>
          <p:nvSpPr>
            <p:cNvPr id="29" name="矩形 28"/>
            <p:cNvSpPr/>
            <p:nvPr/>
          </p:nvSpPr>
          <p:spPr>
            <a:xfrm>
              <a:off x="924579" y="4288770"/>
              <a:ext cx="2454379" cy="457200"/>
            </a:xfrm>
            <a:prstGeom prst="rect">
              <a:avLst/>
            </a:prstGeom>
          </p:spPr>
          <p:txBody>
            <a:bodyPr wrap="square">
              <a:spAutoFit/>
              <a:scene3d>
                <a:camera prst="orthographicFront"/>
                <a:lightRig rig="threePt" dir="t"/>
              </a:scene3d>
              <a:sp3d contourW="12700"/>
            </a:bodyPr>
            <a:lstStyle/>
            <a:p>
              <a:pPr defTabSz="457200">
                <a:lnSpc>
                  <a:spcPct val="120000"/>
                </a:lnSpc>
              </a:pPr>
              <a:r>
                <a:rPr lang="en-US" altLang="zh-CN" sz="2000">
                  <a:solidFill>
                    <a:srgbClr val="DA1C26"/>
                  </a:solidFill>
                  <a:latin typeface="思源黑体 CN Bold" panose="020B0800000000000000" pitchFamily="34" charset="-122"/>
                  <a:ea typeface="思源黑体 CN Bold" panose="020B0800000000000000" pitchFamily="34" charset="-122"/>
                </a:rPr>
                <a:t>05.性欺凌</a:t>
              </a:r>
            </a:p>
          </p:txBody>
        </p:sp>
        <p:sp>
          <p:nvSpPr>
            <p:cNvPr id="30" name="文本框 29"/>
            <p:cNvSpPr txBox="1"/>
            <p:nvPr/>
          </p:nvSpPr>
          <p:spPr>
            <a:xfrm>
              <a:off x="598788" y="4705009"/>
              <a:ext cx="2780170" cy="1051560"/>
            </a:xfrm>
            <a:prstGeom prst="rect">
              <a:avLst/>
            </a:prstGeom>
            <a:noFill/>
          </p:spPr>
          <p:txBody>
            <a:bodyPr wrap="square" rtlCol="0">
              <a:spAutoFit/>
              <a:scene3d>
                <a:camera prst="orthographicFront"/>
                <a:lightRig rig="threePt" dir="t"/>
              </a:scene3d>
              <a:sp3d contourW="12700"/>
            </a:bodyPr>
            <a:lstStyle/>
            <a:p>
              <a:pPr defTabSz="457200">
                <a:lnSpc>
                  <a:spcPct val="150000"/>
                </a:lnSpc>
              </a:pPr>
              <a:r>
                <a:rPr lang="zh-CN" altLang="en-US" sz="1400">
                  <a:solidFill>
                    <a:prstClr val="black">
                      <a:lumMod val="95000"/>
                      <a:lumOff val="5000"/>
                    </a:prstClr>
                  </a:solidFill>
                  <a:latin typeface="思源黑体 CN Light" panose="020B0300000000000000" pitchFamily="34" charset="-122"/>
                  <a:ea typeface="思源黑体 CN Light" panose="020B0300000000000000" pitchFamily="34" charset="-122"/>
                </a:rPr>
                <a:t>猥亵或利用受害学生制作色情信息、强迫其观看色情信息或者模仿表演，甚至强迫卖淫等。</a:t>
              </a:r>
            </a:p>
          </p:txBody>
        </p:sp>
      </p:grpSp>
      <p:grpSp>
        <p:nvGrpSpPr>
          <p:cNvPr id="31" name="组合 30"/>
          <p:cNvGrpSpPr/>
          <p:nvPr/>
        </p:nvGrpSpPr>
        <p:grpSpPr>
          <a:xfrm flipH="1">
            <a:off x="6831652" y="5082921"/>
            <a:ext cx="2780170" cy="1444534"/>
            <a:chOff x="598787" y="4288770"/>
            <a:chExt cx="2780170" cy="1444534"/>
          </a:xfrm>
        </p:grpSpPr>
        <p:sp>
          <p:nvSpPr>
            <p:cNvPr id="32" name="矩形 31"/>
            <p:cNvSpPr/>
            <p:nvPr/>
          </p:nvSpPr>
          <p:spPr>
            <a:xfrm>
              <a:off x="924577" y="4288770"/>
              <a:ext cx="2454379" cy="457200"/>
            </a:xfrm>
            <a:prstGeom prst="rect">
              <a:avLst/>
            </a:prstGeom>
          </p:spPr>
          <p:txBody>
            <a:bodyPr wrap="square">
              <a:spAutoFit/>
              <a:scene3d>
                <a:camera prst="orthographicFront"/>
                <a:lightRig rig="threePt" dir="t"/>
              </a:scene3d>
              <a:sp3d contourW="12700"/>
            </a:bodyPr>
            <a:lstStyle/>
            <a:p>
              <a:pPr defTabSz="457200">
                <a:lnSpc>
                  <a:spcPct val="120000"/>
                </a:lnSpc>
              </a:pPr>
              <a:r>
                <a:rPr lang="en-US" altLang="zh-CN" sz="2000">
                  <a:solidFill>
                    <a:schemeClr val="tx1">
                      <a:lumMod val="75000"/>
                      <a:lumOff val="25000"/>
                    </a:schemeClr>
                  </a:solidFill>
                  <a:latin typeface="思源黑体 CN Bold" panose="020B0800000000000000" pitchFamily="34" charset="-122"/>
                  <a:ea typeface="思源黑体 CN Bold" panose="020B0800000000000000" pitchFamily="34" charset="-122"/>
                </a:rPr>
                <a:t>06.网络欺凌</a:t>
              </a:r>
            </a:p>
          </p:txBody>
        </p:sp>
        <p:sp>
          <p:nvSpPr>
            <p:cNvPr id="33" name="文本框 32"/>
            <p:cNvSpPr txBox="1"/>
            <p:nvPr/>
          </p:nvSpPr>
          <p:spPr>
            <a:xfrm>
              <a:off x="598786" y="4705009"/>
              <a:ext cx="2780170" cy="1051560"/>
            </a:xfrm>
            <a:prstGeom prst="rect">
              <a:avLst/>
            </a:prstGeom>
            <a:noFill/>
          </p:spPr>
          <p:txBody>
            <a:bodyPr wrap="square" rtlCol="0">
              <a:spAutoFit/>
              <a:scene3d>
                <a:camera prst="orthographicFront"/>
                <a:lightRig rig="threePt" dir="t"/>
              </a:scene3d>
              <a:sp3d contourW="12700"/>
            </a:bodyPr>
            <a:lstStyle/>
            <a:p>
              <a:pPr defTabSz="457200">
                <a:lnSpc>
                  <a:spcPct val="150000"/>
                </a:lnSpc>
              </a:pPr>
              <a:r>
                <a:rPr lang="zh-CN" altLang="en-US" sz="1400">
                  <a:latin typeface="思源黑体 CN Light" panose="020B0300000000000000" pitchFamily="34" charset="-122"/>
                  <a:ea typeface="思源黑体 CN Light" panose="020B0300000000000000" pitchFamily="34" charset="-122"/>
                </a:rPr>
                <a:t>通过手机短信、电子邮件、微信、博客、论坛等媒介散播谣言、中伤等攻击行为。</a:t>
              </a:r>
            </a:p>
          </p:txBody>
        </p:sp>
      </p:grpSp>
      <p:sp>
        <p:nvSpPr>
          <p:cNvPr id="3" name="椭圆 2"/>
          <p:cNvSpPr/>
          <p:nvPr/>
        </p:nvSpPr>
        <p:spPr>
          <a:xfrm>
            <a:off x="5512707" y="3136613"/>
            <a:ext cx="1040369" cy="579120"/>
          </a:xfrm>
          <a:prstGeom prst="ellipse">
            <a:avLst/>
          </a:prstGeom>
          <a:solidFill>
            <a:srgbClr val="AE0001"/>
          </a:solidFill>
        </p:spPr>
        <p:txBody>
          <a:bodyPr wrap="square">
            <a:spAutoFit/>
          </a:bodyPr>
          <a:lstStyle/>
          <a:p>
            <a:pPr lvl="0" algn="ctr"/>
            <a:r>
              <a:rPr lang="zh-CN" altLang="en-US" sz="1600" b="1">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rPr>
              <a:t>六种</a:t>
            </a:r>
          </a:p>
          <a:p>
            <a:pPr lvl="0" algn="ctr"/>
            <a:r>
              <a:rPr lang="zh-CN" altLang="en-US" sz="1600" b="1">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rPr>
              <a:t>常见形式</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anim calcmode="lin" valueType="num">
                                      <p:cBhvr>
                                        <p:cTn id="14" dur="500" fill="hold"/>
                                        <p:tgtEl>
                                          <p:spTgt spid="22"/>
                                        </p:tgtEl>
                                        <p:attrNameLst>
                                          <p:attrName>ppt_x</p:attrName>
                                        </p:attrNameLst>
                                      </p:cBhvr>
                                      <p:tavLst>
                                        <p:tav tm="0">
                                          <p:val>
                                            <p:strVal val="#ppt_x"/>
                                          </p:val>
                                        </p:tav>
                                        <p:tav tm="100000">
                                          <p:val>
                                            <p:strVal val="#ppt_x"/>
                                          </p:val>
                                        </p:tav>
                                      </p:tavLst>
                                    </p:anim>
                                    <p:anim calcmode="lin" valueType="num">
                                      <p:cBhvr>
                                        <p:cTn id="15" dur="500" fill="hold"/>
                                        <p:tgtEl>
                                          <p:spTgt spid="22"/>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000"/>
                            </p:stCondLst>
                            <p:childTnLst>
                              <p:par>
                                <p:cTn id="17" presetID="42" presetClass="entr" presetSubtype="0" fill="hold"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500"/>
                                        <p:tgtEl>
                                          <p:spTgt spid="19"/>
                                        </p:tgtEl>
                                      </p:cBhvr>
                                    </p:animEffect>
                                    <p:anim calcmode="lin" valueType="num">
                                      <p:cBhvr>
                                        <p:cTn id="20" dur="500" fill="hold"/>
                                        <p:tgtEl>
                                          <p:spTgt spid="19"/>
                                        </p:tgtEl>
                                        <p:attrNameLst>
                                          <p:attrName>ppt_x</p:attrName>
                                        </p:attrNameLst>
                                      </p:cBhvr>
                                      <p:tavLst>
                                        <p:tav tm="0">
                                          <p:val>
                                            <p:strVal val="#ppt_x"/>
                                          </p:val>
                                        </p:tav>
                                        <p:tav tm="100000">
                                          <p:val>
                                            <p:strVal val="#ppt_x"/>
                                          </p:val>
                                        </p:tav>
                                      </p:tavLst>
                                    </p:anim>
                                    <p:anim calcmode="lin" valueType="num">
                                      <p:cBhvr>
                                        <p:cTn id="21" dur="500" fill="hold"/>
                                        <p:tgtEl>
                                          <p:spTgt spid="19"/>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1500"/>
                            </p:stCondLst>
                            <p:childTnLst>
                              <p:par>
                                <p:cTn id="23" presetID="42" presetClass="entr" presetSubtype="0" fill="hold" nodeType="after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fade">
                                      <p:cBhvr>
                                        <p:cTn id="25" dur="500"/>
                                        <p:tgtEl>
                                          <p:spTgt spid="16"/>
                                        </p:tgtEl>
                                      </p:cBhvr>
                                    </p:animEffect>
                                    <p:anim calcmode="lin" valueType="num">
                                      <p:cBhvr>
                                        <p:cTn id="26" dur="500" fill="hold"/>
                                        <p:tgtEl>
                                          <p:spTgt spid="16"/>
                                        </p:tgtEl>
                                        <p:attrNameLst>
                                          <p:attrName>ppt_x</p:attrName>
                                        </p:attrNameLst>
                                      </p:cBhvr>
                                      <p:tavLst>
                                        <p:tav tm="0">
                                          <p:val>
                                            <p:strVal val="#ppt_x"/>
                                          </p:val>
                                        </p:tav>
                                        <p:tav tm="100000">
                                          <p:val>
                                            <p:strVal val="#ppt_x"/>
                                          </p:val>
                                        </p:tav>
                                      </p:tavLst>
                                    </p:anim>
                                    <p:anim calcmode="lin" valueType="num">
                                      <p:cBhvr>
                                        <p:cTn id="27" dur="500" fill="hold"/>
                                        <p:tgtEl>
                                          <p:spTgt spid="16"/>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2000"/>
                            </p:stCondLst>
                            <p:childTnLst>
                              <p:par>
                                <p:cTn id="29" presetID="42" presetClass="entr" presetSubtype="0" fill="hold" nodeType="after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fade">
                                      <p:cBhvr>
                                        <p:cTn id="31" dur="500"/>
                                        <p:tgtEl>
                                          <p:spTgt spid="25"/>
                                        </p:tgtEl>
                                      </p:cBhvr>
                                    </p:animEffect>
                                    <p:anim calcmode="lin" valueType="num">
                                      <p:cBhvr>
                                        <p:cTn id="32" dur="500" fill="hold"/>
                                        <p:tgtEl>
                                          <p:spTgt spid="25"/>
                                        </p:tgtEl>
                                        <p:attrNameLst>
                                          <p:attrName>ppt_x</p:attrName>
                                        </p:attrNameLst>
                                      </p:cBhvr>
                                      <p:tavLst>
                                        <p:tav tm="0">
                                          <p:val>
                                            <p:strVal val="#ppt_x"/>
                                          </p:val>
                                        </p:tav>
                                        <p:tav tm="100000">
                                          <p:val>
                                            <p:strVal val="#ppt_x"/>
                                          </p:val>
                                        </p:tav>
                                      </p:tavLst>
                                    </p:anim>
                                    <p:anim calcmode="lin" valueType="num">
                                      <p:cBhvr>
                                        <p:cTn id="33" dur="500" fill="hold"/>
                                        <p:tgtEl>
                                          <p:spTgt spid="25"/>
                                        </p:tgtEl>
                                        <p:attrNameLst>
                                          <p:attrName>ppt_y</p:attrName>
                                        </p:attrNameLst>
                                      </p:cBhvr>
                                      <p:tavLst>
                                        <p:tav tm="0">
                                          <p:val>
                                            <p:strVal val="#ppt_y+.1"/>
                                          </p:val>
                                        </p:tav>
                                        <p:tav tm="100000">
                                          <p:val>
                                            <p:strVal val="#ppt_y"/>
                                          </p:val>
                                        </p:tav>
                                      </p:tavLst>
                                    </p:anim>
                                  </p:childTnLst>
                                </p:cTn>
                              </p:par>
                            </p:childTnLst>
                          </p:cTn>
                        </p:par>
                        <p:par>
                          <p:cTn id="34" fill="hold" nodeType="afterGroup">
                            <p:stCondLst>
                              <p:cond delay="2500"/>
                            </p:stCondLst>
                            <p:childTnLst>
                              <p:par>
                                <p:cTn id="35" presetID="42" presetClass="entr" presetSubtype="0" fill="hold"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fade">
                                      <p:cBhvr>
                                        <p:cTn id="37" dur="500"/>
                                        <p:tgtEl>
                                          <p:spTgt spid="28"/>
                                        </p:tgtEl>
                                      </p:cBhvr>
                                    </p:animEffect>
                                    <p:anim calcmode="lin" valueType="num">
                                      <p:cBhvr>
                                        <p:cTn id="38" dur="500" fill="hold"/>
                                        <p:tgtEl>
                                          <p:spTgt spid="28"/>
                                        </p:tgtEl>
                                        <p:attrNameLst>
                                          <p:attrName>ppt_x</p:attrName>
                                        </p:attrNameLst>
                                      </p:cBhvr>
                                      <p:tavLst>
                                        <p:tav tm="0">
                                          <p:val>
                                            <p:strVal val="#ppt_x"/>
                                          </p:val>
                                        </p:tav>
                                        <p:tav tm="100000">
                                          <p:val>
                                            <p:strVal val="#ppt_x"/>
                                          </p:val>
                                        </p:tav>
                                      </p:tavLst>
                                    </p:anim>
                                    <p:anim calcmode="lin" valueType="num">
                                      <p:cBhvr>
                                        <p:cTn id="39" dur="500" fill="hold"/>
                                        <p:tgtEl>
                                          <p:spTgt spid="28"/>
                                        </p:tgtEl>
                                        <p:attrNameLst>
                                          <p:attrName>ppt_y</p:attrName>
                                        </p:attrNameLst>
                                      </p:cBhvr>
                                      <p:tavLst>
                                        <p:tav tm="0">
                                          <p:val>
                                            <p:strVal val="#ppt_y+.1"/>
                                          </p:val>
                                        </p:tav>
                                        <p:tav tm="100000">
                                          <p:val>
                                            <p:strVal val="#ppt_y"/>
                                          </p:val>
                                        </p:tav>
                                      </p:tavLst>
                                    </p:anim>
                                  </p:childTnLst>
                                </p:cTn>
                              </p:par>
                            </p:childTnLst>
                          </p:cTn>
                        </p:par>
                        <p:par>
                          <p:cTn id="40" fill="hold" nodeType="afterGroup">
                            <p:stCondLst>
                              <p:cond delay="3000"/>
                            </p:stCondLst>
                            <p:childTnLst>
                              <p:par>
                                <p:cTn id="41" presetID="42" presetClass="entr" presetSubtype="0" fill="hold" nodeType="afterEffect">
                                  <p:stCondLst>
                                    <p:cond delay="0"/>
                                  </p:stCondLst>
                                  <p:childTnLst>
                                    <p:set>
                                      <p:cBhvr>
                                        <p:cTn id="42" dur="1" fill="hold">
                                          <p:stCondLst>
                                            <p:cond delay="0"/>
                                          </p:stCondLst>
                                        </p:cTn>
                                        <p:tgtEl>
                                          <p:spTgt spid="31"/>
                                        </p:tgtEl>
                                        <p:attrNameLst>
                                          <p:attrName>style.visibility</p:attrName>
                                        </p:attrNameLst>
                                      </p:cBhvr>
                                      <p:to>
                                        <p:strVal val="visible"/>
                                      </p:to>
                                    </p:set>
                                    <p:animEffect transition="in" filter="fade">
                                      <p:cBhvr>
                                        <p:cTn id="43" dur="500"/>
                                        <p:tgtEl>
                                          <p:spTgt spid="31"/>
                                        </p:tgtEl>
                                      </p:cBhvr>
                                    </p:animEffect>
                                    <p:anim calcmode="lin" valueType="num">
                                      <p:cBhvr>
                                        <p:cTn id="44" dur="500" fill="hold"/>
                                        <p:tgtEl>
                                          <p:spTgt spid="31"/>
                                        </p:tgtEl>
                                        <p:attrNameLst>
                                          <p:attrName>ppt_x</p:attrName>
                                        </p:attrNameLst>
                                      </p:cBhvr>
                                      <p:tavLst>
                                        <p:tav tm="0">
                                          <p:val>
                                            <p:strVal val="#ppt_x"/>
                                          </p:val>
                                        </p:tav>
                                        <p:tav tm="100000">
                                          <p:val>
                                            <p:strVal val="#ppt_x"/>
                                          </p:val>
                                        </p:tav>
                                      </p:tavLst>
                                    </p:anim>
                                    <p:anim calcmode="lin" valueType="num">
                                      <p:cBhvr>
                                        <p:cTn id="45" dur="5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323733" y="266226"/>
            <a:ext cx="4108567" cy="608547"/>
            <a:chOff x="7072589" y="2909753"/>
            <a:chExt cx="5177614" cy="766891"/>
          </a:xfrm>
        </p:grpSpPr>
        <p:sp>
          <p:nvSpPr>
            <p:cNvPr id="9" name="椭圆 8"/>
            <p:cNvSpPr/>
            <p:nvPr/>
          </p:nvSpPr>
          <p:spPr>
            <a:xfrm>
              <a:off x="7072589" y="2909753"/>
              <a:ext cx="766892" cy="766891"/>
            </a:xfrm>
            <a:prstGeom prst="ellipse">
              <a:avLst/>
            </a:prstGeom>
            <a:solidFill>
              <a:schemeClr val="tx1">
                <a:lumMod val="75000"/>
                <a:lumOff val="25000"/>
              </a:schemeClr>
            </a:solidFill>
            <a:ln w="38100" cap="flat" cmpd="sng" algn="ctr">
              <a:noFill/>
              <a:prstDash val="solid"/>
              <a:miter lim="800000"/>
            </a:ln>
            <a:effectLst>
              <a:outerShdw blurRad="1270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400" kern="0">
                <a:solidFill>
                  <a:prstClr val="white"/>
                </a:solidFill>
                <a:latin typeface="思源黑体 CN Bold" panose="020B0800000000000000" pitchFamily="34" charset="-122"/>
                <a:ea typeface="思源黑体 CN Bold" panose="020B0800000000000000" pitchFamily="34" charset="-122"/>
              </a:endParaRPr>
            </a:p>
          </p:txBody>
        </p:sp>
        <p:sp>
          <p:nvSpPr>
            <p:cNvPr id="10" name="文本框 38"/>
            <p:cNvSpPr txBox="1"/>
            <p:nvPr>
              <p:custDataLst>
                <p:tags r:id="rId1"/>
              </p:custDataLst>
            </p:nvPr>
          </p:nvSpPr>
          <p:spPr>
            <a:xfrm>
              <a:off x="8049182" y="3031589"/>
              <a:ext cx="4201021" cy="499342"/>
            </a:xfrm>
            <a:prstGeom prst="rect">
              <a:avLst/>
            </a:prstGeom>
            <a:noFill/>
          </p:spPr>
          <p:txBody>
            <a:bodyPr wrap="square" rtlCol="0">
              <a:spAutoFit/>
            </a:bodyPr>
            <a:lstStyle/>
            <a:p>
              <a:pPr lvl="0"/>
              <a:r>
                <a:rPr lang="zh-CN" altLang="en-US" sz="2000">
                  <a:solidFill>
                    <a:schemeClr val="tx1">
                      <a:lumMod val="85000"/>
                      <a:lumOff val="15000"/>
                    </a:schemeClr>
                  </a:solidFill>
                  <a:latin typeface="思源黑体 CN Bold" panose="020B0800000000000000" pitchFamily="34" charset="-122"/>
                  <a:ea typeface="思源黑体 CN Bold" panose="020B0800000000000000" pitchFamily="34" charset="-122"/>
                </a:rPr>
                <a:t>校园欺凌的定义和常见形式</a:t>
              </a:r>
            </a:p>
          </p:txBody>
        </p:sp>
        <p:sp>
          <p:nvSpPr>
            <p:cNvPr id="11" name="文本框 38"/>
            <p:cNvSpPr txBox="1"/>
            <p:nvPr>
              <p:custDataLst>
                <p:tags r:id="rId2"/>
              </p:custDataLst>
            </p:nvPr>
          </p:nvSpPr>
          <p:spPr>
            <a:xfrm>
              <a:off x="7072590" y="3031589"/>
              <a:ext cx="766892" cy="499342"/>
            </a:xfrm>
            <a:prstGeom prst="rect">
              <a:avLst/>
            </a:prstGeom>
            <a:noFill/>
          </p:spPr>
          <p:txBody>
            <a:bodyPr wrap="square" rtlCol="0">
              <a:spAutoFit/>
            </a:bodyPr>
            <a:lstStyle/>
            <a:p>
              <a:pPr lvl="0" algn="ctr"/>
              <a:r>
                <a:rPr lang="en-US" altLang="zh-CN" sz="20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rPr>
                <a:t>02</a:t>
              </a:r>
            </a:p>
          </p:txBody>
        </p:sp>
      </p:grpSp>
      <p:sp>
        <p:nvSpPr>
          <p:cNvPr id="4" name="文本框 3"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grpSp>
        <p:nvGrpSpPr>
          <p:cNvPr id="7" name="组合 6"/>
          <p:cNvGrpSpPr/>
          <p:nvPr/>
        </p:nvGrpSpPr>
        <p:grpSpPr>
          <a:xfrm>
            <a:off x="5354336" y="2788547"/>
            <a:ext cx="1783650" cy="1783649"/>
            <a:chOff x="5354336" y="2788547"/>
            <a:chExt cx="1783650" cy="1783649"/>
          </a:xfrm>
        </p:grpSpPr>
        <p:sp>
          <p:nvSpPr>
            <p:cNvPr id="12" name="齿轮"/>
            <p:cNvSpPr/>
            <p:nvPr/>
          </p:nvSpPr>
          <p:spPr bwMode="auto">
            <a:xfrm>
              <a:off x="5354336" y="2788547"/>
              <a:ext cx="1783650" cy="1783649"/>
            </a:xfrm>
            <a:custGeom>
              <a:avLst/>
              <a:gdLst>
                <a:gd name="T0" fmla="*/ 2147483646 w 4408"/>
                <a:gd name="T1" fmla="*/ 2147483646 h 4408"/>
                <a:gd name="T2" fmla="*/ 2147483646 w 4408"/>
                <a:gd name="T3" fmla="*/ 2147483646 h 4408"/>
                <a:gd name="T4" fmla="*/ 2147483646 w 4408"/>
                <a:gd name="T5" fmla="*/ 2147483646 h 4408"/>
                <a:gd name="T6" fmla="*/ 2147483646 w 4408"/>
                <a:gd name="T7" fmla="*/ 2147483646 h 4408"/>
                <a:gd name="T8" fmla="*/ 2147483646 w 4408"/>
                <a:gd name="T9" fmla="*/ 2147483646 h 4408"/>
                <a:gd name="T10" fmla="*/ 2147483646 w 4408"/>
                <a:gd name="T11" fmla="*/ 2147483646 h 4408"/>
                <a:gd name="T12" fmla="*/ 2147483646 w 4408"/>
                <a:gd name="T13" fmla="*/ 2147483646 h 4408"/>
                <a:gd name="T14" fmla="*/ 2147483646 w 4408"/>
                <a:gd name="T15" fmla="*/ 2147483646 h 4408"/>
                <a:gd name="T16" fmla="*/ 2147483646 w 4408"/>
                <a:gd name="T17" fmla="*/ 2147483646 h 4408"/>
                <a:gd name="T18" fmla="*/ 2147483646 w 4408"/>
                <a:gd name="T19" fmla="*/ 2147483646 h 4408"/>
                <a:gd name="T20" fmla="*/ 2147483646 w 4408"/>
                <a:gd name="T21" fmla="*/ 564979005 h 4408"/>
                <a:gd name="T22" fmla="*/ 2147483646 w 4408"/>
                <a:gd name="T23" fmla="*/ 2147483646 h 4408"/>
                <a:gd name="T24" fmla="*/ 2147483646 w 4408"/>
                <a:gd name="T25" fmla="*/ 2147483646 h 4408"/>
                <a:gd name="T26" fmla="*/ 2147483646 w 4408"/>
                <a:gd name="T27" fmla="*/ 2147483646 h 4408"/>
                <a:gd name="T28" fmla="*/ 2147483646 w 4408"/>
                <a:gd name="T29" fmla="*/ 2147483646 h 4408"/>
                <a:gd name="T30" fmla="*/ 2147483646 w 4408"/>
                <a:gd name="T31" fmla="*/ 2147483646 h 4408"/>
                <a:gd name="T32" fmla="*/ 2147483646 w 4408"/>
                <a:gd name="T33" fmla="*/ 2147483646 h 4408"/>
                <a:gd name="T34" fmla="*/ 2147483646 w 4408"/>
                <a:gd name="T35" fmla="*/ 2147483646 h 4408"/>
                <a:gd name="T36" fmla="*/ 2147483646 w 4408"/>
                <a:gd name="T37" fmla="*/ 2147483646 h 4408"/>
                <a:gd name="T38" fmla="*/ 2147483646 w 4408"/>
                <a:gd name="T39" fmla="*/ 2147483646 h 4408"/>
                <a:gd name="T40" fmla="*/ 2147483646 w 4408"/>
                <a:gd name="T41" fmla="*/ 2147483646 h 4408"/>
                <a:gd name="T42" fmla="*/ 2147483646 w 4408"/>
                <a:gd name="T43" fmla="*/ 2147483646 h 4408"/>
                <a:gd name="T44" fmla="*/ 642768528 w 4408"/>
                <a:gd name="T45" fmla="*/ 2147483646 h 4408"/>
                <a:gd name="T46" fmla="*/ 2147483646 w 4408"/>
                <a:gd name="T47" fmla="*/ 2147483646 h 4408"/>
                <a:gd name="T48" fmla="*/ 2147483646 w 4408"/>
                <a:gd name="T49" fmla="*/ 2147483646 h 4408"/>
                <a:gd name="T50" fmla="*/ 2147483646 w 4408"/>
                <a:gd name="T51" fmla="*/ 2147483646 h 4408"/>
                <a:gd name="T52" fmla="*/ 2147483646 w 4408"/>
                <a:gd name="T53" fmla="*/ 2147483646 h 4408"/>
                <a:gd name="T54" fmla="*/ 2147483646 w 4408"/>
                <a:gd name="T55" fmla="*/ 2147483646 h 4408"/>
                <a:gd name="T56" fmla="*/ 2147483646 w 4408"/>
                <a:gd name="T57" fmla="*/ 2147483646 h 4408"/>
                <a:gd name="T58" fmla="*/ 2147483646 w 4408"/>
                <a:gd name="T59" fmla="*/ 2147483646 h 4408"/>
                <a:gd name="T60" fmla="*/ 2147483646 w 4408"/>
                <a:gd name="T61" fmla="*/ 2147483646 h 4408"/>
                <a:gd name="T62" fmla="*/ 2147483646 w 4408"/>
                <a:gd name="T63" fmla="*/ 2147483646 h 4408"/>
                <a:gd name="T64" fmla="*/ 2147483646 w 4408"/>
                <a:gd name="T65" fmla="*/ 2147483646 h 4408"/>
                <a:gd name="T66" fmla="*/ 2147483646 w 4408"/>
                <a:gd name="T67" fmla="*/ 2147483646 h 4408"/>
                <a:gd name="T68" fmla="*/ 2147483646 w 4408"/>
                <a:gd name="T69" fmla="*/ 2147483646 h 4408"/>
                <a:gd name="T70" fmla="*/ 2147483646 w 4408"/>
                <a:gd name="T71" fmla="*/ 2147483646 h 4408"/>
                <a:gd name="T72" fmla="*/ 2147483646 w 4408"/>
                <a:gd name="T73" fmla="*/ 2147483646 h 4408"/>
                <a:gd name="T74" fmla="*/ 2147483646 w 4408"/>
                <a:gd name="T75" fmla="*/ 2147483646 h 4408"/>
                <a:gd name="T76" fmla="*/ 2147483646 w 4408"/>
                <a:gd name="T77" fmla="*/ 2147483646 h 4408"/>
                <a:gd name="T78" fmla="*/ 2147483646 w 4408"/>
                <a:gd name="T79" fmla="*/ 2147483646 h 4408"/>
                <a:gd name="T80" fmla="*/ 2147483646 w 4408"/>
                <a:gd name="T81" fmla="*/ 2147483646 h 4408"/>
                <a:gd name="T82" fmla="*/ 2147483646 w 4408"/>
                <a:gd name="T83" fmla="*/ 2147483646 h 4408"/>
                <a:gd name="T84" fmla="*/ 2147483646 w 4408"/>
                <a:gd name="T85" fmla="*/ 2147483646 h 4408"/>
                <a:gd name="T86" fmla="*/ 2147483646 w 4408"/>
                <a:gd name="T87" fmla="*/ 2147483646 h 4408"/>
                <a:gd name="T88" fmla="*/ 2147483646 w 4408"/>
                <a:gd name="T89" fmla="*/ 2147483646 h 4408"/>
                <a:gd name="T90" fmla="*/ 2147483646 w 4408"/>
                <a:gd name="T91" fmla="*/ 2147483646 h 4408"/>
                <a:gd name="T92" fmla="*/ 2147483646 w 4408"/>
                <a:gd name="T93" fmla="*/ 2147483646 h 4408"/>
                <a:gd name="T94" fmla="*/ 2147483646 w 4408"/>
                <a:gd name="T95" fmla="*/ 2147483646 h 4408"/>
                <a:gd name="T96" fmla="*/ 2147483646 w 4408"/>
                <a:gd name="T97" fmla="*/ 2147483646 h 4408"/>
                <a:gd name="T98" fmla="*/ 2147483646 w 4408"/>
                <a:gd name="T99" fmla="*/ 2147483646 h 4408"/>
                <a:gd name="T100" fmla="*/ 2147483646 w 4408"/>
                <a:gd name="T101" fmla="*/ 2147483646 h 4408"/>
                <a:gd name="T102" fmla="*/ 2147483646 w 4408"/>
                <a:gd name="T103" fmla="*/ 2147483646 h 4408"/>
                <a:gd name="T104" fmla="*/ 2147483646 w 4408"/>
                <a:gd name="T105" fmla="*/ 2147483646 h 4408"/>
                <a:gd name="T106" fmla="*/ 2147483646 w 4408"/>
                <a:gd name="T107" fmla="*/ 2147483646 h 4408"/>
                <a:gd name="T108" fmla="*/ 2147483646 w 4408"/>
                <a:gd name="T109" fmla="*/ 2147483646 h 4408"/>
                <a:gd name="T110" fmla="*/ 2147483646 w 4408"/>
                <a:gd name="T111" fmla="*/ 2147483646 h 4408"/>
                <a:gd name="T112" fmla="*/ 2147483646 w 4408"/>
                <a:gd name="T113" fmla="*/ 2147483646 h 4408"/>
                <a:gd name="T114" fmla="*/ 2147483646 w 4408"/>
                <a:gd name="T115" fmla="*/ 2147483646 h 4408"/>
                <a:gd name="T116" fmla="*/ 2147483646 w 4408"/>
                <a:gd name="T117" fmla="*/ 2147483646 h 440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408" h="4408">
                  <a:moveTo>
                    <a:pt x="4239" y="1864"/>
                  </a:moveTo>
                  <a:lnTo>
                    <a:pt x="4036" y="1864"/>
                  </a:lnTo>
                  <a:lnTo>
                    <a:pt x="4018" y="1864"/>
                  </a:lnTo>
                  <a:lnTo>
                    <a:pt x="4001" y="1861"/>
                  </a:lnTo>
                  <a:lnTo>
                    <a:pt x="3983" y="1857"/>
                  </a:lnTo>
                  <a:lnTo>
                    <a:pt x="3966" y="1852"/>
                  </a:lnTo>
                  <a:lnTo>
                    <a:pt x="3949" y="1845"/>
                  </a:lnTo>
                  <a:lnTo>
                    <a:pt x="3933" y="1837"/>
                  </a:lnTo>
                  <a:lnTo>
                    <a:pt x="3916" y="1828"/>
                  </a:lnTo>
                  <a:lnTo>
                    <a:pt x="3901" y="1818"/>
                  </a:lnTo>
                  <a:lnTo>
                    <a:pt x="3887" y="1806"/>
                  </a:lnTo>
                  <a:lnTo>
                    <a:pt x="3873" y="1793"/>
                  </a:lnTo>
                  <a:lnTo>
                    <a:pt x="3861" y="1780"/>
                  </a:lnTo>
                  <a:lnTo>
                    <a:pt x="3848" y="1766"/>
                  </a:lnTo>
                  <a:lnTo>
                    <a:pt x="3838" y="1751"/>
                  </a:lnTo>
                  <a:lnTo>
                    <a:pt x="3829" y="1736"/>
                  </a:lnTo>
                  <a:lnTo>
                    <a:pt x="3822" y="1719"/>
                  </a:lnTo>
                  <a:lnTo>
                    <a:pt x="3816" y="1703"/>
                  </a:lnTo>
                  <a:lnTo>
                    <a:pt x="3699" y="1419"/>
                  </a:lnTo>
                  <a:lnTo>
                    <a:pt x="3691" y="1403"/>
                  </a:lnTo>
                  <a:lnTo>
                    <a:pt x="3685" y="1387"/>
                  </a:lnTo>
                  <a:lnTo>
                    <a:pt x="3680" y="1369"/>
                  </a:lnTo>
                  <a:lnTo>
                    <a:pt x="3677" y="1351"/>
                  </a:lnTo>
                  <a:lnTo>
                    <a:pt x="3675" y="1333"/>
                  </a:lnTo>
                  <a:lnTo>
                    <a:pt x="3675" y="1315"/>
                  </a:lnTo>
                  <a:lnTo>
                    <a:pt x="3675" y="1296"/>
                  </a:lnTo>
                  <a:lnTo>
                    <a:pt x="3678" y="1278"/>
                  </a:lnTo>
                  <a:lnTo>
                    <a:pt x="3681" y="1260"/>
                  </a:lnTo>
                  <a:lnTo>
                    <a:pt x="3685" y="1242"/>
                  </a:lnTo>
                  <a:lnTo>
                    <a:pt x="3691" y="1224"/>
                  </a:lnTo>
                  <a:lnTo>
                    <a:pt x="3698" y="1208"/>
                  </a:lnTo>
                  <a:lnTo>
                    <a:pt x="3706" y="1192"/>
                  </a:lnTo>
                  <a:lnTo>
                    <a:pt x="3717" y="1177"/>
                  </a:lnTo>
                  <a:lnTo>
                    <a:pt x="3727" y="1162"/>
                  </a:lnTo>
                  <a:lnTo>
                    <a:pt x="3739" y="1149"/>
                  </a:lnTo>
                  <a:lnTo>
                    <a:pt x="3883" y="1005"/>
                  </a:lnTo>
                  <a:lnTo>
                    <a:pt x="3895" y="992"/>
                  </a:lnTo>
                  <a:lnTo>
                    <a:pt x="3904" y="979"/>
                  </a:lnTo>
                  <a:lnTo>
                    <a:pt x="3913" y="965"/>
                  </a:lnTo>
                  <a:lnTo>
                    <a:pt x="3920" y="949"/>
                  </a:lnTo>
                  <a:lnTo>
                    <a:pt x="3926" y="933"/>
                  </a:lnTo>
                  <a:lnTo>
                    <a:pt x="3930" y="918"/>
                  </a:lnTo>
                  <a:lnTo>
                    <a:pt x="3932" y="902"/>
                  </a:lnTo>
                  <a:lnTo>
                    <a:pt x="3933" y="886"/>
                  </a:lnTo>
                  <a:lnTo>
                    <a:pt x="3932" y="869"/>
                  </a:lnTo>
                  <a:lnTo>
                    <a:pt x="3930" y="853"/>
                  </a:lnTo>
                  <a:lnTo>
                    <a:pt x="3926" y="837"/>
                  </a:lnTo>
                  <a:lnTo>
                    <a:pt x="3920" y="822"/>
                  </a:lnTo>
                  <a:lnTo>
                    <a:pt x="3913" y="806"/>
                  </a:lnTo>
                  <a:lnTo>
                    <a:pt x="3904" y="792"/>
                  </a:lnTo>
                  <a:lnTo>
                    <a:pt x="3895" y="778"/>
                  </a:lnTo>
                  <a:lnTo>
                    <a:pt x="3883" y="765"/>
                  </a:lnTo>
                  <a:lnTo>
                    <a:pt x="3643" y="525"/>
                  </a:lnTo>
                  <a:lnTo>
                    <a:pt x="3630" y="514"/>
                  </a:lnTo>
                  <a:lnTo>
                    <a:pt x="3616" y="504"/>
                  </a:lnTo>
                  <a:lnTo>
                    <a:pt x="3602" y="495"/>
                  </a:lnTo>
                  <a:lnTo>
                    <a:pt x="3587" y="489"/>
                  </a:lnTo>
                  <a:lnTo>
                    <a:pt x="3572" y="483"/>
                  </a:lnTo>
                  <a:lnTo>
                    <a:pt x="3555" y="479"/>
                  </a:lnTo>
                  <a:lnTo>
                    <a:pt x="3539" y="477"/>
                  </a:lnTo>
                  <a:lnTo>
                    <a:pt x="3523" y="476"/>
                  </a:lnTo>
                  <a:lnTo>
                    <a:pt x="3507" y="477"/>
                  </a:lnTo>
                  <a:lnTo>
                    <a:pt x="3490" y="479"/>
                  </a:lnTo>
                  <a:lnTo>
                    <a:pt x="3474" y="483"/>
                  </a:lnTo>
                  <a:lnTo>
                    <a:pt x="3459" y="489"/>
                  </a:lnTo>
                  <a:lnTo>
                    <a:pt x="3444" y="495"/>
                  </a:lnTo>
                  <a:lnTo>
                    <a:pt x="3430" y="504"/>
                  </a:lnTo>
                  <a:lnTo>
                    <a:pt x="3415" y="514"/>
                  </a:lnTo>
                  <a:lnTo>
                    <a:pt x="3403" y="525"/>
                  </a:lnTo>
                  <a:lnTo>
                    <a:pt x="3259" y="669"/>
                  </a:lnTo>
                  <a:lnTo>
                    <a:pt x="3246" y="682"/>
                  </a:lnTo>
                  <a:lnTo>
                    <a:pt x="3232" y="692"/>
                  </a:lnTo>
                  <a:lnTo>
                    <a:pt x="3217" y="702"/>
                  </a:lnTo>
                  <a:lnTo>
                    <a:pt x="3200" y="710"/>
                  </a:lnTo>
                  <a:lnTo>
                    <a:pt x="3183" y="717"/>
                  </a:lnTo>
                  <a:lnTo>
                    <a:pt x="3166" y="723"/>
                  </a:lnTo>
                  <a:lnTo>
                    <a:pt x="3149" y="727"/>
                  </a:lnTo>
                  <a:lnTo>
                    <a:pt x="3130" y="731"/>
                  </a:lnTo>
                  <a:lnTo>
                    <a:pt x="3112" y="733"/>
                  </a:lnTo>
                  <a:lnTo>
                    <a:pt x="3093" y="733"/>
                  </a:lnTo>
                  <a:lnTo>
                    <a:pt x="3075" y="733"/>
                  </a:lnTo>
                  <a:lnTo>
                    <a:pt x="3056" y="731"/>
                  </a:lnTo>
                  <a:lnTo>
                    <a:pt x="3039" y="728"/>
                  </a:lnTo>
                  <a:lnTo>
                    <a:pt x="3022" y="723"/>
                  </a:lnTo>
                  <a:lnTo>
                    <a:pt x="3005" y="717"/>
                  </a:lnTo>
                  <a:lnTo>
                    <a:pt x="2989" y="710"/>
                  </a:lnTo>
                  <a:lnTo>
                    <a:pt x="2705" y="592"/>
                  </a:lnTo>
                  <a:lnTo>
                    <a:pt x="2689" y="587"/>
                  </a:lnTo>
                  <a:lnTo>
                    <a:pt x="2673" y="579"/>
                  </a:lnTo>
                  <a:lnTo>
                    <a:pt x="2658" y="570"/>
                  </a:lnTo>
                  <a:lnTo>
                    <a:pt x="2642" y="560"/>
                  </a:lnTo>
                  <a:lnTo>
                    <a:pt x="2628" y="549"/>
                  </a:lnTo>
                  <a:lnTo>
                    <a:pt x="2615" y="536"/>
                  </a:lnTo>
                  <a:lnTo>
                    <a:pt x="2603" y="522"/>
                  </a:lnTo>
                  <a:lnTo>
                    <a:pt x="2591" y="507"/>
                  </a:lnTo>
                  <a:lnTo>
                    <a:pt x="2581" y="492"/>
                  </a:lnTo>
                  <a:lnTo>
                    <a:pt x="2571" y="476"/>
                  </a:lnTo>
                  <a:lnTo>
                    <a:pt x="2563" y="460"/>
                  </a:lnTo>
                  <a:lnTo>
                    <a:pt x="2556" y="442"/>
                  </a:lnTo>
                  <a:lnTo>
                    <a:pt x="2551" y="425"/>
                  </a:lnTo>
                  <a:lnTo>
                    <a:pt x="2547" y="408"/>
                  </a:lnTo>
                  <a:lnTo>
                    <a:pt x="2544" y="391"/>
                  </a:lnTo>
                  <a:lnTo>
                    <a:pt x="2543" y="373"/>
                  </a:lnTo>
                  <a:lnTo>
                    <a:pt x="2543" y="169"/>
                  </a:lnTo>
                  <a:lnTo>
                    <a:pt x="2543" y="152"/>
                  </a:lnTo>
                  <a:lnTo>
                    <a:pt x="2540" y="135"/>
                  </a:lnTo>
                  <a:lnTo>
                    <a:pt x="2536" y="119"/>
                  </a:lnTo>
                  <a:lnTo>
                    <a:pt x="2530" y="103"/>
                  </a:lnTo>
                  <a:lnTo>
                    <a:pt x="2523" y="88"/>
                  </a:lnTo>
                  <a:lnTo>
                    <a:pt x="2515" y="75"/>
                  </a:lnTo>
                  <a:lnTo>
                    <a:pt x="2505" y="62"/>
                  </a:lnTo>
                  <a:lnTo>
                    <a:pt x="2493" y="50"/>
                  </a:lnTo>
                  <a:lnTo>
                    <a:pt x="2481" y="39"/>
                  </a:lnTo>
                  <a:lnTo>
                    <a:pt x="2469" y="28"/>
                  </a:lnTo>
                  <a:lnTo>
                    <a:pt x="2455" y="20"/>
                  </a:lnTo>
                  <a:lnTo>
                    <a:pt x="2440" y="13"/>
                  </a:lnTo>
                  <a:lnTo>
                    <a:pt x="2424" y="7"/>
                  </a:lnTo>
                  <a:lnTo>
                    <a:pt x="2408" y="3"/>
                  </a:lnTo>
                  <a:lnTo>
                    <a:pt x="2391" y="1"/>
                  </a:lnTo>
                  <a:lnTo>
                    <a:pt x="2374" y="0"/>
                  </a:lnTo>
                  <a:lnTo>
                    <a:pt x="2035" y="0"/>
                  </a:lnTo>
                  <a:lnTo>
                    <a:pt x="2018" y="1"/>
                  </a:lnTo>
                  <a:lnTo>
                    <a:pt x="2001" y="3"/>
                  </a:lnTo>
                  <a:lnTo>
                    <a:pt x="1985" y="7"/>
                  </a:lnTo>
                  <a:lnTo>
                    <a:pt x="1969" y="13"/>
                  </a:lnTo>
                  <a:lnTo>
                    <a:pt x="1955" y="20"/>
                  </a:lnTo>
                  <a:lnTo>
                    <a:pt x="1941" y="28"/>
                  </a:lnTo>
                  <a:lnTo>
                    <a:pt x="1927" y="39"/>
                  </a:lnTo>
                  <a:lnTo>
                    <a:pt x="1915" y="50"/>
                  </a:lnTo>
                  <a:lnTo>
                    <a:pt x="1904" y="62"/>
                  </a:lnTo>
                  <a:lnTo>
                    <a:pt x="1894" y="75"/>
                  </a:lnTo>
                  <a:lnTo>
                    <a:pt x="1886" y="88"/>
                  </a:lnTo>
                  <a:lnTo>
                    <a:pt x="1879" y="103"/>
                  </a:lnTo>
                  <a:lnTo>
                    <a:pt x="1873" y="119"/>
                  </a:lnTo>
                  <a:lnTo>
                    <a:pt x="1869" y="135"/>
                  </a:lnTo>
                  <a:lnTo>
                    <a:pt x="1867" y="152"/>
                  </a:lnTo>
                  <a:lnTo>
                    <a:pt x="1866" y="169"/>
                  </a:lnTo>
                  <a:lnTo>
                    <a:pt x="1866" y="373"/>
                  </a:lnTo>
                  <a:lnTo>
                    <a:pt x="1864" y="391"/>
                  </a:lnTo>
                  <a:lnTo>
                    <a:pt x="1861" y="408"/>
                  </a:lnTo>
                  <a:lnTo>
                    <a:pt x="1858" y="425"/>
                  </a:lnTo>
                  <a:lnTo>
                    <a:pt x="1852" y="442"/>
                  </a:lnTo>
                  <a:lnTo>
                    <a:pt x="1845" y="460"/>
                  </a:lnTo>
                  <a:lnTo>
                    <a:pt x="1837" y="476"/>
                  </a:lnTo>
                  <a:lnTo>
                    <a:pt x="1828" y="492"/>
                  </a:lnTo>
                  <a:lnTo>
                    <a:pt x="1818" y="507"/>
                  </a:lnTo>
                  <a:lnTo>
                    <a:pt x="1807" y="522"/>
                  </a:lnTo>
                  <a:lnTo>
                    <a:pt x="1793" y="536"/>
                  </a:lnTo>
                  <a:lnTo>
                    <a:pt x="1780" y="549"/>
                  </a:lnTo>
                  <a:lnTo>
                    <a:pt x="1766" y="560"/>
                  </a:lnTo>
                  <a:lnTo>
                    <a:pt x="1751" y="570"/>
                  </a:lnTo>
                  <a:lnTo>
                    <a:pt x="1736" y="579"/>
                  </a:lnTo>
                  <a:lnTo>
                    <a:pt x="1719" y="587"/>
                  </a:lnTo>
                  <a:lnTo>
                    <a:pt x="1703" y="592"/>
                  </a:lnTo>
                  <a:lnTo>
                    <a:pt x="1419" y="710"/>
                  </a:lnTo>
                  <a:lnTo>
                    <a:pt x="1404" y="717"/>
                  </a:lnTo>
                  <a:lnTo>
                    <a:pt x="1387" y="723"/>
                  </a:lnTo>
                  <a:lnTo>
                    <a:pt x="1370" y="728"/>
                  </a:lnTo>
                  <a:lnTo>
                    <a:pt x="1352" y="731"/>
                  </a:lnTo>
                  <a:lnTo>
                    <a:pt x="1334" y="733"/>
                  </a:lnTo>
                  <a:lnTo>
                    <a:pt x="1316" y="733"/>
                  </a:lnTo>
                  <a:lnTo>
                    <a:pt x="1297" y="733"/>
                  </a:lnTo>
                  <a:lnTo>
                    <a:pt x="1278" y="731"/>
                  </a:lnTo>
                  <a:lnTo>
                    <a:pt x="1261" y="727"/>
                  </a:lnTo>
                  <a:lnTo>
                    <a:pt x="1243" y="723"/>
                  </a:lnTo>
                  <a:lnTo>
                    <a:pt x="1225" y="717"/>
                  </a:lnTo>
                  <a:lnTo>
                    <a:pt x="1208" y="710"/>
                  </a:lnTo>
                  <a:lnTo>
                    <a:pt x="1193" y="702"/>
                  </a:lnTo>
                  <a:lnTo>
                    <a:pt x="1178" y="692"/>
                  </a:lnTo>
                  <a:lnTo>
                    <a:pt x="1164" y="682"/>
                  </a:lnTo>
                  <a:lnTo>
                    <a:pt x="1150" y="669"/>
                  </a:lnTo>
                  <a:lnTo>
                    <a:pt x="1005" y="525"/>
                  </a:lnTo>
                  <a:lnTo>
                    <a:pt x="993" y="514"/>
                  </a:lnTo>
                  <a:lnTo>
                    <a:pt x="979" y="504"/>
                  </a:lnTo>
                  <a:lnTo>
                    <a:pt x="965" y="495"/>
                  </a:lnTo>
                  <a:lnTo>
                    <a:pt x="950" y="489"/>
                  </a:lnTo>
                  <a:lnTo>
                    <a:pt x="934" y="483"/>
                  </a:lnTo>
                  <a:lnTo>
                    <a:pt x="918" y="479"/>
                  </a:lnTo>
                  <a:lnTo>
                    <a:pt x="902" y="477"/>
                  </a:lnTo>
                  <a:lnTo>
                    <a:pt x="886" y="476"/>
                  </a:lnTo>
                  <a:lnTo>
                    <a:pt x="869" y="477"/>
                  </a:lnTo>
                  <a:lnTo>
                    <a:pt x="853" y="479"/>
                  </a:lnTo>
                  <a:lnTo>
                    <a:pt x="837" y="483"/>
                  </a:lnTo>
                  <a:lnTo>
                    <a:pt x="822" y="489"/>
                  </a:lnTo>
                  <a:lnTo>
                    <a:pt x="807" y="495"/>
                  </a:lnTo>
                  <a:lnTo>
                    <a:pt x="792" y="504"/>
                  </a:lnTo>
                  <a:lnTo>
                    <a:pt x="779" y="514"/>
                  </a:lnTo>
                  <a:lnTo>
                    <a:pt x="766" y="525"/>
                  </a:lnTo>
                  <a:lnTo>
                    <a:pt x="527" y="765"/>
                  </a:lnTo>
                  <a:lnTo>
                    <a:pt x="514" y="778"/>
                  </a:lnTo>
                  <a:lnTo>
                    <a:pt x="504" y="792"/>
                  </a:lnTo>
                  <a:lnTo>
                    <a:pt x="496" y="806"/>
                  </a:lnTo>
                  <a:lnTo>
                    <a:pt x="489" y="822"/>
                  </a:lnTo>
                  <a:lnTo>
                    <a:pt x="484" y="837"/>
                  </a:lnTo>
                  <a:lnTo>
                    <a:pt x="480" y="853"/>
                  </a:lnTo>
                  <a:lnTo>
                    <a:pt x="477" y="869"/>
                  </a:lnTo>
                  <a:lnTo>
                    <a:pt x="477" y="886"/>
                  </a:lnTo>
                  <a:lnTo>
                    <a:pt x="477" y="902"/>
                  </a:lnTo>
                  <a:lnTo>
                    <a:pt x="480" y="918"/>
                  </a:lnTo>
                  <a:lnTo>
                    <a:pt x="484" y="933"/>
                  </a:lnTo>
                  <a:lnTo>
                    <a:pt x="489" y="949"/>
                  </a:lnTo>
                  <a:lnTo>
                    <a:pt x="496" y="965"/>
                  </a:lnTo>
                  <a:lnTo>
                    <a:pt x="504" y="979"/>
                  </a:lnTo>
                  <a:lnTo>
                    <a:pt x="514" y="992"/>
                  </a:lnTo>
                  <a:lnTo>
                    <a:pt x="527" y="1005"/>
                  </a:lnTo>
                  <a:lnTo>
                    <a:pt x="670" y="1149"/>
                  </a:lnTo>
                  <a:lnTo>
                    <a:pt x="682" y="1162"/>
                  </a:lnTo>
                  <a:lnTo>
                    <a:pt x="693" y="1177"/>
                  </a:lnTo>
                  <a:lnTo>
                    <a:pt x="702" y="1192"/>
                  </a:lnTo>
                  <a:lnTo>
                    <a:pt x="710" y="1208"/>
                  </a:lnTo>
                  <a:lnTo>
                    <a:pt x="717" y="1224"/>
                  </a:lnTo>
                  <a:lnTo>
                    <a:pt x="723" y="1242"/>
                  </a:lnTo>
                  <a:lnTo>
                    <a:pt x="728" y="1260"/>
                  </a:lnTo>
                  <a:lnTo>
                    <a:pt x="732" y="1278"/>
                  </a:lnTo>
                  <a:lnTo>
                    <a:pt x="734" y="1296"/>
                  </a:lnTo>
                  <a:lnTo>
                    <a:pt x="735" y="1315"/>
                  </a:lnTo>
                  <a:lnTo>
                    <a:pt x="734" y="1333"/>
                  </a:lnTo>
                  <a:lnTo>
                    <a:pt x="732" y="1351"/>
                  </a:lnTo>
                  <a:lnTo>
                    <a:pt x="728" y="1369"/>
                  </a:lnTo>
                  <a:lnTo>
                    <a:pt x="723" y="1387"/>
                  </a:lnTo>
                  <a:lnTo>
                    <a:pt x="717" y="1403"/>
                  </a:lnTo>
                  <a:lnTo>
                    <a:pt x="710" y="1419"/>
                  </a:lnTo>
                  <a:lnTo>
                    <a:pt x="594" y="1703"/>
                  </a:lnTo>
                  <a:lnTo>
                    <a:pt x="587" y="1719"/>
                  </a:lnTo>
                  <a:lnTo>
                    <a:pt x="579" y="1736"/>
                  </a:lnTo>
                  <a:lnTo>
                    <a:pt x="570" y="1751"/>
                  </a:lnTo>
                  <a:lnTo>
                    <a:pt x="560" y="1766"/>
                  </a:lnTo>
                  <a:lnTo>
                    <a:pt x="549" y="1780"/>
                  </a:lnTo>
                  <a:lnTo>
                    <a:pt x="536" y="1793"/>
                  </a:lnTo>
                  <a:lnTo>
                    <a:pt x="523" y="1806"/>
                  </a:lnTo>
                  <a:lnTo>
                    <a:pt x="508" y="1818"/>
                  </a:lnTo>
                  <a:lnTo>
                    <a:pt x="493" y="1828"/>
                  </a:lnTo>
                  <a:lnTo>
                    <a:pt x="477" y="1837"/>
                  </a:lnTo>
                  <a:lnTo>
                    <a:pt x="460" y="1845"/>
                  </a:lnTo>
                  <a:lnTo>
                    <a:pt x="443" y="1852"/>
                  </a:lnTo>
                  <a:lnTo>
                    <a:pt x="426" y="1857"/>
                  </a:lnTo>
                  <a:lnTo>
                    <a:pt x="409" y="1861"/>
                  </a:lnTo>
                  <a:lnTo>
                    <a:pt x="391" y="1864"/>
                  </a:lnTo>
                  <a:lnTo>
                    <a:pt x="373" y="1865"/>
                  </a:lnTo>
                  <a:lnTo>
                    <a:pt x="170" y="1864"/>
                  </a:lnTo>
                  <a:lnTo>
                    <a:pt x="152" y="1865"/>
                  </a:lnTo>
                  <a:lnTo>
                    <a:pt x="136" y="1868"/>
                  </a:lnTo>
                  <a:lnTo>
                    <a:pt x="120" y="1873"/>
                  </a:lnTo>
                  <a:lnTo>
                    <a:pt x="104" y="1879"/>
                  </a:lnTo>
                  <a:lnTo>
                    <a:pt x="89" y="1886"/>
                  </a:lnTo>
                  <a:lnTo>
                    <a:pt x="75" y="1894"/>
                  </a:lnTo>
                  <a:lnTo>
                    <a:pt x="62" y="1904"/>
                  </a:lnTo>
                  <a:lnTo>
                    <a:pt x="50" y="1915"/>
                  </a:lnTo>
                  <a:lnTo>
                    <a:pt x="39" y="1926"/>
                  </a:lnTo>
                  <a:lnTo>
                    <a:pt x="30" y="1939"/>
                  </a:lnTo>
                  <a:lnTo>
                    <a:pt x="20" y="1954"/>
                  </a:lnTo>
                  <a:lnTo>
                    <a:pt x="13" y="1969"/>
                  </a:lnTo>
                  <a:lnTo>
                    <a:pt x="8" y="1984"/>
                  </a:lnTo>
                  <a:lnTo>
                    <a:pt x="3" y="2000"/>
                  </a:lnTo>
                  <a:lnTo>
                    <a:pt x="1" y="2018"/>
                  </a:lnTo>
                  <a:lnTo>
                    <a:pt x="0" y="2035"/>
                  </a:lnTo>
                  <a:lnTo>
                    <a:pt x="0" y="2374"/>
                  </a:lnTo>
                  <a:lnTo>
                    <a:pt x="1" y="2391"/>
                  </a:lnTo>
                  <a:lnTo>
                    <a:pt x="3" y="2408"/>
                  </a:lnTo>
                  <a:lnTo>
                    <a:pt x="8" y="2424"/>
                  </a:lnTo>
                  <a:lnTo>
                    <a:pt x="13" y="2440"/>
                  </a:lnTo>
                  <a:lnTo>
                    <a:pt x="20" y="2454"/>
                  </a:lnTo>
                  <a:lnTo>
                    <a:pt x="30" y="2468"/>
                  </a:lnTo>
                  <a:lnTo>
                    <a:pt x="39" y="2481"/>
                  </a:lnTo>
                  <a:lnTo>
                    <a:pt x="50" y="2493"/>
                  </a:lnTo>
                  <a:lnTo>
                    <a:pt x="62" y="2504"/>
                  </a:lnTo>
                  <a:lnTo>
                    <a:pt x="75" y="2515"/>
                  </a:lnTo>
                  <a:lnTo>
                    <a:pt x="89" y="2523"/>
                  </a:lnTo>
                  <a:lnTo>
                    <a:pt x="104" y="2530"/>
                  </a:lnTo>
                  <a:lnTo>
                    <a:pt x="120" y="2536"/>
                  </a:lnTo>
                  <a:lnTo>
                    <a:pt x="136" y="2540"/>
                  </a:lnTo>
                  <a:lnTo>
                    <a:pt x="152" y="2542"/>
                  </a:lnTo>
                  <a:lnTo>
                    <a:pt x="170" y="2543"/>
                  </a:lnTo>
                  <a:lnTo>
                    <a:pt x="373" y="2543"/>
                  </a:lnTo>
                  <a:lnTo>
                    <a:pt x="391" y="2544"/>
                  </a:lnTo>
                  <a:lnTo>
                    <a:pt x="408" y="2547"/>
                  </a:lnTo>
                  <a:lnTo>
                    <a:pt x="426" y="2551"/>
                  </a:lnTo>
                  <a:lnTo>
                    <a:pt x="443" y="2556"/>
                  </a:lnTo>
                  <a:lnTo>
                    <a:pt x="460" y="2563"/>
                  </a:lnTo>
                  <a:lnTo>
                    <a:pt x="477" y="2571"/>
                  </a:lnTo>
                  <a:lnTo>
                    <a:pt x="492" y="2581"/>
                  </a:lnTo>
                  <a:lnTo>
                    <a:pt x="507" y="2591"/>
                  </a:lnTo>
                  <a:lnTo>
                    <a:pt x="523" y="2603"/>
                  </a:lnTo>
                  <a:lnTo>
                    <a:pt x="536" y="2615"/>
                  </a:lnTo>
                  <a:lnTo>
                    <a:pt x="549" y="2628"/>
                  </a:lnTo>
                  <a:lnTo>
                    <a:pt x="560" y="2642"/>
                  </a:lnTo>
                  <a:lnTo>
                    <a:pt x="570" y="2658"/>
                  </a:lnTo>
                  <a:lnTo>
                    <a:pt x="579" y="2673"/>
                  </a:lnTo>
                  <a:lnTo>
                    <a:pt x="586" y="2689"/>
                  </a:lnTo>
                  <a:lnTo>
                    <a:pt x="593" y="2705"/>
                  </a:lnTo>
                  <a:lnTo>
                    <a:pt x="710" y="2989"/>
                  </a:lnTo>
                  <a:lnTo>
                    <a:pt x="717" y="3006"/>
                  </a:lnTo>
                  <a:lnTo>
                    <a:pt x="723" y="3022"/>
                  </a:lnTo>
                  <a:lnTo>
                    <a:pt x="728" y="3039"/>
                  </a:lnTo>
                  <a:lnTo>
                    <a:pt x="732" y="3057"/>
                  </a:lnTo>
                  <a:lnTo>
                    <a:pt x="734" y="3075"/>
                  </a:lnTo>
                  <a:lnTo>
                    <a:pt x="735" y="3094"/>
                  </a:lnTo>
                  <a:lnTo>
                    <a:pt x="734" y="3112"/>
                  </a:lnTo>
                  <a:lnTo>
                    <a:pt x="732" y="3130"/>
                  </a:lnTo>
                  <a:lnTo>
                    <a:pt x="727" y="3149"/>
                  </a:lnTo>
                  <a:lnTo>
                    <a:pt x="723" y="3166"/>
                  </a:lnTo>
                  <a:lnTo>
                    <a:pt x="717" y="3184"/>
                  </a:lnTo>
                  <a:lnTo>
                    <a:pt x="710" y="3200"/>
                  </a:lnTo>
                  <a:lnTo>
                    <a:pt x="702" y="3217"/>
                  </a:lnTo>
                  <a:lnTo>
                    <a:pt x="693" y="3232"/>
                  </a:lnTo>
                  <a:lnTo>
                    <a:pt x="682" y="3246"/>
                  </a:lnTo>
                  <a:lnTo>
                    <a:pt x="670" y="3259"/>
                  </a:lnTo>
                  <a:lnTo>
                    <a:pt x="526" y="3403"/>
                  </a:lnTo>
                  <a:lnTo>
                    <a:pt x="514" y="3415"/>
                  </a:lnTo>
                  <a:lnTo>
                    <a:pt x="504" y="3430"/>
                  </a:lnTo>
                  <a:lnTo>
                    <a:pt x="496" y="3444"/>
                  </a:lnTo>
                  <a:lnTo>
                    <a:pt x="489" y="3459"/>
                  </a:lnTo>
                  <a:lnTo>
                    <a:pt x="483" y="3474"/>
                  </a:lnTo>
                  <a:lnTo>
                    <a:pt x="480" y="3490"/>
                  </a:lnTo>
                  <a:lnTo>
                    <a:pt x="477" y="3507"/>
                  </a:lnTo>
                  <a:lnTo>
                    <a:pt x="477" y="3523"/>
                  </a:lnTo>
                  <a:lnTo>
                    <a:pt x="477" y="3539"/>
                  </a:lnTo>
                  <a:lnTo>
                    <a:pt x="480" y="3555"/>
                  </a:lnTo>
                  <a:lnTo>
                    <a:pt x="483" y="3572"/>
                  </a:lnTo>
                  <a:lnTo>
                    <a:pt x="489" y="3587"/>
                  </a:lnTo>
                  <a:lnTo>
                    <a:pt x="496" y="3602"/>
                  </a:lnTo>
                  <a:lnTo>
                    <a:pt x="504" y="3616"/>
                  </a:lnTo>
                  <a:lnTo>
                    <a:pt x="514" y="3630"/>
                  </a:lnTo>
                  <a:lnTo>
                    <a:pt x="526" y="3643"/>
                  </a:lnTo>
                  <a:lnTo>
                    <a:pt x="766" y="3883"/>
                  </a:lnTo>
                  <a:lnTo>
                    <a:pt x="779" y="3894"/>
                  </a:lnTo>
                  <a:lnTo>
                    <a:pt x="792" y="3904"/>
                  </a:lnTo>
                  <a:lnTo>
                    <a:pt x="807" y="3913"/>
                  </a:lnTo>
                  <a:lnTo>
                    <a:pt x="822" y="3921"/>
                  </a:lnTo>
                  <a:lnTo>
                    <a:pt x="837" y="3926"/>
                  </a:lnTo>
                  <a:lnTo>
                    <a:pt x="853" y="3930"/>
                  </a:lnTo>
                  <a:lnTo>
                    <a:pt x="869" y="3932"/>
                  </a:lnTo>
                  <a:lnTo>
                    <a:pt x="886" y="3933"/>
                  </a:lnTo>
                  <a:lnTo>
                    <a:pt x="902" y="3932"/>
                  </a:lnTo>
                  <a:lnTo>
                    <a:pt x="918" y="3930"/>
                  </a:lnTo>
                  <a:lnTo>
                    <a:pt x="934" y="3926"/>
                  </a:lnTo>
                  <a:lnTo>
                    <a:pt x="950" y="3921"/>
                  </a:lnTo>
                  <a:lnTo>
                    <a:pt x="965" y="3913"/>
                  </a:lnTo>
                  <a:lnTo>
                    <a:pt x="979" y="3904"/>
                  </a:lnTo>
                  <a:lnTo>
                    <a:pt x="993" y="3894"/>
                  </a:lnTo>
                  <a:lnTo>
                    <a:pt x="1005" y="3883"/>
                  </a:lnTo>
                  <a:lnTo>
                    <a:pt x="1150" y="3739"/>
                  </a:lnTo>
                  <a:lnTo>
                    <a:pt x="1163" y="3727"/>
                  </a:lnTo>
                  <a:lnTo>
                    <a:pt x="1177" y="3717"/>
                  </a:lnTo>
                  <a:lnTo>
                    <a:pt x="1192" y="3706"/>
                  </a:lnTo>
                  <a:lnTo>
                    <a:pt x="1208" y="3698"/>
                  </a:lnTo>
                  <a:lnTo>
                    <a:pt x="1225" y="3691"/>
                  </a:lnTo>
                  <a:lnTo>
                    <a:pt x="1243" y="3685"/>
                  </a:lnTo>
                  <a:lnTo>
                    <a:pt x="1260" y="3681"/>
                  </a:lnTo>
                  <a:lnTo>
                    <a:pt x="1278" y="3678"/>
                  </a:lnTo>
                  <a:lnTo>
                    <a:pt x="1296" y="3675"/>
                  </a:lnTo>
                  <a:lnTo>
                    <a:pt x="1315" y="3675"/>
                  </a:lnTo>
                  <a:lnTo>
                    <a:pt x="1333" y="3675"/>
                  </a:lnTo>
                  <a:lnTo>
                    <a:pt x="1351" y="3677"/>
                  </a:lnTo>
                  <a:lnTo>
                    <a:pt x="1370" y="3681"/>
                  </a:lnTo>
                  <a:lnTo>
                    <a:pt x="1387" y="3685"/>
                  </a:lnTo>
                  <a:lnTo>
                    <a:pt x="1403" y="3691"/>
                  </a:lnTo>
                  <a:lnTo>
                    <a:pt x="1419" y="3699"/>
                  </a:lnTo>
                  <a:lnTo>
                    <a:pt x="1703" y="3816"/>
                  </a:lnTo>
                  <a:lnTo>
                    <a:pt x="1719" y="3822"/>
                  </a:lnTo>
                  <a:lnTo>
                    <a:pt x="1736" y="3829"/>
                  </a:lnTo>
                  <a:lnTo>
                    <a:pt x="1751" y="3838"/>
                  </a:lnTo>
                  <a:lnTo>
                    <a:pt x="1766" y="3848"/>
                  </a:lnTo>
                  <a:lnTo>
                    <a:pt x="1780" y="3861"/>
                  </a:lnTo>
                  <a:lnTo>
                    <a:pt x="1793" y="3873"/>
                  </a:lnTo>
                  <a:lnTo>
                    <a:pt x="1807" y="3887"/>
                  </a:lnTo>
                  <a:lnTo>
                    <a:pt x="1818" y="3901"/>
                  </a:lnTo>
                  <a:lnTo>
                    <a:pt x="1828" y="3916"/>
                  </a:lnTo>
                  <a:lnTo>
                    <a:pt x="1837" y="3933"/>
                  </a:lnTo>
                  <a:lnTo>
                    <a:pt x="1845" y="3949"/>
                  </a:lnTo>
                  <a:lnTo>
                    <a:pt x="1852" y="3966"/>
                  </a:lnTo>
                  <a:lnTo>
                    <a:pt x="1858" y="3983"/>
                  </a:lnTo>
                  <a:lnTo>
                    <a:pt x="1861" y="4001"/>
                  </a:lnTo>
                  <a:lnTo>
                    <a:pt x="1864" y="4019"/>
                  </a:lnTo>
                  <a:lnTo>
                    <a:pt x="1866" y="4036"/>
                  </a:lnTo>
                  <a:lnTo>
                    <a:pt x="1866" y="4239"/>
                  </a:lnTo>
                  <a:lnTo>
                    <a:pt x="1867" y="4256"/>
                  </a:lnTo>
                  <a:lnTo>
                    <a:pt x="1869" y="4272"/>
                  </a:lnTo>
                  <a:lnTo>
                    <a:pt x="1873" y="4289"/>
                  </a:lnTo>
                  <a:lnTo>
                    <a:pt x="1879" y="4305"/>
                  </a:lnTo>
                  <a:lnTo>
                    <a:pt x="1886" y="4319"/>
                  </a:lnTo>
                  <a:lnTo>
                    <a:pt x="1894" y="4333"/>
                  </a:lnTo>
                  <a:lnTo>
                    <a:pt x="1904" y="4347"/>
                  </a:lnTo>
                  <a:lnTo>
                    <a:pt x="1915" y="4359"/>
                  </a:lnTo>
                  <a:lnTo>
                    <a:pt x="1927" y="4370"/>
                  </a:lnTo>
                  <a:lnTo>
                    <a:pt x="1941" y="4379"/>
                  </a:lnTo>
                  <a:lnTo>
                    <a:pt x="1954" y="4388"/>
                  </a:lnTo>
                  <a:lnTo>
                    <a:pt x="1969" y="4395"/>
                  </a:lnTo>
                  <a:lnTo>
                    <a:pt x="1984" y="4400"/>
                  </a:lnTo>
                  <a:lnTo>
                    <a:pt x="2000" y="4405"/>
                  </a:lnTo>
                  <a:lnTo>
                    <a:pt x="2018" y="4407"/>
                  </a:lnTo>
                  <a:lnTo>
                    <a:pt x="2035" y="4408"/>
                  </a:lnTo>
                  <a:lnTo>
                    <a:pt x="2374" y="4408"/>
                  </a:lnTo>
                  <a:lnTo>
                    <a:pt x="2391" y="4407"/>
                  </a:lnTo>
                  <a:lnTo>
                    <a:pt x="2408" y="4405"/>
                  </a:lnTo>
                  <a:lnTo>
                    <a:pt x="2424" y="4400"/>
                  </a:lnTo>
                  <a:lnTo>
                    <a:pt x="2440" y="4395"/>
                  </a:lnTo>
                  <a:lnTo>
                    <a:pt x="2455" y="4388"/>
                  </a:lnTo>
                  <a:lnTo>
                    <a:pt x="2469" y="4379"/>
                  </a:lnTo>
                  <a:lnTo>
                    <a:pt x="2481" y="4370"/>
                  </a:lnTo>
                  <a:lnTo>
                    <a:pt x="2493" y="4359"/>
                  </a:lnTo>
                  <a:lnTo>
                    <a:pt x="2505" y="4347"/>
                  </a:lnTo>
                  <a:lnTo>
                    <a:pt x="2515" y="4333"/>
                  </a:lnTo>
                  <a:lnTo>
                    <a:pt x="2523" y="4319"/>
                  </a:lnTo>
                  <a:lnTo>
                    <a:pt x="2530" y="4305"/>
                  </a:lnTo>
                  <a:lnTo>
                    <a:pt x="2536" y="4289"/>
                  </a:lnTo>
                  <a:lnTo>
                    <a:pt x="2540" y="4272"/>
                  </a:lnTo>
                  <a:lnTo>
                    <a:pt x="2543" y="4256"/>
                  </a:lnTo>
                  <a:lnTo>
                    <a:pt x="2543" y="4239"/>
                  </a:lnTo>
                  <a:lnTo>
                    <a:pt x="2543" y="4036"/>
                  </a:lnTo>
                  <a:lnTo>
                    <a:pt x="2544" y="4019"/>
                  </a:lnTo>
                  <a:lnTo>
                    <a:pt x="2547" y="4001"/>
                  </a:lnTo>
                  <a:lnTo>
                    <a:pt x="2551" y="3983"/>
                  </a:lnTo>
                  <a:lnTo>
                    <a:pt x="2556" y="3966"/>
                  </a:lnTo>
                  <a:lnTo>
                    <a:pt x="2563" y="3949"/>
                  </a:lnTo>
                  <a:lnTo>
                    <a:pt x="2571" y="3933"/>
                  </a:lnTo>
                  <a:lnTo>
                    <a:pt x="2581" y="3916"/>
                  </a:lnTo>
                  <a:lnTo>
                    <a:pt x="2591" y="3901"/>
                  </a:lnTo>
                  <a:lnTo>
                    <a:pt x="2603" y="3887"/>
                  </a:lnTo>
                  <a:lnTo>
                    <a:pt x="2615" y="3873"/>
                  </a:lnTo>
                  <a:lnTo>
                    <a:pt x="2628" y="3861"/>
                  </a:lnTo>
                  <a:lnTo>
                    <a:pt x="2642" y="3848"/>
                  </a:lnTo>
                  <a:lnTo>
                    <a:pt x="2658" y="3838"/>
                  </a:lnTo>
                  <a:lnTo>
                    <a:pt x="2673" y="3829"/>
                  </a:lnTo>
                  <a:lnTo>
                    <a:pt x="2689" y="3822"/>
                  </a:lnTo>
                  <a:lnTo>
                    <a:pt x="2705" y="3816"/>
                  </a:lnTo>
                  <a:lnTo>
                    <a:pt x="2989" y="3699"/>
                  </a:lnTo>
                  <a:lnTo>
                    <a:pt x="3006" y="3691"/>
                  </a:lnTo>
                  <a:lnTo>
                    <a:pt x="3022" y="3685"/>
                  </a:lnTo>
                  <a:lnTo>
                    <a:pt x="3039" y="3681"/>
                  </a:lnTo>
                  <a:lnTo>
                    <a:pt x="3057" y="3677"/>
                  </a:lnTo>
                  <a:lnTo>
                    <a:pt x="3076" y="3675"/>
                  </a:lnTo>
                  <a:lnTo>
                    <a:pt x="3094" y="3675"/>
                  </a:lnTo>
                  <a:lnTo>
                    <a:pt x="3112" y="3675"/>
                  </a:lnTo>
                  <a:lnTo>
                    <a:pt x="3130" y="3678"/>
                  </a:lnTo>
                  <a:lnTo>
                    <a:pt x="3149" y="3681"/>
                  </a:lnTo>
                  <a:lnTo>
                    <a:pt x="3167" y="3685"/>
                  </a:lnTo>
                  <a:lnTo>
                    <a:pt x="3184" y="3691"/>
                  </a:lnTo>
                  <a:lnTo>
                    <a:pt x="3201" y="3698"/>
                  </a:lnTo>
                  <a:lnTo>
                    <a:pt x="3217" y="3706"/>
                  </a:lnTo>
                  <a:lnTo>
                    <a:pt x="3232" y="3717"/>
                  </a:lnTo>
                  <a:lnTo>
                    <a:pt x="3246" y="3727"/>
                  </a:lnTo>
                  <a:lnTo>
                    <a:pt x="3259" y="3739"/>
                  </a:lnTo>
                  <a:lnTo>
                    <a:pt x="3403" y="3883"/>
                  </a:lnTo>
                  <a:lnTo>
                    <a:pt x="3415" y="3894"/>
                  </a:lnTo>
                  <a:lnTo>
                    <a:pt x="3430" y="3904"/>
                  </a:lnTo>
                  <a:lnTo>
                    <a:pt x="3444" y="3913"/>
                  </a:lnTo>
                  <a:lnTo>
                    <a:pt x="3459" y="3921"/>
                  </a:lnTo>
                  <a:lnTo>
                    <a:pt x="3474" y="3926"/>
                  </a:lnTo>
                  <a:lnTo>
                    <a:pt x="3490" y="3930"/>
                  </a:lnTo>
                  <a:lnTo>
                    <a:pt x="3507" y="3932"/>
                  </a:lnTo>
                  <a:lnTo>
                    <a:pt x="3523" y="3933"/>
                  </a:lnTo>
                  <a:lnTo>
                    <a:pt x="3539" y="3932"/>
                  </a:lnTo>
                  <a:lnTo>
                    <a:pt x="3555" y="3930"/>
                  </a:lnTo>
                  <a:lnTo>
                    <a:pt x="3572" y="3926"/>
                  </a:lnTo>
                  <a:lnTo>
                    <a:pt x="3587" y="3921"/>
                  </a:lnTo>
                  <a:lnTo>
                    <a:pt x="3602" y="3913"/>
                  </a:lnTo>
                  <a:lnTo>
                    <a:pt x="3616" y="3904"/>
                  </a:lnTo>
                  <a:lnTo>
                    <a:pt x="3630" y="3894"/>
                  </a:lnTo>
                  <a:lnTo>
                    <a:pt x="3643" y="3883"/>
                  </a:lnTo>
                  <a:lnTo>
                    <a:pt x="3883" y="3643"/>
                  </a:lnTo>
                  <a:lnTo>
                    <a:pt x="3895" y="3630"/>
                  </a:lnTo>
                  <a:lnTo>
                    <a:pt x="3904" y="3616"/>
                  </a:lnTo>
                  <a:lnTo>
                    <a:pt x="3913" y="3602"/>
                  </a:lnTo>
                  <a:lnTo>
                    <a:pt x="3920" y="3587"/>
                  </a:lnTo>
                  <a:lnTo>
                    <a:pt x="3926" y="3572"/>
                  </a:lnTo>
                  <a:lnTo>
                    <a:pt x="3930" y="3555"/>
                  </a:lnTo>
                  <a:lnTo>
                    <a:pt x="3932" y="3539"/>
                  </a:lnTo>
                  <a:lnTo>
                    <a:pt x="3933" y="3523"/>
                  </a:lnTo>
                  <a:lnTo>
                    <a:pt x="3932" y="3507"/>
                  </a:lnTo>
                  <a:lnTo>
                    <a:pt x="3930" y="3490"/>
                  </a:lnTo>
                  <a:lnTo>
                    <a:pt x="3926" y="3474"/>
                  </a:lnTo>
                  <a:lnTo>
                    <a:pt x="3920" y="3459"/>
                  </a:lnTo>
                  <a:lnTo>
                    <a:pt x="3913" y="3444"/>
                  </a:lnTo>
                  <a:lnTo>
                    <a:pt x="3904" y="3430"/>
                  </a:lnTo>
                  <a:lnTo>
                    <a:pt x="3895" y="3415"/>
                  </a:lnTo>
                  <a:lnTo>
                    <a:pt x="3883" y="3403"/>
                  </a:lnTo>
                  <a:lnTo>
                    <a:pt x="3739" y="3259"/>
                  </a:lnTo>
                  <a:lnTo>
                    <a:pt x="3727" y="3246"/>
                  </a:lnTo>
                  <a:lnTo>
                    <a:pt x="3717" y="3232"/>
                  </a:lnTo>
                  <a:lnTo>
                    <a:pt x="3706" y="3217"/>
                  </a:lnTo>
                  <a:lnTo>
                    <a:pt x="3698" y="3200"/>
                  </a:lnTo>
                  <a:lnTo>
                    <a:pt x="3691" y="3184"/>
                  </a:lnTo>
                  <a:lnTo>
                    <a:pt x="3685" y="3166"/>
                  </a:lnTo>
                  <a:lnTo>
                    <a:pt x="3681" y="3149"/>
                  </a:lnTo>
                  <a:lnTo>
                    <a:pt x="3678" y="3130"/>
                  </a:lnTo>
                  <a:lnTo>
                    <a:pt x="3675" y="3112"/>
                  </a:lnTo>
                  <a:lnTo>
                    <a:pt x="3675" y="3094"/>
                  </a:lnTo>
                  <a:lnTo>
                    <a:pt x="3675" y="3075"/>
                  </a:lnTo>
                  <a:lnTo>
                    <a:pt x="3677" y="3057"/>
                  </a:lnTo>
                  <a:lnTo>
                    <a:pt x="3680" y="3039"/>
                  </a:lnTo>
                  <a:lnTo>
                    <a:pt x="3685" y="3022"/>
                  </a:lnTo>
                  <a:lnTo>
                    <a:pt x="3691" y="3006"/>
                  </a:lnTo>
                  <a:lnTo>
                    <a:pt x="3699" y="2989"/>
                  </a:lnTo>
                  <a:lnTo>
                    <a:pt x="3816" y="2705"/>
                  </a:lnTo>
                  <a:lnTo>
                    <a:pt x="3822" y="2689"/>
                  </a:lnTo>
                  <a:lnTo>
                    <a:pt x="3829" y="2673"/>
                  </a:lnTo>
                  <a:lnTo>
                    <a:pt x="3838" y="2658"/>
                  </a:lnTo>
                  <a:lnTo>
                    <a:pt x="3848" y="2642"/>
                  </a:lnTo>
                  <a:lnTo>
                    <a:pt x="3861" y="2628"/>
                  </a:lnTo>
                  <a:lnTo>
                    <a:pt x="3873" y="2615"/>
                  </a:lnTo>
                  <a:lnTo>
                    <a:pt x="3887" y="2603"/>
                  </a:lnTo>
                  <a:lnTo>
                    <a:pt x="3901" y="2591"/>
                  </a:lnTo>
                  <a:lnTo>
                    <a:pt x="3916" y="2581"/>
                  </a:lnTo>
                  <a:lnTo>
                    <a:pt x="3933" y="2571"/>
                  </a:lnTo>
                  <a:lnTo>
                    <a:pt x="3949" y="2563"/>
                  </a:lnTo>
                  <a:lnTo>
                    <a:pt x="3966" y="2556"/>
                  </a:lnTo>
                  <a:lnTo>
                    <a:pt x="3983" y="2551"/>
                  </a:lnTo>
                  <a:lnTo>
                    <a:pt x="4001" y="2547"/>
                  </a:lnTo>
                  <a:lnTo>
                    <a:pt x="4018" y="2544"/>
                  </a:lnTo>
                  <a:lnTo>
                    <a:pt x="4036" y="2543"/>
                  </a:lnTo>
                  <a:lnTo>
                    <a:pt x="4239" y="2543"/>
                  </a:lnTo>
                  <a:lnTo>
                    <a:pt x="4256" y="2543"/>
                  </a:lnTo>
                  <a:lnTo>
                    <a:pt x="4273" y="2540"/>
                  </a:lnTo>
                  <a:lnTo>
                    <a:pt x="4290" y="2536"/>
                  </a:lnTo>
                  <a:lnTo>
                    <a:pt x="4305" y="2530"/>
                  </a:lnTo>
                  <a:lnTo>
                    <a:pt x="4320" y="2523"/>
                  </a:lnTo>
                  <a:lnTo>
                    <a:pt x="4333" y="2515"/>
                  </a:lnTo>
                  <a:lnTo>
                    <a:pt x="4346" y="2504"/>
                  </a:lnTo>
                  <a:lnTo>
                    <a:pt x="4359" y="2493"/>
                  </a:lnTo>
                  <a:lnTo>
                    <a:pt x="4370" y="2481"/>
                  </a:lnTo>
                  <a:lnTo>
                    <a:pt x="4380" y="2469"/>
                  </a:lnTo>
                  <a:lnTo>
                    <a:pt x="4388" y="2455"/>
                  </a:lnTo>
                  <a:lnTo>
                    <a:pt x="4395" y="2440"/>
                  </a:lnTo>
                  <a:lnTo>
                    <a:pt x="4401" y="2424"/>
                  </a:lnTo>
                  <a:lnTo>
                    <a:pt x="4405" y="2408"/>
                  </a:lnTo>
                  <a:lnTo>
                    <a:pt x="4407" y="2391"/>
                  </a:lnTo>
                  <a:lnTo>
                    <a:pt x="4408" y="2374"/>
                  </a:lnTo>
                  <a:lnTo>
                    <a:pt x="4408" y="2035"/>
                  </a:lnTo>
                  <a:lnTo>
                    <a:pt x="4407" y="2018"/>
                  </a:lnTo>
                  <a:lnTo>
                    <a:pt x="4405" y="2000"/>
                  </a:lnTo>
                  <a:lnTo>
                    <a:pt x="4401" y="1984"/>
                  </a:lnTo>
                  <a:lnTo>
                    <a:pt x="4395" y="1969"/>
                  </a:lnTo>
                  <a:lnTo>
                    <a:pt x="4388" y="1954"/>
                  </a:lnTo>
                  <a:lnTo>
                    <a:pt x="4380" y="1939"/>
                  </a:lnTo>
                  <a:lnTo>
                    <a:pt x="4370" y="1926"/>
                  </a:lnTo>
                  <a:lnTo>
                    <a:pt x="4359" y="1915"/>
                  </a:lnTo>
                  <a:lnTo>
                    <a:pt x="4346" y="1904"/>
                  </a:lnTo>
                  <a:lnTo>
                    <a:pt x="4333" y="1894"/>
                  </a:lnTo>
                  <a:lnTo>
                    <a:pt x="4320" y="1886"/>
                  </a:lnTo>
                  <a:lnTo>
                    <a:pt x="4305" y="1879"/>
                  </a:lnTo>
                  <a:lnTo>
                    <a:pt x="4290" y="1873"/>
                  </a:lnTo>
                  <a:lnTo>
                    <a:pt x="4273" y="1868"/>
                  </a:lnTo>
                  <a:lnTo>
                    <a:pt x="4256" y="1865"/>
                  </a:lnTo>
                  <a:lnTo>
                    <a:pt x="4239" y="1864"/>
                  </a:lnTo>
                  <a:close/>
                  <a:moveTo>
                    <a:pt x="3052" y="2204"/>
                  </a:moveTo>
                  <a:lnTo>
                    <a:pt x="3052" y="2204"/>
                  </a:lnTo>
                  <a:lnTo>
                    <a:pt x="3051" y="2248"/>
                  </a:lnTo>
                  <a:lnTo>
                    <a:pt x="3048" y="2290"/>
                  </a:lnTo>
                  <a:lnTo>
                    <a:pt x="3043" y="2333"/>
                  </a:lnTo>
                  <a:lnTo>
                    <a:pt x="3035" y="2375"/>
                  </a:lnTo>
                  <a:lnTo>
                    <a:pt x="3026" y="2415"/>
                  </a:lnTo>
                  <a:lnTo>
                    <a:pt x="3015" y="2456"/>
                  </a:lnTo>
                  <a:lnTo>
                    <a:pt x="3002" y="2495"/>
                  </a:lnTo>
                  <a:lnTo>
                    <a:pt x="2986" y="2534"/>
                  </a:lnTo>
                  <a:lnTo>
                    <a:pt x="2969" y="2571"/>
                  </a:lnTo>
                  <a:lnTo>
                    <a:pt x="2950" y="2608"/>
                  </a:lnTo>
                  <a:lnTo>
                    <a:pt x="2929" y="2643"/>
                  </a:lnTo>
                  <a:lnTo>
                    <a:pt x="2908" y="2678"/>
                  </a:lnTo>
                  <a:lnTo>
                    <a:pt x="2884" y="2711"/>
                  </a:lnTo>
                  <a:lnTo>
                    <a:pt x="2858" y="2743"/>
                  </a:lnTo>
                  <a:lnTo>
                    <a:pt x="2832" y="2774"/>
                  </a:lnTo>
                  <a:lnTo>
                    <a:pt x="2805" y="2804"/>
                  </a:lnTo>
                  <a:lnTo>
                    <a:pt x="2775" y="2831"/>
                  </a:lnTo>
                  <a:lnTo>
                    <a:pt x="2744" y="2858"/>
                  </a:lnTo>
                  <a:lnTo>
                    <a:pt x="2712" y="2883"/>
                  </a:lnTo>
                  <a:lnTo>
                    <a:pt x="2679" y="2907"/>
                  </a:lnTo>
                  <a:lnTo>
                    <a:pt x="2644" y="2928"/>
                  </a:lnTo>
                  <a:lnTo>
                    <a:pt x="2609" y="2949"/>
                  </a:lnTo>
                  <a:lnTo>
                    <a:pt x="2572" y="2968"/>
                  </a:lnTo>
                  <a:lnTo>
                    <a:pt x="2535" y="2985"/>
                  </a:lnTo>
                  <a:lnTo>
                    <a:pt x="2496" y="3000"/>
                  </a:lnTo>
                  <a:lnTo>
                    <a:pt x="2457" y="3014"/>
                  </a:lnTo>
                  <a:lnTo>
                    <a:pt x="2416" y="3025"/>
                  </a:lnTo>
                  <a:lnTo>
                    <a:pt x="2376" y="3034"/>
                  </a:lnTo>
                  <a:lnTo>
                    <a:pt x="2334" y="3042"/>
                  </a:lnTo>
                  <a:lnTo>
                    <a:pt x="2292" y="3047"/>
                  </a:lnTo>
                  <a:lnTo>
                    <a:pt x="2249" y="3050"/>
                  </a:lnTo>
                  <a:lnTo>
                    <a:pt x="2205" y="3051"/>
                  </a:lnTo>
                  <a:lnTo>
                    <a:pt x="2162" y="3050"/>
                  </a:lnTo>
                  <a:lnTo>
                    <a:pt x="2118" y="3047"/>
                  </a:lnTo>
                  <a:lnTo>
                    <a:pt x="2075" y="3042"/>
                  </a:lnTo>
                  <a:lnTo>
                    <a:pt x="2034" y="3034"/>
                  </a:lnTo>
                  <a:lnTo>
                    <a:pt x="1993" y="3025"/>
                  </a:lnTo>
                  <a:lnTo>
                    <a:pt x="1953" y="3014"/>
                  </a:lnTo>
                  <a:lnTo>
                    <a:pt x="1913" y="3000"/>
                  </a:lnTo>
                  <a:lnTo>
                    <a:pt x="1875" y="2985"/>
                  </a:lnTo>
                  <a:lnTo>
                    <a:pt x="1837" y="2968"/>
                  </a:lnTo>
                  <a:lnTo>
                    <a:pt x="1801" y="2949"/>
                  </a:lnTo>
                  <a:lnTo>
                    <a:pt x="1765" y="2928"/>
                  </a:lnTo>
                  <a:lnTo>
                    <a:pt x="1731" y="2907"/>
                  </a:lnTo>
                  <a:lnTo>
                    <a:pt x="1697" y="2883"/>
                  </a:lnTo>
                  <a:lnTo>
                    <a:pt x="1666" y="2858"/>
                  </a:lnTo>
                  <a:lnTo>
                    <a:pt x="1635" y="2831"/>
                  </a:lnTo>
                  <a:lnTo>
                    <a:pt x="1605" y="2804"/>
                  </a:lnTo>
                  <a:lnTo>
                    <a:pt x="1577" y="2774"/>
                  </a:lnTo>
                  <a:lnTo>
                    <a:pt x="1551" y="2743"/>
                  </a:lnTo>
                  <a:lnTo>
                    <a:pt x="1526" y="2711"/>
                  </a:lnTo>
                  <a:lnTo>
                    <a:pt x="1501" y="2678"/>
                  </a:lnTo>
                  <a:lnTo>
                    <a:pt x="1480" y="2643"/>
                  </a:lnTo>
                  <a:lnTo>
                    <a:pt x="1460" y="2608"/>
                  </a:lnTo>
                  <a:lnTo>
                    <a:pt x="1441" y="2571"/>
                  </a:lnTo>
                  <a:lnTo>
                    <a:pt x="1423" y="2534"/>
                  </a:lnTo>
                  <a:lnTo>
                    <a:pt x="1408" y="2495"/>
                  </a:lnTo>
                  <a:lnTo>
                    <a:pt x="1395" y="2456"/>
                  </a:lnTo>
                  <a:lnTo>
                    <a:pt x="1384" y="2415"/>
                  </a:lnTo>
                  <a:lnTo>
                    <a:pt x="1375" y="2375"/>
                  </a:lnTo>
                  <a:lnTo>
                    <a:pt x="1366" y="2333"/>
                  </a:lnTo>
                  <a:lnTo>
                    <a:pt x="1361" y="2290"/>
                  </a:lnTo>
                  <a:lnTo>
                    <a:pt x="1358" y="2248"/>
                  </a:lnTo>
                  <a:lnTo>
                    <a:pt x="1357" y="2204"/>
                  </a:lnTo>
                  <a:lnTo>
                    <a:pt x="1358" y="2161"/>
                  </a:lnTo>
                  <a:lnTo>
                    <a:pt x="1361" y="2117"/>
                  </a:lnTo>
                  <a:lnTo>
                    <a:pt x="1366" y="2074"/>
                  </a:lnTo>
                  <a:lnTo>
                    <a:pt x="1375" y="2033"/>
                  </a:lnTo>
                  <a:lnTo>
                    <a:pt x="1384" y="1992"/>
                  </a:lnTo>
                  <a:lnTo>
                    <a:pt x="1395" y="1952"/>
                  </a:lnTo>
                  <a:lnTo>
                    <a:pt x="1408" y="1912"/>
                  </a:lnTo>
                  <a:lnTo>
                    <a:pt x="1423" y="1874"/>
                  </a:lnTo>
                  <a:lnTo>
                    <a:pt x="1441" y="1836"/>
                  </a:lnTo>
                  <a:lnTo>
                    <a:pt x="1460" y="1799"/>
                  </a:lnTo>
                  <a:lnTo>
                    <a:pt x="1480" y="1764"/>
                  </a:lnTo>
                  <a:lnTo>
                    <a:pt x="1501" y="1729"/>
                  </a:lnTo>
                  <a:lnTo>
                    <a:pt x="1526" y="1697"/>
                  </a:lnTo>
                  <a:lnTo>
                    <a:pt x="1551" y="1665"/>
                  </a:lnTo>
                  <a:lnTo>
                    <a:pt x="1577" y="1634"/>
                  </a:lnTo>
                  <a:lnTo>
                    <a:pt x="1605" y="1605"/>
                  </a:lnTo>
                  <a:lnTo>
                    <a:pt x="1635" y="1576"/>
                  </a:lnTo>
                  <a:lnTo>
                    <a:pt x="1666" y="1550"/>
                  </a:lnTo>
                  <a:lnTo>
                    <a:pt x="1697" y="1525"/>
                  </a:lnTo>
                  <a:lnTo>
                    <a:pt x="1731" y="1501"/>
                  </a:lnTo>
                  <a:lnTo>
                    <a:pt x="1765" y="1479"/>
                  </a:lnTo>
                  <a:lnTo>
                    <a:pt x="1801" y="1459"/>
                  </a:lnTo>
                  <a:lnTo>
                    <a:pt x="1837" y="1439"/>
                  </a:lnTo>
                  <a:lnTo>
                    <a:pt x="1875" y="1423"/>
                  </a:lnTo>
                  <a:lnTo>
                    <a:pt x="1913" y="1408"/>
                  </a:lnTo>
                  <a:lnTo>
                    <a:pt x="1953" y="1394"/>
                  </a:lnTo>
                  <a:lnTo>
                    <a:pt x="1993" y="1383"/>
                  </a:lnTo>
                  <a:lnTo>
                    <a:pt x="2034" y="1373"/>
                  </a:lnTo>
                  <a:lnTo>
                    <a:pt x="2075" y="1365"/>
                  </a:lnTo>
                  <a:lnTo>
                    <a:pt x="2118" y="1360"/>
                  </a:lnTo>
                  <a:lnTo>
                    <a:pt x="2162" y="1357"/>
                  </a:lnTo>
                  <a:lnTo>
                    <a:pt x="2205" y="1356"/>
                  </a:lnTo>
                  <a:lnTo>
                    <a:pt x="2249" y="1357"/>
                  </a:lnTo>
                  <a:lnTo>
                    <a:pt x="2292" y="1360"/>
                  </a:lnTo>
                  <a:lnTo>
                    <a:pt x="2334" y="1365"/>
                  </a:lnTo>
                  <a:lnTo>
                    <a:pt x="2376" y="1373"/>
                  </a:lnTo>
                  <a:lnTo>
                    <a:pt x="2416" y="1383"/>
                  </a:lnTo>
                  <a:lnTo>
                    <a:pt x="2457" y="1394"/>
                  </a:lnTo>
                  <a:lnTo>
                    <a:pt x="2496" y="1408"/>
                  </a:lnTo>
                  <a:lnTo>
                    <a:pt x="2535" y="1423"/>
                  </a:lnTo>
                  <a:lnTo>
                    <a:pt x="2572" y="1439"/>
                  </a:lnTo>
                  <a:lnTo>
                    <a:pt x="2609" y="1459"/>
                  </a:lnTo>
                  <a:lnTo>
                    <a:pt x="2644" y="1479"/>
                  </a:lnTo>
                  <a:lnTo>
                    <a:pt x="2679" y="1501"/>
                  </a:lnTo>
                  <a:lnTo>
                    <a:pt x="2712" y="1525"/>
                  </a:lnTo>
                  <a:lnTo>
                    <a:pt x="2744" y="1550"/>
                  </a:lnTo>
                  <a:lnTo>
                    <a:pt x="2775" y="1576"/>
                  </a:lnTo>
                  <a:lnTo>
                    <a:pt x="2805" y="1605"/>
                  </a:lnTo>
                  <a:lnTo>
                    <a:pt x="2832" y="1634"/>
                  </a:lnTo>
                  <a:lnTo>
                    <a:pt x="2858" y="1665"/>
                  </a:lnTo>
                  <a:lnTo>
                    <a:pt x="2884" y="1697"/>
                  </a:lnTo>
                  <a:lnTo>
                    <a:pt x="2908" y="1729"/>
                  </a:lnTo>
                  <a:lnTo>
                    <a:pt x="2929" y="1764"/>
                  </a:lnTo>
                  <a:lnTo>
                    <a:pt x="2950" y="1799"/>
                  </a:lnTo>
                  <a:lnTo>
                    <a:pt x="2969" y="1836"/>
                  </a:lnTo>
                  <a:lnTo>
                    <a:pt x="2986" y="1874"/>
                  </a:lnTo>
                  <a:lnTo>
                    <a:pt x="3002" y="1912"/>
                  </a:lnTo>
                  <a:lnTo>
                    <a:pt x="3015" y="1952"/>
                  </a:lnTo>
                  <a:lnTo>
                    <a:pt x="3026" y="1992"/>
                  </a:lnTo>
                  <a:lnTo>
                    <a:pt x="3035" y="2033"/>
                  </a:lnTo>
                  <a:lnTo>
                    <a:pt x="3043" y="2074"/>
                  </a:lnTo>
                  <a:lnTo>
                    <a:pt x="3048" y="2117"/>
                  </a:lnTo>
                  <a:lnTo>
                    <a:pt x="3051" y="2161"/>
                  </a:lnTo>
                  <a:lnTo>
                    <a:pt x="3052" y="2204"/>
                  </a:lnTo>
                  <a:close/>
                </a:path>
              </a:pathLst>
            </a:custGeom>
            <a:noFill/>
            <a:ln w="19050">
              <a:solidFill>
                <a:schemeClr val="bg1">
                  <a:lumMod val="75000"/>
                </a:schemeClr>
              </a:solidFill>
              <a:prstDash val="sysDash"/>
            </a:ln>
          </p:spPr>
          <p:txBody>
            <a:bodyPr anchor="ctr">
              <a:scene3d>
                <a:camera prst="orthographicFront"/>
                <a:lightRig rig="threePt" dir="t"/>
              </a:scene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sz="4000">
                <a:solidFill>
                  <a:srgbClr val="FFFFFF"/>
                </a:solidFill>
                <a:latin typeface="思源黑体 CN Bold" panose="020B0800000000000000" pitchFamily="34" charset="-122"/>
                <a:ea typeface="思源黑体 CN Light" panose="020B0300000000000000" pitchFamily="34" charset="-122"/>
              </a:endParaRPr>
            </a:p>
          </p:txBody>
        </p:sp>
        <p:sp>
          <p:nvSpPr>
            <p:cNvPr id="13" name="椭圆 12"/>
            <p:cNvSpPr/>
            <p:nvPr/>
          </p:nvSpPr>
          <p:spPr>
            <a:xfrm>
              <a:off x="5678851" y="3132769"/>
              <a:ext cx="1134620" cy="1134619"/>
            </a:xfrm>
            <a:prstGeom prst="ellipse">
              <a:avLst/>
            </a:prstGeom>
            <a:gradFill>
              <a:gsLst>
                <a:gs pos="100000">
                  <a:srgbClr val="B5021F"/>
                </a:gs>
                <a:gs pos="0">
                  <a:srgbClr val="F0002D"/>
                </a:gs>
              </a:gsLst>
              <a:lin ang="2700000" scaled="1"/>
            </a:gradFill>
            <a:ln w="50800">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lvl="0" algn="ctr" eaLnBrk="1" fontAlgn="auto" hangingPunct="1">
                <a:spcBef>
                  <a:spcPct val="0"/>
                </a:spcBef>
                <a:spcAft>
                  <a:spcPct val="0"/>
                </a:spcAft>
                <a:defRPr/>
              </a:pPr>
              <a:endParaRPr lang="zh-CN" altLang="en-US">
                <a:solidFill>
                  <a:srgbClr val="FFFFFF"/>
                </a:solidFill>
                <a:latin typeface="思源黑体 CN Light" panose="020B0300000000000000" pitchFamily="34" charset="-122"/>
                <a:ea typeface="思源黑体 CN Light" panose="020B0300000000000000" pitchFamily="34" charset="-122"/>
                <a:sym typeface="+mn-ea"/>
              </a:endParaRPr>
            </a:p>
          </p:txBody>
        </p:sp>
        <p:sp>
          <p:nvSpPr>
            <p:cNvPr id="14" name="形状"/>
            <p:cNvSpPr>
              <a:spLocks noChangeAspect="1"/>
            </p:cNvSpPr>
            <p:nvPr/>
          </p:nvSpPr>
          <p:spPr bwMode="auto">
            <a:xfrm>
              <a:off x="5973374" y="3429001"/>
              <a:ext cx="574234" cy="594754"/>
            </a:xfrm>
            <a:custGeom>
              <a:avLst/>
              <a:gdLst>
                <a:gd name="connsiteX0" fmla="*/ 307751 w 586469"/>
                <a:gd name="connsiteY0" fmla="*/ 301103 h 607427"/>
                <a:gd name="connsiteX1" fmla="*/ 468697 w 586469"/>
                <a:gd name="connsiteY1" fmla="*/ 301103 h 607427"/>
                <a:gd name="connsiteX2" fmla="*/ 546247 w 586469"/>
                <a:gd name="connsiteY2" fmla="*/ 301103 h 607427"/>
                <a:gd name="connsiteX3" fmla="*/ 586469 w 586469"/>
                <a:gd name="connsiteY3" fmla="*/ 301103 h 607427"/>
                <a:gd name="connsiteX4" fmla="*/ 586469 w 586469"/>
                <a:gd name="connsiteY4" fmla="*/ 332857 h 607427"/>
                <a:gd name="connsiteX5" fmla="*/ 546247 w 586469"/>
                <a:gd name="connsiteY5" fmla="*/ 332857 h 607427"/>
                <a:gd name="connsiteX6" fmla="*/ 468697 w 586469"/>
                <a:gd name="connsiteY6" fmla="*/ 332857 h 607427"/>
                <a:gd name="connsiteX7" fmla="*/ 307751 w 586469"/>
                <a:gd name="connsiteY7" fmla="*/ 332857 h 607427"/>
                <a:gd name="connsiteX8" fmla="*/ 295598 w 586469"/>
                <a:gd name="connsiteY8" fmla="*/ 320711 h 607427"/>
                <a:gd name="connsiteX9" fmla="*/ 295598 w 586469"/>
                <a:gd name="connsiteY9" fmla="*/ 313249 h 607427"/>
                <a:gd name="connsiteX10" fmla="*/ 307751 w 586469"/>
                <a:gd name="connsiteY10" fmla="*/ 301103 h 607427"/>
                <a:gd name="connsiteX11" fmla="*/ 122002 w 586469"/>
                <a:gd name="connsiteY11" fmla="*/ 165476 h 607427"/>
                <a:gd name="connsiteX12" fmla="*/ 145152 w 586469"/>
                <a:gd name="connsiteY12" fmla="*/ 188589 h 607427"/>
                <a:gd name="connsiteX13" fmla="*/ 145152 w 586469"/>
                <a:gd name="connsiteY13" fmla="*/ 323050 h 607427"/>
                <a:gd name="connsiteX14" fmla="*/ 122002 w 586469"/>
                <a:gd name="connsiteY14" fmla="*/ 346163 h 607427"/>
                <a:gd name="connsiteX15" fmla="*/ 98852 w 586469"/>
                <a:gd name="connsiteY15" fmla="*/ 323050 h 607427"/>
                <a:gd name="connsiteX16" fmla="*/ 98852 w 586469"/>
                <a:gd name="connsiteY16" fmla="*/ 270121 h 607427"/>
                <a:gd name="connsiteX17" fmla="*/ 24655 w 586469"/>
                <a:gd name="connsiteY17" fmla="*/ 361360 h 607427"/>
                <a:gd name="connsiteX18" fmla="*/ 110832 w 586469"/>
                <a:gd name="connsiteY18" fmla="*/ 454332 h 607427"/>
                <a:gd name="connsiteX19" fmla="*/ 134792 w 586469"/>
                <a:gd name="connsiteY19" fmla="*/ 439887 h 607427"/>
                <a:gd name="connsiteX20" fmla="*/ 330528 w 586469"/>
                <a:gd name="connsiteY20" fmla="*/ 439887 h 607427"/>
                <a:gd name="connsiteX21" fmla="*/ 330528 w 586469"/>
                <a:gd name="connsiteY21" fmla="*/ 494029 h 607427"/>
                <a:gd name="connsiteX22" fmla="*/ 134792 w 586469"/>
                <a:gd name="connsiteY22" fmla="*/ 494029 h 607427"/>
                <a:gd name="connsiteX23" fmla="*/ 110543 w 586469"/>
                <a:gd name="connsiteY23" fmla="*/ 479005 h 607427"/>
                <a:gd name="connsiteX24" fmla="*/ 0 w 586469"/>
                <a:gd name="connsiteY24" fmla="*/ 361360 h 607427"/>
                <a:gd name="connsiteX25" fmla="*/ 98852 w 586469"/>
                <a:gd name="connsiteY25" fmla="*/ 245101 h 607427"/>
                <a:gd name="connsiteX26" fmla="*/ 98852 w 586469"/>
                <a:gd name="connsiteY26" fmla="*/ 188589 h 607427"/>
                <a:gd name="connsiteX27" fmla="*/ 122002 w 586469"/>
                <a:gd name="connsiteY27" fmla="*/ 165476 h 607427"/>
                <a:gd name="connsiteX28" fmla="*/ 563182 w 586469"/>
                <a:gd name="connsiteY28" fmla="*/ 131818 h 607427"/>
                <a:gd name="connsiteX29" fmla="*/ 569952 w 586469"/>
                <a:gd name="connsiteY29" fmla="*/ 145572 h 607427"/>
                <a:gd name="connsiteX30" fmla="*/ 521637 w 586469"/>
                <a:gd name="connsiteY30" fmla="*/ 286290 h 607427"/>
                <a:gd name="connsiteX31" fmla="*/ 520017 w 586469"/>
                <a:gd name="connsiteY31" fmla="*/ 289353 h 607427"/>
                <a:gd name="connsiteX32" fmla="*/ 511164 w 586469"/>
                <a:gd name="connsiteY32" fmla="*/ 293976 h 607427"/>
                <a:gd name="connsiteX33" fmla="*/ 339372 w 586469"/>
                <a:gd name="connsiteY33" fmla="*/ 293976 h 607427"/>
                <a:gd name="connsiteX34" fmla="*/ 328552 w 586469"/>
                <a:gd name="connsiteY34" fmla="*/ 283169 h 607427"/>
                <a:gd name="connsiteX35" fmla="*/ 339372 w 586469"/>
                <a:gd name="connsiteY35" fmla="*/ 272363 h 607427"/>
                <a:gd name="connsiteX36" fmla="*/ 503584 w 586469"/>
                <a:gd name="connsiteY36" fmla="*/ 272363 h 607427"/>
                <a:gd name="connsiteX37" fmla="*/ 549469 w 586469"/>
                <a:gd name="connsiteY37" fmla="*/ 138579 h 607427"/>
                <a:gd name="connsiteX38" fmla="*/ 563182 w 586469"/>
                <a:gd name="connsiteY38" fmla="*/ 131818 h 607427"/>
                <a:gd name="connsiteX39" fmla="*/ 216578 w 586469"/>
                <a:gd name="connsiteY39" fmla="*/ 110153 h 607427"/>
                <a:gd name="connsiteX40" fmla="*/ 285152 w 586469"/>
                <a:gd name="connsiteY40" fmla="*/ 189719 h 607427"/>
                <a:gd name="connsiteX41" fmla="*/ 285152 w 586469"/>
                <a:gd name="connsiteY41" fmla="*/ 207632 h 607427"/>
                <a:gd name="connsiteX42" fmla="*/ 288798 w 586469"/>
                <a:gd name="connsiteY42" fmla="*/ 207632 h 607427"/>
                <a:gd name="connsiteX43" fmla="*/ 442961 w 586469"/>
                <a:gd name="connsiteY43" fmla="*/ 207689 h 607427"/>
                <a:gd name="connsiteX44" fmla="*/ 469754 w 586469"/>
                <a:gd name="connsiteY44" fmla="*/ 234500 h 607427"/>
                <a:gd name="connsiteX45" fmla="*/ 442961 w 586469"/>
                <a:gd name="connsiteY45" fmla="*/ 261254 h 607427"/>
                <a:gd name="connsiteX46" fmla="*/ 289550 w 586469"/>
                <a:gd name="connsiteY46" fmla="*/ 261254 h 607427"/>
                <a:gd name="connsiteX47" fmla="*/ 283300 w 586469"/>
                <a:gd name="connsiteY47" fmla="*/ 261022 h 607427"/>
                <a:gd name="connsiteX48" fmla="*/ 266750 w 586469"/>
                <a:gd name="connsiteY48" fmla="*/ 253569 h 607427"/>
                <a:gd name="connsiteX49" fmla="*/ 214147 w 586469"/>
                <a:gd name="connsiteY49" fmla="*/ 196249 h 607427"/>
                <a:gd name="connsiteX50" fmla="*/ 207782 w 586469"/>
                <a:gd name="connsiteY50" fmla="*/ 195960 h 607427"/>
                <a:gd name="connsiteX51" fmla="*/ 207492 w 586469"/>
                <a:gd name="connsiteY51" fmla="*/ 202316 h 607427"/>
                <a:gd name="connsiteX52" fmla="*/ 260095 w 586469"/>
                <a:gd name="connsiteY52" fmla="*/ 259636 h 607427"/>
                <a:gd name="connsiteX53" fmla="*/ 283185 w 586469"/>
                <a:gd name="connsiteY53" fmla="*/ 269805 h 607427"/>
                <a:gd name="connsiteX54" fmla="*/ 285152 w 586469"/>
                <a:gd name="connsiteY54" fmla="*/ 269805 h 607427"/>
                <a:gd name="connsiteX55" fmla="*/ 285152 w 586469"/>
                <a:gd name="connsiteY55" fmla="*/ 343304 h 607427"/>
                <a:gd name="connsiteX56" fmla="*/ 291286 w 586469"/>
                <a:gd name="connsiteY56" fmla="*/ 343304 h 607427"/>
                <a:gd name="connsiteX57" fmla="*/ 351123 w 586469"/>
                <a:gd name="connsiteY57" fmla="*/ 343304 h 607427"/>
                <a:gd name="connsiteX58" fmla="*/ 366979 w 586469"/>
                <a:gd name="connsiteY58" fmla="*/ 343304 h 607427"/>
                <a:gd name="connsiteX59" fmla="*/ 375428 w 586469"/>
                <a:gd name="connsiteY59" fmla="*/ 343304 h 607427"/>
                <a:gd name="connsiteX60" fmla="*/ 409975 w 586469"/>
                <a:gd name="connsiteY60" fmla="*/ 377685 h 607427"/>
                <a:gd name="connsiteX61" fmla="*/ 409975 w 586469"/>
                <a:gd name="connsiteY61" fmla="*/ 572989 h 607427"/>
                <a:gd name="connsiteX62" fmla="*/ 375428 w 586469"/>
                <a:gd name="connsiteY62" fmla="*/ 607427 h 607427"/>
                <a:gd name="connsiteX63" fmla="*/ 340822 w 586469"/>
                <a:gd name="connsiteY63" fmla="*/ 572989 h 607427"/>
                <a:gd name="connsiteX64" fmla="*/ 340822 w 586469"/>
                <a:gd name="connsiteY64" fmla="*/ 429169 h 607427"/>
                <a:gd name="connsiteX65" fmla="*/ 291286 w 586469"/>
                <a:gd name="connsiteY65" fmla="*/ 429169 h 607427"/>
                <a:gd name="connsiteX66" fmla="*/ 274273 w 586469"/>
                <a:gd name="connsiteY66" fmla="*/ 429169 h 607427"/>
                <a:gd name="connsiteX67" fmla="*/ 234401 w 586469"/>
                <a:gd name="connsiteY67" fmla="*/ 429169 h 607427"/>
                <a:gd name="connsiteX68" fmla="*/ 198523 w 586469"/>
                <a:gd name="connsiteY68" fmla="*/ 429169 h 607427"/>
                <a:gd name="connsiteX69" fmla="*/ 155584 w 586469"/>
                <a:gd name="connsiteY69" fmla="*/ 388606 h 607427"/>
                <a:gd name="connsiteX70" fmla="*/ 155526 w 586469"/>
                <a:gd name="connsiteY70" fmla="*/ 386237 h 607427"/>
                <a:gd name="connsiteX71" fmla="*/ 155584 w 586469"/>
                <a:gd name="connsiteY71" fmla="*/ 383868 h 607427"/>
                <a:gd name="connsiteX72" fmla="*/ 155584 w 586469"/>
                <a:gd name="connsiteY72" fmla="*/ 366302 h 607427"/>
                <a:gd name="connsiteX73" fmla="*/ 155526 w 586469"/>
                <a:gd name="connsiteY73" fmla="*/ 363586 h 607427"/>
                <a:gd name="connsiteX74" fmla="*/ 155526 w 586469"/>
                <a:gd name="connsiteY74" fmla="*/ 171113 h 607427"/>
                <a:gd name="connsiteX75" fmla="*/ 216578 w 586469"/>
                <a:gd name="connsiteY75" fmla="*/ 110153 h 607427"/>
                <a:gd name="connsiteX76" fmla="*/ 295599 w 586469"/>
                <a:gd name="connsiteY76" fmla="*/ 0 h 607427"/>
                <a:gd name="connsiteX77" fmla="*/ 362848 w 586469"/>
                <a:gd name="connsiteY77" fmla="*/ 67179 h 607427"/>
                <a:gd name="connsiteX78" fmla="*/ 295599 w 586469"/>
                <a:gd name="connsiteY78" fmla="*/ 134358 h 607427"/>
                <a:gd name="connsiteX79" fmla="*/ 228350 w 586469"/>
                <a:gd name="connsiteY79" fmla="*/ 67179 h 607427"/>
                <a:gd name="connsiteX80" fmla="*/ 295599 w 586469"/>
                <a:gd name="connsiteY80" fmla="*/ 0 h 607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586469" h="607427">
                  <a:moveTo>
                    <a:pt x="307751" y="301103"/>
                  </a:moveTo>
                  <a:lnTo>
                    <a:pt x="468697" y="301103"/>
                  </a:lnTo>
                  <a:lnTo>
                    <a:pt x="546247" y="301103"/>
                  </a:lnTo>
                  <a:lnTo>
                    <a:pt x="586469" y="301103"/>
                  </a:lnTo>
                  <a:lnTo>
                    <a:pt x="586469" y="332857"/>
                  </a:lnTo>
                  <a:lnTo>
                    <a:pt x="546247" y="332857"/>
                  </a:lnTo>
                  <a:lnTo>
                    <a:pt x="468697" y="332857"/>
                  </a:lnTo>
                  <a:lnTo>
                    <a:pt x="307751" y="332857"/>
                  </a:lnTo>
                  <a:cubicBezTo>
                    <a:pt x="301038" y="332857"/>
                    <a:pt x="295598" y="327420"/>
                    <a:pt x="295598" y="320711"/>
                  </a:cubicBezTo>
                  <a:lnTo>
                    <a:pt x="295598" y="313249"/>
                  </a:lnTo>
                  <a:cubicBezTo>
                    <a:pt x="295598" y="306540"/>
                    <a:pt x="301038" y="301103"/>
                    <a:pt x="307751" y="301103"/>
                  </a:cubicBezTo>
                  <a:close/>
                  <a:moveTo>
                    <a:pt x="122002" y="165476"/>
                  </a:moveTo>
                  <a:cubicBezTo>
                    <a:pt x="134792" y="165476"/>
                    <a:pt x="145152" y="175819"/>
                    <a:pt x="145152" y="188589"/>
                  </a:cubicBezTo>
                  <a:lnTo>
                    <a:pt x="145152" y="323050"/>
                  </a:lnTo>
                  <a:cubicBezTo>
                    <a:pt x="145152" y="335820"/>
                    <a:pt x="134792" y="346163"/>
                    <a:pt x="122002" y="346163"/>
                  </a:cubicBezTo>
                  <a:cubicBezTo>
                    <a:pt x="109211" y="346163"/>
                    <a:pt x="98852" y="335820"/>
                    <a:pt x="98852" y="323050"/>
                  </a:cubicBezTo>
                  <a:lnTo>
                    <a:pt x="98852" y="270121"/>
                  </a:lnTo>
                  <a:cubicBezTo>
                    <a:pt x="56545" y="279019"/>
                    <a:pt x="24655" y="316520"/>
                    <a:pt x="24655" y="361360"/>
                  </a:cubicBezTo>
                  <a:cubicBezTo>
                    <a:pt x="24655" y="410360"/>
                    <a:pt x="62679" y="450634"/>
                    <a:pt x="110832" y="454332"/>
                  </a:cubicBezTo>
                  <a:cubicBezTo>
                    <a:pt x="115346" y="445780"/>
                    <a:pt x="124375" y="439887"/>
                    <a:pt x="134792" y="439887"/>
                  </a:cubicBezTo>
                  <a:lnTo>
                    <a:pt x="330528" y="439887"/>
                  </a:lnTo>
                  <a:lnTo>
                    <a:pt x="330528" y="494029"/>
                  </a:lnTo>
                  <a:lnTo>
                    <a:pt x="134792" y="494029"/>
                  </a:lnTo>
                  <a:cubicBezTo>
                    <a:pt x="124201" y="494029"/>
                    <a:pt x="114999" y="487904"/>
                    <a:pt x="110543" y="479005"/>
                  </a:cubicBezTo>
                  <a:cubicBezTo>
                    <a:pt x="48963" y="475134"/>
                    <a:pt x="0" y="423823"/>
                    <a:pt x="0" y="361360"/>
                  </a:cubicBezTo>
                  <a:cubicBezTo>
                    <a:pt x="0" y="302941"/>
                    <a:pt x="42828" y="254288"/>
                    <a:pt x="98852" y="245101"/>
                  </a:cubicBezTo>
                  <a:lnTo>
                    <a:pt x="98852" y="188589"/>
                  </a:lnTo>
                  <a:cubicBezTo>
                    <a:pt x="98852" y="175819"/>
                    <a:pt x="109211" y="165476"/>
                    <a:pt x="122002" y="165476"/>
                  </a:cubicBezTo>
                  <a:close/>
                  <a:moveTo>
                    <a:pt x="563182" y="131818"/>
                  </a:moveTo>
                  <a:cubicBezTo>
                    <a:pt x="568852" y="133783"/>
                    <a:pt x="571861" y="139909"/>
                    <a:pt x="569952" y="145572"/>
                  </a:cubicBezTo>
                  <a:lnTo>
                    <a:pt x="521637" y="286290"/>
                  </a:lnTo>
                  <a:cubicBezTo>
                    <a:pt x="521290" y="287446"/>
                    <a:pt x="520711" y="288428"/>
                    <a:pt x="520017" y="289353"/>
                  </a:cubicBezTo>
                  <a:cubicBezTo>
                    <a:pt x="518107" y="292127"/>
                    <a:pt x="514867" y="293976"/>
                    <a:pt x="511164" y="293976"/>
                  </a:cubicBezTo>
                  <a:lnTo>
                    <a:pt x="339372" y="293976"/>
                  </a:lnTo>
                  <a:cubicBezTo>
                    <a:pt x="333412" y="293976"/>
                    <a:pt x="328552" y="289122"/>
                    <a:pt x="328552" y="283169"/>
                  </a:cubicBezTo>
                  <a:cubicBezTo>
                    <a:pt x="328552" y="277217"/>
                    <a:pt x="333412" y="272363"/>
                    <a:pt x="339372" y="272363"/>
                  </a:cubicBezTo>
                  <a:lnTo>
                    <a:pt x="503584" y="272363"/>
                  </a:lnTo>
                  <a:lnTo>
                    <a:pt x="549469" y="138579"/>
                  </a:lnTo>
                  <a:cubicBezTo>
                    <a:pt x="551378" y="132916"/>
                    <a:pt x="557511" y="129911"/>
                    <a:pt x="563182" y="131818"/>
                  </a:cubicBezTo>
                  <a:close/>
                  <a:moveTo>
                    <a:pt x="216578" y="110153"/>
                  </a:moveTo>
                  <a:lnTo>
                    <a:pt x="285152" y="189719"/>
                  </a:lnTo>
                  <a:lnTo>
                    <a:pt x="285152" y="207632"/>
                  </a:lnTo>
                  <a:lnTo>
                    <a:pt x="288798" y="207632"/>
                  </a:lnTo>
                  <a:lnTo>
                    <a:pt x="442961" y="207689"/>
                  </a:lnTo>
                  <a:cubicBezTo>
                    <a:pt x="457775" y="207689"/>
                    <a:pt x="469754" y="219708"/>
                    <a:pt x="469754" y="234500"/>
                  </a:cubicBezTo>
                  <a:cubicBezTo>
                    <a:pt x="469754" y="249293"/>
                    <a:pt x="457775" y="261254"/>
                    <a:pt x="442961" y="261254"/>
                  </a:cubicBezTo>
                  <a:lnTo>
                    <a:pt x="289550" y="261254"/>
                  </a:lnTo>
                  <a:cubicBezTo>
                    <a:pt x="289550" y="261254"/>
                    <a:pt x="283532" y="261022"/>
                    <a:pt x="283300" y="261022"/>
                  </a:cubicBezTo>
                  <a:cubicBezTo>
                    <a:pt x="276935" y="260791"/>
                    <a:pt x="271032" y="258249"/>
                    <a:pt x="266750" y="253569"/>
                  </a:cubicBezTo>
                  <a:lnTo>
                    <a:pt x="214147" y="196249"/>
                  </a:lnTo>
                  <a:cubicBezTo>
                    <a:pt x="212469" y="194400"/>
                    <a:pt x="209576" y="194284"/>
                    <a:pt x="207782" y="195960"/>
                  </a:cubicBezTo>
                  <a:cubicBezTo>
                    <a:pt x="205930" y="197635"/>
                    <a:pt x="205814" y="200467"/>
                    <a:pt x="207492" y="202316"/>
                  </a:cubicBezTo>
                  <a:lnTo>
                    <a:pt x="260095" y="259636"/>
                  </a:lnTo>
                  <a:cubicBezTo>
                    <a:pt x="266056" y="266107"/>
                    <a:pt x="274447" y="269805"/>
                    <a:pt x="283185" y="269805"/>
                  </a:cubicBezTo>
                  <a:cubicBezTo>
                    <a:pt x="283300" y="269805"/>
                    <a:pt x="285152" y="269805"/>
                    <a:pt x="285152" y="269805"/>
                  </a:cubicBezTo>
                  <a:lnTo>
                    <a:pt x="285152" y="343304"/>
                  </a:lnTo>
                  <a:lnTo>
                    <a:pt x="291286" y="343304"/>
                  </a:lnTo>
                  <a:lnTo>
                    <a:pt x="351123" y="343304"/>
                  </a:lnTo>
                  <a:lnTo>
                    <a:pt x="366979" y="343304"/>
                  </a:lnTo>
                  <a:lnTo>
                    <a:pt x="375428" y="343304"/>
                  </a:lnTo>
                  <a:cubicBezTo>
                    <a:pt x="394524" y="343304"/>
                    <a:pt x="409975" y="358674"/>
                    <a:pt x="409975" y="377685"/>
                  </a:cubicBezTo>
                  <a:lnTo>
                    <a:pt x="409975" y="572989"/>
                  </a:lnTo>
                  <a:cubicBezTo>
                    <a:pt x="409975" y="591999"/>
                    <a:pt x="394524" y="607427"/>
                    <a:pt x="375428" y="607427"/>
                  </a:cubicBezTo>
                  <a:cubicBezTo>
                    <a:pt x="356331" y="607427"/>
                    <a:pt x="340822" y="591999"/>
                    <a:pt x="340822" y="572989"/>
                  </a:cubicBezTo>
                  <a:lnTo>
                    <a:pt x="340822" y="429169"/>
                  </a:lnTo>
                  <a:lnTo>
                    <a:pt x="291286" y="429169"/>
                  </a:lnTo>
                  <a:lnTo>
                    <a:pt x="274273" y="429169"/>
                  </a:lnTo>
                  <a:lnTo>
                    <a:pt x="234401" y="429169"/>
                  </a:lnTo>
                  <a:lnTo>
                    <a:pt x="198523" y="429169"/>
                  </a:lnTo>
                  <a:cubicBezTo>
                    <a:pt x="175606" y="429169"/>
                    <a:pt x="156857" y="411256"/>
                    <a:pt x="155584" y="388606"/>
                  </a:cubicBezTo>
                  <a:cubicBezTo>
                    <a:pt x="155526" y="387797"/>
                    <a:pt x="155526" y="387046"/>
                    <a:pt x="155526" y="386237"/>
                  </a:cubicBezTo>
                  <a:cubicBezTo>
                    <a:pt x="155526" y="385428"/>
                    <a:pt x="155526" y="384619"/>
                    <a:pt x="155584" y="383868"/>
                  </a:cubicBezTo>
                  <a:lnTo>
                    <a:pt x="155584" y="366302"/>
                  </a:lnTo>
                  <a:cubicBezTo>
                    <a:pt x="155526" y="365377"/>
                    <a:pt x="155526" y="364453"/>
                    <a:pt x="155526" y="363586"/>
                  </a:cubicBezTo>
                  <a:lnTo>
                    <a:pt x="155526" y="171113"/>
                  </a:lnTo>
                  <a:cubicBezTo>
                    <a:pt x="155526" y="137426"/>
                    <a:pt x="182840" y="110153"/>
                    <a:pt x="216578" y="110153"/>
                  </a:cubicBezTo>
                  <a:close/>
                  <a:moveTo>
                    <a:pt x="295599" y="0"/>
                  </a:moveTo>
                  <a:cubicBezTo>
                    <a:pt x="332740" y="0"/>
                    <a:pt x="362848" y="30077"/>
                    <a:pt x="362848" y="67179"/>
                  </a:cubicBezTo>
                  <a:cubicBezTo>
                    <a:pt x="362848" y="104281"/>
                    <a:pt x="332740" y="134358"/>
                    <a:pt x="295599" y="134358"/>
                  </a:cubicBezTo>
                  <a:cubicBezTo>
                    <a:pt x="258458" y="134358"/>
                    <a:pt x="228350" y="104281"/>
                    <a:pt x="228350" y="67179"/>
                  </a:cubicBezTo>
                  <a:cubicBezTo>
                    <a:pt x="228350" y="30077"/>
                    <a:pt x="258458" y="0"/>
                    <a:pt x="295599" y="0"/>
                  </a:cubicBezTo>
                  <a:close/>
                </a:path>
              </a:pathLst>
            </a:custGeom>
            <a:solidFill>
              <a:schemeClr val="bg1"/>
            </a:solidFill>
            <a:ln>
              <a:noFill/>
            </a:ln>
          </p:spPr>
          <p:txBody>
            <a:bodyPr/>
            <a:lstStyle/>
            <a:p>
              <a:endParaRPr/>
            </a:p>
          </p:txBody>
        </p:sp>
      </p:grpSp>
      <p:grpSp>
        <p:nvGrpSpPr>
          <p:cNvPr id="15" name="组合 14"/>
          <p:cNvGrpSpPr/>
          <p:nvPr/>
        </p:nvGrpSpPr>
        <p:grpSpPr>
          <a:xfrm>
            <a:off x="7049221" y="1692682"/>
            <a:ext cx="4217596" cy="1303840"/>
            <a:chOff x="7049221" y="1944671"/>
            <a:chExt cx="4217596" cy="1303840"/>
          </a:xfrm>
        </p:grpSpPr>
        <p:grpSp>
          <p:nvGrpSpPr>
            <p:cNvPr id="16" name="组合 15"/>
            <p:cNvGrpSpPr/>
            <p:nvPr/>
          </p:nvGrpSpPr>
          <p:grpSpPr>
            <a:xfrm>
              <a:off x="7049221" y="1944671"/>
              <a:ext cx="1303841" cy="1303840"/>
              <a:chOff x="6806902" y="2233062"/>
              <a:chExt cx="1303841" cy="1303840"/>
            </a:xfrm>
          </p:grpSpPr>
          <p:sp>
            <p:nvSpPr>
              <p:cNvPr id="20" name="齿轮"/>
              <p:cNvSpPr/>
              <p:nvPr/>
            </p:nvSpPr>
            <p:spPr bwMode="auto">
              <a:xfrm>
                <a:off x="6806902" y="2233062"/>
                <a:ext cx="1303841" cy="1303840"/>
              </a:xfrm>
              <a:custGeom>
                <a:avLst/>
                <a:gdLst>
                  <a:gd name="T0" fmla="*/ 2147483646 w 4408"/>
                  <a:gd name="T1" fmla="*/ 2147483646 h 4408"/>
                  <a:gd name="T2" fmla="*/ 2147483646 w 4408"/>
                  <a:gd name="T3" fmla="*/ 2147483646 h 4408"/>
                  <a:gd name="T4" fmla="*/ 2147483646 w 4408"/>
                  <a:gd name="T5" fmla="*/ 2147483646 h 4408"/>
                  <a:gd name="T6" fmla="*/ 2147483646 w 4408"/>
                  <a:gd name="T7" fmla="*/ 2147483646 h 4408"/>
                  <a:gd name="T8" fmla="*/ 2147483646 w 4408"/>
                  <a:gd name="T9" fmla="*/ 2147483646 h 4408"/>
                  <a:gd name="T10" fmla="*/ 2147483646 w 4408"/>
                  <a:gd name="T11" fmla="*/ 2147483646 h 4408"/>
                  <a:gd name="T12" fmla="*/ 2147483646 w 4408"/>
                  <a:gd name="T13" fmla="*/ 2147483646 h 4408"/>
                  <a:gd name="T14" fmla="*/ 2147483646 w 4408"/>
                  <a:gd name="T15" fmla="*/ 2147483646 h 4408"/>
                  <a:gd name="T16" fmla="*/ 2147483646 w 4408"/>
                  <a:gd name="T17" fmla="*/ 2147483646 h 4408"/>
                  <a:gd name="T18" fmla="*/ 2147483646 w 4408"/>
                  <a:gd name="T19" fmla="*/ 2147483646 h 4408"/>
                  <a:gd name="T20" fmla="*/ 2147483646 w 4408"/>
                  <a:gd name="T21" fmla="*/ 564979005 h 4408"/>
                  <a:gd name="T22" fmla="*/ 2147483646 w 4408"/>
                  <a:gd name="T23" fmla="*/ 2147483646 h 4408"/>
                  <a:gd name="T24" fmla="*/ 2147483646 w 4408"/>
                  <a:gd name="T25" fmla="*/ 2147483646 h 4408"/>
                  <a:gd name="T26" fmla="*/ 2147483646 w 4408"/>
                  <a:gd name="T27" fmla="*/ 2147483646 h 4408"/>
                  <a:gd name="T28" fmla="*/ 2147483646 w 4408"/>
                  <a:gd name="T29" fmla="*/ 2147483646 h 4408"/>
                  <a:gd name="T30" fmla="*/ 2147483646 w 4408"/>
                  <a:gd name="T31" fmla="*/ 2147483646 h 4408"/>
                  <a:gd name="T32" fmla="*/ 2147483646 w 4408"/>
                  <a:gd name="T33" fmla="*/ 2147483646 h 4408"/>
                  <a:gd name="T34" fmla="*/ 2147483646 w 4408"/>
                  <a:gd name="T35" fmla="*/ 2147483646 h 4408"/>
                  <a:gd name="T36" fmla="*/ 2147483646 w 4408"/>
                  <a:gd name="T37" fmla="*/ 2147483646 h 4408"/>
                  <a:gd name="T38" fmla="*/ 2147483646 w 4408"/>
                  <a:gd name="T39" fmla="*/ 2147483646 h 4408"/>
                  <a:gd name="T40" fmla="*/ 2147483646 w 4408"/>
                  <a:gd name="T41" fmla="*/ 2147483646 h 4408"/>
                  <a:gd name="T42" fmla="*/ 2147483646 w 4408"/>
                  <a:gd name="T43" fmla="*/ 2147483646 h 4408"/>
                  <a:gd name="T44" fmla="*/ 642768528 w 4408"/>
                  <a:gd name="T45" fmla="*/ 2147483646 h 4408"/>
                  <a:gd name="T46" fmla="*/ 2147483646 w 4408"/>
                  <a:gd name="T47" fmla="*/ 2147483646 h 4408"/>
                  <a:gd name="T48" fmla="*/ 2147483646 w 4408"/>
                  <a:gd name="T49" fmla="*/ 2147483646 h 4408"/>
                  <a:gd name="T50" fmla="*/ 2147483646 w 4408"/>
                  <a:gd name="T51" fmla="*/ 2147483646 h 4408"/>
                  <a:gd name="T52" fmla="*/ 2147483646 w 4408"/>
                  <a:gd name="T53" fmla="*/ 2147483646 h 4408"/>
                  <a:gd name="T54" fmla="*/ 2147483646 w 4408"/>
                  <a:gd name="T55" fmla="*/ 2147483646 h 4408"/>
                  <a:gd name="T56" fmla="*/ 2147483646 w 4408"/>
                  <a:gd name="T57" fmla="*/ 2147483646 h 4408"/>
                  <a:gd name="T58" fmla="*/ 2147483646 w 4408"/>
                  <a:gd name="T59" fmla="*/ 2147483646 h 4408"/>
                  <a:gd name="T60" fmla="*/ 2147483646 w 4408"/>
                  <a:gd name="T61" fmla="*/ 2147483646 h 4408"/>
                  <a:gd name="T62" fmla="*/ 2147483646 w 4408"/>
                  <a:gd name="T63" fmla="*/ 2147483646 h 4408"/>
                  <a:gd name="T64" fmla="*/ 2147483646 w 4408"/>
                  <a:gd name="T65" fmla="*/ 2147483646 h 4408"/>
                  <a:gd name="T66" fmla="*/ 2147483646 w 4408"/>
                  <a:gd name="T67" fmla="*/ 2147483646 h 4408"/>
                  <a:gd name="T68" fmla="*/ 2147483646 w 4408"/>
                  <a:gd name="T69" fmla="*/ 2147483646 h 4408"/>
                  <a:gd name="T70" fmla="*/ 2147483646 w 4408"/>
                  <a:gd name="T71" fmla="*/ 2147483646 h 4408"/>
                  <a:gd name="T72" fmla="*/ 2147483646 w 4408"/>
                  <a:gd name="T73" fmla="*/ 2147483646 h 4408"/>
                  <a:gd name="T74" fmla="*/ 2147483646 w 4408"/>
                  <a:gd name="T75" fmla="*/ 2147483646 h 4408"/>
                  <a:gd name="T76" fmla="*/ 2147483646 w 4408"/>
                  <a:gd name="T77" fmla="*/ 2147483646 h 4408"/>
                  <a:gd name="T78" fmla="*/ 2147483646 w 4408"/>
                  <a:gd name="T79" fmla="*/ 2147483646 h 4408"/>
                  <a:gd name="T80" fmla="*/ 2147483646 w 4408"/>
                  <a:gd name="T81" fmla="*/ 2147483646 h 4408"/>
                  <a:gd name="T82" fmla="*/ 2147483646 w 4408"/>
                  <a:gd name="T83" fmla="*/ 2147483646 h 4408"/>
                  <a:gd name="T84" fmla="*/ 2147483646 w 4408"/>
                  <a:gd name="T85" fmla="*/ 2147483646 h 4408"/>
                  <a:gd name="T86" fmla="*/ 2147483646 w 4408"/>
                  <a:gd name="T87" fmla="*/ 2147483646 h 4408"/>
                  <a:gd name="T88" fmla="*/ 2147483646 w 4408"/>
                  <a:gd name="T89" fmla="*/ 2147483646 h 4408"/>
                  <a:gd name="T90" fmla="*/ 2147483646 w 4408"/>
                  <a:gd name="T91" fmla="*/ 2147483646 h 4408"/>
                  <a:gd name="T92" fmla="*/ 2147483646 w 4408"/>
                  <a:gd name="T93" fmla="*/ 2147483646 h 4408"/>
                  <a:gd name="T94" fmla="*/ 2147483646 w 4408"/>
                  <a:gd name="T95" fmla="*/ 2147483646 h 4408"/>
                  <a:gd name="T96" fmla="*/ 2147483646 w 4408"/>
                  <a:gd name="T97" fmla="*/ 2147483646 h 4408"/>
                  <a:gd name="T98" fmla="*/ 2147483646 w 4408"/>
                  <a:gd name="T99" fmla="*/ 2147483646 h 4408"/>
                  <a:gd name="T100" fmla="*/ 2147483646 w 4408"/>
                  <a:gd name="T101" fmla="*/ 2147483646 h 4408"/>
                  <a:gd name="T102" fmla="*/ 2147483646 w 4408"/>
                  <a:gd name="T103" fmla="*/ 2147483646 h 4408"/>
                  <a:gd name="T104" fmla="*/ 2147483646 w 4408"/>
                  <a:gd name="T105" fmla="*/ 2147483646 h 4408"/>
                  <a:gd name="T106" fmla="*/ 2147483646 w 4408"/>
                  <a:gd name="T107" fmla="*/ 2147483646 h 4408"/>
                  <a:gd name="T108" fmla="*/ 2147483646 w 4408"/>
                  <a:gd name="T109" fmla="*/ 2147483646 h 4408"/>
                  <a:gd name="T110" fmla="*/ 2147483646 w 4408"/>
                  <a:gd name="T111" fmla="*/ 2147483646 h 4408"/>
                  <a:gd name="T112" fmla="*/ 2147483646 w 4408"/>
                  <a:gd name="T113" fmla="*/ 2147483646 h 4408"/>
                  <a:gd name="T114" fmla="*/ 2147483646 w 4408"/>
                  <a:gd name="T115" fmla="*/ 2147483646 h 4408"/>
                  <a:gd name="T116" fmla="*/ 2147483646 w 4408"/>
                  <a:gd name="T117" fmla="*/ 2147483646 h 440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408" h="4408">
                    <a:moveTo>
                      <a:pt x="4239" y="1864"/>
                    </a:moveTo>
                    <a:lnTo>
                      <a:pt x="4036" y="1864"/>
                    </a:lnTo>
                    <a:lnTo>
                      <a:pt x="4018" y="1864"/>
                    </a:lnTo>
                    <a:lnTo>
                      <a:pt x="4001" y="1861"/>
                    </a:lnTo>
                    <a:lnTo>
                      <a:pt x="3983" y="1857"/>
                    </a:lnTo>
                    <a:lnTo>
                      <a:pt x="3966" y="1852"/>
                    </a:lnTo>
                    <a:lnTo>
                      <a:pt x="3949" y="1845"/>
                    </a:lnTo>
                    <a:lnTo>
                      <a:pt x="3933" y="1837"/>
                    </a:lnTo>
                    <a:lnTo>
                      <a:pt x="3916" y="1828"/>
                    </a:lnTo>
                    <a:lnTo>
                      <a:pt x="3901" y="1818"/>
                    </a:lnTo>
                    <a:lnTo>
                      <a:pt x="3887" y="1806"/>
                    </a:lnTo>
                    <a:lnTo>
                      <a:pt x="3873" y="1793"/>
                    </a:lnTo>
                    <a:lnTo>
                      <a:pt x="3861" y="1780"/>
                    </a:lnTo>
                    <a:lnTo>
                      <a:pt x="3848" y="1766"/>
                    </a:lnTo>
                    <a:lnTo>
                      <a:pt x="3838" y="1751"/>
                    </a:lnTo>
                    <a:lnTo>
                      <a:pt x="3829" y="1736"/>
                    </a:lnTo>
                    <a:lnTo>
                      <a:pt x="3822" y="1719"/>
                    </a:lnTo>
                    <a:lnTo>
                      <a:pt x="3816" y="1703"/>
                    </a:lnTo>
                    <a:lnTo>
                      <a:pt x="3699" y="1419"/>
                    </a:lnTo>
                    <a:lnTo>
                      <a:pt x="3691" y="1403"/>
                    </a:lnTo>
                    <a:lnTo>
                      <a:pt x="3685" y="1387"/>
                    </a:lnTo>
                    <a:lnTo>
                      <a:pt x="3680" y="1369"/>
                    </a:lnTo>
                    <a:lnTo>
                      <a:pt x="3677" y="1351"/>
                    </a:lnTo>
                    <a:lnTo>
                      <a:pt x="3675" y="1333"/>
                    </a:lnTo>
                    <a:lnTo>
                      <a:pt x="3675" y="1315"/>
                    </a:lnTo>
                    <a:lnTo>
                      <a:pt x="3675" y="1296"/>
                    </a:lnTo>
                    <a:lnTo>
                      <a:pt x="3678" y="1278"/>
                    </a:lnTo>
                    <a:lnTo>
                      <a:pt x="3681" y="1260"/>
                    </a:lnTo>
                    <a:lnTo>
                      <a:pt x="3685" y="1242"/>
                    </a:lnTo>
                    <a:lnTo>
                      <a:pt x="3691" y="1224"/>
                    </a:lnTo>
                    <a:lnTo>
                      <a:pt x="3698" y="1208"/>
                    </a:lnTo>
                    <a:lnTo>
                      <a:pt x="3706" y="1192"/>
                    </a:lnTo>
                    <a:lnTo>
                      <a:pt x="3717" y="1177"/>
                    </a:lnTo>
                    <a:lnTo>
                      <a:pt x="3727" y="1162"/>
                    </a:lnTo>
                    <a:lnTo>
                      <a:pt x="3739" y="1149"/>
                    </a:lnTo>
                    <a:lnTo>
                      <a:pt x="3883" y="1005"/>
                    </a:lnTo>
                    <a:lnTo>
                      <a:pt x="3895" y="992"/>
                    </a:lnTo>
                    <a:lnTo>
                      <a:pt x="3904" y="979"/>
                    </a:lnTo>
                    <a:lnTo>
                      <a:pt x="3913" y="965"/>
                    </a:lnTo>
                    <a:lnTo>
                      <a:pt x="3920" y="949"/>
                    </a:lnTo>
                    <a:lnTo>
                      <a:pt x="3926" y="933"/>
                    </a:lnTo>
                    <a:lnTo>
                      <a:pt x="3930" y="918"/>
                    </a:lnTo>
                    <a:lnTo>
                      <a:pt x="3932" y="902"/>
                    </a:lnTo>
                    <a:lnTo>
                      <a:pt x="3933" y="886"/>
                    </a:lnTo>
                    <a:lnTo>
                      <a:pt x="3932" y="869"/>
                    </a:lnTo>
                    <a:lnTo>
                      <a:pt x="3930" y="853"/>
                    </a:lnTo>
                    <a:lnTo>
                      <a:pt x="3926" y="837"/>
                    </a:lnTo>
                    <a:lnTo>
                      <a:pt x="3920" y="822"/>
                    </a:lnTo>
                    <a:lnTo>
                      <a:pt x="3913" y="806"/>
                    </a:lnTo>
                    <a:lnTo>
                      <a:pt x="3904" y="792"/>
                    </a:lnTo>
                    <a:lnTo>
                      <a:pt x="3895" y="778"/>
                    </a:lnTo>
                    <a:lnTo>
                      <a:pt x="3883" y="765"/>
                    </a:lnTo>
                    <a:lnTo>
                      <a:pt x="3643" y="525"/>
                    </a:lnTo>
                    <a:lnTo>
                      <a:pt x="3630" y="514"/>
                    </a:lnTo>
                    <a:lnTo>
                      <a:pt x="3616" y="504"/>
                    </a:lnTo>
                    <a:lnTo>
                      <a:pt x="3602" y="495"/>
                    </a:lnTo>
                    <a:lnTo>
                      <a:pt x="3587" y="489"/>
                    </a:lnTo>
                    <a:lnTo>
                      <a:pt x="3572" y="483"/>
                    </a:lnTo>
                    <a:lnTo>
                      <a:pt x="3555" y="479"/>
                    </a:lnTo>
                    <a:lnTo>
                      <a:pt x="3539" y="477"/>
                    </a:lnTo>
                    <a:lnTo>
                      <a:pt x="3523" y="476"/>
                    </a:lnTo>
                    <a:lnTo>
                      <a:pt x="3507" y="477"/>
                    </a:lnTo>
                    <a:lnTo>
                      <a:pt x="3490" y="479"/>
                    </a:lnTo>
                    <a:lnTo>
                      <a:pt x="3474" y="483"/>
                    </a:lnTo>
                    <a:lnTo>
                      <a:pt x="3459" y="489"/>
                    </a:lnTo>
                    <a:lnTo>
                      <a:pt x="3444" y="495"/>
                    </a:lnTo>
                    <a:lnTo>
                      <a:pt x="3430" y="504"/>
                    </a:lnTo>
                    <a:lnTo>
                      <a:pt x="3415" y="514"/>
                    </a:lnTo>
                    <a:lnTo>
                      <a:pt x="3403" y="525"/>
                    </a:lnTo>
                    <a:lnTo>
                      <a:pt x="3259" y="669"/>
                    </a:lnTo>
                    <a:lnTo>
                      <a:pt x="3246" y="682"/>
                    </a:lnTo>
                    <a:lnTo>
                      <a:pt x="3232" y="692"/>
                    </a:lnTo>
                    <a:lnTo>
                      <a:pt x="3217" y="702"/>
                    </a:lnTo>
                    <a:lnTo>
                      <a:pt x="3200" y="710"/>
                    </a:lnTo>
                    <a:lnTo>
                      <a:pt x="3183" y="717"/>
                    </a:lnTo>
                    <a:lnTo>
                      <a:pt x="3166" y="723"/>
                    </a:lnTo>
                    <a:lnTo>
                      <a:pt x="3149" y="727"/>
                    </a:lnTo>
                    <a:lnTo>
                      <a:pt x="3130" y="731"/>
                    </a:lnTo>
                    <a:lnTo>
                      <a:pt x="3112" y="733"/>
                    </a:lnTo>
                    <a:lnTo>
                      <a:pt x="3093" y="733"/>
                    </a:lnTo>
                    <a:lnTo>
                      <a:pt x="3075" y="733"/>
                    </a:lnTo>
                    <a:lnTo>
                      <a:pt x="3056" y="731"/>
                    </a:lnTo>
                    <a:lnTo>
                      <a:pt x="3039" y="728"/>
                    </a:lnTo>
                    <a:lnTo>
                      <a:pt x="3022" y="723"/>
                    </a:lnTo>
                    <a:lnTo>
                      <a:pt x="3005" y="717"/>
                    </a:lnTo>
                    <a:lnTo>
                      <a:pt x="2989" y="710"/>
                    </a:lnTo>
                    <a:lnTo>
                      <a:pt x="2705" y="592"/>
                    </a:lnTo>
                    <a:lnTo>
                      <a:pt x="2689" y="587"/>
                    </a:lnTo>
                    <a:lnTo>
                      <a:pt x="2673" y="579"/>
                    </a:lnTo>
                    <a:lnTo>
                      <a:pt x="2658" y="570"/>
                    </a:lnTo>
                    <a:lnTo>
                      <a:pt x="2642" y="560"/>
                    </a:lnTo>
                    <a:lnTo>
                      <a:pt x="2628" y="549"/>
                    </a:lnTo>
                    <a:lnTo>
                      <a:pt x="2615" y="536"/>
                    </a:lnTo>
                    <a:lnTo>
                      <a:pt x="2603" y="522"/>
                    </a:lnTo>
                    <a:lnTo>
                      <a:pt x="2591" y="507"/>
                    </a:lnTo>
                    <a:lnTo>
                      <a:pt x="2581" y="492"/>
                    </a:lnTo>
                    <a:lnTo>
                      <a:pt x="2571" y="476"/>
                    </a:lnTo>
                    <a:lnTo>
                      <a:pt x="2563" y="460"/>
                    </a:lnTo>
                    <a:lnTo>
                      <a:pt x="2556" y="442"/>
                    </a:lnTo>
                    <a:lnTo>
                      <a:pt x="2551" y="425"/>
                    </a:lnTo>
                    <a:lnTo>
                      <a:pt x="2547" y="408"/>
                    </a:lnTo>
                    <a:lnTo>
                      <a:pt x="2544" y="391"/>
                    </a:lnTo>
                    <a:lnTo>
                      <a:pt x="2543" y="373"/>
                    </a:lnTo>
                    <a:lnTo>
                      <a:pt x="2543" y="169"/>
                    </a:lnTo>
                    <a:lnTo>
                      <a:pt x="2543" y="152"/>
                    </a:lnTo>
                    <a:lnTo>
                      <a:pt x="2540" y="135"/>
                    </a:lnTo>
                    <a:lnTo>
                      <a:pt x="2536" y="119"/>
                    </a:lnTo>
                    <a:lnTo>
                      <a:pt x="2530" y="103"/>
                    </a:lnTo>
                    <a:lnTo>
                      <a:pt x="2523" y="88"/>
                    </a:lnTo>
                    <a:lnTo>
                      <a:pt x="2515" y="75"/>
                    </a:lnTo>
                    <a:lnTo>
                      <a:pt x="2505" y="62"/>
                    </a:lnTo>
                    <a:lnTo>
                      <a:pt x="2493" y="50"/>
                    </a:lnTo>
                    <a:lnTo>
                      <a:pt x="2481" y="39"/>
                    </a:lnTo>
                    <a:lnTo>
                      <a:pt x="2469" y="28"/>
                    </a:lnTo>
                    <a:lnTo>
                      <a:pt x="2455" y="20"/>
                    </a:lnTo>
                    <a:lnTo>
                      <a:pt x="2440" y="13"/>
                    </a:lnTo>
                    <a:lnTo>
                      <a:pt x="2424" y="7"/>
                    </a:lnTo>
                    <a:lnTo>
                      <a:pt x="2408" y="3"/>
                    </a:lnTo>
                    <a:lnTo>
                      <a:pt x="2391" y="1"/>
                    </a:lnTo>
                    <a:lnTo>
                      <a:pt x="2374" y="0"/>
                    </a:lnTo>
                    <a:lnTo>
                      <a:pt x="2035" y="0"/>
                    </a:lnTo>
                    <a:lnTo>
                      <a:pt x="2018" y="1"/>
                    </a:lnTo>
                    <a:lnTo>
                      <a:pt x="2001" y="3"/>
                    </a:lnTo>
                    <a:lnTo>
                      <a:pt x="1985" y="7"/>
                    </a:lnTo>
                    <a:lnTo>
                      <a:pt x="1969" y="13"/>
                    </a:lnTo>
                    <a:lnTo>
                      <a:pt x="1955" y="20"/>
                    </a:lnTo>
                    <a:lnTo>
                      <a:pt x="1941" y="28"/>
                    </a:lnTo>
                    <a:lnTo>
                      <a:pt x="1927" y="39"/>
                    </a:lnTo>
                    <a:lnTo>
                      <a:pt x="1915" y="50"/>
                    </a:lnTo>
                    <a:lnTo>
                      <a:pt x="1904" y="62"/>
                    </a:lnTo>
                    <a:lnTo>
                      <a:pt x="1894" y="75"/>
                    </a:lnTo>
                    <a:lnTo>
                      <a:pt x="1886" y="88"/>
                    </a:lnTo>
                    <a:lnTo>
                      <a:pt x="1879" y="103"/>
                    </a:lnTo>
                    <a:lnTo>
                      <a:pt x="1873" y="119"/>
                    </a:lnTo>
                    <a:lnTo>
                      <a:pt x="1869" y="135"/>
                    </a:lnTo>
                    <a:lnTo>
                      <a:pt x="1867" y="152"/>
                    </a:lnTo>
                    <a:lnTo>
                      <a:pt x="1866" y="169"/>
                    </a:lnTo>
                    <a:lnTo>
                      <a:pt x="1866" y="373"/>
                    </a:lnTo>
                    <a:lnTo>
                      <a:pt x="1864" y="391"/>
                    </a:lnTo>
                    <a:lnTo>
                      <a:pt x="1861" y="408"/>
                    </a:lnTo>
                    <a:lnTo>
                      <a:pt x="1858" y="425"/>
                    </a:lnTo>
                    <a:lnTo>
                      <a:pt x="1852" y="442"/>
                    </a:lnTo>
                    <a:lnTo>
                      <a:pt x="1845" y="460"/>
                    </a:lnTo>
                    <a:lnTo>
                      <a:pt x="1837" y="476"/>
                    </a:lnTo>
                    <a:lnTo>
                      <a:pt x="1828" y="492"/>
                    </a:lnTo>
                    <a:lnTo>
                      <a:pt x="1818" y="507"/>
                    </a:lnTo>
                    <a:lnTo>
                      <a:pt x="1807" y="522"/>
                    </a:lnTo>
                    <a:lnTo>
                      <a:pt x="1793" y="536"/>
                    </a:lnTo>
                    <a:lnTo>
                      <a:pt x="1780" y="549"/>
                    </a:lnTo>
                    <a:lnTo>
                      <a:pt x="1766" y="560"/>
                    </a:lnTo>
                    <a:lnTo>
                      <a:pt x="1751" y="570"/>
                    </a:lnTo>
                    <a:lnTo>
                      <a:pt x="1736" y="579"/>
                    </a:lnTo>
                    <a:lnTo>
                      <a:pt x="1719" y="587"/>
                    </a:lnTo>
                    <a:lnTo>
                      <a:pt x="1703" y="592"/>
                    </a:lnTo>
                    <a:lnTo>
                      <a:pt x="1419" y="710"/>
                    </a:lnTo>
                    <a:lnTo>
                      <a:pt x="1404" y="717"/>
                    </a:lnTo>
                    <a:lnTo>
                      <a:pt x="1387" y="723"/>
                    </a:lnTo>
                    <a:lnTo>
                      <a:pt x="1370" y="728"/>
                    </a:lnTo>
                    <a:lnTo>
                      <a:pt x="1352" y="731"/>
                    </a:lnTo>
                    <a:lnTo>
                      <a:pt x="1334" y="733"/>
                    </a:lnTo>
                    <a:lnTo>
                      <a:pt x="1316" y="733"/>
                    </a:lnTo>
                    <a:lnTo>
                      <a:pt x="1297" y="733"/>
                    </a:lnTo>
                    <a:lnTo>
                      <a:pt x="1278" y="731"/>
                    </a:lnTo>
                    <a:lnTo>
                      <a:pt x="1261" y="727"/>
                    </a:lnTo>
                    <a:lnTo>
                      <a:pt x="1243" y="723"/>
                    </a:lnTo>
                    <a:lnTo>
                      <a:pt x="1225" y="717"/>
                    </a:lnTo>
                    <a:lnTo>
                      <a:pt x="1208" y="710"/>
                    </a:lnTo>
                    <a:lnTo>
                      <a:pt x="1193" y="702"/>
                    </a:lnTo>
                    <a:lnTo>
                      <a:pt x="1178" y="692"/>
                    </a:lnTo>
                    <a:lnTo>
                      <a:pt x="1164" y="682"/>
                    </a:lnTo>
                    <a:lnTo>
                      <a:pt x="1150" y="669"/>
                    </a:lnTo>
                    <a:lnTo>
                      <a:pt x="1005" y="525"/>
                    </a:lnTo>
                    <a:lnTo>
                      <a:pt x="993" y="514"/>
                    </a:lnTo>
                    <a:lnTo>
                      <a:pt x="979" y="504"/>
                    </a:lnTo>
                    <a:lnTo>
                      <a:pt x="965" y="495"/>
                    </a:lnTo>
                    <a:lnTo>
                      <a:pt x="950" y="489"/>
                    </a:lnTo>
                    <a:lnTo>
                      <a:pt x="934" y="483"/>
                    </a:lnTo>
                    <a:lnTo>
                      <a:pt x="918" y="479"/>
                    </a:lnTo>
                    <a:lnTo>
                      <a:pt x="902" y="477"/>
                    </a:lnTo>
                    <a:lnTo>
                      <a:pt x="886" y="476"/>
                    </a:lnTo>
                    <a:lnTo>
                      <a:pt x="869" y="477"/>
                    </a:lnTo>
                    <a:lnTo>
                      <a:pt x="853" y="479"/>
                    </a:lnTo>
                    <a:lnTo>
                      <a:pt x="837" y="483"/>
                    </a:lnTo>
                    <a:lnTo>
                      <a:pt x="822" y="489"/>
                    </a:lnTo>
                    <a:lnTo>
                      <a:pt x="807" y="495"/>
                    </a:lnTo>
                    <a:lnTo>
                      <a:pt x="792" y="504"/>
                    </a:lnTo>
                    <a:lnTo>
                      <a:pt x="779" y="514"/>
                    </a:lnTo>
                    <a:lnTo>
                      <a:pt x="766" y="525"/>
                    </a:lnTo>
                    <a:lnTo>
                      <a:pt x="527" y="765"/>
                    </a:lnTo>
                    <a:lnTo>
                      <a:pt x="514" y="778"/>
                    </a:lnTo>
                    <a:lnTo>
                      <a:pt x="504" y="792"/>
                    </a:lnTo>
                    <a:lnTo>
                      <a:pt x="496" y="806"/>
                    </a:lnTo>
                    <a:lnTo>
                      <a:pt x="489" y="822"/>
                    </a:lnTo>
                    <a:lnTo>
                      <a:pt x="484" y="837"/>
                    </a:lnTo>
                    <a:lnTo>
                      <a:pt x="480" y="853"/>
                    </a:lnTo>
                    <a:lnTo>
                      <a:pt x="477" y="869"/>
                    </a:lnTo>
                    <a:lnTo>
                      <a:pt x="477" y="886"/>
                    </a:lnTo>
                    <a:lnTo>
                      <a:pt x="477" y="902"/>
                    </a:lnTo>
                    <a:lnTo>
                      <a:pt x="480" y="918"/>
                    </a:lnTo>
                    <a:lnTo>
                      <a:pt x="484" y="933"/>
                    </a:lnTo>
                    <a:lnTo>
                      <a:pt x="489" y="949"/>
                    </a:lnTo>
                    <a:lnTo>
                      <a:pt x="496" y="965"/>
                    </a:lnTo>
                    <a:lnTo>
                      <a:pt x="504" y="979"/>
                    </a:lnTo>
                    <a:lnTo>
                      <a:pt x="514" y="992"/>
                    </a:lnTo>
                    <a:lnTo>
                      <a:pt x="527" y="1005"/>
                    </a:lnTo>
                    <a:lnTo>
                      <a:pt x="670" y="1149"/>
                    </a:lnTo>
                    <a:lnTo>
                      <a:pt x="682" y="1162"/>
                    </a:lnTo>
                    <a:lnTo>
                      <a:pt x="693" y="1177"/>
                    </a:lnTo>
                    <a:lnTo>
                      <a:pt x="702" y="1192"/>
                    </a:lnTo>
                    <a:lnTo>
                      <a:pt x="710" y="1208"/>
                    </a:lnTo>
                    <a:lnTo>
                      <a:pt x="717" y="1224"/>
                    </a:lnTo>
                    <a:lnTo>
                      <a:pt x="723" y="1242"/>
                    </a:lnTo>
                    <a:lnTo>
                      <a:pt x="728" y="1260"/>
                    </a:lnTo>
                    <a:lnTo>
                      <a:pt x="732" y="1278"/>
                    </a:lnTo>
                    <a:lnTo>
                      <a:pt x="734" y="1296"/>
                    </a:lnTo>
                    <a:lnTo>
                      <a:pt x="735" y="1315"/>
                    </a:lnTo>
                    <a:lnTo>
                      <a:pt x="734" y="1333"/>
                    </a:lnTo>
                    <a:lnTo>
                      <a:pt x="732" y="1351"/>
                    </a:lnTo>
                    <a:lnTo>
                      <a:pt x="728" y="1369"/>
                    </a:lnTo>
                    <a:lnTo>
                      <a:pt x="723" y="1387"/>
                    </a:lnTo>
                    <a:lnTo>
                      <a:pt x="717" y="1403"/>
                    </a:lnTo>
                    <a:lnTo>
                      <a:pt x="710" y="1419"/>
                    </a:lnTo>
                    <a:lnTo>
                      <a:pt x="594" y="1703"/>
                    </a:lnTo>
                    <a:lnTo>
                      <a:pt x="587" y="1719"/>
                    </a:lnTo>
                    <a:lnTo>
                      <a:pt x="579" y="1736"/>
                    </a:lnTo>
                    <a:lnTo>
                      <a:pt x="570" y="1751"/>
                    </a:lnTo>
                    <a:lnTo>
                      <a:pt x="560" y="1766"/>
                    </a:lnTo>
                    <a:lnTo>
                      <a:pt x="549" y="1780"/>
                    </a:lnTo>
                    <a:lnTo>
                      <a:pt x="536" y="1793"/>
                    </a:lnTo>
                    <a:lnTo>
                      <a:pt x="523" y="1806"/>
                    </a:lnTo>
                    <a:lnTo>
                      <a:pt x="508" y="1818"/>
                    </a:lnTo>
                    <a:lnTo>
                      <a:pt x="493" y="1828"/>
                    </a:lnTo>
                    <a:lnTo>
                      <a:pt x="477" y="1837"/>
                    </a:lnTo>
                    <a:lnTo>
                      <a:pt x="460" y="1845"/>
                    </a:lnTo>
                    <a:lnTo>
                      <a:pt x="443" y="1852"/>
                    </a:lnTo>
                    <a:lnTo>
                      <a:pt x="426" y="1857"/>
                    </a:lnTo>
                    <a:lnTo>
                      <a:pt x="409" y="1861"/>
                    </a:lnTo>
                    <a:lnTo>
                      <a:pt x="391" y="1864"/>
                    </a:lnTo>
                    <a:lnTo>
                      <a:pt x="373" y="1865"/>
                    </a:lnTo>
                    <a:lnTo>
                      <a:pt x="170" y="1864"/>
                    </a:lnTo>
                    <a:lnTo>
                      <a:pt x="152" y="1865"/>
                    </a:lnTo>
                    <a:lnTo>
                      <a:pt x="136" y="1868"/>
                    </a:lnTo>
                    <a:lnTo>
                      <a:pt x="120" y="1873"/>
                    </a:lnTo>
                    <a:lnTo>
                      <a:pt x="104" y="1879"/>
                    </a:lnTo>
                    <a:lnTo>
                      <a:pt x="89" y="1886"/>
                    </a:lnTo>
                    <a:lnTo>
                      <a:pt x="75" y="1894"/>
                    </a:lnTo>
                    <a:lnTo>
                      <a:pt x="62" y="1904"/>
                    </a:lnTo>
                    <a:lnTo>
                      <a:pt x="50" y="1915"/>
                    </a:lnTo>
                    <a:lnTo>
                      <a:pt x="39" y="1926"/>
                    </a:lnTo>
                    <a:lnTo>
                      <a:pt x="30" y="1939"/>
                    </a:lnTo>
                    <a:lnTo>
                      <a:pt x="20" y="1954"/>
                    </a:lnTo>
                    <a:lnTo>
                      <a:pt x="13" y="1969"/>
                    </a:lnTo>
                    <a:lnTo>
                      <a:pt x="8" y="1984"/>
                    </a:lnTo>
                    <a:lnTo>
                      <a:pt x="3" y="2000"/>
                    </a:lnTo>
                    <a:lnTo>
                      <a:pt x="1" y="2018"/>
                    </a:lnTo>
                    <a:lnTo>
                      <a:pt x="0" y="2035"/>
                    </a:lnTo>
                    <a:lnTo>
                      <a:pt x="0" y="2374"/>
                    </a:lnTo>
                    <a:lnTo>
                      <a:pt x="1" y="2391"/>
                    </a:lnTo>
                    <a:lnTo>
                      <a:pt x="3" y="2408"/>
                    </a:lnTo>
                    <a:lnTo>
                      <a:pt x="8" y="2424"/>
                    </a:lnTo>
                    <a:lnTo>
                      <a:pt x="13" y="2440"/>
                    </a:lnTo>
                    <a:lnTo>
                      <a:pt x="20" y="2454"/>
                    </a:lnTo>
                    <a:lnTo>
                      <a:pt x="30" y="2468"/>
                    </a:lnTo>
                    <a:lnTo>
                      <a:pt x="39" y="2481"/>
                    </a:lnTo>
                    <a:lnTo>
                      <a:pt x="50" y="2493"/>
                    </a:lnTo>
                    <a:lnTo>
                      <a:pt x="62" y="2504"/>
                    </a:lnTo>
                    <a:lnTo>
                      <a:pt x="75" y="2515"/>
                    </a:lnTo>
                    <a:lnTo>
                      <a:pt x="89" y="2523"/>
                    </a:lnTo>
                    <a:lnTo>
                      <a:pt x="104" y="2530"/>
                    </a:lnTo>
                    <a:lnTo>
                      <a:pt x="120" y="2536"/>
                    </a:lnTo>
                    <a:lnTo>
                      <a:pt x="136" y="2540"/>
                    </a:lnTo>
                    <a:lnTo>
                      <a:pt x="152" y="2542"/>
                    </a:lnTo>
                    <a:lnTo>
                      <a:pt x="170" y="2543"/>
                    </a:lnTo>
                    <a:lnTo>
                      <a:pt x="373" y="2543"/>
                    </a:lnTo>
                    <a:lnTo>
                      <a:pt x="391" y="2544"/>
                    </a:lnTo>
                    <a:lnTo>
                      <a:pt x="408" y="2547"/>
                    </a:lnTo>
                    <a:lnTo>
                      <a:pt x="426" y="2551"/>
                    </a:lnTo>
                    <a:lnTo>
                      <a:pt x="443" y="2556"/>
                    </a:lnTo>
                    <a:lnTo>
                      <a:pt x="460" y="2563"/>
                    </a:lnTo>
                    <a:lnTo>
                      <a:pt x="477" y="2571"/>
                    </a:lnTo>
                    <a:lnTo>
                      <a:pt x="492" y="2581"/>
                    </a:lnTo>
                    <a:lnTo>
                      <a:pt x="507" y="2591"/>
                    </a:lnTo>
                    <a:lnTo>
                      <a:pt x="523" y="2603"/>
                    </a:lnTo>
                    <a:lnTo>
                      <a:pt x="536" y="2615"/>
                    </a:lnTo>
                    <a:lnTo>
                      <a:pt x="549" y="2628"/>
                    </a:lnTo>
                    <a:lnTo>
                      <a:pt x="560" y="2642"/>
                    </a:lnTo>
                    <a:lnTo>
                      <a:pt x="570" y="2658"/>
                    </a:lnTo>
                    <a:lnTo>
                      <a:pt x="579" y="2673"/>
                    </a:lnTo>
                    <a:lnTo>
                      <a:pt x="586" y="2689"/>
                    </a:lnTo>
                    <a:lnTo>
                      <a:pt x="593" y="2705"/>
                    </a:lnTo>
                    <a:lnTo>
                      <a:pt x="710" y="2989"/>
                    </a:lnTo>
                    <a:lnTo>
                      <a:pt x="717" y="3006"/>
                    </a:lnTo>
                    <a:lnTo>
                      <a:pt x="723" y="3022"/>
                    </a:lnTo>
                    <a:lnTo>
                      <a:pt x="728" y="3039"/>
                    </a:lnTo>
                    <a:lnTo>
                      <a:pt x="732" y="3057"/>
                    </a:lnTo>
                    <a:lnTo>
                      <a:pt x="734" y="3075"/>
                    </a:lnTo>
                    <a:lnTo>
                      <a:pt x="735" y="3094"/>
                    </a:lnTo>
                    <a:lnTo>
                      <a:pt x="734" y="3112"/>
                    </a:lnTo>
                    <a:lnTo>
                      <a:pt x="732" y="3130"/>
                    </a:lnTo>
                    <a:lnTo>
                      <a:pt x="727" y="3149"/>
                    </a:lnTo>
                    <a:lnTo>
                      <a:pt x="723" y="3166"/>
                    </a:lnTo>
                    <a:lnTo>
                      <a:pt x="717" y="3184"/>
                    </a:lnTo>
                    <a:lnTo>
                      <a:pt x="710" y="3200"/>
                    </a:lnTo>
                    <a:lnTo>
                      <a:pt x="702" y="3217"/>
                    </a:lnTo>
                    <a:lnTo>
                      <a:pt x="693" y="3232"/>
                    </a:lnTo>
                    <a:lnTo>
                      <a:pt x="682" y="3246"/>
                    </a:lnTo>
                    <a:lnTo>
                      <a:pt x="670" y="3259"/>
                    </a:lnTo>
                    <a:lnTo>
                      <a:pt x="526" y="3403"/>
                    </a:lnTo>
                    <a:lnTo>
                      <a:pt x="514" y="3415"/>
                    </a:lnTo>
                    <a:lnTo>
                      <a:pt x="504" y="3430"/>
                    </a:lnTo>
                    <a:lnTo>
                      <a:pt x="496" y="3444"/>
                    </a:lnTo>
                    <a:lnTo>
                      <a:pt x="489" y="3459"/>
                    </a:lnTo>
                    <a:lnTo>
                      <a:pt x="483" y="3474"/>
                    </a:lnTo>
                    <a:lnTo>
                      <a:pt x="480" y="3490"/>
                    </a:lnTo>
                    <a:lnTo>
                      <a:pt x="477" y="3507"/>
                    </a:lnTo>
                    <a:lnTo>
                      <a:pt x="477" y="3523"/>
                    </a:lnTo>
                    <a:lnTo>
                      <a:pt x="477" y="3539"/>
                    </a:lnTo>
                    <a:lnTo>
                      <a:pt x="480" y="3555"/>
                    </a:lnTo>
                    <a:lnTo>
                      <a:pt x="483" y="3572"/>
                    </a:lnTo>
                    <a:lnTo>
                      <a:pt x="489" y="3587"/>
                    </a:lnTo>
                    <a:lnTo>
                      <a:pt x="496" y="3602"/>
                    </a:lnTo>
                    <a:lnTo>
                      <a:pt x="504" y="3616"/>
                    </a:lnTo>
                    <a:lnTo>
                      <a:pt x="514" y="3630"/>
                    </a:lnTo>
                    <a:lnTo>
                      <a:pt x="526" y="3643"/>
                    </a:lnTo>
                    <a:lnTo>
                      <a:pt x="766" y="3883"/>
                    </a:lnTo>
                    <a:lnTo>
                      <a:pt x="779" y="3894"/>
                    </a:lnTo>
                    <a:lnTo>
                      <a:pt x="792" y="3904"/>
                    </a:lnTo>
                    <a:lnTo>
                      <a:pt x="807" y="3913"/>
                    </a:lnTo>
                    <a:lnTo>
                      <a:pt x="822" y="3921"/>
                    </a:lnTo>
                    <a:lnTo>
                      <a:pt x="837" y="3926"/>
                    </a:lnTo>
                    <a:lnTo>
                      <a:pt x="853" y="3930"/>
                    </a:lnTo>
                    <a:lnTo>
                      <a:pt x="869" y="3932"/>
                    </a:lnTo>
                    <a:lnTo>
                      <a:pt x="886" y="3933"/>
                    </a:lnTo>
                    <a:lnTo>
                      <a:pt x="902" y="3932"/>
                    </a:lnTo>
                    <a:lnTo>
                      <a:pt x="918" y="3930"/>
                    </a:lnTo>
                    <a:lnTo>
                      <a:pt x="934" y="3926"/>
                    </a:lnTo>
                    <a:lnTo>
                      <a:pt x="950" y="3921"/>
                    </a:lnTo>
                    <a:lnTo>
                      <a:pt x="965" y="3913"/>
                    </a:lnTo>
                    <a:lnTo>
                      <a:pt x="979" y="3904"/>
                    </a:lnTo>
                    <a:lnTo>
                      <a:pt x="993" y="3894"/>
                    </a:lnTo>
                    <a:lnTo>
                      <a:pt x="1005" y="3883"/>
                    </a:lnTo>
                    <a:lnTo>
                      <a:pt x="1150" y="3739"/>
                    </a:lnTo>
                    <a:lnTo>
                      <a:pt x="1163" y="3727"/>
                    </a:lnTo>
                    <a:lnTo>
                      <a:pt x="1177" y="3717"/>
                    </a:lnTo>
                    <a:lnTo>
                      <a:pt x="1192" y="3706"/>
                    </a:lnTo>
                    <a:lnTo>
                      <a:pt x="1208" y="3698"/>
                    </a:lnTo>
                    <a:lnTo>
                      <a:pt x="1225" y="3691"/>
                    </a:lnTo>
                    <a:lnTo>
                      <a:pt x="1243" y="3685"/>
                    </a:lnTo>
                    <a:lnTo>
                      <a:pt x="1260" y="3681"/>
                    </a:lnTo>
                    <a:lnTo>
                      <a:pt x="1278" y="3678"/>
                    </a:lnTo>
                    <a:lnTo>
                      <a:pt x="1296" y="3675"/>
                    </a:lnTo>
                    <a:lnTo>
                      <a:pt x="1315" y="3675"/>
                    </a:lnTo>
                    <a:lnTo>
                      <a:pt x="1333" y="3675"/>
                    </a:lnTo>
                    <a:lnTo>
                      <a:pt x="1351" y="3677"/>
                    </a:lnTo>
                    <a:lnTo>
                      <a:pt x="1370" y="3681"/>
                    </a:lnTo>
                    <a:lnTo>
                      <a:pt x="1387" y="3685"/>
                    </a:lnTo>
                    <a:lnTo>
                      <a:pt x="1403" y="3691"/>
                    </a:lnTo>
                    <a:lnTo>
                      <a:pt x="1419" y="3699"/>
                    </a:lnTo>
                    <a:lnTo>
                      <a:pt x="1703" y="3816"/>
                    </a:lnTo>
                    <a:lnTo>
                      <a:pt x="1719" y="3822"/>
                    </a:lnTo>
                    <a:lnTo>
                      <a:pt x="1736" y="3829"/>
                    </a:lnTo>
                    <a:lnTo>
                      <a:pt x="1751" y="3838"/>
                    </a:lnTo>
                    <a:lnTo>
                      <a:pt x="1766" y="3848"/>
                    </a:lnTo>
                    <a:lnTo>
                      <a:pt x="1780" y="3861"/>
                    </a:lnTo>
                    <a:lnTo>
                      <a:pt x="1793" y="3873"/>
                    </a:lnTo>
                    <a:lnTo>
                      <a:pt x="1807" y="3887"/>
                    </a:lnTo>
                    <a:lnTo>
                      <a:pt x="1818" y="3901"/>
                    </a:lnTo>
                    <a:lnTo>
                      <a:pt x="1828" y="3916"/>
                    </a:lnTo>
                    <a:lnTo>
                      <a:pt x="1837" y="3933"/>
                    </a:lnTo>
                    <a:lnTo>
                      <a:pt x="1845" y="3949"/>
                    </a:lnTo>
                    <a:lnTo>
                      <a:pt x="1852" y="3966"/>
                    </a:lnTo>
                    <a:lnTo>
                      <a:pt x="1858" y="3983"/>
                    </a:lnTo>
                    <a:lnTo>
                      <a:pt x="1861" y="4001"/>
                    </a:lnTo>
                    <a:lnTo>
                      <a:pt x="1864" y="4019"/>
                    </a:lnTo>
                    <a:lnTo>
                      <a:pt x="1866" y="4036"/>
                    </a:lnTo>
                    <a:lnTo>
                      <a:pt x="1866" y="4239"/>
                    </a:lnTo>
                    <a:lnTo>
                      <a:pt x="1867" y="4256"/>
                    </a:lnTo>
                    <a:lnTo>
                      <a:pt x="1869" y="4272"/>
                    </a:lnTo>
                    <a:lnTo>
                      <a:pt x="1873" y="4289"/>
                    </a:lnTo>
                    <a:lnTo>
                      <a:pt x="1879" y="4305"/>
                    </a:lnTo>
                    <a:lnTo>
                      <a:pt x="1886" y="4319"/>
                    </a:lnTo>
                    <a:lnTo>
                      <a:pt x="1894" y="4333"/>
                    </a:lnTo>
                    <a:lnTo>
                      <a:pt x="1904" y="4347"/>
                    </a:lnTo>
                    <a:lnTo>
                      <a:pt x="1915" y="4359"/>
                    </a:lnTo>
                    <a:lnTo>
                      <a:pt x="1927" y="4370"/>
                    </a:lnTo>
                    <a:lnTo>
                      <a:pt x="1941" y="4379"/>
                    </a:lnTo>
                    <a:lnTo>
                      <a:pt x="1954" y="4388"/>
                    </a:lnTo>
                    <a:lnTo>
                      <a:pt x="1969" y="4395"/>
                    </a:lnTo>
                    <a:lnTo>
                      <a:pt x="1984" y="4400"/>
                    </a:lnTo>
                    <a:lnTo>
                      <a:pt x="2000" y="4405"/>
                    </a:lnTo>
                    <a:lnTo>
                      <a:pt x="2018" y="4407"/>
                    </a:lnTo>
                    <a:lnTo>
                      <a:pt x="2035" y="4408"/>
                    </a:lnTo>
                    <a:lnTo>
                      <a:pt x="2374" y="4408"/>
                    </a:lnTo>
                    <a:lnTo>
                      <a:pt x="2391" y="4407"/>
                    </a:lnTo>
                    <a:lnTo>
                      <a:pt x="2408" y="4405"/>
                    </a:lnTo>
                    <a:lnTo>
                      <a:pt x="2424" y="4400"/>
                    </a:lnTo>
                    <a:lnTo>
                      <a:pt x="2440" y="4395"/>
                    </a:lnTo>
                    <a:lnTo>
                      <a:pt x="2455" y="4388"/>
                    </a:lnTo>
                    <a:lnTo>
                      <a:pt x="2469" y="4379"/>
                    </a:lnTo>
                    <a:lnTo>
                      <a:pt x="2481" y="4370"/>
                    </a:lnTo>
                    <a:lnTo>
                      <a:pt x="2493" y="4359"/>
                    </a:lnTo>
                    <a:lnTo>
                      <a:pt x="2505" y="4347"/>
                    </a:lnTo>
                    <a:lnTo>
                      <a:pt x="2515" y="4333"/>
                    </a:lnTo>
                    <a:lnTo>
                      <a:pt x="2523" y="4319"/>
                    </a:lnTo>
                    <a:lnTo>
                      <a:pt x="2530" y="4305"/>
                    </a:lnTo>
                    <a:lnTo>
                      <a:pt x="2536" y="4289"/>
                    </a:lnTo>
                    <a:lnTo>
                      <a:pt x="2540" y="4272"/>
                    </a:lnTo>
                    <a:lnTo>
                      <a:pt x="2543" y="4256"/>
                    </a:lnTo>
                    <a:lnTo>
                      <a:pt x="2543" y="4239"/>
                    </a:lnTo>
                    <a:lnTo>
                      <a:pt x="2543" y="4036"/>
                    </a:lnTo>
                    <a:lnTo>
                      <a:pt x="2544" y="4019"/>
                    </a:lnTo>
                    <a:lnTo>
                      <a:pt x="2547" y="4001"/>
                    </a:lnTo>
                    <a:lnTo>
                      <a:pt x="2551" y="3983"/>
                    </a:lnTo>
                    <a:lnTo>
                      <a:pt x="2556" y="3966"/>
                    </a:lnTo>
                    <a:lnTo>
                      <a:pt x="2563" y="3949"/>
                    </a:lnTo>
                    <a:lnTo>
                      <a:pt x="2571" y="3933"/>
                    </a:lnTo>
                    <a:lnTo>
                      <a:pt x="2581" y="3916"/>
                    </a:lnTo>
                    <a:lnTo>
                      <a:pt x="2591" y="3901"/>
                    </a:lnTo>
                    <a:lnTo>
                      <a:pt x="2603" y="3887"/>
                    </a:lnTo>
                    <a:lnTo>
                      <a:pt x="2615" y="3873"/>
                    </a:lnTo>
                    <a:lnTo>
                      <a:pt x="2628" y="3861"/>
                    </a:lnTo>
                    <a:lnTo>
                      <a:pt x="2642" y="3848"/>
                    </a:lnTo>
                    <a:lnTo>
                      <a:pt x="2658" y="3838"/>
                    </a:lnTo>
                    <a:lnTo>
                      <a:pt x="2673" y="3829"/>
                    </a:lnTo>
                    <a:lnTo>
                      <a:pt x="2689" y="3822"/>
                    </a:lnTo>
                    <a:lnTo>
                      <a:pt x="2705" y="3816"/>
                    </a:lnTo>
                    <a:lnTo>
                      <a:pt x="2989" y="3699"/>
                    </a:lnTo>
                    <a:lnTo>
                      <a:pt x="3006" y="3691"/>
                    </a:lnTo>
                    <a:lnTo>
                      <a:pt x="3022" y="3685"/>
                    </a:lnTo>
                    <a:lnTo>
                      <a:pt x="3039" y="3681"/>
                    </a:lnTo>
                    <a:lnTo>
                      <a:pt x="3057" y="3677"/>
                    </a:lnTo>
                    <a:lnTo>
                      <a:pt x="3076" y="3675"/>
                    </a:lnTo>
                    <a:lnTo>
                      <a:pt x="3094" y="3675"/>
                    </a:lnTo>
                    <a:lnTo>
                      <a:pt x="3112" y="3675"/>
                    </a:lnTo>
                    <a:lnTo>
                      <a:pt x="3130" y="3678"/>
                    </a:lnTo>
                    <a:lnTo>
                      <a:pt x="3149" y="3681"/>
                    </a:lnTo>
                    <a:lnTo>
                      <a:pt x="3167" y="3685"/>
                    </a:lnTo>
                    <a:lnTo>
                      <a:pt x="3184" y="3691"/>
                    </a:lnTo>
                    <a:lnTo>
                      <a:pt x="3201" y="3698"/>
                    </a:lnTo>
                    <a:lnTo>
                      <a:pt x="3217" y="3706"/>
                    </a:lnTo>
                    <a:lnTo>
                      <a:pt x="3232" y="3717"/>
                    </a:lnTo>
                    <a:lnTo>
                      <a:pt x="3246" y="3727"/>
                    </a:lnTo>
                    <a:lnTo>
                      <a:pt x="3259" y="3739"/>
                    </a:lnTo>
                    <a:lnTo>
                      <a:pt x="3403" y="3883"/>
                    </a:lnTo>
                    <a:lnTo>
                      <a:pt x="3415" y="3894"/>
                    </a:lnTo>
                    <a:lnTo>
                      <a:pt x="3430" y="3904"/>
                    </a:lnTo>
                    <a:lnTo>
                      <a:pt x="3444" y="3913"/>
                    </a:lnTo>
                    <a:lnTo>
                      <a:pt x="3459" y="3921"/>
                    </a:lnTo>
                    <a:lnTo>
                      <a:pt x="3474" y="3926"/>
                    </a:lnTo>
                    <a:lnTo>
                      <a:pt x="3490" y="3930"/>
                    </a:lnTo>
                    <a:lnTo>
                      <a:pt x="3507" y="3932"/>
                    </a:lnTo>
                    <a:lnTo>
                      <a:pt x="3523" y="3933"/>
                    </a:lnTo>
                    <a:lnTo>
                      <a:pt x="3539" y="3932"/>
                    </a:lnTo>
                    <a:lnTo>
                      <a:pt x="3555" y="3930"/>
                    </a:lnTo>
                    <a:lnTo>
                      <a:pt x="3572" y="3926"/>
                    </a:lnTo>
                    <a:lnTo>
                      <a:pt x="3587" y="3921"/>
                    </a:lnTo>
                    <a:lnTo>
                      <a:pt x="3602" y="3913"/>
                    </a:lnTo>
                    <a:lnTo>
                      <a:pt x="3616" y="3904"/>
                    </a:lnTo>
                    <a:lnTo>
                      <a:pt x="3630" y="3894"/>
                    </a:lnTo>
                    <a:lnTo>
                      <a:pt x="3643" y="3883"/>
                    </a:lnTo>
                    <a:lnTo>
                      <a:pt x="3883" y="3643"/>
                    </a:lnTo>
                    <a:lnTo>
                      <a:pt x="3895" y="3630"/>
                    </a:lnTo>
                    <a:lnTo>
                      <a:pt x="3904" y="3616"/>
                    </a:lnTo>
                    <a:lnTo>
                      <a:pt x="3913" y="3602"/>
                    </a:lnTo>
                    <a:lnTo>
                      <a:pt x="3920" y="3587"/>
                    </a:lnTo>
                    <a:lnTo>
                      <a:pt x="3926" y="3572"/>
                    </a:lnTo>
                    <a:lnTo>
                      <a:pt x="3930" y="3555"/>
                    </a:lnTo>
                    <a:lnTo>
                      <a:pt x="3932" y="3539"/>
                    </a:lnTo>
                    <a:lnTo>
                      <a:pt x="3933" y="3523"/>
                    </a:lnTo>
                    <a:lnTo>
                      <a:pt x="3932" y="3507"/>
                    </a:lnTo>
                    <a:lnTo>
                      <a:pt x="3930" y="3490"/>
                    </a:lnTo>
                    <a:lnTo>
                      <a:pt x="3926" y="3474"/>
                    </a:lnTo>
                    <a:lnTo>
                      <a:pt x="3920" y="3459"/>
                    </a:lnTo>
                    <a:lnTo>
                      <a:pt x="3913" y="3444"/>
                    </a:lnTo>
                    <a:lnTo>
                      <a:pt x="3904" y="3430"/>
                    </a:lnTo>
                    <a:lnTo>
                      <a:pt x="3895" y="3415"/>
                    </a:lnTo>
                    <a:lnTo>
                      <a:pt x="3883" y="3403"/>
                    </a:lnTo>
                    <a:lnTo>
                      <a:pt x="3739" y="3259"/>
                    </a:lnTo>
                    <a:lnTo>
                      <a:pt x="3727" y="3246"/>
                    </a:lnTo>
                    <a:lnTo>
                      <a:pt x="3717" y="3232"/>
                    </a:lnTo>
                    <a:lnTo>
                      <a:pt x="3706" y="3217"/>
                    </a:lnTo>
                    <a:lnTo>
                      <a:pt x="3698" y="3200"/>
                    </a:lnTo>
                    <a:lnTo>
                      <a:pt x="3691" y="3184"/>
                    </a:lnTo>
                    <a:lnTo>
                      <a:pt x="3685" y="3166"/>
                    </a:lnTo>
                    <a:lnTo>
                      <a:pt x="3681" y="3149"/>
                    </a:lnTo>
                    <a:lnTo>
                      <a:pt x="3678" y="3130"/>
                    </a:lnTo>
                    <a:lnTo>
                      <a:pt x="3675" y="3112"/>
                    </a:lnTo>
                    <a:lnTo>
                      <a:pt x="3675" y="3094"/>
                    </a:lnTo>
                    <a:lnTo>
                      <a:pt x="3675" y="3075"/>
                    </a:lnTo>
                    <a:lnTo>
                      <a:pt x="3677" y="3057"/>
                    </a:lnTo>
                    <a:lnTo>
                      <a:pt x="3680" y="3039"/>
                    </a:lnTo>
                    <a:lnTo>
                      <a:pt x="3685" y="3022"/>
                    </a:lnTo>
                    <a:lnTo>
                      <a:pt x="3691" y="3006"/>
                    </a:lnTo>
                    <a:lnTo>
                      <a:pt x="3699" y="2989"/>
                    </a:lnTo>
                    <a:lnTo>
                      <a:pt x="3816" y="2705"/>
                    </a:lnTo>
                    <a:lnTo>
                      <a:pt x="3822" y="2689"/>
                    </a:lnTo>
                    <a:lnTo>
                      <a:pt x="3829" y="2673"/>
                    </a:lnTo>
                    <a:lnTo>
                      <a:pt x="3838" y="2658"/>
                    </a:lnTo>
                    <a:lnTo>
                      <a:pt x="3848" y="2642"/>
                    </a:lnTo>
                    <a:lnTo>
                      <a:pt x="3861" y="2628"/>
                    </a:lnTo>
                    <a:lnTo>
                      <a:pt x="3873" y="2615"/>
                    </a:lnTo>
                    <a:lnTo>
                      <a:pt x="3887" y="2603"/>
                    </a:lnTo>
                    <a:lnTo>
                      <a:pt x="3901" y="2591"/>
                    </a:lnTo>
                    <a:lnTo>
                      <a:pt x="3916" y="2581"/>
                    </a:lnTo>
                    <a:lnTo>
                      <a:pt x="3933" y="2571"/>
                    </a:lnTo>
                    <a:lnTo>
                      <a:pt x="3949" y="2563"/>
                    </a:lnTo>
                    <a:lnTo>
                      <a:pt x="3966" y="2556"/>
                    </a:lnTo>
                    <a:lnTo>
                      <a:pt x="3983" y="2551"/>
                    </a:lnTo>
                    <a:lnTo>
                      <a:pt x="4001" y="2547"/>
                    </a:lnTo>
                    <a:lnTo>
                      <a:pt x="4018" y="2544"/>
                    </a:lnTo>
                    <a:lnTo>
                      <a:pt x="4036" y="2543"/>
                    </a:lnTo>
                    <a:lnTo>
                      <a:pt x="4239" y="2543"/>
                    </a:lnTo>
                    <a:lnTo>
                      <a:pt x="4256" y="2543"/>
                    </a:lnTo>
                    <a:lnTo>
                      <a:pt x="4273" y="2540"/>
                    </a:lnTo>
                    <a:lnTo>
                      <a:pt x="4290" y="2536"/>
                    </a:lnTo>
                    <a:lnTo>
                      <a:pt x="4305" y="2530"/>
                    </a:lnTo>
                    <a:lnTo>
                      <a:pt x="4320" y="2523"/>
                    </a:lnTo>
                    <a:lnTo>
                      <a:pt x="4333" y="2515"/>
                    </a:lnTo>
                    <a:lnTo>
                      <a:pt x="4346" y="2504"/>
                    </a:lnTo>
                    <a:lnTo>
                      <a:pt x="4359" y="2493"/>
                    </a:lnTo>
                    <a:lnTo>
                      <a:pt x="4370" y="2481"/>
                    </a:lnTo>
                    <a:lnTo>
                      <a:pt x="4380" y="2469"/>
                    </a:lnTo>
                    <a:lnTo>
                      <a:pt x="4388" y="2455"/>
                    </a:lnTo>
                    <a:lnTo>
                      <a:pt x="4395" y="2440"/>
                    </a:lnTo>
                    <a:lnTo>
                      <a:pt x="4401" y="2424"/>
                    </a:lnTo>
                    <a:lnTo>
                      <a:pt x="4405" y="2408"/>
                    </a:lnTo>
                    <a:lnTo>
                      <a:pt x="4407" y="2391"/>
                    </a:lnTo>
                    <a:lnTo>
                      <a:pt x="4408" y="2374"/>
                    </a:lnTo>
                    <a:lnTo>
                      <a:pt x="4408" y="2035"/>
                    </a:lnTo>
                    <a:lnTo>
                      <a:pt x="4407" y="2018"/>
                    </a:lnTo>
                    <a:lnTo>
                      <a:pt x="4405" y="2000"/>
                    </a:lnTo>
                    <a:lnTo>
                      <a:pt x="4401" y="1984"/>
                    </a:lnTo>
                    <a:lnTo>
                      <a:pt x="4395" y="1969"/>
                    </a:lnTo>
                    <a:lnTo>
                      <a:pt x="4388" y="1954"/>
                    </a:lnTo>
                    <a:lnTo>
                      <a:pt x="4380" y="1939"/>
                    </a:lnTo>
                    <a:lnTo>
                      <a:pt x="4370" y="1926"/>
                    </a:lnTo>
                    <a:lnTo>
                      <a:pt x="4359" y="1915"/>
                    </a:lnTo>
                    <a:lnTo>
                      <a:pt x="4346" y="1904"/>
                    </a:lnTo>
                    <a:lnTo>
                      <a:pt x="4333" y="1894"/>
                    </a:lnTo>
                    <a:lnTo>
                      <a:pt x="4320" y="1886"/>
                    </a:lnTo>
                    <a:lnTo>
                      <a:pt x="4305" y="1879"/>
                    </a:lnTo>
                    <a:lnTo>
                      <a:pt x="4290" y="1873"/>
                    </a:lnTo>
                    <a:lnTo>
                      <a:pt x="4273" y="1868"/>
                    </a:lnTo>
                    <a:lnTo>
                      <a:pt x="4256" y="1865"/>
                    </a:lnTo>
                    <a:lnTo>
                      <a:pt x="4239" y="1864"/>
                    </a:lnTo>
                    <a:close/>
                    <a:moveTo>
                      <a:pt x="3052" y="2204"/>
                    </a:moveTo>
                    <a:lnTo>
                      <a:pt x="3052" y="2204"/>
                    </a:lnTo>
                    <a:lnTo>
                      <a:pt x="3051" y="2248"/>
                    </a:lnTo>
                    <a:lnTo>
                      <a:pt x="3048" y="2290"/>
                    </a:lnTo>
                    <a:lnTo>
                      <a:pt x="3043" y="2333"/>
                    </a:lnTo>
                    <a:lnTo>
                      <a:pt x="3035" y="2375"/>
                    </a:lnTo>
                    <a:lnTo>
                      <a:pt x="3026" y="2415"/>
                    </a:lnTo>
                    <a:lnTo>
                      <a:pt x="3015" y="2456"/>
                    </a:lnTo>
                    <a:lnTo>
                      <a:pt x="3002" y="2495"/>
                    </a:lnTo>
                    <a:lnTo>
                      <a:pt x="2986" y="2534"/>
                    </a:lnTo>
                    <a:lnTo>
                      <a:pt x="2969" y="2571"/>
                    </a:lnTo>
                    <a:lnTo>
                      <a:pt x="2950" y="2608"/>
                    </a:lnTo>
                    <a:lnTo>
                      <a:pt x="2929" y="2643"/>
                    </a:lnTo>
                    <a:lnTo>
                      <a:pt x="2908" y="2678"/>
                    </a:lnTo>
                    <a:lnTo>
                      <a:pt x="2884" y="2711"/>
                    </a:lnTo>
                    <a:lnTo>
                      <a:pt x="2858" y="2743"/>
                    </a:lnTo>
                    <a:lnTo>
                      <a:pt x="2832" y="2774"/>
                    </a:lnTo>
                    <a:lnTo>
                      <a:pt x="2805" y="2804"/>
                    </a:lnTo>
                    <a:lnTo>
                      <a:pt x="2775" y="2831"/>
                    </a:lnTo>
                    <a:lnTo>
                      <a:pt x="2744" y="2858"/>
                    </a:lnTo>
                    <a:lnTo>
                      <a:pt x="2712" y="2883"/>
                    </a:lnTo>
                    <a:lnTo>
                      <a:pt x="2679" y="2907"/>
                    </a:lnTo>
                    <a:lnTo>
                      <a:pt x="2644" y="2928"/>
                    </a:lnTo>
                    <a:lnTo>
                      <a:pt x="2609" y="2949"/>
                    </a:lnTo>
                    <a:lnTo>
                      <a:pt x="2572" y="2968"/>
                    </a:lnTo>
                    <a:lnTo>
                      <a:pt x="2535" y="2985"/>
                    </a:lnTo>
                    <a:lnTo>
                      <a:pt x="2496" y="3000"/>
                    </a:lnTo>
                    <a:lnTo>
                      <a:pt x="2457" y="3014"/>
                    </a:lnTo>
                    <a:lnTo>
                      <a:pt x="2416" y="3025"/>
                    </a:lnTo>
                    <a:lnTo>
                      <a:pt x="2376" y="3034"/>
                    </a:lnTo>
                    <a:lnTo>
                      <a:pt x="2334" y="3042"/>
                    </a:lnTo>
                    <a:lnTo>
                      <a:pt x="2292" y="3047"/>
                    </a:lnTo>
                    <a:lnTo>
                      <a:pt x="2249" y="3050"/>
                    </a:lnTo>
                    <a:lnTo>
                      <a:pt x="2205" y="3051"/>
                    </a:lnTo>
                    <a:lnTo>
                      <a:pt x="2162" y="3050"/>
                    </a:lnTo>
                    <a:lnTo>
                      <a:pt x="2118" y="3047"/>
                    </a:lnTo>
                    <a:lnTo>
                      <a:pt x="2075" y="3042"/>
                    </a:lnTo>
                    <a:lnTo>
                      <a:pt x="2034" y="3034"/>
                    </a:lnTo>
                    <a:lnTo>
                      <a:pt x="1993" y="3025"/>
                    </a:lnTo>
                    <a:lnTo>
                      <a:pt x="1953" y="3014"/>
                    </a:lnTo>
                    <a:lnTo>
                      <a:pt x="1913" y="3000"/>
                    </a:lnTo>
                    <a:lnTo>
                      <a:pt x="1875" y="2985"/>
                    </a:lnTo>
                    <a:lnTo>
                      <a:pt x="1837" y="2968"/>
                    </a:lnTo>
                    <a:lnTo>
                      <a:pt x="1801" y="2949"/>
                    </a:lnTo>
                    <a:lnTo>
                      <a:pt x="1765" y="2928"/>
                    </a:lnTo>
                    <a:lnTo>
                      <a:pt x="1731" y="2907"/>
                    </a:lnTo>
                    <a:lnTo>
                      <a:pt x="1697" y="2883"/>
                    </a:lnTo>
                    <a:lnTo>
                      <a:pt x="1666" y="2858"/>
                    </a:lnTo>
                    <a:lnTo>
                      <a:pt x="1635" y="2831"/>
                    </a:lnTo>
                    <a:lnTo>
                      <a:pt x="1605" y="2804"/>
                    </a:lnTo>
                    <a:lnTo>
                      <a:pt x="1577" y="2774"/>
                    </a:lnTo>
                    <a:lnTo>
                      <a:pt x="1551" y="2743"/>
                    </a:lnTo>
                    <a:lnTo>
                      <a:pt x="1526" y="2711"/>
                    </a:lnTo>
                    <a:lnTo>
                      <a:pt x="1501" y="2678"/>
                    </a:lnTo>
                    <a:lnTo>
                      <a:pt x="1480" y="2643"/>
                    </a:lnTo>
                    <a:lnTo>
                      <a:pt x="1460" y="2608"/>
                    </a:lnTo>
                    <a:lnTo>
                      <a:pt x="1441" y="2571"/>
                    </a:lnTo>
                    <a:lnTo>
                      <a:pt x="1423" y="2534"/>
                    </a:lnTo>
                    <a:lnTo>
                      <a:pt x="1408" y="2495"/>
                    </a:lnTo>
                    <a:lnTo>
                      <a:pt x="1395" y="2456"/>
                    </a:lnTo>
                    <a:lnTo>
                      <a:pt x="1384" y="2415"/>
                    </a:lnTo>
                    <a:lnTo>
                      <a:pt x="1375" y="2375"/>
                    </a:lnTo>
                    <a:lnTo>
                      <a:pt x="1366" y="2333"/>
                    </a:lnTo>
                    <a:lnTo>
                      <a:pt x="1361" y="2290"/>
                    </a:lnTo>
                    <a:lnTo>
                      <a:pt x="1358" y="2248"/>
                    </a:lnTo>
                    <a:lnTo>
                      <a:pt x="1357" y="2204"/>
                    </a:lnTo>
                    <a:lnTo>
                      <a:pt x="1358" y="2161"/>
                    </a:lnTo>
                    <a:lnTo>
                      <a:pt x="1361" y="2117"/>
                    </a:lnTo>
                    <a:lnTo>
                      <a:pt x="1366" y="2074"/>
                    </a:lnTo>
                    <a:lnTo>
                      <a:pt x="1375" y="2033"/>
                    </a:lnTo>
                    <a:lnTo>
                      <a:pt x="1384" y="1992"/>
                    </a:lnTo>
                    <a:lnTo>
                      <a:pt x="1395" y="1952"/>
                    </a:lnTo>
                    <a:lnTo>
                      <a:pt x="1408" y="1912"/>
                    </a:lnTo>
                    <a:lnTo>
                      <a:pt x="1423" y="1874"/>
                    </a:lnTo>
                    <a:lnTo>
                      <a:pt x="1441" y="1836"/>
                    </a:lnTo>
                    <a:lnTo>
                      <a:pt x="1460" y="1799"/>
                    </a:lnTo>
                    <a:lnTo>
                      <a:pt x="1480" y="1764"/>
                    </a:lnTo>
                    <a:lnTo>
                      <a:pt x="1501" y="1729"/>
                    </a:lnTo>
                    <a:lnTo>
                      <a:pt x="1526" y="1697"/>
                    </a:lnTo>
                    <a:lnTo>
                      <a:pt x="1551" y="1665"/>
                    </a:lnTo>
                    <a:lnTo>
                      <a:pt x="1577" y="1634"/>
                    </a:lnTo>
                    <a:lnTo>
                      <a:pt x="1605" y="1605"/>
                    </a:lnTo>
                    <a:lnTo>
                      <a:pt x="1635" y="1576"/>
                    </a:lnTo>
                    <a:lnTo>
                      <a:pt x="1666" y="1550"/>
                    </a:lnTo>
                    <a:lnTo>
                      <a:pt x="1697" y="1525"/>
                    </a:lnTo>
                    <a:lnTo>
                      <a:pt x="1731" y="1501"/>
                    </a:lnTo>
                    <a:lnTo>
                      <a:pt x="1765" y="1479"/>
                    </a:lnTo>
                    <a:lnTo>
                      <a:pt x="1801" y="1459"/>
                    </a:lnTo>
                    <a:lnTo>
                      <a:pt x="1837" y="1439"/>
                    </a:lnTo>
                    <a:lnTo>
                      <a:pt x="1875" y="1423"/>
                    </a:lnTo>
                    <a:lnTo>
                      <a:pt x="1913" y="1408"/>
                    </a:lnTo>
                    <a:lnTo>
                      <a:pt x="1953" y="1394"/>
                    </a:lnTo>
                    <a:lnTo>
                      <a:pt x="1993" y="1383"/>
                    </a:lnTo>
                    <a:lnTo>
                      <a:pt x="2034" y="1373"/>
                    </a:lnTo>
                    <a:lnTo>
                      <a:pt x="2075" y="1365"/>
                    </a:lnTo>
                    <a:lnTo>
                      <a:pt x="2118" y="1360"/>
                    </a:lnTo>
                    <a:lnTo>
                      <a:pt x="2162" y="1357"/>
                    </a:lnTo>
                    <a:lnTo>
                      <a:pt x="2205" y="1356"/>
                    </a:lnTo>
                    <a:lnTo>
                      <a:pt x="2249" y="1357"/>
                    </a:lnTo>
                    <a:lnTo>
                      <a:pt x="2292" y="1360"/>
                    </a:lnTo>
                    <a:lnTo>
                      <a:pt x="2334" y="1365"/>
                    </a:lnTo>
                    <a:lnTo>
                      <a:pt x="2376" y="1373"/>
                    </a:lnTo>
                    <a:lnTo>
                      <a:pt x="2416" y="1383"/>
                    </a:lnTo>
                    <a:lnTo>
                      <a:pt x="2457" y="1394"/>
                    </a:lnTo>
                    <a:lnTo>
                      <a:pt x="2496" y="1408"/>
                    </a:lnTo>
                    <a:lnTo>
                      <a:pt x="2535" y="1423"/>
                    </a:lnTo>
                    <a:lnTo>
                      <a:pt x="2572" y="1439"/>
                    </a:lnTo>
                    <a:lnTo>
                      <a:pt x="2609" y="1459"/>
                    </a:lnTo>
                    <a:lnTo>
                      <a:pt x="2644" y="1479"/>
                    </a:lnTo>
                    <a:lnTo>
                      <a:pt x="2679" y="1501"/>
                    </a:lnTo>
                    <a:lnTo>
                      <a:pt x="2712" y="1525"/>
                    </a:lnTo>
                    <a:lnTo>
                      <a:pt x="2744" y="1550"/>
                    </a:lnTo>
                    <a:lnTo>
                      <a:pt x="2775" y="1576"/>
                    </a:lnTo>
                    <a:lnTo>
                      <a:pt x="2805" y="1605"/>
                    </a:lnTo>
                    <a:lnTo>
                      <a:pt x="2832" y="1634"/>
                    </a:lnTo>
                    <a:lnTo>
                      <a:pt x="2858" y="1665"/>
                    </a:lnTo>
                    <a:lnTo>
                      <a:pt x="2884" y="1697"/>
                    </a:lnTo>
                    <a:lnTo>
                      <a:pt x="2908" y="1729"/>
                    </a:lnTo>
                    <a:lnTo>
                      <a:pt x="2929" y="1764"/>
                    </a:lnTo>
                    <a:lnTo>
                      <a:pt x="2950" y="1799"/>
                    </a:lnTo>
                    <a:lnTo>
                      <a:pt x="2969" y="1836"/>
                    </a:lnTo>
                    <a:lnTo>
                      <a:pt x="2986" y="1874"/>
                    </a:lnTo>
                    <a:lnTo>
                      <a:pt x="3002" y="1912"/>
                    </a:lnTo>
                    <a:lnTo>
                      <a:pt x="3015" y="1952"/>
                    </a:lnTo>
                    <a:lnTo>
                      <a:pt x="3026" y="1992"/>
                    </a:lnTo>
                    <a:lnTo>
                      <a:pt x="3035" y="2033"/>
                    </a:lnTo>
                    <a:lnTo>
                      <a:pt x="3043" y="2074"/>
                    </a:lnTo>
                    <a:lnTo>
                      <a:pt x="3048" y="2117"/>
                    </a:lnTo>
                    <a:lnTo>
                      <a:pt x="3051" y="2161"/>
                    </a:lnTo>
                    <a:lnTo>
                      <a:pt x="3052" y="2204"/>
                    </a:lnTo>
                    <a:close/>
                  </a:path>
                </a:pathLst>
              </a:custGeom>
              <a:gradFill>
                <a:gsLst>
                  <a:gs pos="100000">
                    <a:srgbClr val="B5021F"/>
                  </a:gs>
                  <a:gs pos="0">
                    <a:srgbClr val="F0002D"/>
                  </a:gs>
                </a:gsLst>
                <a:lin ang="2700000" scaled="1"/>
              </a:gradFill>
              <a:ln w="19050">
                <a:noFill/>
                <a:prstDash val="sysDash"/>
              </a:ln>
            </p:spPr>
            <p:txBody>
              <a:bodyPr anchor="ctr">
                <a:scene3d>
                  <a:camera prst="orthographicFront"/>
                  <a:lightRig rig="threePt" dir="t"/>
                </a:scene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sz="4000">
                  <a:solidFill>
                    <a:srgbClr val="FFFFFF"/>
                  </a:solidFill>
                  <a:latin typeface="思源黑体 CN Bold" panose="020B0800000000000000" pitchFamily="34" charset="-122"/>
                  <a:ea typeface="思源黑体 CN Light" panose="020B0300000000000000" pitchFamily="34" charset="-122"/>
                </a:endParaRPr>
              </a:p>
            </p:txBody>
          </p:sp>
          <p:sp>
            <p:nvSpPr>
              <p:cNvPr id="21" name="圈箭头"/>
              <p:cNvSpPr/>
              <p:nvPr/>
            </p:nvSpPr>
            <p:spPr>
              <a:xfrm rot="8580000" flipH="1">
                <a:off x="7238888" y="2663997"/>
                <a:ext cx="441971" cy="441971"/>
              </a:xfrm>
              <a:custGeom>
                <a:avLst/>
                <a:gdLst>
                  <a:gd name="connsiteX0" fmla="*/ 363514 w 648072"/>
                  <a:gd name="connsiteY0" fmla="*/ 144016 h 648072"/>
                  <a:gd name="connsiteX1" fmla="*/ 543534 w 648072"/>
                  <a:gd name="connsiteY1" fmla="*/ 324036 h 648072"/>
                  <a:gd name="connsiteX2" fmla="*/ 363514 w 648072"/>
                  <a:gd name="connsiteY2" fmla="*/ 504056 h 648072"/>
                  <a:gd name="connsiteX3" fmla="*/ 363514 w 648072"/>
                  <a:gd name="connsiteY3" fmla="*/ 414046 h 648072"/>
                  <a:gd name="connsiteX4" fmla="*/ 104538 w 648072"/>
                  <a:gd name="connsiteY4" fmla="*/ 414046 h 648072"/>
                  <a:gd name="connsiteX5" fmla="*/ 104538 w 648072"/>
                  <a:gd name="connsiteY5" fmla="*/ 234026 h 648072"/>
                  <a:gd name="connsiteX6" fmla="*/ 363514 w 648072"/>
                  <a:gd name="connsiteY6" fmla="*/ 234026 h 648072"/>
                  <a:gd name="connsiteX7" fmla="*/ 324036 w 648072"/>
                  <a:gd name="connsiteY7" fmla="*/ 37381 h 648072"/>
                  <a:gd name="connsiteX8" fmla="*/ 37381 w 648072"/>
                  <a:gd name="connsiteY8" fmla="*/ 324036 h 648072"/>
                  <a:gd name="connsiteX9" fmla="*/ 324036 w 648072"/>
                  <a:gd name="connsiteY9" fmla="*/ 610691 h 648072"/>
                  <a:gd name="connsiteX10" fmla="*/ 610691 w 648072"/>
                  <a:gd name="connsiteY10" fmla="*/ 324036 h 648072"/>
                  <a:gd name="connsiteX11" fmla="*/ 324036 w 648072"/>
                  <a:gd name="connsiteY11" fmla="*/ 37381 h 648072"/>
                  <a:gd name="connsiteX12" fmla="*/ 324036 w 648072"/>
                  <a:gd name="connsiteY12" fmla="*/ 0 h 648072"/>
                  <a:gd name="connsiteX13" fmla="*/ 648072 w 648072"/>
                  <a:gd name="connsiteY13" fmla="*/ 324036 h 648072"/>
                  <a:gd name="connsiteX14" fmla="*/ 324036 w 648072"/>
                  <a:gd name="connsiteY14" fmla="*/ 648072 h 648072"/>
                  <a:gd name="connsiteX15" fmla="*/ 0 w 648072"/>
                  <a:gd name="connsiteY15" fmla="*/ 324036 h 648072"/>
                  <a:gd name="connsiteX16" fmla="*/ 324036 w 648072"/>
                  <a:gd name="connsiteY16" fmla="*/ 0 h 648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48072" h="648072">
                    <a:moveTo>
                      <a:pt x="363514" y="144016"/>
                    </a:moveTo>
                    <a:lnTo>
                      <a:pt x="543534" y="324036"/>
                    </a:lnTo>
                    <a:lnTo>
                      <a:pt x="363514" y="504056"/>
                    </a:lnTo>
                    <a:lnTo>
                      <a:pt x="363514" y="414046"/>
                    </a:lnTo>
                    <a:lnTo>
                      <a:pt x="104538" y="414046"/>
                    </a:lnTo>
                    <a:lnTo>
                      <a:pt x="104538" y="234026"/>
                    </a:lnTo>
                    <a:lnTo>
                      <a:pt x="363514" y="234026"/>
                    </a:lnTo>
                    <a:close/>
                    <a:moveTo>
                      <a:pt x="324036" y="37381"/>
                    </a:moveTo>
                    <a:cubicBezTo>
                      <a:pt x="165721" y="37381"/>
                      <a:pt x="37381" y="165721"/>
                      <a:pt x="37381" y="324036"/>
                    </a:cubicBezTo>
                    <a:cubicBezTo>
                      <a:pt x="37381" y="482351"/>
                      <a:pt x="165721" y="610691"/>
                      <a:pt x="324036" y="610691"/>
                    </a:cubicBezTo>
                    <a:cubicBezTo>
                      <a:pt x="482351" y="610691"/>
                      <a:pt x="610691" y="482351"/>
                      <a:pt x="610691" y="324036"/>
                    </a:cubicBezTo>
                    <a:cubicBezTo>
                      <a:pt x="610691" y="165721"/>
                      <a:pt x="482351" y="37381"/>
                      <a:pt x="324036" y="37381"/>
                    </a:cubicBezTo>
                    <a:close/>
                    <a:moveTo>
                      <a:pt x="324036" y="0"/>
                    </a:moveTo>
                    <a:cubicBezTo>
                      <a:pt x="502996" y="0"/>
                      <a:pt x="648072" y="145076"/>
                      <a:pt x="648072" y="324036"/>
                    </a:cubicBezTo>
                    <a:cubicBezTo>
                      <a:pt x="648072" y="502996"/>
                      <a:pt x="502996" y="648072"/>
                      <a:pt x="324036" y="648072"/>
                    </a:cubicBezTo>
                    <a:cubicBezTo>
                      <a:pt x="145076" y="648072"/>
                      <a:pt x="0" y="502996"/>
                      <a:pt x="0" y="324036"/>
                    </a:cubicBezTo>
                    <a:cubicBezTo>
                      <a:pt x="0" y="145076"/>
                      <a:pt x="145076" y="0"/>
                      <a:pt x="324036" y="0"/>
                    </a:cubicBezTo>
                    <a:close/>
                  </a:path>
                </a:pathLst>
              </a:custGeom>
              <a:gradFill>
                <a:gsLst>
                  <a:gs pos="100000">
                    <a:srgbClr val="B5021F"/>
                  </a:gs>
                  <a:gs pos="0">
                    <a:srgbClr val="F0002D"/>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ct val="0"/>
                  </a:spcBef>
                  <a:spcAft>
                    <a:spcPct val="0"/>
                  </a:spcAft>
                  <a:defRPr/>
                </a:pPr>
                <a:endParaRPr lang="zh-CN" altLang="en-US">
                  <a:solidFill>
                    <a:srgbClr val="FFFFFF"/>
                  </a:solidFill>
                  <a:latin typeface="思源黑体 CN Light" panose="020B0300000000000000" pitchFamily="34" charset="-122"/>
                  <a:ea typeface="思源黑体 CN Light" panose="020B0300000000000000" pitchFamily="34" charset="-122"/>
                </a:endParaRPr>
              </a:p>
            </p:txBody>
          </p:sp>
        </p:grpSp>
        <p:grpSp>
          <p:nvGrpSpPr>
            <p:cNvPr id="17" name="组合 16"/>
            <p:cNvGrpSpPr/>
            <p:nvPr/>
          </p:nvGrpSpPr>
          <p:grpSpPr>
            <a:xfrm>
              <a:off x="8567123" y="2012268"/>
              <a:ext cx="2699694" cy="756291"/>
              <a:chOff x="8374618" y="1984476"/>
              <a:chExt cx="2699694" cy="756291"/>
            </a:xfrm>
          </p:grpSpPr>
          <p:sp>
            <p:nvSpPr>
              <p:cNvPr id="18" name="Rectangle 16"/>
              <p:cNvSpPr/>
              <p:nvPr/>
            </p:nvSpPr>
            <p:spPr>
              <a:xfrm>
                <a:off x="8374619" y="2358803"/>
                <a:ext cx="2699694" cy="411480"/>
              </a:xfrm>
              <a:prstGeom prst="rect">
                <a:avLst/>
              </a:prstGeom>
            </p:spPr>
            <p:txBody>
              <a:bodyPr wrap="square">
                <a:spAutoFit/>
              </a:bodyPr>
              <a:lstStyle/>
              <a:p>
                <a:pPr>
                  <a:lnSpc>
                    <a:spcPct val="150000"/>
                  </a:lnSpc>
                  <a:buClr>
                    <a:srgbClr val="E24848"/>
                  </a:buClr>
                  <a:defRPr/>
                </a:pPr>
                <a:r>
                  <a:rPr lang="zh-CN" altLang="en-US" sz="1400" noProof="1">
                    <a:latin typeface="思源黑体 CN Light" panose="020B0300000000000000" pitchFamily="34" charset="-122"/>
                    <a:ea typeface="思源黑体 CN Light" panose="020B0300000000000000" pitchFamily="34" charset="-122"/>
                    <a:cs typeface="Open Sans Light" panose="020B0306030504020204" pitchFamily="34" charset="0"/>
                  </a:rPr>
                  <a:t>主要在程度上存在不同。</a:t>
                </a:r>
              </a:p>
            </p:txBody>
          </p:sp>
          <p:sp>
            <p:nvSpPr>
              <p:cNvPr id="19" name="Title 11"/>
              <p:cNvSpPr txBox="1"/>
              <p:nvPr/>
            </p:nvSpPr>
            <p:spPr>
              <a:xfrm>
                <a:off x="8374618" y="1984476"/>
                <a:ext cx="1946587" cy="39624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r>
                  <a:rPr lang="en-US" altLang="zh-CN" sz="2000">
                    <a:gradFill>
                      <a:gsLst>
                        <a:gs pos="100000">
                          <a:srgbClr val="B5021F"/>
                        </a:gs>
                        <a:gs pos="0">
                          <a:srgbClr val="F0002D"/>
                        </a:gs>
                      </a:gsLst>
                      <a:lin ang="2700000" scaled="1"/>
                    </a:gradFill>
                    <a:latin typeface="思源黑体 CN Bold" panose="020B0800000000000000" pitchFamily="34" charset="-122"/>
                    <a:ea typeface="思源黑体 CN Bold" panose="020B0800000000000000" pitchFamily="34" charset="-122"/>
                  </a:rPr>
                  <a:t>|欺凌与暴力</a:t>
                </a:r>
              </a:p>
            </p:txBody>
          </p:sp>
        </p:grpSp>
      </p:grpSp>
      <p:grpSp>
        <p:nvGrpSpPr>
          <p:cNvPr id="22" name="组合 21"/>
          <p:cNvGrpSpPr/>
          <p:nvPr/>
        </p:nvGrpSpPr>
        <p:grpSpPr>
          <a:xfrm>
            <a:off x="1231701" y="1692682"/>
            <a:ext cx="4211400" cy="1470219"/>
            <a:chOff x="1347214" y="1944671"/>
            <a:chExt cx="4211400" cy="1470219"/>
          </a:xfrm>
        </p:grpSpPr>
        <p:grpSp>
          <p:nvGrpSpPr>
            <p:cNvPr id="23" name="组合 22"/>
            <p:cNvGrpSpPr/>
            <p:nvPr/>
          </p:nvGrpSpPr>
          <p:grpSpPr>
            <a:xfrm>
              <a:off x="4254773" y="1944671"/>
              <a:ext cx="1303841" cy="1303840"/>
              <a:chOff x="4319041" y="2245675"/>
              <a:chExt cx="1303841" cy="1303840"/>
            </a:xfrm>
          </p:grpSpPr>
          <p:sp>
            <p:nvSpPr>
              <p:cNvPr id="27" name="齿轮"/>
              <p:cNvSpPr/>
              <p:nvPr/>
            </p:nvSpPr>
            <p:spPr bwMode="auto">
              <a:xfrm>
                <a:off x="4319041" y="2245675"/>
                <a:ext cx="1303841" cy="1303840"/>
              </a:xfrm>
              <a:custGeom>
                <a:avLst/>
                <a:gdLst>
                  <a:gd name="T0" fmla="*/ 2147483646 w 4408"/>
                  <a:gd name="T1" fmla="*/ 2147483646 h 4408"/>
                  <a:gd name="T2" fmla="*/ 2147483646 w 4408"/>
                  <a:gd name="T3" fmla="*/ 2147483646 h 4408"/>
                  <a:gd name="T4" fmla="*/ 2147483646 w 4408"/>
                  <a:gd name="T5" fmla="*/ 2147483646 h 4408"/>
                  <a:gd name="T6" fmla="*/ 2147483646 w 4408"/>
                  <a:gd name="T7" fmla="*/ 2147483646 h 4408"/>
                  <a:gd name="T8" fmla="*/ 2147483646 w 4408"/>
                  <a:gd name="T9" fmla="*/ 2147483646 h 4408"/>
                  <a:gd name="T10" fmla="*/ 2147483646 w 4408"/>
                  <a:gd name="T11" fmla="*/ 2147483646 h 4408"/>
                  <a:gd name="T12" fmla="*/ 2147483646 w 4408"/>
                  <a:gd name="T13" fmla="*/ 2147483646 h 4408"/>
                  <a:gd name="T14" fmla="*/ 2147483646 w 4408"/>
                  <a:gd name="T15" fmla="*/ 2147483646 h 4408"/>
                  <a:gd name="T16" fmla="*/ 2147483646 w 4408"/>
                  <a:gd name="T17" fmla="*/ 2147483646 h 4408"/>
                  <a:gd name="T18" fmla="*/ 2147483646 w 4408"/>
                  <a:gd name="T19" fmla="*/ 2147483646 h 4408"/>
                  <a:gd name="T20" fmla="*/ 2147483646 w 4408"/>
                  <a:gd name="T21" fmla="*/ 564979005 h 4408"/>
                  <a:gd name="T22" fmla="*/ 2147483646 w 4408"/>
                  <a:gd name="T23" fmla="*/ 2147483646 h 4408"/>
                  <a:gd name="T24" fmla="*/ 2147483646 w 4408"/>
                  <a:gd name="T25" fmla="*/ 2147483646 h 4408"/>
                  <a:gd name="T26" fmla="*/ 2147483646 w 4408"/>
                  <a:gd name="T27" fmla="*/ 2147483646 h 4408"/>
                  <a:gd name="T28" fmla="*/ 2147483646 w 4408"/>
                  <a:gd name="T29" fmla="*/ 2147483646 h 4408"/>
                  <a:gd name="T30" fmla="*/ 2147483646 w 4408"/>
                  <a:gd name="T31" fmla="*/ 2147483646 h 4408"/>
                  <a:gd name="T32" fmla="*/ 2147483646 w 4408"/>
                  <a:gd name="T33" fmla="*/ 2147483646 h 4408"/>
                  <a:gd name="T34" fmla="*/ 2147483646 w 4408"/>
                  <a:gd name="T35" fmla="*/ 2147483646 h 4408"/>
                  <a:gd name="T36" fmla="*/ 2147483646 w 4408"/>
                  <a:gd name="T37" fmla="*/ 2147483646 h 4408"/>
                  <a:gd name="T38" fmla="*/ 2147483646 w 4408"/>
                  <a:gd name="T39" fmla="*/ 2147483646 h 4408"/>
                  <a:gd name="T40" fmla="*/ 2147483646 w 4408"/>
                  <a:gd name="T41" fmla="*/ 2147483646 h 4408"/>
                  <a:gd name="T42" fmla="*/ 2147483646 w 4408"/>
                  <a:gd name="T43" fmla="*/ 2147483646 h 4408"/>
                  <a:gd name="T44" fmla="*/ 642768528 w 4408"/>
                  <a:gd name="T45" fmla="*/ 2147483646 h 4408"/>
                  <a:gd name="T46" fmla="*/ 2147483646 w 4408"/>
                  <a:gd name="T47" fmla="*/ 2147483646 h 4408"/>
                  <a:gd name="T48" fmla="*/ 2147483646 w 4408"/>
                  <a:gd name="T49" fmla="*/ 2147483646 h 4408"/>
                  <a:gd name="T50" fmla="*/ 2147483646 w 4408"/>
                  <a:gd name="T51" fmla="*/ 2147483646 h 4408"/>
                  <a:gd name="T52" fmla="*/ 2147483646 w 4408"/>
                  <a:gd name="T53" fmla="*/ 2147483646 h 4408"/>
                  <a:gd name="T54" fmla="*/ 2147483646 w 4408"/>
                  <a:gd name="T55" fmla="*/ 2147483646 h 4408"/>
                  <a:gd name="T56" fmla="*/ 2147483646 w 4408"/>
                  <a:gd name="T57" fmla="*/ 2147483646 h 4408"/>
                  <a:gd name="T58" fmla="*/ 2147483646 w 4408"/>
                  <a:gd name="T59" fmla="*/ 2147483646 h 4408"/>
                  <a:gd name="T60" fmla="*/ 2147483646 w 4408"/>
                  <a:gd name="T61" fmla="*/ 2147483646 h 4408"/>
                  <a:gd name="T62" fmla="*/ 2147483646 w 4408"/>
                  <a:gd name="T63" fmla="*/ 2147483646 h 4408"/>
                  <a:gd name="T64" fmla="*/ 2147483646 w 4408"/>
                  <a:gd name="T65" fmla="*/ 2147483646 h 4408"/>
                  <a:gd name="T66" fmla="*/ 2147483646 w 4408"/>
                  <a:gd name="T67" fmla="*/ 2147483646 h 4408"/>
                  <a:gd name="T68" fmla="*/ 2147483646 w 4408"/>
                  <a:gd name="T69" fmla="*/ 2147483646 h 4408"/>
                  <a:gd name="T70" fmla="*/ 2147483646 w 4408"/>
                  <a:gd name="T71" fmla="*/ 2147483646 h 4408"/>
                  <a:gd name="T72" fmla="*/ 2147483646 w 4408"/>
                  <a:gd name="T73" fmla="*/ 2147483646 h 4408"/>
                  <a:gd name="T74" fmla="*/ 2147483646 w 4408"/>
                  <a:gd name="T75" fmla="*/ 2147483646 h 4408"/>
                  <a:gd name="T76" fmla="*/ 2147483646 w 4408"/>
                  <a:gd name="T77" fmla="*/ 2147483646 h 4408"/>
                  <a:gd name="T78" fmla="*/ 2147483646 w 4408"/>
                  <a:gd name="T79" fmla="*/ 2147483646 h 4408"/>
                  <a:gd name="T80" fmla="*/ 2147483646 w 4408"/>
                  <a:gd name="T81" fmla="*/ 2147483646 h 4408"/>
                  <a:gd name="T82" fmla="*/ 2147483646 w 4408"/>
                  <a:gd name="T83" fmla="*/ 2147483646 h 4408"/>
                  <a:gd name="T84" fmla="*/ 2147483646 w 4408"/>
                  <a:gd name="T85" fmla="*/ 2147483646 h 4408"/>
                  <a:gd name="T86" fmla="*/ 2147483646 w 4408"/>
                  <a:gd name="T87" fmla="*/ 2147483646 h 4408"/>
                  <a:gd name="T88" fmla="*/ 2147483646 w 4408"/>
                  <a:gd name="T89" fmla="*/ 2147483646 h 4408"/>
                  <a:gd name="T90" fmla="*/ 2147483646 w 4408"/>
                  <a:gd name="T91" fmla="*/ 2147483646 h 4408"/>
                  <a:gd name="T92" fmla="*/ 2147483646 w 4408"/>
                  <a:gd name="T93" fmla="*/ 2147483646 h 4408"/>
                  <a:gd name="T94" fmla="*/ 2147483646 w 4408"/>
                  <a:gd name="T95" fmla="*/ 2147483646 h 4408"/>
                  <a:gd name="T96" fmla="*/ 2147483646 w 4408"/>
                  <a:gd name="T97" fmla="*/ 2147483646 h 4408"/>
                  <a:gd name="T98" fmla="*/ 2147483646 w 4408"/>
                  <a:gd name="T99" fmla="*/ 2147483646 h 4408"/>
                  <a:gd name="T100" fmla="*/ 2147483646 w 4408"/>
                  <a:gd name="T101" fmla="*/ 2147483646 h 4408"/>
                  <a:gd name="T102" fmla="*/ 2147483646 w 4408"/>
                  <a:gd name="T103" fmla="*/ 2147483646 h 4408"/>
                  <a:gd name="T104" fmla="*/ 2147483646 w 4408"/>
                  <a:gd name="T105" fmla="*/ 2147483646 h 4408"/>
                  <a:gd name="T106" fmla="*/ 2147483646 w 4408"/>
                  <a:gd name="T107" fmla="*/ 2147483646 h 4408"/>
                  <a:gd name="T108" fmla="*/ 2147483646 w 4408"/>
                  <a:gd name="T109" fmla="*/ 2147483646 h 4408"/>
                  <a:gd name="T110" fmla="*/ 2147483646 w 4408"/>
                  <a:gd name="T111" fmla="*/ 2147483646 h 4408"/>
                  <a:gd name="T112" fmla="*/ 2147483646 w 4408"/>
                  <a:gd name="T113" fmla="*/ 2147483646 h 4408"/>
                  <a:gd name="T114" fmla="*/ 2147483646 w 4408"/>
                  <a:gd name="T115" fmla="*/ 2147483646 h 4408"/>
                  <a:gd name="T116" fmla="*/ 2147483646 w 4408"/>
                  <a:gd name="T117" fmla="*/ 2147483646 h 440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408" h="4408">
                    <a:moveTo>
                      <a:pt x="4239" y="1864"/>
                    </a:moveTo>
                    <a:lnTo>
                      <a:pt x="4036" y="1864"/>
                    </a:lnTo>
                    <a:lnTo>
                      <a:pt x="4018" y="1864"/>
                    </a:lnTo>
                    <a:lnTo>
                      <a:pt x="4001" y="1861"/>
                    </a:lnTo>
                    <a:lnTo>
                      <a:pt x="3983" y="1857"/>
                    </a:lnTo>
                    <a:lnTo>
                      <a:pt x="3966" y="1852"/>
                    </a:lnTo>
                    <a:lnTo>
                      <a:pt x="3949" y="1845"/>
                    </a:lnTo>
                    <a:lnTo>
                      <a:pt x="3933" y="1837"/>
                    </a:lnTo>
                    <a:lnTo>
                      <a:pt x="3916" y="1828"/>
                    </a:lnTo>
                    <a:lnTo>
                      <a:pt x="3901" y="1818"/>
                    </a:lnTo>
                    <a:lnTo>
                      <a:pt x="3887" y="1806"/>
                    </a:lnTo>
                    <a:lnTo>
                      <a:pt x="3873" y="1793"/>
                    </a:lnTo>
                    <a:lnTo>
                      <a:pt x="3861" y="1780"/>
                    </a:lnTo>
                    <a:lnTo>
                      <a:pt x="3848" y="1766"/>
                    </a:lnTo>
                    <a:lnTo>
                      <a:pt x="3838" y="1751"/>
                    </a:lnTo>
                    <a:lnTo>
                      <a:pt x="3829" y="1736"/>
                    </a:lnTo>
                    <a:lnTo>
                      <a:pt x="3822" y="1719"/>
                    </a:lnTo>
                    <a:lnTo>
                      <a:pt x="3816" y="1703"/>
                    </a:lnTo>
                    <a:lnTo>
                      <a:pt x="3699" y="1419"/>
                    </a:lnTo>
                    <a:lnTo>
                      <a:pt x="3691" y="1403"/>
                    </a:lnTo>
                    <a:lnTo>
                      <a:pt x="3685" y="1387"/>
                    </a:lnTo>
                    <a:lnTo>
                      <a:pt x="3680" y="1369"/>
                    </a:lnTo>
                    <a:lnTo>
                      <a:pt x="3677" y="1351"/>
                    </a:lnTo>
                    <a:lnTo>
                      <a:pt x="3675" y="1333"/>
                    </a:lnTo>
                    <a:lnTo>
                      <a:pt x="3675" y="1315"/>
                    </a:lnTo>
                    <a:lnTo>
                      <a:pt x="3675" y="1296"/>
                    </a:lnTo>
                    <a:lnTo>
                      <a:pt x="3678" y="1278"/>
                    </a:lnTo>
                    <a:lnTo>
                      <a:pt x="3681" y="1260"/>
                    </a:lnTo>
                    <a:lnTo>
                      <a:pt x="3685" y="1242"/>
                    </a:lnTo>
                    <a:lnTo>
                      <a:pt x="3691" y="1224"/>
                    </a:lnTo>
                    <a:lnTo>
                      <a:pt x="3698" y="1208"/>
                    </a:lnTo>
                    <a:lnTo>
                      <a:pt x="3706" y="1192"/>
                    </a:lnTo>
                    <a:lnTo>
                      <a:pt x="3717" y="1177"/>
                    </a:lnTo>
                    <a:lnTo>
                      <a:pt x="3727" y="1162"/>
                    </a:lnTo>
                    <a:lnTo>
                      <a:pt x="3739" y="1149"/>
                    </a:lnTo>
                    <a:lnTo>
                      <a:pt x="3883" y="1005"/>
                    </a:lnTo>
                    <a:lnTo>
                      <a:pt x="3895" y="992"/>
                    </a:lnTo>
                    <a:lnTo>
                      <a:pt x="3904" y="979"/>
                    </a:lnTo>
                    <a:lnTo>
                      <a:pt x="3913" y="965"/>
                    </a:lnTo>
                    <a:lnTo>
                      <a:pt x="3920" y="949"/>
                    </a:lnTo>
                    <a:lnTo>
                      <a:pt x="3926" y="933"/>
                    </a:lnTo>
                    <a:lnTo>
                      <a:pt x="3930" y="918"/>
                    </a:lnTo>
                    <a:lnTo>
                      <a:pt x="3932" y="902"/>
                    </a:lnTo>
                    <a:lnTo>
                      <a:pt x="3933" y="886"/>
                    </a:lnTo>
                    <a:lnTo>
                      <a:pt x="3932" y="869"/>
                    </a:lnTo>
                    <a:lnTo>
                      <a:pt x="3930" y="853"/>
                    </a:lnTo>
                    <a:lnTo>
                      <a:pt x="3926" y="837"/>
                    </a:lnTo>
                    <a:lnTo>
                      <a:pt x="3920" y="822"/>
                    </a:lnTo>
                    <a:lnTo>
                      <a:pt x="3913" y="806"/>
                    </a:lnTo>
                    <a:lnTo>
                      <a:pt x="3904" y="792"/>
                    </a:lnTo>
                    <a:lnTo>
                      <a:pt x="3895" y="778"/>
                    </a:lnTo>
                    <a:lnTo>
                      <a:pt x="3883" y="765"/>
                    </a:lnTo>
                    <a:lnTo>
                      <a:pt x="3643" y="525"/>
                    </a:lnTo>
                    <a:lnTo>
                      <a:pt x="3630" y="514"/>
                    </a:lnTo>
                    <a:lnTo>
                      <a:pt x="3616" y="504"/>
                    </a:lnTo>
                    <a:lnTo>
                      <a:pt x="3602" y="495"/>
                    </a:lnTo>
                    <a:lnTo>
                      <a:pt x="3587" y="489"/>
                    </a:lnTo>
                    <a:lnTo>
                      <a:pt x="3572" y="483"/>
                    </a:lnTo>
                    <a:lnTo>
                      <a:pt x="3555" y="479"/>
                    </a:lnTo>
                    <a:lnTo>
                      <a:pt x="3539" y="477"/>
                    </a:lnTo>
                    <a:lnTo>
                      <a:pt x="3523" y="476"/>
                    </a:lnTo>
                    <a:lnTo>
                      <a:pt x="3507" y="477"/>
                    </a:lnTo>
                    <a:lnTo>
                      <a:pt x="3490" y="479"/>
                    </a:lnTo>
                    <a:lnTo>
                      <a:pt x="3474" y="483"/>
                    </a:lnTo>
                    <a:lnTo>
                      <a:pt x="3459" y="489"/>
                    </a:lnTo>
                    <a:lnTo>
                      <a:pt x="3444" y="495"/>
                    </a:lnTo>
                    <a:lnTo>
                      <a:pt x="3430" y="504"/>
                    </a:lnTo>
                    <a:lnTo>
                      <a:pt x="3415" y="514"/>
                    </a:lnTo>
                    <a:lnTo>
                      <a:pt x="3403" y="525"/>
                    </a:lnTo>
                    <a:lnTo>
                      <a:pt x="3259" y="669"/>
                    </a:lnTo>
                    <a:lnTo>
                      <a:pt x="3246" y="682"/>
                    </a:lnTo>
                    <a:lnTo>
                      <a:pt x="3232" y="692"/>
                    </a:lnTo>
                    <a:lnTo>
                      <a:pt x="3217" y="702"/>
                    </a:lnTo>
                    <a:lnTo>
                      <a:pt x="3200" y="710"/>
                    </a:lnTo>
                    <a:lnTo>
                      <a:pt x="3183" y="717"/>
                    </a:lnTo>
                    <a:lnTo>
                      <a:pt x="3166" y="723"/>
                    </a:lnTo>
                    <a:lnTo>
                      <a:pt x="3149" y="727"/>
                    </a:lnTo>
                    <a:lnTo>
                      <a:pt x="3130" y="731"/>
                    </a:lnTo>
                    <a:lnTo>
                      <a:pt x="3112" y="733"/>
                    </a:lnTo>
                    <a:lnTo>
                      <a:pt x="3093" y="733"/>
                    </a:lnTo>
                    <a:lnTo>
                      <a:pt x="3075" y="733"/>
                    </a:lnTo>
                    <a:lnTo>
                      <a:pt x="3056" y="731"/>
                    </a:lnTo>
                    <a:lnTo>
                      <a:pt x="3039" y="728"/>
                    </a:lnTo>
                    <a:lnTo>
                      <a:pt x="3022" y="723"/>
                    </a:lnTo>
                    <a:lnTo>
                      <a:pt x="3005" y="717"/>
                    </a:lnTo>
                    <a:lnTo>
                      <a:pt x="2989" y="710"/>
                    </a:lnTo>
                    <a:lnTo>
                      <a:pt x="2705" y="592"/>
                    </a:lnTo>
                    <a:lnTo>
                      <a:pt x="2689" y="587"/>
                    </a:lnTo>
                    <a:lnTo>
                      <a:pt x="2673" y="579"/>
                    </a:lnTo>
                    <a:lnTo>
                      <a:pt x="2658" y="570"/>
                    </a:lnTo>
                    <a:lnTo>
                      <a:pt x="2642" y="560"/>
                    </a:lnTo>
                    <a:lnTo>
                      <a:pt x="2628" y="549"/>
                    </a:lnTo>
                    <a:lnTo>
                      <a:pt x="2615" y="536"/>
                    </a:lnTo>
                    <a:lnTo>
                      <a:pt x="2603" y="522"/>
                    </a:lnTo>
                    <a:lnTo>
                      <a:pt x="2591" y="507"/>
                    </a:lnTo>
                    <a:lnTo>
                      <a:pt x="2581" y="492"/>
                    </a:lnTo>
                    <a:lnTo>
                      <a:pt x="2571" y="476"/>
                    </a:lnTo>
                    <a:lnTo>
                      <a:pt x="2563" y="460"/>
                    </a:lnTo>
                    <a:lnTo>
                      <a:pt x="2556" y="442"/>
                    </a:lnTo>
                    <a:lnTo>
                      <a:pt x="2551" y="425"/>
                    </a:lnTo>
                    <a:lnTo>
                      <a:pt x="2547" y="408"/>
                    </a:lnTo>
                    <a:lnTo>
                      <a:pt x="2544" y="391"/>
                    </a:lnTo>
                    <a:lnTo>
                      <a:pt x="2543" y="373"/>
                    </a:lnTo>
                    <a:lnTo>
                      <a:pt x="2543" y="169"/>
                    </a:lnTo>
                    <a:lnTo>
                      <a:pt x="2543" y="152"/>
                    </a:lnTo>
                    <a:lnTo>
                      <a:pt x="2540" y="135"/>
                    </a:lnTo>
                    <a:lnTo>
                      <a:pt x="2536" y="119"/>
                    </a:lnTo>
                    <a:lnTo>
                      <a:pt x="2530" y="103"/>
                    </a:lnTo>
                    <a:lnTo>
                      <a:pt x="2523" y="88"/>
                    </a:lnTo>
                    <a:lnTo>
                      <a:pt x="2515" y="75"/>
                    </a:lnTo>
                    <a:lnTo>
                      <a:pt x="2505" y="62"/>
                    </a:lnTo>
                    <a:lnTo>
                      <a:pt x="2493" y="50"/>
                    </a:lnTo>
                    <a:lnTo>
                      <a:pt x="2481" y="39"/>
                    </a:lnTo>
                    <a:lnTo>
                      <a:pt x="2469" y="28"/>
                    </a:lnTo>
                    <a:lnTo>
                      <a:pt x="2455" y="20"/>
                    </a:lnTo>
                    <a:lnTo>
                      <a:pt x="2440" y="13"/>
                    </a:lnTo>
                    <a:lnTo>
                      <a:pt x="2424" y="7"/>
                    </a:lnTo>
                    <a:lnTo>
                      <a:pt x="2408" y="3"/>
                    </a:lnTo>
                    <a:lnTo>
                      <a:pt x="2391" y="1"/>
                    </a:lnTo>
                    <a:lnTo>
                      <a:pt x="2374" y="0"/>
                    </a:lnTo>
                    <a:lnTo>
                      <a:pt x="2035" y="0"/>
                    </a:lnTo>
                    <a:lnTo>
                      <a:pt x="2018" y="1"/>
                    </a:lnTo>
                    <a:lnTo>
                      <a:pt x="2001" y="3"/>
                    </a:lnTo>
                    <a:lnTo>
                      <a:pt x="1985" y="7"/>
                    </a:lnTo>
                    <a:lnTo>
                      <a:pt x="1969" y="13"/>
                    </a:lnTo>
                    <a:lnTo>
                      <a:pt x="1955" y="20"/>
                    </a:lnTo>
                    <a:lnTo>
                      <a:pt x="1941" y="28"/>
                    </a:lnTo>
                    <a:lnTo>
                      <a:pt x="1927" y="39"/>
                    </a:lnTo>
                    <a:lnTo>
                      <a:pt x="1915" y="50"/>
                    </a:lnTo>
                    <a:lnTo>
                      <a:pt x="1904" y="62"/>
                    </a:lnTo>
                    <a:lnTo>
                      <a:pt x="1894" y="75"/>
                    </a:lnTo>
                    <a:lnTo>
                      <a:pt x="1886" y="88"/>
                    </a:lnTo>
                    <a:lnTo>
                      <a:pt x="1879" y="103"/>
                    </a:lnTo>
                    <a:lnTo>
                      <a:pt x="1873" y="119"/>
                    </a:lnTo>
                    <a:lnTo>
                      <a:pt x="1869" y="135"/>
                    </a:lnTo>
                    <a:lnTo>
                      <a:pt x="1867" y="152"/>
                    </a:lnTo>
                    <a:lnTo>
                      <a:pt x="1866" y="169"/>
                    </a:lnTo>
                    <a:lnTo>
                      <a:pt x="1866" y="373"/>
                    </a:lnTo>
                    <a:lnTo>
                      <a:pt x="1864" y="391"/>
                    </a:lnTo>
                    <a:lnTo>
                      <a:pt x="1861" y="408"/>
                    </a:lnTo>
                    <a:lnTo>
                      <a:pt x="1858" y="425"/>
                    </a:lnTo>
                    <a:lnTo>
                      <a:pt x="1852" y="442"/>
                    </a:lnTo>
                    <a:lnTo>
                      <a:pt x="1845" y="460"/>
                    </a:lnTo>
                    <a:lnTo>
                      <a:pt x="1837" y="476"/>
                    </a:lnTo>
                    <a:lnTo>
                      <a:pt x="1828" y="492"/>
                    </a:lnTo>
                    <a:lnTo>
                      <a:pt x="1818" y="507"/>
                    </a:lnTo>
                    <a:lnTo>
                      <a:pt x="1807" y="522"/>
                    </a:lnTo>
                    <a:lnTo>
                      <a:pt x="1793" y="536"/>
                    </a:lnTo>
                    <a:lnTo>
                      <a:pt x="1780" y="549"/>
                    </a:lnTo>
                    <a:lnTo>
                      <a:pt x="1766" y="560"/>
                    </a:lnTo>
                    <a:lnTo>
                      <a:pt x="1751" y="570"/>
                    </a:lnTo>
                    <a:lnTo>
                      <a:pt x="1736" y="579"/>
                    </a:lnTo>
                    <a:lnTo>
                      <a:pt x="1719" y="587"/>
                    </a:lnTo>
                    <a:lnTo>
                      <a:pt x="1703" y="592"/>
                    </a:lnTo>
                    <a:lnTo>
                      <a:pt x="1419" y="710"/>
                    </a:lnTo>
                    <a:lnTo>
                      <a:pt x="1404" y="717"/>
                    </a:lnTo>
                    <a:lnTo>
                      <a:pt x="1387" y="723"/>
                    </a:lnTo>
                    <a:lnTo>
                      <a:pt x="1370" y="728"/>
                    </a:lnTo>
                    <a:lnTo>
                      <a:pt x="1352" y="731"/>
                    </a:lnTo>
                    <a:lnTo>
                      <a:pt x="1334" y="733"/>
                    </a:lnTo>
                    <a:lnTo>
                      <a:pt x="1316" y="733"/>
                    </a:lnTo>
                    <a:lnTo>
                      <a:pt x="1297" y="733"/>
                    </a:lnTo>
                    <a:lnTo>
                      <a:pt x="1278" y="731"/>
                    </a:lnTo>
                    <a:lnTo>
                      <a:pt x="1261" y="727"/>
                    </a:lnTo>
                    <a:lnTo>
                      <a:pt x="1243" y="723"/>
                    </a:lnTo>
                    <a:lnTo>
                      <a:pt x="1225" y="717"/>
                    </a:lnTo>
                    <a:lnTo>
                      <a:pt x="1208" y="710"/>
                    </a:lnTo>
                    <a:lnTo>
                      <a:pt x="1193" y="702"/>
                    </a:lnTo>
                    <a:lnTo>
                      <a:pt x="1178" y="692"/>
                    </a:lnTo>
                    <a:lnTo>
                      <a:pt x="1164" y="682"/>
                    </a:lnTo>
                    <a:lnTo>
                      <a:pt x="1150" y="669"/>
                    </a:lnTo>
                    <a:lnTo>
                      <a:pt x="1005" y="525"/>
                    </a:lnTo>
                    <a:lnTo>
                      <a:pt x="993" y="514"/>
                    </a:lnTo>
                    <a:lnTo>
                      <a:pt x="979" y="504"/>
                    </a:lnTo>
                    <a:lnTo>
                      <a:pt x="965" y="495"/>
                    </a:lnTo>
                    <a:lnTo>
                      <a:pt x="950" y="489"/>
                    </a:lnTo>
                    <a:lnTo>
                      <a:pt x="934" y="483"/>
                    </a:lnTo>
                    <a:lnTo>
                      <a:pt x="918" y="479"/>
                    </a:lnTo>
                    <a:lnTo>
                      <a:pt x="902" y="477"/>
                    </a:lnTo>
                    <a:lnTo>
                      <a:pt x="886" y="476"/>
                    </a:lnTo>
                    <a:lnTo>
                      <a:pt x="869" y="477"/>
                    </a:lnTo>
                    <a:lnTo>
                      <a:pt x="853" y="479"/>
                    </a:lnTo>
                    <a:lnTo>
                      <a:pt x="837" y="483"/>
                    </a:lnTo>
                    <a:lnTo>
                      <a:pt x="822" y="489"/>
                    </a:lnTo>
                    <a:lnTo>
                      <a:pt x="807" y="495"/>
                    </a:lnTo>
                    <a:lnTo>
                      <a:pt x="792" y="504"/>
                    </a:lnTo>
                    <a:lnTo>
                      <a:pt x="779" y="514"/>
                    </a:lnTo>
                    <a:lnTo>
                      <a:pt x="766" y="525"/>
                    </a:lnTo>
                    <a:lnTo>
                      <a:pt x="527" y="765"/>
                    </a:lnTo>
                    <a:lnTo>
                      <a:pt x="514" y="778"/>
                    </a:lnTo>
                    <a:lnTo>
                      <a:pt x="504" y="792"/>
                    </a:lnTo>
                    <a:lnTo>
                      <a:pt x="496" y="806"/>
                    </a:lnTo>
                    <a:lnTo>
                      <a:pt x="489" y="822"/>
                    </a:lnTo>
                    <a:lnTo>
                      <a:pt x="484" y="837"/>
                    </a:lnTo>
                    <a:lnTo>
                      <a:pt x="480" y="853"/>
                    </a:lnTo>
                    <a:lnTo>
                      <a:pt x="477" y="869"/>
                    </a:lnTo>
                    <a:lnTo>
                      <a:pt x="477" y="886"/>
                    </a:lnTo>
                    <a:lnTo>
                      <a:pt x="477" y="902"/>
                    </a:lnTo>
                    <a:lnTo>
                      <a:pt x="480" y="918"/>
                    </a:lnTo>
                    <a:lnTo>
                      <a:pt x="484" y="933"/>
                    </a:lnTo>
                    <a:lnTo>
                      <a:pt x="489" y="949"/>
                    </a:lnTo>
                    <a:lnTo>
                      <a:pt x="496" y="965"/>
                    </a:lnTo>
                    <a:lnTo>
                      <a:pt x="504" y="979"/>
                    </a:lnTo>
                    <a:lnTo>
                      <a:pt x="514" y="992"/>
                    </a:lnTo>
                    <a:lnTo>
                      <a:pt x="527" y="1005"/>
                    </a:lnTo>
                    <a:lnTo>
                      <a:pt x="670" y="1149"/>
                    </a:lnTo>
                    <a:lnTo>
                      <a:pt x="682" y="1162"/>
                    </a:lnTo>
                    <a:lnTo>
                      <a:pt x="693" y="1177"/>
                    </a:lnTo>
                    <a:lnTo>
                      <a:pt x="702" y="1192"/>
                    </a:lnTo>
                    <a:lnTo>
                      <a:pt x="710" y="1208"/>
                    </a:lnTo>
                    <a:lnTo>
                      <a:pt x="717" y="1224"/>
                    </a:lnTo>
                    <a:lnTo>
                      <a:pt x="723" y="1242"/>
                    </a:lnTo>
                    <a:lnTo>
                      <a:pt x="728" y="1260"/>
                    </a:lnTo>
                    <a:lnTo>
                      <a:pt x="732" y="1278"/>
                    </a:lnTo>
                    <a:lnTo>
                      <a:pt x="734" y="1296"/>
                    </a:lnTo>
                    <a:lnTo>
                      <a:pt x="735" y="1315"/>
                    </a:lnTo>
                    <a:lnTo>
                      <a:pt x="734" y="1333"/>
                    </a:lnTo>
                    <a:lnTo>
                      <a:pt x="732" y="1351"/>
                    </a:lnTo>
                    <a:lnTo>
                      <a:pt x="728" y="1369"/>
                    </a:lnTo>
                    <a:lnTo>
                      <a:pt x="723" y="1387"/>
                    </a:lnTo>
                    <a:lnTo>
                      <a:pt x="717" y="1403"/>
                    </a:lnTo>
                    <a:lnTo>
                      <a:pt x="710" y="1419"/>
                    </a:lnTo>
                    <a:lnTo>
                      <a:pt x="594" y="1703"/>
                    </a:lnTo>
                    <a:lnTo>
                      <a:pt x="587" y="1719"/>
                    </a:lnTo>
                    <a:lnTo>
                      <a:pt x="579" y="1736"/>
                    </a:lnTo>
                    <a:lnTo>
                      <a:pt x="570" y="1751"/>
                    </a:lnTo>
                    <a:lnTo>
                      <a:pt x="560" y="1766"/>
                    </a:lnTo>
                    <a:lnTo>
                      <a:pt x="549" y="1780"/>
                    </a:lnTo>
                    <a:lnTo>
                      <a:pt x="536" y="1793"/>
                    </a:lnTo>
                    <a:lnTo>
                      <a:pt x="523" y="1806"/>
                    </a:lnTo>
                    <a:lnTo>
                      <a:pt x="508" y="1818"/>
                    </a:lnTo>
                    <a:lnTo>
                      <a:pt x="493" y="1828"/>
                    </a:lnTo>
                    <a:lnTo>
                      <a:pt x="477" y="1837"/>
                    </a:lnTo>
                    <a:lnTo>
                      <a:pt x="460" y="1845"/>
                    </a:lnTo>
                    <a:lnTo>
                      <a:pt x="443" y="1852"/>
                    </a:lnTo>
                    <a:lnTo>
                      <a:pt x="426" y="1857"/>
                    </a:lnTo>
                    <a:lnTo>
                      <a:pt x="409" y="1861"/>
                    </a:lnTo>
                    <a:lnTo>
                      <a:pt x="391" y="1864"/>
                    </a:lnTo>
                    <a:lnTo>
                      <a:pt x="373" y="1865"/>
                    </a:lnTo>
                    <a:lnTo>
                      <a:pt x="170" y="1864"/>
                    </a:lnTo>
                    <a:lnTo>
                      <a:pt x="152" y="1865"/>
                    </a:lnTo>
                    <a:lnTo>
                      <a:pt x="136" y="1868"/>
                    </a:lnTo>
                    <a:lnTo>
                      <a:pt x="120" y="1873"/>
                    </a:lnTo>
                    <a:lnTo>
                      <a:pt x="104" y="1879"/>
                    </a:lnTo>
                    <a:lnTo>
                      <a:pt x="89" y="1886"/>
                    </a:lnTo>
                    <a:lnTo>
                      <a:pt x="75" y="1894"/>
                    </a:lnTo>
                    <a:lnTo>
                      <a:pt x="62" y="1904"/>
                    </a:lnTo>
                    <a:lnTo>
                      <a:pt x="50" y="1915"/>
                    </a:lnTo>
                    <a:lnTo>
                      <a:pt x="39" y="1926"/>
                    </a:lnTo>
                    <a:lnTo>
                      <a:pt x="30" y="1939"/>
                    </a:lnTo>
                    <a:lnTo>
                      <a:pt x="20" y="1954"/>
                    </a:lnTo>
                    <a:lnTo>
                      <a:pt x="13" y="1969"/>
                    </a:lnTo>
                    <a:lnTo>
                      <a:pt x="8" y="1984"/>
                    </a:lnTo>
                    <a:lnTo>
                      <a:pt x="3" y="2000"/>
                    </a:lnTo>
                    <a:lnTo>
                      <a:pt x="1" y="2018"/>
                    </a:lnTo>
                    <a:lnTo>
                      <a:pt x="0" y="2035"/>
                    </a:lnTo>
                    <a:lnTo>
                      <a:pt x="0" y="2374"/>
                    </a:lnTo>
                    <a:lnTo>
                      <a:pt x="1" y="2391"/>
                    </a:lnTo>
                    <a:lnTo>
                      <a:pt x="3" y="2408"/>
                    </a:lnTo>
                    <a:lnTo>
                      <a:pt x="8" y="2424"/>
                    </a:lnTo>
                    <a:lnTo>
                      <a:pt x="13" y="2440"/>
                    </a:lnTo>
                    <a:lnTo>
                      <a:pt x="20" y="2454"/>
                    </a:lnTo>
                    <a:lnTo>
                      <a:pt x="30" y="2468"/>
                    </a:lnTo>
                    <a:lnTo>
                      <a:pt x="39" y="2481"/>
                    </a:lnTo>
                    <a:lnTo>
                      <a:pt x="50" y="2493"/>
                    </a:lnTo>
                    <a:lnTo>
                      <a:pt x="62" y="2504"/>
                    </a:lnTo>
                    <a:lnTo>
                      <a:pt x="75" y="2515"/>
                    </a:lnTo>
                    <a:lnTo>
                      <a:pt x="89" y="2523"/>
                    </a:lnTo>
                    <a:lnTo>
                      <a:pt x="104" y="2530"/>
                    </a:lnTo>
                    <a:lnTo>
                      <a:pt x="120" y="2536"/>
                    </a:lnTo>
                    <a:lnTo>
                      <a:pt x="136" y="2540"/>
                    </a:lnTo>
                    <a:lnTo>
                      <a:pt x="152" y="2542"/>
                    </a:lnTo>
                    <a:lnTo>
                      <a:pt x="170" y="2543"/>
                    </a:lnTo>
                    <a:lnTo>
                      <a:pt x="373" y="2543"/>
                    </a:lnTo>
                    <a:lnTo>
                      <a:pt x="391" y="2544"/>
                    </a:lnTo>
                    <a:lnTo>
                      <a:pt x="408" y="2547"/>
                    </a:lnTo>
                    <a:lnTo>
                      <a:pt x="426" y="2551"/>
                    </a:lnTo>
                    <a:lnTo>
                      <a:pt x="443" y="2556"/>
                    </a:lnTo>
                    <a:lnTo>
                      <a:pt x="460" y="2563"/>
                    </a:lnTo>
                    <a:lnTo>
                      <a:pt x="477" y="2571"/>
                    </a:lnTo>
                    <a:lnTo>
                      <a:pt x="492" y="2581"/>
                    </a:lnTo>
                    <a:lnTo>
                      <a:pt x="507" y="2591"/>
                    </a:lnTo>
                    <a:lnTo>
                      <a:pt x="523" y="2603"/>
                    </a:lnTo>
                    <a:lnTo>
                      <a:pt x="536" y="2615"/>
                    </a:lnTo>
                    <a:lnTo>
                      <a:pt x="549" y="2628"/>
                    </a:lnTo>
                    <a:lnTo>
                      <a:pt x="560" y="2642"/>
                    </a:lnTo>
                    <a:lnTo>
                      <a:pt x="570" y="2658"/>
                    </a:lnTo>
                    <a:lnTo>
                      <a:pt x="579" y="2673"/>
                    </a:lnTo>
                    <a:lnTo>
                      <a:pt x="586" y="2689"/>
                    </a:lnTo>
                    <a:lnTo>
                      <a:pt x="593" y="2705"/>
                    </a:lnTo>
                    <a:lnTo>
                      <a:pt x="710" y="2989"/>
                    </a:lnTo>
                    <a:lnTo>
                      <a:pt x="717" y="3006"/>
                    </a:lnTo>
                    <a:lnTo>
                      <a:pt x="723" y="3022"/>
                    </a:lnTo>
                    <a:lnTo>
                      <a:pt x="728" y="3039"/>
                    </a:lnTo>
                    <a:lnTo>
                      <a:pt x="732" y="3057"/>
                    </a:lnTo>
                    <a:lnTo>
                      <a:pt x="734" y="3075"/>
                    </a:lnTo>
                    <a:lnTo>
                      <a:pt x="735" y="3094"/>
                    </a:lnTo>
                    <a:lnTo>
                      <a:pt x="734" y="3112"/>
                    </a:lnTo>
                    <a:lnTo>
                      <a:pt x="732" y="3130"/>
                    </a:lnTo>
                    <a:lnTo>
                      <a:pt x="727" y="3149"/>
                    </a:lnTo>
                    <a:lnTo>
                      <a:pt x="723" y="3166"/>
                    </a:lnTo>
                    <a:lnTo>
                      <a:pt x="717" y="3184"/>
                    </a:lnTo>
                    <a:lnTo>
                      <a:pt x="710" y="3200"/>
                    </a:lnTo>
                    <a:lnTo>
                      <a:pt x="702" y="3217"/>
                    </a:lnTo>
                    <a:lnTo>
                      <a:pt x="693" y="3232"/>
                    </a:lnTo>
                    <a:lnTo>
                      <a:pt x="682" y="3246"/>
                    </a:lnTo>
                    <a:lnTo>
                      <a:pt x="670" y="3259"/>
                    </a:lnTo>
                    <a:lnTo>
                      <a:pt x="526" y="3403"/>
                    </a:lnTo>
                    <a:lnTo>
                      <a:pt x="514" y="3415"/>
                    </a:lnTo>
                    <a:lnTo>
                      <a:pt x="504" y="3430"/>
                    </a:lnTo>
                    <a:lnTo>
                      <a:pt x="496" y="3444"/>
                    </a:lnTo>
                    <a:lnTo>
                      <a:pt x="489" y="3459"/>
                    </a:lnTo>
                    <a:lnTo>
                      <a:pt x="483" y="3474"/>
                    </a:lnTo>
                    <a:lnTo>
                      <a:pt x="480" y="3490"/>
                    </a:lnTo>
                    <a:lnTo>
                      <a:pt x="477" y="3507"/>
                    </a:lnTo>
                    <a:lnTo>
                      <a:pt x="477" y="3523"/>
                    </a:lnTo>
                    <a:lnTo>
                      <a:pt x="477" y="3539"/>
                    </a:lnTo>
                    <a:lnTo>
                      <a:pt x="480" y="3555"/>
                    </a:lnTo>
                    <a:lnTo>
                      <a:pt x="483" y="3572"/>
                    </a:lnTo>
                    <a:lnTo>
                      <a:pt x="489" y="3587"/>
                    </a:lnTo>
                    <a:lnTo>
                      <a:pt x="496" y="3602"/>
                    </a:lnTo>
                    <a:lnTo>
                      <a:pt x="504" y="3616"/>
                    </a:lnTo>
                    <a:lnTo>
                      <a:pt x="514" y="3630"/>
                    </a:lnTo>
                    <a:lnTo>
                      <a:pt x="526" y="3643"/>
                    </a:lnTo>
                    <a:lnTo>
                      <a:pt x="766" y="3883"/>
                    </a:lnTo>
                    <a:lnTo>
                      <a:pt x="779" y="3894"/>
                    </a:lnTo>
                    <a:lnTo>
                      <a:pt x="792" y="3904"/>
                    </a:lnTo>
                    <a:lnTo>
                      <a:pt x="807" y="3913"/>
                    </a:lnTo>
                    <a:lnTo>
                      <a:pt x="822" y="3921"/>
                    </a:lnTo>
                    <a:lnTo>
                      <a:pt x="837" y="3926"/>
                    </a:lnTo>
                    <a:lnTo>
                      <a:pt x="853" y="3930"/>
                    </a:lnTo>
                    <a:lnTo>
                      <a:pt x="869" y="3932"/>
                    </a:lnTo>
                    <a:lnTo>
                      <a:pt x="886" y="3933"/>
                    </a:lnTo>
                    <a:lnTo>
                      <a:pt x="902" y="3932"/>
                    </a:lnTo>
                    <a:lnTo>
                      <a:pt x="918" y="3930"/>
                    </a:lnTo>
                    <a:lnTo>
                      <a:pt x="934" y="3926"/>
                    </a:lnTo>
                    <a:lnTo>
                      <a:pt x="950" y="3921"/>
                    </a:lnTo>
                    <a:lnTo>
                      <a:pt x="965" y="3913"/>
                    </a:lnTo>
                    <a:lnTo>
                      <a:pt x="979" y="3904"/>
                    </a:lnTo>
                    <a:lnTo>
                      <a:pt x="993" y="3894"/>
                    </a:lnTo>
                    <a:lnTo>
                      <a:pt x="1005" y="3883"/>
                    </a:lnTo>
                    <a:lnTo>
                      <a:pt x="1150" y="3739"/>
                    </a:lnTo>
                    <a:lnTo>
                      <a:pt x="1163" y="3727"/>
                    </a:lnTo>
                    <a:lnTo>
                      <a:pt x="1177" y="3717"/>
                    </a:lnTo>
                    <a:lnTo>
                      <a:pt x="1192" y="3706"/>
                    </a:lnTo>
                    <a:lnTo>
                      <a:pt x="1208" y="3698"/>
                    </a:lnTo>
                    <a:lnTo>
                      <a:pt x="1225" y="3691"/>
                    </a:lnTo>
                    <a:lnTo>
                      <a:pt x="1243" y="3685"/>
                    </a:lnTo>
                    <a:lnTo>
                      <a:pt x="1260" y="3681"/>
                    </a:lnTo>
                    <a:lnTo>
                      <a:pt x="1278" y="3678"/>
                    </a:lnTo>
                    <a:lnTo>
                      <a:pt x="1296" y="3675"/>
                    </a:lnTo>
                    <a:lnTo>
                      <a:pt x="1315" y="3675"/>
                    </a:lnTo>
                    <a:lnTo>
                      <a:pt x="1333" y="3675"/>
                    </a:lnTo>
                    <a:lnTo>
                      <a:pt x="1351" y="3677"/>
                    </a:lnTo>
                    <a:lnTo>
                      <a:pt x="1370" y="3681"/>
                    </a:lnTo>
                    <a:lnTo>
                      <a:pt x="1387" y="3685"/>
                    </a:lnTo>
                    <a:lnTo>
                      <a:pt x="1403" y="3691"/>
                    </a:lnTo>
                    <a:lnTo>
                      <a:pt x="1419" y="3699"/>
                    </a:lnTo>
                    <a:lnTo>
                      <a:pt x="1703" y="3816"/>
                    </a:lnTo>
                    <a:lnTo>
                      <a:pt x="1719" y="3822"/>
                    </a:lnTo>
                    <a:lnTo>
                      <a:pt x="1736" y="3829"/>
                    </a:lnTo>
                    <a:lnTo>
                      <a:pt x="1751" y="3838"/>
                    </a:lnTo>
                    <a:lnTo>
                      <a:pt x="1766" y="3848"/>
                    </a:lnTo>
                    <a:lnTo>
                      <a:pt x="1780" y="3861"/>
                    </a:lnTo>
                    <a:lnTo>
                      <a:pt x="1793" y="3873"/>
                    </a:lnTo>
                    <a:lnTo>
                      <a:pt x="1807" y="3887"/>
                    </a:lnTo>
                    <a:lnTo>
                      <a:pt x="1818" y="3901"/>
                    </a:lnTo>
                    <a:lnTo>
                      <a:pt x="1828" y="3916"/>
                    </a:lnTo>
                    <a:lnTo>
                      <a:pt x="1837" y="3933"/>
                    </a:lnTo>
                    <a:lnTo>
                      <a:pt x="1845" y="3949"/>
                    </a:lnTo>
                    <a:lnTo>
                      <a:pt x="1852" y="3966"/>
                    </a:lnTo>
                    <a:lnTo>
                      <a:pt x="1858" y="3983"/>
                    </a:lnTo>
                    <a:lnTo>
                      <a:pt x="1861" y="4001"/>
                    </a:lnTo>
                    <a:lnTo>
                      <a:pt x="1864" y="4019"/>
                    </a:lnTo>
                    <a:lnTo>
                      <a:pt x="1866" y="4036"/>
                    </a:lnTo>
                    <a:lnTo>
                      <a:pt x="1866" y="4239"/>
                    </a:lnTo>
                    <a:lnTo>
                      <a:pt x="1867" y="4256"/>
                    </a:lnTo>
                    <a:lnTo>
                      <a:pt x="1869" y="4272"/>
                    </a:lnTo>
                    <a:lnTo>
                      <a:pt x="1873" y="4289"/>
                    </a:lnTo>
                    <a:lnTo>
                      <a:pt x="1879" y="4305"/>
                    </a:lnTo>
                    <a:lnTo>
                      <a:pt x="1886" y="4319"/>
                    </a:lnTo>
                    <a:lnTo>
                      <a:pt x="1894" y="4333"/>
                    </a:lnTo>
                    <a:lnTo>
                      <a:pt x="1904" y="4347"/>
                    </a:lnTo>
                    <a:lnTo>
                      <a:pt x="1915" y="4359"/>
                    </a:lnTo>
                    <a:lnTo>
                      <a:pt x="1927" y="4370"/>
                    </a:lnTo>
                    <a:lnTo>
                      <a:pt x="1941" y="4379"/>
                    </a:lnTo>
                    <a:lnTo>
                      <a:pt x="1954" y="4388"/>
                    </a:lnTo>
                    <a:lnTo>
                      <a:pt x="1969" y="4395"/>
                    </a:lnTo>
                    <a:lnTo>
                      <a:pt x="1984" y="4400"/>
                    </a:lnTo>
                    <a:lnTo>
                      <a:pt x="2000" y="4405"/>
                    </a:lnTo>
                    <a:lnTo>
                      <a:pt x="2018" y="4407"/>
                    </a:lnTo>
                    <a:lnTo>
                      <a:pt x="2035" y="4408"/>
                    </a:lnTo>
                    <a:lnTo>
                      <a:pt x="2374" y="4408"/>
                    </a:lnTo>
                    <a:lnTo>
                      <a:pt x="2391" y="4407"/>
                    </a:lnTo>
                    <a:lnTo>
                      <a:pt x="2408" y="4405"/>
                    </a:lnTo>
                    <a:lnTo>
                      <a:pt x="2424" y="4400"/>
                    </a:lnTo>
                    <a:lnTo>
                      <a:pt x="2440" y="4395"/>
                    </a:lnTo>
                    <a:lnTo>
                      <a:pt x="2455" y="4388"/>
                    </a:lnTo>
                    <a:lnTo>
                      <a:pt x="2469" y="4379"/>
                    </a:lnTo>
                    <a:lnTo>
                      <a:pt x="2481" y="4370"/>
                    </a:lnTo>
                    <a:lnTo>
                      <a:pt x="2493" y="4359"/>
                    </a:lnTo>
                    <a:lnTo>
                      <a:pt x="2505" y="4347"/>
                    </a:lnTo>
                    <a:lnTo>
                      <a:pt x="2515" y="4333"/>
                    </a:lnTo>
                    <a:lnTo>
                      <a:pt x="2523" y="4319"/>
                    </a:lnTo>
                    <a:lnTo>
                      <a:pt x="2530" y="4305"/>
                    </a:lnTo>
                    <a:lnTo>
                      <a:pt x="2536" y="4289"/>
                    </a:lnTo>
                    <a:lnTo>
                      <a:pt x="2540" y="4272"/>
                    </a:lnTo>
                    <a:lnTo>
                      <a:pt x="2543" y="4256"/>
                    </a:lnTo>
                    <a:lnTo>
                      <a:pt x="2543" y="4239"/>
                    </a:lnTo>
                    <a:lnTo>
                      <a:pt x="2543" y="4036"/>
                    </a:lnTo>
                    <a:lnTo>
                      <a:pt x="2544" y="4019"/>
                    </a:lnTo>
                    <a:lnTo>
                      <a:pt x="2547" y="4001"/>
                    </a:lnTo>
                    <a:lnTo>
                      <a:pt x="2551" y="3983"/>
                    </a:lnTo>
                    <a:lnTo>
                      <a:pt x="2556" y="3966"/>
                    </a:lnTo>
                    <a:lnTo>
                      <a:pt x="2563" y="3949"/>
                    </a:lnTo>
                    <a:lnTo>
                      <a:pt x="2571" y="3933"/>
                    </a:lnTo>
                    <a:lnTo>
                      <a:pt x="2581" y="3916"/>
                    </a:lnTo>
                    <a:lnTo>
                      <a:pt x="2591" y="3901"/>
                    </a:lnTo>
                    <a:lnTo>
                      <a:pt x="2603" y="3887"/>
                    </a:lnTo>
                    <a:lnTo>
                      <a:pt x="2615" y="3873"/>
                    </a:lnTo>
                    <a:lnTo>
                      <a:pt x="2628" y="3861"/>
                    </a:lnTo>
                    <a:lnTo>
                      <a:pt x="2642" y="3848"/>
                    </a:lnTo>
                    <a:lnTo>
                      <a:pt x="2658" y="3838"/>
                    </a:lnTo>
                    <a:lnTo>
                      <a:pt x="2673" y="3829"/>
                    </a:lnTo>
                    <a:lnTo>
                      <a:pt x="2689" y="3822"/>
                    </a:lnTo>
                    <a:lnTo>
                      <a:pt x="2705" y="3816"/>
                    </a:lnTo>
                    <a:lnTo>
                      <a:pt x="2989" y="3699"/>
                    </a:lnTo>
                    <a:lnTo>
                      <a:pt x="3006" y="3691"/>
                    </a:lnTo>
                    <a:lnTo>
                      <a:pt x="3022" y="3685"/>
                    </a:lnTo>
                    <a:lnTo>
                      <a:pt x="3039" y="3681"/>
                    </a:lnTo>
                    <a:lnTo>
                      <a:pt x="3057" y="3677"/>
                    </a:lnTo>
                    <a:lnTo>
                      <a:pt x="3076" y="3675"/>
                    </a:lnTo>
                    <a:lnTo>
                      <a:pt x="3094" y="3675"/>
                    </a:lnTo>
                    <a:lnTo>
                      <a:pt x="3112" y="3675"/>
                    </a:lnTo>
                    <a:lnTo>
                      <a:pt x="3130" y="3678"/>
                    </a:lnTo>
                    <a:lnTo>
                      <a:pt x="3149" y="3681"/>
                    </a:lnTo>
                    <a:lnTo>
                      <a:pt x="3167" y="3685"/>
                    </a:lnTo>
                    <a:lnTo>
                      <a:pt x="3184" y="3691"/>
                    </a:lnTo>
                    <a:lnTo>
                      <a:pt x="3201" y="3698"/>
                    </a:lnTo>
                    <a:lnTo>
                      <a:pt x="3217" y="3706"/>
                    </a:lnTo>
                    <a:lnTo>
                      <a:pt x="3232" y="3717"/>
                    </a:lnTo>
                    <a:lnTo>
                      <a:pt x="3246" y="3727"/>
                    </a:lnTo>
                    <a:lnTo>
                      <a:pt x="3259" y="3739"/>
                    </a:lnTo>
                    <a:lnTo>
                      <a:pt x="3403" y="3883"/>
                    </a:lnTo>
                    <a:lnTo>
                      <a:pt x="3415" y="3894"/>
                    </a:lnTo>
                    <a:lnTo>
                      <a:pt x="3430" y="3904"/>
                    </a:lnTo>
                    <a:lnTo>
                      <a:pt x="3444" y="3913"/>
                    </a:lnTo>
                    <a:lnTo>
                      <a:pt x="3459" y="3921"/>
                    </a:lnTo>
                    <a:lnTo>
                      <a:pt x="3474" y="3926"/>
                    </a:lnTo>
                    <a:lnTo>
                      <a:pt x="3490" y="3930"/>
                    </a:lnTo>
                    <a:lnTo>
                      <a:pt x="3507" y="3932"/>
                    </a:lnTo>
                    <a:lnTo>
                      <a:pt x="3523" y="3933"/>
                    </a:lnTo>
                    <a:lnTo>
                      <a:pt x="3539" y="3932"/>
                    </a:lnTo>
                    <a:lnTo>
                      <a:pt x="3555" y="3930"/>
                    </a:lnTo>
                    <a:lnTo>
                      <a:pt x="3572" y="3926"/>
                    </a:lnTo>
                    <a:lnTo>
                      <a:pt x="3587" y="3921"/>
                    </a:lnTo>
                    <a:lnTo>
                      <a:pt x="3602" y="3913"/>
                    </a:lnTo>
                    <a:lnTo>
                      <a:pt x="3616" y="3904"/>
                    </a:lnTo>
                    <a:lnTo>
                      <a:pt x="3630" y="3894"/>
                    </a:lnTo>
                    <a:lnTo>
                      <a:pt x="3643" y="3883"/>
                    </a:lnTo>
                    <a:lnTo>
                      <a:pt x="3883" y="3643"/>
                    </a:lnTo>
                    <a:lnTo>
                      <a:pt x="3895" y="3630"/>
                    </a:lnTo>
                    <a:lnTo>
                      <a:pt x="3904" y="3616"/>
                    </a:lnTo>
                    <a:lnTo>
                      <a:pt x="3913" y="3602"/>
                    </a:lnTo>
                    <a:lnTo>
                      <a:pt x="3920" y="3587"/>
                    </a:lnTo>
                    <a:lnTo>
                      <a:pt x="3926" y="3572"/>
                    </a:lnTo>
                    <a:lnTo>
                      <a:pt x="3930" y="3555"/>
                    </a:lnTo>
                    <a:lnTo>
                      <a:pt x="3932" y="3539"/>
                    </a:lnTo>
                    <a:lnTo>
                      <a:pt x="3933" y="3523"/>
                    </a:lnTo>
                    <a:lnTo>
                      <a:pt x="3932" y="3507"/>
                    </a:lnTo>
                    <a:lnTo>
                      <a:pt x="3930" y="3490"/>
                    </a:lnTo>
                    <a:lnTo>
                      <a:pt x="3926" y="3474"/>
                    </a:lnTo>
                    <a:lnTo>
                      <a:pt x="3920" y="3459"/>
                    </a:lnTo>
                    <a:lnTo>
                      <a:pt x="3913" y="3444"/>
                    </a:lnTo>
                    <a:lnTo>
                      <a:pt x="3904" y="3430"/>
                    </a:lnTo>
                    <a:lnTo>
                      <a:pt x="3895" y="3415"/>
                    </a:lnTo>
                    <a:lnTo>
                      <a:pt x="3883" y="3403"/>
                    </a:lnTo>
                    <a:lnTo>
                      <a:pt x="3739" y="3259"/>
                    </a:lnTo>
                    <a:lnTo>
                      <a:pt x="3727" y="3246"/>
                    </a:lnTo>
                    <a:lnTo>
                      <a:pt x="3717" y="3232"/>
                    </a:lnTo>
                    <a:lnTo>
                      <a:pt x="3706" y="3217"/>
                    </a:lnTo>
                    <a:lnTo>
                      <a:pt x="3698" y="3200"/>
                    </a:lnTo>
                    <a:lnTo>
                      <a:pt x="3691" y="3184"/>
                    </a:lnTo>
                    <a:lnTo>
                      <a:pt x="3685" y="3166"/>
                    </a:lnTo>
                    <a:lnTo>
                      <a:pt x="3681" y="3149"/>
                    </a:lnTo>
                    <a:lnTo>
                      <a:pt x="3678" y="3130"/>
                    </a:lnTo>
                    <a:lnTo>
                      <a:pt x="3675" y="3112"/>
                    </a:lnTo>
                    <a:lnTo>
                      <a:pt x="3675" y="3094"/>
                    </a:lnTo>
                    <a:lnTo>
                      <a:pt x="3675" y="3075"/>
                    </a:lnTo>
                    <a:lnTo>
                      <a:pt x="3677" y="3057"/>
                    </a:lnTo>
                    <a:lnTo>
                      <a:pt x="3680" y="3039"/>
                    </a:lnTo>
                    <a:lnTo>
                      <a:pt x="3685" y="3022"/>
                    </a:lnTo>
                    <a:lnTo>
                      <a:pt x="3691" y="3006"/>
                    </a:lnTo>
                    <a:lnTo>
                      <a:pt x="3699" y="2989"/>
                    </a:lnTo>
                    <a:lnTo>
                      <a:pt x="3816" y="2705"/>
                    </a:lnTo>
                    <a:lnTo>
                      <a:pt x="3822" y="2689"/>
                    </a:lnTo>
                    <a:lnTo>
                      <a:pt x="3829" y="2673"/>
                    </a:lnTo>
                    <a:lnTo>
                      <a:pt x="3838" y="2658"/>
                    </a:lnTo>
                    <a:lnTo>
                      <a:pt x="3848" y="2642"/>
                    </a:lnTo>
                    <a:lnTo>
                      <a:pt x="3861" y="2628"/>
                    </a:lnTo>
                    <a:lnTo>
                      <a:pt x="3873" y="2615"/>
                    </a:lnTo>
                    <a:lnTo>
                      <a:pt x="3887" y="2603"/>
                    </a:lnTo>
                    <a:lnTo>
                      <a:pt x="3901" y="2591"/>
                    </a:lnTo>
                    <a:lnTo>
                      <a:pt x="3916" y="2581"/>
                    </a:lnTo>
                    <a:lnTo>
                      <a:pt x="3933" y="2571"/>
                    </a:lnTo>
                    <a:lnTo>
                      <a:pt x="3949" y="2563"/>
                    </a:lnTo>
                    <a:lnTo>
                      <a:pt x="3966" y="2556"/>
                    </a:lnTo>
                    <a:lnTo>
                      <a:pt x="3983" y="2551"/>
                    </a:lnTo>
                    <a:lnTo>
                      <a:pt x="4001" y="2547"/>
                    </a:lnTo>
                    <a:lnTo>
                      <a:pt x="4018" y="2544"/>
                    </a:lnTo>
                    <a:lnTo>
                      <a:pt x="4036" y="2543"/>
                    </a:lnTo>
                    <a:lnTo>
                      <a:pt x="4239" y="2543"/>
                    </a:lnTo>
                    <a:lnTo>
                      <a:pt x="4256" y="2543"/>
                    </a:lnTo>
                    <a:lnTo>
                      <a:pt x="4273" y="2540"/>
                    </a:lnTo>
                    <a:lnTo>
                      <a:pt x="4290" y="2536"/>
                    </a:lnTo>
                    <a:lnTo>
                      <a:pt x="4305" y="2530"/>
                    </a:lnTo>
                    <a:lnTo>
                      <a:pt x="4320" y="2523"/>
                    </a:lnTo>
                    <a:lnTo>
                      <a:pt x="4333" y="2515"/>
                    </a:lnTo>
                    <a:lnTo>
                      <a:pt x="4346" y="2504"/>
                    </a:lnTo>
                    <a:lnTo>
                      <a:pt x="4359" y="2493"/>
                    </a:lnTo>
                    <a:lnTo>
                      <a:pt x="4370" y="2481"/>
                    </a:lnTo>
                    <a:lnTo>
                      <a:pt x="4380" y="2469"/>
                    </a:lnTo>
                    <a:lnTo>
                      <a:pt x="4388" y="2455"/>
                    </a:lnTo>
                    <a:lnTo>
                      <a:pt x="4395" y="2440"/>
                    </a:lnTo>
                    <a:lnTo>
                      <a:pt x="4401" y="2424"/>
                    </a:lnTo>
                    <a:lnTo>
                      <a:pt x="4405" y="2408"/>
                    </a:lnTo>
                    <a:lnTo>
                      <a:pt x="4407" y="2391"/>
                    </a:lnTo>
                    <a:lnTo>
                      <a:pt x="4408" y="2374"/>
                    </a:lnTo>
                    <a:lnTo>
                      <a:pt x="4408" y="2035"/>
                    </a:lnTo>
                    <a:lnTo>
                      <a:pt x="4407" y="2018"/>
                    </a:lnTo>
                    <a:lnTo>
                      <a:pt x="4405" y="2000"/>
                    </a:lnTo>
                    <a:lnTo>
                      <a:pt x="4401" y="1984"/>
                    </a:lnTo>
                    <a:lnTo>
                      <a:pt x="4395" y="1969"/>
                    </a:lnTo>
                    <a:lnTo>
                      <a:pt x="4388" y="1954"/>
                    </a:lnTo>
                    <a:lnTo>
                      <a:pt x="4380" y="1939"/>
                    </a:lnTo>
                    <a:lnTo>
                      <a:pt x="4370" y="1926"/>
                    </a:lnTo>
                    <a:lnTo>
                      <a:pt x="4359" y="1915"/>
                    </a:lnTo>
                    <a:lnTo>
                      <a:pt x="4346" y="1904"/>
                    </a:lnTo>
                    <a:lnTo>
                      <a:pt x="4333" y="1894"/>
                    </a:lnTo>
                    <a:lnTo>
                      <a:pt x="4320" y="1886"/>
                    </a:lnTo>
                    <a:lnTo>
                      <a:pt x="4305" y="1879"/>
                    </a:lnTo>
                    <a:lnTo>
                      <a:pt x="4290" y="1873"/>
                    </a:lnTo>
                    <a:lnTo>
                      <a:pt x="4273" y="1868"/>
                    </a:lnTo>
                    <a:lnTo>
                      <a:pt x="4256" y="1865"/>
                    </a:lnTo>
                    <a:lnTo>
                      <a:pt x="4239" y="1864"/>
                    </a:lnTo>
                    <a:close/>
                    <a:moveTo>
                      <a:pt x="3052" y="2204"/>
                    </a:moveTo>
                    <a:lnTo>
                      <a:pt x="3052" y="2204"/>
                    </a:lnTo>
                    <a:lnTo>
                      <a:pt x="3051" y="2248"/>
                    </a:lnTo>
                    <a:lnTo>
                      <a:pt x="3048" y="2290"/>
                    </a:lnTo>
                    <a:lnTo>
                      <a:pt x="3043" y="2333"/>
                    </a:lnTo>
                    <a:lnTo>
                      <a:pt x="3035" y="2375"/>
                    </a:lnTo>
                    <a:lnTo>
                      <a:pt x="3026" y="2415"/>
                    </a:lnTo>
                    <a:lnTo>
                      <a:pt x="3015" y="2456"/>
                    </a:lnTo>
                    <a:lnTo>
                      <a:pt x="3002" y="2495"/>
                    </a:lnTo>
                    <a:lnTo>
                      <a:pt x="2986" y="2534"/>
                    </a:lnTo>
                    <a:lnTo>
                      <a:pt x="2969" y="2571"/>
                    </a:lnTo>
                    <a:lnTo>
                      <a:pt x="2950" y="2608"/>
                    </a:lnTo>
                    <a:lnTo>
                      <a:pt x="2929" y="2643"/>
                    </a:lnTo>
                    <a:lnTo>
                      <a:pt x="2908" y="2678"/>
                    </a:lnTo>
                    <a:lnTo>
                      <a:pt x="2884" y="2711"/>
                    </a:lnTo>
                    <a:lnTo>
                      <a:pt x="2858" y="2743"/>
                    </a:lnTo>
                    <a:lnTo>
                      <a:pt x="2832" y="2774"/>
                    </a:lnTo>
                    <a:lnTo>
                      <a:pt x="2805" y="2804"/>
                    </a:lnTo>
                    <a:lnTo>
                      <a:pt x="2775" y="2831"/>
                    </a:lnTo>
                    <a:lnTo>
                      <a:pt x="2744" y="2858"/>
                    </a:lnTo>
                    <a:lnTo>
                      <a:pt x="2712" y="2883"/>
                    </a:lnTo>
                    <a:lnTo>
                      <a:pt x="2679" y="2907"/>
                    </a:lnTo>
                    <a:lnTo>
                      <a:pt x="2644" y="2928"/>
                    </a:lnTo>
                    <a:lnTo>
                      <a:pt x="2609" y="2949"/>
                    </a:lnTo>
                    <a:lnTo>
                      <a:pt x="2572" y="2968"/>
                    </a:lnTo>
                    <a:lnTo>
                      <a:pt x="2535" y="2985"/>
                    </a:lnTo>
                    <a:lnTo>
                      <a:pt x="2496" y="3000"/>
                    </a:lnTo>
                    <a:lnTo>
                      <a:pt x="2457" y="3014"/>
                    </a:lnTo>
                    <a:lnTo>
                      <a:pt x="2416" y="3025"/>
                    </a:lnTo>
                    <a:lnTo>
                      <a:pt x="2376" y="3034"/>
                    </a:lnTo>
                    <a:lnTo>
                      <a:pt x="2334" y="3042"/>
                    </a:lnTo>
                    <a:lnTo>
                      <a:pt x="2292" y="3047"/>
                    </a:lnTo>
                    <a:lnTo>
                      <a:pt x="2249" y="3050"/>
                    </a:lnTo>
                    <a:lnTo>
                      <a:pt x="2205" y="3051"/>
                    </a:lnTo>
                    <a:lnTo>
                      <a:pt x="2162" y="3050"/>
                    </a:lnTo>
                    <a:lnTo>
                      <a:pt x="2118" y="3047"/>
                    </a:lnTo>
                    <a:lnTo>
                      <a:pt x="2075" y="3042"/>
                    </a:lnTo>
                    <a:lnTo>
                      <a:pt x="2034" y="3034"/>
                    </a:lnTo>
                    <a:lnTo>
                      <a:pt x="1993" y="3025"/>
                    </a:lnTo>
                    <a:lnTo>
                      <a:pt x="1953" y="3014"/>
                    </a:lnTo>
                    <a:lnTo>
                      <a:pt x="1913" y="3000"/>
                    </a:lnTo>
                    <a:lnTo>
                      <a:pt x="1875" y="2985"/>
                    </a:lnTo>
                    <a:lnTo>
                      <a:pt x="1837" y="2968"/>
                    </a:lnTo>
                    <a:lnTo>
                      <a:pt x="1801" y="2949"/>
                    </a:lnTo>
                    <a:lnTo>
                      <a:pt x="1765" y="2928"/>
                    </a:lnTo>
                    <a:lnTo>
                      <a:pt x="1731" y="2907"/>
                    </a:lnTo>
                    <a:lnTo>
                      <a:pt x="1697" y="2883"/>
                    </a:lnTo>
                    <a:lnTo>
                      <a:pt x="1666" y="2858"/>
                    </a:lnTo>
                    <a:lnTo>
                      <a:pt x="1635" y="2831"/>
                    </a:lnTo>
                    <a:lnTo>
                      <a:pt x="1605" y="2804"/>
                    </a:lnTo>
                    <a:lnTo>
                      <a:pt x="1577" y="2774"/>
                    </a:lnTo>
                    <a:lnTo>
                      <a:pt x="1551" y="2743"/>
                    </a:lnTo>
                    <a:lnTo>
                      <a:pt x="1526" y="2711"/>
                    </a:lnTo>
                    <a:lnTo>
                      <a:pt x="1501" y="2678"/>
                    </a:lnTo>
                    <a:lnTo>
                      <a:pt x="1480" y="2643"/>
                    </a:lnTo>
                    <a:lnTo>
                      <a:pt x="1460" y="2608"/>
                    </a:lnTo>
                    <a:lnTo>
                      <a:pt x="1441" y="2571"/>
                    </a:lnTo>
                    <a:lnTo>
                      <a:pt x="1423" y="2534"/>
                    </a:lnTo>
                    <a:lnTo>
                      <a:pt x="1408" y="2495"/>
                    </a:lnTo>
                    <a:lnTo>
                      <a:pt x="1395" y="2456"/>
                    </a:lnTo>
                    <a:lnTo>
                      <a:pt x="1384" y="2415"/>
                    </a:lnTo>
                    <a:lnTo>
                      <a:pt x="1375" y="2375"/>
                    </a:lnTo>
                    <a:lnTo>
                      <a:pt x="1366" y="2333"/>
                    </a:lnTo>
                    <a:lnTo>
                      <a:pt x="1361" y="2290"/>
                    </a:lnTo>
                    <a:lnTo>
                      <a:pt x="1358" y="2248"/>
                    </a:lnTo>
                    <a:lnTo>
                      <a:pt x="1357" y="2204"/>
                    </a:lnTo>
                    <a:lnTo>
                      <a:pt x="1358" y="2161"/>
                    </a:lnTo>
                    <a:lnTo>
                      <a:pt x="1361" y="2117"/>
                    </a:lnTo>
                    <a:lnTo>
                      <a:pt x="1366" y="2074"/>
                    </a:lnTo>
                    <a:lnTo>
                      <a:pt x="1375" y="2033"/>
                    </a:lnTo>
                    <a:lnTo>
                      <a:pt x="1384" y="1992"/>
                    </a:lnTo>
                    <a:lnTo>
                      <a:pt x="1395" y="1952"/>
                    </a:lnTo>
                    <a:lnTo>
                      <a:pt x="1408" y="1912"/>
                    </a:lnTo>
                    <a:lnTo>
                      <a:pt x="1423" y="1874"/>
                    </a:lnTo>
                    <a:lnTo>
                      <a:pt x="1441" y="1836"/>
                    </a:lnTo>
                    <a:lnTo>
                      <a:pt x="1460" y="1799"/>
                    </a:lnTo>
                    <a:lnTo>
                      <a:pt x="1480" y="1764"/>
                    </a:lnTo>
                    <a:lnTo>
                      <a:pt x="1501" y="1729"/>
                    </a:lnTo>
                    <a:lnTo>
                      <a:pt x="1526" y="1697"/>
                    </a:lnTo>
                    <a:lnTo>
                      <a:pt x="1551" y="1665"/>
                    </a:lnTo>
                    <a:lnTo>
                      <a:pt x="1577" y="1634"/>
                    </a:lnTo>
                    <a:lnTo>
                      <a:pt x="1605" y="1605"/>
                    </a:lnTo>
                    <a:lnTo>
                      <a:pt x="1635" y="1576"/>
                    </a:lnTo>
                    <a:lnTo>
                      <a:pt x="1666" y="1550"/>
                    </a:lnTo>
                    <a:lnTo>
                      <a:pt x="1697" y="1525"/>
                    </a:lnTo>
                    <a:lnTo>
                      <a:pt x="1731" y="1501"/>
                    </a:lnTo>
                    <a:lnTo>
                      <a:pt x="1765" y="1479"/>
                    </a:lnTo>
                    <a:lnTo>
                      <a:pt x="1801" y="1459"/>
                    </a:lnTo>
                    <a:lnTo>
                      <a:pt x="1837" y="1439"/>
                    </a:lnTo>
                    <a:lnTo>
                      <a:pt x="1875" y="1423"/>
                    </a:lnTo>
                    <a:lnTo>
                      <a:pt x="1913" y="1408"/>
                    </a:lnTo>
                    <a:lnTo>
                      <a:pt x="1953" y="1394"/>
                    </a:lnTo>
                    <a:lnTo>
                      <a:pt x="1993" y="1383"/>
                    </a:lnTo>
                    <a:lnTo>
                      <a:pt x="2034" y="1373"/>
                    </a:lnTo>
                    <a:lnTo>
                      <a:pt x="2075" y="1365"/>
                    </a:lnTo>
                    <a:lnTo>
                      <a:pt x="2118" y="1360"/>
                    </a:lnTo>
                    <a:lnTo>
                      <a:pt x="2162" y="1357"/>
                    </a:lnTo>
                    <a:lnTo>
                      <a:pt x="2205" y="1356"/>
                    </a:lnTo>
                    <a:lnTo>
                      <a:pt x="2249" y="1357"/>
                    </a:lnTo>
                    <a:lnTo>
                      <a:pt x="2292" y="1360"/>
                    </a:lnTo>
                    <a:lnTo>
                      <a:pt x="2334" y="1365"/>
                    </a:lnTo>
                    <a:lnTo>
                      <a:pt x="2376" y="1373"/>
                    </a:lnTo>
                    <a:lnTo>
                      <a:pt x="2416" y="1383"/>
                    </a:lnTo>
                    <a:lnTo>
                      <a:pt x="2457" y="1394"/>
                    </a:lnTo>
                    <a:lnTo>
                      <a:pt x="2496" y="1408"/>
                    </a:lnTo>
                    <a:lnTo>
                      <a:pt x="2535" y="1423"/>
                    </a:lnTo>
                    <a:lnTo>
                      <a:pt x="2572" y="1439"/>
                    </a:lnTo>
                    <a:lnTo>
                      <a:pt x="2609" y="1459"/>
                    </a:lnTo>
                    <a:lnTo>
                      <a:pt x="2644" y="1479"/>
                    </a:lnTo>
                    <a:lnTo>
                      <a:pt x="2679" y="1501"/>
                    </a:lnTo>
                    <a:lnTo>
                      <a:pt x="2712" y="1525"/>
                    </a:lnTo>
                    <a:lnTo>
                      <a:pt x="2744" y="1550"/>
                    </a:lnTo>
                    <a:lnTo>
                      <a:pt x="2775" y="1576"/>
                    </a:lnTo>
                    <a:lnTo>
                      <a:pt x="2805" y="1605"/>
                    </a:lnTo>
                    <a:lnTo>
                      <a:pt x="2832" y="1634"/>
                    </a:lnTo>
                    <a:lnTo>
                      <a:pt x="2858" y="1665"/>
                    </a:lnTo>
                    <a:lnTo>
                      <a:pt x="2884" y="1697"/>
                    </a:lnTo>
                    <a:lnTo>
                      <a:pt x="2908" y="1729"/>
                    </a:lnTo>
                    <a:lnTo>
                      <a:pt x="2929" y="1764"/>
                    </a:lnTo>
                    <a:lnTo>
                      <a:pt x="2950" y="1799"/>
                    </a:lnTo>
                    <a:lnTo>
                      <a:pt x="2969" y="1836"/>
                    </a:lnTo>
                    <a:lnTo>
                      <a:pt x="2986" y="1874"/>
                    </a:lnTo>
                    <a:lnTo>
                      <a:pt x="3002" y="1912"/>
                    </a:lnTo>
                    <a:lnTo>
                      <a:pt x="3015" y="1952"/>
                    </a:lnTo>
                    <a:lnTo>
                      <a:pt x="3026" y="1992"/>
                    </a:lnTo>
                    <a:lnTo>
                      <a:pt x="3035" y="2033"/>
                    </a:lnTo>
                    <a:lnTo>
                      <a:pt x="3043" y="2074"/>
                    </a:lnTo>
                    <a:lnTo>
                      <a:pt x="3048" y="2117"/>
                    </a:lnTo>
                    <a:lnTo>
                      <a:pt x="3051" y="2161"/>
                    </a:lnTo>
                    <a:lnTo>
                      <a:pt x="3052" y="2204"/>
                    </a:lnTo>
                    <a:close/>
                  </a:path>
                </a:pathLst>
              </a:custGeom>
              <a:gradFill>
                <a:gsLst>
                  <a:gs pos="100000">
                    <a:srgbClr val="B5021F"/>
                  </a:gs>
                  <a:gs pos="0">
                    <a:srgbClr val="F0002D"/>
                  </a:gs>
                </a:gsLst>
                <a:lin ang="2700000" scaled="1"/>
              </a:gradFill>
              <a:ln w="19050">
                <a:noFill/>
                <a:prstDash val="sysDash"/>
              </a:ln>
            </p:spPr>
            <p:txBody>
              <a:bodyPr anchor="ctr">
                <a:scene3d>
                  <a:camera prst="orthographicFront"/>
                  <a:lightRig rig="threePt" dir="t"/>
                </a:scene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sz="4000">
                  <a:solidFill>
                    <a:srgbClr val="FFFFFF"/>
                  </a:solidFill>
                  <a:latin typeface="思源黑体 CN Bold" panose="020B0800000000000000" pitchFamily="34" charset="-122"/>
                  <a:ea typeface="思源黑体 CN Light" panose="020B0300000000000000" pitchFamily="34" charset="-122"/>
                </a:endParaRPr>
              </a:p>
            </p:txBody>
          </p:sp>
          <p:sp>
            <p:nvSpPr>
              <p:cNvPr id="28" name="圈箭头"/>
              <p:cNvSpPr/>
              <p:nvPr/>
            </p:nvSpPr>
            <p:spPr>
              <a:xfrm rot="13020000">
                <a:off x="4749976" y="2676609"/>
                <a:ext cx="441971" cy="441971"/>
              </a:xfrm>
              <a:custGeom>
                <a:avLst/>
                <a:gdLst>
                  <a:gd name="connsiteX0" fmla="*/ 363514 w 648072"/>
                  <a:gd name="connsiteY0" fmla="*/ 144016 h 648072"/>
                  <a:gd name="connsiteX1" fmla="*/ 543534 w 648072"/>
                  <a:gd name="connsiteY1" fmla="*/ 324036 h 648072"/>
                  <a:gd name="connsiteX2" fmla="*/ 363514 w 648072"/>
                  <a:gd name="connsiteY2" fmla="*/ 504056 h 648072"/>
                  <a:gd name="connsiteX3" fmla="*/ 363514 w 648072"/>
                  <a:gd name="connsiteY3" fmla="*/ 414046 h 648072"/>
                  <a:gd name="connsiteX4" fmla="*/ 104538 w 648072"/>
                  <a:gd name="connsiteY4" fmla="*/ 414046 h 648072"/>
                  <a:gd name="connsiteX5" fmla="*/ 104538 w 648072"/>
                  <a:gd name="connsiteY5" fmla="*/ 234026 h 648072"/>
                  <a:gd name="connsiteX6" fmla="*/ 363514 w 648072"/>
                  <a:gd name="connsiteY6" fmla="*/ 234026 h 648072"/>
                  <a:gd name="connsiteX7" fmla="*/ 324036 w 648072"/>
                  <a:gd name="connsiteY7" fmla="*/ 37381 h 648072"/>
                  <a:gd name="connsiteX8" fmla="*/ 37381 w 648072"/>
                  <a:gd name="connsiteY8" fmla="*/ 324036 h 648072"/>
                  <a:gd name="connsiteX9" fmla="*/ 324036 w 648072"/>
                  <a:gd name="connsiteY9" fmla="*/ 610691 h 648072"/>
                  <a:gd name="connsiteX10" fmla="*/ 610691 w 648072"/>
                  <a:gd name="connsiteY10" fmla="*/ 324036 h 648072"/>
                  <a:gd name="connsiteX11" fmla="*/ 324036 w 648072"/>
                  <a:gd name="connsiteY11" fmla="*/ 37381 h 648072"/>
                  <a:gd name="connsiteX12" fmla="*/ 324036 w 648072"/>
                  <a:gd name="connsiteY12" fmla="*/ 0 h 648072"/>
                  <a:gd name="connsiteX13" fmla="*/ 648072 w 648072"/>
                  <a:gd name="connsiteY13" fmla="*/ 324036 h 648072"/>
                  <a:gd name="connsiteX14" fmla="*/ 324036 w 648072"/>
                  <a:gd name="connsiteY14" fmla="*/ 648072 h 648072"/>
                  <a:gd name="connsiteX15" fmla="*/ 0 w 648072"/>
                  <a:gd name="connsiteY15" fmla="*/ 324036 h 648072"/>
                  <a:gd name="connsiteX16" fmla="*/ 324036 w 648072"/>
                  <a:gd name="connsiteY16" fmla="*/ 0 h 648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48072" h="648072">
                    <a:moveTo>
                      <a:pt x="363514" y="144016"/>
                    </a:moveTo>
                    <a:lnTo>
                      <a:pt x="543534" y="324036"/>
                    </a:lnTo>
                    <a:lnTo>
                      <a:pt x="363514" y="504056"/>
                    </a:lnTo>
                    <a:lnTo>
                      <a:pt x="363514" y="414046"/>
                    </a:lnTo>
                    <a:lnTo>
                      <a:pt x="104538" y="414046"/>
                    </a:lnTo>
                    <a:lnTo>
                      <a:pt x="104538" y="234026"/>
                    </a:lnTo>
                    <a:lnTo>
                      <a:pt x="363514" y="234026"/>
                    </a:lnTo>
                    <a:close/>
                    <a:moveTo>
                      <a:pt x="324036" y="37381"/>
                    </a:moveTo>
                    <a:cubicBezTo>
                      <a:pt x="165721" y="37381"/>
                      <a:pt x="37381" y="165721"/>
                      <a:pt x="37381" y="324036"/>
                    </a:cubicBezTo>
                    <a:cubicBezTo>
                      <a:pt x="37381" y="482351"/>
                      <a:pt x="165721" y="610691"/>
                      <a:pt x="324036" y="610691"/>
                    </a:cubicBezTo>
                    <a:cubicBezTo>
                      <a:pt x="482351" y="610691"/>
                      <a:pt x="610691" y="482351"/>
                      <a:pt x="610691" y="324036"/>
                    </a:cubicBezTo>
                    <a:cubicBezTo>
                      <a:pt x="610691" y="165721"/>
                      <a:pt x="482351" y="37381"/>
                      <a:pt x="324036" y="37381"/>
                    </a:cubicBezTo>
                    <a:close/>
                    <a:moveTo>
                      <a:pt x="324036" y="0"/>
                    </a:moveTo>
                    <a:cubicBezTo>
                      <a:pt x="502996" y="0"/>
                      <a:pt x="648072" y="145076"/>
                      <a:pt x="648072" y="324036"/>
                    </a:cubicBezTo>
                    <a:cubicBezTo>
                      <a:pt x="648072" y="502996"/>
                      <a:pt x="502996" y="648072"/>
                      <a:pt x="324036" y="648072"/>
                    </a:cubicBezTo>
                    <a:cubicBezTo>
                      <a:pt x="145076" y="648072"/>
                      <a:pt x="0" y="502996"/>
                      <a:pt x="0" y="324036"/>
                    </a:cubicBezTo>
                    <a:cubicBezTo>
                      <a:pt x="0" y="145076"/>
                      <a:pt x="145076" y="0"/>
                      <a:pt x="324036" y="0"/>
                    </a:cubicBezTo>
                    <a:close/>
                  </a:path>
                </a:pathLst>
              </a:custGeom>
              <a:gradFill>
                <a:gsLst>
                  <a:gs pos="100000">
                    <a:srgbClr val="B5021F"/>
                  </a:gs>
                  <a:gs pos="0">
                    <a:srgbClr val="F0002D"/>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ct val="0"/>
                  </a:spcBef>
                  <a:spcAft>
                    <a:spcPct val="0"/>
                  </a:spcAft>
                  <a:defRPr/>
                </a:pPr>
                <a:endParaRPr lang="zh-CN" altLang="en-US">
                  <a:solidFill>
                    <a:srgbClr val="FFFFFF"/>
                  </a:solidFill>
                  <a:latin typeface="思源黑体 CN Light" panose="020B0300000000000000" pitchFamily="34" charset="-122"/>
                  <a:ea typeface="思源黑体 CN Light" panose="020B0300000000000000" pitchFamily="34" charset="-122"/>
                </a:endParaRPr>
              </a:p>
            </p:txBody>
          </p:sp>
        </p:grpSp>
        <p:grpSp>
          <p:nvGrpSpPr>
            <p:cNvPr id="24" name="组合 23"/>
            <p:cNvGrpSpPr/>
            <p:nvPr/>
          </p:nvGrpSpPr>
          <p:grpSpPr>
            <a:xfrm flipH="1">
              <a:off x="1347214" y="2012268"/>
              <a:ext cx="2699694" cy="1402622"/>
              <a:chOff x="8374618" y="1984476"/>
              <a:chExt cx="2699694" cy="1402622"/>
            </a:xfrm>
          </p:grpSpPr>
          <p:sp>
            <p:nvSpPr>
              <p:cNvPr id="25" name="Rectangle 16"/>
              <p:cNvSpPr/>
              <p:nvPr/>
            </p:nvSpPr>
            <p:spPr>
              <a:xfrm>
                <a:off x="8374618" y="2358803"/>
                <a:ext cx="2699694" cy="1051560"/>
              </a:xfrm>
              <a:prstGeom prst="rect">
                <a:avLst/>
              </a:prstGeom>
            </p:spPr>
            <p:txBody>
              <a:bodyPr wrap="square">
                <a:spAutoFit/>
              </a:bodyPr>
              <a:lstStyle/>
              <a:p>
                <a:pPr algn="r">
                  <a:lnSpc>
                    <a:spcPct val="150000"/>
                  </a:lnSpc>
                  <a:buClr>
                    <a:srgbClr val="E24848"/>
                  </a:buClr>
                  <a:defRPr/>
                </a:pPr>
                <a:r>
                  <a:rPr lang="zh-CN" altLang="en-US" sz="1400" noProof="1">
                    <a:latin typeface="思源黑体 CN Light" panose="020B0300000000000000" pitchFamily="34" charset="-122"/>
                    <a:ea typeface="思源黑体 CN Light" panose="020B0300000000000000" pitchFamily="34" charset="-122"/>
                    <a:cs typeface="Open Sans Light" panose="020B0306030504020204" pitchFamily="34" charset="0"/>
                  </a:rPr>
                  <a:t>主要是看欺凌的一方是否存在主观故意以及欺凌行为是否对另一方造成伤害。</a:t>
                </a:r>
              </a:p>
            </p:txBody>
          </p:sp>
          <p:sp>
            <p:nvSpPr>
              <p:cNvPr id="26" name="Title 11"/>
              <p:cNvSpPr txBox="1"/>
              <p:nvPr/>
            </p:nvSpPr>
            <p:spPr>
              <a:xfrm>
                <a:off x="8374618" y="1984476"/>
                <a:ext cx="1946587" cy="39624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r"/>
                <a:r>
                  <a:rPr lang="en-US" altLang="zh-CN" sz="2000">
                    <a:gradFill>
                      <a:gsLst>
                        <a:gs pos="100000">
                          <a:srgbClr val="B5021F"/>
                        </a:gs>
                        <a:gs pos="0">
                          <a:srgbClr val="F0002D"/>
                        </a:gs>
                      </a:gsLst>
                      <a:lin ang="2700000" scaled="1"/>
                    </a:gradFill>
                    <a:latin typeface="思源黑体 CN Bold" panose="020B0800000000000000" pitchFamily="34" charset="-122"/>
                    <a:ea typeface="思源黑体 CN Bold" panose="020B0800000000000000" pitchFamily="34" charset="-122"/>
                  </a:rPr>
                  <a:t>|欺凌与玩笑</a:t>
                </a:r>
              </a:p>
            </p:txBody>
          </p:sp>
        </p:grpSp>
      </p:grpSp>
      <p:grpSp>
        <p:nvGrpSpPr>
          <p:cNvPr id="29" name="组合 28"/>
          <p:cNvGrpSpPr/>
          <p:nvPr/>
        </p:nvGrpSpPr>
        <p:grpSpPr>
          <a:xfrm>
            <a:off x="7049221" y="4430166"/>
            <a:ext cx="4217596" cy="1303840"/>
            <a:chOff x="7049221" y="3998582"/>
            <a:chExt cx="4217596" cy="1303840"/>
          </a:xfrm>
        </p:grpSpPr>
        <p:grpSp>
          <p:nvGrpSpPr>
            <p:cNvPr id="30" name="组合 29"/>
            <p:cNvGrpSpPr/>
            <p:nvPr/>
          </p:nvGrpSpPr>
          <p:grpSpPr>
            <a:xfrm>
              <a:off x="7049221" y="3998582"/>
              <a:ext cx="1303841" cy="1303840"/>
              <a:chOff x="6857878" y="3998582"/>
              <a:chExt cx="1303841" cy="1303840"/>
            </a:xfrm>
          </p:grpSpPr>
          <p:sp>
            <p:nvSpPr>
              <p:cNvPr id="34" name="齿轮"/>
              <p:cNvSpPr/>
              <p:nvPr/>
            </p:nvSpPr>
            <p:spPr bwMode="auto">
              <a:xfrm>
                <a:off x="6857878" y="3998582"/>
                <a:ext cx="1303841" cy="1303840"/>
              </a:xfrm>
              <a:custGeom>
                <a:avLst/>
                <a:gdLst>
                  <a:gd name="T0" fmla="*/ 2147483646 w 4408"/>
                  <a:gd name="T1" fmla="*/ 2147483646 h 4408"/>
                  <a:gd name="T2" fmla="*/ 2147483646 w 4408"/>
                  <a:gd name="T3" fmla="*/ 2147483646 h 4408"/>
                  <a:gd name="T4" fmla="*/ 2147483646 w 4408"/>
                  <a:gd name="T5" fmla="*/ 2147483646 h 4408"/>
                  <a:gd name="T6" fmla="*/ 2147483646 w 4408"/>
                  <a:gd name="T7" fmla="*/ 2147483646 h 4408"/>
                  <a:gd name="T8" fmla="*/ 2147483646 w 4408"/>
                  <a:gd name="T9" fmla="*/ 2147483646 h 4408"/>
                  <a:gd name="T10" fmla="*/ 2147483646 w 4408"/>
                  <a:gd name="T11" fmla="*/ 2147483646 h 4408"/>
                  <a:gd name="T12" fmla="*/ 2147483646 w 4408"/>
                  <a:gd name="T13" fmla="*/ 2147483646 h 4408"/>
                  <a:gd name="T14" fmla="*/ 2147483646 w 4408"/>
                  <a:gd name="T15" fmla="*/ 2147483646 h 4408"/>
                  <a:gd name="T16" fmla="*/ 2147483646 w 4408"/>
                  <a:gd name="T17" fmla="*/ 2147483646 h 4408"/>
                  <a:gd name="T18" fmla="*/ 2147483646 w 4408"/>
                  <a:gd name="T19" fmla="*/ 2147483646 h 4408"/>
                  <a:gd name="T20" fmla="*/ 2147483646 w 4408"/>
                  <a:gd name="T21" fmla="*/ 564979005 h 4408"/>
                  <a:gd name="T22" fmla="*/ 2147483646 w 4408"/>
                  <a:gd name="T23" fmla="*/ 2147483646 h 4408"/>
                  <a:gd name="T24" fmla="*/ 2147483646 w 4408"/>
                  <a:gd name="T25" fmla="*/ 2147483646 h 4408"/>
                  <a:gd name="T26" fmla="*/ 2147483646 w 4408"/>
                  <a:gd name="T27" fmla="*/ 2147483646 h 4408"/>
                  <a:gd name="T28" fmla="*/ 2147483646 w 4408"/>
                  <a:gd name="T29" fmla="*/ 2147483646 h 4408"/>
                  <a:gd name="T30" fmla="*/ 2147483646 w 4408"/>
                  <a:gd name="T31" fmla="*/ 2147483646 h 4408"/>
                  <a:gd name="T32" fmla="*/ 2147483646 w 4408"/>
                  <a:gd name="T33" fmla="*/ 2147483646 h 4408"/>
                  <a:gd name="T34" fmla="*/ 2147483646 w 4408"/>
                  <a:gd name="T35" fmla="*/ 2147483646 h 4408"/>
                  <a:gd name="T36" fmla="*/ 2147483646 w 4408"/>
                  <a:gd name="T37" fmla="*/ 2147483646 h 4408"/>
                  <a:gd name="T38" fmla="*/ 2147483646 w 4408"/>
                  <a:gd name="T39" fmla="*/ 2147483646 h 4408"/>
                  <a:gd name="T40" fmla="*/ 2147483646 w 4408"/>
                  <a:gd name="T41" fmla="*/ 2147483646 h 4408"/>
                  <a:gd name="T42" fmla="*/ 2147483646 w 4408"/>
                  <a:gd name="T43" fmla="*/ 2147483646 h 4408"/>
                  <a:gd name="T44" fmla="*/ 642768528 w 4408"/>
                  <a:gd name="T45" fmla="*/ 2147483646 h 4408"/>
                  <a:gd name="T46" fmla="*/ 2147483646 w 4408"/>
                  <a:gd name="T47" fmla="*/ 2147483646 h 4408"/>
                  <a:gd name="T48" fmla="*/ 2147483646 w 4408"/>
                  <a:gd name="T49" fmla="*/ 2147483646 h 4408"/>
                  <a:gd name="T50" fmla="*/ 2147483646 w 4408"/>
                  <a:gd name="T51" fmla="*/ 2147483646 h 4408"/>
                  <a:gd name="T52" fmla="*/ 2147483646 w 4408"/>
                  <a:gd name="T53" fmla="*/ 2147483646 h 4408"/>
                  <a:gd name="T54" fmla="*/ 2147483646 w 4408"/>
                  <a:gd name="T55" fmla="*/ 2147483646 h 4408"/>
                  <a:gd name="T56" fmla="*/ 2147483646 w 4408"/>
                  <a:gd name="T57" fmla="*/ 2147483646 h 4408"/>
                  <a:gd name="T58" fmla="*/ 2147483646 w 4408"/>
                  <a:gd name="T59" fmla="*/ 2147483646 h 4408"/>
                  <a:gd name="T60" fmla="*/ 2147483646 w 4408"/>
                  <a:gd name="T61" fmla="*/ 2147483646 h 4408"/>
                  <a:gd name="T62" fmla="*/ 2147483646 w 4408"/>
                  <a:gd name="T63" fmla="*/ 2147483646 h 4408"/>
                  <a:gd name="T64" fmla="*/ 2147483646 w 4408"/>
                  <a:gd name="T65" fmla="*/ 2147483646 h 4408"/>
                  <a:gd name="T66" fmla="*/ 2147483646 w 4408"/>
                  <a:gd name="T67" fmla="*/ 2147483646 h 4408"/>
                  <a:gd name="T68" fmla="*/ 2147483646 w 4408"/>
                  <a:gd name="T69" fmla="*/ 2147483646 h 4408"/>
                  <a:gd name="T70" fmla="*/ 2147483646 w 4408"/>
                  <a:gd name="T71" fmla="*/ 2147483646 h 4408"/>
                  <a:gd name="T72" fmla="*/ 2147483646 w 4408"/>
                  <a:gd name="T73" fmla="*/ 2147483646 h 4408"/>
                  <a:gd name="T74" fmla="*/ 2147483646 w 4408"/>
                  <a:gd name="T75" fmla="*/ 2147483646 h 4408"/>
                  <a:gd name="T76" fmla="*/ 2147483646 w 4408"/>
                  <a:gd name="T77" fmla="*/ 2147483646 h 4408"/>
                  <a:gd name="T78" fmla="*/ 2147483646 w 4408"/>
                  <a:gd name="T79" fmla="*/ 2147483646 h 4408"/>
                  <a:gd name="T80" fmla="*/ 2147483646 w 4408"/>
                  <a:gd name="T81" fmla="*/ 2147483646 h 4408"/>
                  <a:gd name="T82" fmla="*/ 2147483646 w 4408"/>
                  <a:gd name="T83" fmla="*/ 2147483646 h 4408"/>
                  <a:gd name="T84" fmla="*/ 2147483646 w 4408"/>
                  <a:gd name="T85" fmla="*/ 2147483646 h 4408"/>
                  <a:gd name="T86" fmla="*/ 2147483646 w 4408"/>
                  <a:gd name="T87" fmla="*/ 2147483646 h 4408"/>
                  <a:gd name="T88" fmla="*/ 2147483646 w 4408"/>
                  <a:gd name="T89" fmla="*/ 2147483646 h 4408"/>
                  <a:gd name="T90" fmla="*/ 2147483646 w 4408"/>
                  <a:gd name="T91" fmla="*/ 2147483646 h 4408"/>
                  <a:gd name="T92" fmla="*/ 2147483646 w 4408"/>
                  <a:gd name="T93" fmla="*/ 2147483646 h 4408"/>
                  <a:gd name="T94" fmla="*/ 2147483646 w 4408"/>
                  <a:gd name="T95" fmla="*/ 2147483646 h 4408"/>
                  <a:gd name="T96" fmla="*/ 2147483646 w 4408"/>
                  <a:gd name="T97" fmla="*/ 2147483646 h 4408"/>
                  <a:gd name="T98" fmla="*/ 2147483646 w 4408"/>
                  <a:gd name="T99" fmla="*/ 2147483646 h 4408"/>
                  <a:gd name="T100" fmla="*/ 2147483646 w 4408"/>
                  <a:gd name="T101" fmla="*/ 2147483646 h 4408"/>
                  <a:gd name="T102" fmla="*/ 2147483646 w 4408"/>
                  <a:gd name="T103" fmla="*/ 2147483646 h 4408"/>
                  <a:gd name="T104" fmla="*/ 2147483646 w 4408"/>
                  <a:gd name="T105" fmla="*/ 2147483646 h 4408"/>
                  <a:gd name="T106" fmla="*/ 2147483646 w 4408"/>
                  <a:gd name="T107" fmla="*/ 2147483646 h 4408"/>
                  <a:gd name="T108" fmla="*/ 2147483646 w 4408"/>
                  <a:gd name="T109" fmla="*/ 2147483646 h 4408"/>
                  <a:gd name="T110" fmla="*/ 2147483646 w 4408"/>
                  <a:gd name="T111" fmla="*/ 2147483646 h 4408"/>
                  <a:gd name="T112" fmla="*/ 2147483646 w 4408"/>
                  <a:gd name="T113" fmla="*/ 2147483646 h 4408"/>
                  <a:gd name="T114" fmla="*/ 2147483646 w 4408"/>
                  <a:gd name="T115" fmla="*/ 2147483646 h 4408"/>
                  <a:gd name="T116" fmla="*/ 2147483646 w 4408"/>
                  <a:gd name="T117" fmla="*/ 2147483646 h 440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408" h="4408">
                    <a:moveTo>
                      <a:pt x="4239" y="1864"/>
                    </a:moveTo>
                    <a:lnTo>
                      <a:pt x="4036" y="1864"/>
                    </a:lnTo>
                    <a:lnTo>
                      <a:pt x="4018" y="1864"/>
                    </a:lnTo>
                    <a:lnTo>
                      <a:pt x="4001" y="1861"/>
                    </a:lnTo>
                    <a:lnTo>
                      <a:pt x="3983" y="1857"/>
                    </a:lnTo>
                    <a:lnTo>
                      <a:pt x="3966" y="1852"/>
                    </a:lnTo>
                    <a:lnTo>
                      <a:pt x="3949" y="1845"/>
                    </a:lnTo>
                    <a:lnTo>
                      <a:pt x="3933" y="1837"/>
                    </a:lnTo>
                    <a:lnTo>
                      <a:pt x="3916" y="1828"/>
                    </a:lnTo>
                    <a:lnTo>
                      <a:pt x="3901" y="1818"/>
                    </a:lnTo>
                    <a:lnTo>
                      <a:pt x="3887" y="1806"/>
                    </a:lnTo>
                    <a:lnTo>
                      <a:pt x="3873" y="1793"/>
                    </a:lnTo>
                    <a:lnTo>
                      <a:pt x="3861" y="1780"/>
                    </a:lnTo>
                    <a:lnTo>
                      <a:pt x="3848" y="1766"/>
                    </a:lnTo>
                    <a:lnTo>
                      <a:pt x="3838" y="1751"/>
                    </a:lnTo>
                    <a:lnTo>
                      <a:pt x="3829" y="1736"/>
                    </a:lnTo>
                    <a:lnTo>
                      <a:pt x="3822" y="1719"/>
                    </a:lnTo>
                    <a:lnTo>
                      <a:pt x="3816" y="1703"/>
                    </a:lnTo>
                    <a:lnTo>
                      <a:pt x="3699" y="1419"/>
                    </a:lnTo>
                    <a:lnTo>
                      <a:pt x="3691" y="1403"/>
                    </a:lnTo>
                    <a:lnTo>
                      <a:pt x="3685" y="1387"/>
                    </a:lnTo>
                    <a:lnTo>
                      <a:pt x="3680" y="1369"/>
                    </a:lnTo>
                    <a:lnTo>
                      <a:pt x="3677" y="1351"/>
                    </a:lnTo>
                    <a:lnTo>
                      <a:pt x="3675" y="1333"/>
                    </a:lnTo>
                    <a:lnTo>
                      <a:pt x="3675" y="1315"/>
                    </a:lnTo>
                    <a:lnTo>
                      <a:pt x="3675" y="1296"/>
                    </a:lnTo>
                    <a:lnTo>
                      <a:pt x="3678" y="1278"/>
                    </a:lnTo>
                    <a:lnTo>
                      <a:pt x="3681" y="1260"/>
                    </a:lnTo>
                    <a:lnTo>
                      <a:pt x="3685" y="1242"/>
                    </a:lnTo>
                    <a:lnTo>
                      <a:pt x="3691" y="1224"/>
                    </a:lnTo>
                    <a:lnTo>
                      <a:pt x="3698" y="1208"/>
                    </a:lnTo>
                    <a:lnTo>
                      <a:pt x="3706" y="1192"/>
                    </a:lnTo>
                    <a:lnTo>
                      <a:pt x="3717" y="1177"/>
                    </a:lnTo>
                    <a:lnTo>
                      <a:pt x="3727" y="1162"/>
                    </a:lnTo>
                    <a:lnTo>
                      <a:pt x="3739" y="1149"/>
                    </a:lnTo>
                    <a:lnTo>
                      <a:pt x="3883" y="1005"/>
                    </a:lnTo>
                    <a:lnTo>
                      <a:pt x="3895" y="992"/>
                    </a:lnTo>
                    <a:lnTo>
                      <a:pt x="3904" y="979"/>
                    </a:lnTo>
                    <a:lnTo>
                      <a:pt x="3913" y="965"/>
                    </a:lnTo>
                    <a:lnTo>
                      <a:pt x="3920" y="949"/>
                    </a:lnTo>
                    <a:lnTo>
                      <a:pt x="3926" y="933"/>
                    </a:lnTo>
                    <a:lnTo>
                      <a:pt x="3930" y="918"/>
                    </a:lnTo>
                    <a:lnTo>
                      <a:pt x="3932" y="902"/>
                    </a:lnTo>
                    <a:lnTo>
                      <a:pt x="3933" y="886"/>
                    </a:lnTo>
                    <a:lnTo>
                      <a:pt x="3932" y="869"/>
                    </a:lnTo>
                    <a:lnTo>
                      <a:pt x="3930" y="853"/>
                    </a:lnTo>
                    <a:lnTo>
                      <a:pt x="3926" y="837"/>
                    </a:lnTo>
                    <a:lnTo>
                      <a:pt x="3920" y="822"/>
                    </a:lnTo>
                    <a:lnTo>
                      <a:pt x="3913" y="806"/>
                    </a:lnTo>
                    <a:lnTo>
                      <a:pt x="3904" y="792"/>
                    </a:lnTo>
                    <a:lnTo>
                      <a:pt x="3895" y="778"/>
                    </a:lnTo>
                    <a:lnTo>
                      <a:pt x="3883" y="765"/>
                    </a:lnTo>
                    <a:lnTo>
                      <a:pt x="3643" y="525"/>
                    </a:lnTo>
                    <a:lnTo>
                      <a:pt x="3630" y="514"/>
                    </a:lnTo>
                    <a:lnTo>
                      <a:pt x="3616" y="504"/>
                    </a:lnTo>
                    <a:lnTo>
                      <a:pt x="3602" y="495"/>
                    </a:lnTo>
                    <a:lnTo>
                      <a:pt x="3587" y="489"/>
                    </a:lnTo>
                    <a:lnTo>
                      <a:pt x="3572" y="483"/>
                    </a:lnTo>
                    <a:lnTo>
                      <a:pt x="3555" y="479"/>
                    </a:lnTo>
                    <a:lnTo>
                      <a:pt x="3539" y="477"/>
                    </a:lnTo>
                    <a:lnTo>
                      <a:pt x="3523" y="476"/>
                    </a:lnTo>
                    <a:lnTo>
                      <a:pt x="3507" y="477"/>
                    </a:lnTo>
                    <a:lnTo>
                      <a:pt x="3490" y="479"/>
                    </a:lnTo>
                    <a:lnTo>
                      <a:pt x="3474" y="483"/>
                    </a:lnTo>
                    <a:lnTo>
                      <a:pt x="3459" y="489"/>
                    </a:lnTo>
                    <a:lnTo>
                      <a:pt x="3444" y="495"/>
                    </a:lnTo>
                    <a:lnTo>
                      <a:pt x="3430" y="504"/>
                    </a:lnTo>
                    <a:lnTo>
                      <a:pt x="3415" y="514"/>
                    </a:lnTo>
                    <a:lnTo>
                      <a:pt x="3403" y="525"/>
                    </a:lnTo>
                    <a:lnTo>
                      <a:pt x="3259" y="669"/>
                    </a:lnTo>
                    <a:lnTo>
                      <a:pt x="3246" y="682"/>
                    </a:lnTo>
                    <a:lnTo>
                      <a:pt x="3232" y="692"/>
                    </a:lnTo>
                    <a:lnTo>
                      <a:pt x="3217" y="702"/>
                    </a:lnTo>
                    <a:lnTo>
                      <a:pt x="3200" y="710"/>
                    </a:lnTo>
                    <a:lnTo>
                      <a:pt x="3183" y="717"/>
                    </a:lnTo>
                    <a:lnTo>
                      <a:pt x="3166" y="723"/>
                    </a:lnTo>
                    <a:lnTo>
                      <a:pt x="3149" y="727"/>
                    </a:lnTo>
                    <a:lnTo>
                      <a:pt x="3130" y="731"/>
                    </a:lnTo>
                    <a:lnTo>
                      <a:pt x="3112" y="733"/>
                    </a:lnTo>
                    <a:lnTo>
                      <a:pt x="3093" y="733"/>
                    </a:lnTo>
                    <a:lnTo>
                      <a:pt x="3075" y="733"/>
                    </a:lnTo>
                    <a:lnTo>
                      <a:pt x="3056" y="731"/>
                    </a:lnTo>
                    <a:lnTo>
                      <a:pt x="3039" y="728"/>
                    </a:lnTo>
                    <a:lnTo>
                      <a:pt x="3022" y="723"/>
                    </a:lnTo>
                    <a:lnTo>
                      <a:pt x="3005" y="717"/>
                    </a:lnTo>
                    <a:lnTo>
                      <a:pt x="2989" y="710"/>
                    </a:lnTo>
                    <a:lnTo>
                      <a:pt x="2705" y="592"/>
                    </a:lnTo>
                    <a:lnTo>
                      <a:pt x="2689" y="587"/>
                    </a:lnTo>
                    <a:lnTo>
                      <a:pt x="2673" y="579"/>
                    </a:lnTo>
                    <a:lnTo>
                      <a:pt x="2658" y="570"/>
                    </a:lnTo>
                    <a:lnTo>
                      <a:pt x="2642" y="560"/>
                    </a:lnTo>
                    <a:lnTo>
                      <a:pt x="2628" y="549"/>
                    </a:lnTo>
                    <a:lnTo>
                      <a:pt x="2615" y="536"/>
                    </a:lnTo>
                    <a:lnTo>
                      <a:pt x="2603" y="522"/>
                    </a:lnTo>
                    <a:lnTo>
                      <a:pt x="2591" y="507"/>
                    </a:lnTo>
                    <a:lnTo>
                      <a:pt x="2581" y="492"/>
                    </a:lnTo>
                    <a:lnTo>
                      <a:pt x="2571" y="476"/>
                    </a:lnTo>
                    <a:lnTo>
                      <a:pt x="2563" y="460"/>
                    </a:lnTo>
                    <a:lnTo>
                      <a:pt x="2556" y="442"/>
                    </a:lnTo>
                    <a:lnTo>
                      <a:pt x="2551" y="425"/>
                    </a:lnTo>
                    <a:lnTo>
                      <a:pt x="2547" y="408"/>
                    </a:lnTo>
                    <a:lnTo>
                      <a:pt x="2544" y="391"/>
                    </a:lnTo>
                    <a:lnTo>
                      <a:pt x="2543" y="373"/>
                    </a:lnTo>
                    <a:lnTo>
                      <a:pt x="2543" y="169"/>
                    </a:lnTo>
                    <a:lnTo>
                      <a:pt x="2543" y="152"/>
                    </a:lnTo>
                    <a:lnTo>
                      <a:pt x="2540" y="135"/>
                    </a:lnTo>
                    <a:lnTo>
                      <a:pt x="2536" y="119"/>
                    </a:lnTo>
                    <a:lnTo>
                      <a:pt x="2530" y="103"/>
                    </a:lnTo>
                    <a:lnTo>
                      <a:pt x="2523" y="88"/>
                    </a:lnTo>
                    <a:lnTo>
                      <a:pt x="2515" y="75"/>
                    </a:lnTo>
                    <a:lnTo>
                      <a:pt x="2505" y="62"/>
                    </a:lnTo>
                    <a:lnTo>
                      <a:pt x="2493" y="50"/>
                    </a:lnTo>
                    <a:lnTo>
                      <a:pt x="2481" y="39"/>
                    </a:lnTo>
                    <a:lnTo>
                      <a:pt x="2469" y="28"/>
                    </a:lnTo>
                    <a:lnTo>
                      <a:pt x="2455" y="20"/>
                    </a:lnTo>
                    <a:lnTo>
                      <a:pt x="2440" y="13"/>
                    </a:lnTo>
                    <a:lnTo>
                      <a:pt x="2424" y="7"/>
                    </a:lnTo>
                    <a:lnTo>
                      <a:pt x="2408" y="3"/>
                    </a:lnTo>
                    <a:lnTo>
                      <a:pt x="2391" y="1"/>
                    </a:lnTo>
                    <a:lnTo>
                      <a:pt x="2374" y="0"/>
                    </a:lnTo>
                    <a:lnTo>
                      <a:pt x="2035" y="0"/>
                    </a:lnTo>
                    <a:lnTo>
                      <a:pt x="2018" y="1"/>
                    </a:lnTo>
                    <a:lnTo>
                      <a:pt x="2001" y="3"/>
                    </a:lnTo>
                    <a:lnTo>
                      <a:pt x="1985" y="7"/>
                    </a:lnTo>
                    <a:lnTo>
                      <a:pt x="1969" y="13"/>
                    </a:lnTo>
                    <a:lnTo>
                      <a:pt x="1955" y="20"/>
                    </a:lnTo>
                    <a:lnTo>
                      <a:pt x="1941" y="28"/>
                    </a:lnTo>
                    <a:lnTo>
                      <a:pt x="1927" y="39"/>
                    </a:lnTo>
                    <a:lnTo>
                      <a:pt x="1915" y="50"/>
                    </a:lnTo>
                    <a:lnTo>
                      <a:pt x="1904" y="62"/>
                    </a:lnTo>
                    <a:lnTo>
                      <a:pt x="1894" y="75"/>
                    </a:lnTo>
                    <a:lnTo>
                      <a:pt x="1886" y="88"/>
                    </a:lnTo>
                    <a:lnTo>
                      <a:pt x="1879" y="103"/>
                    </a:lnTo>
                    <a:lnTo>
                      <a:pt x="1873" y="119"/>
                    </a:lnTo>
                    <a:lnTo>
                      <a:pt x="1869" y="135"/>
                    </a:lnTo>
                    <a:lnTo>
                      <a:pt x="1867" y="152"/>
                    </a:lnTo>
                    <a:lnTo>
                      <a:pt x="1866" y="169"/>
                    </a:lnTo>
                    <a:lnTo>
                      <a:pt x="1866" y="373"/>
                    </a:lnTo>
                    <a:lnTo>
                      <a:pt x="1864" y="391"/>
                    </a:lnTo>
                    <a:lnTo>
                      <a:pt x="1861" y="408"/>
                    </a:lnTo>
                    <a:lnTo>
                      <a:pt x="1858" y="425"/>
                    </a:lnTo>
                    <a:lnTo>
                      <a:pt x="1852" y="442"/>
                    </a:lnTo>
                    <a:lnTo>
                      <a:pt x="1845" y="460"/>
                    </a:lnTo>
                    <a:lnTo>
                      <a:pt x="1837" y="476"/>
                    </a:lnTo>
                    <a:lnTo>
                      <a:pt x="1828" y="492"/>
                    </a:lnTo>
                    <a:lnTo>
                      <a:pt x="1818" y="507"/>
                    </a:lnTo>
                    <a:lnTo>
                      <a:pt x="1807" y="522"/>
                    </a:lnTo>
                    <a:lnTo>
                      <a:pt x="1793" y="536"/>
                    </a:lnTo>
                    <a:lnTo>
                      <a:pt x="1780" y="549"/>
                    </a:lnTo>
                    <a:lnTo>
                      <a:pt x="1766" y="560"/>
                    </a:lnTo>
                    <a:lnTo>
                      <a:pt x="1751" y="570"/>
                    </a:lnTo>
                    <a:lnTo>
                      <a:pt x="1736" y="579"/>
                    </a:lnTo>
                    <a:lnTo>
                      <a:pt x="1719" y="587"/>
                    </a:lnTo>
                    <a:lnTo>
                      <a:pt x="1703" y="592"/>
                    </a:lnTo>
                    <a:lnTo>
                      <a:pt x="1419" y="710"/>
                    </a:lnTo>
                    <a:lnTo>
                      <a:pt x="1404" y="717"/>
                    </a:lnTo>
                    <a:lnTo>
                      <a:pt x="1387" y="723"/>
                    </a:lnTo>
                    <a:lnTo>
                      <a:pt x="1370" y="728"/>
                    </a:lnTo>
                    <a:lnTo>
                      <a:pt x="1352" y="731"/>
                    </a:lnTo>
                    <a:lnTo>
                      <a:pt x="1334" y="733"/>
                    </a:lnTo>
                    <a:lnTo>
                      <a:pt x="1316" y="733"/>
                    </a:lnTo>
                    <a:lnTo>
                      <a:pt x="1297" y="733"/>
                    </a:lnTo>
                    <a:lnTo>
                      <a:pt x="1278" y="731"/>
                    </a:lnTo>
                    <a:lnTo>
                      <a:pt x="1261" y="727"/>
                    </a:lnTo>
                    <a:lnTo>
                      <a:pt x="1243" y="723"/>
                    </a:lnTo>
                    <a:lnTo>
                      <a:pt x="1225" y="717"/>
                    </a:lnTo>
                    <a:lnTo>
                      <a:pt x="1208" y="710"/>
                    </a:lnTo>
                    <a:lnTo>
                      <a:pt x="1193" y="702"/>
                    </a:lnTo>
                    <a:lnTo>
                      <a:pt x="1178" y="692"/>
                    </a:lnTo>
                    <a:lnTo>
                      <a:pt x="1164" y="682"/>
                    </a:lnTo>
                    <a:lnTo>
                      <a:pt x="1150" y="669"/>
                    </a:lnTo>
                    <a:lnTo>
                      <a:pt x="1005" y="525"/>
                    </a:lnTo>
                    <a:lnTo>
                      <a:pt x="993" y="514"/>
                    </a:lnTo>
                    <a:lnTo>
                      <a:pt x="979" y="504"/>
                    </a:lnTo>
                    <a:lnTo>
                      <a:pt x="965" y="495"/>
                    </a:lnTo>
                    <a:lnTo>
                      <a:pt x="950" y="489"/>
                    </a:lnTo>
                    <a:lnTo>
                      <a:pt x="934" y="483"/>
                    </a:lnTo>
                    <a:lnTo>
                      <a:pt x="918" y="479"/>
                    </a:lnTo>
                    <a:lnTo>
                      <a:pt x="902" y="477"/>
                    </a:lnTo>
                    <a:lnTo>
                      <a:pt x="886" y="476"/>
                    </a:lnTo>
                    <a:lnTo>
                      <a:pt x="869" y="477"/>
                    </a:lnTo>
                    <a:lnTo>
                      <a:pt x="853" y="479"/>
                    </a:lnTo>
                    <a:lnTo>
                      <a:pt x="837" y="483"/>
                    </a:lnTo>
                    <a:lnTo>
                      <a:pt x="822" y="489"/>
                    </a:lnTo>
                    <a:lnTo>
                      <a:pt x="807" y="495"/>
                    </a:lnTo>
                    <a:lnTo>
                      <a:pt x="792" y="504"/>
                    </a:lnTo>
                    <a:lnTo>
                      <a:pt x="779" y="514"/>
                    </a:lnTo>
                    <a:lnTo>
                      <a:pt x="766" y="525"/>
                    </a:lnTo>
                    <a:lnTo>
                      <a:pt x="527" y="765"/>
                    </a:lnTo>
                    <a:lnTo>
                      <a:pt x="514" y="778"/>
                    </a:lnTo>
                    <a:lnTo>
                      <a:pt x="504" y="792"/>
                    </a:lnTo>
                    <a:lnTo>
                      <a:pt x="496" y="806"/>
                    </a:lnTo>
                    <a:lnTo>
                      <a:pt x="489" y="822"/>
                    </a:lnTo>
                    <a:lnTo>
                      <a:pt x="484" y="837"/>
                    </a:lnTo>
                    <a:lnTo>
                      <a:pt x="480" y="853"/>
                    </a:lnTo>
                    <a:lnTo>
                      <a:pt x="477" y="869"/>
                    </a:lnTo>
                    <a:lnTo>
                      <a:pt x="477" y="886"/>
                    </a:lnTo>
                    <a:lnTo>
                      <a:pt x="477" y="902"/>
                    </a:lnTo>
                    <a:lnTo>
                      <a:pt x="480" y="918"/>
                    </a:lnTo>
                    <a:lnTo>
                      <a:pt x="484" y="933"/>
                    </a:lnTo>
                    <a:lnTo>
                      <a:pt x="489" y="949"/>
                    </a:lnTo>
                    <a:lnTo>
                      <a:pt x="496" y="965"/>
                    </a:lnTo>
                    <a:lnTo>
                      <a:pt x="504" y="979"/>
                    </a:lnTo>
                    <a:lnTo>
                      <a:pt x="514" y="992"/>
                    </a:lnTo>
                    <a:lnTo>
                      <a:pt x="527" y="1005"/>
                    </a:lnTo>
                    <a:lnTo>
                      <a:pt x="670" y="1149"/>
                    </a:lnTo>
                    <a:lnTo>
                      <a:pt x="682" y="1162"/>
                    </a:lnTo>
                    <a:lnTo>
                      <a:pt x="693" y="1177"/>
                    </a:lnTo>
                    <a:lnTo>
                      <a:pt x="702" y="1192"/>
                    </a:lnTo>
                    <a:lnTo>
                      <a:pt x="710" y="1208"/>
                    </a:lnTo>
                    <a:lnTo>
                      <a:pt x="717" y="1224"/>
                    </a:lnTo>
                    <a:lnTo>
                      <a:pt x="723" y="1242"/>
                    </a:lnTo>
                    <a:lnTo>
                      <a:pt x="728" y="1260"/>
                    </a:lnTo>
                    <a:lnTo>
                      <a:pt x="732" y="1278"/>
                    </a:lnTo>
                    <a:lnTo>
                      <a:pt x="734" y="1296"/>
                    </a:lnTo>
                    <a:lnTo>
                      <a:pt x="735" y="1315"/>
                    </a:lnTo>
                    <a:lnTo>
                      <a:pt x="734" y="1333"/>
                    </a:lnTo>
                    <a:lnTo>
                      <a:pt x="732" y="1351"/>
                    </a:lnTo>
                    <a:lnTo>
                      <a:pt x="728" y="1369"/>
                    </a:lnTo>
                    <a:lnTo>
                      <a:pt x="723" y="1387"/>
                    </a:lnTo>
                    <a:lnTo>
                      <a:pt x="717" y="1403"/>
                    </a:lnTo>
                    <a:lnTo>
                      <a:pt x="710" y="1419"/>
                    </a:lnTo>
                    <a:lnTo>
                      <a:pt x="594" y="1703"/>
                    </a:lnTo>
                    <a:lnTo>
                      <a:pt x="587" y="1719"/>
                    </a:lnTo>
                    <a:lnTo>
                      <a:pt x="579" y="1736"/>
                    </a:lnTo>
                    <a:lnTo>
                      <a:pt x="570" y="1751"/>
                    </a:lnTo>
                    <a:lnTo>
                      <a:pt x="560" y="1766"/>
                    </a:lnTo>
                    <a:lnTo>
                      <a:pt x="549" y="1780"/>
                    </a:lnTo>
                    <a:lnTo>
                      <a:pt x="536" y="1793"/>
                    </a:lnTo>
                    <a:lnTo>
                      <a:pt x="523" y="1806"/>
                    </a:lnTo>
                    <a:lnTo>
                      <a:pt x="508" y="1818"/>
                    </a:lnTo>
                    <a:lnTo>
                      <a:pt x="493" y="1828"/>
                    </a:lnTo>
                    <a:lnTo>
                      <a:pt x="477" y="1837"/>
                    </a:lnTo>
                    <a:lnTo>
                      <a:pt x="460" y="1845"/>
                    </a:lnTo>
                    <a:lnTo>
                      <a:pt x="443" y="1852"/>
                    </a:lnTo>
                    <a:lnTo>
                      <a:pt x="426" y="1857"/>
                    </a:lnTo>
                    <a:lnTo>
                      <a:pt x="409" y="1861"/>
                    </a:lnTo>
                    <a:lnTo>
                      <a:pt x="391" y="1864"/>
                    </a:lnTo>
                    <a:lnTo>
                      <a:pt x="373" y="1865"/>
                    </a:lnTo>
                    <a:lnTo>
                      <a:pt x="170" y="1864"/>
                    </a:lnTo>
                    <a:lnTo>
                      <a:pt x="152" y="1865"/>
                    </a:lnTo>
                    <a:lnTo>
                      <a:pt x="136" y="1868"/>
                    </a:lnTo>
                    <a:lnTo>
                      <a:pt x="120" y="1873"/>
                    </a:lnTo>
                    <a:lnTo>
                      <a:pt x="104" y="1879"/>
                    </a:lnTo>
                    <a:lnTo>
                      <a:pt x="89" y="1886"/>
                    </a:lnTo>
                    <a:lnTo>
                      <a:pt x="75" y="1894"/>
                    </a:lnTo>
                    <a:lnTo>
                      <a:pt x="62" y="1904"/>
                    </a:lnTo>
                    <a:lnTo>
                      <a:pt x="50" y="1915"/>
                    </a:lnTo>
                    <a:lnTo>
                      <a:pt x="39" y="1926"/>
                    </a:lnTo>
                    <a:lnTo>
                      <a:pt x="30" y="1939"/>
                    </a:lnTo>
                    <a:lnTo>
                      <a:pt x="20" y="1954"/>
                    </a:lnTo>
                    <a:lnTo>
                      <a:pt x="13" y="1969"/>
                    </a:lnTo>
                    <a:lnTo>
                      <a:pt x="8" y="1984"/>
                    </a:lnTo>
                    <a:lnTo>
                      <a:pt x="3" y="2000"/>
                    </a:lnTo>
                    <a:lnTo>
                      <a:pt x="1" y="2018"/>
                    </a:lnTo>
                    <a:lnTo>
                      <a:pt x="0" y="2035"/>
                    </a:lnTo>
                    <a:lnTo>
                      <a:pt x="0" y="2374"/>
                    </a:lnTo>
                    <a:lnTo>
                      <a:pt x="1" y="2391"/>
                    </a:lnTo>
                    <a:lnTo>
                      <a:pt x="3" y="2408"/>
                    </a:lnTo>
                    <a:lnTo>
                      <a:pt x="8" y="2424"/>
                    </a:lnTo>
                    <a:lnTo>
                      <a:pt x="13" y="2440"/>
                    </a:lnTo>
                    <a:lnTo>
                      <a:pt x="20" y="2454"/>
                    </a:lnTo>
                    <a:lnTo>
                      <a:pt x="30" y="2468"/>
                    </a:lnTo>
                    <a:lnTo>
                      <a:pt x="39" y="2481"/>
                    </a:lnTo>
                    <a:lnTo>
                      <a:pt x="50" y="2493"/>
                    </a:lnTo>
                    <a:lnTo>
                      <a:pt x="62" y="2504"/>
                    </a:lnTo>
                    <a:lnTo>
                      <a:pt x="75" y="2515"/>
                    </a:lnTo>
                    <a:lnTo>
                      <a:pt x="89" y="2523"/>
                    </a:lnTo>
                    <a:lnTo>
                      <a:pt x="104" y="2530"/>
                    </a:lnTo>
                    <a:lnTo>
                      <a:pt x="120" y="2536"/>
                    </a:lnTo>
                    <a:lnTo>
                      <a:pt x="136" y="2540"/>
                    </a:lnTo>
                    <a:lnTo>
                      <a:pt x="152" y="2542"/>
                    </a:lnTo>
                    <a:lnTo>
                      <a:pt x="170" y="2543"/>
                    </a:lnTo>
                    <a:lnTo>
                      <a:pt x="373" y="2543"/>
                    </a:lnTo>
                    <a:lnTo>
                      <a:pt x="391" y="2544"/>
                    </a:lnTo>
                    <a:lnTo>
                      <a:pt x="408" y="2547"/>
                    </a:lnTo>
                    <a:lnTo>
                      <a:pt x="426" y="2551"/>
                    </a:lnTo>
                    <a:lnTo>
                      <a:pt x="443" y="2556"/>
                    </a:lnTo>
                    <a:lnTo>
                      <a:pt x="460" y="2563"/>
                    </a:lnTo>
                    <a:lnTo>
                      <a:pt x="477" y="2571"/>
                    </a:lnTo>
                    <a:lnTo>
                      <a:pt x="492" y="2581"/>
                    </a:lnTo>
                    <a:lnTo>
                      <a:pt x="507" y="2591"/>
                    </a:lnTo>
                    <a:lnTo>
                      <a:pt x="523" y="2603"/>
                    </a:lnTo>
                    <a:lnTo>
                      <a:pt x="536" y="2615"/>
                    </a:lnTo>
                    <a:lnTo>
                      <a:pt x="549" y="2628"/>
                    </a:lnTo>
                    <a:lnTo>
                      <a:pt x="560" y="2642"/>
                    </a:lnTo>
                    <a:lnTo>
                      <a:pt x="570" y="2658"/>
                    </a:lnTo>
                    <a:lnTo>
                      <a:pt x="579" y="2673"/>
                    </a:lnTo>
                    <a:lnTo>
                      <a:pt x="586" y="2689"/>
                    </a:lnTo>
                    <a:lnTo>
                      <a:pt x="593" y="2705"/>
                    </a:lnTo>
                    <a:lnTo>
                      <a:pt x="710" y="2989"/>
                    </a:lnTo>
                    <a:lnTo>
                      <a:pt x="717" y="3006"/>
                    </a:lnTo>
                    <a:lnTo>
                      <a:pt x="723" y="3022"/>
                    </a:lnTo>
                    <a:lnTo>
                      <a:pt x="728" y="3039"/>
                    </a:lnTo>
                    <a:lnTo>
                      <a:pt x="732" y="3057"/>
                    </a:lnTo>
                    <a:lnTo>
                      <a:pt x="734" y="3075"/>
                    </a:lnTo>
                    <a:lnTo>
                      <a:pt x="735" y="3094"/>
                    </a:lnTo>
                    <a:lnTo>
                      <a:pt x="734" y="3112"/>
                    </a:lnTo>
                    <a:lnTo>
                      <a:pt x="732" y="3130"/>
                    </a:lnTo>
                    <a:lnTo>
                      <a:pt x="727" y="3149"/>
                    </a:lnTo>
                    <a:lnTo>
                      <a:pt x="723" y="3166"/>
                    </a:lnTo>
                    <a:lnTo>
                      <a:pt x="717" y="3184"/>
                    </a:lnTo>
                    <a:lnTo>
                      <a:pt x="710" y="3200"/>
                    </a:lnTo>
                    <a:lnTo>
                      <a:pt x="702" y="3217"/>
                    </a:lnTo>
                    <a:lnTo>
                      <a:pt x="693" y="3232"/>
                    </a:lnTo>
                    <a:lnTo>
                      <a:pt x="682" y="3246"/>
                    </a:lnTo>
                    <a:lnTo>
                      <a:pt x="670" y="3259"/>
                    </a:lnTo>
                    <a:lnTo>
                      <a:pt x="526" y="3403"/>
                    </a:lnTo>
                    <a:lnTo>
                      <a:pt x="514" y="3415"/>
                    </a:lnTo>
                    <a:lnTo>
                      <a:pt x="504" y="3430"/>
                    </a:lnTo>
                    <a:lnTo>
                      <a:pt x="496" y="3444"/>
                    </a:lnTo>
                    <a:lnTo>
                      <a:pt x="489" y="3459"/>
                    </a:lnTo>
                    <a:lnTo>
                      <a:pt x="483" y="3474"/>
                    </a:lnTo>
                    <a:lnTo>
                      <a:pt x="480" y="3490"/>
                    </a:lnTo>
                    <a:lnTo>
                      <a:pt x="477" y="3507"/>
                    </a:lnTo>
                    <a:lnTo>
                      <a:pt x="477" y="3523"/>
                    </a:lnTo>
                    <a:lnTo>
                      <a:pt x="477" y="3539"/>
                    </a:lnTo>
                    <a:lnTo>
                      <a:pt x="480" y="3555"/>
                    </a:lnTo>
                    <a:lnTo>
                      <a:pt x="483" y="3572"/>
                    </a:lnTo>
                    <a:lnTo>
                      <a:pt x="489" y="3587"/>
                    </a:lnTo>
                    <a:lnTo>
                      <a:pt x="496" y="3602"/>
                    </a:lnTo>
                    <a:lnTo>
                      <a:pt x="504" y="3616"/>
                    </a:lnTo>
                    <a:lnTo>
                      <a:pt x="514" y="3630"/>
                    </a:lnTo>
                    <a:lnTo>
                      <a:pt x="526" y="3643"/>
                    </a:lnTo>
                    <a:lnTo>
                      <a:pt x="766" y="3883"/>
                    </a:lnTo>
                    <a:lnTo>
                      <a:pt x="779" y="3894"/>
                    </a:lnTo>
                    <a:lnTo>
                      <a:pt x="792" y="3904"/>
                    </a:lnTo>
                    <a:lnTo>
                      <a:pt x="807" y="3913"/>
                    </a:lnTo>
                    <a:lnTo>
                      <a:pt x="822" y="3921"/>
                    </a:lnTo>
                    <a:lnTo>
                      <a:pt x="837" y="3926"/>
                    </a:lnTo>
                    <a:lnTo>
                      <a:pt x="853" y="3930"/>
                    </a:lnTo>
                    <a:lnTo>
                      <a:pt x="869" y="3932"/>
                    </a:lnTo>
                    <a:lnTo>
                      <a:pt x="886" y="3933"/>
                    </a:lnTo>
                    <a:lnTo>
                      <a:pt x="902" y="3932"/>
                    </a:lnTo>
                    <a:lnTo>
                      <a:pt x="918" y="3930"/>
                    </a:lnTo>
                    <a:lnTo>
                      <a:pt x="934" y="3926"/>
                    </a:lnTo>
                    <a:lnTo>
                      <a:pt x="950" y="3921"/>
                    </a:lnTo>
                    <a:lnTo>
                      <a:pt x="965" y="3913"/>
                    </a:lnTo>
                    <a:lnTo>
                      <a:pt x="979" y="3904"/>
                    </a:lnTo>
                    <a:lnTo>
                      <a:pt x="993" y="3894"/>
                    </a:lnTo>
                    <a:lnTo>
                      <a:pt x="1005" y="3883"/>
                    </a:lnTo>
                    <a:lnTo>
                      <a:pt x="1150" y="3739"/>
                    </a:lnTo>
                    <a:lnTo>
                      <a:pt x="1163" y="3727"/>
                    </a:lnTo>
                    <a:lnTo>
                      <a:pt x="1177" y="3717"/>
                    </a:lnTo>
                    <a:lnTo>
                      <a:pt x="1192" y="3706"/>
                    </a:lnTo>
                    <a:lnTo>
                      <a:pt x="1208" y="3698"/>
                    </a:lnTo>
                    <a:lnTo>
                      <a:pt x="1225" y="3691"/>
                    </a:lnTo>
                    <a:lnTo>
                      <a:pt x="1243" y="3685"/>
                    </a:lnTo>
                    <a:lnTo>
                      <a:pt x="1260" y="3681"/>
                    </a:lnTo>
                    <a:lnTo>
                      <a:pt x="1278" y="3678"/>
                    </a:lnTo>
                    <a:lnTo>
                      <a:pt x="1296" y="3675"/>
                    </a:lnTo>
                    <a:lnTo>
                      <a:pt x="1315" y="3675"/>
                    </a:lnTo>
                    <a:lnTo>
                      <a:pt x="1333" y="3675"/>
                    </a:lnTo>
                    <a:lnTo>
                      <a:pt x="1351" y="3677"/>
                    </a:lnTo>
                    <a:lnTo>
                      <a:pt x="1370" y="3681"/>
                    </a:lnTo>
                    <a:lnTo>
                      <a:pt x="1387" y="3685"/>
                    </a:lnTo>
                    <a:lnTo>
                      <a:pt x="1403" y="3691"/>
                    </a:lnTo>
                    <a:lnTo>
                      <a:pt x="1419" y="3699"/>
                    </a:lnTo>
                    <a:lnTo>
                      <a:pt x="1703" y="3816"/>
                    </a:lnTo>
                    <a:lnTo>
                      <a:pt x="1719" y="3822"/>
                    </a:lnTo>
                    <a:lnTo>
                      <a:pt x="1736" y="3829"/>
                    </a:lnTo>
                    <a:lnTo>
                      <a:pt x="1751" y="3838"/>
                    </a:lnTo>
                    <a:lnTo>
                      <a:pt x="1766" y="3848"/>
                    </a:lnTo>
                    <a:lnTo>
                      <a:pt x="1780" y="3861"/>
                    </a:lnTo>
                    <a:lnTo>
                      <a:pt x="1793" y="3873"/>
                    </a:lnTo>
                    <a:lnTo>
                      <a:pt x="1807" y="3887"/>
                    </a:lnTo>
                    <a:lnTo>
                      <a:pt x="1818" y="3901"/>
                    </a:lnTo>
                    <a:lnTo>
                      <a:pt x="1828" y="3916"/>
                    </a:lnTo>
                    <a:lnTo>
                      <a:pt x="1837" y="3933"/>
                    </a:lnTo>
                    <a:lnTo>
                      <a:pt x="1845" y="3949"/>
                    </a:lnTo>
                    <a:lnTo>
                      <a:pt x="1852" y="3966"/>
                    </a:lnTo>
                    <a:lnTo>
                      <a:pt x="1858" y="3983"/>
                    </a:lnTo>
                    <a:lnTo>
                      <a:pt x="1861" y="4001"/>
                    </a:lnTo>
                    <a:lnTo>
                      <a:pt x="1864" y="4019"/>
                    </a:lnTo>
                    <a:lnTo>
                      <a:pt x="1866" y="4036"/>
                    </a:lnTo>
                    <a:lnTo>
                      <a:pt x="1866" y="4239"/>
                    </a:lnTo>
                    <a:lnTo>
                      <a:pt x="1867" y="4256"/>
                    </a:lnTo>
                    <a:lnTo>
                      <a:pt x="1869" y="4272"/>
                    </a:lnTo>
                    <a:lnTo>
                      <a:pt x="1873" y="4289"/>
                    </a:lnTo>
                    <a:lnTo>
                      <a:pt x="1879" y="4305"/>
                    </a:lnTo>
                    <a:lnTo>
                      <a:pt x="1886" y="4319"/>
                    </a:lnTo>
                    <a:lnTo>
                      <a:pt x="1894" y="4333"/>
                    </a:lnTo>
                    <a:lnTo>
                      <a:pt x="1904" y="4347"/>
                    </a:lnTo>
                    <a:lnTo>
                      <a:pt x="1915" y="4359"/>
                    </a:lnTo>
                    <a:lnTo>
                      <a:pt x="1927" y="4370"/>
                    </a:lnTo>
                    <a:lnTo>
                      <a:pt x="1941" y="4379"/>
                    </a:lnTo>
                    <a:lnTo>
                      <a:pt x="1954" y="4388"/>
                    </a:lnTo>
                    <a:lnTo>
                      <a:pt x="1969" y="4395"/>
                    </a:lnTo>
                    <a:lnTo>
                      <a:pt x="1984" y="4400"/>
                    </a:lnTo>
                    <a:lnTo>
                      <a:pt x="2000" y="4405"/>
                    </a:lnTo>
                    <a:lnTo>
                      <a:pt x="2018" y="4407"/>
                    </a:lnTo>
                    <a:lnTo>
                      <a:pt x="2035" y="4408"/>
                    </a:lnTo>
                    <a:lnTo>
                      <a:pt x="2374" y="4408"/>
                    </a:lnTo>
                    <a:lnTo>
                      <a:pt x="2391" y="4407"/>
                    </a:lnTo>
                    <a:lnTo>
                      <a:pt x="2408" y="4405"/>
                    </a:lnTo>
                    <a:lnTo>
                      <a:pt x="2424" y="4400"/>
                    </a:lnTo>
                    <a:lnTo>
                      <a:pt x="2440" y="4395"/>
                    </a:lnTo>
                    <a:lnTo>
                      <a:pt x="2455" y="4388"/>
                    </a:lnTo>
                    <a:lnTo>
                      <a:pt x="2469" y="4379"/>
                    </a:lnTo>
                    <a:lnTo>
                      <a:pt x="2481" y="4370"/>
                    </a:lnTo>
                    <a:lnTo>
                      <a:pt x="2493" y="4359"/>
                    </a:lnTo>
                    <a:lnTo>
                      <a:pt x="2505" y="4347"/>
                    </a:lnTo>
                    <a:lnTo>
                      <a:pt x="2515" y="4333"/>
                    </a:lnTo>
                    <a:lnTo>
                      <a:pt x="2523" y="4319"/>
                    </a:lnTo>
                    <a:lnTo>
                      <a:pt x="2530" y="4305"/>
                    </a:lnTo>
                    <a:lnTo>
                      <a:pt x="2536" y="4289"/>
                    </a:lnTo>
                    <a:lnTo>
                      <a:pt x="2540" y="4272"/>
                    </a:lnTo>
                    <a:lnTo>
                      <a:pt x="2543" y="4256"/>
                    </a:lnTo>
                    <a:lnTo>
                      <a:pt x="2543" y="4239"/>
                    </a:lnTo>
                    <a:lnTo>
                      <a:pt x="2543" y="4036"/>
                    </a:lnTo>
                    <a:lnTo>
                      <a:pt x="2544" y="4019"/>
                    </a:lnTo>
                    <a:lnTo>
                      <a:pt x="2547" y="4001"/>
                    </a:lnTo>
                    <a:lnTo>
                      <a:pt x="2551" y="3983"/>
                    </a:lnTo>
                    <a:lnTo>
                      <a:pt x="2556" y="3966"/>
                    </a:lnTo>
                    <a:lnTo>
                      <a:pt x="2563" y="3949"/>
                    </a:lnTo>
                    <a:lnTo>
                      <a:pt x="2571" y="3933"/>
                    </a:lnTo>
                    <a:lnTo>
                      <a:pt x="2581" y="3916"/>
                    </a:lnTo>
                    <a:lnTo>
                      <a:pt x="2591" y="3901"/>
                    </a:lnTo>
                    <a:lnTo>
                      <a:pt x="2603" y="3887"/>
                    </a:lnTo>
                    <a:lnTo>
                      <a:pt x="2615" y="3873"/>
                    </a:lnTo>
                    <a:lnTo>
                      <a:pt x="2628" y="3861"/>
                    </a:lnTo>
                    <a:lnTo>
                      <a:pt x="2642" y="3848"/>
                    </a:lnTo>
                    <a:lnTo>
                      <a:pt x="2658" y="3838"/>
                    </a:lnTo>
                    <a:lnTo>
                      <a:pt x="2673" y="3829"/>
                    </a:lnTo>
                    <a:lnTo>
                      <a:pt x="2689" y="3822"/>
                    </a:lnTo>
                    <a:lnTo>
                      <a:pt x="2705" y="3816"/>
                    </a:lnTo>
                    <a:lnTo>
                      <a:pt x="2989" y="3699"/>
                    </a:lnTo>
                    <a:lnTo>
                      <a:pt x="3006" y="3691"/>
                    </a:lnTo>
                    <a:lnTo>
                      <a:pt x="3022" y="3685"/>
                    </a:lnTo>
                    <a:lnTo>
                      <a:pt x="3039" y="3681"/>
                    </a:lnTo>
                    <a:lnTo>
                      <a:pt x="3057" y="3677"/>
                    </a:lnTo>
                    <a:lnTo>
                      <a:pt x="3076" y="3675"/>
                    </a:lnTo>
                    <a:lnTo>
                      <a:pt x="3094" y="3675"/>
                    </a:lnTo>
                    <a:lnTo>
                      <a:pt x="3112" y="3675"/>
                    </a:lnTo>
                    <a:lnTo>
                      <a:pt x="3130" y="3678"/>
                    </a:lnTo>
                    <a:lnTo>
                      <a:pt x="3149" y="3681"/>
                    </a:lnTo>
                    <a:lnTo>
                      <a:pt x="3167" y="3685"/>
                    </a:lnTo>
                    <a:lnTo>
                      <a:pt x="3184" y="3691"/>
                    </a:lnTo>
                    <a:lnTo>
                      <a:pt x="3201" y="3698"/>
                    </a:lnTo>
                    <a:lnTo>
                      <a:pt x="3217" y="3706"/>
                    </a:lnTo>
                    <a:lnTo>
                      <a:pt x="3232" y="3717"/>
                    </a:lnTo>
                    <a:lnTo>
                      <a:pt x="3246" y="3727"/>
                    </a:lnTo>
                    <a:lnTo>
                      <a:pt x="3259" y="3739"/>
                    </a:lnTo>
                    <a:lnTo>
                      <a:pt x="3403" y="3883"/>
                    </a:lnTo>
                    <a:lnTo>
                      <a:pt x="3415" y="3894"/>
                    </a:lnTo>
                    <a:lnTo>
                      <a:pt x="3430" y="3904"/>
                    </a:lnTo>
                    <a:lnTo>
                      <a:pt x="3444" y="3913"/>
                    </a:lnTo>
                    <a:lnTo>
                      <a:pt x="3459" y="3921"/>
                    </a:lnTo>
                    <a:lnTo>
                      <a:pt x="3474" y="3926"/>
                    </a:lnTo>
                    <a:lnTo>
                      <a:pt x="3490" y="3930"/>
                    </a:lnTo>
                    <a:lnTo>
                      <a:pt x="3507" y="3932"/>
                    </a:lnTo>
                    <a:lnTo>
                      <a:pt x="3523" y="3933"/>
                    </a:lnTo>
                    <a:lnTo>
                      <a:pt x="3539" y="3932"/>
                    </a:lnTo>
                    <a:lnTo>
                      <a:pt x="3555" y="3930"/>
                    </a:lnTo>
                    <a:lnTo>
                      <a:pt x="3572" y="3926"/>
                    </a:lnTo>
                    <a:lnTo>
                      <a:pt x="3587" y="3921"/>
                    </a:lnTo>
                    <a:lnTo>
                      <a:pt x="3602" y="3913"/>
                    </a:lnTo>
                    <a:lnTo>
                      <a:pt x="3616" y="3904"/>
                    </a:lnTo>
                    <a:lnTo>
                      <a:pt x="3630" y="3894"/>
                    </a:lnTo>
                    <a:lnTo>
                      <a:pt x="3643" y="3883"/>
                    </a:lnTo>
                    <a:lnTo>
                      <a:pt x="3883" y="3643"/>
                    </a:lnTo>
                    <a:lnTo>
                      <a:pt x="3895" y="3630"/>
                    </a:lnTo>
                    <a:lnTo>
                      <a:pt x="3904" y="3616"/>
                    </a:lnTo>
                    <a:lnTo>
                      <a:pt x="3913" y="3602"/>
                    </a:lnTo>
                    <a:lnTo>
                      <a:pt x="3920" y="3587"/>
                    </a:lnTo>
                    <a:lnTo>
                      <a:pt x="3926" y="3572"/>
                    </a:lnTo>
                    <a:lnTo>
                      <a:pt x="3930" y="3555"/>
                    </a:lnTo>
                    <a:lnTo>
                      <a:pt x="3932" y="3539"/>
                    </a:lnTo>
                    <a:lnTo>
                      <a:pt x="3933" y="3523"/>
                    </a:lnTo>
                    <a:lnTo>
                      <a:pt x="3932" y="3507"/>
                    </a:lnTo>
                    <a:lnTo>
                      <a:pt x="3930" y="3490"/>
                    </a:lnTo>
                    <a:lnTo>
                      <a:pt x="3926" y="3474"/>
                    </a:lnTo>
                    <a:lnTo>
                      <a:pt x="3920" y="3459"/>
                    </a:lnTo>
                    <a:lnTo>
                      <a:pt x="3913" y="3444"/>
                    </a:lnTo>
                    <a:lnTo>
                      <a:pt x="3904" y="3430"/>
                    </a:lnTo>
                    <a:lnTo>
                      <a:pt x="3895" y="3415"/>
                    </a:lnTo>
                    <a:lnTo>
                      <a:pt x="3883" y="3403"/>
                    </a:lnTo>
                    <a:lnTo>
                      <a:pt x="3739" y="3259"/>
                    </a:lnTo>
                    <a:lnTo>
                      <a:pt x="3727" y="3246"/>
                    </a:lnTo>
                    <a:lnTo>
                      <a:pt x="3717" y="3232"/>
                    </a:lnTo>
                    <a:lnTo>
                      <a:pt x="3706" y="3217"/>
                    </a:lnTo>
                    <a:lnTo>
                      <a:pt x="3698" y="3200"/>
                    </a:lnTo>
                    <a:lnTo>
                      <a:pt x="3691" y="3184"/>
                    </a:lnTo>
                    <a:lnTo>
                      <a:pt x="3685" y="3166"/>
                    </a:lnTo>
                    <a:lnTo>
                      <a:pt x="3681" y="3149"/>
                    </a:lnTo>
                    <a:lnTo>
                      <a:pt x="3678" y="3130"/>
                    </a:lnTo>
                    <a:lnTo>
                      <a:pt x="3675" y="3112"/>
                    </a:lnTo>
                    <a:lnTo>
                      <a:pt x="3675" y="3094"/>
                    </a:lnTo>
                    <a:lnTo>
                      <a:pt x="3675" y="3075"/>
                    </a:lnTo>
                    <a:lnTo>
                      <a:pt x="3677" y="3057"/>
                    </a:lnTo>
                    <a:lnTo>
                      <a:pt x="3680" y="3039"/>
                    </a:lnTo>
                    <a:lnTo>
                      <a:pt x="3685" y="3022"/>
                    </a:lnTo>
                    <a:lnTo>
                      <a:pt x="3691" y="3006"/>
                    </a:lnTo>
                    <a:lnTo>
                      <a:pt x="3699" y="2989"/>
                    </a:lnTo>
                    <a:lnTo>
                      <a:pt x="3816" y="2705"/>
                    </a:lnTo>
                    <a:lnTo>
                      <a:pt x="3822" y="2689"/>
                    </a:lnTo>
                    <a:lnTo>
                      <a:pt x="3829" y="2673"/>
                    </a:lnTo>
                    <a:lnTo>
                      <a:pt x="3838" y="2658"/>
                    </a:lnTo>
                    <a:lnTo>
                      <a:pt x="3848" y="2642"/>
                    </a:lnTo>
                    <a:lnTo>
                      <a:pt x="3861" y="2628"/>
                    </a:lnTo>
                    <a:lnTo>
                      <a:pt x="3873" y="2615"/>
                    </a:lnTo>
                    <a:lnTo>
                      <a:pt x="3887" y="2603"/>
                    </a:lnTo>
                    <a:lnTo>
                      <a:pt x="3901" y="2591"/>
                    </a:lnTo>
                    <a:lnTo>
                      <a:pt x="3916" y="2581"/>
                    </a:lnTo>
                    <a:lnTo>
                      <a:pt x="3933" y="2571"/>
                    </a:lnTo>
                    <a:lnTo>
                      <a:pt x="3949" y="2563"/>
                    </a:lnTo>
                    <a:lnTo>
                      <a:pt x="3966" y="2556"/>
                    </a:lnTo>
                    <a:lnTo>
                      <a:pt x="3983" y="2551"/>
                    </a:lnTo>
                    <a:lnTo>
                      <a:pt x="4001" y="2547"/>
                    </a:lnTo>
                    <a:lnTo>
                      <a:pt x="4018" y="2544"/>
                    </a:lnTo>
                    <a:lnTo>
                      <a:pt x="4036" y="2543"/>
                    </a:lnTo>
                    <a:lnTo>
                      <a:pt x="4239" y="2543"/>
                    </a:lnTo>
                    <a:lnTo>
                      <a:pt x="4256" y="2543"/>
                    </a:lnTo>
                    <a:lnTo>
                      <a:pt x="4273" y="2540"/>
                    </a:lnTo>
                    <a:lnTo>
                      <a:pt x="4290" y="2536"/>
                    </a:lnTo>
                    <a:lnTo>
                      <a:pt x="4305" y="2530"/>
                    </a:lnTo>
                    <a:lnTo>
                      <a:pt x="4320" y="2523"/>
                    </a:lnTo>
                    <a:lnTo>
                      <a:pt x="4333" y="2515"/>
                    </a:lnTo>
                    <a:lnTo>
                      <a:pt x="4346" y="2504"/>
                    </a:lnTo>
                    <a:lnTo>
                      <a:pt x="4359" y="2493"/>
                    </a:lnTo>
                    <a:lnTo>
                      <a:pt x="4370" y="2481"/>
                    </a:lnTo>
                    <a:lnTo>
                      <a:pt x="4380" y="2469"/>
                    </a:lnTo>
                    <a:lnTo>
                      <a:pt x="4388" y="2455"/>
                    </a:lnTo>
                    <a:lnTo>
                      <a:pt x="4395" y="2440"/>
                    </a:lnTo>
                    <a:lnTo>
                      <a:pt x="4401" y="2424"/>
                    </a:lnTo>
                    <a:lnTo>
                      <a:pt x="4405" y="2408"/>
                    </a:lnTo>
                    <a:lnTo>
                      <a:pt x="4407" y="2391"/>
                    </a:lnTo>
                    <a:lnTo>
                      <a:pt x="4408" y="2374"/>
                    </a:lnTo>
                    <a:lnTo>
                      <a:pt x="4408" y="2035"/>
                    </a:lnTo>
                    <a:lnTo>
                      <a:pt x="4407" y="2018"/>
                    </a:lnTo>
                    <a:lnTo>
                      <a:pt x="4405" y="2000"/>
                    </a:lnTo>
                    <a:lnTo>
                      <a:pt x="4401" y="1984"/>
                    </a:lnTo>
                    <a:lnTo>
                      <a:pt x="4395" y="1969"/>
                    </a:lnTo>
                    <a:lnTo>
                      <a:pt x="4388" y="1954"/>
                    </a:lnTo>
                    <a:lnTo>
                      <a:pt x="4380" y="1939"/>
                    </a:lnTo>
                    <a:lnTo>
                      <a:pt x="4370" y="1926"/>
                    </a:lnTo>
                    <a:lnTo>
                      <a:pt x="4359" y="1915"/>
                    </a:lnTo>
                    <a:lnTo>
                      <a:pt x="4346" y="1904"/>
                    </a:lnTo>
                    <a:lnTo>
                      <a:pt x="4333" y="1894"/>
                    </a:lnTo>
                    <a:lnTo>
                      <a:pt x="4320" y="1886"/>
                    </a:lnTo>
                    <a:lnTo>
                      <a:pt x="4305" y="1879"/>
                    </a:lnTo>
                    <a:lnTo>
                      <a:pt x="4290" y="1873"/>
                    </a:lnTo>
                    <a:lnTo>
                      <a:pt x="4273" y="1868"/>
                    </a:lnTo>
                    <a:lnTo>
                      <a:pt x="4256" y="1865"/>
                    </a:lnTo>
                    <a:lnTo>
                      <a:pt x="4239" y="1864"/>
                    </a:lnTo>
                    <a:close/>
                    <a:moveTo>
                      <a:pt x="3052" y="2204"/>
                    </a:moveTo>
                    <a:lnTo>
                      <a:pt x="3052" y="2204"/>
                    </a:lnTo>
                    <a:lnTo>
                      <a:pt x="3051" y="2248"/>
                    </a:lnTo>
                    <a:lnTo>
                      <a:pt x="3048" y="2290"/>
                    </a:lnTo>
                    <a:lnTo>
                      <a:pt x="3043" y="2333"/>
                    </a:lnTo>
                    <a:lnTo>
                      <a:pt x="3035" y="2375"/>
                    </a:lnTo>
                    <a:lnTo>
                      <a:pt x="3026" y="2415"/>
                    </a:lnTo>
                    <a:lnTo>
                      <a:pt x="3015" y="2456"/>
                    </a:lnTo>
                    <a:lnTo>
                      <a:pt x="3002" y="2495"/>
                    </a:lnTo>
                    <a:lnTo>
                      <a:pt x="2986" y="2534"/>
                    </a:lnTo>
                    <a:lnTo>
                      <a:pt x="2969" y="2571"/>
                    </a:lnTo>
                    <a:lnTo>
                      <a:pt x="2950" y="2608"/>
                    </a:lnTo>
                    <a:lnTo>
                      <a:pt x="2929" y="2643"/>
                    </a:lnTo>
                    <a:lnTo>
                      <a:pt x="2908" y="2678"/>
                    </a:lnTo>
                    <a:lnTo>
                      <a:pt x="2884" y="2711"/>
                    </a:lnTo>
                    <a:lnTo>
                      <a:pt x="2858" y="2743"/>
                    </a:lnTo>
                    <a:lnTo>
                      <a:pt x="2832" y="2774"/>
                    </a:lnTo>
                    <a:lnTo>
                      <a:pt x="2805" y="2804"/>
                    </a:lnTo>
                    <a:lnTo>
                      <a:pt x="2775" y="2831"/>
                    </a:lnTo>
                    <a:lnTo>
                      <a:pt x="2744" y="2858"/>
                    </a:lnTo>
                    <a:lnTo>
                      <a:pt x="2712" y="2883"/>
                    </a:lnTo>
                    <a:lnTo>
                      <a:pt x="2679" y="2907"/>
                    </a:lnTo>
                    <a:lnTo>
                      <a:pt x="2644" y="2928"/>
                    </a:lnTo>
                    <a:lnTo>
                      <a:pt x="2609" y="2949"/>
                    </a:lnTo>
                    <a:lnTo>
                      <a:pt x="2572" y="2968"/>
                    </a:lnTo>
                    <a:lnTo>
                      <a:pt x="2535" y="2985"/>
                    </a:lnTo>
                    <a:lnTo>
                      <a:pt x="2496" y="3000"/>
                    </a:lnTo>
                    <a:lnTo>
                      <a:pt x="2457" y="3014"/>
                    </a:lnTo>
                    <a:lnTo>
                      <a:pt x="2416" y="3025"/>
                    </a:lnTo>
                    <a:lnTo>
                      <a:pt x="2376" y="3034"/>
                    </a:lnTo>
                    <a:lnTo>
                      <a:pt x="2334" y="3042"/>
                    </a:lnTo>
                    <a:lnTo>
                      <a:pt x="2292" y="3047"/>
                    </a:lnTo>
                    <a:lnTo>
                      <a:pt x="2249" y="3050"/>
                    </a:lnTo>
                    <a:lnTo>
                      <a:pt x="2205" y="3051"/>
                    </a:lnTo>
                    <a:lnTo>
                      <a:pt x="2162" y="3050"/>
                    </a:lnTo>
                    <a:lnTo>
                      <a:pt x="2118" y="3047"/>
                    </a:lnTo>
                    <a:lnTo>
                      <a:pt x="2075" y="3042"/>
                    </a:lnTo>
                    <a:lnTo>
                      <a:pt x="2034" y="3034"/>
                    </a:lnTo>
                    <a:lnTo>
                      <a:pt x="1993" y="3025"/>
                    </a:lnTo>
                    <a:lnTo>
                      <a:pt x="1953" y="3014"/>
                    </a:lnTo>
                    <a:lnTo>
                      <a:pt x="1913" y="3000"/>
                    </a:lnTo>
                    <a:lnTo>
                      <a:pt x="1875" y="2985"/>
                    </a:lnTo>
                    <a:lnTo>
                      <a:pt x="1837" y="2968"/>
                    </a:lnTo>
                    <a:lnTo>
                      <a:pt x="1801" y="2949"/>
                    </a:lnTo>
                    <a:lnTo>
                      <a:pt x="1765" y="2928"/>
                    </a:lnTo>
                    <a:lnTo>
                      <a:pt x="1731" y="2907"/>
                    </a:lnTo>
                    <a:lnTo>
                      <a:pt x="1697" y="2883"/>
                    </a:lnTo>
                    <a:lnTo>
                      <a:pt x="1666" y="2858"/>
                    </a:lnTo>
                    <a:lnTo>
                      <a:pt x="1635" y="2831"/>
                    </a:lnTo>
                    <a:lnTo>
                      <a:pt x="1605" y="2804"/>
                    </a:lnTo>
                    <a:lnTo>
                      <a:pt x="1577" y="2774"/>
                    </a:lnTo>
                    <a:lnTo>
                      <a:pt x="1551" y="2743"/>
                    </a:lnTo>
                    <a:lnTo>
                      <a:pt x="1526" y="2711"/>
                    </a:lnTo>
                    <a:lnTo>
                      <a:pt x="1501" y="2678"/>
                    </a:lnTo>
                    <a:lnTo>
                      <a:pt x="1480" y="2643"/>
                    </a:lnTo>
                    <a:lnTo>
                      <a:pt x="1460" y="2608"/>
                    </a:lnTo>
                    <a:lnTo>
                      <a:pt x="1441" y="2571"/>
                    </a:lnTo>
                    <a:lnTo>
                      <a:pt x="1423" y="2534"/>
                    </a:lnTo>
                    <a:lnTo>
                      <a:pt x="1408" y="2495"/>
                    </a:lnTo>
                    <a:lnTo>
                      <a:pt x="1395" y="2456"/>
                    </a:lnTo>
                    <a:lnTo>
                      <a:pt x="1384" y="2415"/>
                    </a:lnTo>
                    <a:lnTo>
                      <a:pt x="1375" y="2375"/>
                    </a:lnTo>
                    <a:lnTo>
                      <a:pt x="1366" y="2333"/>
                    </a:lnTo>
                    <a:lnTo>
                      <a:pt x="1361" y="2290"/>
                    </a:lnTo>
                    <a:lnTo>
                      <a:pt x="1358" y="2248"/>
                    </a:lnTo>
                    <a:lnTo>
                      <a:pt x="1357" y="2204"/>
                    </a:lnTo>
                    <a:lnTo>
                      <a:pt x="1358" y="2161"/>
                    </a:lnTo>
                    <a:lnTo>
                      <a:pt x="1361" y="2117"/>
                    </a:lnTo>
                    <a:lnTo>
                      <a:pt x="1366" y="2074"/>
                    </a:lnTo>
                    <a:lnTo>
                      <a:pt x="1375" y="2033"/>
                    </a:lnTo>
                    <a:lnTo>
                      <a:pt x="1384" y="1992"/>
                    </a:lnTo>
                    <a:lnTo>
                      <a:pt x="1395" y="1952"/>
                    </a:lnTo>
                    <a:lnTo>
                      <a:pt x="1408" y="1912"/>
                    </a:lnTo>
                    <a:lnTo>
                      <a:pt x="1423" y="1874"/>
                    </a:lnTo>
                    <a:lnTo>
                      <a:pt x="1441" y="1836"/>
                    </a:lnTo>
                    <a:lnTo>
                      <a:pt x="1460" y="1799"/>
                    </a:lnTo>
                    <a:lnTo>
                      <a:pt x="1480" y="1764"/>
                    </a:lnTo>
                    <a:lnTo>
                      <a:pt x="1501" y="1729"/>
                    </a:lnTo>
                    <a:lnTo>
                      <a:pt x="1526" y="1697"/>
                    </a:lnTo>
                    <a:lnTo>
                      <a:pt x="1551" y="1665"/>
                    </a:lnTo>
                    <a:lnTo>
                      <a:pt x="1577" y="1634"/>
                    </a:lnTo>
                    <a:lnTo>
                      <a:pt x="1605" y="1605"/>
                    </a:lnTo>
                    <a:lnTo>
                      <a:pt x="1635" y="1576"/>
                    </a:lnTo>
                    <a:lnTo>
                      <a:pt x="1666" y="1550"/>
                    </a:lnTo>
                    <a:lnTo>
                      <a:pt x="1697" y="1525"/>
                    </a:lnTo>
                    <a:lnTo>
                      <a:pt x="1731" y="1501"/>
                    </a:lnTo>
                    <a:lnTo>
                      <a:pt x="1765" y="1479"/>
                    </a:lnTo>
                    <a:lnTo>
                      <a:pt x="1801" y="1459"/>
                    </a:lnTo>
                    <a:lnTo>
                      <a:pt x="1837" y="1439"/>
                    </a:lnTo>
                    <a:lnTo>
                      <a:pt x="1875" y="1423"/>
                    </a:lnTo>
                    <a:lnTo>
                      <a:pt x="1913" y="1408"/>
                    </a:lnTo>
                    <a:lnTo>
                      <a:pt x="1953" y="1394"/>
                    </a:lnTo>
                    <a:lnTo>
                      <a:pt x="1993" y="1383"/>
                    </a:lnTo>
                    <a:lnTo>
                      <a:pt x="2034" y="1373"/>
                    </a:lnTo>
                    <a:lnTo>
                      <a:pt x="2075" y="1365"/>
                    </a:lnTo>
                    <a:lnTo>
                      <a:pt x="2118" y="1360"/>
                    </a:lnTo>
                    <a:lnTo>
                      <a:pt x="2162" y="1357"/>
                    </a:lnTo>
                    <a:lnTo>
                      <a:pt x="2205" y="1356"/>
                    </a:lnTo>
                    <a:lnTo>
                      <a:pt x="2249" y="1357"/>
                    </a:lnTo>
                    <a:lnTo>
                      <a:pt x="2292" y="1360"/>
                    </a:lnTo>
                    <a:lnTo>
                      <a:pt x="2334" y="1365"/>
                    </a:lnTo>
                    <a:lnTo>
                      <a:pt x="2376" y="1373"/>
                    </a:lnTo>
                    <a:lnTo>
                      <a:pt x="2416" y="1383"/>
                    </a:lnTo>
                    <a:lnTo>
                      <a:pt x="2457" y="1394"/>
                    </a:lnTo>
                    <a:lnTo>
                      <a:pt x="2496" y="1408"/>
                    </a:lnTo>
                    <a:lnTo>
                      <a:pt x="2535" y="1423"/>
                    </a:lnTo>
                    <a:lnTo>
                      <a:pt x="2572" y="1439"/>
                    </a:lnTo>
                    <a:lnTo>
                      <a:pt x="2609" y="1459"/>
                    </a:lnTo>
                    <a:lnTo>
                      <a:pt x="2644" y="1479"/>
                    </a:lnTo>
                    <a:lnTo>
                      <a:pt x="2679" y="1501"/>
                    </a:lnTo>
                    <a:lnTo>
                      <a:pt x="2712" y="1525"/>
                    </a:lnTo>
                    <a:lnTo>
                      <a:pt x="2744" y="1550"/>
                    </a:lnTo>
                    <a:lnTo>
                      <a:pt x="2775" y="1576"/>
                    </a:lnTo>
                    <a:lnTo>
                      <a:pt x="2805" y="1605"/>
                    </a:lnTo>
                    <a:lnTo>
                      <a:pt x="2832" y="1634"/>
                    </a:lnTo>
                    <a:lnTo>
                      <a:pt x="2858" y="1665"/>
                    </a:lnTo>
                    <a:lnTo>
                      <a:pt x="2884" y="1697"/>
                    </a:lnTo>
                    <a:lnTo>
                      <a:pt x="2908" y="1729"/>
                    </a:lnTo>
                    <a:lnTo>
                      <a:pt x="2929" y="1764"/>
                    </a:lnTo>
                    <a:lnTo>
                      <a:pt x="2950" y="1799"/>
                    </a:lnTo>
                    <a:lnTo>
                      <a:pt x="2969" y="1836"/>
                    </a:lnTo>
                    <a:lnTo>
                      <a:pt x="2986" y="1874"/>
                    </a:lnTo>
                    <a:lnTo>
                      <a:pt x="3002" y="1912"/>
                    </a:lnTo>
                    <a:lnTo>
                      <a:pt x="3015" y="1952"/>
                    </a:lnTo>
                    <a:lnTo>
                      <a:pt x="3026" y="1992"/>
                    </a:lnTo>
                    <a:lnTo>
                      <a:pt x="3035" y="2033"/>
                    </a:lnTo>
                    <a:lnTo>
                      <a:pt x="3043" y="2074"/>
                    </a:lnTo>
                    <a:lnTo>
                      <a:pt x="3048" y="2117"/>
                    </a:lnTo>
                    <a:lnTo>
                      <a:pt x="3051" y="2161"/>
                    </a:lnTo>
                    <a:lnTo>
                      <a:pt x="3052" y="2204"/>
                    </a:lnTo>
                    <a:close/>
                  </a:path>
                </a:pathLst>
              </a:custGeom>
              <a:solidFill>
                <a:schemeClr val="tx1">
                  <a:lumMod val="75000"/>
                  <a:lumOff val="25000"/>
                </a:schemeClr>
              </a:solidFill>
              <a:ln w="19050">
                <a:noFill/>
                <a:prstDash val="sysDash"/>
              </a:ln>
            </p:spPr>
            <p:txBody>
              <a:bodyPr anchor="ctr">
                <a:scene3d>
                  <a:camera prst="orthographicFront"/>
                  <a:lightRig rig="threePt" dir="t"/>
                </a:scene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sz="4000">
                  <a:solidFill>
                    <a:srgbClr val="FFFFFF"/>
                  </a:solidFill>
                  <a:latin typeface="思源黑体 CN Bold" panose="020B0800000000000000" pitchFamily="34" charset="-122"/>
                  <a:ea typeface="思源黑体 CN Light" panose="020B0300000000000000" pitchFamily="34" charset="-122"/>
                </a:endParaRPr>
              </a:p>
            </p:txBody>
          </p:sp>
          <p:sp>
            <p:nvSpPr>
              <p:cNvPr id="35" name="圈箭头"/>
              <p:cNvSpPr/>
              <p:nvPr/>
            </p:nvSpPr>
            <p:spPr>
              <a:xfrm rot="13020000" flipH="1" flipV="1">
                <a:off x="7289339" y="4429517"/>
                <a:ext cx="441971" cy="441971"/>
              </a:xfrm>
              <a:custGeom>
                <a:avLst/>
                <a:gdLst>
                  <a:gd name="connsiteX0" fmla="*/ 363514 w 648072"/>
                  <a:gd name="connsiteY0" fmla="*/ 144016 h 648072"/>
                  <a:gd name="connsiteX1" fmla="*/ 543534 w 648072"/>
                  <a:gd name="connsiteY1" fmla="*/ 324036 h 648072"/>
                  <a:gd name="connsiteX2" fmla="*/ 363514 w 648072"/>
                  <a:gd name="connsiteY2" fmla="*/ 504056 h 648072"/>
                  <a:gd name="connsiteX3" fmla="*/ 363514 w 648072"/>
                  <a:gd name="connsiteY3" fmla="*/ 414046 h 648072"/>
                  <a:gd name="connsiteX4" fmla="*/ 104538 w 648072"/>
                  <a:gd name="connsiteY4" fmla="*/ 414046 h 648072"/>
                  <a:gd name="connsiteX5" fmla="*/ 104538 w 648072"/>
                  <a:gd name="connsiteY5" fmla="*/ 234026 h 648072"/>
                  <a:gd name="connsiteX6" fmla="*/ 363514 w 648072"/>
                  <a:gd name="connsiteY6" fmla="*/ 234026 h 648072"/>
                  <a:gd name="connsiteX7" fmla="*/ 324036 w 648072"/>
                  <a:gd name="connsiteY7" fmla="*/ 37381 h 648072"/>
                  <a:gd name="connsiteX8" fmla="*/ 37381 w 648072"/>
                  <a:gd name="connsiteY8" fmla="*/ 324036 h 648072"/>
                  <a:gd name="connsiteX9" fmla="*/ 324036 w 648072"/>
                  <a:gd name="connsiteY9" fmla="*/ 610691 h 648072"/>
                  <a:gd name="connsiteX10" fmla="*/ 610691 w 648072"/>
                  <a:gd name="connsiteY10" fmla="*/ 324036 h 648072"/>
                  <a:gd name="connsiteX11" fmla="*/ 324036 w 648072"/>
                  <a:gd name="connsiteY11" fmla="*/ 37381 h 648072"/>
                  <a:gd name="connsiteX12" fmla="*/ 324036 w 648072"/>
                  <a:gd name="connsiteY12" fmla="*/ 0 h 648072"/>
                  <a:gd name="connsiteX13" fmla="*/ 648072 w 648072"/>
                  <a:gd name="connsiteY13" fmla="*/ 324036 h 648072"/>
                  <a:gd name="connsiteX14" fmla="*/ 324036 w 648072"/>
                  <a:gd name="connsiteY14" fmla="*/ 648072 h 648072"/>
                  <a:gd name="connsiteX15" fmla="*/ 0 w 648072"/>
                  <a:gd name="connsiteY15" fmla="*/ 324036 h 648072"/>
                  <a:gd name="connsiteX16" fmla="*/ 324036 w 648072"/>
                  <a:gd name="connsiteY16" fmla="*/ 0 h 648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48072" h="648072">
                    <a:moveTo>
                      <a:pt x="363514" y="144016"/>
                    </a:moveTo>
                    <a:lnTo>
                      <a:pt x="543534" y="324036"/>
                    </a:lnTo>
                    <a:lnTo>
                      <a:pt x="363514" y="504056"/>
                    </a:lnTo>
                    <a:lnTo>
                      <a:pt x="363514" y="414046"/>
                    </a:lnTo>
                    <a:lnTo>
                      <a:pt x="104538" y="414046"/>
                    </a:lnTo>
                    <a:lnTo>
                      <a:pt x="104538" y="234026"/>
                    </a:lnTo>
                    <a:lnTo>
                      <a:pt x="363514" y="234026"/>
                    </a:lnTo>
                    <a:close/>
                    <a:moveTo>
                      <a:pt x="324036" y="37381"/>
                    </a:moveTo>
                    <a:cubicBezTo>
                      <a:pt x="165721" y="37381"/>
                      <a:pt x="37381" y="165721"/>
                      <a:pt x="37381" y="324036"/>
                    </a:cubicBezTo>
                    <a:cubicBezTo>
                      <a:pt x="37381" y="482351"/>
                      <a:pt x="165721" y="610691"/>
                      <a:pt x="324036" y="610691"/>
                    </a:cubicBezTo>
                    <a:cubicBezTo>
                      <a:pt x="482351" y="610691"/>
                      <a:pt x="610691" y="482351"/>
                      <a:pt x="610691" y="324036"/>
                    </a:cubicBezTo>
                    <a:cubicBezTo>
                      <a:pt x="610691" y="165721"/>
                      <a:pt x="482351" y="37381"/>
                      <a:pt x="324036" y="37381"/>
                    </a:cubicBezTo>
                    <a:close/>
                    <a:moveTo>
                      <a:pt x="324036" y="0"/>
                    </a:moveTo>
                    <a:cubicBezTo>
                      <a:pt x="502996" y="0"/>
                      <a:pt x="648072" y="145076"/>
                      <a:pt x="648072" y="324036"/>
                    </a:cubicBezTo>
                    <a:cubicBezTo>
                      <a:pt x="648072" y="502996"/>
                      <a:pt x="502996" y="648072"/>
                      <a:pt x="324036" y="648072"/>
                    </a:cubicBezTo>
                    <a:cubicBezTo>
                      <a:pt x="145076" y="648072"/>
                      <a:pt x="0" y="502996"/>
                      <a:pt x="0" y="324036"/>
                    </a:cubicBezTo>
                    <a:cubicBezTo>
                      <a:pt x="0" y="145076"/>
                      <a:pt x="145076" y="0"/>
                      <a:pt x="324036" y="0"/>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ct val="0"/>
                  </a:spcBef>
                  <a:spcAft>
                    <a:spcPct val="0"/>
                  </a:spcAft>
                  <a:defRPr/>
                </a:pPr>
                <a:endParaRPr lang="zh-CN" altLang="en-US">
                  <a:solidFill>
                    <a:srgbClr val="FFFFFF"/>
                  </a:solidFill>
                  <a:latin typeface="思源黑体 CN Light" panose="020B0300000000000000" pitchFamily="34" charset="-122"/>
                  <a:ea typeface="思源黑体 CN Light" panose="020B0300000000000000" pitchFamily="34" charset="-122"/>
                </a:endParaRPr>
              </a:p>
            </p:txBody>
          </p:sp>
        </p:grpSp>
        <p:grpSp>
          <p:nvGrpSpPr>
            <p:cNvPr id="31" name="组合 30"/>
            <p:cNvGrpSpPr/>
            <p:nvPr/>
          </p:nvGrpSpPr>
          <p:grpSpPr>
            <a:xfrm>
              <a:off x="8567123" y="4066179"/>
              <a:ext cx="2699694" cy="797648"/>
              <a:chOff x="8374618" y="1984476"/>
              <a:chExt cx="2699694" cy="797648"/>
            </a:xfrm>
          </p:grpSpPr>
          <p:sp>
            <p:nvSpPr>
              <p:cNvPr id="32" name="Rectangle 16"/>
              <p:cNvSpPr/>
              <p:nvPr/>
            </p:nvSpPr>
            <p:spPr>
              <a:xfrm>
                <a:off x="8374619" y="2358803"/>
                <a:ext cx="2699694" cy="457200"/>
              </a:xfrm>
              <a:prstGeom prst="rect">
                <a:avLst/>
              </a:prstGeom>
            </p:spPr>
            <p:txBody>
              <a:bodyPr wrap="square">
                <a:spAutoFit/>
              </a:bodyPr>
              <a:lstStyle/>
              <a:p>
                <a:pPr>
                  <a:lnSpc>
                    <a:spcPct val="150000"/>
                  </a:lnSpc>
                  <a:buClr>
                    <a:srgbClr val="E24848"/>
                  </a:buClr>
                  <a:defRPr/>
                </a:pPr>
                <a:r>
                  <a:rPr lang="zh-CN" altLang="en-US" sz="1600" noProof="1">
                    <a:latin typeface="思源黑体 CN Light" panose="020B0300000000000000" pitchFamily="34" charset="-122"/>
                    <a:ea typeface="思源黑体 CN Light" panose="020B0300000000000000" pitchFamily="34" charset="-122"/>
                    <a:cs typeface="Open Sans Light" panose="020B0306030504020204" pitchFamily="34" charset="0"/>
                  </a:rPr>
                  <a:t>没有本质差别，后者是音译。</a:t>
                </a:r>
              </a:p>
            </p:txBody>
          </p:sp>
          <p:sp>
            <p:nvSpPr>
              <p:cNvPr id="33" name="Title 11"/>
              <p:cNvSpPr txBox="1"/>
              <p:nvPr/>
            </p:nvSpPr>
            <p:spPr>
              <a:xfrm>
                <a:off x="8374618" y="1984476"/>
                <a:ext cx="1946587" cy="39624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r>
                  <a:rPr lang="en-US" altLang="zh-CN" sz="2000">
                    <a:solidFill>
                      <a:schemeClr val="tx1">
                        <a:lumMod val="75000"/>
                        <a:lumOff val="25000"/>
                      </a:schemeClr>
                    </a:solidFill>
                    <a:latin typeface="思源黑体 CN Bold" panose="020B0800000000000000" pitchFamily="34" charset="-122"/>
                    <a:ea typeface="思源黑体 CN Bold" panose="020B0800000000000000" pitchFamily="34" charset="-122"/>
                  </a:rPr>
                  <a:t>|欺凌与霸凌</a:t>
                </a:r>
              </a:p>
            </p:txBody>
          </p:sp>
        </p:grpSp>
      </p:grpSp>
      <p:grpSp>
        <p:nvGrpSpPr>
          <p:cNvPr id="36" name="组合 35"/>
          <p:cNvGrpSpPr/>
          <p:nvPr/>
        </p:nvGrpSpPr>
        <p:grpSpPr>
          <a:xfrm>
            <a:off x="1231701" y="4430166"/>
            <a:ext cx="4211400" cy="1303840"/>
            <a:chOff x="1347214" y="3998582"/>
            <a:chExt cx="4211400" cy="1303840"/>
          </a:xfrm>
        </p:grpSpPr>
        <p:grpSp>
          <p:nvGrpSpPr>
            <p:cNvPr id="37" name="组合 36"/>
            <p:cNvGrpSpPr/>
            <p:nvPr/>
          </p:nvGrpSpPr>
          <p:grpSpPr>
            <a:xfrm>
              <a:off x="4254773" y="3998582"/>
              <a:ext cx="1303841" cy="1303840"/>
              <a:chOff x="4370017" y="3998582"/>
              <a:chExt cx="1303841" cy="1303840"/>
            </a:xfrm>
          </p:grpSpPr>
          <p:sp>
            <p:nvSpPr>
              <p:cNvPr id="41" name="齿轮"/>
              <p:cNvSpPr/>
              <p:nvPr/>
            </p:nvSpPr>
            <p:spPr bwMode="auto">
              <a:xfrm>
                <a:off x="4370017" y="3998582"/>
                <a:ext cx="1303841" cy="1303840"/>
              </a:xfrm>
              <a:custGeom>
                <a:avLst/>
                <a:gdLst>
                  <a:gd name="T0" fmla="*/ 2147483646 w 4408"/>
                  <a:gd name="T1" fmla="*/ 2147483646 h 4408"/>
                  <a:gd name="T2" fmla="*/ 2147483646 w 4408"/>
                  <a:gd name="T3" fmla="*/ 2147483646 h 4408"/>
                  <a:gd name="T4" fmla="*/ 2147483646 w 4408"/>
                  <a:gd name="T5" fmla="*/ 2147483646 h 4408"/>
                  <a:gd name="T6" fmla="*/ 2147483646 w 4408"/>
                  <a:gd name="T7" fmla="*/ 2147483646 h 4408"/>
                  <a:gd name="T8" fmla="*/ 2147483646 w 4408"/>
                  <a:gd name="T9" fmla="*/ 2147483646 h 4408"/>
                  <a:gd name="T10" fmla="*/ 2147483646 w 4408"/>
                  <a:gd name="T11" fmla="*/ 2147483646 h 4408"/>
                  <a:gd name="T12" fmla="*/ 2147483646 w 4408"/>
                  <a:gd name="T13" fmla="*/ 2147483646 h 4408"/>
                  <a:gd name="T14" fmla="*/ 2147483646 w 4408"/>
                  <a:gd name="T15" fmla="*/ 2147483646 h 4408"/>
                  <a:gd name="T16" fmla="*/ 2147483646 w 4408"/>
                  <a:gd name="T17" fmla="*/ 2147483646 h 4408"/>
                  <a:gd name="T18" fmla="*/ 2147483646 w 4408"/>
                  <a:gd name="T19" fmla="*/ 2147483646 h 4408"/>
                  <a:gd name="T20" fmla="*/ 2147483646 w 4408"/>
                  <a:gd name="T21" fmla="*/ 564979005 h 4408"/>
                  <a:gd name="T22" fmla="*/ 2147483646 w 4408"/>
                  <a:gd name="T23" fmla="*/ 2147483646 h 4408"/>
                  <a:gd name="T24" fmla="*/ 2147483646 w 4408"/>
                  <a:gd name="T25" fmla="*/ 2147483646 h 4408"/>
                  <a:gd name="T26" fmla="*/ 2147483646 w 4408"/>
                  <a:gd name="T27" fmla="*/ 2147483646 h 4408"/>
                  <a:gd name="T28" fmla="*/ 2147483646 w 4408"/>
                  <a:gd name="T29" fmla="*/ 2147483646 h 4408"/>
                  <a:gd name="T30" fmla="*/ 2147483646 w 4408"/>
                  <a:gd name="T31" fmla="*/ 2147483646 h 4408"/>
                  <a:gd name="T32" fmla="*/ 2147483646 w 4408"/>
                  <a:gd name="T33" fmla="*/ 2147483646 h 4408"/>
                  <a:gd name="T34" fmla="*/ 2147483646 w 4408"/>
                  <a:gd name="T35" fmla="*/ 2147483646 h 4408"/>
                  <a:gd name="T36" fmla="*/ 2147483646 w 4408"/>
                  <a:gd name="T37" fmla="*/ 2147483646 h 4408"/>
                  <a:gd name="T38" fmla="*/ 2147483646 w 4408"/>
                  <a:gd name="T39" fmla="*/ 2147483646 h 4408"/>
                  <a:gd name="T40" fmla="*/ 2147483646 w 4408"/>
                  <a:gd name="T41" fmla="*/ 2147483646 h 4408"/>
                  <a:gd name="T42" fmla="*/ 2147483646 w 4408"/>
                  <a:gd name="T43" fmla="*/ 2147483646 h 4408"/>
                  <a:gd name="T44" fmla="*/ 642768528 w 4408"/>
                  <a:gd name="T45" fmla="*/ 2147483646 h 4408"/>
                  <a:gd name="T46" fmla="*/ 2147483646 w 4408"/>
                  <a:gd name="T47" fmla="*/ 2147483646 h 4408"/>
                  <a:gd name="T48" fmla="*/ 2147483646 w 4408"/>
                  <a:gd name="T49" fmla="*/ 2147483646 h 4408"/>
                  <a:gd name="T50" fmla="*/ 2147483646 w 4408"/>
                  <a:gd name="T51" fmla="*/ 2147483646 h 4408"/>
                  <a:gd name="T52" fmla="*/ 2147483646 w 4408"/>
                  <a:gd name="T53" fmla="*/ 2147483646 h 4408"/>
                  <a:gd name="T54" fmla="*/ 2147483646 w 4408"/>
                  <a:gd name="T55" fmla="*/ 2147483646 h 4408"/>
                  <a:gd name="T56" fmla="*/ 2147483646 w 4408"/>
                  <a:gd name="T57" fmla="*/ 2147483646 h 4408"/>
                  <a:gd name="T58" fmla="*/ 2147483646 w 4408"/>
                  <a:gd name="T59" fmla="*/ 2147483646 h 4408"/>
                  <a:gd name="T60" fmla="*/ 2147483646 w 4408"/>
                  <a:gd name="T61" fmla="*/ 2147483646 h 4408"/>
                  <a:gd name="T62" fmla="*/ 2147483646 w 4408"/>
                  <a:gd name="T63" fmla="*/ 2147483646 h 4408"/>
                  <a:gd name="T64" fmla="*/ 2147483646 w 4408"/>
                  <a:gd name="T65" fmla="*/ 2147483646 h 4408"/>
                  <a:gd name="T66" fmla="*/ 2147483646 w 4408"/>
                  <a:gd name="T67" fmla="*/ 2147483646 h 4408"/>
                  <a:gd name="T68" fmla="*/ 2147483646 w 4408"/>
                  <a:gd name="T69" fmla="*/ 2147483646 h 4408"/>
                  <a:gd name="T70" fmla="*/ 2147483646 w 4408"/>
                  <a:gd name="T71" fmla="*/ 2147483646 h 4408"/>
                  <a:gd name="T72" fmla="*/ 2147483646 w 4408"/>
                  <a:gd name="T73" fmla="*/ 2147483646 h 4408"/>
                  <a:gd name="T74" fmla="*/ 2147483646 w 4408"/>
                  <a:gd name="T75" fmla="*/ 2147483646 h 4408"/>
                  <a:gd name="T76" fmla="*/ 2147483646 w 4408"/>
                  <a:gd name="T77" fmla="*/ 2147483646 h 4408"/>
                  <a:gd name="T78" fmla="*/ 2147483646 w 4408"/>
                  <a:gd name="T79" fmla="*/ 2147483646 h 4408"/>
                  <a:gd name="T80" fmla="*/ 2147483646 w 4408"/>
                  <a:gd name="T81" fmla="*/ 2147483646 h 4408"/>
                  <a:gd name="T82" fmla="*/ 2147483646 w 4408"/>
                  <a:gd name="T83" fmla="*/ 2147483646 h 4408"/>
                  <a:gd name="T84" fmla="*/ 2147483646 w 4408"/>
                  <a:gd name="T85" fmla="*/ 2147483646 h 4408"/>
                  <a:gd name="T86" fmla="*/ 2147483646 w 4408"/>
                  <a:gd name="T87" fmla="*/ 2147483646 h 4408"/>
                  <a:gd name="T88" fmla="*/ 2147483646 w 4408"/>
                  <a:gd name="T89" fmla="*/ 2147483646 h 4408"/>
                  <a:gd name="T90" fmla="*/ 2147483646 w 4408"/>
                  <a:gd name="T91" fmla="*/ 2147483646 h 4408"/>
                  <a:gd name="T92" fmla="*/ 2147483646 w 4408"/>
                  <a:gd name="T93" fmla="*/ 2147483646 h 4408"/>
                  <a:gd name="T94" fmla="*/ 2147483646 w 4408"/>
                  <a:gd name="T95" fmla="*/ 2147483646 h 4408"/>
                  <a:gd name="T96" fmla="*/ 2147483646 w 4408"/>
                  <a:gd name="T97" fmla="*/ 2147483646 h 4408"/>
                  <a:gd name="T98" fmla="*/ 2147483646 w 4408"/>
                  <a:gd name="T99" fmla="*/ 2147483646 h 4408"/>
                  <a:gd name="T100" fmla="*/ 2147483646 w 4408"/>
                  <a:gd name="T101" fmla="*/ 2147483646 h 4408"/>
                  <a:gd name="T102" fmla="*/ 2147483646 w 4408"/>
                  <a:gd name="T103" fmla="*/ 2147483646 h 4408"/>
                  <a:gd name="T104" fmla="*/ 2147483646 w 4408"/>
                  <a:gd name="T105" fmla="*/ 2147483646 h 4408"/>
                  <a:gd name="T106" fmla="*/ 2147483646 w 4408"/>
                  <a:gd name="T107" fmla="*/ 2147483646 h 4408"/>
                  <a:gd name="T108" fmla="*/ 2147483646 w 4408"/>
                  <a:gd name="T109" fmla="*/ 2147483646 h 4408"/>
                  <a:gd name="T110" fmla="*/ 2147483646 w 4408"/>
                  <a:gd name="T111" fmla="*/ 2147483646 h 4408"/>
                  <a:gd name="T112" fmla="*/ 2147483646 w 4408"/>
                  <a:gd name="T113" fmla="*/ 2147483646 h 4408"/>
                  <a:gd name="T114" fmla="*/ 2147483646 w 4408"/>
                  <a:gd name="T115" fmla="*/ 2147483646 h 4408"/>
                  <a:gd name="T116" fmla="*/ 2147483646 w 4408"/>
                  <a:gd name="T117" fmla="*/ 2147483646 h 440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408" h="4408">
                    <a:moveTo>
                      <a:pt x="4239" y="1864"/>
                    </a:moveTo>
                    <a:lnTo>
                      <a:pt x="4036" y="1864"/>
                    </a:lnTo>
                    <a:lnTo>
                      <a:pt x="4018" y="1864"/>
                    </a:lnTo>
                    <a:lnTo>
                      <a:pt x="4001" y="1861"/>
                    </a:lnTo>
                    <a:lnTo>
                      <a:pt x="3983" y="1857"/>
                    </a:lnTo>
                    <a:lnTo>
                      <a:pt x="3966" y="1852"/>
                    </a:lnTo>
                    <a:lnTo>
                      <a:pt x="3949" y="1845"/>
                    </a:lnTo>
                    <a:lnTo>
                      <a:pt x="3933" y="1837"/>
                    </a:lnTo>
                    <a:lnTo>
                      <a:pt x="3916" y="1828"/>
                    </a:lnTo>
                    <a:lnTo>
                      <a:pt x="3901" y="1818"/>
                    </a:lnTo>
                    <a:lnTo>
                      <a:pt x="3887" y="1806"/>
                    </a:lnTo>
                    <a:lnTo>
                      <a:pt x="3873" y="1793"/>
                    </a:lnTo>
                    <a:lnTo>
                      <a:pt x="3861" y="1780"/>
                    </a:lnTo>
                    <a:lnTo>
                      <a:pt x="3848" y="1766"/>
                    </a:lnTo>
                    <a:lnTo>
                      <a:pt x="3838" y="1751"/>
                    </a:lnTo>
                    <a:lnTo>
                      <a:pt x="3829" y="1736"/>
                    </a:lnTo>
                    <a:lnTo>
                      <a:pt x="3822" y="1719"/>
                    </a:lnTo>
                    <a:lnTo>
                      <a:pt x="3816" y="1703"/>
                    </a:lnTo>
                    <a:lnTo>
                      <a:pt x="3699" y="1419"/>
                    </a:lnTo>
                    <a:lnTo>
                      <a:pt x="3691" y="1403"/>
                    </a:lnTo>
                    <a:lnTo>
                      <a:pt x="3685" y="1387"/>
                    </a:lnTo>
                    <a:lnTo>
                      <a:pt x="3680" y="1369"/>
                    </a:lnTo>
                    <a:lnTo>
                      <a:pt x="3677" y="1351"/>
                    </a:lnTo>
                    <a:lnTo>
                      <a:pt x="3675" y="1333"/>
                    </a:lnTo>
                    <a:lnTo>
                      <a:pt x="3675" y="1315"/>
                    </a:lnTo>
                    <a:lnTo>
                      <a:pt x="3675" y="1296"/>
                    </a:lnTo>
                    <a:lnTo>
                      <a:pt x="3678" y="1278"/>
                    </a:lnTo>
                    <a:lnTo>
                      <a:pt x="3681" y="1260"/>
                    </a:lnTo>
                    <a:lnTo>
                      <a:pt x="3685" y="1242"/>
                    </a:lnTo>
                    <a:lnTo>
                      <a:pt x="3691" y="1224"/>
                    </a:lnTo>
                    <a:lnTo>
                      <a:pt x="3698" y="1208"/>
                    </a:lnTo>
                    <a:lnTo>
                      <a:pt x="3706" y="1192"/>
                    </a:lnTo>
                    <a:lnTo>
                      <a:pt x="3717" y="1177"/>
                    </a:lnTo>
                    <a:lnTo>
                      <a:pt x="3727" y="1162"/>
                    </a:lnTo>
                    <a:lnTo>
                      <a:pt x="3739" y="1149"/>
                    </a:lnTo>
                    <a:lnTo>
                      <a:pt x="3883" y="1005"/>
                    </a:lnTo>
                    <a:lnTo>
                      <a:pt x="3895" y="992"/>
                    </a:lnTo>
                    <a:lnTo>
                      <a:pt x="3904" y="979"/>
                    </a:lnTo>
                    <a:lnTo>
                      <a:pt x="3913" y="965"/>
                    </a:lnTo>
                    <a:lnTo>
                      <a:pt x="3920" y="949"/>
                    </a:lnTo>
                    <a:lnTo>
                      <a:pt x="3926" y="933"/>
                    </a:lnTo>
                    <a:lnTo>
                      <a:pt x="3930" y="918"/>
                    </a:lnTo>
                    <a:lnTo>
                      <a:pt x="3932" y="902"/>
                    </a:lnTo>
                    <a:lnTo>
                      <a:pt x="3933" y="886"/>
                    </a:lnTo>
                    <a:lnTo>
                      <a:pt x="3932" y="869"/>
                    </a:lnTo>
                    <a:lnTo>
                      <a:pt x="3930" y="853"/>
                    </a:lnTo>
                    <a:lnTo>
                      <a:pt x="3926" y="837"/>
                    </a:lnTo>
                    <a:lnTo>
                      <a:pt x="3920" y="822"/>
                    </a:lnTo>
                    <a:lnTo>
                      <a:pt x="3913" y="806"/>
                    </a:lnTo>
                    <a:lnTo>
                      <a:pt x="3904" y="792"/>
                    </a:lnTo>
                    <a:lnTo>
                      <a:pt x="3895" y="778"/>
                    </a:lnTo>
                    <a:lnTo>
                      <a:pt x="3883" y="765"/>
                    </a:lnTo>
                    <a:lnTo>
                      <a:pt x="3643" y="525"/>
                    </a:lnTo>
                    <a:lnTo>
                      <a:pt x="3630" y="514"/>
                    </a:lnTo>
                    <a:lnTo>
                      <a:pt x="3616" y="504"/>
                    </a:lnTo>
                    <a:lnTo>
                      <a:pt x="3602" y="495"/>
                    </a:lnTo>
                    <a:lnTo>
                      <a:pt x="3587" y="489"/>
                    </a:lnTo>
                    <a:lnTo>
                      <a:pt x="3572" y="483"/>
                    </a:lnTo>
                    <a:lnTo>
                      <a:pt x="3555" y="479"/>
                    </a:lnTo>
                    <a:lnTo>
                      <a:pt x="3539" y="477"/>
                    </a:lnTo>
                    <a:lnTo>
                      <a:pt x="3523" y="476"/>
                    </a:lnTo>
                    <a:lnTo>
                      <a:pt x="3507" y="477"/>
                    </a:lnTo>
                    <a:lnTo>
                      <a:pt x="3490" y="479"/>
                    </a:lnTo>
                    <a:lnTo>
                      <a:pt x="3474" y="483"/>
                    </a:lnTo>
                    <a:lnTo>
                      <a:pt x="3459" y="489"/>
                    </a:lnTo>
                    <a:lnTo>
                      <a:pt x="3444" y="495"/>
                    </a:lnTo>
                    <a:lnTo>
                      <a:pt x="3430" y="504"/>
                    </a:lnTo>
                    <a:lnTo>
                      <a:pt x="3415" y="514"/>
                    </a:lnTo>
                    <a:lnTo>
                      <a:pt x="3403" y="525"/>
                    </a:lnTo>
                    <a:lnTo>
                      <a:pt x="3259" y="669"/>
                    </a:lnTo>
                    <a:lnTo>
                      <a:pt x="3246" y="682"/>
                    </a:lnTo>
                    <a:lnTo>
                      <a:pt x="3232" y="692"/>
                    </a:lnTo>
                    <a:lnTo>
                      <a:pt x="3217" y="702"/>
                    </a:lnTo>
                    <a:lnTo>
                      <a:pt x="3200" y="710"/>
                    </a:lnTo>
                    <a:lnTo>
                      <a:pt x="3183" y="717"/>
                    </a:lnTo>
                    <a:lnTo>
                      <a:pt x="3166" y="723"/>
                    </a:lnTo>
                    <a:lnTo>
                      <a:pt x="3149" y="727"/>
                    </a:lnTo>
                    <a:lnTo>
                      <a:pt x="3130" y="731"/>
                    </a:lnTo>
                    <a:lnTo>
                      <a:pt x="3112" y="733"/>
                    </a:lnTo>
                    <a:lnTo>
                      <a:pt x="3093" y="733"/>
                    </a:lnTo>
                    <a:lnTo>
                      <a:pt x="3075" y="733"/>
                    </a:lnTo>
                    <a:lnTo>
                      <a:pt x="3056" y="731"/>
                    </a:lnTo>
                    <a:lnTo>
                      <a:pt x="3039" y="728"/>
                    </a:lnTo>
                    <a:lnTo>
                      <a:pt x="3022" y="723"/>
                    </a:lnTo>
                    <a:lnTo>
                      <a:pt x="3005" y="717"/>
                    </a:lnTo>
                    <a:lnTo>
                      <a:pt x="2989" y="710"/>
                    </a:lnTo>
                    <a:lnTo>
                      <a:pt x="2705" y="592"/>
                    </a:lnTo>
                    <a:lnTo>
                      <a:pt x="2689" y="587"/>
                    </a:lnTo>
                    <a:lnTo>
                      <a:pt x="2673" y="579"/>
                    </a:lnTo>
                    <a:lnTo>
                      <a:pt x="2658" y="570"/>
                    </a:lnTo>
                    <a:lnTo>
                      <a:pt x="2642" y="560"/>
                    </a:lnTo>
                    <a:lnTo>
                      <a:pt x="2628" y="549"/>
                    </a:lnTo>
                    <a:lnTo>
                      <a:pt x="2615" y="536"/>
                    </a:lnTo>
                    <a:lnTo>
                      <a:pt x="2603" y="522"/>
                    </a:lnTo>
                    <a:lnTo>
                      <a:pt x="2591" y="507"/>
                    </a:lnTo>
                    <a:lnTo>
                      <a:pt x="2581" y="492"/>
                    </a:lnTo>
                    <a:lnTo>
                      <a:pt x="2571" y="476"/>
                    </a:lnTo>
                    <a:lnTo>
                      <a:pt x="2563" y="460"/>
                    </a:lnTo>
                    <a:lnTo>
                      <a:pt x="2556" y="442"/>
                    </a:lnTo>
                    <a:lnTo>
                      <a:pt x="2551" y="425"/>
                    </a:lnTo>
                    <a:lnTo>
                      <a:pt x="2547" y="408"/>
                    </a:lnTo>
                    <a:lnTo>
                      <a:pt x="2544" y="391"/>
                    </a:lnTo>
                    <a:lnTo>
                      <a:pt x="2543" y="373"/>
                    </a:lnTo>
                    <a:lnTo>
                      <a:pt x="2543" y="169"/>
                    </a:lnTo>
                    <a:lnTo>
                      <a:pt x="2543" y="152"/>
                    </a:lnTo>
                    <a:lnTo>
                      <a:pt x="2540" y="135"/>
                    </a:lnTo>
                    <a:lnTo>
                      <a:pt x="2536" y="119"/>
                    </a:lnTo>
                    <a:lnTo>
                      <a:pt x="2530" y="103"/>
                    </a:lnTo>
                    <a:lnTo>
                      <a:pt x="2523" y="88"/>
                    </a:lnTo>
                    <a:lnTo>
                      <a:pt x="2515" y="75"/>
                    </a:lnTo>
                    <a:lnTo>
                      <a:pt x="2505" y="62"/>
                    </a:lnTo>
                    <a:lnTo>
                      <a:pt x="2493" y="50"/>
                    </a:lnTo>
                    <a:lnTo>
                      <a:pt x="2481" y="39"/>
                    </a:lnTo>
                    <a:lnTo>
                      <a:pt x="2469" y="28"/>
                    </a:lnTo>
                    <a:lnTo>
                      <a:pt x="2455" y="20"/>
                    </a:lnTo>
                    <a:lnTo>
                      <a:pt x="2440" y="13"/>
                    </a:lnTo>
                    <a:lnTo>
                      <a:pt x="2424" y="7"/>
                    </a:lnTo>
                    <a:lnTo>
                      <a:pt x="2408" y="3"/>
                    </a:lnTo>
                    <a:lnTo>
                      <a:pt x="2391" y="1"/>
                    </a:lnTo>
                    <a:lnTo>
                      <a:pt x="2374" y="0"/>
                    </a:lnTo>
                    <a:lnTo>
                      <a:pt x="2035" y="0"/>
                    </a:lnTo>
                    <a:lnTo>
                      <a:pt x="2018" y="1"/>
                    </a:lnTo>
                    <a:lnTo>
                      <a:pt x="2001" y="3"/>
                    </a:lnTo>
                    <a:lnTo>
                      <a:pt x="1985" y="7"/>
                    </a:lnTo>
                    <a:lnTo>
                      <a:pt x="1969" y="13"/>
                    </a:lnTo>
                    <a:lnTo>
                      <a:pt x="1955" y="20"/>
                    </a:lnTo>
                    <a:lnTo>
                      <a:pt x="1941" y="28"/>
                    </a:lnTo>
                    <a:lnTo>
                      <a:pt x="1927" y="39"/>
                    </a:lnTo>
                    <a:lnTo>
                      <a:pt x="1915" y="50"/>
                    </a:lnTo>
                    <a:lnTo>
                      <a:pt x="1904" y="62"/>
                    </a:lnTo>
                    <a:lnTo>
                      <a:pt x="1894" y="75"/>
                    </a:lnTo>
                    <a:lnTo>
                      <a:pt x="1886" y="88"/>
                    </a:lnTo>
                    <a:lnTo>
                      <a:pt x="1879" y="103"/>
                    </a:lnTo>
                    <a:lnTo>
                      <a:pt x="1873" y="119"/>
                    </a:lnTo>
                    <a:lnTo>
                      <a:pt x="1869" y="135"/>
                    </a:lnTo>
                    <a:lnTo>
                      <a:pt x="1867" y="152"/>
                    </a:lnTo>
                    <a:lnTo>
                      <a:pt x="1866" y="169"/>
                    </a:lnTo>
                    <a:lnTo>
                      <a:pt x="1866" y="373"/>
                    </a:lnTo>
                    <a:lnTo>
                      <a:pt x="1864" y="391"/>
                    </a:lnTo>
                    <a:lnTo>
                      <a:pt x="1861" y="408"/>
                    </a:lnTo>
                    <a:lnTo>
                      <a:pt x="1858" y="425"/>
                    </a:lnTo>
                    <a:lnTo>
                      <a:pt x="1852" y="442"/>
                    </a:lnTo>
                    <a:lnTo>
                      <a:pt x="1845" y="460"/>
                    </a:lnTo>
                    <a:lnTo>
                      <a:pt x="1837" y="476"/>
                    </a:lnTo>
                    <a:lnTo>
                      <a:pt x="1828" y="492"/>
                    </a:lnTo>
                    <a:lnTo>
                      <a:pt x="1818" y="507"/>
                    </a:lnTo>
                    <a:lnTo>
                      <a:pt x="1807" y="522"/>
                    </a:lnTo>
                    <a:lnTo>
                      <a:pt x="1793" y="536"/>
                    </a:lnTo>
                    <a:lnTo>
                      <a:pt x="1780" y="549"/>
                    </a:lnTo>
                    <a:lnTo>
                      <a:pt x="1766" y="560"/>
                    </a:lnTo>
                    <a:lnTo>
                      <a:pt x="1751" y="570"/>
                    </a:lnTo>
                    <a:lnTo>
                      <a:pt x="1736" y="579"/>
                    </a:lnTo>
                    <a:lnTo>
                      <a:pt x="1719" y="587"/>
                    </a:lnTo>
                    <a:lnTo>
                      <a:pt x="1703" y="592"/>
                    </a:lnTo>
                    <a:lnTo>
                      <a:pt x="1419" y="710"/>
                    </a:lnTo>
                    <a:lnTo>
                      <a:pt x="1404" y="717"/>
                    </a:lnTo>
                    <a:lnTo>
                      <a:pt x="1387" y="723"/>
                    </a:lnTo>
                    <a:lnTo>
                      <a:pt x="1370" y="728"/>
                    </a:lnTo>
                    <a:lnTo>
                      <a:pt x="1352" y="731"/>
                    </a:lnTo>
                    <a:lnTo>
                      <a:pt x="1334" y="733"/>
                    </a:lnTo>
                    <a:lnTo>
                      <a:pt x="1316" y="733"/>
                    </a:lnTo>
                    <a:lnTo>
                      <a:pt x="1297" y="733"/>
                    </a:lnTo>
                    <a:lnTo>
                      <a:pt x="1278" y="731"/>
                    </a:lnTo>
                    <a:lnTo>
                      <a:pt x="1261" y="727"/>
                    </a:lnTo>
                    <a:lnTo>
                      <a:pt x="1243" y="723"/>
                    </a:lnTo>
                    <a:lnTo>
                      <a:pt x="1225" y="717"/>
                    </a:lnTo>
                    <a:lnTo>
                      <a:pt x="1208" y="710"/>
                    </a:lnTo>
                    <a:lnTo>
                      <a:pt x="1193" y="702"/>
                    </a:lnTo>
                    <a:lnTo>
                      <a:pt x="1178" y="692"/>
                    </a:lnTo>
                    <a:lnTo>
                      <a:pt x="1164" y="682"/>
                    </a:lnTo>
                    <a:lnTo>
                      <a:pt x="1150" y="669"/>
                    </a:lnTo>
                    <a:lnTo>
                      <a:pt x="1005" y="525"/>
                    </a:lnTo>
                    <a:lnTo>
                      <a:pt x="993" y="514"/>
                    </a:lnTo>
                    <a:lnTo>
                      <a:pt x="979" y="504"/>
                    </a:lnTo>
                    <a:lnTo>
                      <a:pt x="965" y="495"/>
                    </a:lnTo>
                    <a:lnTo>
                      <a:pt x="950" y="489"/>
                    </a:lnTo>
                    <a:lnTo>
                      <a:pt x="934" y="483"/>
                    </a:lnTo>
                    <a:lnTo>
                      <a:pt x="918" y="479"/>
                    </a:lnTo>
                    <a:lnTo>
                      <a:pt x="902" y="477"/>
                    </a:lnTo>
                    <a:lnTo>
                      <a:pt x="886" y="476"/>
                    </a:lnTo>
                    <a:lnTo>
                      <a:pt x="869" y="477"/>
                    </a:lnTo>
                    <a:lnTo>
                      <a:pt x="853" y="479"/>
                    </a:lnTo>
                    <a:lnTo>
                      <a:pt x="837" y="483"/>
                    </a:lnTo>
                    <a:lnTo>
                      <a:pt x="822" y="489"/>
                    </a:lnTo>
                    <a:lnTo>
                      <a:pt x="807" y="495"/>
                    </a:lnTo>
                    <a:lnTo>
                      <a:pt x="792" y="504"/>
                    </a:lnTo>
                    <a:lnTo>
                      <a:pt x="779" y="514"/>
                    </a:lnTo>
                    <a:lnTo>
                      <a:pt x="766" y="525"/>
                    </a:lnTo>
                    <a:lnTo>
                      <a:pt x="527" y="765"/>
                    </a:lnTo>
                    <a:lnTo>
                      <a:pt x="514" y="778"/>
                    </a:lnTo>
                    <a:lnTo>
                      <a:pt x="504" y="792"/>
                    </a:lnTo>
                    <a:lnTo>
                      <a:pt x="496" y="806"/>
                    </a:lnTo>
                    <a:lnTo>
                      <a:pt x="489" y="822"/>
                    </a:lnTo>
                    <a:lnTo>
                      <a:pt x="484" y="837"/>
                    </a:lnTo>
                    <a:lnTo>
                      <a:pt x="480" y="853"/>
                    </a:lnTo>
                    <a:lnTo>
                      <a:pt x="477" y="869"/>
                    </a:lnTo>
                    <a:lnTo>
                      <a:pt x="477" y="886"/>
                    </a:lnTo>
                    <a:lnTo>
                      <a:pt x="477" y="902"/>
                    </a:lnTo>
                    <a:lnTo>
                      <a:pt x="480" y="918"/>
                    </a:lnTo>
                    <a:lnTo>
                      <a:pt x="484" y="933"/>
                    </a:lnTo>
                    <a:lnTo>
                      <a:pt x="489" y="949"/>
                    </a:lnTo>
                    <a:lnTo>
                      <a:pt x="496" y="965"/>
                    </a:lnTo>
                    <a:lnTo>
                      <a:pt x="504" y="979"/>
                    </a:lnTo>
                    <a:lnTo>
                      <a:pt x="514" y="992"/>
                    </a:lnTo>
                    <a:lnTo>
                      <a:pt x="527" y="1005"/>
                    </a:lnTo>
                    <a:lnTo>
                      <a:pt x="670" y="1149"/>
                    </a:lnTo>
                    <a:lnTo>
                      <a:pt x="682" y="1162"/>
                    </a:lnTo>
                    <a:lnTo>
                      <a:pt x="693" y="1177"/>
                    </a:lnTo>
                    <a:lnTo>
                      <a:pt x="702" y="1192"/>
                    </a:lnTo>
                    <a:lnTo>
                      <a:pt x="710" y="1208"/>
                    </a:lnTo>
                    <a:lnTo>
                      <a:pt x="717" y="1224"/>
                    </a:lnTo>
                    <a:lnTo>
                      <a:pt x="723" y="1242"/>
                    </a:lnTo>
                    <a:lnTo>
                      <a:pt x="728" y="1260"/>
                    </a:lnTo>
                    <a:lnTo>
                      <a:pt x="732" y="1278"/>
                    </a:lnTo>
                    <a:lnTo>
                      <a:pt x="734" y="1296"/>
                    </a:lnTo>
                    <a:lnTo>
                      <a:pt x="735" y="1315"/>
                    </a:lnTo>
                    <a:lnTo>
                      <a:pt x="734" y="1333"/>
                    </a:lnTo>
                    <a:lnTo>
                      <a:pt x="732" y="1351"/>
                    </a:lnTo>
                    <a:lnTo>
                      <a:pt x="728" y="1369"/>
                    </a:lnTo>
                    <a:lnTo>
                      <a:pt x="723" y="1387"/>
                    </a:lnTo>
                    <a:lnTo>
                      <a:pt x="717" y="1403"/>
                    </a:lnTo>
                    <a:lnTo>
                      <a:pt x="710" y="1419"/>
                    </a:lnTo>
                    <a:lnTo>
                      <a:pt x="594" y="1703"/>
                    </a:lnTo>
                    <a:lnTo>
                      <a:pt x="587" y="1719"/>
                    </a:lnTo>
                    <a:lnTo>
                      <a:pt x="579" y="1736"/>
                    </a:lnTo>
                    <a:lnTo>
                      <a:pt x="570" y="1751"/>
                    </a:lnTo>
                    <a:lnTo>
                      <a:pt x="560" y="1766"/>
                    </a:lnTo>
                    <a:lnTo>
                      <a:pt x="549" y="1780"/>
                    </a:lnTo>
                    <a:lnTo>
                      <a:pt x="536" y="1793"/>
                    </a:lnTo>
                    <a:lnTo>
                      <a:pt x="523" y="1806"/>
                    </a:lnTo>
                    <a:lnTo>
                      <a:pt x="508" y="1818"/>
                    </a:lnTo>
                    <a:lnTo>
                      <a:pt x="493" y="1828"/>
                    </a:lnTo>
                    <a:lnTo>
                      <a:pt x="477" y="1837"/>
                    </a:lnTo>
                    <a:lnTo>
                      <a:pt x="460" y="1845"/>
                    </a:lnTo>
                    <a:lnTo>
                      <a:pt x="443" y="1852"/>
                    </a:lnTo>
                    <a:lnTo>
                      <a:pt x="426" y="1857"/>
                    </a:lnTo>
                    <a:lnTo>
                      <a:pt x="409" y="1861"/>
                    </a:lnTo>
                    <a:lnTo>
                      <a:pt x="391" y="1864"/>
                    </a:lnTo>
                    <a:lnTo>
                      <a:pt x="373" y="1865"/>
                    </a:lnTo>
                    <a:lnTo>
                      <a:pt x="170" y="1864"/>
                    </a:lnTo>
                    <a:lnTo>
                      <a:pt x="152" y="1865"/>
                    </a:lnTo>
                    <a:lnTo>
                      <a:pt x="136" y="1868"/>
                    </a:lnTo>
                    <a:lnTo>
                      <a:pt x="120" y="1873"/>
                    </a:lnTo>
                    <a:lnTo>
                      <a:pt x="104" y="1879"/>
                    </a:lnTo>
                    <a:lnTo>
                      <a:pt x="89" y="1886"/>
                    </a:lnTo>
                    <a:lnTo>
                      <a:pt x="75" y="1894"/>
                    </a:lnTo>
                    <a:lnTo>
                      <a:pt x="62" y="1904"/>
                    </a:lnTo>
                    <a:lnTo>
                      <a:pt x="50" y="1915"/>
                    </a:lnTo>
                    <a:lnTo>
                      <a:pt x="39" y="1926"/>
                    </a:lnTo>
                    <a:lnTo>
                      <a:pt x="30" y="1939"/>
                    </a:lnTo>
                    <a:lnTo>
                      <a:pt x="20" y="1954"/>
                    </a:lnTo>
                    <a:lnTo>
                      <a:pt x="13" y="1969"/>
                    </a:lnTo>
                    <a:lnTo>
                      <a:pt x="8" y="1984"/>
                    </a:lnTo>
                    <a:lnTo>
                      <a:pt x="3" y="2000"/>
                    </a:lnTo>
                    <a:lnTo>
                      <a:pt x="1" y="2018"/>
                    </a:lnTo>
                    <a:lnTo>
                      <a:pt x="0" y="2035"/>
                    </a:lnTo>
                    <a:lnTo>
                      <a:pt x="0" y="2374"/>
                    </a:lnTo>
                    <a:lnTo>
                      <a:pt x="1" y="2391"/>
                    </a:lnTo>
                    <a:lnTo>
                      <a:pt x="3" y="2408"/>
                    </a:lnTo>
                    <a:lnTo>
                      <a:pt x="8" y="2424"/>
                    </a:lnTo>
                    <a:lnTo>
                      <a:pt x="13" y="2440"/>
                    </a:lnTo>
                    <a:lnTo>
                      <a:pt x="20" y="2454"/>
                    </a:lnTo>
                    <a:lnTo>
                      <a:pt x="30" y="2468"/>
                    </a:lnTo>
                    <a:lnTo>
                      <a:pt x="39" y="2481"/>
                    </a:lnTo>
                    <a:lnTo>
                      <a:pt x="50" y="2493"/>
                    </a:lnTo>
                    <a:lnTo>
                      <a:pt x="62" y="2504"/>
                    </a:lnTo>
                    <a:lnTo>
                      <a:pt x="75" y="2515"/>
                    </a:lnTo>
                    <a:lnTo>
                      <a:pt x="89" y="2523"/>
                    </a:lnTo>
                    <a:lnTo>
                      <a:pt x="104" y="2530"/>
                    </a:lnTo>
                    <a:lnTo>
                      <a:pt x="120" y="2536"/>
                    </a:lnTo>
                    <a:lnTo>
                      <a:pt x="136" y="2540"/>
                    </a:lnTo>
                    <a:lnTo>
                      <a:pt x="152" y="2542"/>
                    </a:lnTo>
                    <a:lnTo>
                      <a:pt x="170" y="2543"/>
                    </a:lnTo>
                    <a:lnTo>
                      <a:pt x="373" y="2543"/>
                    </a:lnTo>
                    <a:lnTo>
                      <a:pt x="391" y="2544"/>
                    </a:lnTo>
                    <a:lnTo>
                      <a:pt x="408" y="2547"/>
                    </a:lnTo>
                    <a:lnTo>
                      <a:pt x="426" y="2551"/>
                    </a:lnTo>
                    <a:lnTo>
                      <a:pt x="443" y="2556"/>
                    </a:lnTo>
                    <a:lnTo>
                      <a:pt x="460" y="2563"/>
                    </a:lnTo>
                    <a:lnTo>
                      <a:pt x="477" y="2571"/>
                    </a:lnTo>
                    <a:lnTo>
                      <a:pt x="492" y="2581"/>
                    </a:lnTo>
                    <a:lnTo>
                      <a:pt x="507" y="2591"/>
                    </a:lnTo>
                    <a:lnTo>
                      <a:pt x="523" y="2603"/>
                    </a:lnTo>
                    <a:lnTo>
                      <a:pt x="536" y="2615"/>
                    </a:lnTo>
                    <a:lnTo>
                      <a:pt x="549" y="2628"/>
                    </a:lnTo>
                    <a:lnTo>
                      <a:pt x="560" y="2642"/>
                    </a:lnTo>
                    <a:lnTo>
                      <a:pt x="570" y="2658"/>
                    </a:lnTo>
                    <a:lnTo>
                      <a:pt x="579" y="2673"/>
                    </a:lnTo>
                    <a:lnTo>
                      <a:pt x="586" y="2689"/>
                    </a:lnTo>
                    <a:lnTo>
                      <a:pt x="593" y="2705"/>
                    </a:lnTo>
                    <a:lnTo>
                      <a:pt x="710" y="2989"/>
                    </a:lnTo>
                    <a:lnTo>
                      <a:pt x="717" y="3006"/>
                    </a:lnTo>
                    <a:lnTo>
                      <a:pt x="723" y="3022"/>
                    </a:lnTo>
                    <a:lnTo>
                      <a:pt x="728" y="3039"/>
                    </a:lnTo>
                    <a:lnTo>
                      <a:pt x="732" y="3057"/>
                    </a:lnTo>
                    <a:lnTo>
                      <a:pt x="734" y="3075"/>
                    </a:lnTo>
                    <a:lnTo>
                      <a:pt x="735" y="3094"/>
                    </a:lnTo>
                    <a:lnTo>
                      <a:pt x="734" y="3112"/>
                    </a:lnTo>
                    <a:lnTo>
                      <a:pt x="732" y="3130"/>
                    </a:lnTo>
                    <a:lnTo>
                      <a:pt x="727" y="3149"/>
                    </a:lnTo>
                    <a:lnTo>
                      <a:pt x="723" y="3166"/>
                    </a:lnTo>
                    <a:lnTo>
                      <a:pt x="717" y="3184"/>
                    </a:lnTo>
                    <a:lnTo>
                      <a:pt x="710" y="3200"/>
                    </a:lnTo>
                    <a:lnTo>
                      <a:pt x="702" y="3217"/>
                    </a:lnTo>
                    <a:lnTo>
                      <a:pt x="693" y="3232"/>
                    </a:lnTo>
                    <a:lnTo>
                      <a:pt x="682" y="3246"/>
                    </a:lnTo>
                    <a:lnTo>
                      <a:pt x="670" y="3259"/>
                    </a:lnTo>
                    <a:lnTo>
                      <a:pt x="526" y="3403"/>
                    </a:lnTo>
                    <a:lnTo>
                      <a:pt x="514" y="3415"/>
                    </a:lnTo>
                    <a:lnTo>
                      <a:pt x="504" y="3430"/>
                    </a:lnTo>
                    <a:lnTo>
                      <a:pt x="496" y="3444"/>
                    </a:lnTo>
                    <a:lnTo>
                      <a:pt x="489" y="3459"/>
                    </a:lnTo>
                    <a:lnTo>
                      <a:pt x="483" y="3474"/>
                    </a:lnTo>
                    <a:lnTo>
                      <a:pt x="480" y="3490"/>
                    </a:lnTo>
                    <a:lnTo>
                      <a:pt x="477" y="3507"/>
                    </a:lnTo>
                    <a:lnTo>
                      <a:pt x="477" y="3523"/>
                    </a:lnTo>
                    <a:lnTo>
                      <a:pt x="477" y="3539"/>
                    </a:lnTo>
                    <a:lnTo>
                      <a:pt x="480" y="3555"/>
                    </a:lnTo>
                    <a:lnTo>
                      <a:pt x="483" y="3572"/>
                    </a:lnTo>
                    <a:lnTo>
                      <a:pt x="489" y="3587"/>
                    </a:lnTo>
                    <a:lnTo>
                      <a:pt x="496" y="3602"/>
                    </a:lnTo>
                    <a:lnTo>
                      <a:pt x="504" y="3616"/>
                    </a:lnTo>
                    <a:lnTo>
                      <a:pt x="514" y="3630"/>
                    </a:lnTo>
                    <a:lnTo>
                      <a:pt x="526" y="3643"/>
                    </a:lnTo>
                    <a:lnTo>
                      <a:pt x="766" y="3883"/>
                    </a:lnTo>
                    <a:lnTo>
                      <a:pt x="779" y="3894"/>
                    </a:lnTo>
                    <a:lnTo>
                      <a:pt x="792" y="3904"/>
                    </a:lnTo>
                    <a:lnTo>
                      <a:pt x="807" y="3913"/>
                    </a:lnTo>
                    <a:lnTo>
                      <a:pt x="822" y="3921"/>
                    </a:lnTo>
                    <a:lnTo>
                      <a:pt x="837" y="3926"/>
                    </a:lnTo>
                    <a:lnTo>
                      <a:pt x="853" y="3930"/>
                    </a:lnTo>
                    <a:lnTo>
                      <a:pt x="869" y="3932"/>
                    </a:lnTo>
                    <a:lnTo>
                      <a:pt x="886" y="3933"/>
                    </a:lnTo>
                    <a:lnTo>
                      <a:pt x="902" y="3932"/>
                    </a:lnTo>
                    <a:lnTo>
                      <a:pt x="918" y="3930"/>
                    </a:lnTo>
                    <a:lnTo>
                      <a:pt x="934" y="3926"/>
                    </a:lnTo>
                    <a:lnTo>
                      <a:pt x="950" y="3921"/>
                    </a:lnTo>
                    <a:lnTo>
                      <a:pt x="965" y="3913"/>
                    </a:lnTo>
                    <a:lnTo>
                      <a:pt x="979" y="3904"/>
                    </a:lnTo>
                    <a:lnTo>
                      <a:pt x="993" y="3894"/>
                    </a:lnTo>
                    <a:lnTo>
                      <a:pt x="1005" y="3883"/>
                    </a:lnTo>
                    <a:lnTo>
                      <a:pt x="1150" y="3739"/>
                    </a:lnTo>
                    <a:lnTo>
                      <a:pt x="1163" y="3727"/>
                    </a:lnTo>
                    <a:lnTo>
                      <a:pt x="1177" y="3717"/>
                    </a:lnTo>
                    <a:lnTo>
                      <a:pt x="1192" y="3706"/>
                    </a:lnTo>
                    <a:lnTo>
                      <a:pt x="1208" y="3698"/>
                    </a:lnTo>
                    <a:lnTo>
                      <a:pt x="1225" y="3691"/>
                    </a:lnTo>
                    <a:lnTo>
                      <a:pt x="1243" y="3685"/>
                    </a:lnTo>
                    <a:lnTo>
                      <a:pt x="1260" y="3681"/>
                    </a:lnTo>
                    <a:lnTo>
                      <a:pt x="1278" y="3678"/>
                    </a:lnTo>
                    <a:lnTo>
                      <a:pt x="1296" y="3675"/>
                    </a:lnTo>
                    <a:lnTo>
                      <a:pt x="1315" y="3675"/>
                    </a:lnTo>
                    <a:lnTo>
                      <a:pt x="1333" y="3675"/>
                    </a:lnTo>
                    <a:lnTo>
                      <a:pt x="1351" y="3677"/>
                    </a:lnTo>
                    <a:lnTo>
                      <a:pt x="1370" y="3681"/>
                    </a:lnTo>
                    <a:lnTo>
                      <a:pt x="1387" y="3685"/>
                    </a:lnTo>
                    <a:lnTo>
                      <a:pt x="1403" y="3691"/>
                    </a:lnTo>
                    <a:lnTo>
                      <a:pt x="1419" y="3699"/>
                    </a:lnTo>
                    <a:lnTo>
                      <a:pt x="1703" y="3816"/>
                    </a:lnTo>
                    <a:lnTo>
                      <a:pt x="1719" y="3822"/>
                    </a:lnTo>
                    <a:lnTo>
                      <a:pt x="1736" y="3829"/>
                    </a:lnTo>
                    <a:lnTo>
                      <a:pt x="1751" y="3838"/>
                    </a:lnTo>
                    <a:lnTo>
                      <a:pt x="1766" y="3848"/>
                    </a:lnTo>
                    <a:lnTo>
                      <a:pt x="1780" y="3861"/>
                    </a:lnTo>
                    <a:lnTo>
                      <a:pt x="1793" y="3873"/>
                    </a:lnTo>
                    <a:lnTo>
                      <a:pt x="1807" y="3887"/>
                    </a:lnTo>
                    <a:lnTo>
                      <a:pt x="1818" y="3901"/>
                    </a:lnTo>
                    <a:lnTo>
                      <a:pt x="1828" y="3916"/>
                    </a:lnTo>
                    <a:lnTo>
                      <a:pt x="1837" y="3933"/>
                    </a:lnTo>
                    <a:lnTo>
                      <a:pt x="1845" y="3949"/>
                    </a:lnTo>
                    <a:lnTo>
                      <a:pt x="1852" y="3966"/>
                    </a:lnTo>
                    <a:lnTo>
                      <a:pt x="1858" y="3983"/>
                    </a:lnTo>
                    <a:lnTo>
                      <a:pt x="1861" y="4001"/>
                    </a:lnTo>
                    <a:lnTo>
                      <a:pt x="1864" y="4019"/>
                    </a:lnTo>
                    <a:lnTo>
                      <a:pt x="1866" y="4036"/>
                    </a:lnTo>
                    <a:lnTo>
                      <a:pt x="1866" y="4239"/>
                    </a:lnTo>
                    <a:lnTo>
                      <a:pt x="1867" y="4256"/>
                    </a:lnTo>
                    <a:lnTo>
                      <a:pt x="1869" y="4272"/>
                    </a:lnTo>
                    <a:lnTo>
                      <a:pt x="1873" y="4289"/>
                    </a:lnTo>
                    <a:lnTo>
                      <a:pt x="1879" y="4305"/>
                    </a:lnTo>
                    <a:lnTo>
                      <a:pt x="1886" y="4319"/>
                    </a:lnTo>
                    <a:lnTo>
                      <a:pt x="1894" y="4333"/>
                    </a:lnTo>
                    <a:lnTo>
                      <a:pt x="1904" y="4347"/>
                    </a:lnTo>
                    <a:lnTo>
                      <a:pt x="1915" y="4359"/>
                    </a:lnTo>
                    <a:lnTo>
                      <a:pt x="1927" y="4370"/>
                    </a:lnTo>
                    <a:lnTo>
                      <a:pt x="1941" y="4379"/>
                    </a:lnTo>
                    <a:lnTo>
                      <a:pt x="1954" y="4388"/>
                    </a:lnTo>
                    <a:lnTo>
                      <a:pt x="1969" y="4395"/>
                    </a:lnTo>
                    <a:lnTo>
                      <a:pt x="1984" y="4400"/>
                    </a:lnTo>
                    <a:lnTo>
                      <a:pt x="2000" y="4405"/>
                    </a:lnTo>
                    <a:lnTo>
                      <a:pt x="2018" y="4407"/>
                    </a:lnTo>
                    <a:lnTo>
                      <a:pt x="2035" y="4408"/>
                    </a:lnTo>
                    <a:lnTo>
                      <a:pt x="2374" y="4408"/>
                    </a:lnTo>
                    <a:lnTo>
                      <a:pt x="2391" y="4407"/>
                    </a:lnTo>
                    <a:lnTo>
                      <a:pt x="2408" y="4405"/>
                    </a:lnTo>
                    <a:lnTo>
                      <a:pt x="2424" y="4400"/>
                    </a:lnTo>
                    <a:lnTo>
                      <a:pt x="2440" y="4395"/>
                    </a:lnTo>
                    <a:lnTo>
                      <a:pt x="2455" y="4388"/>
                    </a:lnTo>
                    <a:lnTo>
                      <a:pt x="2469" y="4379"/>
                    </a:lnTo>
                    <a:lnTo>
                      <a:pt x="2481" y="4370"/>
                    </a:lnTo>
                    <a:lnTo>
                      <a:pt x="2493" y="4359"/>
                    </a:lnTo>
                    <a:lnTo>
                      <a:pt x="2505" y="4347"/>
                    </a:lnTo>
                    <a:lnTo>
                      <a:pt x="2515" y="4333"/>
                    </a:lnTo>
                    <a:lnTo>
                      <a:pt x="2523" y="4319"/>
                    </a:lnTo>
                    <a:lnTo>
                      <a:pt x="2530" y="4305"/>
                    </a:lnTo>
                    <a:lnTo>
                      <a:pt x="2536" y="4289"/>
                    </a:lnTo>
                    <a:lnTo>
                      <a:pt x="2540" y="4272"/>
                    </a:lnTo>
                    <a:lnTo>
                      <a:pt x="2543" y="4256"/>
                    </a:lnTo>
                    <a:lnTo>
                      <a:pt x="2543" y="4239"/>
                    </a:lnTo>
                    <a:lnTo>
                      <a:pt x="2543" y="4036"/>
                    </a:lnTo>
                    <a:lnTo>
                      <a:pt x="2544" y="4019"/>
                    </a:lnTo>
                    <a:lnTo>
                      <a:pt x="2547" y="4001"/>
                    </a:lnTo>
                    <a:lnTo>
                      <a:pt x="2551" y="3983"/>
                    </a:lnTo>
                    <a:lnTo>
                      <a:pt x="2556" y="3966"/>
                    </a:lnTo>
                    <a:lnTo>
                      <a:pt x="2563" y="3949"/>
                    </a:lnTo>
                    <a:lnTo>
                      <a:pt x="2571" y="3933"/>
                    </a:lnTo>
                    <a:lnTo>
                      <a:pt x="2581" y="3916"/>
                    </a:lnTo>
                    <a:lnTo>
                      <a:pt x="2591" y="3901"/>
                    </a:lnTo>
                    <a:lnTo>
                      <a:pt x="2603" y="3887"/>
                    </a:lnTo>
                    <a:lnTo>
                      <a:pt x="2615" y="3873"/>
                    </a:lnTo>
                    <a:lnTo>
                      <a:pt x="2628" y="3861"/>
                    </a:lnTo>
                    <a:lnTo>
                      <a:pt x="2642" y="3848"/>
                    </a:lnTo>
                    <a:lnTo>
                      <a:pt x="2658" y="3838"/>
                    </a:lnTo>
                    <a:lnTo>
                      <a:pt x="2673" y="3829"/>
                    </a:lnTo>
                    <a:lnTo>
                      <a:pt x="2689" y="3822"/>
                    </a:lnTo>
                    <a:lnTo>
                      <a:pt x="2705" y="3816"/>
                    </a:lnTo>
                    <a:lnTo>
                      <a:pt x="2989" y="3699"/>
                    </a:lnTo>
                    <a:lnTo>
                      <a:pt x="3006" y="3691"/>
                    </a:lnTo>
                    <a:lnTo>
                      <a:pt x="3022" y="3685"/>
                    </a:lnTo>
                    <a:lnTo>
                      <a:pt x="3039" y="3681"/>
                    </a:lnTo>
                    <a:lnTo>
                      <a:pt x="3057" y="3677"/>
                    </a:lnTo>
                    <a:lnTo>
                      <a:pt x="3076" y="3675"/>
                    </a:lnTo>
                    <a:lnTo>
                      <a:pt x="3094" y="3675"/>
                    </a:lnTo>
                    <a:lnTo>
                      <a:pt x="3112" y="3675"/>
                    </a:lnTo>
                    <a:lnTo>
                      <a:pt x="3130" y="3678"/>
                    </a:lnTo>
                    <a:lnTo>
                      <a:pt x="3149" y="3681"/>
                    </a:lnTo>
                    <a:lnTo>
                      <a:pt x="3167" y="3685"/>
                    </a:lnTo>
                    <a:lnTo>
                      <a:pt x="3184" y="3691"/>
                    </a:lnTo>
                    <a:lnTo>
                      <a:pt x="3201" y="3698"/>
                    </a:lnTo>
                    <a:lnTo>
                      <a:pt x="3217" y="3706"/>
                    </a:lnTo>
                    <a:lnTo>
                      <a:pt x="3232" y="3717"/>
                    </a:lnTo>
                    <a:lnTo>
                      <a:pt x="3246" y="3727"/>
                    </a:lnTo>
                    <a:lnTo>
                      <a:pt x="3259" y="3739"/>
                    </a:lnTo>
                    <a:lnTo>
                      <a:pt x="3403" y="3883"/>
                    </a:lnTo>
                    <a:lnTo>
                      <a:pt x="3415" y="3894"/>
                    </a:lnTo>
                    <a:lnTo>
                      <a:pt x="3430" y="3904"/>
                    </a:lnTo>
                    <a:lnTo>
                      <a:pt x="3444" y="3913"/>
                    </a:lnTo>
                    <a:lnTo>
                      <a:pt x="3459" y="3921"/>
                    </a:lnTo>
                    <a:lnTo>
                      <a:pt x="3474" y="3926"/>
                    </a:lnTo>
                    <a:lnTo>
                      <a:pt x="3490" y="3930"/>
                    </a:lnTo>
                    <a:lnTo>
                      <a:pt x="3507" y="3932"/>
                    </a:lnTo>
                    <a:lnTo>
                      <a:pt x="3523" y="3933"/>
                    </a:lnTo>
                    <a:lnTo>
                      <a:pt x="3539" y="3932"/>
                    </a:lnTo>
                    <a:lnTo>
                      <a:pt x="3555" y="3930"/>
                    </a:lnTo>
                    <a:lnTo>
                      <a:pt x="3572" y="3926"/>
                    </a:lnTo>
                    <a:lnTo>
                      <a:pt x="3587" y="3921"/>
                    </a:lnTo>
                    <a:lnTo>
                      <a:pt x="3602" y="3913"/>
                    </a:lnTo>
                    <a:lnTo>
                      <a:pt x="3616" y="3904"/>
                    </a:lnTo>
                    <a:lnTo>
                      <a:pt x="3630" y="3894"/>
                    </a:lnTo>
                    <a:lnTo>
                      <a:pt x="3643" y="3883"/>
                    </a:lnTo>
                    <a:lnTo>
                      <a:pt x="3883" y="3643"/>
                    </a:lnTo>
                    <a:lnTo>
                      <a:pt x="3895" y="3630"/>
                    </a:lnTo>
                    <a:lnTo>
                      <a:pt x="3904" y="3616"/>
                    </a:lnTo>
                    <a:lnTo>
                      <a:pt x="3913" y="3602"/>
                    </a:lnTo>
                    <a:lnTo>
                      <a:pt x="3920" y="3587"/>
                    </a:lnTo>
                    <a:lnTo>
                      <a:pt x="3926" y="3572"/>
                    </a:lnTo>
                    <a:lnTo>
                      <a:pt x="3930" y="3555"/>
                    </a:lnTo>
                    <a:lnTo>
                      <a:pt x="3932" y="3539"/>
                    </a:lnTo>
                    <a:lnTo>
                      <a:pt x="3933" y="3523"/>
                    </a:lnTo>
                    <a:lnTo>
                      <a:pt x="3932" y="3507"/>
                    </a:lnTo>
                    <a:lnTo>
                      <a:pt x="3930" y="3490"/>
                    </a:lnTo>
                    <a:lnTo>
                      <a:pt x="3926" y="3474"/>
                    </a:lnTo>
                    <a:lnTo>
                      <a:pt x="3920" y="3459"/>
                    </a:lnTo>
                    <a:lnTo>
                      <a:pt x="3913" y="3444"/>
                    </a:lnTo>
                    <a:lnTo>
                      <a:pt x="3904" y="3430"/>
                    </a:lnTo>
                    <a:lnTo>
                      <a:pt x="3895" y="3415"/>
                    </a:lnTo>
                    <a:lnTo>
                      <a:pt x="3883" y="3403"/>
                    </a:lnTo>
                    <a:lnTo>
                      <a:pt x="3739" y="3259"/>
                    </a:lnTo>
                    <a:lnTo>
                      <a:pt x="3727" y="3246"/>
                    </a:lnTo>
                    <a:lnTo>
                      <a:pt x="3717" y="3232"/>
                    </a:lnTo>
                    <a:lnTo>
                      <a:pt x="3706" y="3217"/>
                    </a:lnTo>
                    <a:lnTo>
                      <a:pt x="3698" y="3200"/>
                    </a:lnTo>
                    <a:lnTo>
                      <a:pt x="3691" y="3184"/>
                    </a:lnTo>
                    <a:lnTo>
                      <a:pt x="3685" y="3166"/>
                    </a:lnTo>
                    <a:lnTo>
                      <a:pt x="3681" y="3149"/>
                    </a:lnTo>
                    <a:lnTo>
                      <a:pt x="3678" y="3130"/>
                    </a:lnTo>
                    <a:lnTo>
                      <a:pt x="3675" y="3112"/>
                    </a:lnTo>
                    <a:lnTo>
                      <a:pt x="3675" y="3094"/>
                    </a:lnTo>
                    <a:lnTo>
                      <a:pt x="3675" y="3075"/>
                    </a:lnTo>
                    <a:lnTo>
                      <a:pt x="3677" y="3057"/>
                    </a:lnTo>
                    <a:lnTo>
                      <a:pt x="3680" y="3039"/>
                    </a:lnTo>
                    <a:lnTo>
                      <a:pt x="3685" y="3022"/>
                    </a:lnTo>
                    <a:lnTo>
                      <a:pt x="3691" y="3006"/>
                    </a:lnTo>
                    <a:lnTo>
                      <a:pt x="3699" y="2989"/>
                    </a:lnTo>
                    <a:lnTo>
                      <a:pt x="3816" y="2705"/>
                    </a:lnTo>
                    <a:lnTo>
                      <a:pt x="3822" y="2689"/>
                    </a:lnTo>
                    <a:lnTo>
                      <a:pt x="3829" y="2673"/>
                    </a:lnTo>
                    <a:lnTo>
                      <a:pt x="3838" y="2658"/>
                    </a:lnTo>
                    <a:lnTo>
                      <a:pt x="3848" y="2642"/>
                    </a:lnTo>
                    <a:lnTo>
                      <a:pt x="3861" y="2628"/>
                    </a:lnTo>
                    <a:lnTo>
                      <a:pt x="3873" y="2615"/>
                    </a:lnTo>
                    <a:lnTo>
                      <a:pt x="3887" y="2603"/>
                    </a:lnTo>
                    <a:lnTo>
                      <a:pt x="3901" y="2591"/>
                    </a:lnTo>
                    <a:lnTo>
                      <a:pt x="3916" y="2581"/>
                    </a:lnTo>
                    <a:lnTo>
                      <a:pt x="3933" y="2571"/>
                    </a:lnTo>
                    <a:lnTo>
                      <a:pt x="3949" y="2563"/>
                    </a:lnTo>
                    <a:lnTo>
                      <a:pt x="3966" y="2556"/>
                    </a:lnTo>
                    <a:lnTo>
                      <a:pt x="3983" y="2551"/>
                    </a:lnTo>
                    <a:lnTo>
                      <a:pt x="4001" y="2547"/>
                    </a:lnTo>
                    <a:lnTo>
                      <a:pt x="4018" y="2544"/>
                    </a:lnTo>
                    <a:lnTo>
                      <a:pt x="4036" y="2543"/>
                    </a:lnTo>
                    <a:lnTo>
                      <a:pt x="4239" y="2543"/>
                    </a:lnTo>
                    <a:lnTo>
                      <a:pt x="4256" y="2543"/>
                    </a:lnTo>
                    <a:lnTo>
                      <a:pt x="4273" y="2540"/>
                    </a:lnTo>
                    <a:lnTo>
                      <a:pt x="4290" y="2536"/>
                    </a:lnTo>
                    <a:lnTo>
                      <a:pt x="4305" y="2530"/>
                    </a:lnTo>
                    <a:lnTo>
                      <a:pt x="4320" y="2523"/>
                    </a:lnTo>
                    <a:lnTo>
                      <a:pt x="4333" y="2515"/>
                    </a:lnTo>
                    <a:lnTo>
                      <a:pt x="4346" y="2504"/>
                    </a:lnTo>
                    <a:lnTo>
                      <a:pt x="4359" y="2493"/>
                    </a:lnTo>
                    <a:lnTo>
                      <a:pt x="4370" y="2481"/>
                    </a:lnTo>
                    <a:lnTo>
                      <a:pt x="4380" y="2469"/>
                    </a:lnTo>
                    <a:lnTo>
                      <a:pt x="4388" y="2455"/>
                    </a:lnTo>
                    <a:lnTo>
                      <a:pt x="4395" y="2440"/>
                    </a:lnTo>
                    <a:lnTo>
                      <a:pt x="4401" y="2424"/>
                    </a:lnTo>
                    <a:lnTo>
                      <a:pt x="4405" y="2408"/>
                    </a:lnTo>
                    <a:lnTo>
                      <a:pt x="4407" y="2391"/>
                    </a:lnTo>
                    <a:lnTo>
                      <a:pt x="4408" y="2374"/>
                    </a:lnTo>
                    <a:lnTo>
                      <a:pt x="4408" y="2035"/>
                    </a:lnTo>
                    <a:lnTo>
                      <a:pt x="4407" y="2018"/>
                    </a:lnTo>
                    <a:lnTo>
                      <a:pt x="4405" y="2000"/>
                    </a:lnTo>
                    <a:lnTo>
                      <a:pt x="4401" y="1984"/>
                    </a:lnTo>
                    <a:lnTo>
                      <a:pt x="4395" y="1969"/>
                    </a:lnTo>
                    <a:lnTo>
                      <a:pt x="4388" y="1954"/>
                    </a:lnTo>
                    <a:lnTo>
                      <a:pt x="4380" y="1939"/>
                    </a:lnTo>
                    <a:lnTo>
                      <a:pt x="4370" y="1926"/>
                    </a:lnTo>
                    <a:lnTo>
                      <a:pt x="4359" y="1915"/>
                    </a:lnTo>
                    <a:lnTo>
                      <a:pt x="4346" y="1904"/>
                    </a:lnTo>
                    <a:lnTo>
                      <a:pt x="4333" y="1894"/>
                    </a:lnTo>
                    <a:lnTo>
                      <a:pt x="4320" y="1886"/>
                    </a:lnTo>
                    <a:lnTo>
                      <a:pt x="4305" y="1879"/>
                    </a:lnTo>
                    <a:lnTo>
                      <a:pt x="4290" y="1873"/>
                    </a:lnTo>
                    <a:lnTo>
                      <a:pt x="4273" y="1868"/>
                    </a:lnTo>
                    <a:lnTo>
                      <a:pt x="4256" y="1865"/>
                    </a:lnTo>
                    <a:lnTo>
                      <a:pt x="4239" y="1864"/>
                    </a:lnTo>
                    <a:close/>
                    <a:moveTo>
                      <a:pt x="3052" y="2204"/>
                    </a:moveTo>
                    <a:lnTo>
                      <a:pt x="3052" y="2204"/>
                    </a:lnTo>
                    <a:lnTo>
                      <a:pt x="3051" y="2248"/>
                    </a:lnTo>
                    <a:lnTo>
                      <a:pt x="3048" y="2290"/>
                    </a:lnTo>
                    <a:lnTo>
                      <a:pt x="3043" y="2333"/>
                    </a:lnTo>
                    <a:lnTo>
                      <a:pt x="3035" y="2375"/>
                    </a:lnTo>
                    <a:lnTo>
                      <a:pt x="3026" y="2415"/>
                    </a:lnTo>
                    <a:lnTo>
                      <a:pt x="3015" y="2456"/>
                    </a:lnTo>
                    <a:lnTo>
                      <a:pt x="3002" y="2495"/>
                    </a:lnTo>
                    <a:lnTo>
                      <a:pt x="2986" y="2534"/>
                    </a:lnTo>
                    <a:lnTo>
                      <a:pt x="2969" y="2571"/>
                    </a:lnTo>
                    <a:lnTo>
                      <a:pt x="2950" y="2608"/>
                    </a:lnTo>
                    <a:lnTo>
                      <a:pt x="2929" y="2643"/>
                    </a:lnTo>
                    <a:lnTo>
                      <a:pt x="2908" y="2678"/>
                    </a:lnTo>
                    <a:lnTo>
                      <a:pt x="2884" y="2711"/>
                    </a:lnTo>
                    <a:lnTo>
                      <a:pt x="2858" y="2743"/>
                    </a:lnTo>
                    <a:lnTo>
                      <a:pt x="2832" y="2774"/>
                    </a:lnTo>
                    <a:lnTo>
                      <a:pt x="2805" y="2804"/>
                    </a:lnTo>
                    <a:lnTo>
                      <a:pt x="2775" y="2831"/>
                    </a:lnTo>
                    <a:lnTo>
                      <a:pt x="2744" y="2858"/>
                    </a:lnTo>
                    <a:lnTo>
                      <a:pt x="2712" y="2883"/>
                    </a:lnTo>
                    <a:lnTo>
                      <a:pt x="2679" y="2907"/>
                    </a:lnTo>
                    <a:lnTo>
                      <a:pt x="2644" y="2928"/>
                    </a:lnTo>
                    <a:lnTo>
                      <a:pt x="2609" y="2949"/>
                    </a:lnTo>
                    <a:lnTo>
                      <a:pt x="2572" y="2968"/>
                    </a:lnTo>
                    <a:lnTo>
                      <a:pt x="2535" y="2985"/>
                    </a:lnTo>
                    <a:lnTo>
                      <a:pt x="2496" y="3000"/>
                    </a:lnTo>
                    <a:lnTo>
                      <a:pt x="2457" y="3014"/>
                    </a:lnTo>
                    <a:lnTo>
                      <a:pt x="2416" y="3025"/>
                    </a:lnTo>
                    <a:lnTo>
                      <a:pt x="2376" y="3034"/>
                    </a:lnTo>
                    <a:lnTo>
                      <a:pt x="2334" y="3042"/>
                    </a:lnTo>
                    <a:lnTo>
                      <a:pt x="2292" y="3047"/>
                    </a:lnTo>
                    <a:lnTo>
                      <a:pt x="2249" y="3050"/>
                    </a:lnTo>
                    <a:lnTo>
                      <a:pt x="2205" y="3051"/>
                    </a:lnTo>
                    <a:lnTo>
                      <a:pt x="2162" y="3050"/>
                    </a:lnTo>
                    <a:lnTo>
                      <a:pt x="2118" y="3047"/>
                    </a:lnTo>
                    <a:lnTo>
                      <a:pt x="2075" y="3042"/>
                    </a:lnTo>
                    <a:lnTo>
                      <a:pt x="2034" y="3034"/>
                    </a:lnTo>
                    <a:lnTo>
                      <a:pt x="1993" y="3025"/>
                    </a:lnTo>
                    <a:lnTo>
                      <a:pt x="1953" y="3014"/>
                    </a:lnTo>
                    <a:lnTo>
                      <a:pt x="1913" y="3000"/>
                    </a:lnTo>
                    <a:lnTo>
                      <a:pt x="1875" y="2985"/>
                    </a:lnTo>
                    <a:lnTo>
                      <a:pt x="1837" y="2968"/>
                    </a:lnTo>
                    <a:lnTo>
                      <a:pt x="1801" y="2949"/>
                    </a:lnTo>
                    <a:lnTo>
                      <a:pt x="1765" y="2928"/>
                    </a:lnTo>
                    <a:lnTo>
                      <a:pt x="1731" y="2907"/>
                    </a:lnTo>
                    <a:lnTo>
                      <a:pt x="1697" y="2883"/>
                    </a:lnTo>
                    <a:lnTo>
                      <a:pt x="1666" y="2858"/>
                    </a:lnTo>
                    <a:lnTo>
                      <a:pt x="1635" y="2831"/>
                    </a:lnTo>
                    <a:lnTo>
                      <a:pt x="1605" y="2804"/>
                    </a:lnTo>
                    <a:lnTo>
                      <a:pt x="1577" y="2774"/>
                    </a:lnTo>
                    <a:lnTo>
                      <a:pt x="1551" y="2743"/>
                    </a:lnTo>
                    <a:lnTo>
                      <a:pt x="1526" y="2711"/>
                    </a:lnTo>
                    <a:lnTo>
                      <a:pt x="1501" y="2678"/>
                    </a:lnTo>
                    <a:lnTo>
                      <a:pt x="1480" y="2643"/>
                    </a:lnTo>
                    <a:lnTo>
                      <a:pt x="1460" y="2608"/>
                    </a:lnTo>
                    <a:lnTo>
                      <a:pt x="1441" y="2571"/>
                    </a:lnTo>
                    <a:lnTo>
                      <a:pt x="1423" y="2534"/>
                    </a:lnTo>
                    <a:lnTo>
                      <a:pt x="1408" y="2495"/>
                    </a:lnTo>
                    <a:lnTo>
                      <a:pt x="1395" y="2456"/>
                    </a:lnTo>
                    <a:lnTo>
                      <a:pt x="1384" y="2415"/>
                    </a:lnTo>
                    <a:lnTo>
                      <a:pt x="1375" y="2375"/>
                    </a:lnTo>
                    <a:lnTo>
                      <a:pt x="1366" y="2333"/>
                    </a:lnTo>
                    <a:lnTo>
                      <a:pt x="1361" y="2290"/>
                    </a:lnTo>
                    <a:lnTo>
                      <a:pt x="1358" y="2248"/>
                    </a:lnTo>
                    <a:lnTo>
                      <a:pt x="1357" y="2204"/>
                    </a:lnTo>
                    <a:lnTo>
                      <a:pt x="1358" y="2161"/>
                    </a:lnTo>
                    <a:lnTo>
                      <a:pt x="1361" y="2117"/>
                    </a:lnTo>
                    <a:lnTo>
                      <a:pt x="1366" y="2074"/>
                    </a:lnTo>
                    <a:lnTo>
                      <a:pt x="1375" y="2033"/>
                    </a:lnTo>
                    <a:lnTo>
                      <a:pt x="1384" y="1992"/>
                    </a:lnTo>
                    <a:lnTo>
                      <a:pt x="1395" y="1952"/>
                    </a:lnTo>
                    <a:lnTo>
                      <a:pt x="1408" y="1912"/>
                    </a:lnTo>
                    <a:lnTo>
                      <a:pt x="1423" y="1874"/>
                    </a:lnTo>
                    <a:lnTo>
                      <a:pt x="1441" y="1836"/>
                    </a:lnTo>
                    <a:lnTo>
                      <a:pt x="1460" y="1799"/>
                    </a:lnTo>
                    <a:lnTo>
                      <a:pt x="1480" y="1764"/>
                    </a:lnTo>
                    <a:lnTo>
                      <a:pt x="1501" y="1729"/>
                    </a:lnTo>
                    <a:lnTo>
                      <a:pt x="1526" y="1697"/>
                    </a:lnTo>
                    <a:lnTo>
                      <a:pt x="1551" y="1665"/>
                    </a:lnTo>
                    <a:lnTo>
                      <a:pt x="1577" y="1634"/>
                    </a:lnTo>
                    <a:lnTo>
                      <a:pt x="1605" y="1605"/>
                    </a:lnTo>
                    <a:lnTo>
                      <a:pt x="1635" y="1576"/>
                    </a:lnTo>
                    <a:lnTo>
                      <a:pt x="1666" y="1550"/>
                    </a:lnTo>
                    <a:lnTo>
                      <a:pt x="1697" y="1525"/>
                    </a:lnTo>
                    <a:lnTo>
                      <a:pt x="1731" y="1501"/>
                    </a:lnTo>
                    <a:lnTo>
                      <a:pt x="1765" y="1479"/>
                    </a:lnTo>
                    <a:lnTo>
                      <a:pt x="1801" y="1459"/>
                    </a:lnTo>
                    <a:lnTo>
                      <a:pt x="1837" y="1439"/>
                    </a:lnTo>
                    <a:lnTo>
                      <a:pt x="1875" y="1423"/>
                    </a:lnTo>
                    <a:lnTo>
                      <a:pt x="1913" y="1408"/>
                    </a:lnTo>
                    <a:lnTo>
                      <a:pt x="1953" y="1394"/>
                    </a:lnTo>
                    <a:lnTo>
                      <a:pt x="1993" y="1383"/>
                    </a:lnTo>
                    <a:lnTo>
                      <a:pt x="2034" y="1373"/>
                    </a:lnTo>
                    <a:lnTo>
                      <a:pt x="2075" y="1365"/>
                    </a:lnTo>
                    <a:lnTo>
                      <a:pt x="2118" y="1360"/>
                    </a:lnTo>
                    <a:lnTo>
                      <a:pt x="2162" y="1357"/>
                    </a:lnTo>
                    <a:lnTo>
                      <a:pt x="2205" y="1356"/>
                    </a:lnTo>
                    <a:lnTo>
                      <a:pt x="2249" y="1357"/>
                    </a:lnTo>
                    <a:lnTo>
                      <a:pt x="2292" y="1360"/>
                    </a:lnTo>
                    <a:lnTo>
                      <a:pt x="2334" y="1365"/>
                    </a:lnTo>
                    <a:lnTo>
                      <a:pt x="2376" y="1373"/>
                    </a:lnTo>
                    <a:lnTo>
                      <a:pt x="2416" y="1383"/>
                    </a:lnTo>
                    <a:lnTo>
                      <a:pt x="2457" y="1394"/>
                    </a:lnTo>
                    <a:lnTo>
                      <a:pt x="2496" y="1408"/>
                    </a:lnTo>
                    <a:lnTo>
                      <a:pt x="2535" y="1423"/>
                    </a:lnTo>
                    <a:lnTo>
                      <a:pt x="2572" y="1439"/>
                    </a:lnTo>
                    <a:lnTo>
                      <a:pt x="2609" y="1459"/>
                    </a:lnTo>
                    <a:lnTo>
                      <a:pt x="2644" y="1479"/>
                    </a:lnTo>
                    <a:lnTo>
                      <a:pt x="2679" y="1501"/>
                    </a:lnTo>
                    <a:lnTo>
                      <a:pt x="2712" y="1525"/>
                    </a:lnTo>
                    <a:lnTo>
                      <a:pt x="2744" y="1550"/>
                    </a:lnTo>
                    <a:lnTo>
                      <a:pt x="2775" y="1576"/>
                    </a:lnTo>
                    <a:lnTo>
                      <a:pt x="2805" y="1605"/>
                    </a:lnTo>
                    <a:lnTo>
                      <a:pt x="2832" y="1634"/>
                    </a:lnTo>
                    <a:lnTo>
                      <a:pt x="2858" y="1665"/>
                    </a:lnTo>
                    <a:lnTo>
                      <a:pt x="2884" y="1697"/>
                    </a:lnTo>
                    <a:lnTo>
                      <a:pt x="2908" y="1729"/>
                    </a:lnTo>
                    <a:lnTo>
                      <a:pt x="2929" y="1764"/>
                    </a:lnTo>
                    <a:lnTo>
                      <a:pt x="2950" y="1799"/>
                    </a:lnTo>
                    <a:lnTo>
                      <a:pt x="2969" y="1836"/>
                    </a:lnTo>
                    <a:lnTo>
                      <a:pt x="2986" y="1874"/>
                    </a:lnTo>
                    <a:lnTo>
                      <a:pt x="3002" y="1912"/>
                    </a:lnTo>
                    <a:lnTo>
                      <a:pt x="3015" y="1952"/>
                    </a:lnTo>
                    <a:lnTo>
                      <a:pt x="3026" y="1992"/>
                    </a:lnTo>
                    <a:lnTo>
                      <a:pt x="3035" y="2033"/>
                    </a:lnTo>
                    <a:lnTo>
                      <a:pt x="3043" y="2074"/>
                    </a:lnTo>
                    <a:lnTo>
                      <a:pt x="3048" y="2117"/>
                    </a:lnTo>
                    <a:lnTo>
                      <a:pt x="3051" y="2161"/>
                    </a:lnTo>
                    <a:lnTo>
                      <a:pt x="3052" y="2204"/>
                    </a:lnTo>
                    <a:close/>
                  </a:path>
                </a:pathLst>
              </a:custGeom>
              <a:solidFill>
                <a:schemeClr val="tx1">
                  <a:lumMod val="75000"/>
                  <a:lumOff val="25000"/>
                </a:schemeClr>
              </a:solidFill>
              <a:ln w="19050">
                <a:noFill/>
                <a:prstDash val="sysDash"/>
              </a:ln>
            </p:spPr>
            <p:txBody>
              <a:bodyPr anchor="ctr">
                <a:scene3d>
                  <a:camera prst="orthographicFront"/>
                  <a:lightRig rig="threePt" dir="t"/>
                </a:scene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sz="4000">
                  <a:solidFill>
                    <a:srgbClr val="FFFFFF"/>
                  </a:solidFill>
                  <a:latin typeface="思源黑体 CN Bold" panose="020B0800000000000000" pitchFamily="34" charset="-122"/>
                  <a:ea typeface="思源黑体 CN Light" panose="020B0300000000000000" pitchFamily="34" charset="-122"/>
                </a:endParaRPr>
              </a:p>
            </p:txBody>
          </p:sp>
          <p:sp>
            <p:nvSpPr>
              <p:cNvPr id="42" name="圈箭头"/>
              <p:cNvSpPr/>
              <p:nvPr/>
            </p:nvSpPr>
            <p:spPr>
              <a:xfrm rot="8580000" flipV="1">
                <a:off x="4800427" y="4429517"/>
                <a:ext cx="441971" cy="441971"/>
              </a:xfrm>
              <a:custGeom>
                <a:avLst/>
                <a:gdLst>
                  <a:gd name="connsiteX0" fmla="*/ 363514 w 648072"/>
                  <a:gd name="connsiteY0" fmla="*/ 144016 h 648072"/>
                  <a:gd name="connsiteX1" fmla="*/ 543534 w 648072"/>
                  <a:gd name="connsiteY1" fmla="*/ 324036 h 648072"/>
                  <a:gd name="connsiteX2" fmla="*/ 363514 w 648072"/>
                  <a:gd name="connsiteY2" fmla="*/ 504056 h 648072"/>
                  <a:gd name="connsiteX3" fmla="*/ 363514 w 648072"/>
                  <a:gd name="connsiteY3" fmla="*/ 414046 h 648072"/>
                  <a:gd name="connsiteX4" fmla="*/ 104538 w 648072"/>
                  <a:gd name="connsiteY4" fmla="*/ 414046 h 648072"/>
                  <a:gd name="connsiteX5" fmla="*/ 104538 w 648072"/>
                  <a:gd name="connsiteY5" fmla="*/ 234026 h 648072"/>
                  <a:gd name="connsiteX6" fmla="*/ 363514 w 648072"/>
                  <a:gd name="connsiteY6" fmla="*/ 234026 h 648072"/>
                  <a:gd name="connsiteX7" fmla="*/ 324036 w 648072"/>
                  <a:gd name="connsiteY7" fmla="*/ 37381 h 648072"/>
                  <a:gd name="connsiteX8" fmla="*/ 37381 w 648072"/>
                  <a:gd name="connsiteY8" fmla="*/ 324036 h 648072"/>
                  <a:gd name="connsiteX9" fmla="*/ 324036 w 648072"/>
                  <a:gd name="connsiteY9" fmla="*/ 610691 h 648072"/>
                  <a:gd name="connsiteX10" fmla="*/ 610691 w 648072"/>
                  <a:gd name="connsiteY10" fmla="*/ 324036 h 648072"/>
                  <a:gd name="connsiteX11" fmla="*/ 324036 w 648072"/>
                  <a:gd name="connsiteY11" fmla="*/ 37381 h 648072"/>
                  <a:gd name="connsiteX12" fmla="*/ 324036 w 648072"/>
                  <a:gd name="connsiteY12" fmla="*/ 0 h 648072"/>
                  <a:gd name="connsiteX13" fmla="*/ 648072 w 648072"/>
                  <a:gd name="connsiteY13" fmla="*/ 324036 h 648072"/>
                  <a:gd name="connsiteX14" fmla="*/ 324036 w 648072"/>
                  <a:gd name="connsiteY14" fmla="*/ 648072 h 648072"/>
                  <a:gd name="connsiteX15" fmla="*/ 0 w 648072"/>
                  <a:gd name="connsiteY15" fmla="*/ 324036 h 648072"/>
                  <a:gd name="connsiteX16" fmla="*/ 324036 w 648072"/>
                  <a:gd name="connsiteY16" fmla="*/ 0 h 648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48072" h="648072">
                    <a:moveTo>
                      <a:pt x="363514" y="144016"/>
                    </a:moveTo>
                    <a:lnTo>
                      <a:pt x="543534" y="324036"/>
                    </a:lnTo>
                    <a:lnTo>
                      <a:pt x="363514" y="504056"/>
                    </a:lnTo>
                    <a:lnTo>
                      <a:pt x="363514" y="414046"/>
                    </a:lnTo>
                    <a:lnTo>
                      <a:pt x="104538" y="414046"/>
                    </a:lnTo>
                    <a:lnTo>
                      <a:pt x="104538" y="234026"/>
                    </a:lnTo>
                    <a:lnTo>
                      <a:pt x="363514" y="234026"/>
                    </a:lnTo>
                    <a:close/>
                    <a:moveTo>
                      <a:pt x="324036" y="37381"/>
                    </a:moveTo>
                    <a:cubicBezTo>
                      <a:pt x="165721" y="37381"/>
                      <a:pt x="37381" y="165721"/>
                      <a:pt x="37381" y="324036"/>
                    </a:cubicBezTo>
                    <a:cubicBezTo>
                      <a:pt x="37381" y="482351"/>
                      <a:pt x="165721" y="610691"/>
                      <a:pt x="324036" y="610691"/>
                    </a:cubicBezTo>
                    <a:cubicBezTo>
                      <a:pt x="482351" y="610691"/>
                      <a:pt x="610691" y="482351"/>
                      <a:pt x="610691" y="324036"/>
                    </a:cubicBezTo>
                    <a:cubicBezTo>
                      <a:pt x="610691" y="165721"/>
                      <a:pt x="482351" y="37381"/>
                      <a:pt x="324036" y="37381"/>
                    </a:cubicBezTo>
                    <a:close/>
                    <a:moveTo>
                      <a:pt x="324036" y="0"/>
                    </a:moveTo>
                    <a:cubicBezTo>
                      <a:pt x="502996" y="0"/>
                      <a:pt x="648072" y="145076"/>
                      <a:pt x="648072" y="324036"/>
                    </a:cubicBezTo>
                    <a:cubicBezTo>
                      <a:pt x="648072" y="502996"/>
                      <a:pt x="502996" y="648072"/>
                      <a:pt x="324036" y="648072"/>
                    </a:cubicBezTo>
                    <a:cubicBezTo>
                      <a:pt x="145076" y="648072"/>
                      <a:pt x="0" y="502996"/>
                      <a:pt x="0" y="324036"/>
                    </a:cubicBezTo>
                    <a:cubicBezTo>
                      <a:pt x="0" y="145076"/>
                      <a:pt x="145076" y="0"/>
                      <a:pt x="324036" y="0"/>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ct val="0"/>
                  </a:spcBef>
                  <a:spcAft>
                    <a:spcPct val="0"/>
                  </a:spcAft>
                  <a:defRPr/>
                </a:pPr>
                <a:endParaRPr lang="zh-CN" altLang="en-US">
                  <a:solidFill>
                    <a:srgbClr val="FFFFFF"/>
                  </a:solidFill>
                  <a:latin typeface="思源黑体 CN Light" panose="020B0300000000000000" pitchFamily="34" charset="-122"/>
                  <a:ea typeface="思源黑体 CN Light" panose="020B0300000000000000" pitchFamily="34" charset="-122"/>
                </a:endParaRPr>
              </a:p>
            </p:txBody>
          </p:sp>
        </p:grpSp>
        <p:grpSp>
          <p:nvGrpSpPr>
            <p:cNvPr id="38" name="组合 37"/>
            <p:cNvGrpSpPr/>
            <p:nvPr/>
          </p:nvGrpSpPr>
          <p:grpSpPr>
            <a:xfrm flipH="1">
              <a:off x="1347214" y="4066179"/>
              <a:ext cx="2699694" cy="1079456"/>
              <a:chOff x="8374618" y="1984476"/>
              <a:chExt cx="2699694" cy="1079456"/>
            </a:xfrm>
          </p:grpSpPr>
          <p:sp>
            <p:nvSpPr>
              <p:cNvPr id="39" name="Rectangle 16"/>
              <p:cNvSpPr/>
              <p:nvPr/>
            </p:nvSpPr>
            <p:spPr>
              <a:xfrm>
                <a:off x="8374618" y="2358803"/>
                <a:ext cx="2699694" cy="731520"/>
              </a:xfrm>
              <a:prstGeom prst="rect">
                <a:avLst/>
              </a:prstGeom>
            </p:spPr>
            <p:txBody>
              <a:bodyPr wrap="square">
                <a:spAutoFit/>
              </a:bodyPr>
              <a:lstStyle/>
              <a:p>
                <a:pPr algn="r">
                  <a:lnSpc>
                    <a:spcPct val="150000"/>
                  </a:lnSpc>
                  <a:buClr>
                    <a:srgbClr val="E24848"/>
                  </a:buClr>
                  <a:defRPr/>
                </a:pPr>
                <a:r>
                  <a:rPr lang="zh-CN" altLang="en-US" sz="1400" noProof="1">
                    <a:latin typeface="思源黑体 CN Light" panose="020B0300000000000000" pitchFamily="34" charset="-122"/>
                    <a:ea typeface="思源黑体 CN Light" panose="020B0300000000000000" pitchFamily="34" charset="-122"/>
                    <a:cs typeface="Open Sans Light" panose="020B0306030504020204" pitchFamily="34" charset="0"/>
                  </a:rPr>
                  <a:t>主要是看双方力量是否均等，一方是否恃强凌弱。</a:t>
                </a:r>
              </a:p>
            </p:txBody>
          </p:sp>
          <p:sp>
            <p:nvSpPr>
              <p:cNvPr id="40" name="Title 11"/>
              <p:cNvSpPr txBox="1"/>
              <p:nvPr/>
            </p:nvSpPr>
            <p:spPr>
              <a:xfrm>
                <a:off x="8374618" y="1984476"/>
                <a:ext cx="1946587" cy="39624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r"/>
                <a:r>
                  <a:rPr lang="en-US" altLang="zh-CN" sz="2000">
                    <a:solidFill>
                      <a:schemeClr val="tx1">
                        <a:lumMod val="75000"/>
                        <a:lumOff val="25000"/>
                      </a:schemeClr>
                    </a:solidFill>
                    <a:latin typeface="思源黑体 CN Bold" panose="020B0800000000000000" pitchFamily="34" charset="-122"/>
                    <a:ea typeface="思源黑体 CN Bold" panose="020B0800000000000000" pitchFamily="34" charset="-122"/>
                  </a:rPr>
                  <a:t>|欺凌与冲突</a:t>
                </a:r>
              </a:p>
            </p:txBody>
          </p:sp>
        </p:gr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anim calcmode="lin" valueType="num">
                                      <p:cBhvr>
                                        <p:cTn id="8" dur="500" fill="hold"/>
                                        <p:tgtEl>
                                          <p:spTgt spid="7"/>
                                        </p:tgtEl>
                                        <p:attrNameLst>
                                          <p:attrName>ppt_x</p:attrName>
                                        </p:attrNameLst>
                                      </p:cBhvr>
                                      <p:tavLst>
                                        <p:tav tm="0">
                                          <p:val>
                                            <p:strVal val="#ppt_x"/>
                                          </p:val>
                                        </p:tav>
                                        <p:tav tm="100000">
                                          <p:val>
                                            <p:strVal val="#ppt_x"/>
                                          </p:val>
                                        </p:tav>
                                      </p:tavLst>
                                    </p:anim>
                                    <p:anim calcmode="lin" valueType="num">
                                      <p:cBhvr>
                                        <p:cTn id="9" dur="500" fill="hold"/>
                                        <p:tgtEl>
                                          <p:spTgt spid="7"/>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anim calcmode="lin" valueType="num">
                                      <p:cBhvr>
                                        <p:cTn id="14" dur="500" fill="hold"/>
                                        <p:tgtEl>
                                          <p:spTgt spid="22"/>
                                        </p:tgtEl>
                                        <p:attrNameLst>
                                          <p:attrName>ppt_x</p:attrName>
                                        </p:attrNameLst>
                                      </p:cBhvr>
                                      <p:tavLst>
                                        <p:tav tm="0">
                                          <p:val>
                                            <p:strVal val="#ppt_x"/>
                                          </p:val>
                                        </p:tav>
                                        <p:tav tm="100000">
                                          <p:val>
                                            <p:strVal val="#ppt_x"/>
                                          </p:val>
                                        </p:tav>
                                      </p:tavLst>
                                    </p:anim>
                                    <p:anim calcmode="lin" valueType="num">
                                      <p:cBhvr>
                                        <p:cTn id="15" dur="500" fill="hold"/>
                                        <p:tgtEl>
                                          <p:spTgt spid="22"/>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000"/>
                            </p:stCondLst>
                            <p:childTnLst>
                              <p:par>
                                <p:cTn id="17" presetID="42" presetClass="entr" presetSubtype="0" fill="hold" nodeType="after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500"/>
                                        <p:tgtEl>
                                          <p:spTgt spid="15"/>
                                        </p:tgtEl>
                                      </p:cBhvr>
                                    </p:animEffect>
                                    <p:anim calcmode="lin" valueType="num">
                                      <p:cBhvr>
                                        <p:cTn id="20" dur="500" fill="hold"/>
                                        <p:tgtEl>
                                          <p:spTgt spid="15"/>
                                        </p:tgtEl>
                                        <p:attrNameLst>
                                          <p:attrName>ppt_x</p:attrName>
                                        </p:attrNameLst>
                                      </p:cBhvr>
                                      <p:tavLst>
                                        <p:tav tm="0">
                                          <p:val>
                                            <p:strVal val="#ppt_x"/>
                                          </p:val>
                                        </p:tav>
                                        <p:tav tm="100000">
                                          <p:val>
                                            <p:strVal val="#ppt_x"/>
                                          </p:val>
                                        </p:tav>
                                      </p:tavLst>
                                    </p:anim>
                                    <p:anim calcmode="lin" valueType="num">
                                      <p:cBhvr>
                                        <p:cTn id="21" dur="500" fill="hold"/>
                                        <p:tgtEl>
                                          <p:spTgt spid="15"/>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1500"/>
                            </p:stCondLst>
                            <p:childTnLst>
                              <p:par>
                                <p:cTn id="23" presetID="42" presetClass="entr" presetSubtype="0" fill="hold" nodeType="afterEffect">
                                  <p:stCondLst>
                                    <p:cond delay="0"/>
                                  </p:stCondLst>
                                  <p:childTnLst>
                                    <p:set>
                                      <p:cBhvr>
                                        <p:cTn id="24" dur="1" fill="hold">
                                          <p:stCondLst>
                                            <p:cond delay="0"/>
                                          </p:stCondLst>
                                        </p:cTn>
                                        <p:tgtEl>
                                          <p:spTgt spid="36"/>
                                        </p:tgtEl>
                                        <p:attrNameLst>
                                          <p:attrName>style.visibility</p:attrName>
                                        </p:attrNameLst>
                                      </p:cBhvr>
                                      <p:to>
                                        <p:strVal val="visible"/>
                                      </p:to>
                                    </p:set>
                                    <p:animEffect transition="in" filter="fade">
                                      <p:cBhvr>
                                        <p:cTn id="25" dur="500"/>
                                        <p:tgtEl>
                                          <p:spTgt spid="36"/>
                                        </p:tgtEl>
                                      </p:cBhvr>
                                    </p:animEffect>
                                    <p:anim calcmode="lin" valueType="num">
                                      <p:cBhvr>
                                        <p:cTn id="26" dur="500" fill="hold"/>
                                        <p:tgtEl>
                                          <p:spTgt spid="36"/>
                                        </p:tgtEl>
                                        <p:attrNameLst>
                                          <p:attrName>ppt_x</p:attrName>
                                        </p:attrNameLst>
                                      </p:cBhvr>
                                      <p:tavLst>
                                        <p:tav tm="0">
                                          <p:val>
                                            <p:strVal val="#ppt_x"/>
                                          </p:val>
                                        </p:tav>
                                        <p:tav tm="100000">
                                          <p:val>
                                            <p:strVal val="#ppt_x"/>
                                          </p:val>
                                        </p:tav>
                                      </p:tavLst>
                                    </p:anim>
                                    <p:anim calcmode="lin" valueType="num">
                                      <p:cBhvr>
                                        <p:cTn id="27" dur="500" fill="hold"/>
                                        <p:tgtEl>
                                          <p:spTgt spid="36"/>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2000"/>
                            </p:stCondLst>
                            <p:childTnLst>
                              <p:par>
                                <p:cTn id="29" presetID="42" presetClass="entr" presetSubtype="0" fill="hold" nodeType="after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500"/>
                                        <p:tgtEl>
                                          <p:spTgt spid="29"/>
                                        </p:tgtEl>
                                      </p:cBhvr>
                                    </p:animEffect>
                                    <p:anim calcmode="lin" valueType="num">
                                      <p:cBhvr>
                                        <p:cTn id="32" dur="500" fill="hold"/>
                                        <p:tgtEl>
                                          <p:spTgt spid="29"/>
                                        </p:tgtEl>
                                        <p:attrNameLst>
                                          <p:attrName>ppt_x</p:attrName>
                                        </p:attrNameLst>
                                      </p:cBhvr>
                                      <p:tavLst>
                                        <p:tav tm="0">
                                          <p:val>
                                            <p:strVal val="#ppt_x"/>
                                          </p:val>
                                        </p:tav>
                                        <p:tav tm="100000">
                                          <p:val>
                                            <p:strVal val="#ppt_x"/>
                                          </p:val>
                                        </p:tav>
                                      </p:tavLst>
                                    </p:anim>
                                    <p:anim calcmode="lin" valueType="num">
                                      <p:cBhvr>
                                        <p:cTn id="33" dur="5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pic>
        <p:nvPicPr>
          <p:cNvPr id="3" name="图形 2"/>
          <p:cNvPicPr>
            <a:picLocks noChangeAspect="1"/>
          </p:cNvPicPr>
          <p:nvPr/>
        </p:nvPicPr>
        <p:blipFill>
          <a:blip r:embed="rId2"/>
          <a:stretch>
            <a:fillRect/>
          </a:stretch>
        </p:blipFill>
        <p:spPr>
          <a:xfrm>
            <a:off x="0" y="-991577"/>
            <a:ext cx="12192000" cy="9730154"/>
          </a:xfrm>
          <a:prstGeom prst="rect">
            <a:avLst/>
          </a:prstGeom>
        </p:spPr>
      </p:pic>
      <p:pic>
        <p:nvPicPr>
          <p:cNvPr id="5" name="图形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052370" y="4362452"/>
            <a:ext cx="4329630" cy="2495548"/>
          </a:xfrm>
          <a:prstGeom prst="rect">
            <a:avLst/>
          </a:prstGeom>
        </p:spPr>
      </p:pic>
      <p:grpSp>
        <p:nvGrpSpPr>
          <p:cNvPr id="7" name="组合 6"/>
          <p:cNvGrpSpPr/>
          <p:nvPr/>
        </p:nvGrpSpPr>
        <p:grpSpPr>
          <a:xfrm>
            <a:off x="1821180" y="1017182"/>
            <a:ext cx="8549640" cy="2700553"/>
            <a:chOff x="1821180" y="1017182"/>
            <a:chExt cx="8549640" cy="2700553"/>
          </a:xfrm>
        </p:grpSpPr>
        <p:sp>
          <p:nvSpPr>
            <p:cNvPr id="2" name="矩形: 圆角 1"/>
            <p:cNvSpPr/>
            <p:nvPr/>
          </p:nvSpPr>
          <p:spPr>
            <a:xfrm>
              <a:off x="1821180" y="1017182"/>
              <a:ext cx="8549640" cy="2700553"/>
            </a:xfrm>
            <a:prstGeom prst="roundRect">
              <a:avLst>
                <a:gd name="adj" fmla="val 11778"/>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Bold" panose="020B0800000000000000" pitchFamily="34" charset="-122"/>
                <a:ea typeface="思源黑体 CN Bold" panose="020B0800000000000000" pitchFamily="34" charset="-122"/>
              </a:endParaRPr>
            </a:p>
          </p:txBody>
        </p:sp>
        <p:sp>
          <p:nvSpPr>
            <p:cNvPr id="43" name="文本框 42"/>
            <p:cNvSpPr txBox="1"/>
            <p:nvPr/>
          </p:nvSpPr>
          <p:spPr>
            <a:xfrm>
              <a:off x="2390775" y="2257411"/>
              <a:ext cx="7410450" cy="762000"/>
            </a:xfrm>
            <a:prstGeom prst="rect">
              <a:avLst/>
            </a:prstGeom>
            <a:noFill/>
          </p:spPr>
          <p:txBody>
            <a:bodyPr wrap="square" rtlCol="0">
              <a:spAutoFit/>
            </a:bodyPr>
            <a:lstStyle/>
            <a:p>
              <a:pPr algn="ctr"/>
              <a:r>
                <a:rPr lang="zh-CN" altLang="en-US" sz="4400">
                  <a:gradFill flip="none" rotWithShape="1">
                    <a:gsLst>
                      <a:gs pos="49000">
                        <a:srgbClr val="D40000"/>
                      </a:gs>
                      <a:gs pos="50000">
                        <a:srgbClr val="AE0001"/>
                      </a:gs>
                    </a:gsLst>
                    <a:lin ang="5400000" scaled="1"/>
                  </a:gradFill>
                  <a:latin typeface="思源黑体 CN Bold" panose="020B0800000000000000" pitchFamily="34" charset="-122"/>
                  <a:ea typeface="思源黑体 CN Bold" panose="020B0800000000000000" pitchFamily="34" charset="-122"/>
                </a:rPr>
                <a:t>校园欺凌的法律责任和罪名</a:t>
              </a:r>
            </a:p>
          </p:txBody>
        </p:sp>
        <p:sp>
          <p:nvSpPr>
            <p:cNvPr id="44" name="矩形: 圆角 43"/>
            <p:cNvSpPr/>
            <p:nvPr/>
          </p:nvSpPr>
          <p:spPr>
            <a:xfrm rot="10800000" flipH="1" flipV="1">
              <a:off x="2496000" y="3267106"/>
              <a:ext cx="7200000" cy="36000"/>
            </a:xfrm>
            <a:prstGeom prst="roundRect">
              <a:avLst>
                <a:gd name="adj" fmla="val 50000"/>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latin typeface="思源黑体 CN Bold" panose="020B0800000000000000" pitchFamily="34" charset="-122"/>
                <a:ea typeface="思源黑体 CN Bold" panose="020B0800000000000000" pitchFamily="34" charset="-122"/>
              </a:endParaRPr>
            </a:p>
          </p:txBody>
        </p:sp>
        <p:sp>
          <p:nvSpPr>
            <p:cNvPr id="40" name="文本框 39"/>
            <p:cNvSpPr txBox="1"/>
            <p:nvPr/>
          </p:nvSpPr>
          <p:spPr>
            <a:xfrm>
              <a:off x="4165079" y="1194769"/>
              <a:ext cx="3861841" cy="822960"/>
            </a:xfrm>
            <a:prstGeom prst="rect">
              <a:avLst/>
            </a:prstGeom>
            <a:noFill/>
          </p:spPr>
          <p:txBody>
            <a:bodyPr wrap="square" rtlCol="0">
              <a:spAutoFit/>
            </a:bodyPr>
            <a:lstStyle/>
            <a:p>
              <a:pPr algn="ctr"/>
              <a:r>
                <a:rPr lang="en-US" altLang="zh-CN" sz="4800">
                  <a:gradFill flip="none" rotWithShape="1">
                    <a:gsLst>
                      <a:gs pos="49000">
                        <a:srgbClr val="D40000"/>
                      </a:gs>
                      <a:gs pos="50000">
                        <a:srgbClr val="AE0001"/>
                      </a:gs>
                    </a:gsLst>
                    <a:lin ang="5400000" scaled="1"/>
                  </a:gradFill>
                  <a:latin typeface="思源黑体 CN Bold" panose="020B0800000000000000" pitchFamily="34" charset="-122"/>
                  <a:ea typeface="思源黑体 CN Bold" panose="020B0800000000000000" pitchFamily="34" charset="-122"/>
                </a:rPr>
                <a:t>PART 03</a:t>
              </a:r>
            </a:p>
          </p:txBody>
        </p:sp>
        <p:sp>
          <p:nvSpPr>
            <p:cNvPr id="45" name="矩形: 圆角 44"/>
            <p:cNvSpPr/>
            <p:nvPr/>
          </p:nvSpPr>
          <p:spPr>
            <a:xfrm rot="10800000" flipH="1" flipV="1">
              <a:off x="2496000" y="1999158"/>
              <a:ext cx="7200000" cy="36000"/>
            </a:xfrm>
            <a:prstGeom prst="roundRect">
              <a:avLst>
                <a:gd name="adj" fmla="val 50000"/>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latin typeface="思源黑体 CN Bold" panose="020B0800000000000000" pitchFamily="34" charset="-122"/>
                <a:ea typeface="思源黑体 CN Bold" panose="020B0800000000000000" pitchFamily="34" charset="-122"/>
              </a:endParaRP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anim calcmode="lin" valueType="num">
                                      <p:cBhvr>
                                        <p:cTn id="8" dur="500" fill="hold"/>
                                        <p:tgtEl>
                                          <p:spTgt spid="7"/>
                                        </p:tgtEl>
                                        <p:attrNameLst>
                                          <p:attrName>ppt_x</p:attrName>
                                        </p:attrNameLst>
                                      </p:cBhvr>
                                      <p:tavLst>
                                        <p:tav tm="0">
                                          <p:val>
                                            <p:strVal val="#ppt_x"/>
                                          </p:val>
                                        </p:tav>
                                        <p:tav tm="100000">
                                          <p:val>
                                            <p:strVal val="#ppt_x"/>
                                          </p:val>
                                        </p:tav>
                                      </p:tavLst>
                                    </p:anim>
                                    <p:anim calcmode="lin" valueType="num">
                                      <p:cBhvr>
                                        <p:cTn id="9" dur="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323733" y="266226"/>
            <a:ext cx="4361208" cy="608547"/>
            <a:chOff x="2411323" y="4196906"/>
            <a:chExt cx="5495993" cy="766891"/>
          </a:xfrm>
        </p:grpSpPr>
        <p:sp>
          <p:nvSpPr>
            <p:cNvPr id="9" name="椭圆 8"/>
            <p:cNvSpPr/>
            <p:nvPr/>
          </p:nvSpPr>
          <p:spPr>
            <a:xfrm>
              <a:off x="2411323" y="4196906"/>
              <a:ext cx="766892" cy="766891"/>
            </a:xfrm>
            <a:prstGeom prst="ellipse">
              <a:avLst/>
            </a:prstGeom>
            <a:solidFill>
              <a:schemeClr val="tx1">
                <a:lumMod val="75000"/>
                <a:lumOff val="25000"/>
              </a:schemeClr>
            </a:solidFill>
            <a:ln w="38100" cap="flat" cmpd="sng" algn="ctr">
              <a:noFill/>
              <a:prstDash val="solid"/>
              <a:miter lim="800000"/>
            </a:ln>
            <a:effectLst>
              <a:outerShdw blurRad="1270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400" kern="0">
                <a:solidFill>
                  <a:prstClr val="white"/>
                </a:solidFill>
                <a:latin typeface="思源黑体 CN Bold" panose="020B0800000000000000" pitchFamily="34" charset="-122"/>
                <a:ea typeface="思源黑体 CN Bold" panose="020B0800000000000000" pitchFamily="34" charset="-122"/>
              </a:endParaRPr>
            </a:p>
          </p:txBody>
        </p:sp>
        <p:sp>
          <p:nvSpPr>
            <p:cNvPr id="10" name="文本框 38"/>
            <p:cNvSpPr txBox="1"/>
            <p:nvPr>
              <p:custDataLst>
                <p:tags r:id="rId1"/>
              </p:custDataLst>
            </p:nvPr>
          </p:nvSpPr>
          <p:spPr>
            <a:xfrm>
              <a:off x="3387915" y="4318742"/>
              <a:ext cx="4519401" cy="499342"/>
            </a:xfrm>
            <a:prstGeom prst="rect">
              <a:avLst/>
            </a:prstGeom>
            <a:noFill/>
          </p:spPr>
          <p:txBody>
            <a:bodyPr wrap="square" rtlCol="0">
              <a:spAutoFit/>
            </a:bodyPr>
            <a:lstStyle/>
            <a:p>
              <a:pPr lvl="0"/>
              <a:r>
                <a:rPr lang="zh-CN" altLang="en-US" sz="2000">
                  <a:solidFill>
                    <a:schemeClr val="tx1">
                      <a:lumMod val="85000"/>
                      <a:lumOff val="15000"/>
                    </a:schemeClr>
                  </a:solidFill>
                  <a:latin typeface="思源黑体 CN Bold" panose="020B0800000000000000" pitchFamily="34" charset="-122"/>
                  <a:ea typeface="思源黑体 CN Bold" panose="020B0800000000000000" pitchFamily="34" charset="-122"/>
                </a:rPr>
                <a:t>校园欺凌法律责任和罪名</a:t>
              </a:r>
            </a:p>
          </p:txBody>
        </p:sp>
        <p:sp>
          <p:nvSpPr>
            <p:cNvPr id="11" name="文本框 38"/>
            <p:cNvSpPr txBox="1"/>
            <p:nvPr>
              <p:custDataLst>
                <p:tags r:id="rId2"/>
              </p:custDataLst>
            </p:nvPr>
          </p:nvSpPr>
          <p:spPr>
            <a:xfrm>
              <a:off x="2411323" y="4318742"/>
              <a:ext cx="766892" cy="499342"/>
            </a:xfrm>
            <a:prstGeom prst="rect">
              <a:avLst/>
            </a:prstGeom>
            <a:noFill/>
          </p:spPr>
          <p:txBody>
            <a:bodyPr wrap="square" rtlCol="0">
              <a:spAutoFit/>
            </a:bodyPr>
            <a:lstStyle/>
            <a:p>
              <a:pPr lvl="0" algn="ctr"/>
              <a:r>
                <a:rPr lang="en-US" altLang="zh-CN" sz="20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rPr>
                <a:t>03</a:t>
              </a:r>
            </a:p>
          </p:txBody>
        </p:sp>
      </p:grpSp>
      <p:sp>
        <p:nvSpPr>
          <p:cNvPr id="4" name="文本框 3"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cxnSp>
        <p:nvCxnSpPr>
          <p:cNvPr id="38" name="直接连接符 37"/>
          <p:cNvCxnSpPr/>
          <p:nvPr/>
        </p:nvCxnSpPr>
        <p:spPr>
          <a:xfrm flipH="1">
            <a:off x="1933073" y="2272877"/>
            <a:ext cx="0" cy="4585123"/>
          </a:xfrm>
          <a:prstGeom prst="line">
            <a:avLst/>
          </a:prstGeom>
          <a:noFill/>
          <a:ln w="6350" cap="flat" cmpd="sng" algn="ctr">
            <a:solidFill>
              <a:sysClr val="window" lastClr="FFFFFF">
                <a:lumMod val="75000"/>
              </a:sysClr>
            </a:solidFill>
            <a:prstDash val="solid"/>
            <a:miter lim="800000"/>
          </a:ln>
          <a:effectLst/>
        </p:spPr>
      </p:cxnSp>
      <p:grpSp>
        <p:nvGrpSpPr>
          <p:cNvPr id="2" name="组合 1"/>
          <p:cNvGrpSpPr/>
          <p:nvPr/>
        </p:nvGrpSpPr>
        <p:grpSpPr>
          <a:xfrm>
            <a:off x="1860884" y="1642904"/>
            <a:ext cx="8662737" cy="1187116"/>
            <a:chOff x="1860884" y="1642904"/>
            <a:chExt cx="8662737" cy="1187116"/>
          </a:xfrm>
        </p:grpSpPr>
        <p:sp>
          <p:nvSpPr>
            <p:cNvPr id="37" name="椭圆 36"/>
            <p:cNvSpPr/>
            <p:nvPr/>
          </p:nvSpPr>
          <p:spPr>
            <a:xfrm>
              <a:off x="1860884" y="2128498"/>
              <a:ext cx="144379" cy="144379"/>
            </a:xfrm>
            <a:prstGeom prst="ellipse">
              <a:avLst/>
            </a:prstGeom>
            <a:gradFill flip="none" rotWithShape="1">
              <a:gsLst>
                <a:gs pos="49000">
                  <a:srgbClr val="D40000"/>
                </a:gs>
                <a:gs pos="50000">
                  <a:srgbClr val="AE0001"/>
                </a:gs>
              </a:gsLst>
              <a:lin ang="5400000" scaled="1"/>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Bold" panose="020B0800000000000000" pitchFamily="34" charset="-122"/>
                <a:ea typeface="思源黑体 CN Bold" panose="020B0800000000000000" pitchFamily="34" charset="-122"/>
                <a:cs typeface="+mn-cs"/>
              </a:endParaRPr>
            </a:p>
          </p:txBody>
        </p:sp>
        <p:sp>
          <p:nvSpPr>
            <p:cNvPr id="42" name="矩形 41"/>
            <p:cNvSpPr/>
            <p:nvPr/>
          </p:nvSpPr>
          <p:spPr>
            <a:xfrm>
              <a:off x="2453394" y="1642904"/>
              <a:ext cx="8070227" cy="1187116"/>
            </a:xfrm>
            <a:prstGeom prst="rect">
              <a:avLst/>
            </a:prstGeom>
            <a:solidFill>
              <a:sysClr val="window" lastClr="FFFFFF">
                <a:lumMod val="9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chemeClr val="tx1">
                    <a:lumMod val="75000"/>
                    <a:lumOff val="25000"/>
                  </a:schemeClr>
                </a:solidFill>
                <a:effectLst/>
                <a:uLnTx/>
                <a:uFillTx/>
                <a:latin typeface="思源黑体 CN Light" panose="020B0300000000000000" pitchFamily="34" charset="-122"/>
                <a:ea typeface="思源黑体 CN Light" panose="020B0300000000000000" pitchFamily="34" charset="-122"/>
              </a:endParaRPr>
            </a:p>
          </p:txBody>
        </p:sp>
        <p:sp>
          <p:nvSpPr>
            <p:cNvPr id="44" name="文本框 43"/>
            <p:cNvSpPr txBox="1"/>
            <p:nvPr/>
          </p:nvSpPr>
          <p:spPr>
            <a:xfrm>
              <a:off x="3777444" y="2114864"/>
              <a:ext cx="6329082" cy="640080"/>
            </a:xfrm>
            <a:prstGeom prst="rect">
              <a:avLst/>
            </a:prstGeom>
            <a:noFill/>
          </p:spPr>
          <p:txBody>
            <a:bodyPr wrap="square" rtlCol="0">
              <a:spAutoFit/>
            </a:bodyPr>
            <a:lstStyle/>
            <a:p>
              <a:pPr lvl="0">
                <a:lnSpc>
                  <a:spcPct val="150000"/>
                </a:lnSpc>
                <a:defRPr/>
              </a:pPr>
              <a:r>
                <a:rPr lang="zh-CN" altLang="en-US" sz="1200" kern="0">
                  <a:solidFill>
                    <a:schemeClr val="tx1">
                      <a:lumMod val="75000"/>
                      <a:lumOff val="25000"/>
                    </a:schemeClr>
                  </a:solidFill>
                  <a:latin typeface="思源黑体 CN Light" panose="020B0300000000000000" pitchFamily="34" charset="-122"/>
                  <a:ea typeface="思源黑体 CN Light" panose="020B0300000000000000" pitchFamily="34" charset="-122"/>
                </a:rPr>
                <a:t>学生年龄越小，学校需要承担的责任越大；责任大小根据过错程度和过错行为与损害后果之间的因果关系确定；补充责任、公平责任。</a:t>
              </a:r>
            </a:p>
          </p:txBody>
        </p:sp>
        <p:sp>
          <p:nvSpPr>
            <p:cNvPr id="53" name="文本框 52"/>
            <p:cNvSpPr txBox="1"/>
            <p:nvPr/>
          </p:nvSpPr>
          <p:spPr>
            <a:xfrm>
              <a:off x="2608417" y="1974852"/>
              <a:ext cx="1019299" cy="518160"/>
            </a:xfrm>
            <a:prstGeom prst="rect">
              <a:avLst/>
            </a:prstGeom>
            <a:noFill/>
            <a:ln>
              <a:solidFill>
                <a:srgbClr val="AE0001"/>
              </a:solidFill>
            </a:ln>
          </p:spPr>
          <p:txBody>
            <a:bodyPr wrap="square" rtlCol="0">
              <a:spAutoFit/>
            </a:bodyPr>
            <a:lstStyle/>
            <a:p>
              <a:pPr lvl="0" algn="ctr">
                <a:defRPr/>
              </a:pPr>
              <a:r>
                <a:rPr lang="zh-CN" altLang="en-US" sz="2800" kern="0">
                  <a:gradFill>
                    <a:gsLst>
                      <a:gs pos="49000">
                        <a:srgbClr val="D40000"/>
                      </a:gs>
                      <a:gs pos="50000">
                        <a:srgbClr val="AE0001"/>
                      </a:gs>
                    </a:gsLst>
                    <a:lin ang="5400000" scaled="1"/>
                  </a:gradFill>
                  <a:latin typeface="思源黑体 CN Bold" panose="020B0800000000000000" pitchFamily="34" charset="-122"/>
                  <a:ea typeface="思源黑体 CN Bold" panose="020B0800000000000000" pitchFamily="34" charset="-122"/>
                </a:rPr>
                <a:t>学校</a:t>
              </a:r>
            </a:p>
          </p:txBody>
        </p:sp>
        <p:sp>
          <p:nvSpPr>
            <p:cNvPr id="56" name="文本框 55"/>
            <p:cNvSpPr txBox="1"/>
            <p:nvPr/>
          </p:nvSpPr>
          <p:spPr>
            <a:xfrm>
              <a:off x="3777444" y="1772244"/>
              <a:ext cx="6329082" cy="365760"/>
            </a:xfrm>
            <a:prstGeom prst="rect">
              <a:avLst/>
            </a:prstGeom>
            <a:noFill/>
          </p:spPr>
          <p:txBody>
            <a:bodyPr wrap="square" rtlCol="0">
              <a:spAutoFit/>
            </a:bodyPr>
            <a:lstStyle/>
            <a:p>
              <a:pPr lvl="0">
                <a:defRPr/>
              </a:pPr>
              <a:r>
                <a:rPr lang="zh-CN" altLang="en-US" kern="0">
                  <a:solidFill>
                    <a:srgbClr val="AE0001"/>
                  </a:solidFill>
                  <a:latin typeface="思源黑体 CN Bold" panose="020B0800000000000000" pitchFamily="34" charset="-122"/>
                  <a:ea typeface="思源黑体 CN Bold" panose="020B0800000000000000" pitchFamily="34" charset="-122"/>
                </a:rPr>
                <a:t>根据受害学生年龄和过错程度，承担不同民事责任</a:t>
              </a:r>
            </a:p>
          </p:txBody>
        </p:sp>
      </p:grpSp>
      <p:grpSp>
        <p:nvGrpSpPr>
          <p:cNvPr id="61" name="组合 60"/>
          <p:cNvGrpSpPr/>
          <p:nvPr/>
        </p:nvGrpSpPr>
        <p:grpSpPr>
          <a:xfrm>
            <a:off x="1860884" y="3104171"/>
            <a:ext cx="8662737" cy="1187116"/>
            <a:chOff x="1860884" y="3104171"/>
            <a:chExt cx="8662737" cy="1187116"/>
          </a:xfrm>
        </p:grpSpPr>
        <p:sp>
          <p:nvSpPr>
            <p:cNvPr id="39" name="椭圆 38"/>
            <p:cNvSpPr/>
            <p:nvPr/>
          </p:nvSpPr>
          <p:spPr>
            <a:xfrm>
              <a:off x="1860884" y="3716667"/>
              <a:ext cx="144379" cy="144379"/>
            </a:xfrm>
            <a:prstGeom prst="ellipse">
              <a:avLst/>
            </a:prstGeom>
            <a:gradFill flip="none" rotWithShape="1">
              <a:gsLst>
                <a:gs pos="49000">
                  <a:srgbClr val="D40000"/>
                </a:gs>
                <a:gs pos="50000">
                  <a:srgbClr val="AE0001"/>
                </a:gs>
              </a:gsLst>
              <a:lin ang="5400000" scaled="1"/>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Bold" panose="020B0800000000000000" pitchFamily="34" charset="-122"/>
                <a:ea typeface="思源黑体 CN Bold" panose="020B0800000000000000" pitchFamily="34" charset="-122"/>
                <a:cs typeface="+mn-cs"/>
              </a:endParaRPr>
            </a:p>
          </p:txBody>
        </p:sp>
        <p:sp>
          <p:nvSpPr>
            <p:cNvPr id="46" name="矩形 45"/>
            <p:cNvSpPr/>
            <p:nvPr/>
          </p:nvSpPr>
          <p:spPr>
            <a:xfrm>
              <a:off x="2453394" y="3104171"/>
              <a:ext cx="8070227" cy="1187116"/>
            </a:xfrm>
            <a:prstGeom prst="rect">
              <a:avLst/>
            </a:prstGeom>
            <a:solidFill>
              <a:sysClr val="window" lastClr="FFFFFF">
                <a:lumMod val="95000"/>
              </a:sys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lumMod val="75000"/>
                    <a:lumOff val="25000"/>
                  </a:schemeClr>
                </a:solidFill>
                <a:effectLst/>
                <a:uLnTx/>
                <a:uFillTx/>
                <a:latin typeface="思源黑体 CN Light" panose="020B0300000000000000" pitchFamily="34" charset="-122"/>
                <a:ea typeface="思源黑体 CN Light" panose="020B0300000000000000" pitchFamily="34" charset="-122"/>
              </a:endParaRPr>
            </a:p>
          </p:txBody>
        </p:sp>
        <p:sp>
          <p:nvSpPr>
            <p:cNvPr id="48" name="文本框 47"/>
            <p:cNvSpPr txBox="1"/>
            <p:nvPr/>
          </p:nvSpPr>
          <p:spPr>
            <a:xfrm>
              <a:off x="3777444" y="3576131"/>
              <a:ext cx="6329082" cy="64008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nSpc>
                  <a:spcPct val="150000"/>
                </a:lnSpc>
                <a:defRPr/>
              </a:pPr>
              <a:r>
                <a:rPr lang="zh-CN" altLang="en-US" sz="1200">
                  <a:solidFill>
                    <a:schemeClr val="tx1">
                      <a:lumMod val="75000"/>
                      <a:lumOff val="25000"/>
                    </a:schemeClr>
                  </a:solidFill>
                  <a:latin typeface="思源黑体 CN Light" panose="020B0300000000000000" pitchFamily="34" charset="-122"/>
                  <a:ea typeface="思源黑体 CN Light" panose="020B0300000000000000" pitchFamily="34" charset="-122"/>
                </a:rPr>
                <a:t>教师对发生校园欺凌事件有故意或者重大过失的，在学校赔偿后可以向老师追偿；刑事责任；行政处分等。</a:t>
              </a:r>
            </a:p>
          </p:txBody>
        </p:sp>
        <p:sp>
          <p:nvSpPr>
            <p:cNvPr id="54" name="文本框 53"/>
            <p:cNvSpPr txBox="1"/>
            <p:nvPr/>
          </p:nvSpPr>
          <p:spPr>
            <a:xfrm>
              <a:off x="2608417" y="3436119"/>
              <a:ext cx="1019299" cy="518160"/>
            </a:xfrm>
            <a:prstGeom prst="rect">
              <a:avLst/>
            </a:prstGeom>
            <a:noFill/>
            <a:ln>
              <a:solidFill>
                <a:srgbClr val="AE0001"/>
              </a:solidFill>
            </a:ln>
          </p:spPr>
          <p:txBody>
            <a:bodyPr wrap="square" rtlCol="0">
              <a:spAutoFit/>
            </a:bodyPr>
            <a:lstStyle/>
            <a:p>
              <a:pPr lvl="0" algn="ctr">
                <a:defRPr/>
              </a:pPr>
              <a:r>
                <a:rPr lang="zh-CN" altLang="en-US" sz="2800" kern="0">
                  <a:gradFill>
                    <a:gsLst>
                      <a:gs pos="49000">
                        <a:srgbClr val="D40000"/>
                      </a:gs>
                      <a:gs pos="50000">
                        <a:srgbClr val="AE0001"/>
                      </a:gs>
                    </a:gsLst>
                    <a:lin ang="5400000" scaled="1"/>
                  </a:gradFill>
                  <a:latin typeface="思源黑体 CN Bold" panose="020B0800000000000000" pitchFamily="34" charset="-122"/>
                  <a:ea typeface="思源黑体 CN Bold" panose="020B0800000000000000" pitchFamily="34" charset="-122"/>
                </a:rPr>
                <a:t>教师</a:t>
              </a:r>
            </a:p>
          </p:txBody>
        </p:sp>
        <p:sp>
          <p:nvSpPr>
            <p:cNvPr id="57" name="文本框 56"/>
            <p:cNvSpPr txBox="1"/>
            <p:nvPr/>
          </p:nvSpPr>
          <p:spPr>
            <a:xfrm>
              <a:off x="3777444" y="3193382"/>
              <a:ext cx="6329082" cy="365760"/>
            </a:xfrm>
            <a:prstGeom prst="rect">
              <a:avLst/>
            </a:prstGeom>
            <a:noFill/>
          </p:spPr>
          <p:txBody>
            <a:bodyPr wrap="square" rtlCol="0">
              <a:spAutoFit/>
            </a:bodyPr>
            <a:lstStyle/>
            <a:p>
              <a:pPr lvl="0">
                <a:defRPr/>
              </a:pPr>
              <a:r>
                <a:rPr lang="zh-CN" altLang="en-US" kern="0">
                  <a:solidFill>
                    <a:srgbClr val="AE0001"/>
                  </a:solidFill>
                  <a:latin typeface="思源黑体 CN Bold" panose="020B0800000000000000" pitchFamily="34" charset="-122"/>
                  <a:ea typeface="思源黑体 CN Bold" panose="020B0800000000000000" pitchFamily="34" charset="-122"/>
                </a:rPr>
                <a:t>根据具体情形，承担民事责任、刑事责任和行政责任</a:t>
              </a:r>
            </a:p>
          </p:txBody>
        </p:sp>
      </p:grpSp>
      <p:grpSp>
        <p:nvGrpSpPr>
          <p:cNvPr id="62" name="组合 61"/>
          <p:cNvGrpSpPr/>
          <p:nvPr/>
        </p:nvGrpSpPr>
        <p:grpSpPr>
          <a:xfrm>
            <a:off x="1860884" y="4565438"/>
            <a:ext cx="8662737" cy="1187116"/>
            <a:chOff x="1860884" y="4565438"/>
            <a:chExt cx="8662737" cy="1187116"/>
          </a:xfrm>
        </p:grpSpPr>
        <p:sp>
          <p:nvSpPr>
            <p:cNvPr id="40" name="椭圆 39"/>
            <p:cNvSpPr/>
            <p:nvPr/>
          </p:nvSpPr>
          <p:spPr>
            <a:xfrm>
              <a:off x="1860884" y="5304835"/>
              <a:ext cx="144379" cy="144379"/>
            </a:xfrm>
            <a:prstGeom prst="ellipse">
              <a:avLst/>
            </a:prstGeom>
            <a:gradFill flip="none" rotWithShape="1">
              <a:gsLst>
                <a:gs pos="49000">
                  <a:srgbClr val="D40000"/>
                </a:gs>
                <a:gs pos="50000">
                  <a:srgbClr val="AE0001"/>
                </a:gs>
              </a:gsLst>
              <a:lin ang="5400000" scaled="1"/>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Bold" panose="020B0800000000000000" pitchFamily="34" charset="-122"/>
                <a:ea typeface="思源黑体 CN Bold" panose="020B0800000000000000" pitchFamily="34" charset="-122"/>
                <a:cs typeface="+mn-cs"/>
              </a:endParaRPr>
            </a:p>
          </p:txBody>
        </p:sp>
        <p:sp>
          <p:nvSpPr>
            <p:cNvPr id="50" name="矩形 49"/>
            <p:cNvSpPr/>
            <p:nvPr/>
          </p:nvSpPr>
          <p:spPr>
            <a:xfrm>
              <a:off x="2453394" y="4565438"/>
              <a:ext cx="8070227" cy="1187116"/>
            </a:xfrm>
            <a:prstGeom prst="rect">
              <a:avLst/>
            </a:prstGeom>
            <a:solidFill>
              <a:sysClr val="window" lastClr="FFFFFF">
                <a:lumMod val="95000"/>
              </a:sys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lumMod val="75000"/>
                    <a:lumOff val="25000"/>
                  </a:schemeClr>
                </a:solidFill>
                <a:effectLst/>
                <a:uLnTx/>
                <a:uFillTx/>
                <a:latin typeface="思源黑体 CN Light" panose="020B0300000000000000" pitchFamily="34" charset="-122"/>
                <a:ea typeface="思源黑体 CN Light" panose="020B0300000000000000" pitchFamily="34" charset="-122"/>
              </a:endParaRPr>
            </a:p>
          </p:txBody>
        </p:sp>
        <p:sp>
          <p:nvSpPr>
            <p:cNvPr id="52" name="文本框 51"/>
            <p:cNvSpPr txBox="1"/>
            <p:nvPr/>
          </p:nvSpPr>
          <p:spPr>
            <a:xfrm>
              <a:off x="3777444" y="5037398"/>
              <a:ext cx="6329082" cy="64008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nSpc>
                  <a:spcPct val="150000"/>
                </a:lnSpc>
                <a:defRPr/>
              </a:pPr>
              <a:r>
                <a:rPr lang="zh-CN" altLang="en-US" sz="1200">
                  <a:solidFill>
                    <a:schemeClr val="tx1">
                      <a:lumMod val="75000"/>
                      <a:lumOff val="25000"/>
                    </a:schemeClr>
                  </a:solidFill>
                  <a:latin typeface="思源黑体 CN Light" panose="020B0300000000000000" pitchFamily="34" charset="-122"/>
                  <a:ea typeface="思源黑体 CN Light" panose="020B0300000000000000" pitchFamily="34" charset="-122"/>
                </a:rPr>
                <a:t>校长、主管副校长、班主任、宿舍管理员、围观老师等，绩效考核降档处理、一票否决，诫勉谈话等。</a:t>
              </a:r>
            </a:p>
          </p:txBody>
        </p:sp>
        <p:sp>
          <p:nvSpPr>
            <p:cNvPr id="55" name="文本框 54"/>
            <p:cNvSpPr txBox="1"/>
            <p:nvPr/>
          </p:nvSpPr>
          <p:spPr>
            <a:xfrm>
              <a:off x="2608417" y="4897386"/>
              <a:ext cx="1019299" cy="518160"/>
            </a:xfrm>
            <a:prstGeom prst="rect">
              <a:avLst/>
            </a:prstGeom>
            <a:noFill/>
            <a:ln>
              <a:solidFill>
                <a:srgbClr val="AE0001"/>
              </a:solidFill>
            </a:ln>
          </p:spPr>
          <p:txBody>
            <a:bodyPr wrap="square" rtlCol="0">
              <a:spAutoFit/>
            </a:bodyPr>
            <a:lstStyle/>
            <a:p>
              <a:pPr lvl="0" algn="ctr">
                <a:defRPr/>
              </a:pPr>
              <a:r>
                <a:rPr lang="zh-CN" altLang="en-US" sz="2800" kern="0">
                  <a:gradFill>
                    <a:gsLst>
                      <a:gs pos="49000">
                        <a:srgbClr val="D40000"/>
                      </a:gs>
                      <a:gs pos="50000">
                        <a:srgbClr val="AE0001"/>
                      </a:gs>
                    </a:gsLst>
                    <a:lin ang="5400000" scaled="1"/>
                  </a:gradFill>
                  <a:latin typeface="思源黑体 CN Bold" panose="020B0800000000000000" pitchFamily="34" charset="-122"/>
                  <a:ea typeface="思源黑体 CN Bold" panose="020B0800000000000000" pitchFamily="34" charset="-122"/>
                </a:rPr>
                <a:t>其他</a:t>
              </a:r>
            </a:p>
          </p:txBody>
        </p:sp>
        <p:sp>
          <p:nvSpPr>
            <p:cNvPr id="58" name="文本框 57"/>
            <p:cNvSpPr txBox="1"/>
            <p:nvPr/>
          </p:nvSpPr>
          <p:spPr>
            <a:xfrm>
              <a:off x="3777444" y="4665695"/>
              <a:ext cx="6329082" cy="365760"/>
            </a:xfrm>
            <a:prstGeom prst="rect">
              <a:avLst/>
            </a:prstGeom>
            <a:noFill/>
          </p:spPr>
          <p:txBody>
            <a:bodyPr wrap="square" rtlCol="0">
              <a:spAutoFit/>
            </a:bodyPr>
            <a:lstStyle/>
            <a:p>
              <a:pPr lvl="0">
                <a:defRPr/>
              </a:pPr>
              <a:r>
                <a:rPr lang="zh-CN" altLang="en-US" kern="0">
                  <a:solidFill>
                    <a:srgbClr val="AE0001"/>
                  </a:solidFill>
                  <a:latin typeface="思源黑体 CN Bold" panose="020B0800000000000000" pitchFamily="34" charset="-122"/>
                  <a:ea typeface="思源黑体 CN Bold" panose="020B0800000000000000" pitchFamily="34" charset="-122"/>
                </a:rPr>
                <a:t>预防和应对欺凌事件不力，责任人需要承担行政处分</a:t>
              </a: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61"/>
                                        </p:tgtEl>
                                        <p:attrNameLst>
                                          <p:attrName>style.visibility</p:attrName>
                                        </p:attrNameLst>
                                      </p:cBhvr>
                                      <p:to>
                                        <p:strVal val="visible"/>
                                      </p:to>
                                    </p:set>
                                    <p:animEffect transition="in" filter="fade">
                                      <p:cBhvr>
                                        <p:cTn id="13" dur="500"/>
                                        <p:tgtEl>
                                          <p:spTgt spid="61"/>
                                        </p:tgtEl>
                                      </p:cBhvr>
                                    </p:animEffect>
                                    <p:anim calcmode="lin" valueType="num">
                                      <p:cBhvr>
                                        <p:cTn id="14" dur="500" fill="hold"/>
                                        <p:tgtEl>
                                          <p:spTgt spid="61"/>
                                        </p:tgtEl>
                                        <p:attrNameLst>
                                          <p:attrName>ppt_x</p:attrName>
                                        </p:attrNameLst>
                                      </p:cBhvr>
                                      <p:tavLst>
                                        <p:tav tm="0">
                                          <p:val>
                                            <p:strVal val="#ppt_x"/>
                                          </p:val>
                                        </p:tav>
                                        <p:tav tm="100000">
                                          <p:val>
                                            <p:strVal val="#ppt_x"/>
                                          </p:val>
                                        </p:tav>
                                      </p:tavLst>
                                    </p:anim>
                                    <p:anim calcmode="lin" valueType="num">
                                      <p:cBhvr>
                                        <p:cTn id="15" dur="500" fill="hold"/>
                                        <p:tgtEl>
                                          <p:spTgt spid="61"/>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000"/>
                            </p:stCondLst>
                            <p:childTnLst>
                              <p:par>
                                <p:cTn id="17" presetID="42" presetClass="entr" presetSubtype="0" fill="hold" nodeType="afterEffect">
                                  <p:stCondLst>
                                    <p:cond delay="0"/>
                                  </p:stCondLst>
                                  <p:childTnLst>
                                    <p:set>
                                      <p:cBhvr>
                                        <p:cTn id="18" dur="1" fill="hold">
                                          <p:stCondLst>
                                            <p:cond delay="0"/>
                                          </p:stCondLst>
                                        </p:cTn>
                                        <p:tgtEl>
                                          <p:spTgt spid="62"/>
                                        </p:tgtEl>
                                        <p:attrNameLst>
                                          <p:attrName>style.visibility</p:attrName>
                                        </p:attrNameLst>
                                      </p:cBhvr>
                                      <p:to>
                                        <p:strVal val="visible"/>
                                      </p:to>
                                    </p:set>
                                    <p:animEffect transition="in" filter="fade">
                                      <p:cBhvr>
                                        <p:cTn id="19" dur="500"/>
                                        <p:tgtEl>
                                          <p:spTgt spid="62"/>
                                        </p:tgtEl>
                                      </p:cBhvr>
                                    </p:animEffect>
                                    <p:anim calcmode="lin" valueType="num">
                                      <p:cBhvr>
                                        <p:cTn id="20" dur="500" fill="hold"/>
                                        <p:tgtEl>
                                          <p:spTgt spid="62"/>
                                        </p:tgtEl>
                                        <p:attrNameLst>
                                          <p:attrName>ppt_x</p:attrName>
                                        </p:attrNameLst>
                                      </p:cBhvr>
                                      <p:tavLst>
                                        <p:tav tm="0">
                                          <p:val>
                                            <p:strVal val="#ppt_x"/>
                                          </p:val>
                                        </p:tav>
                                        <p:tav tm="100000">
                                          <p:val>
                                            <p:strVal val="#ppt_x"/>
                                          </p:val>
                                        </p:tav>
                                      </p:tavLst>
                                    </p:anim>
                                    <p:anim calcmode="lin" valueType="num">
                                      <p:cBhvr>
                                        <p:cTn id="21" dur="500" fill="hold"/>
                                        <p:tgtEl>
                                          <p:spTgt spid="6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323733" y="266226"/>
            <a:ext cx="4361208" cy="608547"/>
            <a:chOff x="2411323" y="4196906"/>
            <a:chExt cx="5495993" cy="766891"/>
          </a:xfrm>
        </p:grpSpPr>
        <p:sp>
          <p:nvSpPr>
            <p:cNvPr id="9" name="椭圆 8"/>
            <p:cNvSpPr/>
            <p:nvPr/>
          </p:nvSpPr>
          <p:spPr>
            <a:xfrm>
              <a:off x="2411323" y="4196906"/>
              <a:ext cx="766892" cy="766891"/>
            </a:xfrm>
            <a:prstGeom prst="ellipse">
              <a:avLst/>
            </a:prstGeom>
            <a:solidFill>
              <a:schemeClr val="tx1">
                <a:lumMod val="75000"/>
                <a:lumOff val="25000"/>
              </a:schemeClr>
            </a:solidFill>
            <a:ln w="38100" cap="flat" cmpd="sng" algn="ctr">
              <a:noFill/>
              <a:prstDash val="solid"/>
              <a:miter lim="800000"/>
            </a:ln>
            <a:effectLst>
              <a:outerShdw blurRad="1270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400" kern="0">
                <a:solidFill>
                  <a:prstClr val="white"/>
                </a:solidFill>
                <a:latin typeface="思源黑体 CN Bold" panose="020B0800000000000000" pitchFamily="34" charset="-122"/>
                <a:ea typeface="思源黑体 CN Bold" panose="020B0800000000000000" pitchFamily="34" charset="-122"/>
              </a:endParaRPr>
            </a:p>
          </p:txBody>
        </p:sp>
        <p:sp>
          <p:nvSpPr>
            <p:cNvPr id="10" name="文本框 38"/>
            <p:cNvSpPr txBox="1"/>
            <p:nvPr>
              <p:custDataLst>
                <p:tags r:id="rId1"/>
              </p:custDataLst>
            </p:nvPr>
          </p:nvSpPr>
          <p:spPr>
            <a:xfrm>
              <a:off x="3387915" y="4318742"/>
              <a:ext cx="4519401" cy="499342"/>
            </a:xfrm>
            <a:prstGeom prst="rect">
              <a:avLst/>
            </a:prstGeom>
            <a:noFill/>
          </p:spPr>
          <p:txBody>
            <a:bodyPr wrap="square" rtlCol="0">
              <a:spAutoFit/>
            </a:bodyPr>
            <a:lstStyle/>
            <a:p>
              <a:pPr lvl="0"/>
              <a:r>
                <a:rPr lang="zh-CN" altLang="en-US" sz="2000">
                  <a:solidFill>
                    <a:schemeClr val="tx1">
                      <a:lumMod val="85000"/>
                      <a:lumOff val="15000"/>
                    </a:schemeClr>
                  </a:solidFill>
                  <a:latin typeface="思源黑体 CN Bold" panose="020B0800000000000000" pitchFamily="34" charset="-122"/>
                  <a:ea typeface="思源黑体 CN Bold" panose="020B0800000000000000" pitchFamily="34" charset="-122"/>
                </a:rPr>
                <a:t>校园欺凌法律责任和罪名</a:t>
              </a:r>
            </a:p>
          </p:txBody>
        </p:sp>
        <p:sp>
          <p:nvSpPr>
            <p:cNvPr id="11" name="文本框 38"/>
            <p:cNvSpPr txBox="1"/>
            <p:nvPr>
              <p:custDataLst>
                <p:tags r:id="rId2"/>
              </p:custDataLst>
            </p:nvPr>
          </p:nvSpPr>
          <p:spPr>
            <a:xfrm>
              <a:off x="2411323" y="4318742"/>
              <a:ext cx="766892" cy="499342"/>
            </a:xfrm>
            <a:prstGeom prst="rect">
              <a:avLst/>
            </a:prstGeom>
            <a:noFill/>
          </p:spPr>
          <p:txBody>
            <a:bodyPr wrap="square" rtlCol="0">
              <a:spAutoFit/>
            </a:bodyPr>
            <a:lstStyle/>
            <a:p>
              <a:pPr lvl="0" algn="ctr"/>
              <a:r>
                <a:rPr lang="en-US" altLang="zh-CN" sz="20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rPr>
                <a:t>03</a:t>
              </a:r>
            </a:p>
          </p:txBody>
        </p:sp>
      </p:grpSp>
      <p:sp>
        <p:nvSpPr>
          <p:cNvPr id="4" name="文本框 3"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sp>
        <p:nvSpPr>
          <p:cNvPr id="7" name="矩形 47"/>
          <p:cNvSpPr>
            <a:spLocks noChangeArrowheads="1"/>
          </p:cNvSpPr>
          <p:nvPr/>
        </p:nvSpPr>
        <p:spPr bwMode="auto">
          <a:xfrm>
            <a:off x="1181472" y="1763859"/>
            <a:ext cx="3288250" cy="914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square" lIns="91414" tIns="45709" rIns="91414" bIns="45709">
            <a:spAutoFit/>
          </a:bodyPr>
          <a:lstStyle/>
          <a:p>
            <a:pPr algn="r">
              <a:lnSpc>
                <a:spcPct val="150000"/>
              </a:lnSpc>
            </a:pPr>
            <a:r>
              <a:rPr lang="zh-CN" altLang="en-US">
                <a:solidFill>
                  <a:schemeClr val="tx1">
                    <a:lumMod val="75000"/>
                    <a:lumOff val="25000"/>
                  </a:schemeClr>
                </a:solidFill>
                <a:latin typeface="思源黑体 CN Light" panose="020B0300000000000000" pitchFamily="34" charset="-122"/>
                <a:ea typeface="思源黑体 CN Light" panose="020B0300000000000000" pitchFamily="34" charset="-122"/>
                <a:sym typeface="方正兰亭黑_GBK" pitchFamily="2" charset="-122"/>
              </a:rPr>
              <a:t>强制猥亵他人、侮辱妇女罪，猥亵儿童罪</a:t>
            </a:r>
          </a:p>
        </p:txBody>
      </p:sp>
      <p:sp>
        <p:nvSpPr>
          <p:cNvPr id="12" name="矩形 11"/>
          <p:cNvSpPr>
            <a:spLocks noChangeArrowheads="1"/>
          </p:cNvSpPr>
          <p:nvPr/>
        </p:nvSpPr>
        <p:spPr bwMode="auto">
          <a:xfrm>
            <a:off x="615378" y="2969374"/>
            <a:ext cx="3078297" cy="502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square" lIns="91414" tIns="45709" rIns="91414" bIns="45709">
            <a:spAutoFit/>
          </a:bodyPr>
          <a:lstStyle/>
          <a:p>
            <a:pPr algn="r">
              <a:lnSpc>
                <a:spcPct val="150000"/>
              </a:lnSpc>
            </a:pPr>
            <a:r>
              <a:rPr lang="zh-CN" altLang="en-US">
                <a:solidFill>
                  <a:schemeClr val="tx1">
                    <a:lumMod val="75000"/>
                    <a:lumOff val="25000"/>
                  </a:schemeClr>
                </a:solidFill>
                <a:latin typeface="思源黑体 CN Light" panose="020B0300000000000000" pitchFamily="34" charset="-122"/>
                <a:ea typeface="思源黑体 CN Light" panose="020B0300000000000000" pitchFamily="34" charset="-122"/>
                <a:sym typeface="方正兰亭黑_GBK" pitchFamily="2" charset="-122"/>
              </a:rPr>
              <a:t>侮辱、诽谤罪</a:t>
            </a:r>
          </a:p>
        </p:txBody>
      </p:sp>
      <p:sp>
        <p:nvSpPr>
          <p:cNvPr id="13" name="矩形 47"/>
          <p:cNvSpPr>
            <a:spLocks noChangeArrowheads="1"/>
          </p:cNvSpPr>
          <p:nvPr/>
        </p:nvSpPr>
        <p:spPr bwMode="auto">
          <a:xfrm>
            <a:off x="1198991" y="4153672"/>
            <a:ext cx="2601100" cy="502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square" lIns="91414" tIns="45709" rIns="91414" bIns="45709">
            <a:spAutoFit/>
          </a:bodyPr>
          <a:lstStyle/>
          <a:p>
            <a:pPr algn="r">
              <a:lnSpc>
                <a:spcPct val="150000"/>
              </a:lnSpc>
            </a:pPr>
            <a:r>
              <a:rPr lang="zh-CN" altLang="en-US">
                <a:solidFill>
                  <a:schemeClr val="tx1">
                    <a:lumMod val="75000"/>
                    <a:lumOff val="25000"/>
                  </a:schemeClr>
                </a:solidFill>
                <a:latin typeface="思源黑体 CN Light" panose="020B0300000000000000" pitchFamily="34" charset="-122"/>
                <a:ea typeface="思源黑体 CN Light" panose="020B0300000000000000" pitchFamily="34" charset="-122"/>
                <a:sym typeface="方正兰亭黑_GBK" pitchFamily="2" charset="-122"/>
              </a:rPr>
              <a:t>抢劫罪</a:t>
            </a:r>
          </a:p>
        </p:txBody>
      </p:sp>
      <p:sp>
        <p:nvSpPr>
          <p:cNvPr id="14" name="矩形 47"/>
          <p:cNvSpPr>
            <a:spLocks noChangeArrowheads="1"/>
          </p:cNvSpPr>
          <p:nvPr/>
        </p:nvSpPr>
        <p:spPr bwMode="auto">
          <a:xfrm>
            <a:off x="8020093" y="2216627"/>
            <a:ext cx="3355387" cy="914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square" lIns="91414" tIns="45709" rIns="91414" bIns="45709">
            <a:spAutoFit/>
          </a:bodyPr>
          <a:lstStyle/>
          <a:p>
            <a:pPr>
              <a:lnSpc>
                <a:spcPct val="150000"/>
              </a:lnSpc>
            </a:pPr>
            <a:r>
              <a:rPr lang="zh-CN" altLang="en-US">
                <a:solidFill>
                  <a:schemeClr val="tx1">
                    <a:lumMod val="75000"/>
                    <a:lumOff val="25000"/>
                  </a:schemeClr>
                </a:solidFill>
                <a:latin typeface="思源黑体 CN Light" panose="020B0300000000000000" pitchFamily="34" charset="-122"/>
                <a:ea typeface="思源黑体 CN Light" panose="020B0300000000000000" pitchFamily="34" charset="-122"/>
                <a:sym typeface="方正兰亭黑_GBK" pitchFamily="2" charset="-122"/>
              </a:rPr>
              <a:t>故意伤害，过失致人重伤、过失致人死亡</a:t>
            </a:r>
          </a:p>
        </p:txBody>
      </p:sp>
      <p:sp>
        <p:nvSpPr>
          <p:cNvPr id="15" name="矩形 14"/>
          <p:cNvSpPr>
            <a:spLocks noChangeArrowheads="1"/>
          </p:cNvSpPr>
          <p:nvPr/>
        </p:nvSpPr>
        <p:spPr bwMode="auto">
          <a:xfrm>
            <a:off x="8020093" y="4101604"/>
            <a:ext cx="3355387" cy="502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square" lIns="91414" tIns="45709" rIns="91414" bIns="45709">
            <a:spAutoFit/>
          </a:bodyPr>
          <a:lstStyle/>
          <a:p>
            <a:pPr>
              <a:lnSpc>
                <a:spcPct val="150000"/>
              </a:lnSpc>
            </a:pPr>
            <a:r>
              <a:rPr lang="zh-CN" altLang="en-US">
                <a:solidFill>
                  <a:schemeClr val="tx1">
                    <a:lumMod val="75000"/>
                    <a:lumOff val="25000"/>
                  </a:schemeClr>
                </a:solidFill>
                <a:latin typeface="思源黑体 CN Light" panose="020B0300000000000000" pitchFamily="34" charset="-122"/>
                <a:ea typeface="思源黑体 CN Light" panose="020B0300000000000000" pitchFamily="34" charset="-122"/>
                <a:sym typeface="方正兰亭黑_GBK" pitchFamily="2" charset="-122"/>
              </a:rPr>
              <a:t>故意毁坏财物，寻衅滋事罪</a:t>
            </a:r>
          </a:p>
        </p:txBody>
      </p:sp>
      <p:sp>
        <p:nvSpPr>
          <p:cNvPr id="16" name="矩形 47"/>
          <p:cNvSpPr>
            <a:spLocks noChangeArrowheads="1"/>
          </p:cNvSpPr>
          <p:nvPr/>
        </p:nvSpPr>
        <p:spPr bwMode="auto">
          <a:xfrm>
            <a:off x="7134480" y="5244265"/>
            <a:ext cx="3228721" cy="502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square" lIns="91414" tIns="45709" rIns="91414" bIns="45709">
            <a:spAutoFit/>
          </a:bodyPr>
          <a:lstStyle/>
          <a:p>
            <a:pPr>
              <a:lnSpc>
                <a:spcPct val="150000"/>
              </a:lnSpc>
            </a:pPr>
            <a:r>
              <a:rPr lang="zh-CN" altLang="en-US">
                <a:solidFill>
                  <a:schemeClr val="tx1">
                    <a:lumMod val="75000"/>
                    <a:lumOff val="25000"/>
                  </a:schemeClr>
                </a:solidFill>
                <a:latin typeface="思源黑体 CN Light" panose="020B0300000000000000" pitchFamily="34" charset="-122"/>
                <a:ea typeface="思源黑体 CN Light" panose="020B0300000000000000" pitchFamily="34" charset="-122"/>
                <a:sym typeface="方正兰亭黑_GBK" pitchFamily="2" charset="-122"/>
              </a:rPr>
              <a:t>非法拘禁罪</a:t>
            </a:r>
          </a:p>
        </p:txBody>
      </p:sp>
      <p:grpSp>
        <p:nvGrpSpPr>
          <p:cNvPr id="17" name="组合 16"/>
          <p:cNvGrpSpPr/>
          <p:nvPr/>
        </p:nvGrpSpPr>
        <p:grpSpPr>
          <a:xfrm>
            <a:off x="3741595" y="2014514"/>
            <a:ext cx="4232987" cy="3470340"/>
            <a:chOff x="3741595" y="2014514"/>
            <a:chExt cx="4232987" cy="3470340"/>
          </a:xfrm>
        </p:grpSpPr>
        <p:sp>
          <p:nvSpPr>
            <p:cNvPr id="18" name="直接连接符 16"/>
            <p:cNvSpPr>
              <a:spLocks noChangeShapeType="1"/>
            </p:cNvSpPr>
            <p:nvPr/>
          </p:nvSpPr>
          <p:spPr bwMode="auto">
            <a:xfrm flipH="1">
              <a:off x="7460767" y="4352913"/>
              <a:ext cx="513815" cy="0"/>
            </a:xfrm>
            <a:prstGeom prst="line">
              <a:avLst/>
            </a:prstGeom>
            <a:noFill/>
            <a:ln w="12700">
              <a:solidFill>
                <a:srgbClr val="A5A5A5"/>
              </a:solidFill>
              <a:bevel/>
            </a:ln>
            <a:extLst>
              <a:ext uri="{909E8E84-426E-40DD-AFC4-6F175D3DCCD1}">
                <a14:hiddenFill xmlns:a14="http://schemas.microsoft.com/office/drawing/2010/main">
                  <a:noFill/>
                </a14:hiddenFill>
              </a:ext>
            </a:extLst>
          </p:spPr>
          <p:txBody>
            <a:bodyPr lIns="91424" tIns="45713" rIns="91424" bIns="45713"/>
            <a:lstStyle/>
            <a:p>
              <a:endParaRPr lang="zh-CN" altLang="en-US" sz="1400">
                <a:latin typeface="思源黑体 CN Bold" panose="020B0800000000000000" pitchFamily="34" charset="-122"/>
                <a:ea typeface="思源黑体 CN Bold" panose="020B0800000000000000" pitchFamily="34" charset="-122"/>
              </a:endParaRPr>
            </a:p>
          </p:txBody>
        </p:sp>
        <p:sp>
          <p:nvSpPr>
            <p:cNvPr id="19" name="直接连接符 20"/>
            <p:cNvSpPr>
              <a:spLocks noChangeShapeType="1"/>
            </p:cNvSpPr>
            <p:nvPr/>
          </p:nvSpPr>
          <p:spPr bwMode="auto">
            <a:xfrm>
              <a:off x="6146943" y="5328104"/>
              <a:ext cx="200839" cy="156750"/>
            </a:xfrm>
            <a:prstGeom prst="line">
              <a:avLst/>
            </a:prstGeom>
            <a:noFill/>
            <a:ln w="12700">
              <a:solidFill>
                <a:srgbClr val="A5A5A5"/>
              </a:solidFill>
              <a:bevel/>
            </a:ln>
            <a:extLst>
              <a:ext uri="{909E8E84-426E-40DD-AFC4-6F175D3DCCD1}">
                <a14:hiddenFill xmlns:a14="http://schemas.microsoft.com/office/drawing/2010/main">
                  <a:noFill/>
                </a14:hiddenFill>
              </a:ext>
            </a:extLst>
          </p:spPr>
          <p:txBody>
            <a:bodyPr/>
            <a:lstStyle/>
            <a:p>
              <a:endParaRPr lang="zh-CN" altLang="en-US" sz="1400">
                <a:latin typeface="思源黑体 CN Bold" panose="020B0800000000000000" pitchFamily="34" charset="-122"/>
                <a:ea typeface="思源黑体 CN Bold" panose="020B0800000000000000" pitchFamily="34" charset="-122"/>
              </a:endParaRPr>
            </a:p>
          </p:txBody>
        </p:sp>
        <p:sp>
          <p:nvSpPr>
            <p:cNvPr id="20" name="直接连接符 21"/>
            <p:cNvSpPr>
              <a:spLocks noChangeShapeType="1"/>
            </p:cNvSpPr>
            <p:nvPr/>
          </p:nvSpPr>
          <p:spPr bwMode="auto">
            <a:xfrm flipV="1">
              <a:off x="6346418" y="5483434"/>
              <a:ext cx="663096" cy="1"/>
            </a:xfrm>
            <a:prstGeom prst="line">
              <a:avLst/>
            </a:prstGeom>
            <a:noFill/>
            <a:ln w="12700">
              <a:solidFill>
                <a:srgbClr val="A5A5A5"/>
              </a:solidFill>
              <a:bevel/>
            </a:ln>
            <a:extLst>
              <a:ext uri="{909E8E84-426E-40DD-AFC4-6F175D3DCCD1}">
                <a14:hiddenFill xmlns:a14="http://schemas.microsoft.com/office/drawing/2010/main">
                  <a:noFill/>
                </a14:hiddenFill>
              </a:ext>
            </a:extLst>
          </p:spPr>
          <p:txBody>
            <a:bodyPr/>
            <a:lstStyle/>
            <a:p>
              <a:endParaRPr lang="zh-CN" altLang="en-US" sz="1400">
                <a:latin typeface="思源黑体 CN Bold" panose="020B0800000000000000" pitchFamily="34" charset="-122"/>
                <a:ea typeface="思源黑体 CN Bold" panose="020B0800000000000000" pitchFamily="34" charset="-122"/>
              </a:endParaRPr>
            </a:p>
          </p:txBody>
        </p:sp>
        <p:sp>
          <p:nvSpPr>
            <p:cNvPr id="21" name="直接连接符 17"/>
            <p:cNvSpPr>
              <a:spLocks noChangeShapeType="1"/>
            </p:cNvSpPr>
            <p:nvPr/>
          </p:nvSpPr>
          <p:spPr bwMode="auto">
            <a:xfrm flipH="1" flipV="1">
              <a:off x="3741595" y="4352914"/>
              <a:ext cx="524465" cy="1285"/>
            </a:xfrm>
            <a:prstGeom prst="line">
              <a:avLst/>
            </a:prstGeom>
            <a:noFill/>
            <a:ln w="12700">
              <a:solidFill>
                <a:srgbClr val="A5A5A5"/>
              </a:solidFill>
              <a:bevel/>
            </a:ln>
            <a:extLst>
              <a:ext uri="{909E8E84-426E-40DD-AFC4-6F175D3DCCD1}">
                <a14:hiddenFill xmlns:a14="http://schemas.microsoft.com/office/drawing/2010/main">
                  <a:noFill/>
                </a14:hiddenFill>
              </a:ext>
            </a:extLst>
          </p:spPr>
          <p:txBody>
            <a:bodyPr lIns="91424" tIns="45713" rIns="91424" bIns="45713"/>
            <a:lstStyle/>
            <a:p>
              <a:endParaRPr lang="zh-CN" altLang="en-US" sz="1400">
                <a:latin typeface="思源黑体 CN Bold" panose="020B0800000000000000" pitchFamily="34" charset="-122"/>
                <a:ea typeface="思源黑体 CN Bold" panose="020B0800000000000000" pitchFamily="34" charset="-122"/>
              </a:endParaRPr>
            </a:p>
          </p:txBody>
        </p:sp>
        <p:sp>
          <p:nvSpPr>
            <p:cNvPr id="22" name="直接连接符 21"/>
            <p:cNvSpPr>
              <a:spLocks noChangeShapeType="1"/>
            </p:cNvSpPr>
            <p:nvPr/>
          </p:nvSpPr>
          <p:spPr bwMode="auto">
            <a:xfrm flipH="1">
              <a:off x="3741596" y="3256948"/>
              <a:ext cx="512485" cy="0"/>
            </a:xfrm>
            <a:prstGeom prst="line">
              <a:avLst/>
            </a:prstGeom>
            <a:noFill/>
            <a:ln w="12700">
              <a:solidFill>
                <a:srgbClr val="A5A5A5"/>
              </a:solidFill>
              <a:bevel/>
            </a:ln>
            <a:extLst>
              <a:ext uri="{909E8E84-426E-40DD-AFC4-6F175D3DCCD1}">
                <a14:hiddenFill xmlns:a14="http://schemas.microsoft.com/office/drawing/2010/main">
                  <a:noFill/>
                </a14:hiddenFill>
              </a:ext>
            </a:extLst>
          </p:spPr>
          <p:txBody>
            <a:bodyPr lIns="91424" tIns="45713" rIns="91424" bIns="45713"/>
            <a:lstStyle/>
            <a:p>
              <a:endParaRPr lang="zh-CN" altLang="en-US" sz="1400">
                <a:latin typeface="思源黑体 CN Bold" panose="020B0800000000000000" pitchFamily="34" charset="-122"/>
                <a:ea typeface="思源黑体 CN Bold" panose="020B0800000000000000" pitchFamily="34" charset="-122"/>
              </a:endParaRPr>
            </a:p>
          </p:txBody>
        </p:sp>
        <p:sp>
          <p:nvSpPr>
            <p:cNvPr id="23" name="直接连接符 22"/>
            <p:cNvSpPr>
              <a:spLocks noChangeShapeType="1"/>
            </p:cNvSpPr>
            <p:nvPr/>
          </p:nvSpPr>
          <p:spPr bwMode="auto">
            <a:xfrm flipH="1" flipV="1">
              <a:off x="5346464" y="2014514"/>
              <a:ext cx="237412" cy="211997"/>
            </a:xfrm>
            <a:prstGeom prst="line">
              <a:avLst/>
            </a:prstGeom>
            <a:noFill/>
            <a:ln w="12700">
              <a:solidFill>
                <a:srgbClr val="A5A5A5"/>
              </a:solidFill>
              <a:bevel/>
            </a:ln>
            <a:extLst>
              <a:ext uri="{909E8E84-426E-40DD-AFC4-6F175D3DCCD1}">
                <a14:hiddenFill xmlns:a14="http://schemas.microsoft.com/office/drawing/2010/main">
                  <a:noFill/>
                </a14:hiddenFill>
              </a:ext>
            </a:extLst>
          </p:spPr>
          <p:txBody>
            <a:bodyPr/>
            <a:lstStyle/>
            <a:p>
              <a:endParaRPr lang="zh-CN" altLang="en-US" sz="1400">
                <a:latin typeface="思源黑体 CN Bold" panose="020B0800000000000000" pitchFamily="34" charset="-122"/>
                <a:ea typeface="思源黑体 CN Bold" panose="020B0800000000000000" pitchFamily="34" charset="-122"/>
              </a:endParaRPr>
            </a:p>
          </p:txBody>
        </p:sp>
        <p:sp>
          <p:nvSpPr>
            <p:cNvPr id="24" name="直接连接符 12"/>
            <p:cNvSpPr>
              <a:spLocks noChangeShapeType="1"/>
            </p:cNvSpPr>
            <p:nvPr/>
          </p:nvSpPr>
          <p:spPr bwMode="auto">
            <a:xfrm flipH="1">
              <a:off x="4564232" y="2016434"/>
              <a:ext cx="783845" cy="1"/>
            </a:xfrm>
            <a:prstGeom prst="line">
              <a:avLst/>
            </a:prstGeom>
            <a:noFill/>
            <a:ln w="12700">
              <a:solidFill>
                <a:srgbClr val="A5A5A5"/>
              </a:solidFill>
              <a:bevel/>
            </a:ln>
            <a:extLst>
              <a:ext uri="{909E8E84-426E-40DD-AFC4-6F175D3DCCD1}">
                <a14:hiddenFill xmlns:a14="http://schemas.microsoft.com/office/drawing/2010/main">
                  <a:noFill/>
                </a14:hiddenFill>
              </a:ext>
            </a:extLst>
          </p:spPr>
          <p:txBody>
            <a:bodyPr/>
            <a:lstStyle/>
            <a:p>
              <a:endParaRPr lang="zh-CN" altLang="en-US" sz="1400">
                <a:latin typeface="思源黑体 CN Bold" panose="020B0800000000000000" pitchFamily="34" charset="-122"/>
                <a:ea typeface="思源黑体 CN Bold" panose="020B0800000000000000" pitchFamily="34" charset="-122"/>
              </a:endParaRPr>
            </a:p>
          </p:txBody>
        </p:sp>
        <p:sp>
          <p:nvSpPr>
            <p:cNvPr id="25" name="六边形 1"/>
            <p:cNvSpPr>
              <a:spLocks noChangeArrowheads="1"/>
            </p:cNvSpPr>
            <p:nvPr/>
          </p:nvSpPr>
          <p:spPr bwMode="auto">
            <a:xfrm>
              <a:off x="6465083" y="2830383"/>
              <a:ext cx="1008994" cy="850561"/>
            </a:xfrm>
            <a:prstGeom prst="hexagon">
              <a:avLst>
                <a:gd name="adj" fmla="val 24998"/>
                <a:gd name="vf" fmla="val 115470"/>
              </a:avLst>
            </a:prstGeom>
            <a:gradFill flip="none" rotWithShape="1">
              <a:gsLst>
                <a:gs pos="49000">
                  <a:srgbClr val="D40000"/>
                </a:gs>
                <a:gs pos="50000">
                  <a:srgbClr val="AE0001"/>
                </a:gs>
              </a:gsLst>
              <a:lin ang="5400000" scaled="1"/>
            </a:gradFill>
            <a:ln>
              <a:noFill/>
            </a:ln>
            <a:effectLst>
              <a:outerShdw blurRad="50800" dist="38100" dir="2700000" algn="tl" rotWithShape="0">
                <a:prstClr val="black">
                  <a:alpha val="20000"/>
                </a:prstClr>
              </a:outerShdw>
            </a:effectLst>
          </p:spPr>
          <p:txBody>
            <a:bodyPr anchor="ctr"/>
            <a:lstStyle/>
            <a:p>
              <a:pPr algn="ctr"/>
              <a:endParaRPr lang="zh-CN" altLang="zh-CN" sz="1400" b="1">
                <a:solidFill>
                  <a:schemeClr val="bg1"/>
                </a:solidFill>
                <a:latin typeface="思源黑体 CN Light" panose="020B0300000000000000" pitchFamily="34" charset="-122"/>
                <a:ea typeface="方正兰亭黑_GBK" pitchFamily="2" charset="-122"/>
                <a:sym typeface="Arial" panose="020B0604020202020204" pitchFamily="34" charset="0"/>
              </a:endParaRPr>
            </a:p>
          </p:txBody>
        </p:sp>
        <p:sp>
          <p:nvSpPr>
            <p:cNvPr id="26" name="文本框 43"/>
            <p:cNvSpPr>
              <a:spLocks noChangeArrowheads="1"/>
            </p:cNvSpPr>
            <p:nvPr/>
          </p:nvSpPr>
          <p:spPr bwMode="auto">
            <a:xfrm>
              <a:off x="6553981" y="2949054"/>
              <a:ext cx="820141" cy="579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US" altLang="zh-CN" sz="32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sym typeface="Arial" panose="020B0604020202020204" pitchFamily="34" charset="0"/>
                </a:rPr>
                <a:t>02</a:t>
              </a:r>
            </a:p>
          </p:txBody>
        </p:sp>
        <p:sp>
          <p:nvSpPr>
            <p:cNvPr id="27" name="六边形 7"/>
            <p:cNvSpPr>
              <a:spLocks noChangeArrowheads="1"/>
            </p:cNvSpPr>
            <p:nvPr/>
          </p:nvSpPr>
          <p:spPr bwMode="auto">
            <a:xfrm>
              <a:off x="5360246" y="2216233"/>
              <a:ext cx="1010327" cy="850561"/>
            </a:xfrm>
            <a:prstGeom prst="hexagon">
              <a:avLst>
                <a:gd name="adj" fmla="val 24998"/>
                <a:gd name="vf" fmla="val 115470"/>
              </a:avLst>
            </a:prstGeom>
            <a:solidFill>
              <a:srgbClr val="595959"/>
            </a:solidFill>
            <a:ln>
              <a:noFill/>
            </a:ln>
          </p:spPr>
          <p:txBody>
            <a:bodyPr anchor="ctr"/>
            <a:lstStyle/>
            <a:p>
              <a:pPr algn="ctr"/>
              <a:endParaRPr lang="zh-CN" altLang="zh-CN" sz="1400" b="1">
                <a:solidFill>
                  <a:schemeClr val="bg1"/>
                </a:solidFill>
                <a:latin typeface="思源黑体 CN Light" panose="020B0300000000000000" pitchFamily="34" charset="-122"/>
                <a:ea typeface="方正兰亭黑_GBK" pitchFamily="2" charset="-122"/>
                <a:sym typeface="Arial" panose="020B0604020202020204" pitchFamily="34" charset="0"/>
              </a:endParaRPr>
            </a:p>
          </p:txBody>
        </p:sp>
        <p:sp>
          <p:nvSpPr>
            <p:cNvPr id="28" name="文本框 44"/>
            <p:cNvSpPr>
              <a:spLocks noChangeArrowheads="1"/>
            </p:cNvSpPr>
            <p:nvPr/>
          </p:nvSpPr>
          <p:spPr bwMode="auto">
            <a:xfrm>
              <a:off x="5431986" y="2285115"/>
              <a:ext cx="882866" cy="676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lnSpc>
                  <a:spcPct val="120000"/>
                </a:lnSpc>
              </a:pPr>
              <a:r>
                <a:rPr lang="en-US" altLang="zh-CN" sz="32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sym typeface="Arial" panose="020B0604020202020204" pitchFamily="34" charset="0"/>
                </a:rPr>
                <a:t>01</a:t>
              </a:r>
            </a:p>
          </p:txBody>
        </p:sp>
        <p:sp>
          <p:nvSpPr>
            <p:cNvPr id="29" name="六边形 5"/>
            <p:cNvSpPr>
              <a:spLocks noChangeArrowheads="1"/>
            </p:cNvSpPr>
            <p:nvPr/>
          </p:nvSpPr>
          <p:spPr bwMode="auto">
            <a:xfrm>
              <a:off x="6451772" y="3927634"/>
              <a:ext cx="1008994" cy="850561"/>
            </a:xfrm>
            <a:prstGeom prst="hexagon">
              <a:avLst>
                <a:gd name="adj" fmla="val 24998"/>
                <a:gd name="vf" fmla="val 115470"/>
              </a:avLst>
            </a:prstGeom>
            <a:solidFill>
              <a:srgbClr val="595959"/>
            </a:solidFill>
            <a:ln>
              <a:noFill/>
            </a:ln>
          </p:spPr>
          <p:txBody>
            <a:bodyPr anchor="ctr"/>
            <a:lstStyle/>
            <a:p>
              <a:pPr algn="ctr"/>
              <a:endParaRPr lang="zh-CN" altLang="zh-CN" sz="1400" b="1">
                <a:solidFill>
                  <a:schemeClr val="bg1"/>
                </a:solidFill>
                <a:latin typeface="思源黑体 CN Light" panose="020B0300000000000000" pitchFamily="34" charset="-122"/>
                <a:ea typeface="方正兰亭黑_GBK" pitchFamily="2" charset="-122"/>
                <a:sym typeface="Arial" panose="020B0604020202020204" pitchFamily="34" charset="0"/>
              </a:endParaRPr>
            </a:p>
          </p:txBody>
        </p:sp>
        <p:sp>
          <p:nvSpPr>
            <p:cNvPr id="30" name="文本框 45"/>
            <p:cNvSpPr>
              <a:spLocks noChangeArrowheads="1"/>
            </p:cNvSpPr>
            <p:nvPr/>
          </p:nvSpPr>
          <p:spPr bwMode="auto">
            <a:xfrm>
              <a:off x="6504942" y="3996516"/>
              <a:ext cx="925555" cy="676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lnSpc>
                  <a:spcPct val="120000"/>
                </a:lnSpc>
              </a:pPr>
              <a:r>
                <a:rPr lang="en-US" altLang="zh-CN" sz="32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sym typeface="Arial" panose="020B0604020202020204" pitchFamily="34" charset="0"/>
                </a:rPr>
                <a:t>03</a:t>
              </a:r>
            </a:p>
          </p:txBody>
        </p:sp>
        <p:sp>
          <p:nvSpPr>
            <p:cNvPr id="31" name="六边形 4"/>
            <p:cNvSpPr>
              <a:spLocks noChangeArrowheads="1"/>
            </p:cNvSpPr>
            <p:nvPr/>
          </p:nvSpPr>
          <p:spPr bwMode="auto">
            <a:xfrm>
              <a:off x="4266059" y="3928918"/>
              <a:ext cx="1008994" cy="850561"/>
            </a:xfrm>
            <a:prstGeom prst="hexagon">
              <a:avLst>
                <a:gd name="adj" fmla="val 24998"/>
                <a:gd name="vf" fmla="val 115470"/>
              </a:avLst>
            </a:prstGeom>
            <a:solidFill>
              <a:srgbClr val="595959"/>
            </a:solidFill>
            <a:ln>
              <a:noFill/>
            </a:ln>
          </p:spPr>
          <p:txBody>
            <a:bodyPr anchor="ctr"/>
            <a:lstStyle/>
            <a:p>
              <a:pPr algn="ctr"/>
              <a:endParaRPr lang="zh-CN" altLang="zh-CN" sz="1400" b="1">
                <a:solidFill>
                  <a:schemeClr val="bg1"/>
                </a:solidFill>
                <a:latin typeface="思源黑体 CN Light" panose="020B0300000000000000" pitchFamily="34" charset="-122"/>
                <a:ea typeface="方正兰亭黑_GBK" pitchFamily="2" charset="-122"/>
                <a:sym typeface="Arial" panose="020B0604020202020204" pitchFamily="34" charset="0"/>
              </a:endParaRPr>
            </a:p>
          </p:txBody>
        </p:sp>
        <p:sp>
          <p:nvSpPr>
            <p:cNvPr id="32" name="文本框 46"/>
            <p:cNvSpPr>
              <a:spLocks noChangeArrowheads="1"/>
            </p:cNvSpPr>
            <p:nvPr/>
          </p:nvSpPr>
          <p:spPr bwMode="auto">
            <a:xfrm>
              <a:off x="4363431" y="3997800"/>
              <a:ext cx="820145" cy="676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lnSpc>
                  <a:spcPct val="120000"/>
                </a:lnSpc>
              </a:pPr>
              <a:r>
                <a:rPr lang="en-US" altLang="zh-CN" sz="32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sym typeface="Arial" panose="020B0604020202020204" pitchFamily="34" charset="0"/>
                </a:rPr>
                <a:t>05</a:t>
              </a:r>
            </a:p>
          </p:txBody>
        </p:sp>
        <p:sp>
          <p:nvSpPr>
            <p:cNvPr id="33" name="六边形 3"/>
            <p:cNvSpPr>
              <a:spLocks noChangeArrowheads="1"/>
            </p:cNvSpPr>
            <p:nvPr/>
          </p:nvSpPr>
          <p:spPr bwMode="auto">
            <a:xfrm>
              <a:off x="4254080" y="2830383"/>
              <a:ext cx="1010325" cy="850561"/>
            </a:xfrm>
            <a:prstGeom prst="hexagon">
              <a:avLst>
                <a:gd name="adj" fmla="val 24998"/>
                <a:gd name="vf" fmla="val 115470"/>
              </a:avLst>
            </a:prstGeom>
            <a:gradFill flip="none" rotWithShape="1">
              <a:gsLst>
                <a:gs pos="49000">
                  <a:srgbClr val="D40000"/>
                </a:gs>
                <a:gs pos="50000">
                  <a:srgbClr val="AE0001"/>
                </a:gs>
              </a:gsLst>
              <a:lin ang="5400000" scaled="1"/>
            </a:gradFill>
            <a:ln>
              <a:noFill/>
            </a:ln>
            <a:effectLst>
              <a:outerShdw blurRad="50800" dist="38100" dir="2700000" algn="tl" rotWithShape="0">
                <a:prstClr val="black">
                  <a:alpha val="20000"/>
                </a:prstClr>
              </a:outerShdw>
            </a:effectLst>
          </p:spPr>
          <p:txBody>
            <a:bodyPr anchor="ctr"/>
            <a:lstStyle/>
            <a:p>
              <a:pPr algn="ctr"/>
              <a:endParaRPr lang="zh-CN" altLang="zh-CN" sz="1400" b="1">
                <a:solidFill>
                  <a:schemeClr val="bg1"/>
                </a:solidFill>
                <a:latin typeface="思源黑体 CN Light" panose="020B0300000000000000" pitchFamily="34" charset="-122"/>
                <a:ea typeface="方正兰亭黑_GBK" pitchFamily="2" charset="-122"/>
                <a:sym typeface="Arial" panose="020B0604020202020204" pitchFamily="34" charset="0"/>
              </a:endParaRPr>
            </a:p>
          </p:txBody>
        </p:sp>
        <p:sp>
          <p:nvSpPr>
            <p:cNvPr id="34" name="文本框 47"/>
            <p:cNvSpPr>
              <a:spLocks noChangeArrowheads="1"/>
            </p:cNvSpPr>
            <p:nvPr/>
          </p:nvSpPr>
          <p:spPr bwMode="auto">
            <a:xfrm>
              <a:off x="4343179" y="2949054"/>
              <a:ext cx="821225" cy="579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US" altLang="zh-CN" sz="32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sym typeface="Arial" panose="020B0604020202020204" pitchFamily="34" charset="0"/>
                </a:rPr>
                <a:t>06</a:t>
              </a:r>
            </a:p>
          </p:txBody>
        </p:sp>
        <p:sp>
          <p:nvSpPr>
            <p:cNvPr id="35" name="六边形 8"/>
            <p:cNvSpPr>
              <a:spLocks noChangeArrowheads="1"/>
            </p:cNvSpPr>
            <p:nvPr/>
          </p:nvSpPr>
          <p:spPr bwMode="auto">
            <a:xfrm>
              <a:off x="5360246" y="4498100"/>
              <a:ext cx="1010327" cy="851846"/>
            </a:xfrm>
            <a:prstGeom prst="hexagon">
              <a:avLst>
                <a:gd name="adj" fmla="val 24998"/>
                <a:gd name="vf" fmla="val 115470"/>
              </a:avLst>
            </a:prstGeom>
            <a:gradFill flip="none" rotWithShape="1">
              <a:gsLst>
                <a:gs pos="49000">
                  <a:srgbClr val="D40000"/>
                </a:gs>
                <a:gs pos="50000">
                  <a:srgbClr val="AE0001"/>
                </a:gs>
              </a:gsLst>
              <a:lin ang="5400000" scaled="1"/>
            </a:gradFill>
            <a:ln>
              <a:noFill/>
            </a:ln>
            <a:effectLst>
              <a:outerShdw blurRad="50800" dist="38100" dir="2700000" algn="tl" rotWithShape="0">
                <a:prstClr val="black">
                  <a:alpha val="20000"/>
                </a:prstClr>
              </a:outerShdw>
            </a:effectLst>
          </p:spPr>
          <p:txBody>
            <a:bodyPr anchor="ctr"/>
            <a:lstStyle/>
            <a:p>
              <a:pPr algn="ctr"/>
              <a:endParaRPr lang="zh-CN" altLang="zh-CN" sz="1400" b="1">
                <a:solidFill>
                  <a:schemeClr val="bg1"/>
                </a:solidFill>
                <a:latin typeface="思源黑体 CN Light" panose="020B0300000000000000" pitchFamily="34" charset="-122"/>
                <a:ea typeface="方正兰亭黑_GBK" pitchFamily="2" charset="-122"/>
                <a:sym typeface="Arial" panose="020B0604020202020204" pitchFamily="34" charset="0"/>
              </a:endParaRPr>
            </a:p>
          </p:txBody>
        </p:sp>
        <p:sp>
          <p:nvSpPr>
            <p:cNvPr id="36" name="文本框 48"/>
            <p:cNvSpPr>
              <a:spLocks noChangeArrowheads="1"/>
            </p:cNvSpPr>
            <p:nvPr/>
          </p:nvSpPr>
          <p:spPr bwMode="auto">
            <a:xfrm>
              <a:off x="5437532" y="4616981"/>
              <a:ext cx="821225" cy="579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US" altLang="zh-CN" sz="32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sym typeface="Arial" panose="020B0604020202020204" pitchFamily="34" charset="0"/>
                </a:rPr>
                <a:t>04</a:t>
              </a:r>
            </a:p>
          </p:txBody>
        </p:sp>
        <p:sp>
          <p:nvSpPr>
            <p:cNvPr id="37" name="六边形 6"/>
            <p:cNvSpPr>
              <a:spLocks noChangeArrowheads="1"/>
            </p:cNvSpPr>
            <p:nvPr/>
          </p:nvSpPr>
          <p:spPr bwMode="auto">
            <a:xfrm>
              <a:off x="5074055" y="3143883"/>
              <a:ext cx="1582711" cy="1288690"/>
            </a:xfrm>
            <a:prstGeom prst="hexagon">
              <a:avLst>
                <a:gd name="adj" fmla="val 24998"/>
                <a:gd name="vf" fmla="val 115470"/>
              </a:avLst>
            </a:prstGeom>
            <a:gradFill flip="none" rotWithShape="1">
              <a:gsLst>
                <a:gs pos="49000">
                  <a:srgbClr val="D40000"/>
                </a:gs>
                <a:gs pos="50000">
                  <a:srgbClr val="AE0001"/>
                </a:gs>
              </a:gsLst>
              <a:lin ang="5400000" scaled="1"/>
            </a:gradFill>
            <a:ln>
              <a:noFill/>
            </a:ln>
            <a:effectLst>
              <a:outerShdw blurRad="50800" dist="38100" dir="2700000" algn="tl" rotWithShape="0">
                <a:prstClr val="black">
                  <a:alpha val="20000"/>
                </a:prstClr>
              </a:outerShdw>
            </a:effectLst>
          </p:spPr>
          <p:txBody>
            <a:bodyPr anchor="ctr"/>
            <a:lstStyle/>
            <a:p>
              <a:pPr algn="ctr"/>
              <a:endParaRPr lang="zh-CN" altLang="zh-CN" sz="1400">
                <a:latin typeface="思源黑体 CN Bold" panose="020B0800000000000000" pitchFamily="34" charset="-122"/>
                <a:ea typeface="方正兰亭黑_GBK" pitchFamily="2" charset="-122"/>
                <a:sym typeface="Arial" panose="020B0604020202020204" pitchFamily="34" charset="0"/>
              </a:endParaRPr>
            </a:p>
          </p:txBody>
        </p:sp>
        <p:grpSp>
          <p:nvGrpSpPr>
            <p:cNvPr id="38" name="组合 49"/>
            <p:cNvGrpSpPr/>
            <p:nvPr/>
          </p:nvGrpSpPr>
          <p:grpSpPr>
            <a:xfrm>
              <a:off x="5448100" y="3502930"/>
              <a:ext cx="810275" cy="524351"/>
              <a:chOff x="0" y="0"/>
              <a:chExt cx="935038" cy="568325"/>
            </a:xfrm>
            <a:effectLst>
              <a:outerShdw blurRad="50800" dist="38100" dir="2700000" algn="tl" rotWithShape="0">
                <a:prstClr val="black">
                  <a:alpha val="20000"/>
                </a:prstClr>
              </a:outerShdw>
            </a:effectLst>
          </p:grpSpPr>
          <p:sp>
            <p:nvSpPr>
              <p:cNvPr id="41" name="Freeform 8"/>
              <p:cNvSpPr>
                <a:spLocks noChangeArrowheads="1"/>
              </p:cNvSpPr>
              <p:nvPr/>
            </p:nvSpPr>
            <p:spPr bwMode="auto">
              <a:xfrm>
                <a:off x="87313" y="485775"/>
                <a:ext cx="112713" cy="82550"/>
              </a:xfrm>
              <a:custGeom>
                <a:avLst/>
                <a:gdLst>
                  <a:gd name="T0" fmla="*/ 112713 w 30"/>
                  <a:gd name="T1" fmla="*/ 71293 h 22"/>
                  <a:gd name="T2" fmla="*/ 112713 w 30"/>
                  <a:gd name="T3" fmla="*/ 0 h 22"/>
                  <a:gd name="T4" fmla="*/ 3757 w 30"/>
                  <a:gd name="T5" fmla="*/ 82550 h 22"/>
                  <a:gd name="T6" fmla="*/ 101442 w 30"/>
                  <a:gd name="T7" fmla="*/ 82550 h 22"/>
                  <a:gd name="T8" fmla="*/ 112713 w 30"/>
                  <a:gd name="T9" fmla="*/ 71293 h 22"/>
                  <a:gd name="T10" fmla="*/ 0 60000 65536"/>
                  <a:gd name="T11" fmla="*/ 0 60000 65536"/>
                  <a:gd name="T12" fmla="*/ 0 60000 65536"/>
                  <a:gd name="T13" fmla="*/ 0 60000 65536"/>
                  <a:gd name="T14" fmla="*/ 0 60000 65536"/>
                  <a:gd name="T15" fmla="*/ 0 w 30"/>
                  <a:gd name="T16" fmla="*/ 0 h 22"/>
                  <a:gd name="T17" fmla="*/ 30 w 30"/>
                  <a:gd name="T18" fmla="*/ 22 h 22"/>
                </a:gdLst>
                <a:ahLst/>
                <a:cxnLst>
                  <a:cxn ang="T10">
                    <a:pos x="T0" y="T1"/>
                  </a:cxn>
                  <a:cxn ang="T11">
                    <a:pos x="T2" y="T3"/>
                  </a:cxn>
                  <a:cxn ang="T12">
                    <a:pos x="T4" y="T5"/>
                  </a:cxn>
                  <a:cxn ang="T13">
                    <a:pos x="T6" y="T7"/>
                  </a:cxn>
                  <a:cxn ang="T14">
                    <a:pos x="T8" y="T9"/>
                  </a:cxn>
                </a:cxnLst>
                <a:rect l="T15" t="T16" r="T17" b="T18"/>
                <a:pathLst>
                  <a:path w="30" h="22">
                    <a:moveTo>
                      <a:pt x="30" y="19"/>
                    </a:moveTo>
                    <a:cubicBezTo>
                      <a:pt x="30" y="0"/>
                      <a:pt x="30" y="0"/>
                      <a:pt x="30" y="0"/>
                    </a:cubicBezTo>
                    <a:cubicBezTo>
                      <a:pt x="30" y="0"/>
                      <a:pt x="0" y="22"/>
                      <a:pt x="1" y="22"/>
                    </a:cubicBezTo>
                    <a:cubicBezTo>
                      <a:pt x="27" y="22"/>
                      <a:pt x="27" y="22"/>
                      <a:pt x="27" y="22"/>
                    </a:cubicBezTo>
                    <a:cubicBezTo>
                      <a:pt x="29" y="22"/>
                      <a:pt x="30" y="21"/>
                      <a:pt x="30" y="19"/>
                    </a:cubicBez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lIns="162510" tIns="81255" rIns="162510" bIns="81255"/>
              <a:lstStyle/>
              <a:p>
                <a:endParaRPr lang="zh-CN" altLang="en-US" sz="1400">
                  <a:latin typeface="思源黑体 CN Bold" panose="020B0800000000000000" pitchFamily="34" charset="-122"/>
                  <a:ea typeface="思源黑体 CN Bold" panose="020B0800000000000000" pitchFamily="34" charset="-122"/>
                </a:endParaRPr>
              </a:p>
            </p:txBody>
          </p:sp>
          <p:sp>
            <p:nvSpPr>
              <p:cNvPr id="42" name="Freeform 9"/>
              <p:cNvSpPr>
                <a:spLocks noChangeArrowheads="1"/>
              </p:cNvSpPr>
              <p:nvPr/>
            </p:nvSpPr>
            <p:spPr bwMode="auto">
              <a:xfrm>
                <a:off x="235744" y="368300"/>
                <a:ext cx="120650" cy="200025"/>
              </a:xfrm>
              <a:custGeom>
                <a:avLst/>
                <a:gdLst>
                  <a:gd name="T0" fmla="*/ 109339 w 32"/>
                  <a:gd name="T1" fmla="*/ 200025 h 53"/>
                  <a:gd name="T2" fmla="*/ 120650 w 32"/>
                  <a:gd name="T3" fmla="*/ 188703 h 53"/>
                  <a:gd name="T4" fmla="*/ 120650 w 32"/>
                  <a:gd name="T5" fmla="*/ 0 h 53"/>
                  <a:gd name="T6" fmla="*/ 0 w 32"/>
                  <a:gd name="T7" fmla="*/ 86803 h 53"/>
                  <a:gd name="T8" fmla="*/ 0 w 32"/>
                  <a:gd name="T9" fmla="*/ 90577 h 53"/>
                  <a:gd name="T10" fmla="*/ 0 w 32"/>
                  <a:gd name="T11" fmla="*/ 188703 h 53"/>
                  <a:gd name="T12" fmla="*/ 7541 w 32"/>
                  <a:gd name="T13" fmla="*/ 200025 h 53"/>
                  <a:gd name="T14" fmla="*/ 109339 w 32"/>
                  <a:gd name="T15" fmla="*/ 200025 h 53"/>
                  <a:gd name="T16" fmla="*/ 0 60000 65536"/>
                  <a:gd name="T17" fmla="*/ 0 60000 65536"/>
                  <a:gd name="T18" fmla="*/ 0 60000 65536"/>
                  <a:gd name="T19" fmla="*/ 0 60000 65536"/>
                  <a:gd name="T20" fmla="*/ 0 60000 65536"/>
                  <a:gd name="T21" fmla="*/ 0 60000 65536"/>
                  <a:gd name="T22" fmla="*/ 0 60000 65536"/>
                  <a:gd name="T23" fmla="*/ 0 60000 65536"/>
                  <a:gd name="T24" fmla="*/ 0 w 32"/>
                  <a:gd name="T25" fmla="*/ 0 h 53"/>
                  <a:gd name="T26" fmla="*/ 32 w 32"/>
                  <a:gd name="T27" fmla="*/ 53 h 5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 h="52">
                    <a:moveTo>
                      <a:pt x="29" y="53"/>
                    </a:moveTo>
                    <a:cubicBezTo>
                      <a:pt x="30" y="53"/>
                      <a:pt x="32" y="52"/>
                      <a:pt x="32" y="50"/>
                    </a:cubicBezTo>
                    <a:cubicBezTo>
                      <a:pt x="32" y="0"/>
                      <a:pt x="32" y="0"/>
                      <a:pt x="32" y="0"/>
                    </a:cubicBezTo>
                    <a:cubicBezTo>
                      <a:pt x="0" y="23"/>
                      <a:pt x="0" y="23"/>
                      <a:pt x="0" y="23"/>
                    </a:cubicBezTo>
                    <a:cubicBezTo>
                      <a:pt x="0" y="24"/>
                      <a:pt x="0" y="24"/>
                      <a:pt x="0" y="24"/>
                    </a:cubicBezTo>
                    <a:cubicBezTo>
                      <a:pt x="0" y="50"/>
                      <a:pt x="0" y="50"/>
                      <a:pt x="0" y="50"/>
                    </a:cubicBezTo>
                    <a:cubicBezTo>
                      <a:pt x="0" y="52"/>
                      <a:pt x="1" y="53"/>
                      <a:pt x="2" y="53"/>
                    </a:cubicBezTo>
                    <a:lnTo>
                      <a:pt x="29" y="53"/>
                    </a:ln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lIns="162510" tIns="81255" rIns="162510" bIns="81255"/>
              <a:lstStyle/>
              <a:p>
                <a:endParaRPr lang="zh-CN" altLang="en-US" sz="1400">
                  <a:latin typeface="思源黑体 CN Bold" panose="020B0800000000000000" pitchFamily="34" charset="-122"/>
                  <a:ea typeface="思源黑体 CN Bold" panose="020B0800000000000000" pitchFamily="34" charset="-122"/>
                </a:endParaRPr>
              </a:p>
            </p:txBody>
          </p:sp>
          <p:sp>
            <p:nvSpPr>
              <p:cNvPr id="43" name="Freeform 10"/>
              <p:cNvSpPr>
                <a:spLocks noChangeArrowheads="1"/>
              </p:cNvSpPr>
              <p:nvPr/>
            </p:nvSpPr>
            <p:spPr bwMode="auto">
              <a:xfrm>
                <a:off x="392112" y="274637"/>
                <a:ext cx="120650" cy="293688"/>
              </a:xfrm>
              <a:custGeom>
                <a:avLst/>
                <a:gdLst>
                  <a:gd name="T0" fmla="*/ 109339 w 32"/>
                  <a:gd name="T1" fmla="*/ 293688 h 78"/>
                  <a:gd name="T2" fmla="*/ 120650 w 32"/>
                  <a:gd name="T3" fmla="*/ 282392 h 78"/>
                  <a:gd name="T4" fmla="*/ 120650 w 32"/>
                  <a:gd name="T5" fmla="*/ 33887 h 78"/>
                  <a:gd name="T6" fmla="*/ 86717 w 32"/>
                  <a:gd name="T7" fmla="*/ 0 h 78"/>
                  <a:gd name="T8" fmla="*/ 37703 w 32"/>
                  <a:gd name="T9" fmla="*/ 37652 h 78"/>
                  <a:gd name="T10" fmla="*/ 0 w 32"/>
                  <a:gd name="T11" fmla="*/ 64009 h 78"/>
                  <a:gd name="T12" fmla="*/ 0 w 32"/>
                  <a:gd name="T13" fmla="*/ 282392 h 78"/>
                  <a:gd name="T14" fmla="*/ 11311 w 32"/>
                  <a:gd name="T15" fmla="*/ 293688 h 78"/>
                  <a:gd name="T16" fmla="*/ 109339 w 32"/>
                  <a:gd name="T17" fmla="*/ 293688 h 7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
                  <a:gd name="T28" fmla="*/ 0 h 78"/>
                  <a:gd name="T29" fmla="*/ 32 w 32"/>
                  <a:gd name="T30" fmla="*/ 78 h 7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 h="78">
                    <a:moveTo>
                      <a:pt x="29" y="78"/>
                    </a:moveTo>
                    <a:cubicBezTo>
                      <a:pt x="31" y="78"/>
                      <a:pt x="32" y="77"/>
                      <a:pt x="32" y="75"/>
                    </a:cubicBezTo>
                    <a:cubicBezTo>
                      <a:pt x="32" y="9"/>
                      <a:pt x="32" y="9"/>
                      <a:pt x="32" y="9"/>
                    </a:cubicBezTo>
                    <a:cubicBezTo>
                      <a:pt x="23" y="0"/>
                      <a:pt x="23" y="0"/>
                      <a:pt x="23" y="0"/>
                    </a:cubicBezTo>
                    <a:cubicBezTo>
                      <a:pt x="10" y="10"/>
                      <a:pt x="10" y="10"/>
                      <a:pt x="10" y="10"/>
                    </a:cubicBezTo>
                    <a:cubicBezTo>
                      <a:pt x="0" y="17"/>
                      <a:pt x="0" y="17"/>
                      <a:pt x="0" y="17"/>
                    </a:cubicBezTo>
                    <a:cubicBezTo>
                      <a:pt x="0" y="75"/>
                      <a:pt x="0" y="75"/>
                      <a:pt x="0" y="75"/>
                    </a:cubicBezTo>
                    <a:cubicBezTo>
                      <a:pt x="0" y="77"/>
                      <a:pt x="1" y="78"/>
                      <a:pt x="3" y="78"/>
                    </a:cubicBezTo>
                    <a:lnTo>
                      <a:pt x="29" y="78"/>
                    </a:ln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lIns="162510" tIns="81255" rIns="162510" bIns="81255"/>
              <a:lstStyle/>
              <a:p>
                <a:endParaRPr lang="zh-CN" altLang="en-US" sz="1400">
                  <a:latin typeface="思源黑体 CN Bold" panose="020B0800000000000000" pitchFamily="34" charset="-122"/>
                  <a:ea typeface="思源黑体 CN Bold" panose="020B0800000000000000" pitchFamily="34" charset="-122"/>
                </a:endParaRPr>
              </a:p>
            </p:txBody>
          </p:sp>
          <p:sp>
            <p:nvSpPr>
              <p:cNvPr id="44" name="Freeform 11"/>
              <p:cNvSpPr>
                <a:spLocks noChangeArrowheads="1"/>
              </p:cNvSpPr>
              <p:nvPr/>
            </p:nvSpPr>
            <p:spPr bwMode="auto">
              <a:xfrm>
                <a:off x="548481" y="315912"/>
                <a:ext cx="120650" cy="252413"/>
              </a:xfrm>
              <a:custGeom>
                <a:avLst/>
                <a:gdLst>
                  <a:gd name="T0" fmla="*/ 113109 w 32"/>
                  <a:gd name="T1" fmla="*/ 252413 h 67"/>
                  <a:gd name="T2" fmla="*/ 120650 w 32"/>
                  <a:gd name="T3" fmla="*/ 241111 h 67"/>
                  <a:gd name="T4" fmla="*/ 120650 w 32"/>
                  <a:gd name="T5" fmla="*/ 0 h 67"/>
                  <a:gd name="T6" fmla="*/ 75406 w 32"/>
                  <a:gd name="T7" fmla="*/ 37674 h 67"/>
                  <a:gd name="T8" fmla="*/ 60325 w 32"/>
                  <a:gd name="T9" fmla="*/ 48976 h 67"/>
                  <a:gd name="T10" fmla="*/ 18852 w 32"/>
                  <a:gd name="T11" fmla="*/ 45208 h 67"/>
                  <a:gd name="T12" fmla="*/ 15081 w 32"/>
                  <a:gd name="T13" fmla="*/ 41441 h 67"/>
                  <a:gd name="T14" fmla="*/ 0 w 32"/>
                  <a:gd name="T15" fmla="*/ 26372 h 67"/>
                  <a:gd name="T16" fmla="*/ 0 w 32"/>
                  <a:gd name="T17" fmla="*/ 241111 h 67"/>
                  <a:gd name="T18" fmla="*/ 11311 w 32"/>
                  <a:gd name="T19" fmla="*/ 252413 h 67"/>
                  <a:gd name="T20" fmla="*/ 113109 w 32"/>
                  <a:gd name="T21" fmla="*/ 252413 h 6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2"/>
                  <a:gd name="T34" fmla="*/ 0 h 67"/>
                  <a:gd name="T35" fmla="*/ 32 w 32"/>
                  <a:gd name="T36" fmla="*/ 67 h 6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2" h="67">
                    <a:moveTo>
                      <a:pt x="30" y="67"/>
                    </a:moveTo>
                    <a:cubicBezTo>
                      <a:pt x="31" y="67"/>
                      <a:pt x="32" y="66"/>
                      <a:pt x="32" y="64"/>
                    </a:cubicBezTo>
                    <a:cubicBezTo>
                      <a:pt x="32" y="0"/>
                      <a:pt x="32" y="0"/>
                      <a:pt x="32" y="0"/>
                    </a:cubicBezTo>
                    <a:cubicBezTo>
                      <a:pt x="20" y="10"/>
                      <a:pt x="20" y="10"/>
                      <a:pt x="20" y="10"/>
                    </a:cubicBezTo>
                    <a:cubicBezTo>
                      <a:pt x="16" y="13"/>
                      <a:pt x="16" y="13"/>
                      <a:pt x="16" y="13"/>
                    </a:cubicBezTo>
                    <a:cubicBezTo>
                      <a:pt x="13" y="16"/>
                      <a:pt x="8" y="15"/>
                      <a:pt x="5" y="12"/>
                    </a:cubicBezTo>
                    <a:cubicBezTo>
                      <a:pt x="4" y="11"/>
                      <a:pt x="4" y="11"/>
                      <a:pt x="4" y="11"/>
                    </a:cubicBezTo>
                    <a:cubicBezTo>
                      <a:pt x="0" y="7"/>
                      <a:pt x="0" y="7"/>
                      <a:pt x="0" y="7"/>
                    </a:cubicBezTo>
                    <a:cubicBezTo>
                      <a:pt x="0" y="64"/>
                      <a:pt x="0" y="64"/>
                      <a:pt x="0" y="64"/>
                    </a:cubicBezTo>
                    <a:cubicBezTo>
                      <a:pt x="0" y="66"/>
                      <a:pt x="2" y="67"/>
                      <a:pt x="3" y="67"/>
                    </a:cubicBezTo>
                    <a:lnTo>
                      <a:pt x="30" y="67"/>
                    </a:ln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lIns="162510" tIns="81255" rIns="162510" bIns="81255"/>
              <a:lstStyle/>
              <a:p>
                <a:endParaRPr lang="zh-CN" altLang="en-US" sz="1400">
                  <a:latin typeface="思源黑体 CN Bold" panose="020B0800000000000000" pitchFamily="34" charset="-122"/>
                  <a:ea typeface="思源黑体 CN Bold" panose="020B0800000000000000" pitchFamily="34" charset="-122"/>
                </a:endParaRPr>
              </a:p>
            </p:txBody>
          </p:sp>
          <p:sp>
            <p:nvSpPr>
              <p:cNvPr id="45" name="Freeform 12"/>
              <p:cNvSpPr>
                <a:spLocks noChangeArrowheads="1"/>
              </p:cNvSpPr>
              <p:nvPr/>
            </p:nvSpPr>
            <p:spPr bwMode="auto">
              <a:xfrm>
                <a:off x="704850" y="195262"/>
                <a:ext cx="120650" cy="373063"/>
              </a:xfrm>
              <a:custGeom>
                <a:avLst/>
                <a:gdLst>
                  <a:gd name="T0" fmla="*/ 109339 w 32"/>
                  <a:gd name="T1" fmla="*/ 373063 h 99"/>
                  <a:gd name="T2" fmla="*/ 120650 w 32"/>
                  <a:gd name="T3" fmla="*/ 361758 h 99"/>
                  <a:gd name="T4" fmla="*/ 120650 w 32"/>
                  <a:gd name="T5" fmla="*/ 0 h 99"/>
                  <a:gd name="T6" fmla="*/ 49014 w 32"/>
                  <a:gd name="T7" fmla="*/ 56525 h 99"/>
                  <a:gd name="T8" fmla="*/ 0 w 32"/>
                  <a:gd name="T9" fmla="*/ 94208 h 99"/>
                  <a:gd name="T10" fmla="*/ 0 w 32"/>
                  <a:gd name="T11" fmla="*/ 361758 h 99"/>
                  <a:gd name="T12" fmla="*/ 11311 w 32"/>
                  <a:gd name="T13" fmla="*/ 373063 h 99"/>
                  <a:gd name="T14" fmla="*/ 109339 w 32"/>
                  <a:gd name="T15" fmla="*/ 373063 h 99"/>
                  <a:gd name="T16" fmla="*/ 0 60000 65536"/>
                  <a:gd name="T17" fmla="*/ 0 60000 65536"/>
                  <a:gd name="T18" fmla="*/ 0 60000 65536"/>
                  <a:gd name="T19" fmla="*/ 0 60000 65536"/>
                  <a:gd name="T20" fmla="*/ 0 60000 65536"/>
                  <a:gd name="T21" fmla="*/ 0 60000 65536"/>
                  <a:gd name="T22" fmla="*/ 0 60000 65536"/>
                  <a:gd name="T23" fmla="*/ 0 60000 65536"/>
                  <a:gd name="T24" fmla="*/ 0 w 32"/>
                  <a:gd name="T25" fmla="*/ 0 h 99"/>
                  <a:gd name="T26" fmla="*/ 32 w 32"/>
                  <a:gd name="T27" fmla="*/ 99 h 9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 h="99">
                    <a:moveTo>
                      <a:pt x="29" y="99"/>
                    </a:moveTo>
                    <a:cubicBezTo>
                      <a:pt x="31" y="99"/>
                      <a:pt x="32" y="98"/>
                      <a:pt x="32" y="96"/>
                    </a:cubicBezTo>
                    <a:cubicBezTo>
                      <a:pt x="32" y="0"/>
                      <a:pt x="32" y="0"/>
                      <a:pt x="32" y="0"/>
                    </a:cubicBezTo>
                    <a:cubicBezTo>
                      <a:pt x="13" y="15"/>
                      <a:pt x="13" y="15"/>
                      <a:pt x="13" y="15"/>
                    </a:cubicBezTo>
                    <a:cubicBezTo>
                      <a:pt x="0" y="25"/>
                      <a:pt x="0" y="25"/>
                      <a:pt x="0" y="25"/>
                    </a:cubicBezTo>
                    <a:cubicBezTo>
                      <a:pt x="0" y="96"/>
                      <a:pt x="0" y="96"/>
                      <a:pt x="0" y="96"/>
                    </a:cubicBezTo>
                    <a:cubicBezTo>
                      <a:pt x="0" y="98"/>
                      <a:pt x="1" y="99"/>
                      <a:pt x="3" y="99"/>
                    </a:cubicBezTo>
                    <a:lnTo>
                      <a:pt x="29" y="99"/>
                    </a:ln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lIns="162510" tIns="81255" rIns="162510" bIns="81255"/>
              <a:lstStyle/>
              <a:p>
                <a:endParaRPr lang="zh-CN" altLang="en-US" sz="1400">
                  <a:latin typeface="思源黑体 CN Bold" panose="020B0800000000000000" pitchFamily="34" charset="-122"/>
                  <a:ea typeface="思源黑体 CN Bold" panose="020B0800000000000000" pitchFamily="34" charset="-122"/>
                </a:endParaRPr>
              </a:p>
            </p:txBody>
          </p:sp>
          <p:sp>
            <p:nvSpPr>
              <p:cNvPr id="46" name="Freeform 13"/>
              <p:cNvSpPr>
                <a:spLocks noChangeArrowheads="1"/>
              </p:cNvSpPr>
              <p:nvPr/>
            </p:nvSpPr>
            <p:spPr bwMode="auto">
              <a:xfrm>
                <a:off x="0" y="0"/>
                <a:ext cx="935038" cy="541338"/>
              </a:xfrm>
              <a:custGeom>
                <a:avLst/>
                <a:gdLst>
                  <a:gd name="T0" fmla="*/ 935038 w 248"/>
                  <a:gd name="T1" fmla="*/ 30074 h 144"/>
                  <a:gd name="T2" fmla="*/ 923727 w 248"/>
                  <a:gd name="T3" fmla="*/ 7519 h 144"/>
                  <a:gd name="T4" fmla="*/ 901105 w 248"/>
                  <a:gd name="T5" fmla="*/ 0 h 144"/>
                  <a:gd name="T6" fmla="*/ 867172 w 248"/>
                  <a:gd name="T7" fmla="*/ 0 h 144"/>
                  <a:gd name="T8" fmla="*/ 754063 w 248"/>
                  <a:gd name="T9" fmla="*/ 0 h 144"/>
                  <a:gd name="T10" fmla="*/ 742752 w 248"/>
                  <a:gd name="T11" fmla="*/ 3759 h 144"/>
                  <a:gd name="T12" fmla="*/ 738982 w 248"/>
                  <a:gd name="T13" fmla="*/ 3759 h 144"/>
                  <a:gd name="T14" fmla="*/ 720130 w 248"/>
                  <a:gd name="T15" fmla="*/ 30074 h 144"/>
                  <a:gd name="T16" fmla="*/ 742752 w 248"/>
                  <a:gd name="T17" fmla="*/ 60149 h 144"/>
                  <a:gd name="T18" fmla="*/ 754063 w 248"/>
                  <a:gd name="T19" fmla="*/ 63908 h 144"/>
                  <a:gd name="T20" fmla="*/ 791766 w 248"/>
                  <a:gd name="T21" fmla="*/ 63908 h 144"/>
                  <a:gd name="T22" fmla="*/ 810618 w 248"/>
                  <a:gd name="T23" fmla="*/ 63908 h 144"/>
                  <a:gd name="T24" fmla="*/ 776685 w 248"/>
                  <a:gd name="T25" fmla="*/ 90223 h 144"/>
                  <a:gd name="T26" fmla="*/ 712589 w 248"/>
                  <a:gd name="T27" fmla="*/ 146612 h 144"/>
                  <a:gd name="T28" fmla="*/ 674886 w 248"/>
                  <a:gd name="T29" fmla="*/ 176687 h 144"/>
                  <a:gd name="T30" fmla="*/ 625872 w 248"/>
                  <a:gd name="T31" fmla="*/ 214280 h 144"/>
                  <a:gd name="T32" fmla="*/ 595710 w 248"/>
                  <a:gd name="T33" fmla="*/ 236835 h 144"/>
                  <a:gd name="T34" fmla="*/ 565547 w 248"/>
                  <a:gd name="T35" fmla="*/ 206761 h 144"/>
                  <a:gd name="T36" fmla="*/ 550466 w 248"/>
                  <a:gd name="T37" fmla="*/ 195483 h 144"/>
                  <a:gd name="T38" fmla="*/ 512763 w 248"/>
                  <a:gd name="T39" fmla="*/ 157890 h 144"/>
                  <a:gd name="T40" fmla="*/ 505222 w 248"/>
                  <a:gd name="T41" fmla="*/ 150372 h 144"/>
                  <a:gd name="T42" fmla="*/ 463749 w 248"/>
                  <a:gd name="T43" fmla="*/ 146612 h 144"/>
                  <a:gd name="T44" fmla="*/ 429816 w 248"/>
                  <a:gd name="T45" fmla="*/ 172927 h 144"/>
                  <a:gd name="T46" fmla="*/ 392113 w 248"/>
                  <a:gd name="T47" fmla="*/ 203002 h 144"/>
                  <a:gd name="T48" fmla="*/ 365721 w 248"/>
                  <a:gd name="T49" fmla="*/ 218039 h 144"/>
                  <a:gd name="T50" fmla="*/ 354410 w 248"/>
                  <a:gd name="T51" fmla="*/ 229317 h 144"/>
                  <a:gd name="T52" fmla="*/ 233760 w 248"/>
                  <a:gd name="T53" fmla="*/ 319540 h 144"/>
                  <a:gd name="T54" fmla="*/ 229989 w 248"/>
                  <a:gd name="T55" fmla="*/ 323299 h 144"/>
                  <a:gd name="T56" fmla="*/ 192286 w 248"/>
                  <a:gd name="T57" fmla="*/ 349614 h 144"/>
                  <a:gd name="T58" fmla="*/ 33933 w 248"/>
                  <a:gd name="T59" fmla="*/ 466152 h 144"/>
                  <a:gd name="T60" fmla="*/ 15081 w 248"/>
                  <a:gd name="T61" fmla="*/ 481189 h 144"/>
                  <a:gd name="T62" fmla="*/ 11311 w 248"/>
                  <a:gd name="T63" fmla="*/ 526301 h 144"/>
                  <a:gd name="T64" fmla="*/ 41473 w 248"/>
                  <a:gd name="T65" fmla="*/ 537579 h 144"/>
                  <a:gd name="T66" fmla="*/ 56555 w 248"/>
                  <a:gd name="T67" fmla="*/ 533819 h 144"/>
                  <a:gd name="T68" fmla="*/ 192286 w 248"/>
                  <a:gd name="T69" fmla="*/ 428559 h 144"/>
                  <a:gd name="T70" fmla="*/ 229989 w 248"/>
                  <a:gd name="T71" fmla="*/ 402244 h 144"/>
                  <a:gd name="T72" fmla="*/ 233760 w 248"/>
                  <a:gd name="T73" fmla="*/ 402244 h 144"/>
                  <a:gd name="T74" fmla="*/ 354410 w 248"/>
                  <a:gd name="T75" fmla="*/ 308262 h 144"/>
                  <a:gd name="T76" fmla="*/ 369491 w 248"/>
                  <a:gd name="T77" fmla="*/ 300743 h 144"/>
                  <a:gd name="T78" fmla="*/ 392113 w 248"/>
                  <a:gd name="T79" fmla="*/ 281947 h 144"/>
                  <a:gd name="T80" fmla="*/ 429816 w 248"/>
                  <a:gd name="T81" fmla="*/ 251873 h 144"/>
                  <a:gd name="T82" fmla="*/ 478830 w 248"/>
                  <a:gd name="T83" fmla="*/ 214280 h 144"/>
                  <a:gd name="T84" fmla="*/ 512763 w 248"/>
                  <a:gd name="T85" fmla="*/ 248113 h 144"/>
                  <a:gd name="T86" fmla="*/ 550466 w 248"/>
                  <a:gd name="T87" fmla="*/ 285706 h 144"/>
                  <a:gd name="T88" fmla="*/ 565547 w 248"/>
                  <a:gd name="T89" fmla="*/ 296984 h 144"/>
                  <a:gd name="T90" fmla="*/ 569317 w 248"/>
                  <a:gd name="T91" fmla="*/ 304503 h 144"/>
                  <a:gd name="T92" fmla="*/ 610791 w 248"/>
                  <a:gd name="T93" fmla="*/ 308262 h 144"/>
                  <a:gd name="T94" fmla="*/ 625872 w 248"/>
                  <a:gd name="T95" fmla="*/ 296984 h 144"/>
                  <a:gd name="T96" fmla="*/ 674886 w 248"/>
                  <a:gd name="T97" fmla="*/ 259391 h 144"/>
                  <a:gd name="T98" fmla="*/ 712589 w 248"/>
                  <a:gd name="T99" fmla="*/ 229317 h 144"/>
                  <a:gd name="T100" fmla="*/ 761604 w 248"/>
                  <a:gd name="T101" fmla="*/ 191724 h 144"/>
                  <a:gd name="T102" fmla="*/ 867172 w 248"/>
                  <a:gd name="T103" fmla="*/ 101501 h 144"/>
                  <a:gd name="T104" fmla="*/ 870943 w 248"/>
                  <a:gd name="T105" fmla="*/ 97742 h 144"/>
                  <a:gd name="T106" fmla="*/ 870943 w 248"/>
                  <a:gd name="T107" fmla="*/ 172927 h 144"/>
                  <a:gd name="T108" fmla="*/ 901105 w 248"/>
                  <a:gd name="T109" fmla="*/ 203002 h 144"/>
                  <a:gd name="T110" fmla="*/ 935038 w 248"/>
                  <a:gd name="T111" fmla="*/ 172927 h 144"/>
                  <a:gd name="T112" fmla="*/ 935038 w 248"/>
                  <a:gd name="T113" fmla="*/ 30074 h 14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48"/>
                  <a:gd name="T172" fmla="*/ 0 h 144"/>
                  <a:gd name="T173" fmla="*/ 248 w 248"/>
                  <a:gd name="T174" fmla="*/ 144 h 144"/>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48" h="144">
                    <a:moveTo>
                      <a:pt x="248" y="8"/>
                    </a:moveTo>
                    <a:cubicBezTo>
                      <a:pt x="248" y="6"/>
                      <a:pt x="247" y="4"/>
                      <a:pt x="245" y="2"/>
                    </a:cubicBezTo>
                    <a:cubicBezTo>
                      <a:pt x="243" y="1"/>
                      <a:pt x="241" y="0"/>
                      <a:pt x="239" y="0"/>
                    </a:cubicBezTo>
                    <a:cubicBezTo>
                      <a:pt x="230" y="0"/>
                      <a:pt x="230" y="0"/>
                      <a:pt x="230" y="0"/>
                    </a:cubicBezTo>
                    <a:cubicBezTo>
                      <a:pt x="200" y="0"/>
                      <a:pt x="200" y="0"/>
                      <a:pt x="200" y="0"/>
                    </a:cubicBezTo>
                    <a:cubicBezTo>
                      <a:pt x="199" y="0"/>
                      <a:pt x="198" y="0"/>
                      <a:pt x="197" y="1"/>
                    </a:cubicBezTo>
                    <a:cubicBezTo>
                      <a:pt x="197" y="1"/>
                      <a:pt x="196" y="1"/>
                      <a:pt x="196" y="1"/>
                    </a:cubicBezTo>
                    <a:cubicBezTo>
                      <a:pt x="193" y="2"/>
                      <a:pt x="191" y="5"/>
                      <a:pt x="191" y="8"/>
                    </a:cubicBezTo>
                    <a:cubicBezTo>
                      <a:pt x="191" y="12"/>
                      <a:pt x="194" y="15"/>
                      <a:pt x="197" y="16"/>
                    </a:cubicBezTo>
                    <a:cubicBezTo>
                      <a:pt x="198" y="17"/>
                      <a:pt x="199" y="17"/>
                      <a:pt x="200" y="17"/>
                    </a:cubicBezTo>
                    <a:cubicBezTo>
                      <a:pt x="210" y="17"/>
                      <a:pt x="210" y="17"/>
                      <a:pt x="210" y="17"/>
                    </a:cubicBezTo>
                    <a:cubicBezTo>
                      <a:pt x="215" y="17"/>
                      <a:pt x="215" y="17"/>
                      <a:pt x="215" y="17"/>
                    </a:cubicBezTo>
                    <a:cubicBezTo>
                      <a:pt x="206" y="24"/>
                      <a:pt x="206" y="24"/>
                      <a:pt x="206" y="24"/>
                    </a:cubicBezTo>
                    <a:cubicBezTo>
                      <a:pt x="189" y="39"/>
                      <a:pt x="189" y="39"/>
                      <a:pt x="189" y="39"/>
                    </a:cubicBezTo>
                    <a:cubicBezTo>
                      <a:pt x="179" y="47"/>
                      <a:pt x="179" y="47"/>
                      <a:pt x="179" y="47"/>
                    </a:cubicBezTo>
                    <a:cubicBezTo>
                      <a:pt x="166" y="57"/>
                      <a:pt x="166" y="57"/>
                      <a:pt x="166" y="57"/>
                    </a:cubicBezTo>
                    <a:cubicBezTo>
                      <a:pt x="158" y="63"/>
                      <a:pt x="158" y="63"/>
                      <a:pt x="158" y="63"/>
                    </a:cubicBezTo>
                    <a:cubicBezTo>
                      <a:pt x="150" y="55"/>
                      <a:pt x="150" y="55"/>
                      <a:pt x="150" y="55"/>
                    </a:cubicBezTo>
                    <a:cubicBezTo>
                      <a:pt x="146" y="52"/>
                      <a:pt x="146" y="52"/>
                      <a:pt x="146" y="52"/>
                    </a:cubicBezTo>
                    <a:cubicBezTo>
                      <a:pt x="136" y="42"/>
                      <a:pt x="136" y="42"/>
                      <a:pt x="136" y="42"/>
                    </a:cubicBezTo>
                    <a:cubicBezTo>
                      <a:pt x="134" y="40"/>
                      <a:pt x="134" y="40"/>
                      <a:pt x="134" y="40"/>
                    </a:cubicBezTo>
                    <a:cubicBezTo>
                      <a:pt x="131" y="37"/>
                      <a:pt x="127" y="36"/>
                      <a:pt x="123" y="39"/>
                    </a:cubicBezTo>
                    <a:cubicBezTo>
                      <a:pt x="114" y="46"/>
                      <a:pt x="114" y="46"/>
                      <a:pt x="114" y="46"/>
                    </a:cubicBezTo>
                    <a:cubicBezTo>
                      <a:pt x="104" y="54"/>
                      <a:pt x="104" y="54"/>
                      <a:pt x="104" y="54"/>
                    </a:cubicBezTo>
                    <a:cubicBezTo>
                      <a:pt x="97" y="58"/>
                      <a:pt x="97" y="58"/>
                      <a:pt x="97" y="58"/>
                    </a:cubicBezTo>
                    <a:cubicBezTo>
                      <a:pt x="94" y="61"/>
                      <a:pt x="94" y="61"/>
                      <a:pt x="94" y="61"/>
                    </a:cubicBezTo>
                    <a:cubicBezTo>
                      <a:pt x="62" y="85"/>
                      <a:pt x="62" y="85"/>
                      <a:pt x="62" y="85"/>
                    </a:cubicBezTo>
                    <a:cubicBezTo>
                      <a:pt x="61" y="86"/>
                      <a:pt x="61" y="86"/>
                      <a:pt x="61" y="86"/>
                    </a:cubicBezTo>
                    <a:cubicBezTo>
                      <a:pt x="51" y="93"/>
                      <a:pt x="51" y="93"/>
                      <a:pt x="51" y="93"/>
                    </a:cubicBezTo>
                    <a:cubicBezTo>
                      <a:pt x="9" y="124"/>
                      <a:pt x="9" y="124"/>
                      <a:pt x="9" y="124"/>
                    </a:cubicBezTo>
                    <a:cubicBezTo>
                      <a:pt x="4" y="128"/>
                      <a:pt x="4" y="128"/>
                      <a:pt x="4" y="128"/>
                    </a:cubicBezTo>
                    <a:cubicBezTo>
                      <a:pt x="1" y="131"/>
                      <a:pt x="0" y="136"/>
                      <a:pt x="3" y="140"/>
                    </a:cubicBezTo>
                    <a:cubicBezTo>
                      <a:pt x="5" y="143"/>
                      <a:pt x="8" y="144"/>
                      <a:pt x="11" y="143"/>
                    </a:cubicBezTo>
                    <a:cubicBezTo>
                      <a:pt x="12" y="143"/>
                      <a:pt x="14" y="143"/>
                      <a:pt x="15" y="142"/>
                    </a:cubicBezTo>
                    <a:cubicBezTo>
                      <a:pt x="51" y="114"/>
                      <a:pt x="51" y="114"/>
                      <a:pt x="51" y="114"/>
                    </a:cubicBezTo>
                    <a:cubicBezTo>
                      <a:pt x="61" y="107"/>
                      <a:pt x="61" y="107"/>
                      <a:pt x="61" y="107"/>
                    </a:cubicBezTo>
                    <a:cubicBezTo>
                      <a:pt x="62" y="107"/>
                      <a:pt x="62" y="107"/>
                      <a:pt x="62" y="107"/>
                    </a:cubicBezTo>
                    <a:cubicBezTo>
                      <a:pt x="94" y="82"/>
                      <a:pt x="94" y="82"/>
                      <a:pt x="94" y="82"/>
                    </a:cubicBezTo>
                    <a:cubicBezTo>
                      <a:pt x="98" y="80"/>
                      <a:pt x="98" y="80"/>
                      <a:pt x="98" y="80"/>
                    </a:cubicBezTo>
                    <a:cubicBezTo>
                      <a:pt x="104" y="75"/>
                      <a:pt x="104" y="75"/>
                      <a:pt x="104" y="75"/>
                    </a:cubicBezTo>
                    <a:cubicBezTo>
                      <a:pt x="114" y="67"/>
                      <a:pt x="114" y="67"/>
                      <a:pt x="114" y="67"/>
                    </a:cubicBezTo>
                    <a:cubicBezTo>
                      <a:pt x="127" y="57"/>
                      <a:pt x="127" y="57"/>
                      <a:pt x="127" y="57"/>
                    </a:cubicBezTo>
                    <a:cubicBezTo>
                      <a:pt x="136" y="66"/>
                      <a:pt x="136" y="66"/>
                      <a:pt x="136" y="66"/>
                    </a:cubicBezTo>
                    <a:cubicBezTo>
                      <a:pt x="146" y="76"/>
                      <a:pt x="146" y="76"/>
                      <a:pt x="146" y="76"/>
                    </a:cubicBezTo>
                    <a:cubicBezTo>
                      <a:pt x="150" y="79"/>
                      <a:pt x="150" y="79"/>
                      <a:pt x="150" y="79"/>
                    </a:cubicBezTo>
                    <a:cubicBezTo>
                      <a:pt x="151" y="81"/>
                      <a:pt x="151" y="81"/>
                      <a:pt x="151" y="81"/>
                    </a:cubicBezTo>
                    <a:cubicBezTo>
                      <a:pt x="154" y="84"/>
                      <a:pt x="159" y="84"/>
                      <a:pt x="162" y="82"/>
                    </a:cubicBezTo>
                    <a:cubicBezTo>
                      <a:pt x="166" y="79"/>
                      <a:pt x="166" y="79"/>
                      <a:pt x="166" y="79"/>
                    </a:cubicBezTo>
                    <a:cubicBezTo>
                      <a:pt x="179" y="69"/>
                      <a:pt x="179" y="69"/>
                      <a:pt x="179" y="69"/>
                    </a:cubicBezTo>
                    <a:cubicBezTo>
                      <a:pt x="189" y="61"/>
                      <a:pt x="189" y="61"/>
                      <a:pt x="189" y="61"/>
                    </a:cubicBezTo>
                    <a:cubicBezTo>
                      <a:pt x="202" y="51"/>
                      <a:pt x="202" y="51"/>
                      <a:pt x="202" y="51"/>
                    </a:cubicBezTo>
                    <a:cubicBezTo>
                      <a:pt x="230" y="27"/>
                      <a:pt x="230" y="27"/>
                      <a:pt x="230" y="27"/>
                    </a:cubicBezTo>
                    <a:cubicBezTo>
                      <a:pt x="231" y="26"/>
                      <a:pt x="231" y="26"/>
                      <a:pt x="231" y="26"/>
                    </a:cubicBezTo>
                    <a:cubicBezTo>
                      <a:pt x="231" y="46"/>
                      <a:pt x="231" y="46"/>
                      <a:pt x="231" y="46"/>
                    </a:cubicBezTo>
                    <a:cubicBezTo>
                      <a:pt x="231" y="50"/>
                      <a:pt x="234" y="54"/>
                      <a:pt x="239" y="54"/>
                    </a:cubicBezTo>
                    <a:cubicBezTo>
                      <a:pt x="244" y="54"/>
                      <a:pt x="248" y="50"/>
                      <a:pt x="248" y="46"/>
                    </a:cubicBezTo>
                    <a:lnTo>
                      <a:pt x="248" y="8"/>
                    </a:ln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lIns="162510" tIns="81255" rIns="162510" bIns="81255"/>
              <a:lstStyle/>
              <a:p>
                <a:endParaRPr lang="zh-CN" altLang="en-US" sz="1400">
                  <a:latin typeface="思源黑体 CN Bold" panose="020B0800000000000000" pitchFamily="34" charset="-122"/>
                  <a:ea typeface="思源黑体 CN Bold" panose="020B0800000000000000" pitchFamily="34" charset="-122"/>
                </a:endParaRPr>
              </a:p>
            </p:txBody>
          </p:sp>
        </p:grpSp>
        <p:sp>
          <p:nvSpPr>
            <p:cNvPr id="39" name="直接连接符 62"/>
            <p:cNvSpPr>
              <a:spLocks noChangeShapeType="1"/>
            </p:cNvSpPr>
            <p:nvPr/>
          </p:nvSpPr>
          <p:spPr bwMode="auto">
            <a:xfrm flipV="1">
              <a:off x="7246457" y="2441416"/>
              <a:ext cx="169535" cy="399247"/>
            </a:xfrm>
            <a:prstGeom prst="line">
              <a:avLst/>
            </a:prstGeom>
            <a:noFill/>
            <a:ln w="12700">
              <a:solidFill>
                <a:srgbClr val="A5A5A5"/>
              </a:solidFill>
              <a:bevel/>
            </a:ln>
            <a:extLst>
              <a:ext uri="{909E8E84-426E-40DD-AFC4-6F175D3DCCD1}">
                <a14:hiddenFill xmlns:a14="http://schemas.microsoft.com/office/drawing/2010/main">
                  <a:noFill/>
                </a14:hiddenFill>
              </a:ext>
            </a:extLst>
          </p:spPr>
          <p:txBody>
            <a:bodyPr/>
            <a:lstStyle/>
            <a:p>
              <a:endParaRPr lang="zh-CN" altLang="en-US" sz="1400">
                <a:latin typeface="思源黑体 CN Bold" panose="020B0800000000000000" pitchFamily="34" charset="-122"/>
                <a:ea typeface="思源黑体 CN Bold" panose="020B0800000000000000" pitchFamily="34" charset="-122"/>
              </a:endParaRPr>
            </a:p>
          </p:txBody>
        </p:sp>
        <p:sp>
          <p:nvSpPr>
            <p:cNvPr id="40" name="直接连接符 63"/>
            <p:cNvSpPr>
              <a:spLocks noChangeShapeType="1"/>
            </p:cNvSpPr>
            <p:nvPr/>
          </p:nvSpPr>
          <p:spPr bwMode="auto">
            <a:xfrm flipV="1">
              <a:off x="7414840" y="2441416"/>
              <a:ext cx="547169" cy="3616"/>
            </a:xfrm>
            <a:prstGeom prst="line">
              <a:avLst/>
            </a:prstGeom>
            <a:noFill/>
            <a:ln w="12700">
              <a:solidFill>
                <a:srgbClr val="A5A5A5"/>
              </a:solidFill>
              <a:bevel/>
            </a:ln>
            <a:extLst>
              <a:ext uri="{909E8E84-426E-40DD-AFC4-6F175D3DCCD1}">
                <a14:hiddenFill xmlns:a14="http://schemas.microsoft.com/office/drawing/2010/main">
                  <a:noFill/>
                </a14:hiddenFill>
              </a:ext>
            </a:extLst>
          </p:spPr>
          <p:txBody>
            <a:bodyPr/>
            <a:lstStyle/>
            <a:p>
              <a:endParaRPr lang="zh-CN" altLang="en-US" sz="1400">
                <a:latin typeface="思源黑体 CN Bold" panose="020B0800000000000000" pitchFamily="34" charset="-122"/>
                <a:ea typeface="思源黑体 CN Bold" panose="020B0800000000000000" pitchFamily="34" charset="-122"/>
              </a:endParaRP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anim calcmode="lin" valueType="num">
                                      <p:cBhvr>
                                        <p:cTn id="8" dur="500" fill="hold"/>
                                        <p:tgtEl>
                                          <p:spTgt spid="17"/>
                                        </p:tgtEl>
                                        <p:attrNameLst>
                                          <p:attrName>ppt_x</p:attrName>
                                        </p:attrNameLst>
                                      </p:cBhvr>
                                      <p:tavLst>
                                        <p:tav tm="0">
                                          <p:val>
                                            <p:strVal val="#ppt_x"/>
                                          </p:val>
                                        </p:tav>
                                        <p:tav tm="100000">
                                          <p:val>
                                            <p:strVal val="#ppt_x"/>
                                          </p:val>
                                        </p:tav>
                                      </p:tavLst>
                                    </p:anim>
                                    <p:anim calcmode="lin" valueType="num">
                                      <p:cBhvr>
                                        <p:cTn id="9" dur="500" fill="hold"/>
                                        <p:tgtEl>
                                          <p:spTgt spid="17"/>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anim calcmode="lin" valueType="num">
                                      <p:cBhvr>
                                        <p:cTn id="14" dur="500" fill="hold"/>
                                        <p:tgtEl>
                                          <p:spTgt spid="7"/>
                                        </p:tgtEl>
                                        <p:attrNameLst>
                                          <p:attrName>ppt_x</p:attrName>
                                        </p:attrNameLst>
                                      </p:cBhvr>
                                      <p:tavLst>
                                        <p:tav tm="0">
                                          <p:val>
                                            <p:strVal val="#ppt_x"/>
                                          </p:val>
                                        </p:tav>
                                        <p:tav tm="100000">
                                          <p:val>
                                            <p:strVal val="#ppt_x"/>
                                          </p:val>
                                        </p:tav>
                                      </p:tavLst>
                                    </p:anim>
                                    <p:anim calcmode="lin" valueType="num">
                                      <p:cBhvr>
                                        <p:cTn id="15" dur="500" fill="hold"/>
                                        <p:tgtEl>
                                          <p:spTgt spid="7"/>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anim calcmode="lin" valueType="num">
                                      <p:cBhvr>
                                        <p:cTn id="20" dur="500" fill="hold"/>
                                        <p:tgtEl>
                                          <p:spTgt spid="12"/>
                                        </p:tgtEl>
                                        <p:attrNameLst>
                                          <p:attrName>ppt_x</p:attrName>
                                        </p:attrNameLst>
                                      </p:cBhvr>
                                      <p:tavLst>
                                        <p:tav tm="0">
                                          <p:val>
                                            <p:strVal val="#ppt_x"/>
                                          </p:val>
                                        </p:tav>
                                        <p:tav tm="100000">
                                          <p:val>
                                            <p:strVal val="#ppt_x"/>
                                          </p:val>
                                        </p:tav>
                                      </p:tavLst>
                                    </p:anim>
                                    <p:anim calcmode="lin" valueType="num">
                                      <p:cBhvr>
                                        <p:cTn id="21" dur="500" fill="hold"/>
                                        <p:tgtEl>
                                          <p:spTgt spid="12"/>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anim calcmode="lin" valueType="num">
                                      <p:cBhvr>
                                        <p:cTn id="26" dur="500" fill="hold"/>
                                        <p:tgtEl>
                                          <p:spTgt spid="13"/>
                                        </p:tgtEl>
                                        <p:attrNameLst>
                                          <p:attrName>ppt_x</p:attrName>
                                        </p:attrNameLst>
                                      </p:cBhvr>
                                      <p:tavLst>
                                        <p:tav tm="0">
                                          <p:val>
                                            <p:strVal val="#ppt_x"/>
                                          </p:val>
                                        </p:tav>
                                        <p:tav tm="100000">
                                          <p:val>
                                            <p:strVal val="#ppt_x"/>
                                          </p:val>
                                        </p:tav>
                                      </p:tavLst>
                                    </p:anim>
                                    <p:anim calcmode="lin" valueType="num">
                                      <p:cBhvr>
                                        <p:cTn id="27" dur="500" fill="hold"/>
                                        <p:tgtEl>
                                          <p:spTgt spid="13"/>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anim calcmode="lin" valueType="num">
                                      <p:cBhvr>
                                        <p:cTn id="32" dur="500" fill="hold"/>
                                        <p:tgtEl>
                                          <p:spTgt spid="14"/>
                                        </p:tgtEl>
                                        <p:attrNameLst>
                                          <p:attrName>ppt_x</p:attrName>
                                        </p:attrNameLst>
                                      </p:cBhvr>
                                      <p:tavLst>
                                        <p:tav tm="0">
                                          <p:val>
                                            <p:strVal val="#ppt_x"/>
                                          </p:val>
                                        </p:tav>
                                        <p:tav tm="100000">
                                          <p:val>
                                            <p:strVal val="#ppt_x"/>
                                          </p:val>
                                        </p:tav>
                                      </p:tavLst>
                                    </p:anim>
                                    <p:anim calcmode="lin" valueType="num">
                                      <p:cBhvr>
                                        <p:cTn id="33" dur="500" fill="hold"/>
                                        <p:tgtEl>
                                          <p:spTgt spid="14"/>
                                        </p:tgtEl>
                                        <p:attrNameLst>
                                          <p:attrName>ppt_y</p:attrName>
                                        </p:attrNameLst>
                                      </p:cBhvr>
                                      <p:tavLst>
                                        <p:tav tm="0">
                                          <p:val>
                                            <p:strVal val="#ppt_y+.1"/>
                                          </p:val>
                                        </p:tav>
                                        <p:tav tm="100000">
                                          <p:val>
                                            <p:strVal val="#ppt_y"/>
                                          </p:val>
                                        </p:tav>
                                      </p:tavLst>
                                    </p:anim>
                                  </p:childTnLst>
                                </p:cTn>
                              </p:par>
                            </p:childTnLst>
                          </p:cTn>
                        </p:par>
                        <p:par>
                          <p:cTn id="34" fill="hold" nodeType="afterGroup">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500"/>
                                        <p:tgtEl>
                                          <p:spTgt spid="15"/>
                                        </p:tgtEl>
                                      </p:cBhvr>
                                    </p:animEffect>
                                    <p:anim calcmode="lin" valueType="num">
                                      <p:cBhvr>
                                        <p:cTn id="38" dur="500" fill="hold"/>
                                        <p:tgtEl>
                                          <p:spTgt spid="15"/>
                                        </p:tgtEl>
                                        <p:attrNameLst>
                                          <p:attrName>ppt_x</p:attrName>
                                        </p:attrNameLst>
                                      </p:cBhvr>
                                      <p:tavLst>
                                        <p:tav tm="0">
                                          <p:val>
                                            <p:strVal val="#ppt_x"/>
                                          </p:val>
                                        </p:tav>
                                        <p:tav tm="100000">
                                          <p:val>
                                            <p:strVal val="#ppt_x"/>
                                          </p:val>
                                        </p:tav>
                                      </p:tavLst>
                                    </p:anim>
                                    <p:anim calcmode="lin" valueType="num">
                                      <p:cBhvr>
                                        <p:cTn id="39" dur="500" fill="hold"/>
                                        <p:tgtEl>
                                          <p:spTgt spid="15"/>
                                        </p:tgtEl>
                                        <p:attrNameLst>
                                          <p:attrName>ppt_y</p:attrName>
                                        </p:attrNameLst>
                                      </p:cBhvr>
                                      <p:tavLst>
                                        <p:tav tm="0">
                                          <p:val>
                                            <p:strVal val="#ppt_y+.1"/>
                                          </p:val>
                                        </p:tav>
                                        <p:tav tm="100000">
                                          <p:val>
                                            <p:strVal val="#ppt_y"/>
                                          </p:val>
                                        </p:tav>
                                      </p:tavLst>
                                    </p:anim>
                                  </p:childTnLst>
                                </p:cTn>
                              </p:par>
                            </p:childTnLst>
                          </p:cTn>
                        </p:par>
                        <p:par>
                          <p:cTn id="40" fill="hold" nodeType="afterGroup">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500"/>
                                        <p:tgtEl>
                                          <p:spTgt spid="16"/>
                                        </p:tgtEl>
                                      </p:cBhvr>
                                    </p:animEffect>
                                    <p:anim calcmode="lin" valueType="num">
                                      <p:cBhvr>
                                        <p:cTn id="44" dur="500" fill="hold"/>
                                        <p:tgtEl>
                                          <p:spTgt spid="16"/>
                                        </p:tgtEl>
                                        <p:attrNameLst>
                                          <p:attrName>ppt_x</p:attrName>
                                        </p:attrNameLst>
                                      </p:cBhvr>
                                      <p:tavLst>
                                        <p:tav tm="0">
                                          <p:val>
                                            <p:strVal val="#ppt_x"/>
                                          </p:val>
                                        </p:tav>
                                        <p:tav tm="100000">
                                          <p:val>
                                            <p:strVal val="#ppt_x"/>
                                          </p:val>
                                        </p:tav>
                                      </p:tavLst>
                                    </p:anim>
                                    <p:anim calcmode="lin" valueType="num">
                                      <p:cBhvr>
                                        <p:cTn id="45" dur="5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P spid="13" grpId="0"/>
      <p:bldP spid="14" grpId="0"/>
      <p:bldP spid="15" grpId="0"/>
      <p:bldP spid="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pic>
        <p:nvPicPr>
          <p:cNvPr id="3" name="图形 2"/>
          <p:cNvPicPr>
            <a:picLocks noChangeAspect="1"/>
          </p:cNvPicPr>
          <p:nvPr/>
        </p:nvPicPr>
        <p:blipFill>
          <a:blip r:embed="rId2"/>
          <a:stretch>
            <a:fillRect/>
          </a:stretch>
        </p:blipFill>
        <p:spPr>
          <a:xfrm>
            <a:off x="0" y="-991577"/>
            <a:ext cx="12192000" cy="9730154"/>
          </a:xfrm>
          <a:prstGeom prst="rect">
            <a:avLst/>
          </a:prstGeom>
        </p:spPr>
      </p:pic>
      <p:pic>
        <p:nvPicPr>
          <p:cNvPr id="5" name="图形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052370" y="4362452"/>
            <a:ext cx="4329630" cy="2495548"/>
          </a:xfrm>
          <a:prstGeom prst="rect">
            <a:avLst/>
          </a:prstGeom>
        </p:spPr>
      </p:pic>
      <p:grpSp>
        <p:nvGrpSpPr>
          <p:cNvPr id="7" name="组合 6"/>
          <p:cNvGrpSpPr/>
          <p:nvPr/>
        </p:nvGrpSpPr>
        <p:grpSpPr>
          <a:xfrm>
            <a:off x="1821180" y="1017182"/>
            <a:ext cx="8549640" cy="2700553"/>
            <a:chOff x="1821180" y="1017182"/>
            <a:chExt cx="8549640" cy="2700553"/>
          </a:xfrm>
        </p:grpSpPr>
        <p:sp>
          <p:nvSpPr>
            <p:cNvPr id="2" name="矩形: 圆角 1"/>
            <p:cNvSpPr/>
            <p:nvPr/>
          </p:nvSpPr>
          <p:spPr>
            <a:xfrm>
              <a:off x="1821180" y="1017182"/>
              <a:ext cx="8549640" cy="2700553"/>
            </a:xfrm>
            <a:prstGeom prst="roundRect">
              <a:avLst>
                <a:gd name="adj" fmla="val 11778"/>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Bold" panose="020B0800000000000000" pitchFamily="34" charset="-122"/>
                <a:ea typeface="思源黑体 CN Bold" panose="020B0800000000000000" pitchFamily="34" charset="-122"/>
              </a:endParaRPr>
            </a:p>
          </p:txBody>
        </p:sp>
        <p:sp>
          <p:nvSpPr>
            <p:cNvPr id="43" name="文本框 42"/>
            <p:cNvSpPr txBox="1"/>
            <p:nvPr/>
          </p:nvSpPr>
          <p:spPr>
            <a:xfrm>
              <a:off x="2390775" y="2257411"/>
              <a:ext cx="7410450" cy="762000"/>
            </a:xfrm>
            <a:prstGeom prst="rect">
              <a:avLst/>
            </a:prstGeom>
            <a:noFill/>
          </p:spPr>
          <p:txBody>
            <a:bodyPr wrap="square" rtlCol="0">
              <a:spAutoFit/>
            </a:bodyPr>
            <a:lstStyle/>
            <a:p>
              <a:pPr algn="ctr"/>
              <a:r>
                <a:rPr lang="zh-CN" altLang="en-US" sz="4400">
                  <a:gradFill flip="none" rotWithShape="1">
                    <a:gsLst>
                      <a:gs pos="49000">
                        <a:srgbClr val="D40000"/>
                      </a:gs>
                      <a:gs pos="50000">
                        <a:srgbClr val="AE0001"/>
                      </a:gs>
                    </a:gsLst>
                    <a:lin ang="5400000" scaled="1"/>
                  </a:gradFill>
                  <a:latin typeface="思源黑体 CN Bold" panose="020B0800000000000000" pitchFamily="34" charset="-122"/>
                  <a:ea typeface="思源黑体 CN Bold" panose="020B0800000000000000" pitchFamily="34" charset="-122"/>
                </a:rPr>
                <a:t>校园欺凌的预防与处理</a:t>
              </a:r>
            </a:p>
          </p:txBody>
        </p:sp>
        <p:sp>
          <p:nvSpPr>
            <p:cNvPr id="44" name="矩形: 圆角 43"/>
            <p:cNvSpPr/>
            <p:nvPr/>
          </p:nvSpPr>
          <p:spPr>
            <a:xfrm rot="10800000" flipH="1" flipV="1">
              <a:off x="2496000" y="3267106"/>
              <a:ext cx="7200000" cy="36000"/>
            </a:xfrm>
            <a:prstGeom prst="roundRect">
              <a:avLst>
                <a:gd name="adj" fmla="val 50000"/>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latin typeface="思源黑体 CN Bold" panose="020B0800000000000000" pitchFamily="34" charset="-122"/>
                <a:ea typeface="思源黑体 CN Bold" panose="020B0800000000000000" pitchFamily="34" charset="-122"/>
              </a:endParaRPr>
            </a:p>
          </p:txBody>
        </p:sp>
        <p:sp>
          <p:nvSpPr>
            <p:cNvPr id="40" name="文本框 39"/>
            <p:cNvSpPr txBox="1"/>
            <p:nvPr/>
          </p:nvSpPr>
          <p:spPr>
            <a:xfrm>
              <a:off x="4165079" y="1194769"/>
              <a:ext cx="3861841" cy="822960"/>
            </a:xfrm>
            <a:prstGeom prst="rect">
              <a:avLst/>
            </a:prstGeom>
            <a:noFill/>
          </p:spPr>
          <p:txBody>
            <a:bodyPr wrap="square" rtlCol="0">
              <a:spAutoFit/>
            </a:bodyPr>
            <a:lstStyle/>
            <a:p>
              <a:pPr algn="ctr"/>
              <a:r>
                <a:rPr lang="en-US" altLang="zh-CN" sz="4800">
                  <a:gradFill flip="none" rotWithShape="1">
                    <a:gsLst>
                      <a:gs pos="49000">
                        <a:srgbClr val="D40000"/>
                      </a:gs>
                      <a:gs pos="50000">
                        <a:srgbClr val="AE0001"/>
                      </a:gs>
                    </a:gsLst>
                    <a:lin ang="5400000" scaled="1"/>
                  </a:gradFill>
                  <a:latin typeface="思源黑体 CN Bold" panose="020B0800000000000000" pitchFamily="34" charset="-122"/>
                  <a:ea typeface="思源黑体 CN Bold" panose="020B0800000000000000" pitchFamily="34" charset="-122"/>
                </a:rPr>
                <a:t>PART 04</a:t>
              </a:r>
            </a:p>
          </p:txBody>
        </p:sp>
        <p:sp>
          <p:nvSpPr>
            <p:cNvPr id="45" name="矩形: 圆角 44"/>
            <p:cNvSpPr/>
            <p:nvPr/>
          </p:nvSpPr>
          <p:spPr>
            <a:xfrm rot="10800000" flipH="1" flipV="1">
              <a:off x="2496000" y="1999158"/>
              <a:ext cx="7200000" cy="36000"/>
            </a:xfrm>
            <a:prstGeom prst="roundRect">
              <a:avLst>
                <a:gd name="adj" fmla="val 50000"/>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latin typeface="思源黑体 CN Bold" panose="020B0800000000000000" pitchFamily="34" charset="-122"/>
                <a:ea typeface="思源黑体 CN Bold" panose="020B0800000000000000" pitchFamily="34" charset="-122"/>
              </a:endParaRP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anim calcmode="lin" valueType="num">
                                      <p:cBhvr>
                                        <p:cTn id="8" dur="500" fill="hold"/>
                                        <p:tgtEl>
                                          <p:spTgt spid="7"/>
                                        </p:tgtEl>
                                        <p:attrNameLst>
                                          <p:attrName>ppt_x</p:attrName>
                                        </p:attrNameLst>
                                      </p:cBhvr>
                                      <p:tavLst>
                                        <p:tav tm="0">
                                          <p:val>
                                            <p:strVal val="#ppt_x"/>
                                          </p:val>
                                        </p:tav>
                                        <p:tav tm="100000">
                                          <p:val>
                                            <p:strVal val="#ppt_x"/>
                                          </p:val>
                                        </p:tav>
                                      </p:tavLst>
                                    </p:anim>
                                    <p:anim calcmode="lin" valueType="num">
                                      <p:cBhvr>
                                        <p:cTn id="9" dur="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323733" y="266226"/>
            <a:ext cx="3518387" cy="608548"/>
            <a:chOff x="7072589" y="4196909"/>
            <a:chExt cx="4433870" cy="766892"/>
          </a:xfrm>
        </p:grpSpPr>
        <p:sp>
          <p:nvSpPr>
            <p:cNvPr id="9" name="椭圆 8"/>
            <p:cNvSpPr/>
            <p:nvPr/>
          </p:nvSpPr>
          <p:spPr>
            <a:xfrm>
              <a:off x="7072589" y="4196909"/>
              <a:ext cx="766892" cy="766892"/>
            </a:xfrm>
            <a:prstGeom prst="ellipse">
              <a:avLst/>
            </a:prstGeom>
            <a:gradFill flip="none" rotWithShape="1">
              <a:gsLst>
                <a:gs pos="49000">
                  <a:srgbClr val="D40000"/>
                </a:gs>
                <a:gs pos="50000">
                  <a:srgbClr val="AE0001"/>
                </a:gs>
              </a:gsLst>
              <a:lin ang="5400000" scaled="1"/>
            </a:gradFill>
            <a:ln w="38100" cap="flat" cmpd="sng" algn="ctr">
              <a:noFill/>
              <a:prstDash val="solid"/>
              <a:miter lim="800000"/>
            </a:ln>
            <a:effectLst>
              <a:outerShdw blurRad="1270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400" kern="0">
                <a:solidFill>
                  <a:prstClr val="white"/>
                </a:solidFill>
                <a:latin typeface="思源黑体 CN Bold" panose="020B0800000000000000" pitchFamily="34" charset="-122"/>
                <a:ea typeface="思源黑体 CN Bold" panose="020B0800000000000000" pitchFamily="34" charset="-122"/>
              </a:endParaRPr>
            </a:p>
          </p:txBody>
        </p:sp>
        <p:sp>
          <p:nvSpPr>
            <p:cNvPr id="10" name="文本框 38"/>
            <p:cNvSpPr txBox="1"/>
            <p:nvPr>
              <p:custDataLst>
                <p:tags r:id="rId1"/>
              </p:custDataLst>
            </p:nvPr>
          </p:nvSpPr>
          <p:spPr>
            <a:xfrm>
              <a:off x="8049179" y="4318745"/>
              <a:ext cx="3457280" cy="499342"/>
            </a:xfrm>
            <a:prstGeom prst="rect">
              <a:avLst/>
            </a:prstGeom>
            <a:noFill/>
          </p:spPr>
          <p:txBody>
            <a:bodyPr wrap="square" rtlCol="0">
              <a:spAutoFit/>
            </a:bodyPr>
            <a:lstStyle/>
            <a:p>
              <a:pPr lvl="0"/>
              <a:r>
                <a:rPr lang="zh-CN" altLang="en-US" sz="2000">
                  <a:solidFill>
                    <a:schemeClr val="tx1">
                      <a:lumMod val="85000"/>
                      <a:lumOff val="15000"/>
                    </a:schemeClr>
                  </a:solidFill>
                  <a:latin typeface="思源黑体 CN Bold" panose="020B0800000000000000" pitchFamily="34" charset="-122"/>
                  <a:ea typeface="思源黑体 CN Bold" panose="020B0800000000000000" pitchFamily="34" charset="-122"/>
                </a:rPr>
                <a:t>校园欺凌的预防与处理</a:t>
              </a:r>
            </a:p>
          </p:txBody>
        </p:sp>
        <p:sp>
          <p:nvSpPr>
            <p:cNvPr id="11" name="文本框 38"/>
            <p:cNvSpPr txBox="1"/>
            <p:nvPr>
              <p:custDataLst>
                <p:tags r:id="rId2"/>
              </p:custDataLst>
            </p:nvPr>
          </p:nvSpPr>
          <p:spPr>
            <a:xfrm>
              <a:off x="7072590" y="4318745"/>
              <a:ext cx="766892" cy="499342"/>
            </a:xfrm>
            <a:prstGeom prst="rect">
              <a:avLst/>
            </a:prstGeom>
            <a:noFill/>
          </p:spPr>
          <p:txBody>
            <a:bodyPr wrap="square" rtlCol="0">
              <a:spAutoFit/>
            </a:bodyPr>
            <a:lstStyle/>
            <a:p>
              <a:pPr lvl="0" algn="ctr"/>
              <a:r>
                <a:rPr lang="en-US" altLang="zh-CN" sz="20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rPr>
                <a:t>04</a:t>
              </a:r>
            </a:p>
          </p:txBody>
        </p:sp>
      </p:grpSp>
      <p:sp>
        <p:nvSpPr>
          <p:cNvPr id="4" name="文本框 3"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cxnSp>
        <p:nvCxnSpPr>
          <p:cNvPr id="12" name="直接连接符 11"/>
          <p:cNvCxnSpPr/>
          <p:nvPr/>
        </p:nvCxnSpPr>
        <p:spPr>
          <a:xfrm>
            <a:off x="0" y="3976688"/>
            <a:ext cx="12192000" cy="0"/>
          </a:xfrm>
          <a:prstGeom prst="line">
            <a:avLst/>
          </a:prstGeom>
          <a:ln w="12700">
            <a:solidFill>
              <a:schemeClr val="tx1">
                <a:lumMod val="75000"/>
                <a:lumOff val="25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13" name="组合 12"/>
          <p:cNvGrpSpPr/>
          <p:nvPr/>
        </p:nvGrpSpPr>
        <p:grpSpPr>
          <a:xfrm>
            <a:off x="811594" y="3859213"/>
            <a:ext cx="3397094" cy="2208514"/>
            <a:chOff x="811594" y="3859213"/>
            <a:chExt cx="3397094" cy="2208514"/>
          </a:xfrm>
        </p:grpSpPr>
        <p:grpSp>
          <p:nvGrpSpPr>
            <p:cNvPr id="14" name="组合 13"/>
            <p:cNvGrpSpPr/>
            <p:nvPr/>
          </p:nvGrpSpPr>
          <p:grpSpPr>
            <a:xfrm>
              <a:off x="3446688" y="3859213"/>
              <a:ext cx="762000" cy="1865312"/>
              <a:chOff x="3446688" y="3859213"/>
              <a:chExt cx="762000" cy="1865312"/>
            </a:xfrm>
          </p:grpSpPr>
          <p:sp>
            <p:nvSpPr>
              <p:cNvPr id="18" name="椭圆 17"/>
              <p:cNvSpPr/>
              <p:nvPr/>
            </p:nvSpPr>
            <p:spPr>
              <a:xfrm flipV="1">
                <a:off x="3711800" y="3859213"/>
                <a:ext cx="233363" cy="234950"/>
              </a:xfrm>
              <a:prstGeom prst="ellipse">
                <a:avLst/>
              </a:prstGeom>
              <a:solidFill>
                <a:schemeClr val="tx1">
                  <a:lumMod val="75000"/>
                  <a:lumOff val="25000"/>
                </a:schemeClr>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latin typeface="思源黑体 CN Bold" panose="020B0800000000000000" pitchFamily="34" charset="-122"/>
                  <a:ea typeface="思源黑体 CN Bold" panose="020B0800000000000000" pitchFamily="34" charset="-122"/>
                  <a:cs typeface="+mn-ea"/>
                  <a:sym typeface="+mn-lt"/>
                </a:endParaRPr>
              </a:p>
            </p:txBody>
          </p:sp>
          <p:sp>
            <p:nvSpPr>
              <p:cNvPr id="19" name="椭圆 18"/>
              <p:cNvSpPr/>
              <p:nvPr/>
            </p:nvSpPr>
            <p:spPr>
              <a:xfrm flipV="1">
                <a:off x="3446688" y="4962525"/>
                <a:ext cx="762000" cy="76200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latin typeface="思源黑体 CN Bold" panose="020B0800000000000000" pitchFamily="34" charset="-122"/>
                  <a:ea typeface="思源黑体 CN Bold" panose="020B0800000000000000" pitchFamily="34" charset="-122"/>
                  <a:cs typeface="+mn-ea"/>
                  <a:sym typeface="+mn-lt"/>
                </a:endParaRPr>
              </a:p>
            </p:txBody>
          </p:sp>
          <p:cxnSp>
            <p:nvCxnSpPr>
              <p:cNvPr id="20" name="直接连接符 19"/>
              <p:cNvCxnSpPr>
                <a:stCxn id="19" idx="4"/>
              </p:cNvCxnSpPr>
              <p:nvPr/>
            </p:nvCxnSpPr>
            <p:spPr>
              <a:xfrm flipH="1" flipV="1">
                <a:off x="3827688" y="4098925"/>
                <a:ext cx="0" cy="86360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1" name="KSO_Shape"/>
              <p:cNvSpPr>
                <a:spLocks noChangeAspect="1"/>
              </p:cNvSpPr>
              <p:nvPr/>
            </p:nvSpPr>
            <p:spPr bwMode="auto">
              <a:xfrm>
                <a:off x="3557813" y="5184775"/>
                <a:ext cx="541337" cy="315913"/>
              </a:xfrm>
              <a:custGeom>
                <a:avLst/>
                <a:gdLst>
                  <a:gd name="T0" fmla="*/ 2147483646 w 317"/>
                  <a:gd name="T1" fmla="*/ 2147483646 h 185"/>
                  <a:gd name="T2" fmla="*/ 2147483646 w 317"/>
                  <a:gd name="T3" fmla="*/ 2147483646 h 185"/>
                  <a:gd name="T4" fmla="*/ 2147483646 w 317"/>
                  <a:gd name="T5" fmla="*/ 2147483646 h 185"/>
                  <a:gd name="T6" fmla="*/ 2147483646 w 317"/>
                  <a:gd name="T7" fmla="*/ 2147483646 h 185"/>
                  <a:gd name="T8" fmla="*/ 2147483646 w 317"/>
                  <a:gd name="T9" fmla="*/ 0 h 185"/>
                  <a:gd name="T10" fmla="*/ 2147483646 w 317"/>
                  <a:gd name="T11" fmla="*/ 0 h 185"/>
                  <a:gd name="T12" fmla="*/ 2147483646 w 317"/>
                  <a:gd name="T13" fmla="*/ 0 h 185"/>
                  <a:gd name="T14" fmla="*/ 2147483646 w 317"/>
                  <a:gd name="T15" fmla="*/ 0 h 185"/>
                  <a:gd name="T16" fmla="*/ 2147483646 w 317"/>
                  <a:gd name="T17" fmla="*/ 2147483646 h 185"/>
                  <a:gd name="T18" fmla="*/ 2147483646 w 317"/>
                  <a:gd name="T19" fmla="*/ 2147483646 h 185"/>
                  <a:gd name="T20" fmla="*/ 2147483646 w 317"/>
                  <a:gd name="T21" fmla="*/ 2147483646 h 185"/>
                  <a:gd name="T22" fmla="*/ 2147483646 w 317"/>
                  <a:gd name="T23" fmla="*/ 2147483646 h 185"/>
                  <a:gd name="T24" fmla="*/ 2147483646 w 317"/>
                  <a:gd name="T25" fmla="*/ 2147483646 h 185"/>
                  <a:gd name="T26" fmla="*/ 2147483646 w 317"/>
                  <a:gd name="T27" fmla="*/ 2147483646 h 185"/>
                  <a:gd name="T28" fmla="*/ 2147483646 w 317"/>
                  <a:gd name="T29" fmla="*/ 2147483646 h 185"/>
                  <a:gd name="T30" fmla="*/ 2147483646 w 317"/>
                  <a:gd name="T31" fmla="*/ 2147483646 h 185"/>
                  <a:gd name="T32" fmla="*/ 2147483646 w 317"/>
                  <a:gd name="T33" fmla="*/ 2147483646 h 185"/>
                  <a:gd name="T34" fmla="*/ 2147483646 w 317"/>
                  <a:gd name="T35" fmla="*/ 2147483646 h 185"/>
                  <a:gd name="T36" fmla="*/ 2147483646 w 317"/>
                  <a:gd name="T37" fmla="*/ 2147483646 h 185"/>
                  <a:gd name="T38" fmla="*/ 2147483646 w 317"/>
                  <a:gd name="T39" fmla="*/ 2147483646 h 185"/>
                  <a:gd name="T40" fmla="*/ 2147483646 w 317"/>
                  <a:gd name="T41" fmla="*/ 2147483646 h 185"/>
                  <a:gd name="T42" fmla="*/ 2147483646 w 317"/>
                  <a:gd name="T43" fmla="*/ 2147483646 h 185"/>
                  <a:gd name="T44" fmla="*/ 2147483646 w 317"/>
                  <a:gd name="T45" fmla="*/ 2147483646 h 185"/>
                  <a:gd name="T46" fmla="*/ 2147483646 w 317"/>
                  <a:gd name="T47" fmla="*/ 2147483646 h 185"/>
                  <a:gd name="T48" fmla="*/ 2147483646 w 317"/>
                  <a:gd name="T49" fmla="*/ 2147483646 h 185"/>
                  <a:gd name="T50" fmla="*/ 2147483646 w 317"/>
                  <a:gd name="T51" fmla="*/ 2147483646 h 185"/>
                  <a:gd name="T52" fmla="*/ 2147483646 w 317"/>
                  <a:gd name="T53" fmla="*/ 2147483646 h 185"/>
                  <a:gd name="T54" fmla="*/ 2147483646 w 317"/>
                  <a:gd name="T55" fmla="*/ 2147483646 h 185"/>
                  <a:gd name="T56" fmla="*/ 2147483646 w 317"/>
                  <a:gd name="T57" fmla="*/ 2147483646 h 185"/>
                  <a:gd name="T58" fmla="*/ 2147483646 w 317"/>
                  <a:gd name="T59" fmla="*/ 2147483646 h 185"/>
                  <a:gd name="T60" fmla="*/ 2147483646 w 317"/>
                  <a:gd name="T61" fmla="*/ 2147483646 h 185"/>
                  <a:gd name="T62" fmla="*/ 2147483646 w 317"/>
                  <a:gd name="T63" fmla="*/ 2147483646 h 185"/>
                  <a:gd name="T64" fmla="*/ 2147483646 w 317"/>
                  <a:gd name="T65" fmla="*/ 2147483646 h 185"/>
                  <a:gd name="T66" fmla="*/ 2147483646 w 317"/>
                  <a:gd name="T67" fmla="*/ 2147483646 h 185"/>
                  <a:gd name="T68" fmla="*/ 2147483646 w 317"/>
                  <a:gd name="T69" fmla="*/ 0 h 185"/>
                  <a:gd name="T70" fmla="*/ 2147483646 w 317"/>
                  <a:gd name="T71" fmla="*/ 2147483646 h 185"/>
                  <a:gd name="T72" fmla="*/ 2147483646 w 317"/>
                  <a:gd name="T73" fmla="*/ 2147483646 h 18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17"/>
                  <a:gd name="T112" fmla="*/ 0 h 185"/>
                  <a:gd name="T113" fmla="*/ 317 w 317"/>
                  <a:gd name="T114" fmla="*/ 185 h 18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17" h="185">
                    <a:moveTo>
                      <a:pt x="256" y="62"/>
                    </a:moveTo>
                    <a:cubicBezTo>
                      <a:pt x="247" y="62"/>
                      <a:pt x="239" y="64"/>
                      <a:pt x="231" y="67"/>
                    </a:cubicBezTo>
                    <a:cubicBezTo>
                      <a:pt x="195" y="3"/>
                      <a:pt x="195" y="3"/>
                      <a:pt x="195" y="3"/>
                    </a:cubicBezTo>
                    <a:cubicBezTo>
                      <a:pt x="195" y="3"/>
                      <a:pt x="195" y="3"/>
                      <a:pt x="195" y="3"/>
                    </a:cubicBezTo>
                    <a:cubicBezTo>
                      <a:pt x="195" y="3"/>
                      <a:pt x="195" y="3"/>
                      <a:pt x="194" y="2"/>
                    </a:cubicBezTo>
                    <a:cubicBezTo>
                      <a:pt x="194" y="2"/>
                      <a:pt x="194" y="2"/>
                      <a:pt x="194" y="2"/>
                    </a:cubicBezTo>
                    <a:cubicBezTo>
                      <a:pt x="194" y="2"/>
                      <a:pt x="194" y="2"/>
                      <a:pt x="194" y="1"/>
                    </a:cubicBezTo>
                    <a:cubicBezTo>
                      <a:pt x="193" y="1"/>
                      <a:pt x="193" y="1"/>
                      <a:pt x="193" y="1"/>
                    </a:cubicBezTo>
                    <a:cubicBezTo>
                      <a:pt x="193" y="1"/>
                      <a:pt x="193" y="1"/>
                      <a:pt x="193" y="1"/>
                    </a:cubicBezTo>
                    <a:cubicBezTo>
                      <a:pt x="192" y="1"/>
                      <a:pt x="192" y="0"/>
                      <a:pt x="192" y="0"/>
                    </a:cubicBezTo>
                    <a:cubicBezTo>
                      <a:pt x="192" y="0"/>
                      <a:pt x="192" y="0"/>
                      <a:pt x="191" y="0"/>
                    </a:cubicBezTo>
                    <a:cubicBezTo>
                      <a:pt x="191" y="0"/>
                      <a:pt x="191" y="0"/>
                      <a:pt x="191" y="0"/>
                    </a:cubicBezTo>
                    <a:cubicBezTo>
                      <a:pt x="191" y="0"/>
                      <a:pt x="190" y="0"/>
                      <a:pt x="190" y="0"/>
                    </a:cubicBezTo>
                    <a:cubicBezTo>
                      <a:pt x="190" y="0"/>
                      <a:pt x="190" y="0"/>
                      <a:pt x="189" y="0"/>
                    </a:cubicBezTo>
                    <a:cubicBezTo>
                      <a:pt x="189" y="0"/>
                      <a:pt x="189" y="0"/>
                      <a:pt x="189" y="0"/>
                    </a:cubicBezTo>
                    <a:cubicBezTo>
                      <a:pt x="169" y="0"/>
                      <a:pt x="169" y="0"/>
                      <a:pt x="169" y="0"/>
                    </a:cubicBezTo>
                    <a:cubicBezTo>
                      <a:pt x="165" y="0"/>
                      <a:pt x="162" y="3"/>
                      <a:pt x="162" y="6"/>
                    </a:cubicBezTo>
                    <a:cubicBezTo>
                      <a:pt x="162" y="10"/>
                      <a:pt x="165" y="13"/>
                      <a:pt x="169" y="13"/>
                    </a:cubicBezTo>
                    <a:cubicBezTo>
                      <a:pt x="185" y="13"/>
                      <a:pt x="185" y="13"/>
                      <a:pt x="185" y="13"/>
                    </a:cubicBezTo>
                    <a:cubicBezTo>
                      <a:pt x="195" y="30"/>
                      <a:pt x="195" y="30"/>
                      <a:pt x="195" y="30"/>
                    </a:cubicBezTo>
                    <a:cubicBezTo>
                      <a:pt x="106" y="30"/>
                      <a:pt x="106" y="30"/>
                      <a:pt x="106" y="30"/>
                    </a:cubicBezTo>
                    <a:cubicBezTo>
                      <a:pt x="99" y="18"/>
                      <a:pt x="99" y="18"/>
                      <a:pt x="99" y="18"/>
                    </a:cubicBezTo>
                    <a:cubicBezTo>
                      <a:pt x="83" y="18"/>
                      <a:pt x="83" y="18"/>
                      <a:pt x="83" y="18"/>
                    </a:cubicBezTo>
                    <a:cubicBezTo>
                      <a:pt x="117" y="72"/>
                      <a:pt x="117" y="72"/>
                      <a:pt x="117" y="72"/>
                    </a:cubicBezTo>
                    <a:cubicBezTo>
                      <a:pt x="119" y="74"/>
                      <a:pt x="121" y="75"/>
                      <a:pt x="123" y="75"/>
                    </a:cubicBezTo>
                    <a:cubicBezTo>
                      <a:pt x="124" y="75"/>
                      <a:pt x="125" y="74"/>
                      <a:pt x="126" y="74"/>
                    </a:cubicBezTo>
                    <a:cubicBezTo>
                      <a:pt x="129" y="72"/>
                      <a:pt x="130" y="68"/>
                      <a:pt x="128" y="65"/>
                    </a:cubicBezTo>
                    <a:cubicBezTo>
                      <a:pt x="114" y="43"/>
                      <a:pt x="114" y="43"/>
                      <a:pt x="114" y="43"/>
                    </a:cubicBezTo>
                    <a:cubicBezTo>
                      <a:pt x="194" y="43"/>
                      <a:pt x="194" y="43"/>
                      <a:pt x="194" y="43"/>
                    </a:cubicBezTo>
                    <a:cubicBezTo>
                      <a:pt x="151" y="117"/>
                      <a:pt x="151" y="117"/>
                      <a:pt x="151" y="117"/>
                    </a:cubicBezTo>
                    <a:cubicBezTo>
                      <a:pt x="123" y="117"/>
                      <a:pt x="123" y="117"/>
                      <a:pt x="123" y="117"/>
                    </a:cubicBezTo>
                    <a:cubicBezTo>
                      <a:pt x="119" y="86"/>
                      <a:pt x="93" y="62"/>
                      <a:pt x="61" y="62"/>
                    </a:cubicBezTo>
                    <a:cubicBezTo>
                      <a:pt x="27" y="62"/>
                      <a:pt x="0" y="90"/>
                      <a:pt x="0" y="123"/>
                    </a:cubicBezTo>
                    <a:cubicBezTo>
                      <a:pt x="0" y="157"/>
                      <a:pt x="27" y="185"/>
                      <a:pt x="61" y="185"/>
                    </a:cubicBezTo>
                    <a:cubicBezTo>
                      <a:pt x="93" y="185"/>
                      <a:pt x="119" y="161"/>
                      <a:pt x="123" y="130"/>
                    </a:cubicBezTo>
                    <a:cubicBezTo>
                      <a:pt x="123" y="130"/>
                      <a:pt x="151" y="130"/>
                      <a:pt x="155" y="130"/>
                    </a:cubicBezTo>
                    <a:cubicBezTo>
                      <a:pt x="158" y="130"/>
                      <a:pt x="159" y="129"/>
                      <a:pt x="161" y="127"/>
                    </a:cubicBezTo>
                    <a:cubicBezTo>
                      <a:pt x="206" y="49"/>
                      <a:pt x="206" y="49"/>
                      <a:pt x="206" y="49"/>
                    </a:cubicBezTo>
                    <a:cubicBezTo>
                      <a:pt x="220" y="74"/>
                      <a:pt x="220" y="74"/>
                      <a:pt x="220" y="74"/>
                    </a:cubicBezTo>
                    <a:cubicBezTo>
                      <a:pt x="204" y="85"/>
                      <a:pt x="194" y="103"/>
                      <a:pt x="194" y="123"/>
                    </a:cubicBezTo>
                    <a:cubicBezTo>
                      <a:pt x="194" y="157"/>
                      <a:pt x="222" y="185"/>
                      <a:pt x="256" y="185"/>
                    </a:cubicBezTo>
                    <a:cubicBezTo>
                      <a:pt x="290" y="185"/>
                      <a:pt x="317" y="157"/>
                      <a:pt x="317" y="123"/>
                    </a:cubicBezTo>
                    <a:cubicBezTo>
                      <a:pt x="317" y="90"/>
                      <a:pt x="290" y="62"/>
                      <a:pt x="256" y="62"/>
                    </a:cubicBezTo>
                    <a:close/>
                    <a:moveTo>
                      <a:pt x="61" y="101"/>
                    </a:moveTo>
                    <a:cubicBezTo>
                      <a:pt x="49" y="101"/>
                      <a:pt x="38" y="111"/>
                      <a:pt x="38" y="124"/>
                    </a:cubicBezTo>
                    <a:cubicBezTo>
                      <a:pt x="38" y="136"/>
                      <a:pt x="49" y="146"/>
                      <a:pt x="61" y="146"/>
                    </a:cubicBezTo>
                    <a:cubicBezTo>
                      <a:pt x="72" y="146"/>
                      <a:pt x="81" y="139"/>
                      <a:pt x="83" y="130"/>
                    </a:cubicBezTo>
                    <a:cubicBezTo>
                      <a:pt x="111" y="130"/>
                      <a:pt x="111" y="130"/>
                      <a:pt x="111" y="130"/>
                    </a:cubicBezTo>
                    <a:cubicBezTo>
                      <a:pt x="108" y="155"/>
                      <a:pt x="87" y="174"/>
                      <a:pt x="61" y="174"/>
                    </a:cubicBezTo>
                    <a:cubicBezTo>
                      <a:pt x="34" y="174"/>
                      <a:pt x="11" y="151"/>
                      <a:pt x="11" y="123"/>
                    </a:cubicBezTo>
                    <a:cubicBezTo>
                      <a:pt x="11" y="96"/>
                      <a:pt x="34" y="73"/>
                      <a:pt x="61" y="73"/>
                    </a:cubicBezTo>
                    <a:cubicBezTo>
                      <a:pt x="87" y="73"/>
                      <a:pt x="108" y="92"/>
                      <a:pt x="111" y="117"/>
                    </a:cubicBezTo>
                    <a:cubicBezTo>
                      <a:pt x="83" y="117"/>
                      <a:pt x="83" y="117"/>
                      <a:pt x="83" y="117"/>
                    </a:cubicBezTo>
                    <a:cubicBezTo>
                      <a:pt x="81" y="108"/>
                      <a:pt x="72" y="101"/>
                      <a:pt x="61" y="101"/>
                    </a:cubicBezTo>
                    <a:close/>
                    <a:moveTo>
                      <a:pt x="256" y="174"/>
                    </a:moveTo>
                    <a:cubicBezTo>
                      <a:pt x="228" y="174"/>
                      <a:pt x="206" y="151"/>
                      <a:pt x="206" y="123"/>
                    </a:cubicBezTo>
                    <a:cubicBezTo>
                      <a:pt x="206" y="107"/>
                      <a:pt x="213" y="93"/>
                      <a:pt x="226" y="84"/>
                    </a:cubicBezTo>
                    <a:cubicBezTo>
                      <a:pt x="239" y="108"/>
                      <a:pt x="239" y="108"/>
                      <a:pt x="239" y="108"/>
                    </a:cubicBezTo>
                    <a:cubicBezTo>
                      <a:pt x="235" y="112"/>
                      <a:pt x="233" y="117"/>
                      <a:pt x="233" y="124"/>
                    </a:cubicBezTo>
                    <a:cubicBezTo>
                      <a:pt x="233" y="136"/>
                      <a:pt x="243" y="146"/>
                      <a:pt x="256" y="146"/>
                    </a:cubicBezTo>
                    <a:cubicBezTo>
                      <a:pt x="268" y="146"/>
                      <a:pt x="279" y="136"/>
                      <a:pt x="279" y="124"/>
                    </a:cubicBezTo>
                    <a:cubicBezTo>
                      <a:pt x="279" y="111"/>
                      <a:pt x="268" y="101"/>
                      <a:pt x="256" y="101"/>
                    </a:cubicBezTo>
                    <a:cubicBezTo>
                      <a:pt x="254" y="101"/>
                      <a:pt x="252" y="101"/>
                      <a:pt x="251" y="101"/>
                    </a:cubicBezTo>
                    <a:cubicBezTo>
                      <a:pt x="237" y="77"/>
                      <a:pt x="237" y="77"/>
                      <a:pt x="237" y="77"/>
                    </a:cubicBezTo>
                    <a:cubicBezTo>
                      <a:pt x="243" y="75"/>
                      <a:pt x="249" y="73"/>
                      <a:pt x="256" y="73"/>
                    </a:cubicBezTo>
                    <a:cubicBezTo>
                      <a:pt x="283" y="73"/>
                      <a:pt x="306" y="96"/>
                      <a:pt x="306" y="123"/>
                    </a:cubicBezTo>
                    <a:cubicBezTo>
                      <a:pt x="306" y="151"/>
                      <a:pt x="283" y="174"/>
                      <a:pt x="256" y="174"/>
                    </a:cubicBezTo>
                    <a:close/>
                    <a:moveTo>
                      <a:pt x="63" y="6"/>
                    </a:moveTo>
                    <a:cubicBezTo>
                      <a:pt x="63" y="3"/>
                      <a:pt x="66" y="0"/>
                      <a:pt x="69" y="0"/>
                    </a:cubicBezTo>
                    <a:cubicBezTo>
                      <a:pt x="110" y="0"/>
                      <a:pt x="110" y="0"/>
                      <a:pt x="110" y="0"/>
                    </a:cubicBezTo>
                    <a:cubicBezTo>
                      <a:pt x="114" y="0"/>
                      <a:pt x="117" y="3"/>
                      <a:pt x="117" y="6"/>
                    </a:cubicBezTo>
                    <a:cubicBezTo>
                      <a:pt x="117" y="10"/>
                      <a:pt x="114" y="13"/>
                      <a:pt x="110" y="13"/>
                    </a:cubicBezTo>
                    <a:cubicBezTo>
                      <a:pt x="69" y="13"/>
                      <a:pt x="69" y="13"/>
                      <a:pt x="69" y="13"/>
                    </a:cubicBezTo>
                    <a:cubicBezTo>
                      <a:pt x="66" y="13"/>
                      <a:pt x="63" y="10"/>
                      <a:pt x="63" y="6"/>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pPr>
                <a:endParaRPr lang="zh-CN" altLang="en-US">
                  <a:solidFill>
                    <a:prstClr val="black"/>
                  </a:solidFill>
                  <a:latin typeface="思源黑体 CN Bold" panose="020B0800000000000000" pitchFamily="34" charset="-122"/>
                  <a:ea typeface="思源黑体 CN Bold" panose="020B0800000000000000" pitchFamily="34" charset="-122"/>
                  <a:cs typeface="+mn-ea"/>
                  <a:sym typeface="+mn-lt"/>
                </a:endParaRPr>
              </a:p>
            </p:txBody>
          </p:sp>
        </p:grpSp>
        <p:grpSp>
          <p:nvGrpSpPr>
            <p:cNvPr id="15" name="组合 14"/>
            <p:cNvGrpSpPr/>
            <p:nvPr/>
          </p:nvGrpSpPr>
          <p:grpSpPr>
            <a:xfrm>
              <a:off x="811594" y="4538984"/>
              <a:ext cx="2569856" cy="1528743"/>
              <a:chOff x="2671645" y="1815049"/>
              <a:chExt cx="2569856" cy="1528743"/>
            </a:xfrm>
          </p:grpSpPr>
          <p:sp>
            <p:nvSpPr>
              <p:cNvPr id="16" name="Rectangle 16"/>
              <p:cNvSpPr/>
              <p:nvPr/>
            </p:nvSpPr>
            <p:spPr>
              <a:xfrm>
                <a:off x="2690698" y="2449188"/>
                <a:ext cx="2293786" cy="914400"/>
              </a:xfrm>
              <a:prstGeom prst="rect">
                <a:avLst/>
              </a:prstGeom>
            </p:spPr>
            <p:txBody>
              <a:bodyPr wrap="square">
                <a:spAutoFit/>
              </a:bodyPr>
              <a:lstStyle/>
              <a:p>
                <a:pPr algn="just">
                  <a:lnSpc>
                    <a:spcPct val="150000"/>
                  </a:lnSpc>
                  <a:buClr>
                    <a:srgbClr val="E24848"/>
                  </a:buClr>
                  <a:defRPr/>
                </a:pPr>
                <a:r>
                  <a:rPr lang="zh-CN" altLang="en-US" sz="12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了解学生的学生和家庭情况，不给学生贴上“欺凌者”和“被欺凌者”的标签。</a:t>
                </a:r>
              </a:p>
            </p:txBody>
          </p:sp>
          <p:sp>
            <p:nvSpPr>
              <p:cNvPr id="17" name="Title 11"/>
              <p:cNvSpPr txBox="1"/>
              <p:nvPr/>
            </p:nvSpPr>
            <p:spPr>
              <a:xfrm>
                <a:off x="2671645" y="1815049"/>
                <a:ext cx="2569856" cy="64008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关爱每一位学生，</a:t>
                </a:r>
              </a:p>
              <a:p>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避免标签化</a:t>
                </a:r>
              </a:p>
            </p:txBody>
          </p:sp>
        </p:grpSp>
      </p:grpSp>
      <p:grpSp>
        <p:nvGrpSpPr>
          <p:cNvPr id="22" name="组合 21"/>
          <p:cNvGrpSpPr/>
          <p:nvPr/>
        </p:nvGrpSpPr>
        <p:grpSpPr>
          <a:xfrm>
            <a:off x="2108425" y="1890871"/>
            <a:ext cx="3214239" cy="2203292"/>
            <a:chOff x="2108425" y="1890871"/>
            <a:chExt cx="3214239" cy="2203292"/>
          </a:xfrm>
        </p:grpSpPr>
        <p:grpSp>
          <p:nvGrpSpPr>
            <p:cNvPr id="23" name="组合 22"/>
            <p:cNvGrpSpPr/>
            <p:nvPr/>
          </p:nvGrpSpPr>
          <p:grpSpPr>
            <a:xfrm>
              <a:off x="2108425" y="2244725"/>
              <a:ext cx="762000" cy="1849438"/>
              <a:chOff x="2108425" y="2244725"/>
              <a:chExt cx="762000" cy="1849438"/>
            </a:xfrm>
          </p:grpSpPr>
          <p:sp>
            <p:nvSpPr>
              <p:cNvPr id="27" name="椭圆 26"/>
              <p:cNvSpPr/>
              <p:nvPr/>
            </p:nvSpPr>
            <p:spPr>
              <a:xfrm flipV="1">
                <a:off x="2371950" y="3859213"/>
                <a:ext cx="234950" cy="234950"/>
              </a:xfrm>
              <a:prstGeom prst="ellipse">
                <a:avLst/>
              </a:prstGeom>
              <a:solidFill>
                <a:srgbClr val="D9273C"/>
              </a:solidFill>
              <a:ln w="38100">
                <a:solidFill>
                  <a:srgbClr val="D9273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latin typeface="思源黑体 CN Bold" panose="020B0800000000000000" pitchFamily="34" charset="-122"/>
                  <a:ea typeface="思源黑体 CN Bold" panose="020B0800000000000000" pitchFamily="34" charset="-122"/>
                  <a:cs typeface="+mn-ea"/>
                  <a:sym typeface="+mn-lt"/>
                </a:endParaRPr>
              </a:p>
            </p:txBody>
          </p:sp>
          <p:sp>
            <p:nvSpPr>
              <p:cNvPr id="28" name="椭圆 27"/>
              <p:cNvSpPr/>
              <p:nvPr/>
            </p:nvSpPr>
            <p:spPr>
              <a:xfrm>
                <a:off x="2108425" y="2244725"/>
                <a:ext cx="762000" cy="762000"/>
              </a:xfrm>
              <a:prstGeom prst="ellipse">
                <a:avLst/>
              </a:prstGeom>
              <a:solidFill>
                <a:srgbClr val="D927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latin typeface="思源黑体 CN Bold" panose="020B0800000000000000" pitchFamily="34" charset="-122"/>
                  <a:ea typeface="思源黑体 CN Bold" panose="020B0800000000000000" pitchFamily="34" charset="-122"/>
                  <a:cs typeface="+mn-ea"/>
                  <a:sym typeface="+mn-lt"/>
                </a:endParaRPr>
              </a:p>
            </p:txBody>
          </p:sp>
          <p:cxnSp>
            <p:nvCxnSpPr>
              <p:cNvPr id="29" name="直接连接符 28"/>
              <p:cNvCxnSpPr>
                <a:stCxn id="28" idx="4"/>
              </p:cNvCxnSpPr>
              <p:nvPr/>
            </p:nvCxnSpPr>
            <p:spPr>
              <a:xfrm flipH="1">
                <a:off x="2489425" y="3006725"/>
                <a:ext cx="0" cy="862013"/>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0" name="KSO_Shape"/>
              <p:cNvSpPr>
                <a:spLocks noChangeAspect="1"/>
              </p:cNvSpPr>
              <p:nvPr/>
            </p:nvSpPr>
            <p:spPr bwMode="auto">
              <a:xfrm>
                <a:off x="2219550" y="2492375"/>
                <a:ext cx="539750" cy="265113"/>
              </a:xfrm>
              <a:custGeom>
                <a:avLst/>
                <a:gdLst>
                  <a:gd name="T0" fmla="*/ 2147483646 w 368"/>
                  <a:gd name="T1" fmla="*/ 2147483646 h 181"/>
                  <a:gd name="T2" fmla="*/ 2147483646 w 368"/>
                  <a:gd name="T3" fmla="*/ 2147483646 h 181"/>
                  <a:gd name="T4" fmla="*/ 2147483646 w 368"/>
                  <a:gd name="T5" fmla="*/ 2147483646 h 181"/>
                  <a:gd name="T6" fmla="*/ 2147483646 w 368"/>
                  <a:gd name="T7" fmla="*/ 2147483646 h 181"/>
                  <a:gd name="T8" fmla="*/ 2147483646 w 368"/>
                  <a:gd name="T9" fmla="*/ 2147483646 h 181"/>
                  <a:gd name="T10" fmla="*/ 2147483646 w 368"/>
                  <a:gd name="T11" fmla="*/ 2147483646 h 181"/>
                  <a:gd name="T12" fmla="*/ 2147483646 w 368"/>
                  <a:gd name="T13" fmla="*/ 2147483646 h 181"/>
                  <a:gd name="T14" fmla="*/ 2147483646 w 368"/>
                  <a:gd name="T15" fmla="*/ 2147483646 h 181"/>
                  <a:gd name="T16" fmla="*/ 2147483646 w 368"/>
                  <a:gd name="T17" fmla="*/ 2147483646 h 181"/>
                  <a:gd name="T18" fmla="*/ 0 w 368"/>
                  <a:gd name="T19" fmla="*/ 2147483646 h 181"/>
                  <a:gd name="T20" fmla="*/ 2147483646 w 368"/>
                  <a:gd name="T21" fmla="*/ 2147483646 h 181"/>
                  <a:gd name="T22" fmla="*/ 2147483646 w 368"/>
                  <a:gd name="T23" fmla="*/ 2147483646 h 181"/>
                  <a:gd name="T24" fmla="*/ 2147483646 w 368"/>
                  <a:gd name="T25" fmla="*/ 2147483646 h 181"/>
                  <a:gd name="T26" fmla="*/ 2147483646 w 368"/>
                  <a:gd name="T27" fmla="*/ 2147483646 h 181"/>
                  <a:gd name="T28" fmla="*/ 2147483646 w 368"/>
                  <a:gd name="T29" fmla="*/ 2147483646 h 181"/>
                  <a:gd name="T30" fmla="*/ 2147483646 w 368"/>
                  <a:gd name="T31" fmla="*/ 2147483646 h 181"/>
                  <a:gd name="T32" fmla="*/ 2147483646 w 368"/>
                  <a:gd name="T33" fmla="*/ 2147483646 h 181"/>
                  <a:gd name="T34" fmla="*/ 2147483646 w 368"/>
                  <a:gd name="T35" fmla="*/ 2147483646 h 181"/>
                  <a:gd name="T36" fmla="*/ 2147483646 w 368"/>
                  <a:gd name="T37" fmla="*/ 2147483646 h 181"/>
                  <a:gd name="T38" fmla="*/ 2147483646 w 368"/>
                  <a:gd name="T39" fmla="*/ 2147483646 h 181"/>
                  <a:gd name="T40" fmla="*/ 2147483646 w 368"/>
                  <a:gd name="T41" fmla="*/ 2147483646 h 181"/>
                  <a:gd name="T42" fmla="*/ 2147483646 w 368"/>
                  <a:gd name="T43" fmla="*/ 2147483646 h 181"/>
                  <a:gd name="T44" fmla="*/ 2147483646 w 368"/>
                  <a:gd name="T45" fmla="*/ 2147483646 h 181"/>
                  <a:gd name="T46" fmla="*/ 2147483646 w 368"/>
                  <a:gd name="T47" fmla="*/ 0 h 181"/>
                  <a:gd name="T48" fmla="*/ 2147483646 w 368"/>
                  <a:gd name="T49" fmla="*/ 2147483646 h 181"/>
                  <a:gd name="T50" fmla="*/ 2147483646 w 368"/>
                  <a:gd name="T51" fmla="*/ 2147483646 h 181"/>
                  <a:gd name="T52" fmla="*/ 2147483646 w 368"/>
                  <a:gd name="T53" fmla="*/ 2147483646 h 181"/>
                  <a:gd name="T54" fmla="*/ 2147483646 w 368"/>
                  <a:gd name="T55" fmla="*/ 2147483646 h 181"/>
                  <a:gd name="T56" fmla="*/ 2147483646 w 368"/>
                  <a:gd name="T57" fmla="*/ 2147483646 h 181"/>
                  <a:gd name="T58" fmla="*/ 2147483646 w 368"/>
                  <a:gd name="T59" fmla="*/ 2147483646 h 181"/>
                  <a:gd name="T60" fmla="*/ 2147483646 w 368"/>
                  <a:gd name="T61" fmla="*/ 2147483646 h 181"/>
                  <a:gd name="T62" fmla="*/ 2147483646 w 368"/>
                  <a:gd name="T63" fmla="*/ 2147483646 h 181"/>
                  <a:gd name="T64" fmla="*/ 2147483646 w 368"/>
                  <a:gd name="T65" fmla="*/ 2147483646 h 181"/>
                  <a:gd name="T66" fmla="*/ 2147483646 w 368"/>
                  <a:gd name="T67" fmla="*/ 2147483646 h 181"/>
                  <a:gd name="T68" fmla="*/ 2147483646 w 368"/>
                  <a:gd name="T69" fmla="*/ 2147483646 h 181"/>
                  <a:gd name="T70" fmla="*/ 2147483646 w 368"/>
                  <a:gd name="T71" fmla="*/ 2147483646 h 181"/>
                  <a:gd name="T72" fmla="*/ 2147483646 w 368"/>
                  <a:gd name="T73" fmla="*/ 2147483646 h 181"/>
                  <a:gd name="T74" fmla="*/ 2147483646 w 368"/>
                  <a:gd name="T75" fmla="*/ 2147483646 h 181"/>
                  <a:gd name="T76" fmla="*/ 2147483646 w 368"/>
                  <a:gd name="T77" fmla="*/ 2147483646 h 181"/>
                  <a:gd name="T78" fmla="*/ 2147483646 w 368"/>
                  <a:gd name="T79" fmla="*/ 2147483646 h 181"/>
                  <a:gd name="T80" fmla="*/ 2147483646 w 368"/>
                  <a:gd name="T81" fmla="*/ 2147483646 h 181"/>
                  <a:gd name="T82" fmla="*/ 2147483646 w 368"/>
                  <a:gd name="T83" fmla="*/ 2147483646 h 181"/>
                  <a:gd name="T84" fmla="*/ 2147483646 w 368"/>
                  <a:gd name="T85" fmla="*/ 2147483646 h 181"/>
                  <a:gd name="T86" fmla="*/ 2147483646 w 368"/>
                  <a:gd name="T87" fmla="*/ 2147483646 h 181"/>
                  <a:gd name="T88" fmla="*/ 2147483646 w 368"/>
                  <a:gd name="T89" fmla="*/ 2147483646 h 181"/>
                  <a:gd name="T90" fmla="*/ 2147483646 w 368"/>
                  <a:gd name="T91" fmla="*/ 2147483646 h 181"/>
                  <a:gd name="T92" fmla="*/ 2147483646 w 368"/>
                  <a:gd name="T93" fmla="*/ 2147483646 h 181"/>
                  <a:gd name="T94" fmla="*/ 2147483646 w 368"/>
                  <a:gd name="T95" fmla="*/ 2147483646 h 18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368"/>
                  <a:gd name="T145" fmla="*/ 0 h 181"/>
                  <a:gd name="T146" fmla="*/ 368 w 368"/>
                  <a:gd name="T147" fmla="*/ 181 h 181"/>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368" h="181">
                    <a:moveTo>
                      <a:pt x="246" y="114"/>
                    </a:moveTo>
                    <a:cubicBezTo>
                      <a:pt x="240" y="122"/>
                      <a:pt x="236" y="133"/>
                      <a:pt x="236" y="144"/>
                    </a:cubicBezTo>
                    <a:cubicBezTo>
                      <a:pt x="236" y="147"/>
                      <a:pt x="237" y="149"/>
                      <a:pt x="237" y="152"/>
                    </a:cubicBezTo>
                    <a:cubicBezTo>
                      <a:pt x="122" y="152"/>
                      <a:pt x="122" y="152"/>
                      <a:pt x="122" y="152"/>
                    </a:cubicBezTo>
                    <a:cubicBezTo>
                      <a:pt x="123" y="149"/>
                      <a:pt x="123" y="147"/>
                      <a:pt x="123" y="144"/>
                    </a:cubicBezTo>
                    <a:cubicBezTo>
                      <a:pt x="123" y="133"/>
                      <a:pt x="119" y="122"/>
                      <a:pt x="113" y="114"/>
                    </a:cubicBezTo>
                    <a:lnTo>
                      <a:pt x="246" y="114"/>
                    </a:lnTo>
                    <a:close/>
                    <a:moveTo>
                      <a:pt x="364" y="122"/>
                    </a:moveTo>
                    <a:cubicBezTo>
                      <a:pt x="363" y="117"/>
                      <a:pt x="361" y="116"/>
                      <a:pt x="357" y="114"/>
                    </a:cubicBezTo>
                    <a:cubicBezTo>
                      <a:pt x="326" y="114"/>
                      <a:pt x="326" y="114"/>
                      <a:pt x="326" y="114"/>
                    </a:cubicBezTo>
                    <a:cubicBezTo>
                      <a:pt x="333" y="122"/>
                      <a:pt x="337" y="133"/>
                      <a:pt x="337" y="144"/>
                    </a:cubicBezTo>
                    <a:cubicBezTo>
                      <a:pt x="337" y="147"/>
                      <a:pt x="336" y="149"/>
                      <a:pt x="336" y="152"/>
                    </a:cubicBezTo>
                    <a:cubicBezTo>
                      <a:pt x="350" y="152"/>
                      <a:pt x="350" y="152"/>
                      <a:pt x="350" y="152"/>
                    </a:cubicBezTo>
                    <a:cubicBezTo>
                      <a:pt x="364" y="152"/>
                      <a:pt x="368" y="145"/>
                      <a:pt x="366" y="131"/>
                    </a:cubicBezTo>
                    <a:lnTo>
                      <a:pt x="364" y="122"/>
                    </a:lnTo>
                    <a:close/>
                    <a:moveTo>
                      <a:pt x="23" y="144"/>
                    </a:moveTo>
                    <a:cubicBezTo>
                      <a:pt x="23" y="133"/>
                      <a:pt x="26" y="122"/>
                      <a:pt x="33" y="114"/>
                    </a:cubicBezTo>
                    <a:cubicBezTo>
                      <a:pt x="4" y="114"/>
                      <a:pt x="4" y="114"/>
                      <a:pt x="4" y="114"/>
                    </a:cubicBezTo>
                    <a:cubicBezTo>
                      <a:pt x="2" y="117"/>
                      <a:pt x="0" y="120"/>
                      <a:pt x="0" y="126"/>
                    </a:cubicBezTo>
                    <a:cubicBezTo>
                      <a:pt x="0" y="134"/>
                      <a:pt x="0" y="134"/>
                      <a:pt x="0" y="134"/>
                    </a:cubicBezTo>
                    <a:cubicBezTo>
                      <a:pt x="0" y="145"/>
                      <a:pt x="9" y="147"/>
                      <a:pt x="23" y="151"/>
                    </a:cubicBezTo>
                    <a:cubicBezTo>
                      <a:pt x="23" y="149"/>
                      <a:pt x="23" y="147"/>
                      <a:pt x="23" y="144"/>
                    </a:cubicBezTo>
                    <a:close/>
                    <a:moveTo>
                      <a:pt x="73" y="108"/>
                    </a:moveTo>
                    <a:cubicBezTo>
                      <a:pt x="53" y="108"/>
                      <a:pt x="36" y="124"/>
                      <a:pt x="36" y="144"/>
                    </a:cubicBezTo>
                    <a:cubicBezTo>
                      <a:pt x="36" y="164"/>
                      <a:pt x="53" y="181"/>
                      <a:pt x="73" y="181"/>
                    </a:cubicBezTo>
                    <a:cubicBezTo>
                      <a:pt x="93" y="181"/>
                      <a:pt x="109" y="164"/>
                      <a:pt x="109" y="144"/>
                    </a:cubicBezTo>
                    <a:cubicBezTo>
                      <a:pt x="109" y="124"/>
                      <a:pt x="93" y="108"/>
                      <a:pt x="73" y="108"/>
                    </a:cubicBezTo>
                    <a:close/>
                    <a:moveTo>
                      <a:pt x="73" y="165"/>
                    </a:moveTo>
                    <a:cubicBezTo>
                      <a:pt x="61" y="165"/>
                      <a:pt x="52" y="156"/>
                      <a:pt x="52" y="144"/>
                    </a:cubicBezTo>
                    <a:cubicBezTo>
                      <a:pt x="52" y="133"/>
                      <a:pt x="61" y="124"/>
                      <a:pt x="73" y="124"/>
                    </a:cubicBezTo>
                    <a:cubicBezTo>
                      <a:pt x="84" y="124"/>
                      <a:pt x="94" y="133"/>
                      <a:pt x="94" y="144"/>
                    </a:cubicBezTo>
                    <a:cubicBezTo>
                      <a:pt x="94" y="156"/>
                      <a:pt x="84" y="165"/>
                      <a:pt x="73" y="165"/>
                    </a:cubicBezTo>
                    <a:close/>
                    <a:moveTo>
                      <a:pt x="286" y="108"/>
                    </a:moveTo>
                    <a:cubicBezTo>
                      <a:pt x="266" y="108"/>
                      <a:pt x="250" y="124"/>
                      <a:pt x="250" y="144"/>
                    </a:cubicBezTo>
                    <a:cubicBezTo>
                      <a:pt x="250" y="164"/>
                      <a:pt x="266" y="181"/>
                      <a:pt x="286" y="181"/>
                    </a:cubicBezTo>
                    <a:cubicBezTo>
                      <a:pt x="307" y="181"/>
                      <a:pt x="323" y="164"/>
                      <a:pt x="323" y="144"/>
                    </a:cubicBezTo>
                    <a:cubicBezTo>
                      <a:pt x="323" y="124"/>
                      <a:pt x="307" y="108"/>
                      <a:pt x="286" y="108"/>
                    </a:cubicBezTo>
                    <a:close/>
                    <a:moveTo>
                      <a:pt x="286" y="165"/>
                    </a:moveTo>
                    <a:cubicBezTo>
                      <a:pt x="275" y="165"/>
                      <a:pt x="266" y="156"/>
                      <a:pt x="266" y="144"/>
                    </a:cubicBezTo>
                    <a:cubicBezTo>
                      <a:pt x="266" y="133"/>
                      <a:pt x="275" y="124"/>
                      <a:pt x="286" y="124"/>
                    </a:cubicBezTo>
                    <a:cubicBezTo>
                      <a:pt x="298" y="124"/>
                      <a:pt x="307" y="133"/>
                      <a:pt x="307" y="144"/>
                    </a:cubicBezTo>
                    <a:cubicBezTo>
                      <a:pt x="307" y="156"/>
                      <a:pt x="298" y="165"/>
                      <a:pt x="286" y="165"/>
                    </a:cubicBezTo>
                    <a:close/>
                    <a:moveTo>
                      <a:pt x="348" y="79"/>
                    </a:moveTo>
                    <a:cubicBezTo>
                      <a:pt x="345" y="65"/>
                      <a:pt x="338" y="61"/>
                      <a:pt x="319" y="59"/>
                    </a:cubicBezTo>
                    <a:cubicBezTo>
                      <a:pt x="293" y="55"/>
                      <a:pt x="249" y="49"/>
                      <a:pt x="249" y="49"/>
                    </a:cubicBezTo>
                    <a:cubicBezTo>
                      <a:pt x="228" y="33"/>
                      <a:pt x="210" y="17"/>
                      <a:pt x="179" y="14"/>
                    </a:cubicBezTo>
                    <a:cubicBezTo>
                      <a:pt x="177" y="10"/>
                      <a:pt x="177" y="10"/>
                      <a:pt x="177" y="10"/>
                    </a:cubicBezTo>
                    <a:cubicBezTo>
                      <a:pt x="176" y="9"/>
                      <a:pt x="173" y="0"/>
                      <a:pt x="162" y="0"/>
                    </a:cubicBezTo>
                    <a:cubicBezTo>
                      <a:pt x="90" y="0"/>
                      <a:pt x="90" y="0"/>
                      <a:pt x="90" y="0"/>
                    </a:cubicBezTo>
                    <a:cubicBezTo>
                      <a:pt x="79" y="0"/>
                      <a:pt x="76" y="6"/>
                      <a:pt x="75" y="9"/>
                    </a:cubicBezTo>
                    <a:cubicBezTo>
                      <a:pt x="74" y="11"/>
                      <a:pt x="73" y="14"/>
                      <a:pt x="73" y="14"/>
                    </a:cubicBezTo>
                    <a:cubicBezTo>
                      <a:pt x="39" y="17"/>
                      <a:pt x="5" y="50"/>
                      <a:pt x="5" y="65"/>
                    </a:cubicBezTo>
                    <a:cubicBezTo>
                      <a:pt x="5" y="103"/>
                      <a:pt x="5" y="103"/>
                      <a:pt x="5" y="103"/>
                    </a:cubicBezTo>
                    <a:cubicBezTo>
                      <a:pt x="45" y="103"/>
                      <a:pt x="45" y="103"/>
                      <a:pt x="45" y="103"/>
                    </a:cubicBezTo>
                    <a:cubicBezTo>
                      <a:pt x="52" y="98"/>
                      <a:pt x="59" y="95"/>
                      <a:pt x="68" y="94"/>
                    </a:cubicBezTo>
                    <a:cubicBezTo>
                      <a:pt x="68" y="53"/>
                      <a:pt x="68" y="53"/>
                      <a:pt x="68" y="53"/>
                    </a:cubicBezTo>
                    <a:cubicBezTo>
                      <a:pt x="27" y="53"/>
                      <a:pt x="27" y="53"/>
                      <a:pt x="27" y="53"/>
                    </a:cubicBezTo>
                    <a:cubicBezTo>
                      <a:pt x="34" y="43"/>
                      <a:pt x="56" y="24"/>
                      <a:pt x="77" y="24"/>
                    </a:cubicBezTo>
                    <a:cubicBezTo>
                      <a:pt x="97" y="24"/>
                      <a:pt x="97" y="24"/>
                      <a:pt x="97" y="24"/>
                    </a:cubicBezTo>
                    <a:cubicBezTo>
                      <a:pt x="79" y="53"/>
                      <a:pt x="79" y="53"/>
                      <a:pt x="79" y="53"/>
                    </a:cubicBezTo>
                    <a:cubicBezTo>
                      <a:pt x="79" y="94"/>
                      <a:pt x="79" y="94"/>
                      <a:pt x="79" y="94"/>
                    </a:cubicBezTo>
                    <a:cubicBezTo>
                      <a:pt x="87" y="96"/>
                      <a:pt x="95" y="98"/>
                      <a:pt x="101" y="103"/>
                    </a:cubicBezTo>
                    <a:cubicBezTo>
                      <a:pt x="144" y="103"/>
                      <a:pt x="144" y="103"/>
                      <a:pt x="144" y="103"/>
                    </a:cubicBezTo>
                    <a:cubicBezTo>
                      <a:pt x="144" y="53"/>
                      <a:pt x="144" y="53"/>
                      <a:pt x="144" y="53"/>
                    </a:cubicBezTo>
                    <a:cubicBezTo>
                      <a:pt x="95" y="53"/>
                      <a:pt x="95" y="53"/>
                      <a:pt x="95" y="53"/>
                    </a:cubicBezTo>
                    <a:cubicBezTo>
                      <a:pt x="113" y="24"/>
                      <a:pt x="113" y="24"/>
                      <a:pt x="113" y="24"/>
                    </a:cubicBezTo>
                    <a:cubicBezTo>
                      <a:pt x="164" y="24"/>
                      <a:pt x="164" y="24"/>
                      <a:pt x="164" y="24"/>
                    </a:cubicBezTo>
                    <a:cubicBezTo>
                      <a:pt x="196" y="24"/>
                      <a:pt x="210" y="35"/>
                      <a:pt x="232" y="53"/>
                    </a:cubicBezTo>
                    <a:cubicBezTo>
                      <a:pt x="155" y="53"/>
                      <a:pt x="155" y="53"/>
                      <a:pt x="155" y="53"/>
                    </a:cubicBezTo>
                    <a:cubicBezTo>
                      <a:pt x="155" y="103"/>
                      <a:pt x="155" y="103"/>
                      <a:pt x="155" y="103"/>
                    </a:cubicBezTo>
                    <a:cubicBezTo>
                      <a:pt x="258" y="103"/>
                      <a:pt x="258" y="103"/>
                      <a:pt x="258" y="103"/>
                    </a:cubicBezTo>
                    <a:cubicBezTo>
                      <a:pt x="266" y="97"/>
                      <a:pt x="276" y="94"/>
                      <a:pt x="286" y="94"/>
                    </a:cubicBezTo>
                    <a:cubicBezTo>
                      <a:pt x="297" y="94"/>
                      <a:pt x="307" y="97"/>
                      <a:pt x="315" y="103"/>
                    </a:cubicBezTo>
                    <a:cubicBezTo>
                      <a:pt x="352" y="103"/>
                      <a:pt x="352" y="103"/>
                      <a:pt x="352" y="103"/>
                    </a:cubicBezTo>
                    <a:lnTo>
                      <a:pt x="348" y="79"/>
                    </a:lnTo>
                    <a:close/>
                    <a:moveTo>
                      <a:pt x="30" y="83"/>
                    </a:moveTo>
                    <a:cubicBezTo>
                      <a:pt x="29" y="85"/>
                      <a:pt x="21" y="94"/>
                      <a:pt x="21" y="94"/>
                    </a:cubicBezTo>
                    <a:cubicBezTo>
                      <a:pt x="13" y="94"/>
                      <a:pt x="13" y="94"/>
                      <a:pt x="13" y="94"/>
                    </a:cubicBezTo>
                    <a:cubicBezTo>
                      <a:pt x="13" y="74"/>
                      <a:pt x="13" y="74"/>
                      <a:pt x="13" y="74"/>
                    </a:cubicBezTo>
                    <a:cubicBezTo>
                      <a:pt x="27" y="74"/>
                      <a:pt x="27" y="74"/>
                      <a:pt x="27" y="74"/>
                    </a:cubicBezTo>
                    <a:cubicBezTo>
                      <a:pt x="31" y="74"/>
                      <a:pt x="34" y="78"/>
                      <a:pt x="30" y="83"/>
                    </a:cubicBezTo>
                    <a:close/>
                    <a:moveTo>
                      <a:pt x="82" y="13"/>
                    </a:moveTo>
                    <a:cubicBezTo>
                      <a:pt x="82" y="12"/>
                      <a:pt x="82" y="12"/>
                      <a:pt x="82" y="12"/>
                    </a:cubicBezTo>
                    <a:cubicBezTo>
                      <a:pt x="83" y="10"/>
                      <a:pt x="84" y="8"/>
                      <a:pt x="90" y="8"/>
                    </a:cubicBezTo>
                    <a:cubicBezTo>
                      <a:pt x="162" y="8"/>
                      <a:pt x="162" y="8"/>
                      <a:pt x="162" y="8"/>
                    </a:cubicBezTo>
                    <a:cubicBezTo>
                      <a:pt x="167" y="8"/>
                      <a:pt x="169" y="11"/>
                      <a:pt x="169" y="13"/>
                    </a:cubicBezTo>
                    <a:cubicBezTo>
                      <a:pt x="170" y="13"/>
                      <a:pt x="170" y="13"/>
                      <a:pt x="170" y="13"/>
                    </a:cubicBezTo>
                    <a:cubicBezTo>
                      <a:pt x="170" y="13"/>
                      <a:pt x="170" y="13"/>
                      <a:pt x="170" y="13"/>
                    </a:cubicBezTo>
                    <a:cubicBezTo>
                      <a:pt x="151" y="13"/>
                      <a:pt x="110" y="13"/>
                      <a:pt x="82" y="13"/>
                    </a:cubicBezTo>
                    <a:close/>
                    <a:moveTo>
                      <a:pt x="333" y="94"/>
                    </a:moveTo>
                    <a:cubicBezTo>
                      <a:pt x="326" y="94"/>
                      <a:pt x="323" y="93"/>
                      <a:pt x="319" y="87"/>
                    </a:cubicBezTo>
                    <a:cubicBezTo>
                      <a:pt x="316" y="80"/>
                      <a:pt x="316" y="80"/>
                      <a:pt x="316" y="80"/>
                    </a:cubicBezTo>
                    <a:cubicBezTo>
                      <a:pt x="314" y="76"/>
                      <a:pt x="317" y="74"/>
                      <a:pt x="319" y="74"/>
                    </a:cubicBezTo>
                    <a:cubicBezTo>
                      <a:pt x="320" y="74"/>
                      <a:pt x="332" y="74"/>
                      <a:pt x="338" y="74"/>
                    </a:cubicBezTo>
                    <a:cubicBezTo>
                      <a:pt x="339" y="76"/>
                      <a:pt x="340" y="78"/>
                      <a:pt x="341" y="81"/>
                    </a:cubicBezTo>
                    <a:cubicBezTo>
                      <a:pt x="343" y="94"/>
                      <a:pt x="343" y="94"/>
                      <a:pt x="343" y="94"/>
                    </a:cubicBezTo>
                    <a:lnTo>
                      <a:pt x="333" y="94"/>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pPr>
                <a:endParaRPr lang="zh-CN" altLang="en-US">
                  <a:solidFill>
                    <a:prstClr val="black"/>
                  </a:solidFill>
                  <a:latin typeface="思源黑体 CN Bold" panose="020B0800000000000000" pitchFamily="34" charset="-122"/>
                  <a:ea typeface="思源黑体 CN Bold" panose="020B0800000000000000" pitchFamily="34" charset="-122"/>
                  <a:cs typeface="+mn-ea"/>
                  <a:sym typeface="+mn-lt"/>
                </a:endParaRPr>
              </a:p>
            </p:txBody>
          </p:sp>
        </p:grpSp>
        <p:grpSp>
          <p:nvGrpSpPr>
            <p:cNvPr id="24" name="组合 23"/>
            <p:cNvGrpSpPr/>
            <p:nvPr/>
          </p:nvGrpSpPr>
          <p:grpSpPr>
            <a:xfrm>
              <a:off x="3009825" y="1890871"/>
              <a:ext cx="2312839" cy="1211065"/>
              <a:chOff x="2671645" y="1815049"/>
              <a:chExt cx="2312839" cy="1211065"/>
            </a:xfrm>
          </p:grpSpPr>
          <p:sp>
            <p:nvSpPr>
              <p:cNvPr id="25" name="Rectangle 16"/>
              <p:cNvSpPr/>
              <p:nvPr/>
            </p:nvSpPr>
            <p:spPr>
              <a:xfrm>
                <a:off x="2690698" y="2408509"/>
                <a:ext cx="2293786" cy="640080"/>
              </a:xfrm>
              <a:prstGeom prst="rect">
                <a:avLst/>
              </a:prstGeom>
            </p:spPr>
            <p:txBody>
              <a:bodyPr wrap="square">
                <a:spAutoFit/>
              </a:bodyPr>
              <a:lstStyle/>
              <a:p>
                <a:pPr algn="just">
                  <a:lnSpc>
                    <a:spcPct val="150000"/>
                  </a:lnSpc>
                  <a:buClr>
                    <a:srgbClr val="E24848"/>
                  </a:buClr>
                  <a:defRPr/>
                </a:pPr>
                <a:r>
                  <a:rPr lang="zh-CN" altLang="en-US" sz="12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家长正视问题，双方正确对待、有效协商。</a:t>
                </a:r>
              </a:p>
            </p:txBody>
          </p:sp>
          <p:sp>
            <p:nvSpPr>
              <p:cNvPr id="26" name="Title 11"/>
              <p:cNvSpPr txBox="1"/>
              <p:nvPr/>
            </p:nvSpPr>
            <p:spPr>
              <a:xfrm>
                <a:off x="2671645" y="1815049"/>
                <a:ext cx="2312839" cy="64008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鼓励、支持家长介入，</a:t>
                </a:r>
              </a:p>
              <a:p>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促成矛盾化解</a:t>
                </a:r>
              </a:p>
            </p:txBody>
          </p:sp>
        </p:grpSp>
      </p:grpSp>
      <p:grpSp>
        <p:nvGrpSpPr>
          <p:cNvPr id="31" name="组合 30"/>
          <p:cNvGrpSpPr/>
          <p:nvPr/>
        </p:nvGrpSpPr>
        <p:grpSpPr>
          <a:xfrm>
            <a:off x="5531075" y="921806"/>
            <a:ext cx="3181350" cy="3172357"/>
            <a:chOff x="5531075" y="921806"/>
            <a:chExt cx="3181350" cy="3172357"/>
          </a:xfrm>
        </p:grpSpPr>
        <p:grpSp>
          <p:nvGrpSpPr>
            <p:cNvPr id="32" name="组合 31"/>
            <p:cNvGrpSpPr/>
            <p:nvPr/>
          </p:nvGrpSpPr>
          <p:grpSpPr>
            <a:xfrm>
              <a:off x="5531075" y="2230438"/>
              <a:ext cx="762000" cy="1863725"/>
              <a:chOff x="5531075" y="2230438"/>
              <a:chExt cx="762000" cy="1863725"/>
            </a:xfrm>
          </p:grpSpPr>
          <p:sp>
            <p:nvSpPr>
              <p:cNvPr id="36" name="椭圆 35"/>
              <p:cNvSpPr/>
              <p:nvPr/>
            </p:nvSpPr>
            <p:spPr>
              <a:xfrm flipV="1">
                <a:off x="5808888" y="3859213"/>
                <a:ext cx="234950" cy="234950"/>
              </a:xfrm>
              <a:prstGeom prst="ellipse">
                <a:avLst/>
              </a:prstGeom>
              <a:solidFill>
                <a:schemeClr val="tx1">
                  <a:lumMod val="75000"/>
                  <a:lumOff val="25000"/>
                </a:schemeClr>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latin typeface="思源黑体 CN Bold" panose="020B0800000000000000" pitchFamily="34" charset="-122"/>
                  <a:ea typeface="思源黑体 CN Bold" panose="020B0800000000000000" pitchFamily="34" charset="-122"/>
                  <a:cs typeface="+mn-ea"/>
                  <a:sym typeface="+mn-lt"/>
                </a:endParaRPr>
              </a:p>
            </p:txBody>
          </p:sp>
          <p:sp>
            <p:nvSpPr>
              <p:cNvPr id="37" name="椭圆 36"/>
              <p:cNvSpPr/>
              <p:nvPr/>
            </p:nvSpPr>
            <p:spPr>
              <a:xfrm>
                <a:off x="5531075" y="2230438"/>
                <a:ext cx="762000" cy="76200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latin typeface="思源黑体 CN Bold" panose="020B0800000000000000" pitchFamily="34" charset="-122"/>
                  <a:ea typeface="思源黑体 CN Bold" panose="020B0800000000000000" pitchFamily="34" charset="-122"/>
                  <a:cs typeface="+mn-ea"/>
                  <a:sym typeface="+mn-lt"/>
                </a:endParaRPr>
              </a:p>
            </p:txBody>
          </p:sp>
          <p:cxnSp>
            <p:nvCxnSpPr>
              <p:cNvPr id="38" name="直接连接符 37"/>
              <p:cNvCxnSpPr>
                <a:stCxn id="37" idx="4"/>
              </p:cNvCxnSpPr>
              <p:nvPr/>
            </p:nvCxnSpPr>
            <p:spPr>
              <a:xfrm flipH="1">
                <a:off x="5912075" y="2992438"/>
                <a:ext cx="0" cy="86360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9" name="KSO_Shape"/>
              <p:cNvSpPr>
                <a:spLocks noChangeAspect="1"/>
              </p:cNvSpPr>
              <p:nvPr/>
            </p:nvSpPr>
            <p:spPr bwMode="auto">
              <a:xfrm rot="10800000" flipV="1">
                <a:off x="5640613" y="2387600"/>
                <a:ext cx="541337" cy="449263"/>
              </a:xfrm>
              <a:custGeom>
                <a:avLst/>
                <a:gdLst/>
                <a:ahLst/>
                <a:cxnLst>
                  <a:cxn ang="0">
                    <a:pos x="2003" y="849"/>
                  </a:cxn>
                  <a:cxn ang="0">
                    <a:pos x="2034" y="526"/>
                  </a:cxn>
                  <a:cxn ang="0">
                    <a:pos x="1715" y="783"/>
                  </a:cxn>
                  <a:cxn ang="0">
                    <a:pos x="1457" y="757"/>
                  </a:cxn>
                  <a:cxn ang="0">
                    <a:pos x="1042" y="754"/>
                  </a:cxn>
                  <a:cxn ang="0">
                    <a:pos x="1064" y="684"/>
                  </a:cxn>
                  <a:cxn ang="0">
                    <a:pos x="1091" y="600"/>
                  </a:cxn>
                  <a:cxn ang="0">
                    <a:pos x="1142" y="457"/>
                  </a:cxn>
                  <a:cxn ang="0">
                    <a:pos x="1160" y="426"/>
                  </a:cxn>
                  <a:cxn ang="0">
                    <a:pos x="1293" y="323"/>
                  </a:cxn>
                  <a:cxn ang="0">
                    <a:pos x="1307" y="178"/>
                  </a:cxn>
                  <a:cxn ang="0">
                    <a:pos x="1396" y="44"/>
                  </a:cxn>
                  <a:cxn ang="0">
                    <a:pos x="1471" y="26"/>
                  </a:cxn>
                  <a:cxn ang="0">
                    <a:pos x="1469" y="8"/>
                  </a:cxn>
                  <a:cxn ang="0">
                    <a:pos x="1373" y="0"/>
                  </a:cxn>
                  <a:cxn ang="0">
                    <a:pos x="1281" y="17"/>
                  </a:cxn>
                  <a:cxn ang="0">
                    <a:pos x="1012" y="228"/>
                  </a:cxn>
                  <a:cxn ang="0">
                    <a:pos x="926" y="284"/>
                  </a:cxn>
                  <a:cxn ang="0">
                    <a:pos x="1008" y="312"/>
                  </a:cxn>
                  <a:cxn ang="0">
                    <a:pos x="842" y="496"/>
                  </a:cxn>
                  <a:cxn ang="0">
                    <a:pos x="695" y="508"/>
                  </a:cxn>
                  <a:cxn ang="0">
                    <a:pos x="759" y="564"/>
                  </a:cxn>
                  <a:cxn ang="0">
                    <a:pos x="605" y="754"/>
                  </a:cxn>
                  <a:cxn ang="0">
                    <a:pos x="308" y="755"/>
                  </a:cxn>
                  <a:cxn ang="0">
                    <a:pos x="21" y="820"/>
                  </a:cxn>
                  <a:cxn ang="0">
                    <a:pos x="86" y="910"/>
                  </a:cxn>
                  <a:cxn ang="0">
                    <a:pos x="367" y="947"/>
                  </a:cxn>
                  <a:cxn ang="0">
                    <a:pos x="613" y="956"/>
                  </a:cxn>
                  <a:cxn ang="0">
                    <a:pos x="722" y="1142"/>
                  </a:cxn>
                  <a:cxn ang="0">
                    <a:pos x="722" y="1224"/>
                  </a:cxn>
                  <a:cxn ang="0">
                    <a:pos x="877" y="1242"/>
                  </a:cxn>
                  <a:cxn ang="0">
                    <a:pos x="996" y="1396"/>
                  </a:cxn>
                  <a:cxn ang="0">
                    <a:pos x="932" y="1452"/>
                  </a:cxn>
                  <a:cxn ang="0">
                    <a:pos x="1077" y="1466"/>
                  </a:cxn>
                  <a:cxn ang="0">
                    <a:pos x="1304" y="1687"/>
                  </a:cxn>
                  <a:cxn ang="0">
                    <a:pos x="1395" y="1696"/>
                  </a:cxn>
                  <a:cxn ang="0">
                    <a:pos x="1492" y="1682"/>
                  </a:cxn>
                  <a:cxn ang="0">
                    <a:pos x="1442" y="1666"/>
                  </a:cxn>
                  <a:cxn ang="0">
                    <a:pos x="1382" y="1637"/>
                  </a:cxn>
                  <a:cxn ang="0">
                    <a:pos x="1291" y="1496"/>
                  </a:cxn>
                  <a:cxn ang="0">
                    <a:pos x="1205" y="1352"/>
                  </a:cxn>
                  <a:cxn ang="0">
                    <a:pos x="1226" y="1273"/>
                  </a:cxn>
                  <a:cxn ang="0">
                    <a:pos x="1123" y="1207"/>
                  </a:cxn>
                  <a:cxn ang="0">
                    <a:pos x="1083" y="1081"/>
                  </a:cxn>
                  <a:cxn ang="0">
                    <a:pos x="1056" y="997"/>
                  </a:cxn>
                  <a:cxn ang="0">
                    <a:pos x="1393" y="946"/>
                  </a:cxn>
                  <a:cxn ang="0">
                    <a:pos x="1666" y="927"/>
                  </a:cxn>
                  <a:cxn ang="0">
                    <a:pos x="1955" y="1172"/>
                  </a:cxn>
                </a:cxnLst>
                <a:rect l="0" t="0" r="r" b="b"/>
                <a:pathLst>
                  <a:path w="2040" h="1697">
                    <a:moveTo>
                      <a:pt x="2039" y="1166"/>
                    </a:moveTo>
                    <a:cubicBezTo>
                      <a:pt x="1952" y="866"/>
                      <a:pt x="1952" y="866"/>
                      <a:pt x="1952" y="866"/>
                    </a:cubicBezTo>
                    <a:cubicBezTo>
                      <a:pt x="1984" y="862"/>
                      <a:pt x="2003" y="855"/>
                      <a:pt x="2003" y="849"/>
                    </a:cubicBezTo>
                    <a:cubicBezTo>
                      <a:pt x="2003" y="842"/>
                      <a:pt x="1984" y="836"/>
                      <a:pt x="1952" y="831"/>
                    </a:cubicBezTo>
                    <a:cubicBezTo>
                      <a:pt x="2039" y="532"/>
                      <a:pt x="2039" y="532"/>
                      <a:pt x="2039" y="532"/>
                    </a:cubicBezTo>
                    <a:cubicBezTo>
                      <a:pt x="2040" y="529"/>
                      <a:pt x="2038" y="526"/>
                      <a:pt x="2034" y="526"/>
                    </a:cubicBezTo>
                    <a:cubicBezTo>
                      <a:pt x="1954" y="526"/>
                      <a:pt x="1954" y="526"/>
                      <a:pt x="1954" y="526"/>
                    </a:cubicBezTo>
                    <a:cubicBezTo>
                      <a:pt x="1951" y="526"/>
                      <a:pt x="1946" y="528"/>
                      <a:pt x="1944" y="531"/>
                    </a:cubicBezTo>
                    <a:cubicBezTo>
                      <a:pt x="1715" y="783"/>
                      <a:pt x="1715" y="783"/>
                      <a:pt x="1715" y="783"/>
                    </a:cubicBezTo>
                    <a:cubicBezTo>
                      <a:pt x="1694" y="780"/>
                      <a:pt x="1674" y="776"/>
                      <a:pt x="1661" y="774"/>
                    </a:cubicBezTo>
                    <a:cubicBezTo>
                      <a:pt x="1635" y="770"/>
                      <a:pt x="1593" y="764"/>
                      <a:pt x="1567" y="762"/>
                    </a:cubicBezTo>
                    <a:cubicBezTo>
                      <a:pt x="1542" y="760"/>
                      <a:pt x="1492" y="757"/>
                      <a:pt x="1457" y="757"/>
                    </a:cubicBezTo>
                    <a:cubicBezTo>
                      <a:pt x="1382" y="755"/>
                      <a:pt x="1382" y="755"/>
                      <a:pt x="1382" y="755"/>
                    </a:cubicBezTo>
                    <a:cubicBezTo>
                      <a:pt x="1346" y="754"/>
                      <a:pt x="1289" y="753"/>
                      <a:pt x="1254" y="753"/>
                    </a:cubicBezTo>
                    <a:cubicBezTo>
                      <a:pt x="1042" y="754"/>
                      <a:pt x="1042" y="754"/>
                      <a:pt x="1042" y="754"/>
                    </a:cubicBezTo>
                    <a:cubicBezTo>
                      <a:pt x="1057" y="706"/>
                      <a:pt x="1057" y="706"/>
                      <a:pt x="1057" y="706"/>
                    </a:cubicBezTo>
                    <a:cubicBezTo>
                      <a:pt x="1129" y="683"/>
                      <a:pt x="1129" y="683"/>
                      <a:pt x="1129" y="683"/>
                    </a:cubicBezTo>
                    <a:cubicBezTo>
                      <a:pt x="1064" y="684"/>
                      <a:pt x="1064" y="684"/>
                      <a:pt x="1064" y="684"/>
                    </a:cubicBezTo>
                    <a:cubicBezTo>
                      <a:pt x="1084" y="621"/>
                      <a:pt x="1084" y="621"/>
                      <a:pt x="1084" y="621"/>
                    </a:cubicBezTo>
                    <a:cubicBezTo>
                      <a:pt x="1154" y="599"/>
                      <a:pt x="1154" y="599"/>
                      <a:pt x="1154" y="599"/>
                    </a:cubicBezTo>
                    <a:cubicBezTo>
                      <a:pt x="1091" y="600"/>
                      <a:pt x="1091" y="600"/>
                      <a:pt x="1091" y="600"/>
                    </a:cubicBezTo>
                    <a:cubicBezTo>
                      <a:pt x="1126" y="489"/>
                      <a:pt x="1126" y="489"/>
                      <a:pt x="1126" y="489"/>
                    </a:cubicBezTo>
                    <a:cubicBezTo>
                      <a:pt x="1128" y="482"/>
                      <a:pt x="1133" y="472"/>
                      <a:pt x="1136" y="466"/>
                    </a:cubicBezTo>
                    <a:cubicBezTo>
                      <a:pt x="1142" y="457"/>
                      <a:pt x="1142" y="457"/>
                      <a:pt x="1142" y="457"/>
                    </a:cubicBezTo>
                    <a:cubicBezTo>
                      <a:pt x="1225" y="431"/>
                      <a:pt x="1225" y="431"/>
                      <a:pt x="1225" y="431"/>
                    </a:cubicBezTo>
                    <a:cubicBezTo>
                      <a:pt x="1157" y="432"/>
                      <a:pt x="1157" y="432"/>
                      <a:pt x="1157" y="432"/>
                    </a:cubicBezTo>
                    <a:cubicBezTo>
                      <a:pt x="1160" y="426"/>
                      <a:pt x="1160" y="426"/>
                      <a:pt x="1160" y="426"/>
                    </a:cubicBezTo>
                    <a:cubicBezTo>
                      <a:pt x="1163" y="420"/>
                      <a:pt x="1169" y="410"/>
                      <a:pt x="1173" y="404"/>
                    </a:cubicBezTo>
                    <a:cubicBezTo>
                      <a:pt x="1205" y="351"/>
                      <a:pt x="1205" y="351"/>
                      <a:pt x="1205" y="351"/>
                    </a:cubicBezTo>
                    <a:cubicBezTo>
                      <a:pt x="1293" y="323"/>
                      <a:pt x="1293" y="323"/>
                      <a:pt x="1293" y="323"/>
                    </a:cubicBezTo>
                    <a:cubicBezTo>
                      <a:pt x="1220" y="324"/>
                      <a:pt x="1220" y="324"/>
                      <a:pt x="1220" y="324"/>
                    </a:cubicBezTo>
                    <a:cubicBezTo>
                      <a:pt x="1294" y="200"/>
                      <a:pt x="1294" y="200"/>
                      <a:pt x="1294" y="200"/>
                    </a:cubicBezTo>
                    <a:cubicBezTo>
                      <a:pt x="1298" y="194"/>
                      <a:pt x="1304" y="184"/>
                      <a:pt x="1307" y="178"/>
                    </a:cubicBezTo>
                    <a:cubicBezTo>
                      <a:pt x="1370" y="80"/>
                      <a:pt x="1370" y="80"/>
                      <a:pt x="1370" y="80"/>
                    </a:cubicBezTo>
                    <a:cubicBezTo>
                      <a:pt x="1374" y="74"/>
                      <a:pt x="1381" y="65"/>
                      <a:pt x="1385" y="59"/>
                    </a:cubicBezTo>
                    <a:cubicBezTo>
                      <a:pt x="1396" y="44"/>
                      <a:pt x="1396" y="44"/>
                      <a:pt x="1396" y="44"/>
                    </a:cubicBezTo>
                    <a:cubicBezTo>
                      <a:pt x="1400" y="39"/>
                      <a:pt x="1409" y="33"/>
                      <a:pt x="1416" y="33"/>
                    </a:cubicBezTo>
                    <a:cubicBezTo>
                      <a:pt x="1445" y="30"/>
                      <a:pt x="1445" y="30"/>
                      <a:pt x="1445" y="30"/>
                    </a:cubicBezTo>
                    <a:cubicBezTo>
                      <a:pt x="1452" y="30"/>
                      <a:pt x="1464" y="28"/>
                      <a:pt x="1471" y="26"/>
                    </a:cubicBezTo>
                    <a:cubicBezTo>
                      <a:pt x="1495" y="20"/>
                      <a:pt x="1495" y="20"/>
                      <a:pt x="1495" y="20"/>
                    </a:cubicBezTo>
                    <a:cubicBezTo>
                      <a:pt x="1502" y="18"/>
                      <a:pt x="1502" y="16"/>
                      <a:pt x="1495" y="14"/>
                    </a:cubicBezTo>
                    <a:cubicBezTo>
                      <a:pt x="1469" y="8"/>
                      <a:pt x="1469" y="8"/>
                      <a:pt x="1469" y="8"/>
                    </a:cubicBezTo>
                    <a:cubicBezTo>
                      <a:pt x="1462" y="7"/>
                      <a:pt x="1451" y="5"/>
                      <a:pt x="1444" y="4"/>
                    </a:cubicBezTo>
                    <a:cubicBezTo>
                      <a:pt x="1399" y="0"/>
                      <a:pt x="1399" y="0"/>
                      <a:pt x="1399" y="0"/>
                    </a:cubicBezTo>
                    <a:cubicBezTo>
                      <a:pt x="1392" y="0"/>
                      <a:pt x="1380" y="0"/>
                      <a:pt x="1373" y="0"/>
                    </a:cubicBezTo>
                    <a:cubicBezTo>
                      <a:pt x="1332" y="4"/>
                      <a:pt x="1332" y="4"/>
                      <a:pt x="1332" y="4"/>
                    </a:cubicBezTo>
                    <a:cubicBezTo>
                      <a:pt x="1325" y="5"/>
                      <a:pt x="1314" y="7"/>
                      <a:pt x="1307" y="9"/>
                    </a:cubicBezTo>
                    <a:cubicBezTo>
                      <a:pt x="1281" y="17"/>
                      <a:pt x="1281" y="17"/>
                      <a:pt x="1281" y="17"/>
                    </a:cubicBezTo>
                    <a:cubicBezTo>
                      <a:pt x="1274" y="19"/>
                      <a:pt x="1265" y="25"/>
                      <a:pt x="1260" y="30"/>
                    </a:cubicBezTo>
                    <a:cubicBezTo>
                      <a:pt x="1071" y="241"/>
                      <a:pt x="1071" y="241"/>
                      <a:pt x="1071" y="241"/>
                    </a:cubicBezTo>
                    <a:cubicBezTo>
                      <a:pt x="1056" y="233"/>
                      <a:pt x="1035" y="228"/>
                      <a:pt x="1012" y="228"/>
                    </a:cubicBezTo>
                    <a:cubicBezTo>
                      <a:pt x="951" y="228"/>
                      <a:pt x="951" y="228"/>
                      <a:pt x="951" y="228"/>
                    </a:cubicBezTo>
                    <a:cubicBezTo>
                      <a:pt x="937" y="228"/>
                      <a:pt x="926" y="240"/>
                      <a:pt x="926" y="254"/>
                    </a:cubicBezTo>
                    <a:cubicBezTo>
                      <a:pt x="926" y="284"/>
                      <a:pt x="926" y="284"/>
                      <a:pt x="926" y="284"/>
                    </a:cubicBezTo>
                    <a:cubicBezTo>
                      <a:pt x="926" y="299"/>
                      <a:pt x="937" y="310"/>
                      <a:pt x="951" y="310"/>
                    </a:cubicBezTo>
                    <a:cubicBezTo>
                      <a:pt x="989" y="310"/>
                      <a:pt x="989" y="310"/>
                      <a:pt x="989" y="310"/>
                    </a:cubicBezTo>
                    <a:cubicBezTo>
                      <a:pt x="995" y="311"/>
                      <a:pt x="1002" y="311"/>
                      <a:pt x="1008" y="312"/>
                    </a:cubicBezTo>
                    <a:cubicBezTo>
                      <a:pt x="897" y="435"/>
                      <a:pt x="897" y="435"/>
                      <a:pt x="897" y="435"/>
                    </a:cubicBezTo>
                    <a:cubicBezTo>
                      <a:pt x="893" y="441"/>
                      <a:pt x="885" y="449"/>
                      <a:pt x="880" y="454"/>
                    </a:cubicBezTo>
                    <a:cubicBezTo>
                      <a:pt x="842" y="496"/>
                      <a:pt x="842" y="496"/>
                      <a:pt x="842" y="496"/>
                    </a:cubicBezTo>
                    <a:cubicBezTo>
                      <a:pt x="827" y="488"/>
                      <a:pt x="805" y="483"/>
                      <a:pt x="782" y="483"/>
                    </a:cubicBezTo>
                    <a:cubicBezTo>
                      <a:pt x="721" y="483"/>
                      <a:pt x="721" y="483"/>
                      <a:pt x="721" y="483"/>
                    </a:cubicBezTo>
                    <a:cubicBezTo>
                      <a:pt x="707" y="483"/>
                      <a:pt x="695" y="494"/>
                      <a:pt x="695" y="508"/>
                    </a:cubicBezTo>
                    <a:cubicBezTo>
                      <a:pt x="695" y="539"/>
                      <a:pt x="695" y="539"/>
                      <a:pt x="695" y="539"/>
                    </a:cubicBezTo>
                    <a:cubicBezTo>
                      <a:pt x="695" y="553"/>
                      <a:pt x="707" y="564"/>
                      <a:pt x="721" y="564"/>
                    </a:cubicBezTo>
                    <a:cubicBezTo>
                      <a:pt x="759" y="564"/>
                      <a:pt x="759" y="564"/>
                      <a:pt x="759" y="564"/>
                    </a:cubicBezTo>
                    <a:cubicBezTo>
                      <a:pt x="765" y="565"/>
                      <a:pt x="771" y="566"/>
                      <a:pt x="777" y="566"/>
                    </a:cubicBezTo>
                    <a:cubicBezTo>
                      <a:pt x="616" y="741"/>
                      <a:pt x="616" y="741"/>
                      <a:pt x="616" y="741"/>
                    </a:cubicBezTo>
                    <a:cubicBezTo>
                      <a:pt x="613" y="744"/>
                      <a:pt x="608" y="749"/>
                      <a:pt x="605" y="754"/>
                    </a:cubicBezTo>
                    <a:cubicBezTo>
                      <a:pt x="490" y="753"/>
                      <a:pt x="490" y="753"/>
                      <a:pt x="490" y="753"/>
                    </a:cubicBezTo>
                    <a:cubicBezTo>
                      <a:pt x="455" y="753"/>
                      <a:pt x="398" y="754"/>
                      <a:pt x="362" y="754"/>
                    </a:cubicBezTo>
                    <a:cubicBezTo>
                      <a:pt x="308" y="755"/>
                      <a:pt x="308" y="755"/>
                      <a:pt x="308" y="755"/>
                    </a:cubicBezTo>
                    <a:cubicBezTo>
                      <a:pt x="273" y="756"/>
                      <a:pt x="221" y="760"/>
                      <a:pt x="193" y="765"/>
                    </a:cubicBezTo>
                    <a:cubicBezTo>
                      <a:pt x="165" y="770"/>
                      <a:pt x="118" y="782"/>
                      <a:pt x="90" y="791"/>
                    </a:cubicBezTo>
                    <a:cubicBezTo>
                      <a:pt x="61" y="800"/>
                      <a:pt x="30" y="813"/>
                      <a:pt x="21" y="820"/>
                    </a:cubicBezTo>
                    <a:cubicBezTo>
                      <a:pt x="12" y="826"/>
                      <a:pt x="3" y="838"/>
                      <a:pt x="2" y="846"/>
                    </a:cubicBezTo>
                    <a:cubicBezTo>
                      <a:pt x="0" y="854"/>
                      <a:pt x="8" y="868"/>
                      <a:pt x="18" y="877"/>
                    </a:cubicBezTo>
                    <a:cubicBezTo>
                      <a:pt x="29" y="886"/>
                      <a:pt x="60" y="901"/>
                      <a:pt x="86" y="910"/>
                    </a:cubicBezTo>
                    <a:cubicBezTo>
                      <a:pt x="113" y="919"/>
                      <a:pt x="159" y="930"/>
                      <a:pt x="187" y="935"/>
                    </a:cubicBezTo>
                    <a:cubicBezTo>
                      <a:pt x="216" y="940"/>
                      <a:pt x="268" y="944"/>
                      <a:pt x="303" y="945"/>
                    </a:cubicBezTo>
                    <a:cubicBezTo>
                      <a:pt x="367" y="947"/>
                      <a:pt x="367" y="947"/>
                      <a:pt x="367" y="947"/>
                    </a:cubicBezTo>
                    <a:cubicBezTo>
                      <a:pt x="402" y="948"/>
                      <a:pt x="460" y="948"/>
                      <a:pt x="495" y="949"/>
                    </a:cubicBezTo>
                    <a:cubicBezTo>
                      <a:pt x="606" y="949"/>
                      <a:pt x="606" y="949"/>
                      <a:pt x="606" y="949"/>
                    </a:cubicBezTo>
                    <a:cubicBezTo>
                      <a:pt x="609" y="951"/>
                      <a:pt x="611" y="954"/>
                      <a:pt x="613" y="956"/>
                    </a:cubicBezTo>
                    <a:cubicBezTo>
                      <a:pt x="783" y="1140"/>
                      <a:pt x="783" y="1140"/>
                      <a:pt x="783" y="1140"/>
                    </a:cubicBezTo>
                    <a:cubicBezTo>
                      <a:pt x="775" y="1140"/>
                      <a:pt x="768" y="1141"/>
                      <a:pt x="761" y="1142"/>
                    </a:cubicBezTo>
                    <a:cubicBezTo>
                      <a:pt x="722" y="1142"/>
                      <a:pt x="722" y="1142"/>
                      <a:pt x="722" y="1142"/>
                    </a:cubicBezTo>
                    <a:cubicBezTo>
                      <a:pt x="708" y="1142"/>
                      <a:pt x="697" y="1154"/>
                      <a:pt x="697" y="1168"/>
                    </a:cubicBezTo>
                    <a:cubicBezTo>
                      <a:pt x="697" y="1198"/>
                      <a:pt x="697" y="1198"/>
                      <a:pt x="697" y="1198"/>
                    </a:cubicBezTo>
                    <a:cubicBezTo>
                      <a:pt x="697" y="1212"/>
                      <a:pt x="708" y="1224"/>
                      <a:pt x="722" y="1224"/>
                    </a:cubicBezTo>
                    <a:cubicBezTo>
                      <a:pt x="783" y="1224"/>
                      <a:pt x="783" y="1224"/>
                      <a:pt x="783" y="1224"/>
                    </a:cubicBezTo>
                    <a:cubicBezTo>
                      <a:pt x="809" y="1224"/>
                      <a:pt x="831" y="1218"/>
                      <a:pt x="847" y="1209"/>
                    </a:cubicBezTo>
                    <a:cubicBezTo>
                      <a:pt x="877" y="1242"/>
                      <a:pt x="877" y="1242"/>
                      <a:pt x="877" y="1242"/>
                    </a:cubicBezTo>
                    <a:cubicBezTo>
                      <a:pt x="882" y="1247"/>
                      <a:pt x="889" y="1256"/>
                      <a:pt x="894" y="1261"/>
                    </a:cubicBezTo>
                    <a:cubicBezTo>
                      <a:pt x="1014" y="1395"/>
                      <a:pt x="1014" y="1395"/>
                      <a:pt x="1014" y="1395"/>
                    </a:cubicBezTo>
                    <a:cubicBezTo>
                      <a:pt x="1008" y="1395"/>
                      <a:pt x="1002" y="1396"/>
                      <a:pt x="996" y="1396"/>
                    </a:cubicBezTo>
                    <a:cubicBezTo>
                      <a:pt x="958" y="1396"/>
                      <a:pt x="958" y="1396"/>
                      <a:pt x="958" y="1396"/>
                    </a:cubicBezTo>
                    <a:cubicBezTo>
                      <a:pt x="943" y="1396"/>
                      <a:pt x="932" y="1408"/>
                      <a:pt x="932" y="1422"/>
                    </a:cubicBezTo>
                    <a:cubicBezTo>
                      <a:pt x="932" y="1452"/>
                      <a:pt x="932" y="1452"/>
                      <a:pt x="932" y="1452"/>
                    </a:cubicBezTo>
                    <a:cubicBezTo>
                      <a:pt x="932" y="1467"/>
                      <a:pt x="943" y="1478"/>
                      <a:pt x="958" y="1478"/>
                    </a:cubicBezTo>
                    <a:cubicBezTo>
                      <a:pt x="1018" y="1478"/>
                      <a:pt x="1018" y="1478"/>
                      <a:pt x="1018" y="1478"/>
                    </a:cubicBezTo>
                    <a:cubicBezTo>
                      <a:pt x="1041" y="1478"/>
                      <a:pt x="1062" y="1473"/>
                      <a:pt x="1077" y="1466"/>
                    </a:cubicBezTo>
                    <a:cubicBezTo>
                      <a:pt x="1257" y="1666"/>
                      <a:pt x="1257" y="1666"/>
                      <a:pt x="1257" y="1666"/>
                    </a:cubicBezTo>
                    <a:cubicBezTo>
                      <a:pt x="1262" y="1672"/>
                      <a:pt x="1271" y="1678"/>
                      <a:pt x="1278" y="1680"/>
                    </a:cubicBezTo>
                    <a:cubicBezTo>
                      <a:pt x="1304" y="1687"/>
                      <a:pt x="1304" y="1687"/>
                      <a:pt x="1304" y="1687"/>
                    </a:cubicBezTo>
                    <a:cubicBezTo>
                      <a:pt x="1311" y="1689"/>
                      <a:pt x="1322" y="1691"/>
                      <a:pt x="1329" y="1692"/>
                    </a:cubicBezTo>
                    <a:cubicBezTo>
                      <a:pt x="1370" y="1696"/>
                      <a:pt x="1370" y="1696"/>
                      <a:pt x="1370" y="1696"/>
                    </a:cubicBezTo>
                    <a:cubicBezTo>
                      <a:pt x="1377" y="1697"/>
                      <a:pt x="1388" y="1697"/>
                      <a:pt x="1395" y="1696"/>
                    </a:cubicBezTo>
                    <a:cubicBezTo>
                      <a:pt x="1440" y="1692"/>
                      <a:pt x="1440" y="1692"/>
                      <a:pt x="1440" y="1692"/>
                    </a:cubicBezTo>
                    <a:cubicBezTo>
                      <a:pt x="1447" y="1691"/>
                      <a:pt x="1459" y="1690"/>
                      <a:pt x="1466" y="1688"/>
                    </a:cubicBezTo>
                    <a:cubicBezTo>
                      <a:pt x="1492" y="1682"/>
                      <a:pt x="1492" y="1682"/>
                      <a:pt x="1492" y="1682"/>
                    </a:cubicBezTo>
                    <a:cubicBezTo>
                      <a:pt x="1499" y="1681"/>
                      <a:pt x="1499" y="1678"/>
                      <a:pt x="1492" y="1676"/>
                    </a:cubicBezTo>
                    <a:cubicBezTo>
                      <a:pt x="1467" y="1670"/>
                      <a:pt x="1467" y="1670"/>
                      <a:pt x="1467" y="1670"/>
                    </a:cubicBezTo>
                    <a:cubicBezTo>
                      <a:pt x="1460" y="1669"/>
                      <a:pt x="1449" y="1667"/>
                      <a:pt x="1442" y="1666"/>
                    </a:cubicBezTo>
                    <a:cubicBezTo>
                      <a:pt x="1413" y="1664"/>
                      <a:pt x="1413" y="1664"/>
                      <a:pt x="1413" y="1664"/>
                    </a:cubicBezTo>
                    <a:cubicBezTo>
                      <a:pt x="1406" y="1663"/>
                      <a:pt x="1397" y="1658"/>
                      <a:pt x="1393" y="1652"/>
                    </a:cubicBezTo>
                    <a:cubicBezTo>
                      <a:pt x="1382" y="1637"/>
                      <a:pt x="1382" y="1637"/>
                      <a:pt x="1382" y="1637"/>
                    </a:cubicBezTo>
                    <a:cubicBezTo>
                      <a:pt x="1378" y="1632"/>
                      <a:pt x="1371" y="1622"/>
                      <a:pt x="1367" y="1616"/>
                    </a:cubicBezTo>
                    <a:cubicBezTo>
                      <a:pt x="1304" y="1518"/>
                      <a:pt x="1304" y="1518"/>
                      <a:pt x="1304" y="1518"/>
                    </a:cubicBezTo>
                    <a:cubicBezTo>
                      <a:pt x="1300" y="1512"/>
                      <a:pt x="1294" y="1502"/>
                      <a:pt x="1291" y="1496"/>
                    </a:cubicBezTo>
                    <a:cubicBezTo>
                      <a:pt x="1221" y="1379"/>
                      <a:pt x="1221" y="1379"/>
                      <a:pt x="1221" y="1379"/>
                    </a:cubicBezTo>
                    <a:cubicBezTo>
                      <a:pt x="1295" y="1380"/>
                      <a:pt x="1295" y="1380"/>
                      <a:pt x="1295" y="1380"/>
                    </a:cubicBezTo>
                    <a:cubicBezTo>
                      <a:pt x="1205" y="1352"/>
                      <a:pt x="1205" y="1352"/>
                      <a:pt x="1205" y="1352"/>
                    </a:cubicBezTo>
                    <a:cubicBezTo>
                      <a:pt x="1169" y="1292"/>
                      <a:pt x="1169" y="1292"/>
                      <a:pt x="1169" y="1292"/>
                    </a:cubicBezTo>
                    <a:cubicBezTo>
                      <a:pt x="1166" y="1287"/>
                      <a:pt x="1161" y="1278"/>
                      <a:pt x="1157" y="1272"/>
                    </a:cubicBezTo>
                    <a:cubicBezTo>
                      <a:pt x="1226" y="1273"/>
                      <a:pt x="1226" y="1273"/>
                      <a:pt x="1226" y="1273"/>
                    </a:cubicBezTo>
                    <a:cubicBezTo>
                      <a:pt x="1143" y="1246"/>
                      <a:pt x="1143" y="1246"/>
                      <a:pt x="1143" y="1246"/>
                    </a:cubicBezTo>
                    <a:cubicBezTo>
                      <a:pt x="1133" y="1230"/>
                      <a:pt x="1133" y="1230"/>
                      <a:pt x="1133" y="1230"/>
                    </a:cubicBezTo>
                    <a:cubicBezTo>
                      <a:pt x="1130" y="1224"/>
                      <a:pt x="1125" y="1214"/>
                      <a:pt x="1123" y="1207"/>
                    </a:cubicBezTo>
                    <a:cubicBezTo>
                      <a:pt x="1090" y="1103"/>
                      <a:pt x="1090" y="1103"/>
                      <a:pt x="1090" y="1103"/>
                    </a:cubicBezTo>
                    <a:cubicBezTo>
                      <a:pt x="1156" y="1104"/>
                      <a:pt x="1156" y="1104"/>
                      <a:pt x="1156" y="1104"/>
                    </a:cubicBezTo>
                    <a:cubicBezTo>
                      <a:pt x="1083" y="1081"/>
                      <a:pt x="1083" y="1081"/>
                      <a:pt x="1083" y="1081"/>
                    </a:cubicBezTo>
                    <a:cubicBezTo>
                      <a:pt x="1063" y="1019"/>
                      <a:pt x="1063" y="1019"/>
                      <a:pt x="1063" y="1019"/>
                    </a:cubicBezTo>
                    <a:cubicBezTo>
                      <a:pt x="1130" y="1020"/>
                      <a:pt x="1130" y="1020"/>
                      <a:pt x="1130" y="1020"/>
                    </a:cubicBezTo>
                    <a:cubicBezTo>
                      <a:pt x="1056" y="997"/>
                      <a:pt x="1056" y="997"/>
                      <a:pt x="1056" y="997"/>
                    </a:cubicBezTo>
                    <a:cubicBezTo>
                      <a:pt x="1040" y="948"/>
                      <a:pt x="1040" y="948"/>
                      <a:pt x="1040" y="948"/>
                    </a:cubicBezTo>
                    <a:cubicBezTo>
                      <a:pt x="1265" y="948"/>
                      <a:pt x="1265" y="948"/>
                      <a:pt x="1265" y="948"/>
                    </a:cubicBezTo>
                    <a:cubicBezTo>
                      <a:pt x="1300" y="948"/>
                      <a:pt x="1358" y="947"/>
                      <a:pt x="1393" y="946"/>
                    </a:cubicBezTo>
                    <a:cubicBezTo>
                      <a:pt x="1463" y="944"/>
                      <a:pt x="1463" y="944"/>
                      <a:pt x="1463" y="944"/>
                    </a:cubicBezTo>
                    <a:cubicBezTo>
                      <a:pt x="1498" y="943"/>
                      <a:pt x="1548" y="941"/>
                      <a:pt x="1574" y="939"/>
                    </a:cubicBezTo>
                    <a:cubicBezTo>
                      <a:pt x="1599" y="937"/>
                      <a:pt x="1641" y="932"/>
                      <a:pt x="1666" y="927"/>
                    </a:cubicBezTo>
                    <a:cubicBezTo>
                      <a:pt x="1679" y="924"/>
                      <a:pt x="1698" y="921"/>
                      <a:pt x="1718" y="917"/>
                    </a:cubicBezTo>
                    <a:cubicBezTo>
                      <a:pt x="1944" y="1167"/>
                      <a:pt x="1944" y="1167"/>
                      <a:pt x="1944" y="1167"/>
                    </a:cubicBezTo>
                    <a:cubicBezTo>
                      <a:pt x="1947" y="1170"/>
                      <a:pt x="1951" y="1172"/>
                      <a:pt x="1955" y="1172"/>
                    </a:cubicBezTo>
                    <a:cubicBezTo>
                      <a:pt x="2035" y="1172"/>
                      <a:pt x="2035" y="1172"/>
                      <a:pt x="2035" y="1172"/>
                    </a:cubicBezTo>
                    <a:cubicBezTo>
                      <a:pt x="2038" y="1172"/>
                      <a:pt x="2040" y="1169"/>
                      <a:pt x="2039" y="1166"/>
                    </a:cubicBezTo>
                    <a:close/>
                  </a:path>
                </a:pathLst>
              </a:custGeom>
              <a:solidFill>
                <a:schemeClr val="bg1"/>
              </a:solidFill>
              <a:ln w="19050" cap="rnd">
                <a:noFill/>
                <a:prstDash val="solid"/>
                <a:round/>
              </a:ln>
            </p:spPr>
            <p:txBody>
              <a:bodyPr/>
              <a:lstStyle/>
              <a:p>
                <a:pPr>
                  <a:defRPr/>
                </a:pPr>
                <a:endParaRPr lang="en-US" kern="0">
                  <a:solidFill>
                    <a:sysClr val="windowText" lastClr="000000"/>
                  </a:solidFill>
                  <a:latin typeface="思源黑体 CN Bold" panose="020B0800000000000000" pitchFamily="34" charset="-122"/>
                  <a:cs typeface="+mn-ea"/>
                  <a:sym typeface="+mn-lt"/>
                </a:endParaRPr>
              </a:p>
            </p:txBody>
          </p:sp>
        </p:grpSp>
        <p:grpSp>
          <p:nvGrpSpPr>
            <p:cNvPr id="33" name="组合 32"/>
            <p:cNvGrpSpPr/>
            <p:nvPr/>
          </p:nvGrpSpPr>
          <p:grpSpPr>
            <a:xfrm>
              <a:off x="6399586" y="921806"/>
              <a:ext cx="2312839" cy="1503827"/>
              <a:chOff x="2671645" y="1523834"/>
              <a:chExt cx="2312839" cy="1503827"/>
            </a:xfrm>
          </p:grpSpPr>
          <p:sp>
            <p:nvSpPr>
              <p:cNvPr id="34" name="Rectangle 16"/>
              <p:cNvSpPr/>
              <p:nvPr/>
            </p:nvSpPr>
            <p:spPr>
              <a:xfrm>
                <a:off x="2690699" y="2133057"/>
                <a:ext cx="2293786" cy="914400"/>
              </a:xfrm>
              <a:prstGeom prst="rect">
                <a:avLst/>
              </a:prstGeom>
            </p:spPr>
            <p:txBody>
              <a:bodyPr wrap="square">
                <a:spAutoFit/>
              </a:bodyPr>
              <a:lstStyle/>
              <a:p>
                <a:pPr algn="just">
                  <a:lnSpc>
                    <a:spcPct val="150000"/>
                  </a:lnSpc>
                  <a:buClr>
                    <a:srgbClr val="E24848"/>
                  </a:buClr>
                  <a:defRPr/>
                </a:pPr>
                <a:r>
                  <a:rPr lang="zh-CN" altLang="en-US" sz="12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绝大校园欺凌行为可以由学生处理，要选派正直、善良、勇敢、擅于解决纠纷的学生干部。</a:t>
                </a:r>
              </a:p>
            </p:txBody>
          </p:sp>
          <p:sp>
            <p:nvSpPr>
              <p:cNvPr id="35" name="Title 11"/>
              <p:cNvSpPr txBox="1"/>
              <p:nvPr/>
            </p:nvSpPr>
            <p:spPr>
              <a:xfrm>
                <a:off x="2671645" y="1523834"/>
                <a:ext cx="2160439" cy="64008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提升学生参与度，</a:t>
                </a:r>
              </a:p>
              <a:p>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不轻易扩大处理</a:t>
                </a:r>
              </a:p>
            </p:txBody>
          </p:sp>
        </p:grpSp>
      </p:grpSp>
      <p:grpSp>
        <p:nvGrpSpPr>
          <p:cNvPr id="40" name="组合 39"/>
          <p:cNvGrpSpPr/>
          <p:nvPr/>
        </p:nvGrpSpPr>
        <p:grpSpPr>
          <a:xfrm>
            <a:off x="7341987" y="2061940"/>
            <a:ext cx="3926564" cy="2032223"/>
            <a:chOff x="7115400" y="2061940"/>
            <a:chExt cx="3926564" cy="2032223"/>
          </a:xfrm>
        </p:grpSpPr>
        <p:grpSp>
          <p:nvGrpSpPr>
            <p:cNvPr id="41" name="组合 40"/>
            <p:cNvGrpSpPr/>
            <p:nvPr/>
          </p:nvGrpSpPr>
          <p:grpSpPr>
            <a:xfrm>
              <a:off x="7115400" y="2774950"/>
              <a:ext cx="762000" cy="1319213"/>
              <a:chOff x="7115400" y="2774950"/>
              <a:chExt cx="762000" cy="1319213"/>
            </a:xfrm>
          </p:grpSpPr>
          <p:sp>
            <p:nvSpPr>
              <p:cNvPr id="45" name="椭圆 44"/>
              <p:cNvSpPr/>
              <p:nvPr/>
            </p:nvSpPr>
            <p:spPr>
              <a:xfrm flipV="1">
                <a:off x="7370988" y="3859213"/>
                <a:ext cx="234950" cy="234950"/>
              </a:xfrm>
              <a:prstGeom prst="ellipse">
                <a:avLst/>
              </a:prstGeom>
              <a:solidFill>
                <a:srgbClr val="D9273C"/>
              </a:solidFill>
              <a:ln w="38100">
                <a:solidFill>
                  <a:srgbClr val="D9273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latin typeface="思源黑体 CN Bold" panose="020B0800000000000000" pitchFamily="34" charset="-122"/>
                  <a:ea typeface="思源黑体 CN Bold" panose="020B0800000000000000" pitchFamily="34" charset="-122"/>
                  <a:cs typeface="+mn-ea"/>
                  <a:sym typeface="+mn-lt"/>
                </a:endParaRPr>
              </a:p>
            </p:txBody>
          </p:sp>
          <p:sp>
            <p:nvSpPr>
              <p:cNvPr id="46" name="椭圆 45"/>
              <p:cNvSpPr/>
              <p:nvPr/>
            </p:nvSpPr>
            <p:spPr>
              <a:xfrm>
                <a:off x="7115400" y="2774950"/>
                <a:ext cx="762000" cy="762000"/>
              </a:xfrm>
              <a:prstGeom prst="ellipse">
                <a:avLst/>
              </a:prstGeom>
              <a:solidFill>
                <a:srgbClr val="D927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latin typeface="思源黑体 CN Bold" panose="020B0800000000000000" pitchFamily="34" charset="-122"/>
                  <a:ea typeface="思源黑体 CN Bold" panose="020B0800000000000000" pitchFamily="34" charset="-122"/>
                  <a:cs typeface="+mn-ea"/>
                  <a:sym typeface="+mn-lt"/>
                </a:endParaRPr>
              </a:p>
            </p:txBody>
          </p:sp>
          <p:cxnSp>
            <p:nvCxnSpPr>
              <p:cNvPr id="47" name="直接连接符 46"/>
              <p:cNvCxnSpPr>
                <a:stCxn id="46" idx="4"/>
              </p:cNvCxnSpPr>
              <p:nvPr/>
            </p:nvCxnSpPr>
            <p:spPr>
              <a:xfrm flipH="1">
                <a:off x="7496400" y="3536950"/>
                <a:ext cx="0" cy="34290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8" name="KSO_Shape"/>
              <p:cNvSpPr>
                <a:spLocks noChangeAspect="1"/>
              </p:cNvSpPr>
              <p:nvPr/>
            </p:nvSpPr>
            <p:spPr bwMode="auto">
              <a:xfrm>
                <a:off x="7226525" y="2992438"/>
                <a:ext cx="539750" cy="327025"/>
              </a:xfrm>
              <a:custGeom>
                <a:avLst/>
                <a:gdLst>
                  <a:gd name="T0" fmla="*/ 2147483646 w 338"/>
                  <a:gd name="T1" fmla="*/ 2147483646 h 205"/>
                  <a:gd name="T2" fmla="*/ 2147483646 w 338"/>
                  <a:gd name="T3" fmla="*/ 2147483646 h 205"/>
                  <a:gd name="T4" fmla="*/ 2147483646 w 338"/>
                  <a:gd name="T5" fmla="*/ 2147483646 h 205"/>
                  <a:gd name="T6" fmla="*/ 2147483646 w 338"/>
                  <a:gd name="T7" fmla="*/ 2147483646 h 205"/>
                  <a:gd name="T8" fmla="*/ 2147483646 w 338"/>
                  <a:gd name="T9" fmla="*/ 2147483646 h 205"/>
                  <a:gd name="T10" fmla="*/ 2147483646 w 338"/>
                  <a:gd name="T11" fmla="*/ 2147483646 h 205"/>
                  <a:gd name="T12" fmla="*/ 2147483646 w 338"/>
                  <a:gd name="T13" fmla="*/ 2147483646 h 205"/>
                  <a:gd name="T14" fmla="*/ 2147483646 w 338"/>
                  <a:gd name="T15" fmla="*/ 2147483646 h 205"/>
                  <a:gd name="T16" fmla="*/ 2147483646 w 338"/>
                  <a:gd name="T17" fmla="*/ 2147483646 h 205"/>
                  <a:gd name="T18" fmla="*/ 2147483646 w 338"/>
                  <a:gd name="T19" fmla="*/ 2147483646 h 205"/>
                  <a:gd name="T20" fmla="*/ 2147483646 w 338"/>
                  <a:gd name="T21" fmla="*/ 2147483646 h 205"/>
                  <a:gd name="T22" fmla="*/ 2147483646 w 338"/>
                  <a:gd name="T23" fmla="*/ 2147483646 h 205"/>
                  <a:gd name="T24" fmla="*/ 2147483646 w 338"/>
                  <a:gd name="T25" fmla="*/ 2147483646 h 205"/>
                  <a:gd name="T26" fmla="*/ 2147483646 w 338"/>
                  <a:gd name="T27" fmla="*/ 2147483646 h 205"/>
                  <a:gd name="T28" fmla="*/ 2147483646 w 338"/>
                  <a:gd name="T29" fmla="*/ 2147483646 h 205"/>
                  <a:gd name="T30" fmla="*/ 2147483646 w 338"/>
                  <a:gd name="T31" fmla="*/ 2147483646 h 205"/>
                  <a:gd name="T32" fmla="*/ 2147483646 w 338"/>
                  <a:gd name="T33" fmla="*/ 2147483646 h 205"/>
                  <a:gd name="T34" fmla="*/ 2147483646 w 338"/>
                  <a:gd name="T35" fmla="*/ 2147483646 h 205"/>
                  <a:gd name="T36" fmla="*/ 2147483646 w 338"/>
                  <a:gd name="T37" fmla="*/ 2147483646 h 205"/>
                  <a:gd name="T38" fmla="*/ 2147483646 w 338"/>
                  <a:gd name="T39" fmla="*/ 2147483646 h 205"/>
                  <a:gd name="T40" fmla="*/ 2147483646 w 338"/>
                  <a:gd name="T41" fmla="*/ 2147483646 h 205"/>
                  <a:gd name="T42" fmla="*/ 2147483646 w 338"/>
                  <a:gd name="T43" fmla="*/ 2147483646 h 205"/>
                  <a:gd name="T44" fmla="*/ 2147483646 w 338"/>
                  <a:gd name="T45" fmla="*/ 2147483646 h 205"/>
                  <a:gd name="T46" fmla="*/ 2147483646 w 338"/>
                  <a:gd name="T47" fmla="*/ 2147483646 h 205"/>
                  <a:gd name="T48" fmla="*/ 2147483646 w 338"/>
                  <a:gd name="T49" fmla="*/ 2147483646 h 205"/>
                  <a:gd name="T50" fmla="*/ 2147483646 w 338"/>
                  <a:gd name="T51" fmla="*/ 2147483646 h 205"/>
                  <a:gd name="T52" fmla="*/ 2147483646 w 338"/>
                  <a:gd name="T53" fmla="*/ 2147483646 h 205"/>
                  <a:gd name="T54" fmla="*/ 2147483646 w 338"/>
                  <a:gd name="T55" fmla="*/ 2147483646 h 205"/>
                  <a:gd name="T56" fmla="*/ 2147483646 w 338"/>
                  <a:gd name="T57" fmla="*/ 2147483646 h 205"/>
                  <a:gd name="T58" fmla="*/ 2147483646 w 338"/>
                  <a:gd name="T59" fmla="*/ 2147483646 h 205"/>
                  <a:gd name="T60" fmla="*/ 2147483646 w 338"/>
                  <a:gd name="T61" fmla="*/ 2147483646 h 205"/>
                  <a:gd name="T62" fmla="*/ 2147483646 w 338"/>
                  <a:gd name="T63" fmla="*/ 2147483646 h 205"/>
                  <a:gd name="T64" fmla="*/ 2147483646 w 338"/>
                  <a:gd name="T65" fmla="*/ 2147483646 h 205"/>
                  <a:gd name="T66" fmla="*/ 2147483646 w 338"/>
                  <a:gd name="T67" fmla="*/ 2147483646 h 205"/>
                  <a:gd name="T68" fmla="*/ 2147483646 w 338"/>
                  <a:gd name="T69" fmla="*/ 2147483646 h 205"/>
                  <a:gd name="T70" fmla="*/ 2147483646 w 338"/>
                  <a:gd name="T71" fmla="*/ 2147483646 h 205"/>
                  <a:gd name="T72" fmla="*/ 2147483646 w 338"/>
                  <a:gd name="T73" fmla="*/ 2147483646 h 205"/>
                  <a:gd name="T74" fmla="*/ 2147483646 w 338"/>
                  <a:gd name="T75" fmla="*/ 2147483646 h 205"/>
                  <a:gd name="T76" fmla="*/ 2147483646 w 338"/>
                  <a:gd name="T77" fmla="*/ 2147483646 h 205"/>
                  <a:gd name="T78" fmla="*/ 2147483646 w 338"/>
                  <a:gd name="T79" fmla="*/ 2147483646 h 205"/>
                  <a:gd name="T80" fmla="*/ 2147483646 w 338"/>
                  <a:gd name="T81" fmla="*/ 2147483646 h 205"/>
                  <a:gd name="T82" fmla="*/ 2147483646 w 338"/>
                  <a:gd name="T83" fmla="*/ 2147483646 h 20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38"/>
                  <a:gd name="T127" fmla="*/ 0 h 205"/>
                  <a:gd name="T128" fmla="*/ 338 w 338"/>
                  <a:gd name="T129" fmla="*/ 205 h 20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38" h="205">
                    <a:moveTo>
                      <a:pt x="147" y="43"/>
                    </a:moveTo>
                    <a:cubicBezTo>
                      <a:pt x="170" y="52"/>
                      <a:pt x="194" y="60"/>
                      <a:pt x="246" y="48"/>
                    </a:cubicBezTo>
                    <a:cubicBezTo>
                      <a:pt x="254" y="46"/>
                      <a:pt x="263" y="44"/>
                      <a:pt x="272" y="43"/>
                    </a:cubicBezTo>
                    <a:cubicBezTo>
                      <a:pt x="271" y="60"/>
                      <a:pt x="206" y="75"/>
                      <a:pt x="190" y="78"/>
                    </a:cubicBezTo>
                    <a:cubicBezTo>
                      <a:pt x="161" y="64"/>
                      <a:pt x="143" y="56"/>
                      <a:pt x="147" y="43"/>
                    </a:cubicBezTo>
                    <a:close/>
                    <a:moveTo>
                      <a:pt x="338" y="152"/>
                    </a:moveTo>
                    <a:cubicBezTo>
                      <a:pt x="338" y="181"/>
                      <a:pt x="315" y="205"/>
                      <a:pt x="286" y="205"/>
                    </a:cubicBezTo>
                    <a:cubicBezTo>
                      <a:pt x="256" y="205"/>
                      <a:pt x="233" y="181"/>
                      <a:pt x="233" y="152"/>
                    </a:cubicBezTo>
                    <a:cubicBezTo>
                      <a:pt x="233" y="150"/>
                      <a:pt x="233" y="149"/>
                      <a:pt x="233" y="147"/>
                    </a:cubicBezTo>
                    <a:cubicBezTo>
                      <a:pt x="221" y="144"/>
                      <a:pt x="221" y="144"/>
                      <a:pt x="221" y="144"/>
                    </a:cubicBezTo>
                    <a:cubicBezTo>
                      <a:pt x="221" y="151"/>
                      <a:pt x="221" y="157"/>
                      <a:pt x="221" y="157"/>
                    </a:cubicBezTo>
                    <a:cubicBezTo>
                      <a:pt x="221" y="157"/>
                      <a:pt x="203" y="157"/>
                      <a:pt x="183" y="157"/>
                    </a:cubicBezTo>
                    <a:cubicBezTo>
                      <a:pt x="163" y="157"/>
                      <a:pt x="146" y="149"/>
                      <a:pt x="138" y="127"/>
                    </a:cubicBezTo>
                    <a:cubicBezTo>
                      <a:pt x="132" y="113"/>
                      <a:pt x="126" y="101"/>
                      <a:pt x="116" y="90"/>
                    </a:cubicBezTo>
                    <a:cubicBezTo>
                      <a:pt x="99" y="73"/>
                      <a:pt x="77" y="64"/>
                      <a:pt x="53" y="64"/>
                    </a:cubicBezTo>
                    <a:cubicBezTo>
                      <a:pt x="43" y="64"/>
                      <a:pt x="33" y="65"/>
                      <a:pt x="24" y="68"/>
                    </a:cubicBezTo>
                    <a:cubicBezTo>
                      <a:pt x="20" y="70"/>
                      <a:pt x="16" y="68"/>
                      <a:pt x="15" y="64"/>
                    </a:cubicBezTo>
                    <a:cubicBezTo>
                      <a:pt x="14" y="60"/>
                      <a:pt x="16" y="56"/>
                      <a:pt x="20" y="54"/>
                    </a:cubicBezTo>
                    <a:cubicBezTo>
                      <a:pt x="30" y="51"/>
                      <a:pt x="41" y="49"/>
                      <a:pt x="53" y="49"/>
                    </a:cubicBezTo>
                    <a:cubicBezTo>
                      <a:pt x="65" y="49"/>
                      <a:pt x="78" y="51"/>
                      <a:pt x="89" y="56"/>
                    </a:cubicBezTo>
                    <a:cubicBezTo>
                      <a:pt x="95" y="43"/>
                      <a:pt x="102" y="33"/>
                      <a:pt x="115" y="33"/>
                    </a:cubicBezTo>
                    <a:cubicBezTo>
                      <a:pt x="122" y="34"/>
                      <a:pt x="129" y="36"/>
                      <a:pt x="136" y="39"/>
                    </a:cubicBezTo>
                    <a:cubicBezTo>
                      <a:pt x="136" y="40"/>
                      <a:pt x="136" y="40"/>
                      <a:pt x="136" y="40"/>
                    </a:cubicBezTo>
                    <a:cubicBezTo>
                      <a:pt x="130" y="62"/>
                      <a:pt x="151" y="72"/>
                      <a:pt x="180" y="86"/>
                    </a:cubicBezTo>
                    <a:cubicBezTo>
                      <a:pt x="188" y="90"/>
                      <a:pt x="188" y="90"/>
                      <a:pt x="188" y="90"/>
                    </a:cubicBezTo>
                    <a:cubicBezTo>
                      <a:pt x="192" y="89"/>
                      <a:pt x="192" y="89"/>
                      <a:pt x="192" y="89"/>
                    </a:cubicBezTo>
                    <a:cubicBezTo>
                      <a:pt x="251" y="77"/>
                      <a:pt x="282" y="62"/>
                      <a:pt x="283" y="44"/>
                    </a:cubicBezTo>
                    <a:cubicBezTo>
                      <a:pt x="283" y="42"/>
                      <a:pt x="283" y="42"/>
                      <a:pt x="283" y="42"/>
                    </a:cubicBezTo>
                    <a:cubicBezTo>
                      <a:pt x="291" y="41"/>
                      <a:pt x="298" y="41"/>
                      <a:pt x="304" y="41"/>
                    </a:cubicBezTo>
                    <a:cubicBezTo>
                      <a:pt x="335" y="41"/>
                      <a:pt x="335" y="41"/>
                      <a:pt x="335" y="41"/>
                    </a:cubicBezTo>
                    <a:cubicBezTo>
                      <a:pt x="335" y="45"/>
                      <a:pt x="322" y="52"/>
                      <a:pt x="308" y="58"/>
                    </a:cubicBezTo>
                    <a:cubicBezTo>
                      <a:pt x="313" y="68"/>
                      <a:pt x="313" y="68"/>
                      <a:pt x="313" y="68"/>
                    </a:cubicBezTo>
                    <a:cubicBezTo>
                      <a:pt x="256" y="95"/>
                      <a:pt x="256" y="95"/>
                      <a:pt x="256" y="95"/>
                    </a:cubicBezTo>
                    <a:cubicBezTo>
                      <a:pt x="239" y="103"/>
                      <a:pt x="228" y="119"/>
                      <a:pt x="225" y="130"/>
                    </a:cubicBezTo>
                    <a:cubicBezTo>
                      <a:pt x="236" y="133"/>
                      <a:pt x="236" y="133"/>
                      <a:pt x="236" y="133"/>
                    </a:cubicBezTo>
                    <a:cubicBezTo>
                      <a:pt x="244" y="113"/>
                      <a:pt x="263" y="99"/>
                      <a:pt x="286" y="99"/>
                    </a:cubicBezTo>
                    <a:cubicBezTo>
                      <a:pt x="315" y="99"/>
                      <a:pt x="338" y="123"/>
                      <a:pt x="338" y="152"/>
                    </a:cubicBezTo>
                    <a:close/>
                    <a:moveTo>
                      <a:pt x="321" y="152"/>
                    </a:moveTo>
                    <a:cubicBezTo>
                      <a:pt x="321" y="132"/>
                      <a:pt x="305" y="116"/>
                      <a:pt x="286" y="116"/>
                    </a:cubicBezTo>
                    <a:cubicBezTo>
                      <a:pt x="271" y="116"/>
                      <a:pt x="259" y="124"/>
                      <a:pt x="253" y="136"/>
                    </a:cubicBezTo>
                    <a:cubicBezTo>
                      <a:pt x="272" y="141"/>
                      <a:pt x="272" y="141"/>
                      <a:pt x="272" y="141"/>
                    </a:cubicBezTo>
                    <a:cubicBezTo>
                      <a:pt x="275" y="137"/>
                      <a:pt x="280" y="134"/>
                      <a:pt x="286" y="134"/>
                    </a:cubicBezTo>
                    <a:cubicBezTo>
                      <a:pt x="295" y="134"/>
                      <a:pt x="303" y="142"/>
                      <a:pt x="303" y="152"/>
                    </a:cubicBezTo>
                    <a:cubicBezTo>
                      <a:pt x="303" y="162"/>
                      <a:pt x="295" y="170"/>
                      <a:pt x="286" y="170"/>
                    </a:cubicBezTo>
                    <a:cubicBezTo>
                      <a:pt x="277" y="170"/>
                      <a:pt x="269" y="163"/>
                      <a:pt x="268" y="155"/>
                    </a:cubicBezTo>
                    <a:cubicBezTo>
                      <a:pt x="250" y="151"/>
                      <a:pt x="250" y="151"/>
                      <a:pt x="250" y="151"/>
                    </a:cubicBezTo>
                    <a:cubicBezTo>
                      <a:pt x="250" y="151"/>
                      <a:pt x="250" y="152"/>
                      <a:pt x="250" y="152"/>
                    </a:cubicBezTo>
                    <a:cubicBezTo>
                      <a:pt x="250" y="172"/>
                      <a:pt x="266" y="188"/>
                      <a:pt x="286" y="188"/>
                    </a:cubicBezTo>
                    <a:cubicBezTo>
                      <a:pt x="305" y="188"/>
                      <a:pt x="321" y="172"/>
                      <a:pt x="321" y="152"/>
                    </a:cubicBezTo>
                    <a:close/>
                    <a:moveTo>
                      <a:pt x="115" y="22"/>
                    </a:moveTo>
                    <a:cubicBezTo>
                      <a:pt x="120" y="22"/>
                      <a:pt x="124" y="23"/>
                      <a:pt x="129" y="24"/>
                    </a:cubicBezTo>
                    <a:cubicBezTo>
                      <a:pt x="133" y="15"/>
                      <a:pt x="133" y="15"/>
                      <a:pt x="133" y="15"/>
                    </a:cubicBezTo>
                    <a:cubicBezTo>
                      <a:pt x="148" y="15"/>
                      <a:pt x="148" y="15"/>
                      <a:pt x="148" y="15"/>
                    </a:cubicBezTo>
                    <a:cubicBezTo>
                      <a:pt x="148" y="15"/>
                      <a:pt x="148" y="15"/>
                      <a:pt x="148" y="15"/>
                    </a:cubicBezTo>
                    <a:cubicBezTo>
                      <a:pt x="151" y="15"/>
                      <a:pt x="154" y="13"/>
                      <a:pt x="154" y="10"/>
                    </a:cubicBezTo>
                    <a:cubicBezTo>
                      <a:pt x="154" y="7"/>
                      <a:pt x="151" y="4"/>
                      <a:pt x="148" y="4"/>
                    </a:cubicBezTo>
                    <a:cubicBezTo>
                      <a:pt x="134" y="4"/>
                      <a:pt x="134" y="4"/>
                      <a:pt x="134" y="4"/>
                    </a:cubicBezTo>
                    <a:cubicBezTo>
                      <a:pt x="134" y="3"/>
                      <a:pt x="133" y="3"/>
                      <a:pt x="132" y="2"/>
                    </a:cubicBezTo>
                    <a:cubicBezTo>
                      <a:pt x="128" y="0"/>
                      <a:pt x="124" y="2"/>
                      <a:pt x="122" y="5"/>
                    </a:cubicBezTo>
                    <a:cubicBezTo>
                      <a:pt x="113" y="22"/>
                      <a:pt x="113" y="22"/>
                      <a:pt x="113" y="22"/>
                    </a:cubicBezTo>
                    <a:cubicBezTo>
                      <a:pt x="114" y="22"/>
                      <a:pt x="114" y="22"/>
                      <a:pt x="114" y="22"/>
                    </a:cubicBezTo>
                    <a:lnTo>
                      <a:pt x="115" y="22"/>
                    </a:lnTo>
                    <a:close/>
                    <a:moveTo>
                      <a:pt x="106" y="152"/>
                    </a:moveTo>
                    <a:cubicBezTo>
                      <a:pt x="106" y="181"/>
                      <a:pt x="82" y="205"/>
                      <a:pt x="53" y="205"/>
                    </a:cubicBezTo>
                    <a:cubicBezTo>
                      <a:pt x="24" y="205"/>
                      <a:pt x="0" y="181"/>
                      <a:pt x="0" y="152"/>
                    </a:cubicBezTo>
                    <a:cubicBezTo>
                      <a:pt x="0" y="123"/>
                      <a:pt x="24" y="99"/>
                      <a:pt x="53" y="99"/>
                    </a:cubicBezTo>
                    <a:cubicBezTo>
                      <a:pt x="59" y="99"/>
                      <a:pt x="65" y="100"/>
                      <a:pt x="71" y="102"/>
                    </a:cubicBezTo>
                    <a:cubicBezTo>
                      <a:pt x="83" y="80"/>
                      <a:pt x="83" y="80"/>
                      <a:pt x="83" y="80"/>
                    </a:cubicBezTo>
                    <a:cubicBezTo>
                      <a:pt x="87" y="83"/>
                      <a:pt x="92" y="85"/>
                      <a:pt x="96" y="88"/>
                    </a:cubicBezTo>
                    <a:cubicBezTo>
                      <a:pt x="84" y="109"/>
                      <a:pt x="84" y="109"/>
                      <a:pt x="84" y="109"/>
                    </a:cubicBezTo>
                    <a:cubicBezTo>
                      <a:pt x="97" y="119"/>
                      <a:pt x="106" y="135"/>
                      <a:pt x="106" y="152"/>
                    </a:cubicBezTo>
                    <a:close/>
                    <a:moveTo>
                      <a:pt x="89" y="152"/>
                    </a:moveTo>
                    <a:cubicBezTo>
                      <a:pt x="89" y="141"/>
                      <a:pt x="84" y="131"/>
                      <a:pt x="76" y="125"/>
                    </a:cubicBezTo>
                    <a:cubicBezTo>
                      <a:pt x="67" y="142"/>
                      <a:pt x="67" y="142"/>
                      <a:pt x="67" y="142"/>
                    </a:cubicBezTo>
                    <a:cubicBezTo>
                      <a:pt x="69" y="145"/>
                      <a:pt x="71" y="148"/>
                      <a:pt x="71" y="152"/>
                    </a:cubicBezTo>
                    <a:cubicBezTo>
                      <a:pt x="71" y="162"/>
                      <a:pt x="63" y="170"/>
                      <a:pt x="53" y="170"/>
                    </a:cubicBezTo>
                    <a:cubicBezTo>
                      <a:pt x="43" y="170"/>
                      <a:pt x="35" y="162"/>
                      <a:pt x="35" y="152"/>
                    </a:cubicBezTo>
                    <a:cubicBezTo>
                      <a:pt x="35" y="142"/>
                      <a:pt x="43" y="134"/>
                      <a:pt x="53" y="134"/>
                    </a:cubicBezTo>
                    <a:cubicBezTo>
                      <a:pt x="53" y="134"/>
                      <a:pt x="54" y="134"/>
                      <a:pt x="55" y="134"/>
                    </a:cubicBezTo>
                    <a:cubicBezTo>
                      <a:pt x="63" y="118"/>
                      <a:pt x="63" y="118"/>
                      <a:pt x="63" y="118"/>
                    </a:cubicBezTo>
                    <a:cubicBezTo>
                      <a:pt x="60" y="117"/>
                      <a:pt x="56" y="116"/>
                      <a:pt x="53" y="116"/>
                    </a:cubicBezTo>
                    <a:cubicBezTo>
                      <a:pt x="33" y="116"/>
                      <a:pt x="17" y="132"/>
                      <a:pt x="17" y="152"/>
                    </a:cubicBezTo>
                    <a:cubicBezTo>
                      <a:pt x="17" y="172"/>
                      <a:pt x="33" y="188"/>
                      <a:pt x="53" y="188"/>
                    </a:cubicBezTo>
                    <a:cubicBezTo>
                      <a:pt x="73" y="188"/>
                      <a:pt x="89" y="172"/>
                      <a:pt x="89" y="152"/>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pPr>
                <a:endParaRPr lang="zh-CN" altLang="en-US">
                  <a:solidFill>
                    <a:prstClr val="black"/>
                  </a:solidFill>
                  <a:latin typeface="思源黑体 CN Bold" panose="020B0800000000000000" pitchFamily="34" charset="-122"/>
                  <a:ea typeface="思源黑体 CN Bold" panose="020B0800000000000000" pitchFamily="34" charset="-122"/>
                  <a:cs typeface="+mn-ea"/>
                  <a:sym typeface="+mn-lt"/>
                </a:endParaRPr>
              </a:p>
            </p:txBody>
          </p:sp>
        </p:grpSp>
        <p:grpSp>
          <p:nvGrpSpPr>
            <p:cNvPr id="42" name="组合 41"/>
            <p:cNvGrpSpPr/>
            <p:nvPr/>
          </p:nvGrpSpPr>
          <p:grpSpPr>
            <a:xfrm>
              <a:off x="8729125" y="2061940"/>
              <a:ext cx="2312839" cy="1450337"/>
              <a:chOff x="2969857" y="1577324"/>
              <a:chExt cx="2312839" cy="1450337"/>
            </a:xfrm>
          </p:grpSpPr>
          <p:sp>
            <p:nvSpPr>
              <p:cNvPr id="43" name="Rectangle 16"/>
              <p:cNvSpPr/>
              <p:nvPr/>
            </p:nvSpPr>
            <p:spPr>
              <a:xfrm>
                <a:off x="2988911" y="2133057"/>
                <a:ext cx="2293786" cy="914400"/>
              </a:xfrm>
              <a:prstGeom prst="rect">
                <a:avLst/>
              </a:prstGeom>
            </p:spPr>
            <p:txBody>
              <a:bodyPr wrap="square">
                <a:spAutoFit/>
              </a:bodyPr>
              <a:lstStyle/>
              <a:p>
                <a:pPr algn="just">
                  <a:lnSpc>
                    <a:spcPct val="150000"/>
                  </a:lnSpc>
                  <a:buClr>
                    <a:srgbClr val="E24848"/>
                  </a:buClr>
                  <a:defRPr/>
                </a:pPr>
                <a:r>
                  <a:rPr lang="zh-CN" altLang="en-US" sz="12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教育、综治、人民法院、人民检察院、公安、民政、司法、共青团、妇联等部门组织。</a:t>
                </a:r>
              </a:p>
            </p:txBody>
          </p:sp>
          <p:sp>
            <p:nvSpPr>
              <p:cNvPr id="44" name="Title 11"/>
              <p:cNvSpPr txBox="1"/>
              <p:nvPr/>
            </p:nvSpPr>
            <p:spPr>
              <a:xfrm>
                <a:off x="2969856" y="1577324"/>
                <a:ext cx="2243809" cy="64008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借助专业力量，</a:t>
                </a:r>
              </a:p>
              <a:p>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推动多部门联动</a:t>
                </a:r>
              </a:p>
            </p:txBody>
          </p:sp>
        </p:grpSp>
      </p:grpSp>
      <p:grpSp>
        <p:nvGrpSpPr>
          <p:cNvPr id="49" name="组合 48"/>
          <p:cNvGrpSpPr/>
          <p:nvPr/>
        </p:nvGrpSpPr>
        <p:grpSpPr>
          <a:xfrm>
            <a:off x="8352333" y="3859213"/>
            <a:ext cx="3318856" cy="2061615"/>
            <a:chOff x="8061550" y="3859213"/>
            <a:chExt cx="3318856" cy="2061615"/>
          </a:xfrm>
        </p:grpSpPr>
        <p:grpSp>
          <p:nvGrpSpPr>
            <p:cNvPr id="50" name="组合 49"/>
            <p:cNvGrpSpPr/>
            <p:nvPr/>
          </p:nvGrpSpPr>
          <p:grpSpPr>
            <a:xfrm>
              <a:off x="8061550" y="3859213"/>
              <a:ext cx="762000" cy="1344612"/>
              <a:chOff x="8061550" y="3859213"/>
              <a:chExt cx="762000" cy="1344612"/>
            </a:xfrm>
          </p:grpSpPr>
          <p:sp>
            <p:nvSpPr>
              <p:cNvPr id="54" name="椭圆 53"/>
              <p:cNvSpPr/>
              <p:nvPr/>
            </p:nvSpPr>
            <p:spPr>
              <a:xfrm flipV="1">
                <a:off x="8325075" y="3859213"/>
                <a:ext cx="234950" cy="234950"/>
              </a:xfrm>
              <a:prstGeom prst="ellipse">
                <a:avLst/>
              </a:prstGeom>
              <a:solidFill>
                <a:schemeClr val="tx1">
                  <a:lumMod val="75000"/>
                  <a:lumOff val="25000"/>
                </a:schemeClr>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latin typeface="思源黑体 CN Bold" panose="020B0800000000000000" pitchFamily="34" charset="-122"/>
                  <a:ea typeface="思源黑体 CN Bold" panose="020B0800000000000000" pitchFamily="34" charset="-122"/>
                  <a:cs typeface="+mn-ea"/>
                  <a:sym typeface="+mn-lt"/>
                </a:endParaRPr>
              </a:p>
            </p:txBody>
          </p:sp>
          <p:sp>
            <p:nvSpPr>
              <p:cNvPr id="55" name="椭圆 54"/>
              <p:cNvSpPr/>
              <p:nvPr/>
            </p:nvSpPr>
            <p:spPr>
              <a:xfrm flipV="1">
                <a:off x="8061550" y="4441825"/>
                <a:ext cx="762000" cy="762000"/>
              </a:xfrm>
              <a:prstGeom prst="ellipse">
                <a:avLst/>
              </a:prstGeom>
              <a:solidFill>
                <a:schemeClr val="tx1">
                  <a:lumMod val="75000"/>
                  <a:lumOff val="2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latin typeface="思源黑体 CN Bold" panose="020B0800000000000000" pitchFamily="34" charset="-122"/>
                  <a:ea typeface="思源黑体 CN Bold" panose="020B0800000000000000" pitchFamily="34" charset="-122"/>
                  <a:cs typeface="+mn-ea"/>
                  <a:sym typeface="+mn-lt"/>
                </a:endParaRPr>
              </a:p>
            </p:txBody>
          </p:sp>
          <p:cxnSp>
            <p:nvCxnSpPr>
              <p:cNvPr id="56" name="直接连接符 55"/>
              <p:cNvCxnSpPr>
                <a:stCxn id="55" idx="4"/>
              </p:cNvCxnSpPr>
              <p:nvPr/>
            </p:nvCxnSpPr>
            <p:spPr>
              <a:xfrm flipH="1" flipV="1">
                <a:off x="8442550" y="4097338"/>
                <a:ext cx="0" cy="344487"/>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57" name="KSO_Shape"/>
              <p:cNvSpPr>
                <a:spLocks noChangeAspect="1"/>
              </p:cNvSpPr>
              <p:nvPr/>
            </p:nvSpPr>
            <p:spPr bwMode="auto">
              <a:xfrm>
                <a:off x="8172675" y="4725988"/>
                <a:ext cx="539750" cy="193675"/>
              </a:xfrm>
              <a:custGeom>
                <a:avLst/>
                <a:gdLst>
                  <a:gd name="T0" fmla="*/ 2147483646 w 410"/>
                  <a:gd name="T1" fmla="*/ 2147483646 h 146"/>
                  <a:gd name="T2" fmla="*/ 2147483646 w 410"/>
                  <a:gd name="T3" fmla="*/ 2147483646 h 146"/>
                  <a:gd name="T4" fmla="*/ 2147483646 w 410"/>
                  <a:gd name="T5" fmla="*/ 2147483646 h 146"/>
                  <a:gd name="T6" fmla="*/ 2147483646 w 410"/>
                  <a:gd name="T7" fmla="*/ 2147483646 h 146"/>
                  <a:gd name="T8" fmla="*/ 2147483646 w 410"/>
                  <a:gd name="T9" fmla="*/ 2147483646 h 146"/>
                  <a:gd name="T10" fmla="*/ 2147483646 w 410"/>
                  <a:gd name="T11" fmla="*/ 2147483646 h 146"/>
                  <a:gd name="T12" fmla="*/ 2147483646 w 410"/>
                  <a:gd name="T13" fmla="*/ 2147483646 h 146"/>
                  <a:gd name="T14" fmla="*/ 2147483646 w 410"/>
                  <a:gd name="T15" fmla="*/ 0 h 146"/>
                  <a:gd name="T16" fmla="*/ 2147483646 w 410"/>
                  <a:gd name="T17" fmla="*/ 2147483646 h 146"/>
                  <a:gd name="T18" fmla="*/ 2147483646 w 410"/>
                  <a:gd name="T19" fmla="*/ 2147483646 h 146"/>
                  <a:gd name="T20" fmla="*/ 2147483646 w 410"/>
                  <a:gd name="T21" fmla="*/ 2147483646 h 146"/>
                  <a:gd name="T22" fmla="*/ 2147483646 w 410"/>
                  <a:gd name="T23" fmla="*/ 2147483646 h 146"/>
                  <a:gd name="T24" fmla="*/ 2147483646 w 410"/>
                  <a:gd name="T25" fmla="*/ 2147483646 h 146"/>
                  <a:gd name="T26" fmla="*/ 2147483646 w 410"/>
                  <a:gd name="T27" fmla="*/ 2147483646 h 146"/>
                  <a:gd name="T28" fmla="*/ 2147483646 w 410"/>
                  <a:gd name="T29" fmla="*/ 2147483646 h 146"/>
                  <a:gd name="T30" fmla="*/ 2147483646 w 410"/>
                  <a:gd name="T31" fmla="*/ 2147483646 h 146"/>
                  <a:gd name="T32" fmla="*/ 2147483646 w 410"/>
                  <a:gd name="T33" fmla="*/ 2147483646 h 146"/>
                  <a:gd name="T34" fmla="*/ 2147483646 w 410"/>
                  <a:gd name="T35" fmla="*/ 2147483646 h 146"/>
                  <a:gd name="T36" fmla="*/ 2147483646 w 410"/>
                  <a:gd name="T37" fmla="*/ 2147483646 h 146"/>
                  <a:gd name="T38" fmla="*/ 2147483646 w 410"/>
                  <a:gd name="T39" fmla="*/ 2147483646 h 146"/>
                  <a:gd name="T40" fmla="*/ 2147483646 w 410"/>
                  <a:gd name="T41" fmla="*/ 2147483646 h 146"/>
                  <a:gd name="T42" fmla="*/ 2147483646 w 410"/>
                  <a:gd name="T43" fmla="*/ 2147483646 h 146"/>
                  <a:gd name="T44" fmla="*/ 2147483646 w 410"/>
                  <a:gd name="T45" fmla="*/ 2147483646 h 146"/>
                  <a:gd name="T46" fmla="*/ 2147483646 w 410"/>
                  <a:gd name="T47" fmla="*/ 2147483646 h 146"/>
                  <a:gd name="T48" fmla="*/ 2147483646 w 410"/>
                  <a:gd name="T49" fmla="*/ 2147483646 h 146"/>
                  <a:gd name="T50" fmla="*/ 2147483646 w 410"/>
                  <a:gd name="T51" fmla="*/ 2147483646 h 146"/>
                  <a:gd name="T52" fmla="*/ 2147483646 w 410"/>
                  <a:gd name="T53" fmla="*/ 2147483646 h 146"/>
                  <a:gd name="T54" fmla="*/ 2147483646 w 410"/>
                  <a:gd name="T55" fmla="*/ 2147483646 h 146"/>
                  <a:gd name="T56" fmla="*/ 2147483646 w 410"/>
                  <a:gd name="T57" fmla="*/ 2147483646 h 146"/>
                  <a:gd name="T58" fmla="*/ 2147483646 w 410"/>
                  <a:gd name="T59" fmla="*/ 2147483646 h 146"/>
                  <a:gd name="T60" fmla="*/ 2147483646 w 410"/>
                  <a:gd name="T61" fmla="*/ 2147483646 h 146"/>
                  <a:gd name="T62" fmla="*/ 2147483646 w 410"/>
                  <a:gd name="T63" fmla="*/ 2147483646 h 146"/>
                  <a:gd name="T64" fmla="*/ 2147483646 w 410"/>
                  <a:gd name="T65" fmla="*/ 2147483646 h 146"/>
                  <a:gd name="T66" fmla="*/ 2147483646 w 410"/>
                  <a:gd name="T67" fmla="*/ 2147483646 h 146"/>
                  <a:gd name="T68" fmla="*/ 2147483646 w 410"/>
                  <a:gd name="T69" fmla="*/ 2147483646 h 146"/>
                  <a:gd name="T70" fmla="*/ 2147483646 w 410"/>
                  <a:gd name="T71" fmla="*/ 2147483646 h 146"/>
                  <a:gd name="T72" fmla="*/ 2147483646 w 410"/>
                  <a:gd name="T73" fmla="*/ 2147483646 h 146"/>
                  <a:gd name="T74" fmla="*/ 2147483646 w 410"/>
                  <a:gd name="T75" fmla="*/ 2147483646 h 146"/>
                  <a:gd name="T76" fmla="*/ 2147483646 w 410"/>
                  <a:gd name="T77" fmla="*/ 2147483646 h 146"/>
                  <a:gd name="T78" fmla="*/ 2147483646 w 410"/>
                  <a:gd name="T79" fmla="*/ 2147483646 h 146"/>
                  <a:gd name="T80" fmla="*/ 2147483646 w 410"/>
                  <a:gd name="T81" fmla="*/ 2147483646 h 146"/>
                  <a:gd name="T82" fmla="*/ 2147483646 w 410"/>
                  <a:gd name="T83" fmla="*/ 2147483646 h 146"/>
                  <a:gd name="T84" fmla="*/ 2147483646 w 410"/>
                  <a:gd name="T85" fmla="*/ 2147483646 h 146"/>
                  <a:gd name="T86" fmla="*/ 2147483646 w 410"/>
                  <a:gd name="T87" fmla="*/ 2147483646 h 146"/>
                  <a:gd name="T88" fmla="*/ 2147483646 w 410"/>
                  <a:gd name="T89" fmla="*/ 2147483646 h 146"/>
                  <a:gd name="T90" fmla="*/ 2147483646 w 410"/>
                  <a:gd name="T91" fmla="*/ 2147483646 h 146"/>
                  <a:gd name="T92" fmla="*/ 2147483646 w 410"/>
                  <a:gd name="T93" fmla="*/ 2147483646 h 146"/>
                  <a:gd name="T94" fmla="*/ 0 w 410"/>
                  <a:gd name="T95" fmla="*/ 2147483646 h 146"/>
                  <a:gd name="T96" fmla="*/ 2147483646 w 410"/>
                  <a:gd name="T97" fmla="*/ 2147483646 h 146"/>
                  <a:gd name="T98" fmla="*/ 2147483646 w 410"/>
                  <a:gd name="T99" fmla="*/ 2147483646 h 146"/>
                  <a:gd name="T100" fmla="*/ 2147483646 w 410"/>
                  <a:gd name="T101" fmla="*/ 2147483646 h 146"/>
                  <a:gd name="T102" fmla="*/ 2147483646 w 410"/>
                  <a:gd name="T103" fmla="*/ 2147483646 h 146"/>
                  <a:gd name="T104" fmla="*/ 2147483646 w 410"/>
                  <a:gd name="T105" fmla="*/ 2147483646 h 146"/>
                  <a:gd name="T106" fmla="*/ 2147483646 w 410"/>
                  <a:gd name="T107" fmla="*/ 2147483646 h 146"/>
                  <a:gd name="T108" fmla="*/ 2147483646 w 410"/>
                  <a:gd name="T109" fmla="*/ 2147483646 h 146"/>
                  <a:gd name="T110" fmla="*/ 2147483646 w 410"/>
                  <a:gd name="T111" fmla="*/ 2147483646 h 146"/>
                  <a:gd name="T112" fmla="*/ 2147483646 w 410"/>
                  <a:gd name="T113" fmla="*/ 2147483646 h 146"/>
                  <a:gd name="T114" fmla="*/ 2147483646 w 410"/>
                  <a:gd name="T115" fmla="*/ 2147483646 h 146"/>
                  <a:gd name="T116" fmla="*/ 2147483646 w 410"/>
                  <a:gd name="T117" fmla="*/ 2147483646 h 146"/>
                  <a:gd name="T118" fmla="*/ 2147483646 w 410"/>
                  <a:gd name="T119" fmla="*/ 2147483646 h 1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410"/>
                  <a:gd name="T181" fmla="*/ 0 h 146"/>
                  <a:gd name="T182" fmla="*/ 410 w 410"/>
                  <a:gd name="T183" fmla="*/ 146 h 1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2"/>
                      <a:pt x="30" y="52"/>
                    </a:cubicBezTo>
                    <a:cubicBezTo>
                      <a:pt x="20" y="52"/>
                      <a:pt x="20" y="52"/>
                      <a:pt x="20" y="52"/>
                    </a:cubicBezTo>
                    <a:cubicBezTo>
                      <a:pt x="17" y="52"/>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6"/>
                    </a:moveTo>
                    <a:cubicBezTo>
                      <a:pt x="75" y="70"/>
                      <a:pt x="72" y="72"/>
                      <a:pt x="69" y="72"/>
                    </a:cubicBezTo>
                    <a:cubicBezTo>
                      <a:pt x="58" y="72"/>
                      <a:pt x="58" y="72"/>
                      <a:pt x="58" y="72"/>
                    </a:cubicBezTo>
                    <a:cubicBezTo>
                      <a:pt x="55" y="72"/>
                      <a:pt x="52" y="70"/>
                      <a:pt x="52" y="66"/>
                    </a:cubicBezTo>
                    <a:cubicBezTo>
                      <a:pt x="52" y="17"/>
                      <a:pt x="52" y="17"/>
                      <a:pt x="52" y="17"/>
                    </a:cubicBezTo>
                    <a:cubicBezTo>
                      <a:pt x="52" y="14"/>
                      <a:pt x="55" y="11"/>
                      <a:pt x="58" y="11"/>
                    </a:cubicBezTo>
                    <a:cubicBezTo>
                      <a:pt x="69" y="11"/>
                      <a:pt x="69" y="11"/>
                      <a:pt x="69" y="11"/>
                    </a:cubicBezTo>
                    <a:cubicBezTo>
                      <a:pt x="72" y="11"/>
                      <a:pt x="75" y="14"/>
                      <a:pt x="75" y="17"/>
                    </a:cubicBezTo>
                    <a:lnTo>
                      <a:pt x="75" y="66"/>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2"/>
                      <a:pt x="133" y="52"/>
                    </a:cubicBezTo>
                    <a:cubicBezTo>
                      <a:pt x="123" y="52"/>
                      <a:pt x="123" y="52"/>
                      <a:pt x="123" y="52"/>
                    </a:cubicBezTo>
                    <a:cubicBezTo>
                      <a:pt x="120" y="52"/>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2"/>
                      <a:pt x="170" y="52"/>
                    </a:cubicBezTo>
                    <a:cubicBezTo>
                      <a:pt x="160" y="52"/>
                      <a:pt x="160" y="52"/>
                      <a:pt x="160" y="52"/>
                    </a:cubicBezTo>
                    <a:cubicBezTo>
                      <a:pt x="157" y="52"/>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2"/>
                      <a:pt x="206" y="52"/>
                    </a:cubicBezTo>
                    <a:cubicBezTo>
                      <a:pt x="197" y="52"/>
                      <a:pt x="197" y="52"/>
                      <a:pt x="197" y="52"/>
                    </a:cubicBezTo>
                    <a:cubicBezTo>
                      <a:pt x="194" y="52"/>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6"/>
                    </a:moveTo>
                    <a:cubicBezTo>
                      <a:pt x="252" y="70"/>
                      <a:pt x="249" y="72"/>
                      <a:pt x="246" y="72"/>
                    </a:cubicBezTo>
                    <a:cubicBezTo>
                      <a:pt x="235" y="72"/>
                      <a:pt x="235" y="72"/>
                      <a:pt x="235" y="72"/>
                    </a:cubicBezTo>
                    <a:cubicBezTo>
                      <a:pt x="231" y="72"/>
                      <a:pt x="229" y="70"/>
                      <a:pt x="229" y="66"/>
                    </a:cubicBezTo>
                    <a:cubicBezTo>
                      <a:pt x="229" y="17"/>
                      <a:pt x="229" y="17"/>
                      <a:pt x="229" y="17"/>
                    </a:cubicBezTo>
                    <a:cubicBezTo>
                      <a:pt x="229" y="14"/>
                      <a:pt x="231" y="11"/>
                      <a:pt x="235" y="11"/>
                    </a:cubicBezTo>
                    <a:cubicBezTo>
                      <a:pt x="246" y="11"/>
                      <a:pt x="246" y="11"/>
                      <a:pt x="246" y="11"/>
                    </a:cubicBezTo>
                    <a:cubicBezTo>
                      <a:pt x="249" y="11"/>
                      <a:pt x="252" y="14"/>
                      <a:pt x="252" y="17"/>
                    </a:cubicBezTo>
                    <a:lnTo>
                      <a:pt x="252" y="66"/>
                    </a:lnTo>
                    <a:close/>
                    <a:moveTo>
                      <a:pt x="336" y="63"/>
                    </a:moveTo>
                    <a:cubicBezTo>
                      <a:pt x="301" y="63"/>
                      <a:pt x="276" y="52"/>
                      <a:pt x="276" y="21"/>
                    </a:cubicBezTo>
                    <a:cubicBezTo>
                      <a:pt x="276" y="19"/>
                      <a:pt x="276" y="16"/>
                      <a:pt x="276" y="13"/>
                    </a:cubicBezTo>
                    <a:cubicBezTo>
                      <a:pt x="325" y="20"/>
                      <a:pt x="363" y="44"/>
                      <a:pt x="383" y="63"/>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4" y="104"/>
                      <a:pt x="304" y="104"/>
                      <a:pt x="304"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1" y="104"/>
                      <a:pt x="131" y="104"/>
                      <a:pt x="131" y="104"/>
                    </a:cubicBezTo>
                    <a:cubicBezTo>
                      <a:pt x="125" y="116"/>
                      <a:pt x="125" y="116"/>
                      <a:pt x="125" y="116"/>
                    </a:cubicBezTo>
                    <a:cubicBezTo>
                      <a:pt x="105" y="116"/>
                      <a:pt x="105" y="116"/>
                      <a:pt x="105" y="116"/>
                    </a:cubicBezTo>
                    <a:lnTo>
                      <a:pt x="105" y="95"/>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pPr>
                <a:endParaRPr lang="zh-CN" altLang="en-US">
                  <a:solidFill>
                    <a:prstClr val="black"/>
                  </a:solidFill>
                  <a:latin typeface="思源黑体 CN Bold" panose="020B0800000000000000" pitchFamily="34" charset="-122"/>
                  <a:ea typeface="思源黑体 CN Bold" panose="020B0800000000000000" pitchFamily="34" charset="-122"/>
                  <a:cs typeface="+mn-ea"/>
                  <a:sym typeface="+mn-lt"/>
                </a:endParaRPr>
              </a:p>
            </p:txBody>
          </p:sp>
        </p:grpSp>
        <p:grpSp>
          <p:nvGrpSpPr>
            <p:cNvPr id="51" name="组合 50"/>
            <p:cNvGrpSpPr/>
            <p:nvPr/>
          </p:nvGrpSpPr>
          <p:grpSpPr>
            <a:xfrm>
              <a:off x="9067567" y="4426891"/>
              <a:ext cx="2312839" cy="1493937"/>
              <a:chOff x="2671645" y="1815049"/>
              <a:chExt cx="2312839" cy="1493937"/>
            </a:xfrm>
          </p:grpSpPr>
          <p:sp>
            <p:nvSpPr>
              <p:cNvPr id="52" name="Rectangle 16"/>
              <p:cNvSpPr/>
              <p:nvPr/>
            </p:nvSpPr>
            <p:spPr>
              <a:xfrm>
                <a:off x="2690698" y="2414382"/>
                <a:ext cx="2293786" cy="914400"/>
              </a:xfrm>
              <a:prstGeom prst="rect">
                <a:avLst/>
              </a:prstGeom>
            </p:spPr>
            <p:txBody>
              <a:bodyPr wrap="square">
                <a:spAutoFit/>
              </a:bodyPr>
              <a:lstStyle/>
              <a:p>
                <a:pPr algn="just">
                  <a:lnSpc>
                    <a:spcPct val="150000"/>
                  </a:lnSpc>
                  <a:buClr>
                    <a:srgbClr val="E24848"/>
                  </a:buClr>
                  <a:defRPr/>
                </a:pPr>
                <a:r>
                  <a:rPr lang="zh-CN" altLang="en-US" sz="12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力争避免产生深刻影响，要及时妥善处理，有时不必深究事实真相。</a:t>
                </a:r>
              </a:p>
            </p:txBody>
          </p:sp>
          <p:sp>
            <p:nvSpPr>
              <p:cNvPr id="53" name="Title 11"/>
              <p:cNvSpPr txBox="1"/>
              <p:nvPr/>
            </p:nvSpPr>
            <p:spPr>
              <a:xfrm>
                <a:off x="2671646" y="1815049"/>
                <a:ext cx="2312839" cy="64008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及时妥善为目标，</a:t>
                </a:r>
              </a:p>
              <a:p>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力争有效治理</a:t>
                </a:r>
              </a:p>
            </p:txBody>
          </p:sp>
        </p:grpSp>
      </p:grpSp>
      <p:grpSp>
        <p:nvGrpSpPr>
          <p:cNvPr id="58" name="组合 57"/>
          <p:cNvGrpSpPr/>
          <p:nvPr/>
        </p:nvGrpSpPr>
        <p:grpSpPr>
          <a:xfrm>
            <a:off x="4592102" y="3859213"/>
            <a:ext cx="3140075" cy="2048078"/>
            <a:chOff x="4592102" y="3859213"/>
            <a:chExt cx="3140075" cy="2048078"/>
          </a:xfrm>
        </p:grpSpPr>
        <p:grpSp>
          <p:nvGrpSpPr>
            <p:cNvPr id="59" name="组合 58"/>
            <p:cNvGrpSpPr/>
            <p:nvPr/>
          </p:nvGrpSpPr>
          <p:grpSpPr>
            <a:xfrm>
              <a:off x="4592102" y="3859213"/>
              <a:ext cx="762000" cy="1339850"/>
              <a:chOff x="4921475" y="3859213"/>
              <a:chExt cx="762000" cy="1339850"/>
            </a:xfrm>
          </p:grpSpPr>
          <p:sp>
            <p:nvSpPr>
              <p:cNvPr id="63" name="椭圆 62"/>
              <p:cNvSpPr/>
              <p:nvPr/>
            </p:nvSpPr>
            <p:spPr>
              <a:xfrm flipV="1">
                <a:off x="5185000" y="3859213"/>
                <a:ext cx="234950" cy="234950"/>
              </a:xfrm>
              <a:prstGeom prst="ellipse">
                <a:avLst/>
              </a:prstGeom>
              <a:solidFill>
                <a:srgbClr val="D9273C"/>
              </a:solidFill>
              <a:ln w="38100">
                <a:solidFill>
                  <a:srgbClr val="D9273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latin typeface="思源黑体 CN Bold" panose="020B0800000000000000" pitchFamily="34" charset="-122"/>
                  <a:ea typeface="思源黑体 CN Bold" panose="020B0800000000000000" pitchFamily="34" charset="-122"/>
                  <a:cs typeface="+mn-ea"/>
                  <a:sym typeface="+mn-lt"/>
                </a:endParaRPr>
              </a:p>
            </p:txBody>
          </p:sp>
          <p:sp>
            <p:nvSpPr>
              <p:cNvPr id="64" name="椭圆 63"/>
              <p:cNvSpPr/>
              <p:nvPr/>
            </p:nvSpPr>
            <p:spPr>
              <a:xfrm flipV="1">
                <a:off x="4921475" y="4437063"/>
                <a:ext cx="762000" cy="762000"/>
              </a:xfrm>
              <a:prstGeom prst="ellipse">
                <a:avLst/>
              </a:prstGeom>
              <a:solidFill>
                <a:srgbClr val="D927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latin typeface="思源黑体 CN Bold" panose="020B0800000000000000" pitchFamily="34" charset="-122"/>
                  <a:ea typeface="思源黑体 CN Bold" panose="020B0800000000000000" pitchFamily="34" charset="-122"/>
                  <a:cs typeface="+mn-ea"/>
                  <a:sym typeface="+mn-lt"/>
                </a:endParaRPr>
              </a:p>
            </p:txBody>
          </p:sp>
          <p:cxnSp>
            <p:nvCxnSpPr>
              <p:cNvPr id="65" name="直接连接符 64"/>
              <p:cNvCxnSpPr>
                <a:stCxn id="64" idx="4"/>
              </p:cNvCxnSpPr>
              <p:nvPr/>
            </p:nvCxnSpPr>
            <p:spPr>
              <a:xfrm flipH="1" flipV="1">
                <a:off x="5302475" y="4094163"/>
                <a:ext cx="0" cy="34290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66" name="KSO_Shape"/>
              <p:cNvSpPr>
                <a:spLocks noChangeAspect="1"/>
              </p:cNvSpPr>
              <p:nvPr/>
            </p:nvSpPr>
            <p:spPr bwMode="auto">
              <a:xfrm>
                <a:off x="5032600" y="4676775"/>
                <a:ext cx="539750" cy="284163"/>
              </a:xfrm>
              <a:custGeom>
                <a:avLst/>
                <a:gdLst>
                  <a:gd name="T0" fmla="*/ 22790 w 864000"/>
                  <a:gd name="T1" fmla="*/ 36252 h 454098"/>
                  <a:gd name="T2" fmla="*/ 44381 w 864000"/>
                  <a:gd name="T3" fmla="*/ 35237 h 454098"/>
                  <a:gd name="T4" fmla="*/ 56856 w 864000"/>
                  <a:gd name="T5" fmla="*/ 35237 h 454098"/>
                  <a:gd name="T6" fmla="*/ 70770 w 864000"/>
                  <a:gd name="T7" fmla="*/ 36366 h 454098"/>
                  <a:gd name="T8" fmla="*/ 50618 w 864000"/>
                  <a:gd name="T9" fmla="*/ 37495 h 454098"/>
                  <a:gd name="T10" fmla="*/ 30467 w 864000"/>
                  <a:gd name="T11" fmla="*/ 36366 h 454098"/>
                  <a:gd name="T12" fmla="*/ 8876 w 864000"/>
                  <a:gd name="T13" fmla="*/ 35349 h 454098"/>
                  <a:gd name="T14" fmla="*/ 0 w 864000"/>
                  <a:gd name="T15" fmla="*/ 35575 h 454098"/>
                  <a:gd name="T16" fmla="*/ 8876 w 864000"/>
                  <a:gd name="T17" fmla="*/ 31286 h 454098"/>
                  <a:gd name="T18" fmla="*/ 29028 w 864000"/>
                  <a:gd name="T19" fmla="*/ 32528 h 454098"/>
                  <a:gd name="T20" fmla="*/ 44621 w 864000"/>
                  <a:gd name="T21" fmla="*/ 32528 h 454098"/>
                  <a:gd name="T22" fmla="*/ 64533 w 864000"/>
                  <a:gd name="T23" fmla="*/ 31286 h 454098"/>
                  <a:gd name="T24" fmla="*/ 64533 w 864000"/>
                  <a:gd name="T25" fmla="*/ 32640 h 454098"/>
                  <a:gd name="T26" fmla="*/ 42942 w 864000"/>
                  <a:gd name="T27" fmla="*/ 33543 h 454098"/>
                  <a:gd name="T28" fmla="*/ 22790 w 864000"/>
                  <a:gd name="T29" fmla="*/ 34672 h 454098"/>
                  <a:gd name="T30" fmla="*/ 2639 w 864000"/>
                  <a:gd name="T31" fmla="*/ 33543 h 454098"/>
                  <a:gd name="T32" fmla="*/ 1199 w 864000"/>
                  <a:gd name="T33" fmla="*/ 32528 h 454098"/>
                  <a:gd name="T34" fmla="*/ 54655 w 864000"/>
                  <a:gd name="T35" fmla="*/ 28326 h 454098"/>
                  <a:gd name="T36" fmla="*/ 37526 w 864000"/>
                  <a:gd name="T37" fmla="*/ 21999 h 454098"/>
                  <a:gd name="T38" fmla="*/ 42522 w 864000"/>
                  <a:gd name="T39" fmla="*/ 21999 h 454098"/>
                  <a:gd name="T40" fmla="*/ 30960 w 864000"/>
                  <a:gd name="T41" fmla="*/ 24156 h 454098"/>
                  <a:gd name="T42" fmla="*/ 30960 w 864000"/>
                  <a:gd name="T43" fmla="*/ 21999 h 454098"/>
                  <a:gd name="T44" fmla="*/ 29246 w 864000"/>
                  <a:gd name="T45" fmla="*/ 24156 h 454098"/>
                  <a:gd name="T46" fmla="*/ 17542 w 864000"/>
                  <a:gd name="T47" fmla="*/ 21999 h 454098"/>
                  <a:gd name="T48" fmla="*/ 22538 w 864000"/>
                  <a:gd name="T49" fmla="*/ 21999 h 454098"/>
                  <a:gd name="T50" fmla="*/ 10833 w 864000"/>
                  <a:gd name="T51" fmla="*/ 24156 h 454098"/>
                  <a:gd name="T52" fmla="*/ 11832 w 864000"/>
                  <a:gd name="T53" fmla="*/ 21999 h 454098"/>
                  <a:gd name="T54" fmla="*/ 69644 w 864000"/>
                  <a:gd name="T55" fmla="*/ 21280 h 454098"/>
                  <a:gd name="T56" fmla="*/ 59795 w 864000"/>
                  <a:gd name="T57" fmla="*/ 28972 h 454098"/>
                  <a:gd name="T58" fmla="*/ 70770 w 864000"/>
                  <a:gd name="T59" fmla="*/ 30350 h 454098"/>
                  <a:gd name="T60" fmla="*/ 60874 w 864000"/>
                  <a:gd name="T61" fmla="*/ 30115 h 454098"/>
                  <a:gd name="T62" fmla="*/ 57968 w 864000"/>
                  <a:gd name="T63" fmla="*/ 30914 h 454098"/>
                  <a:gd name="T64" fmla="*/ 45881 w 864000"/>
                  <a:gd name="T65" fmla="*/ 31512 h 454098"/>
                  <a:gd name="T66" fmla="*/ 33315 w 864000"/>
                  <a:gd name="T67" fmla="*/ 30914 h 454098"/>
                  <a:gd name="T68" fmla="*/ 22790 w 864000"/>
                  <a:gd name="T69" fmla="*/ 31963 h 454098"/>
                  <a:gd name="T70" fmla="*/ 10401 w 864000"/>
                  <a:gd name="T71" fmla="*/ 30914 h 454098"/>
                  <a:gd name="T72" fmla="*/ 2639 w 864000"/>
                  <a:gd name="T73" fmla="*/ 30834 h 454098"/>
                  <a:gd name="T74" fmla="*/ 1199 w 864000"/>
                  <a:gd name="T75" fmla="*/ 29706 h 454098"/>
                  <a:gd name="T76" fmla="*/ 1983 w 864000"/>
                  <a:gd name="T77" fmla="*/ 24156 h 454098"/>
                  <a:gd name="T78" fmla="*/ 6979 w 864000"/>
                  <a:gd name="T79" fmla="*/ 17111 h 454098"/>
                  <a:gd name="T80" fmla="*/ 55655 w 864000"/>
                  <a:gd name="T81" fmla="*/ 15529 h 454098"/>
                  <a:gd name="T82" fmla="*/ 8549 w 864000"/>
                  <a:gd name="T83" fmla="*/ 13803 h 454098"/>
                  <a:gd name="T84" fmla="*/ 52943 w 864000"/>
                  <a:gd name="T85" fmla="*/ 12222 h 454098"/>
                  <a:gd name="T86" fmla="*/ 9976 w 864000"/>
                  <a:gd name="T87" fmla="*/ 10496 h 454098"/>
                  <a:gd name="T88" fmla="*/ 49232 w 864000"/>
                  <a:gd name="T89" fmla="*/ 8771 h 454098"/>
                  <a:gd name="T90" fmla="*/ 48232 w 864000"/>
                  <a:gd name="T91" fmla="*/ 7190 h 454098"/>
                  <a:gd name="T92" fmla="*/ 9691 w 864000"/>
                  <a:gd name="T93" fmla="*/ 7190 h 454098"/>
                  <a:gd name="T94" fmla="*/ 48232 w 864000"/>
                  <a:gd name="T95" fmla="*/ 5608 h 454098"/>
                  <a:gd name="T96" fmla="*/ 15400 w 864000"/>
                  <a:gd name="T97" fmla="*/ 0 h 454098"/>
                  <a:gd name="T98" fmla="*/ 13116 w 864000"/>
                  <a:gd name="T99" fmla="*/ 5608 h 45409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864000"/>
                  <a:gd name="T151" fmla="*/ 0 h 454098"/>
                  <a:gd name="T152" fmla="*/ 864000 w 864000"/>
                  <a:gd name="T153" fmla="*/ 454098 h 45409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864000" h="454098">
                    <a:moveTo>
                      <a:pt x="108366" y="413085"/>
                    </a:moveTo>
                    <a:cubicBezTo>
                      <a:pt x="155227" y="413085"/>
                      <a:pt x="184515" y="421288"/>
                      <a:pt x="202088" y="426756"/>
                    </a:cubicBezTo>
                    <a:cubicBezTo>
                      <a:pt x="219661" y="432225"/>
                      <a:pt x="240163" y="439060"/>
                      <a:pt x="278237" y="439060"/>
                    </a:cubicBezTo>
                    <a:cubicBezTo>
                      <a:pt x="316312" y="439060"/>
                      <a:pt x="333885" y="432225"/>
                      <a:pt x="354387" y="426756"/>
                    </a:cubicBezTo>
                    <a:cubicBezTo>
                      <a:pt x="371960" y="421288"/>
                      <a:pt x="401248" y="413085"/>
                      <a:pt x="448109" y="413085"/>
                    </a:cubicBezTo>
                    <a:cubicBezTo>
                      <a:pt x="494970" y="413085"/>
                      <a:pt x="524258" y="421288"/>
                      <a:pt x="541831" y="426756"/>
                    </a:cubicBezTo>
                    <a:cubicBezTo>
                      <a:pt x="541831" y="426756"/>
                      <a:pt x="541831" y="426756"/>
                      <a:pt x="544760" y="428123"/>
                    </a:cubicBezTo>
                    <a:cubicBezTo>
                      <a:pt x="562333" y="433592"/>
                      <a:pt x="582834" y="439060"/>
                      <a:pt x="617980" y="439060"/>
                    </a:cubicBezTo>
                    <a:cubicBezTo>
                      <a:pt x="656054" y="439060"/>
                      <a:pt x="673627" y="432225"/>
                      <a:pt x="694129" y="426756"/>
                    </a:cubicBezTo>
                    <a:cubicBezTo>
                      <a:pt x="711702" y="421288"/>
                      <a:pt x="740990" y="413085"/>
                      <a:pt x="787851" y="413085"/>
                    </a:cubicBezTo>
                    <a:cubicBezTo>
                      <a:pt x="820068" y="413085"/>
                      <a:pt x="846427" y="417187"/>
                      <a:pt x="864000" y="422655"/>
                    </a:cubicBezTo>
                    <a:cubicBezTo>
                      <a:pt x="864000" y="422655"/>
                      <a:pt x="864000" y="422655"/>
                      <a:pt x="864000" y="440427"/>
                    </a:cubicBezTo>
                    <a:cubicBezTo>
                      <a:pt x="843499" y="434959"/>
                      <a:pt x="825926" y="428123"/>
                      <a:pt x="787851" y="428123"/>
                    </a:cubicBezTo>
                    <a:cubicBezTo>
                      <a:pt x="749776" y="428123"/>
                      <a:pt x="732204" y="434959"/>
                      <a:pt x="711702" y="440427"/>
                    </a:cubicBezTo>
                    <a:cubicBezTo>
                      <a:pt x="691200" y="445896"/>
                      <a:pt x="664841" y="454098"/>
                      <a:pt x="617980" y="454098"/>
                    </a:cubicBezTo>
                    <a:cubicBezTo>
                      <a:pt x="571119" y="454098"/>
                      <a:pt x="541831" y="445896"/>
                      <a:pt x="524258" y="440427"/>
                    </a:cubicBezTo>
                    <a:cubicBezTo>
                      <a:pt x="506685" y="434959"/>
                      <a:pt x="486183" y="428123"/>
                      <a:pt x="448109" y="428123"/>
                    </a:cubicBezTo>
                    <a:cubicBezTo>
                      <a:pt x="410034" y="428123"/>
                      <a:pt x="392461" y="434959"/>
                      <a:pt x="371960" y="440427"/>
                    </a:cubicBezTo>
                    <a:cubicBezTo>
                      <a:pt x="351458" y="445896"/>
                      <a:pt x="325099" y="454098"/>
                      <a:pt x="278237" y="454098"/>
                    </a:cubicBezTo>
                    <a:cubicBezTo>
                      <a:pt x="231377" y="454098"/>
                      <a:pt x="202088" y="445896"/>
                      <a:pt x="184515" y="440427"/>
                    </a:cubicBezTo>
                    <a:cubicBezTo>
                      <a:pt x="166943" y="434959"/>
                      <a:pt x="146441" y="428123"/>
                      <a:pt x="108366" y="428123"/>
                    </a:cubicBezTo>
                    <a:cubicBezTo>
                      <a:pt x="70292" y="428123"/>
                      <a:pt x="52719" y="434959"/>
                      <a:pt x="32217" y="440427"/>
                    </a:cubicBezTo>
                    <a:cubicBezTo>
                      <a:pt x="23431" y="443161"/>
                      <a:pt x="11715" y="445896"/>
                      <a:pt x="0" y="448630"/>
                    </a:cubicBezTo>
                    <a:cubicBezTo>
                      <a:pt x="0" y="448630"/>
                      <a:pt x="0" y="448630"/>
                      <a:pt x="0" y="430858"/>
                    </a:cubicBezTo>
                    <a:cubicBezTo>
                      <a:pt x="5857" y="429490"/>
                      <a:pt x="8786" y="428123"/>
                      <a:pt x="14644" y="426756"/>
                    </a:cubicBezTo>
                    <a:cubicBezTo>
                      <a:pt x="32217" y="421288"/>
                      <a:pt x="61505" y="413085"/>
                      <a:pt x="108366" y="413085"/>
                    </a:cubicBezTo>
                    <a:close/>
                    <a:moveTo>
                      <a:pt x="108366" y="378908"/>
                    </a:moveTo>
                    <a:cubicBezTo>
                      <a:pt x="155227" y="378908"/>
                      <a:pt x="184515" y="388478"/>
                      <a:pt x="202088" y="393946"/>
                    </a:cubicBezTo>
                    <a:cubicBezTo>
                      <a:pt x="219661" y="398047"/>
                      <a:pt x="240163" y="404883"/>
                      <a:pt x="278237" y="404883"/>
                    </a:cubicBezTo>
                    <a:cubicBezTo>
                      <a:pt x="316312" y="404883"/>
                      <a:pt x="333885" y="399415"/>
                      <a:pt x="354387" y="393946"/>
                    </a:cubicBezTo>
                    <a:cubicBezTo>
                      <a:pt x="371960" y="387111"/>
                      <a:pt x="401248" y="378908"/>
                      <a:pt x="448109" y="378908"/>
                    </a:cubicBezTo>
                    <a:cubicBezTo>
                      <a:pt x="494970" y="378908"/>
                      <a:pt x="524258" y="388478"/>
                      <a:pt x="541831" y="393946"/>
                    </a:cubicBezTo>
                    <a:cubicBezTo>
                      <a:pt x="541831" y="393946"/>
                      <a:pt x="541831" y="393946"/>
                      <a:pt x="544760" y="393946"/>
                    </a:cubicBezTo>
                    <a:cubicBezTo>
                      <a:pt x="562333" y="399415"/>
                      <a:pt x="582834" y="404883"/>
                      <a:pt x="617980" y="404883"/>
                    </a:cubicBezTo>
                    <a:cubicBezTo>
                      <a:pt x="656054" y="404883"/>
                      <a:pt x="673627" y="399415"/>
                      <a:pt x="694129" y="393946"/>
                    </a:cubicBezTo>
                    <a:cubicBezTo>
                      <a:pt x="711702" y="387111"/>
                      <a:pt x="740990" y="378908"/>
                      <a:pt x="787851" y="378908"/>
                    </a:cubicBezTo>
                    <a:cubicBezTo>
                      <a:pt x="820068" y="378908"/>
                      <a:pt x="846427" y="384377"/>
                      <a:pt x="864000" y="388478"/>
                    </a:cubicBezTo>
                    <a:cubicBezTo>
                      <a:pt x="864000" y="388478"/>
                      <a:pt x="864000" y="388478"/>
                      <a:pt x="864000" y="406250"/>
                    </a:cubicBezTo>
                    <a:cubicBezTo>
                      <a:pt x="843499" y="400782"/>
                      <a:pt x="825926" y="395313"/>
                      <a:pt x="787851" y="395313"/>
                    </a:cubicBezTo>
                    <a:cubicBezTo>
                      <a:pt x="749776" y="395313"/>
                      <a:pt x="732204" y="400782"/>
                      <a:pt x="711702" y="406250"/>
                    </a:cubicBezTo>
                    <a:cubicBezTo>
                      <a:pt x="691200" y="411718"/>
                      <a:pt x="664841" y="421288"/>
                      <a:pt x="617980" y="419921"/>
                    </a:cubicBezTo>
                    <a:cubicBezTo>
                      <a:pt x="571119" y="421288"/>
                      <a:pt x="541831" y="411718"/>
                      <a:pt x="524258" y="406250"/>
                    </a:cubicBezTo>
                    <a:cubicBezTo>
                      <a:pt x="506685" y="400782"/>
                      <a:pt x="486183" y="395313"/>
                      <a:pt x="448109" y="395313"/>
                    </a:cubicBezTo>
                    <a:cubicBezTo>
                      <a:pt x="410034" y="395313"/>
                      <a:pt x="392461" y="400782"/>
                      <a:pt x="371960" y="406250"/>
                    </a:cubicBezTo>
                    <a:cubicBezTo>
                      <a:pt x="351458" y="411718"/>
                      <a:pt x="325099" y="421288"/>
                      <a:pt x="278237" y="419921"/>
                    </a:cubicBezTo>
                    <a:cubicBezTo>
                      <a:pt x="231377" y="421288"/>
                      <a:pt x="202088" y="411718"/>
                      <a:pt x="184515" y="406250"/>
                    </a:cubicBezTo>
                    <a:cubicBezTo>
                      <a:pt x="166943" y="400782"/>
                      <a:pt x="146441" y="395313"/>
                      <a:pt x="108366" y="395313"/>
                    </a:cubicBezTo>
                    <a:cubicBezTo>
                      <a:pt x="70292" y="395313"/>
                      <a:pt x="52719" y="400782"/>
                      <a:pt x="32217" y="406250"/>
                    </a:cubicBezTo>
                    <a:cubicBezTo>
                      <a:pt x="23431" y="408984"/>
                      <a:pt x="11715" y="411718"/>
                      <a:pt x="0" y="414453"/>
                    </a:cubicBezTo>
                    <a:cubicBezTo>
                      <a:pt x="0" y="414453"/>
                      <a:pt x="0" y="414453"/>
                      <a:pt x="0" y="396680"/>
                    </a:cubicBezTo>
                    <a:cubicBezTo>
                      <a:pt x="5857" y="395313"/>
                      <a:pt x="8786" y="395313"/>
                      <a:pt x="14644" y="393946"/>
                    </a:cubicBezTo>
                    <a:cubicBezTo>
                      <a:pt x="32217" y="387111"/>
                      <a:pt x="61505" y="378908"/>
                      <a:pt x="108366" y="378908"/>
                    </a:cubicBezTo>
                    <a:close/>
                    <a:moveTo>
                      <a:pt x="646356" y="322160"/>
                    </a:moveTo>
                    <a:cubicBezTo>
                      <a:pt x="646356" y="332608"/>
                      <a:pt x="655070" y="343057"/>
                      <a:pt x="667269" y="343057"/>
                    </a:cubicBezTo>
                    <a:cubicBezTo>
                      <a:pt x="677725" y="343057"/>
                      <a:pt x="688182" y="332608"/>
                      <a:pt x="688182" y="322160"/>
                    </a:cubicBezTo>
                    <a:cubicBezTo>
                      <a:pt x="646356" y="322160"/>
                      <a:pt x="646356" y="322160"/>
                      <a:pt x="646356" y="322160"/>
                    </a:cubicBezTo>
                    <a:close/>
                    <a:moveTo>
                      <a:pt x="458142" y="266435"/>
                    </a:moveTo>
                    <a:cubicBezTo>
                      <a:pt x="458142" y="292556"/>
                      <a:pt x="458142" y="292556"/>
                      <a:pt x="458142" y="292556"/>
                    </a:cubicBezTo>
                    <a:cubicBezTo>
                      <a:pt x="519137" y="292556"/>
                      <a:pt x="519137" y="292556"/>
                      <a:pt x="519137" y="292556"/>
                    </a:cubicBezTo>
                    <a:lnTo>
                      <a:pt x="519137" y="266435"/>
                    </a:lnTo>
                    <a:cubicBezTo>
                      <a:pt x="458142" y="266435"/>
                      <a:pt x="458142" y="266435"/>
                      <a:pt x="458142" y="266435"/>
                    </a:cubicBezTo>
                    <a:close/>
                    <a:moveTo>
                      <a:pt x="377976" y="266435"/>
                    </a:moveTo>
                    <a:cubicBezTo>
                      <a:pt x="377976" y="292556"/>
                      <a:pt x="377976" y="292556"/>
                      <a:pt x="377976" y="292556"/>
                    </a:cubicBezTo>
                    <a:cubicBezTo>
                      <a:pt x="437229" y="292556"/>
                      <a:pt x="437229" y="292556"/>
                      <a:pt x="437229" y="292556"/>
                    </a:cubicBezTo>
                    <a:lnTo>
                      <a:pt x="437229" y="266435"/>
                    </a:lnTo>
                    <a:cubicBezTo>
                      <a:pt x="377976" y="266435"/>
                      <a:pt x="377976" y="266435"/>
                      <a:pt x="377976" y="266435"/>
                    </a:cubicBezTo>
                    <a:close/>
                    <a:moveTo>
                      <a:pt x="296068" y="266435"/>
                    </a:moveTo>
                    <a:cubicBezTo>
                      <a:pt x="296068" y="292556"/>
                      <a:pt x="296068" y="292556"/>
                      <a:pt x="296068" y="292556"/>
                    </a:cubicBezTo>
                    <a:cubicBezTo>
                      <a:pt x="357063" y="292556"/>
                      <a:pt x="357063" y="292556"/>
                      <a:pt x="357063" y="292556"/>
                    </a:cubicBezTo>
                    <a:lnTo>
                      <a:pt x="357063" y="266435"/>
                    </a:lnTo>
                    <a:cubicBezTo>
                      <a:pt x="296068" y="266435"/>
                      <a:pt x="296068" y="266435"/>
                      <a:pt x="296068" y="266435"/>
                    </a:cubicBezTo>
                    <a:close/>
                    <a:moveTo>
                      <a:pt x="214160" y="266435"/>
                    </a:moveTo>
                    <a:cubicBezTo>
                      <a:pt x="214160" y="292556"/>
                      <a:pt x="214160" y="292556"/>
                      <a:pt x="214160" y="292556"/>
                    </a:cubicBezTo>
                    <a:cubicBezTo>
                      <a:pt x="275155" y="292556"/>
                      <a:pt x="275155" y="292556"/>
                      <a:pt x="275155" y="292556"/>
                    </a:cubicBezTo>
                    <a:lnTo>
                      <a:pt x="275155" y="266435"/>
                    </a:lnTo>
                    <a:cubicBezTo>
                      <a:pt x="214160" y="266435"/>
                      <a:pt x="214160" y="266435"/>
                      <a:pt x="214160" y="266435"/>
                    </a:cubicBezTo>
                    <a:close/>
                    <a:moveTo>
                      <a:pt x="144451" y="266435"/>
                    </a:moveTo>
                    <a:cubicBezTo>
                      <a:pt x="132252" y="292556"/>
                      <a:pt x="132252" y="292556"/>
                      <a:pt x="132252" y="292556"/>
                    </a:cubicBezTo>
                    <a:cubicBezTo>
                      <a:pt x="193247" y="292556"/>
                      <a:pt x="193247" y="292556"/>
                      <a:pt x="193247" y="292556"/>
                    </a:cubicBezTo>
                    <a:lnTo>
                      <a:pt x="193247" y="266435"/>
                    </a:lnTo>
                    <a:cubicBezTo>
                      <a:pt x="144451" y="266435"/>
                      <a:pt x="144451" y="266435"/>
                      <a:pt x="144451" y="266435"/>
                    </a:cubicBezTo>
                    <a:close/>
                    <a:moveTo>
                      <a:pt x="46858" y="247280"/>
                    </a:moveTo>
                    <a:lnTo>
                      <a:pt x="850255" y="247280"/>
                    </a:lnTo>
                    <a:cubicBezTo>
                      <a:pt x="850255" y="257728"/>
                      <a:pt x="850255" y="257728"/>
                      <a:pt x="850255" y="257728"/>
                    </a:cubicBezTo>
                    <a:cubicBezTo>
                      <a:pt x="782289" y="303440"/>
                      <a:pt x="740790" y="326622"/>
                      <a:pt x="724289" y="350050"/>
                    </a:cubicBezTo>
                    <a:lnTo>
                      <a:pt x="723460" y="352505"/>
                    </a:lnTo>
                    <a:lnTo>
                      <a:pt x="730007" y="350883"/>
                    </a:lnTo>
                    <a:cubicBezTo>
                      <a:pt x="745383" y="348149"/>
                      <a:pt x="764421" y="346098"/>
                      <a:pt x="787851" y="346098"/>
                    </a:cubicBezTo>
                    <a:cubicBezTo>
                      <a:pt x="820068" y="346098"/>
                      <a:pt x="846427" y="350199"/>
                      <a:pt x="864000" y="355668"/>
                    </a:cubicBezTo>
                    <a:cubicBezTo>
                      <a:pt x="864000" y="355668"/>
                      <a:pt x="864000" y="355668"/>
                      <a:pt x="864000" y="367574"/>
                    </a:cubicBezTo>
                    <a:lnTo>
                      <a:pt x="864000" y="372073"/>
                    </a:lnTo>
                    <a:cubicBezTo>
                      <a:pt x="843499" y="367971"/>
                      <a:pt x="825926" y="361136"/>
                      <a:pt x="787851" y="361136"/>
                    </a:cubicBezTo>
                    <a:cubicBezTo>
                      <a:pt x="768814" y="361136"/>
                      <a:pt x="754902" y="362503"/>
                      <a:pt x="743187" y="364725"/>
                    </a:cubicBezTo>
                    <a:lnTo>
                      <a:pt x="716874" y="372008"/>
                    </a:lnTo>
                    <a:lnTo>
                      <a:pt x="716065" y="374402"/>
                    </a:lnTo>
                    <a:lnTo>
                      <a:pt x="707698" y="374402"/>
                    </a:lnTo>
                    <a:lnTo>
                      <a:pt x="674726" y="382326"/>
                    </a:lnTo>
                    <a:cubicBezTo>
                      <a:pt x="659715" y="385060"/>
                      <a:pt x="641410" y="387111"/>
                      <a:pt x="617980" y="387111"/>
                    </a:cubicBezTo>
                    <a:cubicBezTo>
                      <a:pt x="594550" y="387111"/>
                      <a:pt x="575512" y="384718"/>
                      <a:pt x="560136" y="381642"/>
                    </a:cubicBezTo>
                    <a:lnTo>
                      <a:pt x="532991" y="374402"/>
                    </a:lnTo>
                    <a:lnTo>
                      <a:pt x="514249" y="374402"/>
                    </a:lnTo>
                    <a:cubicBezTo>
                      <a:pt x="479817" y="374402"/>
                      <a:pt x="443329" y="374402"/>
                      <a:pt x="406731" y="374402"/>
                    </a:cubicBezTo>
                    <a:lnTo>
                      <a:pt x="367956" y="374402"/>
                    </a:lnTo>
                    <a:lnTo>
                      <a:pt x="334983" y="382326"/>
                    </a:lnTo>
                    <a:cubicBezTo>
                      <a:pt x="319973" y="385060"/>
                      <a:pt x="301668" y="387111"/>
                      <a:pt x="278237" y="387111"/>
                    </a:cubicBezTo>
                    <a:cubicBezTo>
                      <a:pt x="254807" y="387111"/>
                      <a:pt x="235770" y="384718"/>
                      <a:pt x="220393" y="381642"/>
                    </a:cubicBezTo>
                    <a:lnTo>
                      <a:pt x="193248" y="374402"/>
                    </a:lnTo>
                    <a:lnTo>
                      <a:pt x="126983" y="374402"/>
                    </a:lnTo>
                    <a:cubicBezTo>
                      <a:pt x="107254" y="374402"/>
                      <a:pt x="93258" y="374402"/>
                      <a:pt x="86941" y="374402"/>
                    </a:cubicBezTo>
                    <a:lnTo>
                      <a:pt x="49876" y="368552"/>
                    </a:lnTo>
                    <a:lnTo>
                      <a:pt x="32217" y="373440"/>
                    </a:lnTo>
                    <a:cubicBezTo>
                      <a:pt x="23431" y="374807"/>
                      <a:pt x="11715" y="378908"/>
                      <a:pt x="0" y="381642"/>
                    </a:cubicBezTo>
                    <a:cubicBezTo>
                      <a:pt x="0" y="381642"/>
                      <a:pt x="0" y="381642"/>
                      <a:pt x="0" y="363870"/>
                    </a:cubicBezTo>
                    <a:cubicBezTo>
                      <a:pt x="5857" y="362503"/>
                      <a:pt x="8786" y="361136"/>
                      <a:pt x="14644" y="359769"/>
                    </a:cubicBezTo>
                    <a:lnTo>
                      <a:pt x="33044" y="355212"/>
                    </a:lnTo>
                    <a:lnTo>
                      <a:pt x="28124" y="350458"/>
                    </a:lnTo>
                    <a:cubicBezTo>
                      <a:pt x="21588" y="335656"/>
                      <a:pt x="24202" y="315194"/>
                      <a:pt x="24202" y="292556"/>
                    </a:cubicBezTo>
                    <a:cubicBezTo>
                      <a:pt x="46858" y="247280"/>
                      <a:pt x="46858" y="247280"/>
                      <a:pt x="46858" y="247280"/>
                    </a:cubicBezTo>
                    <a:close/>
                    <a:moveTo>
                      <a:pt x="95654" y="188072"/>
                    </a:moveTo>
                    <a:cubicBezTo>
                      <a:pt x="95654" y="188072"/>
                      <a:pt x="95654" y="188072"/>
                      <a:pt x="85198" y="207227"/>
                    </a:cubicBezTo>
                    <a:cubicBezTo>
                      <a:pt x="85198" y="207227"/>
                      <a:pt x="85198" y="207227"/>
                      <a:pt x="679468" y="207227"/>
                    </a:cubicBezTo>
                    <a:cubicBezTo>
                      <a:pt x="684696" y="207227"/>
                      <a:pt x="689924" y="203744"/>
                      <a:pt x="689924" y="198520"/>
                    </a:cubicBezTo>
                    <a:cubicBezTo>
                      <a:pt x="689924" y="191555"/>
                      <a:pt x="684696" y="188072"/>
                      <a:pt x="679468" y="188072"/>
                    </a:cubicBezTo>
                    <a:cubicBezTo>
                      <a:pt x="679468" y="188072"/>
                      <a:pt x="679468" y="188072"/>
                      <a:pt x="95654" y="188072"/>
                    </a:cubicBezTo>
                    <a:close/>
                    <a:moveTo>
                      <a:pt x="113082" y="148020"/>
                    </a:moveTo>
                    <a:lnTo>
                      <a:pt x="104368" y="167175"/>
                    </a:lnTo>
                    <a:cubicBezTo>
                      <a:pt x="104368" y="167175"/>
                      <a:pt x="104368" y="167175"/>
                      <a:pt x="646356" y="167175"/>
                    </a:cubicBezTo>
                    <a:cubicBezTo>
                      <a:pt x="651584" y="167175"/>
                      <a:pt x="655070" y="163692"/>
                      <a:pt x="655070" y="156727"/>
                    </a:cubicBezTo>
                    <a:cubicBezTo>
                      <a:pt x="655070" y="151502"/>
                      <a:pt x="651584" y="148020"/>
                      <a:pt x="646356" y="148020"/>
                    </a:cubicBezTo>
                    <a:cubicBezTo>
                      <a:pt x="646356" y="148020"/>
                      <a:pt x="646356" y="148020"/>
                      <a:pt x="113082" y="148020"/>
                    </a:cubicBezTo>
                    <a:close/>
                    <a:moveTo>
                      <a:pt x="132252" y="106226"/>
                    </a:moveTo>
                    <a:lnTo>
                      <a:pt x="121795" y="127123"/>
                    </a:lnTo>
                    <a:cubicBezTo>
                      <a:pt x="121795" y="127123"/>
                      <a:pt x="121795" y="127123"/>
                      <a:pt x="601045" y="127123"/>
                    </a:cubicBezTo>
                    <a:cubicBezTo>
                      <a:pt x="608016" y="127123"/>
                      <a:pt x="611502" y="121898"/>
                      <a:pt x="611502" y="116674"/>
                    </a:cubicBezTo>
                    <a:cubicBezTo>
                      <a:pt x="611502" y="111450"/>
                      <a:pt x="608016" y="106226"/>
                      <a:pt x="601045" y="106226"/>
                    </a:cubicBezTo>
                    <a:cubicBezTo>
                      <a:pt x="601045" y="106226"/>
                      <a:pt x="601045" y="106226"/>
                      <a:pt x="132252" y="106226"/>
                    </a:cubicBezTo>
                    <a:close/>
                    <a:moveTo>
                      <a:pt x="118310" y="87070"/>
                    </a:moveTo>
                    <a:cubicBezTo>
                      <a:pt x="118310" y="87070"/>
                      <a:pt x="492996" y="87070"/>
                      <a:pt x="588846" y="87070"/>
                    </a:cubicBezTo>
                    <a:cubicBezTo>
                      <a:pt x="641128" y="87070"/>
                      <a:pt x="665526" y="132347"/>
                      <a:pt x="743949" y="226383"/>
                    </a:cubicBezTo>
                    <a:cubicBezTo>
                      <a:pt x="616730" y="226383"/>
                      <a:pt x="55572" y="226383"/>
                      <a:pt x="55572" y="226383"/>
                    </a:cubicBezTo>
                    <a:cubicBezTo>
                      <a:pt x="55572" y="226383"/>
                      <a:pt x="55572" y="226383"/>
                      <a:pt x="118310" y="87070"/>
                    </a:cubicBezTo>
                    <a:close/>
                    <a:moveTo>
                      <a:pt x="381462" y="48759"/>
                    </a:moveTo>
                    <a:cubicBezTo>
                      <a:pt x="550506" y="48759"/>
                      <a:pt x="550506" y="48759"/>
                      <a:pt x="550506" y="48759"/>
                    </a:cubicBezTo>
                    <a:cubicBezTo>
                      <a:pt x="571419" y="48759"/>
                      <a:pt x="573162" y="52242"/>
                      <a:pt x="588846" y="67915"/>
                    </a:cubicBezTo>
                    <a:cubicBezTo>
                      <a:pt x="374491" y="67915"/>
                      <a:pt x="374491" y="67915"/>
                      <a:pt x="374491" y="67915"/>
                    </a:cubicBezTo>
                    <a:cubicBezTo>
                      <a:pt x="381462" y="48759"/>
                      <a:pt x="381462" y="48759"/>
                      <a:pt x="381462" y="48759"/>
                    </a:cubicBezTo>
                    <a:close/>
                    <a:moveTo>
                      <a:pt x="188019" y="0"/>
                    </a:moveTo>
                    <a:cubicBezTo>
                      <a:pt x="188019" y="0"/>
                      <a:pt x="188019" y="0"/>
                      <a:pt x="242043" y="0"/>
                    </a:cubicBezTo>
                    <a:lnTo>
                      <a:pt x="243786" y="67915"/>
                    </a:lnTo>
                    <a:cubicBezTo>
                      <a:pt x="243786" y="67915"/>
                      <a:pt x="243786" y="67915"/>
                      <a:pt x="160135" y="67915"/>
                    </a:cubicBezTo>
                    <a:cubicBezTo>
                      <a:pt x="160135" y="67915"/>
                      <a:pt x="160135" y="67915"/>
                      <a:pt x="188019" y="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pPr>
                <a:endParaRPr lang="zh-CN" altLang="en-US">
                  <a:solidFill>
                    <a:prstClr val="black"/>
                  </a:solidFill>
                  <a:latin typeface="思源黑体 CN Bold" panose="020B0800000000000000" pitchFamily="34" charset="-122"/>
                  <a:ea typeface="思源黑体 CN Bold" panose="020B0800000000000000" pitchFamily="34" charset="-122"/>
                  <a:cs typeface="+mn-ea"/>
                  <a:sym typeface="+mn-lt"/>
                </a:endParaRPr>
              </a:p>
            </p:txBody>
          </p:sp>
        </p:grpSp>
        <p:grpSp>
          <p:nvGrpSpPr>
            <p:cNvPr id="60" name="组合 59"/>
            <p:cNvGrpSpPr/>
            <p:nvPr/>
          </p:nvGrpSpPr>
          <p:grpSpPr>
            <a:xfrm>
              <a:off x="5419338" y="4666278"/>
              <a:ext cx="2312839" cy="1241013"/>
              <a:chOff x="2671645" y="1815049"/>
              <a:chExt cx="2312839" cy="1241013"/>
            </a:xfrm>
          </p:grpSpPr>
          <p:sp>
            <p:nvSpPr>
              <p:cNvPr id="61" name="Rectangle 16"/>
              <p:cNvSpPr/>
              <p:nvPr/>
            </p:nvSpPr>
            <p:spPr>
              <a:xfrm>
                <a:off x="2690698" y="2438457"/>
                <a:ext cx="2293786" cy="640080"/>
              </a:xfrm>
              <a:prstGeom prst="rect">
                <a:avLst/>
              </a:prstGeom>
            </p:spPr>
            <p:txBody>
              <a:bodyPr wrap="square">
                <a:spAutoFit/>
              </a:bodyPr>
              <a:lstStyle/>
              <a:p>
                <a:pPr algn="just">
                  <a:lnSpc>
                    <a:spcPct val="150000"/>
                  </a:lnSpc>
                  <a:buClr>
                    <a:srgbClr val="E24848"/>
                  </a:buClr>
                  <a:defRPr/>
                </a:pPr>
                <a:r>
                  <a:rPr lang="zh-CN" altLang="en-US" sz="12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相互补充、相互促进、相得益彰，承担教育责任。</a:t>
                </a:r>
              </a:p>
            </p:txBody>
          </p:sp>
          <p:sp>
            <p:nvSpPr>
              <p:cNvPr id="62" name="Title 11"/>
              <p:cNvSpPr txBox="1"/>
              <p:nvPr/>
            </p:nvSpPr>
            <p:spPr>
              <a:xfrm>
                <a:off x="2671645" y="1815049"/>
                <a:ext cx="2248722" cy="64008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法制与德育工作并重，</a:t>
                </a:r>
              </a:p>
              <a:p>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两手都要硬</a:t>
                </a:r>
              </a:p>
            </p:txBody>
          </p:sp>
        </p:gr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anim calcmode="lin" valueType="num">
                                      <p:cBhvr>
                                        <p:cTn id="8" dur="500" fill="hold"/>
                                        <p:tgtEl>
                                          <p:spTgt spid="12"/>
                                        </p:tgtEl>
                                        <p:attrNameLst>
                                          <p:attrName>ppt_x</p:attrName>
                                        </p:attrNameLst>
                                      </p:cBhvr>
                                      <p:tavLst>
                                        <p:tav tm="0">
                                          <p:val>
                                            <p:strVal val="#ppt_x"/>
                                          </p:val>
                                        </p:tav>
                                        <p:tav tm="100000">
                                          <p:val>
                                            <p:strVal val="#ppt_x"/>
                                          </p:val>
                                        </p:tav>
                                      </p:tavLst>
                                    </p:anim>
                                    <p:anim calcmode="lin" valueType="num">
                                      <p:cBhvr>
                                        <p:cTn id="9" dur="500" fill="hold"/>
                                        <p:tgtEl>
                                          <p:spTgt spid="12"/>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anim calcmode="lin" valueType="num">
                                      <p:cBhvr>
                                        <p:cTn id="14" dur="500" fill="hold"/>
                                        <p:tgtEl>
                                          <p:spTgt spid="13"/>
                                        </p:tgtEl>
                                        <p:attrNameLst>
                                          <p:attrName>ppt_x</p:attrName>
                                        </p:attrNameLst>
                                      </p:cBhvr>
                                      <p:tavLst>
                                        <p:tav tm="0">
                                          <p:val>
                                            <p:strVal val="#ppt_x"/>
                                          </p:val>
                                        </p:tav>
                                        <p:tav tm="100000">
                                          <p:val>
                                            <p:strVal val="#ppt_x"/>
                                          </p:val>
                                        </p:tav>
                                      </p:tavLst>
                                    </p:anim>
                                    <p:anim calcmode="lin" valueType="num">
                                      <p:cBhvr>
                                        <p:cTn id="15" dur="500" fill="hold"/>
                                        <p:tgtEl>
                                          <p:spTgt spid="13"/>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000"/>
                            </p:stCondLst>
                            <p:childTnLst>
                              <p:par>
                                <p:cTn id="17" presetID="42" presetClass="entr" presetSubtype="0" fill="hold" nodeType="after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fade">
                                      <p:cBhvr>
                                        <p:cTn id="19" dur="500"/>
                                        <p:tgtEl>
                                          <p:spTgt spid="22"/>
                                        </p:tgtEl>
                                      </p:cBhvr>
                                    </p:animEffect>
                                    <p:anim calcmode="lin" valueType="num">
                                      <p:cBhvr>
                                        <p:cTn id="20" dur="500" fill="hold"/>
                                        <p:tgtEl>
                                          <p:spTgt spid="22"/>
                                        </p:tgtEl>
                                        <p:attrNameLst>
                                          <p:attrName>ppt_x</p:attrName>
                                        </p:attrNameLst>
                                      </p:cBhvr>
                                      <p:tavLst>
                                        <p:tav tm="0">
                                          <p:val>
                                            <p:strVal val="#ppt_x"/>
                                          </p:val>
                                        </p:tav>
                                        <p:tav tm="100000">
                                          <p:val>
                                            <p:strVal val="#ppt_x"/>
                                          </p:val>
                                        </p:tav>
                                      </p:tavLst>
                                    </p:anim>
                                    <p:anim calcmode="lin" valueType="num">
                                      <p:cBhvr>
                                        <p:cTn id="21" dur="500" fill="hold"/>
                                        <p:tgtEl>
                                          <p:spTgt spid="22"/>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1500"/>
                            </p:stCondLst>
                            <p:childTnLst>
                              <p:par>
                                <p:cTn id="23" presetID="42" presetClass="entr" presetSubtype="0" fill="hold" nodeType="afterEffect">
                                  <p:stCondLst>
                                    <p:cond delay="0"/>
                                  </p:stCondLst>
                                  <p:childTnLst>
                                    <p:set>
                                      <p:cBhvr>
                                        <p:cTn id="24" dur="1" fill="hold">
                                          <p:stCondLst>
                                            <p:cond delay="0"/>
                                          </p:stCondLst>
                                        </p:cTn>
                                        <p:tgtEl>
                                          <p:spTgt spid="58"/>
                                        </p:tgtEl>
                                        <p:attrNameLst>
                                          <p:attrName>style.visibility</p:attrName>
                                        </p:attrNameLst>
                                      </p:cBhvr>
                                      <p:to>
                                        <p:strVal val="visible"/>
                                      </p:to>
                                    </p:set>
                                    <p:animEffect transition="in" filter="fade">
                                      <p:cBhvr>
                                        <p:cTn id="25" dur="500"/>
                                        <p:tgtEl>
                                          <p:spTgt spid="58"/>
                                        </p:tgtEl>
                                      </p:cBhvr>
                                    </p:animEffect>
                                    <p:anim calcmode="lin" valueType="num">
                                      <p:cBhvr>
                                        <p:cTn id="26" dur="500" fill="hold"/>
                                        <p:tgtEl>
                                          <p:spTgt spid="58"/>
                                        </p:tgtEl>
                                        <p:attrNameLst>
                                          <p:attrName>ppt_x</p:attrName>
                                        </p:attrNameLst>
                                      </p:cBhvr>
                                      <p:tavLst>
                                        <p:tav tm="0">
                                          <p:val>
                                            <p:strVal val="#ppt_x"/>
                                          </p:val>
                                        </p:tav>
                                        <p:tav tm="100000">
                                          <p:val>
                                            <p:strVal val="#ppt_x"/>
                                          </p:val>
                                        </p:tav>
                                      </p:tavLst>
                                    </p:anim>
                                    <p:anim calcmode="lin" valueType="num">
                                      <p:cBhvr>
                                        <p:cTn id="27" dur="500" fill="hold"/>
                                        <p:tgtEl>
                                          <p:spTgt spid="58"/>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2000"/>
                            </p:stCondLst>
                            <p:childTnLst>
                              <p:par>
                                <p:cTn id="29" presetID="42" presetClass="entr" presetSubtype="0" fill="hold" nodeType="afterEffect">
                                  <p:stCondLst>
                                    <p:cond delay="0"/>
                                  </p:stCondLst>
                                  <p:childTnLst>
                                    <p:set>
                                      <p:cBhvr>
                                        <p:cTn id="30" dur="1" fill="hold">
                                          <p:stCondLst>
                                            <p:cond delay="0"/>
                                          </p:stCondLst>
                                        </p:cTn>
                                        <p:tgtEl>
                                          <p:spTgt spid="31"/>
                                        </p:tgtEl>
                                        <p:attrNameLst>
                                          <p:attrName>style.visibility</p:attrName>
                                        </p:attrNameLst>
                                      </p:cBhvr>
                                      <p:to>
                                        <p:strVal val="visible"/>
                                      </p:to>
                                    </p:set>
                                    <p:animEffect transition="in" filter="fade">
                                      <p:cBhvr>
                                        <p:cTn id="31" dur="500"/>
                                        <p:tgtEl>
                                          <p:spTgt spid="31"/>
                                        </p:tgtEl>
                                      </p:cBhvr>
                                    </p:animEffect>
                                    <p:anim calcmode="lin" valueType="num">
                                      <p:cBhvr>
                                        <p:cTn id="32" dur="500" fill="hold"/>
                                        <p:tgtEl>
                                          <p:spTgt spid="31"/>
                                        </p:tgtEl>
                                        <p:attrNameLst>
                                          <p:attrName>ppt_x</p:attrName>
                                        </p:attrNameLst>
                                      </p:cBhvr>
                                      <p:tavLst>
                                        <p:tav tm="0">
                                          <p:val>
                                            <p:strVal val="#ppt_x"/>
                                          </p:val>
                                        </p:tav>
                                        <p:tav tm="100000">
                                          <p:val>
                                            <p:strVal val="#ppt_x"/>
                                          </p:val>
                                        </p:tav>
                                      </p:tavLst>
                                    </p:anim>
                                    <p:anim calcmode="lin" valueType="num">
                                      <p:cBhvr>
                                        <p:cTn id="33" dur="500" fill="hold"/>
                                        <p:tgtEl>
                                          <p:spTgt spid="31"/>
                                        </p:tgtEl>
                                        <p:attrNameLst>
                                          <p:attrName>ppt_y</p:attrName>
                                        </p:attrNameLst>
                                      </p:cBhvr>
                                      <p:tavLst>
                                        <p:tav tm="0">
                                          <p:val>
                                            <p:strVal val="#ppt_y+.1"/>
                                          </p:val>
                                        </p:tav>
                                        <p:tav tm="100000">
                                          <p:val>
                                            <p:strVal val="#ppt_y"/>
                                          </p:val>
                                        </p:tav>
                                      </p:tavLst>
                                    </p:anim>
                                  </p:childTnLst>
                                </p:cTn>
                              </p:par>
                            </p:childTnLst>
                          </p:cTn>
                        </p:par>
                        <p:par>
                          <p:cTn id="34" fill="hold" nodeType="afterGroup">
                            <p:stCondLst>
                              <p:cond delay="2500"/>
                            </p:stCondLst>
                            <p:childTnLst>
                              <p:par>
                                <p:cTn id="35" presetID="42" presetClass="entr" presetSubtype="0" fill="hold" nodeType="afterEffect">
                                  <p:stCondLst>
                                    <p:cond delay="0"/>
                                  </p:stCondLst>
                                  <p:childTnLst>
                                    <p:set>
                                      <p:cBhvr>
                                        <p:cTn id="36" dur="1" fill="hold">
                                          <p:stCondLst>
                                            <p:cond delay="0"/>
                                          </p:stCondLst>
                                        </p:cTn>
                                        <p:tgtEl>
                                          <p:spTgt spid="40"/>
                                        </p:tgtEl>
                                        <p:attrNameLst>
                                          <p:attrName>style.visibility</p:attrName>
                                        </p:attrNameLst>
                                      </p:cBhvr>
                                      <p:to>
                                        <p:strVal val="visible"/>
                                      </p:to>
                                    </p:set>
                                    <p:animEffect transition="in" filter="fade">
                                      <p:cBhvr>
                                        <p:cTn id="37" dur="500"/>
                                        <p:tgtEl>
                                          <p:spTgt spid="40"/>
                                        </p:tgtEl>
                                      </p:cBhvr>
                                    </p:animEffect>
                                    <p:anim calcmode="lin" valueType="num">
                                      <p:cBhvr>
                                        <p:cTn id="38" dur="500" fill="hold"/>
                                        <p:tgtEl>
                                          <p:spTgt spid="40"/>
                                        </p:tgtEl>
                                        <p:attrNameLst>
                                          <p:attrName>ppt_x</p:attrName>
                                        </p:attrNameLst>
                                      </p:cBhvr>
                                      <p:tavLst>
                                        <p:tav tm="0">
                                          <p:val>
                                            <p:strVal val="#ppt_x"/>
                                          </p:val>
                                        </p:tav>
                                        <p:tav tm="100000">
                                          <p:val>
                                            <p:strVal val="#ppt_x"/>
                                          </p:val>
                                        </p:tav>
                                      </p:tavLst>
                                    </p:anim>
                                    <p:anim calcmode="lin" valueType="num">
                                      <p:cBhvr>
                                        <p:cTn id="39" dur="500" fill="hold"/>
                                        <p:tgtEl>
                                          <p:spTgt spid="40"/>
                                        </p:tgtEl>
                                        <p:attrNameLst>
                                          <p:attrName>ppt_y</p:attrName>
                                        </p:attrNameLst>
                                      </p:cBhvr>
                                      <p:tavLst>
                                        <p:tav tm="0">
                                          <p:val>
                                            <p:strVal val="#ppt_y+.1"/>
                                          </p:val>
                                        </p:tav>
                                        <p:tav tm="100000">
                                          <p:val>
                                            <p:strVal val="#ppt_y"/>
                                          </p:val>
                                        </p:tav>
                                      </p:tavLst>
                                    </p:anim>
                                  </p:childTnLst>
                                </p:cTn>
                              </p:par>
                            </p:childTnLst>
                          </p:cTn>
                        </p:par>
                        <p:par>
                          <p:cTn id="40" fill="hold" nodeType="afterGroup">
                            <p:stCondLst>
                              <p:cond delay="3000"/>
                            </p:stCondLst>
                            <p:childTnLst>
                              <p:par>
                                <p:cTn id="41" presetID="42" presetClass="entr" presetSubtype="0" fill="hold" nodeType="afterEffect">
                                  <p:stCondLst>
                                    <p:cond delay="0"/>
                                  </p:stCondLst>
                                  <p:childTnLst>
                                    <p:set>
                                      <p:cBhvr>
                                        <p:cTn id="42" dur="1" fill="hold">
                                          <p:stCondLst>
                                            <p:cond delay="0"/>
                                          </p:stCondLst>
                                        </p:cTn>
                                        <p:tgtEl>
                                          <p:spTgt spid="49"/>
                                        </p:tgtEl>
                                        <p:attrNameLst>
                                          <p:attrName>style.visibility</p:attrName>
                                        </p:attrNameLst>
                                      </p:cBhvr>
                                      <p:to>
                                        <p:strVal val="visible"/>
                                      </p:to>
                                    </p:set>
                                    <p:animEffect transition="in" filter="fade">
                                      <p:cBhvr>
                                        <p:cTn id="43" dur="500"/>
                                        <p:tgtEl>
                                          <p:spTgt spid="49"/>
                                        </p:tgtEl>
                                      </p:cBhvr>
                                    </p:animEffect>
                                    <p:anim calcmode="lin" valueType="num">
                                      <p:cBhvr>
                                        <p:cTn id="44" dur="500" fill="hold"/>
                                        <p:tgtEl>
                                          <p:spTgt spid="49"/>
                                        </p:tgtEl>
                                        <p:attrNameLst>
                                          <p:attrName>ppt_x</p:attrName>
                                        </p:attrNameLst>
                                      </p:cBhvr>
                                      <p:tavLst>
                                        <p:tav tm="0">
                                          <p:val>
                                            <p:strVal val="#ppt_x"/>
                                          </p:val>
                                        </p:tav>
                                        <p:tav tm="100000">
                                          <p:val>
                                            <p:strVal val="#ppt_x"/>
                                          </p:val>
                                        </p:tav>
                                      </p:tavLst>
                                    </p:anim>
                                    <p:anim calcmode="lin" valueType="num">
                                      <p:cBhvr>
                                        <p:cTn id="45" dur="500" fill="hold"/>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323733" y="266226"/>
            <a:ext cx="3518387" cy="608548"/>
            <a:chOff x="7072589" y="4196909"/>
            <a:chExt cx="4433870" cy="766892"/>
          </a:xfrm>
        </p:grpSpPr>
        <p:sp>
          <p:nvSpPr>
            <p:cNvPr id="9" name="椭圆 8"/>
            <p:cNvSpPr/>
            <p:nvPr/>
          </p:nvSpPr>
          <p:spPr>
            <a:xfrm>
              <a:off x="7072589" y="4196909"/>
              <a:ext cx="766892" cy="766892"/>
            </a:xfrm>
            <a:prstGeom prst="ellipse">
              <a:avLst/>
            </a:prstGeom>
            <a:gradFill flip="none" rotWithShape="1">
              <a:gsLst>
                <a:gs pos="49000">
                  <a:srgbClr val="D40000"/>
                </a:gs>
                <a:gs pos="50000">
                  <a:srgbClr val="AE0001"/>
                </a:gs>
              </a:gsLst>
              <a:lin ang="5400000" scaled="1"/>
            </a:gradFill>
            <a:ln w="38100" cap="flat" cmpd="sng" algn="ctr">
              <a:noFill/>
              <a:prstDash val="solid"/>
              <a:miter lim="800000"/>
            </a:ln>
            <a:effectLst>
              <a:outerShdw blurRad="1270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400" kern="0">
                <a:solidFill>
                  <a:prstClr val="white"/>
                </a:solidFill>
                <a:latin typeface="思源黑体 CN Bold" panose="020B0800000000000000" pitchFamily="34" charset="-122"/>
                <a:ea typeface="思源黑体 CN Bold" panose="020B0800000000000000" pitchFamily="34" charset="-122"/>
              </a:endParaRPr>
            </a:p>
          </p:txBody>
        </p:sp>
        <p:sp>
          <p:nvSpPr>
            <p:cNvPr id="10" name="文本框 38"/>
            <p:cNvSpPr txBox="1"/>
            <p:nvPr>
              <p:custDataLst>
                <p:tags r:id="rId1"/>
              </p:custDataLst>
            </p:nvPr>
          </p:nvSpPr>
          <p:spPr>
            <a:xfrm>
              <a:off x="8049179" y="4318745"/>
              <a:ext cx="3457280" cy="499342"/>
            </a:xfrm>
            <a:prstGeom prst="rect">
              <a:avLst/>
            </a:prstGeom>
            <a:noFill/>
          </p:spPr>
          <p:txBody>
            <a:bodyPr wrap="square" rtlCol="0">
              <a:spAutoFit/>
            </a:bodyPr>
            <a:lstStyle/>
            <a:p>
              <a:pPr lvl="0"/>
              <a:r>
                <a:rPr lang="zh-CN" altLang="en-US" sz="2000">
                  <a:solidFill>
                    <a:schemeClr val="tx1">
                      <a:lumMod val="85000"/>
                      <a:lumOff val="15000"/>
                    </a:schemeClr>
                  </a:solidFill>
                  <a:latin typeface="思源黑体 CN Bold" panose="020B0800000000000000" pitchFamily="34" charset="-122"/>
                  <a:ea typeface="思源黑体 CN Bold" panose="020B0800000000000000" pitchFamily="34" charset="-122"/>
                </a:rPr>
                <a:t>校园欺凌的预防与处理</a:t>
              </a:r>
            </a:p>
          </p:txBody>
        </p:sp>
        <p:sp>
          <p:nvSpPr>
            <p:cNvPr id="11" name="文本框 38"/>
            <p:cNvSpPr txBox="1"/>
            <p:nvPr>
              <p:custDataLst>
                <p:tags r:id="rId2"/>
              </p:custDataLst>
            </p:nvPr>
          </p:nvSpPr>
          <p:spPr>
            <a:xfrm>
              <a:off x="7072590" y="4318745"/>
              <a:ext cx="766892" cy="499342"/>
            </a:xfrm>
            <a:prstGeom prst="rect">
              <a:avLst/>
            </a:prstGeom>
            <a:noFill/>
          </p:spPr>
          <p:txBody>
            <a:bodyPr wrap="square" rtlCol="0">
              <a:spAutoFit/>
            </a:bodyPr>
            <a:lstStyle/>
            <a:p>
              <a:pPr lvl="0" algn="ctr"/>
              <a:r>
                <a:rPr lang="en-US" altLang="zh-CN" sz="20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rPr>
                <a:t>04</a:t>
              </a:r>
            </a:p>
          </p:txBody>
        </p:sp>
      </p:grpSp>
      <p:sp>
        <p:nvSpPr>
          <p:cNvPr id="4" name="文本框 3"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grpSp>
        <p:nvGrpSpPr>
          <p:cNvPr id="7" name="组合 6"/>
          <p:cNvGrpSpPr/>
          <p:nvPr/>
        </p:nvGrpSpPr>
        <p:grpSpPr>
          <a:xfrm>
            <a:off x="3880737" y="1432799"/>
            <a:ext cx="4430526" cy="4365110"/>
            <a:chOff x="3880737" y="1432799"/>
            <a:chExt cx="4430526" cy="4365110"/>
          </a:xfrm>
        </p:grpSpPr>
        <p:sp>
          <p:nvSpPr>
            <p:cNvPr id="12" name="Oval 6"/>
            <p:cNvSpPr>
              <a:spLocks noChangeArrowheads="1"/>
            </p:cNvSpPr>
            <p:nvPr/>
          </p:nvSpPr>
          <p:spPr bwMode="auto">
            <a:xfrm>
              <a:off x="6367719" y="1603881"/>
              <a:ext cx="995045" cy="995044"/>
            </a:xfrm>
            <a:prstGeom prst="ellipse">
              <a:avLst/>
            </a:prstGeom>
            <a:solidFill>
              <a:srgbClr val="FFFFFF"/>
            </a:solidFill>
            <a:ln w="12700" cap="flat" cmpd="sng" algn="ctr">
              <a:solidFill>
                <a:srgbClr val="FFFFFF">
                  <a:lumMod val="75000"/>
                </a:srgbClr>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FFFFFF"/>
                </a:solidFill>
                <a:effectLst/>
                <a:uLnTx/>
                <a:uFillTx/>
                <a:latin typeface="思源黑体 CN Bold" panose="020B0800000000000000" pitchFamily="34" charset="-122"/>
                <a:ea typeface="+mn-ea"/>
                <a:cs typeface="+mn-cs"/>
              </a:endParaRPr>
            </a:p>
          </p:txBody>
        </p:sp>
        <p:sp>
          <p:nvSpPr>
            <p:cNvPr id="13" name="Oval 7"/>
            <p:cNvSpPr>
              <a:spLocks noChangeArrowheads="1"/>
            </p:cNvSpPr>
            <p:nvPr/>
          </p:nvSpPr>
          <p:spPr bwMode="auto">
            <a:xfrm>
              <a:off x="7145137" y="2899577"/>
              <a:ext cx="995045" cy="995044"/>
            </a:xfrm>
            <a:prstGeom prst="ellipse">
              <a:avLst/>
            </a:prstGeom>
            <a:solidFill>
              <a:srgbClr val="FFFFFF"/>
            </a:solidFill>
            <a:ln w="12700" cap="flat" cmpd="sng" algn="ctr">
              <a:solidFill>
                <a:srgbClr val="FFFFFF">
                  <a:lumMod val="75000"/>
                </a:srgbClr>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FFFFFF"/>
                </a:solidFill>
                <a:effectLst/>
                <a:uLnTx/>
                <a:uFillTx/>
                <a:latin typeface="思源黑体 CN Bold" panose="020B0800000000000000" pitchFamily="34" charset="-122"/>
                <a:ea typeface="+mn-ea"/>
                <a:cs typeface="+mn-cs"/>
              </a:endParaRPr>
            </a:p>
          </p:txBody>
        </p:sp>
        <p:grpSp>
          <p:nvGrpSpPr>
            <p:cNvPr id="14" name="Group 3"/>
            <p:cNvGrpSpPr/>
            <p:nvPr/>
          </p:nvGrpSpPr>
          <p:grpSpPr>
            <a:xfrm>
              <a:off x="3880737" y="1432799"/>
              <a:ext cx="4430526" cy="4365110"/>
              <a:chOff x="3880737" y="1865688"/>
              <a:chExt cx="4430526" cy="4365110"/>
            </a:xfrm>
          </p:grpSpPr>
          <p:sp>
            <p:nvSpPr>
              <p:cNvPr id="42" name="Freeform 5"/>
              <p:cNvSpPr>
                <a:spLocks noEditPoints="1"/>
              </p:cNvSpPr>
              <p:nvPr/>
            </p:nvSpPr>
            <p:spPr bwMode="auto">
              <a:xfrm>
                <a:off x="5319840" y="1865688"/>
                <a:ext cx="2991423" cy="2738572"/>
              </a:xfrm>
              <a:custGeom>
                <a:avLst/>
                <a:gdLst>
                  <a:gd name="T0" fmla="*/ 598 w 1755"/>
                  <a:gd name="T1" fmla="*/ 1493 h 1606"/>
                  <a:gd name="T2" fmla="*/ 708 w 1755"/>
                  <a:gd name="T3" fmla="*/ 1359 h 1606"/>
                  <a:gd name="T4" fmla="*/ 708 w 1755"/>
                  <a:gd name="T5" fmla="*/ 1359 h 1606"/>
                  <a:gd name="T6" fmla="*/ 708 w 1755"/>
                  <a:gd name="T7" fmla="*/ 1358 h 1606"/>
                  <a:gd name="T8" fmla="*/ 718 w 1755"/>
                  <a:gd name="T9" fmla="*/ 1335 h 1606"/>
                  <a:gd name="T10" fmla="*/ 779 w 1755"/>
                  <a:gd name="T11" fmla="*/ 1262 h 1606"/>
                  <a:gd name="T12" fmla="*/ 1048 w 1755"/>
                  <a:gd name="T13" fmla="*/ 1304 h 1606"/>
                  <a:gd name="T14" fmla="*/ 1058 w 1755"/>
                  <a:gd name="T15" fmla="*/ 1318 h 1606"/>
                  <a:gd name="T16" fmla="*/ 1082 w 1755"/>
                  <a:gd name="T17" fmla="*/ 1356 h 1606"/>
                  <a:gd name="T18" fmla="*/ 1567 w 1755"/>
                  <a:gd name="T19" fmla="*/ 1431 h 1606"/>
                  <a:gd name="T20" fmla="*/ 1642 w 1755"/>
                  <a:gd name="T21" fmla="*/ 946 h 1606"/>
                  <a:gd name="T22" fmla="*/ 1157 w 1755"/>
                  <a:gd name="T23" fmla="*/ 872 h 1606"/>
                  <a:gd name="T24" fmla="*/ 1038 w 1755"/>
                  <a:gd name="T25" fmla="*/ 1028 h 1606"/>
                  <a:gd name="T26" fmla="*/ 977 w 1755"/>
                  <a:gd name="T27" fmla="*/ 1103 h 1606"/>
                  <a:gd name="T28" fmla="*/ 708 w 1755"/>
                  <a:gd name="T29" fmla="*/ 1061 h 1606"/>
                  <a:gd name="T30" fmla="*/ 701 w 1755"/>
                  <a:gd name="T31" fmla="*/ 1053 h 1606"/>
                  <a:gd name="T32" fmla="*/ 677 w 1755"/>
                  <a:gd name="T33" fmla="*/ 1014 h 1606"/>
                  <a:gd name="T34" fmla="*/ 655 w 1755"/>
                  <a:gd name="T35" fmla="*/ 928 h 1606"/>
                  <a:gd name="T36" fmla="*/ 842 w 1755"/>
                  <a:gd name="T37" fmla="*/ 733 h 1606"/>
                  <a:gd name="T38" fmla="*/ 1111 w 1755"/>
                  <a:gd name="T39" fmla="*/ 672 h 1606"/>
                  <a:gd name="T40" fmla="*/ 1186 w 1755"/>
                  <a:gd name="T41" fmla="*/ 187 h 1606"/>
                  <a:gd name="T42" fmla="*/ 701 w 1755"/>
                  <a:gd name="T43" fmla="*/ 113 h 1606"/>
                  <a:gd name="T44" fmla="*/ 603 w 1755"/>
                  <a:gd name="T45" fmla="*/ 562 h 1606"/>
                  <a:gd name="T46" fmla="*/ 601 w 1755"/>
                  <a:gd name="T47" fmla="*/ 561 h 1606"/>
                  <a:gd name="T48" fmla="*/ 639 w 1755"/>
                  <a:gd name="T49" fmla="*/ 675 h 1606"/>
                  <a:gd name="T50" fmla="*/ 450 w 1755"/>
                  <a:gd name="T51" fmla="*/ 870 h 1606"/>
                  <a:gd name="T52" fmla="*/ 449 w 1755"/>
                  <a:gd name="T53" fmla="*/ 870 h 1606"/>
                  <a:gd name="T54" fmla="*/ 188 w 1755"/>
                  <a:gd name="T55" fmla="*/ 933 h 1606"/>
                  <a:gd name="T56" fmla="*/ 113 w 1755"/>
                  <a:gd name="T57" fmla="*/ 1418 h 1606"/>
                  <a:gd name="T58" fmla="*/ 598 w 1755"/>
                  <a:gd name="T59" fmla="*/ 1493 h 1606"/>
                  <a:gd name="T60" fmla="*/ 1597 w 1755"/>
                  <a:gd name="T61" fmla="*/ 979 h 1606"/>
                  <a:gd name="T62" fmla="*/ 1534 w 1755"/>
                  <a:gd name="T63" fmla="*/ 1387 h 1606"/>
                  <a:gd name="T64" fmla="*/ 1126 w 1755"/>
                  <a:gd name="T65" fmla="*/ 1324 h 1606"/>
                  <a:gd name="T66" fmla="*/ 1189 w 1755"/>
                  <a:gd name="T67" fmla="*/ 916 h 1606"/>
                  <a:gd name="T68" fmla="*/ 1597 w 1755"/>
                  <a:gd name="T69" fmla="*/ 979 h 1606"/>
                  <a:gd name="T70" fmla="*/ 734 w 1755"/>
                  <a:gd name="T71" fmla="*/ 157 h 1606"/>
                  <a:gd name="T72" fmla="*/ 1141 w 1755"/>
                  <a:gd name="T73" fmla="*/ 220 h 1606"/>
                  <a:gd name="T74" fmla="*/ 1078 w 1755"/>
                  <a:gd name="T75" fmla="*/ 628 h 1606"/>
                  <a:gd name="T76" fmla="*/ 671 w 1755"/>
                  <a:gd name="T77" fmla="*/ 565 h 1606"/>
                  <a:gd name="T78" fmla="*/ 734 w 1755"/>
                  <a:gd name="T79" fmla="*/ 157 h 1606"/>
                  <a:gd name="T80" fmla="*/ 221 w 1755"/>
                  <a:gd name="T81" fmla="*/ 977 h 1606"/>
                  <a:gd name="T82" fmla="*/ 629 w 1755"/>
                  <a:gd name="T83" fmla="*/ 1040 h 1606"/>
                  <a:gd name="T84" fmla="*/ 566 w 1755"/>
                  <a:gd name="T85" fmla="*/ 1448 h 1606"/>
                  <a:gd name="T86" fmla="*/ 158 w 1755"/>
                  <a:gd name="T87" fmla="*/ 1385 h 1606"/>
                  <a:gd name="T88" fmla="*/ 221 w 1755"/>
                  <a:gd name="T89" fmla="*/ 977 h 1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54" h="1606">
                    <a:moveTo>
                      <a:pt x="598" y="1493"/>
                    </a:moveTo>
                    <a:cubicBezTo>
                      <a:pt x="647" y="1457"/>
                      <a:pt x="684" y="1410"/>
                      <a:pt x="708" y="1359"/>
                    </a:cubicBezTo>
                    <a:cubicBezTo>
                      <a:pt x="708" y="1359"/>
                      <a:pt x="708" y="1359"/>
                      <a:pt x="708" y="1359"/>
                    </a:cubicBezTo>
                    <a:cubicBezTo>
                      <a:pt x="708" y="1359"/>
                      <a:pt x="708" y="1358"/>
                      <a:pt x="708" y="1358"/>
                    </a:cubicBezTo>
                    <a:cubicBezTo>
                      <a:pt x="712" y="1350"/>
                      <a:pt x="715" y="1343"/>
                      <a:pt x="718" y="1335"/>
                    </a:cubicBezTo>
                    <a:cubicBezTo>
                      <a:pt x="732" y="1307"/>
                      <a:pt x="753" y="1281"/>
                      <a:pt x="779" y="1262"/>
                    </a:cubicBezTo>
                    <a:cubicBezTo>
                      <a:pt x="865" y="1199"/>
                      <a:pt x="985" y="1218"/>
                      <a:pt x="1048" y="1304"/>
                    </a:cubicBezTo>
                    <a:cubicBezTo>
                      <a:pt x="1058" y="1318"/>
                      <a:pt x="1058" y="1318"/>
                      <a:pt x="1058" y="1318"/>
                    </a:cubicBezTo>
                    <a:cubicBezTo>
                      <a:pt x="1065" y="1331"/>
                      <a:pt x="1073" y="1344"/>
                      <a:pt x="1082" y="1356"/>
                    </a:cubicBezTo>
                    <a:cubicBezTo>
                      <a:pt x="1195" y="1511"/>
                      <a:pt x="1412" y="1544"/>
                      <a:pt x="1567" y="1431"/>
                    </a:cubicBezTo>
                    <a:cubicBezTo>
                      <a:pt x="1721" y="1318"/>
                      <a:pt x="1755" y="1101"/>
                      <a:pt x="1642" y="946"/>
                    </a:cubicBezTo>
                    <a:cubicBezTo>
                      <a:pt x="1528" y="792"/>
                      <a:pt x="1311" y="758"/>
                      <a:pt x="1157" y="872"/>
                    </a:cubicBezTo>
                    <a:cubicBezTo>
                      <a:pt x="1101" y="912"/>
                      <a:pt x="1061" y="967"/>
                      <a:pt x="1038" y="1028"/>
                    </a:cubicBezTo>
                    <a:cubicBezTo>
                      <a:pt x="1024" y="1056"/>
                      <a:pt x="1004" y="1083"/>
                      <a:pt x="977" y="1103"/>
                    </a:cubicBezTo>
                    <a:cubicBezTo>
                      <a:pt x="891" y="1165"/>
                      <a:pt x="771" y="1147"/>
                      <a:pt x="708" y="1061"/>
                    </a:cubicBezTo>
                    <a:cubicBezTo>
                      <a:pt x="706" y="1058"/>
                      <a:pt x="703" y="1055"/>
                      <a:pt x="701" y="1053"/>
                    </a:cubicBezTo>
                    <a:cubicBezTo>
                      <a:pt x="694" y="1039"/>
                      <a:pt x="686" y="1026"/>
                      <a:pt x="677" y="1014"/>
                    </a:cubicBezTo>
                    <a:cubicBezTo>
                      <a:pt x="664" y="988"/>
                      <a:pt x="655" y="959"/>
                      <a:pt x="655" y="928"/>
                    </a:cubicBezTo>
                    <a:cubicBezTo>
                      <a:pt x="653" y="823"/>
                      <a:pt x="737" y="736"/>
                      <a:pt x="842" y="733"/>
                    </a:cubicBezTo>
                    <a:cubicBezTo>
                      <a:pt x="933" y="750"/>
                      <a:pt x="1030" y="731"/>
                      <a:pt x="1111" y="672"/>
                    </a:cubicBezTo>
                    <a:cubicBezTo>
                      <a:pt x="1265" y="559"/>
                      <a:pt x="1299" y="342"/>
                      <a:pt x="1186" y="187"/>
                    </a:cubicBezTo>
                    <a:cubicBezTo>
                      <a:pt x="1073" y="33"/>
                      <a:pt x="855" y="0"/>
                      <a:pt x="701" y="113"/>
                    </a:cubicBezTo>
                    <a:cubicBezTo>
                      <a:pt x="558" y="217"/>
                      <a:pt x="519" y="412"/>
                      <a:pt x="603" y="562"/>
                    </a:cubicBezTo>
                    <a:cubicBezTo>
                      <a:pt x="601" y="561"/>
                      <a:pt x="601" y="561"/>
                      <a:pt x="601" y="561"/>
                    </a:cubicBezTo>
                    <a:cubicBezTo>
                      <a:pt x="624" y="592"/>
                      <a:pt x="638" y="633"/>
                      <a:pt x="639" y="675"/>
                    </a:cubicBezTo>
                    <a:cubicBezTo>
                      <a:pt x="641" y="781"/>
                      <a:pt x="556" y="867"/>
                      <a:pt x="450" y="870"/>
                    </a:cubicBezTo>
                    <a:cubicBezTo>
                      <a:pt x="449" y="870"/>
                      <a:pt x="449" y="870"/>
                      <a:pt x="449" y="870"/>
                    </a:cubicBezTo>
                    <a:cubicBezTo>
                      <a:pt x="360" y="858"/>
                      <a:pt x="266" y="875"/>
                      <a:pt x="188" y="933"/>
                    </a:cubicBezTo>
                    <a:cubicBezTo>
                      <a:pt x="34" y="1046"/>
                      <a:pt x="0" y="1263"/>
                      <a:pt x="113" y="1418"/>
                    </a:cubicBezTo>
                    <a:cubicBezTo>
                      <a:pt x="226" y="1572"/>
                      <a:pt x="444" y="1606"/>
                      <a:pt x="598" y="1493"/>
                    </a:cubicBezTo>
                    <a:close/>
                    <a:moveTo>
                      <a:pt x="1597" y="979"/>
                    </a:moveTo>
                    <a:cubicBezTo>
                      <a:pt x="1692" y="1109"/>
                      <a:pt x="1664" y="1292"/>
                      <a:pt x="1534" y="1387"/>
                    </a:cubicBezTo>
                    <a:cubicBezTo>
                      <a:pt x="1404" y="1482"/>
                      <a:pt x="1221" y="1454"/>
                      <a:pt x="1126" y="1324"/>
                    </a:cubicBezTo>
                    <a:cubicBezTo>
                      <a:pt x="1031" y="1194"/>
                      <a:pt x="1059" y="1011"/>
                      <a:pt x="1189" y="916"/>
                    </a:cubicBezTo>
                    <a:cubicBezTo>
                      <a:pt x="1319" y="821"/>
                      <a:pt x="1502" y="849"/>
                      <a:pt x="1597" y="979"/>
                    </a:cubicBezTo>
                    <a:close/>
                    <a:moveTo>
                      <a:pt x="734" y="157"/>
                    </a:moveTo>
                    <a:cubicBezTo>
                      <a:pt x="863" y="62"/>
                      <a:pt x="1046" y="90"/>
                      <a:pt x="1141" y="220"/>
                    </a:cubicBezTo>
                    <a:cubicBezTo>
                      <a:pt x="1236" y="350"/>
                      <a:pt x="1208" y="533"/>
                      <a:pt x="1078" y="628"/>
                    </a:cubicBezTo>
                    <a:cubicBezTo>
                      <a:pt x="949" y="723"/>
                      <a:pt x="766" y="695"/>
                      <a:pt x="671" y="565"/>
                    </a:cubicBezTo>
                    <a:cubicBezTo>
                      <a:pt x="575" y="435"/>
                      <a:pt x="604" y="252"/>
                      <a:pt x="734" y="157"/>
                    </a:cubicBezTo>
                    <a:close/>
                    <a:moveTo>
                      <a:pt x="221" y="977"/>
                    </a:moveTo>
                    <a:cubicBezTo>
                      <a:pt x="351" y="882"/>
                      <a:pt x="533" y="910"/>
                      <a:pt x="629" y="1040"/>
                    </a:cubicBezTo>
                    <a:cubicBezTo>
                      <a:pt x="724" y="1170"/>
                      <a:pt x="695" y="1353"/>
                      <a:pt x="566" y="1448"/>
                    </a:cubicBezTo>
                    <a:cubicBezTo>
                      <a:pt x="436" y="1543"/>
                      <a:pt x="253" y="1515"/>
                      <a:pt x="158" y="1385"/>
                    </a:cubicBezTo>
                    <a:cubicBezTo>
                      <a:pt x="63" y="1255"/>
                      <a:pt x="91" y="1072"/>
                      <a:pt x="221" y="977"/>
                    </a:cubicBezTo>
                    <a:close/>
                  </a:path>
                </a:pathLst>
              </a:custGeom>
              <a:solidFill>
                <a:srgbClr val="FFFFFF">
                  <a:lumMod val="95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00000"/>
                  </a:solidFill>
                  <a:effectLst/>
                  <a:uLnTx/>
                  <a:uFillTx/>
                  <a:latin typeface="思源黑体 CN Bold" panose="020B0800000000000000" pitchFamily="34" charset="-122"/>
                </a:endParaRPr>
              </a:p>
            </p:txBody>
          </p:sp>
          <p:sp>
            <p:nvSpPr>
              <p:cNvPr id="43" name="Freeform 8"/>
              <p:cNvSpPr>
                <a:spLocks noEditPoints="1"/>
              </p:cNvSpPr>
              <p:nvPr/>
            </p:nvSpPr>
            <p:spPr bwMode="auto">
              <a:xfrm>
                <a:off x="3880737" y="3264536"/>
                <a:ext cx="2785118" cy="2966262"/>
              </a:xfrm>
              <a:custGeom>
                <a:avLst/>
                <a:gdLst>
                  <a:gd name="T0" fmla="*/ 1383 w 1634"/>
                  <a:gd name="T1" fmla="*/ 1217 h 1740"/>
                  <a:gd name="T2" fmla="*/ 1281 w 1634"/>
                  <a:gd name="T3" fmla="*/ 1077 h 1740"/>
                  <a:gd name="T4" fmla="*/ 1281 w 1634"/>
                  <a:gd name="T5" fmla="*/ 1077 h 1740"/>
                  <a:gd name="T6" fmla="*/ 1280 w 1634"/>
                  <a:gd name="T7" fmla="*/ 1077 h 1740"/>
                  <a:gd name="T8" fmla="*/ 1260 w 1634"/>
                  <a:gd name="T9" fmla="*/ 1062 h 1740"/>
                  <a:gd name="T10" fmla="*/ 1204 w 1634"/>
                  <a:gd name="T11" fmla="*/ 985 h 1740"/>
                  <a:gd name="T12" fmla="*/ 1311 w 1634"/>
                  <a:gd name="T13" fmla="*/ 735 h 1740"/>
                  <a:gd name="T14" fmla="*/ 1328 w 1634"/>
                  <a:gd name="T15" fmla="*/ 730 h 1740"/>
                  <a:gd name="T16" fmla="*/ 1370 w 1634"/>
                  <a:gd name="T17" fmla="*/ 715 h 1740"/>
                  <a:gd name="T18" fmla="*/ 1562 w 1634"/>
                  <a:gd name="T19" fmla="*/ 264 h 1740"/>
                  <a:gd name="T20" fmla="*/ 1111 w 1634"/>
                  <a:gd name="T21" fmla="*/ 72 h 1740"/>
                  <a:gd name="T22" fmla="*/ 919 w 1634"/>
                  <a:gd name="T23" fmla="*/ 524 h 1740"/>
                  <a:gd name="T24" fmla="*/ 1041 w 1634"/>
                  <a:gd name="T25" fmla="*/ 677 h 1740"/>
                  <a:gd name="T26" fmla="*/ 1099 w 1634"/>
                  <a:gd name="T27" fmla="*/ 755 h 1740"/>
                  <a:gd name="T28" fmla="*/ 992 w 1634"/>
                  <a:gd name="T29" fmla="*/ 1005 h 1740"/>
                  <a:gd name="T30" fmla="*/ 982 w 1634"/>
                  <a:gd name="T31" fmla="*/ 1010 h 1740"/>
                  <a:gd name="T32" fmla="*/ 939 w 1634"/>
                  <a:gd name="T33" fmla="*/ 1023 h 1740"/>
                  <a:gd name="T34" fmla="*/ 851 w 1634"/>
                  <a:gd name="T35" fmla="*/ 1024 h 1740"/>
                  <a:gd name="T36" fmla="*/ 707 w 1634"/>
                  <a:gd name="T37" fmla="*/ 795 h 1740"/>
                  <a:gd name="T38" fmla="*/ 715 w 1634"/>
                  <a:gd name="T39" fmla="*/ 519 h 1740"/>
                  <a:gd name="T40" fmla="*/ 263 w 1634"/>
                  <a:gd name="T41" fmla="*/ 327 h 1740"/>
                  <a:gd name="T42" fmla="*/ 72 w 1634"/>
                  <a:gd name="T43" fmla="*/ 779 h 1740"/>
                  <a:gd name="T44" fmla="*/ 485 w 1634"/>
                  <a:gd name="T45" fmla="*/ 985 h 1740"/>
                  <a:gd name="T46" fmla="*/ 483 w 1634"/>
                  <a:gd name="T47" fmla="*/ 987 h 1740"/>
                  <a:gd name="T48" fmla="*/ 602 w 1634"/>
                  <a:gd name="T49" fmla="*/ 978 h 1740"/>
                  <a:gd name="T50" fmla="*/ 744 w 1634"/>
                  <a:gd name="T51" fmla="*/ 1209 h 1740"/>
                  <a:gd name="T52" fmla="*/ 744 w 1634"/>
                  <a:gd name="T53" fmla="*/ 1209 h 1740"/>
                  <a:gd name="T54" fmla="*/ 740 w 1634"/>
                  <a:gd name="T55" fmla="*/ 1477 h 1740"/>
                  <a:gd name="T56" fmla="*/ 1191 w 1634"/>
                  <a:gd name="T57" fmla="*/ 1669 h 1740"/>
                  <a:gd name="T58" fmla="*/ 1383 w 1634"/>
                  <a:gd name="T59" fmla="*/ 1217 h 1740"/>
                  <a:gd name="T60" fmla="*/ 1132 w 1634"/>
                  <a:gd name="T61" fmla="*/ 123 h 1740"/>
                  <a:gd name="T62" fmla="*/ 1511 w 1634"/>
                  <a:gd name="T63" fmla="*/ 285 h 1740"/>
                  <a:gd name="T64" fmla="*/ 1350 w 1634"/>
                  <a:gd name="T65" fmla="*/ 664 h 1740"/>
                  <a:gd name="T66" fmla="*/ 970 w 1634"/>
                  <a:gd name="T67" fmla="*/ 503 h 1740"/>
                  <a:gd name="T68" fmla="*/ 1132 w 1634"/>
                  <a:gd name="T69" fmla="*/ 123 h 1740"/>
                  <a:gd name="T70" fmla="*/ 122 w 1634"/>
                  <a:gd name="T71" fmla="*/ 758 h 1740"/>
                  <a:gd name="T72" fmla="*/ 284 w 1634"/>
                  <a:gd name="T73" fmla="*/ 378 h 1740"/>
                  <a:gd name="T74" fmla="*/ 663 w 1634"/>
                  <a:gd name="T75" fmla="*/ 539 h 1740"/>
                  <a:gd name="T76" fmla="*/ 502 w 1634"/>
                  <a:gd name="T77" fmla="*/ 919 h 1740"/>
                  <a:gd name="T78" fmla="*/ 122 w 1634"/>
                  <a:gd name="T79" fmla="*/ 758 h 1740"/>
                  <a:gd name="T80" fmla="*/ 791 w 1634"/>
                  <a:gd name="T81" fmla="*/ 1457 h 1740"/>
                  <a:gd name="T82" fmla="*/ 952 w 1634"/>
                  <a:gd name="T83" fmla="*/ 1077 h 1740"/>
                  <a:gd name="T84" fmla="*/ 1332 w 1634"/>
                  <a:gd name="T85" fmla="*/ 1238 h 1740"/>
                  <a:gd name="T86" fmla="*/ 1171 w 1634"/>
                  <a:gd name="T87" fmla="*/ 1618 h 1740"/>
                  <a:gd name="T88" fmla="*/ 791 w 1634"/>
                  <a:gd name="T89" fmla="*/ 1457 h 17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34" h="1740">
                    <a:moveTo>
                      <a:pt x="1383" y="1217"/>
                    </a:moveTo>
                    <a:cubicBezTo>
                      <a:pt x="1361" y="1161"/>
                      <a:pt x="1325" y="1115"/>
                      <a:pt x="1281" y="1077"/>
                    </a:cubicBezTo>
                    <a:cubicBezTo>
                      <a:pt x="1281" y="1077"/>
                      <a:pt x="1281" y="1077"/>
                      <a:pt x="1281" y="1077"/>
                    </a:cubicBezTo>
                    <a:cubicBezTo>
                      <a:pt x="1281" y="1077"/>
                      <a:pt x="1280" y="1077"/>
                      <a:pt x="1280" y="1077"/>
                    </a:cubicBezTo>
                    <a:cubicBezTo>
                      <a:pt x="1273" y="1072"/>
                      <a:pt x="1267" y="1067"/>
                      <a:pt x="1260" y="1062"/>
                    </a:cubicBezTo>
                    <a:cubicBezTo>
                      <a:pt x="1236" y="1042"/>
                      <a:pt x="1217" y="1016"/>
                      <a:pt x="1204" y="985"/>
                    </a:cubicBezTo>
                    <a:cubicBezTo>
                      <a:pt x="1165" y="887"/>
                      <a:pt x="1212" y="775"/>
                      <a:pt x="1311" y="735"/>
                    </a:cubicBezTo>
                    <a:cubicBezTo>
                      <a:pt x="1328" y="730"/>
                      <a:pt x="1328" y="730"/>
                      <a:pt x="1328" y="730"/>
                    </a:cubicBezTo>
                    <a:cubicBezTo>
                      <a:pt x="1342" y="726"/>
                      <a:pt x="1356" y="721"/>
                      <a:pt x="1370" y="715"/>
                    </a:cubicBezTo>
                    <a:cubicBezTo>
                      <a:pt x="1548" y="644"/>
                      <a:pt x="1634" y="441"/>
                      <a:pt x="1562" y="264"/>
                    </a:cubicBezTo>
                    <a:cubicBezTo>
                      <a:pt x="1491" y="87"/>
                      <a:pt x="1288" y="0"/>
                      <a:pt x="1111" y="72"/>
                    </a:cubicBezTo>
                    <a:cubicBezTo>
                      <a:pt x="934" y="144"/>
                      <a:pt x="847" y="346"/>
                      <a:pt x="919" y="524"/>
                    </a:cubicBezTo>
                    <a:cubicBezTo>
                      <a:pt x="945" y="588"/>
                      <a:pt x="988" y="640"/>
                      <a:pt x="1041" y="677"/>
                    </a:cubicBezTo>
                    <a:cubicBezTo>
                      <a:pt x="1065" y="697"/>
                      <a:pt x="1086" y="723"/>
                      <a:pt x="1099" y="755"/>
                    </a:cubicBezTo>
                    <a:cubicBezTo>
                      <a:pt x="1138" y="853"/>
                      <a:pt x="1091" y="966"/>
                      <a:pt x="992" y="1005"/>
                    </a:cubicBezTo>
                    <a:cubicBezTo>
                      <a:pt x="989" y="1007"/>
                      <a:pt x="985" y="1008"/>
                      <a:pt x="982" y="1010"/>
                    </a:cubicBezTo>
                    <a:cubicBezTo>
                      <a:pt x="968" y="1013"/>
                      <a:pt x="953" y="1018"/>
                      <a:pt x="939" y="1023"/>
                    </a:cubicBezTo>
                    <a:cubicBezTo>
                      <a:pt x="911" y="1029"/>
                      <a:pt x="881" y="1031"/>
                      <a:pt x="851" y="1024"/>
                    </a:cubicBezTo>
                    <a:cubicBezTo>
                      <a:pt x="748" y="999"/>
                      <a:pt x="684" y="897"/>
                      <a:pt x="707" y="795"/>
                    </a:cubicBezTo>
                    <a:cubicBezTo>
                      <a:pt x="746" y="711"/>
                      <a:pt x="752" y="611"/>
                      <a:pt x="715" y="519"/>
                    </a:cubicBezTo>
                    <a:cubicBezTo>
                      <a:pt x="643" y="341"/>
                      <a:pt x="441" y="255"/>
                      <a:pt x="263" y="327"/>
                    </a:cubicBezTo>
                    <a:cubicBezTo>
                      <a:pt x="86" y="398"/>
                      <a:pt x="0" y="602"/>
                      <a:pt x="72" y="779"/>
                    </a:cubicBezTo>
                    <a:cubicBezTo>
                      <a:pt x="138" y="943"/>
                      <a:pt x="316" y="1028"/>
                      <a:pt x="485" y="985"/>
                    </a:cubicBezTo>
                    <a:cubicBezTo>
                      <a:pt x="483" y="987"/>
                      <a:pt x="483" y="987"/>
                      <a:pt x="483" y="987"/>
                    </a:cubicBezTo>
                    <a:cubicBezTo>
                      <a:pt x="519" y="973"/>
                      <a:pt x="561" y="968"/>
                      <a:pt x="602" y="978"/>
                    </a:cubicBezTo>
                    <a:cubicBezTo>
                      <a:pt x="705" y="1002"/>
                      <a:pt x="769" y="1106"/>
                      <a:pt x="744" y="1209"/>
                    </a:cubicBezTo>
                    <a:cubicBezTo>
                      <a:pt x="744" y="1209"/>
                      <a:pt x="744" y="1209"/>
                      <a:pt x="744" y="1209"/>
                    </a:cubicBezTo>
                    <a:cubicBezTo>
                      <a:pt x="708" y="1292"/>
                      <a:pt x="704" y="1388"/>
                      <a:pt x="740" y="1477"/>
                    </a:cubicBezTo>
                    <a:cubicBezTo>
                      <a:pt x="811" y="1655"/>
                      <a:pt x="1014" y="1740"/>
                      <a:pt x="1191" y="1669"/>
                    </a:cubicBezTo>
                    <a:cubicBezTo>
                      <a:pt x="1369" y="1597"/>
                      <a:pt x="1455" y="1394"/>
                      <a:pt x="1383" y="1217"/>
                    </a:cubicBezTo>
                    <a:close/>
                    <a:moveTo>
                      <a:pt x="1132" y="123"/>
                    </a:moveTo>
                    <a:cubicBezTo>
                      <a:pt x="1281" y="63"/>
                      <a:pt x="1451" y="135"/>
                      <a:pt x="1511" y="285"/>
                    </a:cubicBezTo>
                    <a:cubicBezTo>
                      <a:pt x="1572" y="434"/>
                      <a:pt x="1499" y="604"/>
                      <a:pt x="1350" y="664"/>
                    </a:cubicBezTo>
                    <a:cubicBezTo>
                      <a:pt x="1201" y="725"/>
                      <a:pt x="1030" y="652"/>
                      <a:pt x="970" y="503"/>
                    </a:cubicBezTo>
                    <a:cubicBezTo>
                      <a:pt x="910" y="354"/>
                      <a:pt x="982" y="183"/>
                      <a:pt x="1132" y="123"/>
                    </a:cubicBezTo>
                    <a:close/>
                    <a:moveTo>
                      <a:pt x="122" y="758"/>
                    </a:moveTo>
                    <a:cubicBezTo>
                      <a:pt x="62" y="608"/>
                      <a:pt x="135" y="438"/>
                      <a:pt x="284" y="378"/>
                    </a:cubicBezTo>
                    <a:cubicBezTo>
                      <a:pt x="433" y="318"/>
                      <a:pt x="603" y="390"/>
                      <a:pt x="663" y="539"/>
                    </a:cubicBezTo>
                    <a:cubicBezTo>
                      <a:pt x="724" y="689"/>
                      <a:pt x="651" y="859"/>
                      <a:pt x="502" y="919"/>
                    </a:cubicBezTo>
                    <a:cubicBezTo>
                      <a:pt x="353" y="979"/>
                      <a:pt x="182" y="907"/>
                      <a:pt x="122" y="758"/>
                    </a:cubicBezTo>
                    <a:close/>
                    <a:moveTo>
                      <a:pt x="791" y="1457"/>
                    </a:moveTo>
                    <a:cubicBezTo>
                      <a:pt x="731" y="1307"/>
                      <a:pt x="803" y="1137"/>
                      <a:pt x="952" y="1077"/>
                    </a:cubicBezTo>
                    <a:cubicBezTo>
                      <a:pt x="1102" y="1017"/>
                      <a:pt x="1272" y="1089"/>
                      <a:pt x="1332" y="1238"/>
                    </a:cubicBezTo>
                    <a:cubicBezTo>
                      <a:pt x="1392" y="1388"/>
                      <a:pt x="1320" y="1558"/>
                      <a:pt x="1171" y="1618"/>
                    </a:cubicBezTo>
                    <a:cubicBezTo>
                      <a:pt x="1021" y="1678"/>
                      <a:pt x="851" y="1606"/>
                      <a:pt x="791" y="1457"/>
                    </a:cubicBezTo>
                    <a:close/>
                  </a:path>
                </a:pathLst>
              </a:custGeom>
              <a:solidFill>
                <a:srgbClr val="FFFFFF">
                  <a:lumMod val="95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00000"/>
                  </a:solidFill>
                  <a:effectLst/>
                  <a:uLnTx/>
                  <a:uFillTx/>
                  <a:latin typeface="思源黑体 CN Bold" panose="020B0800000000000000" pitchFamily="34" charset="-122"/>
                </a:endParaRPr>
              </a:p>
            </p:txBody>
          </p:sp>
        </p:grpSp>
        <p:sp>
          <p:nvSpPr>
            <p:cNvPr id="15" name="Freeform 9"/>
            <p:cNvSpPr/>
            <p:nvPr/>
          </p:nvSpPr>
          <p:spPr bwMode="auto">
            <a:xfrm>
              <a:off x="3998985" y="3390180"/>
              <a:ext cx="1096939" cy="1098197"/>
            </a:xfrm>
            <a:custGeom>
              <a:avLst/>
              <a:gdLst>
                <a:gd name="T0" fmla="*/ 533 w 644"/>
                <a:gd name="T1" fmla="*/ 524 h 644"/>
                <a:gd name="T2" fmla="*/ 120 w 644"/>
                <a:gd name="T3" fmla="*/ 532 h 644"/>
                <a:gd name="T4" fmla="*/ 112 w 644"/>
                <a:gd name="T5" fmla="*/ 120 h 644"/>
                <a:gd name="T6" fmla="*/ 524 w 644"/>
                <a:gd name="T7" fmla="*/ 112 h 644"/>
                <a:gd name="T8" fmla="*/ 533 w 644"/>
                <a:gd name="T9" fmla="*/ 524 h 644"/>
              </a:gdLst>
              <a:ahLst/>
              <a:cxnLst>
                <a:cxn ang="0">
                  <a:pos x="T0" y="T1"/>
                </a:cxn>
                <a:cxn ang="0">
                  <a:pos x="T2" y="T3"/>
                </a:cxn>
                <a:cxn ang="0">
                  <a:pos x="T4" y="T5"/>
                </a:cxn>
                <a:cxn ang="0">
                  <a:pos x="T6" y="T7"/>
                </a:cxn>
                <a:cxn ang="0">
                  <a:pos x="T8" y="T9"/>
                </a:cxn>
              </a:cxnLst>
              <a:rect l="0" t="0" r="r" b="b"/>
              <a:pathLst>
                <a:path w="644" h="644">
                  <a:moveTo>
                    <a:pt x="533" y="524"/>
                  </a:moveTo>
                  <a:cubicBezTo>
                    <a:pt x="421" y="641"/>
                    <a:pt x="236" y="644"/>
                    <a:pt x="120" y="532"/>
                  </a:cubicBezTo>
                  <a:cubicBezTo>
                    <a:pt x="4" y="421"/>
                    <a:pt x="0" y="236"/>
                    <a:pt x="112" y="120"/>
                  </a:cubicBezTo>
                  <a:cubicBezTo>
                    <a:pt x="224" y="4"/>
                    <a:pt x="408" y="0"/>
                    <a:pt x="524" y="112"/>
                  </a:cubicBezTo>
                  <a:cubicBezTo>
                    <a:pt x="641" y="224"/>
                    <a:pt x="644" y="408"/>
                    <a:pt x="533" y="524"/>
                  </a:cubicBezTo>
                  <a:close/>
                </a:path>
              </a:pathLst>
            </a:custGeom>
            <a:solidFill>
              <a:srgbClr val="FFFFFF"/>
            </a:solidFill>
            <a:ln w="12700" cap="flat" cmpd="sng" algn="ctr">
              <a:solidFill>
                <a:srgbClr val="FFFFFF">
                  <a:lumMod val="75000"/>
                </a:srgbClr>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FFFFFF"/>
                </a:solidFill>
                <a:effectLst/>
                <a:uLnTx/>
                <a:uFillTx/>
                <a:latin typeface="思源黑体 CN Bold" panose="020B0800000000000000" pitchFamily="34" charset="-122"/>
                <a:ea typeface="+mn-ea"/>
                <a:cs typeface="+mn-cs"/>
              </a:endParaRPr>
            </a:p>
          </p:txBody>
        </p:sp>
        <p:sp>
          <p:nvSpPr>
            <p:cNvPr id="16" name="Freeform 10"/>
            <p:cNvSpPr/>
            <p:nvPr/>
          </p:nvSpPr>
          <p:spPr bwMode="auto">
            <a:xfrm>
              <a:off x="5446894" y="2957443"/>
              <a:ext cx="1098197" cy="1098197"/>
            </a:xfrm>
            <a:custGeom>
              <a:avLst/>
              <a:gdLst>
                <a:gd name="T0" fmla="*/ 532 w 644"/>
                <a:gd name="T1" fmla="*/ 524 h 644"/>
                <a:gd name="T2" fmla="*/ 119 w 644"/>
                <a:gd name="T3" fmla="*/ 532 h 644"/>
                <a:gd name="T4" fmla="*/ 111 w 644"/>
                <a:gd name="T5" fmla="*/ 120 h 644"/>
                <a:gd name="T6" fmla="*/ 524 w 644"/>
                <a:gd name="T7" fmla="*/ 112 h 644"/>
                <a:gd name="T8" fmla="*/ 532 w 644"/>
                <a:gd name="T9" fmla="*/ 524 h 644"/>
              </a:gdLst>
              <a:ahLst/>
              <a:cxnLst>
                <a:cxn ang="0">
                  <a:pos x="T0" y="T1"/>
                </a:cxn>
                <a:cxn ang="0">
                  <a:pos x="T2" y="T3"/>
                </a:cxn>
                <a:cxn ang="0">
                  <a:pos x="T4" y="T5"/>
                </a:cxn>
                <a:cxn ang="0">
                  <a:pos x="T6" y="T7"/>
                </a:cxn>
                <a:cxn ang="0">
                  <a:pos x="T8" y="T9"/>
                </a:cxn>
              </a:cxnLst>
              <a:rect l="0" t="0" r="r" b="b"/>
              <a:pathLst>
                <a:path w="644" h="644">
                  <a:moveTo>
                    <a:pt x="532" y="524"/>
                  </a:moveTo>
                  <a:cubicBezTo>
                    <a:pt x="420" y="640"/>
                    <a:pt x="235" y="644"/>
                    <a:pt x="119" y="532"/>
                  </a:cubicBezTo>
                  <a:cubicBezTo>
                    <a:pt x="3" y="421"/>
                    <a:pt x="0" y="236"/>
                    <a:pt x="111" y="120"/>
                  </a:cubicBezTo>
                  <a:cubicBezTo>
                    <a:pt x="223" y="4"/>
                    <a:pt x="408" y="0"/>
                    <a:pt x="524" y="112"/>
                  </a:cubicBezTo>
                  <a:cubicBezTo>
                    <a:pt x="640" y="223"/>
                    <a:pt x="644" y="408"/>
                    <a:pt x="532" y="524"/>
                  </a:cubicBezTo>
                  <a:close/>
                </a:path>
              </a:pathLst>
            </a:custGeom>
            <a:solidFill>
              <a:srgbClr val="AE0001"/>
            </a:solidFill>
            <a:ln w="12700" cap="flat" cmpd="sng" algn="ctr">
              <a:solidFill>
                <a:srgbClr val="FFFFFF"/>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FFFFFF"/>
                </a:solidFill>
                <a:effectLst/>
                <a:uLnTx/>
                <a:uFillTx/>
                <a:latin typeface="思源黑体 CN Bold" panose="020B0800000000000000" pitchFamily="34" charset="-122"/>
                <a:ea typeface="+mn-ea"/>
                <a:cs typeface="+mn-cs"/>
              </a:endParaRPr>
            </a:p>
          </p:txBody>
        </p:sp>
        <p:sp>
          <p:nvSpPr>
            <p:cNvPr id="17" name="Freeform 11"/>
            <p:cNvSpPr/>
            <p:nvPr/>
          </p:nvSpPr>
          <p:spPr bwMode="auto">
            <a:xfrm>
              <a:off x="5132405" y="4583981"/>
              <a:ext cx="1096939" cy="1098197"/>
            </a:xfrm>
            <a:custGeom>
              <a:avLst/>
              <a:gdLst>
                <a:gd name="T0" fmla="*/ 532 w 644"/>
                <a:gd name="T1" fmla="*/ 524 h 644"/>
                <a:gd name="T2" fmla="*/ 119 w 644"/>
                <a:gd name="T3" fmla="*/ 532 h 644"/>
                <a:gd name="T4" fmla="*/ 111 w 644"/>
                <a:gd name="T5" fmla="*/ 120 h 644"/>
                <a:gd name="T6" fmla="*/ 524 w 644"/>
                <a:gd name="T7" fmla="*/ 112 h 644"/>
                <a:gd name="T8" fmla="*/ 532 w 644"/>
                <a:gd name="T9" fmla="*/ 524 h 644"/>
              </a:gdLst>
              <a:ahLst/>
              <a:cxnLst>
                <a:cxn ang="0">
                  <a:pos x="T0" y="T1"/>
                </a:cxn>
                <a:cxn ang="0">
                  <a:pos x="T2" y="T3"/>
                </a:cxn>
                <a:cxn ang="0">
                  <a:pos x="T4" y="T5"/>
                </a:cxn>
                <a:cxn ang="0">
                  <a:pos x="T6" y="T7"/>
                </a:cxn>
                <a:cxn ang="0">
                  <a:pos x="T8" y="T9"/>
                </a:cxn>
              </a:cxnLst>
              <a:rect l="0" t="0" r="r" b="b"/>
              <a:pathLst>
                <a:path w="644" h="644">
                  <a:moveTo>
                    <a:pt x="532" y="524"/>
                  </a:moveTo>
                  <a:cubicBezTo>
                    <a:pt x="420" y="640"/>
                    <a:pt x="235" y="644"/>
                    <a:pt x="119" y="532"/>
                  </a:cubicBezTo>
                  <a:cubicBezTo>
                    <a:pt x="3" y="421"/>
                    <a:pt x="0" y="236"/>
                    <a:pt x="111" y="120"/>
                  </a:cubicBezTo>
                  <a:cubicBezTo>
                    <a:pt x="223" y="4"/>
                    <a:pt x="408" y="0"/>
                    <a:pt x="524" y="112"/>
                  </a:cubicBezTo>
                  <a:cubicBezTo>
                    <a:pt x="640" y="223"/>
                    <a:pt x="644" y="408"/>
                    <a:pt x="532" y="524"/>
                  </a:cubicBezTo>
                  <a:close/>
                </a:path>
              </a:pathLst>
            </a:custGeom>
            <a:solidFill>
              <a:srgbClr val="FFFFFF"/>
            </a:solidFill>
            <a:ln w="12700" cap="flat" cmpd="sng" algn="ctr">
              <a:solidFill>
                <a:srgbClr val="FFFFFF">
                  <a:lumMod val="75000"/>
                </a:srgbClr>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FFFFFF"/>
                </a:solidFill>
                <a:effectLst/>
                <a:uLnTx/>
                <a:uFillTx/>
                <a:latin typeface="思源黑体 CN Bold" panose="020B0800000000000000" pitchFamily="34" charset="-122"/>
                <a:ea typeface="+mn-ea"/>
                <a:cs typeface="+mn-cs"/>
              </a:endParaRPr>
            </a:p>
          </p:txBody>
        </p:sp>
        <p:grpSp>
          <p:nvGrpSpPr>
            <p:cNvPr id="18" name="Group 12"/>
            <p:cNvGrpSpPr/>
            <p:nvPr/>
          </p:nvGrpSpPr>
          <p:grpSpPr>
            <a:xfrm>
              <a:off x="4352346" y="3720883"/>
              <a:ext cx="390216" cy="436790"/>
              <a:chOff x="3471863" y="1916113"/>
              <a:chExt cx="492125" cy="550863"/>
            </a:xfrm>
            <a:solidFill>
              <a:srgbClr val="1B69F2"/>
            </a:solidFill>
          </p:grpSpPr>
          <p:sp>
            <p:nvSpPr>
              <p:cNvPr id="39" name="Freeform 70"/>
              <p:cNvSpPr>
                <a:spLocks noEditPoints="1"/>
              </p:cNvSpPr>
              <p:nvPr/>
            </p:nvSpPr>
            <p:spPr bwMode="auto">
              <a:xfrm>
                <a:off x="3633788" y="1916113"/>
                <a:ext cx="330200" cy="330200"/>
              </a:xfrm>
              <a:custGeom>
                <a:avLst/>
                <a:gdLst>
                  <a:gd name="T0" fmla="*/ 958 w 2077"/>
                  <a:gd name="T1" fmla="*/ 277 h 2076"/>
                  <a:gd name="T2" fmla="*/ 796 w 2077"/>
                  <a:gd name="T3" fmla="*/ 377 h 2076"/>
                  <a:gd name="T4" fmla="*/ 576 w 2077"/>
                  <a:gd name="T5" fmla="*/ 455 h 2076"/>
                  <a:gd name="T6" fmla="*/ 456 w 2077"/>
                  <a:gd name="T7" fmla="*/ 350 h 2076"/>
                  <a:gd name="T8" fmla="*/ 457 w 2077"/>
                  <a:gd name="T9" fmla="*/ 573 h 2076"/>
                  <a:gd name="T10" fmla="*/ 379 w 2077"/>
                  <a:gd name="T11" fmla="*/ 793 h 2076"/>
                  <a:gd name="T12" fmla="*/ 281 w 2077"/>
                  <a:gd name="T13" fmla="*/ 955 h 2076"/>
                  <a:gd name="T14" fmla="*/ 142 w 2077"/>
                  <a:gd name="T15" fmla="*/ 1105 h 2076"/>
                  <a:gd name="T16" fmla="*/ 300 w 2077"/>
                  <a:gd name="T17" fmla="*/ 1120 h 2076"/>
                  <a:gd name="T18" fmla="*/ 400 w 2077"/>
                  <a:gd name="T19" fmla="*/ 1331 h 2076"/>
                  <a:gd name="T20" fmla="*/ 446 w 2077"/>
                  <a:gd name="T21" fmla="*/ 1515 h 2076"/>
                  <a:gd name="T22" fmla="*/ 459 w 2077"/>
                  <a:gd name="T23" fmla="*/ 1723 h 2076"/>
                  <a:gd name="T24" fmla="*/ 591 w 2077"/>
                  <a:gd name="T25" fmla="*/ 1612 h 2076"/>
                  <a:gd name="T26" fmla="*/ 846 w 2077"/>
                  <a:gd name="T27" fmla="*/ 1714 h 2076"/>
                  <a:gd name="T28" fmla="*/ 957 w 2077"/>
                  <a:gd name="T29" fmla="*/ 1922 h 2076"/>
                  <a:gd name="T30" fmla="*/ 1111 w 2077"/>
                  <a:gd name="T31" fmla="*/ 1934 h 2076"/>
                  <a:gd name="T32" fmla="*/ 1130 w 2077"/>
                  <a:gd name="T33" fmla="*/ 1759 h 2076"/>
                  <a:gd name="T34" fmla="*/ 1382 w 2077"/>
                  <a:gd name="T35" fmla="*/ 1650 h 2076"/>
                  <a:gd name="T36" fmla="*/ 1608 w 2077"/>
                  <a:gd name="T37" fmla="*/ 1720 h 2076"/>
                  <a:gd name="T38" fmla="*/ 1723 w 2077"/>
                  <a:gd name="T39" fmla="*/ 1623 h 2076"/>
                  <a:gd name="T40" fmla="*/ 1613 w 2077"/>
                  <a:gd name="T41" fmla="*/ 1464 h 2076"/>
                  <a:gd name="T42" fmla="*/ 1730 w 2077"/>
                  <a:gd name="T43" fmla="*/ 1175 h 2076"/>
                  <a:gd name="T44" fmla="*/ 1929 w 2077"/>
                  <a:gd name="T45" fmla="*/ 1118 h 2076"/>
                  <a:gd name="T46" fmla="*/ 1934 w 2077"/>
                  <a:gd name="T47" fmla="*/ 962 h 2076"/>
                  <a:gd name="T48" fmla="*/ 1747 w 2077"/>
                  <a:gd name="T49" fmla="*/ 934 h 2076"/>
                  <a:gd name="T50" fmla="*/ 1624 w 2077"/>
                  <a:gd name="T51" fmla="*/ 648 h 2076"/>
                  <a:gd name="T52" fmla="*/ 1728 w 2077"/>
                  <a:gd name="T53" fmla="*/ 463 h 2076"/>
                  <a:gd name="T54" fmla="*/ 1616 w 2077"/>
                  <a:gd name="T55" fmla="*/ 350 h 2076"/>
                  <a:gd name="T56" fmla="*/ 1449 w 2077"/>
                  <a:gd name="T57" fmla="*/ 461 h 2076"/>
                  <a:gd name="T58" fmla="*/ 1159 w 2077"/>
                  <a:gd name="T59" fmla="*/ 341 h 2076"/>
                  <a:gd name="T60" fmla="*/ 1119 w 2077"/>
                  <a:gd name="T61" fmla="*/ 145 h 2076"/>
                  <a:gd name="T62" fmla="*/ 1139 w 2077"/>
                  <a:gd name="T63" fmla="*/ 3 h 2076"/>
                  <a:gd name="T64" fmla="*/ 1260 w 2077"/>
                  <a:gd name="T65" fmla="*/ 152 h 2076"/>
                  <a:gd name="T66" fmla="*/ 1547 w 2077"/>
                  <a:gd name="T67" fmla="*/ 227 h 2076"/>
                  <a:gd name="T68" fmla="*/ 1705 w 2077"/>
                  <a:gd name="T69" fmla="*/ 239 h 2076"/>
                  <a:gd name="T70" fmla="*/ 1866 w 2077"/>
                  <a:gd name="T71" fmla="*/ 474 h 2076"/>
                  <a:gd name="T72" fmla="*/ 1819 w 2077"/>
                  <a:gd name="T73" fmla="*/ 714 h 2076"/>
                  <a:gd name="T74" fmla="*/ 2032 w 2077"/>
                  <a:gd name="T75" fmla="*/ 861 h 2076"/>
                  <a:gd name="T76" fmla="*/ 2065 w 2077"/>
                  <a:gd name="T77" fmla="*/ 1165 h 2076"/>
                  <a:gd name="T78" fmla="*/ 1925 w 2077"/>
                  <a:gd name="T79" fmla="*/ 1259 h 2076"/>
                  <a:gd name="T80" fmla="*/ 1852 w 2077"/>
                  <a:gd name="T81" fmla="*/ 1551 h 2076"/>
                  <a:gd name="T82" fmla="*/ 1821 w 2077"/>
                  <a:gd name="T83" fmla="*/ 1722 h 2076"/>
                  <a:gd name="T84" fmla="*/ 1592 w 2077"/>
                  <a:gd name="T85" fmla="*/ 1863 h 2076"/>
                  <a:gd name="T86" fmla="*/ 1361 w 2077"/>
                  <a:gd name="T87" fmla="*/ 1818 h 2076"/>
                  <a:gd name="T88" fmla="*/ 1216 w 2077"/>
                  <a:gd name="T89" fmla="*/ 2031 h 2076"/>
                  <a:gd name="T90" fmla="*/ 910 w 2077"/>
                  <a:gd name="T91" fmla="*/ 2064 h 2076"/>
                  <a:gd name="T92" fmla="*/ 817 w 2077"/>
                  <a:gd name="T93" fmla="*/ 1852 h 2076"/>
                  <a:gd name="T94" fmla="*/ 508 w 2077"/>
                  <a:gd name="T95" fmla="*/ 1857 h 2076"/>
                  <a:gd name="T96" fmla="*/ 354 w 2077"/>
                  <a:gd name="T97" fmla="*/ 1820 h 2076"/>
                  <a:gd name="T98" fmla="*/ 216 w 2077"/>
                  <a:gd name="T99" fmla="*/ 1577 h 2076"/>
                  <a:gd name="T100" fmla="*/ 240 w 2077"/>
                  <a:gd name="T101" fmla="*/ 1311 h 2076"/>
                  <a:gd name="T102" fmla="*/ 26 w 2077"/>
                  <a:gd name="T103" fmla="*/ 1192 h 2076"/>
                  <a:gd name="T104" fmla="*/ 26 w 2077"/>
                  <a:gd name="T105" fmla="*/ 884 h 2076"/>
                  <a:gd name="T106" fmla="*/ 246 w 2077"/>
                  <a:gd name="T107" fmla="*/ 748 h 2076"/>
                  <a:gd name="T108" fmla="*/ 211 w 2077"/>
                  <a:gd name="T109" fmla="*/ 474 h 2076"/>
                  <a:gd name="T110" fmla="*/ 372 w 2077"/>
                  <a:gd name="T111" fmla="*/ 239 h 2076"/>
                  <a:gd name="T112" fmla="*/ 530 w 2077"/>
                  <a:gd name="T113" fmla="*/ 227 h 2076"/>
                  <a:gd name="T114" fmla="*/ 817 w 2077"/>
                  <a:gd name="T115" fmla="*/ 224 h 2076"/>
                  <a:gd name="T116" fmla="*/ 910 w 2077"/>
                  <a:gd name="T117" fmla="*/ 12 h 20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077" h="2076">
                    <a:moveTo>
                      <a:pt x="971" y="140"/>
                    </a:moveTo>
                    <a:lnTo>
                      <a:pt x="967" y="140"/>
                    </a:lnTo>
                    <a:lnTo>
                      <a:pt x="964" y="142"/>
                    </a:lnTo>
                    <a:lnTo>
                      <a:pt x="961" y="145"/>
                    </a:lnTo>
                    <a:lnTo>
                      <a:pt x="959" y="149"/>
                    </a:lnTo>
                    <a:lnTo>
                      <a:pt x="958" y="152"/>
                    </a:lnTo>
                    <a:lnTo>
                      <a:pt x="958" y="277"/>
                    </a:lnTo>
                    <a:lnTo>
                      <a:pt x="956" y="296"/>
                    </a:lnTo>
                    <a:lnTo>
                      <a:pt x="948" y="314"/>
                    </a:lnTo>
                    <a:lnTo>
                      <a:pt x="936" y="329"/>
                    </a:lnTo>
                    <a:lnTo>
                      <a:pt x="920" y="340"/>
                    </a:lnTo>
                    <a:lnTo>
                      <a:pt x="902" y="346"/>
                    </a:lnTo>
                    <a:lnTo>
                      <a:pt x="849" y="360"/>
                    </a:lnTo>
                    <a:lnTo>
                      <a:pt x="796" y="377"/>
                    </a:lnTo>
                    <a:lnTo>
                      <a:pt x="745" y="397"/>
                    </a:lnTo>
                    <a:lnTo>
                      <a:pt x="697" y="422"/>
                    </a:lnTo>
                    <a:lnTo>
                      <a:pt x="649" y="451"/>
                    </a:lnTo>
                    <a:lnTo>
                      <a:pt x="631" y="460"/>
                    </a:lnTo>
                    <a:lnTo>
                      <a:pt x="612" y="463"/>
                    </a:lnTo>
                    <a:lnTo>
                      <a:pt x="594" y="461"/>
                    </a:lnTo>
                    <a:lnTo>
                      <a:pt x="576" y="455"/>
                    </a:lnTo>
                    <a:lnTo>
                      <a:pt x="561" y="443"/>
                    </a:lnTo>
                    <a:lnTo>
                      <a:pt x="471" y="352"/>
                    </a:lnTo>
                    <a:lnTo>
                      <a:pt x="468" y="350"/>
                    </a:lnTo>
                    <a:lnTo>
                      <a:pt x="465" y="349"/>
                    </a:lnTo>
                    <a:lnTo>
                      <a:pt x="462" y="349"/>
                    </a:lnTo>
                    <a:lnTo>
                      <a:pt x="459" y="349"/>
                    </a:lnTo>
                    <a:lnTo>
                      <a:pt x="456" y="350"/>
                    </a:lnTo>
                    <a:lnTo>
                      <a:pt x="453" y="352"/>
                    </a:lnTo>
                    <a:lnTo>
                      <a:pt x="356" y="450"/>
                    </a:lnTo>
                    <a:lnTo>
                      <a:pt x="353" y="456"/>
                    </a:lnTo>
                    <a:lnTo>
                      <a:pt x="353" y="462"/>
                    </a:lnTo>
                    <a:lnTo>
                      <a:pt x="356" y="467"/>
                    </a:lnTo>
                    <a:lnTo>
                      <a:pt x="446" y="557"/>
                    </a:lnTo>
                    <a:lnTo>
                      <a:pt x="457" y="573"/>
                    </a:lnTo>
                    <a:lnTo>
                      <a:pt x="465" y="591"/>
                    </a:lnTo>
                    <a:lnTo>
                      <a:pt x="466" y="610"/>
                    </a:lnTo>
                    <a:lnTo>
                      <a:pt x="462" y="629"/>
                    </a:lnTo>
                    <a:lnTo>
                      <a:pt x="454" y="645"/>
                    </a:lnTo>
                    <a:lnTo>
                      <a:pt x="425" y="693"/>
                    </a:lnTo>
                    <a:lnTo>
                      <a:pt x="400" y="742"/>
                    </a:lnTo>
                    <a:lnTo>
                      <a:pt x="379" y="793"/>
                    </a:lnTo>
                    <a:lnTo>
                      <a:pt x="362" y="845"/>
                    </a:lnTo>
                    <a:lnTo>
                      <a:pt x="350" y="899"/>
                    </a:lnTo>
                    <a:lnTo>
                      <a:pt x="343" y="918"/>
                    </a:lnTo>
                    <a:lnTo>
                      <a:pt x="332" y="933"/>
                    </a:lnTo>
                    <a:lnTo>
                      <a:pt x="317" y="945"/>
                    </a:lnTo>
                    <a:lnTo>
                      <a:pt x="300" y="952"/>
                    </a:lnTo>
                    <a:lnTo>
                      <a:pt x="281" y="955"/>
                    </a:lnTo>
                    <a:lnTo>
                      <a:pt x="153" y="955"/>
                    </a:lnTo>
                    <a:lnTo>
                      <a:pt x="150" y="955"/>
                    </a:lnTo>
                    <a:lnTo>
                      <a:pt x="147" y="958"/>
                    </a:lnTo>
                    <a:lnTo>
                      <a:pt x="144" y="961"/>
                    </a:lnTo>
                    <a:lnTo>
                      <a:pt x="143" y="964"/>
                    </a:lnTo>
                    <a:lnTo>
                      <a:pt x="142" y="967"/>
                    </a:lnTo>
                    <a:lnTo>
                      <a:pt x="142" y="1105"/>
                    </a:lnTo>
                    <a:lnTo>
                      <a:pt x="143" y="1109"/>
                    </a:lnTo>
                    <a:lnTo>
                      <a:pt x="144" y="1113"/>
                    </a:lnTo>
                    <a:lnTo>
                      <a:pt x="147" y="1115"/>
                    </a:lnTo>
                    <a:lnTo>
                      <a:pt x="150" y="1117"/>
                    </a:lnTo>
                    <a:lnTo>
                      <a:pt x="153" y="1118"/>
                    </a:lnTo>
                    <a:lnTo>
                      <a:pt x="281" y="1118"/>
                    </a:lnTo>
                    <a:lnTo>
                      <a:pt x="300" y="1120"/>
                    </a:lnTo>
                    <a:lnTo>
                      <a:pt x="317" y="1128"/>
                    </a:lnTo>
                    <a:lnTo>
                      <a:pt x="332" y="1140"/>
                    </a:lnTo>
                    <a:lnTo>
                      <a:pt x="343" y="1156"/>
                    </a:lnTo>
                    <a:lnTo>
                      <a:pt x="350" y="1174"/>
                    </a:lnTo>
                    <a:lnTo>
                      <a:pt x="362" y="1228"/>
                    </a:lnTo>
                    <a:lnTo>
                      <a:pt x="379" y="1280"/>
                    </a:lnTo>
                    <a:lnTo>
                      <a:pt x="400" y="1331"/>
                    </a:lnTo>
                    <a:lnTo>
                      <a:pt x="425" y="1379"/>
                    </a:lnTo>
                    <a:lnTo>
                      <a:pt x="454" y="1427"/>
                    </a:lnTo>
                    <a:lnTo>
                      <a:pt x="462" y="1445"/>
                    </a:lnTo>
                    <a:lnTo>
                      <a:pt x="467" y="1464"/>
                    </a:lnTo>
                    <a:lnTo>
                      <a:pt x="465" y="1483"/>
                    </a:lnTo>
                    <a:lnTo>
                      <a:pt x="457" y="1500"/>
                    </a:lnTo>
                    <a:lnTo>
                      <a:pt x="446" y="1515"/>
                    </a:lnTo>
                    <a:lnTo>
                      <a:pt x="356" y="1606"/>
                    </a:lnTo>
                    <a:lnTo>
                      <a:pt x="353" y="1611"/>
                    </a:lnTo>
                    <a:lnTo>
                      <a:pt x="353" y="1617"/>
                    </a:lnTo>
                    <a:lnTo>
                      <a:pt x="356" y="1623"/>
                    </a:lnTo>
                    <a:lnTo>
                      <a:pt x="453" y="1720"/>
                    </a:lnTo>
                    <a:lnTo>
                      <a:pt x="456" y="1722"/>
                    </a:lnTo>
                    <a:lnTo>
                      <a:pt x="459" y="1723"/>
                    </a:lnTo>
                    <a:lnTo>
                      <a:pt x="462" y="1724"/>
                    </a:lnTo>
                    <a:lnTo>
                      <a:pt x="465" y="1723"/>
                    </a:lnTo>
                    <a:lnTo>
                      <a:pt x="468" y="1722"/>
                    </a:lnTo>
                    <a:lnTo>
                      <a:pt x="471" y="1720"/>
                    </a:lnTo>
                    <a:lnTo>
                      <a:pt x="559" y="1630"/>
                    </a:lnTo>
                    <a:lnTo>
                      <a:pt x="574" y="1619"/>
                    </a:lnTo>
                    <a:lnTo>
                      <a:pt x="591" y="1612"/>
                    </a:lnTo>
                    <a:lnTo>
                      <a:pt x="609" y="1610"/>
                    </a:lnTo>
                    <a:lnTo>
                      <a:pt x="629" y="1614"/>
                    </a:lnTo>
                    <a:lnTo>
                      <a:pt x="648" y="1622"/>
                    </a:lnTo>
                    <a:lnTo>
                      <a:pt x="695" y="1651"/>
                    </a:lnTo>
                    <a:lnTo>
                      <a:pt x="744" y="1676"/>
                    </a:lnTo>
                    <a:lnTo>
                      <a:pt x="795" y="1697"/>
                    </a:lnTo>
                    <a:lnTo>
                      <a:pt x="846" y="1714"/>
                    </a:lnTo>
                    <a:lnTo>
                      <a:pt x="900" y="1726"/>
                    </a:lnTo>
                    <a:lnTo>
                      <a:pt x="919" y="1733"/>
                    </a:lnTo>
                    <a:lnTo>
                      <a:pt x="935" y="1744"/>
                    </a:lnTo>
                    <a:lnTo>
                      <a:pt x="947" y="1759"/>
                    </a:lnTo>
                    <a:lnTo>
                      <a:pt x="955" y="1776"/>
                    </a:lnTo>
                    <a:lnTo>
                      <a:pt x="957" y="1796"/>
                    </a:lnTo>
                    <a:lnTo>
                      <a:pt x="957" y="1922"/>
                    </a:lnTo>
                    <a:lnTo>
                      <a:pt x="958" y="1926"/>
                    </a:lnTo>
                    <a:lnTo>
                      <a:pt x="959" y="1929"/>
                    </a:lnTo>
                    <a:lnTo>
                      <a:pt x="963" y="1932"/>
                    </a:lnTo>
                    <a:lnTo>
                      <a:pt x="966" y="1934"/>
                    </a:lnTo>
                    <a:lnTo>
                      <a:pt x="970" y="1934"/>
                    </a:lnTo>
                    <a:lnTo>
                      <a:pt x="1108" y="1934"/>
                    </a:lnTo>
                    <a:lnTo>
                      <a:pt x="1111" y="1934"/>
                    </a:lnTo>
                    <a:lnTo>
                      <a:pt x="1114" y="1932"/>
                    </a:lnTo>
                    <a:lnTo>
                      <a:pt x="1118" y="1929"/>
                    </a:lnTo>
                    <a:lnTo>
                      <a:pt x="1119" y="1926"/>
                    </a:lnTo>
                    <a:lnTo>
                      <a:pt x="1120" y="1922"/>
                    </a:lnTo>
                    <a:lnTo>
                      <a:pt x="1120" y="1796"/>
                    </a:lnTo>
                    <a:lnTo>
                      <a:pt x="1123" y="1776"/>
                    </a:lnTo>
                    <a:lnTo>
                      <a:pt x="1130" y="1759"/>
                    </a:lnTo>
                    <a:lnTo>
                      <a:pt x="1142" y="1744"/>
                    </a:lnTo>
                    <a:lnTo>
                      <a:pt x="1158" y="1733"/>
                    </a:lnTo>
                    <a:lnTo>
                      <a:pt x="1177" y="1726"/>
                    </a:lnTo>
                    <a:lnTo>
                      <a:pt x="1231" y="1714"/>
                    </a:lnTo>
                    <a:lnTo>
                      <a:pt x="1282" y="1697"/>
                    </a:lnTo>
                    <a:lnTo>
                      <a:pt x="1333" y="1676"/>
                    </a:lnTo>
                    <a:lnTo>
                      <a:pt x="1382" y="1650"/>
                    </a:lnTo>
                    <a:lnTo>
                      <a:pt x="1430" y="1622"/>
                    </a:lnTo>
                    <a:lnTo>
                      <a:pt x="1447" y="1614"/>
                    </a:lnTo>
                    <a:lnTo>
                      <a:pt x="1466" y="1610"/>
                    </a:lnTo>
                    <a:lnTo>
                      <a:pt x="1485" y="1611"/>
                    </a:lnTo>
                    <a:lnTo>
                      <a:pt x="1503" y="1619"/>
                    </a:lnTo>
                    <a:lnTo>
                      <a:pt x="1518" y="1630"/>
                    </a:lnTo>
                    <a:lnTo>
                      <a:pt x="1608" y="1720"/>
                    </a:lnTo>
                    <a:lnTo>
                      <a:pt x="1611" y="1722"/>
                    </a:lnTo>
                    <a:lnTo>
                      <a:pt x="1614" y="1723"/>
                    </a:lnTo>
                    <a:lnTo>
                      <a:pt x="1617" y="1724"/>
                    </a:lnTo>
                    <a:lnTo>
                      <a:pt x="1619" y="1723"/>
                    </a:lnTo>
                    <a:lnTo>
                      <a:pt x="1622" y="1722"/>
                    </a:lnTo>
                    <a:lnTo>
                      <a:pt x="1625" y="1720"/>
                    </a:lnTo>
                    <a:lnTo>
                      <a:pt x="1723" y="1623"/>
                    </a:lnTo>
                    <a:lnTo>
                      <a:pt x="1726" y="1618"/>
                    </a:lnTo>
                    <a:lnTo>
                      <a:pt x="1726" y="1611"/>
                    </a:lnTo>
                    <a:lnTo>
                      <a:pt x="1723" y="1606"/>
                    </a:lnTo>
                    <a:lnTo>
                      <a:pt x="1633" y="1516"/>
                    </a:lnTo>
                    <a:lnTo>
                      <a:pt x="1621" y="1501"/>
                    </a:lnTo>
                    <a:lnTo>
                      <a:pt x="1615" y="1483"/>
                    </a:lnTo>
                    <a:lnTo>
                      <a:pt x="1613" y="1464"/>
                    </a:lnTo>
                    <a:lnTo>
                      <a:pt x="1616" y="1446"/>
                    </a:lnTo>
                    <a:lnTo>
                      <a:pt x="1624" y="1428"/>
                    </a:lnTo>
                    <a:lnTo>
                      <a:pt x="1654" y="1380"/>
                    </a:lnTo>
                    <a:lnTo>
                      <a:pt x="1679" y="1332"/>
                    </a:lnTo>
                    <a:lnTo>
                      <a:pt x="1700" y="1281"/>
                    </a:lnTo>
                    <a:lnTo>
                      <a:pt x="1717" y="1229"/>
                    </a:lnTo>
                    <a:lnTo>
                      <a:pt x="1730" y="1175"/>
                    </a:lnTo>
                    <a:lnTo>
                      <a:pt x="1736" y="1156"/>
                    </a:lnTo>
                    <a:lnTo>
                      <a:pt x="1747" y="1141"/>
                    </a:lnTo>
                    <a:lnTo>
                      <a:pt x="1761" y="1128"/>
                    </a:lnTo>
                    <a:lnTo>
                      <a:pt x="1779" y="1121"/>
                    </a:lnTo>
                    <a:lnTo>
                      <a:pt x="1798" y="1119"/>
                    </a:lnTo>
                    <a:lnTo>
                      <a:pt x="1925" y="1119"/>
                    </a:lnTo>
                    <a:lnTo>
                      <a:pt x="1929" y="1118"/>
                    </a:lnTo>
                    <a:lnTo>
                      <a:pt x="1932" y="1117"/>
                    </a:lnTo>
                    <a:lnTo>
                      <a:pt x="1934" y="1114"/>
                    </a:lnTo>
                    <a:lnTo>
                      <a:pt x="1936" y="1110"/>
                    </a:lnTo>
                    <a:lnTo>
                      <a:pt x="1936" y="1107"/>
                    </a:lnTo>
                    <a:lnTo>
                      <a:pt x="1936" y="969"/>
                    </a:lnTo>
                    <a:lnTo>
                      <a:pt x="1936" y="965"/>
                    </a:lnTo>
                    <a:lnTo>
                      <a:pt x="1934" y="962"/>
                    </a:lnTo>
                    <a:lnTo>
                      <a:pt x="1932" y="959"/>
                    </a:lnTo>
                    <a:lnTo>
                      <a:pt x="1929" y="958"/>
                    </a:lnTo>
                    <a:lnTo>
                      <a:pt x="1925" y="957"/>
                    </a:lnTo>
                    <a:lnTo>
                      <a:pt x="1798" y="957"/>
                    </a:lnTo>
                    <a:lnTo>
                      <a:pt x="1779" y="954"/>
                    </a:lnTo>
                    <a:lnTo>
                      <a:pt x="1761" y="946"/>
                    </a:lnTo>
                    <a:lnTo>
                      <a:pt x="1747" y="934"/>
                    </a:lnTo>
                    <a:lnTo>
                      <a:pt x="1736" y="919"/>
                    </a:lnTo>
                    <a:lnTo>
                      <a:pt x="1730" y="900"/>
                    </a:lnTo>
                    <a:lnTo>
                      <a:pt x="1716" y="847"/>
                    </a:lnTo>
                    <a:lnTo>
                      <a:pt x="1699" y="794"/>
                    </a:lnTo>
                    <a:lnTo>
                      <a:pt x="1678" y="744"/>
                    </a:lnTo>
                    <a:lnTo>
                      <a:pt x="1654" y="694"/>
                    </a:lnTo>
                    <a:lnTo>
                      <a:pt x="1624" y="648"/>
                    </a:lnTo>
                    <a:lnTo>
                      <a:pt x="1616" y="630"/>
                    </a:lnTo>
                    <a:lnTo>
                      <a:pt x="1613" y="611"/>
                    </a:lnTo>
                    <a:lnTo>
                      <a:pt x="1615" y="592"/>
                    </a:lnTo>
                    <a:lnTo>
                      <a:pt x="1621" y="574"/>
                    </a:lnTo>
                    <a:lnTo>
                      <a:pt x="1633" y="559"/>
                    </a:lnTo>
                    <a:lnTo>
                      <a:pt x="1724" y="468"/>
                    </a:lnTo>
                    <a:lnTo>
                      <a:pt x="1728" y="463"/>
                    </a:lnTo>
                    <a:lnTo>
                      <a:pt x="1728" y="457"/>
                    </a:lnTo>
                    <a:lnTo>
                      <a:pt x="1724" y="451"/>
                    </a:lnTo>
                    <a:lnTo>
                      <a:pt x="1626" y="354"/>
                    </a:lnTo>
                    <a:lnTo>
                      <a:pt x="1623" y="351"/>
                    </a:lnTo>
                    <a:lnTo>
                      <a:pt x="1621" y="350"/>
                    </a:lnTo>
                    <a:lnTo>
                      <a:pt x="1618" y="350"/>
                    </a:lnTo>
                    <a:lnTo>
                      <a:pt x="1616" y="350"/>
                    </a:lnTo>
                    <a:lnTo>
                      <a:pt x="1613" y="351"/>
                    </a:lnTo>
                    <a:lnTo>
                      <a:pt x="1609" y="354"/>
                    </a:lnTo>
                    <a:lnTo>
                      <a:pt x="1520" y="444"/>
                    </a:lnTo>
                    <a:lnTo>
                      <a:pt x="1504" y="456"/>
                    </a:lnTo>
                    <a:lnTo>
                      <a:pt x="1486" y="462"/>
                    </a:lnTo>
                    <a:lnTo>
                      <a:pt x="1467" y="464"/>
                    </a:lnTo>
                    <a:lnTo>
                      <a:pt x="1449" y="461"/>
                    </a:lnTo>
                    <a:lnTo>
                      <a:pt x="1431" y="452"/>
                    </a:lnTo>
                    <a:lnTo>
                      <a:pt x="1384" y="423"/>
                    </a:lnTo>
                    <a:lnTo>
                      <a:pt x="1335" y="399"/>
                    </a:lnTo>
                    <a:lnTo>
                      <a:pt x="1284" y="378"/>
                    </a:lnTo>
                    <a:lnTo>
                      <a:pt x="1232" y="361"/>
                    </a:lnTo>
                    <a:lnTo>
                      <a:pt x="1178" y="348"/>
                    </a:lnTo>
                    <a:lnTo>
                      <a:pt x="1159" y="341"/>
                    </a:lnTo>
                    <a:lnTo>
                      <a:pt x="1143" y="330"/>
                    </a:lnTo>
                    <a:lnTo>
                      <a:pt x="1131" y="315"/>
                    </a:lnTo>
                    <a:lnTo>
                      <a:pt x="1124" y="298"/>
                    </a:lnTo>
                    <a:lnTo>
                      <a:pt x="1121" y="278"/>
                    </a:lnTo>
                    <a:lnTo>
                      <a:pt x="1121" y="152"/>
                    </a:lnTo>
                    <a:lnTo>
                      <a:pt x="1121" y="149"/>
                    </a:lnTo>
                    <a:lnTo>
                      <a:pt x="1119" y="145"/>
                    </a:lnTo>
                    <a:lnTo>
                      <a:pt x="1117" y="142"/>
                    </a:lnTo>
                    <a:lnTo>
                      <a:pt x="1112" y="140"/>
                    </a:lnTo>
                    <a:lnTo>
                      <a:pt x="1109" y="140"/>
                    </a:lnTo>
                    <a:lnTo>
                      <a:pt x="971" y="140"/>
                    </a:lnTo>
                    <a:close/>
                    <a:moveTo>
                      <a:pt x="970" y="0"/>
                    </a:moveTo>
                    <a:lnTo>
                      <a:pt x="1108" y="0"/>
                    </a:lnTo>
                    <a:lnTo>
                      <a:pt x="1139" y="3"/>
                    </a:lnTo>
                    <a:lnTo>
                      <a:pt x="1167" y="12"/>
                    </a:lnTo>
                    <a:lnTo>
                      <a:pt x="1193" y="25"/>
                    </a:lnTo>
                    <a:lnTo>
                      <a:pt x="1216" y="44"/>
                    </a:lnTo>
                    <a:lnTo>
                      <a:pt x="1234" y="66"/>
                    </a:lnTo>
                    <a:lnTo>
                      <a:pt x="1248" y="93"/>
                    </a:lnTo>
                    <a:lnTo>
                      <a:pt x="1257" y="121"/>
                    </a:lnTo>
                    <a:lnTo>
                      <a:pt x="1260" y="152"/>
                    </a:lnTo>
                    <a:lnTo>
                      <a:pt x="1260" y="223"/>
                    </a:lnTo>
                    <a:lnTo>
                      <a:pt x="1329" y="245"/>
                    </a:lnTo>
                    <a:lnTo>
                      <a:pt x="1394" y="272"/>
                    </a:lnTo>
                    <a:lnTo>
                      <a:pt x="1457" y="305"/>
                    </a:lnTo>
                    <a:lnTo>
                      <a:pt x="1508" y="255"/>
                    </a:lnTo>
                    <a:lnTo>
                      <a:pt x="1527" y="239"/>
                    </a:lnTo>
                    <a:lnTo>
                      <a:pt x="1547" y="227"/>
                    </a:lnTo>
                    <a:lnTo>
                      <a:pt x="1569" y="217"/>
                    </a:lnTo>
                    <a:lnTo>
                      <a:pt x="1592" y="212"/>
                    </a:lnTo>
                    <a:lnTo>
                      <a:pt x="1616" y="210"/>
                    </a:lnTo>
                    <a:lnTo>
                      <a:pt x="1640" y="212"/>
                    </a:lnTo>
                    <a:lnTo>
                      <a:pt x="1663" y="217"/>
                    </a:lnTo>
                    <a:lnTo>
                      <a:pt x="1684" y="227"/>
                    </a:lnTo>
                    <a:lnTo>
                      <a:pt x="1705" y="239"/>
                    </a:lnTo>
                    <a:lnTo>
                      <a:pt x="1723" y="255"/>
                    </a:lnTo>
                    <a:lnTo>
                      <a:pt x="1821" y="352"/>
                    </a:lnTo>
                    <a:lnTo>
                      <a:pt x="1839" y="373"/>
                    </a:lnTo>
                    <a:lnTo>
                      <a:pt x="1852" y="397"/>
                    </a:lnTo>
                    <a:lnTo>
                      <a:pt x="1862" y="422"/>
                    </a:lnTo>
                    <a:lnTo>
                      <a:pt x="1866" y="447"/>
                    </a:lnTo>
                    <a:lnTo>
                      <a:pt x="1866" y="474"/>
                    </a:lnTo>
                    <a:lnTo>
                      <a:pt x="1862" y="499"/>
                    </a:lnTo>
                    <a:lnTo>
                      <a:pt x="1852" y="523"/>
                    </a:lnTo>
                    <a:lnTo>
                      <a:pt x="1839" y="546"/>
                    </a:lnTo>
                    <a:lnTo>
                      <a:pt x="1821" y="567"/>
                    </a:lnTo>
                    <a:lnTo>
                      <a:pt x="1771" y="618"/>
                    </a:lnTo>
                    <a:lnTo>
                      <a:pt x="1796" y="665"/>
                    </a:lnTo>
                    <a:lnTo>
                      <a:pt x="1819" y="714"/>
                    </a:lnTo>
                    <a:lnTo>
                      <a:pt x="1837" y="765"/>
                    </a:lnTo>
                    <a:lnTo>
                      <a:pt x="1853" y="816"/>
                    </a:lnTo>
                    <a:lnTo>
                      <a:pt x="1925" y="816"/>
                    </a:lnTo>
                    <a:lnTo>
                      <a:pt x="1955" y="818"/>
                    </a:lnTo>
                    <a:lnTo>
                      <a:pt x="1984" y="828"/>
                    </a:lnTo>
                    <a:lnTo>
                      <a:pt x="2010" y="842"/>
                    </a:lnTo>
                    <a:lnTo>
                      <a:pt x="2032" y="861"/>
                    </a:lnTo>
                    <a:lnTo>
                      <a:pt x="2051" y="883"/>
                    </a:lnTo>
                    <a:lnTo>
                      <a:pt x="2065" y="909"/>
                    </a:lnTo>
                    <a:lnTo>
                      <a:pt x="2075" y="938"/>
                    </a:lnTo>
                    <a:lnTo>
                      <a:pt x="2077" y="968"/>
                    </a:lnTo>
                    <a:lnTo>
                      <a:pt x="2077" y="1106"/>
                    </a:lnTo>
                    <a:lnTo>
                      <a:pt x="2075" y="1137"/>
                    </a:lnTo>
                    <a:lnTo>
                      <a:pt x="2065" y="1165"/>
                    </a:lnTo>
                    <a:lnTo>
                      <a:pt x="2051" y="1192"/>
                    </a:lnTo>
                    <a:lnTo>
                      <a:pt x="2032" y="1214"/>
                    </a:lnTo>
                    <a:lnTo>
                      <a:pt x="2010" y="1233"/>
                    </a:lnTo>
                    <a:lnTo>
                      <a:pt x="1984" y="1247"/>
                    </a:lnTo>
                    <a:lnTo>
                      <a:pt x="1955" y="1255"/>
                    </a:lnTo>
                    <a:lnTo>
                      <a:pt x="1925" y="1258"/>
                    </a:lnTo>
                    <a:lnTo>
                      <a:pt x="1925" y="1259"/>
                    </a:lnTo>
                    <a:lnTo>
                      <a:pt x="1853" y="1259"/>
                    </a:lnTo>
                    <a:lnTo>
                      <a:pt x="1831" y="1328"/>
                    </a:lnTo>
                    <a:lnTo>
                      <a:pt x="1803" y="1393"/>
                    </a:lnTo>
                    <a:lnTo>
                      <a:pt x="1771" y="1456"/>
                    </a:lnTo>
                    <a:lnTo>
                      <a:pt x="1821" y="1507"/>
                    </a:lnTo>
                    <a:lnTo>
                      <a:pt x="1839" y="1528"/>
                    </a:lnTo>
                    <a:lnTo>
                      <a:pt x="1852" y="1551"/>
                    </a:lnTo>
                    <a:lnTo>
                      <a:pt x="1862" y="1577"/>
                    </a:lnTo>
                    <a:lnTo>
                      <a:pt x="1866" y="1602"/>
                    </a:lnTo>
                    <a:lnTo>
                      <a:pt x="1866" y="1628"/>
                    </a:lnTo>
                    <a:lnTo>
                      <a:pt x="1862" y="1654"/>
                    </a:lnTo>
                    <a:lnTo>
                      <a:pt x="1852" y="1678"/>
                    </a:lnTo>
                    <a:lnTo>
                      <a:pt x="1839" y="1701"/>
                    </a:lnTo>
                    <a:lnTo>
                      <a:pt x="1821" y="1722"/>
                    </a:lnTo>
                    <a:lnTo>
                      <a:pt x="1723" y="1820"/>
                    </a:lnTo>
                    <a:lnTo>
                      <a:pt x="1705" y="1836"/>
                    </a:lnTo>
                    <a:lnTo>
                      <a:pt x="1684" y="1849"/>
                    </a:lnTo>
                    <a:lnTo>
                      <a:pt x="1663" y="1857"/>
                    </a:lnTo>
                    <a:lnTo>
                      <a:pt x="1640" y="1863"/>
                    </a:lnTo>
                    <a:lnTo>
                      <a:pt x="1616" y="1864"/>
                    </a:lnTo>
                    <a:lnTo>
                      <a:pt x="1592" y="1863"/>
                    </a:lnTo>
                    <a:lnTo>
                      <a:pt x="1569" y="1857"/>
                    </a:lnTo>
                    <a:lnTo>
                      <a:pt x="1547" y="1849"/>
                    </a:lnTo>
                    <a:lnTo>
                      <a:pt x="1527" y="1836"/>
                    </a:lnTo>
                    <a:lnTo>
                      <a:pt x="1508" y="1820"/>
                    </a:lnTo>
                    <a:lnTo>
                      <a:pt x="1457" y="1770"/>
                    </a:lnTo>
                    <a:lnTo>
                      <a:pt x="1410" y="1796"/>
                    </a:lnTo>
                    <a:lnTo>
                      <a:pt x="1361" y="1818"/>
                    </a:lnTo>
                    <a:lnTo>
                      <a:pt x="1312" y="1837"/>
                    </a:lnTo>
                    <a:lnTo>
                      <a:pt x="1260" y="1852"/>
                    </a:lnTo>
                    <a:lnTo>
                      <a:pt x="1260" y="1924"/>
                    </a:lnTo>
                    <a:lnTo>
                      <a:pt x="1257" y="1954"/>
                    </a:lnTo>
                    <a:lnTo>
                      <a:pt x="1248" y="1983"/>
                    </a:lnTo>
                    <a:lnTo>
                      <a:pt x="1234" y="2009"/>
                    </a:lnTo>
                    <a:lnTo>
                      <a:pt x="1216" y="2031"/>
                    </a:lnTo>
                    <a:lnTo>
                      <a:pt x="1193" y="2050"/>
                    </a:lnTo>
                    <a:lnTo>
                      <a:pt x="1167" y="2064"/>
                    </a:lnTo>
                    <a:lnTo>
                      <a:pt x="1139" y="2073"/>
                    </a:lnTo>
                    <a:lnTo>
                      <a:pt x="1108" y="2076"/>
                    </a:lnTo>
                    <a:lnTo>
                      <a:pt x="970" y="2076"/>
                    </a:lnTo>
                    <a:lnTo>
                      <a:pt x="938" y="2073"/>
                    </a:lnTo>
                    <a:lnTo>
                      <a:pt x="910" y="2064"/>
                    </a:lnTo>
                    <a:lnTo>
                      <a:pt x="884" y="2050"/>
                    </a:lnTo>
                    <a:lnTo>
                      <a:pt x="861" y="2031"/>
                    </a:lnTo>
                    <a:lnTo>
                      <a:pt x="843" y="2009"/>
                    </a:lnTo>
                    <a:lnTo>
                      <a:pt x="829" y="1983"/>
                    </a:lnTo>
                    <a:lnTo>
                      <a:pt x="820" y="1954"/>
                    </a:lnTo>
                    <a:lnTo>
                      <a:pt x="817" y="1924"/>
                    </a:lnTo>
                    <a:lnTo>
                      <a:pt x="817" y="1852"/>
                    </a:lnTo>
                    <a:lnTo>
                      <a:pt x="748" y="1831"/>
                    </a:lnTo>
                    <a:lnTo>
                      <a:pt x="683" y="1802"/>
                    </a:lnTo>
                    <a:lnTo>
                      <a:pt x="620" y="1770"/>
                    </a:lnTo>
                    <a:lnTo>
                      <a:pt x="569" y="1820"/>
                    </a:lnTo>
                    <a:lnTo>
                      <a:pt x="550" y="1836"/>
                    </a:lnTo>
                    <a:lnTo>
                      <a:pt x="530" y="1849"/>
                    </a:lnTo>
                    <a:lnTo>
                      <a:pt x="508" y="1857"/>
                    </a:lnTo>
                    <a:lnTo>
                      <a:pt x="486" y="1863"/>
                    </a:lnTo>
                    <a:lnTo>
                      <a:pt x="461" y="1864"/>
                    </a:lnTo>
                    <a:lnTo>
                      <a:pt x="437" y="1863"/>
                    </a:lnTo>
                    <a:lnTo>
                      <a:pt x="414" y="1857"/>
                    </a:lnTo>
                    <a:lnTo>
                      <a:pt x="393" y="1849"/>
                    </a:lnTo>
                    <a:lnTo>
                      <a:pt x="372" y="1836"/>
                    </a:lnTo>
                    <a:lnTo>
                      <a:pt x="354" y="1820"/>
                    </a:lnTo>
                    <a:lnTo>
                      <a:pt x="256" y="1722"/>
                    </a:lnTo>
                    <a:lnTo>
                      <a:pt x="238" y="1701"/>
                    </a:lnTo>
                    <a:lnTo>
                      <a:pt x="225" y="1678"/>
                    </a:lnTo>
                    <a:lnTo>
                      <a:pt x="216" y="1654"/>
                    </a:lnTo>
                    <a:lnTo>
                      <a:pt x="211" y="1628"/>
                    </a:lnTo>
                    <a:lnTo>
                      <a:pt x="211" y="1602"/>
                    </a:lnTo>
                    <a:lnTo>
                      <a:pt x="216" y="1577"/>
                    </a:lnTo>
                    <a:lnTo>
                      <a:pt x="225" y="1551"/>
                    </a:lnTo>
                    <a:lnTo>
                      <a:pt x="238" y="1528"/>
                    </a:lnTo>
                    <a:lnTo>
                      <a:pt x="256" y="1507"/>
                    </a:lnTo>
                    <a:lnTo>
                      <a:pt x="306" y="1456"/>
                    </a:lnTo>
                    <a:lnTo>
                      <a:pt x="281" y="1410"/>
                    </a:lnTo>
                    <a:lnTo>
                      <a:pt x="259" y="1360"/>
                    </a:lnTo>
                    <a:lnTo>
                      <a:pt x="240" y="1311"/>
                    </a:lnTo>
                    <a:lnTo>
                      <a:pt x="224" y="1259"/>
                    </a:lnTo>
                    <a:lnTo>
                      <a:pt x="152" y="1259"/>
                    </a:lnTo>
                    <a:lnTo>
                      <a:pt x="122" y="1256"/>
                    </a:lnTo>
                    <a:lnTo>
                      <a:pt x="93" y="1248"/>
                    </a:lnTo>
                    <a:lnTo>
                      <a:pt x="67" y="1233"/>
                    </a:lnTo>
                    <a:lnTo>
                      <a:pt x="45" y="1215"/>
                    </a:lnTo>
                    <a:lnTo>
                      <a:pt x="26" y="1192"/>
                    </a:lnTo>
                    <a:lnTo>
                      <a:pt x="12" y="1166"/>
                    </a:lnTo>
                    <a:lnTo>
                      <a:pt x="3" y="1138"/>
                    </a:lnTo>
                    <a:lnTo>
                      <a:pt x="0" y="1107"/>
                    </a:lnTo>
                    <a:lnTo>
                      <a:pt x="0" y="969"/>
                    </a:lnTo>
                    <a:lnTo>
                      <a:pt x="3" y="938"/>
                    </a:lnTo>
                    <a:lnTo>
                      <a:pt x="12" y="909"/>
                    </a:lnTo>
                    <a:lnTo>
                      <a:pt x="26" y="884"/>
                    </a:lnTo>
                    <a:lnTo>
                      <a:pt x="45" y="861"/>
                    </a:lnTo>
                    <a:lnTo>
                      <a:pt x="67" y="843"/>
                    </a:lnTo>
                    <a:lnTo>
                      <a:pt x="93" y="829"/>
                    </a:lnTo>
                    <a:lnTo>
                      <a:pt x="122" y="819"/>
                    </a:lnTo>
                    <a:lnTo>
                      <a:pt x="152" y="816"/>
                    </a:lnTo>
                    <a:lnTo>
                      <a:pt x="224" y="816"/>
                    </a:lnTo>
                    <a:lnTo>
                      <a:pt x="246" y="748"/>
                    </a:lnTo>
                    <a:lnTo>
                      <a:pt x="274" y="682"/>
                    </a:lnTo>
                    <a:lnTo>
                      <a:pt x="306" y="619"/>
                    </a:lnTo>
                    <a:lnTo>
                      <a:pt x="256" y="568"/>
                    </a:lnTo>
                    <a:lnTo>
                      <a:pt x="238" y="547"/>
                    </a:lnTo>
                    <a:lnTo>
                      <a:pt x="225" y="524"/>
                    </a:lnTo>
                    <a:lnTo>
                      <a:pt x="216" y="500"/>
                    </a:lnTo>
                    <a:lnTo>
                      <a:pt x="211" y="474"/>
                    </a:lnTo>
                    <a:lnTo>
                      <a:pt x="211" y="448"/>
                    </a:lnTo>
                    <a:lnTo>
                      <a:pt x="216" y="422"/>
                    </a:lnTo>
                    <a:lnTo>
                      <a:pt x="225" y="398"/>
                    </a:lnTo>
                    <a:lnTo>
                      <a:pt x="238" y="374"/>
                    </a:lnTo>
                    <a:lnTo>
                      <a:pt x="256" y="353"/>
                    </a:lnTo>
                    <a:lnTo>
                      <a:pt x="354" y="255"/>
                    </a:lnTo>
                    <a:lnTo>
                      <a:pt x="372" y="239"/>
                    </a:lnTo>
                    <a:lnTo>
                      <a:pt x="393" y="227"/>
                    </a:lnTo>
                    <a:lnTo>
                      <a:pt x="414" y="218"/>
                    </a:lnTo>
                    <a:lnTo>
                      <a:pt x="437" y="213"/>
                    </a:lnTo>
                    <a:lnTo>
                      <a:pt x="461" y="211"/>
                    </a:lnTo>
                    <a:lnTo>
                      <a:pt x="486" y="213"/>
                    </a:lnTo>
                    <a:lnTo>
                      <a:pt x="508" y="218"/>
                    </a:lnTo>
                    <a:lnTo>
                      <a:pt x="530" y="227"/>
                    </a:lnTo>
                    <a:lnTo>
                      <a:pt x="550" y="239"/>
                    </a:lnTo>
                    <a:lnTo>
                      <a:pt x="569" y="255"/>
                    </a:lnTo>
                    <a:lnTo>
                      <a:pt x="620" y="306"/>
                    </a:lnTo>
                    <a:lnTo>
                      <a:pt x="667" y="281"/>
                    </a:lnTo>
                    <a:lnTo>
                      <a:pt x="716" y="258"/>
                    </a:lnTo>
                    <a:lnTo>
                      <a:pt x="765" y="239"/>
                    </a:lnTo>
                    <a:lnTo>
                      <a:pt x="817" y="224"/>
                    </a:lnTo>
                    <a:lnTo>
                      <a:pt x="817" y="152"/>
                    </a:lnTo>
                    <a:lnTo>
                      <a:pt x="820" y="121"/>
                    </a:lnTo>
                    <a:lnTo>
                      <a:pt x="829" y="93"/>
                    </a:lnTo>
                    <a:lnTo>
                      <a:pt x="843" y="66"/>
                    </a:lnTo>
                    <a:lnTo>
                      <a:pt x="861" y="44"/>
                    </a:lnTo>
                    <a:lnTo>
                      <a:pt x="884" y="25"/>
                    </a:lnTo>
                    <a:lnTo>
                      <a:pt x="910" y="12"/>
                    </a:lnTo>
                    <a:lnTo>
                      <a:pt x="938" y="3"/>
                    </a:lnTo>
                    <a:lnTo>
                      <a:pt x="970" y="0"/>
                    </a:lnTo>
                    <a:close/>
                  </a:path>
                </a:pathLst>
              </a:custGeom>
              <a:solidFill>
                <a:srgbClr val="D40000"/>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00000"/>
                  </a:solidFill>
                  <a:effectLst/>
                  <a:uLnTx/>
                  <a:uFillTx/>
                  <a:latin typeface="思源黑体 CN Bold" panose="020B0800000000000000" pitchFamily="34" charset="-122"/>
                </a:endParaRPr>
              </a:p>
            </p:txBody>
          </p:sp>
          <p:sp>
            <p:nvSpPr>
              <p:cNvPr id="40" name="Freeform 71"/>
              <p:cNvSpPr>
                <a:spLocks noEditPoints="1"/>
              </p:cNvSpPr>
              <p:nvPr/>
            </p:nvSpPr>
            <p:spPr bwMode="auto">
              <a:xfrm>
                <a:off x="3729038" y="2011363"/>
                <a:ext cx="139700" cy="139700"/>
              </a:xfrm>
              <a:custGeom>
                <a:avLst/>
                <a:gdLst>
                  <a:gd name="T0" fmla="*/ 398 w 886"/>
                  <a:gd name="T1" fmla="*/ 143 h 884"/>
                  <a:gd name="T2" fmla="*/ 316 w 886"/>
                  <a:gd name="T3" fmla="*/ 169 h 884"/>
                  <a:gd name="T4" fmla="*/ 245 w 886"/>
                  <a:gd name="T5" fmla="*/ 214 h 884"/>
                  <a:gd name="T6" fmla="*/ 189 w 886"/>
                  <a:gd name="T7" fmla="*/ 277 h 884"/>
                  <a:gd name="T8" fmla="*/ 153 w 886"/>
                  <a:gd name="T9" fmla="*/ 355 h 884"/>
                  <a:gd name="T10" fmla="*/ 141 w 886"/>
                  <a:gd name="T11" fmla="*/ 442 h 884"/>
                  <a:gd name="T12" fmla="*/ 153 w 886"/>
                  <a:gd name="T13" fmla="*/ 529 h 884"/>
                  <a:gd name="T14" fmla="*/ 189 w 886"/>
                  <a:gd name="T15" fmla="*/ 606 h 884"/>
                  <a:gd name="T16" fmla="*/ 245 w 886"/>
                  <a:gd name="T17" fmla="*/ 669 h 884"/>
                  <a:gd name="T18" fmla="*/ 316 w 886"/>
                  <a:gd name="T19" fmla="*/ 716 h 884"/>
                  <a:gd name="T20" fmla="*/ 398 w 886"/>
                  <a:gd name="T21" fmla="*/ 740 h 884"/>
                  <a:gd name="T22" fmla="*/ 488 w 886"/>
                  <a:gd name="T23" fmla="*/ 740 h 884"/>
                  <a:gd name="T24" fmla="*/ 570 w 886"/>
                  <a:gd name="T25" fmla="*/ 716 h 884"/>
                  <a:gd name="T26" fmla="*/ 641 w 886"/>
                  <a:gd name="T27" fmla="*/ 669 h 884"/>
                  <a:gd name="T28" fmla="*/ 696 w 886"/>
                  <a:gd name="T29" fmla="*/ 606 h 884"/>
                  <a:gd name="T30" fmla="*/ 732 w 886"/>
                  <a:gd name="T31" fmla="*/ 529 h 884"/>
                  <a:gd name="T32" fmla="*/ 745 w 886"/>
                  <a:gd name="T33" fmla="*/ 442 h 884"/>
                  <a:gd name="T34" fmla="*/ 732 w 886"/>
                  <a:gd name="T35" fmla="*/ 355 h 884"/>
                  <a:gd name="T36" fmla="*/ 696 w 886"/>
                  <a:gd name="T37" fmla="*/ 277 h 884"/>
                  <a:gd name="T38" fmla="*/ 641 w 886"/>
                  <a:gd name="T39" fmla="*/ 214 h 884"/>
                  <a:gd name="T40" fmla="*/ 570 w 886"/>
                  <a:gd name="T41" fmla="*/ 169 h 884"/>
                  <a:gd name="T42" fmla="*/ 488 w 886"/>
                  <a:gd name="T43" fmla="*/ 143 h 884"/>
                  <a:gd name="T44" fmla="*/ 443 w 886"/>
                  <a:gd name="T45" fmla="*/ 0 h 884"/>
                  <a:gd name="T46" fmla="*/ 544 w 886"/>
                  <a:gd name="T47" fmla="*/ 11 h 884"/>
                  <a:gd name="T48" fmla="*/ 638 w 886"/>
                  <a:gd name="T49" fmla="*/ 45 h 884"/>
                  <a:gd name="T50" fmla="*/ 719 w 886"/>
                  <a:gd name="T51" fmla="*/ 97 h 884"/>
                  <a:gd name="T52" fmla="*/ 788 w 886"/>
                  <a:gd name="T53" fmla="*/ 165 h 884"/>
                  <a:gd name="T54" fmla="*/ 840 w 886"/>
                  <a:gd name="T55" fmla="*/ 248 h 884"/>
                  <a:gd name="T56" fmla="*/ 873 w 886"/>
                  <a:gd name="T57" fmla="*/ 340 h 884"/>
                  <a:gd name="T58" fmla="*/ 886 w 886"/>
                  <a:gd name="T59" fmla="*/ 442 h 884"/>
                  <a:gd name="T60" fmla="*/ 873 w 886"/>
                  <a:gd name="T61" fmla="*/ 543 h 884"/>
                  <a:gd name="T62" fmla="*/ 840 w 886"/>
                  <a:gd name="T63" fmla="*/ 636 h 884"/>
                  <a:gd name="T64" fmla="*/ 788 w 886"/>
                  <a:gd name="T65" fmla="*/ 718 h 884"/>
                  <a:gd name="T66" fmla="*/ 719 w 886"/>
                  <a:gd name="T67" fmla="*/ 787 h 884"/>
                  <a:gd name="T68" fmla="*/ 638 w 886"/>
                  <a:gd name="T69" fmla="*/ 839 h 884"/>
                  <a:gd name="T70" fmla="*/ 544 w 886"/>
                  <a:gd name="T71" fmla="*/ 872 h 884"/>
                  <a:gd name="T72" fmla="*/ 443 w 886"/>
                  <a:gd name="T73" fmla="*/ 884 h 884"/>
                  <a:gd name="T74" fmla="*/ 341 w 886"/>
                  <a:gd name="T75" fmla="*/ 872 h 884"/>
                  <a:gd name="T76" fmla="*/ 248 w 886"/>
                  <a:gd name="T77" fmla="*/ 839 h 884"/>
                  <a:gd name="T78" fmla="*/ 166 w 886"/>
                  <a:gd name="T79" fmla="*/ 787 h 884"/>
                  <a:gd name="T80" fmla="*/ 97 w 886"/>
                  <a:gd name="T81" fmla="*/ 718 h 884"/>
                  <a:gd name="T82" fmla="*/ 46 w 886"/>
                  <a:gd name="T83" fmla="*/ 636 h 884"/>
                  <a:gd name="T84" fmla="*/ 12 w 886"/>
                  <a:gd name="T85" fmla="*/ 543 h 884"/>
                  <a:gd name="T86" fmla="*/ 0 w 886"/>
                  <a:gd name="T87" fmla="*/ 442 h 884"/>
                  <a:gd name="T88" fmla="*/ 12 w 886"/>
                  <a:gd name="T89" fmla="*/ 340 h 884"/>
                  <a:gd name="T90" fmla="*/ 46 w 886"/>
                  <a:gd name="T91" fmla="*/ 248 h 884"/>
                  <a:gd name="T92" fmla="*/ 97 w 886"/>
                  <a:gd name="T93" fmla="*/ 165 h 884"/>
                  <a:gd name="T94" fmla="*/ 166 w 886"/>
                  <a:gd name="T95" fmla="*/ 97 h 884"/>
                  <a:gd name="T96" fmla="*/ 248 w 886"/>
                  <a:gd name="T97" fmla="*/ 45 h 884"/>
                  <a:gd name="T98" fmla="*/ 341 w 886"/>
                  <a:gd name="T99" fmla="*/ 11 h 884"/>
                  <a:gd name="T100" fmla="*/ 443 w 886"/>
                  <a:gd name="T101" fmla="*/ 0 h 8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85" h="884">
                    <a:moveTo>
                      <a:pt x="443" y="140"/>
                    </a:moveTo>
                    <a:lnTo>
                      <a:pt x="398" y="143"/>
                    </a:lnTo>
                    <a:lnTo>
                      <a:pt x="356" y="153"/>
                    </a:lnTo>
                    <a:lnTo>
                      <a:pt x="316" y="169"/>
                    </a:lnTo>
                    <a:lnTo>
                      <a:pt x="279" y="189"/>
                    </a:lnTo>
                    <a:lnTo>
                      <a:pt x="245" y="214"/>
                    </a:lnTo>
                    <a:lnTo>
                      <a:pt x="215" y="243"/>
                    </a:lnTo>
                    <a:lnTo>
                      <a:pt x="189" y="277"/>
                    </a:lnTo>
                    <a:lnTo>
                      <a:pt x="169" y="315"/>
                    </a:lnTo>
                    <a:lnTo>
                      <a:pt x="153" y="355"/>
                    </a:lnTo>
                    <a:lnTo>
                      <a:pt x="144" y="397"/>
                    </a:lnTo>
                    <a:lnTo>
                      <a:pt x="141" y="442"/>
                    </a:lnTo>
                    <a:lnTo>
                      <a:pt x="144" y="486"/>
                    </a:lnTo>
                    <a:lnTo>
                      <a:pt x="153" y="529"/>
                    </a:lnTo>
                    <a:lnTo>
                      <a:pt x="169" y="569"/>
                    </a:lnTo>
                    <a:lnTo>
                      <a:pt x="189" y="606"/>
                    </a:lnTo>
                    <a:lnTo>
                      <a:pt x="215" y="640"/>
                    </a:lnTo>
                    <a:lnTo>
                      <a:pt x="245" y="669"/>
                    </a:lnTo>
                    <a:lnTo>
                      <a:pt x="279" y="695"/>
                    </a:lnTo>
                    <a:lnTo>
                      <a:pt x="316" y="716"/>
                    </a:lnTo>
                    <a:lnTo>
                      <a:pt x="356" y="731"/>
                    </a:lnTo>
                    <a:lnTo>
                      <a:pt x="398" y="740"/>
                    </a:lnTo>
                    <a:lnTo>
                      <a:pt x="443" y="743"/>
                    </a:lnTo>
                    <a:lnTo>
                      <a:pt x="488" y="740"/>
                    </a:lnTo>
                    <a:lnTo>
                      <a:pt x="530" y="731"/>
                    </a:lnTo>
                    <a:lnTo>
                      <a:pt x="570" y="716"/>
                    </a:lnTo>
                    <a:lnTo>
                      <a:pt x="607" y="695"/>
                    </a:lnTo>
                    <a:lnTo>
                      <a:pt x="641" y="669"/>
                    </a:lnTo>
                    <a:lnTo>
                      <a:pt x="670" y="640"/>
                    </a:lnTo>
                    <a:lnTo>
                      <a:pt x="696" y="606"/>
                    </a:lnTo>
                    <a:lnTo>
                      <a:pt x="717" y="569"/>
                    </a:lnTo>
                    <a:lnTo>
                      <a:pt x="732" y="529"/>
                    </a:lnTo>
                    <a:lnTo>
                      <a:pt x="741" y="486"/>
                    </a:lnTo>
                    <a:lnTo>
                      <a:pt x="745" y="442"/>
                    </a:lnTo>
                    <a:lnTo>
                      <a:pt x="741" y="397"/>
                    </a:lnTo>
                    <a:lnTo>
                      <a:pt x="732" y="355"/>
                    </a:lnTo>
                    <a:lnTo>
                      <a:pt x="717" y="315"/>
                    </a:lnTo>
                    <a:lnTo>
                      <a:pt x="696" y="277"/>
                    </a:lnTo>
                    <a:lnTo>
                      <a:pt x="670" y="243"/>
                    </a:lnTo>
                    <a:lnTo>
                      <a:pt x="641" y="214"/>
                    </a:lnTo>
                    <a:lnTo>
                      <a:pt x="607" y="189"/>
                    </a:lnTo>
                    <a:lnTo>
                      <a:pt x="570" y="169"/>
                    </a:lnTo>
                    <a:lnTo>
                      <a:pt x="530" y="153"/>
                    </a:lnTo>
                    <a:lnTo>
                      <a:pt x="488" y="143"/>
                    </a:lnTo>
                    <a:lnTo>
                      <a:pt x="443" y="140"/>
                    </a:lnTo>
                    <a:close/>
                    <a:moveTo>
                      <a:pt x="443" y="0"/>
                    </a:moveTo>
                    <a:lnTo>
                      <a:pt x="494" y="3"/>
                    </a:lnTo>
                    <a:lnTo>
                      <a:pt x="544" y="11"/>
                    </a:lnTo>
                    <a:lnTo>
                      <a:pt x="592" y="25"/>
                    </a:lnTo>
                    <a:lnTo>
                      <a:pt x="638" y="45"/>
                    </a:lnTo>
                    <a:lnTo>
                      <a:pt x="680" y="68"/>
                    </a:lnTo>
                    <a:lnTo>
                      <a:pt x="719" y="97"/>
                    </a:lnTo>
                    <a:lnTo>
                      <a:pt x="756" y="130"/>
                    </a:lnTo>
                    <a:lnTo>
                      <a:pt x="788" y="165"/>
                    </a:lnTo>
                    <a:lnTo>
                      <a:pt x="816" y="205"/>
                    </a:lnTo>
                    <a:lnTo>
                      <a:pt x="840" y="248"/>
                    </a:lnTo>
                    <a:lnTo>
                      <a:pt x="859" y="293"/>
                    </a:lnTo>
                    <a:lnTo>
                      <a:pt x="873" y="340"/>
                    </a:lnTo>
                    <a:lnTo>
                      <a:pt x="883" y="390"/>
                    </a:lnTo>
                    <a:lnTo>
                      <a:pt x="886" y="442"/>
                    </a:lnTo>
                    <a:lnTo>
                      <a:pt x="883" y="493"/>
                    </a:lnTo>
                    <a:lnTo>
                      <a:pt x="873" y="543"/>
                    </a:lnTo>
                    <a:lnTo>
                      <a:pt x="859" y="590"/>
                    </a:lnTo>
                    <a:lnTo>
                      <a:pt x="840" y="636"/>
                    </a:lnTo>
                    <a:lnTo>
                      <a:pt x="816" y="679"/>
                    </a:lnTo>
                    <a:lnTo>
                      <a:pt x="788" y="718"/>
                    </a:lnTo>
                    <a:lnTo>
                      <a:pt x="756" y="754"/>
                    </a:lnTo>
                    <a:lnTo>
                      <a:pt x="719" y="787"/>
                    </a:lnTo>
                    <a:lnTo>
                      <a:pt x="680" y="815"/>
                    </a:lnTo>
                    <a:lnTo>
                      <a:pt x="638" y="839"/>
                    </a:lnTo>
                    <a:lnTo>
                      <a:pt x="592" y="858"/>
                    </a:lnTo>
                    <a:lnTo>
                      <a:pt x="544" y="872"/>
                    </a:lnTo>
                    <a:lnTo>
                      <a:pt x="494" y="880"/>
                    </a:lnTo>
                    <a:lnTo>
                      <a:pt x="443" y="884"/>
                    </a:lnTo>
                    <a:lnTo>
                      <a:pt x="392" y="880"/>
                    </a:lnTo>
                    <a:lnTo>
                      <a:pt x="341" y="872"/>
                    </a:lnTo>
                    <a:lnTo>
                      <a:pt x="294" y="858"/>
                    </a:lnTo>
                    <a:lnTo>
                      <a:pt x="248" y="839"/>
                    </a:lnTo>
                    <a:lnTo>
                      <a:pt x="206" y="815"/>
                    </a:lnTo>
                    <a:lnTo>
                      <a:pt x="166" y="787"/>
                    </a:lnTo>
                    <a:lnTo>
                      <a:pt x="130" y="754"/>
                    </a:lnTo>
                    <a:lnTo>
                      <a:pt x="97" y="718"/>
                    </a:lnTo>
                    <a:lnTo>
                      <a:pt x="70" y="679"/>
                    </a:lnTo>
                    <a:lnTo>
                      <a:pt x="46" y="636"/>
                    </a:lnTo>
                    <a:lnTo>
                      <a:pt x="27" y="590"/>
                    </a:lnTo>
                    <a:lnTo>
                      <a:pt x="12" y="543"/>
                    </a:lnTo>
                    <a:lnTo>
                      <a:pt x="4" y="493"/>
                    </a:lnTo>
                    <a:lnTo>
                      <a:pt x="0" y="442"/>
                    </a:lnTo>
                    <a:lnTo>
                      <a:pt x="4" y="390"/>
                    </a:lnTo>
                    <a:lnTo>
                      <a:pt x="12" y="340"/>
                    </a:lnTo>
                    <a:lnTo>
                      <a:pt x="27" y="293"/>
                    </a:lnTo>
                    <a:lnTo>
                      <a:pt x="46" y="248"/>
                    </a:lnTo>
                    <a:lnTo>
                      <a:pt x="70" y="205"/>
                    </a:lnTo>
                    <a:lnTo>
                      <a:pt x="97" y="165"/>
                    </a:lnTo>
                    <a:lnTo>
                      <a:pt x="130" y="130"/>
                    </a:lnTo>
                    <a:lnTo>
                      <a:pt x="166" y="97"/>
                    </a:lnTo>
                    <a:lnTo>
                      <a:pt x="206" y="68"/>
                    </a:lnTo>
                    <a:lnTo>
                      <a:pt x="248" y="45"/>
                    </a:lnTo>
                    <a:lnTo>
                      <a:pt x="294" y="25"/>
                    </a:lnTo>
                    <a:lnTo>
                      <a:pt x="341" y="11"/>
                    </a:lnTo>
                    <a:lnTo>
                      <a:pt x="392" y="3"/>
                    </a:lnTo>
                    <a:lnTo>
                      <a:pt x="443" y="0"/>
                    </a:lnTo>
                    <a:close/>
                  </a:path>
                </a:pathLst>
              </a:custGeom>
              <a:solidFill>
                <a:srgbClr val="D40000"/>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00000"/>
                  </a:solidFill>
                  <a:effectLst/>
                  <a:uLnTx/>
                  <a:uFillTx/>
                  <a:latin typeface="思源黑体 CN Bold" panose="020B0800000000000000" pitchFamily="34" charset="-122"/>
                </a:endParaRPr>
              </a:p>
            </p:txBody>
          </p:sp>
          <p:sp>
            <p:nvSpPr>
              <p:cNvPr id="41" name="Freeform 72"/>
              <p:cNvSpPr/>
              <p:nvPr/>
            </p:nvSpPr>
            <p:spPr bwMode="auto">
              <a:xfrm>
                <a:off x="3471863" y="2006601"/>
                <a:ext cx="403225" cy="460375"/>
              </a:xfrm>
              <a:custGeom>
                <a:avLst/>
                <a:gdLst>
                  <a:gd name="T0" fmla="*/ 1098 w 2541"/>
                  <a:gd name="T1" fmla="*/ 8 h 2906"/>
                  <a:gd name="T2" fmla="*/ 1133 w 2541"/>
                  <a:gd name="T3" fmla="*/ 48 h 2906"/>
                  <a:gd name="T4" fmla="*/ 1130 w 2541"/>
                  <a:gd name="T5" fmla="*/ 102 h 2906"/>
                  <a:gd name="T6" fmla="*/ 1090 w 2541"/>
                  <a:gd name="T7" fmla="*/ 136 h 2906"/>
                  <a:gd name="T8" fmla="*/ 917 w 2541"/>
                  <a:gd name="T9" fmla="*/ 214 h 2906"/>
                  <a:gd name="T10" fmla="*/ 736 w 2541"/>
                  <a:gd name="T11" fmla="*/ 341 h 2906"/>
                  <a:gd name="T12" fmla="*/ 590 w 2541"/>
                  <a:gd name="T13" fmla="*/ 501 h 2906"/>
                  <a:gd name="T14" fmla="*/ 479 w 2541"/>
                  <a:gd name="T15" fmla="*/ 688 h 2906"/>
                  <a:gd name="T16" fmla="*/ 409 w 2541"/>
                  <a:gd name="T17" fmla="*/ 895 h 2906"/>
                  <a:gd name="T18" fmla="*/ 386 w 2541"/>
                  <a:gd name="T19" fmla="*/ 1114 h 2906"/>
                  <a:gd name="T20" fmla="*/ 378 w 2541"/>
                  <a:gd name="T21" fmla="*/ 1330 h 2906"/>
                  <a:gd name="T22" fmla="*/ 141 w 2541"/>
                  <a:gd name="T23" fmla="*/ 1791 h 2906"/>
                  <a:gd name="T24" fmla="*/ 145 w 2541"/>
                  <a:gd name="T25" fmla="*/ 1829 h 2906"/>
                  <a:gd name="T26" fmla="*/ 188 w 2541"/>
                  <a:gd name="T27" fmla="*/ 1851 h 2906"/>
                  <a:gd name="T28" fmla="*/ 336 w 2541"/>
                  <a:gd name="T29" fmla="*/ 1855 h 2906"/>
                  <a:gd name="T30" fmla="*/ 377 w 2541"/>
                  <a:gd name="T31" fmla="*/ 1887 h 2906"/>
                  <a:gd name="T32" fmla="*/ 386 w 2541"/>
                  <a:gd name="T33" fmla="*/ 2330 h 2906"/>
                  <a:gd name="T34" fmla="*/ 414 w 2541"/>
                  <a:gd name="T35" fmla="*/ 2418 h 2906"/>
                  <a:gd name="T36" fmla="*/ 482 w 2541"/>
                  <a:gd name="T37" fmla="*/ 2477 h 2906"/>
                  <a:gd name="T38" fmla="*/ 856 w 2541"/>
                  <a:gd name="T39" fmla="*/ 2445 h 2906"/>
                  <a:gd name="T40" fmla="*/ 899 w 2541"/>
                  <a:gd name="T41" fmla="*/ 2452 h 2906"/>
                  <a:gd name="T42" fmla="*/ 933 w 2541"/>
                  <a:gd name="T43" fmla="*/ 2494 h 2906"/>
                  <a:gd name="T44" fmla="*/ 2099 w 2541"/>
                  <a:gd name="T45" fmla="*/ 2764 h 2906"/>
                  <a:gd name="T46" fmla="*/ 2109 w 2541"/>
                  <a:gd name="T47" fmla="*/ 1888 h 2906"/>
                  <a:gd name="T48" fmla="*/ 2224 w 2541"/>
                  <a:gd name="T49" fmla="*/ 1763 h 2906"/>
                  <a:gd name="T50" fmla="*/ 2347 w 2541"/>
                  <a:gd name="T51" fmla="*/ 1575 h 2906"/>
                  <a:gd name="T52" fmla="*/ 2412 w 2541"/>
                  <a:gd name="T53" fmla="*/ 1419 h 2906"/>
                  <a:gd name="T54" fmla="*/ 2455 w 2541"/>
                  <a:gd name="T55" fmla="*/ 1389 h 2906"/>
                  <a:gd name="T56" fmla="*/ 2509 w 2541"/>
                  <a:gd name="T57" fmla="*/ 1400 h 2906"/>
                  <a:gd name="T58" fmla="*/ 2539 w 2541"/>
                  <a:gd name="T59" fmla="*/ 1443 h 2906"/>
                  <a:gd name="T60" fmla="*/ 2509 w 2541"/>
                  <a:gd name="T61" fmla="*/ 1556 h 2906"/>
                  <a:gd name="T62" fmla="*/ 2395 w 2541"/>
                  <a:gd name="T63" fmla="*/ 1770 h 2906"/>
                  <a:gd name="T64" fmla="*/ 2239 w 2541"/>
                  <a:gd name="T65" fmla="*/ 1955 h 2906"/>
                  <a:gd name="T66" fmla="*/ 2230 w 2541"/>
                  <a:gd name="T67" fmla="*/ 2871 h 2906"/>
                  <a:gd name="T68" fmla="*/ 2187 w 2541"/>
                  <a:gd name="T69" fmla="*/ 2902 h 2906"/>
                  <a:gd name="T70" fmla="*/ 847 w 2541"/>
                  <a:gd name="T71" fmla="*/ 2902 h 2906"/>
                  <a:gd name="T72" fmla="*/ 805 w 2541"/>
                  <a:gd name="T73" fmla="*/ 2871 h 2906"/>
                  <a:gd name="T74" fmla="*/ 796 w 2541"/>
                  <a:gd name="T75" fmla="*/ 2596 h 2906"/>
                  <a:gd name="T76" fmla="*/ 551 w 2541"/>
                  <a:gd name="T77" fmla="*/ 2631 h 2906"/>
                  <a:gd name="T78" fmla="*/ 461 w 2541"/>
                  <a:gd name="T79" fmla="*/ 2618 h 2906"/>
                  <a:gd name="T80" fmla="*/ 350 w 2541"/>
                  <a:gd name="T81" fmla="*/ 2557 h 2906"/>
                  <a:gd name="T82" fmla="*/ 274 w 2541"/>
                  <a:gd name="T83" fmla="*/ 2455 h 2906"/>
                  <a:gd name="T84" fmla="*/ 246 w 2541"/>
                  <a:gd name="T85" fmla="*/ 2329 h 2906"/>
                  <a:gd name="T86" fmla="*/ 176 w 2541"/>
                  <a:gd name="T87" fmla="*/ 1989 h 2906"/>
                  <a:gd name="T88" fmla="*/ 87 w 2541"/>
                  <a:gd name="T89" fmla="*/ 1961 h 2906"/>
                  <a:gd name="T90" fmla="*/ 24 w 2541"/>
                  <a:gd name="T91" fmla="*/ 1900 h 2906"/>
                  <a:gd name="T92" fmla="*/ 0 w 2541"/>
                  <a:gd name="T93" fmla="*/ 1817 h 2906"/>
                  <a:gd name="T94" fmla="*/ 16 w 2541"/>
                  <a:gd name="T95" fmla="*/ 1724 h 2906"/>
                  <a:gd name="T96" fmla="*/ 247 w 2541"/>
                  <a:gd name="T97" fmla="*/ 1114 h 2906"/>
                  <a:gd name="T98" fmla="*/ 271 w 2541"/>
                  <a:gd name="T99" fmla="*/ 878 h 2906"/>
                  <a:gd name="T100" fmla="*/ 341 w 2541"/>
                  <a:gd name="T101" fmla="*/ 655 h 2906"/>
                  <a:gd name="T102" fmla="*/ 453 w 2541"/>
                  <a:gd name="T103" fmla="*/ 453 h 2906"/>
                  <a:gd name="T104" fmla="*/ 602 w 2541"/>
                  <a:gd name="T105" fmla="*/ 274 h 2906"/>
                  <a:gd name="T106" fmla="*/ 785 w 2541"/>
                  <a:gd name="T107" fmla="*/ 129 h 2906"/>
                  <a:gd name="T108" fmla="*/ 983 w 2541"/>
                  <a:gd name="T109" fmla="*/ 27 h 29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541" h="2906">
                    <a:moveTo>
                      <a:pt x="1063" y="0"/>
                    </a:moveTo>
                    <a:lnTo>
                      <a:pt x="1082" y="1"/>
                    </a:lnTo>
                    <a:lnTo>
                      <a:pt x="1098" y="8"/>
                    </a:lnTo>
                    <a:lnTo>
                      <a:pt x="1113" y="17"/>
                    </a:lnTo>
                    <a:lnTo>
                      <a:pt x="1125" y="31"/>
                    </a:lnTo>
                    <a:lnTo>
                      <a:pt x="1133" y="48"/>
                    </a:lnTo>
                    <a:lnTo>
                      <a:pt x="1137" y="66"/>
                    </a:lnTo>
                    <a:lnTo>
                      <a:pt x="1135" y="85"/>
                    </a:lnTo>
                    <a:lnTo>
                      <a:pt x="1130" y="102"/>
                    </a:lnTo>
                    <a:lnTo>
                      <a:pt x="1121" y="116"/>
                    </a:lnTo>
                    <a:lnTo>
                      <a:pt x="1107" y="128"/>
                    </a:lnTo>
                    <a:lnTo>
                      <a:pt x="1090" y="136"/>
                    </a:lnTo>
                    <a:lnTo>
                      <a:pt x="1036" y="156"/>
                    </a:lnTo>
                    <a:lnTo>
                      <a:pt x="983" y="180"/>
                    </a:lnTo>
                    <a:lnTo>
                      <a:pt x="917" y="214"/>
                    </a:lnTo>
                    <a:lnTo>
                      <a:pt x="854" y="252"/>
                    </a:lnTo>
                    <a:lnTo>
                      <a:pt x="793" y="295"/>
                    </a:lnTo>
                    <a:lnTo>
                      <a:pt x="736" y="341"/>
                    </a:lnTo>
                    <a:lnTo>
                      <a:pt x="684" y="392"/>
                    </a:lnTo>
                    <a:lnTo>
                      <a:pt x="634" y="444"/>
                    </a:lnTo>
                    <a:lnTo>
                      <a:pt x="590" y="501"/>
                    </a:lnTo>
                    <a:lnTo>
                      <a:pt x="549" y="561"/>
                    </a:lnTo>
                    <a:lnTo>
                      <a:pt x="512" y="624"/>
                    </a:lnTo>
                    <a:lnTo>
                      <a:pt x="479" y="688"/>
                    </a:lnTo>
                    <a:lnTo>
                      <a:pt x="452" y="755"/>
                    </a:lnTo>
                    <a:lnTo>
                      <a:pt x="428" y="824"/>
                    </a:lnTo>
                    <a:lnTo>
                      <a:pt x="409" y="895"/>
                    </a:lnTo>
                    <a:lnTo>
                      <a:pt x="397" y="966"/>
                    </a:lnTo>
                    <a:lnTo>
                      <a:pt x="388" y="1040"/>
                    </a:lnTo>
                    <a:lnTo>
                      <a:pt x="386" y="1114"/>
                    </a:lnTo>
                    <a:lnTo>
                      <a:pt x="386" y="1297"/>
                    </a:lnTo>
                    <a:lnTo>
                      <a:pt x="384" y="1314"/>
                    </a:lnTo>
                    <a:lnTo>
                      <a:pt x="378" y="1330"/>
                    </a:lnTo>
                    <a:lnTo>
                      <a:pt x="154" y="1758"/>
                    </a:lnTo>
                    <a:lnTo>
                      <a:pt x="147" y="1775"/>
                    </a:lnTo>
                    <a:lnTo>
                      <a:pt x="141" y="1791"/>
                    </a:lnTo>
                    <a:lnTo>
                      <a:pt x="139" y="1806"/>
                    </a:lnTo>
                    <a:lnTo>
                      <a:pt x="140" y="1818"/>
                    </a:lnTo>
                    <a:lnTo>
                      <a:pt x="145" y="1829"/>
                    </a:lnTo>
                    <a:lnTo>
                      <a:pt x="154" y="1838"/>
                    </a:lnTo>
                    <a:lnTo>
                      <a:pt x="169" y="1846"/>
                    </a:lnTo>
                    <a:lnTo>
                      <a:pt x="188" y="1851"/>
                    </a:lnTo>
                    <a:lnTo>
                      <a:pt x="211" y="1852"/>
                    </a:lnTo>
                    <a:lnTo>
                      <a:pt x="317" y="1852"/>
                    </a:lnTo>
                    <a:lnTo>
                      <a:pt x="336" y="1855"/>
                    </a:lnTo>
                    <a:lnTo>
                      <a:pt x="352" y="1862"/>
                    </a:lnTo>
                    <a:lnTo>
                      <a:pt x="366" y="1873"/>
                    </a:lnTo>
                    <a:lnTo>
                      <a:pt x="377" y="1887"/>
                    </a:lnTo>
                    <a:lnTo>
                      <a:pt x="384" y="1904"/>
                    </a:lnTo>
                    <a:lnTo>
                      <a:pt x="386" y="1923"/>
                    </a:lnTo>
                    <a:lnTo>
                      <a:pt x="386" y="2330"/>
                    </a:lnTo>
                    <a:lnTo>
                      <a:pt x="389" y="2362"/>
                    </a:lnTo>
                    <a:lnTo>
                      <a:pt x="399" y="2392"/>
                    </a:lnTo>
                    <a:lnTo>
                      <a:pt x="414" y="2418"/>
                    </a:lnTo>
                    <a:lnTo>
                      <a:pt x="433" y="2443"/>
                    </a:lnTo>
                    <a:lnTo>
                      <a:pt x="456" y="2463"/>
                    </a:lnTo>
                    <a:lnTo>
                      <a:pt x="482" y="2477"/>
                    </a:lnTo>
                    <a:lnTo>
                      <a:pt x="512" y="2487"/>
                    </a:lnTo>
                    <a:lnTo>
                      <a:pt x="543" y="2491"/>
                    </a:lnTo>
                    <a:lnTo>
                      <a:pt x="856" y="2445"/>
                    </a:lnTo>
                    <a:lnTo>
                      <a:pt x="870" y="2444"/>
                    </a:lnTo>
                    <a:lnTo>
                      <a:pt x="885" y="2447"/>
                    </a:lnTo>
                    <a:lnTo>
                      <a:pt x="899" y="2452"/>
                    </a:lnTo>
                    <a:lnTo>
                      <a:pt x="912" y="2461"/>
                    </a:lnTo>
                    <a:lnTo>
                      <a:pt x="924" y="2476"/>
                    </a:lnTo>
                    <a:lnTo>
                      <a:pt x="933" y="2494"/>
                    </a:lnTo>
                    <a:lnTo>
                      <a:pt x="936" y="2514"/>
                    </a:lnTo>
                    <a:lnTo>
                      <a:pt x="936" y="2764"/>
                    </a:lnTo>
                    <a:lnTo>
                      <a:pt x="2099" y="2764"/>
                    </a:lnTo>
                    <a:lnTo>
                      <a:pt x="2099" y="1925"/>
                    </a:lnTo>
                    <a:lnTo>
                      <a:pt x="2101" y="1906"/>
                    </a:lnTo>
                    <a:lnTo>
                      <a:pt x="2109" y="1888"/>
                    </a:lnTo>
                    <a:lnTo>
                      <a:pt x="2121" y="1873"/>
                    </a:lnTo>
                    <a:lnTo>
                      <a:pt x="2175" y="1820"/>
                    </a:lnTo>
                    <a:lnTo>
                      <a:pt x="2224" y="1763"/>
                    </a:lnTo>
                    <a:lnTo>
                      <a:pt x="2270" y="1703"/>
                    </a:lnTo>
                    <a:lnTo>
                      <a:pt x="2310" y="1640"/>
                    </a:lnTo>
                    <a:lnTo>
                      <a:pt x="2347" y="1575"/>
                    </a:lnTo>
                    <a:lnTo>
                      <a:pt x="2377" y="1506"/>
                    </a:lnTo>
                    <a:lnTo>
                      <a:pt x="2404" y="1436"/>
                    </a:lnTo>
                    <a:lnTo>
                      <a:pt x="2412" y="1419"/>
                    </a:lnTo>
                    <a:lnTo>
                      <a:pt x="2424" y="1405"/>
                    </a:lnTo>
                    <a:lnTo>
                      <a:pt x="2438" y="1395"/>
                    </a:lnTo>
                    <a:lnTo>
                      <a:pt x="2455" y="1389"/>
                    </a:lnTo>
                    <a:lnTo>
                      <a:pt x="2474" y="1388"/>
                    </a:lnTo>
                    <a:lnTo>
                      <a:pt x="2492" y="1391"/>
                    </a:lnTo>
                    <a:lnTo>
                      <a:pt x="2509" y="1400"/>
                    </a:lnTo>
                    <a:lnTo>
                      <a:pt x="2523" y="1411"/>
                    </a:lnTo>
                    <a:lnTo>
                      <a:pt x="2533" y="1426"/>
                    </a:lnTo>
                    <a:lnTo>
                      <a:pt x="2539" y="1443"/>
                    </a:lnTo>
                    <a:lnTo>
                      <a:pt x="2541" y="1461"/>
                    </a:lnTo>
                    <a:lnTo>
                      <a:pt x="2537" y="1480"/>
                    </a:lnTo>
                    <a:lnTo>
                      <a:pt x="2509" y="1556"/>
                    </a:lnTo>
                    <a:lnTo>
                      <a:pt x="2476" y="1630"/>
                    </a:lnTo>
                    <a:lnTo>
                      <a:pt x="2438" y="1701"/>
                    </a:lnTo>
                    <a:lnTo>
                      <a:pt x="2395" y="1770"/>
                    </a:lnTo>
                    <a:lnTo>
                      <a:pt x="2348" y="1835"/>
                    </a:lnTo>
                    <a:lnTo>
                      <a:pt x="2295" y="1896"/>
                    </a:lnTo>
                    <a:lnTo>
                      <a:pt x="2239" y="1955"/>
                    </a:lnTo>
                    <a:lnTo>
                      <a:pt x="2239" y="2835"/>
                    </a:lnTo>
                    <a:lnTo>
                      <a:pt x="2236" y="2854"/>
                    </a:lnTo>
                    <a:lnTo>
                      <a:pt x="2230" y="2871"/>
                    </a:lnTo>
                    <a:lnTo>
                      <a:pt x="2218" y="2884"/>
                    </a:lnTo>
                    <a:lnTo>
                      <a:pt x="2204" y="2896"/>
                    </a:lnTo>
                    <a:lnTo>
                      <a:pt x="2187" y="2902"/>
                    </a:lnTo>
                    <a:lnTo>
                      <a:pt x="2168" y="2906"/>
                    </a:lnTo>
                    <a:lnTo>
                      <a:pt x="865" y="2906"/>
                    </a:lnTo>
                    <a:lnTo>
                      <a:pt x="847" y="2902"/>
                    </a:lnTo>
                    <a:lnTo>
                      <a:pt x="830" y="2896"/>
                    </a:lnTo>
                    <a:lnTo>
                      <a:pt x="816" y="2884"/>
                    </a:lnTo>
                    <a:lnTo>
                      <a:pt x="805" y="2871"/>
                    </a:lnTo>
                    <a:lnTo>
                      <a:pt x="798" y="2854"/>
                    </a:lnTo>
                    <a:lnTo>
                      <a:pt x="796" y="2835"/>
                    </a:lnTo>
                    <a:lnTo>
                      <a:pt x="796" y="2596"/>
                    </a:lnTo>
                    <a:lnTo>
                      <a:pt x="558" y="2631"/>
                    </a:lnTo>
                    <a:lnTo>
                      <a:pt x="555" y="2631"/>
                    </a:lnTo>
                    <a:lnTo>
                      <a:pt x="551" y="2631"/>
                    </a:lnTo>
                    <a:lnTo>
                      <a:pt x="549" y="2630"/>
                    </a:lnTo>
                    <a:lnTo>
                      <a:pt x="503" y="2627"/>
                    </a:lnTo>
                    <a:lnTo>
                      <a:pt x="461" y="2618"/>
                    </a:lnTo>
                    <a:lnTo>
                      <a:pt x="421" y="2602"/>
                    </a:lnTo>
                    <a:lnTo>
                      <a:pt x="384" y="2582"/>
                    </a:lnTo>
                    <a:lnTo>
                      <a:pt x="350" y="2557"/>
                    </a:lnTo>
                    <a:lnTo>
                      <a:pt x="321" y="2526"/>
                    </a:lnTo>
                    <a:lnTo>
                      <a:pt x="295" y="2493"/>
                    </a:lnTo>
                    <a:lnTo>
                      <a:pt x="274" y="2455"/>
                    </a:lnTo>
                    <a:lnTo>
                      <a:pt x="260" y="2415"/>
                    </a:lnTo>
                    <a:lnTo>
                      <a:pt x="249" y="2373"/>
                    </a:lnTo>
                    <a:lnTo>
                      <a:pt x="246" y="2329"/>
                    </a:lnTo>
                    <a:lnTo>
                      <a:pt x="246" y="1991"/>
                    </a:lnTo>
                    <a:lnTo>
                      <a:pt x="211" y="1991"/>
                    </a:lnTo>
                    <a:lnTo>
                      <a:pt x="176" y="1989"/>
                    </a:lnTo>
                    <a:lnTo>
                      <a:pt x="143" y="1983"/>
                    </a:lnTo>
                    <a:lnTo>
                      <a:pt x="114" y="1973"/>
                    </a:lnTo>
                    <a:lnTo>
                      <a:pt x="87" y="1961"/>
                    </a:lnTo>
                    <a:lnTo>
                      <a:pt x="62" y="1944"/>
                    </a:lnTo>
                    <a:lnTo>
                      <a:pt x="41" y="1924"/>
                    </a:lnTo>
                    <a:lnTo>
                      <a:pt x="24" y="1900"/>
                    </a:lnTo>
                    <a:lnTo>
                      <a:pt x="12" y="1874"/>
                    </a:lnTo>
                    <a:lnTo>
                      <a:pt x="3" y="1846"/>
                    </a:lnTo>
                    <a:lnTo>
                      <a:pt x="0" y="1817"/>
                    </a:lnTo>
                    <a:lnTo>
                      <a:pt x="0" y="1787"/>
                    </a:lnTo>
                    <a:lnTo>
                      <a:pt x="5" y="1756"/>
                    </a:lnTo>
                    <a:lnTo>
                      <a:pt x="16" y="1724"/>
                    </a:lnTo>
                    <a:lnTo>
                      <a:pt x="30" y="1693"/>
                    </a:lnTo>
                    <a:lnTo>
                      <a:pt x="247" y="1279"/>
                    </a:lnTo>
                    <a:lnTo>
                      <a:pt x="247" y="1114"/>
                    </a:lnTo>
                    <a:lnTo>
                      <a:pt x="250" y="1034"/>
                    </a:lnTo>
                    <a:lnTo>
                      <a:pt x="257" y="956"/>
                    </a:lnTo>
                    <a:lnTo>
                      <a:pt x="271" y="878"/>
                    </a:lnTo>
                    <a:lnTo>
                      <a:pt x="289" y="802"/>
                    </a:lnTo>
                    <a:lnTo>
                      <a:pt x="313" y="728"/>
                    </a:lnTo>
                    <a:lnTo>
                      <a:pt x="341" y="655"/>
                    </a:lnTo>
                    <a:lnTo>
                      <a:pt x="374" y="586"/>
                    </a:lnTo>
                    <a:lnTo>
                      <a:pt x="412" y="518"/>
                    </a:lnTo>
                    <a:lnTo>
                      <a:pt x="453" y="453"/>
                    </a:lnTo>
                    <a:lnTo>
                      <a:pt x="498" y="390"/>
                    </a:lnTo>
                    <a:lnTo>
                      <a:pt x="549" y="330"/>
                    </a:lnTo>
                    <a:lnTo>
                      <a:pt x="602" y="274"/>
                    </a:lnTo>
                    <a:lnTo>
                      <a:pt x="659" y="223"/>
                    </a:lnTo>
                    <a:lnTo>
                      <a:pt x="721" y="173"/>
                    </a:lnTo>
                    <a:lnTo>
                      <a:pt x="785" y="129"/>
                    </a:lnTo>
                    <a:lnTo>
                      <a:pt x="854" y="89"/>
                    </a:lnTo>
                    <a:lnTo>
                      <a:pt x="924" y="52"/>
                    </a:lnTo>
                    <a:lnTo>
                      <a:pt x="983" y="27"/>
                    </a:lnTo>
                    <a:lnTo>
                      <a:pt x="1045" y="3"/>
                    </a:lnTo>
                    <a:lnTo>
                      <a:pt x="1063" y="0"/>
                    </a:lnTo>
                    <a:close/>
                  </a:path>
                </a:pathLst>
              </a:custGeom>
              <a:solidFill>
                <a:srgbClr val="D40000"/>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00000"/>
                  </a:solidFill>
                  <a:effectLst/>
                  <a:uLnTx/>
                  <a:uFillTx/>
                  <a:latin typeface="思源黑体 CN Bold" panose="020B0800000000000000" pitchFamily="34" charset="-122"/>
                </a:endParaRPr>
              </a:p>
            </p:txBody>
          </p:sp>
        </p:grpSp>
        <p:grpSp>
          <p:nvGrpSpPr>
            <p:cNvPr id="19" name="Group 16"/>
            <p:cNvGrpSpPr/>
            <p:nvPr/>
          </p:nvGrpSpPr>
          <p:grpSpPr>
            <a:xfrm>
              <a:off x="5786184" y="3287967"/>
              <a:ext cx="419616" cy="437148"/>
              <a:chOff x="708025" y="1916113"/>
              <a:chExt cx="531813" cy="554037"/>
            </a:xfrm>
            <a:solidFill>
              <a:srgbClr val="FFFFFF"/>
            </a:solidFill>
          </p:grpSpPr>
          <p:sp>
            <p:nvSpPr>
              <p:cNvPr id="35" name="Freeform 93"/>
              <p:cNvSpPr/>
              <p:nvPr/>
            </p:nvSpPr>
            <p:spPr bwMode="auto">
              <a:xfrm>
                <a:off x="708025" y="1916113"/>
                <a:ext cx="307975" cy="457200"/>
              </a:xfrm>
              <a:custGeom>
                <a:avLst/>
                <a:gdLst>
                  <a:gd name="T0" fmla="*/ 1457 w 1939"/>
                  <a:gd name="T1" fmla="*/ 4 h 2887"/>
                  <a:gd name="T2" fmla="*/ 1621 w 1939"/>
                  <a:gd name="T3" fmla="*/ 49 h 2887"/>
                  <a:gd name="T4" fmla="*/ 1761 w 1939"/>
                  <a:gd name="T5" fmla="*/ 140 h 2887"/>
                  <a:gd name="T6" fmla="*/ 1865 w 1939"/>
                  <a:gd name="T7" fmla="*/ 268 h 2887"/>
                  <a:gd name="T8" fmla="*/ 1927 w 1939"/>
                  <a:gd name="T9" fmla="*/ 426 h 2887"/>
                  <a:gd name="T10" fmla="*/ 1939 w 1939"/>
                  <a:gd name="T11" fmla="*/ 1064 h 2887"/>
                  <a:gd name="T12" fmla="*/ 1918 w 1939"/>
                  <a:gd name="T13" fmla="*/ 1175 h 2887"/>
                  <a:gd name="T14" fmla="*/ 1861 w 1939"/>
                  <a:gd name="T15" fmla="*/ 1269 h 2887"/>
                  <a:gd name="T16" fmla="*/ 1831 w 1939"/>
                  <a:gd name="T17" fmla="*/ 1784 h 2887"/>
                  <a:gd name="T18" fmla="*/ 1799 w 1939"/>
                  <a:gd name="T19" fmla="*/ 1825 h 2887"/>
                  <a:gd name="T20" fmla="*/ 1745 w 1939"/>
                  <a:gd name="T21" fmla="*/ 1832 h 2887"/>
                  <a:gd name="T22" fmla="*/ 1703 w 1939"/>
                  <a:gd name="T23" fmla="*/ 1801 h 2887"/>
                  <a:gd name="T24" fmla="*/ 1694 w 1939"/>
                  <a:gd name="T25" fmla="*/ 1260 h 2887"/>
                  <a:gd name="T26" fmla="*/ 1712 w 1939"/>
                  <a:gd name="T27" fmla="*/ 1213 h 2887"/>
                  <a:gd name="T28" fmla="*/ 1764 w 1939"/>
                  <a:gd name="T29" fmla="*/ 1165 h 2887"/>
                  <a:gd name="T30" fmla="*/ 1796 w 1939"/>
                  <a:gd name="T31" fmla="*/ 1092 h 2887"/>
                  <a:gd name="T32" fmla="*/ 1796 w 1939"/>
                  <a:gd name="T33" fmla="*/ 492 h 2887"/>
                  <a:gd name="T34" fmla="*/ 1751 w 1939"/>
                  <a:gd name="T35" fmla="*/ 354 h 2887"/>
                  <a:gd name="T36" fmla="*/ 1664 w 1939"/>
                  <a:gd name="T37" fmla="*/ 242 h 2887"/>
                  <a:gd name="T38" fmla="*/ 1543 w 1939"/>
                  <a:gd name="T39" fmla="*/ 168 h 2887"/>
                  <a:gd name="T40" fmla="*/ 1398 w 1939"/>
                  <a:gd name="T41" fmla="*/ 141 h 2887"/>
                  <a:gd name="T42" fmla="*/ 1186 w 1939"/>
                  <a:gd name="T43" fmla="*/ 154 h 2887"/>
                  <a:gd name="T44" fmla="*/ 1057 w 1939"/>
                  <a:gd name="T45" fmla="*/ 213 h 2887"/>
                  <a:gd name="T46" fmla="*/ 957 w 1939"/>
                  <a:gd name="T47" fmla="*/ 313 h 2887"/>
                  <a:gd name="T48" fmla="*/ 897 w 1939"/>
                  <a:gd name="T49" fmla="*/ 443 h 2887"/>
                  <a:gd name="T50" fmla="*/ 884 w 1939"/>
                  <a:gd name="T51" fmla="*/ 1064 h 2887"/>
                  <a:gd name="T52" fmla="*/ 904 w 1939"/>
                  <a:gd name="T53" fmla="*/ 1143 h 2887"/>
                  <a:gd name="T54" fmla="*/ 958 w 1939"/>
                  <a:gd name="T55" fmla="*/ 1203 h 2887"/>
                  <a:gd name="T56" fmla="*/ 987 w 1939"/>
                  <a:gd name="T57" fmla="*/ 1243 h 2887"/>
                  <a:gd name="T58" fmla="*/ 987 w 1939"/>
                  <a:gd name="T59" fmla="*/ 1786 h 2887"/>
                  <a:gd name="T60" fmla="*/ 954 w 1939"/>
                  <a:gd name="T61" fmla="*/ 1838 h 2887"/>
                  <a:gd name="T62" fmla="*/ 904 w 1939"/>
                  <a:gd name="T63" fmla="*/ 1865 h 2887"/>
                  <a:gd name="T64" fmla="*/ 824 w 1939"/>
                  <a:gd name="T65" fmla="*/ 1908 h 2887"/>
                  <a:gd name="T66" fmla="*/ 710 w 1939"/>
                  <a:gd name="T67" fmla="*/ 1972 h 2887"/>
                  <a:gd name="T68" fmla="*/ 572 w 1939"/>
                  <a:gd name="T69" fmla="*/ 2055 h 2887"/>
                  <a:gd name="T70" fmla="*/ 420 w 1939"/>
                  <a:gd name="T71" fmla="*/ 2156 h 2887"/>
                  <a:gd name="T72" fmla="*/ 261 w 1939"/>
                  <a:gd name="T73" fmla="*/ 2274 h 2887"/>
                  <a:gd name="T74" fmla="*/ 165 w 1939"/>
                  <a:gd name="T75" fmla="*/ 2367 h 2887"/>
                  <a:gd name="T76" fmla="*/ 140 w 1939"/>
                  <a:gd name="T77" fmla="*/ 2458 h 2887"/>
                  <a:gd name="T78" fmla="*/ 131 w 1939"/>
                  <a:gd name="T79" fmla="*/ 2852 h 2887"/>
                  <a:gd name="T80" fmla="*/ 88 w 1939"/>
                  <a:gd name="T81" fmla="*/ 2885 h 2887"/>
                  <a:gd name="T82" fmla="*/ 34 w 1939"/>
                  <a:gd name="T83" fmla="*/ 2877 h 2887"/>
                  <a:gd name="T84" fmla="*/ 2 w 1939"/>
                  <a:gd name="T85" fmla="*/ 2836 h 2887"/>
                  <a:gd name="T86" fmla="*/ 2 w 1939"/>
                  <a:gd name="T87" fmla="*/ 2418 h 2887"/>
                  <a:gd name="T88" fmla="*/ 39 w 1939"/>
                  <a:gd name="T89" fmla="*/ 2303 h 2887"/>
                  <a:gd name="T90" fmla="*/ 118 w 1939"/>
                  <a:gd name="T91" fmla="*/ 2209 h 2887"/>
                  <a:gd name="T92" fmla="*/ 287 w 1939"/>
                  <a:gd name="T93" fmla="*/ 2078 h 2887"/>
                  <a:gd name="T94" fmla="*/ 452 w 1939"/>
                  <a:gd name="T95" fmla="*/ 1965 h 2887"/>
                  <a:gd name="T96" fmla="*/ 603 w 1939"/>
                  <a:gd name="T97" fmla="*/ 1871 h 2887"/>
                  <a:gd name="T98" fmla="*/ 731 w 1939"/>
                  <a:gd name="T99" fmla="*/ 1798 h 2887"/>
                  <a:gd name="T100" fmla="*/ 826 w 1939"/>
                  <a:gd name="T101" fmla="*/ 1747 h 2887"/>
                  <a:gd name="T102" fmla="*/ 822 w 1939"/>
                  <a:gd name="T103" fmla="*/ 1269 h 2887"/>
                  <a:gd name="T104" fmla="*/ 764 w 1939"/>
                  <a:gd name="T105" fmla="*/ 1175 h 2887"/>
                  <a:gd name="T106" fmla="*/ 744 w 1939"/>
                  <a:gd name="T107" fmla="*/ 1064 h 2887"/>
                  <a:gd name="T108" fmla="*/ 756 w 1939"/>
                  <a:gd name="T109" fmla="*/ 426 h 2887"/>
                  <a:gd name="T110" fmla="*/ 818 w 1939"/>
                  <a:gd name="T111" fmla="*/ 268 h 2887"/>
                  <a:gd name="T112" fmla="*/ 922 w 1939"/>
                  <a:gd name="T113" fmla="*/ 140 h 2887"/>
                  <a:gd name="T114" fmla="*/ 1062 w 1939"/>
                  <a:gd name="T115" fmla="*/ 49 h 2887"/>
                  <a:gd name="T116" fmla="*/ 1226 w 1939"/>
                  <a:gd name="T117" fmla="*/ 4 h 28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39" h="2887">
                    <a:moveTo>
                      <a:pt x="1285" y="0"/>
                    </a:moveTo>
                    <a:lnTo>
                      <a:pt x="1398" y="0"/>
                    </a:lnTo>
                    <a:lnTo>
                      <a:pt x="1457" y="4"/>
                    </a:lnTo>
                    <a:lnTo>
                      <a:pt x="1514" y="13"/>
                    </a:lnTo>
                    <a:lnTo>
                      <a:pt x="1569" y="28"/>
                    </a:lnTo>
                    <a:lnTo>
                      <a:pt x="1621" y="49"/>
                    </a:lnTo>
                    <a:lnTo>
                      <a:pt x="1670" y="75"/>
                    </a:lnTo>
                    <a:lnTo>
                      <a:pt x="1717" y="106"/>
                    </a:lnTo>
                    <a:lnTo>
                      <a:pt x="1761" y="140"/>
                    </a:lnTo>
                    <a:lnTo>
                      <a:pt x="1799" y="179"/>
                    </a:lnTo>
                    <a:lnTo>
                      <a:pt x="1834" y="223"/>
                    </a:lnTo>
                    <a:lnTo>
                      <a:pt x="1865" y="268"/>
                    </a:lnTo>
                    <a:lnTo>
                      <a:pt x="1891" y="318"/>
                    </a:lnTo>
                    <a:lnTo>
                      <a:pt x="1912" y="371"/>
                    </a:lnTo>
                    <a:lnTo>
                      <a:pt x="1927" y="426"/>
                    </a:lnTo>
                    <a:lnTo>
                      <a:pt x="1936" y="483"/>
                    </a:lnTo>
                    <a:lnTo>
                      <a:pt x="1939" y="542"/>
                    </a:lnTo>
                    <a:lnTo>
                      <a:pt x="1939" y="1064"/>
                    </a:lnTo>
                    <a:lnTo>
                      <a:pt x="1936" y="1103"/>
                    </a:lnTo>
                    <a:lnTo>
                      <a:pt x="1930" y="1140"/>
                    </a:lnTo>
                    <a:lnTo>
                      <a:pt x="1918" y="1175"/>
                    </a:lnTo>
                    <a:lnTo>
                      <a:pt x="1903" y="1208"/>
                    </a:lnTo>
                    <a:lnTo>
                      <a:pt x="1884" y="1240"/>
                    </a:lnTo>
                    <a:lnTo>
                      <a:pt x="1861" y="1269"/>
                    </a:lnTo>
                    <a:lnTo>
                      <a:pt x="1834" y="1295"/>
                    </a:lnTo>
                    <a:lnTo>
                      <a:pt x="1834" y="1764"/>
                    </a:lnTo>
                    <a:lnTo>
                      <a:pt x="1831" y="1784"/>
                    </a:lnTo>
                    <a:lnTo>
                      <a:pt x="1825" y="1801"/>
                    </a:lnTo>
                    <a:lnTo>
                      <a:pt x="1814" y="1814"/>
                    </a:lnTo>
                    <a:lnTo>
                      <a:pt x="1799" y="1825"/>
                    </a:lnTo>
                    <a:lnTo>
                      <a:pt x="1782" y="1832"/>
                    </a:lnTo>
                    <a:lnTo>
                      <a:pt x="1764" y="1835"/>
                    </a:lnTo>
                    <a:lnTo>
                      <a:pt x="1745" y="1832"/>
                    </a:lnTo>
                    <a:lnTo>
                      <a:pt x="1728" y="1825"/>
                    </a:lnTo>
                    <a:lnTo>
                      <a:pt x="1714" y="1814"/>
                    </a:lnTo>
                    <a:lnTo>
                      <a:pt x="1703" y="1801"/>
                    </a:lnTo>
                    <a:lnTo>
                      <a:pt x="1696" y="1784"/>
                    </a:lnTo>
                    <a:lnTo>
                      <a:pt x="1694" y="1764"/>
                    </a:lnTo>
                    <a:lnTo>
                      <a:pt x="1694" y="1260"/>
                    </a:lnTo>
                    <a:lnTo>
                      <a:pt x="1696" y="1243"/>
                    </a:lnTo>
                    <a:lnTo>
                      <a:pt x="1701" y="1227"/>
                    </a:lnTo>
                    <a:lnTo>
                      <a:pt x="1712" y="1213"/>
                    </a:lnTo>
                    <a:lnTo>
                      <a:pt x="1725" y="1203"/>
                    </a:lnTo>
                    <a:lnTo>
                      <a:pt x="1746" y="1186"/>
                    </a:lnTo>
                    <a:lnTo>
                      <a:pt x="1764" y="1165"/>
                    </a:lnTo>
                    <a:lnTo>
                      <a:pt x="1779" y="1143"/>
                    </a:lnTo>
                    <a:lnTo>
                      <a:pt x="1790" y="1119"/>
                    </a:lnTo>
                    <a:lnTo>
                      <a:pt x="1796" y="1092"/>
                    </a:lnTo>
                    <a:lnTo>
                      <a:pt x="1798" y="1064"/>
                    </a:lnTo>
                    <a:lnTo>
                      <a:pt x="1798" y="542"/>
                    </a:lnTo>
                    <a:lnTo>
                      <a:pt x="1796" y="492"/>
                    </a:lnTo>
                    <a:lnTo>
                      <a:pt x="1786" y="443"/>
                    </a:lnTo>
                    <a:lnTo>
                      <a:pt x="1772" y="397"/>
                    </a:lnTo>
                    <a:lnTo>
                      <a:pt x="1751" y="354"/>
                    </a:lnTo>
                    <a:lnTo>
                      <a:pt x="1727" y="313"/>
                    </a:lnTo>
                    <a:lnTo>
                      <a:pt x="1697" y="276"/>
                    </a:lnTo>
                    <a:lnTo>
                      <a:pt x="1664" y="242"/>
                    </a:lnTo>
                    <a:lnTo>
                      <a:pt x="1627" y="213"/>
                    </a:lnTo>
                    <a:lnTo>
                      <a:pt x="1586" y="188"/>
                    </a:lnTo>
                    <a:lnTo>
                      <a:pt x="1543" y="168"/>
                    </a:lnTo>
                    <a:lnTo>
                      <a:pt x="1496" y="154"/>
                    </a:lnTo>
                    <a:lnTo>
                      <a:pt x="1448" y="144"/>
                    </a:lnTo>
                    <a:lnTo>
                      <a:pt x="1398" y="141"/>
                    </a:lnTo>
                    <a:lnTo>
                      <a:pt x="1285" y="141"/>
                    </a:lnTo>
                    <a:lnTo>
                      <a:pt x="1235" y="144"/>
                    </a:lnTo>
                    <a:lnTo>
                      <a:pt x="1186" y="154"/>
                    </a:lnTo>
                    <a:lnTo>
                      <a:pt x="1141" y="168"/>
                    </a:lnTo>
                    <a:lnTo>
                      <a:pt x="1097" y="189"/>
                    </a:lnTo>
                    <a:lnTo>
                      <a:pt x="1057" y="213"/>
                    </a:lnTo>
                    <a:lnTo>
                      <a:pt x="1019" y="243"/>
                    </a:lnTo>
                    <a:lnTo>
                      <a:pt x="985" y="276"/>
                    </a:lnTo>
                    <a:lnTo>
                      <a:pt x="957" y="313"/>
                    </a:lnTo>
                    <a:lnTo>
                      <a:pt x="931" y="354"/>
                    </a:lnTo>
                    <a:lnTo>
                      <a:pt x="912" y="397"/>
                    </a:lnTo>
                    <a:lnTo>
                      <a:pt x="897" y="443"/>
                    </a:lnTo>
                    <a:lnTo>
                      <a:pt x="887" y="492"/>
                    </a:lnTo>
                    <a:lnTo>
                      <a:pt x="884" y="542"/>
                    </a:lnTo>
                    <a:lnTo>
                      <a:pt x="884" y="1064"/>
                    </a:lnTo>
                    <a:lnTo>
                      <a:pt x="886" y="1092"/>
                    </a:lnTo>
                    <a:lnTo>
                      <a:pt x="894" y="1119"/>
                    </a:lnTo>
                    <a:lnTo>
                      <a:pt x="904" y="1143"/>
                    </a:lnTo>
                    <a:lnTo>
                      <a:pt x="918" y="1165"/>
                    </a:lnTo>
                    <a:lnTo>
                      <a:pt x="936" y="1186"/>
                    </a:lnTo>
                    <a:lnTo>
                      <a:pt x="958" y="1203"/>
                    </a:lnTo>
                    <a:lnTo>
                      <a:pt x="971" y="1213"/>
                    </a:lnTo>
                    <a:lnTo>
                      <a:pt x="981" y="1227"/>
                    </a:lnTo>
                    <a:lnTo>
                      <a:pt x="987" y="1243"/>
                    </a:lnTo>
                    <a:lnTo>
                      <a:pt x="989" y="1260"/>
                    </a:lnTo>
                    <a:lnTo>
                      <a:pt x="989" y="1764"/>
                    </a:lnTo>
                    <a:lnTo>
                      <a:pt x="987" y="1786"/>
                    </a:lnTo>
                    <a:lnTo>
                      <a:pt x="980" y="1805"/>
                    </a:lnTo>
                    <a:lnTo>
                      <a:pt x="969" y="1823"/>
                    </a:lnTo>
                    <a:lnTo>
                      <a:pt x="954" y="1838"/>
                    </a:lnTo>
                    <a:lnTo>
                      <a:pt x="937" y="1849"/>
                    </a:lnTo>
                    <a:lnTo>
                      <a:pt x="924" y="1856"/>
                    </a:lnTo>
                    <a:lnTo>
                      <a:pt x="904" y="1865"/>
                    </a:lnTo>
                    <a:lnTo>
                      <a:pt x="882" y="1877"/>
                    </a:lnTo>
                    <a:lnTo>
                      <a:pt x="854" y="1891"/>
                    </a:lnTo>
                    <a:lnTo>
                      <a:pt x="824" y="1908"/>
                    </a:lnTo>
                    <a:lnTo>
                      <a:pt x="789" y="1926"/>
                    </a:lnTo>
                    <a:lnTo>
                      <a:pt x="751" y="1947"/>
                    </a:lnTo>
                    <a:lnTo>
                      <a:pt x="710" y="1972"/>
                    </a:lnTo>
                    <a:lnTo>
                      <a:pt x="666" y="1997"/>
                    </a:lnTo>
                    <a:lnTo>
                      <a:pt x="620" y="2025"/>
                    </a:lnTo>
                    <a:lnTo>
                      <a:pt x="572" y="2055"/>
                    </a:lnTo>
                    <a:lnTo>
                      <a:pt x="523" y="2087"/>
                    </a:lnTo>
                    <a:lnTo>
                      <a:pt x="472" y="2121"/>
                    </a:lnTo>
                    <a:lnTo>
                      <a:pt x="420" y="2156"/>
                    </a:lnTo>
                    <a:lnTo>
                      <a:pt x="367" y="2194"/>
                    </a:lnTo>
                    <a:lnTo>
                      <a:pt x="314" y="2234"/>
                    </a:lnTo>
                    <a:lnTo>
                      <a:pt x="261" y="2274"/>
                    </a:lnTo>
                    <a:lnTo>
                      <a:pt x="206" y="2318"/>
                    </a:lnTo>
                    <a:lnTo>
                      <a:pt x="184" y="2340"/>
                    </a:lnTo>
                    <a:lnTo>
                      <a:pt x="165" y="2367"/>
                    </a:lnTo>
                    <a:lnTo>
                      <a:pt x="151" y="2395"/>
                    </a:lnTo>
                    <a:lnTo>
                      <a:pt x="144" y="2426"/>
                    </a:lnTo>
                    <a:lnTo>
                      <a:pt x="140" y="2458"/>
                    </a:lnTo>
                    <a:lnTo>
                      <a:pt x="140" y="2817"/>
                    </a:lnTo>
                    <a:lnTo>
                      <a:pt x="137" y="2836"/>
                    </a:lnTo>
                    <a:lnTo>
                      <a:pt x="131" y="2852"/>
                    </a:lnTo>
                    <a:lnTo>
                      <a:pt x="120" y="2867"/>
                    </a:lnTo>
                    <a:lnTo>
                      <a:pt x="105" y="2877"/>
                    </a:lnTo>
                    <a:lnTo>
                      <a:pt x="88" y="2885"/>
                    </a:lnTo>
                    <a:lnTo>
                      <a:pt x="70" y="2887"/>
                    </a:lnTo>
                    <a:lnTo>
                      <a:pt x="51" y="2885"/>
                    </a:lnTo>
                    <a:lnTo>
                      <a:pt x="34" y="2877"/>
                    </a:lnTo>
                    <a:lnTo>
                      <a:pt x="20" y="2867"/>
                    </a:lnTo>
                    <a:lnTo>
                      <a:pt x="10" y="2852"/>
                    </a:lnTo>
                    <a:lnTo>
                      <a:pt x="2" y="2836"/>
                    </a:lnTo>
                    <a:lnTo>
                      <a:pt x="0" y="2817"/>
                    </a:lnTo>
                    <a:lnTo>
                      <a:pt x="0" y="2458"/>
                    </a:lnTo>
                    <a:lnTo>
                      <a:pt x="2" y="2418"/>
                    </a:lnTo>
                    <a:lnTo>
                      <a:pt x="10" y="2377"/>
                    </a:lnTo>
                    <a:lnTo>
                      <a:pt x="22" y="2339"/>
                    </a:lnTo>
                    <a:lnTo>
                      <a:pt x="39" y="2303"/>
                    </a:lnTo>
                    <a:lnTo>
                      <a:pt x="62" y="2269"/>
                    </a:lnTo>
                    <a:lnTo>
                      <a:pt x="87" y="2237"/>
                    </a:lnTo>
                    <a:lnTo>
                      <a:pt x="118" y="2209"/>
                    </a:lnTo>
                    <a:lnTo>
                      <a:pt x="174" y="2163"/>
                    </a:lnTo>
                    <a:lnTo>
                      <a:pt x="231" y="2120"/>
                    </a:lnTo>
                    <a:lnTo>
                      <a:pt x="287" y="2078"/>
                    </a:lnTo>
                    <a:lnTo>
                      <a:pt x="344" y="2039"/>
                    </a:lnTo>
                    <a:lnTo>
                      <a:pt x="398" y="2001"/>
                    </a:lnTo>
                    <a:lnTo>
                      <a:pt x="452" y="1965"/>
                    </a:lnTo>
                    <a:lnTo>
                      <a:pt x="504" y="1931"/>
                    </a:lnTo>
                    <a:lnTo>
                      <a:pt x="555" y="1901"/>
                    </a:lnTo>
                    <a:lnTo>
                      <a:pt x="603" y="1871"/>
                    </a:lnTo>
                    <a:lnTo>
                      <a:pt x="649" y="1844"/>
                    </a:lnTo>
                    <a:lnTo>
                      <a:pt x="692" y="1820"/>
                    </a:lnTo>
                    <a:lnTo>
                      <a:pt x="731" y="1798"/>
                    </a:lnTo>
                    <a:lnTo>
                      <a:pt x="767" y="1778"/>
                    </a:lnTo>
                    <a:lnTo>
                      <a:pt x="799" y="1761"/>
                    </a:lnTo>
                    <a:lnTo>
                      <a:pt x="826" y="1747"/>
                    </a:lnTo>
                    <a:lnTo>
                      <a:pt x="849" y="1736"/>
                    </a:lnTo>
                    <a:lnTo>
                      <a:pt x="849" y="1295"/>
                    </a:lnTo>
                    <a:lnTo>
                      <a:pt x="822" y="1269"/>
                    </a:lnTo>
                    <a:lnTo>
                      <a:pt x="799" y="1240"/>
                    </a:lnTo>
                    <a:lnTo>
                      <a:pt x="780" y="1208"/>
                    </a:lnTo>
                    <a:lnTo>
                      <a:pt x="764" y="1175"/>
                    </a:lnTo>
                    <a:lnTo>
                      <a:pt x="753" y="1140"/>
                    </a:lnTo>
                    <a:lnTo>
                      <a:pt x="746" y="1103"/>
                    </a:lnTo>
                    <a:lnTo>
                      <a:pt x="744" y="1064"/>
                    </a:lnTo>
                    <a:lnTo>
                      <a:pt x="744" y="542"/>
                    </a:lnTo>
                    <a:lnTo>
                      <a:pt x="747" y="483"/>
                    </a:lnTo>
                    <a:lnTo>
                      <a:pt x="756" y="426"/>
                    </a:lnTo>
                    <a:lnTo>
                      <a:pt x="771" y="371"/>
                    </a:lnTo>
                    <a:lnTo>
                      <a:pt x="792" y="318"/>
                    </a:lnTo>
                    <a:lnTo>
                      <a:pt x="818" y="268"/>
                    </a:lnTo>
                    <a:lnTo>
                      <a:pt x="848" y="223"/>
                    </a:lnTo>
                    <a:lnTo>
                      <a:pt x="883" y="179"/>
                    </a:lnTo>
                    <a:lnTo>
                      <a:pt x="922" y="140"/>
                    </a:lnTo>
                    <a:lnTo>
                      <a:pt x="966" y="106"/>
                    </a:lnTo>
                    <a:lnTo>
                      <a:pt x="1012" y="75"/>
                    </a:lnTo>
                    <a:lnTo>
                      <a:pt x="1062" y="49"/>
                    </a:lnTo>
                    <a:lnTo>
                      <a:pt x="1114" y="28"/>
                    </a:lnTo>
                    <a:lnTo>
                      <a:pt x="1169" y="13"/>
                    </a:lnTo>
                    <a:lnTo>
                      <a:pt x="1226" y="4"/>
                    </a:lnTo>
                    <a:lnTo>
                      <a:pt x="1285" y="0"/>
                    </a:lnTo>
                    <a:close/>
                  </a:path>
                </a:pathLst>
              </a:custGeom>
              <a:grp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00000"/>
                  </a:solidFill>
                  <a:effectLst/>
                  <a:uLnTx/>
                  <a:uFillTx/>
                  <a:latin typeface="思源黑体 CN Bold" panose="020B0800000000000000" pitchFamily="34" charset="-122"/>
                </a:endParaRPr>
              </a:p>
            </p:txBody>
          </p:sp>
          <p:sp>
            <p:nvSpPr>
              <p:cNvPr id="36" name="Freeform 94"/>
              <p:cNvSpPr>
                <a:spLocks noEditPoints="1"/>
              </p:cNvSpPr>
              <p:nvPr/>
            </p:nvSpPr>
            <p:spPr bwMode="auto">
              <a:xfrm>
                <a:off x="882650" y="2206625"/>
                <a:ext cx="77788" cy="263525"/>
              </a:xfrm>
              <a:custGeom>
                <a:avLst/>
                <a:gdLst>
                  <a:gd name="T0" fmla="*/ 144 w 487"/>
                  <a:gd name="T1" fmla="*/ 1406 h 1657"/>
                  <a:gd name="T2" fmla="*/ 335 w 487"/>
                  <a:gd name="T3" fmla="*/ 1404 h 1657"/>
                  <a:gd name="T4" fmla="*/ 264 w 487"/>
                  <a:gd name="T5" fmla="*/ 313 h 1657"/>
                  <a:gd name="T6" fmla="*/ 217 w 487"/>
                  <a:gd name="T7" fmla="*/ 313 h 1657"/>
                  <a:gd name="T8" fmla="*/ 416 w 487"/>
                  <a:gd name="T9" fmla="*/ 0 h 1657"/>
                  <a:gd name="T10" fmla="*/ 452 w 487"/>
                  <a:gd name="T11" fmla="*/ 9 h 1657"/>
                  <a:gd name="T12" fmla="*/ 477 w 487"/>
                  <a:gd name="T13" fmla="*/ 35 h 1657"/>
                  <a:gd name="T14" fmla="*/ 487 w 487"/>
                  <a:gd name="T15" fmla="*/ 70 h 1657"/>
                  <a:gd name="T16" fmla="*/ 476 w 487"/>
                  <a:gd name="T17" fmla="*/ 142 h 1657"/>
                  <a:gd name="T18" fmla="*/ 445 w 487"/>
                  <a:gd name="T19" fmla="*/ 206 h 1657"/>
                  <a:gd name="T20" fmla="*/ 477 w 487"/>
                  <a:gd name="T21" fmla="*/ 1431 h 1657"/>
                  <a:gd name="T22" fmla="*/ 466 w 487"/>
                  <a:gd name="T23" fmla="*/ 1470 h 1657"/>
                  <a:gd name="T24" fmla="*/ 284 w 487"/>
                  <a:gd name="T25" fmla="*/ 1638 h 1657"/>
                  <a:gd name="T26" fmla="*/ 254 w 487"/>
                  <a:gd name="T27" fmla="*/ 1655 h 1657"/>
                  <a:gd name="T28" fmla="*/ 221 w 487"/>
                  <a:gd name="T29" fmla="*/ 1655 h 1657"/>
                  <a:gd name="T30" fmla="*/ 190 w 487"/>
                  <a:gd name="T31" fmla="*/ 1639 h 1657"/>
                  <a:gd name="T32" fmla="*/ 14 w 487"/>
                  <a:gd name="T33" fmla="*/ 1478 h 1657"/>
                  <a:gd name="T34" fmla="*/ 2 w 487"/>
                  <a:gd name="T35" fmla="*/ 1450 h 1657"/>
                  <a:gd name="T36" fmla="*/ 54 w 487"/>
                  <a:gd name="T37" fmla="*/ 223 h 1657"/>
                  <a:gd name="T38" fmla="*/ 20 w 487"/>
                  <a:gd name="T39" fmla="*/ 168 h 1657"/>
                  <a:gd name="T40" fmla="*/ 2 w 487"/>
                  <a:gd name="T41" fmla="*/ 105 h 1657"/>
                  <a:gd name="T42" fmla="*/ 2 w 487"/>
                  <a:gd name="T43" fmla="*/ 52 h 1657"/>
                  <a:gd name="T44" fmla="*/ 20 w 487"/>
                  <a:gd name="T45" fmla="*/ 21 h 1657"/>
                  <a:gd name="T46" fmla="*/ 51 w 487"/>
                  <a:gd name="T47" fmla="*/ 3 h 1657"/>
                  <a:gd name="T48" fmla="*/ 88 w 487"/>
                  <a:gd name="T49" fmla="*/ 3 h 1657"/>
                  <a:gd name="T50" fmla="*/ 120 w 487"/>
                  <a:gd name="T51" fmla="*/ 21 h 1657"/>
                  <a:gd name="T52" fmla="*/ 137 w 487"/>
                  <a:gd name="T53" fmla="*/ 52 h 1657"/>
                  <a:gd name="T54" fmla="*/ 143 w 487"/>
                  <a:gd name="T55" fmla="*/ 95 h 1657"/>
                  <a:gd name="T56" fmla="*/ 163 w 487"/>
                  <a:gd name="T57" fmla="*/ 135 h 1657"/>
                  <a:gd name="T58" fmla="*/ 198 w 487"/>
                  <a:gd name="T59" fmla="*/ 164 h 1657"/>
                  <a:gd name="T60" fmla="*/ 244 w 487"/>
                  <a:gd name="T61" fmla="*/ 174 h 1657"/>
                  <a:gd name="T62" fmla="*/ 283 w 487"/>
                  <a:gd name="T63" fmla="*/ 166 h 1657"/>
                  <a:gd name="T64" fmla="*/ 306 w 487"/>
                  <a:gd name="T65" fmla="*/ 151 h 1657"/>
                  <a:gd name="T66" fmla="*/ 327 w 487"/>
                  <a:gd name="T67" fmla="*/ 131 h 1657"/>
                  <a:gd name="T68" fmla="*/ 344 w 487"/>
                  <a:gd name="T69" fmla="*/ 92 h 1657"/>
                  <a:gd name="T70" fmla="*/ 349 w 487"/>
                  <a:gd name="T71" fmla="*/ 52 h 1657"/>
                  <a:gd name="T72" fmla="*/ 366 w 487"/>
                  <a:gd name="T73" fmla="*/ 21 h 1657"/>
                  <a:gd name="T74" fmla="*/ 398 w 487"/>
                  <a:gd name="T75" fmla="*/ 3 h 1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87" h="1657">
                    <a:moveTo>
                      <a:pt x="190" y="308"/>
                    </a:moveTo>
                    <a:lnTo>
                      <a:pt x="144" y="1406"/>
                    </a:lnTo>
                    <a:lnTo>
                      <a:pt x="237" y="1492"/>
                    </a:lnTo>
                    <a:lnTo>
                      <a:pt x="335" y="1404"/>
                    </a:lnTo>
                    <a:lnTo>
                      <a:pt x="285" y="311"/>
                    </a:lnTo>
                    <a:lnTo>
                      <a:pt x="264" y="313"/>
                    </a:lnTo>
                    <a:lnTo>
                      <a:pt x="244" y="314"/>
                    </a:lnTo>
                    <a:lnTo>
                      <a:pt x="217" y="313"/>
                    </a:lnTo>
                    <a:lnTo>
                      <a:pt x="190" y="308"/>
                    </a:lnTo>
                    <a:close/>
                    <a:moveTo>
                      <a:pt x="416" y="0"/>
                    </a:moveTo>
                    <a:lnTo>
                      <a:pt x="435" y="3"/>
                    </a:lnTo>
                    <a:lnTo>
                      <a:pt x="452" y="9"/>
                    </a:lnTo>
                    <a:lnTo>
                      <a:pt x="466" y="21"/>
                    </a:lnTo>
                    <a:lnTo>
                      <a:pt x="477" y="35"/>
                    </a:lnTo>
                    <a:lnTo>
                      <a:pt x="484" y="52"/>
                    </a:lnTo>
                    <a:lnTo>
                      <a:pt x="487" y="70"/>
                    </a:lnTo>
                    <a:lnTo>
                      <a:pt x="484" y="107"/>
                    </a:lnTo>
                    <a:lnTo>
                      <a:pt x="476" y="142"/>
                    </a:lnTo>
                    <a:lnTo>
                      <a:pt x="463" y="176"/>
                    </a:lnTo>
                    <a:lnTo>
                      <a:pt x="445" y="206"/>
                    </a:lnTo>
                    <a:lnTo>
                      <a:pt x="422" y="234"/>
                    </a:lnTo>
                    <a:lnTo>
                      <a:pt x="477" y="1431"/>
                    </a:lnTo>
                    <a:lnTo>
                      <a:pt x="475" y="1451"/>
                    </a:lnTo>
                    <a:lnTo>
                      <a:pt x="466" y="1470"/>
                    </a:lnTo>
                    <a:lnTo>
                      <a:pt x="453" y="1486"/>
                    </a:lnTo>
                    <a:lnTo>
                      <a:pt x="284" y="1638"/>
                    </a:lnTo>
                    <a:lnTo>
                      <a:pt x="270" y="1649"/>
                    </a:lnTo>
                    <a:lnTo>
                      <a:pt x="254" y="1655"/>
                    </a:lnTo>
                    <a:lnTo>
                      <a:pt x="237" y="1657"/>
                    </a:lnTo>
                    <a:lnTo>
                      <a:pt x="221" y="1655"/>
                    </a:lnTo>
                    <a:lnTo>
                      <a:pt x="205" y="1649"/>
                    </a:lnTo>
                    <a:lnTo>
                      <a:pt x="190" y="1639"/>
                    </a:lnTo>
                    <a:lnTo>
                      <a:pt x="24" y="1489"/>
                    </a:lnTo>
                    <a:lnTo>
                      <a:pt x="14" y="1478"/>
                    </a:lnTo>
                    <a:lnTo>
                      <a:pt x="6" y="1465"/>
                    </a:lnTo>
                    <a:lnTo>
                      <a:pt x="2" y="1450"/>
                    </a:lnTo>
                    <a:lnTo>
                      <a:pt x="1" y="1434"/>
                    </a:lnTo>
                    <a:lnTo>
                      <a:pt x="54" y="223"/>
                    </a:lnTo>
                    <a:lnTo>
                      <a:pt x="35" y="198"/>
                    </a:lnTo>
                    <a:lnTo>
                      <a:pt x="20" y="168"/>
                    </a:lnTo>
                    <a:lnTo>
                      <a:pt x="10" y="137"/>
                    </a:lnTo>
                    <a:lnTo>
                      <a:pt x="2" y="105"/>
                    </a:lnTo>
                    <a:lnTo>
                      <a:pt x="0" y="71"/>
                    </a:lnTo>
                    <a:lnTo>
                      <a:pt x="2" y="52"/>
                    </a:lnTo>
                    <a:lnTo>
                      <a:pt x="10" y="36"/>
                    </a:lnTo>
                    <a:lnTo>
                      <a:pt x="20" y="21"/>
                    </a:lnTo>
                    <a:lnTo>
                      <a:pt x="34" y="10"/>
                    </a:lnTo>
                    <a:lnTo>
                      <a:pt x="51" y="3"/>
                    </a:lnTo>
                    <a:lnTo>
                      <a:pt x="70" y="1"/>
                    </a:lnTo>
                    <a:lnTo>
                      <a:pt x="88" y="3"/>
                    </a:lnTo>
                    <a:lnTo>
                      <a:pt x="105" y="10"/>
                    </a:lnTo>
                    <a:lnTo>
                      <a:pt x="120" y="21"/>
                    </a:lnTo>
                    <a:lnTo>
                      <a:pt x="131" y="36"/>
                    </a:lnTo>
                    <a:lnTo>
                      <a:pt x="137" y="52"/>
                    </a:lnTo>
                    <a:lnTo>
                      <a:pt x="140" y="71"/>
                    </a:lnTo>
                    <a:lnTo>
                      <a:pt x="143" y="95"/>
                    </a:lnTo>
                    <a:lnTo>
                      <a:pt x="151" y="116"/>
                    </a:lnTo>
                    <a:lnTo>
                      <a:pt x="163" y="135"/>
                    </a:lnTo>
                    <a:lnTo>
                      <a:pt x="179" y="151"/>
                    </a:lnTo>
                    <a:lnTo>
                      <a:pt x="198" y="164"/>
                    </a:lnTo>
                    <a:lnTo>
                      <a:pt x="219" y="171"/>
                    </a:lnTo>
                    <a:lnTo>
                      <a:pt x="244" y="174"/>
                    </a:lnTo>
                    <a:lnTo>
                      <a:pt x="264" y="172"/>
                    </a:lnTo>
                    <a:lnTo>
                      <a:pt x="283" y="166"/>
                    </a:lnTo>
                    <a:lnTo>
                      <a:pt x="301" y="156"/>
                    </a:lnTo>
                    <a:lnTo>
                      <a:pt x="306" y="151"/>
                    </a:lnTo>
                    <a:lnTo>
                      <a:pt x="313" y="147"/>
                    </a:lnTo>
                    <a:lnTo>
                      <a:pt x="327" y="131"/>
                    </a:lnTo>
                    <a:lnTo>
                      <a:pt x="337" y="113"/>
                    </a:lnTo>
                    <a:lnTo>
                      <a:pt x="344" y="92"/>
                    </a:lnTo>
                    <a:lnTo>
                      <a:pt x="346" y="70"/>
                    </a:lnTo>
                    <a:lnTo>
                      <a:pt x="349" y="52"/>
                    </a:lnTo>
                    <a:lnTo>
                      <a:pt x="355" y="35"/>
                    </a:lnTo>
                    <a:lnTo>
                      <a:pt x="366" y="21"/>
                    </a:lnTo>
                    <a:lnTo>
                      <a:pt x="381" y="9"/>
                    </a:lnTo>
                    <a:lnTo>
                      <a:pt x="398" y="3"/>
                    </a:lnTo>
                    <a:lnTo>
                      <a:pt x="416" y="0"/>
                    </a:lnTo>
                    <a:close/>
                  </a:path>
                </a:pathLst>
              </a:custGeom>
              <a:grp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00000"/>
                  </a:solidFill>
                  <a:effectLst/>
                  <a:uLnTx/>
                  <a:uFillTx/>
                  <a:latin typeface="思源黑体 CN Bold" panose="020B0800000000000000" pitchFamily="34" charset="-122"/>
                </a:endParaRPr>
              </a:p>
            </p:txBody>
          </p:sp>
          <p:sp>
            <p:nvSpPr>
              <p:cNvPr id="37" name="Freeform 95"/>
              <p:cNvSpPr>
                <a:spLocks noEditPoints="1"/>
              </p:cNvSpPr>
              <p:nvPr/>
            </p:nvSpPr>
            <p:spPr bwMode="auto">
              <a:xfrm>
                <a:off x="1139825" y="2171700"/>
                <a:ext cx="100013" cy="100013"/>
              </a:xfrm>
              <a:custGeom>
                <a:avLst/>
                <a:gdLst>
                  <a:gd name="T0" fmla="*/ 140 w 632"/>
                  <a:gd name="T1" fmla="*/ 147 h 632"/>
                  <a:gd name="T2" fmla="*/ 140 w 632"/>
                  <a:gd name="T3" fmla="*/ 492 h 632"/>
                  <a:gd name="T4" fmla="*/ 487 w 632"/>
                  <a:gd name="T5" fmla="*/ 492 h 632"/>
                  <a:gd name="T6" fmla="*/ 476 w 632"/>
                  <a:gd name="T7" fmla="*/ 447 h 632"/>
                  <a:gd name="T8" fmla="*/ 460 w 632"/>
                  <a:gd name="T9" fmla="*/ 402 h 632"/>
                  <a:gd name="T10" fmla="*/ 440 w 632"/>
                  <a:gd name="T11" fmla="*/ 361 h 632"/>
                  <a:gd name="T12" fmla="*/ 416 w 632"/>
                  <a:gd name="T13" fmla="*/ 320 h 632"/>
                  <a:gd name="T14" fmla="*/ 387 w 632"/>
                  <a:gd name="T15" fmla="*/ 283 h 632"/>
                  <a:gd name="T16" fmla="*/ 352 w 632"/>
                  <a:gd name="T17" fmla="*/ 249 h 632"/>
                  <a:gd name="T18" fmla="*/ 314 w 632"/>
                  <a:gd name="T19" fmla="*/ 219 h 632"/>
                  <a:gd name="T20" fmla="*/ 274 w 632"/>
                  <a:gd name="T21" fmla="*/ 194 h 632"/>
                  <a:gd name="T22" fmla="*/ 232 w 632"/>
                  <a:gd name="T23" fmla="*/ 174 h 632"/>
                  <a:gd name="T24" fmla="*/ 187 w 632"/>
                  <a:gd name="T25" fmla="*/ 158 h 632"/>
                  <a:gd name="T26" fmla="*/ 140 w 632"/>
                  <a:gd name="T27" fmla="*/ 147 h 632"/>
                  <a:gd name="T28" fmla="*/ 70 w 632"/>
                  <a:gd name="T29" fmla="*/ 0 h 632"/>
                  <a:gd name="T30" fmla="*/ 123 w 632"/>
                  <a:gd name="T31" fmla="*/ 2 h 632"/>
                  <a:gd name="T32" fmla="*/ 176 w 632"/>
                  <a:gd name="T33" fmla="*/ 10 h 632"/>
                  <a:gd name="T34" fmla="*/ 227 w 632"/>
                  <a:gd name="T35" fmla="*/ 22 h 632"/>
                  <a:gd name="T36" fmla="*/ 277 w 632"/>
                  <a:gd name="T37" fmla="*/ 40 h 632"/>
                  <a:gd name="T38" fmla="*/ 325 w 632"/>
                  <a:gd name="T39" fmla="*/ 61 h 632"/>
                  <a:gd name="T40" fmla="*/ 371 w 632"/>
                  <a:gd name="T41" fmla="*/ 87 h 632"/>
                  <a:gd name="T42" fmla="*/ 413 w 632"/>
                  <a:gd name="T43" fmla="*/ 117 h 632"/>
                  <a:gd name="T44" fmla="*/ 454 w 632"/>
                  <a:gd name="T45" fmla="*/ 151 h 632"/>
                  <a:gd name="T46" fmla="*/ 491 w 632"/>
                  <a:gd name="T47" fmla="*/ 190 h 632"/>
                  <a:gd name="T48" fmla="*/ 523 w 632"/>
                  <a:gd name="T49" fmla="*/ 230 h 632"/>
                  <a:gd name="T50" fmla="*/ 552 w 632"/>
                  <a:gd name="T51" fmla="*/ 273 h 632"/>
                  <a:gd name="T52" fmla="*/ 575 w 632"/>
                  <a:gd name="T53" fmla="*/ 317 h 632"/>
                  <a:gd name="T54" fmla="*/ 595 w 632"/>
                  <a:gd name="T55" fmla="*/ 363 h 632"/>
                  <a:gd name="T56" fmla="*/ 611 w 632"/>
                  <a:gd name="T57" fmla="*/ 412 h 632"/>
                  <a:gd name="T58" fmla="*/ 623 w 632"/>
                  <a:gd name="T59" fmla="*/ 461 h 632"/>
                  <a:gd name="T60" fmla="*/ 629 w 632"/>
                  <a:gd name="T61" fmla="*/ 511 h 632"/>
                  <a:gd name="T62" fmla="*/ 632 w 632"/>
                  <a:gd name="T63" fmla="*/ 562 h 632"/>
                  <a:gd name="T64" fmla="*/ 629 w 632"/>
                  <a:gd name="T65" fmla="*/ 581 h 632"/>
                  <a:gd name="T66" fmla="*/ 622 w 632"/>
                  <a:gd name="T67" fmla="*/ 598 h 632"/>
                  <a:gd name="T68" fmla="*/ 611 w 632"/>
                  <a:gd name="T69" fmla="*/ 612 h 632"/>
                  <a:gd name="T70" fmla="*/ 598 w 632"/>
                  <a:gd name="T71" fmla="*/ 623 h 632"/>
                  <a:gd name="T72" fmla="*/ 580 w 632"/>
                  <a:gd name="T73" fmla="*/ 630 h 632"/>
                  <a:gd name="T74" fmla="*/ 561 w 632"/>
                  <a:gd name="T75" fmla="*/ 632 h 632"/>
                  <a:gd name="T76" fmla="*/ 70 w 632"/>
                  <a:gd name="T77" fmla="*/ 632 h 632"/>
                  <a:gd name="T78" fmla="*/ 52 w 632"/>
                  <a:gd name="T79" fmla="*/ 630 h 632"/>
                  <a:gd name="T80" fmla="*/ 35 w 632"/>
                  <a:gd name="T81" fmla="*/ 623 h 632"/>
                  <a:gd name="T82" fmla="*/ 21 w 632"/>
                  <a:gd name="T83" fmla="*/ 612 h 632"/>
                  <a:gd name="T84" fmla="*/ 9 w 632"/>
                  <a:gd name="T85" fmla="*/ 598 h 632"/>
                  <a:gd name="T86" fmla="*/ 3 w 632"/>
                  <a:gd name="T87" fmla="*/ 581 h 632"/>
                  <a:gd name="T88" fmla="*/ 0 w 632"/>
                  <a:gd name="T89" fmla="*/ 562 h 632"/>
                  <a:gd name="T90" fmla="*/ 0 w 632"/>
                  <a:gd name="T91" fmla="*/ 70 h 632"/>
                  <a:gd name="T92" fmla="*/ 3 w 632"/>
                  <a:gd name="T93" fmla="*/ 51 h 632"/>
                  <a:gd name="T94" fmla="*/ 9 w 632"/>
                  <a:gd name="T95" fmla="*/ 34 h 632"/>
                  <a:gd name="T96" fmla="*/ 20 w 632"/>
                  <a:gd name="T97" fmla="*/ 20 h 632"/>
                  <a:gd name="T98" fmla="*/ 35 w 632"/>
                  <a:gd name="T99" fmla="*/ 10 h 632"/>
                  <a:gd name="T100" fmla="*/ 52 w 632"/>
                  <a:gd name="T101" fmla="*/ 2 h 632"/>
                  <a:gd name="T102" fmla="*/ 70 w 632"/>
                  <a:gd name="T103" fmla="*/ 0 h 6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32" h="632">
                    <a:moveTo>
                      <a:pt x="140" y="147"/>
                    </a:moveTo>
                    <a:lnTo>
                      <a:pt x="140" y="492"/>
                    </a:lnTo>
                    <a:lnTo>
                      <a:pt x="487" y="492"/>
                    </a:lnTo>
                    <a:lnTo>
                      <a:pt x="476" y="447"/>
                    </a:lnTo>
                    <a:lnTo>
                      <a:pt x="460" y="402"/>
                    </a:lnTo>
                    <a:lnTo>
                      <a:pt x="440" y="361"/>
                    </a:lnTo>
                    <a:lnTo>
                      <a:pt x="416" y="320"/>
                    </a:lnTo>
                    <a:lnTo>
                      <a:pt x="387" y="283"/>
                    </a:lnTo>
                    <a:lnTo>
                      <a:pt x="352" y="249"/>
                    </a:lnTo>
                    <a:lnTo>
                      <a:pt x="314" y="219"/>
                    </a:lnTo>
                    <a:lnTo>
                      <a:pt x="274" y="194"/>
                    </a:lnTo>
                    <a:lnTo>
                      <a:pt x="232" y="174"/>
                    </a:lnTo>
                    <a:lnTo>
                      <a:pt x="187" y="158"/>
                    </a:lnTo>
                    <a:lnTo>
                      <a:pt x="140" y="147"/>
                    </a:lnTo>
                    <a:close/>
                    <a:moveTo>
                      <a:pt x="70" y="0"/>
                    </a:moveTo>
                    <a:lnTo>
                      <a:pt x="123" y="2"/>
                    </a:lnTo>
                    <a:lnTo>
                      <a:pt x="176" y="10"/>
                    </a:lnTo>
                    <a:lnTo>
                      <a:pt x="227" y="22"/>
                    </a:lnTo>
                    <a:lnTo>
                      <a:pt x="277" y="40"/>
                    </a:lnTo>
                    <a:lnTo>
                      <a:pt x="325" y="61"/>
                    </a:lnTo>
                    <a:lnTo>
                      <a:pt x="371" y="87"/>
                    </a:lnTo>
                    <a:lnTo>
                      <a:pt x="413" y="117"/>
                    </a:lnTo>
                    <a:lnTo>
                      <a:pt x="454" y="151"/>
                    </a:lnTo>
                    <a:lnTo>
                      <a:pt x="491" y="190"/>
                    </a:lnTo>
                    <a:lnTo>
                      <a:pt x="523" y="230"/>
                    </a:lnTo>
                    <a:lnTo>
                      <a:pt x="552" y="273"/>
                    </a:lnTo>
                    <a:lnTo>
                      <a:pt x="575" y="317"/>
                    </a:lnTo>
                    <a:lnTo>
                      <a:pt x="595" y="363"/>
                    </a:lnTo>
                    <a:lnTo>
                      <a:pt x="611" y="412"/>
                    </a:lnTo>
                    <a:lnTo>
                      <a:pt x="623" y="461"/>
                    </a:lnTo>
                    <a:lnTo>
                      <a:pt x="629" y="511"/>
                    </a:lnTo>
                    <a:lnTo>
                      <a:pt x="632" y="562"/>
                    </a:lnTo>
                    <a:lnTo>
                      <a:pt x="629" y="581"/>
                    </a:lnTo>
                    <a:lnTo>
                      <a:pt x="622" y="598"/>
                    </a:lnTo>
                    <a:lnTo>
                      <a:pt x="611" y="612"/>
                    </a:lnTo>
                    <a:lnTo>
                      <a:pt x="598" y="623"/>
                    </a:lnTo>
                    <a:lnTo>
                      <a:pt x="580" y="630"/>
                    </a:lnTo>
                    <a:lnTo>
                      <a:pt x="561" y="632"/>
                    </a:lnTo>
                    <a:lnTo>
                      <a:pt x="70" y="632"/>
                    </a:lnTo>
                    <a:lnTo>
                      <a:pt x="52" y="630"/>
                    </a:lnTo>
                    <a:lnTo>
                      <a:pt x="35" y="623"/>
                    </a:lnTo>
                    <a:lnTo>
                      <a:pt x="21" y="612"/>
                    </a:lnTo>
                    <a:lnTo>
                      <a:pt x="9" y="598"/>
                    </a:lnTo>
                    <a:lnTo>
                      <a:pt x="3" y="581"/>
                    </a:lnTo>
                    <a:lnTo>
                      <a:pt x="0" y="562"/>
                    </a:lnTo>
                    <a:lnTo>
                      <a:pt x="0" y="70"/>
                    </a:lnTo>
                    <a:lnTo>
                      <a:pt x="3" y="51"/>
                    </a:lnTo>
                    <a:lnTo>
                      <a:pt x="9" y="34"/>
                    </a:lnTo>
                    <a:lnTo>
                      <a:pt x="20" y="20"/>
                    </a:lnTo>
                    <a:lnTo>
                      <a:pt x="35" y="10"/>
                    </a:lnTo>
                    <a:lnTo>
                      <a:pt x="52" y="2"/>
                    </a:lnTo>
                    <a:lnTo>
                      <a:pt x="70" y="0"/>
                    </a:lnTo>
                    <a:close/>
                  </a:path>
                </a:pathLst>
              </a:custGeom>
              <a:grp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00000"/>
                  </a:solidFill>
                  <a:effectLst/>
                  <a:uLnTx/>
                  <a:uFillTx/>
                  <a:latin typeface="思源黑体 CN Bold" panose="020B0800000000000000" pitchFamily="34" charset="-122"/>
                </a:endParaRPr>
              </a:p>
            </p:txBody>
          </p:sp>
          <p:sp>
            <p:nvSpPr>
              <p:cNvPr id="38" name="Freeform 96"/>
              <p:cNvSpPr>
                <a:spLocks noEditPoints="1"/>
              </p:cNvSpPr>
              <p:nvPr/>
            </p:nvSpPr>
            <p:spPr bwMode="auto">
              <a:xfrm>
                <a:off x="996950" y="2192338"/>
                <a:ext cx="220663" cy="220663"/>
              </a:xfrm>
              <a:custGeom>
                <a:avLst/>
                <a:gdLst>
                  <a:gd name="T0" fmla="*/ 569 w 1395"/>
                  <a:gd name="T1" fmla="*/ 156 h 1394"/>
                  <a:gd name="T2" fmla="*/ 461 w 1395"/>
                  <a:gd name="T3" fmla="*/ 194 h 1394"/>
                  <a:gd name="T4" fmla="*/ 364 w 1395"/>
                  <a:gd name="T5" fmla="*/ 252 h 1394"/>
                  <a:gd name="T6" fmla="*/ 281 w 1395"/>
                  <a:gd name="T7" fmla="*/ 328 h 1394"/>
                  <a:gd name="T8" fmla="*/ 215 w 1395"/>
                  <a:gd name="T9" fmla="*/ 419 h 1394"/>
                  <a:gd name="T10" fmla="*/ 168 w 1395"/>
                  <a:gd name="T11" fmla="*/ 524 h 1394"/>
                  <a:gd name="T12" fmla="*/ 144 w 1395"/>
                  <a:gd name="T13" fmla="*/ 638 h 1394"/>
                  <a:gd name="T14" fmla="*/ 144 w 1395"/>
                  <a:gd name="T15" fmla="*/ 758 h 1394"/>
                  <a:gd name="T16" fmla="*/ 169 w 1395"/>
                  <a:gd name="T17" fmla="*/ 873 h 1394"/>
                  <a:gd name="T18" fmla="*/ 217 w 1395"/>
                  <a:gd name="T19" fmla="*/ 978 h 1394"/>
                  <a:gd name="T20" fmla="*/ 284 w 1395"/>
                  <a:gd name="T21" fmla="*/ 1069 h 1394"/>
                  <a:gd name="T22" fmla="*/ 369 w 1395"/>
                  <a:gd name="T23" fmla="*/ 1146 h 1394"/>
                  <a:gd name="T24" fmla="*/ 468 w 1395"/>
                  <a:gd name="T25" fmla="*/ 1205 h 1394"/>
                  <a:gd name="T26" fmla="*/ 578 w 1395"/>
                  <a:gd name="T27" fmla="*/ 1241 h 1394"/>
                  <a:gd name="T28" fmla="*/ 697 w 1395"/>
                  <a:gd name="T29" fmla="*/ 1254 h 1394"/>
                  <a:gd name="T30" fmla="*/ 815 w 1395"/>
                  <a:gd name="T31" fmla="*/ 1242 h 1394"/>
                  <a:gd name="T32" fmla="*/ 925 w 1395"/>
                  <a:gd name="T33" fmla="*/ 1206 h 1394"/>
                  <a:gd name="T34" fmla="*/ 1023 w 1395"/>
                  <a:gd name="T35" fmla="*/ 1148 h 1394"/>
                  <a:gd name="T36" fmla="*/ 1107 w 1395"/>
                  <a:gd name="T37" fmla="*/ 1074 h 1394"/>
                  <a:gd name="T38" fmla="*/ 1175 w 1395"/>
                  <a:gd name="T39" fmla="*/ 983 h 1394"/>
                  <a:gd name="T40" fmla="*/ 1223 w 1395"/>
                  <a:gd name="T41" fmla="*/ 880 h 1394"/>
                  <a:gd name="T42" fmla="*/ 1249 w 1395"/>
                  <a:gd name="T43" fmla="*/ 767 h 1394"/>
                  <a:gd name="T44" fmla="*/ 679 w 1395"/>
                  <a:gd name="T45" fmla="*/ 765 h 1394"/>
                  <a:gd name="T46" fmla="*/ 648 w 1395"/>
                  <a:gd name="T47" fmla="*/ 747 h 1394"/>
                  <a:gd name="T48" fmla="*/ 630 w 1395"/>
                  <a:gd name="T49" fmla="*/ 716 h 1394"/>
                  <a:gd name="T50" fmla="*/ 628 w 1395"/>
                  <a:gd name="T51" fmla="*/ 145 h 1394"/>
                  <a:gd name="T52" fmla="*/ 716 w 1395"/>
                  <a:gd name="T53" fmla="*/ 2 h 1394"/>
                  <a:gd name="T54" fmla="*/ 747 w 1395"/>
                  <a:gd name="T55" fmla="*/ 20 h 1394"/>
                  <a:gd name="T56" fmla="*/ 765 w 1395"/>
                  <a:gd name="T57" fmla="*/ 51 h 1394"/>
                  <a:gd name="T58" fmla="*/ 768 w 1395"/>
                  <a:gd name="T59" fmla="*/ 627 h 1394"/>
                  <a:gd name="T60" fmla="*/ 1343 w 1395"/>
                  <a:gd name="T61" fmla="*/ 629 h 1394"/>
                  <a:gd name="T62" fmla="*/ 1375 w 1395"/>
                  <a:gd name="T63" fmla="*/ 647 h 1394"/>
                  <a:gd name="T64" fmla="*/ 1392 w 1395"/>
                  <a:gd name="T65" fmla="*/ 678 h 1394"/>
                  <a:gd name="T66" fmla="*/ 1392 w 1395"/>
                  <a:gd name="T67" fmla="*/ 764 h 1394"/>
                  <a:gd name="T68" fmla="*/ 1367 w 1395"/>
                  <a:gd name="T69" fmla="*/ 893 h 1394"/>
                  <a:gd name="T70" fmla="*/ 1320 w 1395"/>
                  <a:gd name="T71" fmla="*/ 1012 h 1394"/>
                  <a:gd name="T72" fmla="*/ 1252 w 1395"/>
                  <a:gd name="T73" fmla="*/ 1118 h 1394"/>
                  <a:gd name="T74" fmla="*/ 1167 w 1395"/>
                  <a:gd name="T75" fmla="*/ 1212 h 1394"/>
                  <a:gd name="T76" fmla="*/ 1067 w 1395"/>
                  <a:gd name="T77" fmla="*/ 1288 h 1394"/>
                  <a:gd name="T78" fmla="*/ 953 w 1395"/>
                  <a:gd name="T79" fmla="*/ 1345 h 1394"/>
                  <a:gd name="T80" fmla="*/ 830 w 1395"/>
                  <a:gd name="T81" fmla="*/ 1381 h 1394"/>
                  <a:gd name="T82" fmla="*/ 697 w 1395"/>
                  <a:gd name="T83" fmla="*/ 1394 h 1394"/>
                  <a:gd name="T84" fmla="*/ 565 w 1395"/>
                  <a:gd name="T85" fmla="*/ 1381 h 1394"/>
                  <a:gd name="T86" fmla="*/ 442 w 1395"/>
                  <a:gd name="T87" fmla="*/ 1345 h 1394"/>
                  <a:gd name="T88" fmla="*/ 328 w 1395"/>
                  <a:gd name="T89" fmla="*/ 1288 h 1394"/>
                  <a:gd name="T90" fmla="*/ 228 w 1395"/>
                  <a:gd name="T91" fmla="*/ 1212 h 1394"/>
                  <a:gd name="T92" fmla="*/ 143 w 1395"/>
                  <a:gd name="T93" fmla="*/ 1118 h 1394"/>
                  <a:gd name="T94" fmla="*/ 76 w 1395"/>
                  <a:gd name="T95" fmla="*/ 1012 h 1394"/>
                  <a:gd name="T96" fmla="*/ 28 w 1395"/>
                  <a:gd name="T97" fmla="*/ 893 h 1394"/>
                  <a:gd name="T98" fmla="*/ 3 w 1395"/>
                  <a:gd name="T99" fmla="*/ 764 h 1394"/>
                  <a:gd name="T100" fmla="*/ 3 w 1395"/>
                  <a:gd name="T101" fmla="*/ 630 h 1394"/>
                  <a:gd name="T102" fmla="*/ 28 w 1395"/>
                  <a:gd name="T103" fmla="*/ 501 h 1394"/>
                  <a:gd name="T104" fmla="*/ 76 w 1395"/>
                  <a:gd name="T105" fmla="*/ 382 h 1394"/>
                  <a:gd name="T106" fmla="*/ 143 w 1395"/>
                  <a:gd name="T107" fmla="*/ 276 h 1394"/>
                  <a:gd name="T108" fmla="*/ 228 w 1395"/>
                  <a:gd name="T109" fmla="*/ 182 h 1394"/>
                  <a:gd name="T110" fmla="*/ 328 w 1395"/>
                  <a:gd name="T111" fmla="*/ 107 h 1394"/>
                  <a:gd name="T112" fmla="*/ 442 w 1395"/>
                  <a:gd name="T113" fmla="*/ 49 h 1394"/>
                  <a:gd name="T114" fmla="*/ 565 w 1395"/>
                  <a:gd name="T115" fmla="*/ 12 h 1394"/>
                  <a:gd name="T116" fmla="*/ 697 w 1395"/>
                  <a:gd name="T117" fmla="*/ 0 h 1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395" h="1394">
                    <a:moveTo>
                      <a:pt x="628" y="145"/>
                    </a:moveTo>
                    <a:lnTo>
                      <a:pt x="569" y="156"/>
                    </a:lnTo>
                    <a:lnTo>
                      <a:pt x="514" y="172"/>
                    </a:lnTo>
                    <a:lnTo>
                      <a:pt x="461" y="194"/>
                    </a:lnTo>
                    <a:lnTo>
                      <a:pt x="411" y="220"/>
                    </a:lnTo>
                    <a:lnTo>
                      <a:pt x="364" y="252"/>
                    </a:lnTo>
                    <a:lnTo>
                      <a:pt x="320" y="287"/>
                    </a:lnTo>
                    <a:lnTo>
                      <a:pt x="281" y="328"/>
                    </a:lnTo>
                    <a:lnTo>
                      <a:pt x="246" y="372"/>
                    </a:lnTo>
                    <a:lnTo>
                      <a:pt x="215" y="419"/>
                    </a:lnTo>
                    <a:lnTo>
                      <a:pt x="190" y="470"/>
                    </a:lnTo>
                    <a:lnTo>
                      <a:pt x="168" y="524"/>
                    </a:lnTo>
                    <a:lnTo>
                      <a:pt x="153" y="579"/>
                    </a:lnTo>
                    <a:lnTo>
                      <a:pt x="144" y="638"/>
                    </a:lnTo>
                    <a:lnTo>
                      <a:pt x="141" y="697"/>
                    </a:lnTo>
                    <a:lnTo>
                      <a:pt x="144" y="758"/>
                    </a:lnTo>
                    <a:lnTo>
                      <a:pt x="153" y="816"/>
                    </a:lnTo>
                    <a:lnTo>
                      <a:pt x="169" y="873"/>
                    </a:lnTo>
                    <a:lnTo>
                      <a:pt x="191" y="927"/>
                    </a:lnTo>
                    <a:lnTo>
                      <a:pt x="217" y="978"/>
                    </a:lnTo>
                    <a:lnTo>
                      <a:pt x="248" y="1026"/>
                    </a:lnTo>
                    <a:lnTo>
                      <a:pt x="284" y="1069"/>
                    </a:lnTo>
                    <a:lnTo>
                      <a:pt x="325" y="1110"/>
                    </a:lnTo>
                    <a:lnTo>
                      <a:pt x="369" y="1146"/>
                    </a:lnTo>
                    <a:lnTo>
                      <a:pt x="417" y="1178"/>
                    </a:lnTo>
                    <a:lnTo>
                      <a:pt x="468" y="1205"/>
                    </a:lnTo>
                    <a:lnTo>
                      <a:pt x="522" y="1226"/>
                    </a:lnTo>
                    <a:lnTo>
                      <a:pt x="578" y="1241"/>
                    </a:lnTo>
                    <a:lnTo>
                      <a:pt x="638" y="1250"/>
                    </a:lnTo>
                    <a:lnTo>
                      <a:pt x="697" y="1254"/>
                    </a:lnTo>
                    <a:lnTo>
                      <a:pt x="758" y="1250"/>
                    </a:lnTo>
                    <a:lnTo>
                      <a:pt x="815" y="1242"/>
                    </a:lnTo>
                    <a:lnTo>
                      <a:pt x="872" y="1226"/>
                    </a:lnTo>
                    <a:lnTo>
                      <a:pt x="925" y="1206"/>
                    </a:lnTo>
                    <a:lnTo>
                      <a:pt x="975" y="1179"/>
                    </a:lnTo>
                    <a:lnTo>
                      <a:pt x="1023" y="1148"/>
                    </a:lnTo>
                    <a:lnTo>
                      <a:pt x="1066" y="1113"/>
                    </a:lnTo>
                    <a:lnTo>
                      <a:pt x="1107" y="1074"/>
                    </a:lnTo>
                    <a:lnTo>
                      <a:pt x="1143" y="1030"/>
                    </a:lnTo>
                    <a:lnTo>
                      <a:pt x="1175" y="983"/>
                    </a:lnTo>
                    <a:lnTo>
                      <a:pt x="1201" y="933"/>
                    </a:lnTo>
                    <a:lnTo>
                      <a:pt x="1223" y="880"/>
                    </a:lnTo>
                    <a:lnTo>
                      <a:pt x="1239" y="825"/>
                    </a:lnTo>
                    <a:lnTo>
                      <a:pt x="1249" y="767"/>
                    </a:lnTo>
                    <a:lnTo>
                      <a:pt x="697" y="767"/>
                    </a:lnTo>
                    <a:lnTo>
                      <a:pt x="679" y="765"/>
                    </a:lnTo>
                    <a:lnTo>
                      <a:pt x="662" y="758"/>
                    </a:lnTo>
                    <a:lnTo>
                      <a:pt x="648" y="747"/>
                    </a:lnTo>
                    <a:lnTo>
                      <a:pt x="636" y="732"/>
                    </a:lnTo>
                    <a:lnTo>
                      <a:pt x="630" y="716"/>
                    </a:lnTo>
                    <a:lnTo>
                      <a:pt x="628" y="697"/>
                    </a:lnTo>
                    <a:lnTo>
                      <a:pt x="628" y="145"/>
                    </a:lnTo>
                    <a:close/>
                    <a:moveTo>
                      <a:pt x="697" y="0"/>
                    </a:moveTo>
                    <a:lnTo>
                      <a:pt x="716" y="2"/>
                    </a:lnTo>
                    <a:lnTo>
                      <a:pt x="733" y="10"/>
                    </a:lnTo>
                    <a:lnTo>
                      <a:pt x="747" y="20"/>
                    </a:lnTo>
                    <a:lnTo>
                      <a:pt x="759" y="34"/>
                    </a:lnTo>
                    <a:lnTo>
                      <a:pt x="765" y="51"/>
                    </a:lnTo>
                    <a:lnTo>
                      <a:pt x="768" y="70"/>
                    </a:lnTo>
                    <a:lnTo>
                      <a:pt x="768" y="627"/>
                    </a:lnTo>
                    <a:lnTo>
                      <a:pt x="1325" y="627"/>
                    </a:lnTo>
                    <a:lnTo>
                      <a:pt x="1343" y="629"/>
                    </a:lnTo>
                    <a:lnTo>
                      <a:pt x="1360" y="636"/>
                    </a:lnTo>
                    <a:lnTo>
                      <a:pt x="1375" y="647"/>
                    </a:lnTo>
                    <a:lnTo>
                      <a:pt x="1385" y="662"/>
                    </a:lnTo>
                    <a:lnTo>
                      <a:pt x="1392" y="678"/>
                    </a:lnTo>
                    <a:lnTo>
                      <a:pt x="1395" y="697"/>
                    </a:lnTo>
                    <a:lnTo>
                      <a:pt x="1392" y="764"/>
                    </a:lnTo>
                    <a:lnTo>
                      <a:pt x="1382" y="829"/>
                    </a:lnTo>
                    <a:lnTo>
                      <a:pt x="1367" y="893"/>
                    </a:lnTo>
                    <a:lnTo>
                      <a:pt x="1346" y="954"/>
                    </a:lnTo>
                    <a:lnTo>
                      <a:pt x="1320" y="1012"/>
                    </a:lnTo>
                    <a:lnTo>
                      <a:pt x="1289" y="1066"/>
                    </a:lnTo>
                    <a:lnTo>
                      <a:pt x="1252" y="1118"/>
                    </a:lnTo>
                    <a:lnTo>
                      <a:pt x="1212" y="1167"/>
                    </a:lnTo>
                    <a:lnTo>
                      <a:pt x="1167" y="1212"/>
                    </a:lnTo>
                    <a:lnTo>
                      <a:pt x="1119" y="1252"/>
                    </a:lnTo>
                    <a:lnTo>
                      <a:pt x="1067" y="1288"/>
                    </a:lnTo>
                    <a:lnTo>
                      <a:pt x="1012" y="1320"/>
                    </a:lnTo>
                    <a:lnTo>
                      <a:pt x="953" y="1345"/>
                    </a:lnTo>
                    <a:lnTo>
                      <a:pt x="893" y="1366"/>
                    </a:lnTo>
                    <a:lnTo>
                      <a:pt x="830" y="1381"/>
                    </a:lnTo>
                    <a:lnTo>
                      <a:pt x="765" y="1391"/>
                    </a:lnTo>
                    <a:lnTo>
                      <a:pt x="697" y="1394"/>
                    </a:lnTo>
                    <a:lnTo>
                      <a:pt x="630" y="1391"/>
                    </a:lnTo>
                    <a:lnTo>
                      <a:pt x="565" y="1381"/>
                    </a:lnTo>
                    <a:lnTo>
                      <a:pt x="502" y="1366"/>
                    </a:lnTo>
                    <a:lnTo>
                      <a:pt x="442" y="1345"/>
                    </a:lnTo>
                    <a:lnTo>
                      <a:pt x="383" y="1320"/>
                    </a:lnTo>
                    <a:lnTo>
                      <a:pt x="328" y="1288"/>
                    </a:lnTo>
                    <a:lnTo>
                      <a:pt x="276" y="1252"/>
                    </a:lnTo>
                    <a:lnTo>
                      <a:pt x="228" y="1212"/>
                    </a:lnTo>
                    <a:lnTo>
                      <a:pt x="183" y="1167"/>
                    </a:lnTo>
                    <a:lnTo>
                      <a:pt x="143" y="1118"/>
                    </a:lnTo>
                    <a:lnTo>
                      <a:pt x="107" y="1066"/>
                    </a:lnTo>
                    <a:lnTo>
                      <a:pt x="76" y="1012"/>
                    </a:lnTo>
                    <a:lnTo>
                      <a:pt x="49" y="954"/>
                    </a:lnTo>
                    <a:lnTo>
                      <a:pt x="28" y="893"/>
                    </a:lnTo>
                    <a:lnTo>
                      <a:pt x="13" y="829"/>
                    </a:lnTo>
                    <a:lnTo>
                      <a:pt x="3" y="764"/>
                    </a:lnTo>
                    <a:lnTo>
                      <a:pt x="0" y="697"/>
                    </a:lnTo>
                    <a:lnTo>
                      <a:pt x="3" y="630"/>
                    </a:lnTo>
                    <a:lnTo>
                      <a:pt x="13" y="565"/>
                    </a:lnTo>
                    <a:lnTo>
                      <a:pt x="28" y="501"/>
                    </a:lnTo>
                    <a:lnTo>
                      <a:pt x="49" y="441"/>
                    </a:lnTo>
                    <a:lnTo>
                      <a:pt x="76" y="382"/>
                    </a:lnTo>
                    <a:lnTo>
                      <a:pt x="107" y="328"/>
                    </a:lnTo>
                    <a:lnTo>
                      <a:pt x="143" y="276"/>
                    </a:lnTo>
                    <a:lnTo>
                      <a:pt x="183" y="227"/>
                    </a:lnTo>
                    <a:lnTo>
                      <a:pt x="228" y="182"/>
                    </a:lnTo>
                    <a:lnTo>
                      <a:pt x="276" y="142"/>
                    </a:lnTo>
                    <a:lnTo>
                      <a:pt x="328" y="107"/>
                    </a:lnTo>
                    <a:lnTo>
                      <a:pt x="383" y="75"/>
                    </a:lnTo>
                    <a:lnTo>
                      <a:pt x="442" y="49"/>
                    </a:lnTo>
                    <a:lnTo>
                      <a:pt x="502" y="28"/>
                    </a:lnTo>
                    <a:lnTo>
                      <a:pt x="565" y="12"/>
                    </a:lnTo>
                    <a:lnTo>
                      <a:pt x="630" y="3"/>
                    </a:lnTo>
                    <a:lnTo>
                      <a:pt x="697" y="0"/>
                    </a:lnTo>
                    <a:close/>
                  </a:path>
                </a:pathLst>
              </a:custGeom>
              <a:grp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00000"/>
                  </a:solidFill>
                  <a:effectLst/>
                  <a:uLnTx/>
                  <a:uFillTx/>
                  <a:latin typeface="思源黑体 CN Bold" panose="020B0800000000000000" pitchFamily="34" charset="-122"/>
                </a:endParaRPr>
              </a:p>
            </p:txBody>
          </p:sp>
        </p:grpSp>
        <p:grpSp>
          <p:nvGrpSpPr>
            <p:cNvPr id="20" name="Group 21"/>
            <p:cNvGrpSpPr/>
            <p:nvPr/>
          </p:nvGrpSpPr>
          <p:grpSpPr>
            <a:xfrm>
              <a:off x="6676451" y="1885200"/>
              <a:ext cx="377580" cy="432406"/>
              <a:chOff x="9990138" y="2690813"/>
              <a:chExt cx="481013" cy="550863"/>
            </a:xfrm>
            <a:solidFill>
              <a:srgbClr val="1B69F2"/>
            </a:solidFill>
          </p:grpSpPr>
          <p:sp>
            <p:nvSpPr>
              <p:cNvPr id="30" name="Freeform 107"/>
              <p:cNvSpPr/>
              <p:nvPr/>
            </p:nvSpPr>
            <p:spPr bwMode="auto">
              <a:xfrm>
                <a:off x="10121901" y="3182938"/>
                <a:ext cx="219075" cy="58738"/>
              </a:xfrm>
              <a:custGeom>
                <a:avLst/>
                <a:gdLst>
                  <a:gd name="T0" fmla="*/ 689 w 1378"/>
                  <a:gd name="T1" fmla="*/ 0 h 371"/>
                  <a:gd name="T2" fmla="*/ 708 w 1378"/>
                  <a:gd name="T3" fmla="*/ 2 h 371"/>
                  <a:gd name="T4" fmla="*/ 724 w 1378"/>
                  <a:gd name="T5" fmla="*/ 10 h 371"/>
                  <a:gd name="T6" fmla="*/ 739 w 1378"/>
                  <a:gd name="T7" fmla="*/ 20 h 371"/>
                  <a:gd name="T8" fmla="*/ 749 w 1378"/>
                  <a:gd name="T9" fmla="*/ 35 h 371"/>
                  <a:gd name="T10" fmla="*/ 757 w 1378"/>
                  <a:gd name="T11" fmla="*/ 51 h 371"/>
                  <a:gd name="T12" fmla="*/ 759 w 1378"/>
                  <a:gd name="T13" fmla="*/ 70 h 371"/>
                  <a:gd name="T14" fmla="*/ 759 w 1378"/>
                  <a:gd name="T15" fmla="*/ 230 h 371"/>
                  <a:gd name="T16" fmla="*/ 1307 w 1378"/>
                  <a:gd name="T17" fmla="*/ 230 h 371"/>
                  <a:gd name="T18" fmla="*/ 1326 w 1378"/>
                  <a:gd name="T19" fmla="*/ 232 h 371"/>
                  <a:gd name="T20" fmla="*/ 1343 w 1378"/>
                  <a:gd name="T21" fmla="*/ 239 h 371"/>
                  <a:gd name="T22" fmla="*/ 1357 w 1378"/>
                  <a:gd name="T23" fmla="*/ 250 h 371"/>
                  <a:gd name="T24" fmla="*/ 1368 w 1378"/>
                  <a:gd name="T25" fmla="*/ 265 h 371"/>
                  <a:gd name="T26" fmla="*/ 1375 w 1378"/>
                  <a:gd name="T27" fmla="*/ 282 h 371"/>
                  <a:gd name="T28" fmla="*/ 1378 w 1378"/>
                  <a:gd name="T29" fmla="*/ 300 h 371"/>
                  <a:gd name="T30" fmla="*/ 1376 w 1378"/>
                  <a:gd name="T31" fmla="*/ 319 h 371"/>
                  <a:gd name="T32" fmla="*/ 1368 w 1378"/>
                  <a:gd name="T33" fmla="*/ 336 h 371"/>
                  <a:gd name="T34" fmla="*/ 1358 w 1378"/>
                  <a:gd name="T35" fmla="*/ 349 h 371"/>
                  <a:gd name="T36" fmla="*/ 1343 w 1378"/>
                  <a:gd name="T37" fmla="*/ 361 h 371"/>
                  <a:gd name="T38" fmla="*/ 1326 w 1378"/>
                  <a:gd name="T39" fmla="*/ 367 h 371"/>
                  <a:gd name="T40" fmla="*/ 1308 w 1378"/>
                  <a:gd name="T41" fmla="*/ 371 h 371"/>
                  <a:gd name="T42" fmla="*/ 71 w 1378"/>
                  <a:gd name="T43" fmla="*/ 371 h 371"/>
                  <a:gd name="T44" fmla="*/ 52 w 1378"/>
                  <a:gd name="T45" fmla="*/ 367 h 371"/>
                  <a:gd name="T46" fmla="*/ 35 w 1378"/>
                  <a:gd name="T47" fmla="*/ 361 h 371"/>
                  <a:gd name="T48" fmla="*/ 21 w 1378"/>
                  <a:gd name="T49" fmla="*/ 349 h 371"/>
                  <a:gd name="T50" fmla="*/ 9 w 1378"/>
                  <a:gd name="T51" fmla="*/ 336 h 371"/>
                  <a:gd name="T52" fmla="*/ 3 w 1378"/>
                  <a:gd name="T53" fmla="*/ 319 h 371"/>
                  <a:gd name="T54" fmla="*/ 0 w 1378"/>
                  <a:gd name="T55" fmla="*/ 300 h 371"/>
                  <a:gd name="T56" fmla="*/ 3 w 1378"/>
                  <a:gd name="T57" fmla="*/ 282 h 371"/>
                  <a:gd name="T58" fmla="*/ 9 w 1378"/>
                  <a:gd name="T59" fmla="*/ 265 h 371"/>
                  <a:gd name="T60" fmla="*/ 21 w 1378"/>
                  <a:gd name="T61" fmla="*/ 250 h 371"/>
                  <a:gd name="T62" fmla="*/ 35 w 1378"/>
                  <a:gd name="T63" fmla="*/ 239 h 371"/>
                  <a:gd name="T64" fmla="*/ 52 w 1378"/>
                  <a:gd name="T65" fmla="*/ 232 h 371"/>
                  <a:gd name="T66" fmla="*/ 71 w 1378"/>
                  <a:gd name="T67" fmla="*/ 230 h 371"/>
                  <a:gd name="T68" fmla="*/ 618 w 1378"/>
                  <a:gd name="T69" fmla="*/ 230 h 371"/>
                  <a:gd name="T70" fmla="*/ 618 w 1378"/>
                  <a:gd name="T71" fmla="*/ 70 h 371"/>
                  <a:gd name="T72" fmla="*/ 621 w 1378"/>
                  <a:gd name="T73" fmla="*/ 51 h 371"/>
                  <a:gd name="T74" fmla="*/ 627 w 1378"/>
                  <a:gd name="T75" fmla="*/ 35 h 371"/>
                  <a:gd name="T76" fmla="*/ 639 w 1378"/>
                  <a:gd name="T77" fmla="*/ 20 h 371"/>
                  <a:gd name="T78" fmla="*/ 653 w 1378"/>
                  <a:gd name="T79" fmla="*/ 10 h 371"/>
                  <a:gd name="T80" fmla="*/ 670 w 1378"/>
                  <a:gd name="T81" fmla="*/ 2 h 371"/>
                  <a:gd name="T82" fmla="*/ 689 w 1378"/>
                  <a:gd name="T83" fmla="*/ 0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378" h="371">
                    <a:moveTo>
                      <a:pt x="689" y="0"/>
                    </a:moveTo>
                    <a:lnTo>
                      <a:pt x="708" y="2"/>
                    </a:lnTo>
                    <a:lnTo>
                      <a:pt x="724" y="10"/>
                    </a:lnTo>
                    <a:lnTo>
                      <a:pt x="739" y="20"/>
                    </a:lnTo>
                    <a:lnTo>
                      <a:pt x="749" y="35"/>
                    </a:lnTo>
                    <a:lnTo>
                      <a:pt x="757" y="51"/>
                    </a:lnTo>
                    <a:lnTo>
                      <a:pt x="759" y="70"/>
                    </a:lnTo>
                    <a:lnTo>
                      <a:pt x="759" y="230"/>
                    </a:lnTo>
                    <a:lnTo>
                      <a:pt x="1307" y="230"/>
                    </a:lnTo>
                    <a:lnTo>
                      <a:pt x="1326" y="232"/>
                    </a:lnTo>
                    <a:lnTo>
                      <a:pt x="1343" y="239"/>
                    </a:lnTo>
                    <a:lnTo>
                      <a:pt x="1357" y="250"/>
                    </a:lnTo>
                    <a:lnTo>
                      <a:pt x="1368" y="265"/>
                    </a:lnTo>
                    <a:lnTo>
                      <a:pt x="1375" y="282"/>
                    </a:lnTo>
                    <a:lnTo>
                      <a:pt x="1378" y="300"/>
                    </a:lnTo>
                    <a:lnTo>
                      <a:pt x="1376" y="319"/>
                    </a:lnTo>
                    <a:lnTo>
                      <a:pt x="1368" y="336"/>
                    </a:lnTo>
                    <a:lnTo>
                      <a:pt x="1358" y="349"/>
                    </a:lnTo>
                    <a:lnTo>
                      <a:pt x="1343" y="361"/>
                    </a:lnTo>
                    <a:lnTo>
                      <a:pt x="1326" y="367"/>
                    </a:lnTo>
                    <a:lnTo>
                      <a:pt x="1308" y="371"/>
                    </a:lnTo>
                    <a:lnTo>
                      <a:pt x="71" y="371"/>
                    </a:lnTo>
                    <a:lnTo>
                      <a:pt x="52" y="367"/>
                    </a:lnTo>
                    <a:lnTo>
                      <a:pt x="35" y="361"/>
                    </a:lnTo>
                    <a:lnTo>
                      <a:pt x="21" y="349"/>
                    </a:lnTo>
                    <a:lnTo>
                      <a:pt x="9" y="336"/>
                    </a:lnTo>
                    <a:lnTo>
                      <a:pt x="3" y="319"/>
                    </a:lnTo>
                    <a:lnTo>
                      <a:pt x="0" y="300"/>
                    </a:lnTo>
                    <a:lnTo>
                      <a:pt x="3" y="282"/>
                    </a:lnTo>
                    <a:lnTo>
                      <a:pt x="9" y="265"/>
                    </a:lnTo>
                    <a:lnTo>
                      <a:pt x="21" y="250"/>
                    </a:lnTo>
                    <a:lnTo>
                      <a:pt x="35" y="239"/>
                    </a:lnTo>
                    <a:lnTo>
                      <a:pt x="52" y="232"/>
                    </a:lnTo>
                    <a:lnTo>
                      <a:pt x="71" y="230"/>
                    </a:lnTo>
                    <a:lnTo>
                      <a:pt x="618" y="230"/>
                    </a:lnTo>
                    <a:lnTo>
                      <a:pt x="618" y="70"/>
                    </a:lnTo>
                    <a:lnTo>
                      <a:pt x="621" y="51"/>
                    </a:lnTo>
                    <a:lnTo>
                      <a:pt x="627" y="35"/>
                    </a:lnTo>
                    <a:lnTo>
                      <a:pt x="639" y="20"/>
                    </a:lnTo>
                    <a:lnTo>
                      <a:pt x="653" y="10"/>
                    </a:lnTo>
                    <a:lnTo>
                      <a:pt x="670" y="2"/>
                    </a:lnTo>
                    <a:lnTo>
                      <a:pt x="689" y="0"/>
                    </a:lnTo>
                    <a:close/>
                  </a:path>
                </a:pathLst>
              </a:custGeom>
              <a:solidFill>
                <a:srgbClr val="D40000"/>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00000"/>
                  </a:solidFill>
                  <a:effectLst/>
                  <a:uLnTx/>
                  <a:uFillTx/>
                  <a:latin typeface="思源黑体 CN Bold" panose="020B0800000000000000" pitchFamily="34" charset="-122"/>
                </a:endParaRPr>
              </a:p>
            </p:txBody>
          </p:sp>
          <p:sp>
            <p:nvSpPr>
              <p:cNvPr id="31" name="Freeform 108"/>
              <p:cNvSpPr>
                <a:spLocks noEditPoints="1"/>
              </p:cNvSpPr>
              <p:nvPr/>
            </p:nvSpPr>
            <p:spPr bwMode="auto">
              <a:xfrm>
                <a:off x="9990138" y="2809875"/>
                <a:ext cx="481013" cy="347663"/>
              </a:xfrm>
              <a:custGeom>
                <a:avLst/>
                <a:gdLst>
                  <a:gd name="T0" fmla="*/ 1388 w 3034"/>
                  <a:gd name="T1" fmla="*/ 1364 h 2187"/>
                  <a:gd name="T2" fmla="*/ 1263 w 3034"/>
                  <a:gd name="T3" fmla="*/ 1465 h 2187"/>
                  <a:gd name="T4" fmla="*/ 1808 w 3034"/>
                  <a:gd name="T5" fmla="*/ 1577 h 2187"/>
                  <a:gd name="T6" fmla="*/ 1732 w 3034"/>
                  <a:gd name="T7" fmla="*/ 1434 h 2187"/>
                  <a:gd name="T8" fmla="*/ 1594 w 3034"/>
                  <a:gd name="T9" fmla="*/ 1351 h 2187"/>
                  <a:gd name="T10" fmla="*/ 2873 w 3034"/>
                  <a:gd name="T11" fmla="*/ 0 h 2187"/>
                  <a:gd name="T12" fmla="*/ 2986 w 3034"/>
                  <a:gd name="T13" fmla="*/ 47 h 2187"/>
                  <a:gd name="T14" fmla="*/ 3034 w 3034"/>
                  <a:gd name="T15" fmla="*/ 160 h 2187"/>
                  <a:gd name="T16" fmla="*/ 3006 w 3034"/>
                  <a:gd name="T17" fmla="*/ 2117 h 2187"/>
                  <a:gd name="T18" fmla="*/ 2906 w 3034"/>
                  <a:gd name="T19" fmla="*/ 2184 h 2187"/>
                  <a:gd name="T20" fmla="*/ 98 w 3034"/>
                  <a:gd name="T21" fmla="*/ 2175 h 2187"/>
                  <a:gd name="T22" fmla="*/ 13 w 3034"/>
                  <a:gd name="T23" fmla="*/ 2089 h 2187"/>
                  <a:gd name="T24" fmla="*/ 2 w 3034"/>
                  <a:gd name="T25" fmla="*/ 1625 h 2187"/>
                  <a:gd name="T26" fmla="*/ 51 w 3034"/>
                  <a:gd name="T27" fmla="*/ 1576 h 2187"/>
                  <a:gd name="T28" fmla="*/ 645 w 3034"/>
                  <a:gd name="T29" fmla="*/ 1577 h 2187"/>
                  <a:gd name="T30" fmla="*/ 716 w 3034"/>
                  <a:gd name="T31" fmla="*/ 1411 h 2187"/>
                  <a:gd name="T32" fmla="*/ 851 w 3034"/>
                  <a:gd name="T33" fmla="*/ 1296 h 2187"/>
                  <a:gd name="T34" fmla="*/ 1030 w 3034"/>
                  <a:gd name="T35" fmla="*/ 1252 h 2187"/>
                  <a:gd name="T36" fmla="*/ 1090 w 3034"/>
                  <a:gd name="T37" fmla="*/ 1287 h 2187"/>
                  <a:gd name="T38" fmla="*/ 1090 w 3034"/>
                  <a:gd name="T39" fmla="*/ 1358 h 2187"/>
                  <a:gd name="T40" fmla="*/ 1030 w 3034"/>
                  <a:gd name="T41" fmla="*/ 1393 h 2187"/>
                  <a:gd name="T42" fmla="*/ 892 w 3034"/>
                  <a:gd name="T43" fmla="*/ 1434 h 2187"/>
                  <a:gd name="T44" fmla="*/ 801 w 3034"/>
                  <a:gd name="T45" fmla="*/ 1542 h 2187"/>
                  <a:gd name="T46" fmla="*/ 1096 w 3034"/>
                  <a:gd name="T47" fmla="*/ 1482 h 2187"/>
                  <a:gd name="T48" fmla="*/ 1200 w 3034"/>
                  <a:gd name="T49" fmla="*/ 1324 h 2187"/>
                  <a:gd name="T50" fmla="*/ 1362 w 3034"/>
                  <a:gd name="T51" fmla="*/ 1224 h 2187"/>
                  <a:gd name="T52" fmla="*/ 1432 w 3034"/>
                  <a:gd name="T53" fmla="*/ 1206 h 2187"/>
                  <a:gd name="T54" fmla="*/ 1519 w 3034"/>
                  <a:gd name="T55" fmla="*/ 1199 h 2187"/>
                  <a:gd name="T56" fmla="*/ 1695 w 3034"/>
                  <a:gd name="T57" fmla="*/ 1238 h 2187"/>
                  <a:gd name="T58" fmla="*/ 1849 w 3034"/>
                  <a:gd name="T59" fmla="*/ 1356 h 2187"/>
                  <a:gd name="T60" fmla="*/ 1940 w 3034"/>
                  <a:gd name="T61" fmla="*/ 1528 h 2187"/>
                  <a:gd name="T62" fmla="*/ 2201 w 3034"/>
                  <a:gd name="T63" fmla="*/ 1511 h 2187"/>
                  <a:gd name="T64" fmla="*/ 2096 w 3034"/>
                  <a:gd name="T65" fmla="*/ 1417 h 2187"/>
                  <a:gd name="T66" fmla="*/ 1970 w 3034"/>
                  <a:gd name="T67" fmla="*/ 1391 h 2187"/>
                  <a:gd name="T68" fmla="*/ 1920 w 3034"/>
                  <a:gd name="T69" fmla="*/ 1342 h 2187"/>
                  <a:gd name="T70" fmla="*/ 1938 w 3034"/>
                  <a:gd name="T71" fmla="*/ 1273 h 2187"/>
                  <a:gd name="T72" fmla="*/ 2035 w 3034"/>
                  <a:gd name="T73" fmla="*/ 1255 h 2187"/>
                  <a:gd name="T74" fmla="*/ 2206 w 3034"/>
                  <a:gd name="T75" fmla="*/ 1319 h 2187"/>
                  <a:gd name="T76" fmla="*/ 2328 w 3034"/>
                  <a:gd name="T77" fmla="*/ 1449 h 2187"/>
                  <a:gd name="T78" fmla="*/ 2674 w 3034"/>
                  <a:gd name="T79" fmla="*/ 1577 h 2187"/>
                  <a:gd name="T80" fmla="*/ 2734 w 3034"/>
                  <a:gd name="T81" fmla="*/ 1612 h 2187"/>
                  <a:gd name="T82" fmla="*/ 2734 w 3034"/>
                  <a:gd name="T83" fmla="*/ 1683 h 2187"/>
                  <a:gd name="T84" fmla="*/ 2674 w 3034"/>
                  <a:gd name="T85" fmla="*/ 1718 h 2187"/>
                  <a:gd name="T86" fmla="*/ 150 w 3034"/>
                  <a:gd name="T87" fmla="*/ 2045 h 2187"/>
                  <a:gd name="T88" fmla="*/ 2891 w 3034"/>
                  <a:gd name="T89" fmla="*/ 2037 h 2187"/>
                  <a:gd name="T90" fmla="*/ 2883 w 3034"/>
                  <a:gd name="T91" fmla="*/ 143 h 2187"/>
                  <a:gd name="T92" fmla="*/ 2078 w 3034"/>
                  <a:gd name="T93" fmla="*/ 131 h 2187"/>
                  <a:gd name="T94" fmla="*/ 2044 w 3034"/>
                  <a:gd name="T95" fmla="*/ 70 h 2187"/>
                  <a:gd name="T96" fmla="*/ 2078 w 3034"/>
                  <a:gd name="T97" fmla="*/ 9 h 2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34" h="2187">
                    <a:moveTo>
                      <a:pt x="1510" y="1339"/>
                    </a:moveTo>
                    <a:lnTo>
                      <a:pt x="1467" y="1342"/>
                    </a:lnTo>
                    <a:lnTo>
                      <a:pt x="1427" y="1351"/>
                    </a:lnTo>
                    <a:lnTo>
                      <a:pt x="1388" y="1364"/>
                    </a:lnTo>
                    <a:lnTo>
                      <a:pt x="1352" y="1383"/>
                    </a:lnTo>
                    <a:lnTo>
                      <a:pt x="1318" y="1407"/>
                    </a:lnTo>
                    <a:lnTo>
                      <a:pt x="1288" y="1434"/>
                    </a:lnTo>
                    <a:lnTo>
                      <a:pt x="1263" y="1465"/>
                    </a:lnTo>
                    <a:lnTo>
                      <a:pt x="1242" y="1500"/>
                    </a:lnTo>
                    <a:lnTo>
                      <a:pt x="1225" y="1537"/>
                    </a:lnTo>
                    <a:lnTo>
                      <a:pt x="1213" y="1577"/>
                    </a:lnTo>
                    <a:lnTo>
                      <a:pt x="1808" y="1577"/>
                    </a:lnTo>
                    <a:lnTo>
                      <a:pt x="1795" y="1537"/>
                    </a:lnTo>
                    <a:lnTo>
                      <a:pt x="1778" y="1500"/>
                    </a:lnTo>
                    <a:lnTo>
                      <a:pt x="1757" y="1465"/>
                    </a:lnTo>
                    <a:lnTo>
                      <a:pt x="1732" y="1434"/>
                    </a:lnTo>
                    <a:lnTo>
                      <a:pt x="1702" y="1407"/>
                    </a:lnTo>
                    <a:lnTo>
                      <a:pt x="1669" y="1383"/>
                    </a:lnTo>
                    <a:lnTo>
                      <a:pt x="1633" y="1364"/>
                    </a:lnTo>
                    <a:lnTo>
                      <a:pt x="1594" y="1351"/>
                    </a:lnTo>
                    <a:lnTo>
                      <a:pt x="1553" y="1342"/>
                    </a:lnTo>
                    <a:lnTo>
                      <a:pt x="1510" y="1339"/>
                    </a:lnTo>
                    <a:close/>
                    <a:moveTo>
                      <a:pt x="2114" y="0"/>
                    </a:moveTo>
                    <a:lnTo>
                      <a:pt x="2873" y="0"/>
                    </a:lnTo>
                    <a:lnTo>
                      <a:pt x="2906" y="3"/>
                    </a:lnTo>
                    <a:lnTo>
                      <a:pt x="2935" y="12"/>
                    </a:lnTo>
                    <a:lnTo>
                      <a:pt x="2963" y="27"/>
                    </a:lnTo>
                    <a:lnTo>
                      <a:pt x="2986" y="47"/>
                    </a:lnTo>
                    <a:lnTo>
                      <a:pt x="3006" y="71"/>
                    </a:lnTo>
                    <a:lnTo>
                      <a:pt x="3021" y="98"/>
                    </a:lnTo>
                    <a:lnTo>
                      <a:pt x="3030" y="128"/>
                    </a:lnTo>
                    <a:lnTo>
                      <a:pt x="3034" y="160"/>
                    </a:lnTo>
                    <a:lnTo>
                      <a:pt x="3034" y="2027"/>
                    </a:lnTo>
                    <a:lnTo>
                      <a:pt x="3030" y="2058"/>
                    </a:lnTo>
                    <a:lnTo>
                      <a:pt x="3021" y="2089"/>
                    </a:lnTo>
                    <a:lnTo>
                      <a:pt x="3006" y="2117"/>
                    </a:lnTo>
                    <a:lnTo>
                      <a:pt x="2986" y="2140"/>
                    </a:lnTo>
                    <a:lnTo>
                      <a:pt x="2963" y="2160"/>
                    </a:lnTo>
                    <a:lnTo>
                      <a:pt x="2935" y="2175"/>
                    </a:lnTo>
                    <a:lnTo>
                      <a:pt x="2906" y="2184"/>
                    </a:lnTo>
                    <a:lnTo>
                      <a:pt x="2873" y="2187"/>
                    </a:lnTo>
                    <a:lnTo>
                      <a:pt x="161" y="2187"/>
                    </a:lnTo>
                    <a:lnTo>
                      <a:pt x="128" y="2184"/>
                    </a:lnTo>
                    <a:lnTo>
                      <a:pt x="98" y="2175"/>
                    </a:lnTo>
                    <a:lnTo>
                      <a:pt x="71" y="2160"/>
                    </a:lnTo>
                    <a:lnTo>
                      <a:pt x="47" y="2140"/>
                    </a:lnTo>
                    <a:lnTo>
                      <a:pt x="28" y="2117"/>
                    </a:lnTo>
                    <a:lnTo>
                      <a:pt x="13" y="2089"/>
                    </a:lnTo>
                    <a:lnTo>
                      <a:pt x="3" y="2058"/>
                    </a:lnTo>
                    <a:lnTo>
                      <a:pt x="0" y="2027"/>
                    </a:lnTo>
                    <a:lnTo>
                      <a:pt x="0" y="1644"/>
                    </a:lnTo>
                    <a:lnTo>
                      <a:pt x="2" y="1625"/>
                    </a:lnTo>
                    <a:lnTo>
                      <a:pt x="10" y="1608"/>
                    </a:lnTo>
                    <a:lnTo>
                      <a:pt x="20" y="1594"/>
                    </a:lnTo>
                    <a:lnTo>
                      <a:pt x="34" y="1582"/>
                    </a:lnTo>
                    <a:lnTo>
                      <a:pt x="51" y="1576"/>
                    </a:lnTo>
                    <a:lnTo>
                      <a:pt x="70" y="1573"/>
                    </a:lnTo>
                    <a:lnTo>
                      <a:pt x="80" y="1574"/>
                    </a:lnTo>
                    <a:lnTo>
                      <a:pt x="91" y="1577"/>
                    </a:lnTo>
                    <a:lnTo>
                      <a:pt x="645" y="1577"/>
                    </a:lnTo>
                    <a:lnTo>
                      <a:pt x="655" y="1532"/>
                    </a:lnTo>
                    <a:lnTo>
                      <a:pt x="671" y="1489"/>
                    </a:lnTo>
                    <a:lnTo>
                      <a:pt x="691" y="1448"/>
                    </a:lnTo>
                    <a:lnTo>
                      <a:pt x="716" y="1411"/>
                    </a:lnTo>
                    <a:lnTo>
                      <a:pt x="744" y="1376"/>
                    </a:lnTo>
                    <a:lnTo>
                      <a:pt x="777" y="1345"/>
                    </a:lnTo>
                    <a:lnTo>
                      <a:pt x="813" y="1318"/>
                    </a:lnTo>
                    <a:lnTo>
                      <a:pt x="851" y="1296"/>
                    </a:lnTo>
                    <a:lnTo>
                      <a:pt x="893" y="1277"/>
                    </a:lnTo>
                    <a:lnTo>
                      <a:pt x="937" y="1264"/>
                    </a:lnTo>
                    <a:lnTo>
                      <a:pt x="982" y="1255"/>
                    </a:lnTo>
                    <a:lnTo>
                      <a:pt x="1030" y="1252"/>
                    </a:lnTo>
                    <a:lnTo>
                      <a:pt x="1049" y="1254"/>
                    </a:lnTo>
                    <a:lnTo>
                      <a:pt x="1066" y="1262"/>
                    </a:lnTo>
                    <a:lnTo>
                      <a:pt x="1080" y="1272"/>
                    </a:lnTo>
                    <a:lnTo>
                      <a:pt x="1090" y="1287"/>
                    </a:lnTo>
                    <a:lnTo>
                      <a:pt x="1098" y="1304"/>
                    </a:lnTo>
                    <a:lnTo>
                      <a:pt x="1100" y="1322"/>
                    </a:lnTo>
                    <a:lnTo>
                      <a:pt x="1098" y="1341"/>
                    </a:lnTo>
                    <a:lnTo>
                      <a:pt x="1090" y="1358"/>
                    </a:lnTo>
                    <a:lnTo>
                      <a:pt x="1080" y="1372"/>
                    </a:lnTo>
                    <a:lnTo>
                      <a:pt x="1066" y="1383"/>
                    </a:lnTo>
                    <a:lnTo>
                      <a:pt x="1049" y="1390"/>
                    </a:lnTo>
                    <a:lnTo>
                      <a:pt x="1030" y="1393"/>
                    </a:lnTo>
                    <a:lnTo>
                      <a:pt x="993" y="1395"/>
                    </a:lnTo>
                    <a:lnTo>
                      <a:pt x="957" y="1404"/>
                    </a:lnTo>
                    <a:lnTo>
                      <a:pt x="923" y="1416"/>
                    </a:lnTo>
                    <a:lnTo>
                      <a:pt x="892" y="1434"/>
                    </a:lnTo>
                    <a:lnTo>
                      <a:pt x="864" y="1456"/>
                    </a:lnTo>
                    <a:lnTo>
                      <a:pt x="838" y="1482"/>
                    </a:lnTo>
                    <a:lnTo>
                      <a:pt x="818" y="1510"/>
                    </a:lnTo>
                    <a:lnTo>
                      <a:pt x="801" y="1542"/>
                    </a:lnTo>
                    <a:lnTo>
                      <a:pt x="789" y="1577"/>
                    </a:lnTo>
                    <a:lnTo>
                      <a:pt x="1070" y="1577"/>
                    </a:lnTo>
                    <a:lnTo>
                      <a:pt x="1080" y="1528"/>
                    </a:lnTo>
                    <a:lnTo>
                      <a:pt x="1096" y="1482"/>
                    </a:lnTo>
                    <a:lnTo>
                      <a:pt x="1116" y="1438"/>
                    </a:lnTo>
                    <a:lnTo>
                      <a:pt x="1140" y="1397"/>
                    </a:lnTo>
                    <a:lnTo>
                      <a:pt x="1169" y="1359"/>
                    </a:lnTo>
                    <a:lnTo>
                      <a:pt x="1200" y="1324"/>
                    </a:lnTo>
                    <a:lnTo>
                      <a:pt x="1236" y="1292"/>
                    </a:lnTo>
                    <a:lnTo>
                      <a:pt x="1275" y="1265"/>
                    </a:lnTo>
                    <a:lnTo>
                      <a:pt x="1318" y="1242"/>
                    </a:lnTo>
                    <a:lnTo>
                      <a:pt x="1362" y="1224"/>
                    </a:lnTo>
                    <a:lnTo>
                      <a:pt x="1410" y="1210"/>
                    </a:lnTo>
                    <a:lnTo>
                      <a:pt x="1412" y="1209"/>
                    </a:lnTo>
                    <a:lnTo>
                      <a:pt x="1419" y="1208"/>
                    </a:lnTo>
                    <a:lnTo>
                      <a:pt x="1432" y="1206"/>
                    </a:lnTo>
                    <a:lnTo>
                      <a:pt x="1448" y="1204"/>
                    </a:lnTo>
                    <a:lnTo>
                      <a:pt x="1468" y="1201"/>
                    </a:lnTo>
                    <a:lnTo>
                      <a:pt x="1492" y="1199"/>
                    </a:lnTo>
                    <a:lnTo>
                      <a:pt x="1519" y="1199"/>
                    </a:lnTo>
                    <a:lnTo>
                      <a:pt x="1550" y="1200"/>
                    </a:lnTo>
                    <a:lnTo>
                      <a:pt x="1600" y="1208"/>
                    </a:lnTo>
                    <a:lnTo>
                      <a:pt x="1648" y="1220"/>
                    </a:lnTo>
                    <a:lnTo>
                      <a:pt x="1695" y="1238"/>
                    </a:lnTo>
                    <a:lnTo>
                      <a:pt x="1738" y="1262"/>
                    </a:lnTo>
                    <a:lnTo>
                      <a:pt x="1778" y="1289"/>
                    </a:lnTo>
                    <a:lnTo>
                      <a:pt x="1815" y="1320"/>
                    </a:lnTo>
                    <a:lnTo>
                      <a:pt x="1849" y="1356"/>
                    </a:lnTo>
                    <a:lnTo>
                      <a:pt x="1879" y="1394"/>
                    </a:lnTo>
                    <a:lnTo>
                      <a:pt x="1903" y="1436"/>
                    </a:lnTo>
                    <a:lnTo>
                      <a:pt x="1924" y="1481"/>
                    </a:lnTo>
                    <a:lnTo>
                      <a:pt x="1940" y="1528"/>
                    </a:lnTo>
                    <a:lnTo>
                      <a:pt x="1950" y="1577"/>
                    </a:lnTo>
                    <a:lnTo>
                      <a:pt x="2229" y="1577"/>
                    </a:lnTo>
                    <a:lnTo>
                      <a:pt x="2218" y="1543"/>
                    </a:lnTo>
                    <a:lnTo>
                      <a:pt x="2201" y="1511"/>
                    </a:lnTo>
                    <a:lnTo>
                      <a:pt x="2179" y="1483"/>
                    </a:lnTo>
                    <a:lnTo>
                      <a:pt x="2155" y="1456"/>
                    </a:lnTo>
                    <a:lnTo>
                      <a:pt x="2127" y="1435"/>
                    </a:lnTo>
                    <a:lnTo>
                      <a:pt x="2096" y="1417"/>
                    </a:lnTo>
                    <a:lnTo>
                      <a:pt x="2062" y="1405"/>
                    </a:lnTo>
                    <a:lnTo>
                      <a:pt x="2026" y="1396"/>
                    </a:lnTo>
                    <a:lnTo>
                      <a:pt x="1988" y="1393"/>
                    </a:lnTo>
                    <a:lnTo>
                      <a:pt x="1970" y="1391"/>
                    </a:lnTo>
                    <a:lnTo>
                      <a:pt x="1953" y="1383"/>
                    </a:lnTo>
                    <a:lnTo>
                      <a:pt x="1938" y="1373"/>
                    </a:lnTo>
                    <a:lnTo>
                      <a:pt x="1928" y="1359"/>
                    </a:lnTo>
                    <a:lnTo>
                      <a:pt x="1920" y="1342"/>
                    </a:lnTo>
                    <a:lnTo>
                      <a:pt x="1918" y="1323"/>
                    </a:lnTo>
                    <a:lnTo>
                      <a:pt x="1920" y="1304"/>
                    </a:lnTo>
                    <a:lnTo>
                      <a:pt x="1928" y="1287"/>
                    </a:lnTo>
                    <a:lnTo>
                      <a:pt x="1938" y="1273"/>
                    </a:lnTo>
                    <a:lnTo>
                      <a:pt x="1953" y="1263"/>
                    </a:lnTo>
                    <a:lnTo>
                      <a:pt x="1970" y="1255"/>
                    </a:lnTo>
                    <a:lnTo>
                      <a:pt x="1988" y="1253"/>
                    </a:lnTo>
                    <a:lnTo>
                      <a:pt x="2035" y="1255"/>
                    </a:lnTo>
                    <a:lnTo>
                      <a:pt x="2082" y="1264"/>
                    </a:lnTo>
                    <a:lnTo>
                      <a:pt x="2125" y="1278"/>
                    </a:lnTo>
                    <a:lnTo>
                      <a:pt x="2167" y="1296"/>
                    </a:lnTo>
                    <a:lnTo>
                      <a:pt x="2206" y="1319"/>
                    </a:lnTo>
                    <a:lnTo>
                      <a:pt x="2242" y="1346"/>
                    </a:lnTo>
                    <a:lnTo>
                      <a:pt x="2274" y="1377"/>
                    </a:lnTo>
                    <a:lnTo>
                      <a:pt x="2302" y="1412"/>
                    </a:lnTo>
                    <a:lnTo>
                      <a:pt x="2328" y="1449"/>
                    </a:lnTo>
                    <a:lnTo>
                      <a:pt x="2348" y="1489"/>
                    </a:lnTo>
                    <a:lnTo>
                      <a:pt x="2363" y="1533"/>
                    </a:lnTo>
                    <a:lnTo>
                      <a:pt x="2373" y="1577"/>
                    </a:lnTo>
                    <a:lnTo>
                      <a:pt x="2674" y="1577"/>
                    </a:lnTo>
                    <a:lnTo>
                      <a:pt x="2692" y="1580"/>
                    </a:lnTo>
                    <a:lnTo>
                      <a:pt x="2709" y="1588"/>
                    </a:lnTo>
                    <a:lnTo>
                      <a:pt x="2724" y="1598"/>
                    </a:lnTo>
                    <a:lnTo>
                      <a:pt x="2734" y="1612"/>
                    </a:lnTo>
                    <a:lnTo>
                      <a:pt x="2742" y="1629"/>
                    </a:lnTo>
                    <a:lnTo>
                      <a:pt x="2744" y="1648"/>
                    </a:lnTo>
                    <a:lnTo>
                      <a:pt x="2742" y="1667"/>
                    </a:lnTo>
                    <a:lnTo>
                      <a:pt x="2734" y="1683"/>
                    </a:lnTo>
                    <a:lnTo>
                      <a:pt x="2724" y="1698"/>
                    </a:lnTo>
                    <a:lnTo>
                      <a:pt x="2709" y="1708"/>
                    </a:lnTo>
                    <a:lnTo>
                      <a:pt x="2692" y="1716"/>
                    </a:lnTo>
                    <a:lnTo>
                      <a:pt x="2674" y="1718"/>
                    </a:lnTo>
                    <a:lnTo>
                      <a:pt x="140" y="1718"/>
                    </a:lnTo>
                    <a:lnTo>
                      <a:pt x="140" y="2027"/>
                    </a:lnTo>
                    <a:lnTo>
                      <a:pt x="143" y="2037"/>
                    </a:lnTo>
                    <a:lnTo>
                      <a:pt x="150" y="2045"/>
                    </a:lnTo>
                    <a:lnTo>
                      <a:pt x="161" y="2048"/>
                    </a:lnTo>
                    <a:lnTo>
                      <a:pt x="2873" y="2048"/>
                    </a:lnTo>
                    <a:lnTo>
                      <a:pt x="2883" y="2045"/>
                    </a:lnTo>
                    <a:lnTo>
                      <a:pt x="2891" y="2037"/>
                    </a:lnTo>
                    <a:lnTo>
                      <a:pt x="2893" y="2027"/>
                    </a:lnTo>
                    <a:lnTo>
                      <a:pt x="2893" y="160"/>
                    </a:lnTo>
                    <a:lnTo>
                      <a:pt x="2891" y="150"/>
                    </a:lnTo>
                    <a:lnTo>
                      <a:pt x="2883" y="143"/>
                    </a:lnTo>
                    <a:lnTo>
                      <a:pt x="2873" y="140"/>
                    </a:lnTo>
                    <a:lnTo>
                      <a:pt x="2114" y="140"/>
                    </a:lnTo>
                    <a:lnTo>
                      <a:pt x="2095" y="137"/>
                    </a:lnTo>
                    <a:lnTo>
                      <a:pt x="2078" y="131"/>
                    </a:lnTo>
                    <a:lnTo>
                      <a:pt x="2064" y="119"/>
                    </a:lnTo>
                    <a:lnTo>
                      <a:pt x="2053" y="105"/>
                    </a:lnTo>
                    <a:lnTo>
                      <a:pt x="2046" y="89"/>
                    </a:lnTo>
                    <a:lnTo>
                      <a:pt x="2044" y="70"/>
                    </a:lnTo>
                    <a:lnTo>
                      <a:pt x="2046" y="52"/>
                    </a:lnTo>
                    <a:lnTo>
                      <a:pt x="2053" y="35"/>
                    </a:lnTo>
                    <a:lnTo>
                      <a:pt x="2064" y="20"/>
                    </a:lnTo>
                    <a:lnTo>
                      <a:pt x="2078" y="9"/>
                    </a:lnTo>
                    <a:lnTo>
                      <a:pt x="2095" y="2"/>
                    </a:lnTo>
                    <a:lnTo>
                      <a:pt x="2114" y="0"/>
                    </a:lnTo>
                    <a:close/>
                  </a:path>
                </a:pathLst>
              </a:custGeom>
              <a:solidFill>
                <a:srgbClr val="D40000"/>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00000"/>
                  </a:solidFill>
                  <a:effectLst/>
                  <a:uLnTx/>
                  <a:uFillTx/>
                  <a:latin typeface="思源黑体 CN Bold" panose="020B0800000000000000" pitchFamily="34" charset="-122"/>
                </a:endParaRPr>
              </a:p>
            </p:txBody>
          </p:sp>
          <p:sp>
            <p:nvSpPr>
              <p:cNvPr id="32" name="Freeform 109"/>
              <p:cNvSpPr/>
              <p:nvPr/>
            </p:nvSpPr>
            <p:spPr bwMode="auto">
              <a:xfrm>
                <a:off x="9990138" y="2809875"/>
                <a:ext cx="157163" cy="231775"/>
              </a:xfrm>
              <a:custGeom>
                <a:avLst/>
                <a:gdLst>
                  <a:gd name="T0" fmla="*/ 161 w 993"/>
                  <a:gd name="T1" fmla="*/ 0 h 1455"/>
                  <a:gd name="T2" fmla="*/ 922 w 993"/>
                  <a:gd name="T3" fmla="*/ 0 h 1455"/>
                  <a:gd name="T4" fmla="*/ 941 w 993"/>
                  <a:gd name="T5" fmla="*/ 2 h 1455"/>
                  <a:gd name="T6" fmla="*/ 958 w 993"/>
                  <a:gd name="T7" fmla="*/ 9 h 1455"/>
                  <a:gd name="T8" fmla="*/ 972 w 993"/>
                  <a:gd name="T9" fmla="*/ 20 h 1455"/>
                  <a:gd name="T10" fmla="*/ 983 w 993"/>
                  <a:gd name="T11" fmla="*/ 35 h 1455"/>
                  <a:gd name="T12" fmla="*/ 990 w 993"/>
                  <a:gd name="T13" fmla="*/ 52 h 1455"/>
                  <a:gd name="T14" fmla="*/ 993 w 993"/>
                  <a:gd name="T15" fmla="*/ 70 h 1455"/>
                  <a:gd name="T16" fmla="*/ 990 w 993"/>
                  <a:gd name="T17" fmla="*/ 89 h 1455"/>
                  <a:gd name="T18" fmla="*/ 983 w 993"/>
                  <a:gd name="T19" fmla="*/ 105 h 1455"/>
                  <a:gd name="T20" fmla="*/ 972 w 993"/>
                  <a:gd name="T21" fmla="*/ 119 h 1455"/>
                  <a:gd name="T22" fmla="*/ 958 w 993"/>
                  <a:gd name="T23" fmla="*/ 131 h 1455"/>
                  <a:gd name="T24" fmla="*/ 941 w 993"/>
                  <a:gd name="T25" fmla="*/ 137 h 1455"/>
                  <a:gd name="T26" fmla="*/ 922 w 993"/>
                  <a:gd name="T27" fmla="*/ 140 h 1455"/>
                  <a:gd name="T28" fmla="*/ 161 w 993"/>
                  <a:gd name="T29" fmla="*/ 140 h 1455"/>
                  <a:gd name="T30" fmla="*/ 150 w 993"/>
                  <a:gd name="T31" fmla="*/ 143 h 1455"/>
                  <a:gd name="T32" fmla="*/ 143 w 993"/>
                  <a:gd name="T33" fmla="*/ 150 h 1455"/>
                  <a:gd name="T34" fmla="*/ 140 w 993"/>
                  <a:gd name="T35" fmla="*/ 160 h 1455"/>
                  <a:gd name="T36" fmla="*/ 140 w 993"/>
                  <a:gd name="T37" fmla="*/ 1384 h 1455"/>
                  <a:gd name="T38" fmla="*/ 138 w 993"/>
                  <a:gd name="T39" fmla="*/ 1404 h 1455"/>
                  <a:gd name="T40" fmla="*/ 130 w 993"/>
                  <a:gd name="T41" fmla="*/ 1420 h 1455"/>
                  <a:gd name="T42" fmla="*/ 120 w 993"/>
                  <a:gd name="T43" fmla="*/ 1434 h 1455"/>
                  <a:gd name="T44" fmla="*/ 105 w 993"/>
                  <a:gd name="T45" fmla="*/ 1446 h 1455"/>
                  <a:gd name="T46" fmla="*/ 89 w 993"/>
                  <a:gd name="T47" fmla="*/ 1452 h 1455"/>
                  <a:gd name="T48" fmla="*/ 70 w 993"/>
                  <a:gd name="T49" fmla="*/ 1455 h 1455"/>
                  <a:gd name="T50" fmla="*/ 51 w 993"/>
                  <a:gd name="T51" fmla="*/ 1452 h 1455"/>
                  <a:gd name="T52" fmla="*/ 34 w 993"/>
                  <a:gd name="T53" fmla="*/ 1446 h 1455"/>
                  <a:gd name="T54" fmla="*/ 20 w 993"/>
                  <a:gd name="T55" fmla="*/ 1434 h 1455"/>
                  <a:gd name="T56" fmla="*/ 10 w 993"/>
                  <a:gd name="T57" fmla="*/ 1420 h 1455"/>
                  <a:gd name="T58" fmla="*/ 2 w 993"/>
                  <a:gd name="T59" fmla="*/ 1404 h 1455"/>
                  <a:gd name="T60" fmla="*/ 0 w 993"/>
                  <a:gd name="T61" fmla="*/ 1384 h 1455"/>
                  <a:gd name="T62" fmla="*/ 0 w 993"/>
                  <a:gd name="T63" fmla="*/ 160 h 1455"/>
                  <a:gd name="T64" fmla="*/ 3 w 993"/>
                  <a:gd name="T65" fmla="*/ 128 h 1455"/>
                  <a:gd name="T66" fmla="*/ 13 w 993"/>
                  <a:gd name="T67" fmla="*/ 98 h 1455"/>
                  <a:gd name="T68" fmla="*/ 28 w 993"/>
                  <a:gd name="T69" fmla="*/ 71 h 1455"/>
                  <a:gd name="T70" fmla="*/ 47 w 993"/>
                  <a:gd name="T71" fmla="*/ 47 h 1455"/>
                  <a:gd name="T72" fmla="*/ 71 w 993"/>
                  <a:gd name="T73" fmla="*/ 27 h 1455"/>
                  <a:gd name="T74" fmla="*/ 98 w 993"/>
                  <a:gd name="T75" fmla="*/ 12 h 1455"/>
                  <a:gd name="T76" fmla="*/ 128 w 993"/>
                  <a:gd name="T77" fmla="*/ 3 h 1455"/>
                  <a:gd name="T78" fmla="*/ 161 w 993"/>
                  <a:gd name="T79" fmla="*/ 0 h 1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993" h="1455">
                    <a:moveTo>
                      <a:pt x="161" y="0"/>
                    </a:moveTo>
                    <a:lnTo>
                      <a:pt x="922" y="0"/>
                    </a:lnTo>
                    <a:lnTo>
                      <a:pt x="941" y="2"/>
                    </a:lnTo>
                    <a:lnTo>
                      <a:pt x="958" y="9"/>
                    </a:lnTo>
                    <a:lnTo>
                      <a:pt x="972" y="20"/>
                    </a:lnTo>
                    <a:lnTo>
                      <a:pt x="983" y="35"/>
                    </a:lnTo>
                    <a:lnTo>
                      <a:pt x="990" y="52"/>
                    </a:lnTo>
                    <a:lnTo>
                      <a:pt x="993" y="70"/>
                    </a:lnTo>
                    <a:lnTo>
                      <a:pt x="990" y="89"/>
                    </a:lnTo>
                    <a:lnTo>
                      <a:pt x="983" y="105"/>
                    </a:lnTo>
                    <a:lnTo>
                      <a:pt x="972" y="119"/>
                    </a:lnTo>
                    <a:lnTo>
                      <a:pt x="958" y="131"/>
                    </a:lnTo>
                    <a:lnTo>
                      <a:pt x="941" y="137"/>
                    </a:lnTo>
                    <a:lnTo>
                      <a:pt x="922" y="140"/>
                    </a:lnTo>
                    <a:lnTo>
                      <a:pt x="161" y="140"/>
                    </a:lnTo>
                    <a:lnTo>
                      <a:pt x="150" y="143"/>
                    </a:lnTo>
                    <a:lnTo>
                      <a:pt x="143" y="150"/>
                    </a:lnTo>
                    <a:lnTo>
                      <a:pt x="140" y="160"/>
                    </a:lnTo>
                    <a:lnTo>
                      <a:pt x="140" y="1384"/>
                    </a:lnTo>
                    <a:lnTo>
                      <a:pt x="138" y="1404"/>
                    </a:lnTo>
                    <a:lnTo>
                      <a:pt x="130" y="1420"/>
                    </a:lnTo>
                    <a:lnTo>
                      <a:pt x="120" y="1434"/>
                    </a:lnTo>
                    <a:lnTo>
                      <a:pt x="105" y="1446"/>
                    </a:lnTo>
                    <a:lnTo>
                      <a:pt x="89" y="1452"/>
                    </a:lnTo>
                    <a:lnTo>
                      <a:pt x="70" y="1455"/>
                    </a:lnTo>
                    <a:lnTo>
                      <a:pt x="51" y="1452"/>
                    </a:lnTo>
                    <a:lnTo>
                      <a:pt x="34" y="1446"/>
                    </a:lnTo>
                    <a:lnTo>
                      <a:pt x="20" y="1434"/>
                    </a:lnTo>
                    <a:lnTo>
                      <a:pt x="10" y="1420"/>
                    </a:lnTo>
                    <a:lnTo>
                      <a:pt x="2" y="1404"/>
                    </a:lnTo>
                    <a:lnTo>
                      <a:pt x="0" y="1384"/>
                    </a:lnTo>
                    <a:lnTo>
                      <a:pt x="0" y="160"/>
                    </a:lnTo>
                    <a:lnTo>
                      <a:pt x="3" y="128"/>
                    </a:lnTo>
                    <a:lnTo>
                      <a:pt x="13" y="98"/>
                    </a:lnTo>
                    <a:lnTo>
                      <a:pt x="28" y="71"/>
                    </a:lnTo>
                    <a:lnTo>
                      <a:pt x="47" y="47"/>
                    </a:lnTo>
                    <a:lnTo>
                      <a:pt x="71" y="27"/>
                    </a:lnTo>
                    <a:lnTo>
                      <a:pt x="98" y="12"/>
                    </a:lnTo>
                    <a:lnTo>
                      <a:pt x="128" y="3"/>
                    </a:lnTo>
                    <a:lnTo>
                      <a:pt x="161" y="0"/>
                    </a:lnTo>
                    <a:close/>
                  </a:path>
                </a:pathLst>
              </a:custGeom>
              <a:solidFill>
                <a:srgbClr val="D40000"/>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00000"/>
                  </a:solidFill>
                  <a:effectLst/>
                  <a:uLnTx/>
                  <a:uFillTx/>
                  <a:latin typeface="思源黑体 CN Bold" panose="020B0800000000000000" pitchFamily="34" charset="-122"/>
                </a:endParaRPr>
              </a:p>
            </p:txBody>
          </p:sp>
          <p:sp>
            <p:nvSpPr>
              <p:cNvPr id="33" name="Freeform 110"/>
              <p:cNvSpPr/>
              <p:nvPr/>
            </p:nvSpPr>
            <p:spPr bwMode="auto">
              <a:xfrm>
                <a:off x="10139363" y="2690813"/>
                <a:ext cx="179388" cy="300038"/>
              </a:xfrm>
              <a:custGeom>
                <a:avLst/>
                <a:gdLst>
                  <a:gd name="T0" fmla="*/ 603 w 1137"/>
                  <a:gd name="T1" fmla="*/ 7 h 1894"/>
                  <a:gd name="T2" fmla="*/ 887 w 1137"/>
                  <a:gd name="T3" fmla="*/ 325 h 1894"/>
                  <a:gd name="T4" fmla="*/ 951 w 1137"/>
                  <a:gd name="T5" fmla="*/ 433 h 1894"/>
                  <a:gd name="T6" fmla="*/ 974 w 1137"/>
                  <a:gd name="T7" fmla="*/ 557 h 1894"/>
                  <a:gd name="T8" fmla="*/ 980 w 1137"/>
                  <a:gd name="T9" fmla="*/ 1155 h 1894"/>
                  <a:gd name="T10" fmla="*/ 1114 w 1137"/>
                  <a:gd name="T11" fmla="*/ 1375 h 1894"/>
                  <a:gd name="T12" fmla="*/ 1137 w 1137"/>
                  <a:gd name="T13" fmla="*/ 1477 h 1894"/>
                  <a:gd name="T14" fmla="*/ 1127 w 1137"/>
                  <a:gd name="T15" fmla="*/ 1653 h 1894"/>
                  <a:gd name="T16" fmla="*/ 1086 w 1137"/>
                  <a:gd name="T17" fmla="*/ 1685 h 1894"/>
                  <a:gd name="T18" fmla="*/ 912 w 1137"/>
                  <a:gd name="T19" fmla="*/ 1823 h 1894"/>
                  <a:gd name="T20" fmla="*/ 891 w 1137"/>
                  <a:gd name="T21" fmla="*/ 1873 h 1894"/>
                  <a:gd name="T22" fmla="*/ 841 w 1137"/>
                  <a:gd name="T23" fmla="*/ 1893 h 1894"/>
                  <a:gd name="T24" fmla="*/ 793 w 1137"/>
                  <a:gd name="T25" fmla="*/ 1873 h 1894"/>
                  <a:gd name="T26" fmla="*/ 771 w 1137"/>
                  <a:gd name="T27" fmla="*/ 1823 h 1894"/>
                  <a:gd name="T28" fmla="*/ 747 w 1137"/>
                  <a:gd name="T29" fmla="*/ 1652 h 1894"/>
                  <a:gd name="T30" fmla="*/ 740 w 1137"/>
                  <a:gd name="T31" fmla="*/ 1598 h 1894"/>
                  <a:gd name="T32" fmla="*/ 772 w 1137"/>
                  <a:gd name="T33" fmla="*/ 1556 h 1894"/>
                  <a:gd name="T34" fmla="*/ 996 w 1137"/>
                  <a:gd name="T35" fmla="*/ 1546 h 1894"/>
                  <a:gd name="T36" fmla="*/ 988 w 1137"/>
                  <a:gd name="T37" fmla="*/ 1436 h 1894"/>
                  <a:gd name="T38" fmla="*/ 854 w 1137"/>
                  <a:gd name="T39" fmla="*/ 1216 h 1894"/>
                  <a:gd name="T40" fmla="*/ 833 w 1137"/>
                  <a:gd name="T41" fmla="*/ 1116 h 1894"/>
                  <a:gd name="T42" fmla="*/ 824 w 1137"/>
                  <a:gd name="T43" fmla="*/ 497 h 1894"/>
                  <a:gd name="T44" fmla="*/ 781 w 1137"/>
                  <a:gd name="T45" fmla="*/ 416 h 1894"/>
                  <a:gd name="T46" fmla="*/ 352 w 1137"/>
                  <a:gd name="T47" fmla="*/ 442 h 1894"/>
                  <a:gd name="T48" fmla="*/ 321 w 1137"/>
                  <a:gd name="T49" fmla="*/ 526 h 1894"/>
                  <a:gd name="T50" fmla="*/ 316 w 1137"/>
                  <a:gd name="T51" fmla="*/ 1149 h 1894"/>
                  <a:gd name="T52" fmla="*/ 276 w 1137"/>
                  <a:gd name="T53" fmla="*/ 1252 h 1894"/>
                  <a:gd name="T54" fmla="*/ 143 w 1137"/>
                  <a:gd name="T55" fmla="*/ 1459 h 1894"/>
                  <a:gd name="T56" fmla="*/ 338 w 1137"/>
                  <a:gd name="T57" fmla="*/ 1547 h 1894"/>
                  <a:gd name="T58" fmla="*/ 388 w 1137"/>
                  <a:gd name="T59" fmla="*/ 1567 h 1894"/>
                  <a:gd name="T60" fmla="*/ 409 w 1137"/>
                  <a:gd name="T61" fmla="*/ 1617 h 1894"/>
                  <a:gd name="T62" fmla="*/ 388 w 1137"/>
                  <a:gd name="T63" fmla="*/ 1667 h 1894"/>
                  <a:gd name="T64" fmla="*/ 338 w 1137"/>
                  <a:gd name="T65" fmla="*/ 1688 h 1894"/>
                  <a:gd name="T66" fmla="*/ 335 w 1137"/>
                  <a:gd name="T67" fmla="*/ 1842 h 1894"/>
                  <a:gd name="T68" fmla="*/ 303 w 1137"/>
                  <a:gd name="T69" fmla="*/ 1885 h 1894"/>
                  <a:gd name="T70" fmla="*/ 250 w 1137"/>
                  <a:gd name="T71" fmla="*/ 1891 h 1894"/>
                  <a:gd name="T72" fmla="*/ 207 w 1137"/>
                  <a:gd name="T73" fmla="*/ 1859 h 1894"/>
                  <a:gd name="T74" fmla="*/ 198 w 1137"/>
                  <a:gd name="T75" fmla="*/ 1688 h 1894"/>
                  <a:gd name="T76" fmla="*/ 35 w 1137"/>
                  <a:gd name="T77" fmla="*/ 1678 h 1894"/>
                  <a:gd name="T78" fmla="*/ 2 w 1137"/>
                  <a:gd name="T79" fmla="*/ 1636 h 1894"/>
                  <a:gd name="T80" fmla="*/ 3 w 1137"/>
                  <a:gd name="T81" fmla="*/ 1443 h 1894"/>
                  <a:gd name="T82" fmla="*/ 45 w 1137"/>
                  <a:gd name="T83" fmla="*/ 1338 h 1894"/>
                  <a:gd name="T84" fmla="*/ 178 w 1137"/>
                  <a:gd name="T85" fmla="*/ 1134 h 1894"/>
                  <a:gd name="T86" fmla="*/ 182 w 1137"/>
                  <a:gd name="T87" fmla="*/ 515 h 1894"/>
                  <a:gd name="T88" fmla="*/ 218 w 1137"/>
                  <a:gd name="T89" fmla="*/ 395 h 1894"/>
                  <a:gd name="T90" fmla="*/ 522 w 1137"/>
                  <a:gd name="T91" fmla="*/ 25 h 1894"/>
                  <a:gd name="T92" fmla="*/ 574 w 1137"/>
                  <a:gd name="T93" fmla="*/ 0 h 18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137" h="1893">
                    <a:moveTo>
                      <a:pt x="574" y="0"/>
                    </a:moveTo>
                    <a:lnTo>
                      <a:pt x="589" y="3"/>
                    </a:lnTo>
                    <a:lnTo>
                      <a:pt x="603" y="7"/>
                    </a:lnTo>
                    <a:lnTo>
                      <a:pt x="617" y="14"/>
                    </a:lnTo>
                    <a:lnTo>
                      <a:pt x="627" y="25"/>
                    </a:lnTo>
                    <a:lnTo>
                      <a:pt x="887" y="325"/>
                    </a:lnTo>
                    <a:lnTo>
                      <a:pt x="913" y="359"/>
                    </a:lnTo>
                    <a:lnTo>
                      <a:pt x="934" y="395"/>
                    </a:lnTo>
                    <a:lnTo>
                      <a:pt x="951" y="433"/>
                    </a:lnTo>
                    <a:lnTo>
                      <a:pt x="964" y="473"/>
                    </a:lnTo>
                    <a:lnTo>
                      <a:pt x="971" y="515"/>
                    </a:lnTo>
                    <a:lnTo>
                      <a:pt x="974" y="557"/>
                    </a:lnTo>
                    <a:lnTo>
                      <a:pt x="974" y="1118"/>
                    </a:lnTo>
                    <a:lnTo>
                      <a:pt x="976" y="1137"/>
                    </a:lnTo>
                    <a:lnTo>
                      <a:pt x="980" y="1155"/>
                    </a:lnTo>
                    <a:lnTo>
                      <a:pt x="989" y="1173"/>
                    </a:lnTo>
                    <a:lnTo>
                      <a:pt x="1097" y="1343"/>
                    </a:lnTo>
                    <a:lnTo>
                      <a:pt x="1114" y="1375"/>
                    </a:lnTo>
                    <a:lnTo>
                      <a:pt x="1127" y="1407"/>
                    </a:lnTo>
                    <a:lnTo>
                      <a:pt x="1134" y="1442"/>
                    </a:lnTo>
                    <a:lnTo>
                      <a:pt x="1137" y="1477"/>
                    </a:lnTo>
                    <a:lnTo>
                      <a:pt x="1137" y="1617"/>
                    </a:lnTo>
                    <a:lnTo>
                      <a:pt x="1134" y="1636"/>
                    </a:lnTo>
                    <a:lnTo>
                      <a:pt x="1127" y="1653"/>
                    </a:lnTo>
                    <a:lnTo>
                      <a:pt x="1116" y="1667"/>
                    </a:lnTo>
                    <a:lnTo>
                      <a:pt x="1102" y="1678"/>
                    </a:lnTo>
                    <a:lnTo>
                      <a:pt x="1086" y="1685"/>
                    </a:lnTo>
                    <a:lnTo>
                      <a:pt x="1067" y="1688"/>
                    </a:lnTo>
                    <a:lnTo>
                      <a:pt x="912" y="1688"/>
                    </a:lnTo>
                    <a:lnTo>
                      <a:pt x="912" y="1823"/>
                    </a:lnTo>
                    <a:lnTo>
                      <a:pt x="909" y="1841"/>
                    </a:lnTo>
                    <a:lnTo>
                      <a:pt x="903" y="1858"/>
                    </a:lnTo>
                    <a:lnTo>
                      <a:pt x="891" y="1873"/>
                    </a:lnTo>
                    <a:lnTo>
                      <a:pt x="877" y="1883"/>
                    </a:lnTo>
                    <a:lnTo>
                      <a:pt x="860" y="1891"/>
                    </a:lnTo>
                    <a:lnTo>
                      <a:pt x="841" y="1893"/>
                    </a:lnTo>
                    <a:lnTo>
                      <a:pt x="823" y="1891"/>
                    </a:lnTo>
                    <a:lnTo>
                      <a:pt x="806" y="1883"/>
                    </a:lnTo>
                    <a:lnTo>
                      <a:pt x="793" y="1873"/>
                    </a:lnTo>
                    <a:lnTo>
                      <a:pt x="781" y="1858"/>
                    </a:lnTo>
                    <a:lnTo>
                      <a:pt x="773" y="1841"/>
                    </a:lnTo>
                    <a:lnTo>
                      <a:pt x="771" y="1823"/>
                    </a:lnTo>
                    <a:lnTo>
                      <a:pt x="771" y="1676"/>
                    </a:lnTo>
                    <a:lnTo>
                      <a:pt x="758" y="1666"/>
                    </a:lnTo>
                    <a:lnTo>
                      <a:pt x="747" y="1652"/>
                    </a:lnTo>
                    <a:lnTo>
                      <a:pt x="740" y="1635"/>
                    </a:lnTo>
                    <a:lnTo>
                      <a:pt x="737" y="1617"/>
                    </a:lnTo>
                    <a:lnTo>
                      <a:pt x="740" y="1598"/>
                    </a:lnTo>
                    <a:lnTo>
                      <a:pt x="747" y="1581"/>
                    </a:lnTo>
                    <a:lnTo>
                      <a:pt x="758" y="1567"/>
                    </a:lnTo>
                    <a:lnTo>
                      <a:pt x="772" y="1556"/>
                    </a:lnTo>
                    <a:lnTo>
                      <a:pt x="789" y="1549"/>
                    </a:lnTo>
                    <a:lnTo>
                      <a:pt x="807" y="1546"/>
                    </a:lnTo>
                    <a:lnTo>
                      <a:pt x="996" y="1546"/>
                    </a:lnTo>
                    <a:lnTo>
                      <a:pt x="996" y="1477"/>
                    </a:lnTo>
                    <a:lnTo>
                      <a:pt x="995" y="1456"/>
                    </a:lnTo>
                    <a:lnTo>
                      <a:pt x="988" y="1436"/>
                    </a:lnTo>
                    <a:lnTo>
                      <a:pt x="979" y="1417"/>
                    </a:lnTo>
                    <a:lnTo>
                      <a:pt x="871" y="1247"/>
                    </a:lnTo>
                    <a:lnTo>
                      <a:pt x="854" y="1216"/>
                    </a:lnTo>
                    <a:lnTo>
                      <a:pt x="842" y="1184"/>
                    </a:lnTo>
                    <a:lnTo>
                      <a:pt x="836" y="1151"/>
                    </a:lnTo>
                    <a:lnTo>
                      <a:pt x="833" y="1116"/>
                    </a:lnTo>
                    <a:lnTo>
                      <a:pt x="833" y="556"/>
                    </a:lnTo>
                    <a:lnTo>
                      <a:pt x="831" y="526"/>
                    </a:lnTo>
                    <a:lnTo>
                      <a:pt x="824" y="497"/>
                    </a:lnTo>
                    <a:lnTo>
                      <a:pt x="814" y="468"/>
                    </a:lnTo>
                    <a:lnTo>
                      <a:pt x="800" y="442"/>
                    </a:lnTo>
                    <a:lnTo>
                      <a:pt x="781" y="416"/>
                    </a:lnTo>
                    <a:lnTo>
                      <a:pt x="576" y="178"/>
                    </a:lnTo>
                    <a:lnTo>
                      <a:pt x="370" y="417"/>
                    </a:lnTo>
                    <a:lnTo>
                      <a:pt x="352" y="442"/>
                    </a:lnTo>
                    <a:lnTo>
                      <a:pt x="338" y="468"/>
                    </a:lnTo>
                    <a:lnTo>
                      <a:pt x="328" y="497"/>
                    </a:lnTo>
                    <a:lnTo>
                      <a:pt x="321" y="526"/>
                    </a:lnTo>
                    <a:lnTo>
                      <a:pt x="319" y="556"/>
                    </a:lnTo>
                    <a:lnTo>
                      <a:pt x="319" y="1112"/>
                    </a:lnTo>
                    <a:lnTo>
                      <a:pt x="316" y="1149"/>
                    </a:lnTo>
                    <a:lnTo>
                      <a:pt x="308" y="1185"/>
                    </a:lnTo>
                    <a:lnTo>
                      <a:pt x="294" y="1219"/>
                    </a:lnTo>
                    <a:lnTo>
                      <a:pt x="276" y="1252"/>
                    </a:lnTo>
                    <a:lnTo>
                      <a:pt x="160" y="1418"/>
                    </a:lnTo>
                    <a:lnTo>
                      <a:pt x="149" y="1438"/>
                    </a:lnTo>
                    <a:lnTo>
                      <a:pt x="143" y="1459"/>
                    </a:lnTo>
                    <a:lnTo>
                      <a:pt x="140" y="1481"/>
                    </a:lnTo>
                    <a:lnTo>
                      <a:pt x="140" y="1547"/>
                    </a:lnTo>
                    <a:lnTo>
                      <a:pt x="338" y="1547"/>
                    </a:lnTo>
                    <a:lnTo>
                      <a:pt x="357" y="1549"/>
                    </a:lnTo>
                    <a:lnTo>
                      <a:pt x="374" y="1557"/>
                    </a:lnTo>
                    <a:lnTo>
                      <a:pt x="388" y="1567"/>
                    </a:lnTo>
                    <a:lnTo>
                      <a:pt x="400" y="1582"/>
                    </a:lnTo>
                    <a:lnTo>
                      <a:pt x="406" y="1599"/>
                    </a:lnTo>
                    <a:lnTo>
                      <a:pt x="409" y="1617"/>
                    </a:lnTo>
                    <a:lnTo>
                      <a:pt x="406" y="1636"/>
                    </a:lnTo>
                    <a:lnTo>
                      <a:pt x="400" y="1653"/>
                    </a:lnTo>
                    <a:lnTo>
                      <a:pt x="388" y="1667"/>
                    </a:lnTo>
                    <a:lnTo>
                      <a:pt x="374" y="1678"/>
                    </a:lnTo>
                    <a:lnTo>
                      <a:pt x="357" y="1685"/>
                    </a:lnTo>
                    <a:lnTo>
                      <a:pt x="338" y="1688"/>
                    </a:lnTo>
                    <a:lnTo>
                      <a:pt x="338" y="1688"/>
                    </a:lnTo>
                    <a:lnTo>
                      <a:pt x="338" y="1823"/>
                    </a:lnTo>
                    <a:lnTo>
                      <a:pt x="335" y="1842"/>
                    </a:lnTo>
                    <a:lnTo>
                      <a:pt x="329" y="1859"/>
                    </a:lnTo>
                    <a:lnTo>
                      <a:pt x="317" y="1873"/>
                    </a:lnTo>
                    <a:lnTo>
                      <a:pt x="303" y="1885"/>
                    </a:lnTo>
                    <a:lnTo>
                      <a:pt x="287" y="1891"/>
                    </a:lnTo>
                    <a:lnTo>
                      <a:pt x="268" y="1894"/>
                    </a:lnTo>
                    <a:lnTo>
                      <a:pt x="250" y="1891"/>
                    </a:lnTo>
                    <a:lnTo>
                      <a:pt x="233" y="1885"/>
                    </a:lnTo>
                    <a:lnTo>
                      <a:pt x="218" y="1873"/>
                    </a:lnTo>
                    <a:lnTo>
                      <a:pt x="207" y="1859"/>
                    </a:lnTo>
                    <a:lnTo>
                      <a:pt x="200" y="1842"/>
                    </a:lnTo>
                    <a:lnTo>
                      <a:pt x="198" y="1823"/>
                    </a:lnTo>
                    <a:lnTo>
                      <a:pt x="198" y="1688"/>
                    </a:lnTo>
                    <a:lnTo>
                      <a:pt x="70" y="1688"/>
                    </a:lnTo>
                    <a:lnTo>
                      <a:pt x="52" y="1685"/>
                    </a:lnTo>
                    <a:lnTo>
                      <a:pt x="35" y="1678"/>
                    </a:lnTo>
                    <a:lnTo>
                      <a:pt x="20" y="1667"/>
                    </a:lnTo>
                    <a:lnTo>
                      <a:pt x="9" y="1653"/>
                    </a:lnTo>
                    <a:lnTo>
                      <a:pt x="2" y="1636"/>
                    </a:lnTo>
                    <a:lnTo>
                      <a:pt x="0" y="1617"/>
                    </a:lnTo>
                    <a:lnTo>
                      <a:pt x="0" y="1481"/>
                    </a:lnTo>
                    <a:lnTo>
                      <a:pt x="3" y="1443"/>
                    </a:lnTo>
                    <a:lnTo>
                      <a:pt x="11" y="1406"/>
                    </a:lnTo>
                    <a:lnTo>
                      <a:pt x="25" y="1371"/>
                    </a:lnTo>
                    <a:lnTo>
                      <a:pt x="45" y="1338"/>
                    </a:lnTo>
                    <a:lnTo>
                      <a:pt x="161" y="1171"/>
                    </a:lnTo>
                    <a:lnTo>
                      <a:pt x="171" y="1154"/>
                    </a:lnTo>
                    <a:lnTo>
                      <a:pt x="178" y="1134"/>
                    </a:lnTo>
                    <a:lnTo>
                      <a:pt x="180" y="1113"/>
                    </a:lnTo>
                    <a:lnTo>
                      <a:pt x="180" y="556"/>
                    </a:lnTo>
                    <a:lnTo>
                      <a:pt x="182" y="515"/>
                    </a:lnTo>
                    <a:lnTo>
                      <a:pt x="189" y="473"/>
                    </a:lnTo>
                    <a:lnTo>
                      <a:pt x="201" y="433"/>
                    </a:lnTo>
                    <a:lnTo>
                      <a:pt x="218" y="395"/>
                    </a:lnTo>
                    <a:lnTo>
                      <a:pt x="239" y="359"/>
                    </a:lnTo>
                    <a:lnTo>
                      <a:pt x="264" y="326"/>
                    </a:lnTo>
                    <a:lnTo>
                      <a:pt x="522" y="25"/>
                    </a:lnTo>
                    <a:lnTo>
                      <a:pt x="536" y="12"/>
                    </a:lnTo>
                    <a:lnTo>
                      <a:pt x="554" y="4"/>
                    </a:lnTo>
                    <a:lnTo>
                      <a:pt x="574" y="0"/>
                    </a:lnTo>
                    <a:close/>
                  </a:path>
                </a:pathLst>
              </a:custGeom>
              <a:solidFill>
                <a:srgbClr val="D40000"/>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00000"/>
                  </a:solidFill>
                  <a:effectLst/>
                  <a:uLnTx/>
                  <a:uFillTx/>
                  <a:latin typeface="思源黑体 CN Bold" panose="020B0800000000000000" pitchFamily="34" charset="-122"/>
                </a:endParaRPr>
              </a:p>
            </p:txBody>
          </p:sp>
          <p:sp>
            <p:nvSpPr>
              <p:cNvPr id="34" name="Freeform 111"/>
              <p:cNvSpPr/>
              <p:nvPr/>
            </p:nvSpPr>
            <p:spPr bwMode="auto">
              <a:xfrm>
                <a:off x="10217151" y="2943225"/>
                <a:ext cx="22225" cy="71438"/>
              </a:xfrm>
              <a:custGeom>
                <a:avLst/>
                <a:gdLst>
                  <a:gd name="T0" fmla="*/ 70 w 140"/>
                  <a:gd name="T1" fmla="*/ 0 h 445"/>
                  <a:gd name="T2" fmla="*/ 89 w 140"/>
                  <a:gd name="T3" fmla="*/ 2 h 445"/>
                  <a:gd name="T4" fmla="*/ 106 w 140"/>
                  <a:gd name="T5" fmla="*/ 9 h 445"/>
                  <a:gd name="T6" fmla="*/ 120 w 140"/>
                  <a:gd name="T7" fmla="*/ 20 h 445"/>
                  <a:gd name="T8" fmla="*/ 130 w 140"/>
                  <a:gd name="T9" fmla="*/ 35 h 445"/>
                  <a:gd name="T10" fmla="*/ 138 w 140"/>
                  <a:gd name="T11" fmla="*/ 52 h 445"/>
                  <a:gd name="T12" fmla="*/ 140 w 140"/>
                  <a:gd name="T13" fmla="*/ 70 h 445"/>
                  <a:gd name="T14" fmla="*/ 140 w 140"/>
                  <a:gd name="T15" fmla="*/ 375 h 445"/>
                  <a:gd name="T16" fmla="*/ 138 w 140"/>
                  <a:gd name="T17" fmla="*/ 394 h 445"/>
                  <a:gd name="T18" fmla="*/ 130 w 140"/>
                  <a:gd name="T19" fmla="*/ 412 h 445"/>
                  <a:gd name="T20" fmla="*/ 119 w 140"/>
                  <a:gd name="T21" fmla="*/ 426 h 445"/>
                  <a:gd name="T22" fmla="*/ 103 w 140"/>
                  <a:gd name="T23" fmla="*/ 438 h 445"/>
                  <a:gd name="T24" fmla="*/ 86 w 140"/>
                  <a:gd name="T25" fmla="*/ 444 h 445"/>
                  <a:gd name="T26" fmla="*/ 66 w 140"/>
                  <a:gd name="T27" fmla="*/ 445 h 445"/>
                  <a:gd name="T28" fmla="*/ 48 w 140"/>
                  <a:gd name="T29" fmla="*/ 442 h 445"/>
                  <a:gd name="T30" fmla="*/ 32 w 140"/>
                  <a:gd name="T31" fmla="*/ 435 h 445"/>
                  <a:gd name="T32" fmla="*/ 19 w 140"/>
                  <a:gd name="T33" fmla="*/ 422 h 445"/>
                  <a:gd name="T34" fmla="*/ 9 w 140"/>
                  <a:gd name="T35" fmla="*/ 408 h 445"/>
                  <a:gd name="T36" fmla="*/ 2 w 140"/>
                  <a:gd name="T37" fmla="*/ 391 h 445"/>
                  <a:gd name="T38" fmla="*/ 0 w 140"/>
                  <a:gd name="T39" fmla="*/ 372 h 445"/>
                  <a:gd name="T40" fmla="*/ 0 w 140"/>
                  <a:gd name="T41" fmla="*/ 70 h 445"/>
                  <a:gd name="T42" fmla="*/ 2 w 140"/>
                  <a:gd name="T43" fmla="*/ 52 h 445"/>
                  <a:gd name="T44" fmla="*/ 10 w 140"/>
                  <a:gd name="T45" fmla="*/ 35 h 445"/>
                  <a:gd name="T46" fmla="*/ 20 w 140"/>
                  <a:gd name="T47" fmla="*/ 20 h 445"/>
                  <a:gd name="T48" fmla="*/ 35 w 140"/>
                  <a:gd name="T49" fmla="*/ 9 h 445"/>
                  <a:gd name="T50" fmla="*/ 51 w 140"/>
                  <a:gd name="T51" fmla="*/ 2 h 445"/>
                  <a:gd name="T52" fmla="*/ 70 w 140"/>
                  <a:gd name="T53" fmla="*/ 0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445">
                    <a:moveTo>
                      <a:pt x="70" y="0"/>
                    </a:moveTo>
                    <a:lnTo>
                      <a:pt x="89" y="2"/>
                    </a:lnTo>
                    <a:lnTo>
                      <a:pt x="106" y="9"/>
                    </a:lnTo>
                    <a:lnTo>
                      <a:pt x="120" y="20"/>
                    </a:lnTo>
                    <a:lnTo>
                      <a:pt x="130" y="35"/>
                    </a:lnTo>
                    <a:lnTo>
                      <a:pt x="138" y="52"/>
                    </a:lnTo>
                    <a:lnTo>
                      <a:pt x="140" y="70"/>
                    </a:lnTo>
                    <a:lnTo>
                      <a:pt x="140" y="375"/>
                    </a:lnTo>
                    <a:lnTo>
                      <a:pt x="138" y="394"/>
                    </a:lnTo>
                    <a:lnTo>
                      <a:pt x="130" y="412"/>
                    </a:lnTo>
                    <a:lnTo>
                      <a:pt x="119" y="426"/>
                    </a:lnTo>
                    <a:lnTo>
                      <a:pt x="103" y="438"/>
                    </a:lnTo>
                    <a:lnTo>
                      <a:pt x="86" y="444"/>
                    </a:lnTo>
                    <a:lnTo>
                      <a:pt x="66" y="445"/>
                    </a:lnTo>
                    <a:lnTo>
                      <a:pt x="48" y="442"/>
                    </a:lnTo>
                    <a:lnTo>
                      <a:pt x="32" y="435"/>
                    </a:lnTo>
                    <a:lnTo>
                      <a:pt x="19" y="422"/>
                    </a:lnTo>
                    <a:lnTo>
                      <a:pt x="9" y="408"/>
                    </a:lnTo>
                    <a:lnTo>
                      <a:pt x="2" y="391"/>
                    </a:lnTo>
                    <a:lnTo>
                      <a:pt x="0" y="372"/>
                    </a:lnTo>
                    <a:lnTo>
                      <a:pt x="0" y="70"/>
                    </a:lnTo>
                    <a:lnTo>
                      <a:pt x="2" y="52"/>
                    </a:lnTo>
                    <a:lnTo>
                      <a:pt x="10" y="35"/>
                    </a:lnTo>
                    <a:lnTo>
                      <a:pt x="20" y="20"/>
                    </a:lnTo>
                    <a:lnTo>
                      <a:pt x="35" y="9"/>
                    </a:lnTo>
                    <a:lnTo>
                      <a:pt x="51" y="2"/>
                    </a:lnTo>
                    <a:lnTo>
                      <a:pt x="70" y="0"/>
                    </a:lnTo>
                    <a:close/>
                  </a:path>
                </a:pathLst>
              </a:custGeom>
              <a:solidFill>
                <a:srgbClr val="D40000"/>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00000"/>
                  </a:solidFill>
                  <a:effectLst/>
                  <a:uLnTx/>
                  <a:uFillTx/>
                  <a:latin typeface="思源黑体 CN Bold" panose="020B0800000000000000" pitchFamily="34" charset="-122"/>
                </a:endParaRPr>
              </a:p>
            </p:txBody>
          </p:sp>
        </p:grpSp>
        <p:grpSp>
          <p:nvGrpSpPr>
            <p:cNvPr id="21" name="Group 27"/>
            <p:cNvGrpSpPr/>
            <p:nvPr/>
          </p:nvGrpSpPr>
          <p:grpSpPr>
            <a:xfrm>
              <a:off x="5445049" y="4899965"/>
              <a:ext cx="471650" cy="466228"/>
              <a:chOff x="4356100" y="3465513"/>
              <a:chExt cx="552450" cy="546100"/>
            </a:xfrm>
            <a:solidFill>
              <a:srgbClr val="1B69F2"/>
            </a:solidFill>
          </p:grpSpPr>
          <p:sp>
            <p:nvSpPr>
              <p:cNvPr id="26" name="Freeform 242"/>
              <p:cNvSpPr/>
              <p:nvPr/>
            </p:nvSpPr>
            <p:spPr bwMode="auto">
              <a:xfrm>
                <a:off x="4486275" y="3465513"/>
                <a:ext cx="422275" cy="422275"/>
              </a:xfrm>
              <a:custGeom>
                <a:avLst/>
                <a:gdLst>
                  <a:gd name="T0" fmla="*/ 2000 w 2664"/>
                  <a:gd name="T1" fmla="*/ 115 h 2664"/>
                  <a:gd name="T2" fmla="*/ 2063 w 2664"/>
                  <a:gd name="T3" fmla="*/ 268 h 2664"/>
                  <a:gd name="T4" fmla="*/ 2150 w 2664"/>
                  <a:gd name="T5" fmla="*/ 560 h 2664"/>
                  <a:gd name="T6" fmla="*/ 2425 w 2664"/>
                  <a:gd name="T7" fmla="*/ 602 h 2664"/>
                  <a:gd name="T8" fmla="*/ 2566 w 2664"/>
                  <a:gd name="T9" fmla="*/ 688 h 2664"/>
                  <a:gd name="T10" fmla="*/ 2660 w 2664"/>
                  <a:gd name="T11" fmla="*/ 999 h 2664"/>
                  <a:gd name="T12" fmla="*/ 2552 w 2664"/>
                  <a:gd name="T13" fmla="*/ 1126 h 2664"/>
                  <a:gd name="T14" fmla="*/ 2552 w 2664"/>
                  <a:gd name="T15" fmla="*/ 1538 h 2664"/>
                  <a:gd name="T16" fmla="*/ 2660 w 2664"/>
                  <a:gd name="T17" fmla="*/ 1662 h 2664"/>
                  <a:gd name="T18" fmla="*/ 2565 w 2664"/>
                  <a:gd name="T19" fmla="*/ 1976 h 2664"/>
                  <a:gd name="T20" fmla="*/ 2426 w 2664"/>
                  <a:gd name="T21" fmla="*/ 2062 h 2664"/>
                  <a:gd name="T22" fmla="*/ 2149 w 2664"/>
                  <a:gd name="T23" fmla="*/ 2103 h 2664"/>
                  <a:gd name="T24" fmla="*/ 2062 w 2664"/>
                  <a:gd name="T25" fmla="*/ 2395 h 2664"/>
                  <a:gd name="T26" fmla="*/ 1999 w 2664"/>
                  <a:gd name="T27" fmla="*/ 2548 h 2664"/>
                  <a:gd name="T28" fmla="*/ 1706 w 2664"/>
                  <a:gd name="T29" fmla="*/ 2664 h 2664"/>
                  <a:gd name="T30" fmla="*/ 1551 w 2664"/>
                  <a:gd name="T31" fmla="*/ 2576 h 2664"/>
                  <a:gd name="T32" fmla="*/ 1481 w 2664"/>
                  <a:gd name="T33" fmla="*/ 2322 h 2664"/>
                  <a:gd name="T34" fmla="*/ 1579 w 2664"/>
                  <a:gd name="T35" fmla="*/ 2308 h 2664"/>
                  <a:gd name="T36" fmla="*/ 1691 w 2664"/>
                  <a:gd name="T37" fmla="*/ 2520 h 2664"/>
                  <a:gd name="T38" fmla="*/ 1914 w 2664"/>
                  <a:gd name="T39" fmla="*/ 2435 h 2664"/>
                  <a:gd name="T40" fmla="*/ 1849 w 2664"/>
                  <a:gd name="T41" fmla="*/ 2216 h 2664"/>
                  <a:gd name="T42" fmla="*/ 1982 w 2664"/>
                  <a:gd name="T43" fmla="*/ 2071 h 2664"/>
                  <a:gd name="T44" fmla="*/ 2179 w 2664"/>
                  <a:gd name="T45" fmla="*/ 1854 h 2664"/>
                  <a:gd name="T46" fmla="*/ 2421 w 2664"/>
                  <a:gd name="T47" fmla="*/ 1921 h 2664"/>
                  <a:gd name="T48" fmla="*/ 2524 w 2664"/>
                  <a:gd name="T49" fmla="*/ 1696 h 2664"/>
                  <a:gd name="T50" fmla="*/ 2310 w 2664"/>
                  <a:gd name="T51" fmla="*/ 1578 h 2664"/>
                  <a:gd name="T52" fmla="*/ 2316 w 2664"/>
                  <a:gd name="T53" fmla="*/ 1293 h 2664"/>
                  <a:gd name="T54" fmla="*/ 2322 w 2664"/>
                  <a:gd name="T55" fmla="*/ 1072 h 2664"/>
                  <a:gd name="T56" fmla="*/ 2525 w 2664"/>
                  <a:gd name="T57" fmla="*/ 962 h 2664"/>
                  <a:gd name="T58" fmla="*/ 2428 w 2664"/>
                  <a:gd name="T59" fmla="*/ 745 h 2664"/>
                  <a:gd name="T60" fmla="*/ 2180 w 2664"/>
                  <a:gd name="T61" fmla="*/ 810 h 2664"/>
                  <a:gd name="T62" fmla="*/ 1983 w 2664"/>
                  <a:gd name="T63" fmla="*/ 593 h 2664"/>
                  <a:gd name="T64" fmla="*/ 1850 w 2664"/>
                  <a:gd name="T65" fmla="*/ 448 h 2664"/>
                  <a:gd name="T66" fmla="*/ 1915 w 2664"/>
                  <a:gd name="T67" fmla="*/ 228 h 2664"/>
                  <a:gd name="T68" fmla="*/ 1686 w 2664"/>
                  <a:gd name="T69" fmla="*/ 146 h 2664"/>
                  <a:gd name="T70" fmla="*/ 1563 w 2664"/>
                  <a:gd name="T71" fmla="*/ 364 h 2664"/>
                  <a:gd name="T72" fmla="*/ 1218 w 2664"/>
                  <a:gd name="T73" fmla="*/ 354 h 2664"/>
                  <a:gd name="T74" fmla="*/ 1063 w 2664"/>
                  <a:gd name="T75" fmla="*/ 325 h 2664"/>
                  <a:gd name="T76" fmla="*/ 953 w 2664"/>
                  <a:gd name="T77" fmla="*/ 139 h 2664"/>
                  <a:gd name="T78" fmla="*/ 743 w 2664"/>
                  <a:gd name="T79" fmla="*/ 255 h 2664"/>
                  <a:gd name="T80" fmla="*/ 801 w 2664"/>
                  <a:gd name="T81" fmla="*/ 501 h 2664"/>
                  <a:gd name="T82" fmla="*/ 553 w 2664"/>
                  <a:gd name="T83" fmla="*/ 732 h 2664"/>
                  <a:gd name="T84" fmla="*/ 430 w 2664"/>
                  <a:gd name="T85" fmla="*/ 810 h 2664"/>
                  <a:gd name="T86" fmla="*/ 221 w 2664"/>
                  <a:gd name="T87" fmla="*/ 757 h 2664"/>
                  <a:gd name="T88" fmla="*/ 154 w 2664"/>
                  <a:gd name="T89" fmla="*/ 988 h 2664"/>
                  <a:gd name="T90" fmla="*/ 368 w 2664"/>
                  <a:gd name="T91" fmla="*/ 1116 h 2664"/>
                  <a:gd name="T92" fmla="*/ 309 w 2664"/>
                  <a:gd name="T93" fmla="*/ 1195 h 2664"/>
                  <a:gd name="T94" fmla="*/ 43 w 2664"/>
                  <a:gd name="T95" fmla="*/ 1074 h 2664"/>
                  <a:gd name="T96" fmla="*/ 4 w 2664"/>
                  <a:gd name="T97" fmla="*/ 915 h 2664"/>
                  <a:gd name="T98" fmla="*/ 159 w 2664"/>
                  <a:gd name="T99" fmla="*/ 627 h 2664"/>
                  <a:gd name="T100" fmla="*/ 324 w 2664"/>
                  <a:gd name="T101" fmla="*/ 615 h 2664"/>
                  <a:gd name="T102" fmla="*/ 660 w 2664"/>
                  <a:gd name="T103" fmla="*/ 430 h 2664"/>
                  <a:gd name="T104" fmla="*/ 616 w 2664"/>
                  <a:gd name="T105" fmla="*/ 184 h 2664"/>
                  <a:gd name="T106" fmla="*/ 889 w 2664"/>
                  <a:gd name="T107" fmla="*/ 13 h 2664"/>
                  <a:gd name="T108" fmla="*/ 1054 w 2664"/>
                  <a:gd name="T109" fmla="*/ 27 h 2664"/>
                  <a:gd name="T110" fmla="*/ 1252 w 2664"/>
                  <a:gd name="T111" fmla="*/ 211 h 2664"/>
                  <a:gd name="T112" fmla="*/ 1570 w 2664"/>
                  <a:gd name="T113" fmla="*/ 62 h 2664"/>
                  <a:gd name="T114" fmla="*/ 1720 w 2664"/>
                  <a:gd name="T115" fmla="*/ 0 h 2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664" h="2664">
                    <a:moveTo>
                      <a:pt x="1720" y="0"/>
                    </a:moveTo>
                    <a:lnTo>
                      <a:pt x="1749" y="4"/>
                    </a:lnTo>
                    <a:lnTo>
                      <a:pt x="1777" y="13"/>
                    </a:lnTo>
                    <a:lnTo>
                      <a:pt x="1951" y="86"/>
                    </a:lnTo>
                    <a:lnTo>
                      <a:pt x="1977" y="98"/>
                    </a:lnTo>
                    <a:lnTo>
                      <a:pt x="2000" y="115"/>
                    </a:lnTo>
                    <a:lnTo>
                      <a:pt x="2020" y="135"/>
                    </a:lnTo>
                    <a:lnTo>
                      <a:pt x="2036" y="158"/>
                    </a:lnTo>
                    <a:lnTo>
                      <a:pt x="2050" y="185"/>
                    </a:lnTo>
                    <a:lnTo>
                      <a:pt x="2059" y="212"/>
                    </a:lnTo>
                    <a:lnTo>
                      <a:pt x="2063" y="240"/>
                    </a:lnTo>
                    <a:lnTo>
                      <a:pt x="2063" y="268"/>
                    </a:lnTo>
                    <a:lnTo>
                      <a:pt x="2059" y="296"/>
                    </a:lnTo>
                    <a:lnTo>
                      <a:pt x="2050" y="324"/>
                    </a:lnTo>
                    <a:lnTo>
                      <a:pt x="2005" y="431"/>
                    </a:lnTo>
                    <a:lnTo>
                      <a:pt x="2055" y="471"/>
                    </a:lnTo>
                    <a:lnTo>
                      <a:pt x="2104" y="515"/>
                    </a:lnTo>
                    <a:lnTo>
                      <a:pt x="2150" y="560"/>
                    </a:lnTo>
                    <a:lnTo>
                      <a:pt x="2193" y="608"/>
                    </a:lnTo>
                    <a:lnTo>
                      <a:pt x="2234" y="660"/>
                    </a:lnTo>
                    <a:lnTo>
                      <a:pt x="2341" y="615"/>
                    </a:lnTo>
                    <a:lnTo>
                      <a:pt x="2369" y="606"/>
                    </a:lnTo>
                    <a:lnTo>
                      <a:pt x="2396" y="602"/>
                    </a:lnTo>
                    <a:lnTo>
                      <a:pt x="2425" y="602"/>
                    </a:lnTo>
                    <a:lnTo>
                      <a:pt x="2453" y="606"/>
                    </a:lnTo>
                    <a:lnTo>
                      <a:pt x="2480" y="615"/>
                    </a:lnTo>
                    <a:lnTo>
                      <a:pt x="2506" y="628"/>
                    </a:lnTo>
                    <a:lnTo>
                      <a:pt x="2529" y="645"/>
                    </a:lnTo>
                    <a:lnTo>
                      <a:pt x="2549" y="665"/>
                    </a:lnTo>
                    <a:lnTo>
                      <a:pt x="2566" y="688"/>
                    </a:lnTo>
                    <a:lnTo>
                      <a:pt x="2580" y="714"/>
                    </a:lnTo>
                    <a:lnTo>
                      <a:pt x="2651" y="888"/>
                    </a:lnTo>
                    <a:lnTo>
                      <a:pt x="2660" y="915"/>
                    </a:lnTo>
                    <a:lnTo>
                      <a:pt x="2664" y="944"/>
                    </a:lnTo>
                    <a:lnTo>
                      <a:pt x="2664" y="971"/>
                    </a:lnTo>
                    <a:lnTo>
                      <a:pt x="2660" y="999"/>
                    </a:lnTo>
                    <a:lnTo>
                      <a:pt x="2651" y="1027"/>
                    </a:lnTo>
                    <a:lnTo>
                      <a:pt x="2638" y="1052"/>
                    </a:lnTo>
                    <a:lnTo>
                      <a:pt x="2621" y="1075"/>
                    </a:lnTo>
                    <a:lnTo>
                      <a:pt x="2601" y="1095"/>
                    </a:lnTo>
                    <a:lnTo>
                      <a:pt x="2577" y="1112"/>
                    </a:lnTo>
                    <a:lnTo>
                      <a:pt x="2552" y="1126"/>
                    </a:lnTo>
                    <a:lnTo>
                      <a:pt x="2445" y="1170"/>
                    </a:lnTo>
                    <a:lnTo>
                      <a:pt x="2453" y="1251"/>
                    </a:lnTo>
                    <a:lnTo>
                      <a:pt x="2456" y="1331"/>
                    </a:lnTo>
                    <a:lnTo>
                      <a:pt x="2453" y="1413"/>
                    </a:lnTo>
                    <a:lnTo>
                      <a:pt x="2445" y="1493"/>
                    </a:lnTo>
                    <a:lnTo>
                      <a:pt x="2552" y="1538"/>
                    </a:lnTo>
                    <a:lnTo>
                      <a:pt x="2579" y="1552"/>
                    </a:lnTo>
                    <a:lnTo>
                      <a:pt x="2602" y="1568"/>
                    </a:lnTo>
                    <a:lnTo>
                      <a:pt x="2622" y="1589"/>
                    </a:lnTo>
                    <a:lnTo>
                      <a:pt x="2638" y="1612"/>
                    </a:lnTo>
                    <a:lnTo>
                      <a:pt x="2650" y="1636"/>
                    </a:lnTo>
                    <a:lnTo>
                      <a:pt x="2660" y="1662"/>
                    </a:lnTo>
                    <a:lnTo>
                      <a:pt x="2664" y="1691"/>
                    </a:lnTo>
                    <a:lnTo>
                      <a:pt x="2664" y="1719"/>
                    </a:lnTo>
                    <a:lnTo>
                      <a:pt x="2660" y="1748"/>
                    </a:lnTo>
                    <a:lnTo>
                      <a:pt x="2651" y="1775"/>
                    </a:lnTo>
                    <a:lnTo>
                      <a:pt x="2579" y="1949"/>
                    </a:lnTo>
                    <a:lnTo>
                      <a:pt x="2565" y="1976"/>
                    </a:lnTo>
                    <a:lnTo>
                      <a:pt x="2548" y="2000"/>
                    </a:lnTo>
                    <a:lnTo>
                      <a:pt x="2528" y="2019"/>
                    </a:lnTo>
                    <a:lnTo>
                      <a:pt x="2505" y="2035"/>
                    </a:lnTo>
                    <a:lnTo>
                      <a:pt x="2479" y="2048"/>
                    </a:lnTo>
                    <a:lnTo>
                      <a:pt x="2453" y="2056"/>
                    </a:lnTo>
                    <a:lnTo>
                      <a:pt x="2426" y="2062"/>
                    </a:lnTo>
                    <a:lnTo>
                      <a:pt x="2397" y="2062"/>
                    </a:lnTo>
                    <a:lnTo>
                      <a:pt x="2369" y="2058"/>
                    </a:lnTo>
                    <a:lnTo>
                      <a:pt x="2340" y="2048"/>
                    </a:lnTo>
                    <a:lnTo>
                      <a:pt x="2233" y="2004"/>
                    </a:lnTo>
                    <a:lnTo>
                      <a:pt x="2192" y="2054"/>
                    </a:lnTo>
                    <a:lnTo>
                      <a:pt x="2149" y="2103"/>
                    </a:lnTo>
                    <a:lnTo>
                      <a:pt x="2103" y="2149"/>
                    </a:lnTo>
                    <a:lnTo>
                      <a:pt x="2054" y="2191"/>
                    </a:lnTo>
                    <a:lnTo>
                      <a:pt x="2004" y="2232"/>
                    </a:lnTo>
                    <a:lnTo>
                      <a:pt x="2048" y="2340"/>
                    </a:lnTo>
                    <a:lnTo>
                      <a:pt x="2058" y="2367"/>
                    </a:lnTo>
                    <a:lnTo>
                      <a:pt x="2062" y="2395"/>
                    </a:lnTo>
                    <a:lnTo>
                      <a:pt x="2062" y="2423"/>
                    </a:lnTo>
                    <a:lnTo>
                      <a:pt x="2058" y="2452"/>
                    </a:lnTo>
                    <a:lnTo>
                      <a:pt x="2048" y="2479"/>
                    </a:lnTo>
                    <a:lnTo>
                      <a:pt x="2035" y="2504"/>
                    </a:lnTo>
                    <a:lnTo>
                      <a:pt x="2019" y="2528"/>
                    </a:lnTo>
                    <a:lnTo>
                      <a:pt x="1999" y="2548"/>
                    </a:lnTo>
                    <a:lnTo>
                      <a:pt x="1975" y="2564"/>
                    </a:lnTo>
                    <a:lnTo>
                      <a:pt x="1950" y="2578"/>
                    </a:lnTo>
                    <a:lnTo>
                      <a:pt x="1776" y="2650"/>
                    </a:lnTo>
                    <a:lnTo>
                      <a:pt x="1753" y="2657"/>
                    </a:lnTo>
                    <a:lnTo>
                      <a:pt x="1730" y="2661"/>
                    </a:lnTo>
                    <a:lnTo>
                      <a:pt x="1706" y="2664"/>
                    </a:lnTo>
                    <a:lnTo>
                      <a:pt x="1672" y="2660"/>
                    </a:lnTo>
                    <a:lnTo>
                      <a:pt x="1637" y="2650"/>
                    </a:lnTo>
                    <a:lnTo>
                      <a:pt x="1610" y="2636"/>
                    </a:lnTo>
                    <a:lnTo>
                      <a:pt x="1588" y="2619"/>
                    </a:lnTo>
                    <a:lnTo>
                      <a:pt x="1568" y="2599"/>
                    </a:lnTo>
                    <a:lnTo>
                      <a:pt x="1551" y="2576"/>
                    </a:lnTo>
                    <a:lnTo>
                      <a:pt x="1538" y="2551"/>
                    </a:lnTo>
                    <a:lnTo>
                      <a:pt x="1472" y="2391"/>
                    </a:lnTo>
                    <a:lnTo>
                      <a:pt x="1467" y="2373"/>
                    </a:lnTo>
                    <a:lnTo>
                      <a:pt x="1467" y="2355"/>
                    </a:lnTo>
                    <a:lnTo>
                      <a:pt x="1472" y="2338"/>
                    </a:lnTo>
                    <a:lnTo>
                      <a:pt x="1481" y="2322"/>
                    </a:lnTo>
                    <a:lnTo>
                      <a:pt x="1493" y="2309"/>
                    </a:lnTo>
                    <a:lnTo>
                      <a:pt x="1510" y="2299"/>
                    </a:lnTo>
                    <a:lnTo>
                      <a:pt x="1528" y="2295"/>
                    </a:lnTo>
                    <a:lnTo>
                      <a:pt x="1546" y="2295"/>
                    </a:lnTo>
                    <a:lnTo>
                      <a:pt x="1564" y="2300"/>
                    </a:lnTo>
                    <a:lnTo>
                      <a:pt x="1579" y="2308"/>
                    </a:lnTo>
                    <a:lnTo>
                      <a:pt x="1593" y="2321"/>
                    </a:lnTo>
                    <a:lnTo>
                      <a:pt x="1602" y="2338"/>
                    </a:lnTo>
                    <a:lnTo>
                      <a:pt x="1667" y="2497"/>
                    </a:lnTo>
                    <a:lnTo>
                      <a:pt x="1674" y="2508"/>
                    </a:lnTo>
                    <a:lnTo>
                      <a:pt x="1681" y="2515"/>
                    </a:lnTo>
                    <a:lnTo>
                      <a:pt x="1691" y="2520"/>
                    </a:lnTo>
                    <a:lnTo>
                      <a:pt x="1701" y="2523"/>
                    </a:lnTo>
                    <a:lnTo>
                      <a:pt x="1713" y="2523"/>
                    </a:lnTo>
                    <a:lnTo>
                      <a:pt x="1722" y="2520"/>
                    </a:lnTo>
                    <a:lnTo>
                      <a:pt x="1896" y="2449"/>
                    </a:lnTo>
                    <a:lnTo>
                      <a:pt x="1906" y="2443"/>
                    </a:lnTo>
                    <a:lnTo>
                      <a:pt x="1914" y="2435"/>
                    </a:lnTo>
                    <a:lnTo>
                      <a:pt x="1919" y="2425"/>
                    </a:lnTo>
                    <a:lnTo>
                      <a:pt x="1923" y="2415"/>
                    </a:lnTo>
                    <a:lnTo>
                      <a:pt x="1923" y="2404"/>
                    </a:lnTo>
                    <a:lnTo>
                      <a:pt x="1919" y="2394"/>
                    </a:lnTo>
                    <a:lnTo>
                      <a:pt x="1853" y="2235"/>
                    </a:lnTo>
                    <a:lnTo>
                      <a:pt x="1849" y="2216"/>
                    </a:lnTo>
                    <a:lnTo>
                      <a:pt x="1849" y="2197"/>
                    </a:lnTo>
                    <a:lnTo>
                      <a:pt x="1855" y="2178"/>
                    </a:lnTo>
                    <a:lnTo>
                      <a:pt x="1865" y="2162"/>
                    </a:lnTo>
                    <a:lnTo>
                      <a:pt x="1879" y="2149"/>
                    </a:lnTo>
                    <a:lnTo>
                      <a:pt x="1932" y="2111"/>
                    </a:lnTo>
                    <a:lnTo>
                      <a:pt x="1982" y="2071"/>
                    </a:lnTo>
                    <a:lnTo>
                      <a:pt x="2028" y="2027"/>
                    </a:lnTo>
                    <a:lnTo>
                      <a:pt x="2072" y="1981"/>
                    </a:lnTo>
                    <a:lnTo>
                      <a:pt x="2112" y="1931"/>
                    </a:lnTo>
                    <a:lnTo>
                      <a:pt x="2150" y="1878"/>
                    </a:lnTo>
                    <a:lnTo>
                      <a:pt x="2163" y="1864"/>
                    </a:lnTo>
                    <a:lnTo>
                      <a:pt x="2179" y="1854"/>
                    </a:lnTo>
                    <a:lnTo>
                      <a:pt x="2197" y="1849"/>
                    </a:lnTo>
                    <a:lnTo>
                      <a:pt x="2216" y="1848"/>
                    </a:lnTo>
                    <a:lnTo>
                      <a:pt x="2236" y="1853"/>
                    </a:lnTo>
                    <a:lnTo>
                      <a:pt x="2395" y="1919"/>
                    </a:lnTo>
                    <a:lnTo>
                      <a:pt x="2408" y="1922"/>
                    </a:lnTo>
                    <a:lnTo>
                      <a:pt x="2421" y="1921"/>
                    </a:lnTo>
                    <a:lnTo>
                      <a:pt x="2433" y="1916"/>
                    </a:lnTo>
                    <a:lnTo>
                      <a:pt x="2442" y="1908"/>
                    </a:lnTo>
                    <a:lnTo>
                      <a:pt x="2450" y="1896"/>
                    </a:lnTo>
                    <a:lnTo>
                      <a:pt x="2523" y="1722"/>
                    </a:lnTo>
                    <a:lnTo>
                      <a:pt x="2525" y="1710"/>
                    </a:lnTo>
                    <a:lnTo>
                      <a:pt x="2524" y="1696"/>
                    </a:lnTo>
                    <a:lnTo>
                      <a:pt x="2519" y="1684"/>
                    </a:lnTo>
                    <a:lnTo>
                      <a:pt x="2511" y="1675"/>
                    </a:lnTo>
                    <a:lnTo>
                      <a:pt x="2499" y="1668"/>
                    </a:lnTo>
                    <a:lnTo>
                      <a:pt x="2340" y="1602"/>
                    </a:lnTo>
                    <a:lnTo>
                      <a:pt x="2323" y="1592"/>
                    </a:lnTo>
                    <a:lnTo>
                      <a:pt x="2310" y="1578"/>
                    </a:lnTo>
                    <a:lnTo>
                      <a:pt x="2301" y="1561"/>
                    </a:lnTo>
                    <a:lnTo>
                      <a:pt x="2297" y="1542"/>
                    </a:lnTo>
                    <a:lnTo>
                      <a:pt x="2298" y="1523"/>
                    </a:lnTo>
                    <a:lnTo>
                      <a:pt x="2310" y="1447"/>
                    </a:lnTo>
                    <a:lnTo>
                      <a:pt x="2316" y="1370"/>
                    </a:lnTo>
                    <a:lnTo>
                      <a:pt x="2316" y="1293"/>
                    </a:lnTo>
                    <a:lnTo>
                      <a:pt x="2310" y="1218"/>
                    </a:lnTo>
                    <a:lnTo>
                      <a:pt x="2298" y="1141"/>
                    </a:lnTo>
                    <a:lnTo>
                      <a:pt x="2297" y="1122"/>
                    </a:lnTo>
                    <a:lnTo>
                      <a:pt x="2301" y="1103"/>
                    </a:lnTo>
                    <a:lnTo>
                      <a:pt x="2310" y="1086"/>
                    </a:lnTo>
                    <a:lnTo>
                      <a:pt x="2322" y="1072"/>
                    </a:lnTo>
                    <a:lnTo>
                      <a:pt x="2340" y="1063"/>
                    </a:lnTo>
                    <a:lnTo>
                      <a:pt x="2499" y="996"/>
                    </a:lnTo>
                    <a:lnTo>
                      <a:pt x="2509" y="991"/>
                    </a:lnTo>
                    <a:lnTo>
                      <a:pt x="2517" y="983"/>
                    </a:lnTo>
                    <a:lnTo>
                      <a:pt x="2523" y="973"/>
                    </a:lnTo>
                    <a:lnTo>
                      <a:pt x="2525" y="962"/>
                    </a:lnTo>
                    <a:lnTo>
                      <a:pt x="2525" y="952"/>
                    </a:lnTo>
                    <a:lnTo>
                      <a:pt x="2523" y="941"/>
                    </a:lnTo>
                    <a:lnTo>
                      <a:pt x="2451" y="768"/>
                    </a:lnTo>
                    <a:lnTo>
                      <a:pt x="2445" y="758"/>
                    </a:lnTo>
                    <a:lnTo>
                      <a:pt x="2437" y="751"/>
                    </a:lnTo>
                    <a:lnTo>
                      <a:pt x="2428" y="745"/>
                    </a:lnTo>
                    <a:lnTo>
                      <a:pt x="2412" y="742"/>
                    </a:lnTo>
                    <a:lnTo>
                      <a:pt x="2396" y="745"/>
                    </a:lnTo>
                    <a:lnTo>
                      <a:pt x="2236" y="811"/>
                    </a:lnTo>
                    <a:lnTo>
                      <a:pt x="2217" y="816"/>
                    </a:lnTo>
                    <a:lnTo>
                      <a:pt x="2198" y="815"/>
                    </a:lnTo>
                    <a:lnTo>
                      <a:pt x="2180" y="810"/>
                    </a:lnTo>
                    <a:lnTo>
                      <a:pt x="2164" y="799"/>
                    </a:lnTo>
                    <a:lnTo>
                      <a:pt x="2150" y="784"/>
                    </a:lnTo>
                    <a:lnTo>
                      <a:pt x="2113" y="732"/>
                    </a:lnTo>
                    <a:lnTo>
                      <a:pt x="2072" y="682"/>
                    </a:lnTo>
                    <a:lnTo>
                      <a:pt x="2029" y="636"/>
                    </a:lnTo>
                    <a:lnTo>
                      <a:pt x="1983" y="593"/>
                    </a:lnTo>
                    <a:lnTo>
                      <a:pt x="1933" y="551"/>
                    </a:lnTo>
                    <a:lnTo>
                      <a:pt x="1880" y="515"/>
                    </a:lnTo>
                    <a:lnTo>
                      <a:pt x="1866" y="501"/>
                    </a:lnTo>
                    <a:lnTo>
                      <a:pt x="1855" y="485"/>
                    </a:lnTo>
                    <a:lnTo>
                      <a:pt x="1850" y="467"/>
                    </a:lnTo>
                    <a:lnTo>
                      <a:pt x="1850" y="448"/>
                    </a:lnTo>
                    <a:lnTo>
                      <a:pt x="1855" y="429"/>
                    </a:lnTo>
                    <a:lnTo>
                      <a:pt x="1920" y="269"/>
                    </a:lnTo>
                    <a:lnTo>
                      <a:pt x="1924" y="258"/>
                    </a:lnTo>
                    <a:lnTo>
                      <a:pt x="1924" y="248"/>
                    </a:lnTo>
                    <a:lnTo>
                      <a:pt x="1920" y="237"/>
                    </a:lnTo>
                    <a:lnTo>
                      <a:pt x="1915" y="228"/>
                    </a:lnTo>
                    <a:lnTo>
                      <a:pt x="1908" y="221"/>
                    </a:lnTo>
                    <a:lnTo>
                      <a:pt x="1898" y="215"/>
                    </a:lnTo>
                    <a:lnTo>
                      <a:pt x="1724" y="143"/>
                    </a:lnTo>
                    <a:lnTo>
                      <a:pt x="1711" y="139"/>
                    </a:lnTo>
                    <a:lnTo>
                      <a:pt x="1698" y="140"/>
                    </a:lnTo>
                    <a:lnTo>
                      <a:pt x="1686" y="146"/>
                    </a:lnTo>
                    <a:lnTo>
                      <a:pt x="1676" y="154"/>
                    </a:lnTo>
                    <a:lnTo>
                      <a:pt x="1670" y="165"/>
                    </a:lnTo>
                    <a:lnTo>
                      <a:pt x="1603" y="325"/>
                    </a:lnTo>
                    <a:lnTo>
                      <a:pt x="1594" y="342"/>
                    </a:lnTo>
                    <a:lnTo>
                      <a:pt x="1580" y="354"/>
                    </a:lnTo>
                    <a:lnTo>
                      <a:pt x="1563" y="364"/>
                    </a:lnTo>
                    <a:lnTo>
                      <a:pt x="1544" y="368"/>
                    </a:lnTo>
                    <a:lnTo>
                      <a:pt x="1524" y="367"/>
                    </a:lnTo>
                    <a:lnTo>
                      <a:pt x="1448" y="354"/>
                    </a:lnTo>
                    <a:lnTo>
                      <a:pt x="1372" y="348"/>
                    </a:lnTo>
                    <a:lnTo>
                      <a:pt x="1295" y="348"/>
                    </a:lnTo>
                    <a:lnTo>
                      <a:pt x="1218" y="354"/>
                    </a:lnTo>
                    <a:lnTo>
                      <a:pt x="1142" y="367"/>
                    </a:lnTo>
                    <a:lnTo>
                      <a:pt x="1122" y="368"/>
                    </a:lnTo>
                    <a:lnTo>
                      <a:pt x="1104" y="364"/>
                    </a:lnTo>
                    <a:lnTo>
                      <a:pt x="1087" y="355"/>
                    </a:lnTo>
                    <a:lnTo>
                      <a:pt x="1074" y="342"/>
                    </a:lnTo>
                    <a:lnTo>
                      <a:pt x="1063" y="325"/>
                    </a:lnTo>
                    <a:lnTo>
                      <a:pt x="998" y="165"/>
                    </a:lnTo>
                    <a:lnTo>
                      <a:pt x="991" y="155"/>
                    </a:lnTo>
                    <a:lnTo>
                      <a:pt x="984" y="148"/>
                    </a:lnTo>
                    <a:lnTo>
                      <a:pt x="975" y="143"/>
                    </a:lnTo>
                    <a:lnTo>
                      <a:pt x="964" y="139"/>
                    </a:lnTo>
                    <a:lnTo>
                      <a:pt x="953" y="139"/>
                    </a:lnTo>
                    <a:lnTo>
                      <a:pt x="943" y="143"/>
                    </a:lnTo>
                    <a:lnTo>
                      <a:pt x="769" y="214"/>
                    </a:lnTo>
                    <a:lnTo>
                      <a:pt x="757" y="222"/>
                    </a:lnTo>
                    <a:lnTo>
                      <a:pt x="749" y="231"/>
                    </a:lnTo>
                    <a:lnTo>
                      <a:pt x="745" y="243"/>
                    </a:lnTo>
                    <a:lnTo>
                      <a:pt x="743" y="255"/>
                    </a:lnTo>
                    <a:lnTo>
                      <a:pt x="746" y="269"/>
                    </a:lnTo>
                    <a:lnTo>
                      <a:pt x="812" y="428"/>
                    </a:lnTo>
                    <a:lnTo>
                      <a:pt x="817" y="447"/>
                    </a:lnTo>
                    <a:lnTo>
                      <a:pt x="816" y="466"/>
                    </a:lnTo>
                    <a:lnTo>
                      <a:pt x="811" y="484"/>
                    </a:lnTo>
                    <a:lnTo>
                      <a:pt x="801" y="501"/>
                    </a:lnTo>
                    <a:lnTo>
                      <a:pt x="786" y="514"/>
                    </a:lnTo>
                    <a:lnTo>
                      <a:pt x="733" y="551"/>
                    </a:lnTo>
                    <a:lnTo>
                      <a:pt x="684" y="592"/>
                    </a:lnTo>
                    <a:lnTo>
                      <a:pt x="637" y="635"/>
                    </a:lnTo>
                    <a:lnTo>
                      <a:pt x="593" y="682"/>
                    </a:lnTo>
                    <a:lnTo>
                      <a:pt x="553" y="732"/>
                    </a:lnTo>
                    <a:lnTo>
                      <a:pt x="515" y="784"/>
                    </a:lnTo>
                    <a:lnTo>
                      <a:pt x="502" y="798"/>
                    </a:lnTo>
                    <a:lnTo>
                      <a:pt x="486" y="809"/>
                    </a:lnTo>
                    <a:lnTo>
                      <a:pt x="468" y="814"/>
                    </a:lnTo>
                    <a:lnTo>
                      <a:pt x="449" y="815"/>
                    </a:lnTo>
                    <a:lnTo>
                      <a:pt x="430" y="810"/>
                    </a:lnTo>
                    <a:lnTo>
                      <a:pt x="270" y="743"/>
                    </a:lnTo>
                    <a:lnTo>
                      <a:pt x="260" y="741"/>
                    </a:lnTo>
                    <a:lnTo>
                      <a:pt x="249" y="741"/>
                    </a:lnTo>
                    <a:lnTo>
                      <a:pt x="238" y="743"/>
                    </a:lnTo>
                    <a:lnTo>
                      <a:pt x="229" y="750"/>
                    </a:lnTo>
                    <a:lnTo>
                      <a:pt x="221" y="757"/>
                    </a:lnTo>
                    <a:lnTo>
                      <a:pt x="215" y="766"/>
                    </a:lnTo>
                    <a:lnTo>
                      <a:pt x="144" y="940"/>
                    </a:lnTo>
                    <a:lnTo>
                      <a:pt x="140" y="953"/>
                    </a:lnTo>
                    <a:lnTo>
                      <a:pt x="141" y="966"/>
                    </a:lnTo>
                    <a:lnTo>
                      <a:pt x="146" y="978"/>
                    </a:lnTo>
                    <a:lnTo>
                      <a:pt x="154" y="988"/>
                    </a:lnTo>
                    <a:lnTo>
                      <a:pt x="166" y="995"/>
                    </a:lnTo>
                    <a:lnTo>
                      <a:pt x="326" y="1061"/>
                    </a:lnTo>
                    <a:lnTo>
                      <a:pt x="342" y="1070"/>
                    </a:lnTo>
                    <a:lnTo>
                      <a:pt x="354" y="1083"/>
                    </a:lnTo>
                    <a:lnTo>
                      <a:pt x="364" y="1098"/>
                    </a:lnTo>
                    <a:lnTo>
                      <a:pt x="368" y="1116"/>
                    </a:lnTo>
                    <a:lnTo>
                      <a:pt x="369" y="1134"/>
                    </a:lnTo>
                    <a:lnTo>
                      <a:pt x="364" y="1152"/>
                    </a:lnTo>
                    <a:lnTo>
                      <a:pt x="354" y="1169"/>
                    </a:lnTo>
                    <a:lnTo>
                      <a:pt x="342" y="1182"/>
                    </a:lnTo>
                    <a:lnTo>
                      <a:pt x="326" y="1191"/>
                    </a:lnTo>
                    <a:lnTo>
                      <a:pt x="309" y="1195"/>
                    </a:lnTo>
                    <a:lnTo>
                      <a:pt x="290" y="1195"/>
                    </a:lnTo>
                    <a:lnTo>
                      <a:pt x="272" y="1191"/>
                    </a:lnTo>
                    <a:lnTo>
                      <a:pt x="113" y="1125"/>
                    </a:lnTo>
                    <a:lnTo>
                      <a:pt x="87" y="1111"/>
                    </a:lnTo>
                    <a:lnTo>
                      <a:pt x="62" y="1094"/>
                    </a:lnTo>
                    <a:lnTo>
                      <a:pt x="43" y="1074"/>
                    </a:lnTo>
                    <a:lnTo>
                      <a:pt x="27" y="1051"/>
                    </a:lnTo>
                    <a:lnTo>
                      <a:pt x="14" y="1027"/>
                    </a:lnTo>
                    <a:lnTo>
                      <a:pt x="5" y="999"/>
                    </a:lnTo>
                    <a:lnTo>
                      <a:pt x="0" y="972"/>
                    </a:lnTo>
                    <a:lnTo>
                      <a:pt x="0" y="944"/>
                    </a:lnTo>
                    <a:lnTo>
                      <a:pt x="4" y="915"/>
                    </a:lnTo>
                    <a:lnTo>
                      <a:pt x="14" y="887"/>
                    </a:lnTo>
                    <a:lnTo>
                      <a:pt x="87" y="713"/>
                    </a:lnTo>
                    <a:lnTo>
                      <a:pt x="99" y="687"/>
                    </a:lnTo>
                    <a:lnTo>
                      <a:pt x="116" y="664"/>
                    </a:lnTo>
                    <a:lnTo>
                      <a:pt x="136" y="644"/>
                    </a:lnTo>
                    <a:lnTo>
                      <a:pt x="159" y="627"/>
                    </a:lnTo>
                    <a:lnTo>
                      <a:pt x="185" y="615"/>
                    </a:lnTo>
                    <a:lnTo>
                      <a:pt x="212" y="605"/>
                    </a:lnTo>
                    <a:lnTo>
                      <a:pt x="241" y="601"/>
                    </a:lnTo>
                    <a:lnTo>
                      <a:pt x="269" y="601"/>
                    </a:lnTo>
                    <a:lnTo>
                      <a:pt x="296" y="605"/>
                    </a:lnTo>
                    <a:lnTo>
                      <a:pt x="324" y="615"/>
                    </a:lnTo>
                    <a:lnTo>
                      <a:pt x="433" y="659"/>
                    </a:lnTo>
                    <a:lnTo>
                      <a:pt x="473" y="608"/>
                    </a:lnTo>
                    <a:lnTo>
                      <a:pt x="516" y="560"/>
                    </a:lnTo>
                    <a:lnTo>
                      <a:pt x="561" y="514"/>
                    </a:lnTo>
                    <a:lnTo>
                      <a:pt x="610" y="470"/>
                    </a:lnTo>
                    <a:lnTo>
                      <a:pt x="660" y="430"/>
                    </a:lnTo>
                    <a:lnTo>
                      <a:pt x="616" y="323"/>
                    </a:lnTo>
                    <a:lnTo>
                      <a:pt x="607" y="294"/>
                    </a:lnTo>
                    <a:lnTo>
                      <a:pt x="602" y="266"/>
                    </a:lnTo>
                    <a:lnTo>
                      <a:pt x="603" y="237"/>
                    </a:lnTo>
                    <a:lnTo>
                      <a:pt x="608" y="210"/>
                    </a:lnTo>
                    <a:lnTo>
                      <a:pt x="616" y="184"/>
                    </a:lnTo>
                    <a:lnTo>
                      <a:pt x="629" y="158"/>
                    </a:lnTo>
                    <a:lnTo>
                      <a:pt x="646" y="136"/>
                    </a:lnTo>
                    <a:lnTo>
                      <a:pt x="666" y="115"/>
                    </a:lnTo>
                    <a:lnTo>
                      <a:pt x="689" y="98"/>
                    </a:lnTo>
                    <a:lnTo>
                      <a:pt x="715" y="85"/>
                    </a:lnTo>
                    <a:lnTo>
                      <a:pt x="889" y="13"/>
                    </a:lnTo>
                    <a:lnTo>
                      <a:pt x="917" y="4"/>
                    </a:lnTo>
                    <a:lnTo>
                      <a:pt x="944" y="0"/>
                    </a:lnTo>
                    <a:lnTo>
                      <a:pt x="972" y="0"/>
                    </a:lnTo>
                    <a:lnTo>
                      <a:pt x="1001" y="4"/>
                    </a:lnTo>
                    <a:lnTo>
                      <a:pt x="1028" y="13"/>
                    </a:lnTo>
                    <a:lnTo>
                      <a:pt x="1054" y="27"/>
                    </a:lnTo>
                    <a:lnTo>
                      <a:pt x="1077" y="43"/>
                    </a:lnTo>
                    <a:lnTo>
                      <a:pt x="1097" y="64"/>
                    </a:lnTo>
                    <a:lnTo>
                      <a:pt x="1114" y="87"/>
                    </a:lnTo>
                    <a:lnTo>
                      <a:pt x="1126" y="112"/>
                    </a:lnTo>
                    <a:lnTo>
                      <a:pt x="1172" y="219"/>
                    </a:lnTo>
                    <a:lnTo>
                      <a:pt x="1252" y="211"/>
                    </a:lnTo>
                    <a:lnTo>
                      <a:pt x="1333" y="208"/>
                    </a:lnTo>
                    <a:lnTo>
                      <a:pt x="1414" y="211"/>
                    </a:lnTo>
                    <a:lnTo>
                      <a:pt x="1494" y="219"/>
                    </a:lnTo>
                    <a:lnTo>
                      <a:pt x="1540" y="112"/>
                    </a:lnTo>
                    <a:lnTo>
                      <a:pt x="1552" y="86"/>
                    </a:lnTo>
                    <a:lnTo>
                      <a:pt x="1570" y="62"/>
                    </a:lnTo>
                    <a:lnTo>
                      <a:pt x="1590" y="42"/>
                    </a:lnTo>
                    <a:lnTo>
                      <a:pt x="1613" y="26"/>
                    </a:lnTo>
                    <a:lnTo>
                      <a:pt x="1638" y="13"/>
                    </a:lnTo>
                    <a:lnTo>
                      <a:pt x="1664" y="4"/>
                    </a:lnTo>
                    <a:lnTo>
                      <a:pt x="1692" y="0"/>
                    </a:lnTo>
                    <a:lnTo>
                      <a:pt x="1720" y="0"/>
                    </a:lnTo>
                    <a:close/>
                  </a:path>
                </a:pathLst>
              </a:custGeom>
              <a:solidFill>
                <a:srgbClr val="D40000"/>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00000"/>
                  </a:solidFill>
                  <a:effectLst/>
                  <a:uLnTx/>
                  <a:uFillTx/>
                  <a:latin typeface="思源黑体 CN Bold" panose="020B0800000000000000" pitchFamily="34" charset="-122"/>
                </a:endParaRPr>
              </a:p>
            </p:txBody>
          </p:sp>
          <p:sp>
            <p:nvSpPr>
              <p:cNvPr id="27" name="Freeform 243"/>
              <p:cNvSpPr/>
              <p:nvPr/>
            </p:nvSpPr>
            <p:spPr bwMode="auto">
              <a:xfrm>
                <a:off x="4606925" y="3586163"/>
                <a:ext cx="180975" cy="180975"/>
              </a:xfrm>
              <a:custGeom>
                <a:avLst/>
                <a:gdLst>
                  <a:gd name="T0" fmla="*/ 573 w 1145"/>
                  <a:gd name="T1" fmla="*/ 0 h 1143"/>
                  <a:gd name="T2" fmla="*/ 694 w 1145"/>
                  <a:gd name="T3" fmla="*/ 13 h 1143"/>
                  <a:gd name="T4" fmla="*/ 807 w 1145"/>
                  <a:gd name="T5" fmla="*/ 51 h 1143"/>
                  <a:gd name="T6" fmla="*/ 908 w 1145"/>
                  <a:gd name="T7" fmla="*/ 109 h 1143"/>
                  <a:gd name="T8" fmla="*/ 995 w 1145"/>
                  <a:gd name="T9" fmla="*/ 187 h 1143"/>
                  <a:gd name="T10" fmla="*/ 1065 w 1145"/>
                  <a:gd name="T11" fmla="*/ 280 h 1143"/>
                  <a:gd name="T12" fmla="*/ 1114 w 1145"/>
                  <a:gd name="T13" fmla="*/ 388 h 1143"/>
                  <a:gd name="T14" fmla="*/ 1140 w 1145"/>
                  <a:gd name="T15" fmla="*/ 505 h 1143"/>
                  <a:gd name="T16" fmla="*/ 1142 w 1145"/>
                  <a:gd name="T17" fmla="*/ 625 h 1143"/>
                  <a:gd name="T18" fmla="*/ 1119 w 1145"/>
                  <a:gd name="T19" fmla="*/ 737 h 1143"/>
                  <a:gd name="T20" fmla="*/ 1077 w 1145"/>
                  <a:gd name="T21" fmla="*/ 840 h 1143"/>
                  <a:gd name="T22" fmla="*/ 1016 w 1145"/>
                  <a:gd name="T23" fmla="*/ 932 h 1143"/>
                  <a:gd name="T24" fmla="*/ 939 w 1145"/>
                  <a:gd name="T25" fmla="*/ 1010 h 1143"/>
                  <a:gd name="T26" fmla="*/ 848 w 1145"/>
                  <a:gd name="T27" fmla="*/ 1072 h 1143"/>
                  <a:gd name="T28" fmla="*/ 746 w 1145"/>
                  <a:gd name="T29" fmla="*/ 1116 h 1143"/>
                  <a:gd name="T30" fmla="*/ 634 w 1145"/>
                  <a:gd name="T31" fmla="*/ 1139 h 1143"/>
                  <a:gd name="T32" fmla="*/ 575 w 1145"/>
                  <a:gd name="T33" fmla="*/ 1143 h 1143"/>
                  <a:gd name="T34" fmla="*/ 540 w 1145"/>
                  <a:gd name="T35" fmla="*/ 1133 h 1143"/>
                  <a:gd name="T36" fmla="*/ 515 w 1145"/>
                  <a:gd name="T37" fmla="*/ 1108 h 1143"/>
                  <a:gd name="T38" fmla="*/ 506 w 1145"/>
                  <a:gd name="T39" fmla="*/ 1073 h 1143"/>
                  <a:gd name="T40" fmla="*/ 514 w 1145"/>
                  <a:gd name="T41" fmla="*/ 1037 h 1143"/>
                  <a:gd name="T42" fmla="*/ 539 w 1145"/>
                  <a:gd name="T43" fmla="*/ 1012 h 1143"/>
                  <a:gd name="T44" fmla="*/ 575 w 1145"/>
                  <a:gd name="T45" fmla="*/ 1002 h 1143"/>
                  <a:gd name="T46" fmla="*/ 673 w 1145"/>
                  <a:gd name="T47" fmla="*/ 990 h 1143"/>
                  <a:gd name="T48" fmla="*/ 764 w 1145"/>
                  <a:gd name="T49" fmla="*/ 957 h 1143"/>
                  <a:gd name="T50" fmla="*/ 844 w 1145"/>
                  <a:gd name="T51" fmla="*/ 905 h 1143"/>
                  <a:gd name="T52" fmla="*/ 910 w 1145"/>
                  <a:gd name="T53" fmla="*/ 838 h 1143"/>
                  <a:gd name="T54" fmla="*/ 960 w 1145"/>
                  <a:gd name="T55" fmla="*/ 758 h 1143"/>
                  <a:gd name="T56" fmla="*/ 992 w 1145"/>
                  <a:gd name="T57" fmla="*/ 666 h 1143"/>
                  <a:gd name="T58" fmla="*/ 1003 w 1145"/>
                  <a:gd name="T59" fmla="*/ 568 h 1143"/>
                  <a:gd name="T60" fmla="*/ 990 w 1145"/>
                  <a:gd name="T61" fmla="*/ 463 h 1143"/>
                  <a:gd name="T62" fmla="*/ 952 w 1145"/>
                  <a:gd name="T63" fmla="*/ 367 h 1143"/>
                  <a:gd name="T64" fmla="*/ 893 w 1145"/>
                  <a:gd name="T65" fmla="*/ 284 h 1143"/>
                  <a:gd name="T66" fmla="*/ 817 w 1145"/>
                  <a:gd name="T67" fmla="*/ 216 h 1143"/>
                  <a:gd name="T68" fmla="*/ 727 w 1145"/>
                  <a:gd name="T69" fmla="*/ 169 h 1143"/>
                  <a:gd name="T70" fmla="*/ 626 w 1145"/>
                  <a:gd name="T71" fmla="*/ 143 h 1143"/>
                  <a:gd name="T72" fmla="*/ 569 w 1145"/>
                  <a:gd name="T73" fmla="*/ 139 h 1143"/>
                  <a:gd name="T74" fmla="*/ 473 w 1145"/>
                  <a:gd name="T75" fmla="*/ 151 h 1143"/>
                  <a:gd name="T76" fmla="*/ 382 w 1145"/>
                  <a:gd name="T77" fmla="*/ 184 h 1143"/>
                  <a:gd name="T78" fmla="*/ 301 w 1145"/>
                  <a:gd name="T79" fmla="*/ 235 h 1143"/>
                  <a:gd name="T80" fmla="*/ 232 w 1145"/>
                  <a:gd name="T81" fmla="*/ 305 h 1143"/>
                  <a:gd name="T82" fmla="*/ 182 w 1145"/>
                  <a:gd name="T83" fmla="*/ 387 h 1143"/>
                  <a:gd name="T84" fmla="*/ 151 w 1145"/>
                  <a:gd name="T85" fmla="*/ 478 h 1143"/>
                  <a:gd name="T86" fmla="*/ 141 w 1145"/>
                  <a:gd name="T87" fmla="*/ 575 h 1143"/>
                  <a:gd name="T88" fmla="*/ 132 w 1145"/>
                  <a:gd name="T89" fmla="*/ 610 h 1143"/>
                  <a:gd name="T90" fmla="*/ 107 w 1145"/>
                  <a:gd name="T91" fmla="*/ 636 h 1143"/>
                  <a:gd name="T92" fmla="*/ 71 w 1145"/>
                  <a:gd name="T93" fmla="*/ 645 h 1143"/>
                  <a:gd name="T94" fmla="*/ 52 w 1145"/>
                  <a:gd name="T95" fmla="*/ 643 h 1143"/>
                  <a:gd name="T96" fmla="*/ 21 w 1145"/>
                  <a:gd name="T97" fmla="*/ 625 h 1143"/>
                  <a:gd name="T98" fmla="*/ 3 w 1145"/>
                  <a:gd name="T99" fmla="*/ 593 h 1143"/>
                  <a:gd name="T100" fmla="*/ 3 w 1145"/>
                  <a:gd name="T101" fmla="*/ 519 h 1143"/>
                  <a:gd name="T102" fmla="*/ 24 w 1145"/>
                  <a:gd name="T103" fmla="*/ 409 h 1143"/>
                  <a:gd name="T104" fmla="*/ 66 w 1145"/>
                  <a:gd name="T105" fmla="*/ 306 h 1143"/>
                  <a:gd name="T106" fmla="*/ 127 w 1145"/>
                  <a:gd name="T107" fmla="*/ 213 h 1143"/>
                  <a:gd name="T108" fmla="*/ 207 w 1145"/>
                  <a:gd name="T109" fmla="*/ 132 h 1143"/>
                  <a:gd name="T110" fmla="*/ 300 w 1145"/>
                  <a:gd name="T111" fmla="*/ 69 h 1143"/>
                  <a:gd name="T112" fmla="*/ 402 w 1145"/>
                  <a:gd name="T113" fmla="*/ 25 h 1143"/>
                  <a:gd name="T114" fmla="*/ 512 w 1145"/>
                  <a:gd name="T115" fmla="*/ 3 h 1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45" h="1143">
                    <a:moveTo>
                      <a:pt x="569" y="0"/>
                    </a:moveTo>
                    <a:lnTo>
                      <a:pt x="573" y="0"/>
                    </a:lnTo>
                    <a:lnTo>
                      <a:pt x="634" y="3"/>
                    </a:lnTo>
                    <a:lnTo>
                      <a:pt x="694" y="13"/>
                    </a:lnTo>
                    <a:lnTo>
                      <a:pt x="752" y="29"/>
                    </a:lnTo>
                    <a:lnTo>
                      <a:pt x="807" y="51"/>
                    </a:lnTo>
                    <a:lnTo>
                      <a:pt x="860" y="77"/>
                    </a:lnTo>
                    <a:lnTo>
                      <a:pt x="908" y="109"/>
                    </a:lnTo>
                    <a:lnTo>
                      <a:pt x="954" y="146"/>
                    </a:lnTo>
                    <a:lnTo>
                      <a:pt x="995" y="187"/>
                    </a:lnTo>
                    <a:lnTo>
                      <a:pt x="1033" y="232"/>
                    </a:lnTo>
                    <a:lnTo>
                      <a:pt x="1065" y="280"/>
                    </a:lnTo>
                    <a:lnTo>
                      <a:pt x="1092" y="332"/>
                    </a:lnTo>
                    <a:lnTo>
                      <a:pt x="1114" y="388"/>
                    </a:lnTo>
                    <a:lnTo>
                      <a:pt x="1130" y="445"/>
                    </a:lnTo>
                    <a:lnTo>
                      <a:pt x="1140" y="505"/>
                    </a:lnTo>
                    <a:lnTo>
                      <a:pt x="1145" y="567"/>
                    </a:lnTo>
                    <a:lnTo>
                      <a:pt x="1142" y="625"/>
                    </a:lnTo>
                    <a:lnTo>
                      <a:pt x="1133" y="682"/>
                    </a:lnTo>
                    <a:lnTo>
                      <a:pt x="1119" y="737"/>
                    </a:lnTo>
                    <a:lnTo>
                      <a:pt x="1101" y="790"/>
                    </a:lnTo>
                    <a:lnTo>
                      <a:pt x="1077" y="840"/>
                    </a:lnTo>
                    <a:lnTo>
                      <a:pt x="1049" y="888"/>
                    </a:lnTo>
                    <a:lnTo>
                      <a:pt x="1016" y="932"/>
                    </a:lnTo>
                    <a:lnTo>
                      <a:pt x="979" y="972"/>
                    </a:lnTo>
                    <a:lnTo>
                      <a:pt x="939" y="1010"/>
                    </a:lnTo>
                    <a:lnTo>
                      <a:pt x="896" y="1042"/>
                    </a:lnTo>
                    <a:lnTo>
                      <a:pt x="848" y="1072"/>
                    </a:lnTo>
                    <a:lnTo>
                      <a:pt x="799" y="1096"/>
                    </a:lnTo>
                    <a:lnTo>
                      <a:pt x="746" y="1116"/>
                    </a:lnTo>
                    <a:lnTo>
                      <a:pt x="691" y="1130"/>
                    </a:lnTo>
                    <a:lnTo>
                      <a:pt x="634" y="1139"/>
                    </a:lnTo>
                    <a:lnTo>
                      <a:pt x="576" y="1143"/>
                    </a:lnTo>
                    <a:lnTo>
                      <a:pt x="575" y="1143"/>
                    </a:lnTo>
                    <a:lnTo>
                      <a:pt x="557" y="1140"/>
                    </a:lnTo>
                    <a:lnTo>
                      <a:pt x="540" y="1133"/>
                    </a:lnTo>
                    <a:lnTo>
                      <a:pt x="526" y="1123"/>
                    </a:lnTo>
                    <a:lnTo>
                      <a:pt x="515" y="1108"/>
                    </a:lnTo>
                    <a:lnTo>
                      <a:pt x="508" y="1092"/>
                    </a:lnTo>
                    <a:lnTo>
                      <a:pt x="506" y="1073"/>
                    </a:lnTo>
                    <a:lnTo>
                      <a:pt x="508" y="1054"/>
                    </a:lnTo>
                    <a:lnTo>
                      <a:pt x="514" y="1037"/>
                    </a:lnTo>
                    <a:lnTo>
                      <a:pt x="525" y="1022"/>
                    </a:lnTo>
                    <a:lnTo>
                      <a:pt x="539" y="1012"/>
                    </a:lnTo>
                    <a:lnTo>
                      <a:pt x="556" y="1005"/>
                    </a:lnTo>
                    <a:lnTo>
                      <a:pt x="575" y="1002"/>
                    </a:lnTo>
                    <a:lnTo>
                      <a:pt x="625" y="999"/>
                    </a:lnTo>
                    <a:lnTo>
                      <a:pt x="673" y="990"/>
                    </a:lnTo>
                    <a:lnTo>
                      <a:pt x="720" y="976"/>
                    </a:lnTo>
                    <a:lnTo>
                      <a:pt x="764" y="957"/>
                    </a:lnTo>
                    <a:lnTo>
                      <a:pt x="805" y="933"/>
                    </a:lnTo>
                    <a:lnTo>
                      <a:pt x="844" y="905"/>
                    </a:lnTo>
                    <a:lnTo>
                      <a:pt x="879" y="873"/>
                    </a:lnTo>
                    <a:lnTo>
                      <a:pt x="910" y="838"/>
                    </a:lnTo>
                    <a:lnTo>
                      <a:pt x="937" y="799"/>
                    </a:lnTo>
                    <a:lnTo>
                      <a:pt x="960" y="758"/>
                    </a:lnTo>
                    <a:lnTo>
                      <a:pt x="979" y="714"/>
                    </a:lnTo>
                    <a:lnTo>
                      <a:pt x="992" y="666"/>
                    </a:lnTo>
                    <a:lnTo>
                      <a:pt x="1000" y="618"/>
                    </a:lnTo>
                    <a:lnTo>
                      <a:pt x="1003" y="568"/>
                    </a:lnTo>
                    <a:lnTo>
                      <a:pt x="999" y="514"/>
                    </a:lnTo>
                    <a:lnTo>
                      <a:pt x="990" y="463"/>
                    </a:lnTo>
                    <a:lnTo>
                      <a:pt x="973" y="413"/>
                    </a:lnTo>
                    <a:lnTo>
                      <a:pt x="952" y="367"/>
                    </a:lnTo>
                    <a:lnTo>
                      <a:pt x="924" y="324"/>
                    </a:lnTo>
                    <a:lnTo>
                      <a:pt x="893" y="284"/>
                    </a:lnTo>
                    <a:lnTo>
                      <a:pt x="857" y="248"/>
                    </a:lnTo>
                    <a:lnTo>
                      <a:pt x="817" y="216"/>
                    </a:lnTo>
                    <a:lnTo>
                      <a:pt x="773" y="190"/>
                    </a:lnTo>
                    <a:lnTo>
                      <a:pt x="727" y="169"/>
                    </a:lnTo>
                    <a:lnTo>
                      <a:pt x="678" y="153"/>
                    </a:lnTo>
                    <a:lnTo>
                      <a:pt x="626" y="143"/>
                    </a:lnTo>
                    <a:lnTo>
                      <a:pt x="572" y="139"/>
                    </a:lnTo>
                    <a:lnTo>
                      <a:pt x="569" y="139"/>
                    </a:lnTo>
                    <a:lnTo>
                      <a:pt x="520" y="142"/>
                    </a:lnTo>
                    <a:lnTo>
                      <a:pt x="473" y="151"/>
                    </a:lnTo>
                    <a:lnTo>
                      <a:pt x="427" y="165"/>
                    </a:lnTo>
                    <a:lnTo>
                      <a:pt x="382" y="184"/>
                    </a:lnTo>
                    <a:lnTo>
                      <a:pt x="341" y="207"/>
                    </a:lnTo>
                    <a:lnTo>
                      <a:pt x="301" y="235"/>
                    </a:lnTo>
                    <a:lnTo>
                      <a:pt x="265" y="268"/>
                    </a:lnTo>
                    <a:lnTo>
                      <a:pt x="232" y="305"/>
                    </a:lnTo>
                    <a:lnTo>
                      <a:pt x="205" y="345"/>
                    </a:lnTo>
                    <a:lnTo>
                      <a:pt x="182" y="387"/>
                    </a:lnTo>
                    <a:lnTo>
                      <a:pt x="164" y="431"/>
                    </a:lnTo>
                    <a:lnTo>
                      <a:pt x="151" y="478"/>
                    </a:lnTo>
                    <a:lnTo>
                      <a:pt x="143" y="525"/>
                    </a:lnTo>
                    <a:lnTo>
                      <a:pt x="141" y="575"/>
                    </a:lnTo>
                    <a:lnTo>
                      <a:pt x="139" y="592"/>
                    </a:lnTo>
                    <a:lnTo>
                      <a:pt x="132" y="610"/>
                    </a:lnTo>
                    <a:lnTo>
                      <a:pt x="121" y="624"/>
                    </a:lnTo>
                    <a:lnTo>
                      <a:pt x="107" y="636"/>
                    </a:lnTo>
                    <a:lnTo>
                      <a:pt x="90" y="643"/>
                    </a:lnTo>
                    <a:lnTo>
                      <a:pt x="71" y="645"/>
                    </a:lnTo>
                    <a:lnTo>
                      <a:pt x="70" y="645"/>
                    </a:lnTo>
                    <a:lnTo>
                      <a:pt x="52" y="643"/>
                    </a:lnTo>
                    <a:lnTo>
                      <a:pt x="35" y="636"/>
                    </a:lnTo>
                    <a:lnTo>
                      <a:pt x="21" y="625"/>
                    </a:lnTo>
                    <a:lnTo>
                      <a:pt x="10" y="610"/>
                    </a:lnTo>
                    <a:lnTo>
                      <a:pt x="3" y="593"/>
                    </a:lnTo>
                    <a:lnTo>
                      <a:pt x="0" y="576"/>
                    </a:lnTo>
                    <a:lnTo>
                      <a:pt x="3" y="519"/>
                    </a:lnTo>
                    <a:lnTo>
                      <a:pt x="11" y="463"/>
                    </a:lnTo>
                    <a:lnTo>
                      <a:pt x="24" y="409"/>
                    </a:lnTo>
                    <a:lnTo>
                      <a:pt x="42" y="356"/>
                    </a:lnTo>
                    <a:lnTo>
                      <a:pt x="66" y="306"/>
                    </a:lnTo>
                    <a:lnTo>
                      <a:pt x="94" y="258"/>
                    </a:lnTo>
                    <a:lnTo>
                      <a:pt x="127" y="213"/>
                    </a:lnTo>
                    <a:lnTo>
                      <a:pt x="165" y="170"/>
                    </a:lnTo>
                    <a:lnTo>
                      <a:pt x="207" y="132"/>
                    </a:lnTo>
                    <a:lnTo>
                      <a:pt x="251" y="98"/>
                    </a:lnTo>
                    <a:lnTo>
                      <a:pt x="300" y="69"/>
                    </a:lnTo>
                    <a:lnTo>
                      <a:pt x="350" y="44"/>
                    </a:lnTo>
                    <a:lnTo>
                      <a:pt x="402" y="25"/>
                    </a:lnTo>
                    <a:lnTo>
                      <a:pt x="456" y="12"/>
                    </a:lnTo>
                    <a:lnTo>
                      <a:pt x="512" y="3"/>
                    </a:lnTo>
                    <a:lnTo>
                      <a:pt x="569" y="0"/>
                    </a:lnTo>
                    <a:close/>
                  </a:path>
                </a:pathLst>
              </a:custGeom>
              <a:solidFill>
                <a:srgbClr val="D40000"/>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00000"/>
                  </a:solidFill>
                  <a:effectLst/>
                  <a:uLnTx/>
                  <a:uFillTx/>
                  <a:latin typeface="思源黑体 CN Bold" panose="020B0800000000000000" pitchFamily="34" charset="-122"/>
                </a:endParaRPr>
              </a:p>
            </p:txBody>
          </p:sp>
          <p:sp>
            <p:nvSpPr>
              <p:cNvPr id="28" name="Freeform 244"/>
              <p:cNvSpPr>
                <a:spLocks noEditPoints="1"/>
              </p:cNvSpPr>
              <p:nvPr/>
            </p:nvSpPr>
            <p:spPr bwMode="auto">
              <a:xfrm>
                <a:off x="4356100" y="3684588"/>
                <a:ext cx="327025" cy="327025"/>
              </a:xfrm>
              <a:custGeom>
                <a:avLst/>
                <a:gdLst>
                  <a:gd name="T0" fmla="*/ 950 w 2058"/>
                  <a:gd name="T1" fmla="*/ 279 h 2058"/>
                  <a:gd name="T2" fmla="*/ 789 w 2058"/>
                  <a:gd name="T3" fmla="*/ 378 h 2058"/>
                  <a:gd name="T4" fmla="*/ 571 w 2058"/>
                  <a:gd name="T5" fmla="*/ 455 h 2058"/>
                  <a:gd name="T6" fmla="*/ 453 w 2058"/>
                  <a:gd name="T7" fmla="*/ 350 h 2058"/>
                  <a:gd name="T8" fmla="*/ 353 w 2058"/>
                  <a:gd name="T9" fmla="*/ 465 h 2058"/>
                  <a:gd name="T10" fmla="*/ 422 w 2058"/>
                  <a:gd name="T11" fmla="*/ 688 h 2058"/>
                  <a:gd name="T12" fmla="*/ 315 w 2058"/>
                  <a:gd name="T13" fmla="*/ 938 h 2058"/>
                  <a:gd name="T14" fmla="*/ 142 w 2058"/>
                  <a:gd name="T15" fmla="*/ 957 h 2058"/>
                  <a:gd name="T16" fmla="*/ 153 w 2058"/>
                  <a:gd name="T17" fmla="*/ 1109 h 2058"/>
                  <a:gd name="T18" fmla="*/ 360 w 2058"/>
                  <a:gd name="T19" fmla="*/ 1219 h 2058"/>
                  <a:gd name="T20" fmla="*/ 461 w 2058"/>
                  <a:gd name="T21" fmla="*/ 1470 h 2058"/>
                  <a:gd name="T22" fmla="*/ 351 w 2058"/>
                  <a:gd name="T23" fmla="*/ 1605 h 2058"/>
                  <a:gd name="T24" fmla="*/ 463 w 2058"/>
                  <a:gd name="T25" fmla="*/ 1708 h 2058"/>
                  <a:gd name="T26" fmla="*/ 643 w 2058"/>
                  <a:gd name="T27" fmla="*/ 1607 h 2058"/>
                  <a:gd name="T28" fmla="*/ 928 w 2058"/>
                  <a:gd name="T29" fmla="*/ 1730 h 2058"/>
                  <a:gd name="T30" fmla="*/ 954 w 2058"/>
                  <a:gd name="T31" fmla="*/ 1916 h 2058"/>
                  <a:gd name="T32" fmla="*/ 1109 w 2058"/>
                  <a:gd name="T33" fmla="*/ 1911 h 2058"/>
                  <a:gd name="T34" fmla="*/ 1167 w 2058"/>
                  <a:gd name="T35" fmla="*/ 1713 h 2058"/>
                  <a:gd name="T36" fmla="*/ 1453 w 2058"/>
                  <a:gd name="T37" fmla="*/ 1597 h 2058"/>
                  <a:gd name="T38" fmla="*/ 1602 w 2058"/>
                  <a:gd name="T39" fmla="*/ 1710 h 2058"/>
                  <a:gd name="T40" fmla="*/ 1710 w 2058"/>
                  <a:gd name="T41" fmla="*/ 1602 h 2058"/>
                  <a:gd name="T42" fmla="*/ 1598 w 2058"/>
                  <a:gd name="T43" fmla="*/ 1454 h 2058"/>
                  <a:gd name="T44" fmla="*/ 1713 w 2058"/>
                  <a:gd name="T45" fmla="*/ 1167 h 2058"/>
                  <a:gd name="T46" fmla="*/ 1911 w 2058"/>
                  <a:gd name="T47" fmla="*/ 1110 h 2058"/>
                  <a:gd name="T48" fmla="*/ 1917 w 2058"/>
                  <a:gd name="T49" fmla="*/ 955 h 2058"/>
                  <a:gd name="T50" fmla="*/ 1731 w 2058"/>
                  <a:gd name="T51" fmla="*/ 928 h 2058"/>
                  <a:gd name="T52" fmla="*/ 1609 w 2058"/>
                  <a:gd name="T53" fmla="*/ 644 h 2058"/>
                  <a:gd name="T54" fmla="*/ 1708 w 2058"/>
                  <a:gd name="T55" fmla="*/ 464 h 2058"/>
                  <a:gd name="T56" fmla="*/ 1607 w 2058"/>
                  <a:gd name="T57" fmla="*/ 352 h 2058"/>
                  <a:gd name="T58" fmla="*/ 1490 w 2058"/>
                  <a:gd name="T59" fmla="*/ 455 h 2058"/>
                  <a:gd name="T60" fmla="*/ 1272 w 2058"/>
                  <a:gd name="T61" fmla="*/ 378 h 2058"/>
                  <a:gd name="T62" fmla="*/ 1110 w 2058"/>
                  <a:gd name="T63" fmla="*/ 279 h 2058"/>
                  <a:gd name="T64" fmla="*/ 962 w 2058"/>
                  <a:gd name="T65" fmla="*/ 141 h 2058"/>
                  <a:gd name="T66" fmla="*/ 1224 w 2058"/>
                  <a:gd name="T67" fmla="*/ 67 h 2058"/>
                  <a:gd name="T68" fmla="*/ 1398 w 2058"/>
                  <a:gd name="T69" fmla="*/ 279 h 2058"/>
                  <a:gd name="T70" fmla="*/ 1602 w 2058"/>
                  <a:gd name="T71" fmla="*/ 209 h 2058"/>
                  <a:gd name="T72" fmla="*/ 1834 w 2058"/>
                  <a:gd name="T73" fmla="*/ 388 h 2058"/>
                  <a:gd name="T74" fmla="*/ 1805 w 2058"/>
                  <a:gd name="T75" fmla="*/ 564 h 2058"/>
                  <a:gd name="T76" fmla="*/ 1937 w 2058"/>
                  <a:gd name="T77" fmla="*/ 812 h 2058"/>
                  <a:gd name="T78" fmla="*/ 2058 w 2058"/>
                  <a:gd name="T79" fmla="*/ 960 h 2058"/>
                  <a:gd name="T80" fmla="*/ 1966 w 2058"/>
                  <a:gd name="T81" fmla="*/ 1238 h 2058"/>
                  <a:gd name="T82" fmla="*/ 1756 w 2058"/>
                  <a:gd name="T83" fmla="*/ 1444 h 2058"/>
                  <a:gd name="T84" fmla="*/ 1848 w 2058"/>
                  <a:gd name="T85" fmla="*/ 1631 h 2058"/>
                  <a:gd name="T86" fmla="*/ 1648 w 2058"/>
                  <a:gd name="T87" fmla="*/ 1841 h 2058"/>
                  <a:gd name="T88" fmla="*/ 1445 w 2058"/>
                  <a:gd name="T89" fmla="*/ 1755 h 2058"/>
                  <a:gd name="T90" fmla="*/ 1238 w 2058"/>
                  <a:gd name="T91" fmla="*/ 1965 h 2058"/>
                  <a:gd name="T92" fmla="*/ 961 w 2058"/>
                  <a:gd name="T93" fmla="*/ 2058 h 2058"/>
                  <a:gd name="T94" fmla="*/ 812 w 2058"/>
                  <a:gd name="T95" fmla="*/ 1936 h 2058"/>
                  <a:gd name="T96" fmla="*/ 564 w 2058"/>
                  <a:gd name="T97" fmla="*/ 1805 h 2058"/>
                  <a:gd name="T98" fmla="*/ 400 w 2058"/>
                  <a:gd name="T99" fmla="*/ 1837 h 2058"/>
                  <a:gd name="T100" fmla="*/ 210 w 2058"/>
                  <a:gd name="T101" fmla="*/ 1614 h 2058"/>
                  <a:gd name="T102" fmla="*/ 278 w 2058"/>
                  <a:gd name="T103" fmla="*/ 1397 h 2058"/>
                  <a:gd name="T104" fmla="*/ 67 w 2058"/>
                  <a:gd name="T105" fmla="*/ 1223 h 2058"/>
                  <a:gd name="T106" fmla="*/ 3 w 2058"/>
                  <a:gd name="T107" fmla="*/ 930 h 2058"/>
                  <a:gd name="T108" fmla="*/ 152 w 2058"/>
                  <a:gd name="T109" fmla="*/ 809 h 2058"/>
                  <a:gd name="T110" fmla="*/ 236 w 2058"/>
                  <a:gd name="T111" fmla="*/ 543 h 2058"/>
                  <a:gd name="T112" fmla="*/ 236 w 2058"/>
                  <a:gd name="T113" fmla="*/ 371 h 2058"/>
                  <a:gd name="T114" fmla="*/ 458 w 2058"/>
                  <a:gd name="T115" fmla="*/ 209 h 2058"/>
                  <a:gd name="T116" fmla="*/ 709 w 2058"/>
                  <a:gd name="T117" fmla="*/ 256 h 2058"/>
                  <a:gd name="T118" fmla="*/ 853 w 2058"/>
                  <a:gd name="T119" fmla="*/ 45 h 2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058" h="2058">
                    <a:moveTo>
                      <a:pt x="962" y="141"/>
                    </a:moveTo>
                    <a:lnTo>
                      <a:pt x="958" y="143"/>
                    </a:lnTo>
                    <a:lnTo>
                      <a:pt x="954" y="145"/>
                    </a:lnTo>
                    <a:lnTo>
                      <a:pt x="952" y="147"/>
                    </a:lnTo>
                    <a:lnTo>
                      <a:pt x="951" y="150"/>
                    </a:lnTo>
                    <a:lnTo>
                      <a:pt x="950" y="153"/>
                    </a:lnTo>
                    <a:lnTo>
                      <a:pt x="950" y="279"/>
                    </a:lnTo>
                    <a:lnTo>
                      <a:pt x="947" y="299"/>
                    </a:lnTo>
                    <a:lnTo>
                      <a:pt x="940" y="315"/>
                    </a:lnTo>
                    <a:lnTo>
                      <a:pt x="928" y="330"/>
                    </a:lnTo>
                    <a:lnTo>
                      <a:pt x="912" y="342"/>
                    </a:lnTo>
                    <a:lnTo>
                      <a:pt x="893" y="348"/>
                    </a:lnTo>
                    <a:lnTo>
                      <a:pt x="840" y="361"/>
                    </a:lnTo>
                    <a:lnTo>
                      <a:pt x="789" y="378"/>
                    </a:lnTo>
                    <a:lnTo>
                      <a:pt x="738" y="398"/>
                    </a:lnTo>
                    <a:lnTo>
                      <a:pt x="690" y="423"/>
                    </a:lnTo>
                    <a:lnTo>
                      <a:pt x="643" y="451"/>
                    </a:lnTo>
                    <a:lnTo>
                      <a:pt x="625" y="460"/>
                    </a:lnTo>
                    <a:lnTo>
                      <a:pt x="607" y="464"/>
                    </a:lnTo>
                    <a:lnTo>
                      <a:pt x="588" y="462"/>
                    </a:lnTo>
                    <a:lnTo>
                      <a:pt x="571" y="455"/>
                    </a:lnTo>
                    <a:lnTo>
                      <a:pt x="555" y="443"/>
                    </a:lnTo>
                    <a:lnTo>
                      <a:pt x="466" y="352"/>
                    </a:lnTo>
                    <a:lnTo>
                      <a:pt x="463" y="350"/>
                    </a:lnTo>
                    <a:lnTo>
                      <a:pt x="461" y="349"/>
                    </a:lnTo>
                    <a:lnTo>
                      <a:pt x="458" y="349"/>
                    </a:lnTo>
                    <a:lnTo>
                      <a:pt x="456" y="349"/>
                    </a:lnTo>
                    <a:lnTo>
                      <a:pt x="453" y="350"/>
                    </a:lnTo>
                    <a:lnTo>
                      <a:pt x="450" y="352"/>
                    </a:lnTo>
                    <a:lnTo>
                      <a:pt x="353" y="449"/>
                    </a:lnTo>
                    <a:lnTo>
                      <a:pt x="351" y="452"/>
                    </a:lnTo>
                    <a:lnTo>
                      <a:pt x="350" y="456"/>
                    </a:lnTo>
                    <a:lnTo>
                      <a:pt x="350" y="459"/>
                    </a:lnTo>
                    <a:lnTo>
                      <a:pt x="351" y="462"/>
                    </a:lnTo>
                    <a:lnTo>
                      <a:pt x="353" y="465"/>
                    </a:lnTo>
                    <a:lnTo>
                      <a:pt x="443" y="554"/>
                    </a:lnTo>
                    <a:lnTo>
                      <a:pt x="455" y="569"/>
                    </a:lnTo>
                    <a:lnTo>
                      <a:pt x="461" y="587"/>
                    </a:lnTo>
                    <a:lnTo>
                      <a:pt x="463" y="606"/>
                    </a:lnTo>
                    <a:lnTo>
                      <a:pt x="460" y="625"/>
                    </a:lnTo>
                    <a:lnTo>
                      <a:pt x="451" y="642"/>
                    </a:lnTo>
                    <a:lnTo>
                      <a:pt x="422" y="688"/>
                    </a:lnTo>
                    <a:lnTo>
                      <a:pt x="398" y="737"/>
                    </a:lnTo>
                    <a:lnTo>
                      <a:pt x="376" y="788"/>
                    </a:lnTo>
                    <a:lnTo>
                      <a:pt x="360" y="839"/>
                    </a:lnTo>
                    <a:lnTo>
                      <a:pt x="347" y="892"/>
                    </a:lnTo>
                    <a:lnTo>
                      <a:pt x="341" y="911"/>
                    </a:lnTo>
                    <a:lnTo>
                      <a:pt x="330" y="927"/>
                    </a:lnTo>
                    <a:lnTo>
                      <a:pt x="315" y="938"/>
                    </a:lnTo>
                    <a:lnTo>
                      <a:pt x="297" y="947"/>
                    </a:lnTo>
                    <a:lnTo>
                      <a:pt x="278" y="949"/>
                    </a:lnTo>
                    <a:lnTo>
                      <a:pt x="153" y="949"/>
                    </a:lnTo>
                    <a:lnTo>
                      <a:pt x="149" y="950"/>
                    </a:lnTo>
                    <a:lnTo>
                      <a:pt x="146" y="951"/>
                    </a:lnTo>
                    <a:lnTo>
                      <a:pt x="143" y="954"/>
                    </a:lnTo>
                    <a:lnTo>
                      <a:pt x="142" y="957"/>
                    </a:lnTo>
                    <a:lnTo>
                      <a:pt x="141" y="960"/>
                    </a:lnTo>
                    <a:lnTo>
                      <a:pt x="141" y="1097"/>
                    </a:lnTo>
                    <a:lnTo>
                      <a:pt x="142" y="1101"/>
                    </a:lnTo>
                    <a:lnTo>
                      <a:pt x="143" y="1104"/>
                    </a:lnTo>
                    <a:lnTo>
                      <a:pt x="146" y="1107"/>
                    </a:lnTo>
                    <a:lnTo>
                      <a:pt x="149" y="1108"/>
                    </a:lnTo>
                    <a:lnTo>
                      <a:pt x="153" y="1109"/>
                    </a:lnTo>
                    <a:lnTo>
                      <a:pt x="278" y="1109"/>
                    </a:lnTo>
                    <a:lnTo>
                      <a:pt x="297" y="1111"/>
                    </a:lnTo>
                    <a:lnTo>
                      <a:pt x="315" y="1120"/>
                    </a:lnTo>
                    <a:lnTo>
                      <a:pt x="330" y="1131"/>
                    </a:lnTo>
                    <a:lnTo>
                      <a:pt x="341" y="1147"/>
                    </a:lnTo>
                    <a:lnTo>
                      <a:pt x="347" y="1166"/>
                    </a:lnTo>
                    <a:lnTo>
                      <a:pt x="360" y="1219"/>
                    </a:lnTo>
                    <a:lnTo>
                      <a:pt x="376" y="1270"/>
                    </a:lnTo>
                    <a:lnTo>
                      <a:pt x="398" y="1321"/>
                    </a:lnTo>
                    <a:lnTo>
                      <a:pt x="422" y="1368"/>
                    </a:lnTo>
                    <a:lnTo>
                      <a:pt x="451" y="1416"/>
                    </a:lnTo>
                    <a:lnTo>
                      <a:pt x="460" y="1433"/>
                    </a:lnTo>
                    <a:lnTo>
                      <a:pt x="463" y="1452"/>
                    </a:lnTo>
                    <a:lnTo>
                      <a:pt x="461" y="1470"/>
                    </a:lnTo>
                    <a:lnTo>
                      <a:pt x="455" y="1488"/>
                    </a:lnTo>
                    <a:lnTo>
                      <a:pt x="443" y="1504"/>
                    </a:lnTo>
                    <a:lnTo>
                      <a:pt x="353" y="1593"/>
                    </a:lnTo>
                    <a:lnTo>
                      <a:pt x="351" y="1596"/>
                    </a:lnTo>
                    <a:lnTo>
                      <a:pt x="350" y="1599"/>
                    </a:lnTo>
                    <a:lnTo>
                      <a:pt x="350" y="1602"/>
                    </a:lnTo>
                    <a:lnTo>
                      <a:pt x="351" y="1605"/>
                    </a:lnTo>
                    <a:lnTo>
                      <a:pt x="353" y="1609"/>
                    </a:lnTo>
                    <a:lnTo>
                      <a:pt x="450" y="1704"/>
                    </a:lnTo>
                    <a:lnTo>
                      <a:pt x="453" y="1708"/>
                    </a:lnTo>
                    <a:lnTo>
                      <a:pt x="456" y="1709"/>
                    </a:lnTo>
                    <a:lnTo>
                      <a:pt x="458" y="1709"/>
                    </a:lnTo>
                    <a:lnTo>
                      <a:pt x="461" y="1709"/>
                    </a:lnTo>
                    <a:lnTo>
                      <a:pt x="463" y="1708"/>
                    </a:lnTo>
                    <a:lnTo>
                      <a:pt x="466" y="1704"/>
                    </a:lnTo>
                    <a:lnTo>
                      <a:pt x="555" y="1616"/>
                    </a:lnTo>
                    <a:lnTo>
                      <a:pt x="569" y="1605"/>
                    </a:lnTo>
                    <a:lnTo>
                      <a:pt x="586" y="1598"/>
                    </a:lnTo>
                    <a:lnTo>
                      <a:pt x="604" y="1596"/>
                    </a:lnTo>
                    <a:lnTo>
                      <a:pt x="624" y="1599"/>
                    </a:lnTo>
                    <a:lnTo>
                      <a:pt x="643" y="1607"/>
                    </a:lnTo>
                    <a:lnTo>
                      <a:pt x="690" y="1636"/>
                    </a:lnTo>
                    <a:lnTo>
                      <a:pt x="738" y="1661"/>
                    </a:lnTo>
                    <a:lnTo>
                      <a:pt x="789" y="1682"/>
                    </a:lnTo>
                    <a:lnTo>
                      <a:pt x="840" y="1699"/>
                    </a:lnTo>
                    <a:lnTo>
                      <a:pt x="893" y="1713"/>
                    </a:lnTo>
                    <a:lnTo>
                      <a:pt x="912" y="1719"/>
                    </a:lnTo>
                    <a:lnTo>
                      <a:pt x="928" y="1730"/>
                    </a:lnTo>
                    <a:lnTo>
                      <a:pt x="940" y="1745"/>
                    </a:lnTo>
                    <a:lnTo>
                      <a:pt x="948" y="1762"/>
                    </a:lnTo>
                    <a:lnTo>
                      <a:pt x="950" y="1781"/>
                    </a:lnTo>
                    <a:lnTo>
                      <a:pt x="950" y="1907"/>
                    </a:lnTo>
                    <a:lnTo>
                      <a:pt x="951" y="1911"/>
                    </a:lnTo>
                    <a:lnTo>
                      <a:pt x="952" y="1914"/>
                    </a:lnTo>
                    <a:lnTo>
                      <a:pt x="954" y="1916"/>
                    </a:lnTo>
                    <a:lnTo>
                      <a:pt x="958" y="1918"/>
                    </a:lnTo>
                    <a:lnTo>
                      <a:pt x="962" y="1918"/>
                    </a:lnTo>
                    <a:lnTo>
                      <a:pt x="1099" y="1918"/>
                    </a:lnTo>
                    <a:lnTo>
                      <a:pt x="1102" y="1918"/>
                    </a:lnTo>
                    <a:lnTo>
                      <a:pt x="1105" y="1916"/>
                    </a:lnTo>
                    <a:lnTo>
                      <a:pt x="1108" y="1914"/>
                    </a:lnTo>
                    <a:lnTo>
                      <a:pt x="1109" y="1911"/>
                    </a:lnTo>
                    <a:lnTo>
                      <a:pt x="1110" y="1907"/>
                    </a:lnTo>
                    <a:lnTo>
                      <a:pt x="1110" y="1781"/>
                    </a:lnTo>
                    <a:lnTo>
                      <a:pt x="1113" y="1762"/>
                    </a:lnTo>
                    <a:lnTo>
                      <a:pt x="1121" y="1745"/>
                    </a:lnTo>
                    <a:lnTo>
                      <a:pt x="1133" y="1730"/>
                    </a:lnTo>
                    <a:lnTo>
                      <a:pt x="1148" y="1719"/>
                    </a:lnTo>
                    <a:lnTo>
                      <a:pt x="1167" y="1713"/>
                    </a:lnTo>
                    <a:lnTo>
                      <a:pt x="1220" y="1700"/>
                    </a:lnTo>
                    <a:lnTo>
                      <a:pt x="1272" y="1683"/>
                    </a:lnTo>
                    <a:lnTo>
                      <a:pt x="1321" y="1662"/>
                    </a:lnTo>
                    <a:lnTo>
                      <a:pt x="1370" y="1638"/>
                    </a:lnTo>
                    <a:lnTo>
                      <a:pt x="1417" y="1610"/>
                    </a:lnTo>
                    <a:lnTo>
                      <a:pt x="1434" y="1600"/>
                    </a:lnTo>
                    <a:lnTo>
                      <a:pt x="1453" y="1597"/>
                    </a:lnTo>
                    <a:lnTo>
                      <a:pt x="1472" y="1599"/>
                    </a:lnTo>
                    <a:lnTo>
                      <a:pt x="1490" y="1605"/>
                    </a:lnTo>
                    <a:lnTo>
                      <a:pt x="1506" y="1618"/>
                    </a:lnTo>
                    <a:lnTo>
                      <a:pt x="1594" y="1707"/>
                    </a:lnTo>
                    <a:lnTo>
                      <a:pt x="1598" y="1709"/>
                    </a:lnTo>
                    <a:lnTo>
                      <a:pt x="1600" y="1710"/>
                    </a:lnTo>
                    <a:lnTo>
                      <a:pt x="1602" y="1710"/>
                    </a:lnTo>
                    <a:lnTo>
                      <a:pt x="1605" y="1710"/>
                    </a:lnTo>
                    <a:lnTo>
                      <a:pt x="1607" y="1709"/>
                    </a:lnTo>
                    <a:lnTo>
                      <a:pt x="1610" y="1707"/>
                    </a:lnTo>
                    <a:lnTo>
                      <a:pt x="1706" y="1610"/>
                    </a:lnTo>
                    <a:lnTo>
                      <a:pt x="1708" y="1607"/>
                    </a:lnTo>
                    <a:lnTo>
                      <a:pt x="1709" y="1604"/>
                    </a:lnTo>
                    <a:lnTo>
                      <a:pt x="1710" y="1602"/>
                    </a:lnTo>
                    <a:lnTo>
                      <a:pt x="1709" y="1600"/>
                    </a:lnTo>
                    <a:lnTo>
                      <a:pt x="1708" y="1597"/>
                    </a:lnTo>
                    <a:lnTo>
                      <a:pt x="1706" y="1594"/>
                    </a:lnTo>
                    <a:lnTo>
                      <a:pt x="1618" y="1505"/>
                    </a:lnTo>
                    <a:lnTo>
                      <a:pt x="1606" y="1489"/>
                    </a:lnTo>
                    <a:lnTo>
                      <a:pt x="1600" y="1473"/>
                    </a:lnTo>
                    <a:lnTo>
                      <a:pt x="1598" y="1454"/>
                    </a:lnTo>
                    <a:lnTo>
                      <a:pt x="1601" y="1435"/>
                    </a:lnTo>
                    <a:lnTo>
                      <a:pt x="1609" y="1417"/>
                    </a:lnTo>
                    <a:lnTo>
                      <a:pt x="1638" y="1370"/>
                    </a:lnTo>
                    <a:lnTo>
                      <a:pt x="1663" y="1322"/>
                    </a:lnTo>
                    <a:lnTo>
                      <a:pt x="1683" y="1271"/>
                    </a:lnTo>
                    <a:lnTo>
                      <a:pt x="1700" y="1220"/>
                    </a:lnTo>
                    <a:lnTo>
                      <a:pt x="1713" y="1167"/>
                    </a:lnTo>
                    <a:lnTo>
                      <a:pt x="1719" y="1148"/>
                    </a:lnTo>
                    <a:lnTo>
                      <a:pt x="1731" y="1132"/>
                    </a:lnTo>
                    <a:lnTo>
                      <a:pt x="1745" y="1121"/>
                    </a:lnTo>
                    <a:lnTo>
                      <a:pt x="1762" y="1113"/>
                    </a:lnTo>
                    <a:lnTo>
                      <a:pt x="1782" y="1110"/>
                    </a:lnTo>
                    <a:lnTo>
                      <a:pt x="1908" y="1110"/>
                    </a:lnTo>
                    <a:lnTo>
                      <a:pt x="1911" y="1110"/>
                    </a:lnTo>
                    <a:lnTo>
                      <a:pt x="1914" y="1108"/>
                    </a:lnTo>
                    <a:lnTo>
                      <a:pt x="1917" y="1106"/>
                    </a:lnTo>
                    <a:lnTo>
                      <a:pt x="1918" y="1103"/>
                    </a:lnTo>
                    <a:lnTo>
                      <a:pt x="1919" y="1098"/>
                    </a:lnTo>
                    <a:lnTo>
                      <a:pt x="1919" y="961"/>
                    </a:lnTo>
                    <a:lnTo>
                      <a:pt x="1918" y="958"/>
                    </a:lnTo>
                    <a:lnTo>
                      <a:pt x="1917" y="955"/>
                    </a:lnTo>
                    <a:lnTo>
                      <a:pt x="1914" y="953"/>
                    </a:lnTo>
                    <a:lnTo>
                      <a:pt x="1911" y="951"/>
                    </a:lnTo>
                    <a:lnTo>
                      <a:pt x="1908" y="951"/>
                    </a:lnTo>
                    <a:lnTo>
                      <a:pt x="1782" y="951"/>
                    </a:lnTo>
                    <a:lnTo>
                      <a:pt x="1762" y="948"/>
                    </a:lnTo>
                    <a:lnTo>
                      <a:pt x="1745" y="940"/>
                    </a:lnTo>
                    <a:lnTo>
                      <a:pt x="1731" y="928"/>
                    </a:lnTo>
                    <a:lnTo>
                      <a:pt x="1719" y="912"/>
                    </a:lnTo>
                    <a:lnTo>
                      <a:pt x="1713" y="894"/>
                    </a:lnTo>
                    <a:lnTo>
                      <a:pt x="1700" y="840"/>
                    </a:lnTo>
                    <a:lnTo>
                      <a:pt x="1683" y="789"/>
                    </a:lnTo>
                    <a:lnTo>
                      <a:pt x="1663" y="739"/>
                    </a:lnTo>
                    <a:lnTo>
                      <a:pt x="1638" y="691"/>
                    </a:lnTo>
                    <a:lnTo>
                      <a:pt x="1609" y="644"/>
                    </a:lnTo>
                    <a:lnTo>
                      <a:pt x="1601" y="626"/>
                    </a:lnTo>
                    <a:lnTo>
                      <a:pt x="1598" y="607"/>
                    </a:lnTo>
                    <a:lnTo>
                      <a:pt x="1599" y="588"/>
                    </a:lnTo>
                    <a:lnTo>
                      <a:pt x="1606" y="570"/>
                    </a:lnTo>
                    <a:lnTo>
                      <a:pt x="1618" y="555"/>
                    </a:lnTo>
                    <a:lnTo>
                      <a:pt x="1706" y="466"/>
                    </a:lnTo>
                    <a:lnTo>
                      <a:pt x="1708" y="464"/>
                    </a:lnTo>
                    <a:lnTo>
                      <a:pt x="1709" y="461"/>
                    </a:lnTo>
                    <a:lnTo>
                      <a:pt x="1710" y="459"/>
                    </a:lnTo>
                    <a:lnTo>
                      <a:pt x="1709" y="457"/>
                    </a:lnTo>
                    <a:lnTo>
                      <a:pt x="1708" y="453"/>
                    </a:lnTo>
                    <a:lnTo>
                      <a:pt x="1706" y="450"/>
                    </a:lnTo>
                    <a:lnTo>
                      <a:pt x="1610" y="354"/>
                    </a:lnTo>
                    <a:lnTo>
                      <a:pt x="1607" y="352"/>
                    </a:lnTo>
                    <a:lnTo>
                      <a:pt x="1605" y="351"/>
                    </a:lnTo>
                    <a:lnTo>
                      <a:pt x="1602" y="350"/>
                    </a:lnTo>
                    <a:lnTo>
                      <a:pt x="1600" y="351"/>
                    </a:lnTo>
                    <a:lnTo>
                      <a:pt x="1598" y="352"/>
                    </a:lnTo>
                    <a:lnTo>
                      <a:pt x="1594" y="354"/>
                    </a:lnTo>
                    <a:lnTo>
                      <a:pt x="1506" y="443"/>
                    </a:lnTo>
                    <a:lnTo>
                      <a:pt x="1490" y="455"/>
                    </a:lnTo>
                    <a:lnTo>
                      <a:pt x="1472" y="462"/>
                    </a:lnTo>
                    <a:lnTo>
                      <a:pt x="1453" y="463"/>
                    </a:lnTo>
                    <a:lnTo>
                      <a:pt x="1434" y="460"/>
                    </a:lnTo>
                    <a:lnTo>
                      <a:pt x="1417" y="451"/>
                    </a:lnTo>
                    <a:lnTo>
                      <a:pt x="1370" y="423"/>
                    </a:lnTo>
                    <a:lnTo>
                      <a:pt x="1321" y="398"/>
                    </a:lnTo>
                    <a:lnTo>
                      <a:pt x="1272" y="378"/>
                    </a:lnTo>
                    <a:lnTo>
                      <a:pt x="1220" y="361"/>
                    </a:lnTo>
                    <a:lnTo>
                      <a:pt x="1167" y="348"/>
                    </a:lnTo>
                    <a:lnTo>
                      <a:pt x="1148" y="342"/>
                    </a:lnTo>
                    <a:lnTo>
                      <a:pt x="1133" y="330"/>
                    </a:lnTo>
                    <a:lnTo>
                      <a:pt x="1120" y="315"/>
                    </a:lnTo>
                    <a:lnTo>
                      <a:pt x="1113" y="299"/>
                    </a:lnTo>
                    <a:lnTo>
                      <a:pt x="1110" y="279"/>
                    </a:lnTo>
                    <a:lnTo>
                      <a:pt x="1110" y="153"/>
                    </a:lnTo>
                    <a:lnTo>
                      <a:pt x="1109" y="150"/>
                    </a:lnTo>
                    <a:lnTo>
                      <a:pt x="1108" y="147"/>
                    </a:lnTo>
                    <a:lnTo>
                      <a:pt x="1105" y="145"/>
                    </a:lnTo>
                    <a:lnTo>
                      <a:pt x="1102" y="143"/>
                    </a:lnTo>
                    <a:lnTo>
                      <a:pt x="1099" y="141"/>
                    </a:lnTo>
                    <a:lnTo>
                      <a:pt x="962" y="141"/>
                    </a:lnTo>
                    <a:close/>
                    <a:moveTo>
                      <a:pt x="961" y="0"/>
                    </a:moveTo>
                    <a:lnTo>
                      <a:pt x="1098" y="0"/>
                    </a:lnTo>
                    <a:lnTo>
                      <a:pt x="1128" y="3"/>
                    </a:lnTo>
                    <a:lnTo>
                      <a:pt x="1157" y="12"/>
                    </a:lnTo>
                    <a:lnTo>
                      <a:pt x="1183" y="26"/>
                    </a:lnTo>
                    <a:lnTo>
                      <a:pt x="1205" y="45"/>
                    </a:lnTo>
                    <a:lnTo>
                      <a:pt x="1224" y="67"/>
                    </a:lnTo>
                    <a:lnTo>
                      <a:pt x="1238" y="93"/>
                    </a:lnTo>
                    <a:lnTo>
                      <a:pt x="1246" y="121"/>
                    </a:lnTo>
                    <a:lnTo>
                      <a:pt x="1250" y="152"/>
                    </a:lnTo>
                    <a:lnTo>
                      <a:pt x="1250" y="223"/>
                    </a:lnTo>
                    <a:lnTo>
                      <a:pt x="1300" y="237"/>
                    </a:lnTo>
                    <a:lnTo>
                      <a:pt x="1350" y="256"/>
                    </a:lnTo>
                    <a:lnTo>
                      <a:pt x="1398" y="279"/>
                    </a:lnTo>
                    <a:lnTo>
                      <a:pt x="1445" y="303"/>
                    </a:lnTo>
                    <a:lnTo>
                      <a:pt x="1494" y="253"/>
                    </a:lnTo>
                    <a:lnTo>
                      <a:pt x="1512" y="237"/>
                    </a:lnTo>
                    <a:lnTo>
                      <a:pt x="1532" y="225"/>
                    </a:lnTo>
                    <a:lnTo>
                      <a:pt x="1554" y="216"/>
                    </a:lnTo>
                    <a:lnTo>
                      <a:pt x="1578" y="211"/>
                    </a:lnTo>
                    <a:lnTo>
                      <a:pt x="1602" y="209"/>
                    </a:lnTo>
                    <a:lnTo>
                      <a:pt x="1631" y="212"/>
                    </a:lnTo>
                    <a:lnTo>
                      <a:pt x="1660" y="221"/>
                    </a:lnTo>
                    <a:lnTo>
                      <a:pt x="1686" y="234"/>
                    </a:lnTo>
                    <a:lnTo>
                      <a:pt x="1708" y="253"/>
                    </a:lnTo>
                    <a:lnTo>
                      <a:pt x="1805" y="350"/>
                    </a:lnTo>
                    <a:lnTo>
                      <a:pt x="1821" y="368"/>
                    </a:lnTo>
                    <a:lnTo>
                      <a:pt x="1834" y="388"/>
                    </a:lnTo>
                    <a:lnTo>
                      <a:pt x="1842" y="410"/>
                    </a:lnTo>
                    <a:lnTo>
                      <a:pt x="1849" y="433"/>
                    </a:lnTo>
                    <a:lnTo>
                      <a:pt x="1850" y="457"/>
                    </a:lnTo>
                    <a:lnTo>
                      <a:pt x="1848" y="487"/>
                    </a:lnTo>
                    <a:lnTo>
                      <a:pt x="1838" y="516"/>
                    </a:lnTo>
                    <a:lnTo>
                      <a:pt x="1824" y="541"/>
                    </a:lnTo>
                    <a:lnTo>
                      <a:pt x="1805" y="564"/>
                    </a:lnTo>
                    <a:lnTo>
                      <a:pt x="1756" y="614"/>
                    </a:lnTo>
                    <a:lnTo>
                      <a:pt x="1781" y="661"/>
                    </a:lnTo>
                    <a:lnTo>
                      <a:pt x="1802" y="709"/>
                    </a:lnTo>
                    <a:lnTo>
                      <a:pt x="1821" y="758"/>
                    </a:lnTo>
                    <a:lnTo>
                      <a:pt x="1837" y="809"/>
                    </a:lnTo>
                    <a:lnTo>
                      <a:pt x="1907" y="809"/>
                    </a:lnTo>
                    <a:lnTo>
                      <a:pt x="1937" y="812"/>
                    </a:lnTo>
                    <a:lnTo>
                      <a:pt x="1966" y="820"/>
                    </a:lnTo>
                    <a:lnTo>
                      <a:pt x="1992" y="835"/>
                    </a:lnTo>
                    <a:lnTo>
                      <a:pt x="2014" y="853"/>
                    </a:lnTo>
                    <a:lnTo>
                      <a:pt x="2033" y="875"/>
                    </a:lnTo>
                    <a:lnTo>
                      <a:pt x="2047" y="901"/>
                    </a:lnTo>
                    <a:lnTo>
                      <a:pt x="2055" y="930"/>
                    </a:lnTo>
                    <a:lnTo>
                      <a:pt x="2058" y="960"/>
                    </a:lnTo>
                    <a:lnTo>
                      <a:pt x="2058" y="1097"/>
                    </a:lnTo>
                    <a:lnTo>
                      <a:pt x="2055" y="1128"/>
                    </a:lnTo>
                    <a:lnTo>
                      <a:pt x="2047" y="1156"/>
                    </a:lnTo>
                    <a:lnTo>
                      <a:pt x="2033" y="1182"/>
                    </a:lnTo>
                    <a:lnTo>
                      <a:pt x="2014" y="1205"/>
                    </a:lnTo>
                    <a:lnTo>
                      <a:pt x="1992" y="1223"/>
                    </a:lnTo>
                    <a:lnTo>
                      <a:pt x="1966" y="1238"/>
                    </a:lnTo>
                    <a:lnTo>
                      <a:pt x="1937" y="1246"/>
                    </a:lnTo>
                    <a:lnTo>
                      <a:pt x="1907" y="1249"/>
                    </a:lnTo>
                    <a:lnTo>
                      <a:pt x="1837" y="1249"/>
                    </a:lnTo>
                    <a:lnTo>
                      <a:pt x="1821" y="1300"/>
                    </a:lnTo>
                    <a:lnTo>
                      <a:pt x="1802" y="1349"/>
                    </a:lnTo>
                    <a:lnTo>
                      <a:pt x="1781" y="1397"/>
                    </a:lnTo>
                    <a:lnTo>
                      <a:pt x="1756" y="1444"/>
                    </a:lnTo>
                    <a:lnTo>
                      <a:pt x="1805" y="1494"/>
                    </a:lnTo>
                    <a:lnTo>
                      <a:pt x="1821" y="1512"/>
                    </a:lnTo>
                    <a:lnTo>
                      <a:pt x="1834" y="1532"/>
                    </a:lnTo>
                    <a:lnTo>
                      <a:pt x="1842" y="1554"/>
                    </a:lnTo>
                    <a:lnTo>
                      <a:pt x="1849" y="1577"/>
                    </a:lnTo>
                    <a:lnTo>
                      <a:pt x="1850" y="1600"/>
                    </a:lnTo>
                    <a:lnTo>
                      <a:pt x="1848" y="1631"/>
                    </a:lnTo>
                    <a:lnTo>
                      <a:pt x="1838" y="1659"/>
                    </a:lnTo>
                    <a:lnTo>
                      <a:pt x="1824" y="1684"/>
                    </a:lnTo>
                    <a:lnTo>
                      <a:pt x="1805" y="1708"/>
                    </a:lnTo>
                    <a:lnTo>
                      <a:pt x="1708" y="1805"/>
                    </a:lnTo>
                    <a:lnTo>
                      <a:pt x="1690" y="1820"/>
                    </a:lnTo>
                    <a:lnTo>
                      <a:pt x="1670" y="1833"/>
                    </a:lnTo>
                    <a:lnTo>
                      <a:pt x="1648" y="1841"/>
                    </a:lnTo>
                    <a:lnTo>
                      <a:pt x="1625" y="1847"/>
                    </a:lnTo>
                    <a:lnTo>
                      <a:pt x="1602" y="1849"/>
                    </a:lnTo>
                    <a:lnTo>
                      <a:pt x="1571" y="1846"/>
                    </a:lnTo>
                    <a:lnTo>
                      <a:pt x="1544" y="1837"/>
                    </a:lnTo>
                    <a:lnTo>
                      <a:pt x="1517" y="1824"/>
                    </a:lnTo>
                    <a:lnTo>
                      <a:pt x="1494" y="1805"/>
                    </a:lnTo>
                    <a:lnTo>
                      <a:pt x="1445" y="1755"/>
                    </a:lnTo>
                    <a:lnTo>
                      <a:pt x="1398" y="1779"/>
                    </a:lnTo>
                    <a:lnTo>
                      <a:pt x="1350" y="1801"/>
                    </a:lnTo>
                    <a:lnTo>
                      <a:pt x="1300" y="1820"/>
                    </a:lnTo>
                    <a:lnTo>
                      <a:pt x="1250" y="1835"/>
                    </a:lnTo>
                    <a:lnTo>
                      <a:pt x="1250" y="1906"/>
                    </a:lnTo>
                    <a:lnTo>
                      <a:pt x="1246" y="1936"/>
                    </a:lnTo>
                    <a:lnTo>
                      <a:pt x="1238" y="1965"/>
                    </a:lnTo>
                    <a:lnTo>
                      <a:pt x="1224" y="1991"/>
                    </a:lnTo>
                    <a:lnTo>
                      <a:pt x="1205" y="2013"/>
                    </a:lnTo>
                    <a:lnTo>
                      <a:pt x="1183" y="2032"/>
                    </a:lnTo>
                    <a:lnTo>
                      <a:pt x="1157" y="2046"/>
                    </a:lnTo>
                    <a:lnTo>
                      <a:pt x="1128" y="2054"/>
                    </a:lnTo>
                    <a:lnTo>
                      <a:pt x="1098" y="2058"/>
                    </a:lnTo>
                    <a:lnTo>
                      <a:pt x="961" y="2058"/>
                    </a:lnTo>
                    <a:lnTo>
                      <a:pt x="930" y="2054"/>
                    </a:lnTo>
                    <a:lnTo>
                      <a:pt x="903" y="2046"/>
                    </a:lnTo>
                    <a:lnTo>
                      <a:pt x="876" y="2032"/>
                    </a:lnTo>
                    <a:lnTo>
                      <a:pt x="854" y="2013"/>
                    </a:lnTo>
                    <a:lnTo>
                      <a:pt x="835" y="1991"/>
                    </a:lnTo>
                    <a:lnTo>
                      <a:pt x="821" y="1965"/>
                    </a:lnTo>
                    <a:lnTo>
                      <a:pt x="812" y="1936"/>
                    </a:lnTo>
                    <a:lnTo>
                      <a:pt x="809" y="1906"/>
                    </a:lnTo>
                    <a:lnTo>
                      <a:pt x="809" y="1835"/>
                    </a:lnTo>
                    <a:lnTo>
                      <a:pt x="758" y="1820"/>
                    </a:lnTo>
                    <a:lnTo>
                      <a:pt x="709" y="1801"/>
                    </a:lnTo>
                    <a:lnTo>
                      <a:pt x="661" y="1779"/>
                    </a:lnTo>
                    <a:lnTo>
                      <a:pt x="615" y="1755"/>
                    </a:lnTo>
                    <a:lnTo>
                      <a:pt x="564" y="1805"/>
                    </a:lnTo>
                    <a:lnTo>
                      <a:pt x="546" y="1820"/>
                    </a:lnTo>
                    <a:lnTo>
                      <a:pt x="526" y="1833"/>
                    </a:lnTo>
                    <a:lnTo>
                      <a:pt x="504" y="1841"/>
                    </a:lnTo>
                    <a:lnTo>
                      <a:pt x="481" y="1847"/>
                    </a:lnTo>
                    <a:lnTo>
                      <a:pt x="458" y="1849"/>
                    </a:lnTo>
                    <a:lnTo>
                      <a:pt x="427" y="1846"/>
                    </a:lnTo>
                    <a:lnTo>
                      <a:pt x="400" y="1837"/>
                    </a:lnTo>
                    <a:lnTo>
                      <a:pt x="373" y="1824"/>
                    </a:lnTo>
                    <a:lnTo>
                      <a:pt x="350" y="1805"/>
                    </a:lnTo>
                    <a:lnTo>
                      <a:pt x="253" y="1708"/>
                    </a:lnTo>
                    <a:lnTo>
                      <a:pt x="236" y="1687"/>
                    </a:lnTo>
                    <a:lnTo>
                      <a:pt x="223" y="1663"/>
                    </a:lnTo>
                    <a:lnTo>
                      <a:pt x="214" y="1639"/>
                    </a:lnTo>
                    <a:lnTo>
                      <a:pt x="210" y="1614"/>
                    </a:lnTo>
                    <a:lnTo>
                      <a:pt x="210" y="1587"/>
                    </a:lnTo>
                    <a:lnTo>
                      <a:pt x="214" y="1562"/>
                    </a:lnTo>
                    <a:lnTo>
                      <a:pt x="223" y="1538"/>
                    </a:lnTo>
                    <a:lnTo>
                      <a:pt x="236" y="1515"/>
                    </a:lnTo>
                    <a:lnTo>
                      <a:pt x="253" y="1494"/>
                    </a:lnTo>
                    <a:lnTo>
                      <a:pt x="304" y="1444"/>
                    </a:lnTo>
                    <a:lnTo>
                      <a:pt x="278" y="1397"/>
                    </a:lnTo>
                    <a:lnTo>
                      <a:pt x="256" y="1349"/>
                    </a:lnTo>
                    <a:lnTo>
                      <a:pt x="237" y="1300"/>
                    </a:lnTo>
                    <a:lnTo>
                      <a:pt x="223" y="1249"/>
                    </a:lnTo>
                    <a:lnTo>
                      <a:pt x="152" y="1249"/>
                    </a:lnTo>
                    <a:lnTo>
                      <a:pt x="121" y="1246"/>
                    </a:lnTo>
                    <a:lnTo>
                      <a:pt x="93" y="1238"/>
                    </a:lnTo>
                    <a:lnTo>
                      <a:pt x="67" y="1223"/>
                    </a:lnTo>
                    <a:lnTo>
                      <a:pt x="44" y="1205"/>
                    </a:lnTo>
                    <a:lnTo>
                      <a:pt x="26" y="1182"/>
                    </a:lnTo>
                    <a:lnTo>
                      <a:pt x="12" y="1156"/>
                    </a:lnTo>
                    <a:lnTo>
                      <a:pt x="3" y="1128"/>
                    </a:lnTo>
                    <a:lnTo>
                      <a:pt x="0" y="1097"/>
                    </a:lnTo>
                    <a:lnTo>
                      <a:pt x="0" y="960"/>
                    </a:lnTo>
                    <a:lnTo>
                      <a:pt x="3" y="930"/>
                    </a:lnTo>
                    <a:lnTo>
                      <a:pt x="12" y="901"/>
                    </a:lnTo>
                    <a:lnTo>
                      <a:pt x="26" y="875"/>
                    </a:lnTo>
                    <a:lnTo>
                      <a:pt x="44" y="853"/>
                    </a:lnTo>
                    <a:lnTo>
                      <a:pt x="67" y="835"/>
                    </a:lnTo>
                    <a:lnTo>
                      <a:pt x="93" y="820"/>
                    </a:lnTo>
                    <a:lnTo>
                      <a:pt x="121" y="812"/>
                    </a:lnTo>
                    <a:lnTo>
                      <a:pt x="152" y="809"/>
                    </a:lnTo>
                    <a:lnTo>
                      <a:pt x="223" y="809"/>
                    </a:lnTo>
                    <a:lnTo>
                      <a:pt x="237" y="758"/>
                    </a:lnTo>
                    <a:lnTo>
                      <a:pt x="256" y="709"/>
                    </a:lnTo>
                    <a:lnTo>
                      <a:pt x="278" y="661"/>
                    </a:lnTo>
                    <a:lnTo>
                      <a:pt x="304" y="614"/>
                    </a:lnTo>
                    <a:lnTo>
                      <a:pt x="253" y="564"/>
                    </a:lnTo>
                    <a:lnTo>
                      <a:pt x="236" y="543"/>
                    </a:lnTo>
                    <a:lnTo>
                      <a:pt x="223" y="520"/>
                    </a:lnTo>
                    <a:lnTo>
                      <a:pt x="214" y="496"/>
                    </a:lnTo>
                    <a:lnTo>
                      <a:pt x="210" y="470"/>
                    </a:lnTo>
                    <a:lnTo>
                      <a:pt x="210" y="444"/>
                    </a:lnTo>
                    <a:lnTo>
                      <a:pt x="214" y="419"/>
                    </a:lnTo>
                    <a:lnTo>
                      <a:pt x="223" y="394"/>
                    </a:lnTo>
                    <a:lnTo>
                      <a:pt x="236" y="371"/>
                    </a:lnTo>
                    <a:lnTo>
                      <a:pt x="253" y="350"/>
                    </a:lnTo>
                    <a:lnTo>
                      <a:pt x="350" y="253"/>
                    </a:lnTo>
                    <a:lnTo>
                      <a:pt x="368" y="237"/>
                    </a:lnTo>
                    <a:lnTo>
                      <a:pt x="388" y="225"/>
                    </a:lnTo>
                    <a:lnTo>
                      <a:pt x="410" y="216"/>
                    </a:lnTo>
                    <a:lnTo>
                      <a:pt x="433" y="211"/>
                    </a:lnTo>
                    <a:lnTo>
                      <a:pt x="458" y="209"/>
                    </a:lnTo>
                    <a:lnTo>
                      <a:pt x="487" y="212"/>
                    </a:lnTo>
                    <a:lnTo>
                      <a:pt x="516" y="221"/>
                    </a:lnTo>
                    <a:lnTo>
                      <a:pt x="542" y="234"/>
                    </a:lnTo>
                    <a:lnTo>
                      <a:pt x="564" y="253"/>
                    </a:lnTo>
                    <a:lnTo>
                      <a:pt x="615" y="303"/>
                    </a:lnTo>
                    <a:lnTo>
                      <a:pt x="661" y="279"/>
                    </a:lnTo>
                    <a:lnTo>
                      <a:pt x="709" y="256"/>
                    </a:lnTo>
                    <a:lnTo>
                      <a:pt x="758" y="237"/>
                    </a:lnTo>
                    <a:lnTo>
                      <a:pt x="809" y="223"/>
                    </a:lnTo>
                    <a:lnTo>
                      <a:pt x="809" y="152"/>
                    </a:lnTo>
                    <a:lnTo>
                      <a:pt x="812" y="121"/>
                    </a:lnTo>
                    <a:lnTo>
                      <a:pt x="820" y="93"/>
                    </a:lnTo>
                    <a:lnTo>
                      <a:pt x="835" y="67"/>
                    </a:lnTo>
                    <a:lnTo>
                      <a:pt x="853" y="45"/>
                    </a:lnTo>
                    <a:lnTo>
                      <a:pt x="876" y="26"/>
                    </a:lnTo>
                    <a:lnTo>
                      <a:pt x="902" y="12"/>
                    </a:lnTo>
                    <a:lnTo>
                      <a:pt x="930" y="3"/>
                    </a:lnTo>
                    <a:lnTo>
                      <a:pt x="961" y="0"/>
                    </a:lnTo>
                    <a:close/>
                  </a:path>
                </a:pathLst>
              </a:custGeom>
              <a:solidFill>
                <a:srgbClr val="D40000"/>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00000"/>
                  </a:solidFill>
                  <a:effectLst/>
                  <a:uLnTx/>
                  <a:uFillTx/>
                  <a:latin typeface="思源黑体 CN Bold" panose="020B0800000000000000" pitchFamily="34" charset="-122"/>
                </a:endParaRPr>
              </a:p>
            </p:txBody>
          </p:sp>
          <p:sp>
            <p:nvSpPr>
              <p:cNvPr id="29" name="Freeform 245"/>
              <p:cNvSpPr>
                <a:spLocks noEditPoints="1"/>
              </p:cNvSpPr>
              <p:nvPr/>
            </p:nvSpPr>
            <p:spPr bwMode="auto">
              <a:xfrm>
                <a:off x="4452938" y="3783013"/>
                <a:ext cx="133350" cy="131763"/>
              </a:xfrm>
              <a:custGeom>
                <a:avLst/>
                <a:gdLst>
                  <a:gd name="T0" fmla="*/ 376 w 834"/>
                  <a:gd name="T1" fmla="*/ 143 h 834"/>
                  <a:gd name="T2" fmla="*/ 300 w 834"/>
                  <a:gd name="T3" fmla="*/ 166 h 834"/>
                  <a:gd name="T4" fmla="*/ 235 w 834"/>
                  <a:gd name="T5" fmla="*/ 208 h 834"/>
                  <a:gd name="T6" fmla="*/ 184 w 834"/>
                  <a:gd name="T7" fmla="*/ 266 h 834"/>
                  <a:gd name="T8" fmla="*/ 152 w 834"/>
                  <a:gd name="T9" fmla="*/ 337 h 834"/>
                  <a:gd name="T10" fmla="*/ 140 w 834"/>
                  <a:gd name="T11" fmla="*/ 417 h 834"/>
                  <a:gd name="T12" fmla="*/ 152 w 834"/>
                  <a:gd name="T13" fmla="*/ 497 h 834"/>
                  <a:gd name="T14" fmla="*/ 184 w 834"/>
                  <a:gd name="T15" fmla="*/ 568 h 834"/>
                  <a:gd name="T16" fmla="*/ 235 w 834"/>
                  <a:gd name="T17" fmla="*/ 626 h 834"/>
                  <a:gd name="T18" fmla="*/ 300 w 834"/>
                  <a:gd name="T19" fmla="*/ 668 h 834"/>
                  <a:gd name="T20" fmla="*/ 376 w 834"/>
                  <a:gd name="T21" fmla="*/ 691 h 834"/>
                  <a:gd name="T22" fmla="*/ 457 w 834"/>
                  <a:gd name="T23" fmla="*/ 691 h 834"/>
                  <a:gd name="T24" fmla="*/ 533 w 834"/>
                  <a:gd name="T25" fmla="*/ 668 h 834"/>
                  <a:gd name="T26" fmla="*/ 599 w 834"/>
                  <a:gd name="T27" fmla="*/ 626 h 834"/>
                  <a:gd name="T28" fmla="*/ 649 w 834"/>
                  <a:gd name="T29" fmla="*/ 568 h 834"/>
                  <a:gd name="T30" fmla="*/ 682 w 834"/>
                  <a:gd name="T31" fmla="*/ 497 h 834"/>
                  <a:gd name="T32" fmla="*/ 694 w 834"/>
                  <a:gd name="T33" fmla="*/ 417 h 834"/>
                  <a:gd name="T34" fmla="*/ 682 w 834"/>
                  <a:gd name="T35" fmla="*/ 337 h 834"/>
                  <a:gd name="T36" fmla="*/ 649 w 834"/>
                  <a:gd name="T37" fmla="*/ 266 h 834"/>
                  <a:gd name="T38" fmla="*/ 599 w 834"/>
                  <a:gd name="T39" fmla="*/ 208 h 834"/>
                  <a:gd name="T40" fmla="*/ 533 w 834"/>
                  <a:gd name="T41" fmla="*/ 166 h 834"/>
                  <a:gd name="T42" fmla="*/ 457 w 834"/>
                  <a:gd name="T43" fmla="*/ 143 h 834"/>
                  <a:gd name="T44" fmla="*/ 416 w 834"/>
                  <a:gd name="T45" fmla="*/ 0 h 834"/>
                  <a:gd name="T46" fmla="*/ 519 w 834"/>
                  <a:gd name="T47" fmla="*/ 12 h 834"/>
                  <a:gd name="T48" fmla="*/ 612 w 834"/>
                  <a:gd name="T49" fmla="*/ 48 h 834"/>
                  <a:gd name="T50" fmla="*/ 694 w 834"/>
                  <a:gd name="T51" fmla="*/ 105 h 834"/>
                  <a:gd name="T52" fmla="*/ 759 w 834"/>
                  <a:gd name="T53" fmla="*/ 179 h 834"/>
                  <a:gd name="T54" fmla="*/ 805 w 834"/>
                  <a:gd name="T55" fmla="*/ 266 h 834"/>
                  <a:gd name="T56" fmla="*/ 831 w 834"/>
                  <a:gd name="T57" fmla="*/ 364 h 834"/>
                  <a:gd name="T58" fmla="*/ 831 w 834"/>
                  <a:gd name="T59" fmla="*/ 470 h 834"/>
                  <a:gd name="T60" fmla="*/ 805 w 834"/>
                  <a:gd name="T61" fmla="*/ 568 h 834"/>
                  <a:gd name="T62" fmla="*/ 759 w 834"/>
                  <a:gd name="T63" fmla="*/ 655 h 834"/>
                  <a:gd name="T64" fmla="*/ 694 w 834"/>
                  <a:gd name="T65" fmla="*/ 729 h 834"/>
                  <a:gd name="T66" fmla="*/ 612 w 834"/>
                  <a:gd name="T67" fmla="*/ 785 h 834"/>
                  <a:gd name="T68" fmla="*/ 520 w 834"/>
                  <a:gd name="T69" fmla="*/ 822 h 834"/>
                  <a:gd name="T70" fmla="*/ 417 w 834"/>
                  <a:gd name="T71" fmla="*/ 834 h 834"/>
                  <a:gd name="T72" fmla="*/ 314 w 834"/>
                  <a:gd name="T73" fmla="*/ 822 h 834"/>
                  <a:gd name="T74" fmla="*/ 221 w 834"/>
                  <a:gd name="T75" fmla="*/ 785 h 834"/>
                  <a:gd name="T76" fmla="*/ 140 w 834"/>
                  <a:gd name="T77" fmla="*/ 729 h 834"/>
                  <a:gd name="T78" fmla="*/ 75 w 834"/>
                  <a:gd name="T79" fmla="*/ 655 h 834"/>
                  <a:gd name="T80" fmla="*/ 27 w 834"/>
                  <a:gd name="T81" fmla="*/ 568 h 834"/>
                  <a:gd name="T82" fmla="*/ 3 w 834"/>
                  <a:gd name="T83" fmla="*/ 470 h 834"/>
                  <a:gd name="T84" fmla="*/ 3 w 834"/>
                  <a:gd name="T85" fmla="*/ 364 h 834"/>
                  <a:gd name="T86" fmla="*/ 27 w 834"/>
                  <a:gd name="T87" fmla="*/ 266 h 834"/>
                  <a:gd name="T88" fmla="*/ 74 w 834"/>
                  <a:gd name="T89" fmla="*/ 179 h 834"/>
                  <a:gd name="T90" fmla="*/ 139 w 834"/>
                  <a:gd name="T91" fmla="*/ 105 h 834"/>
                  <a:gd name="T92" fmla="*/ 220 w 834"/>
                  <a:gd name="T93" fmla="*/ 48 h 834"/>
                  <a:gd name="T94" fmla="*/ 314 w 834"/>
                  <a:gd name="T95" fmla="*/ 12 h 834"/>
                  <a:gd name="T96" fmla="*/ 416 w 834"/>
                  <a:gd name="T97" fmla="*/ 0 h 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34" h="834">
                    <a:moveTo>
                      <a:pt x="417" y="140"/>
                    </a:moveTo>
                    <a:lnTo>
                      <a:pt x="376" y="143"/>
                    </a:lnTo>
                    <a:lnTo>
                      <a:pt x="337" y="151"/>
                    </a:lnTo>
                    <a:lnTo>
                      <a:pt x="300" y="166"/>
                    </a:lnTo>
                    <a:lnTo>
                      <a:pt x="266" y="185"/>
                    </a:lnTo>
                    <a:lnTo>
                      <a:pt x="235" y="208"/>
                    </a:lnTo>
                    <a:lnTo>
                      <a:pt x="207" y="236"/>
                    </a:lnTo>
                    <a:lnTo>
                      <a:pt x="184" y="266"/>
                    </a:lnTo>
                    <a:lnTo>
                      <a:pt x="165" y="300"/>
                    </a:lnTo>
                    <a:lnTo>
                      <a:pt x="152" y="337"/>
                    </a:lnTo>
                    <a:lnTo>
                      <a:pt x="143" y="376"/>
                    </a:lnTo>
                    <a:lnTo>
                      <a:pt x="140" y="417"/>
                    </a:lnTo>
                    <a:lnTo>
                      <a:pt x="143" y="458"/>
                    </a:lnTo>
                    <a:lnTo>
                      <a:pt x="152" y="497"/>
                    </a:lnTo>
                    <a:lnTo>
                      <a:pt x="165" y="533"/>
                    </a:lnTo>
                    <a:lnTo>
                      <a:pt x="184" y="568"/>
                    </a:lnTo>
                    <a:lnTo>
                      <a:pt x="207" y="598"/>
                    </a:lnTo>
                    <a:lnTo>
                      <a:pt x="235" y="626"/>
                    </a:lnTo>
                    <a:lnTo>
                      <a:pt x="266" y="649"/>
                    </a:lnTo>
                    <a:lnTo>
                      <a:pt x="300" y="668"/>
                    </a:lnTo>
                    <a:lnTo>
                      <a:pt x="337" y="681"/>
                    </a:lnTo>
                    <a:lnTo>
                      <a:pt x="376" y="691"/>
                    </a:lnTo>
                    <a:lnTo>
                      <a:pt x="417" y="694"/>
                    </a:lnTo>
                    <a:lnTo>
                      <a:pt x="457" y="691"/>
                    </a:lnTo>
                    <a:lnTo>
                      <a:pt x="496" y="681"/>
                    </a:lnTo>
                    <a:lnTo>
                      <a:pt x="533" y="668"/>
                    </a:lnTo>
                    <a:lnTo>
                      <a:pt x="567" y="649"/>
                    </a:lnTo>
                    <a:lnTo>
                      <a:pt x="599" y="626"/>
                    </a:lnTo>
                    <a:lnTo>
                      <a:pt x="626" y="598"/>
                    </a:lnTo>
                    <a:lnTo>
                      <a:pt x="649" y="568"/>
                    </a:lnTo>
                    <a:lnTo>
                      <a:pt x="668" y="534"/>
                    </a:lnTo>
                    <a:lnTo>
                      <a:pt x="682" y="497"/>
                    </a:lnTo>
                    <a:lnTo>
                      <a:pt x="690" y="458"/>
                    </a:lnTo>
                    <a:lnTo>
                      <a:pt x="694" y="417"/>
                    </a:lnTo>
                    <a:lnTo>
                      <a:pt x="690" y="376"/>
                    </a:lnTo>
                    <a:lnTo>
                      <a:pt x="682" y="337"/>
                    </a:lnTo>
                    <a:lnTo>
                      <a:pt x="668" y="300"/>
                    </a:lnTo>
                    <a:lnTo>
                      <a:pt x="649" y="266"/>
                    </a:lnTo>
                    <a:lnTo>
                      <a:pt x="626" y="236"/>
                    </a:lnTo>
                    <a:lnTo>
                      <a:pt x="599" y="208"/>
                    </a:lnTo>
                    <a:lnTo>
                      <a:pt x="567" y="185"/>
                    </a:lnTo>
                    <a:lnTo>
                      <a:pt x="533" y="166"/>
                    </a:lnTo>
                    <a:lnTo>
                      <a:pt x="496" y="151"/>
                    </a:lnTo>
                    <a:lnTo>
                      <a:pt x="457" y="143"/>
                    </a:lnTo>
                    <a:lnTo>
                      <a:pt x="417" y="140"/>
                    </a:lnTo>
                    <a:close/>
                    <a:moveTo>
                      <a:pt x="416" y="0"/>
                    </a:moveTo>
                    <a:lnTo>
                      <a:pt x="468" y="3"/>
                    </a:lnTo>
                    <a:lnTo>
                      <a:pt x="519" y="12"/>
                    </a:lnTo>
                    <a:lnTo>
                      <a:pt x="567" y="28"/>
                    </a:lnTo>
                    <a:lnTo>
                      <a:pt x="612" y="48"/>
                    </a:lnTo>
                    <a:lnTo>
                      <a:pt x="655" y="74"/>
                    </a:lnTo>
                    <a:lnTo>
                      <a:pt x="694" y="105"/>
                    </a:lnTo>
                    <a:lnTo>
                      <a:pt x="728" y="140"/>
                    </a:lnTo>
                    <a:lnTo>
                      <a:pt x="759" y="179"/>
                    </a:lnTo>
                    <a:lnTo>
                      <a:pt x="784" y="221"/>
                    </a:lnTo>
                    <a:lnTo>
                      <a:pt x="805" y="266"/>
                    </a:lnTo>
                    <a:lnTo>
                      <a:pt x="821" y="315"/>
                    </a:lnTo>
                    <a:lnTo>
                      <a:pt x="831" y="364"/>
                    </a:lnTo>
                    <a:lnTo>
                      <a:pt x="834" y="417"/>
                    </a:lnTo>
                    <a:lnTo>
                      <a:pt x="831" y="470"/>
                    </a:lnTo>
                    <a:lnTo>
                      <a:pt x="821" y="519"/>
                    </a:lnTo>
                    <a:lnTo>
                      <a:pt x="805" y="568"/>
                    </a:lnTo>
                    <a:lnTo>
                      <a:pt x="785" y="613"/>
                    </a:lnTo>
                    <a:lnTo>
                      <a:pt x="759" y="655"/>
                    </a:lnTo>
                    <a:lnTo>
                      <a:pt x="728" y="694"/>
                    </a:lnTo>
                    <a:lnTo>
                      <a:pt x="694" y="729"/>
                    </a:lnTo>
                    <a:lnTo>
                      <a:pt x="655" y="759"/>
                    </a:lnTo>
                    <a:lnTo>
                      <a:pt x="612" y="785"/>
                    </a:lnTo>
                    <a:lnTo>
                      <a:pt x="567" y="806"/>
                    </a:lnTo>
                    <a:lnTo>
                      <a:pt x="520" y="822"/>
                    </a:lnTo>
                    <a:lnTo>
                      <a:pt x="469" y="831"/>
                    </a:lnTo>
                    <a:lnTo>
                      <a:pt x="417" y="834"/>
                    </a:lnTo>
                    <a:lnTo>
                      <a:pt x="365" y="831"/>
                    </a:lnTo>
                    <a:lnTo>
                      <a:pt x="314" y="822"/>
                    </a:lnTo>
                    <a:lnTo>
                      <a:pt x="266" y="806"/>
                    </a:lnTo>
                    <a:lnTo>
                      <a:pt x="221" y="785"/>
                    </a:lnTo>
                    <a:lnTo>
                      <a:pt x="179" y="759"/>
                    </a:lnTo>
                    <a:lnTo>
                      <a:pt x="140" y="729"/>
                    </a:lnTo>
                    <a:lnTo>
                      <a:pt x="105" y="694"/>
                    </a:lnTo>
                    <a:lnTo>
                      <a:pt x="75" y="655"/>
                    </a:lnTo>
                    <a:lnTo>
                      <a:pt x="48" y="613"/>
                    </a:lnTo>
                    <a:lnTo>
                      <a:pt x="27" y="568"/>
                    </a:lnTo>
                    <a:lnTo>
                      <a:pt x="12" y="519"/>
                    </a:lnTo>
                    <a:lnTo>
                      <a:pt x="3" y="470"/>
                    </a:lnTo>
                    <a:lnTo>
                      <a:pt x="0" y="417"/>
                    </a:lnTo>
                    <a:lnTo>
                      <a:pt x="3" y="364"/>
                    </a:lnTo>
                    <a:lnTo>
                      <a:pt x="12" y="315"/>
                    </a:lnTo>
                    <a:lnTo>
                      <a:pt x="27" y="266"/>
                    </a:lnTo>
                    <a:lnTo>
                      <a:pt x="48" y="221"/>
                    </a:lnTo>
                    <a:lnTo>
                      <a:pt x="74" y="179"/>
                    </a:lnTo>
                    <a:lnTo>
                      <a:pt x="104" y="140"/>
                    </a:lnTo>
                    <a:lnTo>
                      <a:pt x="139" y="105"/>
                    </a:lnTo>
                    <a:lnTo>
                      <a:pt x="178" y="74"/>
                    </a:lnTo>
                    <a:lnTo>
                      <a:pt x="220" y="48"/>
                    </a:lnTo>
                    <a:lnTo>
                      <a:pt x="265" y="28"/>
                    </a:lnTo>
                    <a:lnTo>
                      <a:pt x="314" y="12"/>
                    </a:lnTo>
                    <a:lnTo>
                      <a:pt x="364" y="3"/>
                    </a:lnTo>
                    <a:lnTo>
                      <a:pt x="416" y="0"/>
                    </a:lnTo>
                    <a:close/>
                  </a:path>
                </a:pathLst>
              </a:custGeom>
              <a:solidFill>
                <a:srgbClr val="D40000"/>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00000"/>
                  </a:solidFill>
                  <a:effectLst/>
                  <a:uLnTx/>
                  <a:uFillTx/>
                  <a:latin typeface="思源黑体 CN Bold" panose="020B0800000000000000" pitchFamily="34" charset="-122"/>
                </a:endParaRPr>
              </a:p>
            </p:txBody>
          </p:sp>
        </p:grpSp>
        <p:grpSp>
          <p:nvGrpSpPr>
            <p:cNvPr id="22" name="Group 37"/>
            <p:cNvGrpSpPr/>
            <p:nvPr/>
          </p:nvGrpSpPr>
          <p:grpSpPr>
            <a:xfrm>
              <a:off x="7450760" y="3205748"/>
              <a:ext cx="383798" cy="382702"/>
              <a:chOff x="1603375" y="1916113"/>
              <a:chExt cx="557213" cy="555625"/>
            </a:xfrm>
            <a:solidFill>
              <a:srgbClr val="1B69F2"/>
            </a:solidFill>
          </p:grpSpPr>
          <p:sp>
            <p:nvSpPr>
              <p:cNvPr id="23" name="Freeform 74"/>
              <p:cNvSpPr>
                <a:spLocks noEditPoints="1"/>
              </p:cNvSpPr>
              <p:nvPr/>
            </p:nvSpPr>
            <p:spPr bwMode="auto">
              <a:xfrm>
                <a:off x="1603375" y="1916113"/>
                <a:ext cx="557213" cy="555625"/>
              </a:xfrm>
              <a:custGeom>
                <a:avLst/>
                <a:gdLst>
                  <a:gd name="T0" fmla="*/ 190 w 3510"/>
                  <a:gd name="T1" fmla="*/ 3035 h 3500"/>
                  <a:gd name="T2" fmla="*/ 203 w 3510"/>
                  <a:gd name="T3" fmla="*/ 3200 h 3500"/>
                  <a:gd name="T4" fmla="*/ 333 w 3510"/>
                  <a:gd name="T5" fmla="*/ 3310 h 3500"/>
                  <a:gd name="T6" fmla="*/ 497 w 3510"/>
                  <a:gd name="T7" fmla="*/ 3297 h 3500"/>
                  <a:gd name="T8" fmla="*/ 905 w 3510"/>
                  <a:gd name="T9" fmla="*/ 2290 h 3500"/>
                  <a:gd name="T10" fmla="*/ 2237 w 3510"/>
                  <a:gd name="T11" fmla="*/ 180 h 3500"/>
                  <a:gd name="T12" fmla="*/ 1892 w 3510"/>
                  <a:gd name="T13" fmla="*/ 235 h 3500"/>
                  <a:gd name="T14" fmla="*/ 1576 w 3510"/>
                  <a:gd name="T15" fmla="*/ 401 h 3500"/>
                  <a:gd name="T16" fmla="*/ 1319 w 3510"/>
                  <a:gd name="T17" fmla="*/ 678 h 3500"/>
                  <a:gd name="T18" fmla="*/ 1174 w 3510"/>
                  <a:gd name="T19" fmla="*/ 1016 h 3500"/>
                  <a:gd name="T20" fmla="*/ 1150 w 3510"/>
                  <a:gd name="T21" fmla="*/ 1379 h 3500"/>
                  <a:gd name="T22" fmla="*/ 1247 w 3510"/>
                  <a:gd name="T23" fmla="*/ 1731 h 3500"/>
                  <a:gd name="T24" fmla="*/ 1465 w 3510"/>
                  <a:gd name="T25" fmla="*/ 2040 h 3500"/>
                  <a:gd name="T26" fmla="*/ 1774 w 3510"/>
                  <a:gd name="T27" fmla="*/ 2257 h 3500"/>
                  <a:gd name="T28" fmla="*/ 2127 w 3510"/>
                  <a:gd name="T29" fmla="*/ 2353 h 3500"/>
                  <a:gd name="T30" fmla="*/ 2491 w 3510"/>
                  <a:gd name="T31" fmla="*/ 2329 h 3500"/>
                  <a:gd name="T32" fmla="*/ 2830 w 3510"/>
                  <a:gd name="T33" fmla="*/ 2185 h 3500"/>
                  <a:gd name="T34" fmla="*/ 3111 w 3510"/>
                  <a:gd name="T35" fmla="*/ 1923 h 3500"/>
                  <a:gd name="T36" fmla="*/ 3280 w 3510"/>
                  <a:gd name="T37" fmla="*/ 1593 h 3500"/>
                  <a:gd name="T38" fmla="*/ 3329 w 3510"/>
                  <a:gd name="T39" fmla="*/ 1232 h 3500"/>
                  <a:gd name="T40" fmla="*/ 3257 w 3510"/>
                  <a:gd name="T41" fmla="*/ 876 h 3500"/>
                  <a:gd name="T42" fmla="*/ 3063 w 3510"/>
                  <a:gd name="T43" fmla="*/ 556 h 3500"/>
                  <a:gd name="T44" fmla="*/ 2777 w 3510"/>
                  <a:gd name="T45" fmla="*/ 321 h 3500"/>
                  <a:gd name="T46" fmla="*/ 2446 w 3510"/>
                  <a:gd name="T47" fmla="*/ 200 h 3500"/>
                  <a:gd name="T48" fmla="*/ 2319 w 3510"/>
                  <a:gd name="T49" fmla="*/ 2 h 3500"/>
                  <a:gd name="T50" fmla="*/ 2717 w 3510"/>
                  <a:gd name="T51" fmla="*/ 93 h 3500"/>
                  <a:gd name="T52" fmla="*/ 3074 w 3510"/>
                  <a:gd name="T53" fmla="*/ 312 h 3500"/>
                  <a:gd name="T54" fmla="*/ 3344 w 3510"/>
                  <a:gd name="T55" fmla="*/ 642 h 3500"/>
                  <a:gd name="T56" fmla="*/ 3487 w 3510"/>
                  <a:gd name="T57" fmla="*/ 1027 h 3500"/>
                  <a:gd name="T58" fmla="*/ 3508 w 3510"/>
                  <a:gd name="T59" fmla="*/ 1350 h 3500"/>
                  <a:gd name="T60" fmla="*/ 3416 w 3510"/>
                  <a:gd name="T61" fmla="*/ 1748 h 3500"/>
                  <a:gd name="T62" fmla="*/ 3197 w 3510"/>
                  <a:gd name="T63" fmla="*/ 2104 h 3500"/>
                  <a:gd name="T64" fmla="*/ 2867 w 3510"/>
                  <a:gd name="T65" fmla="*/ 2374 h 3500"/>
                  <a:gd name="T66" fmla="*/ 2480 w 3510"/>
                  <a:gd name="T67" fmla="*/ 2516 h 3500"/>
                  <a:gd name="T68" fmla="*/ 2075 w 3510"/>
                  <a:gd name="T69" fmla="*/ 2528 h 3500"/>
                  <a:gd name="T70" fmla="*/ 1684 w 3510"/>
                  <a:gd name="T71" fmla="*/ 2413 h 3500"/>
                  <a:gd name="T72" fmla="*/ 1251 w 3510"/>
                  <a:gd name="T73" fmla="*/ 2380 h 3500"/>
                  <a:gd name="T74" fmla="*/ 1432 w 3510"/>
                  <a:gd name="T75" fmla="*/ 2608 h 3500"/>
                  <a:gd name="T76" fmla="*/ 647 w 3510"/>
                  <a:gd name="T77" fmla="*/ 3414 h 3500"/>
                  <a:gd name="T78" fmla="*/ 442 w 3510"/>
                  <a:gd name="T79" fmla="*/ 3498 h 3500"/>
                  <a:gd name="T80" fmla="*/ 229 w 3510"/>
                  <a:gd name="T81" fmla="*/ 3462 h 3500"/>
                  <a:gd name="T82" fmla="*/ 60 w 3510"/>
                  <a:gd name="T83" fmla="*/ 3311 h 3500"/>
                  <a:gd name="T84" fmla="*/ 0 w 3510"/>
                  <a:gd name="T85" fmla="*/ 3102 h 3500"/>
                  <a:gd name="T86" fmla="*/ 38 w 3510"/>
                  <a:gd name="T87" fmla="*/ 2932 h 3500"/>
                  <a:gd name="T88" fmla="*/ 857 w 3510"/>
                  <a:gd name="T89" fmla="*/ 2085 h 3500"/>
                  <a:gd name="T90" fmla="*/ 952 w 3510"/>
                  <a:gd name="T91" fmla="*/ 2085 h 3500"/>
                  <a:gd name="T92" fmla="*/ 1172 w 3510"/>
                  <a:gd name="T93" fmla="*/ 1965 h 3500"/>
                  <a:gd name="T94" fmla="*/ 1005 w 3510"/>
                  <a:gd name="T95" fmla="*/ 1590 h 3500"/>
                  <a:gd name="T96" fmla="*/ 967 w 3510"/>
                  <a:gd name="T97" fmla="*/ 1187 h 3500"/>
                  <a:gd name="T98" fmla="*/ 1057 w 3510"/>
                  <a:gd name="T99" fmla="*/ 790 h 3500"/>
                  <a:gd name="T100" fmla="*/ 1277 w 3510"/>
                  <a:gd name="T101" fmla="*/ 435 h 3500"/>
                  <a:gd name="T102" fmla="*/ 1608 w 3510"/>
                  <a:gd name="T103" fmla="*/ 165 h 3500"/>
                  <a:gd name="T104" fmla="*/ 1993 w 3510"/>
                  <a:gd name="T105" fmla="*/ 23 h 3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509" h="3500">
                    <a:moveTo>
                      <a:pt x="649" y="2545"/>
                    </a:moveTo>
                    <a:lnTo>
                      <a:pt x="245" y="2947"/>
                    </a:lnTo>
                    <a:lnTo>
                      <a:pt x="221" y="2975"/>
                    </a:lnTo>
                    <a:lnTo>
                      <a:pt x="203" y="3005"/>
                    </a:lnTo>
                    <a:lnTo>
                      <a:pt x="190" y="3035"/>
                    </a:lnTo>
                    <a:lnTo>
                      <a:pt x="183" y="3068"/>
                    </a:lnTo>
                    <a:lnTo>
                      <a:pt x="181" y="3102"/>
                    </a:lnTo>
                    <a:lnTo>
                      <a:pt x="183" y="3135"/>
                    </a:lnTo>
                    <a:lnTo>
                      <a:pt x="190" y="3168"/>
                    </a:lnTo>
                    <a:lnTo>
                      <a:pt x="203" y="3200"/>
                    </a:lnTo>
                    <a:lnTo>
                      <a:pt x="221" y="3230"/>
                    </a:lnTo>
                    <a:lnTo>
                      <a:pt x="245" y="3256"/>
                    </a:lnTo>
                    <a:lnTo>
                      <a:pt x="271" y="3279"/>
                    </a:lnTo>
                    <a:lnTo>
                      <a:pt x="301" y="3297"/>
                    </a:lnTo>
                    <a:lnTo>
                      <a:pt x="333" y="3310"/>
                    </a:lnTo>
                    <a:lnTo>
                      <a:pt x="366" y="3318"/>
                    </a:lnTo>
                    <a:lnTo>
                      <a:pt x="399" y="3320"/>
                    </a:lnTo>
                    <a:lnTo>
                      <a:pt x="433" y="3318"/>
                    </a:lnTo>
                    <a:lnTo>
                      <a:pt x="466" y="3310"/>
                    </a:lnTo>
                    <a:lnTo>
                      <a:pt x="497" y="3297"/>
                    </a:lnTo>
                    <a:lnTo>
                      <a:pt x="527" y="3279"/>
                    </a:lnTo>
                    <a:lnTo>
                      <a:pt x="553" y="3256"/>
                    </a:lnTo>
                    <a:lnTo>
                      <a:pt x="957" y="2853"/>
                    </a:lnTo>
                    <a:lnTo>
                      <a:pt x="649" y="2545"/>
                    </a:lnTo>
                    <a:close/>
                    <a:moveTo>
                      <a:pt x="905" y="2290"/>
                    </a:moveTo>
                    <a:lnTo>
                      <a:pt x="776" y="2417"/>
                    </a:lnTo>
                    <a:lnTo>
                      <a:pt x="1086" y="2726"/>
                    </a:lnTo>
                    <a:lnTo>
                      <a:pt x="1214" y="2597"/>
                    </a:lnTo>
                    <a:lnTo>
                      <a:pt x="905" y="2290"/>
                    </a:lnTo>
                    <a:close/>
                    <a:moveTo>
                      <a:pt x="2237" y="180"/>
                    </a:moveTo>
                    <a:lnTo>
                      <a:pt x="2167" y="182"/>
                    </a:lnTo>
                    <a:lnTo>
                      <a:pt x="2097" y="189"/>
                    </a:lnTo>
                    <a:lnTo>
                      <a:pt x="2028" y="200"/>
                    </a:lnTo>
                    <a:lnTo>
                      <a:pt x="1959" y="215"/>
                    </a:lnTo>
                    <a:lnTo>
                      <a:pt x="1892" y="235"/>
                    </a:lnTo>
                    <a:lnTo>
                      <a:pt x="1825" y="260"/>
                    </a:lnTo>
                    <a:lnTo>
                      <a:pt x="1760" y="288"/>
                    </a:lnTo>
                    <a:lnTo>
                      <a:pt x="1698" y="321"/>
                    </a:lnTo>
                    <a:lnTo>
                      <a:pt x="1636" y="360"/>
                    </a:lnTo>
                    <a:lnTo>
                      <a:pt x="1576" y="401"/>
                    </a:lnTo>
                    <a:lnTo>
                      <a:pt x="1519" y="448"/>
                    </a:lnTo>
                    <a:lnTo>
                      <a:pt x="1465" y="498"/>
                    </a:lnTo>
                    <a:lnTo>
                      <a:pt x="1411" y="556"/>
                    </a:lnTo>
                    <a:lnTo>
                      <a:pt x="1363" y="615"/>
                    </a:lnTo>
                    <a:lnTo>
                      <a:pt x="1319" y="678"/>
                    </a:lnTo>
                    <a:lnTo>
                      <a:pt x="1281" y="741"/>
                    </a:lnTo>
                    <a:lnTo>
                      <a:pt x="1247" y="808"/>
                    </a:lnTo>
                    <a:lnTo>
                      <a:pt x="1218" y="876"/>
                    </a:lnTo>
                    <a:lnTo>
                      <a:pt x="1193" y="946"/>
                    </a:lnTo>
                    <a:lnTo>
                      <a:pt x="1174" y="1016"/>
                    </a:lnTo>
                    <a:lnTo>
                      <a:pt x="1159" y="1088"/>
                    </a:lnTo>
                    <a:lnTo>
                      <a:pt x="1150" y="1160"/>
                    </a:lnTo>
                    <a:lnTo>
                      <a:pt x="1146" y="1232"/>
                    </a:lnTo>
                    <a:lnTo>
                      <a:pt x="1146" y="1306"/>
                    </a:lnTo>
                    <a:lnTo>
                      <a:pt x="1150" y="1379"/>
                    </a:lnTo>
                    <a:lnTo>
                      <a:pt x="1159" y="1451"/>
                    </a:lnTo>
                    <a:lnTo>
                      <a:pt x="1174" y="1522"/>
                    </a:lnTo>
                    <a:lnTo>
                      <a:pt x="1193" y="1593"/>
                    </a:lnTo>
                    <a:lnTo>
                      <a:pt x="1218" y="1662"/>
                    </a:lnTo>
                    <a:lnTo>
                      <a:pt x="1247" y="1731"/>
                    </a:lnTo>
                    <a:lnTo>
                      <a:pt x="1281" y="1797"/>
                    </a:lnTo>
                    <a:lnTo>
                      <a:pt x="1319" y="1861"/>
                    </a:lnTo>
                    <a:lnTo>
                      <a:pt x="1363" y="1923"/>
                    </a:lnTo>
                    <a:lnTo>
                      <a:pt x="1411" y="1983"/>
                    </a:lnTo>
                    <a:lnTo>
                      <a:pt x="1465" y="2040"/>
                    </a:lnTo>
                    <a:lnTo>
                      <a:pt x="1521" y="2093"/>
                    </a:lnTo>
                    <a:lnTo>
                      <a:pt x="1582" y="2141"/>
                    </a:lnTo>
                    <a:lnTo>
                      <a:pt x="1643" y="2185"/>
                    </a:lnTo>
                    <a:lnTo>
                      <a:pt x="1708" y="2223"/>
                    </a:lnTo>
                    <a:lnTo>
                      <a:pt x="1774" y="2257"/>
                    </a:lnTo>
                    <a:lnTo>
                      <a:pt x="1843" y="2286"/>
                    </a:lnTo>
                    <a:lnTo>
                      <a:pt x="1912" y="2310"/>
                    </a:lnTo>
                    <a:lnTo>
                      <a:pt x="1984" y="2329"/>
                    </a:lnTo>
                    <a:lnTo>
                      <a:pt x="2055" y="2344"/>
                    </a:lnTo>
                    <a:lnTo>
                      <a:pt x="2127" y="2353"/>
                    </a:lnTo>
                    <a:lnTo>
                      <a:pt x="2201" y="2358"/>
                    </a:lnTo>
                    <a:lnTo>
                      <a:pt x="2274" y="2358"/>
                    </a:lnTo>
                    <a:lnTo>
                      <a:pt x="2346" y="2353"/>
                    </a:lnTo>
                    <a:lnTo>
                      <a:pt x="2419" y="2344"/>
                    </a:lnTo>
                    <a:lnTo>
                      <a:pt x="2491" y="2329"/>
                    </a:lnTo>
                    <a:lnTo>
                      <a:pt x="2561" y="2310"/>
                    </a:lnTo>
                    <a:lnTo>
                      <a:pt x="2631" y="2286"/>
                    </a:lnTo>
                    <a:lnTo>
                      <a:pt x="2700" y="2257"/>
                    </a:lnTo>
                    <a:lnTo>
                      <a:pt x="2767" y="2223"/>
                    </a:lnTo>
                    <a:lnTo>
                      <a:pt x="2830" y="2185"/>
                    </a:lnTo>
                    <a:lnTo>
                      <a:pt x="2893" y="2141"/>
                    </a:lnTo>
                    <a:lnTo>
                      <a:pt x="2953" y="2093"/>
                    </a:lnTo>
                    <a:lnTo>
                      <a:pt x="3010" y="2040"/>
                    </a:lnTo>
                    <a:lnTo>
                      <a:pt x="3063" y="1983"/>
                    </a:lnTo>
                    <a:lnTo>
                      <a:pt x="3111" y="1923"/>
                    </a:lnTo>
                    <a:lnTo>
                      <a:pt x="3155" y="1861"/>
                    </a:lnTo>
                    <a:lnTo>
                      <a:pt x="3193" y="1797"/>
                    </a:lnTo>
                    <a:lnTo>
                      <a:pt x="3227" y="1731"/>
                    </a:lnTo>
                    <a:lnTo>
                      <a:pt x="3257" y="1662"/>
                    </a:lnTo>
                    <a:lnTo>
                      <a:pt x="3280" y="1593"/>
                    </a:lnTo>
                    <a:lnTo>
                      <a:pt x="3299" y="1522"/>
                    </a:lnTo>
                    <a:lnTo>
                      <a:pt x="3314" y="1451"/>
                    </a:lnTo>
                    <a:lnTo>
                      <a:pt x="3324" y="1379"/>
                    </a:lnTo>
                    <a:lnTo>
                      <a:pt x="3329" y="1306"/>
                    </a:lnTo>
                    <a:lnTo>
                      <a:pt x="3329" y="1232"/>
                    </a:lnTo>
                    <a:lnTo>
                      <a:pt x="3324" y="1160"/>
                    </a:lnTo>
                    <a:lnTo>
                      <a:pt x="3314" y="1088"/>
                    </a:lnTo>
                    <a:lnTo>
                      <a:pt x="3299" y="1016"/>
                    </a:lnTo>
                    <a:lnTo>
                      <a:pt x="3280" y="946"/>
                    </a:lnTo>
                    <a:lnTo>
                      <a:pt x="3257" y="876"/>
                    </a:lnTo>
                    <a:lnTo>
                      <a:pt x="3227" y="808"/>
                    </a:lnTo>
                    <a:lnTo>
                      <a:pt x="3193" y="741"/>
                    </a:lnTo>
                    <a:lnTo>
                      <a:pt x="3155" y="678"/>
                    </a:lnTo>
                    <a:lnTo>
                      <a:pt x="3111" y="615"/>
                    </a:lnTo>
                    <a:lnTo>
                      <a:pt x="3063" y="556"/>
                    </a:lnTo>
                    <a:lnTo>
                      <a:pt x="3010" y="498"/>
                    </a:lnTo>
                    <a:lnTo>
                      <a:pt x="2955" y="448"/>
                    </a:lnTo>
                    <a:lnTo>
                      <a:pt x="2898" y="401"/>
                    </a:lnTo>
                    <a:lnTo>
                      <a:pt x="2839" y="360"/>
                    </a:lnTo>
                    <a:lnTo>
                      <a:pt x="2777" y="321"/>
                    </a:lnTo>
                    <a:lnTo>
                      <a:pt x="2713" y="288"/>
                    </a:lnTo>
                    <a:lnTo>
                      <a:pt x="2648" y="260"/>
                    </a:lnTo>
                    <a:lnTo>
                      <a:pt x="2583" y="235"/>
                    </a:lnTo>
                    <a:lnTo>
                      <a:pt x="2514" y="215"/>
                    </a:lnTo>
                    <a:lnTo>
                      <a:pt x="2446" y="200"/>
                    </a:lnTo>
                    <a:lnTo>
                      <a:pt x="2376" y="189"/>
                    </a:lnTo>
                    <a:lnTo>
                      <a:pt x="2307" y="182"/>
                    </a:lnTo>
                    <a:lnTo>
                      <a:pt x="2237" y="180"/>
                    </a:lnTo>
                    <a:close/>
                    <a:moveTo>
                      <a:pt x="2237" y="0"/>
                    </a:moveTo>
                    <a:lnTo>
                      <a:pt x="2319" y="2"/>
                    </a:lnTo>
                    <a:lnTo>
                      <a:pt x="2400" y="11"/>
                    </a:lnTo>
                    <a:lnTo>
                      <a:pt x="2480" y="23"/>
                    </a:lnTo>
                    <a:lnTo>
                      <a:pt x="2560" y="41"/>
                    </a:lnTo>
                    <a:lnTo>
                      <a:pt x="2639" y="65"/>
                    </a:lnTo>
                    <a:lnTo>
                      <a:pt x="2717" y="93"/>
                    </a:lnTo>
                    <a:lnTo>
                      <a:pt x="2792" y="126"/>
                    </a:lnTo>
                    <a:lnTo>
                      <a:pt x="2867" y="165"/>
                    </a:lnTo>
                    <a:lnTo>
                      <a:pt x="2938" y="209"/>
                    </a:lnTo>
                    <a:lnTo>
                      <a:pt x="3007" y="258"/>
                    </a:lnTo>
                    <a:lnTo>
                      <a:pt x="3074" y="312"/>
                    </a:lnTo>
                    <a:lnTo>
                      <a:pt x="3138" y="371"/>
                    </a:lnTo>
                    <a:lnTo>
                      <a:pt x="3197" y="435"/>
                    </a:lnTo>
                    <a:lnTo>
                      <a:pt x="3252" y="502"/>
                    </a:lnTo>
                    <a:lnTo>
                      <a:pt x="3300" y="571"/>
                    </a:lnTo>
                    <a:lnTo>
                      <a:pt x="3344" y="642"/>
                    </a:lnTo>
                    <a:lnTo>
                      <a:pt x="3383" y="716"/>
                    </a:lnTo>
                    <a:lnTo>
                      <a:pt x="3416" y="791"/>
                    </a:lnTo>
                    <a:lnTo>
                      <a:pt x="3445" y="869"/>
                    </a:lnTo>
                    <a:lnTo>
                      <a:pt x="3469" y="947"/>
                    </a:lnTo>
                    <a:lnTo>
                      <a:pt x="3487" y="1027"/>
                    </a:lnTo>
                    <a:lnTo>
                      <a:pt x="3499" y="1107"/>
                    </a:lnTo>
                    <a:lnTo>
                      <a:pt x="3508" y="1188"/>
                    </a:lnTo>
                    <a:lnTo>
                      <a:pt x="3510" y="1270"/>
                    </a:lnTo>
                    <a:lnTo>
                      <a:pt x="3510" y="1270"/>
                    </a:lnTo>
                    <a:lnTo>
                      <a:pt x="3508" y="1350"/>
                    </a:lnTo>
                    <a:lnTo>
                      <a:pt x="3499" y="1432"/>
                    </a:lnTo>
                    <a:lnTo>
                      <a:pt x="3487" y="1512"/>
                    </a:lnTo>
                    <a:lnTo>
                      <a:pt x="3469" y="1592"/>
                    </a:lnTo>
                    <a:lnTo>
                      <a:pt x="3445" y="1670"/>
                    </a:lnTo>
                    <a:lnTo>
                      <a:pt x="3416" y="1748"/>
                    </a:lnTo>
                    <a:lnTo>
                      <a:pt x="3383" y="1823"/>
                    </a:lnTo>
                    <a:lnTo>
                      <a:pt x="3344" y="1896"/>
                    </a:lnTo>
                    <a:lnTo>
                      <a:pt x="3300" y="1968"/>
                    </a:lnTo>
                    <a:lnTo>
                      <a:pt x="3252" y="2037"/>
                    </a:lnTo>
                    <a:lnTo>
                      <a:pt x="3197" y="2104"/>
                    </a:lnTo>
                    <a:lnTo>
                      <a:pt x="3138" y="2167"/>
                    </a:lnTo>
                    <a:lnTo>
                      <a:pt x="3074" y="2226"/>
                    </a:lnTo>
                    <a:lnTo>
                      <a:pt x="3007" y="2280"/>
                    </a:lnTo>
                    <a:lnTo>
                      <a:pt x="2938" y="2330"/>
                    </a:lnTo>
                    <a:lnTo>
                      <a:pt x="2867" y="2374"/>
                    </a:lnTo>
                    <a:lnTo>
                      <a:pt x="2792" y="2412"/>
                    </a:lnTo>
                    <a:lnTo>
                      <a:pt x="2717" y="2446"/>
                    </a:lnTo>
                    <a:lnTo>
                      <a:pt x="2639" y="2474"/>
                    </a:lnTo>
                    <a:lnTo>
                      <a:pt x="2560" y="2498"/>
                    </a:lnTo>
                    <a:lnTo>
                      <a:pt x="2480" y="2516"/>
                    </a:lnTo>
                    <a:lnTo>
                      <a:pt x="2400" y="2528"/>
                    </a:lnTo>
                    <a:lnTo>
                      <a:pt x="2319" y="2536"/>
                    </a:lnTo>
                    <a:lnTo>
                      <a:pt x="2237" y="2539"/>
                    </a:lnTo>
                    <a:lnTo>
                      <a:pt x="2156" y="2536"/>
                    </a:lnTo>
                    <a:lnTo>
                      <a:pt x="2075" y="2528"/>
                    </a:lnTo>
                    <a:lnTo>
                      <a:pt x="1994" y="2516"/>
                    </a:lnTo>
                    <a:lnTo>
                      <a:pt x="1915" y="2498"/>
                    </a:lnTo>
                    <a:lnTo>
                      <a:pt x="1837" y="2474"/>
                    </a:lnTo>
                    <a:lnTo>
                      <a:pt x="1759" y="2447"/>
                    </a:lnTo>
                    <a:lnTo>
                      <a:pt x="1684" y="2413"/>
                    </a:lnTo>
                    <a:lnTo>
                      <a:pt x="1610" y="2375"/>
                    </a:lnTo>
                    <a:lnTo>
                      <a:pt x="1538" y="2331"/>
                    </a:lnTo>
                    <a:lnTo>
                      <a:pt x="1469" y="2282"/>
                    </a:lnTo>
                    <a:lnTo>
                      <a:pt x="1403" y="2228"/>
                    </a:lnTo>
                    <a:lnTo>
                      <a:pt x="1251" y="2380"/>
                    </a:lnTo>
                    <a:lnTo>
                      <a:pt x="1405" y="2534"/>
                    </a:lnTo>
                    <a:lnTo>
                      <a:pt x="1419" y="2551"/>
                    </a:lnTo>
                    <a:lnTo>
                      <a:pt x="1427" y="2569"/>
                    </a:lnTo>
                    <a:lnTo>
                      <a:pt x="1432" y="2588"/>
                    </a:lnTo>
                    <a:lnTo>
                      <a:pt x="1432" y="2608"/>
                    </a:lnTo>
                    <a:lnTo>
                      <a:pt x="1427" y="2627"/>
                    </a:lnTo>
                    <a:lnTo>
                      <a:pt x="1419" y="2645"/>
                    </a:lnTo>
                    <a:lnTo>
                      <a:pt x="1405" y="2661"/>
                    </a:lnTo>
                    <a:lnTo>
                      <a:pt x="682" y="3383"/>
                    </a:lnTo>
                    <a:lnTo>
                      <a:pt x="647" y="3414"/>
                    </a:lnTo>
                    <a:lnTo>
                      <a:pt x="609" y="3441"/>
                    </a:lnTo>
                    <a:lnTo>
                      <a:pt x="570" y="3462"/>
                    </a:lnTo>
                    <a:lnTo>
                      <a:pt x="529" y="3479"/>
                    </a:lnTo>
                    <a:lnTo>
                      <a:pt x="486" y="3490"/>
                    </a:lnTo>
                    <a:lnTo>
                      <a:pt x="442" y="3498"/>
                    </a:lnTo>
                    <a:lnTo>
                      <a:pt x="399" y="3500"/>
                    </a:lnTo>
                    <a:lnTo>
                      <a:pt x="355" y="3498"/>
                    </a:lnTo>
                    <a:lnTo>
                      <a:pt x="312" y="3490"/>
                    </a:lnTo>
                    <a:lnTo>
                      <a:pt x="269" y="3479"/>
                    </a:lnTo>
                    <a:lnTo>
                      <a:pt x="229" y="3462"/>
                    </a:lnTo>
                    <a:lnTo>
                      <a:pt x="189" y="3441"/>
                    </a:lnTo>
                    <a:lnTo>
                      <a:pt x="151" y="3414"/>
                    </a:lnTo>
                    <a:lnTo>
                      <a:pt x="117" y="3383"/>
                    </a:lnTo>
                    <a:lnTo>
                      <a:pt x="86" y="3349"/>
                    </a:lnTo>
                    <a:lnTo>
                      <a:pt x="60" y="3311"/>
                    </a:lnTo>
                    <a:lnTo>
                      <a:pt x="38" y="3272"/>
                    </a:lnTo>
                    <a:lnTo>
                      <a:pt x="21" y="3232"/>
                    </a:lnTo>
                    <a:lnTo>
                      <a:pt x="10" y="3189"/>
                    </a:lnTo>
                    <a:lnTo>
                      <a:pt x="2" y="3146"/>
                    </a:lnTo>
                    <a:lnTo>
                      <a:pt x="0" y="3102"/>
                    </a:lnTo>
                    <a:lnTo>
                      <a:pt x="0" y="3102"/>
                    </a:lnTo>
                    <a:lnTo>
                      <a:pt x="2" y="3059"/>
                    </a:lnTo>
                    <a:lnTo>
                      <a:pt x="10" y="3015"/>
                    </a:lnTo>
                    <a:lnTo>
                      <a:pt x="21" y="2973"/>
                    </a:lnTo>
                    <a:lnTo>
                      <a:pt x="38" y="2932"/>
                    </a:lnTo>
                    <a:lnTo>
                      <a:pt x="60" y="2892"/>
                    </a:lnTo>
                    <a:lnTo>
                      <a:pt x="86" y="2855"/>
                    </a:lnTo>
                    <a:lnTo>
                      <a:pt x="117" y="2820"/>
                    </a:lnTo>
                    <a:lnTo>
                      <a:pt x="841" y="2099"/>
                    </a:lnTo>
                    <a:lnTo>
                      <a:pt x="857" y="2085"/>
                    </a:lnTo>
                    <a:lnTo>
                      <a:pt x="875" y="2077"/>
                    </a:lnTo>
                    <a:lnTo>
                      <a:pt x="895" y="2072"/>
                    </a:lnTo>
                    <a:lnTo>
                      <a:pt x="915" y="2072"/>
                    </a:lnTo>
                    <a:lnTo>
                      <a:pt x="934" y="2077"/>
                    </a:lnTo>
                    <a:lnTo>
                      <a:pt x="952" y="2085"/>
                    </a:lnTo>
                    <a:lnTo>
                      <a:pt x="969" y="2099"/>
                    </a:lnTo>
                    <a:lnTo>
                      <a:pt x="1123" y="2253"/>
                    </a:lnTo>
                    <a:lnTo>
                      <a:pt x="1275" y="2101"/>
                    </a:lnTo>
                    <a:lnTo>
                      <a:pt x="1221" y="2035"/>
                    </a:lnTo>
                    <a:lnTo>
                      <a:pt x="1172" y="1965"/>
                    </a:lnTo>
                    <a:lnTo>
                      <a:pt x="1129" y="1894"/>
                    </a:lnTo>
                    <a:lnTo>
                      <a:pt x="1090" y="1821"/>
                    </a:lnTo>
                    <a:lnTo>
                      <a:pt x="1056" y="1745"/>
                    </a:lnTo>
                    <a:lnTo>
                      <a:pt x="1029" y="1668"/>
                    </a:lnTo>
                    <a:lnTo>
                      <a:pt x="1005" y="1590"/>
                    </a:lnTo>
                    <a:lnTo>
                      <a:pt x="987" y="1510"/>
                    </a:lnTo>
                    <a:lnTo>
                      <a:pt x="974" y="1430"/>
                    </a:lnTo>
                    <a:lnTo>
                      <a:pt x="967" y="1349"/>
                    </a:lnTo>
                    <a:lnTo>
                      <a:pt x="964" y="1267"/>
                    </a:lnTo>
                    <a:lnTo>
                      <a:pt x="967" y="1187"/>
                    </a:lnTo>
                    <a:lnTo>
                      <a:pt x="974" y="1106"/>
                    </a:lnTo>
                    <a:lnTo>
                      <a:pt x="988" y="1026"/>
                    </a:lnTo>
                    <a:lnTo>
                      <a:pt x="1006" y="946"/>
                    </a:lnTo>
                    <a:lnTo>
                      <a:pt x="1030" y="868"/>
                    </a:lnTo>
                    <a:lnTo>
                      <a:pt x="1057" y="790"/>
                    </a:lnTo>
                    <a:lnTo>
                      <a:pt x="1091" y="715"/>
                    </a:lnTo>
                    <a:lnTo>
                      <a:pt x="1130" y="642"/>
                    </a:lnTo>
                    <a:lnTo>
                      <a:pt x="1174" y="570"/>
                    </a:lnTo>
                    <a:lnTo>
                      <a:pt x="1223" y="501"/>
                    </a:lnTo>
                    <a:lnTo>
                      <a:pt x="1277" y="435"/>
                    </a:lnTo>
                    <a:lnTo>
                      <a:pt x="1337" y="371"/>
                    </a:lnTo>
                    <a:lnTo>
                      <a:pt x="1400" y="312"/>
                    </a:lnTo>
                    <a:lnTo>
                      <a:pt x="1467" y="258"/>
                    </a:lnTo>
                    <a:lnTo>
                      <a:pt x="1536" y="209"/>
                    </a:lnTo>
                    <a:lnTo>
                      <a:pt x="1608" y="165"/>
                    </a:lnTo>
                    <a:lnTo>
                      <a:pt x="1682" y="126"/>
                    </a:lnTo>
                    <a:lnTo>
                      <a:pt x="1757" y="93"/>
                    </a:lnTo>
                    <a:lnTo>
                      <a:pt x="1835" y="65"/>
                    </a:lnTo>
                    <a:lnTo>
                      <a:pt x="1913" y="41"/>
                    </a:lnTo>
                    <a:lnTo>
                      <a:pt x="1993" y="23"/>
                    </a:lnTo>
                    <a:lnTo>
                      <a:pt x="2074" y="11"/>
                    </a:lnTo>
                    <a:lnTo>
                      <a:pt x="2156" y="2"/>
                    </a:lnTo>
                    <a:lnTo>
                      <a:pt x="2237" y="0"/>
                    </a:lnTo>
                    <a:close/>
                  </a:path>
                </a:pathLst>
              </a:custGeom>
              <a:solidFill>
                <a:srgbClr val="D40000"/>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00000"/>
                  </a:solidFill>
                  <a:effectLst/>
                  <a:uLnTx/>
                  <a:uFillTx/>
                  <a:latin typeface="思源黑体 CN Bold" panose="020B0800000000000000" pitchFamily="34" charset="-122"/>
                </a:endParaRPr>
              </a:p>
            </p:txBody>
          </p:sp>
          <p:sp>
            <p:nvSpPr>
              <p:cNvPr id="24" name="Freeform 75"/>
              <p:cNvSpPr>
                <a:spLocks noEditPoints="1"/>
              </p:cNvSpPr>
              <p:nvPr/>
            </p:nvSpPr>
            <p:spPr bwMode="auto">
              <a:xfrm>
                <a:off x="1819275" y="1978026"/>
                <a:ext cx="279400" cy="279400"/>
              </a:xfrm>
              <a:custGeom>
                <a:avLst/>
                <a:gdLst>
                  <a:gd name="T0" fmla="*/ 760 w 1765"/>
                  <a:gd name="T1" fmla="*/ 191 h 1760"/>
                  <a:gd name="T2" fmla="*/ 586 w 1765"/>
                  <a:gd name="T3" fmla="*/ 246 h 1760"/>
                  <a:gd name="T4" fmla="*/ 432 w 1765"/>
                  <a:gd name="T5" fmla="*/ 344 h 1760"/>
                  <a:gd name="T6" fmla="*/ 306 w 1765"/>
                  <a:gd name="T7" fmla="*/ 480 h 1760"/>
                  <a:gd name="T8" fmla="*/ 222 w 1765"/>
                  <a:gd name="T9" fmla="*/ 641 h 1760"/>
                  <a:gd name="T10" fmla="*/ 183 w 1765"/>
                  <a:gd name="T11" fmla="*/ 819 h 1760"/>
                  <a:gd name="T12" fmla="*/ 192 w 1765"/>
                  <a:gd name="T13" fmla="*/ 1003 h 1760"/>
                  <a:gd name="T14" fmla="*/ 246 w 1765"/>
                  <a:gd name="T15" fmla="*/ 1175 h 1760"/>
                  <a:gd name="T16" fmla="*/ 344 w 1765"/>
                  <a:gd name="T17" fmla="*/ 1329 h 1760"/>
                  <a:gd name="T18" fmla="*/ 481 w 1765"/>
                  <a:gd name="T19" fmla="*/ 1454 h 1760"/>
                  <a:gd name="T20" fmla="*/ 641 w 1765"/>
                  <a:gd name="T21" fmla="*/ 1538 h 1760"/>
                  <a:gd name="T22" fmla="*/ 820 w 1765"/>
                  <a:gd name="T23" fmla="*/ 1577 h 1760"/>
                  <a:gd name="T24" fmla="*/ 1005 w 1765"/>
                  <a:gd name="T25" fmla="*/ 1569 h 1760"/>
                  <a:gd name="T26" fmla="*/ 1179 w 1765"/>
                  <a:gd name="T27" fmla="*/ 1515 h 1760"/>
                  <a:gd name="T28" fmla="*/ 1333 w 1765"/>
                  <a:gd name="T29" fmla="*/ 1417 h 1760"/>
                  <a:gd name="T30" fmla="*/ 1457 w 1765"/>
                  <a:gd name="T31" fmla="*/ 1280 h 1760"/>
                  <a:gd name="T32" fmla="*/ 1541 w 1765"/>
                  <a:gd name="T33" fmla="*/ 1120 h 1760"/>
                  <a:gd name="T34" fmla="*/ 1581 w 1765"/>
                  <a:gd name="T35" fmla="*/ 942 h 1760"/>
                  <a:gd name="T36" fmla="*/ 1573 w 1765"/>
                  <a:gd name="T37" fmla="*/ 758 h 1760"/>
                  <a:gd name="T38" fmla="*/ 1518 w 1765"/>
                  <a:gd name="T39" fmla="*/ 585 h 1760"/>
                  <a:gd name="T40" fmla="*/ 1420 w 1765"/>
                  <a:gd name="T41" fmla="*/ 431 h 1760"/>
                  <a:gd name="T42" fmla="*/ 1284 w 1765"/>
                  <a:gd name="T43" fmla="*/ 307 h 1760"/>
                  <a:gd name="T44" fmla="*/ 1122 w 1765"/>
                  <a:gd name="T45" fmla="*/ 223 h 1760"/>
                  <a:gd name="T46" fmla="*/ 944 w 1765"/>
                  <a:gd name="T47" fmla="*/ 184 h 1760"/>
                  <a:gd name="T48" fmla="*/ 952 w 1765"/>
                  <a:gd name="T49" fmla="*/ 3 h 1760"/>
                  <a:gd name="T50" fmla="*/ 1155 w 1765"/>
                  <a:gd name="T51" fmla="*/ 44 h 1760"/>
                  <a:gd name="T52" fmla="*/ 1342 w 1765"/>
                  <a:gd name="T53" fmla="*/ 130 h 1760"/>
                  <a:gd name="T54" fmla="*/ 1506 w 1765"/>
                  <a:gd name="T55" fmla="*/ 258 h 1760"/>
                  <a:gd name="T56" fmla="*/ 1635 w 1765"/>
                  <a:gd name="T57" fmla="*/ 421 h 1760"/>
                  <a:gd name="T58" fmla="*/ 1721 w 1765"/>
                  <a:gd name="T59" fmla="*/ 608 h 1760"/>
                  <a:gd name="T60" fmla="*/ 1761 w 1765"/>
                  <a:gd name="T61" fmla="*/ 811 h 1760"/>
                  <a:gd name="T62" fmla="*/ 1753 w 1765"/>
                  <a:gd name="T63" fmla="*/ 1019 h 1760"/>
                  <a:gd name="T64" fmla="*/ 1698 w 1765"/>
                  <a:gd name="T65" fmla="*/ 1217 h 1760"/>
                  <a:gd name="T66" fmla="*/ 1597 w 1765"/>
                  <a:gd name="T67" fmla="*/ 1396 h 1760"/>
                  <a:gd name="T68" fmla="*/ 1454 w 1765"/>
                  <a:gd name="T69" fmla="*/ 1550 h 1760"/>
                  <a:gd name="T70" fmla="*/ 1282 w 1765"/>
                  <a:gd name="T71" fmla="*/ 1664 h 1760"/>
                  <a:gd name="T72" fmla="*/ 1089 w 1765"/>
                  <a:gd name="T73" fmla="*/ 1735 h 1760"/>
                  <a:gd name="T74" fmla="*/ 882 w 1765"/>
                  <a:gd name="T75" fmla="*/ 1760 h 1760"/>
                  <a:gd name="T76" fmla="*/ 674 w 1765"/>
                  <a:gd name="T77" fmla="*/ 1735 h 1760"/>
                  <a:gd name="T78" fmla="*/ 482 w 1765"/>
                  <a:gd name="T79" fmla="*/ 1664 h 1760"/>
                  <a:gd name="T80" fmla="*/ 310 w 1765"/>
                  <a:gd name="T81" fmla="*/ 1550 h 1760"/>
                  <a:gd name="T82" fmla="*/ 167 w 1765"/>
                  <a:gd name="T83" fmla="*/ 1396 h 1760"/>
                  <a:gd name="T84" fmla="*/ 67 w 1765"/>
                  <a:gd name="T85" fmla="*/ 1217 h 1760"/>
                  <a:gd name="T86" fmla="*/ 11 w 1765"/>
                  <a:gd name="T87" fmla="*/ 1019 h 1760"/>
                  <a:gd name="T88" fmla="*/ 2 w 1765"/>
                  <a:gd name="T89" fmla="*/ 811 h 1760"/>
                  <a:gd name="T90" fmla="*/ 43 w 1765"/>
                  <a:gd name="T91" fmla="*/ 608 h 1760"/>
                  <a:gd name="T92" fmla="*/ 129 w 1765"/>
                  <a:gd name="T93" fmla="*/ 421 h 1760"/>
                  <a:gd name="T94" fmla="*/ 259 w 1765"/>
                  <a:gd name="T95" fmla="*/ 258 h 1760"/>
                  <a:gd name="T96" fmla="*/ 422 w 1765"/>
                  <a:gd name="T97" fmla="*/ 130 h 1760"/>
                  <a:gd name="T98" fmla="*/ 608 w 1765"/>
                  <a:gd name="T99" fmla="*/ 44 h 1760"/>
                  <a:gd name="T100" fmla="*/ 812 w 1765"/>
                  <a:gd name="T101" fmla="*/ 3 h 17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765" h="1760">
                    <a:moveTo>
                      <a:pt x="882" y="181"/>
                    </a:moveTo>
                    <a:lnTo>
                      <a:pt x="820" y="184"/>
                    </a:lnTo>
                    <a:lnTo>
                      <a:pt x="760" y="191"/>
                    </a:lnTo>
                    <a:lnTo>
                      <a:pt x="700" y="205"/>
                    </a:lnTo>
                    <a:lnTo>
                      <a:pt x="641" y="223"/>
                    </a:lnTo>
                    <a:lnTo>
                      <a:pt x="586" y="246"/>
                    </a:lnTo>
                    <a:lnTo>
                      <a:pt x="532" y="274"/>
                    </a:lnTo>
                    <a:lnTo>
                      <a:pt x="481" y="307"/>
                    </a:lnTo>
                    <a:lnTo>
                      <a:pt x="432" y="344"/>
                    </a:lnTo>
                    <a:lnTo>
                      <a:pt x="386" y="385"/>
                    </a:lnTo>
                    <a:lnTo>
                      <a:pt x="344" y="431"/>
                    </a:lnTo>
                    <a:lnTo>
                      <a:pt x="306" y="480"/>
                    </a:lnTo>
                    <a:lnTo>
                      <a:pt x="273" y="532"/>
                    </a:lnTo>
                    <a:lnTo>
                      <a:pt x="246" y="585"/>
                    </a:lnTo>
                    <a:lnTo>
                      <a:pt x="222" y="641"/>
                    </a:lnTo>
                    <a:lnTo>
                      <a:pt x="204" y="698"/>
                    </a:lnTo>
                    <a:lnTo>
                      <a:pt x="192" y="758"/>
                    </a:lnTo>
                    <a:lnTo>
                      <a:pt x="183" y="819"/>
                    </a:lnTo>
                    <a:lnTo>
                      <a:pt x="181" y="881"/>
                    </a:lnTo>
                    <a:lnTo>
                      <a:pt x="183" y="942"/>
                    </a:lnTo>
                    <a:lnTo>
                      <a:pt x="192" y="1003"/>
                    </a:lnTo>
                    <a:lnTo>
                      <a:pt x="204" y="1062"/>
                    </a:lnTo>
                    <a:lnTo>
                      <a:pt x="222" y="1120"/>
                    </a:lnTo>
                    <a:lnTo>
                      <a:pt x="246" y="1175"/>
                    </a:lnTo>
                    <a:lnTo>
                      <a:pt x="273" y="1229"/>
                    </a:lnTo>
                    <a:lnTo>
                      <a:pt x="306" y="1280"/>
                    </a:lnTo>
                    <a:lnTo>
                      <a:pt x="344" y="1329"/>
                    </a:lnTo>
                    <a:lnTo>
                      <a:pt x="386" y="1375"/>
                    </a:lnTo>
                    <a:lnTo>
                      <a:pt x="432" y="1417"/>
                    </a:lnTo>
                    <a:lnTo>
                      <a:pt x="481" y="1454"/>
                    </a:lnTo>
                    <a:lnTo>
                      <a:pt x="532" y="1487"/>
                    </a:lnTo>
                    <a:lnTo>
                      <a:pt x="586" y="1515"/>
                    </a:lnTo>
                    <a:lnTo>
                      <a:pt x="641" y="1538"/>
                    </a:lnTo>
                    <a:lnTo>
                      <a:pt x="700" y="1556"/>
                    </a:lnTo>
                    <a:lnTo>
                      <a:pt x="760" y="1569"/>
                    </a:lnTo>
                    <a:lnTo>
                      <a:pt x="820" y="1577"/>
                    </a:lnTo>
                    <a:lnTo>
                      <a:pt x="882" y="1579"/>
                    </a:lnTo>
                    <a:lnTo>
                      <a:pt x="944" y="1577"/>
                    </a:lnTo>
                    <a:lnTo>
                      <a:pt x="1005" y="1569"/>
                    </a:lnTo>
                    <a:lnTo>
                      <a:pt x="1065" y="1556"/>
                    </a:lnTo>
                    <a:lnTo>
                      <a:pt x="1122" y="1538"/>
                    </a:lnTo>
                    <a:lnTo>
                      <a:pt x="1179" y="1515"/>
                    </a:lnTo>
                    <a:lnTo>
                      <a:pt x="1232" y="1487"/>
                    </a:lnTo>
                    <a:lnTo>
                      <a:pt x="1284" y="1454"/>
                    </a:lnTo>
                    <a:lnTo>
                      <a:pt x="1333" y="1417"/>
                    </a:lnTo>
                    <a:lnTo>
                      <a:pt x="1379" y="1375"/>
                    </a:lnTo>
                    <a:lnTo>
                      <a:pt x="1420" y="1329"/>
                    </a:lnTo>
                    <a:lnTo>
                      <a:pt x="1457" y="1280"/>
                    </a:lnTo>
                    <a:lnTo>
                      <a:pt x="1490" y="1229"/>
                    </a:lnTo>
                    <a:lnTo>
                      <a:pt x="1518" y="1175"/>
                    </a:lnTo>
                    <a:lnTo>
                      <a:pt x="1541" y="1120"/>
                    </a:lnTo>
                    <a:lnTo>
                      <a:pt x="1559" y="1062"/>
                    </a:lnTo>
                    <a:lnTo>
                      <a:pt x="1573" y="1003"/>
                    </a:lnTo>
                    <a:lnTo>
                      <a:pt x="1581" y="942"/>
                    </a:lnTo>
                    <a:lnTo>
                      <a:pt x="1584" y="881"/>
                    </a:lnTo>
                    <a:lnTo>
                      <a:pt x="1581" y="819"/>
                    </a:lnTo>
                    <a:lnTo>
                      <a:pt x="1573" y="758"/>
                    </a:lnTo>
                    <a:lnTo>
                      <a:pt x="1559" y="698"/>
                    </a:lnTo>
                    <a:lnTo>
                      <a:pt x="1541" y="641"/>
                    </a:lnTo>
                    <a:lnTo>
                      <a:pt x="1518" y="585"/>
                    </a:lnTo>
                    <a:lnTo>
                      <a:pt x="1490" y="532"/>
                    </a:lnTo>
                    <a:lnTo>
                      <a:pt x="1457" y="480"/>
                    </a:lnTo>
                    <a:lnTo>
                      <a:pt x="1420" y="431"/>
                    </a:lnTo>
                    <a:lnTo>
                      <a:pt x="1379" y="385"/>
                    </a:lnTo>
                    <a:lnTo>
                      <a:pt x="1333" y="344"/>
                    </a:lnTo>
                    <a:lnTo>
                      <a:pt x="1284" y="307"/>
                    </a:lnTo>
                    <a:lnTo>
                      <a:pt x="1232" y="274"/>
                    </a:lnTo>
                    <a:lnTo>
                      <a:pt x="1179" y="246"/>
                    </a:lnTo>
                    <a:lnTo>
                      <a:pt x="1122" y="223"/>
                    </a:lnTo>
                    <a:lnTo>
                      <a:pt x="1065" y="205"/>
                    </a:lnTo>
                    <a:lnTo>
                      <a:pt x="1005" y="191"/>
                    </a:lnTo>
                    <a:lnTo>
                      <a:pt x="944" y="184"/>
                    </a:lnTo>
                    <a:lnTo>
                      <a:pt x="882" y="181"/>
                    </a:lnTo>
                    <a:close/>
                    <a:moveTo>
                      <a:pt x="882" y="0"/>
                    </a:moveTo>
                    <a:lnTo>
                      <a:pt x="952" y="3"/>
                    </a:lnTo>
                    <a:lnTo>
                      <a:pt x="1021" y="12"/>
                    </a:lnTo>
                    <a:lnTo>
                      <a:pt x="1089" y="25"/>
                    </a:lnTo>
                    <a:lnTo>
                      <a:pt x="1155" y="44"/>
                    </a:lnTo>
                    <a:lnTo>
                      <a:pt x="1220" y="67"/>
                    </a:lnTo>
                    <a:lnTo>
                      <a:pt x="1282" y="96"/>
                    </a:lnTo>
                    <a:lnTo>
                      <a:pt x="1342" y="130"/>
                    </a:lnTo>
                    <a:lnTo>
                      <a:pt x="1400" y="168"/>
                    </a:lnTo>
                    <a:lnTo>
                      <a:pt x="1454" y="211"/>
                    </a:lnTo>
                    <a:lnTo>
                      <a:pt x="1506" y="258"/>
                    </a:lnTo>
                    <a:lnTo>
                      <a:pt x="1553" y="310"/>
                    </a:lnTo>
                    <a:lnTo>
                      <a:pt x="1597" y="364"/>
                    </a:lnTo>
                    <a:lnTo>
                      <a:pt x="1635" y="421"/>
                    </a:lnTo>
                    <a:lnTo>
                      <a:pt x="1669" y="482"/>
                    </a:lnTo>
                    <a:lnTo>
                      <a:pt x="1698" y="543"/>
                    </a:lnTo>
                    <a:lnTo>
                      <a:pt x="1721" y="608"/>
                    </a:lnTo>
                    <a:lnTo>
                      <a:pt x="1740" y="674"/>
                    </a:lnTo>
                    <a:lnTo>
                      <a:pt x="1753" y="742"/>
                    </a:lnTo>
                    <a:lnTo>
                      <a:pt x="1761" y="811"/>
                    </a:lnTo>
                    <a:lnTo>
                      <a:pt x="1765" y="881"/>
                    </a:lnTo>
                    <a:lnTo>
                      <a:pt x="1761" y="951"/>
                    </a:lnTo>
                    <a:lnTo>
                      <a:pt x="1753" y="1019"/>
                    </a:lnTo>
                    <a:lnTo>
                      <a:pt x="1740" y="1087"/>
                    </a:lnTo>
                    <a:lnTo>
                      <a:pt x="1721" y="1153"/>
                    </a:lnTo>
                    <a:lnTo>
                      <a:pt x="1698" y="1217"/>
                    </a:lnTo>
                    <a:lnTo>
                      <a:pt x="1669" y="1279"/>
                    </a:lnTo>
                    <a:lnTo>
                      <a:pt x="1635" y="1339"/>
                    </a:lnTo>
                    <a:lnTo>
                      <a:pt x="1597" y="1396"/>
                    </a:lnTo>
                    <a:lnTo>
                      <a:pt x="1553" y="1451"/>
                    </a:lnTo>
                    <a:lnTo>
                      <a:pt x="1506" y="1502"/>
                    </a:lnTo>
                    <a:lnTo>
                      <a:pt x="1454" y="1550"/>
                    </a:lnTo>
                    <a:lnTo>
                      <a:pt x="1400" y="1593"/>
                    </a:lnTo>
                    <a:lnTo>
                      <a:pt x="1342" y="1631"/>
                    </a:lnTo>
                    <a:lnTo>
                      <a:pt x="1282" y="1664"/>
                    </a:lnTo>
                    <a:lnTo>
                      <a:pt x="1220" y="1693"/>
                    </a:lnTo>
                    <a:lnTo>
                      <a:pt x="1155" y="1717"/>
                    </a:lnTo>
                    <a:lnTo>
                      <a:pt x="1089" y="1735"/>
                    </a:lnTo>
                    <a:lnTo>
                      <a:pt x="1021" y="1749"/>
                    </a:lnTo>
                    <a:lnTo>
                      <a:pt x="952" y="1758"/>
                    </a:lnTo>
                    <a:lnTo>
                      <a:pt x="882" y="1760"/>
                    </a:lnTo>
                    <a:lnTo>
                      <a:pt x="812" y="1758"/>
                    </a:lnTo>
                    <a:lnTo>
                      <a:pt x="742" y="1749"/>
                    </a:lnTo>
                    <a:lnTo>
                      <a:pt x="674" y="1735"/>
                    </a:lnTo>
                    <a:lnTo>
                      <a:pt x="608" y="1717"/>
                    </a:lnTo>
                    <a:lnTo>
                      <a:pt x="545" y="1693"/>
                    </a:lnTo>
                    <a:lnTo>
                      <a:pt x="482" y="1664"/>
                    </a:lnTo>
                    <a:lnTo>
                      <a:pt x="422" y="1631"/>
                    </a:lnTo>
                    <a:lnTo>
                      <a:pt x="365" y="1593"/>
                    </a:lnTo>
                    <a:lnTo>
                      <a:pt x="310" y="1550"/>
                    </a:lnTo>
                    <a:lnTo>
                      <a:pt x="259" y="1502"/>
                    </a:lnTo>
                    <a:lnTo>
                      <a:pt x="211" y="1451"/>
                    </a:lnTo>
                    <a:lnTo>
                      <a:pt x="167" y="1396"/>
                    </a:lnTo>
                    <a:lnTo>
                      <a:pt x="129" y="1339"/>
                    </a:lnTo>
                    <a:lnTo>
                      <a:pt x="96" y="1279"/>
                    </a:lnTo>
                    <a:lnTo>
                      <a:pt x="67" y="1217"/>
                    </a:lnTo>
                    <a:lnTo>
                      <a:pt x="43" y="1153"/>
                    </a:lnTo>
                    <a:lnTo>
                      <a:pt x="25" y="1087"/>
                    </a:lnTo>
                    <a:lnTo>
                      <a:pt x="11" y="1019"/>
                    </a:lnTo>
                    <a:lnTo>
                      <a:pt x="2" y="951"/>
                    </a:lnTo>
                    <a:lnTo>
                      <a:pt x="0" y="881"/>
                    </a:lnTo>
                    <a:lnTo>
                      <a:pt x="2" y="811"/>
                    </a:lnTo>
                    <a:lnTo>
                      <a:pt x="11" y="742"/>
                    </a:lnTo>
                    <a:lnTo>
                      <a:pt x="25" y="674"/>
                    </a:lnTo>
                    <a:lnTo>
                      <a:pt x="43" y="608"/>
                    </a:lnTo>
                    <a:lnTo>
                      <a:pt x="67" y="543"/>
                    </a:lnTo>
                    <a:lnTo>
                      <a:pt x="96" y="482"/>
                    </a:lnTo>
                    <a:lnTo>
                      <a:pt x="129" y="421"/>
                    </a:lnTo>
                    <a:lnTo>
                      <a:pt x="167" y="364"/>
                    </a:lnTo>
                    <a:lnTo>
                      <a:pt x="211" y="310"/>
                    </a:lnTo>
                    <a:lnTo>
                      <a:pt x="259" y="258"/>
                    </a:lnTo>
                    <a:lnTo>
                      <a:pt x="310" y="211"/>
                    </a:lnTo>
                    <a:lnTo>
                      <a:pt x="365" y="168"/>
                    </a:lnTo>
                    <a:lnTo>
                      <a:pt x="422" y="130"/>
                    </a:lnTo>
                    <a:lnTo>
                      <a:pt x="482" y="96"/>
                    </a:lnTo>
                    <a:lnTo>
                      <a:pt x="545" y="67"/>
                    </a:lnTo>
                    <a:lnTo>
                      <a:pt x="608" y="44"/>
                    </a:lnTo>
                    <a:lnTo>
                      <a:pt x="674" y="25"/>
                    </a:lnTo>
                    <a:lnTo>
                      <a:pt x="742" y="12"/>
                    </a:lnTo>
                    <a:lnTo>
                      <a:pt x="812" y="3"/>
                    </a:lnTo>
                    <a:lnTo>
                      <a:pt x="882" y="0"/>
                    </a:lnTo>
                    <a:close/>
                  </a:path>
                </a:pathLst>
              </a:custGeom>
              <a:solidFill>
                <a:srgbClr val="D40000"/>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00000"/>
                  </a:solidFill>
                  <a:effectLst/>
                  <a:uLnTx/>
                  <a:uFillTx/>
                  <a:latin typeface="思源黑体 CN Bold" panose="020B0800000000000000" pitchFamily="34" charset="-122"/>
                </a:endParaRPr>
              </a:p>
            </p:txBody>
          </p:sp>
          <p:sp>
            <p:nvSpPr>
              <p:cNvPr id="25" name="Freeform 76"/>
              <p:cNvSpPr/>
              <p:nvPr/>
            </p:nvSpPr>
            <p:spPr bwMode="auto">
              <a:xfrm>
                <a:off x="1900238" y="2060576"/>
                <a:ext cx="115888" cy="114300"/>
              </a:xfrm>
              <a:custGeom>
                <a:avLst/>
                <a:gdLst>
                  <a:gd name="T0" fmla="*/ 363 w 726"/>
                  <a:gd name="T1" fmla="*/ 0 h 723"/>
                  <a:gd name="T2" fmla="*/ 387 w 726"/>
                  <a:gd name="T3" fmla="*/ 3 h 723"/>
                  <a:gd name="T4" fmla="*/ 409 w 726"/>
                  <a:gd name="T5" fmla="*/ 12 h 723"/>
                  <a:gd name="T6" fmla="*/ 427 w 726"/>
                  <a:gd name="T7" fmla="*/ 26 h 723"/>
                  <a:gd name="T8" fmla="*/ 442 w 726"/>
                  <a:gd name="T9" fmla="*/ 44 h 723"/>
                  <a:gd name="T10" fmla="*/ 450 w 726"/>
                  <a:gd name="T11" fmla="*/ 66 h 723"/>
                  <a:gd name="T12" fmla="*/ 453 w 726"/>
                  <a:gd name="T13" fmla="*/ 90 h 723"/>
                  <a:gd name="T14" fmla="*/ 453 w 726"/>
                  <a:gd name="T15" fmla="*/ 271 h 723"/>
                  <a:gd name="T16" fmla="*/ 635 w 726"/>
                  <a:gd name="T17" fmla="*/ 271 h 723"/>
                  <a:gd name="T18" fmla="*/ 660 w 726"/>
                  <a:gd name="T19" fmla="*/ 275 h 723"/>
                  <a:gd name="T20" fmla="*/ 681 w 726"/>
                  <a:gd name="T21" fmla="*/ 283 h 723"/>
                  <a:gd name="T22" fmla="*/ 699 w 726"/>
                  <a:gd name="T23" fmla="*/ 298 h 723"/>
                  <a:gd name="T24" fmla="*/ 714 w 726"/>
                  <a:gd name="T25" fmla="*/ 316 h 723"/>
                  <a:gd name="T26" fmla="*/ 722 w 726"/>
                  <a:gd name="T27" fmla="*/ 337 h 723"/>
                  <a:gd name="T28" fmla="*/ 726 w 726"/>
                  <a:gd name="T29" fmla="*/ 362 h 723"/>
                  <a:gd name="T30" fmla="*/ 722 w 726"/>
                  <a:gd name="T31" fmla="*/ 385 h 723"/>
                  <a:gd name="T32" fmla="*/ 714 w 726"/>
                  <a:gd name="T33" fmla="*/ 407 h 723"/>
                  <a:gd name="T34" fmla="*/ 699 w 726"/>
                  <a:gd name="T35" fmla="*/ 425 h 723"/>
                  <a:gd name="T36" fmla="*/ 681 w 726"/>
                  <a:gd name="T37" fmla="*/ 439 h 723"/>
                  <a:gd name="T38" fmla="*/ 660 w 726"/>
                  <a:gd name="T39" fmla="*/ 449 h 723"/>
                  <a:gd name="T40" fmla="*/ 635 w 726"/>
                  <a:gd name="T41" fmla="*/ 452 h 723"/>
                  <a:gd name="T42" fmla="*/ 453 w 726"/>
                  <a:gd name="T43" fmla="*/ 452 h 723"/>
                  <a:gd name="T44" fmla="*/ 453 w 726"/>
                  <a:gd name="T45" fmla="*/ 633 h 723"/>
                  <a:gd name="T46" fmla="*/ 450 w 726"/>
                  <a:gd name="T47" fmla="*/ 656 h 723"/>
                  <a:gd name="T48" fmla="*/ 442 w 726"/>
                  <a:gd name="T49" fmla="*/ 679 h 723"/>
                  <a:gd name="T50" fmla="*/ 427 w 726"/>
                  <a:gd name="T51" fmla="*/ 697 h 723"/>
                  <a:gd name="T52" fmla="*/ 409 w 726"/>
                  <a:gd name="T53" fmla="*/ 710 h 723"/>
                  <a:gd name="T54" fmla="*/ 387 w 726"/>
                  <a:gd name="T55" fmla="*/ 720 h 723"/>
                  <a:gd name="T56" fmla="*/ 363 w 726"/>
                  <a:gd name="T57" fmla="*/ 723 h 723"/>
                  <a:gd name="T58" fmla="*/ 339 w 726"/>
                  <a:gd name="T59" fmla="*/ 720 h 723"/>
                  <a:gd name="T60" fmla="*/ 317 w 726"/>
                  <a:gd name="T61" fmla="*/ 710 h 723"/>
                  <a:gd name="T62" fmla="*/ 299 w 726"/>
                  <a:gd name="T63" fmla="*/ 697 h 723"/>
                  <a:gd name="T64" fmla="*/ 285 w 726"/>
                  <a:gd name="T65" fmla="*/ 679 h 723"/>
                  <a:gd name="T66" fmla="*/ 276 w 726"/>
                  <a:gd name="T67" fmla="*/ 656 h 723"/>
                  <a:gd name="T68" fmla="*/ 272 w 726"/>
                  <a:gd name="T69" fmla="*/ 633 h 723"/>
                  <a:gd name="T70" fmla="*/ 272 w 726"/>
                  <a:gd name="T71" fmla="*/ 452 h 723"/>
                  <a:gd name="T72" fmla="*/ 91 w 726"/>
                  <a:gd name="T73" fmla="*/ 452 h 723"/>
                  <a:gd name="T74" fmla="*/ 67 w 726"/>
                  <a:gd name="T75" fmla="*/ 449 h 723"/>
                  <a:gd name="T76" fmla="*/ 45 w 726"/>
                  <a:gd name="T77" fmla="*/ 439 h 723"/>
                  <a:gd name="T78" fmla="*/ 27 w 726"/>
                  <a:gd name="T79" fmla="*/ 425 h 723"/>
                  <a:gd name="T80" fmla="*/ 13 w 726"/>
                  <a:gd name="T81" fmla="*/ 407 h 723"/>
                  <a:gd name="T82" fmla="*/ 3 w 726"/>
                  <a:gd name="T83" fmla="*/ 385 h 723"/>
                  <a:gd name="T84" fmla="*/ 0 w 726"/>
                  <a:gd name="T85" fmla="*/ 362 h 723"/>
                  <a:gd name="T86" fmla="*/ 3 w 726"/>
                  <a:gd name="T87" fmla="*/ 337 h 723"/>
                  <a:gd name="T88" fmla="*/ 13 w 726"/>
                  <a:gd name="T89" fmla="*/ 316 h 723"/>
                  <a:gd name="T90" fmla="*/ 27 w 726"/>
                  <a:gd name="T91" fmla="*/ 298 h 723"/>
                  <a:gd name="T92" fmla="*/ 45 w 726"/>
                  <a:gd name="T93" fmla="*/ 283 h 723"/>
                  <a:gd name="T94" fmla="*/ 67 w 726"/>
                  <a:gd name="T95" fmla="*/ 275 h 723"/>
                  <a:gd name="T96" fmla="*/ 91 w 726"/>
                  <a:gd name="T97" fmla="*/ 271 h 723"/>
                  <a:gd name="T98" fmla="*/ 272 w 726"/>
                  <a:gd name="T99" fmla="*/ 271 h 723"/>
                  <a:gd name="T100" fmla="*/ 272 w 726"/>
                  <a:gd name="T101" fmla="*/ 90 h 723"/>
                  <a:gd name="T102" fmla="*/ 276 w 726"/>
                  <a:gd name="T103" fmla="*/ 66 h 723"/>
                  <a:gd name="T104" fmla="*/ 285 w 726"/>
                  <a:gd name="T105" fmla="*/ 44 h 723"/>
                  <a:gd name="T106" fmla="*/ 299 w 726"/>
                  <a:gd name="T107" fmla="*/ 26 h 723"/>
                  <a:gd name="T108" fmla="*/ 317 w 726"/>
                  <a:gd name="T109" fmla="*/ 12 h 723"/>
                  <a:gd name="T110" fmla="*/ 339 w 726"/>
                  <a:gd name="T111" fmla="*/ 3 h 723"/>
                  <a:gd name="T112" fmla="*/ 363 w 726"/>
                  <a:gd name="T113" fmla="*/ 0 h 7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26" h="723">
                    <a:moveTo>
                      <a:pt x="363" y="0"/>
                    </a:moveTo>
                    <a:lnTo>
                      <a:pt x="387" y="3"/>
                    </a:lnTo>
                    <a:lnTo>
                      <a:pt x="409" y="12"/>
                    </a:lnTo>
                    <a:lnTo>
                      <a:pt x="427" y="26"/>
                    </a:lnTo>
                    <a:lnTo>
                      <a:pt x="442" y="44"/>
                    </a:lnTo>
                    <a:lnTo>
                      <a:pt x="450" y="66"/>
                    </a:lnTo>
                    <a:lnTo>
                      <a:pt x="453" y="90"/>
                    </a:lnTo>
                    <a:lnTo>
                      <a:pt x="453" y="271"/>
                    </a:lnTo>
                    <a:lnTo>
                      <a:pt x="635" y="271"/>
                    </a:lnTo>
                    <a:lnTo>
                      <a:pt x="660" y="275"/>
                    </a:lnTo>
                    <a:lnTo>
                      <a:pt x="681" y="283"/>
                    </a:lnTo>
                    <a:lnTo>
                      <a:pt x="699" y="298"/>
                    </a:lnTo>
                    <a:lnTo>
                      <a:pt x="714" y="316"/>
                    </a:lnTo>
                    <a:lnTo>
                      <a:pt x="722" y="337"/>
                    </a:lnTo>
                    <a:lnTo>
                      <a:pt x="726" y="362"/>
                    </a:lnTo>
                    <a:lnTo>
                      <a:pt x="722" y="385"/>
                    </a:lnTo>
                    <a:lnTo>
                      <a:pt x="714" y="407"/>
                    </a:lnTo>
                    <a:lnTo>
                      <a:pt x="699" y="425"/>
                    </a:lnTo>
                    <a:lnTo>
                      <a:pt x="681" y="439"/>
                    </a:lnTo>
                    <a:lnTo>
                      <a:pt x="660" y="449"/>
                    </a:lnTo>
                    <a:lnTo>
                      <a:pt x="635" y="452"/>
                    </a:lnTo>
                    <a:lnTo>
                      <a:pt x="453" y="452"/>
                    </a:lnTo>
                    <a:lnTo>
                      <a:pt x="453" y="633"/>
                    </a:lnTo>
                    <a:lnTo>
                      <a:pt x="450" y="656"/>
                    </a:lnTo>
                    <a:lnTo>
                      <a:pt x="442" y="679"/>
                    </a:lnTo>
                    <a:lnTo>
                      <a:pt x="427" y="697"/>
                    </a:lnTo>
                    <a:lnTo>
                      <a:pt x="409" y="710"/>
                    </a:lnTo>
                    <a:lnTo>
                      <a:pt x="387" y="720"/>
                    </a:lnTo>
                    <a:lnTo>
                      <a:pt x="363" y="723"/>
                    </a:lnTo>
                    <a:lnTo>
                      <a:pt x="339" y="720"/>
                    </a:lnTo>
                    <a:lnTo>
                      <a:pt x="317" y="710"/>
                    </a:lnTo>
                    <a:lnTo>
                      <a:pt x="299" y="697"/>
                    </a:lnTo>
                    <a:lnTo>
                      <a:pt x="285" y="679"/>
                    </a:lnTo>
                    <a:lnTo>
                      <a:pt x="276" y="656"/>
                    </a:lnTo>
                    <a:lnTo>
                      <a:pt x="272" y="633"/>
                    </a:lnTo>
                    <a:lnTo>
                      <a:pt x="272" y="452"/>
                    </a:lnTo>
                    <a:lnTo>
                      <a:pt x="91" y="452"/>
                    </a:lnTo>
                    <a:lnTo>
                      <a:pt x="67" y="449"/>
                    </a:lnTo>
                    <a:lnTo>
                      <a:pt x="45" y="439"/>
                    </a:lnTo>
                    <a:lnTo>
                      <a:pt x="27" y="425"/>
                    </a:lnTo>
                    <a:lnTo>
                      <a:pt x="13" y="407"/>
                    </a:lnTo>
                    <a:lnTo>
                      <a:pt x="3" y="385"/>
                    </a:lnTo>
                    <a:lnTo>
                      <a:pt x="0" y="362"/>
                    </a:lnTo>
                    <a:lnTo>
                      <a:pt x="3" y="337"/>
                    </a:lnTo>
                    <a:lnTo>
                      <a:pt x="13" y="316"/>
                    </a:lnTo>
                    <a:lnTo>
                      <a:pt x="27" y="298"/>
                    </a:lnTo>
                    <a:lnTo>
                      <a:pt x="45" y="283"/>
                    </a:lnTo>
                    <a:lnTo>
                      <a:pt x="67" y="275"/>
                    </a:lnTo>
                    <a:lnTo>
                      <a:pt x="91" y="271"/>
                    </a:lnTo>
                    <a:lnTo>
                      <a:pt x="272" y="271"/>
                    </a:lnTo>
                    <a:lnTo>
                      <a:pt x="272" y="90"/>
                    </a:lnTo>
                    <a:lnTo>
                      <a:pt x="276" y="66"/>
                    </a:lnTo>
                    <a:lnTo>
                      <a:pt x="285" y="44"/>
                    </a:lnTo>
                    <a:lnTo>
                      <a:pt x="299" y="26"/>
                    </a:lnTo>
                    <a:lnTo>
                      <a:pt x="317" y="12"/>
                    </a:lnTo>
                    <a:lnTo>
                      <a:pt x="339" y="3"/>
                    </a:lnTo>
                    <a:lnTo>
                      <a:pt x="363" y="0"/>
                    </a:lnTo>
                    <a:close/>
                  </a:path>
                </a:pathLst>
              </a:custGeom>
              <a:solidFill>
                <a:srgbClr val="D40000"/>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00000"/>
                  </a:solidFill>
                  <a:effectLst/>
                  <a:uLnTx/>
                  <a:uFillTx/>
                  <a:latin typeface="思源黑体 CN Bold" panose="020B0800000000000000" pitchFamily="34" charset="-122"/>
                </a:endParaRPr>
              </a:p>
            </p:txBody>
          </p:sp>
        </p:grpSp>
      </p:grpSp>
      <p:grpSp>
        <p:nvGrpSpPr>
          <p:cNvPr id="44" name="组合 43"/>
          <p:cNvGrpSpPr/>
          <p:nvPr/>
        </p:nvGrpSpPr>
        <p:grpSpPr>
          <a:xfrm>
            <a:off x="6367719" y="4779136"/>
            <a:ext cx="3762158" cy="912365"/>
            <a:chOff x="6367719" y="4779136"/>
            <a:chExt cx="3762158" cy="912365"/>
          </a:xfrm>
        </p:grpSpPr>
        <p:sp>
          <p:nvSpPr>
            <p:cNvPr id="45" name="文本框 44"/>
            <p:cNvSpPr txBox="1"/>
            <p:nvPr/>
          </p:nvSpPr>
          <p:spPr>
            <a:xfrm>
              <a:off x="6367719" y="4779136"/>
              <a:ext cx="2015538" cy="335280"/>
            </a:xfrm>
            <a:prstGeom prst="rect">
              <a:avLst/>
            </a:prstGeom>
            <a:noFill/>
          </p:spPr>
          <p:txBody>
            <a:bodyPr wrap="square" rtlCol="0">
              <a:spAutoFit/>
            </a:bodyPr>
            <a:lstStyle/>
            <a:p>
              <a:r>
                <a:rPr lang="zh-CN" altLang="en-US" sz="1600">
                  <a:solidFill>
                    <a:srgbClr val="000000">
                      <a:lumMod val="75000"/>
                      <a:lumOff val="25000"/>
                    </a:srgbClr>
                  </a:solidFill>
                  <a:latin typeface="思源黑体 CN Bold" panose="020B0800000000000000" pitchFamily="34" charset="-122"/>
                  <a:ea typeface="思源黑体 CN Bold" panose="020B0800000000000000" pitchFamily="34" charset="-122"/>
                </a:rPr>
                <a:t>教委（3%）</a:t>
              </a:r>
            </a:p>
          </p:txBody>
        </p:sp>
        <p:sp>
          <p:nvSpPr>
            <p:cNvPr id="46" name="文本框 45"/>
            <p:cNvSpPr txBox="1"/>
            <p:nvPr/>
          </p:nvSpPr>
          <p:spPr>
            <a:xfrm>
              <a:off x="6367719" y="5117690"/>
              <a:ext cx="3762158" cy="594360"/>
            </a:xfrm>
            <a:prstGeom prst="rect">
              <a:avLst/>
            </a:prstGeom>
            <a:noFill/>
          </p:spPr>
          <p:txBody>
            <a:bodyPr wrap="square" rtlCol="0">
              <a:spAutoFit/>
            </a:bodyPr>
            <a:lstStyle/>
            <a:p>
              <a:pPr>
                <a:lnSpc>
                  <a:spcPct val="150000"/>
                </a:lnSpc>
              </a:pPr>
              <a:r>
                <a:rPr lang="zh-CN" altLang="en-US" sz="1100">
                  <a:solidFill>
                    <a:prstClr val="black">
                      <a:lumMod val="85000"/>
                      <a:lumOff val="15000"/>
                    </a:prstClr>
                  </a:solidFill>
                  <a:latin typeface="思源黑体 CN Light"/>
                  <a:ea typeface="思源黑体 CN Light"/>
                </a:rPr>
                <a:t>专门的反校园欺凌委员会，将有关联的办公室工作人员纳入其中。建章立制并与司法衔接。</a:t>
              </a:r>
            </a:p>
          </p:txBody>
        </p:sp>
      </p:grpSp>
      <p:grpSp>
        <p:nvGrpSpPr>
          <p:cNvPr id="47" name="组合 46"/>
          <p:cNvGrpSpPr/>
          <p:nvPr/>
        </p:nvGrpSpPr>
        <p:grpSpPr>
          <a:xfrm>
            <a:off x="7479900" y="1558606"/>
            <a:ext cx="3762158" cy="912365"/>
            <a:chOff x="7479900" y="1558606"/>
            <a:chExt cx="3762158" cy="912365"/>
          </a:xfrm>
        </p:grpSpPr>
        <p:sp>
          <p:nvSpPr>
            <p:cNvPr id="48" name="文本框 47"/>
            <p:cNvSpPr txBox="1"/>
            <p:nvPr/>
          </p:nvSpPr>
          <p:spPr>
            <a:xfrm>
              <a:off x="7479899" y="1558606"/>
              <a:ext cx="2015538" cy="335280"/>
            </a:xfrm>
            <a:prstGeom prst="rect">
              <a:avLst/>
            </a:prstGeom>
            <a:noFill/>
          </p:spPr>
          <p:txBody>
            <a:bodyPr wrap="square" rtlCol="0">
              <a:spAutoFit/>
            </a:bodyPr>
            <a:lstStyle/>
            <a:p>
              <a:r>
                <a:rPr lang="zh-CN" altLang="en-US" sz="1600">
                  <a:solidFill>
                    <a:srgbClr val="000000">
                      <a:lumMod val="75000"/>
                      <a:lumOff val="25000"/>
                    </a:srgbClr>
                  </a:solidFill>
                  <a:latin typeface="思源黑体 CN Bold" panose="020B0800000000000000" pitchFamily="34" charset="-122"/>
                  <a:ea typeface="思源黑体 CN Bold" panose="020B0800000000000000" pitchFamily="34" charset="-122"/>
                </a:rPr>
                <a:t>教师（10%）</a:t>
              </a:r>
            </a:p>
          </p:txBody>
        </p:sp>
        <p:sp>
          <p:nvSpPr>
            <p:cNvPr id="49" name="文本框 48"/>
            <p:cNvSpPr txBox="1"/>
            <p:nvPr/>
          </p:nvSpPr>
          <p:spPr>
            <a:xfrm>
              <a:off x="7479899" y="1897160"/>
              <a:ext cx="3762158" cy="594360"/>
            </a:xfrm>
            <a:prstGeom prst="rect">
              <a:avLst/>
            </a:prstGeom>
            <a:noFill/>
          </p:spPr>
          <p:txBody>
            <a:bodyPr wrap="square" rtlCol="0">
              <a:spAutoFit/>
            </a:bodyPr>
            <a:lstStyle/>
            <a:p>
              <a:pPr>
                <a:lnSpc>
                  <a:spcPct val="150000"/>
                </a:lnSpc>
              </a:pPr>
              <a:r>
                <a:rPr lang="zh-CN" altLang="en-US" sz="1100">
                  <a:solidFill>
                    <a:prstClr val="black">
                      <a:lumMod val="85000"/>
                      <a:lumOff val="15000"/>
                    </a:prstClr>
                  </a:solidFill>
                  <a:latin typeface="思源黑体 CN Light"/>
                  <a:ea typeface="思源黑体 CN Light"/>
                </a:rPr>
                <a:t>老师的忽视、淡漠会放任助长了欺凌者的气焰，导致矛盾升级。要掌握理念、方法，及时报告、沟通，干预、矫治。</a:t>
              </a:r>
            </a:p>
          </p:txBody>
        </p:sp>
      </p:grpSp>
      <p:grpSp>
        <p:nvGrpSpPr>
          <p:cNvPr id="50" name="组合 49"/>
          <p:cNvGrpSpPr/>
          <p:nvPr/>
        </p:nvGrpSpPr>
        <p:grpSpPr>
          <a:xfrm>
            <a:off x="8340072" y="2840167"/>
            <a:ext cx="3276481" cy="912365"/>
            <a:chOff x="8340072" y="2973907"/>
            <a:chExt cx="3276481" cy="912365"/>
          </a:xfrm>
        </p:grpSpPr>
        <p:sp>
          <p:nvSpPr>
            <p:cNvPr id="51" name="文本框 50"/>
            <p:cNvSpPr txBox="1"/>
            <p:nvPr/>
          </p:nvSpPr>
          <p:spPr>
            <a:xfrm>
              <a:off x="8340072" y="2973907"/>
              <a:ext cx="2015538" cy="335280"/>
            </a:xfrm>
            <a:prstGeom prst="rect">
              <a:avLst/>
            </a:prstGeom>
            <a:noFill/>
          </p:spPr>
          <p:txBody>
            <a:bodyPr wrap="square" rtlCol="0">
              <a:spAutoFit/>
            </a:bodyPr>
            <a:lstStyle/>
            <a:p>
              <a:r>
                <a:rPr lang="zh-CN" altLang="en-US" sz="1600">
                  <a:solidFill>
                    <a:srgbClr val="000000">
                      <a:lumMod val="75000"/>
                      <a:lumOff val="25000"/>
                    </a:srgbClr>
                  </a:solidFill>
                  <a:latin typeface="思源黑体 CN Bold" panose="020B0800000000000000" pitchFamily="34" charset="-122"/>
                  <a:ea typeface="思源黑体 CN Bold" panose="020B0800000000000000" pitchFamily="34" charset="-122"/>
                </a:rPr>
                <a:t>学校（6%）</a:t>
              </a:r>
            </a:p>
          </p:txBody>
        </p:sp>
        <p:sp>
          <p:nvSpPr>
            <p:cNvPr id="52" name="文本框 51"/>
            <p:cNvSpPr txBox="1"/>
            <p:nvPr/>
          </p:nvSpPr>
          <p:spPr>
            <a:xfrm>
              <a:off x="8340072" y="3312461"/>
              <a:ext cx="3276481" cy="594360"/>
            </a:xfrm>
            <a:prstGeom prst="rect">
              <a:avLst/>
            </a:prstGeom>
            <a:noFill/>
          </p:spPr>
          <p:txBody>
            <a:bodyPr wrap="square" rtlCol="0">
              <a:spAutoFit/>
            </a:bodyPr>
            <a:lstStyle/>
            <a:p>
              <a:pPr>
                <a:lnSpc>
                  <a:spcPct val="150000"/>
                </a:lnSpc>
              </a:pPr>
              <a:r>
                <a:rPr lang="zh-CN" altLang="en-US" sz="1100">
                  <a:solidFill>
                    <a:prstClr val="black">
                      <a:lumMod val="85000"/>
                      <a:lumOff val="15000"/>
                    </a:prstClr>
                  </a:solidFill>
                  <a:latin typeface="思源黑体 CN Light"/>
                  <a:ea typeface="思源黑体 CN Light"/>
                </a:rPr>
                <a:t>校长是校园欺凌的第一责任人，主管领导和班主任是直接责任人。校长牵头反欺凌委员会、协调员。</a:t>
              </a:r>
            </a:p>
          </p:txBody>
        </p:sp>
      </p:grpSp>
      <p:grpSp>
        <p:nvGrpSpPr>
          <p:cNvPr id="53" name="组合 52"/>
          <p:cNvGrpSpPr/>
          <p:nvPr/>
        </p:nvGrpSpPr>
        <p:grpSpPr>
          <a:xfrm>
            <a:off x="819150" y="3551960"/>
            <a:ext cx="2943008" cy="1166281"/>
            <a:chOff x="819150" y="3551960"/>
            <a:chExt cx="2943008" cy="1166281"/>
          </a:xfrm>
        </p:grpSpPr>
        <p:sp>
          <p:nvSpPr>
            <p:cNvPr id="54" name="文本框 53"/>
            <p:cNvSpPr txBox="1"/>
            <p:nvPr/>
          </p:nvSpPr>
          <p:spPr>
            <a:xfrm flipH="1">
              <a:off x="1746620" y="3551960"/>
              <a:ext cx="2015538" cy="335280"/>
            </a:xfrm>
            <a:prstGeom prst="rect">
              <a:avLst/>
            </a:prstGeom>
            <a:noFill/>
          </p:spPr>
          <p:txBody>
            <a:bodyPr wrap="square" rtlCol="0">
              <a:spAutoFit/>
            </a:bodyPr>
            <a:lstStyle/>
            <a:p>
              <a:pPr algn="r"/>
              <a:r>
                <a:rPr lang="zh-CN" altLang="en-US" sz="1600">
                  <a:solidFill>
                    <a:srgbClr val="000000">
                      <a:lumMod val="75000"/>
                      <a:lumOff val="25000"/>
                    </a:srgbClr>
                  </a:solidFill>
                  <a:latin typeface="思源黑体 CN Bold" panose="020B0800000000000000" pitchFamily="34" charset="-122"/>
                  <a:ea typeface="思源黑体 CN Bold" panose="020B0800000000000000" pitchFamily="34" charset="-122"/>
                </a:rPr>
                <a:t>司法（1%）</a:t>
              </a:r>
            </a:p>
          </p:txBody>
        </p:sp>
        <p:sp>
          <p:nvSpPr>
            <p:cNvPr id="55" name="文本框 54"/>
            <p:cNvSpPr txBox="1"/>
            <p:nvPr/>
          </p:nvSpPr>
          <p:spPr>
            <a:xfrm flipH="1">
              <a:off x="819150" y="3890514"/>
              <a:ext cx="2943008" cy="845820"/>
            </a:xfrm>
            <a:prstGeom prst="rect">
              <a:avLst/>
            </a:prstGeom>
            <a:noFill/>
          </p:spPr>
          <p:txBody>
            <a:bodyPr wrap="square" rtlCol="0">
              <a:spAutoFit/>
            </a:bodyPr>
            <a:lstStyle/>
            <a:p>
              <a:pPr algn="r">
                <a:lnSpc>
                  <a:spcPct val="150000"/>
                </a:lnSpc>
              </a:pPr>
              <a:r>
                <a:rPr lang="zh-CN" altLang="en-US" sz="1100">
                  <a:solidFill>
                    <a:prstClr val="black">
                      <a:lumMod val="85000"/>
                      <a:lumOff val="15000"/>
                    </a:prstClr>
                  </a:solidFill>
                  <a:latin typeface="思源黑体 CN Light"/>
                  <a:ea typeface="思源黑体 CN Light"/>
                </a:rPr>
                <a:t>法制副校长、辅导员，法治教育，派员参加学校反欺凌委员会，依法调查处理、审理校园欺凌案件，司法建议。</a:t>
              </a:r>
            </a:p>
          </p:txBody>
        </p:sp>
      </p:grpSp>
      <p:grpSp>
        <p:nvGrpSpPr>
          <p:cNvPr id="56" name="组合 55"/>
          <p:cNvGrpSpPr/>
          <p:nvPr/>
        </p:nvGrpSpPr>
        <p:grpSpPr>
          <a:xfrm>
            <a:off x="2014550" y="1646756"/>
            <a:ext cx="3762158" cy="1166281"/>
            <a:chOff x="1690925" y="2132417"/>
            <a:chExt cx="3762158" cy="1166281"/>
          </a:xfrm>
        </p:grpSpPr>
        <p:sp>
          <p:nvSpPr>
            <p:cNvPr id="57" name="文本框 56"/>
            <p:cNvSpPr txBox="1"/>
            <p:nvPr/>
          </p:nvSpPr>
          <p:spPr>
            <a:xfrm flipH="1">
              <a:off x="3437546" y="2132417"/>
              <a:ext cx="2015538" cy="335280"/>
            </a:xfrm>
            <a:prstGeom prst="rect">
              <a:avLst/>
            </a:prstGeom>
            <a:noFill/>
          </p:spPr>
          <p:txBody>
            <a:bodyPr wrap="square" rtlCol="0">
              <a:spAutoFit/>
            </a:bodyPr>
            <a:lstStyle/>
            <a:p>
              <a:pPr algn="r"/>
              <a:r>
                <a:rPr lang="zh-CN" altLang="en-US" sz="1600">
                  <a:solidFill>
                    <a:srgbClr val="AE0001"/>
                  </a:solidFill>
                  <a:latin typeface="思源黑体 CN Bold" panose="020B0800000000000000" pitchFamily="34" charset="-122"/>
                  <a:ea typeface="思源黑体 CN Bold" panose="020B0800000000000000" pitchFamily="34" charset="-122"/>
                </a:rPr>
                <a:t>学生（80%）</a:t>
              </a:r>
            </a:p>
          </p:txBody>
        </p:sp>
        <p:sp>
          <p:nvSpPr>
            <p:cNvPr id="58" name="文本框 57"/>
            <p:cNvSpPr txBox="1"/>
            <p:nvPr/>
          </p:nvSpPr>
          <p:spPr>
            <a:xfrm flipH="1">
              <a:off x="1690926" y="2470971"/>
              <a:ext cx="3762158" cy="845820"/>
            </a:xfrm>
            <a:prstGeom prst="rect">
              <a:avLst/>
            </a:prstGeom>
            <a:noFill/>
          </p:spPr>
          <p:txBody>
            <a:bodyPr wrap="square" rtlCol="0">
              <a:spAutoFit/>
            </a:bodyPr>
            <a:lstStyle/>
            <a:p>
              <a:pPr algn="r">
                <a:lnSpc>
                  <a:spcPct val="150000"/>
                </a:lnSpc>
              </a:pPr>
              <a:r>
                <a:rPr lang="zh-CN" altLang="en-US" sz="1100">
                  <a:solidFill>
                    <a:prstClr val="black">
                      <a:lumMod val="85000"/>
                      <a:lumOff val="15000"/>
                    </a:prstClr>
                  </a:solidFill>
                  <a:latin typeface="思源黑体 CN Light"/>
                  <a:ea typeface="思源黑体 CN Light"/>
                </a:rPr>
                <a:t>如何处理人际关系以及解决矛盾纷争是人生的必修课。为学生的成长留出必要的空间。选拔一批正直、勇敢、擅于解决的学生担任学生干部。</a:t>
              </a: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anim calcmode="lin" valueType="num">
                                      <p:cBhvr>
                                        <p:cTn id="8" dur="500" fill="hold"/>
                                        <p:tgtEl>
                                          <p:spTgt spid="7"/>
                                        </p:tgtEl>
                                        <p:attrNameLst>
                                          <p:attrName>ppt_x</p:attrName>
                                        </p:attrNameLst>
                                      </p:cBhvr>
                                      <p:tavLst>
                                        <p:tav tm="0">
                                          <p:val>
                                            <p:strVal val="#ppt_x"/>
                                          </p:val>
                                        </p:tav>
                                        <p:tav tm="100000">
                                          <p:val>
                                            <p:strVal val="#ppt_x"/>
                                          </p:val>
                                        </p:tav>
                                      </p:tavLst>
                                    </p:anim>
                                    <p:anim calcmode="lin" valueType="num">
                                      <p:cBhvr>
                                        <p:cTn id="9" dur="500" fill="hold"/>
                                        <p:tgtEl>
                                          <p:spTgt spid="7"/>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56"/>
                                        </p:tgtEl>
                                        <p:attrNameLst>
                                          <p:attrName>style.visibility</p:attrName>
                                        </p:attrNameLst>
                                      </p:cBhvr>
                                      <p:to>
                                        <p:strVal val="visible"/>
                                      </p:to>
                                    </p:set>
                                    <p:animEffect transition="in" filter="fade">
                                      <p:cBhvr>
                                        <p:cTn id="13" dur="500"/>
                                        <p:tgtEl>
                                          <p:spTgt spid="56"/>
                                        </p:tgtEl>
                                      </p:cBhvr>
                                    </p:animEffect>
                                    <p:anim calcmode="lin" valueType="num">
                                      <p:cBhvr>
                                        <p:cTn id="14" dur="500" fill="hold"/>
                                        <p:tgtEl>
                                          <p:spTgt spid="56"/>
                                        </p:tgtEl>
                                        <p:attrNameLst>
                                          <p:attrName>ppt_x</p:attrName>
                                        </p:attrNameLst>
                                      </p:cBhvr>
                                      <p:tavLst>
                                        <p:tav tm="0">
                                          <p:val>
                                            <p:strVal val="#ppt_x"/>
                                          </p:val>
                                        </p:tav>
                                        <p:tav tm="100000">
                                          <p:val>
                                            <p:strVal val="#ppt_x"/>
                                          </p:val>
                                        </p:tav>
                                      </p:tavLst>
                                    </p:anim>
                                    <p:anim calcmode="lin" valueType="num">
                                      <p:cBhvr>
                                        <p:cTn id="15" dur="500" fill="hold"/>
                                        <p:tgtEl>
                                          <p:spTgt spid="56"/>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000"/>
                            </p:stCondLst>
                            <p:childTnLst>
                              <p:par>
                                <p:cTn id="17" presetID="42" presetClass="entr" presetSubtype="0" fill="hold" nodeType="afterEffect">
                                  <p:stCondLst>
                                    <p:cond delay="0"/>
                                  </p:stCondLst>
                                  <p:childTnLst>
                                    <p:set>
                                      <p:cBhvr>
                                        <p:cTn id="18" dur="1" fill="hold">
                                          <p:stCondLst>
                                            <p:cond delay="0"/>
                                          </p:stCondLst>
                                        </p:cTn>
                                        <p:tgtEl>
                                          <p:spTgt spid="47"/>
                                        </p:tgtEl>
                                        <p:attrNameLst>
                                          <p:attrName>style.visibility</p:attrName>
                                        </p:attrNameLst>
                                      </p:cBhvr>
                                      <p:to>
                                        <p:strVal val="visible"/>
                                      </p:to>
                                    </p:set>
                                    <p:animEffect transition="in" filter="fade">
                                      <p:cBhvr>
                                        <p:cTn id="19" dur="500"/>
                                        <p:tgtEl>
                                          <p:spTgt spid="47"/>
                                        </p:tgtEl>
                                      </p:cBhvr>
                                    </p:animEffect>
                                    <p:anim calcmode="lin" valueType="num">
                                      <p:cBhvr>
                                        <p:cTn id="20" dur="500" fill="hold"/>
                                        <p:tgtEl>
                                          <p:spTgt spid="47"/>
                                        </p:tgtEl>
                                        <p:attrNameLst>
                                          <p:attrName>ppt_x</p:attrName>
                                        </p:attrNameLst>
                                      </p:cBhvr>
                                      <p:tavLst>
                                        <p:tav tm="0">
                                          <p:val>
                                            <p:strVal val="#ppt_x"/>
                                          </p:val>
                                        </p:tav>
                                        <p:tav tm="100000">
                                          <p:val>
                                            <p:strVal val="#ppt_x"/>
                                          </p:val>
                                        </p:tav>
                                      </p:tavLst>
                                    </p:anim>
                                    <p:anim calcmode="lin" valueType="num">
                                      <p:cBhvr>
                                        <p:cTn id="21" dur="500" fill="hold"/>
                                        <p:tgtEl>
                                          <p:spTgt spid="47"/>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1500"/>
                            </p:stCondLst>
                            <p:childTnLst>
                              <p:par>
                                <p:cTn id="23" presetID="42" presetClass="entr" presetSubtype="0" fill="hold" nodeType="afterEffect">
                                  <p:stCondLst>
                                    <p:cond delay="0"/>
                                  </p:stCondLst>
                                  <p:childTnLst>
                                    <p:set>
                                      <p:cBhvr>
                                        <p:cTn id="24" dur="1" fill="hold">
                                          <p:stCondLst>
                                            <p:cond delay="0"/>
                                          </p:stCondLst>
                                        </p:cTn>
                                        <p:tgtEl>
                                          <p:spTgt spid="50"/>
                                        </p:tgtEl>
                                        <p:attrNameLst>
                                          <p:attrName>style.visibility</p:attrName>
                                        </p:attrNameLst>
                                      </p:cBhvr>
                                      <p:to>
                                        <p:strVal val="visible"/>
                                      </p:to>
                                    </p:set>
                                    <p:animEffect transition="in" filter="fade">
                                      <p:cBhvr>
                                        <p:cTn id="25" dur="500"/>
                                        <p:tgtEl>
                                          <p:spTgt spid="50"/>
                                        </p:tgtEl>
                                      </p:cBhvr>
                                    </p:animEffect>
                                    <p:anim calcmode="lin" valueType="num">
                                      <p:cBhvr>
                                        <p:cTn id="26" dur="500" fill="hold"/>
                                        <p:tgtEl>
                                          <p:spTgt spid="50"/>
                                        </p:tgtEl>
                                        <p:attrNameLst>
                                          <p:attrName>ppt_x</p:attrName>
                                        </p:attrNameLst>
                                      </p:cBhvr>
                                      <p:tavLst>
                                        <p:tav tm="0">
                                          <p:val>
                                            <p:strVal val="#ppt_x"/>
                                          </p:val>
                                        </p:tav>
                                        <p:tav tm="100000">
                                          <p:val>
                                            <p:strVal val="#ppt_x"/>
                                          </p:val>
                                        </p:tav>
                                      </p:tavLst>
                                    </p:anim>
                                    <p:anim calcmode="lin" valueType="num">
                                      <p:cBhvr>
                                        <p:cTn id="27" dur="500" fill="hold"/>
                                        <p:tgtEl>
                                          <p:spTgt spid="50"/>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2000"/>
                            </p:stCondLst>
                            <p:childTnLst>
                              <p:par>
                                <p:cTn id="29" presetID="42" presetClass="entr" presetSubtype="0" fill="hold" nodeType="afterEffect">
                                  <p:stCondLst>
                                    <p:cond delay="0"/>
                                  </p:stCondLst>
                                  <p:childTnLst>
                                    <p:set>
                                      <p:cBhvr>
                                        <p:cTn id="30" dur="1" fill="hold">
                                          <p:stCondLst>
                                            <p:cond delay="0"/>
                                          </p:stCondLst>
                                        </p:cTn>
                                        <p:tgtEl>
                                          <p:spTgt spid="53"/>
                                        </p:tgtEl>
                                        <p:attrNameLst>
                                          <p:attrName>style.visibility</p:attrName>
                                        </p:attrNameLst>
                                      </p:cBhvr>
                                      <p:to>
                                        <p:strVal val="visible"/>
                                      </p:to>
                                    </p:set>
                                    <p:animEffect transition="in" filter="fade">
                                      <p:cBhvr>
                                        <p:cTn id="31" dur="500"/>
                                        <p:tgtEl>
                                          <p:spTgt spid="53"/>
                                        </p:tgtEl>
                                      </p:cBhvr>
                                    </p:animEffect>
                                    <p:anim calcmode="lin" valueType="num">
                                      <p:cBhvr>
                                        <p:cTn id="32" dur="500" fill="hold"/>
                                        <p:tgtEl>
                                          <p:spTgt spid="53"/>
                                        </p:tgtEl>
                                        <p:attrNameLst>
                                          <p:attrName>ppt_x</p:attrName>
                                        </p:attrNameLst>
                                      </p:cBhvr>
                                      <p:tavLst>
                                        <p:tav tm="0">
                                          <p:val>
                                            <p:strVal val="#ppt_x"/>
                                          </p:val>
                                        </p:tav>
                                        <p:tav tm="100000">
                                          <p:val>
                                            <p:strVal val="#ppt_x"/>
                                          </p:val>
                                        </p:tav>
                                      </p:tavLst>
                                    </p:anim>
                                    <p:anim calcmode="lin" valueType="num">
                                      <p:cBhvr>
                                        <p:cTn id="33" dur="500" fill="hold"/>
                                        <p:tgtEl>
                                          <p:spTgt spid="53"/>
                                        </p:tgtEl>
                                        <p:attrNameLst>
                                          <p:attrName>ppt_y</p:attrName>
                                        </p:attrNameLst>
                                      </p:cBhvr>
                                      <p:tavLst>
                                        <p:tav tm="0">
                                          <p:val>
                                            <p:strVal val="#ppt_y+.1"/>
                                          </p:val>
                                        </p:tav>
                                        <p:tav tm="100000">
                                          <p:val>
                                            <p:strVal val="#ppt_y"/>
                                          </p:val>
                                        </p:tav>
                                      </p:tavLst>
                                    </p:anim>
                                  </p:childTnLst>
                                </p:cTn>
                              </p:par>
                            </p:childTnLst>
                          </p:cTn>
                        </p:par>
                        <p:par>
                          <p:cTn id="34" fill="hold" nodeType="afterGroup">
                            <p:stCondLst>
                              <p:cond delay="2500"/>
                            </p:stCondLst>
                            <p:childTnLst>
                              <p:par>
                                <p:cTn id="35" presetID="42" presetClass="entr" presetSubtype="0" fill="hold" nodeType="afterEffect">
                                  <p:stCondLst>
                                    <p:cond delay="0"/>
                                  </p:stCondLst>
                                  <p:childTnLst>
                                    <p:set>
                                      <p:cBhvr>
                                        <p:cTn id="36" dur="1" fill="hold">
                                          <p:stCondLst>
                                            <p:cond delay="0"/>
                                          </p:stCondLst>
                                        </p:cTn>
                                        <p:tgtEl>
                                          <p:spTgt spid="44"/>
                                        </p:tgtEl>
                                        <p:attrNameLst>
                                          <p:attrName>style.visibility</p:attrName>
                                        </p:attrNameLst>
                                      </p:cBhvr>
                                      <p:to>
                                        <p:strVal val="visible"/>
                                      </p:to>
                                    </p:set>
                                    <p:animEffect transition="in" filter="fade">
                                      <p:cBhvr>
                                        <p:cTn id="37" dur="500"/>
                                        <p:tgtEl>
                                          <p:spTgt spid="44"/>
                                        </p:tgtEl>
                                      </p:cBhvr>
                                    </p:animEffect>
                                    <p:anim calcmode="lin" valueType="num">
                                      <p:cBhvr>
                                        <p:cTn id="38" dur="500" fill="hold"/>
                                        <p:tgtEl>
                                          <p:spTgt spid="44"/>
                                        </p:tgtEl>
                                        <p:attrNameLst>
                                          <p:attrName>ppt_x</p:attrName>
                                        </p:attrNameLst>
                                      </p:cBhvr>
                                      <p:tavLst>
                                        <p:tav tm="0">
                                          <p:val>
                                            <p:strVal val="#ppt_x"/>
                                          </p:val>
                                        </p:tav>
                                        <p:tav tm="100000">
                                          <p:val>
                                            <p:strVal val="#ppt_x"/>
                                          </p:val>
                                        </p:tav>
                                      </p:tavLst>
                                    </p:anim>
                                    <p:anim calcmode="lin" valueType="num">
                                      <p:cBhvr>
                                        <p:cTn id="39" dur="500" fill="hold"/>
                                        <p:tgtEl>
                                          <p:spTgt spid="4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323733" y="266226"/>
            <a:ext cx="3518387" cy="608548"/>
            <a:chOff x="7072589" y="4196909"/>
            <a:chExt cx="4433870" cy="766892"/>
          </a:xfrm>
        </p:grpSpPr>
        <p:sp>
          <p:nvSpPr>
            <p:cNvPr id="9" name="椭圆 8"/>
            <p:cNvSpPr/>
            <p:nvPr/>
          </p:nvSpPr>
          <p:spPr>
            <a:xfrm>
              <a:off x="7072589" y="4196909"/>
              <a:ext cx="766892" cy="766892"/>
            </a:xfrm>
            <a:prstGeom prst="ellipse">
              <a:avLst/>
            </a:prstGeom>
            <a:gradFill flip="none" rotWithShape="1">
              <a:gsLst>
                <a:gs pos="49000">
                  <a:srgbClr val="D40000"/>
                </a:gs>
                <a:gs pos="50000">
                  <a:srgbClr val="AE0001"/>
                </a:gs>
              </a:gsLst>
              <a:lin ang="5400000" scaled="1"/>
            </a:gradFill>
            <a:ln w="38100" cap="flat" cmpd="sng" algn="ctr">
              <a:noFill/>
              <a:prstDash val="solid"/>
              <a:miter lim="800000"/>
            </a:ln>
            <a:effectLst>
              <a:outerShdw blurRad="1270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400" kern="0">
                <a:solidFill>
                  <a:prstClr val="white"/>
                </a:solidFill>
                <a:latin typeface="思源黑体 CN Bold" panose="020B0800000000000000" pitchFamily="34" charset="-122"/>
                <a:ea typeface="思源黑体 CN Bold" panose="020B0800000000000000" pitchFamily="34" charset="-122"/>
              </a:endParaRPr>
            </a:p>
          </p:txBody>
        </p:sp>
        <p:sp>
          <p:nvSpPr>
            <p:cNvPr id="10" name="文本框 38"/>
            <p:cNvSpPr txBox="1"/>
            <p:nvPr>
              <p:custDataLst>
                <p:tags r:id="rId1"/>
              </p:custDataLst>
            </p:nvPr>
          </p:nvSpPr>
          <p:spPr>
            <a:xfrm>
              <a:off x="8049179" y="4318745"/>
              <a:ext cx="3457280" cy="499342"/>
            </a:xfrm>
            <a:prstGeom prst="rect">
              <a:avLst/>
            </a:prstGeom>
            <a:noFill/>
          </p:spPr>
          <p:txBody>
            <a:bodyPr wrap="square" rtlCol="0">
              <a:spAutoFit/>
            </a:bodyPr>
            <a:lstStyle/>
            <a:p>
              <a:pPr lvl="0"/>
              <a:r>
                <a:rPr lang="zh-CN" altLang="en-US" sz="2000">
                  <a:solidFill>
                    <a:schemeClr val="tx1">
                      <a:lumMod val="85000"/>
                      <a:lumOff val="15000"/>
                    </a:schemeClr>
                  </a:solidFill>
                  <a:latin typeface="思源黑体 CN Bold" panose="020B0800000000000000" pitchFamily="34" charset="-122"/>
                  <a:ea typeface="思源黑体 CN Bold" panose="020B0800000000000000" pitchFamily="34" charset="-122"/>
                </a:rPr>
                <a:t>校园欺凌的预防与处理</a:t>
              </a:r>
            </a:p>
          </p:txBody>
        </p:sp>
        <p:sp>
          <p:nvSpPr>
            <p:cNvPr id="11" name="文本框 38"/>
            <p:cNvSpPr txBox="1"/>
            <p:nvPr>
              <p:custDataLst>
                <p:tags r:id="rId2"/>
              </p:custDataLst>
            </p:nvPr>
          </p:nvSpPr>
          <p:spPr>
            <a:xfrm>
              <a:off x="7072590" y="4318745"/>
              <a:ext cx="766892" cy="499342"/>
            </a:xfrm>
            <a:prstGeom prst="rect">
              <a:avLst/>
            </a:prstGeom>
            <a:noFill/>
          </p:spPr>
          <p:txBody>
            <a:bodyPr wrap="square" rtlCol="0">
              <a:spAutoFit/>
            </a:bodyPr>
            <a:lstStyle/>
            <a:p>
              <a:pPr lvl="0" algn="ctr"/>
              <a:r>
                <a:rPr lang="en-US" altLang="zh-CN" sz="20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rPr>
                <a:t>04</a:t>
              </a:r>
            </a:p>
          </p:txBody>
        </p:sp>
      </p:grpSp>
      <p:sp>
        <p:nvSpPr>
          <p:cNvPr id="4" name="文本框 3"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grpSp>
        <p:nvGrpSpPr>
          <p:cNvPr id="7" name="组合 6"/>
          <p:cNvGrpSpPr/>
          <p:nvPr/>
        </p:nvGrpSpPr>
        <p:grpSpPr>
          <a:xfrm>
            <a:off x="4540250" y="4207777"/>
            <a:ext cx="3086100" cy="1774825"/>
            <a:chOff x="4540250" y="4207777"/>
            <a:chExt cx="3086100" cy="1774825"/>
          </a:xfrm>
        </p:grpSpPr>
        <p:grpSp>
          <p:nvGrpSpPr>
            <p:cNvPr id="12" name="组合 61"/>
            <p:cNvGrpSpPr/>
            <p:nvPr/>
          </p:nvGrpSpPr>
          <p:grpSpPr>
            <a:xfrm>
              <a:off x="4610688" y="4362690"/>
              <a:ext cx="2959640" cy="1619912"/>
              <a:chOff x="4611120" y="3480993"/>
              <a:chExt cx="2959991" cy="1619474"/>
            </a:xfrm>
          </p:grpSpPr>
          <p:sp>
            <p:nvSpPr>
              <p:cNvPr id="17" name="Freeform 8"/>
              <p:cNvSpPr/>
              <p:nvPr/>
            </p:nvSpPr>
            <p:spPr bwMode="auto">
              <a:xfrm>
                <a:off x="4611120" y="3480993"/>
                <a:ext cx="2959991" cy="1220033"/>
              </a:xfrm>
              <a:custGeom>
                <a:avLst/>
                <a:gdLst>
                  <a:gd name="T0" fmla="*/ 0 w 2727"/>
                  <a:gd name="T1" fmla="*/ 2147483646 h 1124"/>
                  <a:gd name="T2" fmla="*/ 2147483646 w 2727"/>
                  <a:gd name="T3" fmla="*/ 0 h 1124"/>
                  <a:gd name="T4" fmla="*/ 2147483646 w 2727"/>
                  <a:gd name="T5" fmla="*/ 2147483646 h 1124"/>
                  <a:gd name="T6" fmla="*/ 2147483646 w 2727"/>
                  <a:gd name="T7" fmla="*/ 2147483646 h 1124"/>
                  <a:gd name="T8" fmla="*/ 0 w 2727"/>
                  <a:gd name="T9" fmla="*/ 2147483646 h 112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727" h="1124">
                    <a:moveTo>
                      <a:pt x="0" y="502"/>
                    </a:moveTo>
                    <a:lnTo>
                      <a:pt x="1361" y="0"/>
                    </a:lnTo>
                    <a:lnTo>
                      <a:pt x="2727" y="506"/>
                    </a:lnTo>
                    <a:lnTo>
                      <a:pt x="1368" y="1124"/>
                    </a:lnTo>
                    <a:lnTo>
                      <a:pt x="0" y="502"/>
                    </a:lnTo>
                    <a:close/>
                  </a:path>
                </a:pathLst>
              </a:custGeom>
              <a:solidFill>
                <a:srgbClr val="D1D3D4"/>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思源黑体 CN Bold" panose="020B0800000000000000" pitchFamily="34" charset="-122"/>
                  <a:ea typeface="思源黑体 CN Bold" panose="020B0800000000000000" pitchFamily="34" charset="-122"/>
                </a:endParaRPr>
              </a:p>
            </p:txBody>
          </p:sp>
          <p:sp>
            <p:nvSpPr>
              <p:cNvPr id="18" name="Freeform 11"/>
              <p:cNvSpPr/>
              <p:nvPr/>
            </p:nvSpPr>
            <p:spPr bwMode="auto">
              <a:xfrm>
                <a:off x="4611120" y="4025883"/>
                <a:ext cx="1487051" cy="1074584"/>
              </a:xfrm>
              <a:custGeom>
                <a:avLst/>
                <a:gdLst>
                  <a:gd name="T0" fmla="*/ 0 w 1370"/>
                  <a:gd name="T1" fmla="*/ 2147483646 h 990"/>
                  <a:gd name="T2" fmla="*/ 2147483646 w 1370"/>
                  <a:gd name="T3" fmla="*/ 2147483646 h 990"/>
                  <a:gd name="T4" fmla="*/ 2147483646 w 1370"/>
                  <a:gd name="T5" fmla="*/ 2147483646 h 990"/>
                  <a:gd name="T6" fmla="*/ 0 w 1370"/>
                  <a:gd name="T7" fmla="*/ 0 h 990"/>
                  <a:gd name="T8" fmla="*/ 0 w 1370"/>
                  <a:gd name="T9" fmla="*/ 2147483646 h 99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70" h="990">
                    <a:moveTo>
                      <a:pt x="0" y="326"/>
                    </a:moveTo>
                    <a:lnTo>
                      <a:pt x="1370" y="990"/>
                    </a:lnTo>
                    <a:lnTo>
                      <a:pt x="1368" y="622"/>
                    </a:lnTo>
                    <a:lnTo>
                      <a:pt x="0" y="0"/>
                    </a:lnTo>
                    <a:lnTo>
                      <a:pt x="0" y="326"/>
                    </a:lnTo>
                    <a:close/>
                  </a:path>
                </a:pathLst>
              </a:custGeom>
              <a:solidFill>
                <a:srgbClr val="AE000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思源黑体 CN Bold" panose="020B0800000000000000" pitchFamily="34" charset="-122"/>
                  <a:ea typeface="思源黑体 CN Bold" panose="020B0800000000000000" pitchFamily="34" charset="-122"/>
                </a:endParaRPr>
              </a:p>
            </p:txBody>
          </p:sp>
          <p:sp>
            <p:nvSpPr>
              <p:cNvPr id="19" name="Freeform 14"/>
              <p:cNvSpPr/>
              <p:nvPr/>
            </p:nvSpPr>
            <p:spPr bwMode="auto">
              <a:xfrm>
                <a:off x="6096000" y="4030225"/>
                <a:ext cx="1475111" cy="1070242"/>
              </a:xfrm>
              <a:custGeom>
                <a:avLst/>
                <a:gdLst>
                  <a:gd name="T0" fmla="*/ 2147483646 w 1359"/>
                  <a:gd name="T1" fmla="*/ 0 h 986"/>
                  <a:gd name="T2" fmla="*/ 0 w 1359"/>
                  <a:gd name="T3" fmla="*/ 2147483646 h 986"/>
                  <a:gd name="T4" fmla="*/ 0 w 1359"/>
                  <a:gd name="T5" fmla="*/ 2147483646 h 986"/>
                  <a:gd name="T6" fmla="*/ 2147483646 w 1359"/>
                  <a:gd name="T7" fmla="*/ 2147483646 h 986"/>
                  <a:gd name="T8" fmla="*/ 2147483646 w 1359"/>
                  <a:gd name="T9" fmla="*/ 0 h 98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59" h="984">
                    <a:moveTo>
                      <a:pt x="1359" y="0"/>
                    </a:moveTo>
                    <a:lnTo>
                      <a:pt x="0" y="618"/>
                    </a:lnTo>
                    <a:lnTo>
                      <a:pt x="0" y="986"/>
                    </a:lnTo>
                    <a:lnTo>
                      <a:pt x="1359" y="327"/>
                    </a:lnTo>
                    <a:lnTo>
                      <a:pt x="1359" y="0"/>
                    </a:lnTo>
                    <a:close/>
                  </a:path>
                </a:pathLst>
              </a:custGeom>
              <a:solidFill>
                <a:srgbClr val="AE000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思源黑体 CN Bold" panose="020B0800000000000000" pitchFamily="34" charset="-122"/>
                  <a:ea typeface="思源黑体 CN Bold" panose="020B0800000000000000" pitchFamily="34" charset="-122"/>
                </a:endParaRPr>
              </a:p>
            </p:txBody>
          </p:sp>
        </p:grpSp>
        <p:cxnSp>
          <p:nvCxnSpPr>
            <p:cNvPr id="13" name="直接连接符 12"/>
            <p:cNvCxnSpPr/>
            <p:nvPr/>
          </p:nvCxnSpPr>
          <p:spPr bwMode="auto">
            <a:xfrm flipH="1">
              <a:off x="4618038" y="4328427"/>
              <a:ext cx="0" cy="60007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4" name="椭圆 13"/>
            <p:cNvSpPr/>
            <p:nvPr/>
          </p:nvSpPr>
          <p:spPr bwMode="auto">
            <a:xfrm>
              <a:off x="4540250" y="4215714"/>
              <a:ext cx="144463" cy="144463"/>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思源黑体 CN Bold" panose="020B0800000000000000" pitchFamily="34" charset="-122"/>
                <a:ea typeface="思源黑体 CN Bold" panose="020B0800000000000000" pitchFamily="34" charset="-122"/>
              </a:endParaRPr>
            </a:p>
          </p:txBody>
        </p:sp>
        <p:cxnSp>
          <p:nvCxnSpPr>
            <p:cNvPr id="15" name="直接连接符 14"/>
            <p:cNvCxnSpPr/>
            <p:nvPr/>
          </p:nvCxnSpPr>
          <p:spPr bwMode="auto">
            <a:xfrm flipH="1">
              <a:off x="7559675" y="4318902"/>
              <a:ext cx="0" cy="60166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6" name="椭圆 15"/>
            <p:cNvSpPr/>
            <p:nvPr/>
          </p:nvSpPr>
          <p:spPr bwMode="auto">
            <a:xfrm>
              <a:off x="7481888" y="4207777"/>
              <a:ext cx="144462" cy="144462"/>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思源黑体 CN Bold" panose="020B0800000000000000" pitchFamily="34" charset="-122"/>
                <a:ea typeface="思源黑体 CN Bold" panose="020B0800000000000000" pitchFamily="34" charset="-122"/>
              </a:endParaRPr>
            </a:p>
          </p:txBody>
        </p:sp>
      </p:grpSp>
      <p:grpSp>
        <p:nvGrpSpPr>
          <p:cNvPr id="20" name="组合 70"/>
          <p:cNvGrpSpPr/>
          <p:nvPr/>
        </p:nvGrpSpPr>
        <p:grpSpPr>
          <a:xfrm>
            <a:off x="4903729" y="3473247"/>
            <a:ext cx="2359097" cy="1367224"/>
            <a:chOff x="4904188" y="2910052"/>
            <a:chExt cx="2358659" cy="1366567"/>
          </a:xfrm>
        </p:grpSpPr>
        <p:sp>
          <p:nvSpPr>
            <p:cNvPr id="21" name="Freeform 9"/>
            <p:cNvSpPr/>
            <p:nvPr/>
          </p:nvSpPr>
          <p:spPr bwMode="auto">
            <a:xfrm>
              <a:off x="4904188" y="2910052"/>
              <a:ext cx="2358658" cy="969297"/>
            </a:xfrm>
            <a:custGeom>
              <a:avLst/>
              <a:gdLst>
                <a:gd name="T0" fmla="*/ 0 w 2173"/>
                <a:gd name="T1" fmla="*/ 2147483646 h 893"/>
                <a:gd name="T2" fmla="*/ 2147483646 w 2173"/>
                <a:gd name="T3" fmla="*/ 0 h 893"/>
                <a:gd name="T4" fmla="*/ 2147483646 w 2173"/>
                <a:gd name="T5" fmla="*/ 2147483646 h 893"/>
                <a:gd name="T6" fmla="*/ 2147483646 w 2173"/>
                <a:gd name="T7" fmla="*/ 2147483646 h 893"/>
                <a:gd name="T8" fmla="*/ 0 w 2173"/>
                <a:gd name="T9" fmla="*/ 2147483646 h 8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73" h="893">
                  <a:moveTo>
                    <a:pt x="0" y="393"/>
                  </a:moveTo>
                  <a:lnTo>
                    <a:pt x="1091" y="0"/>
                  </a:lnTo>
                  <a:lnTo>
                    <a:pt x="2173" y="405"/>
                  </a:lnTo>
                  <a:lnTo>
                    <a:pt x="1098" y="893"/>
                  </a:lnTo>
                  <a:lnTo>
                    <a:pt x="0" y="393"/>
                  </a:lnTo>
                  <a:close/>
                </a:path>
              </a:pathLst>
            </a:custGeom>
            <a:solidFill>
              <a:srgbClr val="D1D3D4"/>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思源黑体 CN Bold" panose="020B0800000000000000" pitchFamily="34" charset="-122"/>
                <a:ea typeface="思源黑体 CN Bold" panose="020B0800000000000000" pitchFamily="34" charset="-122"/>
              </a:endParaRPr>
            </a:p>
          </p:txBody>
        </p:sp>
        <p:sp>
          <p:nvSpPr>
            <p:cNvPr id="22" name="Freeform 12"/>
            <p:cNvSpPr/>
            <p:nvPr/>
          </p:nvSpPr>
          <p:spPr bwMode="auto">
            <a:xfrm>
              <a:off x="4904247" y="3337271"/>
              <a:ext cx="1193578" cy="939348"/>
            </a:xfrm>
            <a:custGeom>
              <a:avLst/>
              <a:gdLst>
                <a:gd name="T0" fmla="*/ 0 w 1100"/>
                <a:gd name="T1" fmla="*/ 334 h 866"/>
                <a:gd name="T2" fmla="*/ 1100 w 1100"/>
                <a:gd name="T3" fmla="*/ 866 h 866"/>
                <a:gd name="T4" fmla="*/ 1098 w 1100"/>
                <a:gd name="T5" fmla="*/ 500 h 866"/>
                <a:gd name="T6" fmla="*/ 0 w 1100"/>
                <a:gd name="T7" fmla="*/ 0 h 866"/>
                <a:gd name="T8" fmla="*/ 0 w 1100"/>
                <a:gd name="T9" fmla="*/ 334 h 866"/>
              </a:gdLst>
              <a:ahLst/>
              <a:cxnLst>
                <a:cxn ang="0">
                  <a:pos x="T0" y="T1"/>
                </a:cxn>
                <a:cxn ang="0">
                  <a:pos x="T2" y="T3"/>
                </a:cxn>
                <a:cxn ang="0">
                  <a:pos x="T4" y="T5"/>
                </a:cxn>
                <a:cxn ang="0">
                  <a:pos x="T6" y="T7"/>
                </a:cxn>
                <a:cxn ang="0">
                  <a:pos x="T8" y="T9"/>
                </a:cxn>
              </a:cxnLst>
              <a:rect l="0" t="0" r="r" b="b"/>
              <a:pathLst>
                <a:path w="1100" h="865">
                  <a:moveTo>
                    <a:pt x="0" y="334"/>
                  </a:moveTo>
                  <a:lnTo>
                    <a:pt x="1100" y="866"/>
                  </a:lnTo>
                  <a:lnTo>
                    <a:pt x="1098" y="500"/>
                  </a:lnTo>
                  <a:lnTo>
                    <a:pt x="0" y="0"/>
                  </a:lnTo>
                  <a:lnTo>
                    <a:pt x="0" y="334"/>
                  </a:lnTo>
                  <a:close/>
                </a:path>
              </a:pathLst>
            </a:custGeom>
            <a:solidFill>
              <a:srgbClr val="D40000"/>
            </a:solidFill>
            <a:ln>
              <a:noFill/>
            </a:ln>
          </p:spPr>
          <p:txBody>
            <a:bodyPr/>
            <a:lstStyle/>
            <a:p>
              <a:pPr>
                <a:defRPr/>
              </a:pPr>
              <a:endParaRPr lang="zh-CN" altLang="en-US">
                <a:latin typeface="思源黑体 CN Bold" panose="020B0800000000000000" pitchFamily="34" charset="-122"/>
                <a:ea typeface="思源黑体 CN Bold" panose="020B0800000000000000" pitchFamily="34" charset="-122"/>
              </a:endParaRPr>
            </a:p>
          </p:txBody>
        </p:sp>
        <p:sp>
          <p:nvSpPr>
            <p:cNvPr id="23" name="Freeform 15"/>
            <p:cNvSpPr/>
            <p:nvPr/>
          </p:nvSpPr>
          <p:spPr bwMode="auto">
            <a:xfrm>
              <a:off x="6096238" y="3348378"/>
              <a:ext cx="1166596" cy="928241"/>
            </a:xfrm>
            <a:custGeom>
              <a:avLst/>
              <a:gdLst>
                <a:gd name="T0" fmla="*/ 1075 w 1075"/>
                <a:gd name="T1" fmla="*/ 0 h 856"/>
                <a:gd name="T2" fmla="*/ 0 w 1075"/>
                <a:gd name="T3" fmla="*/ 490 h 856"/>
                <a:gd name="T4" fmla="*/ 0 w 1075"/>
                <a:gd name="T5" fmla="*/ 856 h 856"/>
                <a:gd name="T6" fmla="*/ 1075 w 1075"/>
                <a:gd name="T7" fmla="*/ 336 h 856"/>
                <a:gd name="T8" fmla="*/ 1075 w 1075"/>
                <a:gd name="T9" fmla="*/ 0 h 856"/>
              </a:gdLst>
              <a:ahLst/>
              <a:cxnLst>
                <a:cxn ang="0">
                  <a:pos x="T0" y="T1"/>
                </a:cxn>
                <a:cxn ang="0">
                  <a:pos x="T2" y="T3"/>
                </a:cxn>
                <a:cxn ang="0">
                  <a:pos x="T4" y="T5"/>
                </a:cxn>
                <a:cxn ang="0">
                  <a:pos x="T6" y="T7"/>
                </a:cxn>
                <a:cxn ang="0">
                  <a:pos x="T8" y="T9"/>
                </a:cxn>
              </a:cxnLst>
              <a:rect l="0" t="0" r="r" b="b"/>
              <a:pathLst>
                <a:path w="1075" h="856">
                  <a:moveTo>
                    <a:pt x="1075" y="0"/>
                  </a:moveTo>
                  <a:lnTo>
                    <a:pt x="0" y="490"/>
                  </a:lnTo>
                  <a:lnTo>
                    <a:pt x="0" y="856"/>
                  </a:lnTo>
                  <a:lnTo>
                    <a:pt x="1075" y="336"/>
                  </a:lnTo>
                  <a:lnTo>
                    <a:pt x="1075" y="0"/>
                  </a:lnTo>
                  <a:close/>
                </a:path>
              </a:pathLst>
            </a:custGeom>
            <a:solidFill>
              <a:srgbClr val="D40000"/>
            </a:solidFill>
            <a:ln>
              <a:noFill/>
            </a:ln>
          </p:spPr>
          <p:txBody>
            <a:bodyPr/>
            <a:lstStyle/>
            <a:p>
              <a:pPr>
                <a:defRPr/>
              </a:pPr>
              <a:endParaRPr lang="zh-CN" altLang="en-US">
                <a:latin typeface="思源黑体 CN Bold" panose="020B0800000000000000" pitchFamily="34" charset="-122"/>
                <a:ea typeface="思源黑体 CN Bold" panose="020B0800000000000000" pitchFamily="34" charset="-122"/>
              </a:endParaRPr>
            </a:p>
          </p:txBody>
        </p:sp>
      </p:grpSp>
      <p:grpSp>
        <p:nvGrpSpPr>
          <p:cNvPr id="24" name="组合 23"/>
          <p:cNvGrpSpPr/>
          <p:nvPr/>
        </p:nvGrpSpPr>
        <p:grpSpPr>
          <a:xfrm>
            <a:off x="4827588" y="3192646"/>
            <a:ext cx="2486025" cy="720725"/>
            <a:chOff x="4827588" y="3192646"/>
            <a:chExt cx="2486025" cy="720725"/>
          </a:xfrm>
        </p:grpSpPr>
        <p:cxnSp>
          <p:nvCxnSpPr>
            <p:cNvPr id="25" name="直接连接符 24"/>
            <p:cNvCxnSpPr/>
            <p:nvPr/>
          </p:nvCxnSpPr>
          <p:spPr bwMode="auto">
            <a:xfrm flipH="1">
              <a:off x="4905375" y="3313296"/>
              <a:ext cx="0" cy="60007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6" name="椭圆 25"/>
            <p:cNvSpPr/>
            <p:nvPr/>
          </p:nvSpPr>
          <p:spPr bwMode="auto">
            <a:xfrm>
              <a:off x="4827588" y="3200584"/>
              <a:ext cx="144462" cy="144462"/>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思源黑体 CN Bold" panose="020B0800000000000000" pitchFamily="34" charset="-122"/>
                <a:ea typeface="思源黑体 CN Bold" panose="020B0800000000000000" pitchFamily="34" charset="-122"/>
              </a:endParaRPr>
            </a:p>
          </p:txBody>
        </p:sp>
        <p:cxnSp>
          <p:nvCxnSpPr>
            <p:cNvPr id="27" name="直接连接符 26"/>
            <p:cNvCxnSpPr/>
            <p:nvPr/>
          </p:nvCxnSpPr>
          <p:spPr bwMode="auto">
            <a:xfrm flipH="1">
              <a:off x="7246938" y="3303771"/>
              <a:ext cx="0" cy="60166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8" name="椭圆 27"/>
            <p:cNvSpPr/>
            <p:nvPr/>
          </p:nvSpPr>
          <p:spPr bwMode="auto">
            <a:xfrm>
              <a:off x="7169150" y="3192646"/>
              <a:ext cx="144463" cy="144463"/>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思源黑体 CN Bold" panose="020B0800000000000000" pitchFamily="34" charset="-122"/>
                <a:ea typeface="思源黑体 CN Bold" panose="020B0800000000000000" pitchFamily="34" charset="-122"/>
              </a:endParaRPr>
            </a:p>
          </p:txBody>
        </p:sp>
      </p:grpSp>
      <p:grpSp>
        <p:nvGrpSpPr>
          <p:cNvPr id="29" name="组合 28"/>
          <p:cNvGrpSpPr/>
          <p:nvPr/>
        </p:nvGrpSpPr>
        <p:grpSpPr>
          <a:xfrm>
            <a:off x="5149850" y="2257563"/>
            <a:ext cx="1876425" cy="1506538"/>
            <a:chOff x="5149850" y="2257563"/>
            <a:chExt cx="1876425" cy="1506538"/>
          </a:xfrm>
        </p:grpSpPr>
        <p:grpSp>
          <p:nvGrpSpPr>
            <p:cNvPr id="30" name="组合 83"/>
            <p:cNvGrpSpPr/>
            <p:nvPr/>
          </p:nvGrpSpPr>
          <p:grpSpPr>
            <a:xfrm>
              <a:off x="5227302" y="2656991"/>
              <a:ext cx="1740333" cy="1107110"/>
              <a:chOff x="5227649" y="2348880"/>
              <a:chExt cx="1739959" cy="1107147"/>
            </a:xfrm>
          </p:grpSpPr>
          <p:sp>
            <p:nvSpPr>
              <p:cNvPr id="35" name="Freeform 10"/>
              <p:cNvSpPr/>
              <p:nvPr/>
            </p:nvSpPr>
            <p:spPr bwMode="auto">
              <a:xfrm>
                <a:off x="5227649" y="2348880"/>
                <a:ext cx="1739958" cy="707706"/>
              </a:xfrm>
              <a:custGeom>
                <a:avLst/>
                <a:gdLst>
                  <a:gd name="T0" fmla="*/ 0 w 1603"/>
                  <a:gd name="T1" fmla="*/ 2147483646 h 652"/>
                  <a:gd name="T2" fmla="*/ 2147483646 w 1603"/>
                  <a:gd name="T3" fmla="*/ 0 h 652"/>
                  <a:gd name="T4" fmla="*/ 2147483646 w 1603"/>
                  <a:gd name="T5" fmla="*/ 2147483646 h 652"/>
                  <a:gd name="T6" fmla="*/ 2147483646 w 1603"/>
                  <a:gd name="T7" fmla="*/ 2147483646 h 652"/>
                  <a:gd name="T8" fmla="*/ 0 w 1603"/>
                  <a:gd name="T9" fmla="*/ 2147483646 h 6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03" h="652">
                    <a:moveTo>
                      <a:pt x="0" y="288"/>
                    </a:moveTo>
                    <a:lnTo>
                      <a:pt x="809" y="0"/>
                    </a:lnTo>
                    <a:lnTo>
                      <a:pt x="1603" y="288"/>
                    </a:lnTo>
                    <a:lnTo>
                      <a:pt x="800" y="652"/>
                    </a:lnTo>
                    <a:lnTo>
                      <a:pt x="0" y="288"/>
                    </a:lnTo>
                    <a:close/>
                  </a:path>
                </a:pathLst>
              </a:custGeom>
              <a:solidFill>
                <a:srgbClr val="D1D3D4"/>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思源黑体 CN Bold" panose="020B0800000000000000" pitchFamily="34" charset="-122"/>
                  <a:ea typeface="思源黑体 CN Bold" panose="020B0800000000000000" pitchFamily="34" charset="-122"/>
                </a:endParaRPr>
              </a:p>
            </p:txBody>
          </p:sp>
          <p:sp>
            <p:nvSpPr>
              <p:cNvPr id="36" name="Freeform 13"/>
              <p:cNvSpPr/>
              <p:nvPr/>
            </p:nvSpPr>
            <p:spPr bwMode="auto">
              <a:xfrm>
                <a:off x="5227649" y="2661486"/>
                <a:ext cx="870522" cy="794541"/>
              </a:xfrm>
              <a:custGeom>
                <a:avLst/>
                <a:gdLst>
                  <a:gd name="T0" fmla="*/ 0 w 802"/>
                  <a:gd name="T1" fmla="*/ 2147483646 h 732"/>
                  <a:gd name="T2" fmla="*/ 2147483646 w 802"/>
                  <a:gd name="T3" fmla="*/ 2147483646 h 732"/>
                  <a:gd name="T4" fmla="*/ 2147483646 w 802"/>
                  <a:gd name="T5" fmla="*/ 2147483646 h 732"/>
                  <a:gd name="T6" fmla="*/ 0 w 802"/>
                  <a:gd name="T7" fmla="*/ 0 h 732"/>
                  <a:gd name="T8" fmla="*/ 0 w 802"/>
                  <a:gd name="T9" fmla="*/ 2147483646 h 7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02" h="732">
                    <a:moveTo>
                      <a:pt x="0" y="343"/>
                    </a:moveTo>
                    <a:lnTo>
                      <a:pt x="802" y="732"/>
                    </a:lnTo>
                    <a:lnTo>
                      <a:pt x="800" y="364"/>
                    </a:lnTo>
                    <a:lnTo>
                      <a:pt x="0" y="0"/>
                    </a:lnTo>
                    <a:lnTo>
                      <a:pt x="0" y="343"/>
                    </a:ln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思源黑体 CN Bold" panose="020B0800000000000000" pitchFamily="34" charset="-122"/>
                  <a:ea typeface="思源黑体 CN Bold" panose="020B0800000000000000" pitchFamily="34" charset="-122"/>
                </a:endParaRPr>
              </a:p>
            </p:txBody>
          </p:sp>
          <p:sp>
            <p:nvSpPr>
              <p:cNvPr id="37" name="Freeform 16"/>
              <p:cNvSpPr/>
              <p:nvPr/>
            </p:nvSpPr>
            <p:spPr bwMode="auto">
              <a:xfrm>
                <a:off x="6096000" y="2661486"/>
                <a:ext cx="871608" cy="794541"/>
              </a:xfrm>
              <a:custGeom>
                <a:avLst/>
                <a:gdLst>
                  <a:gd name="T0" fmla="*/ 2147483646 w 803"/>
                  <a:gd name="T1" fmla="*/ 0 h 732"/>
                  <a:gd name="T2" fmla="*/ 0 w 803"/>
                  <a:gd name="T3" fmla="*/ 2147483646 h 732"/>
                  <a:gd name="T4" fmla="*/ 0 w 803"/>
                  <a:gd name="T5" fmla="*/ 2147483646 h 732"/>
                  <a:gd name="T6" fmla="*/ 2147483646 w 803"/>
                  <a:gd name="T7" fmla="*/ 2147483646 h 732"/>
                  <a:gd name="T8" fmla="*/ 2147483646 w 803"/>
                  <a:gd name="T9" fmla="*/ 0 h 7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03" h="732">
                    <a:moveTo>
                      <a:pt x="803" y="0"/>
                    </a:moveTo>
                    <a:lnTo>
                      <a:pt x="0" y="364"/>
                    </a:lnTo>
                    <a:lnTo>
                      <a:pt x="0" y="732"/>
                    </a:lnTo>
                    <a:lnTo>
                      <a:pt x="803" y="343"/>
                    </a:lnTo>
                    <a:lnTo>
                      <a:pt x="803" y="0"/>
                    </a:ln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思源黑体 CN Bold" panose="020B0800000000000000" pitchFamily="34" charset="-122"/>
                  <a:ea typeface="思源黑体 CN Bold" panose="020B0800000000000000" pitchFamily="34" charset="-122"/>
                </a:endParaRPr>
              </a:p>
            </p:txBody>
          </p:sp>
        </p:grpSp>
        <p:cxnSp>
          <p:nvCxnSpPr>
            <p:cNvPr id="31" name="直接连接符 30"/>
            <p:cNvCxnSpPr>
              <a:endCxn id="36" idx="3"/>
            </p:cNvCxnSpPr>
            <p:nvPr/>
          </p:nvCxnSpPr>
          <p:spPr bwMode="auto">
            <a:xfrm flipH="1">
              <a:off x="5227638" y="2368688"/>
              <a:ext cx="0" cy="60166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2" name="椭圆 31"/>
            <p:cNvSpPr/>
            <p:nvPr/>
          </p:nvSpPr>
          <p:spPr bwMode="auto">
            <a:xfrm>
              <a:off x="5149850" y="2257563"/>
              <a:ext cx="144463" cy="144463"/>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思源黑体 CN Bold" panose="020B0800000000000000" pitchFamily="34" charset="-122"/>
                <a:ea typeface="思源黑体 CN Bold" panose="020B0800000000000000" pitchFamily="34" charset="-122"/>
              </a:endParaRPr>
            </a:p>
          </p:txBody>
        </p:sp>
        <p:cxnSp>
          <p:nvCxnSpPr>
            <p:cNvPr id="33" name="直接连接符 32"/>
            <p:cNvCxnSpPr/>
            <p:nvPr/>
          </p:nvCxnSpPr>
          <p:spPr bwMode="auto">
            <a:xfrm flipH="1">
              <a:off x="6959600" y="2368688"/>
              <a:ext cx="0" cy="60166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4" name="椭圆 33"/>
            <p:cNvSpPr/>
            <p:nvPr/>
          </p:nvSpPr>
          <p:spPr bwMode="auto">
            <a:xfrm>
              <a:off x="6881813" y="2257563"/>
              <a:ext cx="144462" cy="144463"/>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思源黑体 CN Bold" panose="020B0800000000000000" pitchFamily="34" charset="-122"/>
                <a:ea typeface="思源黑体 CN Bold" panose="020B0800000000000000" pitchFamily="34" charset="-122"/>
              </a:endParaRPr>
            </a:p>
          </p:txBody>
        </p:sp>
      </p:grpSp>
      <p:grpSp>
        <p:nvGrpSpPr>
          <p:cNvPr id="38" name="组合 37"/>
          <p:cNvGrpSpPr/>
          <p:nvPr/>
        </p:nvGrpSpPr>
        <p:grpSpPr>
          <a:xfrm>
            <a:off x="7262813" y="1533413"/>
            <a:ext cx="3485113" cy="1110072"/>
            <a:chOff x="7262813" y="1577167"/>
            <a:chExt cx="3485113" cy="1110072"/>
          </a:xfrm>
        </p:grpSpPr>
        <p:sp>
          <p:nvSpPr>
            <p:cNvPr id="39" name="Rectangle 16"/>
            <p:cNvSpPr/>
            <p:nvPr/>
          </p:nvSpPr>
          <p:spPr>
            <a:xfrm>
              <a:off x="7262816" y="1926390"/>
              <a:ext cx="3485111" cy="777240"/>
            </a:xfrm>
            <a:prstGeom prst="rect">
              <a:avLst/>
            </a:prstGeom>
          </p:spPr>
          <p:txBody>
            <a:bodyPr wrap="square">
              <a:spAutoFit/>
            </a:bodyPr>
            <a:lstStyle/>
            <a:p>
              <a:pPr algn="just">
                <a:lnSpc>
                  <a:spcPct val="150000"/>
                </a:lnSpc>
                <a:buClr>
                  <a:srgbClr val="E24848"/>
                </a:buClr>
                <a:defRPr/>
              </a:pPr>
              <a:r>
                <a:rPr lang="zh-CN" altLang="en-US" sz="10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学校要不定期组织全校范围内的安全检查，重点检查学生宿舍和教室，尽量尊重学生隐私，重点教育那些可能携带危险物品的学生，必要时请公安部门和家长协助。</a:t>
              </a:r>
            </a:p>
          </p:txBody>
        </p:sp>
        <p:sp>
          <p:nvSpPr>
            <p:cNvPr id="40" name="Title 11"/>
            <p:cNvSpPr txBox="1"/>
            <p:nvPr/>
          </p:nvSpPr>
          <p:spPr>
            <a:xfrm>
              <a:off x="7262812" y="1577167"/>
              <a:ext cx="1607155" cy="36576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危险物品管理</a:t>
              </a:r>
            </a:p>
          </p:txBody>
        </p:sp>
      </p:grpSp>
      <p:grpSp>
        <p:nvGrpSpPr>
          <p:cNvPr id="41" name="组合 40"/>
          <p:cNvGrpSpPr/>
          <p:nvPr/>
        </p:nvGrpSpPr>
        <p:grpSpPr>
          <a:xfrm>
            <a:off x="7768668" y="2981305"/>
            <a:ext cx="3485113" cy="1110072"/>
            <a:chOff x="7262813" y="1577167"/>
            <a:chExt cx="3485113" cy="1110072"/>
          </a:xfrm>
        </p:grpSpPr>
        <p:sp>
          <p:nvSpPr>
            <p:cNvPr id="42" name="Rectangle 16"/>
            <p:cNvSpPr/>
            <p:nvPr/>
          </p:nvSpPr>
          <p:spPr>
            <a:xfrm>
              <a:off x="7262816" y="1926391"/>
              <a:ext cx="3485111" cy="777240"/>
            </a:xfrm>
            <a:prstGeom prst="rect">
              <a:avLst/>
            </a:prstGeom>
          </p:spPr>
          <p:txBody>
            <a:bodyPr wrap="square">
              <a:spAutoFit/>
            </a:bodyPr>
            <a:lstStyle/>
            <a:p>
              <a:pPr algn="just">
                <a:lnSpc>
                  <a:spcPct val="150000"/>
                </a:lnSpc>
                <a:buClr>
                  <a:srgbClr val="E24848"/>
                </a:buClr>
                <a:defRPr/>
              </a:pPr>
              <a:r>
                <a:rPr lang="zh-CN" altLang="en-US" sz="10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了解学生家庭情况并关注特殊家庭，帮助家长提升识别校园欺凌的能力，与家长共同矫治学生的不良行为，共同为受欺凌学生提供保护。</a:t>
              </a:r>
            </a:p>
          </p:txBody>
        </p:sp>
        <p:sp>
          <p:nvSpPr>
            <p:cNvPr id="43" name="Title 11"/>
            <p:cNvSpPr txBox="1"/>
            <p:nvPr/>
          </p:nvSpPr>
          <p:spPr>
            <a:xfrm>
              <a:off x="7262814" y="1577166"/>
              <a:ext cx="1815875" cy="36576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与家长联系合作</a:t>
              </a:r>
            </a:p>
          </p:txBody>
        </p:sp>
      </p:grpSp>
      <p:grpSp>
        <p:nvGrpSpPr>
          <p:cNvPr id="44" name="组合 43"/>
          <p:cNvGrpSpPr/>
          <p:nvPr/>
        </p:nvGrpSpPr>
        <p:grpSpPr>
          <a:xfrm>
            <a:off x="7977389" y="4819413"/>
            <a:ext cx="3485113" cy="879240"/>
            <a:chOff x="7262813" y="1577167"/>
            <a:chExt cx="3485113" cy="879240"/>
          </a:xfrm>
        </p:grpSpPr>
        <p:sp>
          <p:nvSpPr>
            <p:cNvPr id="45" name="Rectangle 16"/>
            <p:cNvSpPr/>
            <p:nvPr/>
          </p:nvSpPr>
          <p:spPr>
            <a:xfrm>
              <a:off x="7262816" y="1926390"/>
              <a:ext cx="3485111" cy="548640"/>
            </a:xfrm>
            <a:prstGeom prst="rect">
              <a:avLst/>
            </a:prstGeom>
          </p:spPr>
          <p:txBody>
            <a:bodyPr wrap="square">
              <a:spAutoFit/>
            </a:bodyPr>
            <a:lstStyle/>
            <a:p>
              <a:pPr algn="just">
                <a:lnSpc>
                  <a:spcPct val="150000"/>
                </a:lnSpc>
                <a:buClr>
                  <a:srgbClr val="E24848"/>
                </a:buClr>
                <a:defRPr/>
              </a:pPr>
              <a:r>
                <a:rPr lang="zh-CN" altLang="en-US" sz="10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与政府相关部门的沟通与联络，与公检法部门的联系协作，与律师的合作，与社会服务机构的协作。</a:t>
              </a:r>
            </a:p>
          </p:txBody>
        </p:sp>
        <p:sp>
          <p:nvSpPr>
            <p:cNvPr id="46" name="Title 11"/>
            <p:cNvSpPr txBox="1"/>
            <p:nvPr/>
          </p:nvSpPr>
          <p:spPr>
            <a:xfrm>
              <a:off x="7262812" y="1577168"/>
              <a:ext cx="1607155" cy="36576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联席协作</a:t>
              </a:r>
            </a:p>
          </p:txBody>
        </p:sp>
      </p:grpSp>
      <p:grpSp>
        <p:nvGrpSpPr>
          <p:cNvPr id="47" name="组合 46"/>
          <p:cNvGrpSpPr/>
          <p:nvPr/>
        </p:nvGrpSpPr>
        <p:grpSpPr>
          <a:xfrm flipH="1">
            <a:off x="1249599" y="1533413"/>
            <a:ext cx="3485113" cy="879240"/>
            <a:chOff x="7262813" y="1577167"/>
            <a:chExt cx="3485113" cy="879240"/>
          </a:xfrm>
        </p:grpSpPr>
        <p:sp>
          <p:nvSpPr>
            <p:cNvPr id="48" name="Rectangle 16"/>
            <p:cNvSpPr/>
            <p:nvPr/>
          </p:nvSpPr>
          <p:spPr>
            <a:xfrm>
              <a:off x="7262814" y="1926390"/>
              <a:ext cx="3485111" cy="548640"/>
            </a:xfrm>
            <a:prstGeom prst="rect">
              <a:avLst/>
            </a:prstGeom>
          </p:spPr>
          <p:txBody>
            <a:bodyPr wrap="square">
              <a:spAutoFit/>
            </a:bodyPr>
            <a:lstStyle/>
            <a:p>
              <a:pPr algn="r">
                <a:lnSpc>
                  <a:spcPct val="150000"/>
                </a:lnSpc>
                <a:buClr>
                  <a:srgbClr val="E24848"/>
                </a:buClr>
                <a:defRPr/>
              </a:pPr>
              <a:r>
                <a:rPr lang="zh-CN" altLang="en-US" sz="10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开展法治教育，开展校园欺凌专题教育和安全自护教育，将心理健康课纳入课程安排，有针对性的思想道德教育。</a:t>
              </a:r>
            </a:p>
          </p:txBody>
        </p:sp>
        <p:sp>
          <p:nvSpPr>
            <p:cNvPr id="49" name="Title 11"/>
            <p:cNvSpPr txBox="1"/>
            <p:nvPr/>
          </p:nvSpPr>
          <p:spPr>
            <a:xfrm>
              <a:off x="7262812" y="1577167"/>
              <a:ext cx="1607155" cy="36576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r"/>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教育与宣传</a:t>
              </a:r>
            </a:p>
          </p:txBody>
        </p:sp>
      </p:grpSp>
      <p:grpSp>
        <p:nvGrpSpPr>
          <p:cNvPr id="50" name="组合 49"/>
          <p:cNvGrpSpPr/>
          <p:nvPr/>
        </p:nvGrpSpPr>
        <p:grpSpPr>
          <a:xfrm flipH="1">
            <a:off x="743744" y="2981305"/>
            <a:ext cx="3485113" cy="1110072"/>
            <a:chOff x="7262813" y="1577167"/>
            <a:chExt cx="3485113" cy="1110072"/>
          </a:xfrm>
        </p:grpSpPr>
        <p:sp>
          <p:nvSpPr>
            <p:cNvPr id="51" name="Rectangle 16"/>
            <p:cNvSpPr/>
            <p:nvPr/>
          </p:nvSpPr>
          <p:spPr>
            <a:xfrm>
              <a:off x="7262814" y="1926391"/>
              <a:ext cx="3485111" cy="777240"/>
            </a:xfrm>
            <a:prstGeom prst="rect">
              <a:avLst/>
            </a:prstGeom>
          </p:spPr>
          <p:txBody>
            <a:bodyPr wrap="square">
              <a:spAutoFit/>
            </a:bodyPr>
            <a:lstStyle/>
            <a:p>
              <a:pPr algn="r">
                <a:lnSpc>
                  <a:spcPct val="150000"/>
                </a:lnSpc>
                <a:buClr>
                  <a:srgbClr val="E24848"/>
                </a:buClr>
                <a:defRPr/>
              </a:pPr>
              <a:r>
                <a:rPr lang="zh-CN" altLang="en-US" sz="10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值班时间（课间休息以及学生自由活动时间，升旗等集体活动时间，自习课，上下学，寄宿制离校期间）；巡查地点（宿舍、偏僻角落等）。</a:t>
              </a:r>
            </a:p>
          </p:txBody>
        </p:sp>
        <p:sp>
          <p:nvSpPr>
            <p:cNvPr id="52" name="Title 11"/>
            <p:cNvSpPr txBox="1"/>
            <p:nvPr/>
          </p:nvSpPr>
          <p:spPr>
            <a:xfrm>
              <a:off x="7262812" y="1577166"/>
              <a:ext cx="1607155" cy="36576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r"/>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常规课外巡查</a:t>
              </a:r>
            </a:p>
          </p:txBody>
        </p:sp>
      </p:grpSp>
      <p:grpSp>
        <p:nvGrpSpPr>
          <p:cNvPr id="53" name="组合 52"/>
          <p:cNvGrpSpPr/>
          <p:nvPr/>
        </p:nvGrpSpPr>
        <p:grpSpPr>
          <a:xfrm flipH="1">
            <a:off x="535023" y="4819413"/>
            <a:ext cx="3485113" cy="879240"/>
            <a:chOff x="7262813" y="1577167"/>
            <a:chExt cx="3485113" cy="879240"/>
          </a:xfrm>
        </p:grpSpPr>
        <p:sp>
          <p:nvSpPr>
            <p:cNvPr id="54" name="Rectangle 16"/>
            <p:cNvSpPr/>
            <p:nvPr/>
          </p:nvSpPr>
          <p:spPr>
            <a:xfrm>
              <a:off x="7262814" y="1926389"/>
              <a:ext cx="3485111" cy="548640"/>
            </a:xfrm>
            <a:prstGeom prst="rect">
              <a:avLst/>
            </a:prstGeom>
          </p:spPr>
          <p:txBody>
            <a:bodyPr wrap="square">
              <a:spAutoFit/>
            </a:bodyPr>
            <a:lstStyle/>
            <a:p>
              <a:pPr algn="r">
                <a:lnSpc>
                  <a:spcPct val="150000"/>
                </a:lnSpc>
                <a:buClr>
                  <a:srgbClr val="E24848"/>
                </a:buClr>
                <a:defRPr/>
              </a:pPr>
              <a:r>
                <a:rPr lang="zh-CN" altLang="en-US" sz="10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聘任符合条件的门卫人员，校外人员入校的登记或者验证制度，维护校园门口安全，关注校园周边环境。</a:t>
              </a:r>
            </a:p>
          </p:txBody>
        </p:sp>
        <p:sp>
          <p:nvSpPr>
            <p:cNvPr id="55" name="Title 11"/>
            <p:cNvSpPr txBox="1"/>
            <p:nvPr/>
          </p:nvSpPr>
          <p:spPr>
            <a:xfrm>
              <a:off x="7262812" y="1577168"/>
              <a:ext cx="1607155" cy="36576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r"/>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门卫值班</a:t>
              </a: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anim calcmode="lin" valueType="num">
                                      <p:cBhvr>
                                        <p:cTn id="8" dur="500" fill="hold"/>
                                        <p:tgtEl>
                                          <p:spTgt spid="29"/>
                                        </p:tgtEl>
                                        <p:attrNameLst>
                                          <p:attrName>ppt_x</p:attrName>
                                        </p:attrNameLst>
                                      </p:cBhvr>
                                      <p:tavLst>
                                        <p:tav tm="0">
                                          <p:val>
                                            <p:strVal val="#ppt_x"/>
                                          </p:val>
                                        </p:tav>
                                        <p:tav tm="100000">
                                          <p:val>
                                            <p:strVal val="#ppt_x"/>
                                          </p:val>
                                        </p:tav>
                                      </p:tavLst>
                                    </p:anim>
                                    <p:anim calcmode="lin" valueType="num">
                                      <p:cBhvr>
                                        <p:cTn id="9" dur="500" fill="hold"/>
                                        <p:tgtEl>
                                          <p:spTgt spid="29"/>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47"/>
                                        </p:tgtEl>
                                        <p:attrNameLst>
                                          <p:attrName>style.visibility</p:attrName>
                                        </p:attrNameLst>
                                      </p:cBhvr>
                                      <p:to>
                                        <p:strVal val="visible"/>
                                      </p:to>
                                    </p:set>
                                    <p:animEffect transition="in" filter="fade">
                                      <p:cBhvr>
                                        <p:cTn id="13" dur="500"/>
                                        <p:tgtEl>
                                          <p:spTgt spid="47"/>
                                        </p:tgtEl>
                                      </p:cBhvr>
                                    </p:animEffect>
                                    <p:anim calcmode="lin" valueType="num">
                                      <p:cBhvr>
                                        <p:cTn id="14" dur="500" fill="hold"/>
                                        <p:tgtEl>
                                          <p:spTgt spid="47"/>
                                        </p:tgtEl>
                                        <p:attrNameLst>
                                          <p:attrName>ppt_x</p:attrName>
                                        </p:attrNameLst>
                                      </p:cBhvr>
                                      <p:tavLst>
                                        <p:tav tm="0">
                                          <p:val>
                                            <p:strVal val="#ppt_x"/>
                                          </p:val>
                                        </p:tav>
                                        <p:tav tm="100000">
                                          <p:val>
                                            <p:strVal val="#ppt_x"/>
                                          </p:val>
                                        </p:tav>
                                      </p:tavLst>
                                    </p:anim>
                                    <p:anim calcmode="lin" valueType="num">
                                      <p:cBhvr>
                                        <p:cTn id="15" dur="500" fill="hold"/>
                                        <p:tgtEl>
                                          <p:spTgt spid="47"/>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000"/>
                            </p:stCondLst>
                            <p:childTnLst>
                              <p:par>
                                <p:cTn id="17" presetID="42" presetClass="entr" presetSubtype="0" fill="hold" nodeType="afterEffect">
                                  <p:stCondLst>
                                    <p:cond delay="0"/>
                                  </p:stCondLst>
                                  <p:childTnLst>
                                    <p:set>
                                      <p:cBhvr>
                                        <p:cTn id="18" dur="1" fill="hold">
                                          <p:stCondLst>
                                            <p:cond delay="0"/>
                                          </p:stCondLst>
                                        </p:cTn>
                                        <p:tgtEl>
                                          <p:spTgt spid="38"/>
                                        </p:tgtEl>
                                        <p:attrNameLst>
                                          <p:attrName>style.visibility</p:attrName>
                                        </p:attrNameLst>
                                      </p:cBhvr>
                                      <p:to>
                                        <p:strVal val="visible"/>
                                      </p:to>
                                    </p:set>
                                    <p:animEffect transition="in" filter="fade">
                                      <p:cBhvr>
                                        <p:cTn id="19" dur="500"/>
                                        <p:tgtEl>
                                          <p:spTgt spid="38"/>
                                        </p:tgtEl>
                                      </p:cBhvr>
                                    </p:animEffect>
                                    <p:anim calcmode="lin" valueType="num">
                                      <p:cBhvr>
                                        <p:cTn id="20" dur="500" fill="hold"/>
                                        <p:tgtEl>
                                          <p:spTgt spid="38"/>
                                        </p:tgtEl>
                                        <p:attrNameLst>
                                          <p:attrName>ppt_x</p:attrName>
                                        </p:attrNameLst>
                                      </p:cBhvr>
                                      <p:tavLst>
                                        <p:tav tm="0">
                                          <p:val>
                                            <p:strVal val="#ppt_x"/>
                                          </p:val>
                                        </p:tav>
                                        <p:tav tm="100000">
                                          <p:val>
                                            <p:strVal val="#ppt_x"/>
                                          </p:val>
                                        </p:tav>
                                      </p:tavLst>
                                    </p:anim>
                                    <p:anim calcmode="lin" valueType="num">
                                      <p:cBhvr>
                                        <p:cTn id="21" dur="500" fill="hold"/>
                                        <p:tgtEl>
                                          <p:spTgt spid="38"/>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1500"/>
                            </p:stCondLst>
                            <p:childTnLst>
                              <p:par>
                                <p:cTn id="23" presetID="42" presetClass="entr" presetSubtype="0" fill="hold" nodeType="after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500"/>
                                        <p:tgtEl>
                                          <p:spTgt spid="20"/>
                                        </p:tgtEl>
                                      </p:cBhvr>
                                    </p:animEffect>
                                    <p:anim calcmode="lin" valueType="num">
                                      <p:cBhvr>
                                        <p:cTn id="26" dur="500" fill="hold"/>
                                        <p:tgtEl>
                                          <p:spTgt spid="20"/>
                                        </p:tgtEl>
                                        <p:attrNameLst>
                                          <p:attrName>ppt_x</p:attrName>
                                        </p:attrNameLst>
                                      </p:cBhvr>
                                      <p:tavLst>
                                        <p:tav tm="0">
                                          <p:val>
                                            <p:strVal val="#ppt_x"/>
                                          </p:val>
                                        </p:tav>
                                        <p:tav tm="100000">
                                          <p:val>
                                            <p:strVal val="#ppt_x"/>
                                          </p:val>
                                        </p:tav>
                                      </p:tavLst>
                                    </p:anim>
                                    <p:anim calcmode="lin" valueType="num">
                                      <p:cBhvr>
                                        <p:cTn id="27" dur="500" fill="hold"/>
                                        <p:tgtEl>
                                          <p:spTgt spid="20"/>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2000"/>
                            </p:stCondLst>
                            <p:childTnLst>
                              <p:par>
                                <p:cTn id="29" presetID="42" presetClass="entr" presetSubtype="0" fill="hold" nodeType="afterEffect">
                                  <p:stCondLst>
                                    <p:cond delay="0"/>
                                  </p:stCondLst>
                                  <p:childTnLst>
                                    <p:set>
                                      <p:cBhvr>
                                        <p:cTn id="30" dur="1" fill="hold">
                                          <p:stCondLst>
                                            <p:cond delay="0"/>
                                          </p:stCondLst>
                                        </p:cTn>
                                        <p:tgtEl>
                                          <p:spTgt spid="50"/>
                                        </p:tgtEl>
                                        <p:attrNameLst>
                                          <p:attrName>style.visibility</p:attrName>
                                        </p:attrNameLst>
                                      </p:cBhvr>
                                      <p:to>
                                        <p:strVal val="visible"/>
                                      </p:to>
                                    </p:set>
                                    <p:animEffect transition="in" filter="fade">
                                      <p:cBhvr>
                                        <p:cTn id="31" dur="500"/>
                                        <p:tgtEl>
                                          <p:spTgt spid="50"/>
                                        </p:tgtEl>
                                      </p:cBhvr>
                                    </p:animEffect>
                                    <p:anim calcmode="lin" valueType="num">
                                      <p:cBhvr>
                                        <p:cTn id="32" dur="500" fill="hold"/>
                                        <p:tgtEl>
                                          <p:spTgt spid="50"/>
                                        </p:tgtEl>
                                        <p:attrNameLst>
                                          <p:attrName>ppt_x</p:attrName>
                                        </p:attrNameLst>
                                      </p:cBhvr>
                                      <p:tavLst>
                                        <p:tav tm="0">
                                          <p:val>
                                            <p:strVal val="#ppt_x"/>
                                          </p:val>
                                        </p:tav>
                                        <p:tav tm="100000">
                                          <p:val>
                                            <p:strVal val="#ppt_x"/>
                                          </p:val>
                                        </p:tav>
                                      </p:tavLst>
                                    </p:anim>
                                    <p:anim calcmode="lin" valueType="num">
                                      <p:cBhvr>
                                        <p:cTn id="33" dur="500" fill="hold"/>
                                        <p:tgtEl>
                                          <p:spTgt spid="50"/>
                                        </p:tgtEl>
                                        <p:attrNameLst>
                                          <p:attrName>ppt_y</p:attrName>
                                        </p:attrNameLst>
                                      </p:cBhvr>
                                      <p:tavLst>
                                        <p:tav tm="0">
                                          <p:val>
                                            <p:strVal val="#ppt_y+.1"/>
                                          </p:val>
                                        </p:tav>
                                        <p:tav tm="100000">
                                          <p:val>
                                            <p:strVal val="#ppt_y"/>
                                          </p:val>
                                        </p:tav>
                                      </p:tavLst>
                                    </p:anim>
                                  </p:childTnLst>
                                </p:cTn>
                              </p:par>
                            </p:childTnLst>
                          </p:cTn>
                        </p:par>
                        <p:par>
                          <p:cTn id="34" fill="hold" nodeType="afterGroup">
                            <p:stCondLst>
                              <p:cond delay="2500"/>
                            </p:stCondLst>
                            <p:childTnLst>
                              <p:par>
                                <p:cTn id="35" presetID="42" presetClass="entr" presetSubtype="0" fill="hold" nodeType="afterEffect">
                                  <p:stCondLst>
                                    <p:cond delay="0"/>
                                  </p:stCondLst>
                                  <p:childTnLst>
                                    <p:set>
                                      <p:cBhvr>
                                        <p:cTn id="36" dur="1" fill="hold">
                                          <p:stCondLst>
                                            <p:cond delay="0"/>
                                          </p:stCondLst>
                                        </p:cTn>
                                        <p:tgtEl>
                                          <p:spTgt spid="41"/>
                                        </p:tgtEl>
                                        <p:attrNameLst>
                                          <p:attrName>style.visibility</p:attrName>
                                        </p:attrNameLst>
                                      </p:cBhvr>
                                      <p:to>
                                        <p:strVal val="visible"/>
                                      </p:to>
                                    </p:set>
                                    <p:animEffect transition="in" filter="fade">
                                      <p:cBhvr>
                                        <p:cTn id="37" dur="500"/>
                                        <p:tgtEl>
                                          <p:spTgt spid="41"/>
                                        </p:tgtEl>
                                      </p:cBhvr>
                                    </p:animEffect>
                                    <p:anim calcmode="lin" valueType="num">
                                      <p:cBhvr>
                                        <p:cTn id="38" dur="500" fill="hold"/>
                                        <p:tgtEl>
                                          <p:spTgt spid="41"/>
                                        </p:tgtEl>
                                        <p:attrNameLst>
                                          <p:attrName>ppt_x</p:attrName>
                                        </p:attrNameLst>
                                      </p:cBhvr>
                                      <p:tavLst>
                                        <p:tav tm="0">
                                          <p:val>
                                            <p:strVal val="#ppt_x"/>
                                          </p:val>
                                        </p:tav>
                                        <p:tav tm="100000">
                                          <p:val>
                                            <p:strVal val="#ppt_x"/>
                                          </p:val>
                                        </p:tav>
                                      </p:tavLst>
                                    </p:anim>
                                    <p:anim calcmode="lin" valueType="num">
                                      <p:cBhvr>
                                        <p:cTn id="39" dur="500" fill="hold"/>
                                        <p:tgtEl>
                                          <p:spTgt spid="41"/>
                                        </p:tgtEl>
                                        <p:attrNameLst>
                                          <p:attrName>ppt_y</p:attrName>
                                        </p:attrNameLst>
                                      </p:cBhvr>
                                      <p:tavLst>
                                        <p:tav tm="0">
                                          <p:val>
                                            <p:strVal val="#ppt_y+.1"/>
                                          </p:val>
                                        </p:tav>
                                        <p:tav tm="100000">
                                          <p:val>
                                            <p:strVal val="#ppt_y"/>
                                          </p:val>
                                        </p:tav>
                                      </p:tavLst>
                                    </p:anim>
                                  </p:childTnLst>
                                </p:cTn>
                              </p:par>
                            </p:childTnLst>
                          </p:cTn>
                        </p:par>
                        <p:par>
                          <p:cTn id="40" fill="hold" nodeType="afterGroup">
                            <p:stCondLst>
                              <p:cond delay="3000"/>
                            </p:stCondLst>
                            <p:childTnLst>
                              <p:par>
                                <p:cTn id="41" presetID="42" presetClass="entr" presetSubtype="0" fill="hold" nodeType="after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500"/>
                                        <p:tgtEl>
                                          <p:spTgt spid="7"/>
                                        </p:tgtEl>
                                      </p:cBhvr>
                                    </p:animEffect>
                                    <p:anim calcmode="lin" valueType="num">
                                      <p:cBhvr>
                                        <p:cTn id="44" dur="500" fill="hold"/>
                                        <p:tgtEl>
                                          <p:spTgt spid="7"/>
                                        </p:tgtEl>
                                        <p:attrNameLst>
                                          <p:attrName>ppt_x</p:attrName>
                                        </p:attrNameLst>
                                      </p:cBhvr>
                                      <p:tavLst>
                                        <p:tav tm="0">
                                          <p:val>
                                            <p:strVal val="#ppt_x"/>
                                          </p:val>
                                        </p:tav>
                                        <p:tav tm="100000">
                                          <p:val>
                                            <p:strVal val="#ppt_x"/>
                                          </p:val>
                                        </p:tav>
                                      </p:tavLst>
                                    </p:anim>
                                    <p:anim calcmode="lin" valueType="num">
                                      <p:cBhvr>
                                        <p:cTn id="45" dur="500" fill="hold"/>
                                        <p:tgtEl>
                                          <p:spTgt spid="7"/>
                                        </p:tgtEl>
                                        <p:attrNameLst>
                                          <p:attrName>ppt_y</p:attrName>
                                        </p:attrNameLst>
                                      </p:cBhvr>
                                      <p:tavLst>
                                        <p:tav tm="0">
                                          <p:val>
                                            <p:strVal val="#ppt_y+.1"/>
                                          </p:val>
                                        </p:tav>
                                        <p:tav tm="100000">
                                          <p:val>
                                            <p:strVal val="#ppt_y"/>
                                          </p:val>
                                        </p:tav>
                                      </p:tavLst>
                                    </p:anim>
                                  </p:childTnLst>
                                </p:cTn>
                              </p:par>
                            </p:childTnLst>
                          </p:cTn>
                        </p:par>
                        <p:par>
                          <p:cTn id="46" fill="hold" nodeType="afterGroup">
                            <p:stCondLst>
                              <p:cond delay="3500"/>
                            </p:stCondLst>
                            <p:childTnLst>
                              <p:par>
                                <p:cTn id="47" presetID="42" presetClass="entr" presetSubtype="0" fill="hold" nodeType="afterEffect">
                                  <p:stCondLst>
                                    <p:cond delay="0"/>
                                  </p:stCondLst>
                                  <p:childTnLst>
                                    <p:set>
                                      <p:cBhvr>
                                        <p:cTn id="48" dur="1" fill="hold">
                                          <p:stCondLst>
                                            <p:cond delay="0"/>
                                          </p:stCondLst>
                                        </p:cTn>
                                        <p:tgtEl>
                                          <p:spTgt spid="53"/>
                                        </p:tgtEl>
                                        <p:attrNameLst>
                                          <p:attrName>style.visibility</p:attrName>
                                        </p:attrNameLst>
                                      </p:cBhvr>
                                      <p:to>
                                        <p:strVal val="visible"/>
                                      </p:to>
                                    </p:set>
                                    <p:animEffect transition="in" filter="fade">
                                      <p:cBhvr>
                                        <p:cTn id="49" dur="500"/>
                                        <p:tgtEl>
                                          <p:spTgt spid="53"/>
                                        </p:tgtEl>
                                      </p:cBhvr>
                                    </p:animEffect>
                                    <p:anim calcmode="lin" valueType="num">
                                      <p:cBhvr>
                                        <p:cTn id="50" dur="500" fill="hold"/>
                                        <p:tgtEl>
                                          <p:spTgt spid="53"/>
                                        </p:tgtEl>
                                        <p:attrNameLst>
                                          <p:attrName>ppt_x</p:attrName>
                                        </p:attrNameLst>
                                      </p:cBhvr>
                                      <p:tavLst>
                                        <p:tav tm="0">
                                          <p:val>
                                            <p:strVal val="#ppt_x"/>
                                          </p:val>
                                        </p:tav>
                                        <p:tav tm="100000">
                                          <p:val>
                                            <p:strVal val="#ppt_x"/>
                                          </p:val>
                                        </p:tav>
                                      </p:tavLst>
                                    </p:anim>
                                    <p:anim calcmode="lin" valueType="num">
                                      <p:cBhvr>
                                        <p:cTn id="51" dur="500" fill="hold"/>
                                        <p:tgtEl>
                                          <p:spTgt spid="53"/>
                                        </p:tgtEl>
                                        <p:attrNameLst>
                                          <p:attrName>ppt_y</p:attrName>
                                        </p:attrNameLst>
                                      </p:cBhvr>
                                      <p:tavLst>
                                        <p:tav tm="0">
                                          <p:val>
                                            <p:strVal val="#ppt_y+.1"/>
                                          </p:val>
                                        </p:tav>
                                        <p:tav tm="100000">
                                          <p:val>
                                            <p:strVal val="#ppt_y"/>
                                          </p:val>
                                        </p:tav>
                                      </p:tavLst>
                                    </p:anim>
                                  </p:childTnLst>
                                </p:cTn>
                              </p:par>
                            </p:childTnLst>
                          </p:cTn>
                        </p:par>
                        <p:par>
                          <p:cTn id="52" fill="hold" nodeType="afterGroup">
                            <p:stCondLst>
                              <p:cond delay="4000"/>
                            </p:stCondLst>
                            <p:childTnLst>
                              <p:par>
                                <p:cTn id="53" presetID="42" presetClass="entr" presetSubtype="0" fill="hold" nodeType="afterEffect">
                                  <p:stCondLst>
                                    <p:cond delay="0"/>
                                  </p:stCondLst>
                                  <p:childTnLst>
                                    <p:set>
                                      <p:cBhvr>
                                        <p:cTn id="54" dur="1" fill="hold">
                                          <p:stCondLst>
                                            <p:cond delay="0"/>
                                          </p:stCondLst>
                                        </p:cTn>
                                        <p:tgtEl>
                                          <p:spTgt spid="44"/>
                                        </p:tgtEl>
                                        <p:attrNameLst>
                                          <p:attrName>style.visibility</p:attrName>
                                        </p:attrNameLst>
                                      </p:cBhvr>
                                      <p:to>
                                        <p:strVal val="visible"/>
                                      </p:to>
                                    </p:set>
                                    <p:animEffect transition="in" filter="fade">
                                      <p:cBhvr>
                                        <p:cTn id="55" dur="500"/>
                                        <p:tgtEl>
                                          <p:spTgt spid="44"/>
                                        </p:tgtEl>
                                      </p:cBhvr>
                                    </p:animEffect>
                                    <p:anim calcmode="lin" valueType="num">
                                      <p:cBhvr>
                                        <p:cTn id="56" dur="500" fill="hold"/>
                                        <p:tgtEl>
                                          <p:spTgt spid="44"/>
                                        </p:tgtEl>
                                        <p:attrNameLst>
                                          <p:attrName>ppt_x</p:attrName>
                                        </p:attrNameLst>
                                      </p:cBhvr>
                                      <p:tavLst>
                                        <p:tav tm="0">
                                          <p:val>
                                            <p:strVal val="#ppt_x"/>
                                          </p:val>
                                        </p:tav>
                                        <p:tav tm="100000">
                                          <p:val>
                                            <p:strVal val="#ppt_x"/>
                                          </p:val>
                                        </p:tav>
                                      </p:tavLst>
                                    </p:anim>
                                    <p:anim calcmode="lin" valueType="num">
                                      <p:cBhvr>
                                        <p:cTn id="57" dur="500" fill="hold"/>
                                        <p:tgtEl>
                                          <p:spTgt spid="4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pic>
        <p:nvPicPr>
          <p:cNvPr id="3" name="图形 2"/>
          <p:cNvPicPr>
            <a:picLocks noChangeAspect="1"/>
          </p:cNvPicPr>
          <p:nvPr/>
        </p:nvPicPr>
        <p:blipFill>
          <a:blip r:embed="rId12">
            <a:extLst>
              <a:ext uri="{96DAC541-7B7A-43D3-8B79-37D633B846F1}">
                <asvg:svgBlip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r:embed="rId13"/>
              </a:ext>
            </a:extLst>
          </a:blip>
          <a:stretch>
            <a:fillRect/>
          </a:stretch>
        </p:blipFill>
        <p:spPr>
          <a:xfrm>
            <a:off x="0" y="-991577"/>
            <a:ext cx="12192000" cy="9730154"/>
          </a:xfrm>
          <a:prstGeom prst="rect">
            <a:avLst/>
          </a:prstGeom>
        </p:spPr>
      </p:pic>
      <p:pic>
        <p:nvPicPr>
          <p:cNvPr id="5" name="图形 4"/>
          <p:cNvPicPr>
            <a:picLocks noChangeAspect="1"/>
          </p:cNvPicPr>
          <p:nvPr/>
        </p:nvPicPr>
        <p:blipFill>
          <a:blip r:embed="rId14" cstate="email">
            <a:extLst>
              <a:ext uri="{28A0092B-C50C-407E-A947-70E740481C1C}">
                <a14:useLocalDpi xmlns:a14="http://schemas.microsoft.com/office/drawing/2010/main"/>
              </a:ext>
              <a:ext uri="{96DAC541-7B7A-43D3-8B79-37D633B846F1}">
                <asvg:svgBlip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r:embed="rId15"/>
              </a:ext>
            </a:extLst>
          </a:blip>
          <a:stretch>
            <a:fillRect/>
          </a:stretch>
        </p:blipFill>
        <p:spPr>
          <a:xfrm>
            <a:off x="4052370" y="4362452"/>
            <a:ext cx="4329630" cy="2495548"/>
          </a:xfrm>
          <a:prstGeom prst="rect">
            <a:avLst/>
          </a:prstGeom>
        </p:spPr>
      </p:pic>
      <p:sp>
        <p:nvSpPr>
          <p:cNvPr id="2" name="矩形: 圆角 1"/>
          <p:cNvSpPr/>
          <p:nvPr/>
        </p:nvSpPr>
        <p:spPr>
          <a:xfrm>
            <a:off x="1821180" y="478971"/>
            <a:ext cx="8549640" cy="3562170"/>
          </a:xfrm>
          <a:prstGeom prst="roundRect">
            <a:avLst>
              <a:gd name="adj" fmla="val 11778"/>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Bold" panose="020B0800000000000000" pitchFamily="34" charset="-122"/>
              <a:ea typeface="思源黑体 CN Bold" panose="020B0800000000000000" pitchFamily="34" charset="-122"/>
            </a:endParaRPr>
          </a:p>
        </p:txBody>
      </p:sp>
      <p:grpSp>
        <p:nvGrpSpPr>
          <p:cNvPr id="19" name="组合 18"/>
          <p:cNvGrpSpPr/>
          <p:nvPr/>
        </p:nvGrpSpPr>
        <p:grpSpPr>
          <a:xfrm>
            <a:off x="4527585" y="656068"/>
            <a:ext cx="3099795" cy="713147"/>
            <a:chOff x="4142820" y="2926247"/>
            <a:chExt cx="3906360" cy="898708"/>
          </a:xfrm>
        </p:grpSpPr>
        <p:sp>
          <p:nvSpPr>
            <p:cNvPr id="20" name="文本框 19"/>
            <p:cNvSpPr txBox="1"/>
            <p:nvPr>
              <p:custDataLst>
                <p:tags r:id="rId9"/>
              </p:custDataLst>
            </p:nvPr>
          </p:nvSpPr>
          <p:spPr>
            <a:xfrm>
              <a:off x="4142820" y="2926247"/>
              <a:ext cx="3906360" cy="806629"/>
            </a:xfrm>
            <a:prstGeom prst="rect">
              <a:avLst/>
            </a:prstGeom>
            <a:noFill/>
          </p:spPr>
          <p:txBody>
            <a:bodyPr wrap="square" rtlCol="0">
              <a:spAutoFit/>
            </a:bodyPr>
            <a:lstStyle/>
            <a:p>
              <a:pPr algn="ctr"/>
              <a:r>
                <a:rPr lang="en-US" altLang="zh-CN" sz="3600">
                  <a:solidFill>
                    <a:schemeClr val="tx1">
                      <a:lumMod val="85000"/>
                      <a:lumOff val="15000"/>
                    </a:schemeClr>
                  </a:solidFill>
                  <a:latin typeface="思源黑体 CN Bold" panose="020B0800000000000000" pitchFamily="34" charset="-122"/>
                  <a:ea typeface="思源黑体 CN Bold" panose="020B0800000000000000" pitchFamily="34" charset="-122"/>
                </a:rPr>
                <a:t>CONTENTS</a:t>
              </a:r>
            </a:p>
          </p:txBody>
        </p:sp>
        <p:cxnSp>
          <p:nvCxnSpPr>
            <p:cNvPr id="21" name="直接连接符 20"/>
            <p:cNvCxnSpPr/>
            <p:nvPr>
              <p:custDataLst>
                <p:tags r:id="rId10"/>
              </p:custDataLst>
            </p:nvPr>
          </p:nvCxnSpPr>
          <p:spPr>
            <a:xfrm>
              <a:off x="5569189" y="3824955"/>
              <a:ext cx="1053623" cy="0"/>
            </a:xfrm>
            <a:prstGeom prst="line">
              <a:avLst/>
            </a:prstGeom>
            <a:solidFill>
              <a:srgbClr val="080808"/>
            </a:solidFill>
            <a:ln w="47625" cap="rnd" cmpd="sng" algn="ctr">
              <a:solidFill>
                <a:schemeClr val="tx1">
                  <a:lumMod val="75000"/>
                  <a:lumOff val="25000"/>
                </a:schemeClr>
              </a:solidFill>
              <a:prstDash val="solid"/>
              <a:round/>
            </a:ln>
            <a:effectLst/>
          </p:spPr>
        </p:cxnSp>
      </p:grpSp>
      <p:grpSp>
        <p:nvGrpSpPr>
          <p:cNvPr id="22" name="组合 21"/>
          <p:cNvGrpSpPr/>
          <p:nvPr/>
        </p:nvGrpSpPr>
        <p:grpSpPr>
          <a:xfrm>
            <a:off x="2239617" y="1848283"/>
            <a:ext cx="4194377" cy="608547"/>
            <a:chOff x="2411323" y="2909753"/>
            <a:chExt cx="5285751" cy="766891"/>
          </a:xfrm>
        </p:grpSpPr>
        <p:sp>
          <p:nvSpPr>
            <p:cNvPr id="23" name="椭圆 22"/>
            <p:cNvSpPr/>
            <p:nvPr/>
          </p:nvSpPr>
          <p:spPr>
            <a:xfrm>
              <a:off x="2411323" y="2909753"/>
              <a:ext cx="766892" cy="766891"/>
            </a:xfrm>
            <a:prstGeom prst="ellipse">
              <a:avLst/>
            </a:prstGeom>
            <a:gradFill flip="none" rotWithShape="1">
              <a:gsLst>
                <a:gs pos="49000">
                  <a:srgbClr val="D40000"/>
                </a:gs>
                <a:gs pos="50000">
                  <a:srgbClr val="AE0001"/>
                </a:gs>
              </a:gsLst>
              <a:lin ang="5400000" scaled="1"/>
            </a:gradFill>
            <a:ln w="38100" cap="flat" cmpd="sng" algn="ctr">
              <a:noFill/>
              <a:prstDash val="solid"/>
              <a:miter lim="800000"/>
            </a:ln>
            <a:effectLst>
              <a:outerShdw blurRad="1270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400" kern="0">
                <a:solidFill>
                  <a:prstClr val="white"/>
                </a:solidFill>
                <a:latin typeface="思源黑体 CN Bold" panose="020B0800000000000000" pitchFamily="34" charset="-122"/>
                <a:ea typeface="思源黑体 CN Bold" panose="020B0800000000000000" pitchFamily="34" charset="-122"/>
              </a:endParaRPr>
            </a:p>
          </p:txBody>
        </p:sp>
        <p:sp>
          <p:nvSpPr>
            <p:cNvPr id="24" name="文本框 23"/>
            <p:cNvSpPr txBox="1"/>
            <p:nvPr>
              <p:custDataLst>
                <p:tags r:id="rId7"/>
              </p:custDataLst>
            </p:nvPr>
          </p:nvSpPr>
          <p:spPr>
            <a:xfrm>
              <a:off x="3387915" y="3031589"/>
              <a:ext cx="4309160" cy="499342"/>
            </a:xfrm>
            <a:prstGeom prst="rect">
              <a:avLst/>
            </a:prstGeom>
            <a:noFill/>
          </p:spPr>
          <p:txBody>
            <a:bodyPr wrap="square" rtlCol="0">
              <a:spAutoFit/>
            </a:bodyPr>
            <a:lstStyle/>
            <a:p>
              <a:pPr lvl="0"/>
              <a:r>
                <a:rPr lang="zh-CN" altLang="en-US" sz="2000">
                  <a:solidFill>
                    <a:schemeClr val="tx1">
                      <a:lumMod val="85000"/>
                      <a:lumOff val="15000"/>
                    </a:schemeClr>
                  </a:solidFill>
                  <a:latin typeface="思源黑体 CN Bold" panose="020B0800000000000000" pitchFamily="34" charset="-122"/>
                  <a:ea typeface="思源黑体 CN Bold" panose="020B0800000000000000" pitchFamily="34" charset="-122"/>
                </a:rPr>
                <a:t>法治变革背景下的依法治校</a:t>
              </a:r>
            </a:p>
          </p:txBody>
        </p:sp>
        <p:sp>
          <p:nvSpPr>
            <p:cNvPr id="25" name="文本框 38"/>
            <p:cNvSpPr txBox="1"/>
            <p:nvPr>
              <p:custDataLst>
                <p:tags r:id="rId8"/>
              </p:custDataLst>
            </p:nvPr>
          </p:nvSpPr>
          <p:spPr>
            <a:xfrm>
              <a:off x="2411323" y="3031589"/>
              <a:ext cx="766892" cy="499342"/>
            </a:xfrm>
            <a:prstGeom prst="rect">
              <a:avLst/>
            </a:prstGeom>
            <a:noFill/>
          </p:spPr>
          <p:txBody>
            <a:bodyPr wrap="square" rtlCol="0">
              <a:spAutoFit/>
            </a:bodyPr>
            <a:lstStyle/>
            <a:p>
              <a:pPr lvl="0" algn="ctr"/>
              <a:r>
                <a:rPr lang="en-US" altLang="zh-CN" sz="20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rPr>
                <a:t>01</a:t>
              </a:r>
            </a:p>
          </p:txBody>
        </p:sp>
      </p:grpSp>
      <p:grpSp>
        <p:nvGrpSpPr>
          <p:cNvPr id="26" name="组合 25"/>
          <p:cNvGrpSpPr/>
          <p:nvPr/>
        </p:nvGrpSpPr>
        <p:grpSpPr>
          <a:xfrm>
            <a:off x="6559798" y="1848283"/>
            <a:ext cx="3099953" cy="608547"/>
            <a:chOff x="7072589" y="2909753"/>
            <a:chExt cx="3906559" cy="766891"/>
          </a:xfrm>
        </p:grpSpPr>
        <p:sp>
          <p:nvSpPr>
            <p:cNvPr id="27" name="椭圆 26"/>
            <p:cNvSpPr/>
            <p:nvPr/>
          </p:nvSpPr>
          <p:spPr>
            <a:xfrm>
              <a:off x="7072589" y="2909753"/>
              <a:ext cx="766892" cy="766891"/>
            </a:xfrm>
            <a:prstGeom prst="ellipse">
              <a:avLst/>
            </a:prstGeom>
            <a:solidFill>
              <a:schemeClr val="tx1">
                <a:lumMod val="75000"/>
                <a:lumOff val="25000"/>
              </a:schemeClr>
            </a:solidFill>
            <a:ln w="38100" cap="flat" cmpd="sng" algn="ctr">
              <a:noFill/>
              <a:prstDash val="solid"/>
              <a:miter lim="800000"/>
            </a:ln>
            <a:effectLst>
              <a:outerShdw blurRad="1270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400" kern="0">
                <a:solidFill>
                  <a:prstClr val="white"/>
                </a:solidFill>
                <a:latin typeface="思源黑体 CN Bold" panose="020B0800000000000000" pitchFamily="34" charset="-122"/>
                <a:ea typeface="思源黑体 CN Bold" panose="020B0800000000000000" pitchFamily="34" charset="-122"/>
              </a:endParaRPr>
            </a:p>
          </p:txBody>
        </p:sp>
        <p:sp>
          <p:nvSpPr>
            <p:cNvPr id="28" name="文本框 38"/>
            <p:cNvSpPr txBox="1"/>
            <p:nvPr>
              <p:custDataLst>
                <p:tags r:id="rId5"/>
              </p:custDataLst>
            </p:nvPr>
          </p:nvSpPr>
          <p:spPr>
            <a:xfrm>
              <a:off x="8049182" y="3031589"/>
              <a:ext cx="2929966" cy="499342"/>
            </a:xfrm>
            <a:prstGeom prst="rect">
              <a:avLst/>
            </a:prstGeom>
            <a:noFill/>
          </p:spPr>
          <p:txBody>
            <a:bodyPr wrap="square" rtlCol="0">
              <a:spAutoFit/>
            </a:bodyPr>
            <a:lstStyle/>
            <a:p>
              <a:pPr lvl="0"/>
              <a:r>
                <a:rPr lang="zh-CN" altLang="en-US" sz="2000">
                  <a:solidFill>
                    <a:schemeClr val="tx1">
                      <a:lumMod val="85000"/>
                      <a:lumOff val="15000"/>
                    </a:schemeClr>
                  </a:solidFill>
                  <a:latin typeface="思源黑体 CN Bold" panose="020B0800000000000000" pitchFamily="34" charset="-122"/>
                  <a:ea typeface="思源黑体 CN Bold" panose="020B0800000000000000" pitchFamily="34" charset="-122"/>
                </a:rPr>
                <a:t>校园欺凌的定义</a:t>
              </a:r>
            </a:p>
          </p:txBody>
        </p:sp>
        <p:sp>
          <p:nvSpPr>
            <p:cNvPr id="29" name="文本框 38"/>
            <p:cNvSpPr txBox="1"/>
            <p:nvPr>
              <p:custDataLst>
                <p:tags r:id="rId6"/>
              </p:custDataLst>
            </p:nvPr>
          </p:nvSpPr>
          <p:spPr>
            <a:xfrm>
              <a:off x="7072592" y="3031589"/>
              <a:ext cx="766892" cy="499342"/>
            </a:xfrm>
            <a:prstGeom prst="rect">
              <a:avLst/>
            </a:prstGeom>
            <a:noFill/>
          </p:spPr>
          <p:txBody>
            <a:bodyPr wrap="square" rtlCol="0">
              <a:spAutoFit/>
            </a:bodyPr>
            <a:lstStyle/>
            <a:p>
              <a:pPr lvl="0" algn="ctr"/>
              <a:r>
                <a:rPr lang="en-US" altLang="zh-CN" sz="20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rPr>
                <a:t>02</a:t>
              </a:r>
            </a:p>
          </p:txBody>
        </p:sp>
      </p:grpSp>
      <p:grpSp>
        <p:nvGrpSpPr>
          <p:cNvPr id="30" name="组合 29"/>
          <p:cNvGrpSpPr/>
          <p:nvPr/>
        </p:nvGrpSpPr>
        <p:grpSpPr>
          <a:xfrm>
            <a:off x="2239617" y="2918156"/>
            <a:ext cx="4361208" cy="608547"/>
            <a:chOff x="2411323" y="4196906"/>
            <a:chExt cx="5495993" cy="766891"/>
          </a:xfrm>
        </p:grpSpPr>
        <p:sp>
          <p:nvSpPr>
            <p:cNvPr id="31" name="椭圆 30"/>
            <p:cNvSpPr/>
            <p:nvPr/>
          </p:nvSpPr>
          <p:spPr>
            <a:xfrm>
              <a:off x="2411323" y="4196906"/>
              <a:ext cx="766892" cy="766891"/>
            </a:xfrm>
            <a:prstGeom prst="ellipse">
              <a:avLst/>
            </a:prstGeom>
            <a:solidFill>
              <a:schemeClr val="tx1">
                <a:lumMod val="75000"/>
                <a:lumOff val="25000"/>
              </a:schemeClr>
            </a:solidFill>
            <a:ln w="38100" cap="flat" cmpd="sng" algn="ctr">
              <a:noFill/>
              <a:prstDash val="solid"/>
              <a:miter lim="800000"/>
            </a:ln>
            <a:effectLst>
              <a:outerShdw blurRad="1270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400" kern="0">
                <a:solidFill>
                  <a:prstClr val="white"/>
                </a:solidFill>
                <a:latin typeface="思源黑体 CN Bold" panose="020B0800000000000000" pitchFamily="34" charset="-122"/>
                <a:ea typeface="思源黑体 CN Bold" panose="020B0800000000000000" pitchFamily="34" charset="-122"/>
              </a:endParaRPr>
            </a:p>
          </p:txBody>
        </p:sp>
        <p:sp>
          <p:nvSpPr>
            <p:cNvPr id="32" name="文本框 38"/>
            <p:cNvSpPr txBox="1"/>
            <p:nvPr>
              <p:custDataLst>
                <p:tags r:id="rId3"/>
              </p:custDataLst>
            </p:nvPr>
          </p:nvSpPr>
          <p:spPr>
            <a:xfrm>
              <a:off x="3387915" y="4318742"/>
              <a:ext cx="4519401" cy="499342"/>
            </a:xfrm>
            <a:prstGeom prst="rect">
              <a:avLst/>
            </a:prstGeom>
            <a:noFill/>
          </p:spPr>
          <p:txBody>
            <a:bodyPr wrap="square" rtlCol="0">
              <a:spAutoFit/>
            </a:bodyPr>
            <a:lstStyle/>
            <a:p>
              <a:pPr lvl="0"/>
              <a:r>
                <a:rPr lang="zh-CN" altLang="en-US" sz="2000">
                  <a:solidFill>
                    <a:schemeClr val="tx1">
                      <a:lumMod val="85000"/>
                      <a:lumOff val="15000"/>
                    </a:schemeClr>
                  </a:solidFill>
                  <a:latin typeface="思源黑体 CN Bold" panose="020B0800000000000000" pitchFamily="34" charset="-122"/>
                  <a:ea typeface="思源黑体 CN Bold" panose="020B0800000000000000" pitchFamily="34" charset="-122"/>
                </a:rPr>
                <a:t>校园欺凌法律责任和罪名</a:t>
              </a:r>
            </a:p>
          </p:txBody>
        </p:sp>
        <p:sp>
          <p:nvSpPr>
            <p:cNvPr id="33" name="文本框 38"/>
            <p:cNvSpPr txBox="1"/>
            <p:nvPr>
              <p:custDataLst>
                <p:tags r:id="rId4"/>
              </p:custDataLst>
            </p:nvPr>
          </p:nvSpPr>
          <p:spPr>
            <a:xfrm>
              <a:off x="2411323" y="4318742"/>
              <a:ext cx="766892" cy="499342"/>
            </a:xfrm>
            <a:prstGeom prst="rect">
              <a:avLst/>
            </a:prstGeom>
            <a:noFill/>
          </p:spPr>
          <p:txBody>
            <a:bodyPr wrap="square" rtlCol="0">
              <a:spAutoFit/>
            </a:bodyPr>
            <a:lstStyle/>
            <a:p>
              <a:pPr lvl="0" algn="ctr"/>
              <a:r>
                <a:rPr lang="en-US" altLang="zh-CN" sz="20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rPr>
                <a:t>03</a:t>
              </a:r>
            </a:p>
          </p:txBody>
        </p:sp>
      </p:grpSp>
      <p:grpSp>
        <p:nvGrpSpPr>
          <p:cNvPr id="34" name="组合 33"/>
          <p:cNvGrpSpPr/>
          <p:nvPr/>
        </p:nvGrpSpPr>
        <p:grpSpPr>
          <a:xfrm>
            <a:off x="6559797" y="2918159"/>
            <a:ext cx="3518387" cy="608548"/>
            <a:chOff x="7072589" y="4196909"/>
            <a:chExt cx="4433870" cy="766892"/>
          </a:xfrm>
        </p:grpSpPr>
        <p:sp>
          <p:nvSpPr>
            <p:cNvPr id="35" name="椭圆 34"/>
            <p:cNvSpPr/>
            <p:nvPr/>
          </p:nvSpPr>
          <p:spPr>
            <a:xfrm>
              <a:off x="7072589" y="4196909"/>
              <a:ext cx="766892" cy="766892"/>
            </a:xfrm>
            <a:prstGeom prst="ellipse">
              <a:avLst/>
            </a:prstGeom>
            <a:gradFill flip="none" rotWithShape="1">
              <a:gsLst>
                <a:gs pos="49000">
                  <a:srgbClr val="D40000"/>
                </a:gs>
                <a:gs pos="50000">
                  <a:srgbClr val="AE0001"/>
                </a:gs>
              </a:gsLst>
              <a:lin ang="5400000" scaled="1"/>
            </a:gradFill>
            <a:ln w="38100" cap="flat" cmpd="sng" algn="ctr">
              <a:noFill/>
              <a:prstDash val="solid"/>
              <a:miter lim="800000"/>
            </a:ln>
            <a:effectLst>
              <a:outerShdw blurRad="1270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400" kern="0">
                <a:solidFill>
                  <a:prstClr val="white"/>
                </a:solidFill>
                <a:latin typeface="思源黑体 CN Bold" panose="020B0800000000000000" pitchFamily="34" charset="-122"/>
                <a:ea typeface="思源黑体 CN Bold" panose="020B0800000000000000" pitchFamily="34" charset="-122"/>
              </a:endParaRPr>
            </a:p>
          </p:txBody>
        </p:sp>
        <p:sp>
          <p:nvSpPr>
            <p:cNvPr id="36" name="文本框 38"/>
            <p:cNvSpPr txBox="1"/>
            <p:nvPr>
              <p:custDataLst>
                <p:tags r:id="rId1"/>
              </p:custDataLst>
            </p:nvPr>
          </p:nvSpPr>
          <p:spPr>
            <a:xfrm>
              <a:off x="8049180" y="4318745"/>
              <a:ext cx="3457280" cy="499342"/>
            </a:xfrm>
            <a:prstGeom prst="rect">
              <a:avLst/>
            </a:prstGeom>
            <a:noFill/>
          </p:spPr>
          <p:txBody>
            <a:bodyPr wrap="square" rtlCol="0">
              <a:spAutoFit/>
            </a:bodyPr>
            <a:lstStyle/>
            <a:p>
              <a:pPr lvl="0"/>
              <a:r>
                <a:rPr lang="zh-CN" altLang="en-US" sz="2000">
                  <a:solidFill>
                    <a:schemeClr val="tx1">
                      <a:lumMod val="85000"/>
                      <a:lumOff val="15000"/>
                    </a:schemeClr>
                  </a:solidFill>
                  <a:latin typeface="思源黑体 CN Bold" panose="020B0800000000000000" pitchFamily="34" charset="-122"/>
                  <a:ea typeface="思源黑体 CN Bold" panose="020B0800000000000000" pitchFamily="34" charset="-122"/>
                </a:rPr>
                <a:t>校园欺凌的预防与处理</a:t>
              </a:r>
            </a:p>
          </p:txBody>
        </p:sp>
        <p:sp>
          <p:nvSpPr>
            <p:cNvPr id="37" name="文本框 38"/>
            <p:cNvSpPr txBox="1"/>
            <p:nvPr>
              <p:custDataLst>
                <p:tags r:id="rId2"/>
              </p:custDataLst>
            </p:nvPr>
          </p:nvSpPr>
          <p:spPr>
            <a:xfrm>
              <a:off x="7072589" y="4318745"/>
              <a:ext cx="766892" cy="499342"/>
            </a:xfrm>
            <a:prstGeom prst="rect">
              <a:avLst/>
            </a:prstGeom>
            <a:noFill/>
          </p:spPr>
          <p:txBody>
            <a:bodyPr wrap="square" rtlCol="0">
              <a:spAutoFit/>
            </a:bodyPr>
            <a:lstStyle/>
            <a:p>
              <a:pPr lvl="0" algn="ctr"/>
              <a:r>
                <a:rPr lang="en-US" altLang="zh-CN" sz="20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rPr>
                <a:t>04</a:t>
              </a: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anim calcmode="lin" valueType="num">
                                      <p:cBhvr>
                                        <p:cTn id="8" dur="500" fill="hold"/>
                                        <p:tgtEl>
                                          <p:spTgt spid="19"/>
                                        </p:tgtEl>
                                        <p:attrNameLst>
                                          <p:attrName>ppt_x</p:attrName>
                                        </p:attrNameLst>
                                      </p:cBhvr>
                                      <p:tavLst>
                                        <p:tav tm="0">
                                          <p:val>
                                            <p:strVal val="#ppt_x"/>
                                          </p:val>
                                        </p:tav>
                                        <p:tav tm="100000">
                                          <p:val>
                                            <p:strVal val="#ppt_x"/>
                                          </p:val>
                                        </p:tav>
                                      </p:tavLst>
                                    </p:anim>
                                    <p:anim calcmode="lin" valueType="num">
                                      <p:cBhvr>
                                        <p:cTn id="9" dur="500" fill="hold"/>
                                        <p:tgtEl>
                                          <p:spTgt spid="19"/>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anim calcmode="lin" valueType="num">
                                      <p:cBhvr>
                                        <p:cTn id="14" dur="500" fill="hold"/>
                                        <p:tgtEl>
                                          <p:spTgt spid="22"/>
                                        </p:tgtEl>
                                        <p:attrNameLst>
                                          <p:attrName>ppt_x</p:attrName>
                                        </p:attrNameLst>
                                      </p:cBhvr>
                                      <p:tavLst>
                                        <p:tav tm="0">
                                          <p:val>
                                            <p:strVal val="#ppt_x"/>
                                          </p:val>
                                        </p:tav>
                                        <p:tav tm="100000">
                                          <p:val>
                                            <p:strVal val="#ppt_x"/>
                                          </p:val>
                                        </p:tav>
                                      </p:tavLst>
                                    </p:anim>
                                    <p:anim calcmode="lin" valueType="num">
                                      <p:cBhvr>
                                        <p:cTn id="15" dur="500" fill="hold"/>
                                        <p:tgtEl>
                                          <p:spTgt spid="22"/>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000"/>
                            </p:stCondLst>
                            <p:childTnLst>
                              <p:par>
                                <p:cTn id="17" presetID="42" presetClass="entr" presetSubtype="0" fill="hold" nodeType="after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fade">
                                      <p:cBhvr>
                                        <p:cTn id="19" dur="500"/>
                                        <p:tgtEl>
                                          <p:spTgt spid="26"/>
                                        </p:tgtEl>
                                      </p:cBhvr>
                                    </p:animEffect>
                                    <p:anim calcmode="lin" valueType="num">
                                      <p:cBhvr>
                                        <p:cTn id="20" dur="500" fill="hold"/>
                                        <p:tgtEl>
                                          <p:spTgt spid="26"/>
                                        </p:tgtEl>
                                        <p:attrNameLst>
                                          <p:attrName>ppt_x</p:attrName>
                                        </p:attrNameLst>
                                      </p:cBhvr>
                                      <p:tavLst>
                                        <p:tav tm="0">
                                          <p:val>
                                            <p:strVal val="#ppt_x"/>
                                          </p:val>
                                        </p:tav>
                                        <p:tav tm="100000">
                                          <p:val>
                                            <p:strVal val="#ppt_x"/>
                                          </p:val>
                                        </p:tav>
                                      </p:tavLst>
                                    </p:anim>
                                    <p:anim calcmode="lin" valueType="num">
                                      <p:cBhvr>
                                        <p:cTn id="21" dur="500" fill="hold"/>
                                        <p:tgtEl>
                                          <p:spTgt spid="26"/>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1500"/>
                            </p:stCondLst>
                            <p:childTnLst>
                              <p:par>
                                <p:cTn id="23" presetID="42" presetClass="entr" presetSubtype="0" fill="hold" nodeType="after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fade">
                                      <p:cBhvr>
                                        <p:cTn id="25" dur="500"/>
                                        <p:tgtEl>
                                          <p:spTgt spid="30"/>
                                        </p:tgtEl>
                                      </p:cBhvr>
                                    </p:animEffect>
                                    <p:anim calcmode="lin" valueType="num">
                                      <p:cBhvr>
                                        <p:cTn id="26" dur="500" fill="hold"/>
                                        <p:tgtEl>
                                          <p:spTgt spid="30"/>
                                        </p:tgtEl>
                                        <p:attrNameLst>
                                          <p:attrName>ppt_x</p:attrName>
                                        </p:attrNameLst>
                                      </p:cBhvr>
                                      <p:tavLst>
                                        <p:tav tm="0">
                                          <p:val>
                                            <p:strVal val="#ppt_x"/>
                                          </p:val>
                                        </p:tav>
                                        <p:tav tm="100000">
                                          <p:val>
                                            <p:strVal val="#ppt_x"/>
                                          </p:val>
                                        </p:tav>
                                      </p:tavLst>
                                    </p:anim>
                                    <p:anim calcmode="lin" valueType="num">
                                      <p:cBhvr>
                                        <p:cTn id="27" dur="500" fill="hold"/>
                                        <p:tgtEl>
                                          <p:spTgt spid="30"/>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2000"/>
                            </p:stCondLst>
                            <p:childTnLst>
                              <p:par>
                                <p:cTn id="29" presetID="42" presetClass="entr" presetSubtype="0" fill="hold"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fade">
                                      <p:cBhvr>
                                        <p:cTn id="31" dur="500"/>
                                        <p:tgtEl>
                                          <p:spTgt spid="34"/>
                                        </p:tgtEl>
                                      </p:cBhvr>
                                    </p:animEffect>
                                    <p:anim calcmode="lin" valueType="num">
                                      <p:cBhvr>
                                        <p:cTn id="32" dur="500" fill="hold"/>
                                        <p:tgtEl>
                                          <p:spTgt spid="34"/>
                                        </p:tgtEl>
                                        <p:attrNameLst>
                                          <p:attrName>ppt_x</p:attrName>
                                        </p:attrNameLst>
                                      </p:cBhvr>
                                      <p:tavLst>
                                        <p:tav tm="0">
                                          <p:val>
                                            <p:strVal val="#ppt_x"/>
                                          </p:val>
                                        </p:tav>
                                        <p:tav tm="100000">
                                          <p:val>
                                            <p:strVal val="#ppt_x"/>
                                          </p:val>
                                        </p:tav>
                                      </p:tavLst>
                                    </p:anim>
                                    <p:anim calcmode="lin" valueType="num">
                                      <p:cBhvr>
                                        <p:cTn id="33" dur="5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323733" y="266226"/>
            <a:ext cx="3518387" cy="608548"/>
            <a:chOff x="7072589" y="4196909"/>
            <a:chExt cx="4433870" cy="766892"/>
          </a:xfrm>
        </p:grpSpPr>
        <p:sp>
          <p:nvSpPr>
            <p:cNvPr id="9" name="椭圆 8"/>
            <p:cNvSpPr/>
            <p:nvPr/>
          </p:nvSpPr>
          <p:spPr>
            <a:xfrm>
              <a:off x="7072589" y="4196909"/>
              <a:ext cx="766892" cy="766892"/>
            </a:xfrm>
            <a:prstGeom prst="ellipse">
              <a:avLst/>
            </a:prstGeom>
            <a:gradFill flip="none" rotWithShape="1">
              <a:gsLst>
                <a:gs pos="49000">
                  <a:srgbClr val="D40000"/>
                </a:gs>
                <a:gs pos="50000">
                  <a:srgbClr val="AE0001"/>
                </a:gs>
              </a:gsLst>
              <a:lin ang="5400000" scaled="1"/>
            </a:gradFill>
            <a:ln w="38100" cap="flat" cmpd="sng" algn="ctr">
              <a:noFill/>
              <a:prstDash val="solid"/>
              <a:miter lim="800000"/>
            </a:ln>
            <a:effectLst>
              <a:outerShdw blurRad="1270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400" kern="0">
                <a:solidFill>
                  <a:prstClr val="white"/>
                </a:solidFill>
                <a:latin typeface="思源黑体 CN Bold" panose="020B0800000000000000" pitchFamily="34" charset="-122"/>
                <a:ea typeface="思源黑体 CN Bold" panose="020B0800000000000000" pitchFamily="34" charset="-122"/>
              </a:endParaRPr>
            </a:p>
          </p:txBody>
        </p:sp>
        <p:sp>
          <p:nvSpPr>
            <p:cNvPr id="10" name="文本框 38"/>
            <p:cNvSpPr txBox="1"/>
            <p:nvPr>
              <p:custDataLst>
                <p:tags r:id="rId1"/>
              </p:custDataLst>
            </p:nvPr>
          </p:nvSpPr>
          <p:spPr>
            <a:xfrm>
              <a:off x="8049179" y="4318745"/>
              <a:ext cx="3457280" cy="499342"/>
            </a:xfrm>
            <a:prstGeom prst="rect">
              <a:avLst/>
            </a:prstGeom>
            <a:noFill/>
          </p:spPr>
          <p:txBody>
            <a:bodyPr wrap="square" rtlCol="0">
              <a:spAutoFit/>
            </a:bodyPr>
            <a:lstStyle/>
            <a:p>
              <a:pPr lvl="0"/>
              <a:r>
                <a:rPr lang="zh-CN" altLang="en-US" sz="2000">
                  <a:solidFill>
                    <a:schemeClr val="tx1">
                      <a:lumMod val="85000"/>
                      <a:lumOff val="15000"/>
                    </a:schemeClr>
                  </a:solidFill>
                  <a:latin typeface="思源黑体 CN Bold" panose="020B0800000000000000" pitchFamily="34" charset="-122"/>
                  <a:ea typeface="思源黑体 CN Bold" panose="020B0800000000000000" pitchFamily="34" charset="-122"/>
                </a:rPr>
                <a:t>校园欺凌的预防与处理</a:t>
              </a:r>
            </a:p>
          </p:txBody>
        </p:sp>
        <p:sp>
          <p:nvSpPr>
            <p:cNvPr id="11" name="文本框 38"/>
            <p:cNvSpPr txBox="1"/>
            <p:nvPr>
              <p:custDataLst>
                <p:tags r:id="rId2"/>
              </p:custDataLst>
            </p:nvPr>
          </p:nvSpPr>
          <p:spPr>
            <a:xfrm>
              <a:off x="7072590" y="4318745"/>
              <a:ext cx="766892" cy="499342"/>
            </a:xfrm>
            <a:prstGeom prst="rect">
              <a:avLst/>
            </a:prstGeom>
            <a:noFill/>
          </p:spPr>
          <p:txBody>
            <a:bodyPr wrap="square" rtlCol="0">
              <a:spAutoFit/>
            </a:bodyPr>
            <a:lstStyle/>
            <a:p>
              <a:pPr lvl="0" algn="ctr"/>
              <a:r>
                <a:rPr lang="en-US" altLang="zh-CN" sz="20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rPr>
                <a:t>04</a:t>
              </a:r>
            </a:p>
          </p:txBody>
        </p:sp>
      </p:grpSp>
      <p:sp>
        <p:nvSpPr>
          <p:cNvPr id="4" name="文本框 3"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sp>
        <p:nvSpPr>
          <p:cNvPr id="7" name="任意多边形: 形状 6"/>
          <p:cNvSpPr/>
          <p:nvPr/>
        </p:nvSpPr>
        <p:spPr>
          <a:xfrm>
            <a:off x="0" y="2463127"/>
            <a:ext cx="12192000" cy="2114730"/>
          </a:xfrm>
          <a:custGeom>
            <a:avLst/>
            <a:gdLst>
              <a:gd name="connsiteX0" fmla="*/ 0 w 11544300"/>
              <a:gd name="connsiteY0" fmla="*/ 133350 h 2114730"/>
              <a:gd name="connsiteX1" fmla="*/ 1962150 w 11544300"/>
              <a:gd name="connsiteY1" fmla="*/ 2076450 h 2114730"/>
              <a:gd name="connsiteX2" fmla="*/ 3905250 w 11544300"/>
              <a:gd name="connsiteY2" fmla="*/ 628650 h 2114730"/>
              <a:gd name="connsiteX3" fmla="*/ 5734050 w 11544300"/>
              <a:gd name="connsiteY3" fmla="*/ 2114550 h 2114730"/>
              <a:gd name="connsiteX4" fmla="*/ 7620000 w 11544300"/>
              <a:gd name="connsiteY4" fmla="*/ 514350 h 2114730"/>
              <a:gd name="connsiteX5" fmla="*/ 9563100 w 11544300"/>
              <a:gd name="connsiteY5" fmla="*/ 2057400 h 2114730"/>
              <a:gd name="connsiteX6" fmla="*/ 11544300 w 11544300"/>
              <a:gd name="connsiteY6" fmla="*/ 0 h 2114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44300" h="2114730">
                <a:moveTo>
                  <a:pt x="0" y="133350"/>
                </a:moveTo>
                <a:cubicBezTo>
                  <a:pt x="655637" y="1063625"/>
                  <a:pt x="1311275" y="1993900"/>
                  <a:pt x="1962150" y="2076450"/>
                </a:cubicBezTo>
                <a:cubicBezTo>
                  <a:pt x="2613025" y="2159000"/>
                  <a:pt x="3276600" y="622300"/>
                  <a:pt x="3905250" y="628650"/>
                </a:cubicBezTo>
                <a:cubicBezTo>
                  <a:pt x="4533900" y="635000"/>
                  <a:pt x="5114925" y="2133600"/>
                  <a:pt x="5734050" y="2114550"/>
                </a:cubicBezTo>
                <a:cubicBezTo>
                  <a:pt x="6353175" y="2095500"/>
                  <a:pt x="6981825" y="523875"/>
                  <a:pt x="7620000" y="514350"/>
                </a:cubicBezTo>
                <a:cubicBezTo>
                  <a:pt x="8258175" y="504825"/>
                  <a:pt x="8909050" y="2143125"/>
                  <a:pt x="9563100" y="2057400"/>
                </a:cubicBezTo>
                <a:cubicBezTo>
                  <a:pt x="10217150" y="1971675"/>
                  <a:pt x="10880725" y="985837"/>
                  <a:pt x="11544300" y="0"/>
                </a:cubicBezTo>
              </a:path>
            </a:pathLst>
          </a:custGeom>
          <a:noFill/>
          <a:ln>
            <a:solidFill>
              <a:schemeClr val="tx1">
                <a:lumMod val="75000"/>
                <a:lumOff val="2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Bold" panose="020B0800000000000000" pitchFamily="34" charset="-122"/>
              <a:ea typeface="思源黑体 CN Bold" panose="020B0800000000000000" pitchFamily="34" charset="-122"/>
            </a:endParaRPr>
          </a:p>
        </p:txBody>
      </p:sp>
      <p:grpSp>
        <p:nvGrpSpPr>
          <p:cNvPr id="12" name="组合 11"/>
          <p:cNvGrpSpPr/>
          <p:nvPr/>
        </p:nvGrpSpPr>
        <p:grpSpPr>
          <a:xfrm>
            <a:off x="1087999" y="1518941"/>
            <a:ext cx="2156936" cy="3306566"/>
            <a:chOff x="1074182" y="1391941"/>
            <a:chExt cx="2156936" cy="3306566"/>
          </a:xfrm>
        </p:grpSpPr>
        <p:sp>
          <p:nvSpPr>
            <p:cNvPr id="13" name="椭圆 12"/>
            <p:cNvSpPr/>
            <p:nvPr/>
          </p:nvSpPr>
          <p:spPr>
            <a:xfrm>
              <a:off x="1905000" y="4203207"/>
              <a:ext cx="495300" cy="495300"/>
            </a:xfrm>
            <a:prstGeom prst="ellipse">
              <a:avLst/>
            </a:prstGeom>
            <a:gradFill>
              <a:gsLst>
                <a:gs pos="49000">
                  <a:srgbClr val="D40000"/>
                </a:gs>
                <a:gs pos="50000">
                  <a:srgbClr val="AE0001"/>
                </a:gs>
              </a:gsLst>
              <a:lin ang="5400000" scaled="1"/>
            </a:gradFill>
            <a:ln w="15875" cap="flat" cmpd="sng" algn="ctr">
              <a:solidFill>
                <a:schemeClr val="bg1"/>
              </a:solidFill>
              <a:prstDash val="solid"/>
              <a:miter lim="800000"/>
            </a:ln>
            <a:effectLst/>
          </p:spPr>
          <p:txBody>
            <a:bodyPr rtlCol="0" anchor="ctr"/>
            <a:lstStyle/>
            <a:p>
              <a:pPr algn="ctr"/>
              <a:endParaRPr lang="zh-CN" altLang="en-US" sz="2000" kern="0">
                <a:solidFill>
                  <a:schemeClr val="tx1">
                    <a:lumMod val="75000"/>
                    <a:lumOff val="25000"/>
                  </a:schemeClr>
                </a:solidFill>
                <a:latin typeface="思源黑体 CN Bold" panose="020B0800000000000000" pitchFamily="34" charset="-122"/>
                <a:ea typeface="思源黑体 CN Bold" panose="020B0800000000000000" pitchFamily="34" charset="-122"/>
              </a:endParaRPr>
            </a:p>
          </p:txBody>
        </p:sp>
        <p:cxnSp>
          <p:nvCxnSpPr>
            <p:cNvPr id="14" name="直接连接符 13"/>
            <p:cNvCxnSpPr/>
            <p:nvPr/>
          </p:nvCxnSpPr>
          <p:spPr>
            <a:xfrm flipH="1">
              <a:off x="2152650" y="3160130"/>
              <a:ext cx="0" cy="985927"/>
            </a:xfrm>
            <a:prstGeom prst="line">
              <a:avLst/>
            </a:prstGeom>
            <a:ln>
              <a:solidFill>
                <a:schemeClr val="tx1">
                  <a:lumMod val="75000"/>
                  <a:lumOff val="25000"/>
                </a:schemeClr>
              </a:solidFill>
              <a:prstDash val="sysDash"/>
              <a:headEnd type="oval"/>
            </a:ln>
          </p:spPr>
          <p:style>
            <a:lnRef idx="1">
              <a:schemeClr val="accent1"/>
            </a:lnRef>
            <a:fillRef idx="0">
              <a:schemeClr val="accent1"/>
            </a:fillRef>
            <a:effectRef idx="0">
              <a:schemeClr val="accent1"/>
            </a:effectRef>
            <a:fontRef idx="minor">
              <a:schemeClr val="tx1"/>
            </a:fontRef>
          </p:style>
        </p:cxnSp>
        <p:grpSp>
          <p:nvGrpSpPr>
            <p:cNvPr id="15" name="组合 14"/>
            <p:cNvGrpSpPr/>
            <p:nvPr/>
          </p:nvGrpSpPr>
          <p:grpSpPr>
            <a:xfrm>
              <a:off x="1074182" y="1391941"/>
              <a:ext cx="2156936" cy="1057982"/>
              <a:chOff x="1144979" y="1604055"/>
              <a:chExt cx="2156936" cy="1057982"/>
            </a:xfrm>
          </p:grpSpPr>
          <p:sp>
            <p:nvSpPr>
              <p:cNvPr id="16" name="矩形 15"/>
              <p:cNvSpPr/>
              <p:nvPr/>
            </p:nvSpPr>
            <p:spPr>
              <a:xfrm>
                <a:off x="1322648" y="1604055"/>
                <a:ext cx="1801598" cy="457200"/>
              </a:xfrm>
              <a:prstGeom prst="rect">
                <a:avLst/>
              </a:prstGeom>
            </p:spPr>
            <p:txBody>
              <a:bodyPr wrap="square">
                <a:spAutoFit/>
                <a:scene3d>
                  <a:camera prst="orthographicFront"/>
                  <a:lightRig rig="threePt" dir="t"/>
                </a:scene3d>
                <a:sp3d contourW="12700"/>
              </a:bodyPr>
              <a:lstStyle/>
              <a:p>
                <a:pPr algn="ctr" defTabSz="457200">
                  <a:lnSpc>
                    <a:spcPct val="120000"/>
                  </a:lnSpc>
                </a:pPr>
                <a:r>
                  <a:rPr lang="zh-CN" altLang="en-US" sz="2000">
                    <a:solidFill>
                      <a:srgbClr val="AE0001"/>
                    </a:solidFill>
                    <a:latin typeface="思源黑体 CN Bold" panose="020B0800000000000000" pitchFamily="34" charset="-122"/>
                    <a:ea typeface="思源黑体 CN Bold" panose="020B0800000000000000" pitchFamily="34" charset="-122"/>
                  </a:rPr>
                  <a:t>发 现</a:t>
                </a:r>
              </a:p>
            </p:txBody>
          </p:sp>
          <p:sp>
            <p:nvSpPr>
              <p:cNvPr id="17" name="文本框 16"/>
              <p:cNvSpPr txBox="1"/>
              <p:nvPr/>
            </p:nvSpPr>
            <p:spPr>
              <a:xfrm>
                <a:off x="1144979" y="2044432"/>
                <a:ext cx="2156936" cy="640080"/>
              </a:xfrm>
              <a:prstGeom prst="rect">
                <a:avLst/>
              </a:prstGeom>
              <a:noFill/>
            </p:spPr>
            <p:txBody>
              <a:bodyPr wrap="square" rtlCol="0">
                <a:spAutoFit/>
                <a:scene3d>
                  <a:camera prst="orthographicFront"/>
                  <a:lightRig rig="threePt" dir="t"/>
                </a:scene3d>
                <a:sp3d contourW="12700"/>
              </a:bodyPr>
              <a:lstStyle/>
              <a:p>
                <a:pPr algn="ctr" defTabSz="457200">
                  <a:lnSpc>
                    <a:spcPct val="150000"/>
                  </a:lnSpc>
                </a:pPr>
                <a:r>
                  <a:rPr lang="zh-CN" altLang="en-US" sz="1200">
                    <a:solidFill>
                      <a:schemeClr val="tx1">
                        <a:lumMod val="95000"/>
                        <a:lumOff val="5000"/>
                      </a:schemeClr>
                    </a:solidFill>
                    <a:latin typeface="思源黑体 CN Light" panose="020B0300000000000000" pitchFamily="34" charset="-122"/>
                    <a:ea typeface="思源黑体 CN Light" panose="020B0300000000000000" pitchFamily="34" charset="-122"/>
                  </a:rPr>
                  <a:t>注意观察意外行为表现，加强与学生及家长的沟通。</a:t>
                </a:r>
              </a:p>
            </p:txBody>
          </p:sp>
        </p:grpSp>
      </p:grpSp>
      <p:grpSp>
        <p:nvGrpSpPr>
          <p:cNvPr id="18" name="组合 17"/>
          <p:cNvGrpSpPr/>
          <p:nvPr/>
        </p:nvGrpSpPr>
        <p:grpSpPr>
          <a:xfrm>
            <a:off x="5017531" y="1518941"/>
            <a:ext cx="2156936" cy="3306566"/>
            <a:chOff x="5034348" y="1391941"/>
            <a:chExt cx="2156936" cy="3306566"/>
          </a:xfrm>
        </p:grpSpPr>
        <p:sp>
          <p:nvSpPr>
            <p:cNvPr id="19" name="椭圆 18"/>
            <p:cNvSpPr/>
            <p:nvPr/>
          </p:nvSpPr>
          <p:spPr>
            <a:xfrm>
              <a:off x="5865166" y="4203207"/>
              <a:ext cx="495300" cy="495300"/>
            </a:xfrm>
            <a:prstGeom prst="ellipse">
              <a:avLst/>
            </a:prstGeom>
            <a:gradFill>
              <a:gsLst>
                <a:gs pos="49000">
                  <a:srgbClr val="D40000"/>
                </a:gs>
                <a:gs pos="50000">
                  <a:srgbClr val="AE0001"/>
                </a:gs>
              </a:gsLst>
              <a:lin ang="5400000" scaled="1"/>
            </a:gradFill>
            <a:ln w="15875" cap="flat" cmpd="sng" algn="ctr">
              <a:solidFill>
                <a:schemeClr val="bg1"/>
              </a:solidFill>
              <a:prstDash val="solid"/>
              <a:miter lim="800000"/>
            </a:ln>
            <a:effectLst/>
          </p:spPr>
          <p:txBody>
            <a:bodyPr rtlCol="0" anchor="ctr"/>
            <a:lstStyle/>
            <a:p>
              <a:pPr algn="ctr"/>
              <a:endParaRPr lang="zh-CN" altLang="en-US" sz="2000" kern="0">
                <a:solidFill>
                  <a:schemeClr val="tx1">
                    <a:lumMod val="75000"/>
                    <a:lumOff val="25000"/>
                  </a:schemeClr>
                </a:solidFill>
                <a:latin typeface="思源黑体 CN Bold" panose="020B0800000000000000" pitchFamily="34" charset="-122"/>
                <a:ea typeface="思源黑体 CN Bold" panose="020B0800000000000000" pitchFamily="34" charset="-122"/>
              </a:endParaRPr>
            </a:p>
          </p:txBody>
        </p:sp>
        <p:cxnSp>
          <p:nvCxnSpPr>
            <p:cNvPr id="20" name="直接连接符 19"/>
            <p:cNvCxnSpPr/>
            <p:nvPr/>
          </p:nvCxnSpPr>
          <p:spPr>
            <a:xfrm flipH="1">
              <a:off x="6112816" y="3160130"/>
              <a:ext cx="0" cy="985927"/>
            </a:xfrm>
            <a:prstGeom prst="line">
              <a:avLst/>
            </a:prstGeom>
            <a:ln>
              <a:solidFill>
                <a:schemeClr val="tx1">
                  <a:lumMod val="75000"/>
                  <a:lumOff val="25000"/>
                </a:schemeClr>
              </a:solidFill>
              <a:prstDash val="sysDash"/>
              <a:headEnd type="oval"/>
            </a:ln>
          </p:spPr>
          <p:style>
            <a:lnRef idx="1">
              <a:schemeClr val="accent1"/>
            </a:lnRef>
            <a:fillRef idx="0">
              <a:schemeClr val="accent1"/>
            </a:fillRef>
            <a:effectRef idx="0">
              <a:schemeClr val="accent1"/>
            </a:effectRef>
            <a:fontRef idx="minor">
              <a:schemeClr val="tx1"/>
            </a:fontRef>
          </p:style>
        </p:cxnSp>
        <p:grpSp>
          <p:nvGrpSpPr>
            <p:cNvPr id="21" name="组合 20"/>
            <p:cNvGrpSpPr/>
            <p:nvPr/>
          </p:nvGrpSpPr>
          <p:grpSpPr>
            <a:xfrm>
              <a:off x="5034348" y="1391941"/>
              <a:ext cx="2156936" cy="1334981"/>
              <a:chOff x="1144979" y="1604055"/>
              <a:chExt cx="2156936" cy="1334981"/>
            </a:xfrm>
          </p:grpSpPr>
          <p:sp>
            <p:nvSpPr>
              <p:cNvPr id="22" name="矩形 21"/>
              <p:cNvSpPr/>
              <p:nvPr/>
            </p:nvSpPr>
            <p:spPr>
              <a:xfrm>
                <a:off x="1322648" y="1604055"/>
                <a:ext cx="1801598" cy="457200"/>
              </a:xfrm>
              <a:prstGeom prst="rect">
                <a:avLst/>
              </a:prstGeom>
            </p:spPr>
            <p:txBody>
              <a:bodyPr wrap="square">
                <a:spAutoFit/>
                <a:scene3d>
                  <a:camera prst="orthographicFront"/>
                  <a:lightRig rig="threePt" dir="t"/>
                </a:scene3d>
                <a:sp3d contourW="12700"/>
              </a:bodyPr>
              <a:lstStyle/>
              <a:p>
                <a:pPr algn="ctr" defTabSz="457200">
                  <a:lnSpc>
                    <a:spcPct val="120000"/>
                  </a:lnSpc>
                </a:pPr>
                <a:r>
                  <a:rPr lang="zh-CN" altLang="en-US" sz="2000">
                    <a:solidFill>
                      <a:srgbClr val="AE0001"/>
                    </a:solidFill>
                    <a:latin typeface="思源黑体 CN Bold" panose="020B0800000000000000" pitchFamily="34" charset="-122"/>
                    <a:ea typeface="思源黑体 CN Bold" panose="020B0800000000000000" pitchFamily="34" charset="-122"/>
                  </a:rPr>
                  <a:t>调 查</a:t>
                </a:r>
              </a:p>
            </p:txBody>
          </p:sp>
          <p:sp>
            <p:nvSpPr>
              <p:cNvPr id="23" name="文本框 22"/>
              <p:cNvSpPr txBox="1"/>
              <p:nvPr/>
            </p:nvSpPr>
            <p:spPr>
              <a:xfrm>
                <a:off x="1144979" y="2044432"/>
                <a:ext cx="2156936" cy="914400"/>
              </a:xfrm>
              <a:prstGeom prst="rect">
                <a:avLst/>
              </a:prstGeom>
              <a:noFill/>
            </p:spPr>
            <p:txBody>
              <a:bodyPr wrap="square" rtlCol="0">
                <a:spAutoFit/>
                <a:scene3d>
                  <a:camera prst="orthographicFront"/>
                  <a:lightRig rig="threePt" dir="t"/>
                </a:scene3d>
                <a:sp3d contourW="12700"/>
              </a:bodyPr>
              <a:lstStyle/>
              <a:p>
                <a:pPr algn="ctr" defTabSz="457200">
                  <a:lnSpc>
                    <a:spcPct val="150000"/>
                  </a:lnSpc>
                </a:pPr>
                <a:r>
                  <a:rPr lang="zh-CN" altLang="en-US" sz="1200">
                    <a:solidFill>
                      <a:schemeClr val="tx1">
                        <a:lumMod val="95000"/>
                        <a:lumOff val="5000"/>
                      </a:schemeClr>
                    </a:solidFill>
                    <a:latin typeface="思源黑体 CN Light" panose="020B0300000000000000" pitchFamily="34" charset="-122"/>
                    <a:ea typeface="思源黑体 CN Light" panose="020B0300000000000000" pitchFamily="34" charset="-122"/>
                  </a:rPr>
                  <a:t>成立专门的校园欺凌事件调查小组，迅速开展，尽快出结果。</a:t>
                </a:r>
              </a:p>
            </p:txBody>
          </p:sp>
        </p:grpSp>
      </p:grpSp>
      <p:grpSp>
        <p:nvGrpSpPr>
          <p:cNvPr id="24" name="组合 23"/>
          <p:cNvGrpSpPr/>
          <p:nvPr/>
        </p:nvGrpSpPr>
        <p:grpSpPr>
          <a:xfrm>
            <a:off x="8947065" y="1518941"/>
            <a:ext cx="2156936" cy="3306566"/>
            <a:chOff x="8933248" y="1391941"/>
            <a:chExt cx="2156936" cy="3306566"/>
          </a:xfrm>
        </p:grpSpPr>
        <p:sp>
          <p:nvSpPr>
            <p:cNvPr id="25" name="椭圆 24"/>
            <p:cNvSpPr/>
            <p:nvPr/>
          </p:nvSpPr>
          <p:spPr>
            <a:xfrm>
              <a:off x="9764066" y="4203207"/>
              <a:ext cx="495300" cy="495300"/>
            </a:xfrm>
            <a:prstGeom prst="ellipse">
              <a:avLst/>
            </a:prstGeom>
            <a:gradFill>
              <a:gsLst>
                <a:gs pos="49000">
                  <a:srgbClr val="D40000"/>
                </a:gs>
                <a:gs pos="50000">
                  <a:srgbClr val="AE0001"/>
                </a:gs>
              </a:gsLst>
              <a:lin ang="5400000" scaled="1"/>
            </a:gradFill>
            <a:ln w="15875" cap="flat" cmpd="sng" algn="ctr">
              <a:solidFill>
                <a:schemeClr val="bg1"/>
              </a:solidFill>
              <a:prstDash val="solid"/>
              <a:miter lim="800000"/>
            </a:ln>
            <a:effectLst/>
          </p:spPr>
          <p:txBody>
            <a:bodyPr rtlCol="0" anchor="ctr"/>
            <a:lstStyle/>
            <a:p>
              <a:pPr algn="ctr"/>
              <a:endParaRPr lang="zh-CN" altLang="en-US" sz="2000" kern="0">
                <a:solidFill>
                  <a:schemeClr val="tx1">
                    <a:lumMod val="75000"/>
                    <a:lumOff val="25000"/>
                  </a:schemeClr>
                </a:solidFill>
                <a:latin typeface="思源黑体 CN Bold" panose="020B0800000000000000" pitchFamily="34" charset="-122"/>
                <a:ea typeface="思源黑体 CN Bold" panose="020B0800000000000000" pitchFamily="34" charset="-122"/>
              </a:endParaRPr>
            </a:p>
          </p:txBody>
        </p:sp>
        <p:cxnSp>
          <p:nvCxnSpPr>
            <p:cNvPr id="26" name="直接连接符 25"/>
            <p:cNvCxnSpPr/>
            <p:nvPr/>
          </p:nvCxnSpPr>
          <p:spPr>
            <a:xfrm flipH="1">
              <a:off x="10011716" y="3160130"/>
              <a:ext cx="0" cy="985927"/>
            </a:xfrm>
            <a:prstGeom prst="line">
              <a:avLst/>
            </a:prstGeom>
            <a:ln>
              <a:solidFill>
                <a:schemeClr val="tx1">
                  <a:lumMod val="75000"/>
                  <a:lumOff val="25000"/>
                </a:schemeClr>
              </a:solidFill>
              <a:prstDash val="sysDash"/>
              <a:headEnd type="oval"/>
            </a:ln>
          </p:spPr>
          <p:style>
            <a:lnRef idx="1">
              <a:schemeClr val="accent1"/>
            </a:lnRef>
            <a:fillRef idx="0">
              <a:schemeClr val="accent1"/>
            </a:fillRef>
            <a:effectRef idx="0">
              <a:schemeClr val="accent1"/>
            </a:effectRef>
            <a:fontRef idx="minor">
              <a:schemeClr val="tx1"/>
            </a:fontRef>
          </p:style>
        </p:cxnSp>
        <p:grpSp>
          <p:nvGrpSpPr>
            <p:cNvPr id="27" name="组合 26"/>
            <p:cNvGrpSpPr/>
            <p:nvPr/>
          </p:nvGrpSpPr>
          <p:grpSpPr>
            <a:xfrm>
              <a:off x="8933248" y="1391941"/>
              <a:ext cx="2156936" cy="1057982"/>
              <a:chOff x="1144979" y="1604055"/>
              <a:chExt cx="2156936" cy="1057982"/>
            </a:xfrm>
          </p:grpSpPr>
          <p:sp>
            <p:nvSpPr>
              <p:cNvPr id="28" name="矩形 27"/>
              <p:cNvSpPr/>
              <p:nvPr/>
            </p:nvSpPr>
            <p:spPr>
              <a:xfrm>
                <a:off x="1322647" y="1604055"/>
                <a:ext cx="1801598" cy="457200"/>
              </a:xfrm>
              <a:prstGeom prst="rect">
                <a:avLst/>
              </a:prstGeom>
            </p:spPr>
            <p:txBody>
              <a:bodyPr wrap="square">
                <a:spAutoFit/>
                <a:scene3d>
                  <a:camera prst="orthographicFront"/>
                  <a:lightRig rig="threePt" dir="t"/>
                </a:scene3d>
                <a:sp3d contourW="12700"/>
              </a:bodyPr>
              <a:lstStyle/>
              <a:p>
                <a:pPr algn="ctr" defTabSz="457200">
                  <a:lnSpc>
                    <a:spcPct val="120000"/>
                  </a:lnSpc>
                </a:pPr>
                <a:r>
                  <a:rPr lang="zh-CN" altLang="en-US" sz="2000">
                    <a:solidFill>
                      <a:srgbClr val="AE0001"/>
                    </a:solidFill>
                    <a:latin typeface="思源黑体 CN Bold" panose="020B0800000000000000" pitchFamily="34" charset="-122"/>
                    <a:ea typeface="思源黑体 CN Bold" panose="020B0800000000000000" pitchFamily="34" charset="-122"/>
                  </a:rPr>
                  <a:t>追踪辅导</a:t>
                </a:r>
              </a:p>
            </p:txBody>
          </p:sp>
          <p:sp>
            <p:nvSpPr>
              <p:cNvPr id="29" name="文本框 28"/>
              <p:cNvSpPr txBox="1"/>
              <p:nvPr/>
            </p:nvSpPr>
            <p:spPr>
              <a:xfrm>
                <a:off x="1144978" y="2044432"/>
                <a:ext cx="2156936" cy="640080"/>
              </a:xfrm>
              <a:prstGeom prst="rect">
                <a:avLst/>
              </a:prstGeom>
              <a:noFill/>
            </p:spPr>
            <p:txBody>
              <a:bodyPr wrap="square" rtlCol="0">
                <a:spAutoFit/>
                <a:scene3d>
                  <a:camera prst="orthographicFront"/>
                  <a:lightRig rig="threePt" dir="t"/>
                </a:scene3d>
                <a:sp3d contourW="12700"/>
              </a:bodyPr>
              <a:lstStyle/>
              <a:p>
                <a:pPr algn="ctr" defTabSz="457200">
                  <a:lnSpc>
                    <a:spcPct val="150000"/>
                  </a:lnSpc>
                </a:pPr>
                <a:r>
                  <a:rPr lang="zh-CN" altLang="en-US" sz="1200">
                    <a:solidFill>
                      <a:schemeClr val="tx1">
                        <a:lumMod val="95000"/>
                        <a:lumOff val="5000"/>
                      </a:schemeClr>
                    </a:solidFill>
                    <a:latin typeface="思源黑体 CN Light" panose="020B0300000000000000" pitchFamily="34" charset="-122"/>
                    <a:ea typeface="思源黑体 CN Light" panose="020B0300000000000000" pitchFamily="34" charset="-122"/>
                  </a:rPr>
                  <a:t>专人负责，定期沟通，进行评估，心理辅导。</a:t>
                </a:r>
              </a:p>
            </p:txBody>
          </p:sp>
        </p:grpSp>
      </p:grpSp>
      <p:grpSp>
        <p:nvGrpSpPr>
          <p:cNvPr id="30" name="组合 29"/>
          <p:cNvGrpSpPr/>
          <p:nvPr/>
        </p:nvGrpSpPr>
        <p:grpSpPr>
          <a:xfrm>
            <a:off x="3052765" y="2853922"/>
            <a:ext cx="2156936" cy="3583565"/>
            <a:chOff x="3054265" y="2726922"/>
            <a:chExt cx="2156936" cy="3583565"/>
          </a:xfrm>
        </p:grpSpPr>
        <p:sp>
          <p:nvSpPr>
            <p:cNvPr id="31" name="椭圆 30"/>
            <p:cNvSpPr/>
            <p:nvPr/>
          </p:nvSpPr>
          <p:spPr>
            <a:xfrm>
              <a:off x="3885083" y="2726922"/>
              <a:ext cx="495300" cy="495300"/>
            </a:xfrm>
            <a:prstGeom prst="ellipse">
              <a:avLst/>
            </a:prstGeom>
            <a:gradFill>
              <a:gsLst>
                <a:gs pos="49000">
                  <a:srgbClr val="D40000"/>
                </a:gs>
                <a:gs pos="50000">
                  <a:srgbClr val="AE0001"/>
                </a:gs>
              </a:gsLst>
              <a:lin ang="5400000" scaled="1"/>
            </a:gradFill>
            <a:ln w="15875" cap="flat" cmpd="sng" algn="ctr">
              <a:solidFill>
                <a:schemeClr val="bg1"/>
              </a:solidFill>
              <a:prstDash val="solid"/>
              <a:miter lim="800000"/>
            </a:ln>
            <a:effectLst/>
          </p:spPr>
          <p:txBody>
            <a:bodyPr rtlCol="0" anchor="ctr"/>
            <a:lstStyle/>
            <a:p>
              <a:pPr algn="ctr"/>
              <a:endParaRPr lang="zh-CN" altLang="en-US" sz="2000" kern="0">
                <a:solidFill>
                  <a:schemeClr val="tx1">
                    <a:lumMod val="75000"/>
                    <a:lumOff val="25000"/>
                  </a:schemeClr>
                </a:solidFill>
                <a:latin typeface="思源黑体 CN Bold" panose="020B0800000000000000" pitchFamily="34" charset="-122"/>
                <a:ea typeface="思源黑体 CN Bold" panose="020B0800000000000000" pitchFamily="34" charset="-122"/>
              </a:endParaRPr>
            </a:p>
          </p:txBody>
        </p:sp>
        <p:cxnSp>
          <p:nvCxnSpPr>
            <p:cNvPr id="32" name="直接连接符 31"/>
            <p:cNvCxnSpPr/>
            <p:nvPr/>
          </p:nvCxnSpPr>
          <p:spPr>
            <a:xfrm flipH="1">
              <a:off x="4132733" y="3336342"/>
              <a:ext cx="0" cy="985927"/>
            </a:xfrm>
            <a:prstGeom prst="line">
              <a:avLst/>
            </a:prstGeom>
            <a:ln>
              <a:solidFill>
                <a:schemeClr val="tx1">
                  <a:lumMod val="75000"/>
                  <a:lumOff val="25000"/>
                </a:schemeClr>
              </a:solidFill>
              <a:prstDash val="sysDash"/>
              <a:tailEnd type="oval"/>
            </a:ln>
          </p:spPr>
          <p:style>
            <a:lnRef idx="1">
              <a:schemeClr val="accent1"/>
            </a:lnRef>
            <a:fillRef idx="0">
              <a:schemeClr val="accent1"/>
            </a:fillRef>
            <a:effectRef idx="0">
              <a:schemeClr val="accent1"/>
            </a:effectRef>
            <a:fontRef idx="minor">
              <a:schemeClr val="tx1"/>
            </a:fontRef>
          </p:style>
        </p:cxnSp>
        <p:grpSp>
          <p:nvGrpSpPr>
            <p:cNvPr id="33" name="组合 32"/>
            <p:cNvGrpSpPr/>
            <p:nvPr/>
          </p:nvGrpSpPr>
          <p:grpSpPr>
            <a:xfrm>
              <a:off x="3054265" y="4698507"/>
              <a:ext cx="2156936" cy="1611980"/>
              <a:chOff x="1144979" y="1604055"/>
              <a:chExt cx="2156936" cy="1611980"/>
            </a:xfrm>
          </p:grpSpPr>
          <p:sp>
            <p:nvSpPr>
              <p:cNvPr id="34" name="矩形 33"/>
              <p:cNvSpPr/>
              <p:nvPr/>
            </p:nvSpPr>
            <p:spPr>
              <a:xfrm>
                <a:off x="1322649" y="1604055"/>
                <a:ext cx="1801598" cy="457200"/>
              </a:xfrm>
              <a:prstGeom prst="rect">
                <a:avLst/>
              </a:prstGeom>
            </p:spPr>
            <p:txBody>
              <a:bodyPr wrap="square">
                <a:spAutoFit/>
                <a:scene3d>
                  <a:camera prst="orthographicFront"/>
                  <a:lightRig rig="threePt" dir="t"/>
                </a:scene3d>
                <a:sp3d contourW="12700"/>
              </a:bodyPr>
              <a:lstStyle/>
              <a:p>
                <a:pPr algn="ctr" defTabSz="457200">
                  <a:lnSpc>
                    <a:spcPct val="120000"/>
                  </a:lnSpc>
                </a:pPr>
                <a:r>
                  <a:rPr lang="zh-CN" altLang="en-US" sz="2000">
                    <a:solidFill>
                      <a:schemeClr val="tx1">
                        <a:lumMod val="75000"/>
                        <a:lumOff val="25000"/>
                      </a:schemeClr>
                    </a:solidFill>
                    <a:latin typeface="思源黑体 CN Bold" panose="020B0800000000000000" pitchFamily="34" charset="-122"/>
                    <a:ea typeface="思源黑体 CN Bold" panose="020B0800000000000000" pitchFamily="34" charset="-122"/>
                  </a:rPr>
                  <a:t>现场紧急处理</a:t>
                </a:r>
              </a:p>
            </p:txBody>
          </p:sp>
          <p:sp>
            <p:nvSpPr>
              <p:cNvPr id="35" name="文本框 34"/>
              <p:cNvSpPr txBox="1"/>
              <p:nvPr/>
            </p:nvSpPr>
            <p:spPr>
              <a:xfrm>
                <a:off x="1144979" y="2044431"/>
                <a:ext cx="2156936" cy="1188720"/>
              </a:xfrm>
              <a:prstGeom prst="rect">
                <a:avLst/>
              </a:prstGeom>
              <a:noFill/>
            </p:spPr>
            <p:txBody>
              <a:bodyPr wrap="square" rtlCol="0">
                <a:spAutoFit/>
                <a:scene3d>
                  <a:camera prst="orthographicFront"/>
                  <a:lightRig rig="threePt" dir="t"/>
                </a:scene3d>
                <a:sp3d contourW="12700"/>
              </a:bodyPr>
              <a:lstStyle/>
              <a:p>
                <a:pPr algn="ctr" defTabSz="457200">
                  <a:lnSpc>
                    <a:spcPct val="150000"/>
                  </a:lnSpc>
                </a:pPr>
                <a:r>
                  <a:rPr lang="zh-CN" altLang="en-US" sz="1200">
                    <a:solidFill>
                      <a:schemeClr val="tx1">
                        <a:lumMod val="75000"/>
                        <a:lumOff val="25000"/>
                      </a:schemeClr>
                    </a:solidFill>
                    <a:latin typeface="思源黑体 CN Light" panose="020B0300000000000000" pitchFamily="34" charset="-122"/>
                    <a:ea typeface="思源黑体 CN Light" panose="020B0300000000000000" pitchFamily="34" charset="-122"/>
                  </a:rPr>
                  <a:t>赶赴现场立即制止，实施紧急救治并保护受欺凌学生，疏散引导，报告沟通，舆情应对。</a:t>
                </a:r>
              </a:p>
            </p:txBody>
          </p:sp>
        </p:grpSp>
      </p:grpSp>
      <p:grpSp>
        <p:nvGrpSpPr>
          <p:cNvPr id="36" name="组合 35"/>
          <p:cNvGrpSpPr/>
          <p:nvPr/>
        </p:nvGrpSpPr>
        <p:grpSpPr>
          <a:xfrm>
            <a:off x="6982298" y="2853922"/>
            <a:ext cx="2156936" cy="3029567"/>
            <a:chOff x="6953165" y="2726922"/>
            <a:chExt cx="2156936" cy="3029567"/>
          </a:xfrm>
        </p:grpSpPr>
        <p:sp>
          <p:nvSpPr>
            <p:cNvPr id="37" name="椭圆 36"/>
            <p:cNvSpPr/>
            <p:nvPr/>
          </p:nvSpPr>
          <p:spPr>
            <a:xfrm>
              <a:off x="7783983" y="2726922"/>
              <a:ext cx="495300" cy="495300"/>
            </a:xfrm>
            <a:prstGeom prst="ellipse">
              <a:avLst/>
            </a:prstGeom>
            <a:gradFill>
              <a:gsLst>
                <a:gs pos="49000">
                  <a:srgbClr val="D40000"/>
                </a:gs>
                <a:gs pos="50000">
                  <a:srgbClr val="AE0001"/>
                </a:gs>
              </a:gsLst>
              <a:lin ang="5400000" scaled="1"/>
            </a:gradFill>
            <a:ln w="15875" cap="flat" cmpd="sng" algn="ctr">
              <a:solidFill>
                <a:schemeClr val="bg1"/>
              </a:solidFill>
              <a:prstDash val="solid"/>
              <a:miter lim="800000"/>
            </a:ln>
            <a:effectLst/>
          </p:spPr>
          <p:txBody>
            <a:bodyPr rtlCol="0" anchor="ctr"/>
            <a:lstStyle/>
            <a:p>
              <a:pPr algn="ctr"/>
              <a:endParaRPr lang="zh-CN" altLang="en-US" sz="2000" kern="0">
                <a:solidFill>
                  <a:schemeClr val="tx1">
                    <a:lumMod val="75000"/>
                    <a:lumOff val="25000"/>
                  </a:schemeClr>
                </a:solidFill>
                <a:latin typeface="思源黑体 CN Bold" panose="020B0800000000000000" pitchFamily="34" charset="-122"/>
                <a:ea typeface="思源黑体 CN Bold" panose="020B0800000000000000" pitchFamily="34" charset="-122"/>
              </a:endParaRPr>
            </a:p>
          </p:txBody>
        </p:sp>
        <p:cxnSp>
          <p:nvCxnSpPr>
            <p:cNvPr id="38" name="直接连接符 37"/>
            <p:cNvCxnSpPr/>
            <p:nvPr/>
          </p:nvCxnSpPr>
          <p:spPr>
            <a:xfrm flipH="1">
              <a:off x="8031633" y="3336342"/>
              <a:ext cx="0" cy="985927"/>
            </a:xfrm>
            <a:prstGeom prst="line">
              <a:avLst/>
            </a:prstGeom>
            <a:ln>
              <a:solidFill>
                <a:schemeClr val="tx1">
                  <a:lumMod val="75000"/>
                  <a:lumOff val="25000"/>
                </a:schemeClr>
              </a:solidFill>
              <a:prstDash val="sysDash"/>
              <a:tailEnd type="oval"/>
            </a:ln>
          </p:spPr>
          <p:style>
            <a:lnRef idx="1">
              <a:schemeClr val="accent1"/>
            </a:lnRef>
            <a:fillRef idx="0">
              <a:schemeClr val="accent1"/>
            </a:fillRef>
            <a:effectRef idx="0">
              <a:schemeClr val="accent1"/>
            </a:effectRef>
            <a:fontRef idx="minor">
              <a:schemeClr val="tx1"/>
            </a:fontRef>
          </p:style>
        </p:cxnSp>
        <p:grpSp>
          <p:nvGrpSpPr>
            <p:cNvPr id="39" name="组合 38"/>
            <p:cNvGrpSpPr/>
            <p:nvPr/>
          </p:nvGrpSpPr>
          <p:grpSpPr>
            <a:xfrm>
              <a:off x="6953165" y="4698507"/>
              <a:ext cx="2156936" cy="1057982"/>
              <a:chOff x="1144979" y="1604055"/>
              <a:chExt cx="2156936" cy="1057982"/>
            </a:xfrm>
          </p:grpSpPr>
          <p:sp>
            <p:nvSpPr>
              <p:cNvPr id="40" name="矩形 39"/>
              <p:cNvSpPr/>
              <p:nvPr/>
            </p:nvSpPr>
            <p:spPr>
              <a:xfrm>
                <a:off x="1322647" y="1604055"/>
                <a:ext cx="1801598" cy="457200"/>
              </a:xfrm>
              <a:prstGeom prst="rect">
                <a:avLst/>
              </a:prstGeom>
            </p:spPr>
            <p:txBody>
              <a:bodyPr wrap="square">
                <a:spAutoFit/>
                <a:scene3d>
                  <a:camera prst="orthographicFront"/>
                  <a:lightRig rig="threePt" dir="t"/>
                </a:scene3d>
                <a:sp3d contourW="12700"/>
              </a:bodyPr>
              <a:lstStyle/>
              <a:p>
                <a:pPr algn="ctr" defTabSz="457200">
                  <a:lnSpc>
                    <a:spcPct val="120000"/>
                  </a:lnSpc>
                </a:pPr>
                <a:r>
                  <a:rPr lang="zh-CN" altLang="en-US" sz="2000">
                    <a:solidFill>
                      <a:schemeClr val="tx1">
                        <a:lumMod val="75000"/>
                        <a:lumOff val="25000"/>
                      </a:schemeClr>
                    </a:solidFill>
                    <a:latin typeface="思源黑体 CN Bold" panose="020B0800000000000000" pitchFamily="34" charset="-122"/>
                    <a:ea typeface="思源黑体 CN Bold" panose="020B0800000000000000" pitchFamily="34" charset="-122"/>
                  </a:rPr>
                  <a:t>处理决定</a:t>
                </a:r>
              </a:p>
            </p:txBody>
          </p:sp>
          <p:sp>
            <p:nvSpPr>
              <p:cNvPr id="41" name="文本框 40"/>
              <p:cNvSpPr txBox="1"/>
              <p:nvPr/>
            </p:nvSpPr>
            <p:spPr>
              <a:xfrm>
                <a:off x="1144978" y="2044432"/>
                <a:ext cx="2156936" cy="640080"/>
              </a:xfrm>
              <a:prstGeom prst="rect">
                <a:avLst/>
              </a:prstGeom>
              <a:noFill/>
            </p:spPr>
            <p:txBody>
              <a:bodyPr wrap="square" rtlCol="0">
                <a:spAutoFit/>
                <a:scene3d>
                  <a:camera prst="orthographicFront"/>
                  <a:lightRig rig="threePt" dir="t"/>
                </a:scene3d>
                <a:sp3d contourW="12700"/>
              </a:bodyPr>
              <a:lstStyle/>
              <a:p>
                <a:pPr algn="ctr" defTabSz="457200">
                  <a:lnSpc>
                    <a:spcPct val="150000"/>
                  </a:lnSpc>
                </a:pPr>
                <a:r>
                  <a:rPr lang="zh-CN" altLang="en-US" sz="1200">
                    <a:solidFill>
                      <a:schemeClr val="tx1">
                        <a:lumMod val="75000"/>
                        <a:lumOff val="25000"/>
                      </a:schemeClr>
                    </a:solidFill>
                    <a:latin typeface="思源黑体 CN Light" panose="020B0300000000000000" pitchFamily="34" charset="-122"/>
                    <a:ea typeface="思源黑体 CN Light" panose="020B0300000000000000" pitchFamily="34" charset="-122"/>
                  </a:rPr>
                  <a:t>及时告知当事人，视不同情况对学生作出处理</a:t>
                </a:r>
              </a:p>
            </p:txBody>
          </p:sp>
        </p:gr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anim calcmode="lin" valueType="num">
                                      <p:cBhvr>
                                        <p:cTn id="8" dur="500" fill="hold"/>
                                        <p:tgtEl>
                                          <p:spTgt spid="12"/>
                                        </p:tgtEl>
                                        <p:attrNameLst>
                                          <p:attrName>ppt_x</p:attrName>
                                        </p:attrNameLst>
                                      </p:cBhvr>
                                      <p:tavLst>
                                        <p:tav tm="0">
                                          <p:val>
                                            <p:strVal val="#ppt_x"/>
                                          </p:val>
                                        </p:tav>
                                        <p:tav tm="100000">
                                          <p:val>
                                            <p:strVal val="#ppt_x"/>
                                          </p:val>
                                        </p:tav>
                                      </p:tavLst>
                                    </p:anim>
                                    <p:anim calcmode="lin" valueType="num">
                                      <p:cBhvr>
                                        <p:cTn id="9" dur="500" fill="hold"/>
                                        <p:tgtEl>
                                          <p:spTgt spid="12"/>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30"/>
                                        </p:tgtEl>
                                        <p:attrNameLst>
                                          <p:attrName>style.visibility</p:attrName>
                                        </p:attrNameLst>
                                      </p:cBhvr>
                                      <p:to>
                                        <p:strVal val="visible"/>
                                      </p:to>
                                    </p:set>
                                    <p:animEffect transition="in" filter="fade">
                                      <p:cBhvr>
                                        <p:cTn id="13" dur="500"/>
                                        <p:tgtEl>
                                          <p:spTgt spid="30"/>
                                        </p:tgtEl>
                                      </p:cBhvr>
                                    </p:animEffect>
                                    <p:anim calcmode="lin" valueType="num">
                                      <p:cBhvr>
                                        <p:cTn id="14" dur="500" fill="hold"/>
                                        <p:tgtEl>
                                          <p:spTgt spid="30"/>
                                        </p:tgtEl>
                                        <p:attrNameLst>
                                          <p:attrName>ppt_x</p:attrName>
                                        </p:attrNameLst>
                                      </p:cBhvr>
                                      <p:tavLst>
                                        <p:tav tm="0">
                                          <p:val>
                                            <p:strVal val="#ppt_x"/>
                                          </p:val>
                                        </p:tav>
                                        <p:tav tm="100000">
                                          <p:val>
                                            <p:strVal val="#ppt_x"/>
                                          </p:val>
                                        </p:tav>
                                      </p:tavLst>
                                    </p:anim>
                                    <p:anim calcmode="lin" valueType="num">
                                      <p:cBhvr>
                                        <p:cTn id="15" dur="500" fill="hold"/>
                                        <p:tgtEl>
                                          <p:spTgt spid="30"/>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000"/>
                            </p:stCondLst>
                            <p:childTnLst>
                              <p:par>
                                <p:cTn id="17" presetID="42" presetClass="entr" presetSubtype="0" fill="hold" nodeType="after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500"/>
                                        <p:tgtEl>
                                          <p:spTgt spid="18"/>
                                        </p:tgtEl>
                                      </p:cBhvr>
                                    </p:animEffect>
                                    <p:anim calcmode="lin" valueType="num">
                                      <p:cBhvr>
                                        <p:cTn id="20" dur="500" fill="hold"/>
                                        <p:tgtEl>
                                          <p:spTgt spid="18"/>
                                        </p:tgtEl>
                                        <p:attrNameLst>
                                          <p:attrName>ppt_x</p:attrName>
                                        </p:attrNameLst>
                                      </p:cBhvr>
                                      <p:tavLst>
                                        <p:tav tm="0">
                                          <p:val>
                                            <p:strVal val="#ppt_x"/>
                                          </p:val>
                                        </p:tav>
                                        <p:tav tm="100000">
                                          <p:val>
                                            <p:strVal val="#ppt_x"/>
                                          </p:val>
                                        </p:tav>
                                      </p:tavLst>
                                    </p:anim>
                                    <p:anim calcmode="lin" valueType="num">
                                      <p:cBhvr>
                                        <p:cTn id="21" dur="500" fill="hold"/>
                                        <p:tgtEl>
                                          <p:spTgt spid="18"/>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1500"/>
                            </p:stCondLst>
                            <p:childTnLst>
                              <p:par>
                                <p:cTn id="23" presetID="42" presetClass="entr" presetSubtype="0" fill="hold" nodeType="afterEffect">
                                  <p:stCondLst>
                                    <p:cond delay="0"/>
                                  </p:stCondLst>
                                  <p:childTnLst>
                                    <p:set>
                                      <p:cBhvr>
                                        <p:cTn id="24" dur="1" fill="hold">
                                          <p:stCondLst>
                                            <p:cond delay="0"/>
                                          </p:stCondLst>
                                        </p:cTn>
                                        <p:tgtEl>
                                          <p:spTgt spid="36"/>
                                        </p:tgtEl>
                                        <p:attrNameLst>
                                          <p:attrName>style.visibility</p:attrName>
                                        </p:attrNameLst>
                                      </p:cBhvr>
                                      <p:to>
                                        <p:strVal val="visible"/>
                                      </p:to>
                                    </p:set>
                                    <p:animEffect transition="in" filter="fade">
                                      <p:cBhvr>
                                        <p:cTn id="25" dur="500"/>
                                        <p:tgtEl>
                                          <p:spTgt spid="36"/>
                                        </p:tgtEl>
                                      </p:cBhvr>
                                    </p:animEffect>
                                    <p:anim calcmode="lin" valueType="num">
                                      <p:cBhvr>
                                        <p:cTn id="26" dur="500" fill="hold"/>
                                        <p:tgtEl>
                                          <p:spTgt spid="36"/>
                                        </p:tgtEl>
                                        <p:attrNameLst>
                                          <p:attrName>ppt_x</p:attrName>
                                        </p:attrNameLst>
                                      </p:cBhvr>
                                      <p:tavLst>
                                        <p:tav tm="0">
                                          <p:val>
                                            <p:strVal val="#ppt_x"/>
                                          </p:val>
                                        </p:tav>
                                        <p:tav tm="100000">
                                          <p:val>
                                            <p:strVal val="#ppt_x"/>
                                          </p:val>
                                        </p:tav>
                                      </p:tavLst>
                                    </p:anim>
                                    <p:anim calcmode="lin" valueType="num">
                                      <p:cBhvr>
                                        <p:cTn id="27" dur="500" fill="hold"/>
                                        <p:tgtEl>
                                          <p:spTgt spid="36"/>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2000"/>
                            </p:stCondLst>
                            <p:childTnLst>
                              <p:par>
                                <p:cTn id="29" presetID="42" presetClass="entr" presetSubtype="0" fill="hold"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fade">
                                      <p:cBhvr>
                                        <p:cTn id="31" dur="500"/>
                                        <p:tgtEl>
                                          <p:spTgt spid="24"/>
                                        </p:tgtEl>
                                      </p:cBhvr>
                                    </p:animEffect>
                                    <p:anim calcmode="lin" valueType="num">
                                      <p:cBhvr>
                                        <p:cTn id="32" dur="500" fill="hold"/>
                                        <p:tgtEl>
                                          <p:spTgt spid="24"/>
                                        </p:tgtEl>
                                        <p:attrNameLst>
                                          <p:attrName>ppt_x</p:attrName>
                                        </p:attrNameLst>
                                      </p:cBhvr>
                                      <p:tavLst>
                                        <p:tav tm="0">
                                          <p:val>
                                            <p:strVal val="#ppt_x"/>
                                          </p:val>
                                        </p:tav>
                                        <p:tav tm="100000">
                                          <p:val>
                                            <p:strVal val="#ppt_x"/>
                                          </p:val>
                                        </p:tav>
                                      </p:tavLst>
                                    </p:anim>
                                    <p:anim calcmode="lin" valueType="num">
                                      <p:cBhvr>
                                        <p:cTn id="33" dur="5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2966305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pic>
        <p:nvPicPr>
          <p:cNvPr id="3" name="图形 2"/>
          <p:cNvPicPr>
            <a:picLocks noChangeAspect="1"/>
          </p:cNvPicPr>
          <p:nvPr/>
        </p:nvPicPr>
        <p:blipFill>
          <a:blip r:embed="rId2">
            <a:extLst>
              <a:ext uri="{96DAC541-7B7A-43D3-8B79-37D633B846F1}">
                <asvg:svgBlip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r:embed="rId3"/>
              </a:ext>
            </a:extLst>
          </a:blip>
          <a:stretch>
            <a:fillRect/>
          </a:stretch>
        </p:blipFill>
        <p:spPr>
          <a:xfrm>
            <a:off x="0" y="-991577"/>
            <a:ext cx="12192000" cy="9730154"/>
          </a:xfrm>
          <a:prstGeom prst="rect">
            <a:avLst/>
          </a:prstGeom>
        </p:spPr>
      </p:pic>
      <p:pic>
        <p:nvPicPr>
          <p:cNvPr id="5" name="图形 4"/>
          <p:cNvPicPr>
            <a:picLocks noChangeAspect="1"/>
          </p:cNvPicPr>
          <p:nvPr/>
        </p:nvPicPr>
        <p:blipFill>
          <a:blip r:embed="rId4" cstate="email">
            <a:extLst>
              <a:ext uri="{28A0092B-C50C-407E-A947-70E740481C1C}">
                <a14:useLocalDpi xmlns:a14="http://schemas.microsoft.com/office/drawing/2010/main"/>
              </a:ext>
              <a:ext uri="{96DAC541-7B7A-43D3-8B79-37D633B846F1}">
                <asvg:svgBlip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r:embed="rId5"/>
              </a:ext>
            </a:extLst>
          </a:blip>
          <a:stretch>
            <a:fillRect/>
          </a:stretch>
        </p:blipFill>
        <p:spPr>
          <a:xfrm>
            <a:off x="4052370" y="4362452"/>
            <a:ext cx="4329630" cy="2495548"/>
          </a:xfrm>
          <a:prstGeom prst="rect">
            <a:avLst/>
          </a:prstGeom>
        </p:spPr>
      </p:pic>
      <p:grpSp>
        <p:nvGrpSpPr>
          <p:cNvPr id="7" name="组合 6"/>
          <p:cNvGrpSpPr/>
          <p:nvPr/>
        </p:nvGrpSpPr>
        <p:grpSpPr>
          <a:xfrm>
            <a:off x="1821180" y="1017182"/>
            <a:ext cx="8549640" cy="2700553"/>
            <a:chOff x="1821180" y="1017182"/>
            <a:chExt cx="8549640" cy="2700553"/>
          </a:xfrm>
        </p:grpSpPr>
        <p:sp>
          <p:nvSpPr>
            <p:cNvPr id="2" name="矩形: 圆角 1"/>
            <p:cNvSpPr/>
            <p:nvPr/>
          </p:nvSpPr>
          <p:spPr>
            <a:xfrm>
              <a:off x="1821180" y="1017182"/>
              <a:ext cx="8549640" cy="2700553"/>
            </a:xfrm>
            <a:prstGeom prst="roundRect">
              <a:avLst>
                <a:gd name="adj" fmla="val 11778"/>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Bold" panose="020B0800000000000000" pitchFamily="34" charset="-122"/>
                <a:ea typeface="思源黑体 CN Bold" panose="020B0800000000000000" pitchFamily="34" charset="-122"/>
              </a:endParaRPr>
            </a:p>
          </p:txBody>
        </p:sp>
        <p:sp>
          <p:nvSpPr>
            <p:cNvPr id="43" name="文本框 42"/>
            <p:cNvSpPr txBox="1"/>
            <p:nvPr/>
          </p:nvSpPr>
          <p:spPr>
            <a:xfrm>
              <a:off x="2390775" y="2257411"/>
              <a:ext cx="7410450" cy="762000"/>
            </a:xfrm>
            <a:prstGeom prst="rect">
              <a:avLst/>
            </a:prstGeom>
            <a:noFill/>
          </p:spPr>
          <p:txBody>
            <a:bodyPr wrap="square" rtlCol="0">
              <a:spAutoFit/>
            </a:bodyPr>
            <a:lstStyle/>
            <a:p>
              <a:pPr algn="ctr"/>
              <a:r>
                <a:rPr lang="zh-CN" altLang="en-US" sz="4400" dirty="0">
                  <a:gradFill flip="none" rotWithShape="1">
                    <a:gsLst>
                      <a:gs pos="49000">
                        <a:srgbClr val="D40000"/>
                      </a:gs>
                      <a:gs pos="50000">
                        <a:srgbClr val="AE0001"/>
                      </a:gs>
                    </a:gsLst>
                    <a:lin ang="5400000" scaled="1"/>
                  </a:gradFill>
                  <a:latin typeface="思源黑体 CN Bold" panose="020B0800000000000000" pitchFamily="34" charset="-122"/>
                  <a:ea typeface="思源黑体 CN Bold" panose="020B0800000000000000" pitchFamily="34" charset="-122"/>
                </a:rPr>
                <a:t>法治变革背景下的依法治校</a:t>
              </a:r>
            </a:p>
          </p:txBody>
        </p:sp>
        <p:sp>
          <p:nvSpPr>
            <p:cNvPr id="44" name="矩形: 圆角 43"/>
            <p:cNvSpPr/>
            <p:nvPr/>
          </p:nvSpPr>
          <p:spPr>
            <a:xfrm rot="10800000" flipH="1" flipV="1">
              <a:off x="2496000" y="3267106"/>
              <a:ext cx="7200000" cy="36000"/>
            </a:xfrm>
            <a:prstGeom prst="roundRect">
              <a:avLst>
                <a:gd name="adj" fmla="val 50000"/>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latin typeface="思源黑体 CN Bold" panose="020B0800000000000000" pitchFamily="34" charset="-122"/>
                <a:ea typeface="思源黑体 CN Bold" panose="020B0800000000000000" pitchFamily="34" charset="-122"/>
              </a:endParaRPr>
            </a:p>
          </p:txBody>
        </p:sp>
        <p:sp>
          <p:nvSpPr>
            <p:cNvPr id="40" name="文本框 39"/>
            <p:cNvSpPr txBox="1"/>
            <p:nvPr/>
          </p:nvSpPr>
          <p:spPr>
            <a:xfrm>
              <a:off x="4165079" y="1194769"/>
              <a:ext cx="3861841" cy="822960"/>
            </a:xfrm>
            <a:prstGeom prst="rect">
              <a:avLst/>
            </a:prstGeom>
            <a:noFill/>
          </p:spPr>
          <p:txBody>
            <a:bodyPr wrap="square" rtlCol="0">
              <a:spAutoFit/>
            </a:bodyPr>
            <a:lstStyle/>
            <a:p>
              <a:pPr algn="ctr"/>
              <a:r>
                <a:rPr lang="en-US" altLang="zh-CN" sz="4800">
                  <a:gradFill flip="none" rotWithShape="1">
                    <a:gsLst>
                      <a:gs pos="49000">
                        <a:srgbClr val="D40000"/>
                      </a:gs>
                      <a:gs pos="50000">
                        <a:srgbClr val="AE0001"/>
                      </a:gs>
                    </a:gsLst>
                    <a:lin ang="5400000" scaled="1"/>
                  </a:gradFill>
                  <a:latin typeface="思源黑体 CN Bold" panose="020B0800000000000000" pitchFamily="34" charset="-122"/>
                  <a:ea typeface="思源黑体 CN Bold" panose="020B0800000000000000" pitchFamily="34" charset="-122"/>
                </a:rPr>
                <a:t>PART 01</a:t>
              </a:r>
            </a:p>
          </p:txBody>
        </p:sp>
        <p:sp>
          <p:nvSpPr>
            <p:cNvPr id="45" name="矩形: 圆角 44"/>
            <p:cNvSpPr/>
            <p:nvPr/>
          </p:nvSpPr>
          <p:spPr>
            <a:xfrm rot="10800000" flipH="1" flipV="1">
              <a:off x="2496000" y="1999158"/>
              <a:ext cx="7200000" cy="36000"/>
            </a:xfrm>
            <a:prstGeom prst="roundRect">
              <a:avLst>
                <a:gd name="adj" fmla="val 50000"/>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latin typeface="思源黑体 CN Bold" panose="020B0800000000000000" pitchFamily="34" charset="-122"/>
                <a:ea typeface="思源黑体 CN Bold" panose="020B0800000000000000" pitchFamily="34" charset="-122"/>
              </a:endParaRP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anim calcmode="lin" valueType="num">
                                      <p:cBhvr>
                                        <p:cTn id="8" dur="500" fill="hold"/>
                                        <p:tgtEl>
                                          <p:spTgt spid="7"/>
                                        </p:tgtEl>
                                        <p:attrNameLst>
                                          <p:attrName>ppt_x</p:attrName>
                                        </p:attrNameLst>
                                      </p:cBhvr>
                                      <p:tavLst>
                                        <p:tav tm="0">
                                          <p:val>
                                            <p:strVal val="#ppt_x"/>
                                          </p:val>
                                        </p:tav>
                                        <p:tav tm="100000">
                                          <p:val>
                                            <p:strVal val="#ppt_x"/>
                                          </p:val>
                                        </p:tav>
                                      </p:tavLst>
                                    </p:anim>
                                    <p:anim calcmode="lin" valueType="num">
                                      <p:cBhvr>
                                        <p:cTn id="9" dur="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grpSp>
        <p:nvGrpSpPr>
          <p:cNvPr id="3" name="组合 2"/>
          <p:cNvGrpSpPr/>
          <p:nvPr/>
        </p:nvGrpSpPr>
        <p:grpSpPr>
          <a:xfrm>
            <a:off x="323733" y="266226"/>
            <a:ext cx="4194377" cy="608547"/>
            <a:chOff x="2411323" y="2909753"/>
            <a:chExt cx="5285751" cy="766891"/>
          </a:xfrm>
        </p:grpSpPr>
        <p:sp>
          <p:nvSpPr>
            <p:cNvPr id="5" name="椭圆 4"/>
            <p:cNvSpPr/>
            <p:nvPr/>
          </p:nvSpPr>
          <p:spPr>
            <a:xfrm>
              <a:off x="2411323" y="2909753"/>
              <a:ext cx="766892" cy="766891"/>
            </a:xfrm>
            <a:prstGeom prst="ellipse">
              <a:avLst/>
            </a:prstGeom>
            <a:gradFill flip="none" rotWithShape="1">
              <a:gsLst>
                <a:gs pos="49000">
                  <a:srgbClr val="D40000"/>
                </a:gs>
                <a:gs pos="50000">
                  <a:srgbClr val="AE0001"/>
                </a:gs>
              </a:gsLst>
              <a:lin ang="5400000" scaled="1"/>
            </a:gradFill>
            <a:ln w="38100" cap="flat" cmpd="sng" algn="ctr">
              <a:noFill/>
              <a:prstDash val="solid"/>
              <a:miter lim="800000"/>
            </a:ln>
            <a:effectLst>
              <a:outerShdw blurRad="1270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400" kern="0">
                <a:solidFill>
                  <a:prstClr val="white"/>
                </a:solidFill>
                <a:latin typeface="思源黑体 CN Bold" panose="020B0800000000000000" pitchFamily="34" charset="-122"/>
                <a:ea typeface="思源黑体 CN Bold" panose="020B0800000000000000" pitchFamily="34" charset="-122"/>
              </a:endParaRPr>
            </a:p>
          </p:txBody>
        </p:sp>
        <p:sp>
          <p:nvSpPr>
            <p:cNvPr id="6" name="文本框 5"/>
            <p:cNvSpPr txBox="1"/>
            <p:nvPr>
              <p:custDataLst>
                <p:tags r:id="rId1"/>
              </p:custDataLst>
            </p:nvPr>
          </p:nvSpPr>
          <p:spPr>
            <a:xfrm>
              <a:off x="3387915" y="3031589"/>
              <a:ext cx="4309160" cy="499342"/>
            </a:xfrm>
            <a:prstGeom prst="rect">
              <a:avLst/>
            </a:prstGeom>
            <a:noFill/>
          </p:spPr>
          <p:txBody>
            <a:bodyPr wrap="square" rtlCol="0">
              <a:spAutoFit/>
            </a:bodyPr>
            <a:lstStyle/>
            <a:p>
              <a:pPr lvl="0"/>
              <a:r>
                <a:rPr lang="zh-CN" altLang="en-US" sz="2000">
                  <a:solidFill>
                    <a:schemeClr val="tx1">
                      <a:lumMod val="85000"/>
                      <a:lumOff val="15000"/>
                    </a:schemeClr>
                  </a:solidFill>
                  <a:latin typeface="思源黑体 CN Bold" panose="020B0800000000000000" pitchFamily="34" charset="-122"/>
                  <a:ea typeface="思源黑体 CN Bold" panose="020B0800000000000000" pitchFamily="34" charset="-122"/>
                </a:rPr>
                <a:t>法治变革背景下的依法治校</a:t>
              </a:r>
            </a:p>
          </p:txBody>
        </p:sp>
        <p:sp>
          <p:nvSpPr>
            <p:cNvPr id="7" name="文本框 38"/>
            <p:cNvSpPr txBox="1"/>
            <p:nvPr>
              <p:custDataLst>
                <p:tags r:id="rId2"/>
              </p:custDataLst>
            </p:nvPr>
          </p:nvSpPr>
          <p:spPr>
            <a:xfrm>
              <a:off x="2411323" y="3031589"/>
              <a:ext cx="766892" cy="499342"/>
            </a:xfrm>
            <a:prstGeom prst="rect">
              <a:avLst/>
            </a:prstGeom>
            <a:noFill/>
          </p:spPr>
          <p:txBody>
            <a:bodyPr wrap="square" rtlCol="0">
              <a:spAutoFit/>
            </a:bodyPr>
            <a:lstStyle/>
            <a:p>
              <a:pPr lvl="0" algn="ctr"/>
              <a:r>
                <a:rPr lang="en-US" altLang="zh-CN" sz="20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rPr>
                <a:t>01</a:t>
              </a:r>
            </a:p>
          </p:txBody>
        </p:sp>
      </p:grpSp>
      <p:grpSp>
        <p:nvGrpSpPr>
          <p:cNvPr id="29" name="组合 28"/>
          <p:cNvGrpSpPr/>
          <p:nvPr/>
        </p:nvGrpSpPr>
        <p:grpSpPr>
          <a:xfrm>
            <a:off x="469424" y="1833566"/>
            <a:ext cx="2245201" cy="4173793"/>
            <a:chOff x="469424" y="1833566"/>
            <a:chExt cx="2245201" cy="4173793"/>
          </a:xfrm>
        </p:grpSpPr>
        <p:sp>
          <p:nvSpPr>
            <p:cNvPr id="30" name="矩形 29"/>
            <p:cNvSpPr/>
            <p:nvPr/>
          </p:nvSpPr>
          <p:spPr>
            <a:xfrm>
              <a:off x="469424" y="2657464"/>
              <a:ext cx="2031974" cy="334989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Bold" panose="020B0800000000000000" pitchFamily="34" charset="-122"/>
                <a:ea typeface="思源黑体 CN Bold" panose="020B0800000000000000" pitchFamily="34" charset="-122"/>
              </a:endParaRPr>
            </a:p>
          </p:txBody>
        </p:sp>
        <p:grpSp>
          <p:nvGrpSpPr>
            <p:cNvPr id="31" name="组合 30"/>
            <p:cNvGrpSpPr/>
            <p:nvPr/>
          </p:nvGrpSpPr>
          <p:grpSpPr>
            <a:xfrm>
              <a:off x="703367" y="2927207"/>
              <a:ext cx="1777313" cy="2921015"/>
              <a:chOff x="4118597" y="1587637"/>
              <a:chExt cx="1777313" cy="2921015"/>
            </a:xfrm>
          </p:grpSpPr>
          <p:grpSp>
            <p:nvGrpSpPr>
              <p:cNvPr id="35" name="组合 34"/>
              <p:cNvGrpSpPr/>
              <p:nvPr/>
            </p:nvGrpSpPr>
            <p:grpSpPr>
              <a:xfrm>
                <a:off x="4183793" y="1587637"/>
                <a:ext cx="415926" cy="358775"/>
                <a:chOff x="5072250" y="4321643"/>
                <a:chExt cx="415926" cy="358775"/>
              </a:xfrm>
            </p:grpSpPr>
            <p:sp>
              <p:nvSpPr>
                <p:cNvPr id="40" name="Freeform 1072"/>
                <p:cNvSpPr>
                  <a:spLocks noEditPoints="1"/>
                </p:cNvSpPr>
                <p:nvPr/>
              </p:nvSpPr>
              <p:spPr bwMode="auto">
                <a:xfrm>
                  <a:off x="5072250" y="4321643"/>
                  <a:ext cx="315913" cy="358775"/>
                </a:xfrm>
                <a:custGeom>
                  <a:avLst/>
                  <a:gdLst>
                    <a:gd name="T0" fmla="*/ 105 w 123"/>
                    <a:gd name="T1" fmla="*/ 67 h 140"/>
                    <a:gd name="T2" fmla="*/ 105 w 123"/>
                    <a:gd name="T3" fmla="*/ 67 h 140"/>
                    <a:gd name="T4" fmla="*/ 123 w 123"/>
                    <a:gd name="T5" fmla="*/ 36 h 140"/>
                    <a:gd name="T6" fmla="*/ 87 w 123"/>
                    <a:gd name="T7" fmla="*/ 0 h 140"/>
                    <a:gd name="T8" fmla="*/ 51 w 123"/>
                    <a:gd name="T9" fmla="*/ 32 h 140"/>
                    <a:gd name="T10" fmla="*/ 29 w 123"/>
                    <a:gd name="T11" fmla="*/ 21 h 140"/>
                    <a:gd name="T12" fmla="*/ 4 w 123"/>
                    <a:gd name="T13" fmla="*/ 46 h 140"/>
                    <a:gd name="T14" fmla="*/ 15 w 123"/>
                    <a:gd name="T15" fmla="*/ 67 h 140"/>
                    <a:gd name="T16" fmla="*/ 14 w 123"/>
                    <a:gd name="T17" fmla="*/ 67 h 140"/>
                    <a:gd name="T18" fmla="*/ 0 w 123"/>
                    <a:gd name="T19" fmla="*/ 81 h 140"/>
                    <a:gd name="T20" fmla="*/ 0 w 123"/>
                    <a:gd name="T21" fmla="*/ 126 h 140"/>
                    <a:gd name="T22" fmla="*/ 14 w 123"/>
                    <a:gd name="T23" fmla="*/ 140 h 140"/>
                    <a:gd name="T24" fmla="*/ 105 w 123"/>
                    <a:gd name="T25" fmla="*/ 140 h 140"/>
                    <a:gd name="T26" fmla="*/ 119 w 123"/>
                    <a:gd name="T27" fmla="*/ 126 h 140"/>
                    <a:gd name="T28" fmla="*/ 119 w 123"/>
                    <a:gd name="T29" fmla="*/ 81 h 140"/>
                    <a:gd name="T30" fmla="*/ 105 w 123"/>
                    <a:gd name="T31" fmla="*/ 67 h 140"/>
                    <a:gd name="T32" fmla="*/ 44 w 123"/>
                    <a:gd name="T33" fmla="*/ 67 h 140"/>
                    <a:gd name="T34" fmla="*/ 54 w 123"/>
                    <a:gd name="T35" fmla="*/ 51 h 140"/>
                    <a:gd name="T36" fmla="*/ 70 w 123"/>
                    <a:gd name="T37" fmla="*/ 67 h 140"/>
                    <a:gd name="T38" fmla="*/ 44 w 123"/>
                    <a:gd name="T39" fmla="*/ 67 h 140"/>
                    <a:gd name="T40" fmla="*/ 62 w 123"/>
                    <a:gd name="T41" fmla="*/ 36 h 140"/>
                    <a:gd name="T42" fmla="*/ 87 w 123"/>
                    <a:gd name="T43" fmla="*/ 11 h 140"/>
                    <a:gd name="T44" fmla="*/ 112 w 123"/>
                    <a:gd name="T45" fmla="*/ 36 h 140"/>
                    <a:gd name="T46" fmla="*/ 87 w 123"/>
                    <a:gd name="T47" fmla="*/ 60 h 140"/>
                    <a:gd name="T48" fmla="*/ 62 w 123"/>
                    <a:gd name="T49" fmla="*/ 36 h 140"/>
                    <a:gd name="T50" fmla="*/ 87 w 123"/>
                    <a:gd name="T51" fmla="*/ 16 h 140"/>
                    <a:gd name="T52" fmla="*/ 67 w 123"/>
                    <a:gd name="T53" fmla="*/ 36 h 140"/>
                    <a:gd name="T54" fmla="*/ 87 w 123"/>
                    <a:gd name="T55" fmla="*/ 55 h 140"/>
                    <a:gd name="T56" fmla="*/ 107 w 123"/>
                    <a:gd name="T57" fmla="*/ 36 h 140"/>
                    <a:gd name="T58" fmla="*/ 87 w 123"/>
                    <a:gd name="T59" fmla="*/ 16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3" h="140">
                      <a:moveTo>
                        <a:pt x="105" y="67"/>
                      </a:moveTo>
                      <a:cubicBezTo>
                        <a:pt x="105" y="67"/>
                        <a:pt x="105" y="67"/>
                        <a:pt x="105" y="67"/>
                      </a:cubicBezTo>
                      <a:cubicBezTo>
                        <a:pt x="116" y="61"/>
                        <a:pt x="123" y="49"/>
                        <a:pt x="123" y="36"/>
                      </a:cubicBezTo>
                      <a:cubicBezTo>
                        <a:pt x="123" y="16"/>
                        <a:pt x="107" y="0"/>
                        <a:pt x="87" y="0"/>
                      </a:cubicBezTo>
                      <a:cubicBezTo>
                        <a:pt x="68" y="0"/>
                        <a:pt x="53" y="14"/>
                        <a:pt x="51" y="32"/>
                      </a:cubicBezTo>
                      <a:cubicBezTo>
                        <a:pt x="46" y="25"/>
                        <a:pt x="38" y="21"/>
                        <a:pt x="29" y="21"/>
                      </a:cubicBezTo>
                      <a:cubicBezTo>
                        <a:pt x="15" y="21"/>
                        <a:pt x="4" y="32"/>
                        <a:pt x="4" y="46"/>
                      </a:cubicBezTo>
                      <a:cubicBezTo>
                        <a:pt x="4" y="55"/>
                        <a:pt x="8" y="62"/>
                        <a:pt x="15" y="67"/>
                      </a:cubicBezTo>
                      <a:cubicBezTo>
                        <a:pt x="14" y="67"/>
                        <a:pt x="14" y="67"/>
                        <a:pt x="14" y="67"/>
                      </a:cubicBezTo>
                      <a:cubicBezTo>
                        <a:pt x="6" y="67"/>
                        <a:pt x="0" y="73"/>
                        <a:pt x="0" y="81"/>
                      </a:cubicBezTo>
                      <a:cubicBezTo>
                        <a:pt x="0" y="126"/>
                        <a:pt x="0" y="126"/>
                        <a:pt x="0" y="126"/>
                      </a:cubicBezTo>
                      <a:cubicBezTo>
                        <a:pt x="0" y="134"/>
                        <a:pt x="6" y="140"/>
                        <a:pt x="14" y="140"/>
                      </a:cubicBezTo>
                      <a:cubicBezTo>
                        <a:pt x="105" y="140"/>
                        <a:pt x="105" y="140"/>
                        <a:pt x="105" y="140"/>
                      </a:cubicBezTo>
                      <a:cubicBezTo>
                        <a:pt x="113" y="140"/>
                        <a:pt x="119" y="134"/>
                        <a:pt x="119" y="126"/>
                      </a:cubicBezTo>
                      <a:cubicBezTo>
                        <a:pt x="119" y="81"/>
                        <a:pt x="119" y="81"/>
                        <a:pt x="119" y="81"/>
                      </a:cubicBezTo>
                      <a:cubicBezTo>
                        <a:pt x="119" y="73"/>
                        <a:pt x="113" y="67"/>
                        <a:pt x="105" y="67"/>
                      </a:cubicBezTo>
                      <a:close/>
                      <a:moveTo>
                        <a:pt x="44" y="67"/>
                      </a:moveTo>
                      <a:cubicBezTo>
                        <a:pt x="49" y="63"/>
                        <a:pt x="53" y="58"/>
                        <a:pt x="54" y="51"/>
                      </a:cubicBezTo>
                      <a:cubicBezTo>
                        <a:pt x="58" y="58"/>
                        <a:pt x="63" y="63"/>
                        <a:pt x="70" y="67"/>
                      </a:cubicBezTo>
                      <a:lnTo>
                        <a:pt x="44" y="67"/>
                      </a:lnTo>
                      <a:close/>
                      <a:moveTo>
                        <a:pt x="62" y="36"/>
                      </a:moveTo>
                      <a:cubicBezTo>
                        <a:pt x="62" y="22"/>
                        <a:pt x="73" y="11"/>
                        <a:pt x="87" y="11"/>
                      </a:cubicBezTo>
                      <a:cubicBezTo>
                        <a:pt x="101" y="11"/>
                        <a:pt x="112" y="22"/>
                        <a:pt x="112" y="36"/>
                      </a:cubicBezTo>
                      <a:cubicBezTo>
                        <a:pt x="112" y="49"/>
                        <a:pt x="101" y="60"/>
                        <a:pt x="87" y="60"/>
                      </a:cubicBezTo>
                      <a:cubicBezTo>
                        <a:pt x="73" y="60"/>
                        <a:pt x="62" y="49"/>
                        <a:pt x="62" y="36"/>
                      </a:cubicBezTo>
                      <a:close/>
                      <a:moveTo>
                        <a:pt x="87" y="16"/>
                      </a:moveTo>
                      <a:cubicBezTo>
                        <a:pt x="76" y="16"/>
                        <a:pt x="67" y="25"/>
                        <a:pt x="67" y="36"/>
                      </a:cubicBezTo>
                      <a:cubicBezTo>
                        <a:pt x="67" y="46"/>
                        <a:pt x="76" y="55"/>
                        <a:pt x="87" y="55"/>
                      </a:cubicBezTo>
                      <a:cubicBezTo>
                        <a:pt x="98" y="55"/>
                        <a:pt x="107" y="46"/>
                        <a:pt x="107" y="36"/>
                      </a:cubicBezTo>
                      <a:cubicBezTo>
                        <a:pt x="107" y="25"/>
                        <a:pt x="98" y="16"/>
                        <a:pt x="87" y="16"/>
                      </a:cubicBezTo>
                      <a:close/>
                    </a:path>
                  </a:pathLst>
                </a:custGeom>
                <a:solidFill>
                  <a:srgbClr val="C00000"/>
                </a:solidFill>
                <a:ln w="9525">
                  <a:noFill/>
                  <a:round/>
                </a:ln>
              </p:spPr>
              <p:txBody>
                <a:bodyPr vert="horz" wrap="square" lIns="91440" tIns="45720" rIns="91440" bIns="45720" numCol="1" anchor="t" anchorCtr="0" compatLnSpc="1"/>
                <a:lstStyle/>
                <a:p>
                  <a:endParaRPr lang="zh-CN" altLang="en-US">
                    <a:solidFill>
                      <a:prstClr val="black"/>
                    </a:solidFill>
                    <a:latin typeface="思源黑体 CN Bold" panose="020B0800000000000000" pitchFamily="34" charset="-122"/>
                    <a:ea typeface="宋体" panose="02010600030101010101" pitchFamily="2" charset="-122"/>
                  </a:endParaRPr>
                </a:p>
              </p:txBody>
            </p:sp>
            <p:sp>
              <p:nvSpPr>
                <p:cNvPr id="41" name="Freeform 1073"/>
                <p:cNvSpPr/>
                <p:nvPr/>
              </p:nvSpPr>
              <p:spPr bwMode="auto">
                <a:xfrm>
                  <a:off x="5394513" y="4513731"/>
                  <a:ext cx="93663" cy="147638"/>
                </a:xfrm>
                <a:custGeom>
                  <a:avLst/>
                  <a:gdLst>
                    <a:gd name="T0" fmla="*/ 0 w 59"/>
                    <a:gd name="T1" fmla="*/ 32 h 93"/>
                    <a:gd name="T2" fmla="*/ 0 w 59"/>
                    <a:gd name="T3" fmla="*/ 63 h 93"/>
                    <a:gd name="T4" fmla="*/ 59 w 59"/>
                    <a:gd name="T5" fmla="*/ 93 h 93"/>
                    <a:gd name="T6" fmla="*/ 59 w 59"/>
                    <a:gd name="T7" fmla="*/ 0 h 93"/>
                    <a:gd name="T8" fmla="*/ 0 w 59"/>
                    <a:gd name="T9" fmla="*/ 32 h 93"/>
                  </a:gdLst>
                  <a:ahLst/>
                  <a:cxnLst>
                    <a:cxn ang="0">
                      <a:pos x="T0" y="T1"/>
                    </a:cxn>
                    <a:cxn ang="0">
                      <a:pos x="T2" y="T3"/>
                    </a:cxn>
                    <a:cxn ang="0">
                      <a:pos x="T4" y="T5"/>
                    </a:cxn>
                    <a:cxn ang="0">
                      <a:pos x="T6" y="T7"/>
                    </a:cxn>
                    <a:cxn ang="0">
                      <a:pos x="T8" y="T9"/>
                    </a:cxn>
                  </a:cxnLst>
                  <a:rect l="0" t="0" r="r" b="b"/>
                  <a:pathLst>
                    <a:path w="59" h="93">
                      <a:moveTo>
                        <a:pt x="0" y="32"/>
                      </a:moveTo>
                      <a:lnTo>
                        <a:pt x="0" y="63"/>
                      </a:lnTo>
                      <a:lnTo>
                        <a:pt x="59" y="93"/>
                      </a:lnTo>
                      <a:lnTo>
                        <a:pt x="59" y="0"/>
                      </a:lnTo>
                      <a:lnTo>
                        <a:pt x="0" y="32"/>
                      </a:lnTo>
                      <a:close/>
                    </a:path>
                  </a:pathLst>
                </a:custGeom>
                <a:solidFill>
                  <a:srgbClr val="C00000"/>
                </a:solidFill>
                <a:ln w="9525">
                  <a:noFill/>
                  <a:round/>
                </a:ln>
              </p:spPr>
              <p:txBody>
                <a:bodyPr vert="horz" wrap="square" lIns="91440" tIns="45720" rIns="91440" bIns="45720" numCol="1" anchor="t" anchorCtr="0" compatLnSpc="1"/>
                <a:lstStyle/>
                <a:p>
                  <a:endParaRPr lang="zh-CN" altLang="en-US">
                    <a:solidFill>
                      <a:prstClr val="black"/>
                    </a:solidFill>
                    <a:latin typeface="思源黑体 CN Bold" panose="020B0800000000000000" pitchFamily="34" charset="-122"/>
                    <a:ea typeface="宋体" panose="02010600030101010101" pitchFamily="2" charset="-122"/>
                  </a:endParaRPr>
                </a:p>
              </p:txBody>
            </p:sp>
          </p:grpSp>
          <p:grpSp>
            <p:nvGrpSpPr>
              <p:cNvPr id="36" name="组合 35"/>
              <p:cNvGrpSpPr/>
              <p:nvPr/>
            </p:nvGrpSpPr>
            <p:grpSpPr>
              <a:xfrm>
                <a:off x="4118597" y="2123191"/>
                <a:ext cx="1777313" cy="2385461"/>
                <a:chOff x="1268215" y="2160151"/>
                <a:chExt cx="2342852" cy="3144510"/>
              </a:xfrm>
            </p:grpSpPr>
            <p:sp>
              <p:nvSpPr>
                <p:cNvPr id="37" name="TextBox 7"/>
                <p:cNvSpPr txBox="1"/>
                <p:nvPr/>
              </p:nvSpPr>
              <p:spPr>
                <a:xfrm>
                  <a:off x="1268215" y="2874708"/>
                  <a:ext cx="1978276" cy="2440855"/>
                </a:xfrm>
                <a:prstGeom prst="rect">
                  <a:avLst/>
                </a:prstGeom>
                <a:noFill/>
              </p:spPr>
              <p:txBody>
                <a:bodyPr wrap="square" lIns="0" rIns="0">
                  <a:spAutoFit/>
                </a:bodyPr>
                <a:lstStyle/>
                <a:p>
                  <a:pPr algn="just" defTabSz="457200">
                    <a:lnSpc>
                      <a:spcPct val="150000"/>
                    </a:lnSpc>
                  </a:pPr>
                  <a:r>
                    <a:rPr lang="zh-CN" altLang="en-US" sz="1100">
                      <a:solidFill>
                        <a:schemeClr val="tx1">
                          <a:lumMod val="75000"/>
                          <a:lumOff val="25000"/>
                        </a:schemeClr>
                      </a:solidFill>
                      <a:latin typeface="思源黑体 CN Light" panose="020B0300000000000000" pitchFamily="34" charset="-122"/>
                      <a:ea typeface="思源黑体 CN Light" panose="020B0300000000000000" pitchFamily="34" charset="-122"/>
                    </a:rPr>
                    <a:t>地域限定在校园内；惩罚、侮辱、漫骂、殴打、欺负、抢劫、敲诈和勒索等行为；校外人员对校内人员属于一般的暴力侵害行为；对实施主体的看法不一致。</a:t>
                  </a:r>
                </a:p>
              </p:txBody>
            </p:sp>
            <p:sp>
              <p:nvSpPr>
                <p:cNvPr id="38" name="TextBox 6"/>
                <p:cNvSpPr txBox="1"/>
                <p:nvPr/>
              </p:nvSpPr>
              <p:spPr>
                <a:xfrm>
                  <a:off x="1269026" y="2160151"/>
                  <a:ext cx="2342041" cy="522323"/>
                </a:xfrm>
                <a:prstGeom prst="rect">
                  <a:avLst/>
                </a:prstGeom>
                <a:noFill/>
              </p:spPr>
              <p:txBody>
                <a:bodyPr wrap="square" lIns="0" rIns="0">
                  <a:spAutoFit/>
                </a:bodyPr>
                <a:lstStyle/>
                <a:p>
                  <a:pPr lvl="0" algn="just" defTabSz="457200"/>
                  <a:r>
                    <a:rPr lang="zh-CN" altLang="en-US" sz="2000">
                      <a:solidFill>
                        <a:schemeClr val="tx1">
                          <a:lumMod val="85000"/>
                          <a:lumOff val="15000"/>
                        </a:schemeClr>
                      </a:solidFill>
                      <a:latin typeface="思源黑体 CN Bold" panose="020B0800000000000000" pitchFamily="34" charset="-122"/>
                      <a:ea typeface="思源黑体 CN Bold" panose="020B0800000000000000" pitchFamily="34" charset="-122"/>
                    </a:rPr>
                    <a:t>一般来看</a:t>
                  </a:r>
                </a:p>
              </p:txBody>
            </p:sp>
            <p:cxnSp>
              <p:nvCxnSpPr>
                <p:cNvPr id="39" name="Straight Connector 24"/>
                <p:cNvCxnSpPr/>
                <p:nvPr/>
              </p:nvCxnSpPr>
              <p:spPr bwMode="auto">
                <a:xfrm>
                  <a:off x="1277738" y="2787159"/>
                  <a:ext cx="1303711" cy="0"/>
                </a:xfrm>
                <a:prstGeom prst="line">
                  <a:avLst/>
                </a:prstGeom>
                <a:ln w="25400">
                  <a:solidFill>
                    <a:srgbClr val="B5021F"/>
                  </a:solidFill>
                </a:ln>
              </p:spPr>
              <p:style>
                <a:lnRef idx="1">
                  <a:schemeClr val="accent1"/>
                </a:lnRef>
                <a:fillRef idx="0">
                  <a:schemeClr val="accent1"/>
                </a:fillRef>
                <a:effectRef idx="0">
                  <a:schemeClr val="accent1"/>
                </a:effectRef>
                <a:fontRef idx="minor">
                  <a:schemeClr val="tx1"/>
                </a:fontRef>
              </p:style>
            </p:cxnSp>
          </p:grpSp>
        </p:grpSp>
        <p:grpSp>
          <p:nvGrpSpPr>
            <p:cNvPr id="32" name="组合 31"/>
            <p:cNvGrpSpPr/>
            <p:nvPr/>
          </p:nvGrpSpPr>
          <p:grpSpPr>
            <a:xfrm>
              <a:off x="469424" y="1833566"/>
              <a:ext cx="2245201" cy="742946"/>
              <a:chOff x="469424" y="1833566"/>
              <a:chExt cx="2245201" cy="742946"/>
            </a:xfrm>
          </p:grpSpPr>
          <p:sp>
            <p:nvSpPr>
              <p:cNvPr id="33" name="箭头: 五边形 32"/>
              <p:cNvSpPr/>
              <p:nvPr/>
            </p:nvSpPr>
            <p:spPr>
              <a:xfrm>
                <a:off x="469424" y="1833566"/>
                <a:ext cx="2245201" cy="742946"/>
              </a:xfrm>
              <a:prstGeom prst="homePlate">
                <a:avLst>
                  <a:gd name="adj" fmla="val 28313"/>
                </a:avLst>
              </a:prstGeom>
              <a:gradFill>
                <a:gsLst>
                  <a:gs pos="100000">
                    <a:srgbClr val="B5021F"/>
                  </a:gs>
                  <a:gs pos="0">
                    <a:srgbClr val="F0002D"/>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endParaRPr>
              </a:p>
            </p:txBody>
          </p:sp>
          <p:sp>
            <p:nvSpPr>
              <p:cNvPr id="34" name="TextBox 6"/>
              <p:cNvSpPr txBox="1"/>
              <p:nvPr/>
            </p:nvSpPr>
            <p:spPr>
              <a:xfrm>
                <a:off x="703675" y="2004984"/>
                <a:ext cx="1776698" cy="396240"/>
              </a:xfrm>
              <a:prstGeom prst="rect">
                <a:avLst/>
              </a:prstGeom>
              <a:noFill/>
            </p:spPr>
            <p:txBody>
              <a:bodyPr wrap="square" lIns="0" rIns="0">
                <a:spAutoFit/>
              </a:bodyPr>
              <a:lstStyle/>
              <a:p>
                <a:pPr lvl="0" algn="ctr" defTabSz="457200"/>
                <a:r>
                  <a:rPr lang="en-US" altLang="zh-CN" sz="20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rPr>
                  <a:t>PART 01</a:t>
                </a:r>
              </a:p>
            </p:txBody>
          </p:sp>
        </p:grpSp>
      </p:grpSp>
      <p:grpSp>
        <p:nvGrpSpPr>
          <p:cNvPr id="42" name="组合 41"/>
          <p:cNvGrpSpPr/>
          <p:nvPr/>
        </p:nvGrpSpPr>
        <p:grpSpPr>
          <a:xfrm>
            <a:off x="2701489" y="1833566"/>
            <a:ext cx="2258337" cy="4177456"/>
            <a:chOff x="2701489" y="1833566"/>
            <a:chExt cx="2258337" cy="4177456"/>
          </a:xfrm>
        </p:grpSpPr>
        <p:sp>
          <p:nvSpPr>
            <p:cNvPr id="43" name="矩形 42"/>
            <p:cNvSpPr/>
            <p:nvPr/>
          </p:nvSpPr>
          <p:spPr>
            <a:xfrm>
              <a:off x="2701489" y="2657464"/>
              <a:ext cx="2045176" cy="334989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Bold" panose="020B0800000000000000" pitchFamily="34" charset="-122"/>
                <a:ea typeface="思源黑体 CN Bold" panose="020B0800000000000000" pitchFamily="34" charset="-122"/>
              </a:endParaRPr>
            </a:p>
          </p:txBody>
        </p:sp>
        <p:grpSp>
          <p:nvGrpSpPr>
            <p:cNvPr id="44" name="组合 43"/>
            <p:cNvGrpSpPr/>
            <p:nvPr/>
          </p:nvGrpSpPr>
          <p:grpSpPr>
            <a:xfrm>
              <a:off x="2969353" y="2927207"/>
              <a:ext cx="1777313" cy="3083815"/>
              <a:chOff x="4118597" y="1587637"/>
              <a:chExt cx="1777313" cy="3083815"/>
            </a:xfrm>
          </p:grpSpPr>
          <p:grpSp>
            <p:nvGrpSpPr>
              <p:cNvPr id="48" name="组合 47"/>
              <p:cNvGrpSpPr/>
              <p:nvPr/>
            </p:nvGrpSpPr>
            <p:grpSpPr>
              <a:xfrm>
                <a:off x="4183793" y="1587637"/>
                <a:ext cx="415926" cy="358775"/>
                <a:chOff x="5072250" y="4321643"/>
                <a:chExt cx="415926" cy="358775"/>
              </a:xfrm>
            </p:grpSpPr>
            <p:sp>
              <p:nvSpPr>
                <p:cNvPr id="53" name="Freeform 1072"/>
                <p:cNvSpPr>
                  <a:spLocks noEditPoints="1"/>
                </p:cNvSpPr>
                <p:nvPr/>
              </p:nvSpPr>
              <p:spPr bwMode="auto">
                <a:xfrm>
                  <a:off x="5072250" y="4321643"/>
                  <a:ext cx="315913" cy="358775"/>
                </a:xfrm>
                <a:custGeom>
                  <a:avLst/>
                  <a:gdLst>
                    <a:gd name="T0" fmla="*/ 105 w 123"/>
                    <a:gd name="T1" fmla="*/ 67 h 140"/>
                    <a:gd name="T2" fmla="*/ 105 w 123"/>
                    <a:gd name="T3" fmla="*/ 67 h 140"/>
                    <a:gd name="T4" fmla="*/ 123 w 123"/>
                    <a:gd name="T5" fmla="*/ 36 h 140"/>
                    <a:gd name="T6" fmla="*/ 87 w 123"/>
                    <a:gd name="T7" fmla="*/ 0 h 140"/>
                    <a:gd name="T8" fmla="*/ 51 w 123"/>
                    <a:gd name="T9" fmla="*/ 32 h 140"/>
                    <a:gd name="T10" fmla="*/ 29 w 123"/>
                    <a:gd name="T11" fmla="*/ 21 h 140"/>
                    <a:gd name="T12" fmla="*/ 4 w 123"/>
                    <a:gd name="T13" fmla="*/ 46 h 140"/>
                    <a:gd name="T14" fmla="*/ 15 w 123"/>
                    <a:gd name="T15" fmla="*/ 67 h 140"/>
                    <a:gd name="T16" fmla="*/ 14 w 123"/>
                    <a:gd name="T17" fmla="*/ 67 h 140"/>
                    <a:gd name="T18" fmla="*/ 0 w 123"/>
                    <a:gd name="T19" fmla="*/ 81 h 140"/>
                    <a:gd name="T20" fmla="*/ 0 w 123"/>
                    <a:gd name="T21" fmla="*/ 126 h 140"/>
                    <a:gd name="T22" fmla="*/ 14 w 123"/>
                    <a:gd name="T23" fmla="*/ 140 h 140"/>
                    <a:gd name="T24" fmla="*/ 105 w 123"/>
                    <a:gd name="T25" fmla="*/ 140 h 140"/>
                    <a:gd name="T26" fmla="*/ 119 w 123"/>
                    <a:gd name="T27" fmla="*/ 126 h 140"/>
                    <a:gd name="T28" fmla="*/ 119 w 123"/>
                    <a:gd name="T29" fmla="*/ 81 h 140"/>
                    <a:gd name="T30" fmla="*/ 105 w 123"/>
                    <a:gd name="T31" fmla="*/ 67 h 140"/>
                    <a:gd name="T32" fmla="*/ 44 w 123"/>
                    <a:gd name="T33" fmla="*/ 67 h 140"/>
                    <a:gd name="T34" fmla="*/ 54 w 123"/>
                    <a:gd name="T35" fmla="*/ 51 h 140"/>
                    <a:gd name="T36" fmla="*/ 70 w 123"/>
                    <a:gd name="T37" fmla="*/ 67 h 140"/>
                    <a:gd name="T38" fmla="*/ 44 w 123"/>
                    <a:gd name="T39" fmla="*/ 67 h 140"/>
                    <a:gd name="T40" fmla="*/ 62 w 123"/>
                    <a:gd name="T41" fmla="*/ 36 h 140"/>
                    <a:gd name="T42" fmla="*/ 87 w 123"/>
                    <a:gd name="T43" fmla="*/ 11 h 140"/>
                    <a:gd name="T44" fmla="*/ 112 w 123"/>
                    <a:gd name="T45" fmla="*/ 36 h 140"/>
                    <a:gd name="T46" fmla="*/ 87 w 123"/>
                    <a:gd name="T47" fmla="*/ 60 h 140"/>
                    <a:gd name="T48" fmla="*/ 62 w 123"/>
                    <a:gd name="T49" fmla="*/ 36 h 140"/>
                    <a:gd name="T50" fmla="*/ 87 w 123"/>
                    <a:gd name="T51" fmla="*/ 16 h 140"/>
                    <a:gd name="T52" fmla="*/ 67 w 123"/>
                    <a:gd name="T53" fmla="*/ 36 h 140"/>
                    <a:gd name="T54" fmla="*/ 87 w 123"/>
                    <a:gd name="T55" fmla="*/ 55 h 140"/>
                    <a:gd name="T56" fmla="*/ 107 w 123"/>
                    <a:gd name="T57" fmla="*/ 36 h 140"/>
                    <a:gd name="T58" fmla="*/ 87 w 123"/>
                    <a:gd name="T59" fmla="*/ 16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3" h="140">
                      <a:moveTo>
                        <a:pt x="105" y="67"/>
                      </a:moveTo>
                      <a:cubicBezTo>
                        <a:pt x="105" y="67"/>
                        <a:pt x="105" y="67"/>
                        <a:pt x="105" y="67"/>
                      </a:cubicBezTo>
                      <a:cubicBezTo>
                        <a:pt x="116" y="61"/>
                        <a:pt x="123" y="49"/>
                        <a:pt x="123" y="36"/>
                      </a:cubicBezTo>
                      <a:cubicBezTo>
                        <a:pt x="123" y="16"/>
                        <a:pt x="107" y="0"/>
                        <a:pt x="87" y="0"/>
                      </a:cubicBezTo>
                      <a:cubicBezTo>
                        <a:pt x="68" y="0"/>
                        <a:pt x="53" y="14"/>
                        <a:pt x="51" y="32"/>
                      </a:cubicBezTo>
                      <a:cubicBezTo>
                        <a:pt x="46" y="25"/>
                        <a:pt x="38" y="21"/>
                        <a:pt x="29" y="21"/>
                      </a:cubicBezTo>
                      <a:cubicBezTo>
                        <a:pt x="15" y="21"/>
                        <a:pt x="4" y="32"/>
                        <a:pt x="4" y="46"/>
                      </a:cubicBezTo>
                      <a:cubicBezTo>
                        <a:pt x="4" y="55"/>
                        <a:pt x="8" y="62"/>
                        <a:pt x="15" y="67"/>
                      </a:cubicBezTo>
                      <a:cubicBezTo>
                        <a:pt x="14" y="67"/>
                        <a:pt x="14" y="67"/>
                        <a:pt x="14" y="67"/>
                      </a:cubicBezTo>
                      <a:cubicBezTo>
                        <a:pt x="6" y="67"/>
                        <a:pt x="0" y="73"/>
                        <a:pt x="0" y="81"/>
                      </a:cubicBezTo>
                      <a:cubicBezTo>
                        <a:pt x="0" y="126"/>
                        <a:pt x="0" y="126"/>
                        <a:pt x="0" y="126"/>
                      </a:cubicBezTo>
                      <a:cubicBezTo>
                        <a:pt x="0" y="134"/>
                        <a:pt x="6" y="140"/>
                        <a:pt x="14" y="140"/>
                      </a:cubicBezTo>
                      <a:cubicBezTo>
                        <a:pt x="105" y="140"/>
                        <a:pt x="105" y="140"/>
                        <a:pt x="105" y="140"/>
                      </a:cubicBezTo>
                      <a:cubicBezTo>
                        <a:pt x="113" y="140"/>
                        <a:pt x="119" y="134"/>
                        <a:pt x="119" y="126"/>
                      </a:cubicBezTo>
                      <a:cubicBezTo>
                        <a:pt x="119" y="81"/>
                        <a:pt x="119" y="81"/>
                        <a:pt x="119" y="81"/>
                      </a:cubicBezTo>
                      <a:cubicBezTo>
                        <a:pt x="119" y="73"/>
                        <a:pt x="113" y="67"/>
                        <a:pt x="105" y="67"/>
                      </a:cubicBezTo>
                      <a:close/>
                      <a:moveTo>
                        <a:pt x="44" y="67"/>
                      </a:moveTo>
                      <a:cubicBezTo>
                        <a:pt x="49" y="63"/>
                        <a:pt x="53" y="58"/>
                        <a:pt x="54" y="51"/>
                      </a:cubicBezTo>
                      <a:cubicBezTo>
                        <a:pt x="58" y="58"/>
                        <a:pt x="63" y="63"/>
                        <a:pt x="70" y="67"/>
                      </a:cubicBezTo>
                      <a:lnTo>
                        <a:pt x="44" y="67"/>
                      </a:lnTo>
                      <a:close/>
                      <a:moveTo>
                        <a:pt x="62" y="36"/>
                      </a:moveTo>
                      <a:cubicBezTo>
                        <a:pt x="62" y="22"/>
                        <a:pt x="73" y="11"/>
                        <a:pt x="87" y="11"/>
                      </a:cubicBezTo>
                      <a:cubicBezTo>
                        <a:pt x="101" y="11"/>
                        <a:pt x="112" y="22"/>
                        <a:pt x="112" y="36"/>
                      </a:cubicBezTo>
                      <a:cubicBezTo>
                        <a:pt x="112" y="49"/>
                        <a:pt x="101" y="60"/>
                        <a:pt x="87" y="60"/>
                      </a:cubicBezTo>
                      <a:cubicBezTo>
                        <a:pt x="73" y="60"/>
                        <a:pt x="62" y="49"/>
                        <a:pt x="62" y="36"/>
                      </a:cubicBezTo>
                      <a:close/>
                      <a:moveTo>
                        <a:pt x="87" y="16"/>
                      </a:moveTo>
                      <a:cubicBezTo>
                        <a:pt x="76" y="16"/>
                        <a:pt x="67" y="25"/>
                        <a:pt x="67" y="36"/>
                      </a:cubicBezTo>
                      <a:cubicBezTo>
                        <a:pt x="67" y="46"/>
                        <a:pt x="76" y="55"/>
                        <a:pt x="87" y="55"/>
                      </a:cubicBezTo>
                      <a:cubicBezTo>
                        <a:pt x="98" y="55"/>
                        <a:pt x="107" y="46"/>
                        <a:pt x="107" y="36"/>
                      </a:cubicBezTo>
                      <a:cubicBezTo>
                        <a:pt x="107" y="25"/>
                        <a:pt x="98" y="16"/>
                        <a:pt x="87" y="16"/>
                      </a:cubicBezTo>
                      <a:close/>
                    </a:path>
                  </a:pathLst>
                </a:custGeom>
                <a:solidFill>
                  <a:schemeClr val="tx1">
                    <a:lumMod val="75000"/>
                    <a:lumOff val="25000"/>
                  </a:schemeClr>
                </a:solidFill>
                <a:ln w="9525">
                  <a:noFill/>
                  <a:round/>
                </a:ln>
              </p:spPr>
              <p:txBody>
                <a:bodyPr vert="horz" wrap="square" lIns="91440" tIns="45720" rIns="91440" bIns="45720" numCol="1" anchor="t" anchorCtr="0" compatLnSpc="1"/>
                <a:lstStyle/>
                <a:p>
                  <a:endParaRPr lang="zh-CN" altLang="en-US">
                    <a:solidFill>
                      <a:prstClr val="black"/>
                    </a:solidFill>
                    <a:latin typeface="思源黑体 CN Bold" panose="020B0800000000000000" pitchFamily="34" charset="-122"/>
                    <a:ea typeface="宋体" panose="02010600030101010101" pitchFamily="2" charset="-122"/>
                  </a:endParaRPr>
                </a:p>
              </p:txBody>
            </p:sp>
            <p:sp>
              <p:nvSpPr>
                <p:cNvPr id="54" name="Freeform 1073"/>
                <p:cNvSpPr/>
                <p:nvPr/>
              </p:nvSpPr>
              <p:spPr bwMode="auto">
                <a:xfrm>
                  <a:off x="5394513" y="4513731"/>
                  <a:ext cx="93663" cy="147638"/>
                </a:xfrm>
                <a:custGeom>
                  <a:avLst/>
                  <a:gdLst>
                    <a:gd name="T0" fmla="*/ 0 w 59"/>
                    <a:gd name="T1" fmla="*/ 32 h 93"/>
                    <a:gd name="T2" fmla="*/ 0 w 59"/>
                    <a:gd name="T3" fmla="*/ 63 h 93"/>
                    <a:gd name="T4" fmla="*/ 59 w 59"/>
                    <a:gd name="T5" fmla="*/ 93 h 93"/>
                    <a:gd name="T6" fmla="*/ 59 w 59"/>
                    <a:gd name="T7" fmla="*/ 0 h 93"/>
                    <a:gd name="T8" fmla="*/ 0 w 59"/>
                    <a:gd name="T9" fmla="*/ 32 h 93"/>
                  </a:gdLst>
                  <a:ahLst/>
                  <a:cxnLst>
                    <a:cxn ang="0">
                      <a:pos x="T0" y="T1"/>
                    </a:cxn>
                    <a:cxn ang="0">
                      <a:pos x="T2" y="T3"/>
                    </a:cxn>
                    <a:cxn ang="0">
                      <a:pos x="T4" y="T5"/>
                    </a:cxn>
                    <a:cxn ang="0">
                      <a:pos x="T6" y="T7"/>
                    </a:cxn>
                    <a:cxn ang="0">
                      <a:pos x="T8" y="T9"/>
                    </a:cxn>
                  </a:cxnLst>
                  <a:rect l="0" t="0" r="r" b="b"/>
                  <a:pathLst>
                    <a:path w="59" h="93">
                      <a:moveTo>
                        <a:pt x="0" y="32"/>
                      </a:moveTo>
                      <a:lnTo>
                        <a:pt x="0" y="63"/>
                      </a:lnTo>
                      <a:lnTo>
                        <a:pt x="59" y="93"/>
                      </a:lnTo>
                      <a:lnTo>
                        <a:pt x="59" y="0"/>
                      </a:lnTo>
                      <a:lnTo>
                        <a:pt x="0" y="32"/>
                      </a:lnTo>
                      <a:close/>
                    </a:path>
                  </a:pathLst>
                </a:custGeom>
                <a:solidFill>
                  <a:schemeClr val="tx1">
                    <a:lumMod val="75000"/>
                    <a:lumOff val="25000"/>
                  </a:schemeClr>
                </a:solidFill>
                <a:ln w="9525">
                  <a:noFill/>
                  <a:round/>
                </a:ln>
              </p:spPr>
              <p:txBody>
                <a:bodyPr vert="horz" wrap="square" lIns="91440" tIns="45720" rIns="91440" bIns="45720" numCol="1" anchor="t" anchorCtr="0" compatLnSpc="1"/>
                <a:lstStyle/>
                <a:p>
                  <a:endParaRPr lang="zh-CN" altLang="en-US">
                    <a:solidFill>
                      <a:prstClr val="black"/>
                    </a:solidFill>
                    <a:latin typeface="思源黑体 CN Bold" panose="020B0800000000000000" pitchFamily="34" charset="-122"/>
                    <a:ea typeface="宋体" panose="02010600030101010101" pitchFamily="2" charset="-122"/>
                  </a:endParaRPr>
                </a:p>
              </p:txBody>
            </p:sp>
          </p:grpSp>
          <p:grpSp>
            <p:nvGrpSpPr>
              <p:cNvPr id="49" name="组合 48"/>
              <p:cNvGrpSpPr/>
              <p:nvPr/>
            </p:nvGrpSpPr>
            <p:grpSpPr>
              <a:xfrm>
                <a:off x="4118597" y="2123191"/>
                <a:ext cx="1777313" cy="2548261"/>
                <a:chOff x="1268215" y="2160151"/>
                <a:chExt cx="2342852" cy="3359113"/>
              </a:xfrm>
            </p:grpSpPr>
            <p:sp>
              <p:nvSpPr>
                <p:cNvPr id="50" name="TextBox 7"/>
                <p:cNvSpPr txBox="1"/>
                <p:nvPr/>
              </p:nvSpPr>
              <p:spPr>
                <a:xfrm>
                  <a:off x="1268215" y="2874708"/>
                  <a:ext cx="1978276" cy="2651793"/>
                </a:xfrm>
                <a:prstGeom prst="rect">
                  <a:avLst/>
                </a:prstGeom>
                <a:noFill/>
              </p:spPr>
              <p:txBody>
                <a:bodyPr wrap="square" lIns="0" rIns="0">
                  <a:spAutoFit/>
                </a:bodyPr>
                <a:lstStyle/>
                <a:p>
                  <a:pPr algn="just" defTabSz="457200">
                    <a:lnSpc>
                      <a:spcPct val="150000"/>
                    </a:lnSpc>
                  </a:pPr>
                  <a:r>
                    <a:rPr lang="zh-CN" altLang="en-US" sz="1050">
                      <a:solidFill>
                        <a:schemeClr val="tx1">
                          <a:lumMod val="75000"/>
                          <a:lumOff val="25000"/>
                        </a:schemeClr>
                      </a:solidFill>
                      <a:latin typeface="思源黑体 CN Light" panose="020B0300000000000000" pitchFamily="34" charset="-122"/>
                      <a:ea typeface="思源黑体 CN Light" panose="020B0300000000000000" pitchFamily="34" charset="-122"/>
                    </a:rPr>
                    <a:t>发生在学校以及学校周边地区，由老师、同学和校外人员针对学生身体和精神实施的达到某种严重程度的侵害行为。两种因素：一是侵害行为的严重程度，一般的不算；二是受害者受到伤害的程度。</a:t>
                  </a:r>
                </a:p>
              </p:txBody>
            </p:sp>
            <p:sp>
              <p:nvSpPr>
                <p:cNvPr id="51" name="TextBox 6"/>
                <p:cNvSpPr txBox="1"/>
                <p:nvPr/>
              </p:nvSpPr>
              <p:spPr>
                <a:xfrm>
                  <a:off x="1269025" y="2160151"/>
                  <a:ext cx="2342041" cy="522323"/>
                </a:xfrm>
                <a:prstGeom prst="rect">
                  <a:avLst/>
                </a:prstGeom>
                <a:noFill/>
              </p:spPr>
              <p:txBody>
                <a:bodyPr wrap="square" lIns="0" rIns="0">
                  <a:spAutoFit/>
                </a:bodyPr>
                <a:lstStyle/>
                <a:p>
                  <a:pPr lvl="0" algn="just" defTabSz="457200"/>
                  <a:r>
                    <a:rPr lang="zh-CN" altLang="en-US" sz="2000">
                      <a:solidFill>
                        <a:schemeClr val="tx1">
                          <a:lumMod val="85000"/>
                          <a:lumOff val="15000"/>
                        </a:schemeClr>
                      </a:solidFill>
                      <a:latin typeface="思源黑体 CN Bold" panose="020B0800000000000000" pitchFamily="34" charset="-122"/>
                      <a:ea typeface="思源黑体 CN Bold" panose="020B0800000000000000" pitchFamily="34" charset="-122"/>
                    </a:rPr>
                    <a:t>我们认为</a:t>
                  </a:r>
                </a:p>
              </p:txBody>
            </p:sp>
            <p:cxnSp>
              <p:nvCxnSpPr>
                <p:cNvPr id="52" name="Straight Connector 24"/>
                <p:cNvCxnSpPr/>
                <p:nvPr/>
              </p:nvCxnSpPr>
              <p:spPr bwMode="auto">
                <a:xfrm>
                  <a:off x="1277738" y="2787159"/>
                  <a:ext cx="1303711" cy="0"/>
                </a:xfrm>
                <a:prstGeom prst="line">
                  <a:avLst/>
                </a:prstGeom>
                <a:ln w="25400">
                  <a:solidFill>
                    <a:srgbClr val="B5021F"/>
                  </a:solidFill>
                </a:ln>
              </p:spPr>
              <p:style>
                <a:lnRef idx="1">
                  <a:schemeClr val="accent1"/>
                </a:lnRef>
                <a:fillRef idx="0">
                  <a:schemeClr val="accent1"/>
                </a:fillRef>
                <a:effectRef idx="0">
                  <a:schemeClr val="accent1"/>
                </a:effectRef>
                <a:fontRef idx="minor">
                  <a:schemeClr val="tx1"/>
                </a:fontRef>
              </p:style>
            </p:cxnSp>
          </p:grpSp>
        </p:grpSp>
        <p:grpSp>
          <p:nvGrpSpPr>
            <p:cNvPr id="45" name="组合 44"/>
            <p:cNvGrpSpPr/>
            <p:nvPr/>
          </p:nvGrpSpPr>
          <p:grpSpPr>
            <a:xfrm>
              <a:off x="2714625" y="1833566"/>
              <a:ext cx="2245201" cy="742943"/>
              <a:chOff x="2714625" y="1833566"/>
              <a:chExt cx="2245201" cy="742943"/>
            </a:xfrm>
          </p:grpSpPr>
          <p:sp>
            <p:nvSpPr>
              <p:cNvPr id="46" name="箭头: V 形 45"/>
              <p:cNvSpPr/>
              <p:nvPr/>
            </p:nvSpPr>
            <p:spPr>
              <a:xfrm>
                <a:off x="2714625" y="1833566"/>
                <a:ext cx="2245201" cy="742943"/>
              </a:xfrm>
              <a:prstGeom prst="chevron">
                <a:avLst>
                  <a:gd name="adj" fmla="val 2753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endParaRPr>
              </a:p>
            </p:txBody>
          </p:sp>
          <p:sp>
            <p:nvSpPr>
              <p:cNvPr id="47" name="TextBox 6"/>
              <p:cNvSpPr txBox="1"/>
              <p:nvPr/>
            </p:nvSpPr>
            <p:spPr>
              <a:xfrm>
                <a:off x="2948876" y="2004982"/>
                <a:ext cx="1776698" cy="396240"/>
              </a:xfrm>
              <a:prstGeom prst="rect">
                <a:avLst/>
              </a:prstGeom>
              <a:noFill/>
            </p:spPr>
            <p:txBody>
              <a:bodyPr wrap="square" lIns="0" rIns="0">
                <a:spAutoFit/>
              </a:bodyPr>
              <a:lstStyle/>
              <a:p>
                <a:pPr lvl="0" algn="ctr" defTabSz="457200"/>
                <a:r>
                  <a:rPr lang="en-US" altLang="zh-CN" sz="20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rPr>
                  <a:t>PART 02</a:t>
                </a:r>
              </a:p>
            </p:txBody>
          </p:sp>
        </p:grpSp>
      </p:grpSp>
      <p:grpSp>
        <p:nvGrpSpPr>
          <p:cNvPr id="55" name="组合 54"/>
          <p:cNvGrpSpPr/>
          <p:nvPr/>
        </p:nvGrpSpPr>
        <p:grpSpPr>
          <a:xfrm>
            <a:off x="4959760" y="1833566"/>
            <a:ext cx="2245267" cy="4173793"/>
            <a:chOff x="4959760" y="1833566"/>
            <a:chExt cx="2245267" cy="4173793"/>
          </a:xfrm>
        </p:grpSpPr>
        <p:sp>
          <p:nvSpPr>
            <p:cNvPr id="56" name="矩形 55"/>
            <p:cNvSpPr/>
            <p:nvPr/>
          </p:nvSpPr>
          <p:spPr>
            <a:xfrm>
              <a:off x="4959760" y="2657464"/>
              <a:ext cx="2045176" cy="334989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Bold" panose="020B0800000000000000" pitchFamily="34" charset="-122"/>
                <a:ea typeface="思源黑体 CN Bold" panose="020B0800000000000000" pitchFamily="34" charset="-122"/>
              </a:endParaRPr>
            </a:p>
          </p:txBody>
        </p:sp>
        <p:grpSp>
          <p:nvGrpSpPr>
            <p:cNvPr id="57" name="组合 56"/>
            <p:cNvGrpSpPr/>
            <p:nvPr/>
          </p:nvGrpSpPr>
          <p:grpSpPr>
            <a:xfrm>
              <a:off x="5227623" y="2927207"/>
              <a:ext cx="1777313" cy="2429085"/>
              <a:chOff x="4118597" y="1587637"/>
              <a:chExt cx="1777313" cy="2429085"/>
            </a:xfrm>
          </p:grpSpPr>
          <p:grpSp>
            <p:nvGrpSpPr>
              <p:cNvPr id="61" name="组合 60"/>
              <p:cNvGrpSpPr/>
              <p:nvPr/>
            </p:nvGrpSpPr>
            <p:grpSpPr>
              <a:xfrm>
                <a:off x="4183793" y="1587637"/>
                <a:ext cx="415926" cy="358775"/>
                <a:chOff x="5072250" y="4321643"/>
                <a:chExt cx="415926" cy="358775"/>
              </a:xfrm>
            </p:grpSpPr>
            <p:sp>
              <p:nvSpPr>
                <p:cNvPr id="66" name="Freeform 1072"/>
                <p:cNvSpPr>
                  <a:spLocks noEditPoints="1"/>
                </p:cNvSpPr>
                <p:nvPr/>
              </p:nvSpPr>
              <p:spPr bwMode="auto">
                <a:xfrm>
                  <a:off x="5072250" y="4321643"/>
                  <a:ext cx="315913" cy="358775"/>
                </a:xfrm>
                <a:custGeom>
                  <a:avLst/>
                  <a:gdLst>
                    <a:gd name="T0" fmla="*/ 105 w 123"/>
                    <a:gd name="T1" fmla="*/ 67 h 140"/>
                    <a:gd name="T2" fmla="*/ 105 w 123"/>
                    <a:gd name="T3" fmla="*/ 67 h 140"/>
                    <a:gd name="T4" fmla="*/ 123 w 123"/>
                    <a:gd name="T5" fmla="*/ 36 h 140"/>
                    <a:gd name="T6" fmla="*/ 87 w 123"/>
                    <a:gd name="T7" fmla="*/ 0 h 140"/>
                    <a:gd name="T8" fmla="*/ 51 w 123"/>
                    <a:gd name="T9" fmla="*/ 32 h 140"/>
                    <a:gd name="T10" fmla="*/ 29 w 123"/>
                    <a:gd name="T11" fmla="*/ 21 h 140"/>
                    <a:gd name="T12" fmla="*/ 4 w 123"/>
                    <a:gd name="T13" fmla="*/ 46 h 140"/>
                    <a:gd name="T14" fmla="*/ 15 w 123"/>
                    <a:gd name="T15" fmla="*/ 67 h 140"/>
                    <a:gd name="T16" fmla="*/ 14 w 123"/>
                    <a:gd name="T17" fmla="*/ 67 h 140"/>
                    <a:gd name="T18" fmla="*/ 0 w 123"/>
                    <a:gd name="T19" fmla="*/ 81 h 140"/>
                    <a:gd name="T20" fmla="*/ 0 w 123"/>
                    <a:gd name="T21" fmla="*/ 126 h 140"/>
                    <a:gd name="T22" fmla="*/ 14 w 123"/>
                    <a:gd name="T23" fmla="*/ 140 h 140"/>
                    <a:gd name="T24" fmla="*/ 105 w 123"/>
                    <a:gd name="T25" fmla="*/ 140 h 140"/>
                    <a:gd name="T26" fmla="*/ 119 w 123"/>
                    <a:gd name="T27" fmla="*/ 126 h 140"/>
                    <a:gd name="T28" fmla="*/ 119 w 123"/>
                    <a:gd name="T29" fmla="*/ 81 h 140"/>
                    <a:gd name="T30" fmla="*/ 105 w 123"/>
                    <a:gd name="T31" fmla="*/ 67 h 140"/>
                    <a:gd name="T32" fmla="*/ 44 w 123"/>
                    <a:gd name="T33" fmla="*/ 67 h 140"/>
                    <a:gd name="T34" fmla="*/ 54 w 123"/>
                    <a:gd name="T35" fmla="*/ 51 h 140"/>
                    <a:gd name="T36" fmla="*/ 70 w 123"/>
                    <a:gd name="T37" fmla="*/ 67 h 140"/>
                    <a:gd name="T38" fmla="*/ 44 w 123"/>
                    <a:gd name="T39" fmla="*/ 67 h 140"/>
                    <a:gd name="T40" fmla="*/ 62 w 123"/>
                    <a:gd name="T41" fmla="*/ 36 h 140"/>
                    <a:gd name="T42" fmla="*/ 87 w 123"/>
                    <a:gd name="T43" fmla="*/ 11 h 140"/>
                    <a:gd name="T44" fmla="*/ 112 w 123"/>
                    <a:gd name="T45" fmla="*/ 36 h 140"/>
                    <a:gd name="T46" fmla="*/ 87 w 123"/>
                    <a:gd name="T47" fmla="*/ 60 h 140"/>
                    <a:gd name="T48" fmla="*/ 62 w 123"/>
                    <a:gd name="T49" fmla="*/ 36 h 140"/>
                    <a:gd name="T50" fmla="*/ 87 w 123"/>
                    <a:gd name="T51" fmla="*/ 16 h 140"/>
                    <a:gd name="T52" fmla="*/ 67 w 123"/>
                    <a:gd name="T53" fmla="*/ 36 h 140"/>
                    <a:gd name="T54" fmla="*/ 87 w 123"/>
                    <a:gd name="T55" fmla="*/ 55 h 140"/>
                    <a:gd name="T56" fmla="*/ 107 w 123"/>
                    <a:gd name="T57" fmla="*/ 36 h 140"/>
                    <a:gd name="T58" fmla="*/ 87 w 123"/>
                    <a:gd name="T59" fmla="*/ 16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3" h="140">
                      <a:moveTo>
                        <a:pt x="105" y="67"/>
                      </a:moveTo>
                      <a:cubicBezTo>
                        <a:pt x="105" y="67"/>
                        <a:pt x="105" y="67"/>
                        <a:pt x="105" y="67"/>
                      </a:cubicBezTo>
                      <a:cubicBezTo>
                        <a:pt x="116" y="61"/>
                        <a:pt x="123" y="49"/>
                        <a:pt x="123" y="36"/>
                      </a:cubicBezTo>
                      <a:cubicBezTo>
                        <a:pt x="123" y="16"/>
                        <a:pt x="107" y="0"/>
                        <a:pt x="87" y="0"/>
                      </a:cubicBezTo>
                      <a:cubicBezTo>
                        <a:pt x="68" y="0"/>
                        <a:pt x="53" y="14"/>
                        <a:pt x="51" y="32"/>
                      </a:cubicBezTo>
                      <a:cubicBezTo>
                        <a:pt x="46" y="25"/>
                        <a:pt x="38" y="21"/>
                        <a:pt x="29" y="21"/>
                      </a:cubicBezTo>
                      <a:cubicBezTo>
                        <a:pt x="15" y="21"/>
                        <a:pt x="4" y="32"/>
                        <a:pt x="4" y="46"/>
                      </a:cubicBezTo>
                      <a:cubicBezTo>
                        <a:pt x="4" y="55"/>
                        <a:pt x="8" y="62"/>
                        <a:pt x="15" y="67"/>
                      </a:cubicBezTo>
                      <a:cubicBezTo>
                        <a:pt x="14" y="67"/>
                        <a:pt x="14" y="67"/>
                        <a:pt x="14" y="67"/>
                      </a:cubicBezTo>
                      <a:cubicBezTo>
                        <a:pt x="6" y="67"/>
                        <a:pt x="0" y="73"/>
                        <a:pt x="0" y="81"/>
                      </a:cubicBezTo>
                      <a:cubicBezTo>
                        <a:pt x="0" y="126"/>
                        <a:pt x="0" y="126"/>
                        <a:pt x="0" y="126"/>
                      </a:cubicBezTo>
                      <a:cubicBezTo>
                        <a:pt x="0" y="134"/>
                        <a:pt x="6" y="140"/>
                        <a:pt x="14" y="140"/>
                      </a:cubicBezTo>
                      <a:cubicBezTo>
                        <a:pt x="105" y="140"/>
                        <a:pt x="105" y="140"/>
                        <a:pt x="105" y="140"/>
                      </a:cubicBezTo>
                      <a:cubicBezTo>
                        <a:pt x="113" y="140"/>
                        <a:pt x="119" y="134"/>
                        <a:pt x="119" y="126"/>
                      </a:cubicBezTo>
                      <a:cubicBezTo>
                        <a:pt x="119" y="81"/>
                        <a:pt x="119" y="81"/>
                        <a:pt x="119" y="81"/>
                      </a:cubicBezTo>
                      <a:cubicBezTo>
                        <a:pt x="119" y="73"/>
                        <a:pt x="113" y="67"/>
                        <a:pt x="105" y="67"/>
                      </a:cubicBezTo>
                      <a:close/>
                      <a:moveTo>
                        <a:pt x="44" y="67"/>
                      </a:moveTo>
                      <a:cubicBezTo>
                        <a:pt x="49" y="63"/>
                        <a:pt x="53" y="58"/>
                        <a:pt x="54" y="51"/>
                      </a:cubicBezTo>
                      <a:cubicBezTo>
                        <a:pt x="58" y="58"/>
                        <a:pt x="63" y="63"/>
                        <a:pt x="70" y="67"/>
                      </a:cubicBezTo>
                      <a:lnTo>
                        <a:pt x="44" y="67"/>
                      </a:lnTo>
                      <a:close/>
                      <a:moveTo>
                        <a:pt x="62" y="36"/>
                      </a:moveTo>
                      <a:cubicBezTo>
                        <a:pt x="62" y="22"/>
                        <a:pt x="73" y="11"/>
                        <a:pt x="87" y="11"/>
                      </a:cubicBezTo>
                      <a:cubicBezTo>
                        <a:pt x="101" y="11"/>
                        <a:pt x="112" y="22"/>
                        <a:pt x="112" y="36"/>
                      </a:cubicBezTo>
                      <a:cubicBezTo>
                        <a:pt x="112" y="49"/>
                        <a:pt x="101" y="60"/>
                        <a:pt x="87" y="60"/>
                      </a:cubicBezTo>
                      <a:cubicBezTo>
                        <a:pt x="73" y="60"/>
                        <a:pt x="62" y="49"/>
                        <a:pt x="62" y="36"/>
                      </a:cubicBezTo>
                      <a:close/>
                      <a:moveTo>
                        <a:pt x="87" y="16"/>
                      </a:moveTo>
                      <a:cubicBezTo>
                        <a:pt x="76" y="16"/>
                        <a:pt x="67" y="25"/>
                        <a:pt x="67" y="36"/>
                      </a:cubicBezTo>
                      <a:cubicBezTo>
                        <a:pt x="67" y="46"/>
                        <a:pt x="76" y="55"/>
                        <a:pt x="87" y="55"/>
                      </a:cubicBezTo>
                      <a:cubicBezTo>
                        <a:pt x="98" y="55"/>
                        <a:pt x="107" y="46"/>
                        <a:pt x="107" y="36"/>
                      </a:cubicBezTo>
                      <a:cubicBezTo>
                        <a:pt x="107" y="25"/>
                        <a:pt x="98" y="16"/>
                        <a:pt x="87" y="16"/>
                      </a:cubicBezTo>
                      <a:close/>
                    </a:path>
                  </a:pathLst>
                </a:custGeom>
                <a:solidFill>
                  <a:srgbClr val="C00000"/>
                </a:solidFill>
                <a:ln w="9525">
                  <a:noFill/>
                  <a:round/>
                </a:ln>
              </p:spPr>
              <p:txBody>
                <a:bodyPr vert="horz" wrap="square" lIns="91440" tIns="45720" rIns="91440" bIns="45720" numCol="1" anchor="t" anchorCtr="0" compatLnSpc="1"/>
                <a:lstStyle/>
                <a:p>
                  <a:endParaRPr lang="zh-CN" altLang="en-US">
                    <a:solidFill>
                      <a:prstClr val="black"/>
                    </a:solidFill>
                    <a:latin typeface="思源黑体 CN Bold" panose="020B0800000000000000" pitchFamily="34" charset="-122"/>
                    <a:ea typeface="宋体" panose="02010600030101010101" pitchFamily="2" charset="-122"/>
                  </a:endParaRPr>
                </a:p>
              </p:txBody>
            </p:sp>
            <p:sp>
              <p:nvSpPr>
                <p:cNvPr id="67" name="Freeform 1073"/>
                <p:cNvSpPr/>
                <p:nvPr/>
              </p:nvSpPr>
              <p:spPr bwMode="auto">
                <a:xfrm>
                  <a:off x="5394513" y="4513731"/>
                  <a:ext cx="93663" cy="147638"/>
                </a:xfrm>
                <a:custGeom>
                  <a:avLst/>
                  <a:gdLst>
                    <a:gd name="T0" fmla="*/ 0 w 59"/>
                    <a:gd name="T1" fmla="*/ 32 h 93"/>
                    <a:gd name="T2" fmla="*/ 0 w 59"/>
                    <a:gd name="T3" fmla="*/ 63 h 93"/>
                    <a:gd name="T4" fmla="*/ 59 w 59"/>
                    <a:gd name="T5" fmla="*/ 93 h 93"/>
                    <a:gd name="T6" fmla="*/ 59 w 59"/>
                    <a:gd name="T7" fmla="*/ 0 h 93"/>
                    <a:gd name="T8" fmla="*/ 0 w 59"/>
                    <a:gd name="T9" fmla="*/ 32 h 93"/>
                  </a:gdLst>
                  <a:ahLst/>
                  <a:cxnLst>
                    <a:cxn ang="0">
                      <a:pos x="T0" y="T1"/>
                    </a:cxn>
                    <a:cxn ang="0">
                      <a:pos x="T2" y="T3"/>
                    </a:cxn>
                    <a:cxn ang="0">
                      <a:pos x="T4" y="T5"/>
                    </a:cxn>
                    <a:cxn ang="0">
                      <a:pos x="T6" y="T7"/>
                    </a:cxn>
                    <a:cxn ang="0">
                      <a:pos x="T8" y="T9"/>
                    </a:cxn>
                  </a:cxnLst>
                  <a:rect l="0" t="0" r="r" b="b"/>
                  <a:pathLst>
                    <a:path w="59" h="93">
                      <a:moveTo>
                        <a:pt x="0" y="32"/>
                      </a:moveTo>
                      <a:lnTo>
                        <a:pt x="0" y="63"/>
                      </a:lnTo>
                      <a:lnTo>
                        <a:pt x="59" y="93"/>
                      </a:lnTo>
                      <a:lnTo>
                        <a:pt x="59" y="0"/>
                      </a:lnTo>
                      <a:lnTo>
                        <a:pt x="0" y="32"/>
                      </a:lnTo>
                      <a:close/>
                    </a:path>
                  </a:pathLst>
                </a:custGeom>
                <a:solidFill>
                  <a:srgbClr val="C00000"/>
                </a:solidFill>
                <a:ln w="9525">
                  <a:noFill/>
                  <a:round/>
                </a:ln>
              </p:spPr>
              <p:txBody>
                <a:bodyPr vert="horz" wrap="square" lIns="91440" tIns="45720" rIns="91440" bIns="45720" numCol="1" anchor="t" anchorCtr="0" compatLnSpc="1"/>
                <a:lstStyle/>
                <a:p>
                  <a:endParaRPr lang="zh-CN" altLang="en-US">
                    <a:solidFill>
                      <a:prstClr val="black"/>
                    </a:solidFill>
                    <a:latin typeface="思源黑体 CN Bold" panose="020B0800000000000000" pitchFamily="34" charset="-122"/>
                    <a:ea typeface="宋体" panose="02010600030101010101" pitchFamily="2" charset="-122"/>
                  </a:endParaRPr>
                </a:p>
              </p:txBody>
            </p:sp>
          </p:grpSp>
          <p:grpSp>
            <p:nvGrpSpPr>
              <p:cNvPr id="62" name="组合 61"/>
              <p:cNvGrpSpPr/>
              <p:nvPr/>
            </p:nvGrpSpPr>
            <p:grpSpPr>
              <a:xfrm>
                <a:off x="4118597" y="2123191"/>
                <a:ext cx="1777313" cy="1893531"/>
                <a:chOff x="1268215" y="2160151"/>
                <a:chExt cx="2342852" cy="2496049"/>
              </a:xfrm>
            </p:grpSpPr>
            <p:sp>
              <p:nvSpPr>
                <p:cNvPr id="63" name="TextBox 7"/>
                <p:cNvSpPr txBox="1"/>
                <p:nvPr/>
              </p:nvSpPr>
              <p:spPr>
                <a:xfrm>
                  <a:off x="1268217" y="2874707"/>
                  <a:ext cx="1978276" cy="1808041"/>
                </a:xfrm>
                <a:prstGeom prst="rect">
                  <a:avLst/>
                </a:prstGeom>
                <a:noFill/>
              </p:spPr>
              <p:txBody>
                <a:bodyPr wrap="square" lIns="0" rIns="0">
                  <a:spAutoFit/>
                </a:bodyPr>
                <a:lstStyle/>
                <a:p>
                  <a:pPr algn="just" defTabSz="457200">
                    <a:lnSpc>
                      <a:spcPct val="150000"/>
                    </a:lnSpc>
                  </a:pPr>
                  <a:r>
                    <a:rPr lang="zh-CN" altLang="en-US" sz="1400">
                      <a:solidFill>
                        <a:schemeClr val="tx1">
                          <a:lumMod val="75000"/>
                          <a:lumOff val="25000"/>
                        </a:schemeClr>
                      </a:solidFill>
                      <a:latin typeface="思源黑体 CN Light" panose="020B0300000000000000" pitchFamily="34" charset="-122"/>
                      <a:ea typeface="思源黑体 CN Light" panose="020B0300000000000000" pitchFamily="34" charset="-122"/>
                    </a:rPr>
                    <a:t>体罚或者变相体罚造成严重后果，性侵害，侮辱学生的人格尊严等。</a:t>
                  </a:r>
                </a:p>
              </p:txBody>
            </p:sp>
            <p:sp>
              <p:nvSpPr>
                <p:cNvPr id="64" name="TextBox 6"/>
                <p:cNvSpPr txBox="1"/>
                <p:nvPr/>
              </p:nvSpPr>
              <p:spPr>
                <a:xfrm>
                  <a:off x="1269027" y="2160151"/>
                  <a:ext cx="2342041" cy="522323"/>
                </a:xfrm>
                <a:prstGeom prst="rect">
                  <a:avLst/>
                </a:prstGeom>
                <a:noFill/>
              </p:spPr>
              <p:txBody>
                <a:bodyPr wrap="square" lIns="0" rIns="0">
                  <a:spAutoFit/>
                </a:bodyPr>
                <a:lstStyle/>
                <a:p>
                  <a:pPr lvl="0" algn="just" defTabSz="457200"/>
                  <a:r>
                    <a:rPr lang="zh-CN" altLang="en-US" sz="2000">
                      <a:solidFill>
                        <a:schemeClr val="tx1">
                          <a:lumMod val="85000"/>
                          <a:lumOff val="15000"/>
                        </a:schemeClr>
                      </a:solidFill>
                      <a:latin typeface="思源黑体 CN Bold" panose="020B0800000000000000" pitchFamily="34" charset="-122"/>
                      <a:ea typeface="思源黑体 CN Bold" panose="020B0800000000000000" pitchFamily="34" charset="-122"/>
                    </a:rPr>
                    <a:t>教职人员</a:t>
                  </a:r>
                </a:p>
              </p:txBody>
            </p:sp>
            <p:cxnSp>
              <p:nvCxnSpPr>
                <p:cNvPr id="65" name="Straight Connector 24"/>
                <p:cNvCxnSpPr/>
                <p:nvPr/>
              </p:nvCxnSpPr>
              <p:spPr bwMode="auto">
                <a:xfrm>
                  <a:off x="1277738" y="2787159"/>
                  <a:ext cx="1303711" cy="0"/>
                </a:xfrm>
                <a:prstGeom prst="line">
                  <a:avLst/>
                </a:prstGeom>
                <a:ln w="25400">
                  <a:solidFill>
                    <a:srgbClr val="B5021F"/>
                  </a:solidFill>
                </a:ln>
              </p:spPr>
              <p:style>
                <a:lnRef idx="1">
                  <a:schemeClr val="accent1"/>
                </a:lnRef>
                <a:fillRef idx="0">
                  <a:schemeClr val="accent1"/>
                </a:fillRef>
                <a:effectRef idx="0">
                  <a:schemeClr val="accent1"/>
                </a:effectRef>
                <a:fontRef idx="minor">
                  <a:schemeClr val="tx1"/>
                </a:fontRef>
              </p:style>
            </p:cxnSp>
          </p:grpSp>
        </p:grpSp>
        <p:grpSp>
          <p:nvGrpSpPr>
            <p:cNvPr id="58" name="组合 57"/>
            <p:cNvGrpSpPr/>
            <p:nvPr/>
          </p:nvGrpSpPr>
          <p:grpSpPr>
            <a:xfrm>
              <a:off x="4959826" y="1833566"/>
              <a:ext cx="2245201" cy="742943"/>
              <a:chOff x="4959826" y="1833566"/>
              <a:chExt cx="2245201" cy="742943"/>
            </a:xfrm>
          </p:grpSpPr>
          <p:sp>
            <p:nvSpPr>
              <p:cNvPr id="59" name="箭头: V 形 58"/>
              <p:cNvSpPr/>
              <p:nvPr/>
            </p:nvSpPr>
            <p:spPr>
              <a:xfrm>
                <a:off x="4959826" y="1833566"/>
                <a:ext cx="2245201" cy="742943"/>
              </a:xfrm>
              <a:prstGeom prst="chevron">
                <a:avLst>
                  <a:gd name="adj" fmla="val 27530"/>
                </a:avLst>
              </a:prstGeom>
              <a:gradFill>
                <a:gsLst>
                  <a:gs pos="100000">
                    <a:srgbClr val="B5021F"/>
                  </a:gs>
                  <a:gs pos="0">
                    <a:srgbClr val="F0002D"/>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endParaRPr>
              </a:p>
            </p:txBody>
          </p:sp>
          <p:sp>
            <p:nvSpPr>
              <p:cNvPr id="60" name="TextBox 6"/>
              <p:cNvSpPr txBox="1"/>
              <p:nvPr/>
            </p:nvSpPr>
            <p:spPr>
              <a:xfrm>
                <a:off x="5194077" y="2004982"/>
                <a:ext cx="1776698" cy="396240"/>
              </a:xfrm>
              <a:prstGeom prst="rect">
                <a:avLst/>
              </a:prstGeom>
              <a:noFill/>
            </p:spPr>
            <p:txBody>
              <a:bodyPr wrap="square" lIns="0" rIns="0">
                <a:spAutoFit/>
              </a:bodyPr>
              <a:lstStyle/>
              <a:p>
                <a:pPr lvl="0" algn="ctr" defTabSz="457200"/>
                <a:r>
                  <a:rPr lang="en-US" altLang="zh-CN" sz="20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rPr>
                  <a:t>PART 03</a:t>
                </a:r>
              </a:p>
            </p:txBody>
          </p:sp>
        </p:grpSp>
      </p:grpSp>
      <p:grpSp>
        <p:nvGrpSpPr>
          <p:cNvPr id="68" name="组合 67"/>
          <p:cNvGrpSpPr/>
          <p:nvPr/>
        </p:nvGrpSpPr>
        <p:grpSpPr>
          <a:xfrm>
            <a:off x="7205027" y="1833566"/>
            <a:ext cx="2245201" cy="4173793"/>
            <a:chOff x="7205027" y="1833566"/>
            <a:chExt cx="2245201" cy="4173793"/>
          </a:xfrm>
        </p:grpSpPr>
        <p:sp>
          <p:nvSpPr>
            <p:cNvPr id="69" name="矩形 68"/>
            <p:cNvSpPr/>
            <p:nvPr/>
          </p:nvSpPr>
          <p:spPr>
            <a:xfrm>
              <a:off x="7205027" y="2657464"/>
              <a:ext cx="2045176" cy="334989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Bold" panose="020B0800000000000000" pitchFamily="34" charset="-122"/>
                <a:ea typeface="思源黑体 CN Bold" panose="020B0800000000000000" pitchFamily="34" charset="-122"/>
              </a:endParaRPr>
            </a:p>
          </p:txBody>
        </p:sp>
        <p:grpSp>
          <p:nvGrpSpPr>
            <p:cNvPr id="70" name="组合 69"/>
            <p:cNvGrpSpPr/>
            <p:nvPr/>
          </p:nvGrpSpPr>
          <p:grpSpPr>
            <a:xfrm>
              <a:off x="7438110" y="2927207"/>
              <a:ext cx="1777313" cy="2429085"/>
              <a:chOff x="4118597" y="1587637"/>
              <a:chExt cx="1777313" cy="2429085"/>
            </a:xfrm>
          </p:grpSpPr>
          <p:grpSp>
            <p:nvGrpSpPr>
              <p:cNvPr id="74" name="组合 73"/>
              <p:cNvGrpSpPr/>
              <p:nvPr/>
            </p:nvGrpSpPr>
            <p:grpSpPr>
              <a:xfrm>
                <a:off x="4183793" y="1587637"/>
                <a:ext cx="415926" cy="358775"/>
                <a:chOff x="5072250" y="4321643"/>
                <a:chExt cx="415926" cy="358775"/>
              </a:xfrm>
            </p:grpSpPr>
            <p:sp>
              <p:nvSpPr>
                <p:cNvPr id="79" name="Freeform 1072"/>
                <p:cNvSpPr>
                  <a:spLocks noEditPoints="1"/>
                </p:cNvSpPr>
                <p:nvPr/>
              </p:nvSpPr>
              <p:spPr bwMode="auto">
                <a:xfrm>
                  <a:off x="5072250" y="4321643"/>
                  <a:ext cx="315913" cy="358775"/>
                </a:xfrm>
                <a:custGeom>
                  <a:avLst/>
                  <a:gdLst>
                    <a:gd name="T0" fmla="*/ 105 w 123"/>
                    <a:gd name="T1" fmla="*/ 67 h 140"/>
                    <a:gd name="T2" fmla="*/ 105 w 123"/>
                    <a:gd name="T3" fmla="*/ 67 h 140"/>
                    <a:gd name="T4" fmla="*/ 123 w 123"/>
                    <a:gd name="T5" fmla="*/ 36 h 140"/>
                    <a:gd name="T6" fmla="*/ 87 w 123"/>
                    <a:gd name="T7" fmla="*/ 0 h 140"/>
                    <a:gd name="T8" fmla="*/ 51 w 123"/>
                    <a:gd name="T9" fmla="*/ 32 h 140"/>
                    <a:gd name="T10" fmla="*/ 29 w 123"/>
                    <a:gd name="T11" fmla="*/ 21 h 140"/>
                    <a:gd name="T12" fmla="*/ 4 w 123"/>
                    <a:gd name="T13" fmla="*/ 46 h 140"/>
                    <a:gd name="T14" fmla="*/ 15 w 123"/>
                    <a:gd name="T15" fmla="*/ 67 h 140"/>
                    <a:gd name="T16" fmla="*/ 14 w 123"/>
                    <a:gd name="T17" fmla="*/ 67 h 140"/>
                    <a:gd name="T18" fmla="*/ 0 w 123"/>
                    <a:gd name="T19" fmla="*/ 81 h 140"/>
                    <a:gd name="T20" fmla="*/ 0 w 123"/>
                    <a:gd name="T21" fmla="*/ 126 h 140"/>
                    <a:gd name="T22" fmla="*/ 14 w 123"/>
                    <a:gd name="T23" fmla="*/ 140 h 140"/>
                    <a:gd name="T24" fmla="*/ 105 w 123"/>
                    <a:gd name="T25" fmla="*/ 140 h 140"/>
                    <a:gd name="T26" fmla="*/ 119 w 123"/>
                    <a:gd name="T27" fmla="*/ 126 h 140"/>
                    <a:gd name="T28" fmla="*/ 119 w 123"/>
                    <a:gd name="T29" fmla="*/ 81 h 140"/>
                    <a:gd name="T30" fmla="*/ 105 w 123"/>
                    <a:gd name="T31" fmla="*/ 67 h 140"/>
                    <a:gd name="T32" fmla="*/ 44 w 123"/>
                    <a:gd name="T33" fmla="*/ 67 h 140"/>
                    <a:gd name="T34" fmla="*/ 54 w 123"/>
                    <a:gd name="T35" fmla="*/ 51 h 140"/>
                    <a:gd name="T36" fmla="*/ 70 w 123"/>
                    <a:gd name="T37" fmla="*/ 67 h 140"/>
                    <a:gd name="T38" fmla="*/ 44 w 123"/>
                    <a:gd name="T39" fmla="*/ 67 h 140"/>
                    <a:gd name="T40" fmla="*/ 62 w 123"/>
                    <a:gd name="T41" fmla="*/ 36 h 140"/>
                    <a:gd name="T42" fmla="*/ 87 w 123"/>
                    <a:gd name="T43" fmla="*/ 11 h 140"/>
                    <a:gd name="T44" fmla="*/ 112 w 123"/>
                    <a:gd name="T45" fmla="*/ 36 h 140"/>
                    <a:gd name="T46" fmla="*/ 87 w 123"/>
                    <a:gd name="T47" fmla="*/ 60 h 140"/>
                    <a:gd name="T48" fmla="*/ 62 w 123"/>
                    <a:gd name="T49" fmla="*/ 36 h 140"/>
                    <a:gd name="T50" fmla="*/ 87 w 123"/>
                    <a:gd name="T51" fmla="*/ 16 h 140"/>
                    <a:gd name="T52" fmla="*/ 67 w 123"/>
                    <a:gd name="T53" fmla="*/ 36 h 140"/>
                    <a:gd name="T54" fmla="*/ 87 w 123"/>
                    <a:gd name="T55" fmla="*/ 55 h 140"/>
                    <a:gd name="T56" fmla="*/ 107 w 123"/>
                    <a:gd name="T57" fmla="*/ 36 h 140"/>
                    <a:gd name="T58" fmla="*/ 87 w 123"/>
                    <a:gd name="T59" fmla="*/ 16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3" h="140">
                      <a:moveTo>
                        <a:pt x="105" y="67"/>
                      </a:moveTo>
                      <a:cubicBezTo>
                        <a:pt x="105" y="67"/>
                        <a:pt x="105" y="67"/>
                        <a:pt x="105" y="67"/>
                      </a:cubicBezTo>
                      <a:cubicBezTo>
                        <a:pt x="116" y="61"/>
                        <a:pt x="123" y="49"/>
                        <a:pt x="123" y="36"/>
                      </a:cubicBezTo>
                      <a:cubicBezTo>
                        <a:pt x="123" y="16"/>
                        <a:pt x="107" y="0"/>
                        <a:pt x="87" y="0"/>
                      </a:cubicBezTo>
                      <a:cubicBezTo>
                        <a:pt x="68" y="0"/>
                        <a:pt x="53" y="14"/>
                        <a:pt x="51" y="32"/>
                      </a:cubicBezTo>
                      <a:cubicBezTo>
                        <a:pt x="46" y="25"/>
                        <a:pt x="38" y="21"/>
                        <a:pt x="29" y="21"/>
                      </a:cubicBezTo>
                      <a:cubicBezTo>
                        <a:pt x="15" y="21"/>
                        <a:pt x="4" y="32"/>
                        <a:pt x="4" y="46"/>
                      </a:cubicBezTo>
                      <a:cubicBezTo>
                        <a:pt x="4" y="55"/>
                        <a:pt x="8" y="62"/>
                        <a:pt x="15" y="67"/>
                      </a:cubicBezTo>
                      <a:cubicBezTo>
                        <a:pt x="14" y="67"/>
                        <a:pt x="14" y="67"/>
                        <a:pt x="14" y="67"/>
                      </a:cubicBezTo>
                      <a:cubicBezTo>
                        <a:pt x="6" y="67"/>
                        <a:pt x="0" y="73"/>
                        <a:pt x="0" y="81"/>
                      </a:cubicBezTo>
                      <a:cubicBezTo>
                        <a:pt x="0" y="126"/>
                        <a:pt x="0" y="126"/>
                        <a:pt x="0" y="126"/>
                      </a:cubicBezTo>
                      <a:cubicBezTo>
                        <a:pt x="0" y="134"/>
                        <a:pt x="6" y="140"/>
                        <a:pt x="14" y="140"/>
                      </a:cubicBezTo>
                      <a:cubicBezTo>
                        <a:pt x="105" y="140"/>
                        <a:pt x="105" y="140"/>
                        <a:pt x="105" y="140"/>
                      </a:cubicBezTo>
                      <a:cubicBezTo>
                        <a:pt x="113" y="140"/>
                        <a:pt x="119" y="134"/>
                        <a:pt x="119" y="126"/>
                      </a:cubicBezTo>
                      <a:cubicBezTo>
                        <a:pt x="119" y="81"/>
                        <a:pt x="119" y="81"/>
                        <a:pt x="119" y="81"/>
                      </a:cubicBezTo>
                      <a:cubicBezTo>
                        <a:pt x="119" y="73"/>
                        <a:pt x="113" y="67"/>
                        <a:pt x="105" y="67"/>
                      </a:cubicBezTo>
                      <a:close/>
                      <a:moveTo>
                        <a:pt x="44" y="67"/>
                      </a:moveTo>
                      <a:cubicBezTo>
                        <a:pt x="49" y="63"/>
                        <a:pt x="53" y="58"/>
                        <a:pt x="54" y="51"/>
                      </a:cubicBezTo>
                      <a:cubicBezTo>
                        <a:pt x="58" y="58"/>
                        <a:pt x="63" y="63"/>
                        <a:pt x="70" y="67"/>
                      </a:cubicBezTo>
                      <a:lnTo>
                        <a:pt x="44" y="67"/>
                      </a:lnTo>
                      <a:close/>
                      <a:moveTo>
                        <a:pt x="62" y="36"/>
                      </a:moveTo>
                      <a:cubicBezTo>
                        <a:pt x="62" y="22"/>
                        <a:pt x="73" y="11"/>
                        <a:pt x="87" y="11"/>
                      </a:cubicBezTo>
                      <a:cubicBezTo>
                        <a:pt x="101" y="11"/>
                        <a:pt x="112" y="22"/>
                        <a:pt x="112" y="36"/>
                      </a:cubicBezTo>
                      <a:cubicBezTo>
                        <a:pt x="112" y="49"/>
                        <a:pt x="101" y="60"/>
                        <a:pt x="87" y="60"/>
                      </a:cubicBezTo>
                      <a:cubicBezTo>
                        <a:pt x="73" y="60"/>
                        <a:pt x="62" y="49"/>
                        <a:pt x="62" y="36"/>
                      </a:cubicBezTo>
                      <a:close/>
                      <a:moveTo>
                        <a:pt x="87" y="16"/>
                      </a:moveTo>
                      <a:cubicBezTo>
                        <a:pt x="76" y="16"/>
                        <a:pt x="67" y="25"/>
                        <a:pt x="67" y="36"/>
                      </a:cubicBezTo>
                      <a:cubicBezTo>
                        <a:pt x="67" y="46"/>
                        <a:pt x="76" y="55"/>
                        <a:pt x="87" y="55"/>
                      </a:cubicBezTo>
                      <a:cubicBezTo>
                        <a:pt x="98" y="55"/>
                        <a:pt x="107" y="46"/>
                        <a:pt x="107" y="36"/>
                      </a:cubicBezTo>
                      <a:cubicBezTo>
                        <a:pt x="107" y="25"/>
                        <a:pt x="98" y="16"/>
                        <a:pt x="87" y="16"/>
                      </a:cubicBezTo>
                      <a:close/>
                    </a:path>
                  </a:pathLst>
                </a:custGeom>
                <a:solidFill>
                  <a:schemeClr val="tx1">
                    <a:lumMod val="75000"/>
                    <a:lumOff val="25000"/>
                  </a:schemeClr>
                </a:solidFill>
                <a:ln w="9525">
                  <a:noFill/>
                  <a:round/>
                </a:ln>
              </p:spPr>
              <p:txBody>
                <a:bodyPr vert="horz" wrap="square" lIns="91440" tIns="45720" rIns="91440" bIns="45720" numCol="1" anchor="t" anchorCtr="0" compatLnSpc="1"/>
                <a:lstStyle/>
                <a:p>
                  <a:endParaRPr lang="zh-CN" altLang="en-US">
                    <a:solidFill>
                      <a:prstClr val="black"/>
                    </a:solidFill>
                    <a:latin typeface="思源黑体 CN Bold" panose="020B0800000000000000" pitchFamily="34" charset="-122"/>
                    <a:ea typeface="宋体" panose="02010600030101010101" pitchFamily="2" charset="-122"/>
                  </a:endParaRPr>
                </a:p>
              </p:txBody>
            </p:sp>
            <p:sp>
              <p:nvSpPr>
                <p:cNvPr id="80" name="Freeform 1073"/>
                <p:cNvSpPr/>
                <p:nvPr/>
              </p:nvSpPr>
              <p:spPr bwMode="auto">
                <a:xfrm>
                  <a:off x="5394513" y="4513731"/>
                  <a:ext cx="93663" cy="147638"/>
                </a:xfrm>
                <a:custGeom>
                  <a:avLst/>
                  <a:gdLst>
                    <a:gd name="T0" fmla="*/ 0 w 59"/>
                    <a:gd name="T1" fmla="*/ 32 h 93"/>
                    <a:gd name="T2" fmla="*/ 0 w 59"/>
                    <a:gd name="T3" fmla="*/ 63 h 93"/>
                    <a:gd name="T4" fmla="*/ 59 w 59"/>
                    <a:gd name="T5" fmla="*/ 93 h 93"/>
                    <a:gd name="T6" fmla="*/ 59 w 59"/>
                    <a:gd name="T7" fmla="*/ 0 h 93"/>
                    <a:gd name="T8" fmla="*/ 0 w 59"/>
                    <a:gd name="T9" fmla="*/ 32 h 93"/>
                  </a:gdLst>
                  <a:ahLst/>
                  <a:cxnLst>
                    <a:cxn ang="0">
                      <a:pos x="T0" y="T1"/>
                    </a:cxn>
                    <a:cxn ang="0">
                      <a:pos x="T2" y="T3"/>
                    </a:cxn>
                    <a:cxn ang="0">
                      <a:pos x="T4" y="T5"/>
                    </a:cxn>
                    <a:cxn ang="0">
                      <a:pos x="T6" y="T7"/>
                    </a:cxn>
                    <a:cxn ang="0">
                      <a:pos x="T8" y="T9"/>
                    </a:cxn>
                  </a:cxnLst>
                  <a:rect l="0" t="0" r="r" b="b"/>
                  <a:pathLst>
                    <a:path w="59" h="93">
                      <a:moveTo>
                        <a:pt x="0" y="32"/>
                      </a:moveTo>
                      <a:lnTo>
                        <a:pt x="0" y="63"/>
                      </a:lnTo>
                      <a:lnTo>
                        <a:pt x="59" y="93"/>
                      </a:lnTo>
                      <a:lnTo>
                        <a:pt x="59" y="0"/>
                      </a:lnTo>
                      <a:lnTo>
                        <a:pt x="0" y="32"/>
                      </a:lnTo>
                      <a:close/>
                    </a:path>
                  </a:pathLst>
                </a:custGeom>
                <a:solidFill>
                  <a:schemeClr val="tx1">
                    <a:lumMod val="75000"/>
                    <a:lumOff val="25000"/>
                  </a:schemeClr>
                </a:solidFill>
                <a:ln w="9525">
                  <a:noFill/>
                  <a:round/>
                </a:ln>
              </p:spPr>
              <p:txBody>
                <a:bodyPr vert="horz" wrap="square" lIns="91440" tIns="45720" rIns="91440" bIns="45720" numCol="1" anchor="t" anchorCtr="0" compatLnSpc="1"/>
                <a:lstStyle/>
                <a:p>
                  <a:endParaRPr lang="zh-CN" altLang="en-US">
                    <a:solidFill>
                      <a:prstClr val="black"/>
                    </a:solidFill>
                    <a:latin typeface="思源黑体 CN Bold" panose="020B0800000000000000" pitchFamily="34" charset="-122"/>
                    <a:ea typeface="宋体" panose="02010600030101010101" pitchFamily="2" charset="-122"/>
                  </a:endParaRPr>
                </a:p>
              </p:txBody>
            </p:sp>
          </p:grpSp>
          <p:grpSp>
            <p:nvGrpSpPr>
              <p:cNvPr id="75" name="组合 74"/>
              <p:cNvGrpSpPr/>
              <p:nvPr/>
            </p:nvGrpSpPr>
            <p:grpSpPr>
              <a:xfrm>
                <a:off x="4118597" y="2123191"/>
                <a:ext cx="1777313" cy="1893531"/>
                <a:chOff x="1268215" y="2160151"/>
                <a:chExt cx="2342852" cy="2496049"/>
              </a:xfrm>
            </p:grpSpPr>
            <p:sp>
              <p:nvSpPr>
                <p:cNvPr id="76" name="TextBox 7"/>
                <p:cNvSpPr txBox="1"/>
                <p:nvPr/>
              </p:nvSpPr>
              <p:spPr>
                <a:xfrm>
                  <a:off x="1268214" y="2874707"/>
                  <a:ext cx="1978276" cy="1808041"/>
                </a:xfrm>
                <a:prstGeom prst="rect">
                  <a:avLst/>
                </a:prstGeom>
                <a:noFill/>
              </p:spPr>
              <p:txBody>
                <a:bodyPr wrap="square" lIns="0" rIns="0">
                  <a:spAutoFit/>
                </a:bodyPr>
                <a:lstStyle/>
                <a:p>
                  <a:pPr algn="just" defTabSz="457200">
                    <a:lnSpc>
                      <a:spcPct val="150000"/>
                    </a:lnSpc>
                  </a:pPr>
                  <a:r>
                    <a:rPr lang="zh-CN" altLang="en-US" sz="1400">
                      <a:solidFill>
                        <a:schemeClr val="tx1">
                          <a:lumMod val="75000"/>
                          <a:lumOff val="25000"/>
                        </a:schemeClr>
                      </a:solidFill>
                      <a:latin typeface="思源黑体 CN Light" panose="020B0300000000000000" pitchFamily="34" charset="-122"/>
                      <a:ea typeface="思源黑体 CN Light" panose="020B0300000000000000" pitchFamily="34" charset="-122"/>
                    </a:rPr>
                    <a:t>殴打在校学生；家长到学校殴打其他学生；社会青年抢劫、勒索。</a:t>
                  </a:r>
                </a:p>
              </p:txBody>
            </p:sp>
            <p:sp>
              <p:nvSpPr>
                <p:cNvPr id="77" name="TextBox 6"/>
                <p:cNvSpPr txBox="1"/>
                <p:nvPr/>
              </p:nvSpPr>
              <p:spPr>
                <a:xfrm>
                  <a:off x="1269024" y="2160151"/>
                  <a:ext cx="2342041" cy="522323"/>
                </a:xfrm>
                <a:prstGeom prst="rect">
                  <a:avLst/>
                </a:prstGeom>
                <a:noFill/>
              </p:spPr>
              <p:txBody>
                <a:bodyPr wrap="square" lIns="0" rIns="0">
                  <a:spAutoFit/>
                </a:bodyPr>
                <a:lstStyle/>
                <a:p>
                  <a:pPr lvl="0" algn="just" defTabSz="457200"/>
                  <a:r>
                    <a:rPr lang="zh-CN" altLang="en-US" sz="2000">
                      <a:solidFill>
                        <a:schemeClr val="tx1">
                          <a:lumMod val="85000"/>
                          <a:lumOff val="15000"/>
                        </a:schemeClr>
                      </a:solidFill>
                      <a:latin typeface="思源黑体 CN Bold" panose="020B0800000000000000" pitchFamily="34" charset="-122"/>
                      <a:ea typeface="思源黑体 CN Bold" panose="020B0800000000000000" pitchFamily="34" charset="-122"/>
                    </a:rPr>
                    <a:t>校外人员</a:t>
                  </a:r>
                </a:p>
              </p:txBody>
            </p:sp>
            <p:cxnSp>
              <p:nvCxnSpPr>
                <p:cNvPr id="78" name="Straight Connector 24"/>
                <p:cNvCxnSpPr/>
                <p:nvPr/>
              </p:nvCxnSpPr>
              <p:spPr bwMode="auto">
                <a:xfrm>
                  <a:off x="1277738" y="2787159"/>
                  <a:ext cx="1303711" cy="0"/>
                </a:xfrm>
                <a:prstGeom prst="line">
                  <a:avLst/>
                </a:prstGeom>
                <a:ln w="25400">
                  <a:solidFill>
                    <a:srgbClr val="B5021F"/>
                  </a:solidFill>
                </a:ln>
              </p:spPr>
              <p:style>
                <a:lnRef idx="1">
                  <a:schemeClr val="accent1"/>
                </a:lnRef>
                <a:fillRef idx="0">
                  <a:schemeClr val="accent1"/>
                </a:fillRef>
                <a:effectRef idx="0">
                  <a:schemeClr val="accent1"/>
                </a:effectRef>
                <a:fontRef idx="minor">
                  <a:schemeClr val="tx1"/>
                </a:fontRef>
              </p:style>
            </p:cxnSp>
          </p:grpSp>
        </p:grpSp>
        <p:grpSp>
          <p:nvGrpSpPr>
            <p:cNvPr id="71" name="组合 70"/>
            <p:cNvGrpSpPr/>
            <p:nvPr/>
          </p:nvGrpSpPr>
          <p:grpSpPr>
            <a:xfrm>
              <a:off x="7205027" y="1833566"/>
              <a:ext cx="2245201" cy="742943"/>
              <a:chOff x="7205027" y="1833566"/>
              <a:chExt cx="2245201" cy="742943"/>
            </a:xfrm>
          </p:grpSpPr>
          <p:sp>
            <p:nvSpPr>
              <p:cNvPr id="72" name="箭头: V 形 71"/>
              <p:cNvSpPr/>
              <p:nvPr/>
            </p:nvSpPr>
            <p:spPr>
              <a:xfrm>
                <a:off x="7205027" y="1833566"/>
                <a:ext cx="2245201" cy="742943"/>
              </a:xfrm>
              <a:prstGeom prst="chevron">
                <a:avLst>
                  <a:gd name="adj" fmla="val 2753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endParaRPr>
              </a:p>
            </p:txBody>
          </p:sp>
          <p:sp>
            <p:nvSpPr>
              <p:cNvPr id="73" name="TextBox 6"/>
              <p:cNvSpPr txBox="1"/>
              <p:nvPr/>
            </p:nvSpPr>
            <p:spPr>
              <a:xfrm>
                <a:off x="7439277" y="2004982"/>
                <a:ext cx="1776698" cy="396240"/>
              </a:xfrm>
              <a:prstGeom prst="rect">
                <a:avLst/>
              </a:prstGeom>
              <a:noFill/>
            </p:spPr>
            <p:txBody>
              <a:bodyPr wrap="square" lIns="0" rIns="0">
                <a:spAutoFit/>
              </a:bodyPr>
              <a:lstStyle/>
              <a:p>
                <a:pPr lvl="0" algn="ctr" defTabSz="457200"/>
                <a:r>
                  <a:rPr lang="en-US" altLang="zh-CN" sz="20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rPr>
                  <a:t>PART 04</a:t>
                </a:r>
              </a:p>
            </p:txBody>
          </p:sp>
        </p:grpSp>
      </p:grpSp>
      <p:grpSp>
        <p:nvGrpSpPr>
          <p:cNvPr id="81" name="组合 80"/>
          <p:cNvGrpSpPr/>
          <p:nvPr/>
        </p:nvGrpSpPr>
        <p:grpSpPr>
          <a:xfrm>
            <a:off x="9450228" y="1833566"/>
            <a:ext cx="2245201" cy="4173793"/>
            <a:chOff x="9450228" y="1833566"/>
            <a:chExt cx="2245201" cy="4173793"/>
          </a:xfrm>
        </p:grpSpPr>
        <p:sp>
          <p:nvSpPr>
            <p:cNvPr id="82" name="矩形 81"/>
            <p:cNvSpPr/>
            <p:nvPr/>
          </p:nvSpPr>
          <p:spPr>
            <a:xfrm>
              <a:off x="9463298" y="2657464"/>
              <a:ext cx="2045176" cy="334989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Bold" panose="020B0800000000000000" pitchFamily="34" charset="-122"/>
                <a:ea typeface="思源黑体 CN Bold" panose="020B0800000000000000" pitchFamily="34" charset="-122"/>
              </a:endParaRPr>
            </a:p>
          </p:txBody>
        </p:sp>
        <p:grpSp>
          <p:nvGrpSpPr>
            <p:cNvPr id="83" name="组合 82"/>
            <p:cNvGrpSpPr/>
            <p:nvPr/>
          </p:nvGrpSpPr>
          <p:grpSpPr>
            <a:xfrm>
              <a:off x="9731161" y="2927207"/>
              <a:ext cx="1777313" cy="2429085"/>
              <a:chOff x="4118597" y="1587637"/>
              <a:chExt cx="1777313" cy="2429085"/>
            </a:xfrm>
          </p:grpSpPr>
          <p:grpSp>
            <p:nvGrpSpPr>
              <p:cNvPr id="87" name="组合 86"/>
              <p:cNvGrpSpPr/>
              <p:nvPr/>
            </p:nvGrpSpPr>
            <p:grpSpPr>
              <a:xfrm>
                <a:off x="4183793" y="1587637"/>
                <a:ext cx="415926" cy="358775"/>
                <a:chOff x="5072250" y="4321643"/>
                <a:chExt cx="415926" cy="358775"/>
              </a:xfrm>
            </p:grpSpPr>
            <p:sp>
              <p:nvSpPr>
                <p:cNvPr id="92" name="Freeform 1072"/>
                <p:cNvSpPr>
                  <a:spLocks noEditPoints="1"/>
                </p:cNvSpPr>
                <p:nvPr/>
              </p:nvSpPr>
              <p:spPr bwMode="auto">
                <a:xfrm>
                  <a:off x="5072250" y="4321643"/>
                  <a:ext cx="315913" cy="358775"/>
                </a:xfrm>
                <a:custGeom>
                  <a:avLst/>
                  <a:gdLst>
                    <a:gd name="T0" fmla="*/ 105 w 123"/>
                    <a:gd name="T1" fmla="*/ 67 h 140"/>
                    <a:gd name="T2" fmla="*/ 105 w 123"/>
                    <a:gd name="T3" fmla="*/ 67 h 140"/>
                    <a:gd name="T4" fmla="*/ 123 w 123"/>
                    <a:gd name="T5" fmla="*/ 36 h 140"/>
                    <a:gd name="T6" fmla="*/ 87 w 123"/>
                    <a:gd name="T7" fmla="*/ 0 h 140"/>
                    <a:gd name="T8" fmla="*/ 51 w 123"/>
                    <a:gd name="T9" fmla="*/ 32 h 140"/>
                    <a:gd name="T10" fmla="*/ 29 w 123"/>
                    <a:gd name="T11" fmla="*/ 21 h 140"/>
                    <a:gd name="T12" fmla="*/ 4 w 123"/>
                    <a:gd name="T13" fmla="*/ 46 h 140"/>
                    <a:gd name="T14" fmla="*/ 15 w 123"/>
                    <a:gd name="T15" fmla="*/ 67 h 140"/>
                    <a:gd name="T16" fmla="*/ 14 w 123"/>
                    <a:gd name="T17" fmla="*/ 67 h 140"/>
                    <a:gd name="T18" fmla="*/ 0 w 123"/>
                    <a:gd name="T19" fmla="*/ 81 h 140"/>
                    <a:gd name="T20" fmla="*/ 0 w 123"/>
                    <a:gd name="T21" fmla="*/ 126 h 140"/>
                    <a:gd name="T22" fmla="*/ 14 w 123"/>
                    <a:gd name="T23" fmla="*/ 140 h 140"/>
                    <a:gd name="T24" fmla="*/ 105 w 123"/>
                    <a:gd name="T25" fmla="*/ 140 h 140"/>
                    <a:gd name="T26" fmla="*/ 119 w 123"/>
                    <a:gd name="T27" fmla="*/ 126 h 140"/>
                    <a:gd name="T28" fmla="*/ 119 w 123"/>
                    <a:gd name="T29" fmla="*/ 81 h 140"/>
                    <a:gd name="T30" fmla="*/ 105 w 123"/>
                    <a:gd name="T31" fmla="*/ 67 h 140"/>
                    <a:gd name="T32" fmla="*/ 44 w 123"/>
                    <a:gd name="T33" fmla="*/ 67 h 140"/>
                    <a:gd name="T34" fmla="*/ 54 w 123"/>
                    <a:gd name="T35" fmla="*/ 51 h 140"/>
                    <a:gd name="T36" fmla="*/ 70 w 123"/>
                    <a:gd name="T37" fmla="*/ 67 h 140"/>
                    <a:gd name="T38" fmla="*/ 44 w 123"/>
                    <a:gd name="T39" fmla="*/ 67 h 140"/>
                    <a:gd name="T40" fmla="*/ 62 w 123"/>
                    <a:gd name="T41" fmla="*/ 36 h 140"/>
                    <a:gd name="T42" fmla="*/ 87 w 123"/>
                    <a:gd name="T43" fmla="*/ 11 h 140"/>
                    <a:gd name="T44" fmla="*/ 112 w 123"/>
                    <a:gd name="T45" fmla="*/ 36 h 140"/>
                    <a:gd name="T46" fmla="*/ 87 w 123"/>
                    <a:gd name="T47" fmla="*/ 60 h 140"/>
                    <a:gd name="T48" fmla="*/ 62 w 123"/>
                    <a:gd name="T49" fmla="*/ 36 h 140"/>
                    <a:gd name="T50" fmla="*/ 87 w 123"/>
                    <a:gd name="T51" fmla="*/ 16 h 140"/>
                    <a:gd name="T52" fmla="*/ 67 w 123"/>
                    <a:gd name="T53" fmla="*/ 36 h 140"/>
                    <a:gd name="T54" fmla="*/ 87 w 123"/>
                    <a:gd name="T55" fmla="*/ 55 h 140"/>
                    <a:gd name="T56" fmla="*/ 107 w 123"/>
                    <a:gd name="T57" fmla="*/ 36 h 140"/>
                    <a:gd name="T58" fmla="*/ 87 w 123"/>
                    <a:gd name="T59" fmla="*/ 16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3" h="140">
                      <a:moveTo>
                        <a:pt x="105" y="67"/>
                      </a:moveTo>
                      <a:cubicBezTo>
                        <a:pt x="105" y="67"/>
                        <a:pt x="105" y="67"/>
                        <a:pt x="105" y="67"/>
                      </a:cubicBezTo>
                      <a:cubicBezTo>
                        <a:pt x="116" y="61"/>
                        <a:pt x="123" y="49"/>
                        <a:pt x="123" y="36"/>
                      </a:cubicBezTo>
                      <a:cubicBezTo>
                        <a:pt x="123" y="16"/>
                        <a:pt x="107" y="0"/>
                        <a:pt x="87" y="0"/>
                      </a:cubicBezTo>
                      <a:cubicBezTo>
                        <a:pt x="68" y="0"/>
                        <a:pt x="53" y="14"/>
                        <a:pt x="51" y="32"/>
                      </a:cubicBezTo>
                      <a:cubicBezTo>
                        <a:pt x="46" y="25"/>
                        <a:pt x="38" y="21"/>
                        <a:pt x="29" y="21"/>
                      </a:cubicBezTo>
                      <a:cubicBezTo>
                        <a:pt x="15" y="21"/>
                        <a:pt x="4" y="32"/>
                        <a:pt x="4" y="46"/>
                      </a:cubicBezTo>
                      <a:cubicBezTo>
                        <a:pt x="4" y="55"/>
                        <a:pt x="8" y="62"/>
                        <a:pt x="15" y="67"/>
                      </a:cubicBezTo>
                      <a:cubicBezTo>
                        <a:pt x="14" y="67"/>
                        <a:pt x="14" y="67"/>
                        <a:pt x="14" y="67"/>
                      </a:cubicBezTo>
                      <a:cubicBezTo>
                        <a:pt x="6" y="67"/>
                        <a:pt x="0" y="73"/>
                        <a:pt x="0" y="81"/>
                      </a:cubicBezTo>
                      <a:cubicBezTo>
                        <a:pt x="0" y="126"/>
                        <a:pt x="0" y="126"/>
                        <a:pt x="0" y="126"/>
                      </a:cubicBezTo>
                      <a:cubicBezTo>
                        <a:pt x="0" y="134"/>
                        <a:pt x="6" y="140"/>
                        <a:pt x="14" y="140"/>
                      </a:cubicBezTo>
                      <a:cubicBezTo>
                        <a:pt x="105" y="140"/>
                        <a:pt x="105" y="140"/>
                        <a:pt x="105" y="140"/>
                      </a:cubicBezTo>
                      <a:cubicBezTo>
                        <a:pt x="113" y="140"/>
                        <a:pt x="119" y="134"/>
                        <a:pt x="119" y="126"/>
                      </a:cubicBezTo>
                      <a:cubicBezTo>
                        <a:pt x="119" y="81"/>
                        <a:pt x="119" y="81"/>
                        <a:pt x="119" y="81"/>
                      </a:cubicBezTo>
                      <a:cubicBezTo>
                        <a:pt x="119" y="73"/>
                        <a:pt x="113" y="67"/>
                        <a:pt x="105" y="67"/>
                      </a:cubicBezTo>
                      <a:close/>
                      <a:moveTo>
                        <a:pt x="44" y="67"/>
                      </a:moveTo>
                      <a:cubicBezTo>
                        <a:pt x="49" y="63"/>
                        <a:pt x="53" y="58"/>
                        <a:pt x="54" y="51"/>
                      </a:cubicBezTo>
                      <a:cubicBezTo>
                        <a:pt x="58" y="58"/>
                        <a:pt x="63" y="63"/>
                        <a:pt x="70" y="67"/>
                      </a:cubicBezTo>
                      <a:lnTo>
                        <a:pt x="44" y="67"/>
                      </a:lnTo>
                      <a:close/>
                      <a:moveTo>
                        <a:pt x="62" y="36"/>
                      </a:moveTo>
                      <a:cubicBezTo>
                        <a:pt x="62" y="22"/>
                        <a:pt x="73" y="11"/>
                        <a:pt x="87" y="11"/>
                      </a:cubicBezTo>
                      <a:cubicBezTo>
                        <a:pt x="101" y="11"/>
                        <a:pt x="112" y="22"/>
                        <a:pt x="112" y="36"/>
                      </a:cubicBezTo>
                      <a:cubicBezTo>
                        <a:pt x="112" y="49"/>
                        <a:pt x="101" y="60"/>
                        <a:pt x="87" y="60"/>
                      </a:cubicBezTo>
                      <a:cubicBezTo>
                        <a:pt x="73" y="60"/>
                        <a:pt x="62" y="49"/>
                        <a:pt x="62" y="36"/>
                      </a:cubicBezTo>
                      <a:close/>
                      <a:moveTo>
                        <a:pt x="87" y="16"/>
                      </a:moveTo>
                      <a:cubicBezTo>
                        <a:pt x="76" y="16"/>
                        <a:pt x="67" y="25"/>
                        <a:pt x="67" y="36"/>
                      </a:cubicBezTo>
                      <a:cubicBezTo>
                        <a:pt x="67" y="46"/>
                        <a:pt x="76" y="55"/>
                        <a:pt x="87" y="55"/>
                      </a:cubicBezTo>
                      <a:cubicBezTo>
                        <a:pt x="98" y="55"/>
                        <a:pt x="107" y="46"/>
                        <a:pt x="107" y="36"/>
                      </a:cubicBezTo>
                      <a:cubicBezTo>
                        <a:pt x="107" y="25"/>
                        <a:pt x="98" y="16"/>
                        <a:pt x="87" y="16"/>
                      </a:cubicBezTo>
                      <a:close/>
                    </a:path>
                  </a:pathLst>
                </a:custGeom>
                <a:solidFill>
                  <a:srgbClr val="C00000"/>
                </a:solidFill>
                <a:ln w="9525">
                  <a:noFill/>
                  <a:round/>
                </a:ln>
              </p:spPr>
              <p:txBody>
                <a:bodyPr vert="horz" wrap="square" lIns="91440" tIns="45720" rIns="91440" bIns="45720" numCol="1" anchor="t" anchorCtr="0" compatLnSpc="1"/>
                <a:lstStyle/>
                <a:p>
                  <a:endParaRPr lang="zh-CN" altLang="en-US">
                    <a:solidFill>
                      <a:prstClr val="black"/>
                    </a:solidFill>
                    <a:latin typeface="思源黑体 CN Bold" panose="020B0800000000000000" pitchFamily="34" charset="-122"/>
                    <a:ea typeface="宋体" panose="02010600030101010101" pitchFamily="2" charset="-122"/>
                  </a:endParaRPr>
                </a:p>
              </p:txBody>
            </p:sp>
            <p:sp>
              <p:nvSpPr>
                <p:cNvPr id="93" name="Freeform 1073"/>
                <p:cNvSpPr/>
                <p:nvPr/>
              </p:nvSpPr>
              <p:spPr bwMode="auto">
                <a:xfrm>
                  <a:off x="5394513" y="4513731"/>
                  <a:ext cx="93663" cy="147638"/>
                </a:xfrm>
                <a:custGeom>
                  <a:avLst/>
                  <a:gdLst>
                    <a:gd name="T0" fmla="*/ 0 w 59"/>
                    <a:gd name="T1" fmla="*/ 32 h 93"/>
                    <a:gd name="T2" fmla="*/ 0 w 59"/>
                    <a:gd name="T3" fmla="*/ 63 h 93"/>
                    <a:gd name="T4" fmla="*/ 59 w 59"/>
                    <a:gd name="T5" fmla="*/ 93 h 93"/>
                    <a:gd name="T6" fmla="*/ 59 w 59"/>
                    <a:gd name="T7" fmla="*/ 0 h 93"/>
                    <a:gd name="T8" fmla="*/ 0 w 59"/>
                    <a:gd name="T9" fmla="*/ 32 h 93"/>
                  </a:gdLst>
                  <a:ahLst/>
                  <a:cxnLst>
                    <a:cxn ang="0">
                      <a:pos x="T0" y="T1"/>
                    </a:cxn>
                    <a:cxn ang="0">
                      <a:pos x="T2" y="T3"/>
                    </a:cxn>
                    <a:cxn ang="0">
                      <a:pos x="T4" y="T5"/>
                    </a:cxn>
                    <a:cxn ang="0">
                      <a:pos x="T6" y="T7"/>
                    </a:cxn>
                    <a:cxn ang="0">
                      <a:pos x="T8" y="T9"/>
                    </a:cxn>
                  </a:cxnLst>
                  <a:rect l="0" t="0" r="r" b="b"/>
                  <a:pathLst>
                    <a:path w="59" h="93">
                      <a:moveTo>
                        <a:pt x="0" y="32"/>
                      </a:moveTo>
                      <a:lnTo>
                        <a:pt x="0" y="63"/>
                      </a:lnTo>
                      <a:lnTo>
                        <a:pt x="59" y="93"/>
                      </a:lnTo>
                      <a:lnTo>
                        <a:pt x="59" y="0"/>
                      </a:lnTo>
                      <a:lnTo>
                        <a:pt x="0" y="32"/>
                      </a:lnTo>
                      <a:close/>
                    </a:path>
                  </a:pathLst>
                </a:custGeom>
                <a:solidFill>
                  <a:srgbClr val="C00000"/>
                </a:solidFill>
                <a:ln w="9525">
                  <a:noFill/>
                  <a:round/>
                </a:ln>
              </p:spPr>
              <p:txBody>
                <a:bodyPr vert="horz" wrap="square" lIns="91440" tIns="45720" rIns="91440" bIns="45720" numCol="1" anchor="t" anchorCtr="0" compatLnSpc="1"/>
                <a:lstStyle/>
                <a:p>
                  <a:endParaRPr lang="zh-CN" altLang="en-US">
                    <a:solidFill>
                      <a:prstClr val="black"/>
                    </a:solidFill>
                    <a:latin typeface="思源黑体 CN Bold" panose="020B0800000000000000" pitchFamily="34" charset="-122"/>
                    <a:ea typeface="宋体" panose="02010600030101010101" pitchFamily="2" charset="-122"/>
                  </a:endParaRPr>
                </a:p>
              </p:txBody>
            </p:sp>
          </p:grpSp>
          <p:grpSp>
            <p:nvGrpSpPr>
              <p:cNvPr id="88" name="组合 87"/>
              <p:cNvGrpSpPr/>
              <p:nvPr/>
            </p:nvGrpSpPr>
            <p:grpSpPr>
              <a:xfrm>
                <a:off x="4118597" y="2123191"/>
                <a:ext cx="1777313" cy="1893531"/>
                <a:chOff x="1268215" y="2160151"/>
                <a:chExt cx="2342852" cy="2496049"/>
              </a:xfrm>
            </p:grpSpPr>
            <p:sp>
              <p:nvSpPr>
                <p:cNvPr id="89" name="TextBox 7"/>
                <p:cNvSpPr txBox="1"/>
                <p:nvPr/>
              </p:nvSpPr>
              <p:spPr>
                <a:xfrm>
                  <a:off x="1268214" y="2874707"/>
                  <a:ext cx="1978276" cy="1808041"/>
                </a:xfrm>
                <a:prstGeom prst="rect">
                  <a:avLst/>
                </a:prstGeom>
                <a:noFill/>
              </p:spPr>
              <p:txBody>
                <a:bodyPr wrap="square" lIns="0" rIns="0">
                  <a:spAutoFit/>
                </a:bodyPr>
                <a:lstStyle/>
                <a:p>
                  <a:pPr algn="just" defTabSz="457200">
                    <a:lnSpc>
                      <a:spcPct val="150000"/>
                    </a:lnSpc>
                  </a:pPr>
                  <a:r>
                    <a:rPr lang="zh-CN" altLang="en-US" sz="1400">
                      <a:solidFill>
                        <a:schemeClr val="tx1">
                          <a:lumMod val="75000"/>
                          <a:lumOff val="25000"/>
                        </a:schemeClr>
                      </a:solidFill>
                      <a:latin typeface="思源黑体 CN Light" panose="020B0300000000000000" pitchFamily="34" charset="-122"/>
                      <a:ea typeface="思源黑体 CN Light" panose="020B0300000000000000" pitchFamily="34" charset="-122"/>
                    </a:rPr>
                    <a:t>高年级学生殴打低年级学生或者抢劫、勒索低年级同学财物的案件等。</a:t>
                  </a:r>
                </a:p>
              </p:txBody>
            </p:sp>
            <p:sp>
              <p:nvSpPr>
                <p:cNvPr id="90" name="TextBox 6"/>
                <p:cNvSpPr txBox="1"/>
                <p:nvPr/>
              </p:nvSpPr>
              <p:spPr>
                <a:xfrm>
                  <a:off x="1269024" y="2160151"/>
                  <a:ext cx="2342041" cy="522323"/>
                </a:xfrm>
                <a:prstGeom prst="rect">
                  <a:avLst/>
                </a:prstGeom>
                <a:noFill/>
              </p:spPr>
              <p:txBody>
                <a:bodyPr wrap="square" lIns="0" rIns="0">
                  <a:spAutoFit/>
                </a:bodyPr>
                <a:lstStyle/>
                <a:p>
                  <a:pPr lvl="0" algn="just" defTabSz="457200"/>
                  <a:r>
                    <a:rPr lang="zh-CN" altLang="en-US" sz="2000">
                      <a:solidFill>
                        <a:schemeClr val="tx1">
                          <a:lumMod val="85000"/>
                          <a:lumOff val="15000"/>
                        </a:schemeClr>
                      </a:solidFill>
                      <a:latin typeface="思源黑体 CN Bold" panose="020B0800000000000000" pitchFamily="34" charset="-122"/>
                      <a:ea typeface="思源黑体 CN Bold" panose="020B0800000000000000" pitchFamily="34" charset="-122"/>
                    </a:rPr>
                    <a:t>同学之间</a:t>
                  </a:r>
                </a:p>
              </p:txBody>
            </p:sp>
            <p:cxnSp>
              <p:nvCxnSpPr>
                <p:cNvPr id="91" name="Straight Connector 24"/>
                <p:cNvCxnSpPr/>
                <p:nvPr/>
              </p:nvCxnSpPr>
              <p:spPr bwMode="auto">
                <a:xfrm>
                  <a:off x="1277738" y="2787159"/>
                  <a:ext cx="1303711" cy="0"/>
                </a:xfrm>
                <a:prstGeom prst="line">
                  <a:avLst/>
                </a:prstGeom>
                <a:ln w="25400">
                  <a:solidFill>
                    <a:srgbClr val="B5021F"/>
                  </a:solidFill>
                </a:ln>
              </p:spPr>
              <p:style>
                <a:lnRef idx="1">
                  <a:schemeClr val="accent1"/>
                </a:lnRef>
                <a:fillRef idx="0">
                  <a:schemeClr val="accent1"/>
                </a:fillRef>
                <a:effectRef idx="0">
                  <a:schemeClr val="accent1"/>
                </a:effectRef>
                <a:fontRef idx="minor">
                  <a:schemeClr val="tx1"/>
                </a:fontRef>
              </p:style>
            </p:cxnSp>
          </p:grpSp>
        </p:grpSp>
        <p:grpSp>
          <p:nvGrpSpPr>
            <p:cNvPr id="84" name="组合 83"/>
            <p:cNvGrpSpPr/>
            <p:nvPr/>
          </p:nvGrpSpPr>
          <p:grpSpPr>
            <a:xfrm>
              <a:off x="9450228" y="1833566"/>
              <a:ext cx="2245201" cy="742943"/>
              <a:chOff x="9450228" y="1833566"/>
              <a:chExt cx="2245201" cy="742943"/>
            </a:xfrm>
          </p:grpSpPr>
          <p:sp>
            <p:nvSpPr>
              <p:cNvPr id="85" name="箭头: V 形 84"/>
              <p:cNvSpPr/>
              <p:nvPr/>
            </p:nvSpPr>
            <p:spPr>
              <a:xfrm>
                <a:off x="9450228" y="1833566"/>
                <a:ext cx="2245201" cy="742943"/>
              </a:xfrm>
              <a:prstGeom prst="chevron">
                <a:avLst>
                  <a:gd name="adj" fmla="val 27530"/>
                </a:avLst>
              </a:prstGeom>
              <a:gradFill>
                <a:gsLst>
                  <a:gs pos="100000">
                    <a:srgbClr val="B5021F"/>
                  </a:gs>
                  <a:gs pos="0">
                    <a:srgbClr val="F0002D"/>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endParaRPr>
              </a:p>
            </p:txBody>
          </p:sp>
          <p:sp>
            <p:nvSpPr>
              <p:cNvPr id="86" name="TextBox 6"/>
              <p:cNvSpPr txBox="1"/>
              <p:nvPr/>
            </p:nvSpPr>
            <p:spPr>
              <a:xfrm>
                <a:off x="9684478" y="1994696"/>
                <a:ext cx="1776698" cy="396240"/>
              </a:xfrm>
              <a:prstGeom prst="rect">
                <a:avLst/>
              </a:prstGeom>
              <a:noFill/>
            </p:spPr>
            <p:txBody>
              <a:bodyPr wrap="square" lIns="0" rIns="0">
                <a:spAutoFit/>
              </a:bodyPr>
              <a:lstStyle/>
              <a:p>
                <a:pPr lvl="0" algn="ctr" defTabSz="457200"/>
                <a:r>
                  <a:rPr lang="en-US" altLang="zh-CN" sz="20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rPr>
                  <a:t>PART 05</a:t>
                </a:r>
              </a:p>
            </p:txBody>
          </p:sp>
        </p:grpSp>
      </p:grpSp>
      <p:sp>
        <p:nvSpPr>
          <p:cNvPr id="2" name="文本框 1"/>
          <p:cNvSpPr txBox="1"/>
          <p:nvPr/>
        </p:nvSpPr>
        <p:spPr>
          <a:xfrm>
            <a:off x="5450889" y="362906"/>
            <a:ext cx="1367161" cy="200055"/>
          </a:xfrm>
          <a:prstGeom prst="rect">
            <a:avLst/>
          </a:prstGeom>
          <a:noFill/>
        </p:spPr>
        <p:txBody>
          <a:bodyPr wrap="square" rtlCol="0">
            <a:spAutoFit/>
          </a:bodyPr>
          <a:lstStyle/>
          <a:p>
            <a:r>
              <a:rPr lang="en-US" altLang="zh-CN" sz="700" dirty="0">
                <a:solidFill>
                  <a:srgbClr val="FFFFFF"/>
                </a:solidFill>
              </a:rPr>
              <a:t>https://www.ypppt.com/</a:t>
            </a:r>
            <a:endParaRPr lang="zh-CN" altLang="en-US" sz="700" dirty="0">
              <a:solidFill>
                <a:srgbClr val="FFFFFF"/>
              </a:solidFill>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anim calcmode="lin" valueType="num">
                                      <p:cBhvr>
                                        <p:cTn id="8" dur="500" fill="hold"/>
                                        <p:tgtEl>
                                          <p:spTgt spid="29"/>
                                        </p:tgtEl>
                                        <p:attrNameLst>
                                          <p:attrName>ppt_x</p:attrName>
                                        </p:attrNameLst>
                                      </p:cBhvr>
                                      <p:tavLst>
                                        <p:tav tm="0">
                                          <p:val>
                                            <p:strVal val="#ppt_x"/>
                                          </p:val>
                                        </p:tav>
                                        <p:tav tm="100000">
                                          <p:val>
                                            <p:strVal val="#ppt_x"/>
                                          </p:val>
                                        </p:tav>
                                      </p:tavLst>
                                    </p:anim>
                                    <p:anim calcmode="lin" valueType="num">
                                      <p:cBhvr>
                                        <p:cTn id="9" dur="500" fill="hold"/>
                                        <p:tgtEl>
                                          <p:spTgt spid="29"/>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42"/>
                                        </p:tgtEl>
                                        <p:attrNameLst>
                                          <p:attrName>style.visibility</p:attrName>
                                        </p:attrNameLst>
                                      </p:cBhvr>
                                      <p:to>
                                        <p:strVal val="visible"/>
                                      </p:to>
                                    </p:set>
                                    <p:animEffect transition="in" filter="fade">
                                      <p:cBhvr>
                                        <p:cTn id="13" dur="500"/>
                                        <p:tgtEl>
                                          <p:spTgt spid="42"/>
                                        </p:tgtEl>
                                      </p:cBhvr>
                                    </p:animEffect>
                                    <p:anim calcmode="lin" valueType="num">
                                      <p:cBhvr>
                                        <p:cTn id="14" dur="500" fill="hold"/>
                                        <p:tgtEl>
                                          <p:spTgt spid="42"/>
                                        </p:tgtEl>
                                        <p:attrNameLst>
                                          <p:attrName>ppt_x</p:attrName>
                                        </p:attrNameLst>
                                      </p:cBhvr>
                                      <p:tavLst>
                                        <p:tav tm="0">
                                          <p:val>
                                            <p:strVal val="#ppt_x"/>
                                          </p:val>
                                        </p:tav>
                                        <p:tav tm="100000">
                                          <p:val>
                                            <p:strVal val="#ppt_x"/>
                                          </p:val>
                                        </p:tav>
                                      </p:tavLst>
                                    </p:anim>
                                    <p:anim calcmode="lin" valueType="num">
                                      <p:cBhvr>
                                        <p:cTn id="15" dur="500" fill="hold"/>
                                        <p:tgtEl>
                                          <p:spTgt spid="42"/>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000"/>
                            </p:stCondLst>
                            <p:childTnLst>
                              <p:par>
                                <p:cTn id="17" presetID="42" presetClass="entr" presetSubtype="0" fill="hold" nodeType="afterEffect">
                                  <p:stCondLst>
                                    <p:cond delay="0"/>
                                  </p:stCondLst>
                                  <p:childTnLst>
                                    <p:set>
                                      <p:cBhvr>
                                        <p:cTn id="18" dur="1" fill="hold">
                                          <p:stCondLst>
                                            <p:cond delay="0"/>
                                          </p:stCondLst>
                                        </p:cTn>
                                        <p:tgtEl>
                                          <p:spTgt spid="55"/>
                                        </p:tgtEl>
                                        <p:attrNameLst>
                                          <p:attrName>style.visibility</p:attrName>
                                        </p:attrNameLst>
                                      </p:cBhvr>
                                      <p:to>
                                        <p:strVal val="visible"/>
                                      </p:to>
                                    </p:set>
                                    <p:animEffect transition="in" filter="fade">
                                      <p:cBhvr>
                                        <p:cTn id="19" dur="500"/>
                                        <p:tgtEl>
                                          <p:spTgt spid="55"/>
                                        </p:tgtEl>
                                      </p:cBhvr>
                                    </p:animEffect>
                                    <p:anim calcmode="lin" valueType="num">
                                      <p:cBhvr>
                                        <p:cTn id="20" dur="500" fill="hold"/>
                                        <p:tgtEl>
                                          <p:spTgt spid="55"/>
                                        </p:tgtEl>
                                        <p:attrNameLst>
                                          <p:attrName>ppt_x</p:attrName>
                                        </p:attrNameLst>
                                      </p:cBhvr>
                                      <p:tavLst>
                                        <p:tav tm="0">
                                          <p:val>
                                            <p:strVal val="#ppt_x"/>
                                          </p:val>
                                        </p:tav>
                                        <p:tav tm="100000">
                                          <p:val>
                                            <p:strVal val="#ppt_x"/>
                                          </p:val>
                                        </p:tav>
                                      </p:tavLst>
                                    </p:anim>
                                    <p:anim calcmode="lin" valueType="num">
                                      <p:cBhvr>
                                        <p:cTn id="21" dur="500" fill="hold"/>
                                        <p:tgtEl>
                                          <p:spTgt spid="55"/>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1500"/>
                            </p:stCondLst>
                            <p:childTnLst>
                              <p:par>
                                <p:cTn id="23" presetID="42" presetClass="entr" presetSubtype="0" fill="hold" nodeType="afterEffect">
                                  <p:stCondLst>
                                    <p:cond delay="0"/>
                                  </p:stCondLst>
                                  <p:childTnLst>
                                    <p:set>
                                      <p:cBhvr>
                                        <p:cTn id="24" dur="1" fill="hold">
                                          <p:stCondLst>
                                            <p:cond delay="0"/>
                                          </p:stCondLst>
                                        </p:cTn>
                                        <p:tgtEl>
                                          <p:spTgt spid="68"/>
                                        </p:tgtEl>
                                        <p:attrNameLst>
                                          <p:attrName>style.visibility</p:attrName>
                                        </p:attrNameLst>
                                      </p:cBhvr>
                                      <p:to>
                                        <p:strVal val="visible"/>
                                      </p:to>
                                    </p:set>
                                    <p:animEffect transition="in" filter="fade">
                                      <p:cBhvr>
                                        <p:cTn id="25" dur="500"/>
                                        <p:tgtEl>
                                          <p:spTgt spid="68"/>
                                        </p:tgtEl>
                                      </p:cBhvr>
                                    </p:animEffect>
                                    <p:anim calcmode="lin" valueType="num">
                                      <p:cBhvr>
                                        <p:cTn id="26" dur="500" fill="hold"/>
                                        <p:tgtEl>
                                          <p:spTgt spid="68"/>
                                        </p:tgtEl>
                                        <p:attrNameLst>
                                          <p:attrName>ppt_x</p:attrName>
                                        </p:attrNameLst>
                                      </p:cBhvr>
                                      <p:tavLst>
                                        <p:tav tm="0">
                                          <p:val>
                                            <p:strVal val="#ppt_x"/>
                                          </p:val>
                                        </p:tav>
                                        <p:tav tm="100000">
                                          <p:val>
                                            <p:strVal val="#ppt_x"/>
                                          </p:val>
                                        </p:tav>
                                      </p:tavLst>
                                    </p:anim>
                                    <p:anim calcmode="lin" valueType="num">
                                      <p:cBhvr>
                                        <p:cTn id="27" dur="500" fill="hold"/>
                                        <p:tgtEl>
                                          <p:spTgt spid="68"/>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2000"/>
                            </p:stCondLst>
                            <p:childTnLst>
                              <p:par>
                                <p:cTn id="29" presetID="42" presetClass="entr" presetSubtype="0" fill="hold" nodeType="afterEffect">
                                  <p:stCondLst>
                                    <p:cond delay="0"/>
                                  </p:stCondLst>
                                  <p:childTnLst>
                                    <p:set>
                                      <p:cBhvr>
                                        <p:cTn id="30" dur="1" fill="hold">
                                          <p:stCondLst>
                                            <p:cond delay="0"/>
                                          </p:stCondLst>
                                        </p:cTn>
                                        <p:tgtEl>
                                          <p:spTgt spid="81"/>
                                        </p:tgtEl>
                                        <p:attrNameLst>
                                          <p:attrName>style.visibility</p:attrName>
                                        </p:attrNameLst>
                                      </p:cBhvr>
                                      <p:to>
                                        <p:strVal val="visible"/>
                                      </p:to>
                                    </p:set>
                                    <p:animEffect transition="in" filter="fade">
                                      <p:cBhvr>
                                        <p:cTn id="31" dur="500"/>
                                        <p:tgtEl>
                                          <p:spTgt spid="81"/>
                                        </p:tgtEl>
                                      </p:cBhvr>
                                    </p:animEffect>
                                    <p:anim calcmode="lin" valueType="num">
                                      <p:cBhvr>
                                        <p:cTn id="32" dur="500" fill="hold"/>
                                        <p:tgtEl>
                                          <p:spTgt spid="81"/>
                                        </p:tgtEl>
                                        <p:attrNameLst>
                                          <p:attrName>ppt_x</p:attrName>
                                        </p:attrNameLst>
                                      </p:cBhvr>
                                      <p:tavLst>
                                        <p:tav tm="0">
                                          <p:val>
                                            <p:strVal val="#ppt_x"/>
                                          </p:val>
                                        </p:tav>
                                        <p:tav tm="100000">
                                          <p:val>
                                            <p:strVal val="#ppt_x"/>
                                          </p:val>
                                        </p:tav>
                                      </p:tavLst>
                                    </p:anim>
                                    <p:anim calcmode="lin" valueType="num">
                                      <p:cBhvr>
                                        <p:cTn id="33" dur="500" fill="hold"/>
                                        <p:tgtEl>
                                          <p:spTgt spid="8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grpSp>
        <p:nvGrpSpPr>
          <p:cNvPr id="3" name="组合 2"/>
          <p:cNvGrpSpPr/>
          <p:nvPr/>
        </p:nvGrpSpPr>
        <p:grpSpPr>
          <a:xfrm>
            <a:off x="323733" y="266226"/>
            <a:ext cx="4194377" cy="608547"/>
            <a:chOff x="2411323" y="2909753"/>
            <a:chExt cx="5285751" cy="766891"/>
          </a:xfrm>
        </p:grpSpPr>
        <p:sp>
          <p:nvSpPr>
            <p:cNvPr id="5" name="椭圆 4"/>
            <p:cNvSpPr/>
            <p:nvPr/>
          </p:nvSpPr>
          <p:spPr>
            <a:xfrm>
              <a:off x="2411323" y="2909753"/>
              <a:ext cx="766892" cy="766891"/>
            </a:xfrm>
            <a:prstGeom prst="ellipse">
              <a:avLst/>
            </a:prstGeom>
            <a:gradFill flip="none" rotWithShape="1">
              <a:gsLst>
                <a:gs pos="49000">
                  <a:srgbClr val="D40000"/>
                </a:gs>
                <a:gs pos="50000">
                  <a:srgbClr val="AE0001"/>
                </a:gs>
              </a:gsLst>
              <a:lin ang="5400000" scaled="1"/>
            </a:gradFill>
            <a:ln w="38100" cap="flat" cmpd="sng" algn="ctr">
              <a:noFill/>
              <a:prstDash val="solid"/>
              <a:miter lim="800000"/>
            </a:ln>
            <a:effectLst>
              <a:outerShdw blurRad="1270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400" kern="0">
                <a:solidFill>
                  <a:prstClr val="white"/>
                </a:solidFill>
                <a:latin typeface="思源黑体 CN Bold" panose="020B0800000000000000" pitchFamily="34" charset="-122"/>
                <a:ea typeface="思源黑体 CN Bold" panose="020B0800000000000000" pitchFamily="34" charset="-122"/>
              </a:endParaRPr>
            </a:p>
          </p:txBody>
        </p:sp>
        <p:sp>
          <p:nvSpPr>
            <p:cNvPr id="6" name="文本框 5"/>
            <p:cNvSpPr txBox="1"/>
            <p:nvPr>
              <p:custDataLst>
                <p:tags r:id="rId1"/>
              </p:custDataLst>
            </p:nvPr>
          </p:nvSpPr>
          <p:spPr>
            <a:xfrm>
              <a:off x="3387915" y="3031589"/>
              <a:ext cx="4309160" cy="499342"/>
            </a:xfrm>
            <a:prstGeom prst="rect">
              <a:avLst/>
            </a:prstGeom>
            <a:noFill/>
          </p:spPr>
          <p:txBody>
            <a:bodyPr wrap="square" rtlCol="0">
              <a:spAutoFit/>
            </a:bodyPr>
            <a:lstStyle/>
            <a:p>
              <a:pPr lvl="0"/>
              <a:r>
                <a:rPr lang="zh-CN" altLang="en-US" sz="2000">
                  <a:solidFill>
                    <a:schemeClr val="tx1">
                      <a:lumMod val="85000"/>
                      <a:lumOff val="15000"/>
                    </a:schemeClr>
                  </a:solidFill>
                  <a:latin typeface="思源黑体 CN Bold" panose="020B0800000000000000" pitchFamily="34" charset="-122"/>
                  <a:ea typeface="思源黑体 CN Bold" panose="020B0800000000000000" pitchFamily="34" charset="-122"/>
                </a:rPr>
                <a:t>法治变革背景下的依法治校</a:t>
              </a:r>
            </a:p>
          </p:txBody>
        </p:sp>
        <p:sp>
          <p:nvSpPr>
            <p:cNvPr id="7" name="文本框 38"/>
            <p:cNvSpPr txBox="1"/>
            <p:nvPr>
              <p:custDataLst>
                <p:tags r:id="rId2"/>
              </p:custDataLst>
            </p:nvPr>
          </p:nvSpPr>
          <p:spPr>
            <a:xfrm>
              <a:off x="2411323" y="3031589"/>
              <a:ext cx="766892" cy="499342"/>
            </a:xfrm>
            <a:prstGeom prst="rect">
              <a:avLst/>
            </a:prstGeom>
            <a:noFill/>
          </p:spPr>
          <p:txBody>
            <a:bodyPr wrap="square" rtlCol="0">
              <a:spAutoFit/>
            </a:bodyPr>
            <a:lstStyle/>
            <a:p>
              <a:pPr lvl="0" algn="ctr"/>
              <a:r>
                <a:rPr lang="en-US" altLang="zh-CN" sz="20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rPr>
                <a:t>01</a:t>
              </a:r>
            </a:p>
          </p:txBody>
        </p:sp>
      </p:grpSp>
      <p:grpSp>
        <p:nvGrpSpPr>
          <p:cNvPr id="94" name="组合 93"/>
          <p:cNvGrpSpPr/>
          <p:nvPr/>
        </p:nvGrpSpPr>
        <p:grpSpPr>
          <a:xfrm>
            <a:off x="1240893" y="1658178"/>
            <a:ext cx="2883018" cy="4105275"/>
            <a:chOff x="1250832" y="1866900"/>
            <a:chExt cx="2883018" cy="4105275"/>
          </a:xfrm>
        </p:grpSpPr>
        <p:sp>
          <p:nvSpPr>
            <p:cNvPr id="95" name="矩形 94"/>
            <p:cNvSpPr/>
            <p:nvPr/>
          </p:nvSpPr>
          <p:spPr>
            <a:xfrm>
              <a:off x="1253745" y="1866900"/>
              <a:ext cx="2877193" cy="4105275"/>
            </a:xfrm>
            <a:prstGeom prst="rect">
              <a:avLst/>
            </a:prstGeom>
            <a:noFill/>
            <a:ln w="19050" cap="flat" cmpd="sng" algn="ctr">
              <a:solidFill>
                <a:schemeClr val="tx1">
                  <a:lumMod val="85000"/>
                  <a:lumOff val="15000"/>
                </a:schemeClr>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chemeClr val="tx1">
                    <a:lumMod val="75000"/>
                    <a:lumOff val="25000"/>
                  </a:schemeClr>
                </a:solidFill>
                <a:uLnTx/>
                <a:uFillTx/>
                <a:latin typeface="思源黑体 CN Bold" panose="020B0800000000000000" pitchFamily="34" charset="-122"/>
                <a:ea typeface="思源黑体 CN Bold" panose="020B0800000000000000" pitchFamily="34" charset="-122"/>
                <a:cs typeface="+mn-cs"/>
              </a:endParaRPr>
            </a:p>
          </p:txBody>
        </p:sp>
        <p:sp>
          <p:nvSpPr>
            <p:cNvPr id="96" name="直角三角形 95"/>
            <p:cNvSpPr/>
            <p:nvPr/>
          </p:nvSpPr>
          <p:spPr>
            <a:xfrm>
              <a:off x="1250832" y="4533900"/>
              <a:ext cx="1511417" cy="381000"/>
            </a:xfrm>
            <a:prstGeom prst="rtTriangle">
              <a:avLst/>
            </a:prstGeom>
            <a:solidFill>
              <a:schemeClr val="tx1">
                <a:lumMod val="85000"/>
                <a:lumOff val="15000"/>
                <a:alpha val="25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chemeClr val="tx1">
                    <a:lumMod val="75000"/>
                    <a:lumOff val="25000"/>
                  </a:schemeClr>
                </a:solidFill>
                <a:uLnTx/>
                <a:uFillTx/>
                <a:latin typeface="思源黑体 CN Bold" panose="020B0800000000000000" pitchFamily="34" charset="-122"/>
                <a:ea typeface="思源黑体 CN Bold" panose="020B0800000000000000" pitchFamily="34" charset="-122"/>
                <a:cs typeface="+mn-cs"/>
              </a:endParaRPr>
            </a:p>
          </p:txBody>
        </p:sp>
        <p:sp>
          <p:nvSpPr>
            <p:cNvPr id="97" name="流程图: 手动输入 96"/>
            <p:cNvSpPr/>
            <p:nvPr/>
          </p:nvSpPr>
          <p:spPr>
            <a:xfrm>
              <a:off x="1253745" y="4467225"/>
              <a:ext cx="2880105" cy="1504950"/>
            </a:xfrm>
            <a:prstGeom prst="flowChartManualInput">
              <a:avLst/>
            </a:prstGeom>
            <a:gradFill>
              <a:gsLst>
                <a:gs pos="100000">
                  <a:srgbClr val="B5021F"/>
                </a:gs>
                <a:gs pos="0">
                  <a:srgbClr val="F0002D"/>
                </a:gs>
              </a:gsLst>
              <a:lin ang="2700000" scaled="1"/>
            </a:gradFill>
            <a:ln w="12700" cap="flat" cmpd="sng" algn="ctr">
              <a:noFill/>
              <a:prstDash val="solid"/>
              <a:miter lim="800000"/>
            </a:ln>
            <a:effectLst>
              <a:outerShdw blurRad="381000" algn="ctr" rotWithShape="0">
                <a:prstClr val="black">
                  <a:alpha val="25000"/>
                </a:prstClr>
              </a:outerShdw>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chemeClr val="tx1">
                    <a:lumMod val="75000"/>
                    <a:lumOff val="25000"/>
                  </a:schemeClr>
                </a:solidFill>
                <a:uLnTx/>
                <a:uFillTx/>
                <a:latin typeface="思源黑体 CN Bold" panose="020B0800000000000000" pitchFamily="34" charset="-122"/>
                <a:ea typeface="思源黑体 CN Bold" panose="020B0800000000000000" pitchFamily="34" charset="-122"/>
                <a:cs typeface="+mn-cs"/>
              </a:endParaRPr>
            </a:p>
          </p:txBody>
        </p:sp>
        <p:sp>
          <p:nvSpPr>
            <p:cNvPr id="98" name="文本框 97"/>
            <p:cNvSpPr txBox="1"/>
            <p:nvPr/>
          </p:nvSpPr>
          <p:spPr>
            <a:xfrm>
              <a:off x="1450857" y="2120354"/>
              <a:ext cx="2482968" cy="396240"/>
            </a:xfrm>
            <a:prstGeom prst="rect">
              <a:avLst/>
            </a:prstGeom>
            <a:noFill/>
          </p:spPr>
          <p:txBody>
            <a:bodyPr wrap="square" rtlCol="0">
              <a:spAutoFit/>
            </a:bodyPr>
            <a:lstStyle/>
            <a:p>
              <a:pPr algn="ctr"/>
              <a:r>
                <a:rPr lang="zh-CN" altLang="en-US" sz="2000">
                  <a:gradFill>
                    <a:gsLst>
                      <a:gs pos="100000">
                        <a:srgbClr val="B5021F"/>
                      </a:gs>
                      <a:gs pos="0">
                        <a:srgbClr val="F0002D"/>
                      </a:gs>
                    </a:gsLst>
                    <a:lin ang="2700000" scaled="1"/>
                  </a:gradFill>
                  <a:latin typeface="思源黑体 CN Bold" panose="020B0800000000000000" pitchFamily="34" charset="-122"/>
                  <a:ea typeface="思源黑体 CN Bold" panose="020B0800000000000000" pitchFamily="34" charset="-122"/>
                </a:rPr>
                <a:t>十八、十九大报告</a:t>
              </a:r>
            </a:p>
          </p:txBody>
        </p:sp>
        <p:sp>
          <p:nvSpPr>
            <p:cNvPr id="99" name="矩形 98"/>
            <p:cNvSpPr/>
            <p:nvPr/>
          </p:nvSpPr>
          <p:spPr>
            <a:xfrm>
              <a:off x="1450857" y="2786397"/>
              <a:ext cx="2482968" cy="1463040"/>
            </a:xfrm>
            <a:prstGeom prst="rect">
              <a:avLst/>
            </a:prstGeom>
            <a:noFill/>
            <a:effectLst>
              <a:outerShdw blurRad="381000" algn="ctr" rotWithShape="0">
                <a:prstClr val="black">
                  <a:alpha val="25000"/>
                </a:prstClr>
              </a:outerShdw>
            </a:effectLst>
          </p:spPr>
          <p:txBody>
            <a:bodyPr wrap="square" rtlCol="0">
              <a:spAutoFit/>
            </a:bodyPr>
            <a:lstStyle/>
            <a:p>
              <a:pPr lvl="0" algn="ctr">
                <a:lnSpc>
                  <a:spcPct val="150000"/>
                </a:lnSpc>
              </a:pPr>
              <a:r>
                <a:rPr lang="zh-CN" altLang="en-US" sz="1200">
                  <a:solidFill>
                    <a:prstClr val="black">
                      <a:lumMod val="75000"/>
                      <a:lumOff val="25000"/>
                    </a:prstClr>
                  </a:solidFill>
                  <a:latin typeface="思源黑体 CN Light" panose="020B0300000000000000" pitchFamily="34" charset="-122"/>
                  <a:ea typeface="思源黑体 CN Light" panose="020B0300000000000000" pitchFamily="34" charset="-122"/>
                  <a:sym typeface="+mn-ea"/>
                </a:rPr>
                <a:t> 将“依法治国”方略提到新高度。全面推进依法治国、加快建设社会主义法治国家。</a:t>
              </a:r>
            </a:p>
            <a:p>
              <a:pPr lvl="0" algn="ctr">
                <a:lnSpc>
                  <a:spcPct val="150000"/>
                </a:lnSpc>
              </a:pPr>
              <a:r>
                <a:rPr lang="zh-CN" altLang="en-US" sz="1200">
                  <a:solidFill>
                    <a:prstClr val="black">
                      <a:lumMod val="75000"/>
                      <a:lumOff val="25000"/>
                    </a:prstClr>
                  </a:solidFill>
                  <a:latin typeface="思源黑体 CN Light" panose="020B0300000000000000" pitchFamily="34" charset="-122"/>
                  <a:ea typeface="思源黑体 CN Light" panose="020B0300000000000000" pitchFamily="34" charset="-122"/>
                  <a:sym typeface="+mn-ea"/>
                </a:rPr>
                <a:t>成立中央全面依法治国领导小组，加强对法治中国建设的统一领导。</a:t>
              </a:r>
            </a:p>
          </p:txBody>
        </p:sp>
      </p:grpSp>
      <p:grpSp>
        <p:nvGrpSpPr>
          <p:cNvPr id="100" name="组合 99"/>
          <p:cNvGrpSpPr/>
          <p:nvPr/>
        </p:nvGrpSpPr>
        <p:grpSpPr>
          <a:xfrm>
            <a:off x="4641640" y="1658178"/>
            <a:ext cx="2883017" cy="4105275"/>
            <a:chOff x="4651579" y="1866900"/>
            <a:chExt cx="2883017" cy="4105275"/>
          </a:xfrm>
        </p:grpSpPr>
        <p:sp>
          <p:nvSpPr>
            <p:cNvPr id="101" name="直角三角形 100"/>
            <p:cNvSpPr/>
            <p:nvPr/>
          </p:nvSpPr>
          <p:spPr>
            <a:xfrm>
              <a:off x="4651579" y="4533900"/>
              <a:ext cx="1511417" cy="381000"/>
            </a:xfrm>
            <a:prstGeom prst="rtTriangle">
              <a:avLst/>
            </a:prstGeom>
            <a:solidFill>
              <a:schemeClr val="tx1">
                <a:lumMod val="85000"/>
                <a:lumOff val="15000"/>
                <a:alpha val="25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chemeClr val="tx1">
                    <a:lumMod val="75000"/>
                    <a:lumOff val="25000"/>
                  </a:schemeClr>
                </a:solidFill>
                <a:uLnTx/>
                <a:uFillTx/>
                <a:latin typeface="思源黑体 CN Bold" panose="020B0800000000000000" pitchFamily="34" charset="-122"/>
                <a:ea typeface="思源黑体 CN Bold" panose="020B0800000000000000" pitchFamily="34" charset="-122"/>
                <a:cs typeface="+mn-cs"/>
              </a:endParaRPr>
            </a:p>
          </p:txBody>
        </p:sp>
        <p:sp>
          <p:nvSpPr>
            <p:cNvPr id="102" name="矩形 101"/>
            <p:cNvSpPr/>
            <p:nvPr/>
          </p:nvSpPr>
          <p:spPr>
            <a:xfrm>
              <a:off x="4657403" y="1866900"/>
              <a:ext cx="2877193" cy="4105275"/>
            </a:xfrm>
            <a:prstGeom prst="rect">
              <a:avLst/>
            </a:prstGeom>
            <a:noFill/>
            <a:ln w="19050" cap="flat" cmpd="sng" algn="ctr">
              <a:solidFill>
                <a:schemeClr val="tx1">
                  <a:lumMod val="85000"/>
                  <a:lumOff val="15000"/>
                </a:schemeClr>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chemeClr val="tx1">
                    <a:lumMod val="75000"/>
                    <a:lumOff val="25000"/>
                  </a:schemeClr>
                </a:solidFill>
                <a:uLnTx/>
                <a:uFillTx/>
                <a:latin typeface="思源黑体 CN Bold" panose="020B0800000000000000" pitchFamily="34" charset="-122"/>
                <a:ea typeface="思源黑体 CN Bold" panose="020B0800000000000000" pitchFamily="34" charset="-122"/>
                <a:cs typeface="+mn-cs"/>
              </a:endParaRPr>
            </a:p>
          </p:txBody>
        </p:sp>
        <p:sp>
          <p:nvSpPr>
            <p:cNvPr id="103" name="流程图: 手动输入 102"/>
            <p:cNvSpPr/>
            <p:nvPr/>
          </p:nvSpPr>
          <p:spPr>
            <a:xfrm>
              <a:off x="4654491" y="4467225"/>
              <a:ext cx="2880105" cy="1504950"/>
            </a:xfrm>
            <a:prstGeom prst="flowChartManualInput">
              <a:avLst/>
            </a:prstGeom>
            <a:gradFill>
              <a:gsLst>
                <a:gs pos="100000">
                  <a:srgbClr val="B5021F"/>
                </a:gs>
                <a:gs pos="0">
                  <a:srgbClr val="F0002D"/>
                </a:gs>
              </a:gsLst>
              <a:lin ang="2700000" scaled="1"/>
            </a:gradFill>
            <a:ln w="12700" cap="flat" cmpd="sng" algn="ctr">
              <a:noFill/>
              <a:prstDash val="solid"/>
              <a:miter lim="800000"/>
            </a:ln>
            <a:effectLst>
              <a:outerShdw blurRad="381000" algn="ctr" rotWithShape="0">
                <a:prstClr val="black">
                  <a:alpha val="25000"/>
                </a:prstClr>
              </a:outerShdw>
            </a:effectLst>
          </p:spPr>
          <p:txBody>
            <a:bodyPr rtlCol="0" anchor="ctr"/>
            <a:lstStyle/>
            <a:p>
              <a:pPr algn="ctr"/>
              <a:endParaRPr lang="zh-CN" altLang="en-US" kern="0">
                <a:solidFill>
                  <a:schemeClr val="tx1">
                    <a:lumMod val="75000"/>
                    <a:lumOff val="25000"/>
                  </a:schemeClr>
                </a:solidFill>
                <a:latin typeface="思源黑体 CN Bold" panose="020B0800000000000000" pitchFamily="34" charset="-122"/>
                <a:ea typeface="思源黑体 CN Bold" panose="020B0800000000000000" pitchFamily="34" charset="-122"/>
              </a:endParaRPr>
            </a:p>
          </p:txBody>
        </p:sp>
        <p:sp>
          <p:nvSpPr>
            <p:cNvPr id="104" name="文本框 103"/>
            <p:cNvSpPr txBox="1"/>
            <p:nvPr/>
          </p:nvSpPr>
          <p:spPr>
            <a:xfrm>
              <a:off x="4729423" y="2120354"/>
              <a:ext cx="2730240" cy="396240"/>
            </a:xfrm>
            <a:prstGeom prst="rect">
              <a:avLst/>
            </a:prstGeom>
            <a:noFill/>
          </p:spPr>
          <p:txBody>
            <a:bodyPr wrap="square" rtlCol="0">
              <a:spAutoFit/>
            </a:bodyPr>
            <a:lstStyle/>
            <a:p>
              <a:pPr lvl="0" algn="ctr"/>
              <a:r>
                <a:rPr lang="zh-CN" altLang="en-US" sz="2000">
                  <a:solidFill>
                    <a:schemeClr val="tx1">
                      <a:lumMod val="75000"/>
                      <a:lumOff val="25000"/>
                    </a:schemeClr>
                  </a:solidFill>
                  <a:latin typeface="思源黑体 CN Bold" panose="020B0800000000000000" pitchFamily="34" charset="-122"/>
                  <a:ea typeface="思源黑体 CN Bold" panose="020B0800000000000000" pitchFamily="34" charset="-122"/>
                </a:rPr>
                <a:t>十八届四中全会决定</a:t>
              </a:r>
            </a:p>
          </p:txBody>
        </p:sp>
        <p:sp>
          <p:nvSpPr>
            <p:cNvPr id="105" name="矩形 104"/>
            <p:cNvSpPr/>
            <p:nvPr/>
          </p:nvSpPr>
          <p:spPr>
            <a:xfrm>
              <a:off x="4853059" y="2786397"/>
              <a:ext cx="2482968" cy="1188720"/>
            </a:xfrm>
            <a:prstGeom prst="rect">
              <a:avLst/>
            </a:prstGeom>
            <a:noFill/>
            <a:effectLst>
              <a:outerShdw blurRad="381000" algn="ctr" rotWithShape="0">
                <a:prstClr val="black">
                  <a:alpha val="25000"/>
                </a:prstClr>
              </a:outerShdw>
            </a:effectLst>
          </p:spPr>
          <p:txBody>
            <a:bodyPr wrap="square" rtlCol="0">
              <a:spAutoFit/>
            </a:bodyPr>
            <a:lstStyle/>
            <a:p>
              <a:pPr lvl="0" algn="ctr">
                <a:lnSpc>
                  <a:spcPct val="150000"/>
                </a:lnSpc>
              </a:pPr>
              <a:r>
                <a:rPr lang="zh-CN" altLang="en-US" sz="1200">
                  <a:solidFill>
                    <a:prstClr val="black">
                      <a:lumMod val="75000"/>
                      <a:lumOff val="25000"/>
                    </a:prstClr>
                  </a:solidFill>
                  <a:latin typeface="思源黑体 CN Light" panose="020B0300000000000000" pitchFamily="34" charset="-122"/>
                  <a:ea typeface="思源黑体 CN Light" panose="020B0300000000000000" pitchFamily="34" charset="-122"/>
                  <a:sym typeface="+mn-ea"/>
                </a:rPr>
                <a:t>十八届四中全会《中央发布关于全面推进依法治国若干重大问题的决定》：法治思维、法治方式；在中小学设立法治知识课程。</a:t>
              </a:r>
            </a:p>
          </p:txBody>
        </p:sp>
      </p:grpSp>
      <p:grpSp>
        <p:nvGrpSpPr>
          <p:cNvPr id="106" name="组合 105"/>
          <p:cNvGrpSpPr/>
          <p:nvPr/>
        </p:nvGrpSpPr>
        <p:grpSpPr>
          <a:xfrm>
            <a:off x="7839492" y="1658178"/>
            <a:ext cx="3300456" cy="4105275"/>
            <a:chOff x="7849431" y="1866900"/>
            <a:chExt cx="3300456" cy="4105275"/>
          </a:xfrm>
        </p:grpSpPr>
        <p:sp>
          <p:nvSpPr>
            <p:cNvPr id="107" name="直角三角形 106"/>
            <p:cNvSpPr/>
            <p:nvPr/>
          </p:nvSpPr>
          <p:spPr>
            <a:xfrm>
              <a:off x="8055237" y="4533900"/>
              <a:ext cx="1511417" cy="381000"/>
            </a:xfrm>
            <a:prstGeom prst="rtTriangle">
              <a:avLst/>
            </a:prstGeom>
            <a:solidFill>
              <a:schemeClr val="tx1">
                <a:lumMod val="85000"/>
                <a:lumOff val="15000"/>
                <a:alpha val="25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chemeClr val="tx1">
                    <a:lumMod val="75000"/>
                    <a:lumOff val="25000"/>
                  </a:schemeClr>
                </a:solidFill>
                <a:uLnTx/>
                <a:uFillTx/>
                <a:latin typeface="思源黑体 CN Bold" panose="020B0800000000000000" pitchFamily="34" charset="-122"/>
                <a:ea typeface="思源黑体 CN Bold" panose="020B0800000000000000" pitchFamily="34" charset="-122"/>
                <a:cs typeface="+mn-cs"/>
              </a:endParaRPr>
            </a:p>
          </p:txBody>
        </p:sp>
        <p:sp>
          <p:nvSpPr>
            <p:cNvPr id="108" name="矩形 107"/>
            <p:cNvSpPr/>
            <p:nvPr/>
          </p:nvSpPr>
          <p:spPr>
            <a:xfrm>
              <a:off x="8061061" y="1866900"/>
              <a:ext cx="2877193" cy="4105275"/>
            </a:xfrm>
            <a:prstGeom prst="rect">
              <a:avLst/>
            </a:prstGeom>
            <a:noFill/>
            <a:ln w="19050" cap="flat" cmpd="sng" algn="ctr">
              <a:solidFill>
                <a:schemeClr val="tx1">
                  <a:lumMod val="85000"/>
                  <a:lumOff val="15000"/>
                </a:schemeClr>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chemeClr val="tx1">
                    <a:lumMod val="75000"/>
                    <a:lumOff val="25000"/>
                  </a:schemeClr>
                </a:solidFill>
                <a:uLnTx/>
                <a:uFillTx/>
                <a:latin typeface="思源黑体 CN Bold" panose="020B0800000000000000" pitchFamily="34" charset="-122"/>
                <a:ea typeface="思源黑体 CN Bold" panose="020B0800000000000000" pitchFamily="34" charset="-122"/>
                <a:cs typeface="+mn-cs"/>
              </a:endParaRPr>
            </a:p>
          </p:txBody>
        </p:sp>
        <p:sp>
          <p:nvSpPr>
            <p:cNvPr id="109" name="流程图: 手动输入 108"/>
            <p:cNvSpPr/>
            <p:nvPr/>
          </p:nvSpPr>
          <p:spPr>
            <a:xfrm>
              <a:off x="8059604" y="4467225"/>
              <a:ext cx="2880105" cy="1504950"/>
            </a:xfrm>
            <a:prstGeom prst="flowChartManualInput">
              <a:avLst/>
            </a:prstGeom>
            <a:gradFill>
              <a:gsLst>
                <a:gs pos="100000">
                  <a:srgbClr val="B5021F"/>
                </a:gs>
                <a:gs pos="0">
                  <a:srgbClr val="F0002D"/>
                </a:gs>
              </a:gsLst>
              <a:lin ang="2700000" scaled="1"/>
            </a:gradFill>
            <a:ln w="12700" cap="flat" cmpd="sng" algn="ctr">
              <a:noFill/>
              <a:prstDash val="solid"/>
              <a:miter lim="800000"/>
            </a:ln>
            <a:effectLst>
              <a:outerShdw blurRad="381000" algn="ctr" rotWithShape="0">
                <a:prstClr val="black">
                  <a:alpha val="25000"/>
                </a:prstClr>
              </a:outerShdw>
            </a:effectLst>
          </p:spPr>
          <p:txBody>
            <a:bodyPr rtlCol="0" anchor="ctr"/>
            <a:lstStyle/>
            <a:p>
              <a:pPr algn="ctr"/>
              <a:endParaRPr lang="zh-CN" altLang="en-US" kern="0">
                <a:solidFill>
                  <a:schemeClr val="tx1">
                    <a:lumMod val="75000"/>
                    <a:lumOff val="25000"/>
                  </a:schemeClr>
                </a:solidFill>
                <a:latin typeface="思源黑体 CN Bold" panose="020B0800000000000000" pitchFamily="34" charset="-122"/>
                <a:ea typeface="思源黑体 CN Bold" panose="020B0800000000000000" pitchFamily="34" charset="-122"/>
              </a:endParaRPr>
            </a:p>
          </p:txBody>
        </p:sp>
        <p:sp>
          <p:nvSpPr>
            <p:cNvPr id="110" name="文本框 109"/>
            <p:cNvSpPr txBox="1"/>
            <p:nvPr/>
          </p:nvSpPr>
          <p:spPr>
            <a:xfrm>
              <a:off x="7849430" y="2120354"/>
              <a:ext cx="3300456" cy="822960"/>
            </a:xfrm>
            <a:prstGeom prst="rect">
              <a:avLst/>
            </a:prstGeom>
            <a:noFill/>
          </p:spPr>
          <p:txBody>
            <a:bodyPr wrap="square" rtlCol="0">
              <a:spAutoFit/>
            </a:bodyPr>
            <a:lstStyle/>
            <a:p>
              <a:pPr lvl="0" algn="ctr"/>
              <a:r>
                <a:rPr lang="en-US" altLang="zh-CN" sz="1600">
                  <a:gradFill>
                    <a:gsLst>
                      <a:gs pos="100000">
                        <a:srgbClr val="B5021F"/>
                      </a:gs>
                      <a:gs pos="0">
                        <a:srgbClr val="F0002D"/>
                      </a:gs>
                    </a:gsLst>
                    <a:lin ang="2700000" scaled="1"/>
                  </a:gradFill>
                  <a:latin typeface="思源黑体 CN Bold" panose="020B0800000000000000" pitchFamily="34" charset="-122"/>
                  <a:ea typeface="思源黑体 CN Bold" panose="020B0800000000000000" pitchFamily="34" charset="-122"/>
                </a:rPr>
                <a:t>《全面推进依治校实施纲要》</a:t>
              </a:r>
            </a:p>
            <a:p>
              <a:pPr lvl="0" algn="ctr"/>
              <a:r>
                <a:rPr lang="en-US" altLang="zh-CN" sz="1600">
                  <a:gradFill>
                    <a:gsLst>
                      <a:gs pos="100000">
                        <a:srgbClr val="B5021F"/>
                      </a:gs>
                      <a:gs pos="0">
                        <a:srgbClr val="F0002D"/>
                      </a:gs>
                    </a:gsLst>
                    <a:lin ang="2700000" scaled="1"/>
                  </a:gradFill>
                  <a:latin typeface="思源黑体 CN Bold" panose="020B0800000000000000" pitchFamily="34" charset="-122"/>
                  <a:ea typeface="思源黑体 CN Bold" panose="020B0800000000000000" pitchFamily="34" charset="-122"/>
                </a:rPr>
                <a:t>《依法治教实施纲要》</a:t>
              </a:r>
            </a:p>
            <a:p>
              <a:pPr lvl="0" algn="ctr"/>
              <a:r>
                <a:rPr lang="en-US" altLang="zh-CN" sz="1600">
                  <a:gradFill>
                    <a:gsLst>
                      <a:gs pos="100000">
                        <a:srgbClr val="B5021F"/>
                      </a:gs>
                      <a:gs pos="0">
                        <a:srgbClr val="F0002D"/>
                      </a:gs>
                    </a:gsLst>
                    <a:lin ang="2700000" scaled="1"/>
                  </a:gradFill>
                  <a:latin typeface="思源黑体 CN Bold" panose="020B0800000000000000" pitchFamily="34" charset="-122"/>
                  <a:ea typeface="思源黑体 CN Bold" panose="020B0800000000000000" pitchFamily="34" charset="-122"/>
                </a:rPr>
                <a:t>《青少年法治教育大纲》</a:t>
              </a:r>
            </a:p>
          </p:txBody>
        </p:sp>
        <p:sp>
          <p:nvSpPr>
            <p:cNvPr id="111" name="矩形 110"/>
            <p:cNvSpPr/>
            <p:nvPr/>
          </p:nvSpPr>
          <p:spPr>
            <a:xfrm>
              <a:off x="8258174" y="3024933"/>
              <a:ext cx="2482968" cy="914400"/>
            </a:xfrm>
            <a:prstGeom prst="rect">
              <a:avLst/>
            </a:prstGeom>
            <a:noFill/>
            <a:effectLst>
              <a:outerShdw blurRad="381000" algn="ctr" rotWithShape="0">
                <a:prstClr val="black">
                  <a:alpha val="25000"/>
                </a:prstClr>
              </a:outerShdw>
            </a:effectLst>
          </p:spPr>
          <p:txBody>
            <a:bodyPr wrap="square" rtlCol="0">
              <a:spAutoFit/>
            </a:bodyPr>
            <a:lstStyle/>
            <a:p>
              <a:pPr lvl="0" algn="ctr">
                <a:lnSpc>
                  <a:spcPct val="150000"/>
                </a:lnSpc>
              </a:pPr>
              <a:r>
                <a:rPr lang="zh-CN" altLang="en-US" sz="1200">
                  <a:solidFill>
                    <a:prstClr val="black">
                      <a:lumMod val="75000"/>
                      <a:lumOff val="25000"/>
                    </a:prstClr>
                  </a:solidFill>
                  <a:latin typeface="思源黑体 CN Light" panose="020B0300000000000000" pitchFamily="34" charset="-122"/>
                  <a:ea typeface="思源黑体 CN Light" panose="020B0300000000000000" pitchFamily="34" charset="-122"/>
                  <a:sym typeface="+mn-ea"/>
                </a:rPr>
                <a:t> 把法治精神、法治思维和法治方式落实在学校教育、管理和服务的各个环节。</a:t>
              </a: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94"/>
                                        </p:tgtEl>
                                        <p:attrNameLst>
                                          <p:attrName>style.visibility</p:attrName>
                                        </p:attrNameLst>
                                      </p:cBhvr>
                                      <p:to>
                                        <p:strVal val="visible"/>
                                      </p:to>
                                    </p:set>
                                    <p:animEffect transition="in" filter="fade">
                                      <p:cBhvr>
                                        <p:cTn id="7" dur="500"/>
                                        <p:tgtEl>
                                          <p:spTgt spid="94"/>
                                        </p:tgtEl>
                                      </p:cBhvr>
                                    </p:animEffect>
                                    <p:anim calcmode="lin" valueType="num">
                                      <p:cBhvr>
                                        <p:cTn id="8" dur="500" fill="hold"/>
                                        <p:tgtEl>
                                          <p:spTgt spid="94"/>
                                        </p:tgtEl>
                                        <p:attrNameLst>
                                          <p:attrName>ppt_x</p:attrName>
                                        </p:attrNameLst>
                                      </p:cBhvr>
                                      <p:tavLst>
                                        <p:tav tm="0">
                                          <p:val>
                                            <p:strVal val="#ppt_x"/>
                                          </p:val>
                                        </p:tav>
                                        <p:tav tm="100000">
                                          <p:val>
                                            <p:strVal val="#ppt_x"/>
                                          </p:val>
                                        </p:tav>
                                      </p:tavLst>
                                    </p:anim>
                                    <p:anim calcmode="lin" valueType="num">
                                      <p:cBhvr>
                                        <p:cTn id="9" dur="500" fill="hold"/>
                                        <p:tgtEl>
                                          <p:spTgt spid="94"/>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100"/>
                                        </p:tgtEl>
                                        <p:attrNameLst>
                                          <p:attrName>style.visibility</p:attrName>
                                        </p:attrNameLst>
                                      </p:cBhvr>
                                      <p:to>
                                        <p:strVal val="visible"/>
                                      </p:to>
                                    </p:set>
                                    <p:animEffect transition="in" filter="fade">
                                      <p:cBhvr>
                                        <p:cTn id="13" dur="500"/>
                                        <p:tgtEl>
                                          <p:spTgt spid="100"/>
                                        </p:tgtEl>
                                      </p:cBhvr>
                                    </p:animEffect>
                                    <p:anim calcmode="lin" valueType="num">
                                      <p:cBhvr>
                                        <p:cTn id="14" dur="500" fill="hold"/>
                                        <p:tgtEl>
                                          <p:spTgt spid="100"/>
                                        </p:tgtEl>
                                        <p:attrNameLst>
                                          <p:attrName>ppt_x</p:attrName>
                                        </p:attrNameLst>
                                      </p:cBhvr>
                                      <p:tavLst>
                                        <p:tav tm="0">
                                          <p:val>
                                            <p:strVal val="#ppt_x"/>
                                          </p:val>
                                        </p:tav>
                                        <p:tav tm="100000">
                                          <p:val>
                                            <p:strVal val="#ppt_x"/>
                                          </p:val>
                                        </p:tav>
                                      </p:tavLst>
                                    </p:anim>
                                    <p:anim calcmode="lin" valueType="num">
                                      <p:cBhvr>
                                        <p:cTn id="15" dur="500" fill="hold"/>
                                        <p:tgtEl>
                                          <p:spTgt spid="100"/>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000"/>
                            </p:stCondLst>
                            <p:childTnLst>
                              <p:par>
                                <p:cTn id="17" presetID="42" presetClass="entr" presetSubtype="0" fill="hold" nodeType="afterEffect">
                                  <p:stCondLst>
                                    <p:cond delay="0"/>
                                  </p:stCondLst>
                                  <p:childTnLst>
                                    <p:set>
                                      <p:cBhvr>
                                        <p:cTn id="18" dur="1" fill="hold">
                                          <p:stCondLst>
                                            <p:cond delay="0"/>
                                          </p:stCondLst>
                                        </p:cTn>
                                        <p:tgtEl>
                                          <p:spTgt spid="106"/>
                                        </p:tgtEl>
                                        <p:attrNameLst>
                                          <p:attrName>style.visibility</p:attrName>
                                        </p:attrNameLst>
                                      </p:cBhvr>
                                      <p:to>
                                        <p:strVal val="visible"/>
                                      </p:to>
                                    </p:set>
                                    <p:animEffect transition="in" filter="fade">
                                      <p:cBhvr>
                                        <p:cTn id="19" dur="500"/>
                                        <p:tgtEl>
                                          <p:spTgt spid="106"/>
                                        </p:tgtEl>
                                      </p:cBhvr>
                                    </p:animEffect>
                                    <p:anim calcmode="lin" valueType="num">
                                      <p:cBhvr>
                                        <p:cTn id="20" dur="500" fill="hold"/>
                                        <p:tgtEl>
                                          <p:spTgt spid="106"/>
                                        </p:tgtEl>
                                        <p:attrNameLst>
                                          <p:attrName>ppt_x</p:attrName>
                                        </p:attrNameLst>
                                      </p:cBhvr>
                                      <p:tavLst>
                                        <p:tav tm="0">
                                          <p:val>
                                            <p:strVal val="#ppt_x"/>
                                          </p:val>
                                        </p:tav>
                                        <p:tav tm="100000">
                                          <p:val>
                                            <p:strVal val="#ppt_x"/>
                                          </p:val>
                                        </p:tav>
                                      </p:tavLst>
                                    </p:anim>
                                    <p:anim calcmode="lin" valueType="num">
                                      <p:cBhvr>
                                        <p:cTn id="21" dur="500" fill="hold"/>
                                        <p:tgtEl>
                                          <p:spTgt spid="10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grpSp>
        <p:nvGrpSpPr>
          <p:cNvPr id="3" name="组合 2"/>
          <p:cNvGrpSpPr/>
          <p:nvPr/>
        </p:nvGrpSpPr>
        <p:grpSpPr>
          <a:xfrm>
            <a:off x="323733" y="266226"/>
            <a:ext cx="4194377" cy="608547"/>
            <a:chOff x="2411323" y="2909753"/>
            <a:chExt cx="5285751" cy="766891"/>
          </a:xfrm>
        </p:grpSpPr>
        <p:sp>
          <p:nvSpPr>
            <p:cNvPr id="5" name="椭圆 4"/>
            <p:cNvSpPr/>
            <p:nvPr/>
          </p:nvSpPr>
          <p:spPr>
            <a:xfrm>
              <a:off x="2411323" y="2909753"/>
              <a:ext cx="766892" cy="766891"/>
            </a:xfrm>
            <a:prstGeom prst="ellipse">
              <a:avLst/>
            </a:prstGeom>
            <a:gradFill flip="none" rotWithShape="1">
              <a:gsLst>
                <a:gs pos="49000">
                  <a:srgbClr val="D40000"/>
                </a:gs>
                <a:gs pos="50000">
                  <a:srgbClr val="AE0001"/>
                </a:gs>
              </a:gsLst>
              <a:lin ang="5400000" scaled="1"/>
            </a:gradFill>
            <a:ln w="38100" cap="flat" cmpd="sng" algn="ctr">
              <a:noFill/>
              <a:prstDash val="solid"/>
              <a:miter lim="800000"/>
            </a:ln>
            <a:effectLst>
              <a:outerShdw blurRad="1270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400" kern="0">
                <a:solidFill>
                  <a:prstClr val="white"/>
                </a:solidFill>
                <a:latin typeface="思源黑体 CN Bold" panose="020B0800000000000000" pitchFamily="34" charset="-122"/>
                <a:ea typeface="思源黑体 CN Bold" panose="020B0800000000000000" pitchFamily="34" charset="-122"/>
              </a:endParaRPr>
            </a:p>
          </p:txBody>
        </p:sp>
        <p:sp>
          <p:nvSpPr>
            <p:cNvPr id="6" name="文本框 5"/>
            <p:cNvSpPr txBox="1"/>
            <p:nvPr>
              <p:custDataLst>
                <p:tags r:id="rId1"/>
              </p:custDataLst>
            </p:nvPr>
          </p:nvSpPr>
          <p:spPr>
            <a:xfrm>
              <a:off x="3387915" y="3031589"/>
              <a:ext cx="4309160" cy="499342"/>
            </a:xfrm>
            <a:prstGeom prst="rect">
              <a:avLst/>
            </a:prstGeom>
            <a:noFill/>
          </p:spPr>
          <p:txBody>
            <a:bodyPr wrap="square" rtlCol="0">
              <a:spAutoFit/>
            </a:bodyPr>
            <a:lstStyle/>
            <a:p>
              <a:pPr lvl="0"/>
              <a:r>
                <a:rPr lang="zh-CN" altLang="en-US" sz="2000">
                  <a:solidFill>
                    <a:schemeClr val="tx1">
                      <a:lumMod val="85000"/>
                      <a:lumOff val="15000"/>
                    </a:schemeClr>
                  </a:solidFill>
                  <a:latin typeface="思源黑体 CN Bold" panose="020B0800000000000000" pitchFamily="34" charset="-122"/>
                  <a:ea typeface="思源黑体 CN Bold" panose="020B0800000000000000" pitchFamily="34" charset="-122"/>
                </a:rPr>
                <a:t>法治变革背景下的依法治校</a:t>
              </a:r>
            </a:p>
          </p:txBody>
        </p:sp>
        <p:sp>
          <p:nvSpPr>
            <p:cNvPr id="7" name="文本框 38"/>
            <p:cNvSpPr txBox="1"/>
            <p:nvPr>
              <p:custDataLst>
                <p:tags r:id="rId2"/>
              </p:custDataLst>
            </p:nvPr>
          </p:nvSpPr>
          <p:spPr>
            <a:xfrm>
              <a:off x="2411323" y="3031589"/>
              <a:ext cx="766892" cy="499342"/>
            </a:xfrm>
            <a:prstGeom prst="rect">
              <a:avLst/>
            </a:prstGeom>
            <a:noFill/>
          </p:spPr>
          <p:txBody>
            <a:bodyPr wrap="square" rtlCol="0">
              <a:spAutoFit/>
            </a:bodyPr>
            <a:lstStyle/>
            <a:p>
              <a:pPr lvl="0" algn="ctr"/>
              <a:r>
                <a:rPr lang="en-US" altLang="zh-CN" sz="20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rPr>
                <a:t>01</a:t>
              </a:r>
            </a:p>
          </p:txBody>
        </p:sp>
      </p:grpSp>
      <p:grpSp>
        <p:nvGrpSpPr>
          <p:cNvPr id="8" name="组合 7"/>
          <p:cNvGrpSpPr/>
          <p:nvPr/>
        </p:nvGrpSpPr>
        <p:grpSpPr>
          <a:xfrm>
            <a:off x="1286683" y="1533525"/>
            <a:ext cx="2243252" cy="4222940"/>
            <a:chOff x="1286683" y="1971675"/>
            <a:chExt cx="2243252" cy="4222940"/>
          </a:xfrm>
        </p:grpSpPr>
        <p:sp>
          <p:nvSpPr>
            <p:cNvPr id="9" name="任意多边形: 形状 8"/>
            <p:cNvSpPr/>
            <p:nvPr/>
          </p:nvSpPr>
          <p:spPr>
            <a:xfrm flipV="1">
              <a:off x="1389134" y="1971675"/>
              <a:ext cx="2038350" cy="2219961"/>
            </a:xfrm>
            <a:custGeom>
              <a:avLst/>
              <a:gdLst>
                <a:gd name="connsiteX0" fmla="*/ 1019175 w 2038350"/>
                <a:gd name="connsiteY0" fmla="*/ 2072384 h 2219961"/>
                <a:gd name="connsiteX1" fmla="*/ 147577 w 2038350"/>
                <a:gd name="connsiteY1" fmla="*/ 1200786 h 2219961"/>
                <a:gd name="connsiteX2" fmla="*/ 1019175 w 2038350"/>
                <a:gd name="connsiteY2" fmla="*/ 329188 h 2219961"/>
                <a:gd name="connsiteX3" fmla="*/ 1890773 w 2038350"/>
                <a:gd name="connsiteY3" fmla="*/ 1200786 h 2219961"/>
                <a:gd name="connsiteX4" fmla="*/ 1019175 w 2038350"/>
                <a:gd name="connsiteY4" fmla="*/ 2072384 h 2219961"/>
                <a:gd name="connsiteX5" fmla="*/ 1019175 w 2038350"/>
                <a:gd name="connsiteY5" fmla="*/ 2219961 h 2219961"/>
                <a:gd name="connsiteX6" fmla="*/ 2038350 w 2038350"/>
                <a:gd name="connsiteY6" fmla="*/ 1200786 h 2219961"/>
                <a:gd name="connsiteX7" fmla="*/ 1224574 w 2038350"/>
                <a:gd name="connsiteY7" fmla="*/ 202317 h 2219961"/>
                <a:gd name="connsiteX8" fmla="*/ 1127967 w 2038350"/>
                <a:gd name="connsiteY8" fmla="*/ 187573 h 2219961"/>
                <a:gd name="connsiteX9" fmla="*/ 1019175 w 2038350"/>
                <a:gd name="connsiteY9" fmla="*/ 0 h 2219961"/>
                <a:gd name="connsiteX10" fmla="*/ 910383 w 2038350"/>
                <a:gd name="connsiteY10" fmla="*/ 187573 h 2219961"/>
                <a:gd name="connsiteX11" fmla="*/ 813776 w 2038350"/>
                <a:gd name="connsiteY11" fmla="*/ 202317 h 2219961"/>
                <a:gd name="connsiteX12" fmla="*/ 0 w 2038350"/>
                <a:gd name="connsiteY12" fmla="*/ 1200786 h 2219961"/>
                <a:gd name="connsiteX13" fmla="*/ 1019175 w 2038350"/>
                <a:gd name="connsiteY13" fmla="*/ 2219961 h 2219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38350" h="2219961">
                  <a:moveTo>
                    <a:pt x="1019175" y="2072384"/>
                  </a:moveTo>
                  <a:cubicBezTo>
                    <a:pt x="537805" y="2072384"/>
                    <a:pt x="147577" y="1682156"/>
                    <a:pt x="147577" y="1200786"/>
                  </a:cubicBezTo>
                  <a:cubicBezTo>
                    <a:pt x="147577" y="719416"/>
                    <a:pt x="537805" y="329188"/>
                    <a:pt x="1019175" y="329188"/>
                  </a:cubicBezTo>
                  <a:cubicBezTo>
                    <a:pt x="1500545" y="329188"/>
                    <a:pt x="1890773" y="719416"/>
                    <a:pt x="1890773" y="1200786"/>
                  </a:cubicBezTo>
                  <a:cubicBezTo>
                    <a:pt x="1890773" y="1682156"/>
                    <a:pt x="1500545" y="2072384"/>
                    <a:pt x="1019175" y="2072384"/>
                  </a:cubicBezTo>
                  <a:close/>
                  <a:moveTo>
                    <a:pt x="1019175" y="2219961"/>
                  </a:moveTo>
                  <a:cubicBezTo>
                    <a:pt x="1582050" y="2219961"/>
                    <a:pt x="2038350" y="1763661"/>
                    <a:pt x="2038350" y="1200786"/>
                  </a:cubicBezTo>
                  <a:cubicBezTo>
                    <a:pt x="2038350" y="708271"/>
                    <a:pt x="1688995" y="297351"/>
                    <a:pt x="1224574" y="202317"/>
                  </a:cubicBezTo>
                  <a:lnTo>
                    <a:pt x="1127967" y="187573"/>
                  </a:lnTo>
                  <a:lnTo>
                    <a:pt x="1019175" y="0"/>
                  </a:lnTo>
                  <a:lnTo>
                    <a:pt x="910383" y="187573"/>
                  </a:lnTo>
                  <a:lnTo>
                    <a:pt x="813776" y="202317"/>
                  </a:lnTo>
                  <a:cubicBezTo>
                    <a:pt x="349355" y="297351"/>
                    <a:pt x="0" y="708271"/>
                    <a:pt x="0" y="1200786"/>
                  </a:cubicBezTo>
                  <a:cubicBezTo>
                    <a:pt x="0" y="1763661"/>
                    <a:pt x="456300" y="2219961"/>
                    <a:pt x="1019175" y="2219961"/>
                  </a:cubicBezTo>
                  <a:close/>
                </a:path>
              </a:pathLst>
            </a:custGeom>
            <a:gradFill>
              <a:gsLst>
                <a:gs pos="100000">
                  <a:srgbClr val="B5021F"/>
                </a:gs>
                <a:gs pos="0">
                  <a:srgbClr val="F0002D"/>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Bold" panose="020B0800000000000000" pitchFamily="34" charset="-122"/>
                <a:ea typeface="思源黑体 CN Bold" panose="020B0800000000000000" pitchFamily="34" charset="-122"/>
              </a:endParaRPr>
            </a:p>
          </p:txBody>
        </p:sp>
        <p:sp>
          <p:nvSpPr>
            <p:cNvPr id="10" name="形状"/>
            <p:cNvSpPr>
              <a:spLocks noChangeAspect="1"/>
            </p:cNvSpPr>
            <p:nvPr/>
          </p:nvSpPr>
          <p:spPr bwMode="auto">
            <a:xfrm>
              <a:off x="2189213" y="2458765"/>
              <a:ext cx="438192" cy="354137"/>
            </a:xfrm>
            <a:custGeom>
              <a:avLst/>
              <a:gdLst>
                <a:gd name="connsiteX0" fmla="*/ 0 w 590140"/>
                <a:gd name="connsiteY0" fmla="*/ 455765 h 476939"/>
                <a:gd name="connsiteX1" fmla="*/ 590140 w 590140"/>
                <a:gd name="connsiteY1" fmla="*/ 455765 h 476939"/>
                <a:gd name="connsiteX2" fmla="*/ 590140 w 590140"/>
                <a:gd name="connsiteY2" fmla="*/ 476939 h 476939"/>
                <a:gd name="connsiteX3" fmla="*/ 0 w 590140"/>
                <a:gd name="connsiteY3" fmla="*/ 476939 h 476939"/>
                <a:gd name="connsiteX4" fmla="*/ 135090 w 590140"/>
                <a:gd name="connsiteY4" fmla="*/ 371068 h 476939"/>
                <a:gd name="connsiteX5" fmla="*/ 145702 w 590140"/>
                <a:gd name="connsiteY5" fmla="*/ 371068 h 476939"/>
                <a:gd name="connsiteX6" fmla="*/ 145702 w 590140"/>
                <a:gd name="connsiteY6" fmla="*/ 441920 h 476939"/>
                <a:gd name="connsiteX7" fmla="*/ 100022 w 590140"/>
                <a:gd name="connsiteY7" fmla="*/ 441920 h 476939"/>
                <a:gd name="connsiteX8" fmla="*/ 100022 w 590140"/>
                <a:gd name="connsiteY8" fmla="*/ 405574 h 476939"/>
                <a:gd name="connsiteX9" fmla="*/ 204265 w 590140"/>
                <a:gd name="connsiteY9" fmla="*/ 299697 h 476939"/>
                <a:gd name="connsiteX10" fmla="*/ 225456 w 590140"/>
                <a:gd name="connsiteY10" fmla="*/ 299697 h 476939"/>
                <a:gd name="connsiteX11" fmla="*/ 249871 w 590140"/>
                <a:gd name="connsiteY11" fmla="*/ 304760 h 476939"/>
                <a:gd name="connsiteX12" fmla="*/ 249871 w 590140"/>
                <a:gd name="connsiteY12" fmla="*/ 441920 h 476939"/>
                <a:gd name="connsiteX13" fmla="*/ 204265 w 590140"/>
                <a:gd name="connsiteY13" fmla="*/ 441920 h 476939"/>
                <a:gd name="connsiteX14" fmla="*/ 352707 w 590140"/>
                <a:gd name="connsiteY14" fmla="*/ 276672 h 476939"/>
                <a:gd name="connsiteX15" fmla="*/ 352707 w 590140"/>
                <a:gd name="connsiteY15" fmla="*/ 441920 h 476939"/>
                <a:gd name="connsiteX16" fmla="*/ 307027 w 590140"/>
                <a:gd name="connsiteY16" fmla="*/ 441920 h 476939"/>
                <a:gd name="connsiteX17" fmla="*/ 307027 w 590140"/>
                <a:gd name="connsiteY17" fmla="*/ 299687 h 476939"/>
                <a:gd name="connsiteX18" fmla="*/ 352707 w 590140"/>
                <a:gd name="connsiteY18" fmla="*/ 276672 h 476939"/>
                <a:gd name="connsiteX19" fmla="*/ 266083 w 590140"/>
                <a:gd name="connsiteY19" fmla="*/ 73306 h 476939"/>
                <a:gd name="connsiteX20" fmla="*/ 205636 w 590140"/>
                <a:gd name="connsiteY20" fmla="*/ 98510 h 476939"/>
                <a:gd name="connsiteX21" fmla="*/ 205636 w 590140"/>
                <a:gd name="connsiteY21" fmla="*/ 219584 h 476939"/>
                <a:gd name="connsiteX22" fmla="*/ 326876 w 590140"/>
                <a:gd name="connsiteY22" fmla="*/ 219584 h 476939"/>
                <a:gd name="connsiteX23" fmla="*/ 326876 w 590140"/>
                <a:gd name="connsiteY23" fmla="*/ 98510 h 476939"/>
                <a:gd name="connsiteX24" fmla="*/ 266083 w 590140"/>
                <a:gd name="connsiteY24" fmla="*/ 73306 h 476939"/>
                <a:gd name="connsiteX25" fmla="*/ 406161 w 590140"/>
                <a:gd name="connsiteY25" fmla="*/ 72259 h 476939"/>
                <a:gd name="connsiteX26" fmla="*/ 451841 w 590140"/>
                <a:gd name="connsiteY26" fmla="*/ 72259 h 476939"/>
                <a:gd name="connsiteX27" fmla="*/ 451841 w 590140"/>
                <a:gd name="connsiteY27" fmla="*/ 441920 h 476939"/>
                <a:gd name="connsiteX28" fmla="*/ 406161 w 590140"/>
                <a:gd name="connsiteY28" fmla="*/ 441920 h 476939"/>
                <a:gd name="connsiteX29" fmla="*/ 406161 w 590140"/>
                <a:gd name="connsiteY29" fmla="*/ 197014 h 476939"/>
                <a:gd name="connsiteX30" fmla="*/ 410775 w 590140"/>
                <a:gd name="connsiteY30" fmla="*/ 161107 h 476939"/>
                <a:gd name="connsiteX31" fmla="*/ 406161 w 590140"/>
                <a:gd name="connsiteY31" fmla="*/ 125199 h 476939"/>
                <a:gd name="connsiteX32" fmla="*/ 266256 w 590140"/>
                <a:gd name="connsiteY32" fmla="*/ 39239 h 476939"/>
                <a:gd name="connsiteX33" fmla="*/ 351308 w 590140"/>
                <a:gd name="connsiteY33" fmla="*/ 74111 h 476939"/>
                <a:gd name="connsiteX34" fmla="*/ 351308 w 590140"/>
                <a:gd name="connsiteY34" fmla="*/ 243983 h 476939"/>
                <a:gd name="connsiteX35" fmla="*/ 194111 w 590140"/>
                <a:gd name="connsiteY35" fmla="*/ 255031 h 476939"/>
                <a:gd name="connsiteX36" fmla="*/ 173367 w 590140"/>
                <a:gd name="connsiteY36" fmla="*/ 276208 h 476939"/>
                <a:gd name="connsiteX37" fmla="*/ 165069 w 590140"/>
                <a:gd name="connsiteY37" fmla="*/ 304289 h 476939"/>
                <a:gd name="connsiteX38" fmla="*/ 75637 w 590140"/>
                <a:gd name="connsiteY38" fmla="*/ 393599 h 476939"/>
                <a:gd name="connsiteX39" fmla="*/ 31383 w 590140"/>
                <a:gd name="connsiteY39" fmla="*/ 393599 h 476939"/>
                <a:gd name="connsiteX40" fmla="*/ 31383 w 590140"/>
                <a:gd name="connsiteY40" fmla="*/ 349404 h 476939"/>
                <a:gd name="connsiteX41" fmla="*/ 120814 w 590140"/>
                <a:gd name="connsiteY41" fmla="*/ 260095 h 476939"/>
                <a:gd name="connsiteX42" fmla="*/ 148935 w 590140"/>
                <a:gd name="connsiteY42" fmla="*/ 251809 h 476939"/>
                <a:gd name="connsiteX43" fmla="*/ 170140 w 590140"/>
                <a:gd name="connsiteY43" fmla="*/ 231093 h 476939"/>
                <a:gd name="connsiteX44" fmla="*/ 181204 w 590140"/>
                <a:gd name="connsiteY44" fmla="*/ 74111 h 476939"/>
                <a:gd name="connsiteX45" fmla="*/ 266256 w 590140"/>
                <a:gd name="connsiteY45" fmla="*/ 39239 h 476939"/>
                <a:gd name="connsiteX46" fmla="*/ 501149 w 590140"/>
                <a:gd name="connsiteY46" fmla="*/ 0 h 476939"/>
                <a:gd name="connsiteX47" fmla="*/ 546829 w 590140"/>
                <a:gd name="connsiteY47" fmla="*/ 0 h 476939"/>
                <a:gd name="connsiteX48" fmla="*/ 546829 w 590140"/>
                <a:gd name="connsiteY48" fmla="*/ 441920 h 476939"/>
                <a:gd name="connsiteX49" fmla="*/ 501149 w 590140"/>
                <a:gd name="connsiteY49" fmla="*/ 441920 h 476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590140" h="476938">
                  <a:moveTo>
                    <a:pt x="0" y="455765"/>
                  </a:moveTo>
                  <a:lnTo>
                    <a:pt x="590140" y="455765"/>
                  </a:lnTo>
                  <a:lnTo>
                    <a:pt x="590140" y="476939"/>
                  </a:lnTo>
                  <a:lnTo>
                    <a:pt x="0" y="476939"/>
                  </a:lnTo>
                  <a:close/>
                  <a:moveTo>
                    <a:pt x="135090" y="371068"/>
                  </a:moveTo>
                  <a:lnTo>
                    <a:pt x="145702" y="371068"/>
                  </a:lnTo>
                  <a:lnTo>
                    <a:pt x="145702" y="441920"/>
                  </a:lnTo>
                  <a:lnTo>
                    <a:pt x="100022" y="441920"/>
                  </a:lnTo>
                  <a:lnTo>
                    <a:pt x="100022" y="405574"/>
                  </a:lnTo>
                  <a:close/>
                  <a:moveTo>
                    <a:pt x="204265" y="299697"/>
                  </a:moveTo>
                  <a:lnTo>
                    <a:pt x="225456" y="299697"/>
                  </a:lnTo>
                  <a:cubicBezTo>
                    <a:pt x="233748" y="301998"/>
                    <a:pt x="241579" y="303839"/>
                    <a:pt x="249871" y="304760"/>
                  </a:cubicBezTo>
                  <a:lnTo>
                    <a:pt x="249871" y="441920"/>
                  </a:lnTo>
                  <a:lnTo>
                    <a:pt x="204265" y="441920"/>
                  </a:lnTo>
                  <a:close/>
                  <a:moveTo>
                    <a:pt x="352707" y="276672"/>
                  </a:moveTo>
                  <a:lnTo>
                    <a:pt x="352707" y="441920"/>
                  </a:lnTo>
                  <a:lnTo>
                    <a:pt x="307027" y="441920"/>
                  </a:lnTo>
                  <a:lnTo>
                    <a:pt x="307027" y="299687"/>
                  </a:lnTo>
                  <a:cubicBezTo>
                    <a:pt x="323638" y="295084"/>
                    <a:pt x="338865" y="287259"/>
                    <a:pt x="352707" y="276672"/>
                  </a:cubicBezTo>
                  <a:close/>
                  <a:moveTo>
                    <a:pt x="266083" y="73306"/>
                  </a:moveTo>
                  <a:cubicBezTo>
                    <a:pt x="244129" y="73306"/>
                    <a:pt x="222232" y="81707"/>
                    <a:pt x="205636" y="98510"/>
                  </a:cubicBezTo>
                  <a:cubicBezTo>
                    <a:pt x="171984" y="132116"/>
                    <a:pt x="171984" y="186438"/>
                    <a:pt x="205636" y="219584"/>
                  </a:cubicBezTo>
                  <a:cubicBezTo>
                    <a:pt x="238827" y="253190"/>
                    <a:pt x="293224" y="253190"/>
                    <a:pt x="326876" y="219584"/>
                  </a:cubicBezTo>
                  <a:cubicBezTo>
                    <a:pt x="360528" y="186438"/>
                    <a:pt x="360528" y="132116"/>
                    <a:pt x="326876" y="98510"/>
                  </a:cubicBezTo>
                  <a:cubicBezTo>
                    <a:pt x="310050" y="81707"/>
                    <a:pt x="288038" y="73306"/>
                    <a:pt x="266083" y="73306"/>
                  </a:cubicBezTo>
                  <a:close/>
                  <a:moveTo>
                    <a:pt x="406161" y="72259"/>
                  </a:moveTo>
                  <a:lnTo>
                    <a:pt x="451841" y="72259"/>
                  </a:lnTo>
                  <a:lnTo>
                    <a:pt x="451841" y="441920"/>
                  </a:lnTo>
                  <a:lnTo>
                    <a:pt x="406161" y="441920"/>
                  </a:lnTo>
                  <a:lnTo>
                    <a:pt x="406161" y="197014"/>
                  </a:lnTo>
                  <a:cubicBezTo>
                    <a:pt x="409391" y="185505"/>
                    <a:pt x="410775" y="173536"/>
                    <a:pt x="410775" y="161107"/>
                  </a:cubicBezTo>
                  <a:cubicBezTo>
                    <a:pt x="410775" y="148677"/>
                    <a:pt x="409391" y="136708"/>
                    <a:pt x="406161" y="125199"/>
                  </a:cubicBezTo>
                  <a:close/>
                  <a:moveTo>
                    <a:pt x="266256" y="39239"/>
                  </a:moveTo>
                  <a:cubicBezTo>
                    <a:pt x="297027" y="39239"/>
                    <a:pt x="327798" y="50863"/>
                    <a:pt x="351308" y="74111"/>
                  </a:cubicBezTo>
                  <a:cubicBezTo>
                    <a:pt x="397868" y="121067"/>
                    <a:pt x="397868" y="197026"/>
                    <a:pt x="351308" y="243983"/>
                  </a:cubicBezTo>
                  <a:cubicBezTo>
                    <a:pt x="308436" y="286796"/>
                    <a:pt x="241132" y="290479"/>
                    <a:pt x="194111" y="255031"/>
                  </a:cubicBezTo>
                  <a:lnTo>
                    <a:pt x="173367" y="276208"/>
                  </a:lnTo>
                  <a:cubicBezTo>
                    <a:pt x="175211" y="285875"/>
                    <a:pt x="172445" y="296463"/>
                    <a:pt x="165069" y="304289"/>
                  </a:cubicBezTo>
                  <a:lnTo>
                    <a:pt x="75637" y="393599"/>
                  </a:lnTo>
                  <a:cubicBezTo>
                    <a:pt x="63191" y="405568"/>
                    <a:pt x="43368" y="405568"/>
                    <a:pt x="31383" y="393599"/>
                  </a:cubicBezTo>
                  <a:cubicBezTo>
                    <a:pt x="19397" y="381629"/>
                    <a:pt x="19397" y="361834"/>
                    <a:pt x="31383" y="349404"/>
                  </a:cubicBezTo>
                  <a:lnTo>
                    <a:pt x="120814" y="260095"/>
                  </a:lnTo>
                  <a:cubicBezTo>
                    <a:pt x="128651" y="252730"/>
                    <a:pt x="139254" y="249967"/>
                    <a:pt x="148935" y="251809"/>
                  </a:cubicBezTo>
                  <a:lnTo>
                    <a:pt x="170140" y="231093"/>
                  </a:lnTo>
                  <a:cubicBezTo>
                    <a:pt x="134644" y="184136"/>
                    <a:pt x="138332" y="116924"/>
                    <a:pt x="181204" y="74111"/>
                  </a:cubicBezTo>
                  <a:cubicBezTo>
                    <a:pt x="204714" y="50863"/>
                    <a:pt x="235485" y="39239"/>
                    <a:pt x="266256" y="39239"/>
                  </a:cubicBezTo>
                  <a:close/>
                  <a:moveTo>
                    <a:pt x="501149" y="0"/>
                  </a:moveTo>
                  <a:lnTo>
                    <a:pt x="546829" y="0"/>
                  </a:lnTo>
                  <a:lnTo>
                    <a:pt x="546829" y="441920"/>
                  </a:lnTo>
                  <a:lnTo>
                    <a:pt x="501149" y="441920"/>
                  </a:lnTo>
                  <a:close/>
                </a:path>
              </a:pathLst>
            </a:custGeom>
            <a:gradFill>
              <a:gsLst>
                <a:gs pos="100000">
                  <a:srgbClr val="B5021F"/>
                </a:gs>
                <a:gs pos="0">
                  <a:srgbClr val="F0002D"/>
                </a:gs>
              </a:gsLst>
              <a:lin ang="2700000" scaled="1"/>
            </a:gradFill>
            <a:ln>
              <a:noFill/>
            </a:ln>
          </p:spPr>
          <p:txBody>
            <a:bodyPr/>
            <a:lstStyle/>
            <a:p>
              <a:endParaRPr/>
            </a:p>
          </p:txBody>
        </p:sp>
        <p:sp>
          <p:nvSpPr>
            <p:cNvPr id="11" name="Rectangle 16"/>
            <p:cNvSpPr/>
            <p:nvPr/>
          </p:nvSpPr>
          <p:spPr>
            <a:xfrm flipH="1">
              <a:off x="1286683" y="5400295"/>
              <a:ext cx="2243252" cy="811530"/>
            </a:xfrm>
            <a:prstGeom prst="rect">
              <a:avLst/>
            </a:prstGeom>
          </p:spPr>
          <p:txBody>
            <a:bodyPr wrap="square">
              <a:spAutoFit/>
            </a:bodyPr>
            <a:lstStyle/>
            <a:p>
              <a:pPr algn="ctr">
                <a:lnSpc>
                  <a:spcPct val="150000"/>
                </a:lnSpc>
                <a:buClr>
                  <a:srgbClr val="E24848"/>
                </a:buClr>
                <a:defRPr/>
              </a:pPr>
              <a:r>
                <a:rPr lang="zh-CN" altLang="en-US" sz="105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强制猥亵他人（不再分性别）、侮辱妇女罪，猥亵儿童罪；新增虐待被监护、看护人员罪。</a:t>
              </a:r>
            </a:p>
          </p:txBody>
        </p:sp>
        <p:sp>
          <p:nvSpPr>
            <p:cNvPr id="12" name="Title 11"/>
            <p:cNvSpPr txBox="1"/>
            <p:nvPr/>
          </p:nvSpPr>
          <p:spPr>
            <a:xfrm flipH="1">
              <a:off x="1286686" y="4478670"/>
              <a:ext cx="2243246" cy="70104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ctr"/>
              <a:r>
                <a:rPr lang="zh-CN" altLang="en-US" sz="2000">
                  <a:solidFill>
                    <a:srgbClr val="C00000"/>
                  </a:solidFill>
                  <a:latin typeface="思源黑体 CN Bold" panose="020B0800000000000000" pitchFamily="34" charset="-122"/>
                  <a:ea typeface="思源黑体 CN Bold" panose="020B0800000000000000" pitchFamily="34" charset="-122"/>
                </a:rPr>
                <a:t>刑法修正案（九）</a:t>
              </a:r>
            </a:p>
            <a:p>
              <a:pPr algn="ctr"/>
              <a:r>
                <a:rPr lang="zh-CN" altLang="en-US" sz="2000">
                  <a:solidFill>
                    <a:srgbClr val="C00000"/>
                  </a:solidFill>
                  <a:latin typeface="思源黑体 CN Bold" panose="020B0800000000000000" pitchFamily="34" charset="-122"/>
                  <a:ea typeface="思源黑体 CN Bold" panose="020B0800000000000000" pitchFamily="34" charset="-122"/>
                </a:rPr>
                <a:t>（2015.8）</a:t>
              </a:r>
            </a:p>
          </p:txBody>
        </p:sp>
        <p:sp>
          <p:nvSpPr>
            <p:cNvPr id="13" name="Title 11"/>
            <p:cNvSpPr txBox="1"/>
            <p:nvPr/>
          </p:nvSpPr>
          <p:spPr>
            <a:xfrm flipH="1">
              <a:off x="1673369" y="3111381"/>
              <a:ext cx="1469880" cy="39624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ctr"/>
              <a:r>
                <a:rPr lang="en-US" altLang="zh-CN" sz="2000">
                  <a:solidFill>
                    <a:srgbClr val="C00000"/>
                  </a:solidFill>
                  <a:latin typeface="思源黑体 CN Bold" panose="020B0800000000000000" pitchFamily="34" charset="-122"/>
                  <a:ea typeface="思源黑体 CN Bold" panose="020B0800000000000000" pitchFamily="34" charset="-122"/>
                </a:rPr>
                <a:t>PART 01</a:t>
              </a:r>
            </a:p>
          </p:txBody>
        </p:sp>
      </p:grpSp>
      <p:grpSp>
        <p:nvGrpSpPr>
          <p:cNvPr id="14" name="组合 13"/>
          <p:cNvGrpSpPr/>
          <p:nvPr/>
        </p:nvGrpSpPr>
        <p:grpSpPr>
          <a:xfrm>
            <a:off x="4974374" y="1533524"/>
            <a:ext cx="2243252" cy="4208661"/>
            <a:chOff x="4974374" y="1971674"/>
            <a:chExt cx="2243252" cy="4208661"/>
          </a:xfrm>
        </p:grpSpPr>
        <p:sp>
          <p:nvSpPr>
            <p:cNvPr id="15" name="任意多边形: 形状 14"/>
            <p:cNvSpPr/>
            <p:nvPr/>
          </p:nvSpPr>
          <p:spPr>
            <a:xfrm flipV="1">
              <a:off x="5076825" y="1971674"/>
              <a:ext cx="2038350" cy="2219961"/>
            </a:xfrm>
            <a:custGeom>
              <a:avLst/>
              <a:gdLst>
                <a:gd name="connsiteX0" fmla="*/ 1019175 w 2038350"/>
                <a:gd name="connsiteY0" fmla="*/ 2072384 h 2219961"/>
                <a:gd name="connsiteX1" fmla="*/ 147577 w 2038350"/>
                <a:gd name="connsiteY1" fmla="*/ 1200786 h 2219961"/>
                <a:gd name="connsiteX2" fmla="*/ 1019175 w 2038350"/>
                <a:gd name="connsiteY2" fmla="*/ 329188 h 2219961"/>
                <a:gd name="connsiteX3" fmla="*/ 1890773 w 2038350"/>
                <a:gd name="connsiteY3" fmla="*/ 1200786 h 2219961"/>
                <a:gd name="connsiteX4" fmla="*/ 1019175 w 2038350"/>
                <a:gd name="connsiteY4" fmla="*/ 2072384 h 2219961"/>
                <a:gd name="connsiteX5" fmla="*/ 1019175 w 2038350"/>
                <a:gd name="connsiteY5" fmla="*/ 2219961 h 2219961"/>
                <a:gd name="connsiteX6" fmla="*/ 2038350 w 2038350"/>
                <a:gd name="connsiteY6" fmla="*/ 1200786 h 2219961"/>
                <a:gd name="connsiteX7" fmla="*/ 1224574 w 2038350"/>
                <a:gd name="connsiteY7" fmla="*/ 202317 h 2219961"/>
                <a:gd name="connsiteX8" fmla="*/ 1127967 w 2038350"/>
                <a:gd name="connsiteY8" fmla="*/ 187573 h 2219961"/>
                <a:gd name="connsiteX9" fmla="*/ 1019175 w 2038350"/>
                <a:gd name="connsiteY9" fmla="*/ 0 h 2219961"/>
                <a:gd name="connsiteX10" fmla="*/ 910383 w 2038350"/>
                <a:gd name="connsiteY10" fmla="*/ 187573 h 2219961"/>
                <a:gd name="connsiteX11" fmla="*/ 813776 w 2038350"/>
                <a:gd name="connsiteY11" fmla="*/ 202317 h 2219961"/>
                <a:gd name="connsiteX12" fmla="*/ 0 w 2038350"/>
                <a:gd name="connsiteY12" fmla="*/ 1200786 h 2219961"/>
                <a:gd name="connsiteX13" fmla="*/ 1019175 w 2038350"/>
                <a:gd name="connsiteY13" fmla="*/ 2219961 h 2219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38350" h="2219961">
                  <a:moveTo>
                    <a:pt x="1019175" y="2072384"/>
                  </a:moveTo>
                  <a:cubicBezTo>
                    <a:pt x="537805" y="2072384"/>
                    <a:pt x="147577" y="1682156"/>
                    <a:pt x="147577" y="1200786"/>
                  </a:cubicBezTo>
                  <a:cubicBezTo>
                    <a:pt x="147577" y="719416"/>
                    <a:pt x="537805" y="329188"/>
                    <a:pt x="1019175" y="329188"/>
                  </a:cubicBezTo>
                  <a:cubicBezTo>
                    <a:pt x="1500545" y="329188"/>
                    <a:pt x="1890773" y="719416"/>
                    <a:pt x="1890773" y="1200786"/>
                  </a:cubicBezTo>
                  <a:cubicBezTo>
                    <a:pt x="1890773" y="1682156"/>
                    <a:pt x="1500545" y="2072384"/>
                    <a:pt x="1019175" y="2072384"/>
                  </a:cubicBezTo>
                  <a:close/>
                  <a:moveTo>
                    <a:pt x="1019175" y="2219961"/>
                  </a:moveTo>
                  <a:cubicBezTo>
                    <a:pt x="1582050" y="2219961"/>
                    <a:pt x="2038350" y="1763661"/>
                    <a:pt x="2038350" y="1200786"/>
                  </a:cubicBezTo>
                  <a:cubicBezTo>
                    <a:pt x="2038350" y="708271"/>
                    <a:pt x="1688995" y="297351"/>
                    <a:pt x="1224574" y="202317"/>
                  </a:cubicBezTo>
                  <a:lnTo>
                    <a:pt x="1127967" y="187573"/>
                  </a:lnTo>
                  <a:lnTo>
                    <a:pt x="1019175" y="0"/>
                  </a:lnTo>
                  <a:lnTo>
                    <a:pt x="910383" y="187573"/>
                  </a:lnTo>
                  <a:lnTo>
                    <a:pt x="813776" y="202317"/>
                  </a:lnTo>
                  <a:cubicBezTo>
                    <a:pt x="349355" y="297351"/>
                    <a:pt x="0" y="708271"/>
                    <a:pt x="0" y="1200786"/>
                  </a:cubicBezTo>
                  <a:cubicBezTo>
                    <a:pt x="0" y="1763661"/>
                    <a:pt x="456300" y="2219961"/>
                    <a:pt x="1019175" y="2219961"/>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Bold" panose="020B0800000000000000" pitchFamily="34" charset="-122"/>
                <a:ea typeface="思源黑体 CN Bold" panose="020B0800000000000000" pitchFamily="34" charset="-122"/>
              </a:endParaRPr>
            </a:p>
          </p:txBody>
        </p:sp>
        <p:sp>
          <p:nvSpPr>
            <p:cNvPr id="16" name="形状"/>
            <p:cNvSpPr>
              <a:spLocks noChangeAspect="1"/>
            </p:cNvSpPr>
            <p:nvPr/>
          </p:nvSpPr>
          <p:spPr bwMode="auto">
            <a:xfrm>
              <a:off x="5876904" y="2458765"/>
              <a:ext cx="438192" cy="303976"/>
            </a:xfrm>
            <a:custGeom>
              <a:avLst/>
              <a:gdLst>
                <a:gd name="connsiteX0" fmla="*/ 418216 w 606368"/>
                <a:gd name="connsiteY0" fmla="*/ 13055 h 420641"/>
                <a:gd name="connsiteX1" fmla="*/ 606368 w 606368"/>
                <a:gd name="connsiteY1" fmla="*/ 164464 h 420641"/>
                <a:gd name="connsiteX2" fmla="*/ 538058 w 606368"/>
                <a:gd name="connsiteY2" fmla="*/ 280990 h 420641"/>
                <a:gd name="connsiteX3" fmla="*/ 529946 w 606368"/>
                <a:gd name="connsiteY3" fmla="*/ 286420 h 420641"/>
                <a:gd name="connsiteX4" fmla="*/ 529946 w 606368"/>
                <a:gd name="connsiteY4" fmla="*/ 345419 h 420641"/>
                <a:gd name="connsiteX5" fmla="*/ 467351 w 606368"/>
                <a:gd name="connsiteY5" fmla="*/ 310627 h 420641"/>
                <a:gd name="connsiteX6" fmla="*/ 467167 w 606368"/>
                <a:gd name="connsiteY6" fmla="*/ 310627 h 420641"/>
                <a:gd name="connsiteX7" fmla="*/ 460806 w 606368"/>
                <a:gd name="connsiteY7" fmla="*/ 311824 h 420641"/>
                <a:gd name="connsiteX8" fmla="*/ 418216 w 606368"/>
                <a:gd name="connsiteY8" fmla="*/ 315781 h 420641"/>
                <a:gd name="connsiteX9" fmla="*/ 413607 w 606368"/>
                <a:gd name="connsiteY9" fmla="*/ 315689 h 420641"/>
                <a:gd name="connsiteX10" fmla="*/ 229972 w 606368"/>
                <a:gd name="connsiteY10" fmla="*/ 164464 h 420641"/>
                <a:gd name="connsiteX11" fmla="*/ 349353 w 606368"/>
                <a:gd name="connsiteY11" fmla="*/ 23548 h 420641"/>
                <a:gd name="connsiteX12" fmla="*/ 406232 w 606368"/>
                <a:gd name="connsiteY12" fmla="*/ 13331 h 420641"/>
                <a:gd name="connsiteX13" fmla="*/ 418216 w 606368"/>
                <a:gd name="connsiteY13" fmla="*/ 13055 h 420641"/>
                <a:gd name="connsiteX14" fmla="*/ 235913 w 606368"/>
                <a:gd name="connsiteY14" fmla="*/ 0 h 420641"/>
                <a:gd name="connsiteX15" fmla="*/ 296666 w 606368"/>
                <a:gd name="connsiteY15" fmla="*/ 6443 h 420641"/>
                <a:gd name="connsiteX16" fmla="*/ 193414 w 606368"/>
                <a:gd name="connsiteY16" fmla="*/ 164483 h 420641"/>
                <a:gd name="connsiteX17" fmla="*/ 369127 w 606368"/>
                <a:gd name="connsiteY17" fmla="*/ 347834 h 420641"/>
                <a:gd name="connsiteX18" fmla="*/ 235913 w 606368"/>
                <a:gd name="connsiteY18" fmla="*/ 381246 h 420641"/>
                <a:gd name="connsiteX19" fmla="*/ 182720 w 606368"/>
                <a:gd name="connsiteY19" fmla="*/ 376276 h 420641"/>
                <a:gd name="connsiteX20" fmla="*/ 176174 w 606368"/>
                <a:gd name="connsiteY20" fmla="*/ 375079 h 420641"/>
                <a:gd name="connsiteX21" fmla="*/ 94126 w 606368"/>
                <a:gd name="connsiteY21" fmla="*/ 420641 h 420641"/>
                <a:gd name="connsiteX22" fmla="*/ 94126 w 606368"/>
                <a:gd name="connsiteY22" fmla="*/ 343048 h 420641"/>
                <a:gd name="connsiteX23" fmla="*/ 86013 w 606368"/>
                <a:gd name="connsiteY23" fmla="*/ 337617 h 420641"/>
                <a:gd name="connsiteX24" fmla="*/ 0 w 606368"/>
                <a:gd name="connsiteY24" fmla="*/ 190623 h 420641"/>
                <a:gd name="connsiteX25" fmla="*/ 235913 w 606368"/>
                <a:gd name="connsiteY25" fmla="*/ 0 h 420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06368" h="420641">
                  <a:moveTo>
                    <a:pt x="418216" y="13055"/>
                  </a:moveTo>
                  <a:cubicBezTo>
                    <a:pt x="521926" y="13055"/>
                    <a:pt x="606368" y="80982"/>
                    <a:pt x="606368" y="164464"/>
                  </a:cubicBezTo>
                  <a:cubicBezTo>
                    <a:pt x="606368" y="209565"/>
                    <a:pt x="581478" y="251996"/>
                    <a:pt x="538058" y="280990"/>
                  </a:cubicBezTo>
                  <a:lnTo>
                    <a:pt x="529946" y="286420"/>
                  </a:lnTo>
                  <a:lnTo>
                    <a:pt x="529946" y="345419"/>
                  </a:lnTo>
                  <a:lnTo>
                    <a:pt x="467351" y="310627"/>
                  </a:lnTo>
                  <a:lnTo>
                    <a:pt x="467167" y="310627"/>
                  </a:lnTo>
                  <a:lnTo>
                    <a:pt x="460806" y="311824"/>
                  </a:lnTo>
                  <a:cubicBezTo>
                    <a:pt x="446702" y="314493"/>
                    <a:pt x="432413" y="315781"/>
                    <a:pt x="418216" y="315781"/>
                  </a:cubicBezTo>
                  <a:cubicBezTo>
                    <a:pt x="416649" y="315781"/>
                    <a:pt x="415174" y="315781"/>
                    <a:pt x="413607" y="315689"/>
                  </a:cubicBezTo>
                  <a:cubicBezTo>
                    <a:pt x="312018" y="313757"/>
                    <a:pt x="229972" y="246658"/>
                    <a:pt x="229972" y="164464"/>
                  </a:cubicBezTo>
                  <a:cubicBezTo>
                    <a:pt x="229972" y="100495"/>
                    <a:pt x="279568" y="45730"/>
                    <a:pt x="349353" y="23548"/>
                  </a:cubicBezTo>
                  <a:cubicBezTo>
                    <a:pt x="367145" y="17933"/>
                    <a:pt x="386320" y="14344"/>
                    <a:pt x="406232" y="13331"/>
                  </a:cubicBezTo>
                  <a:cubicBezTo>
                    <a:pt x="410196" y="13147"/>
                    <a:pt x="414160" y="13055"/>
                    <a:pt x="418216" y="13055"/>
                  </a:cubicBezTo>
                  <a:close/>
                  <a:moveTo>
                    <a:pt x="235913" y="0"/>
                  </a:moveTo>
                  <a:cubicBezTo>
                    <a:pt x="256932" y="0"/>
                    <a:pt x="277214" y="2209"/>
                    <a:pt x="296666" y="6443"/>
                  </a:cubicBezTo>
                  <a:cubicBezTo>
                    <a:pt x="234622" y="39947"/>
                    <a:pt x="193414" y="98211"/>
                    <a:pt x="193414" y="164483"/>
                  </a:cubicBezTo>
                  <a:cubicBezTo>
                    <a:pt x="193414" y="253949"/>
                    <a:pt x="268640" y="329057"/>
                    <a:pt x="369127" y="347834"/>
                  </a:cubicBezTo>
                  <a:cubicBezTo>
                    <a:pt x="331145" y="368912"/>
                    <a:pt x="285327" y="381246"/>
                    <a:pt x="235913" y="381246"/>
                  </a:cubicBezTo>
                  <a:cubicBezTo>
                    <a:pt x="218120" y="381246"/>
                    <a:pt x="200236" y="379589"/>
                    <a:pt x="182720" y="376276"/>
                  </a:cubicBezTo>
                  <a:lnTo>
                    <a:pt x="176174" y="375079"/>
                  </a:lnTo>
                  <a:lnTo>
                    <a:pt x="94126" y="420641"/>
                  </a:lnTo>
                  <a:lnTo>
                    <a:pt x="94126" y="343048"/>
                  </a:lnTo>
                  <a:lnTo>
                    <a:pt x="86013" y="337617"/>
                  </a:lnTo>
                  <a:cubicBezTo>
                    <a:pt x="31344" y="301168"/>
                    <a:pt x="0" y="247598"/>
                    <a:pt x="0" y="190623"/>
                  </a:cubicBezTo>
                  <a:cubicBezTo>
                    <a:pt x="0" y="85509"/>
                    <a:pt x="105834" y="0"/>
                    <a:pt x="235913" y="0"/>
                  </a:cubicBezTo>
                  <a:close/>
                </a:path>
              </a:pathLst>
            </a:custGeom>
            <a:solidFill>
              <a:schemeClr val="tx1">
                <a:lumMod val="75000"/>
                <a:lumOff val="25000"/>
              </a:schemeClr>
            </a:solidFill>
            <a:ln>
              <a:noFill/>
            </a:ln>
          </p:spPr>
          <p:txBody>
            <a:bodyPr/>
            <a:lstStyle/>
            <a:p>
              <a:endParaRPr lang="zh-CN" altLang="en-US">
                <a:latin typeface="思源黑体 CN Bold" panose="020B0800000000000000" pitchFamily="34" charset="-122"/>
                <a:ea typeface="思源黑体 CN Bold" panose="020B0800000000000000" pitchFamily="34" charset="-122"/>
              </a:endParaRPr>
            </a:p>
          </p:txBody>
        </p:sp>
        <p:sp>
          <p:nvSpPr>
            <p:cNvPr id="17" name="Rectangle 16"/>
            <p:cNvSpPr/>
            <p:nvPr/>
          </p:nvSpPr>
          <p:spPr>
            <a:xfrm flipH="1">
              <a:off x="4974374" y="5386015"/>
              <a:ext cx="2243252" cy="811530"/>
            </a:xfrm>
            <a:prstGeom prst="rect">
              <a:avLst/>
            </a:prstGeom>
          </p:spPr>
          <p:txBody>
            <a:bodyPr wrap="square">
              <a:spAutoFit/>
            </a:bodyPr>
            <a:lstStyle/>
            <a:p>
              <a:pPr algn="ctr">
                <a:lnSpc>
                  <a:spcPct val="150000"/>
                </a:lnSpc>
                <a:buClr>
                  <a:srgbClr val="E24848"/>
                </a:buClr>
                <a:defRPr/>
              </a:pPr>
              <a:r>
                <a:rPr lang="zh-CN" altLang="en-US" sz="105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应当及时向公安机关报案（强制报告义务）；应当开展家庭美德和反家庭暴力教育。</a:t>
              </a:r>
            </a:p>
          </p:txBody>
        </p:sp>
        <p:sp>
          <p:nvSpPr>
            <p:cNvPr id="18" name="Title 11"/>
            <p:cNvSpPr txBox="1"/>
            <p:nvPr/>
          </p:nvSpPr>
          <p:spPr>
            <a:xfrm flipH="1">
              <a:off x="4974376" y="4478670"/>
              <a:ext cx="2243250" cy="70104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ctr"/>
              <a:r>
                <a:rPr lang="en-US" altLang="zh-CN" sz="2000">
                  <a:solidFill>
                    <a:schemeClr val="tx1">
                      <a:lumMod val="75000"/>
                      <a:lumOff val="25000"/>
                    </a:schemeClr>
                  </a:solidFill>
                  <a:latin typeface="思源黑体 CN Bold" panose="020B0800000000000000" pitchFamily="34" charset="-122"/>
                  <a:ea typeface="思源黑体 CN Bold" panose="020B0800000000000000" pitchFamily="34" charset="-122"/>
                </a:rPr>
                <a:t>《反家庭暴力法》（2016.3）</a:t>
              </a:r>
            </a:p>
          </p:txBody>
        </p:sp>
        <p:sp>
          <p:nvSpPr>
            <p:cNvPr id="19" name="Title 11"/>
            <p:cNvSpPr txBox="1"/>
            <p:nvPr/>
          </p:nvSpPr>
          <p:spPr>
            <a:xfrm flipH="1">
              <a:off x="5361060" y="3111381"/>
              <a:ext cx="1469880" cy="39624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ctr"/>
              <a:r>
                <a:rPr lang="en-US" altLang="zh-CN" sz="2000">
                  <a:solidFill>
                    <a:schemeClr val="tx1">
                      <a:lumMod val="75000"/>
                      <a:lumOff val="25000"/>
                    </a:schemeClr>
                  </a:solidFill>
                  <a:latin typeface="思源黑体 CN Bold" panose="020B0800000000000000" pitchFamily="34" charset="-122"/>
                  <a:ea typeface="思源黑体 CN Bold" panose="020B0800000000000000" pitchFamily="34" charset="-122"/>
                </a:rPr>
                <a:t>PART 02</a:t>
              </a:r>
            </a:p>
          </p:txBody>
        </p:sp>
      </p:grpSp>
      <p:grpSp>
        <p:nvGrpSpPr>
          <p:cNvPr id="20" name="组合 19"/>
          <p:cNvGrpSpPr/>
          <p:nvPr/>
        </p:nvGrpSpPr>
        <p:grpSpPr>
          <a:xfrm>
            <a:off x="8662065" y="1533523"/>
            <a:ext cx="2243252" cy="4208662"/>
            <a:chOff x="8662065" y="1971673"/>
            <a:chExt cx="2243252" cy="4208662"/>
          </a:xfrm>
        </p:grpSpPr>
        <p:sp>
          <p:nvSpPr>
            <p:cNvPr id="21" name="任意多边形: 形状 20"/>
            <p:cNvSpPr/>
            <p:nvPr/>
          </p:nvSpPr>
          <p:spPr>
            <a:xfrm flipV="1">
              <a:off x="8764516" y="1971673"/>
              <a:ext cx="2038350" cy="2219961"/>
            </a:xfrm>
            <a:custGeom>
              <a:avLst/>
              <a:gdLst>
                <a:gd name="connsiteX0" fmla="*/ 1019175 w 2038350"/>
                <a:gd name="connsiteY0" fmla="*/ 2072384 h 2219961"/>
                <a:gd name="connsiteX1" fmla="*/ 147577 w 2038350"/>
                <a:gd name="connsiteY1" fmla="*/ 1200786 h 2219961"/>
                <a:gd name="connsiteX2" fmla="*/ 1019175 w 2038350"/>
                <a:gd name="connsiteY2" fmla="*/ 329188 h 2219961"/>
                <a:gd name="connsiteX3" fmla="*/ 1890773 w 2038350"/>
                <a:gd name="connsiteY3" fmla="*/ 1200786 h 2219961"/>
                <a:gd name="connsiteX4" fmla="*/ 1019175 w 2038350"/>
                <a:gd name="connsiteY4" fmla="*/ 2072384 h 2219961"/>
                <a:gd name="connsiteX5" fmla="*/ 1019175 w 2038350"/>
                <a:gd name="connsiteY5" fmla="*/ 2219961 h 2219961"/>
                <a:gd name="connsiteX6" fmla="*/ 2038350 w 2038350"/>
                <a:gd name="connsiteY6" fmla="*/ 1200786 h 2219961"/>
                <a:gd name="connsiteX7" fmla="*/ 1224574 w 2038350"/>
                <a:gd name="connsiteY7" fmla="*/ 202317 h 2219961"/>
                <a:gd name="connsiteX8" fmla="*/ 1127967 w 2038350"/>
                <a:gd name="connsiteY8" fmla="*/ 187573 h 2219961"/>
                <a:gd name="connsiteX9" fmla="*/ 1019175 w 2038350"/>
                <a:gd name="connsiteY9" fmla="*/ 0 h 2219961"/>
                <a:gd name="connsiteX10" fmla="*/ 910383 w 2038350"/>
                <a:gd name="connsiteY10" fmla="*/ 187573 h 2219961"/>
                <a:gd name="connsiteX11" fmla="*/ 813776 w 2038350"/>
                <a:gd name="connsiteY11" fmla="*/ 202317 h 2219961"/>
                <a:gd name="connsiteX12" fmla="*/ 0 w 2038350"/>
                <a:gd name="connsiteY12" fmla="*/ 1200786 h 2219961"/>
                <a:gd name="connsiteX13" fmla="*/ 1019175 w 2038350"/>
                <a:gd name="connsiteY13" fmla="*/ 2219961 h 2219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38350" h="2219961">
                  <a:moveTo>
                    <a:pt x="1019175" y="2072384"/>
                  </a:moveTo>
                  <a:cubicBezTo>
                    <a:pt x="537805" y="2072384"/>
                    <a:pt x="147577" y="1682156"/>
                    <a:pt x="147577" y="1200786"/>
                  </a:cubicBezTo>
                  <a:cubicBezTo>
                    <a:pt x="147577" y="719416"/>
                    <a:pt x="537805" y="329188"/>
                    <a:pt x="1019175" y="329188"/>
                  </a:cubicBezTo>
                  <a:cubicBezTo>
                    <a:pt x="1500545" y="329188"/>
                    <a:pt x="1890773" y="719416"/>
                    <a:pt x="1890773" y="1200786"/>
                  </a:cubicBezTo>
                  <a:cubicBezTo>
                    <a:pt x="1890773" y="1682156"/>
                    <a:pt x="1500545" y="2072384"/>
                    <a:pt x="1019175" y="2072384"/>
                  </a:cubicBezTo>
                  <a:close/>
                  <a:moveTo>
                    <a:pt x="1019175" y="2219961"/>
                  </a:moveTo>
                  <a:cubicBezTo>
                    <a:pt x="1582050" y="2219961"/>
                    <a:pt x="2038350" y="1763661"/>
                    <a:pt x="2038350" y="1200786"/>
                  </a:cubicBezTo>
                  <a:cubicBezTo>
                    <a:pt x="2038350" y="708271"/>
                    <a:pt x="1688995" y="297351"/>
                    <a:pt x="1224574" y="202317"/>
                  </a:cubicBezTo>
                  <a:lnTo>
                    <a:pt x="1127967" y="187573"/>
                  </a:lnTo>
                  <a:lnTo>
                    <a:pt x="1019175" y="0"/>
                  </a:lnTo>
                  <a:lnTo>
                    <a:pt x="910383" y="187573"/>
                  </a:lnTo>
                  <a:lnTo>
                    <a:pt x="813776" y="202317"/>
                  </a:lnTo>
                  <a:cubicBezTo>
                    <a:pt x="349355" y="297351"/>
                    <a:pt x="0" y="708271"/>
                    <a:pt x="0" y="1200786"/>
                  </a:cubicBezTo>
                  <a:cubicBezTo>
                    <a:pt x="0" y="1763661"/>
                    <a:pt x="456300" y="2219961"/>
                    <a:pt x="1019175" y="2219961"/>
                  </a:cubicBezTo>
                  <a:close/>
                </a:path>
              </a:pathLst>
            </a:custGeom>
            <a:gradFill>
              <a:gsLst>
                <a:gs pos="100000">
                  <a:srgbClr val="B5021F"/>
                </a:gs>
                <a:gs pos="0">
                  <a:srgbClr val="F0002D"/>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Bold" panose="020B0800000000000000" pitchFamily="34" charset="-122"/>
                <a:ea typeface="思源黑体 CN Bold" panose="020B0800000000000000" pitchFamily="34" charset="-122"/>
              </a:endParaRPr>
            </a:p>
          </p:txBody>
        </p:sp>
        <p:sp>
          <p:nvSpPr>
            <p:cNvPr id="22" name="形状"/>
            <p:cNvSpPr>
              <a:spLocks noChangeAspect="1"/>
            </p:cNvSpPr>
            <p:nvPr/>
          </p:nvSpPr>
          <p:spPr bwMode="auto">
            <a:xfrm>
              <a:off x="9565280" y="2411140"/>
              <a:ext cx="436822" cy="438192"/>
            </a:xfrm>
            <a:custGeom>
              <a:avLst/>
              <a:gdLst>
                <a:gd name="connsiteX0" fmla="*/ 274005 w 606795"/>
                <a:gd name="connsiteY0" fmla="*/ 200265 h 608697"/>
                <a:gd name="connsiteX1" fmla="*/ 331102 w 606795"/>
                <a:gd name="connsiteY1" fmla="*/ 212914 h 608697"/>
                <a:gd name="connsiteX2" fmla="*/ 329998 w 606795"/>
                <a:gd name="connsiteY2" fmla="*/ 214016 h 608697"/>
                <a:gd name="connsiteX3" fmla="*/ 279379 w 606795"/>
                <a:gd name="connsiteY3" fmla="*/ 264565 h 608697"/>
                <a:gd name="connsiteX4" fmla="*/ 274005 w 606795"/>
                <a:gd name="connsiteY4" fmla="*/ 264373 h 608697"/>
                <a:gd name="connsiteX5" fmla="*/ 203186 w 606795"/>
                <a:gd name="connsiteY5" fmla="*/ 335093 h 608697"/>
                <a:gd name="connsiteX6" fmla="*/ 273957 w 606795"/>
                <a:gd name="connsiteY6" fmla="*/ 405813 h 608697"/>
                <a:gd name="connsiteX7" fmla="*/ 344776 w 606795"/>
                <a:gd name="connsiteY7" fmla="*/ 335093 h 608697"/>
                <a:gd name="connsiteX8" fmla="*/ 344584 w 606795"/>
                <a:gd name="connsiteY8" fmla="*/ 329727 h 608697"/>
                <a:gd name="connsiteX9" fmla="*/ 395204 w 606795"/>
                <a:gd name="connsiteY9" fmla="*/ 279178 h 608697"/>
                <a:gd name="connsiteX10" fmla="*/ 396259 w 606795"/>
                <a:gd name="connsiteY10" fmla="*/ 278076 h 608697"/>
                <a:gd name="connsiteX11" fmla="*/ 408926 w 606795"/>
                <a:gd name="connsiteY11" fmla="*/ 335093 h 608697"/>
                <a:gd name="connsiteX12" fmla="*/ 274005 w 606795"/>
                <a:gd name="connsiteY12" fmla="*/ 469825 h 608697"/>
                <a:gd name="connsiteX13" fmla="*/ 139084 w 606795"/>
                <a:gd name="connsiteY13" fmla="*/ 334997 h 608697"/>
                <a:gd name="connsiteX14" fmla="*/ 274005 w 606795"/>
                <a:gd name="connsiteY14" fmla="*/ 200265 h 608697"/>
                <a:gd name="connsiteX15" fmla="*/ 273958 w 606795"/>
                <a:gd name="connsiteY15" fmla="*/ 61462 h 608697"/>
                <a:gd name="connsiteX16" fmla="*/ 399831 w 606795"/>
                <a:gd name="connsiteY16" fmla="*/ 91976 h 608697"/>
                <a:gd name="connsiteX17" fmla="*/ 399687 w 606795"/>
                <a:gd name="connsiteY17" fmla="*/ 101508 h 608697"/>
                <a:gd name="connsiteX18" fmla="*/ 402757 w 606795"/>
                <a:gd name="connsiteY18" fmla="*/ 141411 h 608697"/>
                <a:gd name="connsiteX19" fmla="*/ 380068 w 606795"/>
                <a:gd name="connsiteY19" fmla="*/ 164069 h 608697"/>
                <a:gd name="connsiteX20" fmla="*/ 274006 w 606795"/>
                <a:gd name="connsiteY20" fmla="*/ 133938 h 608697"/>
                <a:gd name="connsiteX21" fmla="*/ 72627 w 606795"/>
                <a:gd name="connsiteY21" fmla="*/ 335079 h 608697"/>
                <a:gd name="connsiteX22" fmla="*/ 274101 w 606795"/>
                <a:gd name="connsiteY22" fmla="*/ 536173 h 608697"/>
                <a:gd name="connsiteX23" fmla="*/ 475480 w 606795"/>
                <a:gd name="connsiteY23" fmla="*/ 335079 h 608697"/>
                <a:gd name="connsiteX24" fmla="*/ 445307 w 606795"/>
                <a:gd name="connsiteY24" fmla="*/ 229168 h 608697"/>
                <a:gd name="connsiteX25" fmla="*/ 470395 w 606795"/>
                <a:gd name="connsiteY25" fmla="*/ 204115 h 608697"/>
                <a:gd name="connsiteX26" fmla="*/ 505222 w 606795"/>
                <a:gd name="connsiteY26" fmla="*/ 206797 h 608697"/>
                <a:gd name="connsiteX27" fmla="*/ 509203 w 606795"/>
                <a:gd name="connsiteY27" fmla="*/ 206941 h 608697"/>
                <a:gd name="connsiteX28" fmla="*/ 515967 w 606795"/>
                <a:gd name="connsiteY28" fmla="*/ 206510 h 608697"/>
                <a:gd name="connsiteX29" fmla="*/ 548011 w 606795"/>
                <a:gd name="connsiteY29" fmla="*/ 335079 h 608697"/>
                <a:gd name="connsiteX30" fmla="*/ 274006 w 606795"/>
                <a:gd name="connsiteY30" fmla="*/ 608697 h 608697"/>
                <a:gd name="connsiteX31" fmla="*/ 0 w 606795"/>
                <a:gd name="connsiteY31" fmla="*/ 335079 h 608697"/>
                <a:gd name="connsiteX32" fmla="*/ 273958 w 606795"/>
                <a:gd name="connsiteY32" fmla="*/ 61462 h 608697"/>
                <a:gd name="connsiteX33" fmla="*/ 505808 w 606795"/>
                <a:gd name="connsiteY33" fmla="*/ 0 h 608697"/>
                <a:gd name="connsiteX34" fmla="*/ 512237 w 606795"/>
                <a:gd name="connsiteY34" fmla="*/ 5893 h 608697"/>
                <a:gd name="connsiteX35" fmla="*/ 516075 w 606795"/>
                <a:gd name="connsiteY35" fmla="*/ 55382 h 608697"/>
                <a:gd name="connsiteX36" fmla="*/ 534691 w 606795"/>
                <a:gd name="connsiteY36" fmla="*/ 36794 h 608697"/>
                <a:gd name="connsiteX37" fmla="*/ 548028 w 606795"/>
                <a:gd name="connsiteY37" fmla="*/ 31236 h 608697"/>
                <a:gd name="connsiteX38" fmla="*/ 561414 w 606795"/>
                <a:gd name="connsiteY38" fmla="*/ 36794 h 608697"/>
                <a:gd name="connsiteX39" fmla="*/ 572689 w 606795"/>
                <a:gd name="connsiteY39" fmla="*/ 48100 h 608697"/>
                <a:gd name="connsiteX40" fmla="*/ 572689 w 606795"/>
                <a:gd name="connsiteY40" fmla="*/ 74881 h 608697"/>
                <a:gd name="connsiteX41" fmla="*/ 556424 w 606795"/>
                <a:gd name="connsiteY41" fmla="*/ 91074 h 608697"/>
                <a:gd name="connsiteX42" fmla="*/ 600900 w 606795"/>
                <a:gd name="connsiteY42" fmla="*/ 94523 h 608697"/>
                <a:gd name="connsiteX43" fmla="*/ 604930 w 606795"/>
                <a:gd name="connsiteY43" fmla="*/ 105398 h 608697"/>
                <a:gd name="connsiteX44" fmla="*/ 531716 w 606795"/>
                <a:gd name="connsiteY44" fmla="*/ 178458 h 608697"/>
                <a:gd name="connsiteX45" fmla="*/ 509070 w 606795"/>
                <a:gd name="connsiteY45" fmla="*/ 187800 h 608697"/>
                <a:gd name="connsiteX46" fmla="*/ 506672 w 606795"/>
                <a:gd name="connsiteY46" fmla="*/ 187752 h 608697"/>
                <a:gd name="connsiteX47" fmla="*/ 504800 w 606795"/>
                <a:gd name="connsiteY47" fmla="*/ 187609 h 608697"/>
                <a:gd name="connsiteX48" fmla="*/ 462964 w 606795"/>
                <a:gd name="connsiteY48" fmla="*/ 184399 h 608697"/>
                <a:gd name="connsiteX49" fmla="*/ 434177 w 606795"/>
                <a:gd name="connsiteY49" fmla="*/ 213144 h 608697"/>
                <a:gd name="connsiteX50" fmla="*/ 386536 w 606795"/>
                <a:gd name="connsiteY50" fmla="*/ 260765 h 608697"/>
                <a:gd name="connsiteX51" fmla="*/ 385432 w 606795"/>
                <a:gd name="connsiteY51" fmla="*/ 261819 h 608697"/>
                <a:gd name="connsiteX52" fmla="*/ 339326 w 606795"/>
                <a:gd name="connsiteY52" fmla="*/ 307906 h 608697"/>
                <a:gd name="connsiteX53" fmla="*/ 319031 w 606795"/>
                <a:gd name="connsiteY53" fmla="*/ 328124 h 608697"/>
                <a:gd name="connsiteX54" fmla="*/ 308524 w 606795"/>
                <a:gd name="connsiteY54" fmla="*/ 332819 h 608697"/>
                <a:gd name="connsiteX55" fmla="*/ 291588 w 606795"/>
                <a:gd name="connsiteY55" fmla="*/ 333633 h 608697"/>
                <a:gd name="connsiteX56" fmla="*/ 290772 w 606795"/>
                <a:gd name="connsiteY56" fmla="*/ 333633 h 608697"/>
                <a:gd name="connsiteX57" fmla="*/ 274844 w 606795"/>
                <a:gd name="connsiteY57" fmla="*/ 316386 h 608697"/>
                <a:gd name="connsiteX58" fmla="*/ 276091 w 606795"/>
                <a:gd name="connsiteY58" fmla="*/ 300337 h 608697"/>
                <a:gd name="connsiteX59" fmla="*/ 280697 w 606795"/>
                <a:gd name="connsiteY59" fmla="*/ 290324 h 608697"/>
                <a:gd name="connsiteX60" fmla="*/ 301183 w 606795"/>
                <a:gd name="connsiteY60" fmla="*/ 269867 h 608697"/>
                <a:gd name="connsiteX61" fmla="*/ 347290 w 606795"/>
                <a:gd name="connsiteY61" fmla="*/ 223827 h 608697"/>
                <a:gd name="connsiteX62" fmla="*/ 348393 w 606795"/>
                <a:gd name="connsiteY62" fmla="*/ 222725 h 608697"/>
                <a:gd name="connsiteX63" fmla="*/ 396035 w 606795"/>
                <a:gd name="connsiteY63" fmla="*/ 175153 h 608697"/>
                <a:gd name="connsiteX64" fmla="*/ 422519 w 606795"/>
                <a:gd name="connsiteY64" fmla="*/ 148707 h 608697"/>
                <a:gd name="connsiteX65" fmla="*/ 419016 w 606795"/>
                <a:gd name="connsiteY65" fmla="*/ 102907 h 608697"/>
                <a:gd name="connsiteX66" fmla="*/ 418825 w 606795"/>
                <a:gd name="connsiteY66" fmla="*/ 100032 h 608697"/>
                <a:gd name="connsiteX67" fmla="*/ 428084 w 606795"/>
                <a:gd name="connsiteY67" fmla="*/ 74976 h 608697"/>
                <a:gd name="connsiteX68" fmla="*/ 501346 w 606795"/>
                <a:gd name="connsiteY68" fmla="*/ 1868 h 608697"/>
                <a:gd name="connsiteX69" fmla="*/ 505808 w 606795"/>
                <a:gd name="connsiteY69" fmla="*/ 0 h 6086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606795" h="608697">
                  <a:moveTo>
                    <a:pt x="274005" y="200265"/>
                  </a:moveTo>
                  <a:cubicBezTo>
                    <a:pt x="294445" y="200265"/>
                    <a:pt x="313733" y="204817"/>
                    <a:pt x="331102" y="212914"/>
                  </a:cubicBezTo>
                  <a:lnTo>
                    <a:pt x="329998" y="214016"/>
                  </a:lnTo>
                  <a:lnTo>
                    <a:pt x="279379" y="264565"/>
                  </a:lnTo>
                  <a:cubicBezTo>
                    <a:pt x="277604" y="264421"/>
                    <a:pt x="275828" y="264373"/>
                    <a:pt x="274005" y="264373"/>
                  </a:cubicBezTo>
                  <a:cubicBezTo>
                    <a:pt x="234949" y="264373"/>
                    <a:pt x="203186" y="296044"/>
                    <a:pt x="203186" y="335093"/>
                  </a:cubicBezTo>
                  <a:cubicBezTo>
                    <a:pt x="203186" y="374094"/>
                    <a:pt x="234805" y="405813"/>
                    <a:pt x="273957" y="405813"/>
                  </a:cubicBezTo>
                  <a:cubicBezTo>
                    <a:pt x="313109" y="405813"/>
                    <a:pt x="344776" y="374094"/>
                    <a:pt x="344776" y="335093"/>
                  </a:cubicBezTo>
                  <a:cubicBezTo>
                    <a:pt x="344776" y="333272"/>
                    <a:pt x="344728" y="331499"/>
                    <a:pt x="344584" y="329727"/>
                  </a:cubicBezTo>
                  <a:lnTo>
                    <a:pt x="395204" y="279178"/>
                  </a:lnTo>
                  <a:lnTo>
                    <a:pt x="396259" y="278076"/>
                  </a:lnTo>
                  <a:cubicBezTo>
                    <a:pt x="404368" y="295421"/>
                    <a:pt x="408926" y="314682"/>
                    <a:pt x="408926" y="335093"/>
                  </a:cubicBezTo>
                  <a:cubicBezTo>
                    <a:pt x="408926" y="409502"/>
                    <a:pt x="348567" y="469825"/>
                    <a:pt x="274005" y="469825"/>
                  </a:cubicBezTo>
                  <a:cubicBezTo>
                    <a:pt x="199491" y="469825"/>
                    <a:pt x="139084" y="409454"/>
                    <a:pt x="139084" y="334997"/>
                  </a:cubicBezTo>
                  <a:cubicBezTo>
                    <a:pt x="139084" y="260588"/>
                    <a:pt x="199491" y="200265"/>
                    <a:pt x="274005" y="200265"/>
                  </a:cubicBezTo>
                  <a:close/>
                  <a:moveTo>
                    <a:pt x="273958" y="61462"/>
                  </a:moveTo>
                  <a:cubicBezTo>
                    <a:pt x="319385" y="61462"/>
                    <a:pt x="362127" y="72480"/>
                    <a:pt x="399831" y="91976"/>
                  </a:cubicBezTo>
                  <a:cubicBezTo>
                    <a:pt x="399495" y="95089"/>
                    <a:pt x="399447" y="98299"/>
                    <a:pt x="399687" y="101508"/>
                  </a:cubicBezTo>
                  <a:lnTo>
                    <a:pt x="402757" y="141411"/>
                  </a:lnTo>
                  <a:lnTo>
                    <a:pt x="380068" y="164069"/>
                  </a:lnTo>
                  <a:cubicBezTo>
                    <a:pt x="349319" y="145003"/>
                    <a:pt x="312957" y="133938"/>
                    <a:pt x="274006" y="133938"/>
                  </a:cubicBezTo>
                  <a:cubicBezTo>
                    <a:pt x="162811" y="133938"/>
                    <a:pt x="72627" y="223994"/>
                    <a:pt x="72627" y="335079"/>
                  </a:cubicBezTo>
                  <a:cubicBezTo>
                    <a:pt x="72627" y="446117"/>
                    <a:pt x="162859" y="536173"/>
                    <a:pt x="274101" y="536173"/>
                  </a:cubicBezTo>
                  <a:cubicBezTo>
                    <a:pt x="385296" y="536173"/>
                    <a:pt x="475480" y="446117"/>
                    <a:pt x="475480" y="335079"/>
                  </a:cubicBezTo>
                  <a:cubicBezTo>
                    <a:pt x="475480" y="296231"/>
                    <a:pt x="464447" y="259969"/>
                    <a:pt x="445307" y="229168"/>
                  </a:cubicBezTo>
                  <a:lnTo>
                    <a:pt x="470395" y="204115"/>
                  </a:lnTo>
                  <a:lnTo>
                    <a:pt x="505222" y="206797"/>
                  </a:lnTo>
                  <a:cubicBezTo>
                    <a:pt x="506565" y="206893"/>
                    <a:pt x="507908" y="206941"/>
                    <a:pt x="509203" y="206941"/>
                  </a:cubicBezTo>
                  <a:cubicBezTo>
                    <a:pt x="511458" y="206941"/>
                    <a:pt x="513760" y="206797"/>
                    <a:pt x="515967" y="206510"/>
                  </a:cubicBezTo>
                  <a:cubicBezTo>
                    <a:pt x="536450" y="244832"/>
                    <a:pt x="548011" y="288566"/>
                    <a:pt x="548011" y="335079"/>
                  </a:cubicBezTo>
                  <a:cubicBezTo>
                    <a:pt x="548011" y="486163"/>
                    <a:pt x="425351" y="608697"/>
                    <a:pt x="274006" y="608697"/>
                  </a:cubicBezTo>
                  <a:cubicBezTo>
                    <a:pt x="122708" y="608697"/>
                    <a:pt x="0" y="486163"/>
                    <a:pt x="0" y="335079"/>
                  </a:cubicBezTo>
                  <a:cubicBezTo>
                    <a:pt x="0" y="183948"/>
                    <a:pt x="122708" y="61462"/>
                    <a:pt x="273958" y="61462"/>
                  </a:cubicBezTo>
                  <a:close/>
                  <a:moveTo>
                    <a:pt x="505808" y="0"/>
                  </a:moveTo>
                  <a:cubicBezTo>
                    <a:pt x="508927" y="0"/>
                    <a:pt x="511949" y="2252"/>
                    <a:pt x="512237" y="5893"/>
                  </a:cubicBezTo>
                  <a:lnTo>
                    <a:pt x="516075" y="55382"/>
                  </a:lnTo>
                  <a:lnTo>
                    <a:pt x="534691" y="36794"/>
                  </a:lnTo>
                  <a:cubicBezTo>
                    <a:pt x="538337" y="33105"/>
                    <a:pt x="543231" y="31236"/>
                    <a:pt x="548028" y="31236"/>
                  </a:cubicBezTo>
                  <a:cubicBezTo>
                    <a:pt x="552826" y="31236"/>
                    <a:pt x="557720" y="33105"/>
                    <a:pt x="561414" y="36794"/>
                  </a:cubicBezTo>
                  <a:lnTo>
                    <a:pt x="572689" y="48100"/>
                  </a:lnTo>
                  <a:cubicBezTo>
                    <a:pt x="580077" y="55526"/>
                    <a:pt x="580077" y="67455"/>
                    <a:pt x="572689" y="74881"/>
                  </a:cubicBezTo>
                  <a:lnTo>
                    <a:pt x="556424" y="91074"/>
                  </a:lnTo>
                  <a:lnTo>
                    <a:pt x="600900" y="94523"/>
                  </a:lnTo>
                  <a:cubicBezTo>
                    <a:pt x="606321" y="94906"/>
                    <a:pt x="608768" y="101565"/>
                    <a:pt x="604930" y="105398"/>
                  </a:cubicBezTo>
                  <a:lnTo>
                    <a:pt x="531716" y="178458"/>
                  </a:lnTo>
                  <a:cubicBezTo>
                    <a:pt x="525671" y="184495"/>
                    <a:pt x="517515" y="187800"/>
                    <a:pt x="509070" y="187800"/>
                  </a:cubicBezTo>
                  <a:cubicBezTo>
                    <a:pt x="508303" y="187800"/>
                    <a:pt x="507487" y="187800"/>
                    <a:pt x="506672" y="187752"/>
                  </a:cubicBezTo>
                  <a:lnTo>
                    <a:pt x="504800" y="187609"/>
                  </a:lnTo>
                  <a:lnTo>
                    <a:pt x="462964" y="184399"/>
                  </a:lnTo>
                  <a:lnTo>
                    <a:pt x="434177" y="213144"/>
                  </a:lnTo>
                  <a:lnTo>
                    <a:pt x="386536" y="260765"/>
                  </a:lnTo>
                  <a:lnTo>
                    <a:pt x="385432" y="261819"/>
                  </a:lnTo>
                  <a:lnTo>
                    <a:pt x="339326" y="307906"/>
                  </a:lnTo>
                  <a:lnTo>
                    <a:pt x="319031" y="328124"/>
                  </a:lnTo>
                  <a:cubicBezTo>
                    <a:pt x="316296" y="330950"/>
                    <a:pt x="312506" y="332627"/>
                    <a:pt x="308524" y="332819"/>
                  </a:cubicBezTo>
                  <a:lnTo>
                    <a:pt x="291588" y="333633"/>
                  </a:lnTo>
                  <a:lnTo>
                    <a:pt x="290772" y="333633"/>
                  </a:lnTo>
                  <a:cubicBezTo>
                    <a:pt x="281465" y="333633"/>
                    <a:pt x="274076" y="325728"/>
                    <a:pt x="274844" y="316386"/>
                  </a:cubicBezTo>
                  <a:lnTo>
                    <a:pt x="276091" y="300337"/>
                  </a:lnTo>
                  <a:cubicBezTo>
                    <a:pt x="276379" y="296600"/>
                    <a:pt x="278010" y="293007"/>
                    <a:pt x="280697" y="290324"/>
                  </a:cubicBezTo>
                  <a:lnTo>
                    <a:pt x="301183" y="269867"/>
                  </a:lnTo>
                  <a:lnTo>
                    <a:pt x="347290" y="223827"/>
                  </a:lnTo>
                  <a:lnTo>
                    <a:pt x="348393" y="222725"/>
                  </a:lnTo>
                  <a:lnTo>
                    <a:pt x="396035" y="175153"/>
                  </a:lnTo>
                  <a:lnTo>
                    <a:pt x="422519" y="148707"/>
                  </a:lnTo>
                  <a:lnTo>
                    <a:pt x="419016" y="102907"/>
                  </a:lnTo>
                  <a:lnTo>
                    <a:pt x="418825" y="100032"/>
                  </a:lnTo>
                  <a:cubicBezTo>
                    <a:pt x="418105" y="90690"/>
                    <a:pt x="421511" y="81588"/>
                    <a:pt x="428084" y="74976"/>
                  </a:cubicBezTo>
                  <a:lnTo>
                    <a:pt x="501346" y="1868"/>
                  </a:lnTo>
                  <a:cubicBezTo>
                    <a:pt x="502641" y="575"/>
                    <a:pt x="504225" y="0"/>
                    <a:pt x="505808" y="0"/>
                  </a:cubicBezTo>
                  <a:close/>
                </a:path>
              </a:pathLst>
            </a:custGeom>
            <a:gradFill>
              <a:gsLst>
                <a:gs pos="100000">
                  <a:srgbClr val="B5021F"/>
                </a:gs>
                <a:gs pos="0">
                  <a:srgbClr val="F0002D"/>
                </a:gs>
              </a:gsLst>
              <a:lin ang="2700000" scaled="1"/>
            </a:gradFill>
            <a:ln>
              <a:noFill/>
            </a:ln>
          </p:spPr>
          <p:txBody>
            <a:bodyPr/>
            <a:lstStyle/>
            <a:p>
              <a:endParaRPr lang="zh-CN" altLang="en-US">
                <a:latin typeface="思源黑体 CN Bold" panose="020B0800000000000000" pitchFamily="34" charset="-122"/>
                <a:ea typeface="思源黑体 CN Bold" panose="020B0800000000000000" pitchFamily="34" charset="-122"/>
              </a:endParaRPr>
            </a:p>
          </p:txBody>
        </p:sp>
        <p:sp>
          <p:nvSpPr>
            <p:cNvPr id="23" name="Rectangle 16"/>
            <p:cNvSpPr/>
            <p:nvPr/>
          </p:nvSpPr>
          <p:spPr>
            <a:xfrm flipH="1">
              <a:off x="8662066" y="5386015"/>
              <a:ext cx="2243252" cy="811530"/>
            </a:xfrm>
            <a:prstGeom prst="rect">
              <a:avLst/>
            </a:prstGeom>
          </p:spPr>
          <p:txBody>
            <a:bodyPr wrap="square">
              <a:spAutoFit/>
            </a:bodyPr>
            <a:lstStyle/>
            <a:p>
              <a:pPr algn="ctr">
                <a:lnSpc>
                  <a:spcPct val="150000"/>
                </a:lnSpc>
                <a:buClr>
                  <a:srgbClr val="E24848"/>
                </a:buClr>
                <a:defRPr/>
              </a:pPr>
              <a:r>
                <a:rPr lang="zh-CN" altLang="en-US" sz="105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无民事行为能力与限制民事行以为能力年龄；国家监护；三年诉讼时效；性侵民事赔偿请求权。</a:t>
              </a:r>
            </a:p>
          </p:txBody>
        </p:sp>
        <p:sp>
          <p:nvSpPr>
            <p:cNvPr id="24" name="Title 11"/>
            <p:cNvSpPr txBox="1"/>
            <p:nvPr/>
          </p:nvSpPr>
          <p:spPr>
            <a:xfrm flipH="1">
              <a:off x="8810399" y="4478670"/>
              <a:ext cx="1946587" cy="70104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ctr"/>
              <a:r>
                <a:rPr lang="en-US" altLang="zh-CN" sz="2000">
                  <a:solidFill>
                    <a:srgbClr val="C00000"/>
                  </a:solidFill>
                  <a:latin typeface="思源黑体 CN Bold" panose="020B0800000000000000" pitchFamily="34" charset="-122"/>
                  <a:ea typeface="思源黑体 CN Bold" panose="020B0800000000000000" pitchFamily="34" charset="-122"/>
                </a:rPr>
                <a:t>《民法总则》</a:t>
              </a:r>
            </a:p>
            <a:p>
              <a:pPr algn="ctr"/>
              <a:r>
                <a:rPr lang="en-US" altLang="zh-CN" sz="2000">
                  <a:solidFill>
                    <a:srgbClr val="C00000"/>
                  </a:solidFill>
                  <a:latin typeface="思源黑体 CN Bold" panose="020B0800000000000000" pitchFamily="34" charset="-122"/>
                  <a:ea typeface="思源黑体 CN Bold" panose="020B0800000000000000" pitchFamily="34" charset="-122"/>
                </a:rPr>
                <a:t>（2017.10）</a:t>
              </a:r>
            </a:p>
          </p:txBody>
        </p:sp>
        <p:sp>
          <p:nvSpPr>
            <p:cNvPr id="25" name="Title 11"/>
            <p:cNvSpPr txBox="1"/>
            <p:nvPr/>
          </p:nvSpPr>
          <p:spPr>
            <a:xfrm flipH="1">
              <a:off x="9048752" y="3111381"/>
              <a:ext cx="1469880" cy="39624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ctr"/>
              <a:r>
                <a:rPr lang="en-US" altLang="zh-CN" sz="2000">
                  <a:solidFill>
                    <a:srgbClr val="C00000"/>
                  </a:solidFill>
                  <a:latin typeface="思源黑体 CN Bold" panose="020B0800000000000000" pitchFamily="34" charset="-122"/>
                  <a:ea typeface="思源黑体 CN Bold" panose="020B0800000000000000" pitchFamily="34" charset="-122"/>
                </a:rPr>
                <a:t>PART 03</a:t>
              </a: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anim calcmode="lin" valueType="num">
                                      <p:cBhvr>
                                        <p:cTn id="8" dur="500" fill="hold"/>
                                        <p:tgtEl>
                                          <p:spTgt spid="8"/>
                                        </p:tgtEl>
                                        <p:attrNameLst>
                                          <p:attrName>ppt_x</p:attrName>
                                        </p:attrNameLst>
                                      </p:cBhvr>
                                      <p:tavLst>
                                        <p:tav tm="0">
                                          <p:val>
                                            <p:strVal val="#ppt_x"/>
                                          </p:val>
                                        </p:tav>
                                        <p:tav tm="100000">
                                          <p:val>
                                            <p:strVal val="#ppt_x"/>
                                          </p:val>
                                        </p:tav>
                                      </p:tavLst>
                                    </p:anim>
                                    <p:anim calcmode="lin" valueType="num">
                                      <p:cBhvr>
                                        <p:cTn id="9" dur="500" fill="hold"/>
                                        <p:tgtEl>
                                          <p:spTgt spid="8"/>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anim calcmode="lin" valueType="num">
                                      <p:cBhvr>
                                        <p:cTn id="14" dur="500" fill="hold"/>
                                        <p:tgtEl>
                                          <p:spTgt spid="14"/>
                                        </p:tgtEl>
                                        <p:attrNameLst>
                                          <p:attrName>ppt_x</p:attrName>
                                        </p:attrNameLst>
                                      </p:cBhvr>
                                      <p:tavLst>
                                        <p:tav tm="0">
                                          <p:val>
                                            <p:strVal val="#ppt_x"/>
                                          </p:val>
                                        </p:tav>
                                        <p:tav tm="100000">
                                          <p:val>
                                            <p:strVal val="#ppt_x"/>
                                          </p:val>
                                        </p:tav>
                                      </p:tavLst>
                                    </p:anim>
                                    <p:anim calcmode="lin" valueType="num">
                                      <p:cBhvr>
                                        <p:cTn id="15" dur="500" fill="hold"/>
                                        <p:tgtEl>
                                          <p:spTgt spid="14"/>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000"/>
                            </p:stCondLst>
                            <p:childTnLst>
                              <p:par>
                                <p:cTn id="17" presetID="42" presetClass="entr" presetSubtype="0" fill="hold" nodeType="after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fade">
                                      <p:cBhvr>
                                        <p:cTn id="19" dur="500"/>
                                        <p:tgtEl>
                                          <p:spTgt spid="20"/>
                                        </p:tgtEl>
                                      </p:cBhvr>
                                    </p:animEffect>
                                    <p:anim calcmode="lin" valueType="num">
                                      <p:cBhvr>
                                        <p:cTn id="20" dur="500" fill="hold"/>
                                        <p:tgtEl>
                                          <p:spTgt spid="20"/>
                                        </p:tgtEl>
                                        <p:attrNameLst>
                                          <p:attrName>ppt_x</p:attrName>
                                        </p:attrNameLst>
                                      </p:cBhvr>
                                      <p:tavLst>
                                        <p:tav tm="0">
                                          <p:val>
                                            <p:strVal val="#ppt_x"/>
                                          </p:val>
                                        </p:tav>
                                        <p:tav tm="100000">
                                          <p:val>
                                            <p:strVal val="#ppt_x"/>
                                          </p:val>
                                        </p:tav>
                                      </p:tavLst>
                                    </p:anim>
                                    <p:anim calcmode="lin" valueType="num">
                                      <p:cBhvr>
                                        <p:cTn id="21" dur="5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grpSp>
        <p:nvGrpSpPr>
          <p:cNvPr id="3" name="组合 2"/>
          <p:cNvGrpSpPr/>
          <p:nvPr/>
        </p:nvGrpSpPr>
        <p:grpSpPr>
          <a:xfrm>
            <a:off x="323733" y="266226"/>
            <a:ext cx="4194377" cy="608547"/>
            <a:chOff x="2411323" y="2909753"/>
            <a:chExt cx="5285751" cy="766891"/>
          </a:xfrm>
        </p:grpSpPr>
        <p:sp>
          <p:nvSpPr>
            <p:cNvPr id="5" name="椭圆 4"/>
            <p:cNvSpPr/>
            <p:nvPr/>
          </p:nvSpPr>
          <p:spPr>
            <a:xfrm>
              <a:off x="2411323" y="2909753"/>
              <a:ext cx="766892" cy="766891"/>
            </a:xfrm>
            <a:prstGeom prst="ellipse">
              <a:avLst/>
            </a:prstGeom>
            <a:gradFill flip="none" rotWithShape="1">
              <a:gsLst>
                <a:gs pos="49000">
                  <a:srgbClr val="D40000"/>
                </a:gs>
                <a:gs pos="50000">
                  <a:srgbClr val="AE0001"/>
                </a:gs>
              </a:gsLst>
              <a:lin ang="5400000" scaled="1"/>
            </a:gradFill>
            <a:ln w="38100" cap="flat" cmpd="sng" algn="ctr">
              <a:noFill/>
              <a:prstDash val="solid"/>
              <a:miter lim="800000"/>
            </a:ln>
            <a:effectLst>
              <a:outerShdw blurRad="1270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400" kern="0">
                <a:solidFill>
                  <a:prstClr val="white"/>
                </a:solidFill>
                <a:latin typeface="思源黑体 CN Bold" panose="020B0800000000000000" pitchFamily="34" charset="-122"/>
                <a:ea typeface="思源黑体 CN Bold" panose="020B0800000000000000" pitchFamily="34" charset="-122"/>
              </a:endParaRPr>
            </a:p>
          </p:txBody>
        </p:sp>
        <p:sp>
          <p:nvSpPr>
            <p:cNvPr id="6" name="文本框 5"/>
            <p:cNvSpPr txBox="1"/>
            <p:nvPr>
              <p:custDataLst>
                <p:tags r:id="rId1"/>
              </p:custDataLst>
            </p:nvPr>
          </p:nvSpPr>
          <p:spPr>
            <a:xfrm>
              <a:off x="3387915" y="3031589"/>
              <a:ext cx="4309160" cy="499342"/>
            </a:xfrm>
            <a:prstGeom prst="rect">
              <a:avLst/>
            </a:prstGeom>
            <a:noFill/>
          </p:spPr>
          <p:txBody>
            <a:bodyPr wrap="square" rtlCol="0">
              <a:spAutoFit/>
            </a:bodyPr>
            <a:lstStyle/>
            <a:p>
              <a:pPr lvl="0"/>
              <a:r>
                <a:rPr lang="zh-CN" altLang="en-US" sz="2000">
                  <a:solidFill>
                    <a:schemeClr val="tx1">
                      <a:lumMod val="85000"/>
                      <a:lumOff val="15000"/>
                    </a:schemeClr>
                  </a:solidFill>
                  <a:latin typeface="思源黑体 CN Bold" panose="020B0800000000000000" pitchFamily="34" charset="-122"/>
                  <a:ea typeface="思源黑体 CN Bold" panose="020B0800000000000000" pitchFamily="34" charset="-122"/>
                </a:rPr>
                <a:t>法治变革背景下的依法治校</a:t>
              </a:r>
            </a:p>
          </p:txBody>
        </p:sp>
        <p:sp>
          <p:nvSpPr>
            <p:cNvPr id="7" name="文本框 38"/>
            <p:cNvSpPr txBox="1"/>
            <p:nvPr>
              <p:custDataLst>
                <p:tags r:id="rId2"/>
              </p:custDataLst>
            </p:nvPr>
          </p:nvSpPr>
          <p:spPr>
            <a:xfrm>
              <a:off x="2411323" y="3031589"/>
              <a:ext cx="766892" cy="499342"/>
            </a:xfrm>
            <a:prstGeom prst="rect">
              <a:avLst/>
            </a:prstGeom>
            <a:noFill/>
          </p:spPr>
          <p:txBody>
            <a:bodyPr wrap="square" rtlCol="0">
              <a:spAutoFit/>
            </a:bodyPr>
            <a:lstStyle/>
            <a:p>
              <a:pPr lvl="0" algn="ctr"/>
              <a:r>
                <a:rPr lang="en-US" altLang="zh-CN" sz="20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rPr>
                <a:t>01</a:t>
              </a:r>
            </a:p>
          </p:txBody>
        </p:sp>
      </p:grpSp>
      <p:grpSp>
        <p:nvGrpSpPr>
          <p:cNvPr id="8" name="组合 7"/>
          <p:cNvGrpSpPr/>
          <p:nvPr/>
        </p:nvGrpSpPr>
        <p:grpSpPr>
          <a:xfrm>
            <a:off x="4071732" y="1629208"/>
            <a:ext cx="4048536" cy="3874448"/>
            <a:chOff x="2157663" y="1829822"/>
            <a:chExt cx="4048536" cy="3874448"/>
          </a:xfrm>
        </p:grpSpPr>
        <p:sp>
          <p:nvSpPr>
            <p:cNvPr id="9" name="Freeform: Shape 4"/>
            <p:cNvSpPr/>
            <p:nvPr/>
          </p:nvSpPr>
          <p:spPr bwMode="auto">
            <a:xfrm rot="900000">
              <a:off x="4369677" y="2332514"/>
              <a:ext cx="852616" cy="1737697"/>
            </a:xfrm>
            <a:custGeom>
              <a:avLst/>
              <a:gdLst>
                <a:gd name="T0" fmla="*/ 239 w 316"/>
                <a:gd name="T1" fmla="*/ 120 h 644"/>
                <a:gd name="T2" fmla="*/ 56 w 316"/>
                <a:gd name="T3" fmla="*/ 16 h 644"/>
                <a:gd name="T4" fmla="*/ 58 w 316"/>
                <a:gd name="T5" fmla="*/ 0 h 644"/>
                <a:gd name="T6" fmla="*/ 0 w 316"/>
                <a:gd name="T7" fmla="*/ 27 h 644"/>
                <a:gd name="T8" fmla="*/ 52 w 316"/>
                <a:gd name="T9" fmla="*/ 64 h 644"/>
                <a:gd name="T10" fmla="*/ 53 w 316"/>
                <a:gd name="T11" fmla="*/ 48 h 644"/>
                <a:gd name="T12" fmla="*/ 284 w 316"/>
                <a:gd name="T13" fmla="*/ 328 h 644"/>
                <a:gd name="T14" fmla="*/ 0 w 316"/>
                <a:gd name="T15" fmla="*/ 612 h 644"/>
                <a:gd name="T16" fmla="*/ 0 w 316"/>
                <a:gd name="T17" fmla="*/ 644 h 644"/>
                <a:gd name="T18" fmla="*/ 316 w 316"/>
                <a:gd name="T19" fmla="*/ 328 h 644"/>
                <a:gd name="T20" fmla="*/ 239 w 316"/>
                <a:gd name="T21" fmla="*/ 120 h 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6" h="644">
                  <a:moveTo>
                    <a:pt x="239" y="120"/>
                  </a:moveTo>
                  <a:cubicBezTo>
                    <a:pt x="192" y="66"/>
                    <a:pt x="127" y="29"/>
                    <a:pt x="56" y="16"/>
                  </a:cubicBezTo>
                  <a:cubicBezTo>
                    <a:pt x="58" y="0"/>
                    <a:pt x="58" y="0"/>
                    <a:pt x="58" y="0"/>
                  </a:cubicBezTo>
                  <a:cubicBezTo>
                    <a:pt x="0" y="27"/>
                    <a:pt x="0" y="27"/>
                    <a:pt x="0" y="27"/>
                  </a:cubicBezTo>
                  <a:cubicBezTo>
                    <a:pt x="52" y="64"/>
                    <a:pt x="52" y="64"/>
                    <a:pt x="52" y="64"/>
                  </a:cubicBezTo>
                  <a:cubicBezTo>
                    <a:pt x="53" y="48"/>
                    <a:pt x="53" y="48"/>
                    <a:pt x="53" y="48"/>
                  </a:cubicBezTo>
                  <a:cubicBezTo>
                    <a:pt x="186" y="73"/>
                    <a:pt x="284" y="192"/>
                    <a:pt x="284" y="328"/>
                  </a:cubicBezTo>
                  <a:cubicBezTo>
                    <a:pt x="284" y="485"/>
                    <a:pt x="157" y="612"/>
                    <a:pt x="0" y="612"/>
                  </a:cubicBezTo>
                  <a:cubicBezTo>
                    <a:pt x="0" y="644"/>
                    <a:pt x="0" y="644"/>
                    <a:pt x="0" y="644"/>
                  </a:cubicBezTo>
                  <a:cubicBezTo>
                    <a:pt x="174" y="644"/>
                    <a:pt x="316" y="502"/>
                    <a:pt x="316" y="328"/>
                  </a:cubicBezTo>
                  <a:cubicBezTo>
                    <a:pt x="316" y="251"/>
                    <a:pt x="289" y="178"/>
                    <a:pt x="239" y="120"/>
                  </a:cubicBezTo>
                  <a:close/>
                </a:path>
              </a:pathLst>
            </a:custGeom>
            <a:solidFill>
              <a:schemeClr val="bg1">
                <a:lumMod val="75000"/>
              </a:schemeClr>
            </a:solidFill>
            <a:ln>
              <a:noFill/>
            </a:ln>
            <a:effectLst/>
          </p:spPr>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Bold"/>
                <a:cs typeface="+mn-ea"/>
              </a:endParaRPr>
            </a:p>
          </p:txBody>
        </p:sp>
        <p:sp>
          <p:nvSpPr>
            <p:cNvPr id="10" name="Freeform: Shape 5"/>
            <p:cNvSpPr/>
            <p:nvPr/>
          </p:nvSpPr>
          <p:spPr bwMode="auto">
            <a:xfrm rot="900000">
              <a:off x="2776489" y="2594080"/>
              <a:ext cx="1674174" cy="1139173"/>
            </a:xfrm>
            <a:custGeom>
              <a:avLst/>
              <a:gdLst>
                <a:gd name="T0" fmla="*/ 576 w 621"/>
                <a:gd name="T1" fmla="*/ 181 h 422"/>
                <a:gd name="T2" fmla="*/ 392 w 621"/>
                <a:gd name="T3" fmla="*/ 23 h 422"/>
                <a:gd name="T4" fmla="*/ 171 w 621"/>
                <a:gd name="T5" fmla="*/ 33 h 422"/>
                <a:gd name="T6" fmla="*/ 15 w 621"/>
                <a:gd name="T7" fmla="*/ 174 h 422"/>
                <a:gd name="T8" fmla="*/ 0 w 621"/>
                <a:gd name="T9" fmla="*/ 168 h 422"/>
                <a:gd name="T10" fmla="*/ 8 w 621"/>
                <a:gd name="T11" fmla="*/ 231 h 422"/>
                <a:gd name="T12" fmla="*/ 59 w 621"/>
                <a:gd name="T13" fmla="*/ 193 h 422"/>
                <a:gd name="T14" fmla="*/ 44 w 621"/>
                <a:gd name="T15" fmla="*/ 187 h 422"/>
                <a:gd name="T16" fmla="*/ 382 w 621"/>
                <a:gd name="T17" fmla="*/ 54 h 422"/>
                <a:gd name="T18" fmla="*/ 547 w 621"/>
                <a:gd name="T19" fmla="*/ 195 h 422"/>
                <a:gd name="T20" fmla="*/ 565 w 621"/>
                <a:gd name="T21" fmla="*/ 412 h 422"/>
                <a:gd name="T22" fmla="*/ 595 w 621"/>
                <a:gd name="T23" fmla="*/ 422 h 422"/>
                <a:gd name="T24" fmla="*/ 576 w 621"/>
                <a:gd name="T25" fmla="*/ 181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21" h="422">
                  <a:moveTo>
                    <a:pt x="576" y="181"/>
                  </a:moveTo>
                  <a:cubicBezTo>
                    <a:pt x="538" y="105"/>
                    <a:pt x="472" y="49"/>
                    <a:pt x="392" y="23"/>
                  </a:cubicBezTo>
                  <a:cubicBezTo>
                    <a:pt x="319" y="0"/>
                    <a:pt x="241" y="3"/>
                    <a:pt x="171" y="33"/>
                  </a:cubicBezTo>
                  <a:cubicBezTo>
                    <a:pt x="104" y="61"/>
                    <a:pt x="49" y="111"/>
                    <a:pt x="15" y="174"/>
                  </a:cubicBezTo>
                  <a:cubicBezTo>
                    <a:pt x="0" y="168"/>
                    <a:pt x="0" y="168"/>
                    <a:pt x="0" y="168"/>
                  </a:cubicBezTo>
                  <a:cubicBezTo>
                    <a:pt x="8" y="231"/>
                    <a:pt x="8" y="231"/>
                    <a:pt x="8" y="231"/>
                  </a:cubicBezTo>
                  <a:cubicBezTo>
                    <a:pt x="59" y="193"/>
                    <a:pt x="59" y="193"/>
                    <a:pt x="59" y="193"/>
                  </a:cubicBezTo>
                  <a:cubicBezTo>
                    <a:pt x="44" y="187"/>
                    <a:pt x="44" y="187"/>
                    <a:pt x="44" y="187"/>
                  </a:cubicBezTo>
                  <a:cubicBezTo>
                    <a:pt x="109" y="69"/>
                    <a:pt x="252" y="12"/>
                    <a:pt x="382" y="54"/>
                  </a:cubicBezTo>
                  <a:cubicBezTo>
                    <a:pt x="454" y="77"/>
                    <a:pt x="513" y="127"/>
                    <a:pt x="547" y="195"/>
                  </a:cubicBezTo>
                  <a:cubicBezTo>
                    <a:pt x="582" y="263"/>
                    <a:pt x="588" y="340"/>
                    <a:pt x="565" y="412"/>
                  </a:cubicBezTo>
                  <a:cubicBezTo>
                    <a:pt x="595" y="422"/>
                    <a:pt x="595" y="422"/>
                    <a:pt x="595" y="422"/>
                  </a:cubicBezTo>
                  <a:cubicBezTo>
                    <a:pt x="621" y="342"/>
                    <a:pt x="614" y="256"/>
                    <a:pt x="576" y="181"/>
                  </a:cubicBezTo>
                  <a:close/>
                </a:path>
              </a:pathLst>
            </a:custGeom>
            <a:solidFill>
              <a:schemeClr val="bg1">
                <a:lumMod val="75000"/>
              </a:schemeClr>
            </a:solidFill>
            <a:ln>
              <a:noFill/>
            </a:ln>
            <a:effectLst/>
          </p:spPr>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Bold"/>
                <a:cs typeface="+mn-ea"/>
              </a:endParaRPr>
            </a:p>
          </p:txBody>
        </p:sp>
        <p:sp>
          <p:nvSpPr>
            <p:cNvPr id="11" name="Freeform: Shape 6"/>
            <p:cNvSpPr/>
            <p:nvPr/>
          </p:nvSpPr>
          <p:spPr bwMode="auto">
            <a:xfrm rot="900000">
              <a:off x="2718016" y="3389360"/>
              <a:ext cx="1369266" cy="1624768"/>
            </a:xfrm>
            <a:custGeom>
              <a:avLst/>
              <a:gdLst>
                <a:gd name="T0" fmla="*/ 66 w 508"/>
                <a:gd name="T1" fmla="*/ 172 h 602"/>
                <a:gd name="T2" fmla="*/ 6 w 508"/>
                <a:gd name="T3" fmla="*/ 385 h 602"/>
                <a:gd name="T4" fmla="*/ 93 w 508"/>
                <a:gd name="T5" fmla="*/ 577 h 602"/>
                <a:gd name="T6" fmla="*/ 83 w 508"/>
                <a:gd name="T7" fmla="*/ 589 h 602"/>
                <a:gd name="T8" fmla="*/ 145 w 508"/>
                <a:gd name="T9" fmla="*/ 602 h 602"/>
                <a:gd name="T10" fmla="*/ 125 w 508"/>
                <a:gd name="T11" fmla="*/ 541 h 602"/>
                <a:gd name="T12" fmla="*/ 114 w 508"/>
                <a:gd name="T13" fmla="*/ 553 h 602"/>
                <a:gd name="T14" fmla="*/ 92 w 508"/>
                <a:gd name="T15" fmla="*/ 191 h 602"/>
                <a:gd name="T16" fmla="*/ 277 w 508"/>
                <a:gd name="T17" fmla="*/ 77 h 602"/>
                <a:gd name="T18" fmla="*/ 489 w 508"/>
                <a:gd name="T19" fmla="*/ 128 h 602"/>
                <a:gd name="T20" fmla="*/ 508 w 508"/>
                <a:gd name="T21" fmla="*/ 102 h 602"/>
                <a:gd name="T22" fmla="*/ 66 w 508"/>
                <a:gd name="T23" fmla="*/ 1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8" h="602">
                  <a:moveTo>
                    <a:pt x="66" y="172"/>
                  </a:moveTo>
                  <a:cubicBezTo>
                    <a:pt x="21" y="234"/>
                    <a:pt x="0" y="310"/>
                    <a:pt x="6" y="385"/>
                  </a:cubicBezTo>
                  <a:cubicBezTo>
                    <a:pt x="13" y="458"/>
                    <a:pt x="43" y="525"/>
                    <a:pt x="93" y="577"/>
                  </a:cubicBezTo>
                  <a:cubicBezTo>
                    <a:pt x="83" y="589"/>
                    <a:pt x="83" y="589"/>
                    <a:pt x="83" y="589"/>
                  </a:cubicBezTo>
                  <a:cubicBezTo>
                    <a:pt x="145" y="602"/>
                    <a:pt x="145" y="602"/>
                    <a:pt x="145" y="602"/>
                  </a:cubicBezTo>
                  <a:cubicBezTo>
                    <a:pt x="125" y="541"/>
                    <a:pt x="125" y="541"/>
                    <a:pt x="125" y="541"/>
                  </a:cubicBezTo>
                  <a:cubicBezTo>
                    <a:pt x="114" y="553"/>
                    <a:pt x="114" y="553"/>
                    <a:pt x="114" y="553"/>
                  </a:cubicBezTo>
                  <a:cubicBezTo>
                    <a:pt x="22" y="455"/>
                    <a:pt x="12" y="301"/>
                    <a:pt x="92" y="191"/>
                  </a:cubicBezTo>
                  <a:cubicBezTo>
                    <a:pt x="136" y="130"/>
                    <a:pt x="202" y="89"/>
                    <a:pt x="277" y="77"/>
                  </a:cubicBezTo>
                  <a:cubicBezTo>
                    <a:pt x="353" y="65"/>
                    <a:pt x="428" y="83"/>
                    <a:pt x="489" y="128"/>
                  </a:cubicBezTo>
                  <a:cubicBezTo>
                    <a:pt x="508" y="102"/>
                    <a:pt x="508" y="102"/>
                    <a:pt x="508" y="102"/>
                  </a:cubicBezTo>
                  <a:cubicBezTo>
                    <a:pt x="367" y="0"/>
                    <a:pt x="168" y="31"/>
                    <a:pt x="66" y="172"/>
                  </a:cubicBezTo>
                  <a:close/>
                </a:path>
              </a:pathLst>
            </a:custGeom>
            <a:solidFill>
              <a:schemeClr val="bg1">
                <a:lumMod val="75000"/>
              </a:schemeClr>
            </a:solidFill>
            <a:ln>
              <a:noFill/>
            </a:ln>
            <a:effectLst/>
          </p:spPr>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Bold"/>
                <a:cs typeface="+mn-ea"/>
              </a:endParaRPr>
            </a:p>
          </p:txBody>
        </p:sp>
        <p:sp>
          <p:nvSpPr>
            <p:cNvPr id="12" name="Freeform: Shape 7"/>
            <p:cNvSpPr/>
            <p:nvPr/>
          </p:nvSpPr>
          <p:spPr bwMode="auto">
            <a:xfrm rot="900000">
              <a:off x="3482041" y="3887497"/>
              <a:ext cx="1442669" cy="1545718"/>
            </a:xfrm>
            <a:custGeom>
              <a:avLst/>
              <a:gdLst>
                <a:gd name="T0" fmla="*/ 535 w 535"/>
                <a:gd name="T1" fmla="*/ 500 h 573"/>
                <a:gd name="T2" fmla="*/ 471 w 535"/>
                <a:gd name="T3" fmla="*/ 501 h 573"/>
                <a:gd name="T4" fmla="*/ 479 w 535"/>
                <a:gd name="T5" fmla="*/ 514 h 573"/>
                <a:gd name="T6" fmla="*/ 128 w 535"/>
                <a:gd name="T7" fmla="*/ 424 h 573"/>
                <a:gd name="T8" fmla="*/ 77 w 535"/>
                <a:gd name="T9" fmla="*/ 212 h 573"/>
                <a:gd name="T10" fmla="*/ 191 w 535"/>
                <a:gd name="T11" fmla="*/ 26 h 573"/>
                <a:gd name="T12" fmla="*/ 172 w 535"/>
                <a:gd name="T13" fmla="*/ 0 h 573"/>
                <a:gd name="T14" fmla="*/ 102 w 535"/>
                <a:gd name="T15" fmla="*/ 443 h 573"/>
                <a:gd name="T16" fmla="*/ 287 w 535"/>
                <a:gd name="T17" fmla="*/ 565 h 573"/>
                <a:gd name="T18" fmla="*/ 359 w 535"/>
                <a:gd name="T19" fmla="*/ 573 h 573"/>
                <a:gd name="T20" fmla="*/ 496 w 535"/>
                <a:gd name="T21" fmla="*/ 542 h 573"/>
                <a:gd name="T22" fmla="*/ 504 w 535"/>
                <a:gd name="T23" fmla="*/ 555 h 573"/>
                <a:gd name="T24" fmla="*/ 535 w 535"/>
                <a:gd name="T25" fmla="*/ 500 h 5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35" h="573">
                  <a:moveTo>
                    <a:pt x="535" y="500"/>
                  </a:moveTo>
                  <a:cubicBezTo>
                    <a:pt x="471" y="501"/>
                    <a:pt x="471" y="501"/>
                    <a:pt x="471" y="501"/>
                  </a:cubicBezTo>
                  <a:cubicBezTo>
                    <a:pt x="479" y="514"/>
                    <a:pt x="479" y="514"/>
                    <a:pt x="479" y="514"/>
                  </a:cubicBezTo>
                  <a:cubicBezTo>
                    <a:pt x="357" y="572"/>
                    <a:pt x="208" y="534"/>
                    <a:pt x="128" y="424"/>
                  </a:cubicBezTo>
                  <a:cubicBezTo>
                    <a:pt x="83" y="362"/>
                    <a:pt x="65" y="287"/>
                    <a:pt x="77" y="212"/>
                  </a:cubicBezTo>
                  <a:cubicBezTo>
                    <a:pt x="89" y="137"/>
                    <a:pt x="130" y="71"/>
                    <a:pt x="191" y="26"/>
                  </a:cubicBezTo>
                  <a:cubicBezTo>
                    <a:pt x="172" y="0"/>
                    <a:pt x="172" y="0"/>
                    <a:pt x="172" y="0"/>
                  </a:cubicBezTo>
                  <a:cubicBezTo>
                    <a:pt x="31" y="103"/>
                    <a:pt x="0" y="301"/>
                    <a:pt x="102" y="443"/>
                  </a:cubicBezTo>
                  <a:cubicBezTo>
                    <a:pt x="147" y="504"/>
                    <a:pt x="212" y="548"/>
                    <a:pt x="287" y="565"/>
                  </a:cubicBezTo>
                  <a:cubicBezTo>
                    <a:pt x="310" y="570"/>
                    <a:pt x="335" y="573"/>
                    <a:pt x="359" y="573"/>
                  </a:cubicBezTo>
                  <a:cubicBezTo>
                    <a:pt x="406" y="573"/>
                    <a:pt x="453" y="563"/>
                    <a:pt x="496" y="542"/>
                  </a:cubicBezTo>
                  <a:cubicBezTo>
                    <a:pt x="504" y="555"/>
                    <a:pt x="504" y="555"/>
                    <a:pt x="504" y="555"/>
                  </a:cubicBezTo>
                  <a:lnTo>
                    <a:pt x="535" y="500"/>
                  </a:lnTo>
                  <a:close/>
                </a:path>
              </a:pathLst>
            </a:custGeom>
            <a:solidFill>
              <a:schemeClr val="bg1">
                <a:lumMod val="75000"/>
              </a:schemeClr>
            </a:solidFill>
            <a:ln>
              <a:noFill/>
            </a:ln>
            <a:effectLst/>
          </p:spPr>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Bold"/>
                <a:cs typeface="+mn-ea"/>
              </a:endParaRPr>
            </a:p>
          </p:txBody>
        </p:sp>
        <p:sp>
          <p:nvSpPr>
            <p:cNvPr id="13" name="Freeform: Shape 8"/>
            <p:cNvSpPr/>
            <p:nvPr/>
          </p:nvSpPr>
          <p:spPr bwMode="auto">
            <a:xfrm rot="900000">
              <a:off x="4090209" y="3594651"/>
              <a:ext cx="1698172" cy="1105295"/>
            </a:xfrm>
            <a:custGeom>
              <a:avLst/>
              <a:gdLst>
                <a:gd name="T0" fmla="*/ 630 w 630"/>
                <a:gd name="T1" fmla="*/ 47 h 410"/>
                <a:gd name="T2" fmla="*/ 587 w 630"/>
                <a:gd name="T3" fmla="*/ 0 h 410"/>
                <a:gd name="T4" fmla="*/ 568 w 630"/>
                <a:gd name="T5" fmla="*/ 61 h 410"/>
                <a:gd name="T6" fmla="*/ 583 w 630"/>
                <a:gd name="T7" fmla="*/ 58 h 410"/>
                <a:gd name="T8" fmla="*/ 389 w 630"/>
                <a:gd name="T9" fmla="*/ 364 h 410"/>
                <a:gd name="T10" fmla="*/ 171 w 630"/>
                <a:gd name="T11" fmla="*/ 347 h 410"/>
                <a:gd name="T12" fmla="*/ 30 w 630"/>
                <a:gd name="T13" fmla="*/ 181 h 410"/>
                <a:gd name="T14" fmla="*/ 0 w 630"/>
                <a:gd name="T15" fmla="*/ 191 h 410"/>
                <a:gd name="T16" fmla="*/ 157 w 630"/>
                <a:gd name="T17" fmla="*/ 375 h 410"/>
                <a:gd name="T18" fmla="*/ 300 w 630"/>
                <a:gd name="T19" fmla="*/ 410 h 410"/>
                <a:gd name="T20" fmla="*/ 399 w 630"/>
                <a:gd name="T21" fmla="*/ 394 h 410"/>
                <a:gd name="T22" fmla="*/ 572 w 630"/>
                <a:gd name="T23" fmla="*/ 257 h 410"/>
                <a:gd name="T24" fmla="*/ 614 w 630"/>
                <a:gd name="T25" fmla="*/ 51 h 410"/>
                <a:gd name="T26" fmla="*/ 630 w 630"/>
                <a:gd name="T27" fmla="*/ 47 h 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30" h="410">
                  <a:moveTo>
                    <a:pt x="630" y="47"/>
                  </a:moveTo>
                  <a:cubicBezTo>
                    <a:pt x="587" y="0"/>
                    <a:pt x="587" y="0"/>
                    <a:pt x="587" y="0"/>
                  </a:cubicBezTo>
                  <a:cubicBezTo>
                    <a:pt x="568" y="61"/>
                    <a:pt x="568" y="61"/>
                    <a:pt x="568" y="61"/>
                  </a:cubicBezTo>
                  <a:cubicBezTo>
                    <a:pt x="583" y="58"/>
                    <a:pt x="583" y="58"/>
                    <a:pt x="583" y="58"/>
                  </a:cubicBezTo>
                  <a:cubicBezTo>
                    <a:pt x="600" y="192"/>
                    <a:pt x="518" y="322"/>
                    <a:pt x="389" y="364"/>
                  </a:cubicBezTo>
                  <a:cubicBezTo>
                    <a:pt x="316" y="388"/>
                    <a:pt x="239" y="381"/>
                    <a:pt x="171" y="347"/>
                  </a:cubicBezTo>
                  <a:cubicBezTo>
                    <a:pt x="104" y="312"/>
                    <a:pt x="53" y="254"/>
                    <a:pt x="30" y="181"/>
                  </a:cubicBezTo>
                  <a:cubicBezTo>
                    <a:pt x="0" y="191"/>
                    <a:pt x="0" y="191"/>
                    <a:pt x="0" y="191"/>
                  </a:cubicBezTo>
                  <a:cubicBezTo>
                    <a:pt x="26" y="272"/>
                    <a:pt x="82" y="337"/>
                    <a:pt x="157" y="375"/>
                  </a:cubicBezTo>
                  <a:cubicBezTo>
                    <a:pt x="202" y="398"/>
                    <a:pt x="251" y="410"/>
                    <a:pt x="300" y="410"/>
                  </a:cubicBezTo>
                  <a:cubicBezTo>
                    <a:pt x="333" y="410"/>
                    <a:pt x="366" y="405"/>
                    <a:pt x="399" y="394"/>
                  </a:cubicBezTo>
                  <a:cubicBezTo>
                    <a:pt x="471" y="371"/>
                    <a:pt x="532" y="322"/>
                    <a:pt x="572" y="257"/>
                  </a:cubicBezTo>
                  <a:cubicBezTo>
                    <a:pt x="609" y="195"/>
                    <a:pt x="624" y="122"/>
                    <a:pt x="614" y="51"/>
                  </a:cubicBezTo>
                  <a:lnTo>
                    <a:pt x="630" y="47"/>
                  </a:lnTo>
                  <a:close/>
                </a:path>
              </a:pathLst>
            </a:custGeom>
            <a:solidFill>
              <a:schemeClr val="bg1">
                <a:lumMod val="75000"/>
              </a:schemeClr>
            </a:solidFill>
            <a:ln>
              <a:noFill/>
            </a:ln>
            <a:effectLst/>
          </p:spPr>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Bold"/>
                <a:cs typeface="+mn-ea"/>
              </a:endParaRPr>
            </a:p>
          </p:txBody>
        </p:sp>
        <p:sp>
          <p:nvSpPr>
            <p:cNvPr id="14" name="Oval 10"/>
            <p:cNvSpPr/>
            <p:nvPr/>
          </p:nvSpPr>
          <p:spPr bwMode="auto">
            <a:xfrm rot="900000">
              <a:off x="3488639" y="3206350"/>
              <a:ext cx="1365031" cy="1365032"/>
            </a:xfrm>
            <a:prstGeom prst="ellipse">
              <a:avLst/>
            </a:prstGeom>
            <a:solidFill>
              <a:srgbClr val="FEF7EE"/>
            </a:solidFill>
            <a:ln w="76200" cap="flat">
              <a:solidFill>
                <a:schemeClr val="tx1">
                  <a:lumMod val="75000"/>
                  <a:lumOff val="25000"/>
                </a:schemeClr>
              </a:solidFill>
              <a:prstDash val="solid"/>
              <a:miter lim="800000"/>
            </a:ln>
            <a:effectLst/>
          </p:spPr>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Bold"/>
                <a:cs typeface="+mn-ea"/>
              </a:endParaRPr>
            </a:p>
          </p:txBody>
        </p:sp>
        <p:grpSp>
          <p:nvGrpSpPr>
            <p:cNvPr id="15" name="Group 11"/>
            <p:cNvGrpSpPr/>
            <p:nvPr/>
          </p:nvGrpSpPr>
          <p:grpSpPr>
            <a:xfrm>
              <a:off x="3873254" y="3536710"/>
              <a:ext cx="595800" cy="570568"/>
              <a:chOff x="5699125" y="234951"/>
              <a:chExt cx="487363" cy="466725"/>
            </a:xfrm>
            <a:solidFill>
              <a:srgbClr val="354356"/>
            </a:solidFill>
            <a:effectLst/>
          </p:grpSpPr>
          <p:sp>
            <p:nvSpPr>
              <p:cNvPr id="21" name="Freeform: Shape 14"/>
              <p:cNvSpPr/>
              <p:nvPr/>
            </p:nvSpPr>
            <p:spPr bwMode="auto">
              <a:xfrm>
                <a:off x="5700713" y="234951"/>
                <a:ext cx="485775" cy="239713"/>
              </a:xfrm>
              <a:custGeom>
                <a:avLst/>
                <a:gdLst>
                  <a:gd name="T0" fmla="*/ 16 w 727"/>
                  <a:gd name="T1" fmla="*/ 357 h 357"/>
                  <a:gd name="T2" fmla="*/ 22 w 727"/>
                  <a:gd name="T3" fmla="*/ 356 h 357"/>
                  <a:gd name="T4" fmla="*/ 251 w 727"/>
                  <a:gd name="T5" fmla="*/ 260 h 357"/>
                  <a:gd name="T6" fmla="*/ 493 w 727"/>
                  <a:gd name="T7" fmla="*/ 210 h 357"/>
                  <a:gd name="T8" fmla="*/ 661 w 727"/>
                  <a:gd name="T9" fmla="*/ 72 h 357"/>
                  <a:gd name="T10" fmla="*/ 688 w 727"/>
                  <a:gd name="T11" fmla="*/ 104 h 357"/>
                  <a:gd name="T12" fmla="*/ 727 w 727"/>
                  <a:gd name="T13" fmla="*/ 0 h 357"/>
                  <a:gd name="T14" fmla="*/ 617 w 727"/>
                  <a:gd name="T15" fmla="*/ 18 h 357"/>
                  <a:gd name="T16" fmla="*/ 644 w 727"/>
                  <a:gd name="T17" fmla="*/ 51 h 357"/>
                  <a:gd name="T18" fmla="*/ 481 w 727"/>
                  <a:gd name="T19" fmla="*/ 184 h 357"/>
                  <a:gd name="T20" fmla="*/ 244 w 727"/>
                  <a:gd name="T21" fmla="*/ 233 h 357"/>
                  <a:gd name="T22" fmla="*/ 11 w 727"/>
                  <a:gd name="T23" fmla="*/ 331 h 357"/>
                  <a:gd name="T24" fmla="*/ 3 w 727"/>
                  <a:gd name="T25" fmla="*/ 349 h 357"/>
                  <a:gd name="T26" fmla="*/ 16 w 727"/>
                  <a:gd name="T27" fmla="*/ 357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7" h="357">
                    <a:moveTo>
                      <a:pt x="16" y="357"/>
                    </a:moveTo>
                    <a:cubicBezTo>
                      <a:pt x="18" y="357"/>
                      <a:pt x="20" y="357"/>
                      <a:pt x="22" y="356"/>
                    </a:cubicBezTo>
                    <a:cubicBezTo>
                      <a:pt x="251" y="260"/>
                      <a:pt x="251" y="260"/>
                      <a:pt x="251" y="260"/>
                    </a:cubicBezTo>
                    <a:cubicBezTo>
                      <a:pt x="493" y="210"/>
                      <a:pt x="493" y="210"/>
                      <a:pt x="493" y="210"/>
                    </a:cubicBezTo>
                    <a:cubicBezTo>
                      <a:pt x="661" y="72"/>
                      <a:pt x="661" y="72"/>
                      <a:pt x="661" y="72"/>
                    </a:cubicBezTo>
                    <a:cubicBezTo>
                      <a:pt x="688" y="104"/>
                      <a:pt x="688" y="104"/>
                      <a:pt x="688" y="104"/>
                    </a:cubicBezTo>
                    <a:cubicBezTo>
                      <a:pt x="727" y="0"/>
                      <a:pt x="727" y="0"/>
                      <a:pt x="727" y="0"/>
                    </a:cubicBezTo>
                    <a:cubicBezTo>
                      <a:pt x="617" y="18"/>
                      <a:pt x="617" y="18"/>
                      <a:pt x="617" y="18"/>
                    </a:cubicBezTo>
                    <a:cubicBezTo>
                      <a:pt x="644" y="51"/>
                      <a:pt x="644" y="51"/>
                      <a:pt x="644" y="51"/>
                    </a:cubicBezTo>
                    <a:cubicBezTo>
                      <a:pt x="481" y="184"/>
                      <a:pt x="481" y="184"/>
                      <a:pt x="481" y="184"/>
                    </a:cubicBezTo>
                    <a:cubicBezTo>
                      <a:pt x="244" y="233"/>
                      <a:pt x="244" y="233"/>
                      <a:pt x="244" y="233"/>
                    </a:cubicBezTo>
                    <a:cubicBezTo>
                      <a:pt x="11" y="331"/>
                      <a:pt x="11" y="331"/>
                      <a:pt x="11" y="331"/>
                    </a:cubicBezTo>
                    <a:cubicBezTo>
                      <a:pt x="4" y="334"/>
                      <a:pt x="0" y="342"/>
                      <a:pt x="3" y="349"/>
                    </a:cubicBezTo>
                    <a:cubicBezTo>
                      <a:pt x="6" y="354"/>
                      <a:pt x="11" y="357"/>
                      <a:pt x="16" y="357"/>
                    </a:cubicBezTo>
                    <a:close/>
                  </a:path>
                </a:pathLst>
              </a:custGeom>
              <a:solidFill>
                <a:schemeClr val="tx1">
                  <a:lumMod val="75000"/>
                  <a:lumOff val="25000"/>
                </a:schemeClr>
              </a:solid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Bold"/>
                  <a:cs typeface="+mn-ea"/>
                </a:endParaRPr>
              </a:p>
            </p:txBody>
          </p:sp>
          <p:sp>
            <p:nvSpPr>
              <p:cNvPr id="22" name="Rectangle 15"/>
              <p:cNvSpPr/>
              <p:nvPr/>
            </p:nvSpPr>
            <p:spPr bwMode="auto">
              <a:xfrm>
                <a:off x="5699125" y="549276"/>
                <a:ext cx="92075" cy="152400"/>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Bold"/>
                  <a:cs typeface="+mn-ea"/>
                </a:endParaRPr>
              </a:p>
            </p:txBody>
          </p:sp>
          <p:sp>
            <p:nvSpPr>
              <p:cNvPr id="23" name="Rectangle 16"/>
              <p:cNvSpPr/>
              <p:nvPr/>
            </p:nvSpPr>
            <p:spPr bwMode="auto">
              <a:xfrm>
                <a:off x="5826125" y="496888"/>
                <a:ext cx="93663" cy="204788"/>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Bold"/>
                  <a:cs typeface="+mn-ea"/>
                </a:endParaRPr>
              </a:p>
            </p:txBody>
          </p:sp>
          <p:sp>
            <p:nvSpPr>
              <p:cNvPr id="24" name="Rectangle 17"/>
              <p:cNvSpPr/>
              <p:nvPr/>
            </p:nvSpPr>
            <p:spPr bwMode="auto">
              <a:xfrm>
                <a:off x="5959475" y="469901"/>
                <a:ext cx="93663" cy="231775"/>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Bold"/>
                  <a:cs typeface="+mn-ea"/>
                </a:endParaRPr>
              </a:p>
            </p:txBody>
          </p:sp>
          <p:sp>
            <p:nvSpPr>
              <p:cNvPr id="25" name="Rectangle 18"/>
              <p:cNvSpPr/>
              <p:nvPr/>
            </p:nvSpPr>
            <p:spPr bwMode="auto">
              <a:xfrm>
                <a:off x="6092825" y="363538"/>
                <a:ext cx="93663" cy="338138"/>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sz="1800" b="0" i="0" u="none" strike="noStrike" kern="1200" cap="none" spc="0" normalizeH="0" baseline="0" noProof="0">
                  <a:ln>
                    <a:noFill/>
                  </a:ln>
                  <a:solidFill>
                    <a:prstClr val="black"/>
                  </a:solidFill>
                  <a:effectLst/>
                  <a:uLnTx/>
                  <a:uFillTx/>
                  <a:latin typeface="思源黑体 CN Bold" panose="020B0800000000000000" pitchFamily="34" charset="-122"/>
                  <a:ea typeface="思源黑体 CN Bold"/>
                  <a:cs typeface="+mn-ea"/>
                </a:endParaRPr>
              </a:p>
            </p:txBody>
          </p:sp>
        </p:grpSp>
        <p:sp>
          <p:nvSpPr>
            <p:cNvPr id="16" name="Oval 20"/>
            <p:cNvSpPr/>
            <p:nvPr/>
          </p:nvSpPr>
          <p:spPr bwMode="auto">
            <a:xfrm>
              <a:off x="3816476" y="1829822"/>
              <a:ext cx="786270" cy="787681"/>
            </a:xfrm>
            <a:prstGeom prst="ellipse">
              <a:avLst/>
            </a:prstGeom>
            <a:solidFill>
              <a:srgbClr val="AE0001"/>
            </a:solidFill>
            <a:ln w="12700" cap="flat" cmpd="sng" algn="ctr">
              <a:noFill/>
              <a:prstDash val="solid"/>
              <a:miter lim="800000"/>
            </a:ln>
            <a:effectLst>
              <a:outerShdw blurRad="63500" algn="ctr"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sz="1800" b="0" i="0" u="none" strike="noStrike" kern="0" cap="none" spc="0" normalizeH="0" baseline="0" noProof="0">
                  <a:ln>
                    <a:noFill/>
                  </a:ln>
                  <a:solidFill>
                    <a:srgbClr val="FFFFFF"/>
                  </a:solidFill>
                  <a:effectLst/>
                  <a:uLnTx/>
                  <a:uFillTx/>
                  <a:latin typeface="思源黑体 CN Bold" panose="020B0800000000000000" pitchFamily="34" charset="-122"/>
                  <a:ea typeface="思源黑体 CN Bold"/>
                  <a:cs typeface="+mn-ea"/>
                </a:rPr>
                <a:t>01</a:t>
              </a:r>
            </a:p>
          </p:txBody>
        </p:sp>
        <p:sp>
          <p:nvSpPr>
            <p:cNvPr id="17" name="Freeform: Shape 23"/>
            <p:cNvSpPr/>
            <p:nvPr/>
          </p:nvSpPr>
          <p:spPr bwMode="auto">
            <a:xfrm>
              <a:off x="2157663" y="2896543"/>
              <a:ext cx="883670" cy="882259"/>
            </a:xfrm>
            <a:custGeom>
              <a:avLst/>
              <a:gdLst>
                <a:gd name="T0" fmla="*/ 209 w 328"/>
                <a:gd name="T1" fmla="*/ 25 h 327"/>
                <a:gd name="T2" fmla="*/ 25 w 328"/>
                <a:gd name="T3" fmla="*/ 118 h 327"/>
                <a:gd name="T4" fmla="*/ 119 w 328"/>
                <a:gd name="T5" fmla="*/ 302 h 327"/>
                <a:gd name="T6" fmla="*/ 303 w 328"/>
                <a:gd name="T7" fmla="*/ 209 h 327"/>
                <a:gd name="T8" fmla="*/ 209 w 328"/>
                <a:gd name="T9" fmla="*/ 25 h 327"/>
              </a:gdLst>
              <a:ahLst/>
              <a:cxnLst>
                <a:cxn ang="0">
                  <a:pos x="T0" y="T1"/>
                </a:cxn>
                <a:cxn ang="0">
                  <a:pos x="T2" y="T3"/>
                </a:cxn>
                <a:cxn ang="0">
                  <a:pos x="T4" y="T5"/>
                </a:cxn>
                <a:cxn ang="0">
                  <a:pos x="T6" y="T7"/>
                </a:cxn>
                <a:cxn ang="0">
                  <a:pos x="T8" y="T9"/>
                </a:cxn>
              </a:cxnLst>
              <a:rect l="0" t="0" r="r" b="b"/>
              <a:pathLst>
                <a:path w="328" h="327">
                  <a:moveTo>
                    <a:pt x="209" y="25"/>
                  </a:moveTo>
                  <a:cubicBezTo>
                    <a:pt x="132" y="0"/>
                    <a:pt x="50" y="42"/>
                    <a:pt x="25" y="118"/>
                  </a:cubicBezTo>
                  <a:cubicBezTo>
                    <a:pt x="0" y="195"/>
                    <a:pt x="42" y="277"/>
                    <a:pt x="119" y="302"/>
                  </a:cubicBezTo>
                  <a:cubicBezTo>
                    <a:pt x="196" y="327"/>
                    <a:pt x="278" y="285"/>
                    <a:pt x="303" y="209"/>
                  </a:cubicBezTo>
                  <a:cubicBezTo>
                    <a:pt x="328" y="132"/>
                    <a:pt x="286" y="50"/>
                    <a:pt x="209" y="25"/>
                  </a:cubicBezTo>
                  <a:close/>
                </a:path>
              </a:pathLst>
            </a:custGeom>
            <a:solidFill>
              <a:schemeClr val="tx1">
                <a:lumMod val="75000"/>
                <a:lumOff val="25000"/>
              </a:schemeClr>
            </a:solidFill>
            <a:ln w="12700" cap="flat" cmpd="sng" algn="ctr">
              <a:noFill/>
              <a:prstDash val="solid"/>
              <a:miter lim="800000"/>
            </a:ln>
            <a:effectLst>
              <a:outerShdw blurRad="63500" algn="ctr"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sz="1800" b="0" i="0" u="none" strike="noStrike" kern="0" cap="none" spc="0" normalizeH="0" baseline="0" noProof="0">
                  <a:ln>
                    <a:noFill/>
                  </a:ln>
                  <a:solidFill>
                    <a:srgbClr val="FFFFFF"/>
                  </a:solidFill>
                  <a:effectLst/>
                  <a:uLnTx/>
                  <a:uFillTx/>
                  <a:latin typeface="思源黑体 CN Bold" panose="020B0800000000000000" pitchFamily="34" charset="-122"/>
                  <a:ea typeface="思源黑体 CN Bold"/>
                  <a:cs typeface="+mn-ea"/>
                </a:rPr>
                <a:t>05</a:t>
              </a:r>
            </a:p>
          </p:txBody>
        </p:sp>
        <p:sp>
          <p:nvSpPr>
            <p:cNvPr id="18" name="Freeform: Shape 26"/>
            <p:cNvSpPr/>
            <p:nvPr/>
          </p:nvSpPr>
          <p:spPr bwMode="auto">
            <a:xfrm>
              <a:off x="2714791" y="4767028"/>
              <a:ext cx="890728" cy="892141"/>
            </a:xfrm>
            <a:custGeom>
              <a:avLst/>
              <a:gdLst>
                <a:gd name="T0" fmla="*/ 47 w 330"/>
                <a:gd name="T1" fmla="*/ 80 h 331"/>
                <a:gd name="T2" fmla="*/ 79 w 330"/>
                <a:gd name="T3" fmla="*/ 283 h 331"/>
                <a:gd name="T4" fmla="*/ 283 w 330"/>
                <a:gd name="T5" fmla="*/ 251 h 331"/>
                <a:gd name="T6" fmla="*/ 251 w 330"/>
                <a:gd name="T7" fmla="*/ 47 h 331"/>
                <a:gd name="T8" fmla="*/ 47 w 330"/>
                <a:gd name="T9" fmla="*/ 80 h 331"/>
              </a:gdLst>
              <a:ahLst/>
              <a:cxnLst>
                <a:cxn ang="0">
                  <a:pos x="T0" y="T1"/>
                </a:cxn>
                <a:cxn ang="0">
                  <a:pos x="T2" y="T3"/>
                </a:cxn>
                <a:cxn ang="0">
                  <a:pos x="T4" y="T5"/>
                </a:cxn>
                <a:cxn ang="0">
                  <a:pos x="T6" y="T7"/>
                </a:cxn>
                <a:cxn ang="0">
                  <a:pos x="T8" y="T9"/>
                </a:cxn>
              </a:cxnLst>
              <a:rect l="0" t="0" r="r" b="b"/>
              <a:pathLst>
                <a:path w="330" h="331">
                  <a:moveTo>
                    <a:pt x="47" y="80"/>
                  </a:moveTo>
                  <a:cubicBezTo>
                    <a:pt x="0" y="145"/>
                    <a:pt x="14" y="236"/>
                    <a:pt x="79" y="283"/>
                  </a:cubicBezTo>
                  <a:cubicBezTo>
                    <a:pt x="145" y="331"/>
                    <a:pt x="236" y="316"/>
                    <a:pt x="283" y="251"/>
                  </a:cubicBezTo>
                  <a:cubicBezTo>
                    <a:pt x="330" y="186"/>
                    <a:pt x="316" y="95"/>
                    <a:pt x="251" y="47"/>
                  </a:cubicBezTo>
                  <a:cubicBezTo>
                    <a:pt x="186" y="0"/>
                    <a:pt x="94" y="14"/>
                    <a:pt x="47" y="80"/>
                  </a:cubicBezTo>
                  <a:close/>
                </a:path>
              </a:pathLst>
            </a:custGeom>
            <a:solidFill>
              <a:srgbClr val="AE0001"/>
            </a:solidFill>
            <a:ln w="12700" cap="flat" cmpd="sng" algn="ctr">
              <a:noFill/>
              <a:prstDash val="solid"/>
              <a:miter lim="800000"/>
            </a:ln>
            <a:effectLst>
              <a:outerShdw blurRad="63500" algn="ctr"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sz="1800" b="0" i="0" u="none" strike="noStrike" kern="0" cap="none" spc="0" normalizeH="0" baseline="0" noProof="0">
                  <a:ln>
                    <a:noFill/>
                  </a:ln>
                  <a:solidFill>
                    <a:srgbClr val="FFFFFF"/>
                  </a:solidFill>
                  <a:effectLst/>
                  <a:uLnTx/>
                  <a:uFillTx/>
                  <a:latin typeface="思源黑体 CN Bold" panose="020B0800000000000000" pitchFamily="34" charset="-122"/>
                  <a:ea typeface="思源黑体 CN Bold"/>
                  <a:cs typeface="+mn-ea"/>
                </a:rPr>
                <a:t>04</a:t>
              </a:r>
            </a:p>
          </p:txBody>
        </p:sp>
        <p:sp>
          <p:nvSpPr>
            <p:cNvPr id="19" name="Freeform: Shape 29"/>
            <p:cNvSpPr/>
            <p:nvPr/>
          </p:nvSpPr>
          <p:spPr bwMode="auto">
            <a:xfrm>
              <a:off x="4671438" y="4810718"/>
              <a:ext cx="892140" cy="893552"/>
            </a:xfrm>
            <a:custGeom>
              <a:avLst/>
              <a:gdLst>
                <a:gd name="T0" fmla="*/ 47 w 331"/>
                <a:gd name="T1" fmla="*/ 252 h 331"/>
                <a:gd name="T2" fmla="*/ 251 w 331"/>
                <a:gd name="T3" fmla="*/ 284 h 331"/>
                <a:gd name="T4" fmla="*/ 283 w 331"/>
                <a:gd name="T5" fmla="*/ 80 h 331"/>
                <a:gd name="T6" fmla="*/ 80 w 331"/>
                <a:gd name="T7" fmla="*/ 48 h 331"/>
                <a:gd name="T8" fmla="*/ 47 w 331"/>
                <a:gd name="T9" fmla="*/ 252 h 331"/>
              </a:gdLst>
              <a:ahLst/>
              <a:cxnLst>
                <a:cxn ang="0">
                  <a:pos x="T0" y="T1"/>
                </a:cxn>
                <a:cxn ang="0">
                  <a:pos x="T2" y="T3"/>
                </a:cxn>
                <a:cxn ang="0">
                  <a:pos x="T4" y="T5"/>
                </a:cxn>
                <a:cxn ang="0">
                  <a:pos x="T6" y="T7"/>
                </a:cxn>
                <a:cxn ang="0">
                  <a:pos x="T8" y="T9"/>
                </a:cxn>
              </a:cxnLst>
              <a:rect l="0" t="0" r="r" b="b"/>
              <a:pathLst>
                <a:path w="331" h="331">
                  <a:moveTo>
                    <a:pt x="47" y="252"/>
                  </a:moveTo>
                  <a:cubicBezTo>
                    <a:pt x="95" y="317"/>
                    <a:pt x="186" y="331"/>
                    <a:pt x="251" y="284"/>
                  </a:cubicBezTo>
                  <a:cubicBezTo>
                    <a:pt x="316" y="237"/>
                    <a:pt x="331" y="145"/>
                    <a:pt x="283" y="80"/>
                  </a:cubicBezTo>
                  <a:cubicBezTo>
                    <a:pt x="236" y="15"/>
                    <a:pt x="145" y="0"/>
                    <a:pt x="80" y="48"/>
                  </a:cubicBezTo>
                  <a:cubicBezTo>
                    <a:pt x="15" y="95"/>
                    <a:pt x="0" y="186"/>
                    <a:pt x="47" y="252"/>
                  </a:cubicBezTo>
                  <a:close/>
                </a:path>
              </a:pathLst>
            </a:custGeom>
            <a:solidFill>
              <a:schemeClr val="tx1">
                <a:lumMod val="75000"/>
                <a:lumOff val="25000"/>
              </a:schemeClr>
            </a:solidFill>
            <a:ln w="12700" cap="flat" cmpd="sng" algn="ctr">
              <a:noFill/>
              <a:prstDash val="solid"/>
              <a:miter lim="800000"/>
            </a:ln>
            <a:effectLst>
              <a:outerShdw blurRad="63500" algn="ctr"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sz="1800" b="0" i="0" u="none" strike="noStrike" kern="0" cap="none" spc="0" normalizeH="0" baseline="0" noProof="0">
                  <a:ln>
                    <a:noFill/>
                  </a:ln>
                  <a:solidFill>
                    <a:srgbClr val="FFFFFF"/>
                  </a:solidFill>
                  <a:effectLst/>
                  <a:uLnTx/>
                  <a:uFillTx/>
                  <a:latin typeface="思源黑体 CN Bold" panose="020B0800000000000000" pitchFamily="34" charset="-122"/>
                  <a:ea typeface="思源黑体 CN Bold"/>
                  <a:cs typeface="+mn-ea"/>
                </a:rPr>
                <a:t>03</a:t>
              </a:r>
            </a:p>
          </p:txBody>
        </p:sp>
        <p:sp>
          <p:nvSpPr>
            <p:cNvPr id="20" name="Freeform: Shape 32"/>
            <p:cNvSpPr/>
            <p:nvPr/>
          </p:nvSpPr>
          <p:spPr bwMode="auto">
            <a:xfrm>
              <a:off x="5325352" y="2968963"/>
              <a:ext cx="880847" cy="883670"/>
            </a:xfrm>
            <a:custGeom>
              <a:avLst/>
              <a:gdLst>
                <a:gd name="T0" fmla="*/ 208 w 327"/>
                <a:gd name="T1" fmla="*/ 303 h 328"/>
                <a:gd name="T2" fmla="*/ 302 w 327"/>
                <a:gd name="T3" fmla="*/ 119 h 328"/>
                <a:gd name="T4" fmla="*/ 118 w 327"/>
                <a:gd name="T5" fmla="*/ 25 h 328"/>
                <a:gd name="T6" fmla="*/ 25 w 327"/>
                <a:gd name="T7" fmla="*/ 209 h 328"/>
                <a:gd name="T8" fmla="*/ 208 w 327"/>
                <a:gd name="T9" fmla="*/ 303 h 328"/>
              </a:gdLst>
              <a:ahLst/>
              <a:cxnLst>
                <a:cxn ang="0">
                  <a:pos x="T0" y="T1"/>
                </a:cxn>
                <a:cxn ang="0">
                  <a:pos x="T2" y="T3"/>
                </a:cxn>
                <a:cxn ang="0">
                  <a:pos x="T4" y="T5"/>
                </a:cxn>
                <a:cxn ang="0">
                  <a:pos x="T6" y="T7"/>
                </a:cxn>
                <a:cxn ang="0">
                  <a:pos x="T8" y="T9"/>
                </a:cxn>
              </a:cxnLst>
              <a:rect l="0" t="0" r="r" b="b"/>
              <a:pathLst>
                <a:path w="327" h="328">
                  <a:moveTo>
                    <a:pt x="208" y="303"/>
                  </a:moveTo>
                  <a:cubicBezTo>
                    <a:pt x="285" y="278"/>
                    <a:pt x="327" y="196"/>
                    <a:pt x="302" y="119"/>
                  </a:cubicBezTo>
                  <a:cubicBezTo>
                    <a:pt x="277" y="42"/>
                    <a:pt x="195" y="0"/>
                    <a:pt x="118" y="25"/>
                  </a:cubicBezTo>
                  <a:cubicBezTo>
                    <a:pt x="42" y="50"/>
                    <a:pt x="0" y="133"/>
                    <a:pt x="25" y="209"/>
                  </a:cubicBezTo>
                  <a:cubicBezTo>
                    <a:pt x="49" y="286"/>
                    <a:pt x="132" y="328"/>
                    <a:pt x="208" y="303"/>
                  </a:cubicBezTo>
                  <a:close/>
                </a:path>
              </a:pathLst>
            </a:custGeom>
            <a:solidFill>
              <a:srgbClr val="AE0001"/>
            </a:solidFill>
            <a:ln w="12700" cap="flat" cmpd="sng" algn="ctr">
              <a:noFill/>
              <a:prstDash val="solid"/>
              <a:miter lim="800000"/>
            </a:ln>
            <a:effectLst>
              <a:outerShdw blurRad="63500" algn="ctr"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sz="1800" b="0" i="0" u="none" strike="noStrike" kern="0" cap="none" spc="0" normalizeH="0" baseline="0" noProof="0">
                  <a:ln>
                    <a:noFill/>
                  </a:ln>
                  <a:solidFill>
                    <a:srgbClr val="FFFFFF"/>
                  </a:solidFill>
                  <a:effectLst/>
                  <a:uLnTx/>
                  <a:uFillTx/>
                  <a:latin typeface="思源黑体 CN Bold" panose="020B0800000000000000" pitchFamily="34" charset="-122"/>
                  <a:ea typeface="思源黑体 CN Bold"/>
                  <a:cs typeface="+mn-ea"/>
                </a:rPr>
                <a:t>02</a:t>
              </a:r>
            </a:p>
          </p:txBody>
        </p:sp>
      </p:grpSp>
      <p:grpSp>
        <p:nvGrpSpPr>
          <p:cNvPr id="26" name="组合 25"/>
          <p:cNvGrpSpPr/>
          <p:nvPr/>
        </p:nvGrpSpPr>
        <p:grpSpPr>
          <a:xfrm>
            <a:off x="6983557" y="1159042"/>
            <a:ext cx="4827443" cy="1189006"/>
            <a:chOff x="8514765" y="2002335"/>
            <a:chExt cx="4827443" cy="1189006"/>
          </a:xfrm>
        </p:grpSpPr>
        <p:sp>
          <p:nvSpPr>
            <p:cNvPr id="27" name="文本框 26"/>
            <p:cNvSpPr txBox="1"/>
            <p:nvPr/>
          </p:nvSpPr>
          <p:spPr>
            <a:xfrm>
              <a:off x="8514766" y="2002335"/>
              <a:ext cx="4827443" cy="396240"/>
            </a:xfrm>
            <a:prstGeom prst="rect">
              <a:avLst/>
            </a:prstGeom>
            <a:noFill/>
          </p:spPr>
          <p:txBody>
            <a:bodyPr wrap="square" rtlCol="0">
              <a:spAutoFit/>
            </a:bodyPr>
            <a:lstStyle/>
            <a:p>
              <a:pPr>
                <a:spcBef>
                  <a:spcPct val="0"/>
                </a:spcBef>
                <a:buClr>
                  <a:schemeClr val="tx1">
                    <a:lumMod val="85000"/>
                    <a:lumOff val="15000"/>
                  </a:schemeClr>
                </a:buClr>
                <a:buSzPct val="105000"/>
                <a:defRPr/>
              </a:pPr>
              <a:r>
                <a:rPr lang="en-US" altLang="zh-CN" sz="2000" kern="0">
                  <a:solidFill>
                    <a:schemeClr val="tx1">
                      <a:lumMod val="85000"/>
                      <a:lumOff val="15000"/>
                    </a:schemeClr>
                  </a:solidFill>
                  <a:latin typeface="思源黑体 CN Bold" panose="020B0800000000000000" pitchFamily="34" charset="-122"/>
                  <a:ea typeface="思源黑体 CN Bold" panose="020B0800000000000000" pitchFamily="34" charset="-122"/>
                </a:rPr>
                <a:t>01.性侵害未成年人意见（2013年10月）</a:t>
              </a:r>
            </a:p>
          </p:txBody>
        </p:sp>
        <p:sp>
          <p:nvSpPr>
            <p:cNvPr id="28" name="文本框 27"/>
            <p:cNvSpPr txBox="1"/>
            <p:nvPr/>
          </p:nvSpPr>
          <p:spPr>
            <a:xfrm>
              <a:off x="8514765" y="2296737"/>
              <a:ext cx="4636942" cy="914400"/>
            </a:xfrm>
            <a:prstGeom prst="rect">
              <a:avLst/>
            </a:prstGeom>
            <a:noFill/>
          </p:spPr>
          <p:txBody>
            <a:bodyPr wrap="square" rtlCol="0">
              <a:spAutoFit/>
            </a:bodyPr>
            <a:lstStyle/>
            <a:p>
              <a:pPr lvl="0">
                <a:lnSpc>
                  <a:spcPct val="150000"/>
                </a:lnSpc>
              </a:pPr>
              <a:r>
                <a:rPr lang="zh-CN" altLang="en-US" sz="1200" kern="0">
                  <a:solidFill>
                    <a:schemeClr val="tx1">
                      <a:lumMod val="85000"/>
                      <a:lumOff val="15000"/>
                    </a:schemeClr>
                  </a:solidFill>
                  <a:latin typeface="思源黑体 CN Light" panose="020B0300000000000000" pitchFamily="34" charset="-122"/>
                  <a:ea typeface="思源黑体 CN Light" panose="020B0300000000000000" pitchFamily="34" charset="-122"/>
                </a:rPr>
                <a:t>尊重隐私，合适成年人，负有特殊职责的人员或利用优势地位，按强奸论；在学校受性侵，学校有可能承担赔偿责任；禁止令，不得进入校园。</a:t>
              </a:r>
            </a:p>
          </p:txBody>
        </p:sp>
      </p:grpSp>
      <p:grpSp>
        <p:nvGrpSpPr>
          <p:cNvPr id="29" name="组合 28"/>
          <p:cNvGrpSpPr/>
          <p:nvPr/>
        </p:nvGrpSpPr>
        <p:grpSpPr>
          <a:xfrm>
            <a:off x="8572346" y="2691381"/>
            <a:ext cx="3162454" cy="1198531"/>
            <a:chOff x="8514766" y="2002335"/>
            <a:chExt cx="3162454" cy="1198531"/>
          </a:xfrm>
        </p:grpSpPr>
        <p:sp>
          <p:nvSpPr>
            <p:cNvPr id="30" name="文本框 29"/>
            <p:cNvSpPr txBox="1"/>
            <p:nvPr/>
          </p:nvSpPr>
          <p:spPr>
            <a:xfrm>
              <a:off x="8514766" y="2002335"/>
              <a:ext cx="3162454" cy="701040"/>
            </a:xfrm>
            <a:prstGeom prst="rect">
              <a:avLst/>
            </a:prstGeom>
            <a:noFill/>
          </p:spPr>
          <p:txBody>
            <a:bodyPr wrap="square" rtlCol="0">
              <a:spAutoFit/>
            </a:bodyPr>
            <a:lstStyle/>
            <a:p>
              <a:pPr>
                <a:spcBef>
                  <a:spcPct val="0"/>
                </a:spcBef>
                <a:buClr>
                  <a:schemeClr val="tx1">
                    <a:lumMod val="85000"/>
                    <a:lumOff val="15000"/>
                  </a:schemeClr>
                </a:buClr>
                <a:buSzPct val="105000"/>
                <a:defRPr/>
              </a:pPr>
              <a:r>
                <a:rPr lang="en-US" altLang="zh-CN" sz="2000" kern="0">
                  <a:solidFill>
                    <a:schemeClr val="tx1">
                      <a:lumMod val="85000"/>
                      <a:lumOff val="15000"/>
                    </a:schemeClr>
                  </a:solidFill>
                  <a:latin typeface="思源黑体 CN Bold" panose="020B0800000000000000" pitchFamily="34" charset="-122"/>
                  <a:ea typeface="思源黑体 CN Bold" panose="020B0800000000000000" pitchFamily="34" charset="-122"/>
                </a:rPr>
                <a:t>02.监护人侵害意（2014年12月）</a:t>
              </a:r>
            </a:p>
          </p:txBody>
        </p:sp>
        <p:sp>
          <p:nvSpPr>
            <p:cNvPr id="31" name="文本框 30"/>
            <p:cNvSpPr txBox="1"/>
            <p:nvPr/>
          </p:nvSpPr>
          <p:spPr>
            <a:xfrm>
              <a:off x="8514766" y="2306262"/>
              <a:ext cx="2981479" cy="914400"/>
            </a:xfrm>
            <a:prstGeom prst="rect">
              <a:avLst/>
            </a:prstGeom>
            <a:noFill/>
          </p:spPr>
          <p:txBody>
            <a:bodyPr wrap="square" rtlCol="0">
              <a:spAutoFit/>
            </a:bodyPr>
            <a:lstStyle/>
            <a:p>
              <a:pPr lvl="0">
                <a:lnSpc>
                  <a:spcPct val="150000"/>
                </a:lnSpc>
              </a:pPr>
              <a:r>
                <a:rPr lang="zh-CN" altLang="en-US" sz="1200" kern="0">
                  <a:solidFill>
                    <a:schemeClr val="tx1">
                      <a:lumMod val="85000"/>
                      <a:lumOff val="15000"/>
                    </a:schemeClr>
                  </a:solidFill>
                  <a:latin typeface="思源黑体 CN Light" panose="020B0300000000000000" pitchFamily="34" charset="-122"/>
                  <a:ea typeface="思源黑体 CN Light" panose="020B0300000000000000" pitchFamily="34" charset="-122"/>
                </a:rPr>
                <a:t>报告义务，应当及时向公安机关报案或者举报；在询问中，必要时到场陪同；学校等团体和单位有权申请撤销监护人资格。</a:t>
              </a:r>
            </a:p>
          </p:txBody>
        </p:sp>
      </p:grpSp>
      <p:grpSp>
        <p:nvGrpSpPr>
          <p:cNvPr id="32" name="组合 31"/>
          <p:cNvGrpSpPr/>
          <p:nvPr/>
        </p:nvGrpSpPr>
        <p:grpSpPr>
          <a:xfrm>
            <a:off x="7985205" y="4700261"/>
            <a:ext cx="3492420" cy="1189006"/>
            <a:chOff x="8514766" y="2002335"/>
            <a:chExt cx="3492420" cy="1189006"/>
          </a:xfrm>
        </p:grpSpPr>
        <p:sp>
          <p:nvSpPr>
            <p:cNvPr id="33" name="文本框 32"/>
            <p:cNvSpPr txBox="1"/>
            <p:nvPr/>
          </p:nvSpPr>
          <p:spPr>
            <a:xfrm>
              <a:off x="8514766" y="2002336"/>
              <a:ext cx="3492420" cy="701040"/>
            </a:xfrm>
            <a:prstGeom prst="rect">
              <a:avLst/>
            </a:prstGeom>
            <a:noFill/>
          </p:spPr>
          <p:txBody>
            <a:bodyPr wrap="square" rtlCol="0">
              <a:spAutoFit/>
            </a:bodyPr>
            <a:lstStyle/>
            <a:p>
              <a:pPr>
                <a:spcBef>
                  <a:spcPct val="0"/>
                </a:spcBef>
                <a:buClr>
                  <a:schemeClr val="tx1">
                    <a:lumMod val="85000"/>
                    <a:lumOff val="15000"/>
                  </a:schemeClr>
                </a:buClr>
                <a:buSzPct val="105000"/>
                <a:defRPr/>
              </a:pPr>
              <a:r>
                <a:rPr lang="en-US" altLang="zh-CN" sz="2000" kern="0">
                  <a:solidFill>
                    <a:schemeClr val="tx1">
                      <a:lumMod val="85000"/>
                      <a:lumOff val="15000"/>
                    </a:schemeClr>
                  </a:solidFill>
                  <a:latin typeface="思源黑体 CN Bold" panose="020B0800000000000000" pitchFamily="34" charset="-122"/>
                  <a:ea typeface="思源黑体 CN Bold" panose="020B0800000000000000" pitchFamily="34" charset="-122"/>
                </a:rPr>
                <a:t>03.农村留守儿童意见（2016年2月）</a:t>
              </a:r>
            </a:p>
          </p:txBody>
        </p:sp>
        <p:sp>
          <p:nvSpPr>
            <p:cNvPr id="34" name="文本框 33"/>
            <p:cNvSpPr txBox="1"/>
            <p:nvPr/>
          </p:nvSpPr>
          <p:spPr>
            <a:xfrm>
              <a:off x="8514766" y="2296737"/>
              <a:ext cx="3235245" cy="914400"/>
            </a:xfrm>
            <a:prstGeom prst="rect">
              <a:avLst/>
            </a:prstGeom>
            <a:noFill/>
          </p:spPr>
          <p:txBody>
            <a:bodyPr wrap="square" rtlCol="0">
              <a:spAutoFit/>
            </a:bodyPr>
            <a:lstStyle/>
            <a:p>
              <a:pPr lvl="0">
                <a:lnSpc>
                  <a:spcPct val="150000"/>
                </a:lnSpc>
              </a:pPr>
              <a:r>
                <a:rPr lang="zh-CN" altLang="en-US" sz="1200" kern="0">
                  <a:solidFill>
                    <a:schemeClr val="tx1">
                      <a:lumMod val="85000"/>
                      <a:lumOff val="15000"/>
                    </a:schemeClr>
                  </a:solidFill>
                  <a:latin typeface="思源黑体 CN Light" panose="020B0300000000000000" pitchFamily="34" charset="-122"/>
                  <a:ea typeface="思源黑体 CN Light" panose="020B0300000000000000" pitchFamily="34" charset="-122"/>
                </a:rPr>
                <a:t>异常情况要强制报告；增强学校教育吸引力；协助乡镇人民政府（街道办事处）健全评估帮扶机制。</a:t>
              </a:r>
            </a:p>
          </p:txBody>
        </p:sp>
      </p:grpSp>
      <p:grpSp>
        <p:nvGrpSpPr>
          <p:cNvPr id="35" name="组合 34"/>
          <p:cNvGrpSpPr/>
          <p:nvPr/>
        </p:nvGrpSpPr>
        <p:grpSpPr>
          <a:xfrm flipH="1">
            <a:off x="709765" y="4700261"/>
            <a:ext cx="3402907" cy="1189006"/>
            <a:chOff x="8514766" y="2002335"/>
            <a:chExt cx="3402907" cy="1189006"/>
          </a:xfrm>
        </p:grpSpPr>
        <p:sp>
          <p:nvSpPr>
            <p:cNvPr id="36" name="文本框 35"/>
            <p:cNvSpPr txBox="1"/>
            <p:nvPr/>
          </p:nvSpPr>
          <p:spPr>
            <a:xfrm>
              <a:off x="8514767" y="2002336"/>
              <a:ext cx="3402905" cy="701040"/>
            </a:xfrm>
            <a:prstGeom prst="rect">
              <a:avLst/>
            </a:prstGeom>
            <a:noFill/>
          </p:spPr>
          <p:txBody>
            <a:bodyPr wrap="square" rtlCol="0">
              <a:spAutoFit/>
            </a:bodyPr>
            <a:lstStyle/>
            <a:p>
              <a:pPr algn="r">
                <a:spcBef>
                  <a:spcPct val="0"/>
                </a:spcBef>
                <a:buClr>
                  <a:schemeClr val="tx1">
                    <a:lumMod val="85000"/>
                    <a:lumOff val="15000"/>
                  </a:schemeClr>
                </a:buClr>
                <a:buSzPct val="105000"/>
                <a:defRPr/>
              </a:pPr>
              <a:r>
                <a:rPr lang="en-US" altLang="zh-CN" sz="2000" kern="0">
                  <a:solidFill>
                    <a:schemeClr val="tx1">
                      <a:lumMod val="85000"/>
                      <a:lumOff val="15000"/>
                    </a:schemeClr>
                  </a:solidFill>
                  <a:latin typeface="思源黑体 CN Bold" panose="020B0800000000000000" pitchFamily="34" charset="-122"/>
                  <a:ea typeface="思源黑体 CN Bold" panose="020B0800000000000000" pitchFamily="34" charset="-122"/>
                </a:rPr>
                <a:t>04.关于校园欺凌（2016年5月、11月）</a:t>
              </a:r>
            </a:p>
          </p:txBody>
        </p:sp>
        <p:sp>
          <p:nvSpPr>
            <p:cNvPr id="37" name="文本框 36"/>
            <p:cNvSpPr txBox="1"/>
            <p:nvPr/>
          </p:nvSpPr>
          <p:spPr>
            <a:xfrm>
              <a:off x="8514766" y="2296737"/>
              <a:ext cx="3235246" cy="914400"/>
            </a:xfrm>
            <a:prstGeom prst="rect">
              <a:avLst/>
            </a:prstGeom>
            <a:noFill/>
          </p:spPr>
          <p:txBody>
            <a:bodyPr wrap="square" rtlCol="0">
              <a:spAutoFit/>
            </a:bodyPr>
            <a:lstStyle/>
            <a:p>
              <a:pPr lvl="0" algn="r">
                <a:lnSpc>
                  <a:spcPct val="150000"/>
                </a:lnSpc>
              </a:pPr>
              <a:r>
                <a:rPr lang="zh-CN" altLang="en-US" sz="1200" kern="0">
                  <a:solidFill>
                    <a:schemeClr val="tx1">
                      <a:lumMod val="85000"/>
                      <a:lumOff val="15000"/>
                    </a:schemeClr>
                  </a:solidFill>
                  <a:latin typeface="思源黑体 CN Light" panose="020B0300000000000000" pitchFamily="34" charset="-122"/>
                  <a:ea typeface="思源黑体 CN Light" panose="020B0300000000000000" pitchFamily="34" charset="-122"/>
                </a:rPr>
                <a:t>教育部、中央综治办、最高院、最高检、公安部、民政部、司法部、共青团中央、全国妇联九部门。</a:t>
              </a:r>
            </a:p>
          </p:txBody>
        </p:sp>
      </p:grpSp>
      <p:grpSp>
        <p:nvGrpSpPr>
          <p:cNvPr id="38" name="组合 37"/>
          <p:cNvGrpSpPr/>
          <p:nvPr/>
        </p:nvGrpSpPr>
        <p:grpSpPr>
          <a:xfrm flipH="1">
            <a:off x="-172785" y="2120323"/>
            <a:ext cx="4193092" cy="1824824"/>
            <a:chOff x="8514766" y="2002335"/>
            <a:chExt cx="4193092" cy="1824824"/>
          </a:xfrm>
        </p:grpSpPr>
        <p:sp>
          <p:nvSpPr>
            <p:cNvPr id="39" name="文本框 38"/>
            <p:cNvSpPr txBox="1"/>
            <p:nvPr/>
          </p:nvSpPr>
          <p:spPr>
            <a:xfrm>
              <a:off x="8514768" y="2002335"/>
              <a:ext cx="4193091" cy="396240"/>
            </a:xfrm>
            <a:prstGeom prst="rect">
              <a:avLst/>
            </a:prstGeom>
            <a:noFill/>
          </p:spPr>
          <p:txBody>
            <a:bodyPr wrap="square" rtlCol="0">
              <a:spAutoFit/>
            </a:bodyPr>
            <a:lstStyle/>
            <a:p>
              <a:pPr algn="r">
                <a:spcBef>
                  <a:spcPct val="0"/>
                </a:spcBef>
                <a:buClr>
                  <a:schemeClr val="tx1">
                    <a:lumMod val="85000"/>
                    <a:lumOff val="15000"/>
                  </a:schemeClr>
                </a:buClr>
                <a:buSzPct val="105000"/>
                <a:defRPr/>
              </a:pPr>
              <a:r>
                <a:rPr lang="en-US" altLang="zh-CN" sz="2000" kern="0">
                  <a:solidFill>
                    <a:schemeClr val="tx1">
                      <a:lumMod val="85000"/>
                      <a:lumOff val="15000"/>
                    </a:schemeClr>
                  </a:solidFill>
                  <a:latin typeface="思源黑体 CN Bold" panose="020B0800000000000000" pitchFamily="34" charset="-122"/>
                  <a:ea typeface="思源黑体 CN Bold" panose="020B0800000000000000" pitchFamily="34" charset="-122"/>
                </a:rPr>
                <a:t>05.安全风险防控体系（2017年4月）</a:t>
              </a:r>
            </a:p>
          </p:txBody>
        </p:sp>
        <p:sp>
          <p:nvSpPr>
            <p:cNvPr id="40" name="文本框 39"/>
            <p:cNvSpPr txBox="1"/>
            <p:nvPr/>
          </p:nvSpPr>
          <p:spPr>
            <a:xfrm>
              <a:off x="8514767" y="2378557"/>
              <a:ext cx="3021516" cy="1463040"/>
            </a:xfrm>
            <a:prstGeom prst="rect">
              <a:avLst/>
            </a:prstGeom>
            <a:noFill/>
          </p:spPr>
          <p:txBody>
            <a:bodyPr wrap="square" rtlCol="0">
              <a:spAutoFit/>
            </a:bodyPr>
            <a:lstStyle/>
            <a:p>
              <a:pPr lvl="0" algn="r">
                <a:lnSpc>
                  <a:spcPct val="150000"/>
                </a:lnSpc>
              </a:pPr>
              <a:r>
                <a:rPr lang="zh-CN" altLang="en-US" sz="1200" kern="0">
                  <a:solidFill>
                    <a:schemeClr val="tx1">
                      <a:lumMod val="85000"/>
                      <a:lumOff val="15000"/>
                    </a:schemeClr>
                  </a:solidFill>
                  <a:latin typeface="思源黑体 CN Light" panose="020B0300000000000000" pitchFamily="34" charset="-122"/>
                  <a:ea typeface="思源黑体 CN Light" panose="020B0300000000000000" pitchFamily="34" charset="-122"/>
                </a:rPr>
                <a:t>体罚、性骚扰、性侵害等侵害学生人身健康的违法犯罪行为，要建立零容忍制度。及早发现、及时处理、从严问责，应当追究法律责任的，要协同配合公安、司法机关严格依法惩处。   </a:t>
              </a: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anim calcmode="lin" valueType="num">
                                      <p:cBhvr>
                                        <p:cTn id="8" dur="500" fill="hold"/>
                                        <p:tgtEl>
                                          <p:spTgt spid="8"/>
                                        </p:tgtEl>
                                        <p:attrNameLst>
                                          <p:attrName>ppt_x</p:attrName>
                                        </p:attrNameLst>
                                      </p:cBhvr>
                                      <p:tavLst>
                                        <p:tav tm="0">
                                          <p:val>
                                            <p:strVal val="#ppt_x"/>
                                          </p:val>
                                        </p:tav>
                                        <p:tav tm="100000">
                                          <p:val>
                                            <p:strVal val="#ppt_x"/>
                                          </p:val>
                                        </p:tav>
                                      </p:tavLst>
                                    </p:anim>
                                    <p:anim calcmode="lin" valueType="num">
                                      <p:cBhvr>
                                        <p:cTn id="9" dur="500" fill="hold"/>
                                        <p:tgtEl>
                                          <p:spTgt spid="8"/>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fade">
                                      <p:cBhvr>
                                        <p:cTn id="13" dur="500"/>
                                        <p:tgtEl>
                                          <p:spTgt spid="26"/>
                                        </p:tgtEl>
                                      </p:cBhvr>
                                    </p:animEffect>
                                    <p:anim calcmode="lin" valueType="num">
                                      <p:cBhvr>
                                        <p:cTn id="14" dur="500" fill="hold"/>
                                        <p:tgtEl>
                                          <p:spTgt spid="26"/>
                                        </p:tgtEl>
                                        <p:attrNameLst>
                                          <p:attrName>ppt_x</p:attrName>
                                        </p:attrNameLst>
                                      </p:cBhvr>
                                      <p:tavLst>
                                        <p:tav tm="0">
                                          <p:val>
                                            <p:strVal val="#ppt_x"/>
                                          </p:val>
                                        </p:tav>
                                        <p:tav tm="100000">
                                          <p:val>
                                            <p:strVal val="#ppt_x"/>
                                          </p:val>
                                        </p:tav>
                                      </p:tavLst>
                                    </p:anim>
                                    <p:anim calcmode="lin" valueType="num">
                                      <p:cBhvr>
                                        <p:cTn id="15" dur="500" fill="hold"/>
                                        <p:tgtEl>
                                          <p:spTgt spid="26"/>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000"/>
                            </p:stCondLst>
                            <p:childTnLst>
                              <p:par>
                                <p:cTn id="17" presetID="42" presetClass="entr" presetSubtype="0" fill="hold" nodeType="after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fade">
                                      <p:cBhvr>
                                        <p:cTn id="19" dur="500"/>
                                        <p:tgtEl>
                                          <p:spTgt spid="29"/>
                                        </p:tgtEl>
                                      </p:cBhvr>
                                    </p:animEffect>
                                    <p:anim calcmode="lin" valueType="num">
                                      <p:cBhvr>
                                        <p:cTn id="20" dur="500" fill="hold"/>
                                        <p:tgtEl>
                                          <p:spTgt spid="29"/>
                                        </p:tgtEl>
                                        <p:attrNameLst>
                                          <p:attrName>ppt_x</p:attrName>
                                        </p:attrNameLst>
                                      </p:cBhvr>
                                      <p:tavLst>
                                        <p:tav tm="0">
                                          <p:val>
                                            <p:strVal val="#ppt_x"/>
                                          </p:val>
                                        </p:tav>
                                        <p:tav tm="100000">
                                          <p:val>
                                            <p:strVal val="#ppt_x"/>
                                          </p:val>
                                        </p:tav>
                                      </p:tavLst>
                                    </p:anim>
                                    <p:anim calcmode="lin" valueType="num">
                                      <p:cBhvr>
                                        <p:cTn id="21" dur="500" fill="hold"/>
                                        <p:tgtEl>
                                          <p:spTgt spid="29"/>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1500"/>
                            </p:stCondLst>
                            <p:childTnLst>
                              <p:par>
                                <p:cTn id="23" presetID="42" presetClass="entr" presetSubtype="0" fill="hold" nodeType="afterEffect">
                                  <p:stCondLst>
                                    <p:cond delay="0"/>
                                  </p:stCondLst>
                                  <p:childTnLst>
                                    <p:set>
                                      <p:cBhvr>
                                        <p:cTn id="24" dur="1" fill="hold">
                                          <p:stCondLst>
                                            <p:cond delay="0"/>
                                          </p:stCondLst>
                                        </p:cTn>
                                        <p:tgtEl>
                                          <p:spTgt spid="38"/>
                                        </p:tgtEl>
                                        <p:attrNameLst>
                                          <p:attrName>style.visibility</p:attrName>
                                        </p:attrNameLst>
                                      </p:cBhvr>
                                      <p:to>
                                        <p:strVal val="visible"/>
                                      </p:to>
                                    </p:set>
                                    <p:animEffect transition="in" filter="fade">
                                      <p:cBhvr>
                                        <p:cTn id="25" dur="500"/>
                                        <p:tgtEl>
                                          <p:spTgt spid="38"/>
                                        </p:tgtEl>
                                      </p:cBhvr>
                                    </p:animEffect>
                                    <p:anim calcmode="lin" valueType="num">
                                      <p:cBhvr>
                                        <p:cTn id="26" dur="500" fill="hold"/>
                                        <p:tgtEl>
                                          <p:spTgt spid="38"/>
                                        </p:tgtEl>
                                        <p:attrNameLst>
                                          <p:attrName>ppt_x</p:attrName>
                                        </p:attrNameLst>
                                      </p:cBhvr>
                                      <p:tavLst>
                                        <p:tav tm="0">
                                          <p:val>
                                            <p:strVal val="#ppt_x"/>
                                          </p:val>
                                        </p:tav>
                                        <p:tav tm="100000">
                                          <p:val>
                                            <p:strVal val="#ppt_x"/>
                                          </p:val>
                                        </p:tav>
                                      </p:tavLst>
                                    </p:anim>
                                    <p:anim calcmode="lin" valueType="num">
                                      <p:cBhvr>
                                        <p:cTn id="27" dur="500" fill="hold"/>
                                        <p:tgtEl>
                                          <p:spTgt spid="38"/>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2000"/>
                            </p:stCondLst>
                            <p:childTnLst>
                              <p:par>
                                <p:cTn id="29" presetID="42" presetClass="entr" presetSubtype="0" fill="hold" nodeType="after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fade">
                                      <p:cBhvr>
                                        <p:cTn id="31" dur="500"/>
                                        <p:tgtEl>
                                          <p:spTgt spid="35"/>
                                        </p:tgtEl>
                                      </p:cBhvr>
                                    </p:animEffect>
                                    <p:anim calcmode="lin" valueType="num">
                                      <p:cBhvr>
                                        <p:cTn id="32" dur="500" fill="hold"/>
                                        <p:tgtEl>
                                          <p:spTgt spid="35"/>
                                        </p:tgtEl>
                                        <p:attrNameLst>
                                          <p:attrName>ppt_x</p:attrName>
                                        </p:attrNameLst>
                                      </p:cBhvr>
                                      <p:tavLst>
                                        <p:tav tm="0">
                                          <p:val>
                                            <p:strVal val="#ppt_x"/>
                                          </p:val>
                                        </p:tav>
                                        <p:tav tm="100000">
                                          <p:val>
                                            <p:strVal val="#ppt_x"/>
                                          </p:val>
                                        </p:tav>
                                      </p:tavLst>
                                    </p:anim>
                                    <p:anim calcmode="lin" valueType="num">
                                      <p:cBhvr>
                                        <p:cTn id="33" dur="500" fill="hold"/>
                                        <p:tgtEl>
                                          <p:spTgt spid="35"/>
                                        </p:tgtEl>
                                        <p:attrNameLst>
                                          <p:attrName>ppt_y</p:attrName>
                                        </p:attrNameLst>
                                      </p:cBhvr>
                                      <p:tavLst>
                                        <p:tav tm="0">
                                          <p:val>
                                            <p:strVal val="#ppt_y+.1"/>
                                          </p:val>
                                        </p:tav>
                                        <p:tav tm="100000">
                                          <p:val>
                                            <p:strVal val="#ppt_y"/>
                                          </p:val>
                                        </p:tav>
                                      </p:tavLst>
                                    </p:anim>
                                  </p:childTnLst>
                                </p:cTn>
                              </p:par>
                            </p:childTnLst>
                          </p:cTn>
                        </p:par>
                        <p:par>
                          <p:cTn id="34" fill="hold" nodeType="afterGroup">
                            <p:stCondLst>
                              <p:cond delay="2500"/>
                            </p:stCondLst>
                            <p:childTnLst>
                              <p:par>
                                <p:cTn id="35" presetID="42" presetClass="entr" presetSubtype="0" fill="hold" nodeType="after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fade">
                                      <p:cBhvr>
                                        <p:cTn id="37" dur="500"/>
                                        <p:tgtEl>
                                          <p:spTgt spid="32"/>
                                        </p:tgtEl>
                                      </p:cBhvr>
                                    </p:animEffect>
                                    <p:anim calcmode="lin" valueType="num">
                                      <p:cBhvr>
                                        <p:cTn id="38" dur="500" fill="hold"/>
                                        <p:tgtEl>
                                          <p:spTgt spid="32"/>
                                        </p:tgtEl>
                                        <p:attrNameLst>
                                          <p:attrName>ppt_x</p:attrName>
                                        </p:attrNameLst>
                                      </p:cBhvr>
                                      <p:tavLst>
                                        <p:tav tm="0">
                                          <p:val>
                                            <p:strVal val="#ppt_x"/>
                                          </p:val>
                                        </p:tav>
                                        <p:tav tm="100000">
                                          <p:val>
                                            <p:strVal val="#ppt_x"/>
                                          </p:val>
                                        </p:tav>
                                      </p:tavLst>
                                    </p:anim>
                                    <p:anim calcmode="lin" valueType="num">
                                      <p:cBhvr>
                                        <p:cTn id="39" dur="5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grpSp>
        <p:nvGrpSpPr>
          <p:cNvPr id="3" name="组合 2"/>
          <p:cNvGrpSpPr/>
          <p:nvPr/>
        </p:nvGrpSpPr>
        <p:grpSpPr>
          <a:xfrm>
            <a:off x="323733" y="266226"/>
            <a:ext cx="4194377" cy="608547"/>
            <a:chOff x="2411323" y="2909753"/>
            <a:chExt cx="5285751" cy="766891"/>
          </a:xfrm>
        </p:grpSpPr>
        <p:sp>
          <p:nvSpPr>
            <p:cNvPr id="5" name="椭圆 4"/>
            <p:cNvSpPr/>
            <p:nvPr/>
          </p:nvSpPr>
          <p:spPr>
            <a:xfrm>
              <a:off x="2411323" y="2909753"/>
              <a:ext cx="766892" cy="766891"/>
            </a:xfrm>
            <a:prstGeom prst="ellipse">
              <a:avLst/>
            </a:prstGeom>
            <a:gradFill flip="none" rotWithShape="1">
              <a:gsLst>
                <a:gs pos="49000">
                  <a:srgbClr val="D40000"/>
                </a:gs>
                <a:gs pos="50000">
                  <a:srgbClr val="AE0001"/>
                </a:gs>
              </a:gsLst>
              <a:lin ang="5400000" scaled="1"/>
            </a:gradFill>
            <a:ln w="38100" cap="flat" cmpd="sng" algn="ctr">
              <a:noFill/>
              <a:prstDash val="solid"/>
              <a:miter lim="800000"/>
            </a:ln>
            <a:effectLst>
              <a:outerShdw blurRad="127000" dist="38100" dir="2700000" algn="tl" rotWithShape="0">
                <a:prstClr val="black">
                  <a:alpha val="2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400" kern="0">
                <a:solidFill>
                  <a:prstClr val="white"/>
                </a:solidFill>
                <a:latin typeface="思源黑体 CN Bold" panose="020B0800000000000000" pitchFamily="34" charset="-122"/>
                <a:ea typeface="思源黑体 CN Bold" panose="020B0800000000000000" pitchFamily="34" charset="-122"/>
              </a:endParaRPr>
            </a:p>
          </p:txBody>
        </p:sp>
        <p:sp>
          <p:nvSpPr>
            <p:cNvPr id="6" name="文本框 5"/>
            <p:cNvSpPr txBox="1"/>
            <p:nvPr>
              <p:custDataLst>
                <p:tags r:id="rId1"/>
              </p:custDataLst>
            </p:nvPr>
          </p:nvSpPr>
          <p:spPr>
            <a:xfrm>
              <a:off x="3387915" y="3031589"/>
              <a:ext cx="4309160" cy="499342"/>
            </a:xfrm>
            <a:prstGeom prst="rect">
              <a:avLst/>
            </a:prstGeom>
            <a:noFill/>
          </p:spPr>
          <p:txBody>
            <a:bodyPr wrap="square" rtlCol="0">
              <a:spAutoFit/>
            </a:bodyPr>
            <a:lstStyle/>
            <a:p>
              <a:pPr lvl="0"/>
              <a:r>
                <a:rPr lang="zh-CN" altLang="en-US" sz="2000">
                  <a:solidFill>
                    <a:schemeClr val="tx1">
                      <a:lumMod val="85000"/>
                      <a:lumOff val="15000"/>
                    </a:schemeClr>
                  </a:solidFill>
                  <a:latin typeface="思源黑体 CN Bold" panose="020B0800000000000000" pitchFamily="34" charset="-122"/>
                  <a:ea typeface="思源黑体 CN Bold" panose="020B0800000000000000" pitchFamily="34" charset="-122"/>
                </a:rPr>
                <a:t>法治变革背景下的依法治校</a:t>
              </a:r>
            </a:p>
          </p:txBody>
        </p:sp>
        <p:sp>
          <p:nvSpPr>
            <p:cNvPr id="7" name="文本框 38"/>
            <p:cNvSpPr txBox="1"/>
            <p:nvPr>
              <p:custDataLst>
                <p:tags r:id="rId2"/>
              </p:custDataLst>
            </p:nvPr>
          </p:nvSpPr>
          <p:spPr>
            <a:xfrm>
              <a:off x="2411323" y="3031589"/>
              <a:ext cx="766892" cy="499342"/>
            </a:xfrm>
            <a:prstGeom prst="rect">
              <a:avLst/>
            </a:prstGeom>
            <a:noFill/>
          </p:spPr>
          <p:txBody>
            <a:bodyPr wrap="square" rtlCol="0">
              <a:spAutoFit/>
            </a:bodyPr>
            <a:lstStyle/>
            <a:p>
              <a:pPr lvl="0" algn="ctr"/>
              <a:r>
                <a:rPr lang="en-US" altLang="zh-CN" sz="20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rPr>
                <a:t>01</a:t>
              </a:r>
            </a:p>
          </p:txBody>
        </p:sp>
      </p:grpSp>
      <p:grpSp>
        <p:nvGrpSpPr>
          <p:cNvPr id="41" name="组合 40"/>
          <p:cNvGrpSpPr/>
          <p:nvPr/>
        </p:nvGrpSpPr>
        <p:grpSpPr>
          <a:xfrm>
            <a:off x="3874336" y="2049483"/>
            <a:ext cx="4133884" cy="3404834"/>
            <a:chOff x="3797334" y="2049483"/>
            <a:chExt cx="4133884" cy="3404834"/>
          </a:xfrm>
        </p:grpSpPr>
        <p:sp>
          <p:nvSpPr>
            <p:cNvPr id="42" name="Oval 2"/>
            <p:cNvSpPr>
              <a:spLocks noChangeArrowheads="1"/>
            </p:cNvSpPr>
            <p:nvPr/>
          </p:nvSpPr>
          <p:spPr bwMode="auto">
            <a:xfrm>
              <a:off x="5490086" y="2049483"/>
              <a:ext cx="958236" cy="956680"/>
            </a:xfrm>
            <a:prstGeom prst="ellipse">
              <a:avLst/>
            </a:prstGeom>
            <a:solidFill>
              <a:srgbClr val="F62C40"/>
            </a:solidFill>
            <a:ln>
              <a:noFill/>
            </a:ln>
          </p:spPr>
          <p:txBody>
            <a:bodyPr lIns="91455" tIns="45728" rIns="91455" bIns="45728"/>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lumMod val="50000"/>
                  </a:srgbClr>
                </a:solidFill>
                <a:effectLst/>
                <a:uLnTx/>
                <a:uFillTx/>
                <a:latin typeface="思源黑体 CN Bold" panose="020B0800000000000000" pitchFamily="34" charset="-122"/>
                <a:ea typeface="思源黑体 CN Bold" panose="020B0800000000000000" pitchFamily="34" charset="-122"/>
                <a:cs typeface="+mn-ea"/>
                <a:sym typeface="+mn-lt"/>
              </a:endParaRPr>
            </a:p>
          </p:txBody>
        </p:sp>
        <p:sp>
          <p:nvSpPr>
            <p:cNvPr id="43" name="Oval 3"/>
            <p:cNvSpPr>
              <a:spLocks noChangeArrowheads="1"/>
            </p:cNvSpPr>
            <p:nvPr/>
          </p:nvSpPr>
          <p:spPr bwMode="auto">
            <a:xfrm>
              <a:off x="5618776" y="3396363"/>
              <a:ext cx="716699" cy="717017"/>
            </a:xfrm>
            <a:prstGeom prst="ellipse">
              <a:avLst/>
            </a:prstGeom>
            <a:solidFill>
              <a:schemeClr val="tx1">
                <a:lumMod val="75000"/>
                <a:lumOff val="25000"/>
              </a:schemeClr>
            </a:solidFill>
            <a:ln w="3175" cmpd="sng">
              <a:solidFill>
                <a:srgbClr val="FFFFFF">
                  <a:lumMod val="75000"/>
                </a:srgbClr>
              </a:solidFill>
              <a:round/>
            </a:ln>
          </p:spPr>
          <p:txBody>
            <a:bodyPr lIns="91455" tIns="45728" rIns="91455" bIns="45728"/>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lumMod val="50000"/>
                  </a:srgbClr>
                </a:solidFill>
                <a:effectLst/>
                <a:uLnTx/>
                <a:uFillTx/>
                <a:latin typeface="思源黑体 CN Bold" panose="020B0800000000000000" pitchFamily="34" charset="-122"/>
                <a:ea typeface="思源黑体 CN Bold" panose="020B0800000000000000" pitchFamily="34" charset="-122"/>
                <a:cs typeface="+mn-ea"/>
                <a:sym typeface="+mn-lt"/>
              </a:endParaRPr>
            </a:p>
          </p:txBody>
        </p:sp>
        <p:sp>
          <p:nvSpPr>
            <p:cNvPr id="44" name="Oval 4"/>
            <p:cNvSpPr>
              <a:spLocks noChangeArrowheads="1"/>
            </p:cNvSpPr>
            <p:nvPr/>
          </p:nvSpPr>
          <p:spPr bwMode="auto">
            <a:xfrm>
              <a:off x="6713621" y="3273559"/>
              <a:ext cx="956257" cy="956680"/>
            </a:xfrm>
            <a:prstGeom prst="ellipse">
              <a:avLst/>
            </a:prstGeom>
            <a:solidFill>
              <a:schemeClr val="tx1">
                <a:lumMod val="65000"/>
                <a:lumOff val="35000"/>
              </a:schemeClr>
            </a:solidFill>
            <a:ln>
              <a:noFill/>
            </a:ln>
          </p:spPr>
          <p:txBody>
            <a:bodyPr lIns="91455" tIns="45728" rIns="91455" bIns="45728"/>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lumMod val="50000"/>
                  </a:srgbClr>
                </a:solidFill>
                <a:effectLst/>
                <a:uLnTx/>
                <a:uFillTx/>
                <a:latin typeface="思源黑体 CN Bold" panose="020B0800000000000000" pitchFamily="34" charset="-122"/>
                <a:ea typeface="思源黑体 CN Bold" panose="020B0800000000000000" pitchFamily="34" charset="-122"/>
                <a:cs typeface="+mn-ea"/>
                <a:sym typeface="+mn-lt"/>
              </a:endParaRPr>
            </a:p>
          </p:txBody>
        </p:sp>
        <p:sp>
          <p:nvSpPr>
            <p:cNvPr id="45" name="Oval 5"/>
            <p:cNvSpPr>
              <a:spLocks noChangeArrowheads="1"/>
            </p:cNvSpPr>
            <p:nvPr/>
          </p:nvSpPr>
          <p:spPr bwMode="auto">
            <a:xfrm>
              <a:off x="4268532" y="3273559"/>
              <a:ext cx="956256" cy="956680"/>
            </a:xfrm>
            <a:prstGeom prst="ellipse">
              <a:avLst/>
            </a:prstGeom>
            <a:solidFill>
              <a:schemeClr val="tx1">
                <a:lumMod val="65000"/>
                <a:lumOff val="35000"/>
              </a:schemeClr>
            </a:solidFill>
            <a:ln>
              <a:noFill/>
            </a:ln>
          </p:spPr>
          <p:txBody>
            <a:bodyPr lIns="91455" tIns="45728" rIns="91455" bIns="45728"/>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lumMod val="50000"/>
                  </a:srgbClr>
                </a:solidFill>
                <a:effectLst/>
                <a:uLnTx/>
                <a:uFillTx/>
                <a:latin typeface="思源黑体 CN Bold" panose="020B0800000000000000" pitchFamily="34" charset="-122"/>
                <a:ea typeface="思源黑体 CN Bold" panose="020B0800000000000000" pitchFamily="34" charset="-122"/>
                <a:cs typeface="+mn-ea"/>
                <a:sym typeface="+mn-lt"/>
              </a:endParaRPr>
            </a:p>
          </p:txBody>
        </p:sp>
        <p:sp>
          <p:nvSpPr>
            <p:cNvPr id="46" name="Oval 6"/>
            <p:cNvSpPr>
              <a:spLocks noChangeArrowheads="1"/>
            </p:cNvSpPr>
            <p:nvPr/>
          </p:nvSpPr>
          <p:spPr bwMode="auto">
            <a:xfrm>
              <a:off x="5490086" y="4495656"/>
              <a:ext cx="958236" cy="958661"/>
            </a:xfrm>
            <a:prstGeom prst="ellipse">
              <a:avLst/>
            </a:prstGeom>
            <a:solidFill>
              <a:srgbClr val="F62C40"/>
            </a:solidFill>
            <a:ln>
              <a:noFill/>
            </a:ln>
          </p:spPr>
          <p:txBody>
            <a:bodyPr lIns="91455" tIns="45728" rIns="91455" bIns="45728"/>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lumMod val="50000"/>
                  </a:srgbClr>
                </a:solidFill>
                <a:effectLst/>
                <a:uLnTx/>
                <a:uFillTx/>
                <a:latin typeface="思源黑体 CN Bold" panose="020B0800000000000000" pitchFamily="34" charset="-122"/>
                <a:ea typeface="思源黑体 CN Bold" panose="020B0800000000000000" pitchFamily="34" charset="-122"/>
                <a:cs typeface="+mn-ea"/>
                <a:sym typeface="+mn-lt"/>
              </a:endParaRPr>
            </a:p>
          </p:txBody>
        </p:sp>
        <p:sp>
          <p:nvSpPr>
            <p:cNvPr id="47" name="Freeform 7"/>
            <p:cNvSpPr/>
            <p:nvPr/>
          </p:nvSpPr>
          <p:spPr bwMode="auto">
            <a:xfrm>
              <a:off x="3797334" y="2156442"/>
              <a:ext cx="1532386" cy="415949"/>
            </a:xfrm>
            <a:custGeom>
              <a:avLst/>
              <a:gdLst>
                <a:gd name="T0" fmla="*/ 774 w 774"/>
                <a:gd name="T1" fmla="*/ 210 h 210"/>
                <a:gd name="T2" fmla="*/ 389 w 774"/>
                <a:gd name="T3" fmla="*/ 210 h 210"/>
                <a:gd name="T4" fmla="*/ 389 w 774"/>
                <a:gd name="T5" fmla="*/ 0 h 210"/>
                <a:gd name="T6" fmla="*/ 0 w 774"/>
                <a:gd name="T7" fmla="*/ 0 h 210"/>
              </a:gdLst>
              <a:ahLst/>
              <a:cxnLst>
                <a:cxn ang="0">
                  <a:pos x="T0" y="T1"/>
                </a:cxn>
                <a:cxn ang="0">
                  <a:pos x="T2" y="T3"/>
                </a:cxn>
                <a:cxn ang="0">
                  <a:pos x="T4" y="T5"/>
                </a:cxn>
                <a:cxn ang="0">
                  <a:pos x="T6" y="T7"/>
                </a:cxn>
              </a:cxnLst>
              <a:rect l="0" t="0" r="r" b="b"/>
              <a:pathLst>
                <a:path w="774" h="210">
                  <a:moveTo>
                    <a:pt x="774" y="210"/>
                  </a:moveTo>
                  <a:lnTo>
                    <a:pt x="389" y="210"/>
                  </a:lnTo>
                  <a:lnTo>
                    <a:pt x="389" y="0"/>
                  </a:lnTo>
                  <a:lnTo>
                    <a:pt x="0" y="0"/>
                  </a:lnTo>
                </a:path>
              </a:pathLst>
            </a:custGeom>
            <a:noFill/>
            <a:ln w="3175" cap="flat" cmpd="sng">
              <a:solidFill>
                <a:srgbClr val="FFFFFF">
                  <a:lumMod val="75000"/>
                </a:srgbClr>
              </a:solidFill>
              <a:round/>
              <a:tailEnd type="oval" w="sm" len="sm"/>
            </a:ln>
            <a:extLst>
              <a:ext uri="{909E8E84-426E-40DD-AFC4-6F175D3DCCD1}">
                <a14:hiddenFill xmlns:a14="http://schemas.microsoft.com/office/drawing/2010/main">
                  <a:solidFill>
                    <a:srgbClr val="FFFFFF"/>
                  </a:solidFill>
                </a14:hiddenFill>
              </a:ext>
            </a:extLst>
          </p:spPr>
          <p:txBody>
            <a:bodyPr lIns="91455" tIns="45728" rIns="91455" bIns="45728"/>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lumMod val="50000"/>
                  </a:srgbClr>
                </a:solidFill>
                <a:effectLst/>
                <a:uLnTx/>
                <a:uFillTx/>
                <a:latin typeface="思源黑体 CN Bold" panose="020B0800000000000000" pitchFamily="34" charset="-122"/>
                <a:ea typeface="思源黑体 CN Bold" panose="020B0800000000000000" pitchFamily="34" charset="-122"/>
                <a:cs typeface="+mn-ea"/>
                <a:sym typeface="+mn-lt"/>
              </a:endParaRPr>
            </a:p>
          </p:txBody>
        </p:sp>
        <p:sp>
          <p:nvSpPr>
            <p:cNvPr id="48" name="Freeform 8"/>
            <p:cNvSpPr/>
            <p:nvPr/>
          </p:nvSpPr>
          <p:spPr bwMode="auto">
            <a:xfrm>
              <a:off x="7222438" y="2156442"/>
              <a:ext cx="708780" cy="954701"/>
            </a:xfrm>
            <a:custGeom>
              <a:avLst/>
              <a:gdLst>
                <a:gd name="T0" fmla="*/ 0 w 358"/>
                <a:gd name="T1" fmla="*/ 482 h 482"/>
                <a:gd name="T2" fmla="*/ 0 w 358"/>
                <a:gd name="T3" fmla="*/ 0 h 482"/>
                <a:gd name="T4" fmla="*/ 358 w 358"/>
                <a:gd name="T5" fmla="*/ 0 h 482"/>
              </a:gdLst>
              <a:ahLst/>
              <a:cxnLst>
                <a:cxn ang="0">
                  <a:pos x="T0" y="T1"/>
                </a:cxn>
                <a:cxn ang="0">
                  <a:pos x="T2" y="T3"/>
                </a:cxn>
                <a:cxn ang="0">
                  <a:pos x="T4" y="T5"/>
                </a:cxn>
              </a:cxnLst>
              <a:rect l="0" t="0" r="r" b="b"/>
              <a:pathLst>
                <a:path w="358" h="482">
                  <a:moveTo>
                    <a:pt x="0" y="482"/>
                  </a:moveTo>
                  <a:lnTo>
                    <a:pt x="0" y="0"/>
                  </a:lnTo>
                  <a:lnTo>
                    <a:pt x="358" y="0"/>
                  </a:lnTo>
                </a:path>
              </a:pathLst>
            </a:custGeom>
            <a:noFill/>
            <a:ln w="3175" cap="flat" cmpd="sng">
              <a:solidFill>
                <a:srgbClr val="FFFFFF">
                  <a:lumMod val="75000"/>
                </a:srgbClr>
              </a:solidFill>
              <a:round/>
              <a:tailEnd type="oval" w="sm" len="sm"/>
            </a:ln>
            <a:extLst>
              <a:ext uri="{909E8E84-426E-40DD-AFC4-6F175D3DCCD1}">
                <a14:hiddenFill xmlns:a14="http://schemas.microsoft.com/office/drawing/2010/main">
                  <a:solidFill>
                    <a:srgbClr val="FFFFFF"/>
                  </a:solidFill>
                </a14:hiddenFill>
              </a:ext>
            </a:extLst>
          </p:spPr>
          <p:txBody>
            <a:bodyPr lIns="91455" tIns="45728" rIns="91455" bIns="45728"/>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lumMod val="50000"/>
                  </a:srgbClr>
                </a:solidFill>
                <a:effectLst/>
                <a:uLnTx/>
                <a:uFillTx/>
                <a:latin typeface="思源黑体 CN Bold" panose="020B0800000000000000" pitchFamily="34" charset="-122"/>
                <a:ea typeface="思源黑体 CN Bold" panose="020B0800000000000000" pitchFamily="34" charset="-122"/>
                <a:cs typeface="+mn-ea"/>
                <a:sym typeface="+mn-lt"/>
              </a:endParaRPr>
            </a:p>
          </p:txBody>
        </p:sp>
        <p:sp>
          <p:nvSpPr>
            <p:cNvPr id="49" name="Freeform 9"/>
            <p:cNvSpPr/>
            <p:nvPr/>
          </p:nvSpPr>
          <p:spPr bwMode="auto">
            <a:xfrm>
              <a:off x="6608690" y="4584789"/>
              <a:ext cx="1265109" cy="415949"/>
            </a:xfrm>
            <a:custGeom>
              <a:avLst/>
              <a:gdLst>
                <a:gd name="T0" fmla="*/ 0 w 639"/>
                <a:gd name="T1" fmla="*/ 210 h 210"/>
                <a:gd name="T2" fmla="*/ 318 w 639"/>
                <a:gd name="T3" fmla="*/ 210 h 210"/>
                <a:gd name="T4" fmla="*/ 318 w 639"/>
                <a:gd name="T5" fmla="*/ 0 h 210"/>
                <a:gd name="T6" fmla="*/ 639 w 639"/>
                <a:gd name="T7" fmla="*/ 0 h 210"/>
              </a:gdLst>
              <a:ahLst/>
              <a:cxnLst>
                <a:cxn ang="0">
                  <a:pos x="T0" y="T1"/>
                </a:cxn>
                <a:cxn ang="0">
                  <a:pos x="T2" y="T3"/>
                </a:cxn>
                <a:cxn ang="0">
                  <a:pos x="T4" y="T5"/>
                </a:cxn>
                <a:cxn ang="0">
                  <a:pos x="T6" y="T7"/>
                </a:cxn>
              </a:cxnLst>
              <a:rect l="0" t="0" r="r" b="b"/>
              <a:pathLst>
                <a:path w="639" h="210">
                  <a:moveTo>
                    <a:pt x="0" y="210"/>
                  </a:moveTo>
                  <a:lnTo>
                    <a:pt x="318" y="210"/>
                  </a:lnTo>
                  <a:lnTo>
                    <a:pt x="318" y="0"/>
                  </a:lnTo>
                  <a:lnTo>
                    <a:pt x="639" y="0"/>
                  </a:lnTo>
                </a:path>
              </a:pathLst>
            </a:custGeom>
            <a:noFill/>
            <a:ln w="3175" cap="flat" cmpd="sng">
              <a:solidFill>
                <a:srgbClr val="FFFFFF">
                  <a:lumMod val="75000"/>
                </a:srgbClr>
              </a:solidFill>
              <a:round/>
              <a:tailEnd type="oval" w="sm" len="sm"/>
            </a:ln>
            <a:extLst>
              <a:ext uri="{909E8E84-426E-40DD-AFC4-6F175D3DCCD1}">
                <a14:hiddenFill xmlns:a14="http://schemas.microsoft.com/office/drawing/2010/main">
                  <a:solidFill>
                    <a:srgbClr val="FFFFFF"/>
                  </a:solidFill>
                </a14:hiddenFill>
              </a:ext>
            </a:extLst>
          </p:spPr>
          <p:txBody>
            <a:bodyPr lIns="91455" tIns="45728" rIns="91455" bIns="45728"/>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lumMod val="50000"/>
                  </a:srgbClr>
                </a:solidFill>
                <a:effectLst/>
                <a:uLnTx/>
                <a:uFillTx/>
                <a:latin typeface="思源黑体 CN Bold" panose="020B0800000000000000" pitchFamily="34" charset="-122"/>
                <a:ea typeface="思源黑体 CN Bold" panose="020B0800000000000000" pitchFamily="34" charset="-122"/>
                <a:cs typeface="+mn-ea"/>
                <a:sym typeface="+mn-lt"/>
              </a:endParaRPr>
            </a:p>
          </p:txBody>
        </p:sp>
        <p:sp>
          <p:nvSpPr>
            <p:cNvPr id="50" name="Freeform 10"/>
            <p:cNvSpPr/>
            <p:nvPr/>
          </p:nvSpPr>
          <p:spPr bwMode="auto">
            <a:xfrm>
              <a:off x="3797334" y="4323334"/>
              <a:ext cx="948337" cy="275317"/>
            </a:xfrm>
            <a:custGeom>
              <a:avLst/>
              <a:gdLst>
                <a:gd name="T0" fmla="*/ 479 w 479"/>
                <a:gd name="T1" fmla="*/ 0 h 139"/>
                <a:gd name="T2" fmla="*/ 479 w 479"/>
                <a:gd name="T3" fmla="*/ 139 h 139"/>
                <a:gd name="T4" fmla="*/ 0 w 479"/>
                <a:gd name="T5" fmla="*/ 139 h 139"/>
              </a:gdLst>
              <a:ahLst/>
              <a:cxnLst>
                <a:cxn ang="0">
                  <a:pos x="T0" y="T1"/>
                </a:cxn>
                <a:cxn ang="0">
                  <a:pos x="T2" y="T3"/>
                </a:cxn>
                <a:cxn ang="0">
                  <a:pos x="T4" y="T5"/>
                </a:cxn>
              </a:cxnLst>
              <a:rect l="0" t="0" r="r" b="b"/>
              <a:pathLst>
                <a:path w="479" h="139">
                  <a:moveTo>
                    <a:pt x="479" y="0"/>
                  </a:moveTo>
                  <a:lnTo>
                    <a:pt x="479" y="139"/>
                  </a:lnTo>
                  <a:lnTo>
                    <a:pt x="0" y="139"/>
                  </a:lnTo>
                </a:path>
              </a:pathLst>
            </a:custGeom>
            <a:noFill/>
            <a:ln w="3175" cap="flat" cmpd="sng">
              <a:solidFill>
                <a:srgbClr val="FFFFFF">
                  <a:lumMod val="75000"/>
                </a:srgbClr>
              </a:solidFill>
              <a:round/>
              <a:tailEnd type="oval" w="sm" len="sm"/>
            </a:ln>
            <a:extLst>
              <a:ext uri="{909E8E84-426E-40DD-AFC4-6F175D3DCCD1}">
                <a14:hiddenFill xmlns:a14="http://schemas.microsoft.com/office/drawing/2010/main">
                  <a:solidFill>
                    <a:srgbClr val="FFFFFF"/>
                  </a:solidFill>
                </a14:hiddenFill>
              </a:ext>
            </a:extLst>
          </p:spPr>
          <p:txBody>
            <a:bodyPr lIns="91455" tIns="45728" rIns="91455" bIns="45728"/>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lumMod val="50000"/>
                  </a:srgbClr>
                </a:solidFill>
                <a:effectLst/>
                <a:uLnTx/>
                <a:uFillTx/>
                <a:latin typeface="思源黑体 CN Bold" panose="020B0800000000000000" pitchFamily="34" charset="-122"/>
                <a:ea typeface="思源黑体 CN Bold" panose="020B0800000000000000" pitchFamily="34" charset="-122"/>
                <a:cs typeface="+mn-ea"/>
                <a:sym typeface="+mn-lt"/>
              </a:endParaRPr>
            </a:p>
          </p:txBody>
        </p:sp>
        <p:sp>
          <p:nvSpPr>
            <p:cNvPr id="51" name="Freeform 11"/>
            <p:cNvSpPr/>
            <p:nvPr/>
          </p:nvSpPr>
          <p:spPr bwMode="auto">
            <a:xfrm>
              <a:off x="6517617" y="3671683"/>
              <a:ext cx="85133" cy="170341"/>
            </a:xfrm>
            <a:custGeom>
              <a:avLst/>
              <a:gdLst>
                <a:gd name="T0" fmla="*/ 0 w 43"/>
                <a:gd name="T1" fmla="*/ 0 h 86"/>
                <a:gd name="T2" fmla="*/ 43 w 43"/>
                <a:gd name="T3" fmla="*/ 43 h 86"/>
                <a:gd name="T4" fmla="*/ 0 w 43"/>
                <a:gd name="T5" fmla="*/ 86 h 86"/>
              </a:gdLst>
              <a:ahLst/>
              <a:cxnLst>
                <a:cxn ang="0">
                  <a:pos x="T0" y="T1"/>
                </a:cxn>
                <a:cxn ang="0">
                  <a:pos x="T2" y="T3"/>
                </a:cxn>
                <a:cxn ang="0">
                  <a:pos x="T4" y="T5"/>
                </a:cxn>
              </a:cxnLst>
              <a:rect l="0" t="0" r="r" b="b"/>
              <a:pathLst>
                <a:path w="43" h="86">
                  <a:moveTo>
                    <a:pt x="0" y="0"/>
                  </a:moveTo>
                  <a:lnTo>
                    <a:pt x="43" y="43"/>
                  </a:lnTo>
                  <a:lnTo>
                    <a:pt x="0" y="86"/>
                  </a:lnTo>
                </a:path>
              </a:pathLst>
            </a:custGeom>
            <a:noFill/>
            <a:ln w="12700" cap="flat" cmpd="sng">
              <a:solidFill>
                <a:srgbClr val="FFFFFF">
                  <a:lumMod val="75000"/>
                </a:srgbClr>
              </a:solidFill>
              <a:round/>
            </a:ln>
            <a:extLst>
              <a:ext uri="{909E8E84-426E-40DD-AFC4-6F175D3DCCD1}">
                <a14:hiddenFill xmlns:a14="http://schemas.microsoft.com/office/drawing/2010/main">
                  <a:solidFill>
                    <a:srgbClr val="66C6C2"/>
                  </a:solidFill>
                </a14:hiddenFill>
              </a:ext>
            </a:extLst>
          </p:spPr>
          <p:txBody>
            <a:bodyPr lIns="91455" tIns="45728" rIns="91455" bIns="45728"/>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lumMod val="50000"/>
                  </a:srgbClr>
                </a:solidFill>
                <a:effectLst/>
                <a:uLnTx/>
                <a:uFillTx/>
                <a:latin typeface="思源黑体 CN Bold" panose="020B0800000000000000" pitchFamily="34" charset="-122"/>
                <a:ea typeface="思源黑体 CN Bold" panose="020B0800000000000000" pitchFamily="34" charset="-122"/>
                <a:cs typeface="+mn-ea"/>
                <a:sym typeface="+mn-lt"/>
              </a:endParaRPr>
            </a:p>
          </p:txBody>
        </p:sp>
        <p:sp>
          <p:nvSpPr>
            <p:cNvPr id="52" name="Freeform 12"/>
            <p:cNvSpPr/>
            <p:nvPr/>
          </p:nvSpPr>
          <p:spPr bwMode="auto">
            <a:xfrm>
              <a:off x="5335660" y="3671683"/>
              <a:ext cx="85134" cy="170341"/>
            </a:xfrm>
            <a:custGeom>
              <a:avLst/>
              <a:gdLst>
                <a:gd name="T0" fmla="*/ 43 w 43"/>
                <a:gd name="T1" fmla="*/ 86 h 86"/>
                <a:gd name="T2" fmla="*/ 0 w 43"/>
                <a:gd name="T3" fmla="*/ 43 h 86"/>
                <a:gd name="T4" fmla="*/ 43 w 43"/>
                <a:gd name="T5" fmla="*/ 0 h 86"/>
              </a:gdLst>
              <a:ahLst/>
              <a:cxnLst>
                <a:cxn ang="0">
                  <a:pos x="T0" y="T1"/>
                </a:cxn>
                <a:cxn ang="0">
                  <a:pos x="T2" y="T3"/>
                </a:cxn>
                <a:cxn ang="0">
                  <a:pos x="T4" y="T5"/>
                </a:cxn>
              </a:cxnLst>
              <a:rect l="0" t="0" r="r" b="b"/>
              <a:pathLst>
                <a:path w="43" h="86">
                  <a:moveTo>
                    <a:pt x="43" y="86"/>
                  </a:moveTo>
                  <a:lnTo>
                    <a:pt x="0" y="43"/>
                  </a:lnTo>
                  <a:lnTo>
                    <a:pt x="43" y="0"/>
                  </a:lnTo>
                </a:path>
              </a:pathLst>
            </a:custGeom>
            <a:noFill/>
            <a:ln w="12700" cap="flat" cmpd="sng">
              <a:solidFill>
                <a:srgbClr val="FFFFFF">
                  <a:lumMod val="75000"/>
                </a:srgbClr>
              </a:solidFill>
              <a:round/>
            </a:ln>
            <a:extLst>
              <a:ext uri="{909E8E84-426E-40DD-AFC4-6F175D3DCCD1}">
                <a14:hiddenFill xmlns:a14="http://schemas.microsoft.com/office/drawing/2010/main">
                  <a:solidFill>
                    <a:srgbClr val="66C6C2"/>
                  </a:solidFill>
                </a14:hiddenFill>
              </a:ext>
            </a:extLst>
          </p:spPr>
          <p:txBody>
            <a:bodyPr lIns="91455" tIns="45728" rIns="91455" bIns="45728"/>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lumMod val="50000"/>
                  </a:srgbClr>
                </a:solidFill>
                <a:effectLst/>
                <a:uLnTx/>
                <a:uFillTx/>
                <a:latin typeface="思源黑体 CN Bold" panose="020B0800000000000000" pitchFamily="34" charset="-122"/>
                <a:ea typeface="思源黑体 CN Bold" panose="020B0800000000000000" pitchFamily="34" charset="-122"/>
                <a:cs typeface="+mn-ea"/>
                <a:sym typeface="+mn-lt"/>
              </a:endParaRPr>
            </a:p>
          </p:txBody>
        </p:sp>
        <p:sp>
          <p:nvSpPr>
            <p:cNvPr id="53" name="Freeform 13"/>
            <p:cNvSpPr/>
            <p:nvPr/>
          </p:nvSpPr>
          <p:spPr bwMode="auto">
            <a:xfrm>
              <a:off x="5884072" y="4305508"/>
              <a:ext cx="170267" cy="85171"/>
            </a:xfrm>
            <a:custGeom>
              <a:avLst/>
              <a:gdLst>
                <a:gd name="T0" fmla="*/ 86 w 86"/>
                <a:gd name="T1" fmla="*/ 0 h 43"/>
                <a:gd name="T2" fmla="*/ 43 w 86"/>
                <a:gd name="T3" fmla="*/ 43 h 43"/>
                <a:gd name="T4" fmla="*/ 0 w 86"/>
                <a:gd name="T5" fmla="*/ 0 h 43"/>
              </a:gdLst>
              <a:ahLst/>
              <a:cxnLst>
                <a:cxn ang="0">
                  <a:pos x="T0" y="T1"/>
                </a:cxn>
                <a:cxn ang="0">
                  <a:pos x="T2" y="T3"/>
                </a:cxn>
                <a:cxn ang="0">
                  <a:pos x="T4" y="T5"/>
                </a:cxn>
              </a:cxnLst>
              <a:rect l="0" t="0" r="r" b="b"/>
              <a:pathLst>
                <a:path w="86" h="43">
                  <a:moveTo>
                    <a:pt x="86" y="0"/>
                  </a:moveTo>
                  <a:lnTo>
                    <a:pt x="43" y="43"/>
                  </a:lnTo>
                  <a:lnTo>
                    <a:pt x="0" y="0"/>
                  </a:lnTo>
                </a:path>
              </a:pathLst>
            </a:custGeom>
            <a:noFill/>
            <a:ln w="12700" cap="flat" cmpd="sng">
              <a:solidFill>
                <a:srgbClr val="FFFFFF">
                  <a:lumMod val="75000"/>
                </a:srgbClr>
              </a:solidFill>
              <a:round/>
            </a:ln>
            <a:extLst>
              <a:ext uri="{909E8E84-426E-40DD-AFC4-6F175D3DCCD1}">
                <a14:hiddenFill xmlns:a14="http://schemas.microsoft.com/office/drawing/2010/main">
                  <a:solidFill>
                    <a:srgbClr val="66C6C2"/>
                  </a:solidFill>
                </a14:hiddenFill>
              </a:ext>
            </a:extLst>
          </p:spPr>
          <p:txBody>
            <a:bodyPr lIns="91455" tIns="45728" rIns="91455" bIns="45728"/>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lumMod val="50000"/>
                  </a:srgbClr>
                </a:solidFill>
                <a:effectLst/>
                <a:uLnTx/>
                <a:uFillTx/>
                <a:latin typeface="思源黑体 CN Bold" panose="020B0800000000000000" pitchFamily="34" charset="-122"/>
                <a:ea typeface="思源黑体 CN Bold" panose="020B0800000000000000" pitchFamily="34" charset="-122"/>
                <a:cs typeface="+mn-ea"/>
                <a:sym typeface="+mn-lt"/>
              </a:endParaRPr>
            </a:p>
          </p:txBody>
        </p:sp>
        <p:sp>
          <p:nvSpPr>
            <p:cNvPr id="54" name="Freeform 14"/>
            <p:cNvSpPr/>
            <p:nvPr/>
          </p:nvSpPr>
          <p:spPr bwMode="auto">
            <a:xfrm>
              <a:off x="5884072" y="3123026"/>
              <a:ext cx="170267" cy="85170"/>
            </a:xfrm>
            <a:custGeom>
              <a:avLst/>
              <a:gdLst>
                <a:gd name="T0" fmla="*/ 0 w 86"/>
                <a:gd name="T1" fmla="*/ 43 h 43"/>
                <a:gd name="T2" fmla="*/ 43 w 86"/>
                <a:gd name="T3" fmla="*/ 0 h 43"/>
                <a:gd name="T4" fmla="*/ 86 w 86"/>
                <a:gd name="T5" fmla="*/ 43 h 43"/>
              </a:gdLst>
              <a:ahLst/>
              <a:cxnLst>
                <a:cxn ang="0">
                  <a:pos x="T0" y="T1"/>
                </a:cxn>
                <a:cxn ang="0">
                  <a:pos x="T2" y="T3"/>
                </a:cxn>
                <a:cxn ang="0">
                  <a:pos x="T4" y="T5"/>
                </a:cxn>
              </a:cxnLst>
              <a:rect l="0" t="0" r="r" b="b"/>
              <a:pathLst>
                <a:path w="86" h="43">
                  <a:moveTo>
                    <a:pt x="0" y="43"/>
                  </a:moveTo>
                  <a:lnTo>
                    <a:pt x="43" y="0"/>
                  </a:lnTo>
                  <a:lnTo>
                    <a:pt x="86" y="43"/>
                  </a:lnTo>
                </a:path>
              </a:pathLst>
            </a:custGeom>
            <a:noFill/>
            <a:ln w="12700" cap="flat" cmpd="sng">
              <a:solidFill>
                <a:srgbClr val="FFFFFF">
                  <a:lumMod val="75000"/>
                </a:srgbClr>
              </a:solidFill>
              <a:round/>
            </a:ln>
            <a:extLst>
              <a:ext uri="{909E8E84-426E-40DD-AFC4-6F175D3DCCD1}">
                <a14:hiddenFill xmlns:a14="http://schemas.microsoft.com/office/drawing/2010/main">
                  <a:solidFill>
                    <a:srgbClr val="66C6C2"/>
                  </a:solidFill>
                </a14:hiddenFill>
              </a:ext>
            </a:extLst>
          </p:spPr>
          <p:txBody>
            <a:bodyPr lIns="91455" tIns="45728" rIns="91455" bIns="45728"/>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lumMod val="50000"/>
                  </a:srgbClr>
                </a:solidFill>
                <a:effectLst/>
                <a:uLnTx/>
                <a:uFillTx/>
                <a:latin typeface="思源黑体 CN Bold" panose="020B0800000000000000" pitchFamily="34" charset="-122"/>
                <a:ea typeface="思源黑体 CN Bold" panose="020B0800000000000000" pitchFamily="34" charset="-122"/>
                <a:cs typeface="+mn-ea"/>
                <a:sym typeface="+mn-lt"/>
              </a:endParaRPr>
            </a:p>
          </p:txBody>
        </p:sp>
        <p:sp>
          <p:nvSpPr>
            <p:cNvPr id="55" name="Freeform 19"/>
            <p:cNvSpPr>
              <a:spLocks noEditPoints="1"/>
            </p:cNvSpPr>
            <p:nvPr/>
          </p:nvSpPr>
          <p:spPr bwMode="auto">
            <a:xfrm>
              <a:off x="5808839" y="2360452"/>
              <a:ext cx="348451" cy="356527"/>
            </a:xfrm>
            <a:custGeom>
              <a:avLst/>
              <a:gdLst>
                <a:gd name="T0" fmla="*/ 130 w 136"/>
                <a:gd name="T1" fmla="*/ 33 h 140"/>
                <a:gd name="T2" fmla="*/ 100 w 136"/>
                <a:gd name="T3" fmla="*/ 33 h 140"/>
                <a:gd name="T4" fmla="*/ 100 w 136"/>
                <a:gd name="T5" fmla="*/ 6 h 140"/>
                <a:gd name="T6" fmla="*/ 94 w 136"/>
                <a:gd name="T7" fmla="*/ 0 h 140"/>
                <a:gd name="T8" fmla="*/ 6 w 136"/>
                <a:gd name="T9" fmla="*/ 0 h 140"/>
                <a:gd name="T10" fmla="*/ 0 w 136"/>
                <a:gd name="T11" fmla="*/ 6 h 140"/>
                <a:gd name="T12" fmla="*/ 0 w 136"/>
                <a:gd name="T13" fmla="*/ 35 h 140"/>
                <a:gd name="T14" fmla="*/ 0 w 136"/>
                <a:gd name="T15" fmla="*/ 104 h 140"/>
                <a:gd name="T16" fmla="*/ 0 w 136"/>
                <a:gd name="T17" fmla="*/ 134 h 140"/>
                <a:gd name="T18" fmla="*/ 6 w 136"/>
                <a:gd name="T19" fmla="*/ 140 h 140"/>
                <a:gd name="T20" fmla="*/ 94 w 136"/>
                <a:gd name="T21" fmla="*/ 140 h 140"/>
                <a:gd name="T22" fmla="*/ 130 w 136"/>
                <a:gd name="T23" fmla="*/ 140 h 140"/>
                <a:gd name="T24" fmla="*/ 136 w 136"/>
                <a:gd name="T25" fmla="*/ 134 h 140"/>
                <a:gd name="T26" fmla="*/ 136 w 136"/>
                <a:gd name="T27" fmla="*/ 39 h 140"/>
                <a:gd name="T28" fmla="*/ 130 w 136"/>
                <a:gd name="T29" fmla="*/ 33 h 140"/>
                <a:gd name="T30" fmla="*/ 88 w 136"/>
                <a:gd name="T31" fmla="*/ 128 h 140"/>
                <a:gd name="T32" fmla="*/ 72 w 136"/>
                <a:gd name="T33" fmla="*/ 128 h 140"/>
                <a:gd name="T34" fmla="*/ 72 w 136"/>
                <a:gd name="T35" fmla="*/ 110 h 140"/>
                <a:gd name="T36" fmla="*/ 88 w 136"/>
                <a:gd name="T37" fmla="*/ 110 h 140"/>
                <a:gd name="T38" fmla="*/ 88 w 136"/>
                <a:gd name="T39" fmla="*/ 128 h 140"/>
                <a:gd name="T40" fmla="*/ 60 w 136"/>
                <a:gd name="T41" fmla="*/ 110 h 140"/>
                <a:gd name="T42" fmla="*/ 60 w 136"/>
                <a:gd name="T43" fmla="*/ 128 h 140"/>
                <a:gd name="T44" fmla="*/ 39 w 136"/>
                <a:gd name="T45" fmla="*/ 128 h 140"/>
                <a:gd name="T46" fmla="*/ 39 w 136"/>
                <a:gd name="T47" fmla="*/ 110 h 140"/>
                <a:gd name="T48" fmla="*/ 60 w 136"/>
                <a:gd name="T49" fmla="*/ 110 h 140"/>
                <a:gd name="T50" fmla="*/ 12 w 136"/>
                <a:gd name="T51" fmla="*/ 98 h 140"/>
                <a:gd name="T52" fmla="*/ 12 w 136"/>
                <a:gd name="T53" fmla="*/ 41 h 140"/>
                <a:gd name="T54" fmla="*/ 88 w 136"/>
                <a:gd name="T55" fmla="*/ 41 h 140"/>
                <a:gd name="T56" fmla="*/ 88 w 136"/>
                <a:gd name="T57" fmla="*/ 98 h 140"/>
                <a:gd name="T58" fmla="*/ 12 w 136"/>
                <a:gd name="T59" fmla="*/ 98 h 140"/>
                <a:gd name="T60" fmla="*/ 39 w 136"/>
                <a:gd name="T61" fmla="*/ 29 h 140"/>
                <a:gd name="T62" fmla="*/ 39 w 136"/>
                <a:gd name="T63" fmla="*/ 12 h 140"/>
                <a:gd name="T64" fmla="*/ 60 w 136"/>
                <a:gd name="T65" fmla="*/ 12 h 140"/>
                <a:gd name="T66" fmla="*/ 60 w 136"/>
                <a:gd name="T67" fmla="*/ 29 h 140"/>
                <a:gd name="T68" fmla="*/ 39 w 136"/>
                <a:gd name="T69" fmla="*/ 29 h 140"/>
                <a:gd name="T70" fmla="*/ 88 w 136"/>
                <a:gd name="T71" fmla="*/ 29 h 140"/>
                <a:gd name="T72" fmla="*/ 72 w 136"/>
                <a:gd name="T73" fmla="*/ 29 h 140"/>
                <a:gd name="T74" fmla="*/ 72 w 136"/>
                <a:gd name="T75" fmla="*/ 12 h 140"/>
                <a:gd name="T76" fmla="*/ 88 w 136"/>
                <a:gd name="T77" fmla="*/ 12 h 140"/>
                <a:gd name="T78" fmla="*/ 88 w 136"/>
                <a:gd name="T79" fmla="*/ 29 h 140"/>
                <a:gd name="T80" fmla="*/ 12 w 136"/>
                <a:gd name="T81" fmla="*/ 12 h 140"/>
                <a:gd name="T82" fmla="*/ 27 w 136"/>
                <a:gd name="T83" fmla="*/ 12 h 140"/>
                <a:gd name="T84" fmla="*/ 27 w 136"/>
                <a:gd name="T85" fmla="*/ 29 h 140"/>
                <a:gd name="T86" fmla="*/ 12 w 136"/>
                <a:gd name="T87" fmla="*/ 29 h 140"/>
                <a:gd name="T88" fmla="*/ 12 w 136"/>
                <a:gd name="T89" fmla="*/ 12 h 140"/>
                <a:gd name="T90" fmla="*/ 12 w 136"/>
                <a:gd name="T91" fmla="*/ 110 h 140"/>
                <a:gd name="T92" fmla="*/ 27 w 136"/>
                <a:gd name="T93" fmla="*/ 110 h 140"/>
                <a:gd name="T94" fmla="*/ 27 w 136"/>
                <a:gd name="T95" fmla="*/ 128 h 140"/>
                <a:gd name="T96" fmla="*/ 12 w 136"/>
                <a:gd name="T97" fmla="*/ 128 h 140"/>
                <a:gd name="T98" fmla="*/ 12 w 136"/>
                <a:gd name="T99" fmla="*/ 110 h 140"/>
                <a:gd name="T100" fmla="*/ 124 w 136"/>
                <a:gd name="T101" fmla="*/ 128 h 140"/>
                <a:gd name="T102" fmla="*/ 100 w 136"/>
                <a:gd name="T103" fmla="*/ 128 h 140"/>
                <a:gd name="T104" fmla="*/ 100 w 136"/>
                <a:gd name="T105" fmla="*/ 104 h 140"/>
                <a:gd name="T106" fmla="*/ 100 w 136"/>
                <a:gd name="T107" fmla="*/ 45 h 140"/>
                <a:gd name="T108" fmla="*/ 124 w 136"/>
                <a:gd name="T109" fmla="*/ 45 h 140"/>
                <a:gd name="T110" fmla="*/ 124 w 136"/>
                <a:gd name="T111" fmla="*/ 1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36" h="140">
                  <a:moveTo>
                    <a:pt x="130" y="33"/>
                  </a:moveTo>
                  <a:cubicBezTo>
                    <a:pt x="100" y="33"/>
                    <a:pt x="100" y="33"/>
                    <a:pt x="100" y="33"/>
                  </a:cubicBezTo>
                  <a:cubicBezTo>
                    <a:pt x="100" y="6"/>
                    <a:pt x="100" y="6"/>
                    <a:pt x="100" y="6"/>
                  </a:cubicBezTo>
                  <a:cubicBezTo>
                    <a:pt x="100" y="2"/>
                    <a:pt x="97" y="0"/>
                    <a:pt x="94" y="0"/>
                  </a:cubicBezTo>
                  <a:cubicBezTo>
                    <a:pt x="6" y="0"/>
                    <a:pt x="6" y="0"/>
                    <a:pt x="6" y="0"/>
                  </a:cubicBezTo>
                  <a:cubicBezTo>
                    <a:pt x="2" y="0"/>
                    <a:pt x="0" y="2"/>
                    <a:pt x="0" y="6"/>
                  </a:cubicBezTo>
                  <a:cubicBezTo>
                    <a:pt x="0" y="35"/>
                    <a:pt x="0" y="35"/>
                    <a:pt x="0" y="35"/>
                  </a:cubicBezTo>
                  <a:cubicBezTo>
                    <a:pt x="0" y="104"/>
                    <a:pt x="0" y="104"/>
                    <a:pt x="0" y="104"/>
                  </a:cubicBezTo>
                  <a:cubicBezTo>
                    <a:pt x="0" y="134"/>
                    <a:pt x="0" y="134"/>
                    <a:pt x="0" y="134"/>
                  </a:cubicBezTo>
                  <a:cubicBezTo>
                    <a:pt x="0" y="137"/>
                    <a:pt x="2" y="140"/>
                    <a:pt x="6" y="140"/>
                  </a:cubicBezTo>
                  <a:cubicBezTo>
                    <a:pt x="94" y="140"/>
                    <a:pt x="94" y="140"/>
                    <a:pt x="94" y="140"/>
                  </a:cubicBezTo>
                  <a:cubicBezTo>
                    <a:pt x="130" y="140"/>
                    <a:pt x="130" y="140"/>
                    <a:pt x="130" y="140"/>
                  </a:cubicBezTo>
                  <a:cubicBezTo>
                    <a:pt x="134" y="140"/>
                    <a:pt x="136" y="137"/>
                    <a:pt x="136" y="134"/>
                  </a:cubicBezTo>
                  <a:cubicBezTo>
                    <a:pt x="136" y="39"/>
                    <a:pt x="136" y="39"/>
                    <a:pt x="136" y="39"/>
                  </a:cubicBezTo>
                  <a:cubicBezTo>
                    <a:pt x="136" y="36"/>
                    <a:pt x="134" y="33"/>
                    <a:pt x="130" y="33"/>
                  </a:cubicBezTo>
                  <a:close/>
                  <a:moveTo>
                    <a:pt x="88" y="128"/>
                  </a:moveTo>
                  <a:cubicBezTo>
                    <a:pt x="72" y="128"/>
                    <a:pt x="72" y="128"/>
                    <a:pt x="72" y="128"/>
                  </a:cubicBezTo>
                  <a:cubicBezTo>
                    <a:pt x="72" y="110"/>
                    <a:pt x="72" y="110"/>
                    <a:pt x="72" y="110"/>
                  </a:cubicBezTo>
                  <a:cubicBezTo>
                    <a:pt x="88" y="110"/>
                    <a:pt x="88" y="110"/>
                    <a:pt x="88" y="110"/>
                  </a:cubicBezTo>
                  <a:lnTo>
                    <a:pt x="88" y="128"/>
                  </a:lnTo>
                  <a:close/>
                  <a:moveTo>
                    <a:pt x="60" y="110"/>
                  </a:moveTo>
                  <a:cubicBezTo>
                    <a:pt x="60" y="128"/>
                    <a:pt x="60" y="128"/>
                    <a:pt x="60" y="128"/>
                  </a:cubicBezTo>
                  <a:cubicBezTo>
                    <a:pt x="39" y="128"/>
                    <a:pt x="39" y="128"/>
                    <a:pt x="39" y="128"/>
                  </a:cubicBezTo>
                  <a:cubicBezTo>
                    <a:pt x="39" y="110"/>
                    <a:pt x="39" y="110"/>
                    <a:pt x="39" y="110"/>
                  </a:cubicBezTo>
                  <a:lnTo>
                    <a:pt x="60" y="110"/>
                  </a:lnTo>
                  <a:close/>
                  <a:moveTo>
                    <a:pt x="12" y="98"/>
                  </a:moveTo>
                  <a:cubicBezTo>
                    <a:pt x="12" y="41"/>
                    <a:pt x="12" y="41"/>
                    <a:pt x="12" y="41"/>
                  </a:cubicBezTo>
                  <a:cubicBezTo>
                    <a:pt x="88" y="41"/>
                    <a:pt x="88" y="41"/>
                    <a:pt x="88" y="41"/>
                  </a:cubicBezTo>
                  <a:cubicBezTo>
                    <a:pt x="88" y="98"/>
                    <a:pt x="88" y="98"/>
                    <a:pt x="88" y="98"/>
                  </a:cubicBezTo>
                  <a:lnTo>
                    <a:pt x="12" y="98"/>
                  </a:lnTo>
                  <a:close/>
                  <a:moveTo>
                    <a:pt x="39" y="29"/>
                  </a:moveTo>
                  <a:cubicBezTo>
                    <a:pt x="39" y="12"/>
                    <a:pt x="39" y="12"/>
                    <a:pt x="39" y="12"/>
                  </a:cubicBezTo>
                  <a:cubicBezTo>
                    <a:pt x="60" y="12"/>
                    <a:pt x="60" y="12"/>
                    <a:pt x="60" y="12"/>
                  </a:cubicBezTo>
                  <a:cubicBezTo>
                    <a:pt x="60" y="29"/>
                    <a:pt x="60" y="29"/>
                    <a:pt x="60" y="29"/>
                  </a:cubicBezTo>
                  <a:lnTo>
                    <a:pt x="39" y="29"/>
                  </a:lnTo>
                  <a:close/>
                  <a:moveTo>
                    <a:pt x="88" y="29"/>
                  </a:moveTo>
                  <a:cubicBezTo>
                    <a:pt x="72" y="29"/>
                    <a:pt x="72" y="29"/>
                    <a:pt x="72" y="29"/>
                  </a:cubicBezTo>
                  <a:cubicBezTo>
                    <a:pt x="72" y="12"/>
                    <a:pt x="72" y="12"/>
                    <a:pt x="72" y="12"/>
                  </a:cubicBezTo>
                  <a:cubicBezTo>
                    <a:pt x="88" y="12"/>
                    <a:pt x="88" y="12"/>
                    <a:pt x="88" y="12"/>
                  </a:cubicBezTo>
                  <a:lnTo>
                    <a:pt x="88" y="29"/>
                  </a:lnTo>
                  <a:close/>
                  <a:moveTo>
                    <a:pt x="12" y="12"/>
                  </a:moveTo>
                  <a:cubicBezTo>
                    <a:pt x="27" y="12"/>
                    <a:pt x="27" y="12"/>
                    <a:pt x="27" y="12"/>
                  </a:cubicBezTo>
                  <a:cubicBezTo>
                    <a:pt x="27" y="29"/>
                    <a:pt x="27" y="29"/>
                    <a:pt x="27" y="29"/>
                  </a:cubicBezTo>
                  <a:cubicBezTo>
                    <a:pt x="12" y="29"/>
                    <a:pt x="12" y="29"/>
                    <a:pt x="12" y="29"/>
                  </a:cubicBezTo>
                  <a:lnTo>
                    <a:pt x="12" y="12"/>
                  </a:lnTo>
                  <a:close/>
                  <a:moveTo>
                    <a:pt x="12" y="110"/>
                  </a:moveTo>
                  <a:cubicBezTo>
                    <a:pt x="27" y="110"/>
                    <a:pt x="27" y="110"/>
                    <a:pt x="27" y="110"/>
                  </a:cubicBezTo>
                  <a:cubicBezTo>
                    <a:pt x="27" y="128"/>
                    <a:pt x="27" y="128"/>
                    <a:pt x="27" y="128"/>
                  </a:cubicBezTo>
                  <a:cubicBezTo>
                    <a:pt x="12" y="128"/>
                    <a:pt x="12" y="128"/>
                    <a:pt x="12" y="128"/>
                  </a:cubicBezTo>
                  <a:lnTo>
                    <a:pt x="12" y="110"/>
                  </a:lnTo>
                  <a:close/>
                  <a:moveTo>
                    <a:pt x="124" y="128"/>
                  </a:moveTo>
                  <a:cubicBezTo>
                    <a:pt x="100" y="128"/>
                    <a:pt x="100" y="128"/>
                    <a:pt x="100" y="128"/>
                  </a:cubicBezTo>
                  <a:cubicBezTo>
                    <a:pt x="100" y="104"/>
                    <a:pt x="100" y="104"/>
                    <a:pt x="100" y="104"/>
                  </a:cubicBezTo>
                  <a:cubicBezTo>
                    <a:pt x="100" y="45"/>
                    <a:pt x="100" y="45"/>
                    <a:pt x="100" y="45"/>
                  </a:cubicBezTo>
                  <a:cubicBezTo>
                    <a:pt x="124" y="45"/>
                    <a:pt x="124" y="45"/>
                    <a:pt x="124" y="45"/>
                  </a:cubicBezTo>
                  <a:lnTo>
                    <a:pt x="124" y="12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455" tIns="45728" rIns="91455" bIns="45728"/>
            <a:lstStyle/>
            <a:p>
              <a:endParaRPr lang="zh-CN" altLang="en-US" sz="1800">
                <a:solidFill>
                  <a:srgbClr val="FFFFFF">
                    <a:lumMod val="50000"/>
                  </a:srgbClr>
                </a:solidFill>
                <a:latin typeface="思源黑体 CN Bold" panose="020B0800000000000000" pitchFamily="34" charset="-122"/>
                <a:ea typeface="思源黑体 CN Bold" panose="020B0800000000000000" pitchFamily="34" charset="-122"/>
                <a:cs typeface="+mn-ea"/>
                <a:sym typeface="+mn-lt"/>
              </a:endParaRPr>
            </a:p>
          </p:txBody>
        </p:sp>
        <p:grpSp>
          <p:nvGrpSpPr>
            <p:cNvPr id="56" name="Group 20"/>
            <p:cNvGrpSpPr/>
            <p:nvPr/>
          </p:nvGrpSpPr>
          <p:grpSpPr>
            <a:xfrm>
              <a:off x="4545709" y="3540955"/>
              <a:ext cx="439521" cy="447640"/>
              <a:chOff x="0" y="0"/>
              <a:chExt cx="276" cy="281"/>
            </a:xfrm>
          </p:grpSpPr>
          <p:sp>
            <p:nvSpPr>
              <p:cNvPr id="62" name="Freeform 21"/>
              <p:cNvSpPr/>
              <p:nvPr/>
            </p:nvSpPr>
            <p:spPr bwMode="auto">
              <a:xfrm>
                <a:off x="0" y="0"/>
                <a:ext cx="276" cy="203"/>
              </a:xfrm>
              <a:custGeom>
                <a:avLst/>
                <a:gdLst>
                  <a:gd name="T0" fmla="*/ 106 w 138"/>
                  <a:gd name="T1" fmla="*/ 37 h 101"/>
                  <a:gd name="T2" fmla="*/ 100 w 138"/>
                  <a:gd name="T3" fmla="*/ 38 h 101"/>
                  <a:gd name="T4" fmla="*/ 100 w 138"/>
                  <a:gd name="T5" fmla="*/ 35 h 101"/>
                  <a:gd name="T6" fmla="*/ 66 w 138"/>
                  <a:gd name="T7" fmla="*/ 0 h 101"/>
                  <a:gd name="T8" fmla="*/ 32 w 138"/>
                  <a:gd name="T9" fmla="*/ 29 h 101"/>
                  <a:gd name="T10" fmla="*/ 22 w 138"/>
                  <a:gd name="T11" fmla="*/ 30 h 101"/>
                  <a:gd name="T12" fmla="*/ 22 w 138"/>
                  <a:gd name="T13" fmla="*/ 30 h 101"/>
                  <a:gd name="T14" fmla="*/ 8 w 138"/>
                  <a:gd name="T15" fmla="*/ 51 h 101"/>
                  <a:gd name="T16" fmla="*/ 10 w 138"/>
                  <a:gd name="T17" fmla="*/ 60 h 101"/>
                  <a:gd name="T18" fmla="*/ 0 w 138"/>
                  <a:gd name="T19" fmla="*/ 79 h 101"/>
                  <a:gd name="T20" fmla="*/ 22 w 138"/>
                  <a:gd name="T21" fmla="*/ 101 h 101"/>
                  <a:gd name="T22" fmla="*/ 45 w 138"/>
                  <a:gd name="T23" fmla="*/ 101 h 101"/>
                  <a:gd name="T24" fmla="*/ 51 w 138"/>
                  <a:gd name="T25" fmla="*/ 95 h 101"/>
                  <a:gd name="T26" fmla="*/ 45 w 138"/>
                  <a:gd name="T27" fmla="*/ 89 h 101"/>
                  <a:gd name="T28" fmla="*/ 22 w 138"/>
                  <a:gd name="T29" fmla="*/ 89 h 101"/>
                  <a:gd name="T30" fmla="*/ 12 w 138"/>
                  <a:gd name="T31" fmla="*/ 79 h 101"/>
                  <a:gd name="T32" fmla="*/ 20 w 138"/>
                  <a:gd name="T33" fmla="*/ 69 h 101"/>
                  <a:gd name="T34" fmla="*/ 25 w 138"/>
                  <a:gd name="T35" fmla="*/ 65 h 101"/>
                  <a:gd name="T36" fmla="*/ 23 w 138"/>
                  <a:gd name="T37" fmla="*/ 58 h 101"/>
                  <a:gd name="T38" fmla="*/ 20 w 138"/>
                  <a:gd name="T39" fmla="*/ 51 h 101"/>
                  <a:gd name="T40" fmla="*/ 26 w 138"/>
                  <a:gd name="T41" fmla="*/ 41 h 101"/>
                  <a:gd name="T42" fmla="*/ 26 w 138"/>
                  <a:gd name="T43" fmla="*/ 41 h 101"/>
                  <a:gd name="T44" fmla="*/ 35 w 138"/>
                  <a:gd name="T45" fmla="*/ 42 h 101"/>
                  <a:gd name="T46" fmla="*/ 41 w 138"/>
                  <a:gd name="T47" fmla="*/ 42 h 101"/>
                  <a:gd name="T48" fmla="*/ 43 w 138"/>
                  <a:gd name="T49" fmla="*/ 36 h 101"/>
                  <a:gd name="T50" fmla="*/ 43 w 138"/>
                  <a:gd name="T51" fmla="*/ 35 h 101"/>
                  <a:gd name="T52" fmla="*/ 43 w 138"/>
                  <a:gd name="T53" fmla="*/ 35 h 101"/>
                  <a:gd name="T54" fmla="*/ 66 w 138"/>
                  <a:gd name="T55" fmla="*/ 12 h 101"/>
                  <a:gd name="T56" fmla="*/ 88 w 138"/>
                  <a:gd name="T57" fmla="*/ 35 h 101"/>
                  <a:gd name="T58" fmla="*/ 84 w 138"/>
                  <a:gd name="T59" fmla="*/ 46 h 101"/>
                  <a:gd name="T60" fmla="*/ 86 w 138"/>
                  <a:gd name="T61" fmla="*/ 54 h 101"/>
                  <a:gd name="T62" fmla="*/ 93 w 138"/>
                  <a:gd name="T63" fmla="*/ 54 h 101"/>
                  <a:gd name="T64" fmla="*/ 106 w 138"/>
                  <a:gd name="T65" fmla="*/ 49 h 101"/>
                  <a:gd name="T66" fmla="*/ 126 w 138"/>
                  <a:gd name="T67" fmla="*/ 69 h 101"/>
                  <a:gd name="T68" fmla="*/ 106 w 138"/>
                  <a:gd name="T69" fmla="*/ 89 h 101"/>
                  <a:gd name="T70" fmla="*/ 93 w 138"/>
                  <a:gd name="T71" fmla="*/ 89 h 101"/>
                  <a:gd name="T72" fmla="*/ 87 w 138"/>
                  <a:gd name="T73" fmla="*/ 95 h 101"/>
                  <a:gd name="T74" fmla="*/ 93 w 138"/>
                  <a:gd name="T75" fmla="*/ 101 h 101"/>
                  <a:gd name="T76" fmla="*/ 106 w 138"/>
                  <a:gd name="T77" fmla="*/ 101 h 101"/>
                  <a:gd name="T78" fmla="*/ 138 w 138"/>
                  <a:gd name="T79" fmla="*/ 69 h 101"/>
                  <a:gd name="T80" fmla="*/ 106 w 138"/>
                  <a:gd name="T81" fmla="*/ 37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8" h="100">
                    <a:moveTo>
                      <a:pt x="106" y="37"/>
                    </a:moveTo>
                    <a:cubicBezTo>
                      <a:pt x="104" y="37"/>
                      <a:pt x="102" y="37"/>
                      <a:pt x="100" y="38"/>
                    </a:cubicBezTo>
                    <a:cubicBezTo>
                      <a:pt x="100" y="37"/>
                      <a:pt x="100" y="36"/>
                      <a:pt x="100" y="35"/>
                    </a:cubicBezTo>
                    <a:cubicBezTo>
                      <a:pt x="100" y="16"/>
                      <a:pt x="84" y="0"/>
                      <a:pt x="66" y="0"/>
                    </a:cubicBezTo>
                    <a:cubicBezTo>
                      <a:pt x="49" y="0"/>
                      <a:pt x="35" y="13"/>
                      <a:pt x="32" y="29"/>
                    </a:cubicBezTo>
                    <a:cubicBezTo>
                      <a:pt x="28" y="28"/>
                      <a:pt x="25" y="29"/>
                      <a:pt x="22" y="30"/>
                    </a:cubicBezTo>
                    <a:cubicBezTo>
                      <a:pt x="22" y="30"/>
                      <a:pt x="22" y="30"/>
                      <a:pt x="22" y="30"/>
                    </a:cubicBezTo>
                    <a:cubicBezTo>
                      <a:pt x="13" y="33"/>
                      <a:pt x="8" y="42"/>
                      <a:pt x="8" y="51"/>
                    </a:cubicBezTo>
                    <a:cubicBezTo>
                      <a:pt x="8" y="54"/>
                      <a:pt x="8" y="57"/>
                      <a:pt x="10" y="60"/>
                    </a:cubicBezTo>
                    <a:cubicBezTo>
                      <a:pt x="4" y="64"/>
                      <a:pt x="0" y="71"/>
                      <a:pt x="0" y="79"/>
                    </a:cubicBezTo>
                    <a:cubicBezTo>
                      <a:pt x="0" y="91"/>
                      <a:pt x="10" y="101"/>
                      <a:pt x="22" y="101"/>
                    </a:cubicBezTo>
                    <a:cubicBezTo>
                      <a:pt x="45" y="101"/>
                      <a:pt x="45" y="101"/>
                      <a:pt x="45" y="101"/>
                    </a:cubicBezTo>
                    <a:cubicBezTo>
                      <a:pt x="48" y="101"/>
                      <a:pt x="51" y="98"/>
                      <a:pt x="51" y="95"/>
                    </a:cubicBezTo>
                    <a:cubicBezTo>
                      <a:pt x="51" y="92"/>
                      <a:pt x="48" y="89"/>
                      <a:pt x="45" y="89"/>
                    </a:cubicBezTo>
                    <a:cubicBezTo>
                      <a:pt x="22" y="89"/>
                      <a:pt x="22" y="89"/>
                      <a:pt x="22" y="89"/>
                    </a:cubicBezTo>
                    <a:cubicBezTo>
                      <a:pt x="16" y="89"/>
                      <a:pt x="12" y="84"/>
                      <a:pt x="12" y="79"/>
                    </a:cubicBezTo>
                    <a:cubicBezTo>
                      <a:pt x="12" y="74"/>
                      <a:pt x="16" y="70"/>
                      <a:pt x="20" y="69"/>
                    </a:cubicBezTo>
                    <a:cubicBezTo>
                      <a:pt x="23" y="69"/>
                      <a:pt x="25" y="67"/>
                      <a:pt x="25" y="65"/>
                    </a:cubicBezTo>
                    <a:cubicBezTo>
                      <a:pt x="26" y="62"/>
                      <a:pt x="25" y="60"/>
                      <a:pt x="23" y="58"/>
                    </a:cubicBezTo>
                    <a:cubicBezTo>
                      <a:pt x="21" y="57"/>
                      <a:pt x="20" y="54"/>
                      <a:pt x="20" y="51"/>
                    </a:cubicBezTo>
                    <a:cubicBezTo>
                      <a:pt x="20" y="47"/>
                      <a:pt x="22" y="43"/>
                      <a:pt x="26" y="41"/>
                    </a:cubicBezTo>
                    <a:cubicBezTo>
                      <a:pt x="26" y="41"/>
                      <a:pt x="26" y="41"/>
                      <a:pt x="26" y="41"/>
                    </a:cubicBezTo>
                    <a:cubicBezTo>
                      <a:pt x="29" y="40"/>
                      <a:pt x="32" y="40"/>
                      <a:pt x="35" y="42"/>
                    </a:cubicBezTo>
                    <a:cubicBezTo>
                      <a:pt x="36" y="43"/>
                      <a:pt x="39" y="43"/>
                      <a:pt x="41" y="42"/>
                    </a:cubicBezTo>
                    <a:cubicBezTo>
                      <a:pt x="43" y="41"/>
                      <a:pt x="44" y="39"/>
                      <a:pt x="43" y="36"/>
                    </a:cubicBezTo>
                    <a:cubicBezTo>
                      <a:pt x="43" y="36"/>
                      <a:pt x="43" y="36"/>
                      <a:pt x="43" y="35"/>
                    </a:cubicBezTo>
                    <a:cubicBezTo>
                      <a:pt x="43" y="35"/>
                      <a:pt x="43" y="35"/>
                      <a:pt x="43" y="35"/>
                    </a:cubicBezTo>
                    <a:cubicBezTo>
                      <a:pt x="43" y="22"/>
                      <a:pt x="53" y="12"/>
                      <a:pt x="66" y="12"/>
                    </a:cubicBezTo>
                    <a:cubicBezTo>
                      <a:pt x="78" y="12"/>
                      <a:pt x="88" y="22"/>
                      <a:pt x="88" y="35"/>
                    </a:cubicBezTo>
                    <a:cubicBezTo>
                      <a:pt x="88" y="39"/>
                      <a:pt x="87" y="43"/>
                      <a:pt x="84" y="46"/>
                    </a:cubicBezTo>
                    <a:cubicBezTo>
                      <a:pt x="83" y="49"/>
                      <a:pt x="83" y="52"/>
                      <a:pt x="86" y="54"/>
                    </a:cubicBezTo>
                    <a:cubicBezTo>
                      <a:pt x="88" y="56"/>
                      <a:pt x="91" y="56"/>
                      <a:pt x="93" y="54"/>
                    </a:cubicBezTo>
                    <a:cubicBezTo>
                      <a:pt x="96" y="52"/>
                      <a:pt x="100" y="49"/>
                      <a:pt x="106" y="49"/>
                    </a:cubicBezTo>
                    <a:cubicBezTo>
                      <a:pt x="117" y="49"/>
                      <a:pt x="126" y="58"/>
                      <a:pt x="126" y="69"/>
                    </a:cubicBezTo>
                    <a:cubicBezTo>
                      <a:pt x="126" y="80"/>
                      <a:pt x="117" y="89"/>
                      <a:pt x="106" y="89"/>
                    </a:cubicBezTo>
                    <a:cubicBezTo>
                      <a:pt x="93" y="89"/>
                      <a:pt x="93" y="89"/>
                      <a:pt x="93" y="89"/>
                    </a:cubicBezTo>
                    <a:cubicBezTo>
                      <a:pt x="90" y="89"/>
                      <a:pt x="87" y="92"/>
                      <a:pt x="87" y="95"/>
                    </a:cubicBezTo>
                    <a:cubicBezTo>
                      <a:pt x="87" y="98"/>
                      <a:pt x="90" y="101"/>
                      <a:pt x="93" y="101"/>
                    </a:cubicBezTo>
                    <a:cubicBezTo>
                      <a:pt x="106" y="101"/>
                      <a:pt x="106" y="101"/>
                      <a:pt x="106" y="101"/>
                    </a:cubicBezTo>
                    <a:cubicBezTo>
                      <a:pt x="124" y="101"/>
                      <a:pt x="138" y="87"/>
                      <a:pt x="138" y="69"/>
                    </a:cubicBezTo>
                    <a:cubicBezTo>
                      <a:pt x="138" y="51"/>
                      <a:pt x="124" y="37"/>
                      <a:pt x="106" y="3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solidFill>
                    <a:srgbClr val="FFFFFF">
                      <a:lumMod val="50000"/>
                    </a:srgbClr>
                  </a:solidFill>
                  <a:latin typeface="思源黑体 CN Bold" panose="020B0800000000000000" pitchFamily="34" charset="-122"/>
                  <a:ea typeface="思源黑体 CN Bold" panose="020B0800000000000000" pitchFamily="34" charset="-122"/>
                  <a:cs typeface="+mn-ea"/>
                  <a:sym typeface="+mn-lt"/>
                </a:endParaRPr>
              </a:p>
            </p:txBody>
          </p:sp>
          <p:sp>
            <p:nvSpPr>
              <p:cNvPr id="63" name="Freeform 22"/>
              <p:cNvSpPr/>
              <p:nvPr/>
            </p:nvSpPr>
            <p:spPr bwMode="auto">
              <a:xfrm>
                <a:off x="84" y="115"/>
                <a:ext cx="108" cy="166"/>
              </a:xfrm>
              <a:custGeom>
                <a:avLst/>
                <a:gdLst>
                  <a:gd name="T0" fmla="*/ 43 w 54"/>
                  <a:gd name="T1" fmla="*/ 53 h 83"/>
                  <a:gd name="T2" fmla="*/ 33 w 54"/>
                  <a:gd name="T3" fmla="*/ 63 h 83"/>
                  <a:gd name="T4" fmla="*/ 33 w 54"/>
                  <a:gd name="T5" fmla="*/ 6 h 83"/>
                  <a:gd name="T6" fmla="*/ 27 w 54"/>
                  <a:gd name="T7" fmla="*/ 0 h 83"/>
                  <a:gd name="T8" fmla="*/ 21 w 54"/>
                  <a:gd name="T9" fmla="*/ 6 h 83"/>
                  <a:gd name="T10" fmla="*/ 21 w 54"/>
                  <a:gd name="T11" fmla="*/ 63 h 83"/>
                  <a:gd name="T12" fmla="*/ 11 w 54"/>
                  <a:gd name="T13" fmla="*/ 53 h 83"/>
                  <a:gd name="T14" fmla="*/ 2 w 54"/>
                  <a:gd name="T15" fmla="*/ 53 h 83"/>
                  <a:gd name="T16" fmla="*/ 2 w 54"/>
                  <a:gd name="T17" fmla="*/ 61 h 83"/>
                  <a:gd name="T18" fmla="*/ 23 w 54"/>
                  <a:gd name="T19" fmla="*/ 82 h 83"/>
                  <a:gd name="T20" fmla="*/ 27 w 54"/>
                  <a:gd name="T21" fmla="*/ 83 h 83"/>
                  <a:gd name="T22" fmla="*/ 31 w 54"/>
                  <a:gd name="T23" fmla="*/ 82 h 83"/>
                  <a:gd name="T24" fmla="*/ 52 w 54"/>
                  <a:gd name="T25" fmla="*/ 61 h 83"/>
                  <a:gd name="T26" fmla="*/ 52 w 54"/>
                  <a:gd name="T27" fmla="*/ 53 h 83"/>
                  <a:gd name="T28" fmla="*/ 43 w 54"/>
                  <a:gd name="T29" fmla="*/ 53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4" h="83">
                    <a:moveTo>
                      <a:pt x="43" y="53"/>
                    </a:moveTo>
                    <a:cubicBezTo>
                      <a:pt x="33" y="63"/>
                      <a:pt x="33" y="63"/>
                      <a:pt x="33" y="63"/>
                    </a:cubicBezTo>
                    <a:cubicBezTo>
                      <a:pt x="33" y="6"/>
                      <a:pt x="33" y="6"/>
                      <a:pt x="33" y="6"/>
                    </a:cubicBezTo>
                    <a:cubicBezTo>
                      <a:pt x="33" y="2"/>
                      <a:pt x="30" y="0"/>
                      <a:pt x="27" y="0"/>
                    </a:cubicBezTo>
                    <a:cubicBezTo>
                      <a:pt x="24" y="0"/>
                      <a:pt x="21" y="2"/>
                      <a:pt x="21" y="6"/>
                    </a:cubicBezTo>
                    <a:cubicBezTo>
                      <a:pt x="21" y="63"/>
                      <a:pt x="21" y="63"/>
                      <a:pt x="21" y="63"/>
                    </a:cubicBezTo>
                    <a:cubicBezTo>
                      <a:pt x="11" y="53"/>
                      <a:pt x="11" y="53"/>
                      <a:pt x="11" y="53"/>
                    </a:cubicBezTo>
                    <a:cubicBezTo>
                      <a:pt x="8" y="50"/>
                      <a:pt x="5" y="50"/>
                      <a:pt x="2" y="53"/>
                    </a:cubicBezTo>
                    <a:cubicBezTo>
                      <a:pt x="0" y="55"/>
                      <a:pt x="0" y="59"/>
                      <a:pt x="2" y="61"/>
                    </a:cubicBezTo>
                    <a:cubicBezTo>
                      <a:pt x="23" y="82"/>
                      <a:pt x="23" y="82"/>
                      <a:pt x="23" y="82"/>
                    </a:cubicBezTo>
                    <a:cubicBezTo>
                      <a:pt x="24" y="83"/>
                      <a:pt x="25" y="83"/>
                      <a:pt x="27" y="83"/>
                    </a:cubicBezTo>
                    <a:cubicBezTo>
                      <a:pt x="28" y="83"/>
                      <a:pt x="30" y="83"/>
                      <a:pt x="31" y="82"/>
                    </a:cubicBezTo>
                    <a:cubicBezTo>
                      <a:pt x="52" y="61"/>
                      <a:pt x="52" y="61"/>
                      <a:pt x="52" y="61"/>
                    </a:cubicBezTo>
                    <a:cubicBezTo>
                      <a:pt x="54" y="59"/>
                      <a:pt x="54" y="55"/>
                      <a:pt x="52" y="53"/>
                    </a:cubicBezTo>
                    <a:cubicBezTo>
                      <a:pt x="49" y="50"/>
                      <a:pt x="45" y="50"/>
                      <a:pt x="43" y="53"/>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solidFill>
                    <a:srgbClr val="FFFFFF">
                      <a:lumMod val="50000"/>
                    </a:srgbClr>
                  </a:solidFill>
                  <a:latin typeface="思源黑体 CN Bold" panose="020B0800000000000000" pitchFamily="34" charset="-122"/>
                  <a:ea typeface="思源黑体 CN Bold" panose="020B0800000000000000" pitchFamily="34" charset="-122"/>
                  <a:cs typeface="+mn-ea"/>
                  <a:sym typeface="+mn-lt"/>
                </a:endParaRPr>
              </a:p>
            </p:txBody>
          </p:sp>
        </p:grpSp>
        <p:sp>
          <p:nvSpPr>
            <p:cNvPr id="57" name="Freeform 23"/>
            <p:cNvSpPr>
              <a:spLocks noEditPoints="1"/>
            </p:cNvSpPr>
            <p:nvPr/>
          </p:nvSpPr>
          <p:spPr bwMode="auto">
            <a:xfrm>
              <a:off x="5783100" y="4786819"/>
              <a:ext cx="388047" cy="411987"/>
            </a:xfrm>
            <a:custGeom>
              <a:avLst/>
              <a:gdLst>
                <a:gd name="T0" fmla="*/ 111 w 132"/>
                <a:gd name="T1" fmla="*/ 56 h 140"/>
                <a:gd name="T2" fmla="*/ 103 w 132"/>
                <a:gd name="T3" fmla="*/ 56 h 140"/>
                <a:gd name="T4" fmla="*/ 103 w 132"/>
                <a:gd name="T5" fmla="*/ 37 h 140"/>
                <a:gd name="T6" fmla="*/ 66 w 132"/>
                <a:gd name="T7" fmla="*/ 0 h 140"/>
                <a:gd name="T8" fmla="*/ 29 w 132"/>
                <a:gd name="T9" fmla="*/ 37 h 140"/>
                <a:gd name="T10" fmla="*/ 29 w 132"/>
                <a:gd name="T11" fmla="*/ 55 h 140"/>
                <a:gd name="T12" fmla="*/ 21 w 132"/>
                <a:gd name="T13" fmla="*/ 55 h 140"/>
                <a:gd name="T14" fmla="*/ 0 w 132"/>
                <a:gd name="T15" fmla="*/ 76 h 140"/>
                <a:gd name="T16" fmla="*/ 21 w 132"/>
                <a:gd name="T17" fmla="*/ 97 h 140"/>
                <a:gd name="T18" fmla="*/ 41 w 132"/>
                <a:gd name="T19" fmla="*/ 97 h 140"/>
                <a:gd name="T20" fmla="*/ 41 w 132"/>
                <a:gd name="T21" fmla="*/ 57 h 140"/>
                <a:gd name="T22" fmla="*/ 41 w 132"/>
                <a:gd name="T23" fmla="*/ 55 h 140"/>
                <a:gd name="T24" fmla="*/ 41 w 132"/>
                <a:gd name="T25" fmla="*/ 37 h 140"/>
                <a:gd name="T26" fmla="*/ 66 w 132"/>
                <a:gd name="T27" fmla="*/ 12 h 140"/>
                <a:gd name="T28" fmla="*/ 91 w 132"/>
                <a:gd name="T29" fmla="*/ 37 h 140"/>
                <a:gd name="T30" fmla="*/ 91 w 132"/>
                <a:gd name="T31" fmla="*/ 56 h 140"/>
                <a:gd name="T32" fmla="*/ 91 w 132"/>
                <a:gd name="T33" fmla="*/ 59 h 140"/>
                <a:gd name="T34" fmla="*/ 91 w 132"/>
                <a:gd name="T35" fmla="*/ 92 h 140"/>
                <a:gd name="T36" fmla="*/ 91 w 132"/>
                <a:gd name="T37" fmla="*/ 98 h 140"/>
                <a:gd name="T38" fmla="*/ 91 w 132"/>
                <a:gd name="T39" fmla="*/ 109 h 140"/>
                <a:gd name="T40" fmla="*/ 81 w 132"/>
                <a:gd name="T41" fmla="*/ 119 h 140"/>
                <a:gd name="T42" fmla="*/ 79 w 132"/>
                <a:gd name="T43" fmla="*/ 119 h 140"/>
                <a:gd name="T44" fmla="*/ 66 w 132"/>
                <a:gd name="T45" fmla="*/ 110 h 140"/>
                <a:gd name="T46" fmla="*/ 51 w 132"/>
                <a:gd name="T47" fmla="*/ 125 h 140"/>
                <a:gd name="T48" fmla="*/ 66 w 132"/>
                <a:gd name="T49" fmla="*/ 140 h 140"/>
                <a:gd name="T50" fmla="*/ 79 w 132"/>
                <a:gd name="T51" fmla="*/ 131 h 140"/>
                <a:gd name="T52" fmla="*/ 81 w 132"/>
                <a:gd name="T53" fmla="*/ 131 h 140"/>
                <a:gd name="T54" fmla="*/ 103 w 132"/>
                <a:gd name="T55" fmla="*/ 109 h 140"/>
                <a:gd name="T56" fmla="*/ 103 w 132"/>
                <a:gd name="T57" fmla="*/ 98 h 140"/>
                <a:gd name="T58" fmla="*/ 111 w 132"/>
                <a:gd name="T59" fmla="*/ 98 h 140"/>
                <a:gd name="T60" fmla="*/ 132 w 132"/>
                <a:gd name="T61" fmla="*/ 77 h 140"/>
                <a:gd name="T62" fmla="*/ 111 w 132"/>
                <a:gd name="T63" fmla="*/ 56 h 140"/>
                <a:gd name="T64" fmla="*/ 29 w 132"/>
                <a:gd name="T65" fmla="*/ 85 h 140"/>
                <a:gd name="T66" fmla="*/ 21 w 132"/>
                <a:gd name="T67" fmla="*/ 85 h 140"/>
                <a:gd name="T68" fmla="*/ 12 w 132"/>
                <a:gd name="T69" fmla="*/ 76 h 140"/>
                <a:gd name="T70" fmla="*/ 21 w 132"/>
                <a:gd name="T71" fmla="*/ 67 h 140"/>
                <a:gd name="T72" fmla="*/ 29 w 132"/>
                <a:gd name="T73" fmla="*/ 67 h 140"/>
                <a:gd name="T74" fmla="*/ 29 w 132"/>
                <a:gd name="T75" fmla="*/ 85 h 140"/>
                <a:gd name="T76" fmla="*/ 111 w 132"/>
                <a:gd name="T77" fmla="*/ 86 h 140"/>
                <a:gd name="T78" fmla="*/ 103 w 132"/>
                <a:gd name="T79" fmla="*/ 86 h 140"/>
                <a:gd name="T80" fmla="*/ 103 w 132"/>
                <a:gd name="T81" fmla="*/ 68 h 140"/>
                <a:gd name="T82" fmla="*/ 111 w 132"/>
                <a:gd name="T83" fmla="*/ 68 h 140"/>
                <a:gd name="T84" fmla="*/ 120 w 132"/>
                <a:gd name="T85" fmla="*/ 77 h 140"/>
                <a:gd name="T86" fmla="*/ 111 w 132"/>
                <a:gd name="T87" fmla="*/ 86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2" h="140">
                  <a:moveTo>
                    <a:pt x="111" y="56"/>
                  </a:moveTo>
                  <a:cubicBezTo>
                    <a:pt x="103" y="56"/>
                    <a:pt x="103" y="56"/>
                    <a:pt x="103" y="56"/>
                  </a:cubicBezTo>
                  <a:cubicBezTo>
                    <a:pt x="103" y="37"/>
                    <a:pt x="103" y="37"/>
                    <a:pt x="103" y="37"/>
                  </a:cubicBezTo>
                  <a:cubicBezTo>
                    <a:pt x="103" y="16"/>
                    <a:pt x="86" y="0"/>
                    <a:pt x="66" y="0"/>
                  </a:cubicBezTo>
                  <a:cubicBezTo>
                    <a:pt x="46" y="0"/>
                    <a:pt x="29" y="16"/>
                    <a:pt x="29" y="37"/>
                  </a:cubicBezTo>
                  <a:cubicBezTo>
                    <a:pt x="29" y="55"/>
                    <a:pt x="29" y="55"/>
                    <a:pt x="29" y="55"/>
                  </a:cubicBezTo>
                  <a:cubicBezTo>
                    <a:pt x="21" y="55"/>
                    <a:pt x="21" y="55"/>
                    <a:pt x="21" y="55"/>
                  </a:cubicBezTo>
                  <a:cubicBezTo>
                    <a:pt x="9" y="55"/>
                    <a:pt x="0" y="65"/>
                    <a:pt x="0" y="76"/>
                  </a:cubicBezTo>
                  <a:cubicBezTo>
                    <a:pt x="0" y="88"/>
                    <a:pt x="9" y="97"/>
                    <a:pt x="21" y="97"/>
                  </a:cubicBezTo>
                  <a:cubicBezTo>
                    <a:pt x="41" y="97"/>
                    <a:pt x="41" y="97"/>
                    <a:pt x="41" y="97"/>
                  </a:cubicBezTo>
                  <a:cubicBezTo>
                    <a:pt x="41" y="57"/>
                    <a:pt x="41" y="57"/>
                    <a:pt x="41" y="57"/>
                  </a:cubicBezTo>
                  <a:cubicBezTo>
                    <a:pt x="41" y="55"/>
                    <a:pt x="41" y="55"/>
                    <a:pt x="41" y="55"/>
                  </a:cubicBezTo>
                  <a:cubicBezTo>
                    <a:pt x="41" y="37"/>
                    <a:pt x="41" y="37"/>
                    <a:pt x="41" y="37"/>
                  </a:cubicBezTo>
                  <a:cubicBezTo>
                    <a:pt x="41" y="23"/>
                    <a:pt x="52" y="12"/>
                    <a:pt x="66" y="12"/>
                  </a:cubicBezTo>
                  <a:cubicBezTo>
                    <a:pt x="80" y="12"/>
                    <a:pt x="91" y="23"/>
                    <a:pt x="91" y="37"/>
                  </a:cubicBezTo>
                  <a:cubicBezTo>
                    <a:pt x="91" y="56"/>
                    <a:pt x="91" y="56"/>
                    <a:pt x="91" y="56"/>
                  </a:cubicBezTo>
                  <a:cubicBezTo>
                    <a:pt x="91" y="59"/>
                    <a:pt x="91" y="59"/>
                    <a:pt x="91" y="59"/>
                  </a:cubicBezTo>
                  <a:cubicBezTo>
                    <a:pt x="91" y="92"/>
                    <a:pt x="91" y="92"/>
                    <a:pt x="91" y="92"/>
                  </a:cubicBezTo>
                  <a:cubicBezTo>
                    <a:pt x="91" y="98"/>
                    <a:pt x="91" y="98"/>
                    <a:pt x="91" y="98"/>
                  </a:cubicBezTo>
                  <a:cubicBezTo>
                    <a:pt x="91" y="109"/>
                    <a:pt x="91" y="109"/>
                    <a:pt x="91" y="109"/>
                  </a:cubicBezTo>
                  <a:cubicBezTo>
                    <a:pt x="91" y="114"/>
                    <a:pt x="86" y="119"/>
                    <a:pt x="81" y="119"/>
                  </a:cubicBezTo>
                  <a:cubicBezTo>
                    <a:pt x="79" y="119"/>
                    <a:pt x="79" y="119"/>
                    <a:pt x="79" y="119"/>
                  </a:cubicBezTo>
                  <a:cubicBezTo>
                    <a:pt x="77" y="114"/>
                    <a:pt x="72" y="110"/>
                    <a:pt x="66" y="110"/>
                  </a:cubicBezTo>
                  <a:cubicBezTo>
                    <a:pt x="58" y="110"/>
                    <a:pt x="51" y="117"/>
                    <a:pt x="51" y="125"/>
                  </a:cubicBezTo>
                  <a:cubicBezTo>
                    <a:pt x="51" y="133"/>
                    <a:pt x="58" y="140"/>
                    <a:pt x="66" y="140"/>
                  </a:cubicBezTo>
                  <a:cubicBezTo>
                    <a:pt x="72" y="140"/>
                    <a:pt x="77" y="136"/>
                    <a:pt x="79" y="131"/>
                  </a:cubicBezTo>
                  <a:cubicBezTo>
                    <a:pt x="81" y="131"/>
                    <a:pt x="81" y="131"/>
                    <a:pt x="81" y="131"/>
                  </a:cubicBezTo>
                  <a:cubicBezTo>
                    <a:pt x="93" y="131"/>
                    <a:pt x="103" y="121"/>
                    <a:pt x="103" y="109"/>
                  </a:cubicBezTo>
                  <a:cubicBezTo>
                    <a:pt x="103" y="98"/>
                    <a:pt x="103" y="98"/>
                    <a:pt x="103" y="98"/>
                  </a:cubicBezTo>
                  <a:cubicBezTo>
                    <a:pt x="111" y="98"/>
                    <a:pt x="111" y="98"/>
                    <a:pt x="111" y="98"/>
                  </a:cubicBezTo>
                  <a:cubicBezTo>
                    <a:pt x="123" y="98"/>
                    <a:pt x="132" y="89"/>
                    <a:pt x="132" y="77"/>
                  </a:cubicBezTo>
                  <a:cubicBezTo>
                    <a:pt x="132" y="66"/>
                    <a:pt x="123" y="56"/>
                    <a:pt x="111" y="56"/>
                  </a:cubicBezTo>
                  <a:close/>
                  <a:moveTo>
                    <a:pt x="29" y="85"/>
                  </a:moveTo>
                  <a:cubicBezTo>
                    <a:pt x="21" y="85"/>
                    <a:pt x="21" y="85"/>
                    <a:pt x="21" y="85"/>
                  </a:cubicBezTo>
                  <a:cubicBezTo>
                    <a:pt x="16" y="85"/>
                    <a:pt x="12" y="81"/>
                    <a:pt x="12" y="76"/>
                  </a:cubicBezTo>
                  <a:cubicBezTo>
                    <a:pt x="12" y="71"/>
                    <a:pt x="16" y="67"/>
                    <a:pt x="21" y="67"/>
                  </a:cubicBezTo>
                  <a:cubicBezTo>
                    <a:pt x="29" y="67"/>
                    <a:pt x="29" y="67"/>
                    <a:pt x="29" y="67"/>
                  </a:cubicBezTo>
                  <a:lnTo>
                    <a:pt x="29" y="85"/>
                  </a:lnTo>
                  <a:close/>
                  <a:moveTo>
                    <a:pt x="111" y="86"/>
                  </a:moveTo>
                  <a:cubicBezTo>
                    <a:pt x="103" y="86"/>
                    <a:pt x="103" y="86"/>
                    <a:pt x="103" y="86"/>
                  </a:cubicBezTo>
                  <a:cubicBezTo>
                    <a:pt x="103" y="68"/>
                    <a:pt x="103" y="68"/>
                    <a:pt x="103" y="68"/>
                  </a:cubicBezTo>
                  <a:cubicBezTo>
                    <a:pt x="111" y="68"/>
                    <a:pt x="111" y="68"/>
                    <a:pt x="111" y="68"/>
                  </a:cubicBezTo>
                  <a:cubicBezTo>
                    <a:pt x="116" y="68"/>
                    <a:pt x="120" y="72"/>
                    <a:pt x="120" y="77"/>
                  </a:cubicBezTo>
                  <a:cubicBezTo>
                    <a:pt x="120" y="82"/>
                    <a:pt x="116" y="86"/>
                    <a:pt x="111" y="8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455" tIns="45728" rIns="91455" bIns="45728"/>
            <a:lstStyle/>
            <a:p>
              <a:endParaRPr lang="zh-CN" altLang="en-US" sz="1800">
                <a:solidFill>
                  <a:srgbClr val="FFFFFF">
                    <a:lumMod val="50000"/>
                  </a:srgbClr>
                </a:solidFill>
                <a:latin typeface="思源黑体 CN Bold" panose="020B0800000000000000" pitchFamily="34" charset="-122"/>
                <a:ea typeface="思源黑体 CN Bold" panose="020B0800000000000000" pitchFamily="34" charset="-122"/>
                <a:cs typeface="+mn-ea"/>
                <a:sym typeface="+mn-lt"/>
              </a:endParaRPr>
            </a:p>
          </p:txBody>
        </p:sp>
        <p:grpSp>
          <p:nvGrpSpPr>
            <p:cNvPr id="58" name="Group 24"/>
            <p:cNvGrpSpPr/>
            <p:nvPr/>
          </p:nvGrpSpPr>
          <p:grpSpPr>
            <a:xfrm>
              <a:off x="7008616" y="3572646"/>
              <a:ext cx="384086" cy="328798"/>
              <a:chOff x="0" y="0"/>
              <a:chExt cx="280" cy="240"/>
            </a:xfrm>
          </p:grpSpPr>
          <p:sp>
            <p:nvSpPr>
              <p:cNvPr id="60" name="Freeform 25"/>
              <p:cNvSpPr>
                <a:spLocks noEditPoints="1"/>
              </p:cNvSpPr>
              <p:nvPr/>
            </p:nvSpPr>
            <p:spPr bwMode="auto">
              <a:xfrm>
                <a:off x="0" y="0"/>
                <a:ext cx="280" cy="240"/>
              </a:xfrm>
              <a:custGeom>
                <a:avLst/>
                <a:gdLst>
                  <a:gd name="T0" fmla="*/ 122 w 140"/>
                  <a:gd name="T1" fmla="*/ 20 h 120"/>
                  <a:gd name="T2" fmla="*/ 100 w 140"/>
                  <a:gd name="T3" fmla="*/ 20 h 120"/>
                  <a:gd name="T4" fmla="*/ 100 w 140"/>
                  <a:gd name="T5" fmla="*/ 18 h 120"/>
                  <a:gd name="T6" fmla="*/ 100 w 140"/>
                  <a:gd name="T7" fmla="*/ 15 h 120"/>
                  <a:gd name="T8" fmla="*/ 85 w 140"/>
                  <a:gd name="T9" fmla="*/ 0 h 120"/>
                  <a:gd name="T10" fmla="*/ 70 w 140"/>
                  <a:gd name="T11" fmla="*/ 0 h 120"/>
                  <a:gd name="T12" fmla="*/ 56 w 140"/>
                  <a:gd name="T13" fmla="*/ 15 h 120"/>
                  <a:gd name="T14" fmla="*/ 56 w 140"/>
                  <a:gd name="T15" fmla="*/ 20 h 120"/>
                  <a:gd name="T16" fmla="*/ 18 w 140"/>
                  <a:gd name="T17" fmla="*/ 20 h 120"/>
                  <a:gd name="T18" fmla="*/ 0 w 140"/>
                  <a:gd name="T19" fmla="*/ 38 h 120"/>
                  <a:gd name="T20" fmla="*/ 0 w 140"/>
                  <a:gd name="T21" fmla="*/ 101 h 120"/>
                  <a:gd name="T22" fmla="*/ 18 w 140"/>
                  <a:gd name="T23" fmla="*/ 120 h 120"/>
                  <a:gd name="T24" fmla="*/ 122 w 140"/>
                  <a:gd name="T25" fmla="*/ 120 h 120"/>
                  <a:gd name="T26" fmla="*/ 140 w 140"/>
                  <a:gd name="T27" fmla="*/ 101 h 120"/>
                  <a:gd name="T28" fmla="*/ 140 w 140"/>
                  <a:gd name="T29" fmla="*/ 38 h 120"/>
                  <a:gd name="T30" fmla="*/ 122 w 140"/>
                  <a:gd name="T31" fmla="*/ 20 h 120"/>
                  <a:gd name="T32" fmla="*/ 12 w 140"/>
                  <a:gd name="T33" fmla="*/ 101 h 120"/>
                  <a:gd name="T34" fmla="*/ 12 w 140"/>
                  <a:gd name="T35" fmla="*/ 38 h 120"/>
                  <a:gd name="T36" fmla="*/ 18 w 140"/>
                  <a:gd name="T37" fmla="*/ 32 h 120"/>
                  <a:gd name="T38" fmla="*/ 33 w 140"/>
                  <a:gd name="T39" fmla="*/ 32 h 120"/>
                  <a:gd name="T40" fmla="*/ 33 w 140"/>
                  <a:gd name="T41" fmla="*/ 108 h 120"/>
                  <a:gd name="T42" fmla="*/ 18 w 140"/>
                  <a:gd name="T43" fmla="*/ 108 h 120"/>
                  <a:gd name="T44" fmla="*/ 12 w 140"/>
                  <a:gd name="T45" fmla="*/ 101 h 120"/>
                  <a:gd name="T46" fmla="*/ 128 w 140"/>
                  <a:gd name="T47" fmla="*/ 101 h 120"/>
                  <a:gd name="T48" fmla="*/ 122 w 140"/>
                  <a:gd name="T49" fmla="*/ 108 h 120"/>
                  <a:gd name="T50" fmla="*/ 45 w 140"/>
                  <a:gd name="T51" fmla="*/ 108 h 120"/>
                  <a:gd name="T52" fmla="*/ 45 w 140"/>
                  <a:gd name="T53" fmla="*/ 32 h 120"/>
                  <a:gd name="T54" fmla="*/ 56 w 140"/>
                  <a:gd name="T55" fmla="*/ 32 h 120"/>
                  <a:gd name="T56" fmla="*/ 99 w 140"/>
                  <a:gd name="T57" fmla="*/ 32 h 120"/>
                  <a:gd name="T58" fmla="*/ 122 w 140"/>
                  <a:gd name="T59" fmla="*/ 32 h 120"/>
                  <a:gd name="T60" fmla="*/ 128 w 140"/>
                  <a:gd name="T61" fmla="*/ 38 h 120"/>
                  <a:gd name="T62" fmla="*/ 128 w 140"/>
                  <a:gd name="T63" fmla="*/ 101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0" h="120">
                    <a:moveTo>
                      <a:pt x="122" y="20"/>
                    </a:moveTo>
                    <a:cubicBezTo>
                      <a:pt x="100" y="20"/>
                      <a:pt x="100" y="20"/>
                      <a:pt x="100" y="20"/>
                    </a:cubicBezTo>
                    <a:cubicBezTo>
                      <a:pt x="100" y="18"/>
                      <a:pt x="100" y="18"/>
                      <a:pt x="100" y="18"/>
                    </a:cubicBezTo>
                    <a:cubicBezTo>
                      <a:pt x="100" y="15"/>
                      <a:pt x="100" y="15"/>
                      <a:pt x="100" y="15"/>
                    </a:cubicBezTo>
                    <a:cubicBezTo>
                      <a:pt x="100" y="6"/>
                      <a:pt x="93" y="0"/>
                      <a:pt x="85" y="0"/>
                    </a:cubicBezTo>
                    <a:cubicBezTo>
                      <a:pt x="70" y="0"/>
                      <a:pt x="70" y="0"/>
                      <a:pt x="70" y="0"/>
                    </a:cubicBezTo>
                    <a:cubicBezTo>
                      <a:pt x="62" y="0"/>
                      <a:pt x="56" y="6"/>
                      <a:pt x="56" y="15"/>
                    </a:cubicBezTo>
                    <a:cubicBezTo>
                      <a:pt x="56" y="20"/>
                      <a:pt x="56" y="20"/>
                      <a:pt x="56" y="20"/>
                    </a:cubicBezTo>
                    <a:cubicBezTo>
                      <a:pt x="18" y="20"/>
                      <a:pt x="18" y="20"/>
                      <a:pt x="18" y="20"/>
                    </a:cubicBezTo>
                    <a:cubicBezTo>
                      <a:pt x="8" y="20"/>
                      <a:pt x="0" y="28"/>
                      <a:pt x="0" y="38"/>
                    </a:cubicBezTo>
                    <a:cubicBezTo>
                      <a:pt x="0" y="101"/>
                      <a:pt x="0" y="101"/>
                      <a:pt x="0" y="101"/>
                    </a:cubicBezTo>
                    <a:cubicBezTo>
                      <a:pt x="0" y="112"/>
                      <a:pt x="8" y="120"/>
                      <a:pt x="18" y="120"/>
                    </a:cubicBezTo>
                    <a:cubicBezTo>
                      <a:pt x="122" y="120"/>
                      <a:pt x="122" y="120"/>
                      <a:pt x="122" y="120"/>
                    </a:cubicBezTo>
                    <a:cubicBezTo>
                      <a:pt x="132" y="120"/>
                      <a:pt x="140" y="111"/>
                      <a:pt x="140" y="101"/>
                    </a:cubicBezTo>
                    <a:cubicBezTo>
                      <a:pt x="140" y="38"/>
                      <a:pt x="140" y="38"/>
                      <a:pt x="140" y="38"/>
                    </a:cubicBezTo>
                    <a:cubicBezTo>
                      <a:pt x="140" y="28"/>
                      <a:pt x="132" y="20"/>
                      <a:pt x="122" y="20"/>
                    </a:cubicBezTo>
                    <a:close/>
                    <a:moveTo>
                      <a:pt x="12" y="101"/>
                    </a:moveTo>
                    <a:cubicBezTo>
                      <a:pt x="12" y="38"/>
                      <a:pt x="12" y="38"/>
                      <a:pt x="12" y="38"/>
                    </a:cubicBezTo>
                    <a:cubicBezTo>
                      <a:pt x="12" y="34"/>
                      <a:pt x="15" y="32"/>
                      <a:pt x="18" y="32"/>
                    </a:cubicBezTo>
                    <a:cubicBezTo>
                      <a:pt x="33" y="32"/>
                      <a:pt x="33" y="32"/>
                      <a:pt x="33" y="32"/>
                    </a:cubicBezTo>
                    <a:cubicBezTo>
                      <a:pt x="33" y="108"/>
                      <a:pt x="33" y="108"/>
                      <a:pt x="33" y="108"/>
                    </a:cubicBezTo>
                    <a:cubicBezTo>
                      <a:pt x="18" y="108"/>
                      <a:pt x="18" y="108"/>
                      <a:pt x="18" y="108"/>
                    </a:cubicBezTo>
                    <a:cubicBezTo>
                      <a:pt x="14" y="108"/>
                      <a:pt x="12" y="105"/>
                      <a:pt x="12" y="101"/>
                    </a:cubicBezTo>
                    <a:close/>
                    <a:moveTo>
                      <a:pt x="128" y="101"/>
                    </a:moveTo>
                    <a:cubicBezTo>
                      <a:pt x="128" y="105"/>
                      <a:pt x="125" y="108"/>
                      <a:pt x="122" y="108"/>
                    </a:cubicBezTo>
                    <a:cubicBezTo>
                      <a:pt x="45" y="108"/>
                      <a:pt x="45" y="108"/>
                      <a:pt x="45" y="108"/>
                    </a:cubicBezTo>
                    <a:cubicBezTo>
                      <a:pt x="45" y="32"/>
                      <a:pt x="45" y="32"/>
                      <a:pt x="45" y="32"/>
                    </a:cubicBezTo>
                    <a:cubicBezTo>
                      <a:pt x="56" y="32"/>
                      <a:pt x="56" y="32"/>
                      <a:pt x="56" y="32"/>
                    </a:cubicBezTo>
                    <a:cubicBezTo>
                      <a:pt x="99" y="32"/>
                      <a:pt x="99" y="32"/>
                      <a:pt x="99" y="32"/>
                    </a:cubicBezTo>
                    <a:cubicBezTo>
                      <a:pt x="122" y="32"/>
                      <a:pt x="122" y="32"/>
                      <a:pt x="122" y="32"/>
                    </a:cubicBezTo>
                    <a:cubicBezTo>
                      <a:pt x="125" y="32"/>
                      <a:pt x="128" y="34"/>
                      <a:pt x="128" y="38"/>
                    </a:cubicBezTo>
                    <a:lnTo>
                      <a:pt x="128" y="10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solidFill>
                    <a:srgbClr val="FFFFFF">
                      <a:lumMod val="50000"/>
                    </a:srgbClr>
                  </a:solidFill>
                  <a:latin typeface="思源黑体 CN Bold" panose="020B0800000000000000" pitchFamily="34" charset="-122"/>
                  <a:ea typeface="思源黑体 CN Bold" panose="020B0800000000000000" pitchFamily="34" charset="-122"/>
                  <a:cs typeface="+mn-ea"/>
                  <a:sym typeface="+mn-lt"/>
                </a:endParaRPr>
              </a:p>
            </p:txBody>
          </p:sp>
          <p:sp>
            <p:nvSpPr>
              <p:cNvPr id="61" name="Freeform 26"/>
              <p:cNvSpPr>
                <a:spLocks noEditPoints="1"/>
              </p:cNvSpPr>
              <p:nvPr/>
            </p:nvSpPr>
            <p:spPr bwMode="auto">
              <a:xfrm>
                <a:off x="112" y="100"/>
                <a:ext cx="88" cy="88"/>
              </a:xfrm>
              <a:custGeom>
                <a:avLst/>
                <a:gdLst>
                  <a:gd name="T0" fmla="*/ 22 w 44"/>
                  <a:gd name="T1" fmla="*/ 0 h 44"/>
                  <a:gd name="T2" fmla="*/ 0 w 44"/>
                  <a:gd name="T3" fmla="*/ 22 h 44"/>
                  <a:gd name="T4" fmla="*/ 22 w 44"/>
                  <a:gd name="T5" fmla="*/ 44 h 44"/>
                  <a:gd name="T6" fmla="*/ 44 w 44"/>
                  <a:gd name="T7" fmla="*/ 22 h 44"/>
                  <a:gd name="T8" fmla="*/ 22 w 44"/>
                  <a:gd name="T9" fmla="*/ 0 h 44"/>
                  <a:gd name="T10" fmla="*/ 22 w 44"/>
                  <a:gd name="T11" fmla="*/ 32 h 44"/>
                  <a:gd name="T12" fmla="*/ 12 w 44"/>
                  <a:gd name="T13" fmla="*/ 22 h 44"/>
                  <a:gd name="T14" fmla="*/ 22 w 44"/>
                  <a:gd name="T15" fmla="*/ 12 h 44"/>
                  <a:gd name="T16" fmla="*/ 32 w 44"/>
                  <a:gd name="T17" fmla="*/ 22 h 44"/>
                  <a:gd name="T18" fmla="*/ 22 w 44"/>
                  <a:gd name="T19" fmla="*/ 32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44">
                    <a:moveTo>
                      <a:pt x="22" y="0"/>
                    </a:moveTo>
                    <a:cubicBezTo>
                      <a:pt x="10" y="0"/>
                      <a:pt x="0" y="10"/>
                      <a:pt x="0" y="22"/>
                    </a:cubicBezTo>
                    <a:cubicBezTo>
                      <a:pt x="0" y="34"/>
                      <a:pt x="10" y="44"/>
                      <a:pt x="22" y="44"/>
                    </a:cubicBezTo>
                    <a:cubicBezTo>
                      <a:pt x="34" y="44"/>
                      <a:pt x="44" y="34"/>
                      <a:pt x="44" y="22"/>
                    </a:cubicBezTo>
                    <a:cubicBezTo>
                      <a:pt x="44" y="10"/>
                      <a:pt x="34" y="0"/>
                      <a:pt x="22" y="0"/>
                    </a:cubicBezTo>
                    <a:close/>
                    <a:moveTo>
                      <a:pt x="22" y="32"/>
                    </a:moveTo>
                    <a:cubicBezTo>
                      <a:pt x="16" y="32"/>
                      <a:pt x="12" y="27"/>
                      <a:pt x="12" y="22"/>
                    </a:cubicBezTo>
                    <a:cubicBezTo>
                      <a:pt x="12" y="16"/>
                      <a:pt x="16" y="12"/>
                      <a:pt x="22" y="12"/>
                    </a:cubicBezTo>
                    <a:cubicBezTo>
                      <a:pt x="27" y="12"/>
                      <a:pt x="32" y="16"/>
                      <a:pt x="32" y="22"/>
                    </a:cubicBezTo>
                    <a:cubicBezTo>
                      <a:pt x="32" y="27"/>
                      <a:pt x="27" y="32"/>
                      <a:pt x="22" y="3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solidFill>
                    <a:srgbClr val="FFFFFF">
                      <a:lumMod val="50000"/>
                    </a:srgbClr>
                  </a:solidFill>
                  <a:latin typeface="思源黑体 CN Bold" panose="020B0800000000000000" pitchFamily="34" charset="-122"/>
                  <a:ea typeface="思源黑体 CN Bold" panose="020B0800000000000000" pitchFamily="34" charset="-122"/>
                  <a:cs typeface="+mn-ea"/>
                  <a:sym typeface="+mn-lt"/>
                </a:endParaRPr>
              </a:p>
            </p:txBody>
          </p:sp>
        </p:grpSp>
        <p:sp>
          <p:nvSpPr>
            <p:cNvPr id="59" name="Freeform 27"/>
            <p:cNvSpPr>
              <a:spLocks noEditPoints="1"/>
            </p:cNvSpPr>
            <p:nvPr/>
          </p:nvSpPr>
          <p:spPr bwMode="auto">
            <a:xfrm>
              <a:off x="5843567" y="3622165"/>
              <a:ext cx="289053" cy="269375"/>
            </a:xfrm>
            <a:custGeom>
              <a:avLst/>
              <a:gdLst>
                <a:gd name="T0" fmla="*/ 138 w 142"/>
                <a:gd name="T1" fmla="*/ 47 h 133"/>
                <a:gd name="T2" fmla="*/ 114 w 142"/>
                <a:gd name="T3" fmla="*/ 30 h 133"/>
                <a:gd name="T4" fmla="*/ 114 w 142"/>
                <a:gd name="T5" fmla="*/ 12 h 133"/>
                <a:gd name="T6" fmla="*/ 108 w 142"/>
                <a:gd name="T7" fmla="*/ 6 h 133"/>
                <a:gd name="T8" fmla="*/ 104 w 142"/>
                <a:gd name="T9" fmla="*/ 6 h 133"/>
                <a:gd name="T10" fmla="*/ 98 w 142"/>
                <a:gd name="T11" fmla="*/ 12 h 133"/>
                <a:gd name="T12" fmla="*/ 98 w 142"/>
                <a:gd name="T13" fmla="*/ 18 h 133"/>
                <a:gd name="T14" fmla="*/ 74 w 142"/>
                <a:gd name="T15" fmla="*/ 2 h 133"/>
                <a:gd name="T16" fmla="*/ 68 w 142"/>
                <a:gd name="T17" fmla="*/ 2 h 133"/>
                <a:gd name="T18" fmla="*/ 4 w 142"/>
                <a:gd name="T19" fmla="*/ 47 h 133"/>
                <a:gd name="T20" fmla="*/ 2 w 142"/>
                <a:gd name="T21" fmla="*/ 56 h 133"/>
                <a:gd name="T22" fmla="*/ 10 w 142"/>
                <a:gd name="T23" fmla="*/ 57 h 133"/>
                <a:gd name="T24" fmla="*/ 17 w 142"/>
                <a:gd name="T25" fmla="*/ 52 h 133"/>
                <a:gd name="T26" fmla="*/ 17 w 142"/>
                <a:gd name="T27" fmla="*/ 123 h 133"/>
                <a:gd name="T28" fmla="*/ 27 w 142"/>
                <a:gd name="T29" fmla="*/ 133 h 133"/>
                <a:gd name="T30" fmla="*/ 115 w 142"/>
                <a:gd name="T31" fmla="*/ 133 h 133"/>
                <a:gd name="T32" fmla="*/ 125 w 142"/>
                <a:gd name="T33" fmla="*/ 123 h 133"/>
                <a:gd name="T34" fmla="*/ 125 w 142"/>
                <a:gd name="T35" fmla="*/ 52 h 133"/>
                <a:gd name="T36" fmla="*/ 132 w 142"/>
                <a:gd name="T37" fmla="*/ 57 h 133"/>
                <a:gd name="T38" fmla="*/ 135 w 142"/>
                <a:gd name="T39" fmla="*/ 58 h 133"/>
                <a:gd name="T40" fmla="*/ 140 w 142"/>
                <a:gd name="T41" fmla="*/ 56 h 133"/>
                <a:gd name="T42" fmla="*/ 138 w 142"/>
                <a:gd name="T43" fmla="*/ 47 h 133"/>
                <a:gd name="T44" fmla="*/ 83 w 142"/>
                <a:gd name="T45" fmla="*/ 121 h 133"/>
                <a:gd name="T46" fmla="*/ 59 w 142"/>
                <a:gd name="T47" fmla="*/ 121 h 133"/>
                <a:gd name="T48" fmla="*/ 59 w 142"/>
                <a:gd name="T49" fmla="*/ 84 h 133"/>
                <a:gd name="T50" fmla="*/ 83 w 142"/>
                <a:gd name="T51" fmla="*/ 84 h 133"/>
                <a:gd name="T52" fmla="*/ 83 w 142"/>
                <a:gd name="T53" fmla="*/ 121 h 133"/>
                <a:gd name="T54" fmla="*/ 113 w 142"/>
                <a:gd name="T55" fmla="*/ 121 h 133"/>
                <a:gd name="T56" fmla="*/ 95 w 142"/>
                <a:gd name="T57" fmla="*/ 121 h 133"/>
                <a:gd name="T58" fmla="*/ 95 w 142"/>
                <a:gd name="T59" fmla="*/ 82 h 133"/>
                <a:gd name="T60" fmla="*/ 85 w 142"/>
                <a:gd name="T61" fmla="*/ 72 h 133"/>
                <a:gd name="T62" fmla="*/ 57 w 142"/>
                <a:gd name="T63" fmla="*/ 72 h 133"/>
                <a:gd name="T64" fmla="*/ 47 w 142"/>
                <a:gd name="T65" fmla="*/ 82 h 133"/>
                <a:gd name="T66" fmla="*/ 47 w 142"/>
                <a:gd name="T67" fmla="*/ 121 h 133"/>
                <a:gd name="T68" fmla="*/ 29 w 142"/>
                <a:gd name="T69" fmla="*/ 121 h 133"/>
                <a:gd name="T70" fmla="*/ 29 w 142"/>
                <a:gd name="T71" fmla="*/ 44 h 133"/>
                <a:gd name="T72" fmla="*/ 71 w 142"/>
                <a:gd name="T73" fmla="*/ 14 h 133"/>
                <a:gd name="T74" fmla="*/ 113 w 142"/>
                <a:gd name="T75" fmla="*/ 44 h 133"/>
                <a:gd name="T76" fmla="*/ 113 w 142"/>
                <a:gd name="T77" fmla="*/ 121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2" h="133">
                  <a:moveTo>
                    <a:pt x="138" y="47"/>
                  </a:moveTo>
                  <a:cubicBezTo>
                    <a:pt x="114" y="30"/>
                    <a:pt x="114" y="30"/>
                    <a:pt x="114" y="30"/>
                  </a:cubicBezTo>
                  <a:cubicBezTo>
                    <a:pt x="114" y="12"/>
                    <a:pt x="114" y="12"/>
                    <a:pt x="114" y="12"/>
                  </a:cubicBezTo>
                  <a:cubicBezTo>
                    <a:pt x="114" y="9"/>
                    <a:pt x="111" y="6"/>
                    <a:pt x="108" y="6"/>
                  </a:cubicBezTo>
                  <a:cubicBezTo>
                    <a:pt x="104" y="6"/>
                    <a:pt x="104" y="6"/>
                    <a:pt x="104" y="6"/>
                  </a:cubicBezTo>
                  <a:cubicBezTo>
                    <a:pt x="100" y="6"/>
                    <a:pt x="98" y="9"/>
                    <a:pt x="98" y="12"/>
                  </a:cubicBezTo>
                  <a:cubicBezTo>
                    <a:pt x="98" y="18"/>
                    <a:pt x="98" y="18"/>
                    <a:pt x="98" y="18"/>
                  </a:cubicBezTo>
                  <a:cubicBezTo>
                    <a:pt x="74" y="2"/>
                    <a:pt x="74" y="2"/>
                    <a:pt x="74" y="2"/>
                  </a:cubicBezTo>
                  <a:cubicBezTo>
                    <a:pt x="72" y="0"/>
                    <a:pt x="70" y="0"/>
                    <a:pt x="68" y="2"/>
                  </a:cubicBezTo>
                  <a:cubicBezTo>
                    <a:pt x="4" y="47"/>
                    <a:pt x="4" y="47"/>
                    <a:pt x="4" y="47"/>
                  </a:cubicBezTo>
                  <a:cubicBezTo>
                    <a:pt x="1" y="49"/>
                    <a:pt x="0" y="53"/>
                    <a:pt x="2" y="56"/>
                  </a:cubicBezTo>
                  <a:cubicBezTo>
                    <a:pt x="4" y="58"/>
                    <a:pt x="8" y="59"/>
                    <a:pt x="10" y="57"/>
                  </a:cubicBezTo>
                  <a:cubicBezTo>
                    <a:pt x="17" y="52"/>
                    <a:pt x="17" y="52"/>
                    <a:pt x="17" y="52"/>
                  </a:cubicBezTo>
                  <a:cubicBezTo>
                    <a:pt x="17" y="123"/>
                    <a:pt x="17" y="123"/>
                    <a:pt x="17" y="123"/>
                  </a:cubicBezTo>
                  <a:cubicBezTo>
                    <a:pt x="17" y="129"/>
                    <a:pt x="21" y="133"/>
                    <a:pt x="27" y="133"/>
                  </a:cubicBezTo>
                  <a:cubicBezTo>
                    <a:pt x="115" y="133"/>
                    <a:pt x="115" y="133"/>
                    <a:pt x="115" y="133"/>
                  </a:cubicBezTo>
                  <a:cubicBezTo>
                    <a:pt x="121" y="133"/>
                    <a:pt x="125" y="129"/>
                    <a:pt x="125" y="123"/>
                  </a:cubicBezTo>
                  <a:cubicBezTo>
                    <a:pt x="125" y="52"/>
                    <a:pt x="125" y="52"/>
                    <a:pt x="125" y="52"/>
                  </a:cubicBezTo>
                  <a:cubicBezTo>
                    <a:pt x="132" y="57"/>
                    <a:pt x="132" y="57"/>
                    <a:pt x="132" y="57"/>
                  </a:cubicBezTo>
                  <a:cubicBezTo>
                    <a:pt x="133" y="58"/>
                    <a:pt x="134" y="58"/>
                    <a:pt x="135" y="58"/>
                  </a:cubicBezTo>
                  <a:cubicBezTo>
                    <a:pt x="137" y="58"/>
                    <a:pt x="139" y="57"/>
                    <a:pt x="140" y="56"/>
                  </a:cubicBezTo>
                  <a:cubicBezTo>
                    <a:pt x="142" y="53"/>
                    <a:pt x="141" y="49"/>
                    <a:pt x="138" y="47"/>
                  </a:cubicBezTo>
                  <a:close/>
                  <a:moveTo>
                    <a:pt x="83" y="121"/>
                  </a:moveTo>
                  <a:cubicBezTo>
                    <a:pt x="59" y="121"/>
                    <a:pt x="59" y="121"/>
                    <a:pt x="59" y="121"/>
                  </a:cubicBezTo>
                  <a:cubicBezTo>
                    <a:pt x="59" y="84"/>
                    <a:pt x="59" y="84"/>
                    <a:pt x="59" y="84"/>
                  </a:cubicBezTo>
                  <a:cubicBezTo>
                    <a:pt x="83" y="84"/>
                    <a:pt x="83" y="84"/>
                    <a:pt x="83" y="84"/>
                  </a:cubicBezTo>
                  <a:lnTo>
                    <a:pt x="83" y="121"/>
                  </a:lnTo>
                  <a:close/>
                  <a:moveTo>
                    <a:pt x="113" y="121"/>
                  </a:moveTo>
                  <a:cubicBezTo>
                    <a:pt x="95" y="121"/>
                    <a:pt x="95" y="121"/>
                    <a:pt x="95" y="121"/>
                  </a:cubicBezTo>
                  <a:cubicBezTo>
                    <a:pt x="95" y="82"/>
                    <a:pt x="95" y="82"/>
                    <a:pt x="95" y="82"/>
                  </a:cubicBezTo>
                  <a:cubicBezTo>
                    <a:pt x="95" y="76"/>
                    <a:pt x="90" y="72"/>
                    <a:pt x="85" y="72"/>
                  </a:cubicBezTo>
                  <a:cubicBezTo>
                    <a:pt x="57" y="72"/>
                    <a:pt x="57" y="72"/>
                    <a:pt x="57" y="72"/>
                  </a:cubicBezTo>
                  <a:cubicBezTo>
                    <a:pt x="52" y="72"/>
                    <a:pt x="47" y="76"/>
                    <a:pt x="47" y="82"/>
                  </a:cubicBezTo>
                  <a:cubicBezTo>
                    <a:pt x="47" y="121"/>
                    <a:pt x="47" y="121"/>
                    <a:pt x="47" y="121"/>
                  </a:cubicBezTo>
                  <a:cubicBezTo>
                    <a:pt x="29" y="121"/>
                    <a:pt x="29" y="121"/>
                    <a:pt x="29" y="121"/>
                  </a:cubicBezTo>
                  <a:cubicBezTo>
                    <a:pt x="29" y="44"/>
                    <a:pt x="29" y="44"/>
                    <a:pt x="29" y="44"/>
                  </a:cubicBezTo>
                  <a:cubicBezTo>
                    <a:pt x="71" y="14"/>
                    <a:pt x="71" y="14"/>
                    <a:pt x="71" y="14"/>
                  </a:cubicBezTo>
                  <a:cubicBezTo>
                    <a:pt x="113" y="44"/>
                    <a:pt x="113" y="44"/>
                    <a:pt x="113" y="44"/>
                  </a:cubicBezTo>
                  <a:lnTo>
                    <a:pt x="113" y="121"/>
                  </a:lnTo>
                  <a:close/>
                </a:path>
              </a:pathLst>
            </a:custGeom>
            <a:solidFill>
              <a:schemeClr val="bg1"/>
            </a:solidFill>
            <a:ln>
              <a:noFill/>
            </a:ln>
          </p:spPr>
          <p:txBody>
            <a:bodyPr lIns="91455" tIns="45728" rIns="91455" bIns="45728"/>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lumMod val="50000"/>
                  </a:srgbClr>
                </a:solidFill>
                <a:effectLst/>
                <a:uLnTx/>
                <a:uFillTx/>
                <a:latin typeface="思源黑体 CN Bold" panose="020B0800000000000000" pitchFamily="34" charset="-122"/>
                <a:ea typeface="思源黑体 CN Bold" panose="020B0800000000000000" pitchFamily="34" charset="-122"/>
                <a:cs typeface="+mn-ea"/>
                <a:sym typeface="+mn-lt"/>
              </a:endParaRPr>
            </a:p>
          </p:txBody>
        </p:sp>
      </p:grpSp>
      <p:grpSp>
        <p:nvGrpSpPr>
          <p:cNvPr id="64" name="组合 63"/>
          <p:cNvGrpSpPr/>
          <p:nvPr/>
        </p:nvGrpSpPr>
        <p:grpSpPr>
          <a:xfrm>
            <a:off x="8328946" y="1989280"/>
            <a:ext cx="2336988" cy="1087055"/>
            <a:chOff x="8514765" y="2002335"/>
            <a:chExt cx="2336988" cy="1087055"/>
          </a:xfrm>
        </p:grpSpPr>
        <p:sp>
          <p:nvSpPr>
            <p:cNvPr id="65" name="文本框 64"/>
            <p:cNvSpPr txBox="1"/>
            <p:nvPr/>
          </p:nvSpPr>
          <p:spPr>
            <a:xfrm>
              <a:off x="8514765" y="2002335"/>
              <a:ext cx="2336987" cy="396240"/>
            </a:xfrm>
            <a:prstGeom prst="rect">
              <a:avLst/>
            </a:prstGeom>
            <a:noFill/>
          </p:spPr>
          <p:txBody>
            <a:bodyPr wrap="square" rtlCol="0">
              <a:spAutoFit/>
            </a:bodyPr>
            <a:lstStyle/>
            <a:p>
              <a:pPr>
                <a:spcBef>
                  <a:spcPct val="0"/>
                </a:spcBef>
                <a:buClr>
                  <a:schemeClr val="tx1">
                    <a:lumMod val="85000"/>
                    <a:lumOff val="15000"/>
                  </a:schemeClr>
                </a:buClr>
                <a:buSzPct val="105000"/>
                <a:defRPr/>
              </a:pPr>
              <a:r>
                <a:rPr lang="en-US" altLang="zh-CN" sz="2000" kern="0">
                  <a:solidFill>
                    <a:schemeClr val="tx1">
                      <a:lumMod val="85000"/>
                      <a:lumOff val="15000"/>
                    </a:schemeClr>
                  </a:solidFill>
                  <a:latin typeface="思源黑体 CN Bold" panose="020B0800000000000000" pitchFamily="34" charset="-122"/>
                  <a:ea typeface="思源黑体 CN Bold" panose="020B0800000000000000" pitchFamily="34" charset="-122"/>
                </a:rPr>
                <a:t>02.保障公民权利</a:t>
              </a:r>
            </a:p>
          </p:txBody>
        </p:sp>
        <p:sp>
          <p:nvSpPr>
            <p:cNvPr id="66" name="文本框 65"/>
            <p:cNvSpPr txBox="1"/>
            <p:nvPr/>
          </p:nvSpPr>
          <p:spPr>
            <a:xfrm>
              <a:off x="8514766" y="2296737"/>
              <a:ext cx="2336987" cy="822960"/>
            </a:xfrm>
            <a:prstGeom prst="rect">
              <a:avLst/>
            </a:prstGeom>
            <a:noFill/>
          </p:spPr>
          <p:txBody>
            <a:bodyPr wrap="square" rtlCol="0">
              <a:spAutoFit/>
            </a:bodyPr>
            <a:lstStyle/>
            <a:p>
              <a:pPr lvl="0">
                <a:lnSpc>
                  <a:spcPct val="150000"/>
                </a:lnSpc>
              </a:pPr>
              <a:r>
                <a:rPr lang="zh-CN" altLang="en-US" sz="1600" kern="0">
                  <a:solidFill>
                    <a:schemeClr val="tx1">
                      <a:lumMod val="85000"/>
                      <a:lumOff val="15000"/>
                    </a:schemeClr>
                  </a:solidFill>
                  <a:latin typeface="思源黑体 CN Light" panose="020B0300000000000000" pitchFamily="34" charset="-122"/>
                  <a:ea typeface="思源黑体 CN Light" panose="020B0300000000000000" pitchFamily="34" charset="-122"/>
                </a:rPr>
                <a:t>只要有希望在，社会就是稳定的。</a:t>
              </a:r>
            </a:p>
          </p:txBody>
        </p:sp>
      </p:grpSp>
      <p:grpSp>
        <p:nvGrpSpPr>
          <p:cNvPr id="67" name="组合 66"/>
          <p:cNvGrpSpPr/>
          <p:nvPr/>
        </p:nvGrpSpPr>
        <p:grpSpPr>
          <a:xfrm>
            <a:off x="8328946" y="4234043"/>
            <a:ext cx="2502623" cy="1087055"/>
            <a:chOff x="8514765" y="2002335"/>
            <a:chExt cx="2502623" cy="1087055"/>
          </a:xfrm>
        </p:grpSpPr>
        <p:sp>
          <p:nvSpPr>
            <p:cNvPr id="68" name="文本框 67"/>
            <p:cNvSpPr txBox="1"/>
            <p:nvPr/>
          </p:nvSpPr>
          <p:spPr>
            <a:xfrm>
              <a:off x="8514764" y="2002335"/>
              <a:ext cx="2502623" cy="396240"/>
            </a:xfrm>
            <a:prstGeom prst="rect">
              <a:avLst/>
            </a:prstGeom>
            <a:noFill/>
          </p:spPr>
          <p:txBody>
            <a:bodyPr wrap="square" rtlCol="0">
              <a:spAutoFit/>
            </a:bodyPr>
            <a:lstStyle/>
            <a:p>
              <a:pPr>
                <a:spcBef>
                  <a:spcPct val="0"/>
                </a:spcBef>
                <a:buClr>
                  <a:schemeClr val="tx1">
                    <a:lumMod val="85000"/>
                    <a:lumOff val="15000"/>
                  </a:schemeClr>
                </a:buClr>
                <a:buSzPct val="105000"/>
                <a:defRPr/>
              </a:pPr>
              <a:r>
                <a:rPr lang="en-US" altLang="zh-CN" sz="2000" kern="0">
                  <a:solidFill>
                    <a:schemeClr val="tx1">
                      <a:lumMod val="85000"/>
                      <a:lumOff val="15000"/>
                    </a:schemeClr>
                  </a:solidFill>
                  <a:latin typeface="思源黑体 CN Bold" panose="020B0800000000000000" pitchFamily="34" charset="-122"/>
                  <a:ea typeface="思源黑体 CN Bold" panose="020B0800000000000000" pitchFamily="34" charset="-122"/>
                </a:rPr>
                <a:t>04.制度要不断健全</a:t>
              </a:r>
            </a:p>
          </p:txBody>
        </p:sp>
        <p:sp>
          <p:nvSpPr>
            <p:cNvPr id="69" name="文本框 68"/>
            <p:cNvSpPr txBox="1"/>
            <p:nvPr/>
          </p:nvSpPr>
          <p:spPr>
            <a:xfrm>
              <a:off x="8514766" y="2296737"/>
              <a:ext cx="2336987" cy="822960"/>
            </a:xfrm>
            <a:prstGeom prst="rect">
              <a:avLst/>
            </a:prstGeom>
            <a:noFill/>
          </p:spPr>
          <p:txBody>
            <a:bodyPr wrap="square" rtlCol="0">
              <a:spAutoFit/>
            </a:bodyPr>
            <a:lstStyle/>
            <a:p>
              <a:pPr lvl="0">
                <a:lnSpc>
                  <a:spcPct val="150000"/>
                </a:lnSpc>
              </a:pPr>
              <a:r>
                <a:rPr lang="zh-CN" altLang="en-US" sz="1600" kern="0">
                  <a:solidFill>
                    <a:schemeClr val="tx1">
                      <a:lumMod val="85000"/>
                      <a:lumOff val="15000"/>
                    </a:schemeClr>
                  </a:solidFill>
                  <a:latin typeface="思源黑体 CN Light" panose="020B0300000000000000" pitchFamily="34" charset="-122"/>
                  <a:ea typeface="思源黑体 CN Light" panose="020B0300000000000000" pitchFamily="34" charset="-122"/>
                </a:rPr>
                <a:t>危险防范意识，制度要不断健全。</a:t>
              </a:r>
            </a:p>
          </p:txBody>
        </p:sp>
      </p:grpSp>
      <p:grpSp>
        <p:nvGrpSpPr>
          <p:cNvPr id="70" name="组合 69"/>
          <p:cNvGrpSpPr/>
          <p:nvPr/>
        </p:nvGrpSpPr>
        <p:grpSpPr>
          <a:xfrm flipH="1">
            <a:off x="1276350" y="1989280"/>
            <a:ext cx="2421067" cy="1456387"/>
            <a:chOff x="8514766" y="2002335"/>
            <a:chExt cx="2421067" cy="1456387"/>
          </a:xfrm>
        </p:grpSpPr>
        <p:sp>
          <p:nvSpPr>
            <p:cNvPr id="71" name="文本框 70"/>
            <p:cNvSpPr txBox="1"/>
            <p:nvPr/>
          </p:nvSpPr>
          <p:spPr>
            <a:xfrm>
              <a:off x="8514767" y="2002335"/>
              <a:ext cx="2421067" cy="396240"/>
            </a:xfrm>
            <a:prstGeom prst="rect">
              <a:avLst/>
            </a:prstGeom>
            <a:noFill/>
          </p:spPr>
          <p:txBody>
            <a:bodyPr wrap="square" rtlCol="0">
              <a:spAutoFit/>
            </a:bodyPr>
            <a:lstStyle/>
            <a:p>
              <a:pPr algn="r">
                <a:spcBef>
                  <a:spcPct val="0"/>
                </a:spcBef>
                <a:buClr>
                  <a:schemeClr val="tx1">
                    <a:lumMod val="85000"/>
                    <a:lumOff val="15000"/>
                  </a:schemeClr>
                </a:buClr>
                <a:buSzPct val="105000"/>
                <a:defRPr/>
              </a:pPr>
              <a:r>
                <a:rPr lang="en-US" altLang="zh-CN" sz="2000" kern="0">
                  <a:solidFill>
                    <a:schemeClr val="tx1">
                      <a:lumMod val="85000"/>
                      <a:lumOff val="15000"/>
                    </a:schemeClr>
                  </a:solidFill>
                  <a:latin typeface="思源黑体 CN Bold" panose="020B0800000000000000" pitchFamily="34" charset="-122"/>
                  <a:ea typeface="思源黑体 CN Bold" panose="020B0800000000000000" pitchFamily="34" charset="-122"/>
                </a:rPr>
                <a:t>01.约束公共权力</a:t>
              </a:r>
            </a:p>
          </p:txBody>
        </p:sp>
        <p:sp>
          <p:nvSpPr>
            <p:cNvPr id="72" name="文本框 71"/>
            <p:cNvSpPr txBox="1"/>
            <p:nvPr/>
          </p:nvSpPr>
          <p:spPr>
            <a:xfrm>
              <a:off x="8514767" y="2296737"/>
              <a:ext cx="2336987" cy="1188720"/>
            </a:xfrm>
            <a:prstGeom prst="rect">
              <a:avLst/>
            </a:prstGeom>
            <a:noFill/>
          </p:spPr>
          <p:txBody>
            <a:bodyPr wrap="square" rtlCol="0">
              <a:spAutoFit/>
            </a:bodyPr>
            <a:lstStyle/>
            <a:p>
              <a:pPr lvl="0" algn="r">
                <a:lnSpc>
                  <a:spcPct val="150000"/>
                </a:lnSpc>
              </a:pPr>
              <a:r>
                <a:rPr lang="zh-CN" altLang="en-US" sz="1600" kern="0">
                  <a:solidFill>
                    <a:schemeClr val="tx1">
                      <a:lumMod val="85000"/>
                      <a:lumOff val="15000"/>
                    </a:schemeClr>
                  </a:solidFill>
                  <a:latin typeface="思源黑体 CN Light" panose="020B0300000000000000" pitchFamily="34" charset="-122"/>
                  <a:ea typeface="思源黑体 CN Light" panose="020B0300000000000000" pitchFamily="34" charset="-122"/>
                </a:rPr>
                <a:t>防止权力滥用，十八大以后大量“打虎拍蝇”事件。</a:t>
              </a:r>
            </a:p>
          </p:txBody>
        </p:sp>
      </p:grpSp>
      <p:grpSp>
        <p:nvGrpSpPr>
          <p:cNvPr id="73" name="组合 72"/>
          <p:cNvGrpSpPr/>
          <p:nvPr/>
        </p:nvGrpSpPr>
        <p:grpSpPr>
          <a:xfrm flipH="1">
            <a:off x="1190625" y="4234043"/>
            <a:ext cx="2506792" cy="1087055"/>
            <a:chOff x="8514766" y="2002335"/>
            <a:chExt cx="2506792" cy="1087055"/>
          </a:xfrm>
        </p:grpSpPr>
        <p:sp>
          <p:nvSpPr>
            <p:cNvPr id="74" name="文本框 73"/>
            <p:cNvSpPr txBox="1"/>
            <p:nvPr/>
          </p:nvSpPr>
          <p:spPr>
            <a:xfrm>
              <a:off x="8514767" y="2002335"/>
              <a:ext cx="2421067" cy="396240"/>
            </a:xfrm>
            <a:prstGeom prst="rect">
              <a:avLst/>
            </a:prstGeom>
            <a:noFill/>
          </p:spPr>
          <p:txBody>
            <a:bodyPr wrap="square" rtlCol="0">
              <a:spAutoFit/>
            </a:bodyPr>
            <a:lstStyle/>
            <a:p>
              <a:pPr algn="r">
                <a:spcBef>
                  <a:spcPct val="0"/>
                </a:spcBef>
                <a:buClr>
                  <a:schemeClr val="tx1">
                    <a:lumMod val="85000"/>
                    <a:lumOff val="15000"/>
                  </a:schemeClr>
                </a:buClr>
                <a:buSzPct val="105000"/>
                <a:defRPr/>
              </a:pPr>
              <a:r>
                <a:rPr lang="en-US" altLang="zh-CN" sz="2000" kern="0">
                  <a:solidFill>
                    <a:schemeClr val="tx1">
                      <a:lumMod val="85000"/>
                      <a:lumOff val="15000"/>
                    </a:schemeClr>
                  </a:solidFill>
                  <a:latin typeface="思源黑体 CN Bold" panose="020B0800000000000000" pitchFamily="34" charset="-122"/>
                  <a:ea typeface="思源黑体 CN Bold" panose="020B0800000000000000" pitchFamily="34" charset="-122"/>
                </a:rPr>
                <a:t>03.学生是特殊群体</a:t>
              </a:r>
            </a:p>
          </p:txBody>
        </p:sp>
        <p:sp>
          <p:nvSpPr>
            <p:cNvPr id="75" name="文本框 74"/>
            <p:cNvSpPr txBox="1"/>
            <p:nvPr/>
          </p:nvSpPr>
          <p:spPr>
            <a:xfrm>
              <a:off x="8514767" y="2296737"/>
              <a:ext cx="2506792" cy="822960"/>
            </a:xfrm>
            <a:prstGeom prst="rect">
              <a:avLst/>
            </a:prstGeom>
            <a:noFill/>
          </p:spPr>
          <p:txBody>
            <a:bodyPr wrap="square" rtlCol="0">
              <a:spAutoFit/>
            </a:bodyPr>
            <a:lstStyle/>
            <a:p>
              <a:pPr lvl="0" algn="r">
                <a:lnSpc>
                  <a:spcPct val="150000"/>
                </a:lnSpc>
              </a:pPr>
              <a:r>
                <a:rPr lang="zh-CN" altLang="en-US" sz="1600" kern="0">
                  <a:solidFill>
                    <a:schemeClr val="tx1">
                      <a:lumMod val="85000"/>
                      <a:lumOff val="15000"/>
                    </a:schemeClr>
                  </a:solidFill>
                  <a:latin typeface="思源黑体 CN Light" panose="020B0300000000000000" pitchFamily="34" charset="-122"/>
                  <a:ea typeface="思源黑体 CN Light" panose="020B0300000000000000" pitchFamily="34" charset="-122"/>
                </a:rPr>
                <a:t>学生是特殊群体，学校的教育、管理和保护责任。</a:t>
              </a: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500"/>
                                        <p:tgtEl>
                                          <p:spTgt spid="41"/>
                                        </p:tgtEl>
                                      </p:cBhvr>
                                    </p:animEffect>
                                    <p:anim calcmode="lin" valueType="num">
                                      <p:cBhvr>
                                        <p:cTn id="8" dur="500" fill="hold"/>
                                        <p:tgtEl>
                                          <p:spTgt spid="41"/>
                                        </p:tgtEl>
                                        <p:attrNameLst>
                                          <p:attrName>ppt_x</p:attrName>
                                        </p:attrNameLst>
                                      </p:cBhvr>
                                      <p:tavLst>
                                        <p:tav tm="0">
                                          <p:val>
                                            <p:strVal val="#ppt_x"/>
                                          </p:val>
                                        </p:tav>
                                        <p:tav tm="100000">
                                          <p:val>
                                            <p:strVal val="#ppt_x"/>
                                          </p:val>
                                        </p:tav>
                                      </p:tavLst>
                                    </p:anim>
                                    <p:anim calcmode="lin" valueType="num">
                                      <p:cBhvr>
                                        <p:cTn id="9" dur="500" fill="hold"/>
                                        <p:tgtEl>
                                          <p:spTgt spid="41"/>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70"/>
                                        </p:tgtEl>
                                        <p:attrNameLst>
                                          <p:attrName>style.visibility</p:attrName>
                                        </p:attrNameLst>
                                      </p:cBhvr>
                                      <p:to>
                                        <p:strVal val="visible"/>
                                      </p:to>
                                    </p:set>
                                    <p:animEffect transition="in" filter="fade">
                                      <p:cBhvr>
                                        <p:cTn id="13" dur="500"/>
                                        <p:tgtEl>
                                          <p:spTgt spid="70"/>
                                        </p:tgtEl>
                                      </p:cBhvr>
                                    </p:animEffect>
                                    <p:anim calcmode="lin" valueType="num">
                                      <p:cBhvr>
                                        <p:cTn id="14" dur="500" fill="hold"/>
                                        <p:tgtEl>
                                          <p:spTgt spid="70"/>
                                        </p:tgtEl>
                                        <p:attrNameLst>
                                          <p:attrName>ppt_x</p:attrName>
                                        </p:attrNameLst>
                                      </p:cBhvr>
                                      <p:tavLst>
                                        <p:tav tm="0">
                                          <p:val>
                                            <p:strVal val="#ppt_x"/>
                                          </p:val>
                                        </p:tav>
                                        <p:tav tm="100000">
                                          <p:val>
                                            <p:strVal val="#ppt_x"/>
                                          </p:val>
                                        </p:tav>
                                      </p:tavLst>
                                    </p:anim>
                                    <p:anim calcmode="lin" valueType="num">
                                      <p:cBhvr>
                                        <p:cTn id="15" dur="500" fill="hold"/>
                                        <p:tgtEl>
                                          <p:spTgt spid="70"/>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000"/>
                            </p:stCondLst>
                            <p:childTnLst>
                              <p:par>
                                <p:cTn id="17" presetID="42" presetClass="entr" presetSubtype="0" fill="hold" nodeType="afterEffect">
                                  <p:stCondLst>
                                    <p:cond delay="0"/>
                                  </p:stCondLst>
                                  <p:childTnLst>
                                    <p:set>
                                      <p:cBhvr>
                                        <p:cTn id="18" dur="1" fill="hold">
                                          <p:stCondLst>
                                            <p:cond delay="0"/>
                                          </p:stCondLst>
                                        </p:cTn>
                                        <p:tgtEl>
                                          <p:spTgt spid="73"/>
                                        </p:tgtEl>
                                        <p:attrNameLst>
                                          <p:attrName>style.visibility</p:attrName>
                                        </p:attrNameLst>
                                      </p:cBhvr>
                                      <p:to>
                                        <p:strVal val="visible"/>
                                      </p:to>
                                    </p:set>
                                    <p:animEffect transition="in" filter="fade">
                                      <p:cBhvr>
                                        <p:cTn id="19" dur="500"/>
                                        <p:tgtEl>
                                          <p:spTgt spid="73"/>
                                        </p:tgtEl>
                                      </p:cBhvr>
                                    </p:animEffect>
                                    <p:anim calcmode="lin" valueType="num">
                                      <p:cBhvr>
                                        <p:cTn id="20" dur="500" fill="hold"/>
                                        <p:tgtEl>
                                          <p:spTgt spid="73"/>
                                        </p:tgtEl>
                                        <p:attrNameLst>
                                          <p:attrName>ppt_x</p:attrName>
                                        </p:attrNameLst>
                                      </p:cBhvr>
                                      <p:tavLst>
                                        <p:tav tm="0">
                                          <p:val>
                                            <p:strVal val="#ppt_x"/>
                                          </p:val>
                                        </p:tav>
                                        <p:tav tm="100000">
                                          <p:val>
                                            <p:strVal val="#ppt_x"/>
                                          </p:val>
                                        </p:tav>
                                      </p:tavLst>
                                    </p:anim>
                                    <p:anim calcmode="lin" valueType="num">
                                      <p:cBhvr>
                                        <p:cTn id="21" dur="500" fill="hold"/>
                                        <p:tgtEl>
                                          <p:spTgt spid="73"/>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1500"/>
                            </p:stCondLst>
                            <p:childTnLst>
                              <p:par>
                                <p:cTn id="23" presetID="42" presetClass="entr" presetSubtype="0" fill="hold" nodeType="afterEffect">
                                  <p:stCondLst>
                                    <p:cond delay="0"/>
                                  </p:stCondLst>
                                  <p:childTnLst>
                                    <p:set>
                                      <p:cBhvr>
                                        <p:cTn id="24" dur="1" fill="hold">
                                          <p:stCondLst>
                                            <p:cond delay="0"/>
                                          </p:stCondLst>
                                        </p:cTn>
                                        <p:tgtEl>
                                          <p:spTgt spid="64"/>
                                        </p:tgtEl>
                                        <p:attrNameLst>
                                          <p:attrName>style.visibility</p:attrName>
                                        </p:attrNameLst>
                                      </p:cBhvr>
                                      <p:to>
                                        <p:strVal val="visible"/>
                                      </p:to>
                                    </p:set>
                                    <p:animEffect transition="in" filter="fade">
                                      <p:cBhvr>
                                        <p:cTn id="25" dur="500"/>
                                        <p:tgtEl>
                                          <p:spTgt spid="64"/>
                                        </p:tgtEl>
                                      </p:cBhvr>
                                    </p:animEffect>
                                    <p:anim calcmode="lin" valueType="num">
                                      <p:cBhvr>
                                        <p:cTn id="26" dur="500" fill="hold"/>
                                        <p:tgtEl>
                                          <p:spTgt spid="64"/>
                                        </p:tgtEl>
                                        <p:attrNameLst>
                                          <p:attrName>ppt_x</p:attrName>
                                        </p:attrNameLst>
                                      </p:cBhvr>
                                      <p:tavLst>
                                        <p:tav tm="0">
                                          <p:val>
                                            <p:strVal val="#ppt_x"/>
                                          </p:val>
                                        </p:tav>
                                        <p:tav tm="100000">
                                          <p:val>
                                            <p:strVal val="#ppt_x"/>
                                          </p:val>
                                        </p:tav>
                                      </p:tavLst>
                                    </p:anim>
                                    <p:anim calcmode="lin" valueType="num">
                                      <p:cBhvr>
                                        <p:cTn id="27" dur="500" fill="hold"/>
                                        <p:tgtEl>
                                          <p:spTgt spid="64"/>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2000"/>
                            </p:stCondLst>
                            <p:childTnLst>
                              <p:par>
                                <p:cTn id="29" presetID="42" presetClass="entr" presetSubtype="0" fill="hold" nodeType="afterEffect">
                                  <p:stCondLst>
                                    <p:cond delay="0"/>
                                  </p:stCondLst>
                                  <p:childTnLst>
                                    <p:set>
                                      <p:cBhvr>
                                        <p:cTn id="30" dur="1" fill="hold">
                                          <p:stCondLst>
                                            <p:cond delay="0"/>
                                          </p:stCondLst>
                                        </p:cTn>
                                        <p:tgtEl>
                                          <p:spTgt spid="67"/>
                                        </p:tgtEl>
                                        <p:attrNameLst>
                                          <p:attrName>style.visibility</p:attrName>
                                        </p:attrNameLst>
                                      </p:cBhvr>
                                      <p:to>
                                        <p:strVal val="visible"/>
                                      </p:to>
                                    </p:set>
                                    <p:animEffect transition="in" filter="fade">
                                      <p:cBhvr>
                                        <p:cTn id="31" dur="500"/>
                                        <p:tgtEl>
                                          <p:spTgt spid="67"/>
                                        </p:tgtEl>
                                      </p:cBhvr>
                                    </p:animEffect>
                                    <p:anim calcmode="lin" valueType="num">
                                      <p:cBhvr>
                                        <p:cTn id="32" dur="500" fill="hold"/>
                                        <p:tgtEl>
                                          <p:spTgt spid="67"/>
                                        </p:tgtEl>
                                        <p:attrNameLst>
                                          <p:attrName>ppt_x</p:attrName>
                                        </p:attrNameLst>
                                      </p:cBhvr>
                                      <p:tavLst>
                                        <p:tav tm="0">
                                          <p:val>
                                            <p:strVal val="#ppt_x"/>
                                          </p:val>
                                        </p:tav>
                                        <p:tav tm="100000">
                                          <p:val>
                                            <p:strVal val="#ppt_x"/>
                                          </p:val>
                                        </p:tav>
                                      </p:tavLst>
                                    </p:anim>
                                    <p:anim calcmode="lin" valueType="num">
                                      <p:cBhvr>
                                        <p:cTn id="33" dur="500" fill="hold"/>
                                        <p:tgtEl>
                                          <p:spTgt spid="6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pic>
        <p:nvPicPr>
          <p:cNvPr id="3" name="图形 2"/>
          <p:cNvPicPr>
            <a:picLocks noChangeAspect="1"/>
          </p:cNvPicPr>
          <p:nvPr/>
        </p:nvPicPr>
        <p:blipFill>
          <a:blip r:embed="rId2">
            <a:extLst>
              <a:ext uri="{96DAC541-7B7A-43D3-8B79-37D633B846F1}">
                <asvg:svgBlip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r:embed="rId3"/>
              </a:ext>
            </a:extLst>
          </a:blip>
          <a:stretch>
            <a:fillRect/>
          </a:stretch>
        </p:blipFill>
        <p:spPr>
          <a:xfrm>
            <a:off x="0" y="-991577"/>
            <a:ext cx="12192000" cy="9730154"/>
          </a:xfrm>
          <a:prstGeom prst="rect">
            <a:avLst/>
          </a:prstGeom>
        </p:spPr>
      </p:pic>
      <p:pic>
        <p:nvPicPr>
          <p:cNvPr id="5" name="图形 4"/>
          <p:cNvPicPr>
            <a:picLocks noChangeAspect="1"/>
          </p:cNvPicPr>
          <p:nvPr/>
        </p:nvPicPr>
        <p:blipFill>
          <a:blip r:embed="rId4" cstate="email">
            <a:extLst>
              <a:ext uri="{28A0092B-C50C-407E-A947-70E740481C1C}">
                <a14:useLocalDpi xmlns:a14="http://schemas.microsoft.com/office/drawing/2010/main"/>
              </a:ext>
              <a:ext uri="{96DAC541-7B7A-43D3-8B79-37D633B846F1}">
                <asvg:svgBlip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r:embed="rId5"/>
              </a:ext>
            </a:extLst>
          </a:blip>
          <a:stretch>
            <a:fillRect/>
          </a:stretch>
        </p:blipFill>
        <p:spPr>
          <a:xfrm>
            <a:off x="4052370" y="4362452"/>
            <a:ext cx="4329630" cy="2495548"/>
          </a:xfrm>
          <a:prstGeom prst="rect">
            <a:avLst/>
          </a:prstGeom>
        </p:spPr>
      </p:pic>
      <p:grpSp>
        <p:nvGrpSpPr>
          <p:cNvPr id="7" name="组合 6"/>
          <p:cNvGrpSpPr/>
          <p:nvPr/>
        </p:nvGrpSpPr>
        <p:grpSpPr>
          <a:xfrm>
            <a:off x="1821180" y="1017182"/>
            <a:ext cx="8549640" cy="2700553"/>
            <a:chOff x="1821180" y="1017182"/>
            <a:chExt cx="8549640" cy="2700553"/>
          </a:xfrm>
        </p:grpSpPr>
        <p:sp>
          <p:nvSpPr>
            <p:cNvPr id="2" name="矩形: 圆角 1"/>
            <p:cNvSpPr/>
            <p:nvPr/>
          </p:nvSpPr>
          <p:spPr>
            <a:xfrm>
              <a:off x="1821180" y="1017182"/>
              <a:ext cx="8549640" cy="2700553"/>
            </a:xfrm>
            <a:prstGeom prst="roundRect">
              <a:avLst>
                <a:gd name="adj" fmla="val 11778"/>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Bold" panose="020B0800000000000000" pitchFamily="34" charset="-122"/>
                <a:ea typeface="思源黑体 CN Bold" panose="020B0800000000000000" pitchFamily="34" charset="-122"/>
              </a:endParaRPr>
            </a:p>
          </p:txBody>
        </p:sp>
        <p:sp>
          <p:nvSpPr>
            <p:cNvPr id="43" name="文本框 42"/>
            <p:cNvSpPr txBox="1"/>
            <p:nvPr/>
          </p:nvSpPr>
          <p:spPr>
            <a:xfrm>
              <a:off x="2390775" y="2257411"/>
              <a:ext cx="7410450" cy="762000"/>
            </a:xfrm>
            <a:prstGeom prst="rect">
              <a:avLst/>
            </a:prstGeom>
            <a:noFill/>
          </p:spPr>
          <p:txBody>
            <a:bodyPr wrap="square" rtlCol="0">
              <a:spAutoFit/>
            </a:bodyPr>
            <a:lstStyle/>
            <a:p>
              <a:pPr algn="ctr"/>
              <a:r>
                <a:rPr lang="zh-CN" altLang="en-US" sz="4400">
                  <a:gradFill flip="none" rotWithShape="1">
                    <a:gsLst>
                      <a:gs pos="49000">
                        <a:srgbClr val="D40000"/>
                      </a:gs>
                      <a:gs pos="50000">
                        <a:srgbClr val="AE0001"/>
                      </a:gs>
                    </a:gsLst>
                    <a:lin ang="5400000" scaled="1"/>
                  </a:gradFill>
                  <a:latin typeface="思源黑体 CN Bold" panose="020B0800000000000000" pitchFamily="34" charset="-122"/>
                  <a:ea typeface="思源黑体 CN Bold" panose="020B0800000000000000" pitchFamily="34" charset="-122"/>
                </a:rPr>
                <a:t>校园欺凌的定义和常见形式</a:t>
              </a:r>
            </a:p>
          </p:txBody>
        </p:sp>
        <p:sp>
          <p:nvSpPr>
            <p:cNvPr id="44" name="矩形: 圆角 43"/>
            <p:cNvSpPr/>
            <p:nvPr/>
          </p:nvSpPr>
          <p:spPr>
            <a:xfrm rot="10800000" flipH="1" flipV="1">
              <a:off x="2496000" y="3267106"/>
              <a:ext cx="7200000" cy="36000"/>
            </a:xfrm>
            <a:prstGeom prst="roundRect">
              <a:avLst>
                <a:gd name="adj" fmla="val 50000"/>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latin typeface="思源黑体 CN Bold" panose="020B0800000000000000" pitchFamily="34" charset="-122"/>
                <a:ea typeface="思源黑体 CN Bold" panose="020B0800000000000000" pitchFamily="34" charset="-122"/>
              </a:endParaRPr>
            </a:p>
          </p:txBody>
        </p:sp>
        <p:sp>
          <p:nvSpPr>
            <p:cNvPr id="40" name="文本框 39"/>
            <p:cNvSpPr txBox="1"/>
            <p:nvPr/>
          </p:nvSpPr>
          <p:spPr>
            <a:xfrm>
              <a:off x="4165079" y="1194769"/>
              <a:ext cx="3861841" cy="822960"/>
            </a:xfrm>
            <a:prstGeom prst="rect">
              <a:avLst/>
            </a:prstGeom>
            <a:noFill/>
          </p:spPr>
          <p:txBody>
            <a:bodyPr wrap="square" rtlCol="0">
              <a:spAutoFit/>
            </a:bodyPr>
            <a:lstStyle/>
            <a:p>
              <a:pPr algn="ctr"/>
              <a:r>
                <a:rPr lang="en-US" altLang="zh-CN" sz="4800">
                  <a:gradFill flip="none" rotWithShape="1">
                    <a:gsLst>
                      <a:gs pos="49000">
                        <a:srgbClr val="D40000"/>
                      </a:gs>
                      <a:gs pos="50000">
                        <a:srgbClr val="AE0001"/>
                      </a:gs>
                    </a:gsLst>
                    <a:lin ang="5400000" scaled="1"/>
                  </a:gradFill>
                  <a:latin typeface="思源黑体 CN Bold" panose="020B0800000000000000" pitchFamily="34" charset="-122"/>
                  <a:ea typeface="思源黑体 CN Bold" panose="020B0800000000000000" pitchFamily="34" charset="-122"/>
                </a:rPr>
                <a:t>PART 02</a:t>
              </a:r>
            </a:p>
          </p:txBody>
        </p:sp>
        <p:sp>
          <p:nvSpPr>
            <p:cNvPr id="45" name="矩形: 圆角 44"/>
            <p:cNvSpPr/>
            <p:nvPr/>
          </p:nvSpPr>
          <p:spPr>
            <a:xfrm rot="10800000" flipH="1" flipV="1">
              <a:off x="2496000" y="1999158"/>
              <a:ext cx="7200000" cy="36000"/>
            </a:xfrm>
            <a:prstGeom prst="roundRect">
              <a:avLst>
                <a:gd name="adj" fmla="val 50000"/>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latin typeface="思源黑体 CN Bold" panose="020B0800000000000000" pitchFamily="34" charset="-122"/>
                <a:ea typeface="思源黑体 CN Bold" panose="020B0800000000000000" pitchFamily="34" charset="-122"/>
              </a:endParaRP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anim calcmode="lin" valueType="num">
                                      <p:cBhvr>
                                        <p:cTn id="8" dur="500" fill="hold"/>
                                        <p:tgtEl>
                                          <p:spTgt spid="7"/>
                                        </p:tgtEl>
                                        <p:attrNameLst>
                                          <p:attrName>ppt_x</p:attrName>
                                        </p:attrNameLst>
                                      </p:cBhvr>
                                      <p:tavLst>
                                        <p:tav tm="0">
                                          <p:val>
                                            <p:strVal val="#ppt_x"/>
                                          </p:val>
                                        </p:tav>
                                        <p:tav tm="100000">
                                          <p:val>
                                            <p:strVal val="#ppt_x"/>
                                          </p:val>
                                        </p:tav>
                                      </p:tavLst>
                                    </p:anim>
                                    <p:anim calcmode="lin" valueType="num">
                                      <p:cBhvr>
                                        <p:cTn id="9" dur="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10.xml><?xml version="1.0" encoding="utf-8"?>
<p:tagLst xmlns:a="http://schemas.openxmlformats.org/drawingml/2006/main" xmlns:r="http://schemas.openxmlformats.org/officeDocument/2006/relationships" xmlns:p="http://schemas.openxmlformats.org/presentationml/2006/main">
  <p:tag name="PA" val="v5.2.9"/>
</p:tagLst>
</file>

<file path=ppt/tags/tag11.xml><?xml version="1.0" encoding="utf-8"?>
<p:tagLst xmlns:a="http://schemas.openxmlformats.org/drawingml/2006/main" xmlns:r="http://schemas.openxmlformats.org/officeDocument/2006/relationships" xmlns:p="http://schemas.openxmlformats.org/presentationml/2006/main">
  <p:tag name="PA" val="v5.2.9"/>
</p:tagLst>
</file>

<file path=ppt/tags/tag12.xml><?xml version="1.0" encoding="utf-8"?>
<p:tagLst xmlns:a="http://schemas.openxmlformats.org/drawingml/2006/main" xmlns:r="http://schemas.openxmlformats.org/officeDocument/2006/relationships" xmlns:p="http://schemas.openxmlformats.org/presentationml/2006/main">
  <p:tag name="PA" val="v5.2.9"/>
</p:tagLst>
</file>

<file path=ppt/tags/tag13.xml><?xml version="1.0" encoding="utf-8"?>
<p:tagLst xmlns:a="http://schemas.openxmlformats.org/drawingml/2006/main" xmlns:r="http://schemas.openxmlformats.org/officeDocument/2006/relationships" xmlns:p="http://schemas.openxmlformats.org/presentationml/2006/main">
  <p:tag name="PA" val="v5.2.9"/>
</p:tagLst>
</file>

<file path=ppt/tags/tag14.xml><?xml version="1.0" encoding="utf-8"?>
<p:tagLst xmlns:a="http://schemas.openxmlformats.org/drawingml/2006/main" xmlns:r="http://schemas.openxmlformats.org/officeDocument/2006/relationships" xmlns:p="http://schemas.openxmlformats.org/presentationml/2006/main">
  <p:tag name="PA" val="v5.2.9"/>
</p:tagLst>
</file>

<file path=ppt/tags/tag15.xml><?xml version="1.0" encoding="utf-8"?>
<p:tagLst xmlns:a="http://schemas.openxmlformats.org/drawingml/2006/main" xmlns:r="http://schemas.openxmlformats.org/officeDocument/2006/relationships" xmlns:p="http://schemas.openxmlformats.org/presentationml/2006/main">
  <p:tag name="PA" val="v5.2.9"/>
</p:tagLst>
</file>

<file path=ppt/tags/tag16.xml><?xml version="1.0" encoding="utf-8"?>
<p:tagLst xmlns:a="http://schemas.openxmlformats.org/drawingml/2006/main" xmlns:r="http://schemas.openxmlformats.org/officeDocument/2006/relationships" xmlns:p="http://schemas.openxmlformats.org/presentationml/2006/main">
  <p:tag name="PA" val="v5.2.9"/>
</p:tagLst>
</file>

<file path=ppt/tags/tag17.xml><?xml version="1.0" encoding="utf-8"?>
<p:tagLst xmlns:a="http://schemas.openxmlformats.org/drawingml/2006/main" xmlns:r="http://schemas.openxmlformats.org/officeDocument/2006/relationships" xmlns:p="http://schemas.openxmlformats.org/presentationml/2006/main">
  <p:tag name="PA" val="v5.2.9"/>
</p:tagLst>
</file>

<file path=ppt/tags/tag18.xml><?xml version="1.0" encoding="utf-8"?>
<p:tagLst xmlns:a="http://schemas.openxmlformats.org/drawingml/2006/main" xmlns:r="http://schemas.openxmlformats.org/officeDocument/2006/relationships" xmlns:p="http://schemas.openxmlformats.org/presentationml/2006/main">
  <p:tag name="PA" val="v5.2.9"/>
</p:tagLst>
</file>

<file path=ppt/tags/tag19.xml><?xml version="1.0" encoding="utf-8"?>
<p:tagLst xmlns:a="http://schemas.openxmlformats.org/drawingml/2006/main" xmlns:r="http://schemas.openxmlformats.org/officeDocument/2006/relationships" xmlns:p="http://schemas.openxmlformats.org/presentationml/2006/main">
  <p:tag name="PA" val="v5.2.9"/>
</p:tagLst>
</file>

<file path=ppt/tags/tag2.xml><?xml version="1.0" encoding="utf-8"?>
<p:tagLst xmlns:a="http://schemas.openxmlformats.org/drawingml/2006/main" xmlns:r="http://schemas.openxmlformats.org/officeDocument/2006/relationships" xmlns:p="http://schemas.openxmlformats.org/presentationml/2006/main">
  <p:tag name="PA" val="v5.2.9"/>
</p:tagLst>
</file>

<file path=ppt/tags/tag20.xml><?xml version="1.0" encoding="utf-8"?>
<p:tagLst xmlns:a="http://schemas.openxmlformats.org/drawingml/2006/main" xmlns:r="http://schemas.openxmlformats.org/officeDocument/2006/relationships" xmlns:p="http://schemas.openxmlformats.org/presentationml/2006/main">
  <p:tag name="PA" val="v5.2.9"/>
</p:tagLst>
</file>

<file path=ppt/tags/tag21.xml><?xml version="1.0" encoding="utf-8"?>
<p:tagLst xmlns:a="http://schemas.openxmlformats.org/drawingml/2006/main" xmlns:r="http://schemas.openxmlformats.org/officeDocument/2006/relationships" xmlns:p="http://schemas.openxmlformats.org/presentationml/2006/main">
  <p:tag name="PA" val="v5.2.9"/>
</p:tagLst>
</file>

<file path=ppt/tags/tag22.xml><?xml version="1.0" encoding="utf-8"?>
<p:tagLst xmlns:a="http://schemas.openxmlformats.org/drawingml/2006/main" xmlns:r="http://schemas.openxmlformats.org/officeDocument/2006/relationships" xmlns:p="http://schemas.openxmlformats.org/presentationml/2006/main">
  <p:tag name="PA" val="v5.2.9"/>
</p:tagLst>
</file>

<file path=ppt/tags/tag23.xml><?xml version="1.0" encoding="utf-8"?>
<p:tagLst xmlns:a="http://schemas.openxmlformats.org/drawingml/2006/main" xmlns:r="http://schemas.openxmlformats.org/officeDocument/2006/relationships" xmlns:p="http://schemas.openxmlformats.org/presentationml/2006/main">
  <p:tag name="PA" val="v5.2.9"/>
</p:tagLst>
</file>

<file path=ppt/tags/tag24.xml><?xml version="1.0" encoding="utf-8"?>
<p:tagLst xmlns:a="http://schemas.openxmlformats.org/drawingml/2006/main" xmlns:r="http://schemas.openxmlformats.org/officeDocument/2006/relationships" xmlns:p="http://schemas.openxmlformats.org/presentationml/2006/main">
  <p:tag name="PA" val="v5.2.9"/>
</p:tagLst>
</file>

<file path=ppt/tags/tag25.xml><?xml version="1.0" encoding="utf-8"?>
<p:tagLst xmlns:a="http://schemas.openxmlformats.org/drawingml/2006/main" xmlns:r="http://schemas.openxmlformats.org/officeDocument/2006/relationships" xmlns:p="http://schemas.openxmlformats.org/presentationml/2006/main">
  <p:tag name="PA" val="v5.2.9"/>
</p:tagLst>
</file>

<file path=ppt/tags/tag26.xml><?xml version="1.0" encoding="utf-8"?>
<p:tagLst xmlns:a="http://schemas.openxmlformats.org/drawingml/2006/main" xmlns:r="http://schemas.openxmlformats.org/officeDocument/2006/relationships" xmlns:p="http://schemas.openxmlformats.org/presentationml/2006/main">
  <p:tag name="PA" val="v5.2.9"/>
</p:tagLst>
</file>

<file path=ppt/tags/tag27.xml><?xml version="1.0" encoding="utf-8"?>
<p:tagLst xmlns:a="http://schemas.openxmlformats.org/drawingml/2006/main" xmlns:r="http://schemas.openxmlformats.org/officeDocument/2006/relationships" xmlns:p="http://schemas.openxmlformats.org/presentationml/2006/main">
  <p:tag name="PA" val="v5.2.9"/>
</p:tagLst>
</file>

<file path=ppt/tags/tag28.xml><?xml version="1.0" encoding="utf-8"?>
<p:tagLst xmlns:a="http://schemas.openxmlformats.org/drawingml/2006/main" xmlns:r="http://schemas.openxmlformats.org/officeDocument/2006/relationships" xmlns:p="http://schemas.openxmlformats.org/presentationml/2006/main">
  <p:tag name="PA" val="v5.2.9"/>
</p:tagLst>
</file>

<file path=ppt/tags/tag29.xml><?xml version="1.0" encoding="utf-8"?>
<p:tagLst xmlns:a="http://schemas.openxmlformats.org/drawingml/2006/main" xmlns:r="http://schemas.openxmlformats.org/officeDocument/2006/relationships" xmlns:p="http://schemas.openxmlformats.org/presentationml/2006/main">
  <p:tag name="PA" val="v5.2.9"/>
</p:tagLst>
</file>

<file path=ppt/tags/tag3.xml><?xml version="1.0" encoding="utf-8"?>
<p:tagLst xmlns:a="http://schemas.openxmlformats.org/drawingml/2006/main" xmlns:r="http://schemas.openxmlformats.org/officeDocument/2006/relationships" xmlns:p="http://schemas.openxmlformats.org/presentationml/2006/main">
  <p:tag name="PA" val="v5.2.9"/>
</p:tagLst>
</file>

<file path=ppt/tags/tag30.xml><?xml version="1.0" encoding="utf-8"?>
<p:tagLst xmlns:a="http://schemas.openxmlformats.org/drawingml/2006/main" xmlns:r="http://schemas.openxmlformats.org/officeDocument/2006/relationships" xmlns:p="http://schemas.openxmlformats.org/presentationml/2006/main">
  <p:tag name="PA" val="v5.2.9"/>
</p:tagLst>
</file>

<file path=ppt/tags/tag31.xml><?xml version="1.0" encoding="utf-8"?>
<p:tagLst xmlns:a="http://schemas.openxmlformats.org/drawingml/2006/main" xmlns:r="http://schemas.openxmlformats.org/officeDocument/2006/relationships" xmlns:p="http://schemas.openxmlformats.org/presentationml/2006/main">
  <p:tag name="PA" val="v5.2.9"/>
</p:tagLst>
</file>

<file path=ppt/tags/tag32.xml><?xml version="1.0" encoding="utf-8"?>
<p:tagLst xmlns:a="http://schemas.openxmlformats.org/drawingml/2006/main" xmlns:r="http://schemas.openxmlformats.org/officeDocument/2006/relationships" xmlns:p="http://schemas.openxmlformats.org/presentationml/2006/main">
  <p:tag name="PA" val="v5.2.9"/>
</p:tagLst>
</file>

<file path=ppt/tags/tag33.xml><?xml version="1.0" encoding="utf-8"?>
<p:tagLst xmlns:a="http://schemas.openxmlformats.org/drawingml/2006/main" xmlns:r="http://schemas.openxmlformats.org/officeDocument/2006/relationships" xmlns:p="http://schemas.openxmlformats.org/presentationml/2006/main">
  <p:tag name="PA" val="v5.2.9"/>
</p:tagLst>
</file>

<file path=ppt/tags/tag34.xml><?xml version="1.0" encoding="utf-8"?>
<p:tagLst xmlns:a="http://schemas.openxmlformats.org/drawingml/2006/main" xmlns:r="http://schemas.openxmlformats.org/officeDocument/2006/relationships" xmlns:p="http://schemas.openxmlformats.org/presentationml/2006/main">
  <p:tag name="PA" val="v5.2.9"/>
</p:tagLst>
</file>

<file path=ppt/tags/tag35.xml><?xml version="1.0" encoding="utf-8"?>
<p:tagLst xmlns:a="http://schemas.openxmlformats.org/drawingml/2006/main" xmlns:r="http://schemas.openxmlformats.org/officeDocument/2006/relationships" xmlns:p="http://schemas.openxmlformats.org/presentationml/2006/main">
  <p:tag name="PA" val="v5.2.9"/>
</p:tagLst>
</file>

<file path=ppt/tags/tag36.xml><?xml version="1.0" encoding="utf-8"?>
<p:tagLst xmlns:a="http://schemas.openxmlformats.org/drawingml/2006/main" xmlns:r="http://schemas.openxmlformats.org/officeDocument/2006/relationships" xmlns:p="http://schemas.openxmlformats.org/presentationml/2006/main">
  <p:tag name="PA" val="v5.2.9"/>
</p:tagLst>
</file>

<file path=ppt/tags/tag37.xml><?xml version="1.0" encoding="utf-8"?>
<p:tagLst xmlns:a="http://schemas.openxmlformats.org/drawingml/2006/main" xmlns:r="http://schemas.openxmlformats.org/officeDocument/2006/relationships" xmlns:p="http://schemas.openxmlformats.org/presentationml/2006/main">
  <p:tag name="PA" val="v5.2.9"/>
</p:tagLst>
</file>

<file path=ppt/tags/tag38.xml><?xml version="1.0" encoding="utf-8"?>
<p:tagLst xmlns:a="http://schemas.openxmlformats.org/drawingml/2006/main" xmlns:r="http://schemas.openxmlformats.org/officeDocument/2006/relationships" xmlns:p="http://schemas.openxmlformats.org/presentationml/2006/main">
  <p:tag name="PA" val="v5.2.9"/>
</p:tagLst>
</file>

<file path=ppt/tags/tag39.xml><?xml version="1.0" encoding="utf-8"?>
<p:tagLst xmlns:a="http://schemas.openxmlformats.org/drawingml/2006/main" xmlns:r="http://schemas.openxmlformats.org/officeDocument/2006/relationships" xmlns:p="http://schemas.openxmlformats.org/presentationml/2006/main">
  <p:tag name="PA" val="v5.2.9"/>
</p:tagLst>
</file>

<file path=ppt/tags/tag4.xml><?xml version="1.0" encoding="utf-8"?>
<p:tagLst xmlns:a="http://schemas.openxmlformats.org/drawingml/2006/main" xmlns:r="http://schemas.openxmlformats.org/officeDocument/2006/relationships" xmlns:p="http://schemas.openxmlformats.org/presentationml/2006/main">
  <p:tag name="PA" val="v5.2.9"/>
</p:tagLst>
</file>

<file path=ppt/tags/tag5.xml><?xml version="1.0" encoding="utf-8"?>
<p:tagLst xmlns:a="http://schemas.openxmlformats.org/drawingml/2006/main" xmlns:r="http://schemas.openxmlformats.org/officeDocument/2006/relationships" xmlns:p="http://schemas.openxmlformats.org/presentationml/2006/main">
  <p:tag name="PA" val="v5.2.9"/>
</p:tagLst>
</file>

<file path=ppt/tags/tag6.xml><?xml version="1.0" encoding="utf-8"?>
<p:tagLst xmlns:a="http://schemas.openxmlformats.org/drawingml/2006/main" xmlns:r="http://schemas.openxmlformats.org/officeDocument/2006/relationships" xmlns:p="http://schemas.openxmlformats.org/presentationml/2006/main">
  <p:tag name="PA" val="v5.2.9"/>
</p:tagLst>
</file>

<file path=ppt/tags/tag7.xml><?xml version="1.0" encoding="utf-8"?>
<p:tagLst xmlns:a="http://schemas.openxmlformats.org/drawingml/2006/main" xmlns:r="http://schemas.openxmlformats.org/officeDocument/2006/relationships" xmlns:p="http://schemas.openxmlformats.org/presentationml/2006/main">
  <p:tag name="PA" val="v5.2.9"/>
</p:tagLst>
</file>

<file path=ppt/tags/tag8.xml><?xml version="1.0" encoding="utf-8"?>
<p:tagLst xmlns:a="http://schemas.openxmlformats.org/drawingml/2006/main" xmlns:r="http://schemas.openxmlformats.org/officeDocument/2006/relationships" xmlns:p="http://schemas.openxmlformats.org/presentationml/2006/main">
  <p:tag name="PA" val="v5.2.9"/>
</p:tagLst>
</file>

<file path=ppt/tags/tag9.xml><?xml version="1.0" encoding="utf-8"?>
<p:tagLst xmlns:a="http://schemas.openxmlformats.org/drawingml/2006/main" xmlns:r="http://schemas.openxmlformats.org/officeDocument/2006/relationships" xmlns:p="http://schemas.openxmlformats.org/presentationml/2006/main">
  <p:tag name="PA" val="v5.2.9"/>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2048</Words>
  <Application>Microsoft Office PowerPoint</Application>
  <PresentationFormat>宽屏</PresentationFormat>
  <Paragraphs>248</Paragraphs>
  <Slides>21</Slides>
  <Notes>2</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21</vt:i4>
      </vt:variant>
    </vt:vector>
  </HeadingPairs>
  <TitlesOfParts>
    <vt:vector size="34" baseType="lpstr">
      <vt:lpstr>Meiryo</vt:lpstr>
      <vt:lpstr>等线</vt:lpstr>
      <vt:lpstr>方正兰亭黑_GBK</vt:lpstr>
      <vt:lpstr>思源黑体 CN Bold</vt:lpstr>
      <vt:lpstr>思源黑体 CN Light</vt:lpstr>
      <vt:lpstr>宋体</vt:lpstr>
      <vt:lpstr>微软雅黑</vt:lpstr>
      <vt:lpstr>Arial</vt:lpstr>
      <vt:lpstr>Calibri</vt:lpstr>
      <vt:lpstr>Calibri Light</vt:lpstr>
      <vt:lpstr>Open Sans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2021-09-26T00:35:33Z</cp:lastPrinted>
  <dcterms:created xsi:type="dcterms:W3CDTF">2021-09-26T00:35:33Z</dcterms:created>
  <dcterms:modified xsi:type="dcterms:W3CDTF">2023-04-07T06:46:29Z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