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2" r:id="rId18"/>
    <p:sldId id="270" r:id="rId19"/>
    <p:sldId id="273" r:id="rId20"/>
    <p:sldId id="274" r:id="rId21"/>
    <p:sldId id="275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AAC9D-ABA6-4D63-BD0F-B8E5898A992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73F83-36CC-49F6-85EC-6E62E5DF94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73F83-36CC-49F6-85EC-6E62E5DF942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059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898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A66795F-80DF-587A-33BA-BCA0F0ED7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2E779D-724C-23EF-20DA-D10829D1F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71F51AB-1F6B-19B0-9457-3A43C75A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4D36169-B8C0-587E-BEBB-6941136C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2B91A75-09DF-6081-04DC-042382A6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9075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AA9DF73-F2F2-78F9-985A-66B37C98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98A08FF-0C1D-6D32-3706-B387FAD26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B9653B-4BF3-9646-1D7B-C131827A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55CFD44-EF14-B02A-2ECE-35F62FF2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595A69C-E82F-7946-BBAF-A27986C2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3492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259B7A8-FCB2-C732-2197-0F8A1063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81B96E-4617-F180-3F24-07BECAFF1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279E896-68CD-3E83-EEA1-881D9FD1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F87A9C3-6412-F80F-894E-14497CD8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32E6734-DBB5-DC80-B1EB-2B4CFB85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6215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2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9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14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3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4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9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6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4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47971F5-66FA-C688-6DE5-803D3814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8D2256B-A4E0-385E-A172-21A2A95FC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64841C4-9934-65A3-C505-5DF0040A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CE8AAFE-B3DD-3F78-29D0-715FABA0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FDFA593-1FAA-2FFD-951D-9792E25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103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4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35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FC17837-FC3F-FB87-C0A4-64388314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AB98D70-703D-94B4-7CF1-BA8DCD998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F554878-6141-596F-509F-615BFD089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E41C628-5208-E55E-792E-22368BCD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F5D00B-0D87-24CA-DDEF-C7BE15BF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1065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C4B2B3-026A-4333-03C3-C017494C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0AC9FE2-D761-CDE3-927E-13D4D2BDA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CE9CF12-7261-5AE4-13F3-63557AA47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09FEB13-47CE-D76C-CBC6-49CB51A9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5FCAA41-7812-588B-CE19-463FC5BF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039D0BA-E243-31FD-76A4-B361FAA1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2732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E4D353D-0F10-A5C7-4A93-3AD77744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09DE9EF-D28A-464B-3E08-CB20D3BD1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FABFF43-8B3A-B5D7-9C5E-E10172B4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AB8A74-2420-6C1E-F47A-368C2F30B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B3068DC-1DC3-B740-E524-E8F6BE695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91E324-8468-861F-48F1-BA19B4F3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1762341-4BEC-12F4-DA56-17222C4E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756EADB-C601-7B78-876E-B34414C6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7749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6F62E5-734A-DE14-68B1-164A739F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EF60E3C-9CF7-2A63-A2FE-E999F21F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0857F8-1C26-1DA6-78EB-9127DF39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49825E2-5D7B-6F66-6271-9D2ECBC9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0549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F83A296-E054-8525-BE6C-B21210BD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FBB8529-EF22-BFDF-5A12-EADD8C2D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6553346-D5A4-B4A2-9B4B-54673382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4796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CAEE684-38DB-2255-820C-B8175D59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FABA778-538D-ABE2-EAE4-CB1BAB18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F5CCAE9-CC9F-E384-03F6-917485186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FA9ED7-C8DE-CEF9-1704-4D5F2CB8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B8359C9-1448-88C8-5F41-373A058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2268E2A-7DC4-1695-7682-3EBAD9DB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3974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E276683-429B-AB0A-A3FE-289E63B8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D84FF69-18EC-12B5-B4DC-BF1B43E77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CD677A9-B8E6-AEFC-7AA0-19C70669C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114242-76D5-067B-7A3C-4241AF4A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D62322F-3D86-947F-9D28-3308BA93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4AF8C8B-5855-483E-4714-3442B0E2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8256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5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98B15EF-32D7-22D6-93B0-CF334366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665F78D-F043-3B8B-0E8C-6B7C48ED6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B7D2D9E-E12B-139E-25CE-795EB1EC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22BD-46C2-458A-9740-2A8C6E419228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10C1327-51CC-6FD5-9D82-9653F0BB5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8EF496D-D631-7B3F-0816-E449F551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D48B-CBAD-4FFC-B67C-8EF8611EDD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2280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7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F892694-40C7-612D-E7B0-EC73D3C23A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A12F028-9764-C443-1BB0-F37588E25F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1344" y="836712"/>
            <a:ext cx="7308290" cy="53645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C2CDE11-ADE0-3933-28A6-B7C09E4665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652956" y="11832"/>
            <a:ext cx="539044" cy="6858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3A4210B-7170-9AA6-9929-C20F5949E46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84615" y="823062"/>
            <a:ext cx="3312368" cy="52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4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AEE295B-F316-C8FA-91D0-FDA5A835C67B}"/>
              </a:ext>
            </a:extLst>
          </p:cNvPr>
          <p:cNvGrpSpPr/>
          <p:nvPr/>
        </p:nvGrpSpPr>
        <p:grpSpPr>
          <a:xfrm>
            <a:off x="4403811" y="1693371"/>
            <a:ext cx="3384376" cy="720080"/>
            <a:chOff x="-528736" y="1964066"/>
            <a:chExt cx="3384376" cy="720080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C01B105-145D-5563-048C-4347CC338CB0}"/>
                </a:ext>
              </a:extLst>
            </p:cNvPr>
            <p:cNvSpPr/>
            <p:nvPr/>
          </p:nvSpPr>
          <p:spPr>
            <a:xfrm>
              <a:off x="-528736" y="1964066"/>
              <a:ext cx="3384376" cy="72008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851777D-A9C4-C1BD-8BF4-1B0DC476CE8F}"/>
                </a:ext>
              </a:extLst>
            </p:cNvPr>
            <p:cNvSpPr txBox="1"/>
            <p:nvPr/>
          </p:nvSpPr>
          <p:spPr>
            <a:xfrm>
              <a:off x="83332" y="2093274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认识消防器械</a:t>
              </a: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48F484A-C25F-DA6D-1449-F3A9F93D54FC}"/>
              </a:ext>
            </a:extLst>
          </p:cNvPr>
          <p:cNvSpPr txBox="1"/>
          <p:nvPr/>
        </p:nvSpPr>
        <p:spPr>
          <a:xfrm>
            <a:off x="2275010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/>
              </a:rPr>
              <a:t>灭火器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9D9FD46-2E1B-B5E1-A706-1566A7231128}"/>
              </a:ext>
            </a:extLst>
          </p:cNvPr>
          <p:cNvSpPr txBox="1"/>
          <p:nvPr/>
        </p:nvSpPr>
        <p:spPr>
          <a:xfrm>
            <a:off x="6907575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/>
              </a:rPr>
              <a:t>消防栓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C57EAF5-0257-7921-37D8-15F0BE08F1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3134" y="2447555"/>
            <a:ext cx="2263743" cy="221109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EEC7EB1-C039-173B-D17C-58F178A5562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998" y="2450533"/>
            <a:ext cx="2628429" cy="2223509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826732-8E3D-2536-C675-78BA0BF3E9D4}"/>
              </a:ext>
            </a:extLst>
          </p:cNvPr>
          <p:cNvSpPr txBox="1"/>
          <p:nvPr/>
        </p:nvSpPr>
        <p:spPr>
          <a:xfrm>
            <a:off x="2364630" y="5904474"/>
            <a:ext cx="746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如发生火灾，请马上拨打火警电话“</a:t>
            </a:r>
            <a:r>
              <a:rPr lang="en-US" altLang="zh-CN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119</a:t>
            </a:r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520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03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家庭防火常识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9226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6454FE5-7DC1-597A-3B7B-5929E9E1787D}"/>
              </a:ext>
            </a:extLst>
          </p:cNvPr>
          <p:cNvSpPr/>
          <p:nvPr/>
        </p:nvSpPr>
        <p:spPr>
          <a:xfrm>
            <a:off x="4295800" y="1655945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/>
              </a:rPr>
              <a:t>01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9CD5296-5D68-AEEC-784B-0BB404E1DFD2}"/>
              </a:ext>
            </a:extLst>
          </p:cNvPr>
          <p:cNvSpPr/>
          <p:nvPr/>
        </p:nvSpPr>
        <p:spPr>
          <a:xfrm>
            <a:off x="6023992" y="3519974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/>
              </a:rPr>
              <a:t>02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D6AE5A-2455-8C04-83DC-12B9AB517A5F}"/>
              </a:ext>
            </a:extLst>
          </p:cNvPr>
          <p:cNvSpPr/>
          <p:nvPr/>
        </p:nvSpPr>
        <p:spPr>
          <a:xfrm>
            <a:off x="5480650" y="1496147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7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/>
              </a:rPr>
              <a:t>发生火灾时，不要盲目慌乱的择路而逃，更而是要冷静下来观察火势、火源寻求逃生路线。 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E51B817-F365-F03A-2EEE-1639A3C4200D}"/>
              </a:ext>
            </a:extLst>
          </p:cNvPr>
          <p:cNvSpPr/>
          <p:nvPr/>
        </p:nvSpPr>
        <p:spPr>
          <a:xfrm>
            <a:off x="692893" y="3412156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7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/>
              </a:rPr>
              <a:t>如逃生必经路线充满烟雾，要用湿毛巾或衣物捂住脸部，防止或减少吸入有毒烟气，并降低姿势或葡匐在地前进。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CBE9B55-68C9-A06C-43C9-2A26DE06F2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25035" y="-417174"/>
            <a:ext cx="2347523" cy="209626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7EC588E-2267-68E5-AAEF-88E9F5475E9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5899" y="4303454"/>
            <a:ext cx="2751367" cy="2456879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C23BAAF-7495-0FCE-8D2F-1309A9E377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168" y="2759839"/>
            <a:ext cx="4773083" cy="477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05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PA-10227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1DD5F5-75FB-397E-BD44-97DA475620B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71715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B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PA-10227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82B3DE3-199B-92E1-415F-0D7A68A097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514010" y="4954675"/>
            <a:ext cx="1131066" cy="1131066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火灾种类</a:t>
            </a:r>
          </a:p>
        </p:txBody>
      </p:sp>
      <p:sp>
        <p:nvSpPr>
          <p:cNvPr id="12" name="PA-10227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E35467E-78B6-72FC-650D-1D94DF6868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301139" y="5090487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A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PA-10228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6F4602B-DE34-0A18-74D6-C079816163B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62518" y="27412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C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PA-10228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A4BAE07-29B3-C6B9-3E55-72E45A21970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46362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D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PA-10228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4D7A620-66B0-9DE8-1CFC-251EB77EF88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122636" y="495467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E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PA-10228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20F23A8-1082-4B98-620C-3ECA2C0F0A5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74759" y="4537513"/>
            <a:ext cx="283777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普通火灾：凡由木材、纸张、棉、布、塑胶等固体物质所引起的火灾。</a:t>
            </a:r>
          </a:p>
        </p:txBody>
      </p:sp>
      <p:sp>
        <p:nvSpPr>
          <p:cNvPr id="17" name="PA-10228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1ACE765-5CE6-3185-BE35-E4DFF1FFEA6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14279" y="2645657"/>
            <a:ext cx="3306862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油类火灾：凡由引火性液体及固体油脂物体所引起的火灾，如汽油、石油、煤油等。</a:t>
            </a:r>
          </a:p>
        </p:txBody>
      </p:sp>
      <p:sp>
        <p:nvSpPr>
          <p:cNvPr id="18" name="PA-10228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830F7B4-45BE-5F26-00E2-13E862EA8A7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95148" y="1769574"/>
            <a:ext cx="4609519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气体火灾：凡是由气体燃烧、爆炸引起的火灾都称为气体火灾，如天然气、煤气等。</a:t>
            </a:r>
          </a:p>
        </p:txBody>
      </p:sp>
      <p:sp>
        <p:nvSpPr>
          <p:cNvPr id="19" name="PA-10228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B3CF2D5-EB38-1FD7-8E15-A14545BF824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41367" y="2552802"/>
            <a:ext cx="3106961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金属火灾：凡钾、钠、镁、锂及禁水物质引起的火灾。</a:t>
            </a:r>
          </a:p>
        </p:txBody>
      </p:sp>
      <p:sp>
        <p:nvSpPr>
          <p:cNvPr id="20" name="PA-10228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2489844-13F2-2A4E-83BF-94A7A5466A8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185486" y="4485817"/>
            <a:ext cx="261341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电气火灾：凡是由电器走火漏电打火引起的火灾称为电气火灾。</a:t>
            </a:r>
          </a:p>
        </p:txBody>
      </p:sp>
    </p:spTree>
    <p:extLst>
      <p:ext uri="{BB962C8B-B14F-4D97-AF65-F5344CB8AC3E}">
        <p14:creationId xmlns:p14="http://schemas.microsoft.com/office/powerpoint/2010/main" val="1084014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śḻïď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605B521-0BD3-1603-E2A5-0FA676DDAF9F}"/>
              </a:ext>
            </a:extLst>
          </p:cNvPr>
          <p:cNvSpPr/>
          <p:nvPr/>
        </p:nvSpPr>
        <p:spPr>
          <a:xfrm>
            <a:off x="249201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ïşľîď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688F51F-AC76-3F3E-C53C-250D49713126}"/>
              </a:ext>
            </a:extLst>
          </p:cNvPr>
          <p:cNvSpPr/>
          <p:nvPr/>
        </p:nvSpPr>
        <p:spPr>
          <a:xfrm>
            <a:off x="113149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işḻîď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F19C06D-F7F7-59E1-43A2-CCC990086603}"/>
              </a:ext>
            </a:extLst>
          </p:cNvPr>
          <p:cNvSpPr/>
          <p:nvPr/>
        </p:nvSpPr>
        <p:spPr>
          <a:xfrm>
            <a:off x="159964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îŝļîḋ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4CBCAB4-AEB6-5877-5279-71E871B20F5B}"/>
              </a:ext>
            </a:extLst>
          </p:cNvPr>
          <p:cNvSpPr txBox="1"/>
          <p:nvPr/>
        </p:nvSpPr>
        <p:spPr>
          <a:xfrm>
            <a:off x="251295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</a:p>
        </p:txBody>
      </p:sp>
      <p:sp>
        <p:nvSpPr>
          <p:cNvPr id="14" name="ïṡlíd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D15C481-1317-E5BA-4AD7-9933896BD70D}"/>
              </a:ext>
            </a:extLst>
          </p:cNvPr>
          <p:cNvSpPr/>
          <p:nvPr/>
        </p:nvSpPr>
        <p:spPr>
          <a:xfrm>
            <a:off x="5191764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í$ľïḍ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763A264-5C76-4990-DCFF-367F2582EDE5}"/>
              </a:ext>
            </a:extLst>
          </p:cNvPr>
          <p:cNvSpPr/>
          <p:nvPr/>
        </p:nvSpPr>
        <p:spPr>
          <a:xfrm>
            <a:off x="3831236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îṥḷíď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87FF6C9-9777-FCA8-959F-BA145D5852D7}"/>
              </a:ext>
            </a:extLst>
          </p:cNvPr>
          <p:cNvSpPr/>
          <p:nvPr/>
        </p:nvSpPr>
        <p:spPr>
          <a:xfrm>
            <a:off x="4299391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" name="îŝlíḋ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B125130-F3AD-A91D-9E77-A20E396FBD7E}"/>
              </a:ext>
            </a:extLst>
          </p:cNvPr>
          <p:cNvSpPr txBox="1"/>
          <p:nvPr/>
        </p:nvSpPr>
        <p:spPr>
          <a:xfrm>
            <a:off x="5212703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</a:p>
        </p:txBody>
      </p:sp>
      <p:sp>
        <p:nvSpPr>
          <p:cNvPr id="18" name="îṩľîd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E4FC2C5-6FDB-792E-AAC9-E67BB3E835C0}"/>
              </a:ext>
            </a:extLst>
          </p:cNvPr>
          <p:cNvSpPr/>
          <p:nvPr/>
        </p:nvSpPr>
        <p:spPr>
          <a:xfrm>
            <a:off x="789150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" name="îšḻïď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C0A0E50-2881-C95C-C9A1-BAF51E2A3033}"/>
              </a:ext>
            </a:extLst>
          </p:cNvPr>
          <p:cNvSpPr/>
          <p:nvPr/>
        </p:nvSpPr>
        <p:spPr>
          <a:xfrm>
            <a:off x="653098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îṩḻîḍ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4DE0D86-4323-50DF-6DB2-349616DE46DC}"/>
              </a:ext>
            </a:extLst>
          </p:cNvPr>
          <p:cNvSpPr/>
          <p:nvPr/>
        </p:nvSpPr>
        <p:spPr>
          <a:xfrm>
            <a:off x="699913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" name="i$ļíd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7792C81-2094-6E73-7D36-C09DEC67990E}"/>
              </a:ext>
            </a:extLst>
          </p:cNvPr>
          <p:cNvSpPr txBox="1"/>
          <p:nvPr/>
        </p:nvSpPr>
        <p:spPr>
          <a:xfrm>
            <a:off x="791244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</a:p>
        </p:txBody>
      </p:sp>
      <p:sp>
        <p:nvSpPr>
          <p:cNvPr id="22" name="î$ḷiḋ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975B951-C1A9-D4F3-F66E-1928A3363FA1}"/>
              </a:ext>
            </a:extLst>
          </p:cNvPr>
          <p:cNvSpPr/>
          <p:nvPr/>
        </p:nvSpPr>
        <p:spPr>
          <a:xfrm>
            <a:off x="10591253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" name="ïṥ1ïḓ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54B461-B63D-B659-9C2B-A272C9E7742A}"/>
              </a:ext>
            </a:extLst>
          </p:cNvPr>
          <p:cNvSpPr/>
          <p:nvPr/>
        </p:nvSpPr>
        <p:spPr>
          <a:xfrm>
            <a:off x="9230725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4" name="íŝ1ïḋ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ECD1D75-DCD5-B357-3C46-19998F433D32}"/>
              </a:ext>
            </a:extLst>
          </p:cNvPr>
          <p:cNvSpPr/>
          <p:nvPr/>
        </p:nvSpPr>
        <p:spPr>
          <a:xfrm>
            <a:off x="9698880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5" name="îṧḷíḓ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F1826E1-9997-3FD8-C6E1-32AC4A89B90A}"/>
              </a:ext>
            </a:extLst>
          </p:cNvPr>
          <p:cNvSpPr txBox="1"/>
          <p:nvPr/>
        </p:nvSpPr>
        <p:spPr>
          <a:xfrm>
            <a:off x="10612192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</a:p>
        </p:txBody>
      </p:sp>
      <p:sp>
        <p:nvSpPr>
          <p:cNvPr id="26" name="ï$ľiď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5F350BC-5D7A-26BE-821B-5220E63C048F}"/>
              </a:ext>
            </a:extLst>
          </p:cNvPr>
          <p:cNvSpPr/>
          <p:nvPr/>
        </p:nvSpPr>
        <p:spPr>
          <a:xfrm>
            <a:off x="2186264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7" name="íṧḷíḋ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0D5BEF3-4277-E8FB-23DC-FF98930BF20B}"/>
              </a:ext>
            </a:extLst>
          </p:cNvPr>
          <p:cNvSpPr/>
          <p:nvPr/>
        </p:nvSpPr>
        <p:spPr>
          <a:xfrm>
            <a:off x="4978795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8" name="îśļíḑ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60E0DD1-D13B-6856-8E0C-3E2EF4E05C89}"/>
              </a:ext>
            </a:extLst>
          </p:cNvPr>
          <p:cNvSpPr/>
          <p:nvPr/>
        </p:nvSpPr>
        <p:spPr>
          <a:xfrm>
            <a:off x="7771326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9" name="îṥ1ïd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C4DF93C-E099-7B3E-EB50-E6E7553F4719}"/>
              </a:ext>
            </a:extLst>
          </p:cNvPr>
          <p:cNvSpPr/>
          <p:nvPr/>
        </p:nvSpPr>
        <p:spPr>
          <a:xfrm>
            <a:off x="4944458" y="1952939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endParaRPr lang="zh-CN" altLang="en-US" sz="24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643C60-62EB-4B8C-5E50-47468CE0DEB2}"/>
              </a:ext>
            </a:extLst>
          </p:cNvPr>
          <p:cNvSpPr txBox="1"/>
          <p:nvPr/>
        </p:nvSpPr>
        <p:spPr>
          <a:xfrm>
            <a:off x="5145255" y="19236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家庭防火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A8F4761-2F45-0907-4FA0-E0870D64055F}"/>
              </a:ext>
            </a:extLst>
          </p:cNvPr>
          <p:cNvSpPr txBox="1"/>
          <p:nvPr/>
        </p:nvSpPr>
        <p:spPr>
          <a:xfrm>
            <a:off x="76671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一查设施器材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禁损坏挪用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F122693-CA8A-DDAA-E505-65E78685274A}"/>
              </a:ext>
            </a:extLst>
          </p:cNvPr>
          <p:cNvSpPr txBox="1"/>
          <p:nvPr/>
        </p:nvSpPr>
        <p:spPr>
          <a:xfrm>
            <a:off x="3391331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二查通道出口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禁锁闭堵塞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833759B-CA9D-D132-DB0F-E025C912450B}"/>
              </a:ext>
            </a:extLst>
          </p:cNvPr>
          <p:cNvSpPr txBox="1"/>
          <p:nvPr/>
        </p:nvSpPr>
        <p:spPr>
          <a:xfrm>
            <a:off x="6097367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三查照明指示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禁遮挡损坏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AB7B6FD-F310-A129-A985-4965FF2DC02D}"/>
              </a:ext>
            </a:extLst>
          </p:cNvPr>
          <p:cNvSpPr txBox="1"/>
          <p:nvPr/>
        </p:nvSpPr>
        <p:spPr>
          <a:xfrm>
            <a:off x="872197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四查装饰装修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禁易燃可燃</a:t>
            </a:r>
          </a:p>
        </p:txBody>
      </p:sp>
    </p:spTree>
    <p:extLst>
      <p:ext uri="{BB962C8B-B14F-4D97-AF65-F5344CB8AC3E}">
        <p14:creationId xmlns:p14="http://schemas.microsoft.com/office/powerpoint/2010/main" val="3107503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04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263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8DEC11E-0504-3D34-8819-EE81E7E557FB}"/>
              </a:ext>
            </a:extLst>
          </p:cNvPr>
          <p:cNvGrpSpPr/>
          <p:nvPr/>
        </p:nvGrpSpPr>
        <p:grpSpPr>
          <a:xfrm>
            <a:off x="7058685" y="2067227"/>
            <a:ext cx="3610013" cy="3610013"/>
            <a:chOff x="4792410" y="1643724"/>
            <a:chExt cx="2201163" cy="2201163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9437163-9230-8885-5DD0-F94BB71F5639}"/>
                </a:ext>
              </a:extLst>
            </p:cNvPr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08460DA-92D1-B8B1-A8A0-78204F223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73ED79-47BF-11F1-677C-D01868E567AC}"/>
              </a:ext>
            </a:extLst>
          </p:cNvPr>
          <p:cNvSpPr txBox="1"/>
          <p:nvPr/>
        </p:nvSpPr>
        <p:spPr>
          <a:xfrm>
            <a:off x="1433090" y="2942279"/>
            <a:ext cx="43101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当前，随着经济的发展，也出现了各种各项的新型材料和技术，电器的使用方式及位置不断扩大，这些都给电器消防管理工作带来很多的挑战。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CC59B21-9CB0-8CCC-588D-D17997DBBADC}"/>
              </a:ext>
            </a:extLst>
          </p:cNvPr>
          <p:cNvGrpSpPr/>
          <p:nvPr/>
        </p:nvGrpSpPr>
        <p:grpSpPr>
          <a:xfrm>
            <a:off x="2400028" y="2076898"/>
            <a:ext cx="2376264" cy="584775"/>
            <a:chOff x="2310410" y="2050570"/>
            <a:chExt cx="2376264" cy="584775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FBB84C9-C43C-A89B-9E9C-EE1FB5301A8B}"/>
                </a:ext>
              </a:extLst>
            </p:cNvPr>
            <p:cNvSpPr/>
            <p:nvPr/>
          </p:nvSpPr>
          <p:spPr>
            <a:xfrm>
              <a:off x="2460317" y="2050570"/>
              <a:ext cx="2076450" cy="584775"/>
            </a:xfrm>
            <a:prstGeom prst="roundRect">
              <a:avLst>
                <a:gd name="adj" fmla="val 50000"/>
              </a:avLst>
            </a:prstGeom>
            <a:solidFill>
              <a:srgbClr val="AD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D516E2C-BB3A-EB7E-B20B-A0F7E0AA8854}"/>
                </a:ext>
              </a:extLst>
            </p:cNvPr>
            <p:cNvSpPr txBox="1"/>
            <p:nvPr/>
          </p:nvSpPr>
          <p:spPr>
            <a:xfrm>
              <a:off x="2310410" y="2158291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28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333B1A0-861F-5D7C-E414-99CD51043EE8}"/>
              </a:ext>
            </a:extLst>
          </p:cNvPr>
          <p:cNvGrpSpPr/>
          <p:nvPr/>
        </p:nvGrpSpPr>
        <p:grpSpPr>
          <a:xfrm>
            <a:off x="1200302" y="1956831"/>
            <a:ext cx="4315817" cy="1637377"/>
            <a:chOff x="1301902" y="2101874"/>
            <a:chExt cx="4315817" cy="1637377"/>
          </a:xfrm>
        </p:grpSpPr>
        <p:sp>
          <p:nvSpPr>
            <p:cNvPr id="11" name="圆角矩形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4D5F901-317B-4075-6158-2DDC1E0CEC6C}"/>
                </a:ext>
              </a:extLst>
            </p:cNvPr>
            <p:cNvSpPr/>
            <p:nvPr/>
          </p:nvSpPr>
          <p:spPr>
            <a:xfrm>
              <a:off x="1301902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2" name="文本框 1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F29C9F-5469-4212-A664-696F5FE8612B}"/>
                </a:ext>
              </a:extLst>
            </p:cNvPr>
            <p:cNvSpPr txBox="1"/>
            <p:nvPr/>
          </p:nvSpPr>
          <p:spPr>
            <a:xfrm>
              <a:off x="153851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01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2968F59-5036-26A4-AE7C-347FF77B8962}"/>
                </a:ext>
              </a:extLst>
            </p:cNvPr>
            <p:cNvSpPr txBox="1"/>
            <p:nvPr/>
          </p:nvSpPr>
          <p:spPr>
            <a:xfrm>
              <a:off x="2537246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884AC28-4756-B99A-6FD8-31D83A89456C}"/>
                </a:ext>
              </a:extLst>
            </p:cNvPr>
            <p:cNvSpPr txBox="1"/>
            <p:nvPr/>
          </p:nvSpPr>
          <p:spPr>
            <a:xfrm>
              <a:off x="2356640" y="2874929"/>
              <a:ext cx="30804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电气设备由于受潮及烟薰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绝缘能力降低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拉开开关时要使用绝缘工具。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0E20C5C-EB5B-405C-F96A-395B6303E881}"/>
              </a:ext>
            </a:extLst>
          </p:cNvPr>
          <p:cNvGrpSpPr/>
          <p:nvPr/>
        </p:nvGrpSpPr>
        <p:grpSpPr>
          <a:xfrm>
            <a:off x="6472681" y="1956831"/>
            <a:ext cx="4315817" cy="1637377"/>
            <a:chOff x="6574281" y="2101874"/>
            <a:chExt cx="4315817" cy="1637377"/>
          </a:xfrm>
        </p:grpSpPr>
        <p:sp>
          <p:nvSpPr>
            <p:cNvPr id="16" name="圆角矩形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8FE4629-92D2-47D2-CEC4-16CB3732E8B8}"/>
                </a:ext>
              </a:extLst>
            </p:cNvPr>
            <p:cNvSpPr/>
            <p:nvPr/>
          </p:nvSpPr>
          <p:spPr>
            <a:xfrm>
              <a:off x="6574281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7" name="文本框 1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07FF80-62AC-E6BD-29D4-E6ECF69351C0}"/>
                </a:ext>
              </a:extLst>
            </p:cNvPr>
            <p:cNvSpPr txBox="1"/>
            <p:nvPr/>
          </p:nvSpPr>
          <p:spPr>
            <a:xfrm>
              <a:off x="688457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02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5F8143F-4A40-BBCE-3173-C457A4C6DB26}"/>
                </a:ext>
              </a:extLst>
            </p:cNvPr>
            <p:cNvSpPr txBox="1"/>
            <p:nvPr/>
          </p:nvSpPr>
          <p:spPr>
            <a:xfrm>
              <a:off x="7996900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B03F099-846D-7727-49CF-9E535E45BC7B}"/>
                </a:ext>
              </a:extLst>
            </p:cNvPr>
            <p:cNvSpPr txBox="1"/>
            <p:nvPr/>
          </p:nvSpPr>
          <p:spPr>
            <a:xfrm>
              <a:off x="7996899" y="2888730"/>
              <a:ext cx="2492073" cy="607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发生火灾时要首先切断电源以免触电</a:t>
              </a: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避免电气设备与线路短路扩大。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7064E9-9C14-1339-E6F2-7393C5DF3BE7}"/>
              </a:ext>
            </a:extLst>
          </p:cNvPr>
          <p:cNvGrpSpPr/>
          <p:nvPr/>
        </p:nvGrpSpPr>
        <p:grpSpPr>
          <a:xfrm>
            <a:off x="1200302" y="4167507"/>
            <a:ext cx="4315817" cy="1637377"/>
            <a:chOff x="1301902" y="4312550"/>
            <a:chExt cx="4315817" cy="1637377"/>
          </a:xfrm>
        </p:grpSpPr>
        <p:sp>
          <p:nvSpPr>
            <p:cNvPr id="21" name="圆角矩形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AE09768-8D89-4487-E680-C88C13DFDB07}"/>
                </a:ext>
              </a:extLst>
            </p:cNvPr>
            <p:cNvSpPr/>
            <p:nvPr/>
          </p:nvSpPr>
          <p:spPr>
            <a:xfrm>
              <a:off x="1301902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A4576AF-A8F4-2AAF-AAC4-70CA9E5CBCF3}"/>
                </a:ext>
              </a:extLst>
            </p:cNvPr>
            <p:cNvSpPr txBox="1"/>
            <p:nvPr/>
          </p:nvSpPr>
          <p:spPr>
            <a:xfrm>
              <a:off x="1538514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03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A32F76A-52F6-916C-0A32-3E81BE44E21A}"/>
                </a:ext>
              </a:extLst>
            </p:cNvPr>
            <p:cNvSpPr txBox="1"/>
            <p:nvPr/>
          </p:nvSpPr>
          <p:spPr>
            <a:xfrm>
              <a:off x="2428543" y="4515241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FC0F1A-6D13-5AD3-8595-2CAE6207AB7C}"/>
                </a:ext>
              </a:extLst>
            </p:cNvPr>
            <p:cNvSpPr txBox="1"/>
            <p:nvPr/>
          </p:nvSpPr>
          <p:spPr>
            <a:xfrm>
              <a:off x="2428543" y="4907583"/>
              <a:ext cx="30122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剪断电线时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不同线路应在不同部位剪断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以免发生两相或三相短路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架空线路在支持物件附近断开。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828FBD9-ED0F-1D51-4868-E133FB272809}"/>
              </a:ext>
            </a:extLst>
          </p:cNvPr>
          <p:cNvGrpSpPr/>
          <p:nvPr/>
        </p:nvGrpSpPr>
        <p:grpSpPr>
          <a:xfrm>
            <a:off x="6472681" y="4167507"/>
            <a:ext cx="4315817" cy="1637377"/>
            <a:chOff x="6574281" y="4312550"/>
            <a:chExt cx="4315817" cy="1637377"/>
          </a:xfrm>
        </p:grpSpPr>
        <p:sp>
          <p:nvSpPr>
            <p:cNvPr id="26" name="圆角矩形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D7A9E4-CACB-2080-82FB-BC77D4407B63}"/>
                </a:ext>
              </a:extLst>
            </p:cNvPr>
            <p:cNvSpPr/>
            <p:nvPr/>
          </p:nvSpPr>
          <p:spPr>
            <a:xfrm>
              <a:off x="6574281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55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38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文本框 2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41973FE-12BE-8004-B7C7-C6F50B757B08}"/>
                </a:ext>
              </a:extLst>
            </p:cNvPr>
            <p:cNvSpPr txBox="1"/>
            <p:nvPr/>
          </p:nvSpPr>
          <p:spPr>
            <a:xfrm>
              <a:off x="6861813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55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1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04</a:t>
              </a:r>
              <a:endParaRPr lang="zh-CN" altLang="en-US" sz="3251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17288D6-EC83-FC5B-4F3F-9C916C9F90EB}"/>
                </a:ext>
              </a:extLst>
            </p:cNvPr>
            <p:cNvSpPr txBox="1"/>
            <p:nvPr/>
          </p:nvSpPr>
          <p:spPr>
            <a:xfrm>
              <a:off x="7996899" y="4707528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DC69E5A-F8D4-3114-E112-C29EBDEA5374}"/>
                </a:ext>
              </a:extLst>
            </p:cNvPr>
            <p:cNvSpPr txBox="1"/>
            <p:nvPr/>
          </p:nvSpPr>
          <p:spPr>
            <a:xfrm>
              <a:off x="7996899" y="5132646"/>
              <a:ext cx="2492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带电线接地时应设警戒区域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防止人员进入而触电。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427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ṥľïď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23C72EB-2C92-3157-F7F1-8A9792C8BFCA}"/>
              </a:ext>
            </a:extLst>
          </p:cNvPr>
          <p:cNvSpPr/>
          <p:nvPr/>
        </p:nvSpPr>
        <p:spPr bwMode="auto">
          <a:xfrm>
            <a:off x="18756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íŝ1îd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BA69A76-FF96-54D2-E098-0AC334DFF04E}"/>
              </a:ext>
            </a:extLst>
          </p:cNvPr>
          <p:cNvSpPr/>
          <p:nvPr/>
        </p:nvSpPr>
        <p:spPr bwMode="auto">
          <a:xfrm>
            <a:off x="42378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ïśļid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4014D64-9757-10AA-8F16-C10E1322C273}"/>
              </a:ext>
            </a:extLst>
          </p:cNvPr>
          <p:cNvSpPr/>
          <p:nvPr/>
        </p:nvSpPr>
        <p:spPr bwMode="auto">
          <a:xfrm>
            <a:off x="66000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isľiḋ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88AED2D-56C4-DD13-5FBB-36A481982D7E}"/>
              </a:ext>
            </a:extLst>
          </p:cNvPr>
          <p:cNvSpPr/>
          <p:nvPr/>
        </p:nvSpPr>
        <p:spPr bwMode="auto">
          <a:xfrm>
            <a:off x="8962257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282B530-FEE2-3D49-7EAC-D2FA91BF2167}"/>
              </a:ext>
            </a:extLst>
          </p:cNvPr>
          <p:cNvCxnSpPr/>
          <p:nvPr/>
        </p:nvCxnSpPr>
        <p:spPr>
          <a:xfrm>
            <a:off x="32403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64F437E-00AE-DFDF-C6A1-E882EE9EF468}"/>
              </a:ext>
            </a:extLst>
          </p:cNvPr>
          <p:cNvCxnSpPr/>
          <p:nvPr/>
        </p:nvCxnSpPr>
        <p:spPr>
          <a:xfrm>
            <a:off x="56025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03F228F-8F6F-3500-8F40-724667C78E78}"/>
              </a:ext>
            </a:extLst>
          </p:cNvPr>
          <p:cNvCxnSpPr/>
          <p:nvPr/>
        </p:nvCxnSpPr>
        <p:spPr>
          <a:xfrm>
            <a:off x="79647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9D744E-CE0B-77C9-1E6A-8CB3282578D9}"/>
              </a:ext>
            </a:extLst>
          </p:cNvPr>
          <p:cNvSpPr txBox="1"/>
          <p:nvPr/>
        </p:nvSpPr>
        <p:spPr>
          <a:xfrm>
            <a:off x="1343472" y="3637932"/>
            <a:ext cx="2075118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不玩火、不随意摆弄电器设备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4185546-9900-0033-A264-B8A505805B46}"/>
              </a:ext>
            </a:extLst>
          </p:cNvPr>
          <p:cNvSpPr txBox="1"/>
          <p:nvPr/>
        </p:nvSpPr>
        <p:spPr>
          <a:xfrm>
            <a:off x="3820147" y="3637932"/>
            <a:ext cx="1979204" cy="134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不可以将烟蒂、火柴杆等火种随意扔在废纸篓内或可燃杂物上，不要躺在床上或沙发上吸烟。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F0705CE-A35C-8766-5B46-18A9153F120F}"/>
              </a:ext>
            </a:extLst>
          </p:cNvPr>
          <p:cNvSpPr txBox="1"/>
          <p:nvPr/>
        </p:nvSpPr>
        <p:spPr>
          <a:xfrm>
            <a:off x="6200908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在五级以上大风天或高火险等级天气，禁止使用以柴草、木材、木炭、煤炭等为燃料的用火行为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ADDCC2C-A5DA-97A6-15BB-F9CD15CF2629}"/>
              </a:ext>
            </a:extLst>
          </p:cNvPr>
          <p:cNvSpPr txBox="1"/>
          <p:nvPr/>
        </p:nvSpPr>
        <p:spPr>
          <a:xfrm>
            <a:off x="8581670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家或入睡前，必须将用电器具断电、关闭燃气开关、消除遗留火种，用电设备长期不使用时，应切断开关或拔下插销。</a:t>
            </a:r>
          </a:p>
        </p:txBody>
      </p:sp>
    </p:spTree>
    <p:extLst>
      <p:ext uri="{BB962C8B-B14F-4D97-AF65-F5344CB8AC3E}">
        <p14:creationId xmlns:p14="http://schemas.microsoft.com/office/powerpoint/2010/main" val="2381284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F12E578-4894-9A85-9F73-EA0BBBA2C4C2}"/>
              </a:ext>
            </a:extLst>
          </p:cNvPr>
          <p:cNvGrpSpPr/>
          <p:nvPr/>
        </p:nvGrpSpPr>
        <p:grpSpPr>
          <a:xfrm>
            <a:off x="623392" y="2924944"/>
            <a:ext cx="6148070" cy="702310"/>
            <a:chOff x="1215" y="2597"/>
            <a:chExt cx="9682" cy="110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844A29B-F6A9-FD54-E7F7-80FAF959FEF4}"/>
                </a:ext>
              </a:extLst>
            </p:cNvPr>
            <p:cNvSpPr/>
            <p:nvPr/>
          </p:nvSpPr>
          <p:spPr>
            <a:xfrm>
              <a:off x="3529" y="2884"/>
              <a:ext cx="736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发现着火要大声呼救并迅速打火警电话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119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。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1041296-2549-DD6D-4ECD-1B1806F28FE0}"/>
                </a:ext>
              </a:extLst>
            </p:cNvPr>
            <p:cNvGrpSpPr/>
            <p:nvPr/>
          </p:nvGrpSpPr>
          <p:grpSpPr>
            <a:xfrm>
              <a:off x="1215" y="2597"/>
              <a:ext cx="2075" cy="1106"/>
              <a:chOff x="1215" y="2597"/>
              <a:chExt cx="2075" cy="1106"/>
            </a:xfrm>
          </p:grpSpPr>
          <p:sp>
            <p:nvSpPr>
              <p:cNvPr id="13" name="右箭头 14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E076B99-3E26-4265-A290-148CACC0436A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6C36A68-C1A9-C637-D671-2DFA06218433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15" name="组合 14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A3F2C91-011A-438A-89D5-254F7D0C49E0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17" name="椭圆 16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6D3712F-5C3B-D5C2-3BC9-4B8D0AB1FD1F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18" name="椭圆 17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84B685C-8EE3-645E-F3F5-6BD923B023E9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154FA64-9A9D-EDB7-DF0F-7B16837CA1A3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01</a:t>
                  </a:r>
                </a:p>
              </p:txBody>
            </p:sp>
          </p:grpSp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3BF593B-5095-3EB5-5032-1693312A867A}"/>
              </a:ext>
            </a:extLst>
          </p:cNvPr>
          <p:cNvGrpSpPr/>
          <p:nvPr/>
        </p:nvGrpSpPr>
        <p:grpSpPr>
          <a:xfrm>
            <a:off x="623392" y="4141604"/>
            <a:ext cx="8007985" cy="702310"/>
            <a:chOff x="1215" y="4963"/>
            <a:chExt cx="12611" cy="110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63417C8-6768-2A1C-C801-C0117459C70A}"/>
                </a:ext>
              </a:extLst>
            </p:cNvPr>
            <p:cNvSpPr/>
            <p:nvPr/>
          </p:nvSpPr>
          <p:spPr>
            <a:xfrm>
              <a:off x="3529" y="5226"/>
              <a:ext cx="10297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扑灭火苗要就地取材，如毛毯、棉被罩住火焰，然后将火扑灭。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07B5875-34D5-B557-83F4-C392E7C0ACFF}"/>
                </a:ext>
              </a:extLst>
            </p:cNvPr>
            <p:cNvGrpSpPr/>
            <p:nvPr/>
          </p:nvGrpSpPr>
          <p:grpSpPr>
            <a:xfrm>
              <a:off x="1215" y="4963"/>
              <a:ext cx="2075" cy="1106"/>
              <a:chOff x="1215" y="2597"/>
              <a:chExt cx="2075" cy="1106"/>
            </a:xfrm>
          </p:grpSpPr>
          <p:sp>
            <p:nvSpPr>
              <p:cNvPr id="22" name="右箭头 1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C967B5-5BE7-25A6-7E09-9B6BB0FFDA5F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D62A44-0550-9660-9A8A-118DB32869E6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F76DF50-4C2D-9022-EAC3-4D07811CEE5F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26" name="椭圆 25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ED900C-E97C-227F-3D3F-6EF307CBF129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27" name="椭圆 26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6EDD87D-5736-8523-9F40-ECE3A56D35C7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A286C67-C58E-D82C-0E67-4936351F2FFC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02</a:t>
                  </a:r>
                </a:p>
              </p:txBody>
            </p:sp>
          </p:grp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8FEF4C8-32FE-856D-F0C0-A28B9481D819}"/>
              </a:ext>
            </a:extLst>
          </p:cNvPr>
          <p:cNvGrpSpPr/>
          <p:nvPr/>
        </p:nvGrpSpPr>
        <p:grpSpPr>
          <a:xfrm>
            <a:off x="622757" y="5358264"/>
            <a:ext cx="8585835" cy="702310"/>
            <a:chOff x="1215" y="7610"/>
            <a:chExt cx="13521" cy="1106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87AA35C-C5CE-D738-6E59-2AA9FD813EE6}"/>
                </a:ext>
              </a:extLst>
            </p:cNvPr>
            <p:cNvSpPr txBox="1"/>
            <p:nvPr/>
          </p:nvSpPr>
          <p:spPr>
            <a:xfrm>
              <a:off x="3529" y="7873"/>
              <a:ext cx="1120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及时用面盆水桶等装水灭火，或利用楼层内的灭火器及时扑灭火源。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12C466E-571F-D874-71E6-F5682D39F62E}"/>
                </a:ext>
              </a:extLst>
            </p:cNvPr>
            <p:cNvGrpSpPr/>
            <p:nvPr/>
          </p:nvGrpSpPr>
          <p:grpSpPr>
            <a:xfrm>
              <a:off x="1215" y="7610"/>
              <a:ext cx="2075" cy="1106"/>
              <a:chOff x="1215" y="2597"/>
              <a:chExt cx="2075" cy="1106"/>
            </a:xfrm>
          </p:grpSpPr>
          <p:sp>
            <p:nvSpPr>
              <p:cNvPr id="31" name="右箭头 24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0A4A56F-97C5-D0B1-37BD-2667C86EF09C}"/>
                  </a:ext>
                </a:extLst>
              </p:cNvPr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640B2D-1B0A-87B4-C52C-3B26674DBF03}"/>
                  </a:ext>
                </a:extLst>
              </p:cNvPr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33" name="组合 32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851467E-360F-C536-4717-556E5995ACCC}"/>
                    </a:ext>
                  </a:extLst>
                </p:cNvPr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35" name="椭圆 34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A49EDF0-3C74-9F96-03A8-39DBF69A66B3}"/>
                      </a:ext>
                    </a:extLst>
                  </p:cNvPr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36" name="椭圆 35">
                    <a:extLst>
                      <a:ext uri="{FF2B5EF4-FFF2-40B4-BE49-F238E27FC236}">
  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4955FFB-7EC4-BC26-FBCF-E1B9D6C74C9F}"/>
                      </a:ext>
                    </a:extLst>
                  </p:cNvPr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4A690C2-2639-B1F8-962F-5E46F2B23528}"/>
                    </a:ext>
                  </a:extLst>
                </p:cNvPr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03</a:t>
                  </a:r>
                </a:p>
              </p:txBody>
            </p:sp>
          </p:grpSp>
        </p:grpSp>
      </p:grp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C5B084-F833-4659-107A-AC4B91C9E2F8}"/>
              </a:ext>
            </a:extLst>
          </p:cNvPr>
          <p:cNvCxnSpPr/>
          <p:nvPr/>
        </p:nvCxnSpPr>
        <p:spPr>
          <a:xfrm>
            <a:off x="2201367" y="388442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9144E12-53E3-1FB9-6893-1D311E1CFB91}"/>
              </a:ext>
            </a:extLst>
          </p:cNvPr>
          <p:cNvCxnSpPr/>
          <p:nvPr/>
        </p:nvCxnSpPr>
        <p:spPr>
          <a:xfrm>
            <a:off x="2202002" y="510108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B62E1D2-555B-D0EC-8338-0A77193409E7}"/>
              </a:ext>
            </a:extLst>
          </p:cNvPr>
          <p:cNvSpPr txBox="1"/>
          <p:nvPr/>
        </p:nvSpPr>
        <p:spPr>
          <a:xfrm>
            <a:off x="652020" y="1798520"/>
            <a:ext cx="249168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电器着火怎么办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1F95A52-10EB-9D2A-587C-59DAAE61B4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6762" y="989439"/>
            <a:ext cx="5657820" cy="565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93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3E93D9E-6DA9-8701-3F36-CA64738655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6983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58A0C4E-BBD9-214A-CB5F-132D3843011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970" y="0"/>
            <a:ext cx="539044" cy="6858000"/>
          </a:xfrm>
          <a:prstGeom prst="rect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B4331BF-D3B5-EFEB-D2ED-7409B0BFDC58}"/>
              </a:ext>
            </a:extLst>
          </p:cNvPr>
          <p:cNvSpPr/>
          <p:nvPr/>
        </p:nvSpPr>
        <p:spPr>
          <a:xfrm>
            <a:off x="8544272" y="2982559"/>
            <a:ext cx="6264696" cy="6264696"/>
          </a:xfrm>
          <a:prstGeom prst="ellipse">
            <a:avLst/>
          </a:prstGeom>
          <a:solidFill>
            <a:srgbClr val="91979C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EE39E5-99AE-DB64-0235-90255B7302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32456" y="1157137"/>
            <a:ext cx="6669743" cy="4895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DB8B0-BF22-282A-F7F9-4A3453D95EFE}"/>
              </a:ext>
            </a:extLst>
          </p:cNvPr>
          <p:cNvGrpSpPr/>
          <p:nvPr/>
        </p:nvGrpSpPr>
        <p:grpSpPr>
          <a:xfrm>
            <a:off x="6532456" y="950045"/>
            <a:ext cx="2113682" cy="1243881"/>
            <a:chOff x="4759444" y="463533"/>
            <a:chExt cx="2113682" cy="1243881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72239AC-24DC-660E-1A4D-E775B92890AE}"/>
                </a:ext>
              </a:extLst>
            </p:cNvPr>
            <p:cNvSpPr txBox="1"/>
            <p:nvPr/>
          </p:nvSpPr>
          <p:spPr>
            <a:xfrm>
              <a:off x="4880181" y="463533"/>
              <a:ext cx="18722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目录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6E75863-8FB7-9DA4-489F-FC9AB96B755A}"/>
                </a:ext>
              </a:extLst>
            </p:cNvPr>
            <p:cNvSpPr txBox="1"/>
            <p:nvPr/>
          </p:nvSpPr>
          <p:spPr>
            <a:xfrm>
              <a:off x="4759444" y="1399637"/>
              <a:ext cx="2113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CONTENTES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920AAF5-4F22-B4E7-438C-2FF4B8FBEC58}"/>
              </a:ext>
            </a:extLst>
          </p:cNvPr>
          <p:cNvSpPr txBox="1"/>
          <p:nvPr/>
        </p:nvSpPr>
        <p:spPr>
          <a:xfrm>
            <a:off x="1164763" y="2488174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r>
              <a:rPr lang="zh-CN" altLang="en-US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、学校防火常识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167F3AA-DB8E-0A6E-D98D-07CE6B74D448}"/>
              </a:ext>
            </a:extLst>
          </p:cNvPr>
          <p:cNvSpPr txBox="1"/>
          <p:nvPr/>
        </p:nvSpPr>
        <p:spPr>
          <a:xfrm>
            <a:off x="1164763" y="1268760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、消防基本知识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CA101F1-D84A-E94C-9E22-635CC18CF915}"/>
              </a:ext>
            </a:extLst>
          </p:cNvPr>
          <p:cNvSpPr txBox="1"/>
          <p:nvPr/>
        </p:nvSpPr>
        <p:spPr>
          <a:xfrm>
            <a:off x="1164763" y="3707588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、家庭防火常识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0171E68-1F10-34CB-D381-3FF79ADDD7AC}"/>
              </a:ext>
            </a:extLst>
          </p:cNvPr>
          <p:cNvSpPr txBox="1"/>
          <p:nvPr/>
        </p:nvSpPr>
        <p:spPr>
          <a:xfrm>
            <a:off x="1164763" y="4927003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、电器火灾预防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999656" y="33265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D9E0EA"/>
                </a:solidFill>
              </a:rPr>
              <a:t>https://www.ypppt.com/</a:t>
            </a:r>
            <a:endParaRPr lang="zh-CN" altLang="en-US" sz="1000" dirty="0">
              <a:solidFill>
                <a:srgbClr val="D9E0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62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6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01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消防基本知识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078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F75E001-8945-8E46-4D1A-8CC1E63C2516}"/>
              </a:ext>
            </a:extLst>
          </p:cNvPr>
          <p:cNvGrpSpPr/>
          <p:nvPr/>
        </p:nvGrpSpPr>
        <p:grpSpPr>
          <a:xfrm>
            <a:off x="869048" y="1884661"/>
            <a:ext cx="878080" cy="880403"/>
            <a:chOff x="5706647" y="1925968"/>
            <a:chExt cx="878080" cy="880403"/>
          </a:xfrm>
        </p:grpSpPr>
        <p:sp>
          <p:nvSpPr>
            <p:cNvPr id="11" name="îṣḷíḑé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A6599E2-7676-424F-51EB-4F366A54B87A}"/>
                </a:ext>
              </a:extLst>
            </p:cNvPr>
            <p:cNvSpPr/>
            <p:nvPr/>
          </p:nvSpPr>
          <p:spPr bwMode="auto">
            <a:xfrm>
              <a:off x="5706647" y="1925968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2" name="iṩlíďé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59CA848-5675-E4B3-2F9C-A000B76FE8CF}"/>
                </a:ext>
              </a:extLst>
            </p:cNvPr>
            <p:cNvSpPr/>
            <p:nvPr/>
          </p:nvSpPr>
          <p:spPr bwMode="auto">
            <a:xfrm>
              <a:off x="5920922" y="2157053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32C6584-FCBE-2ACE-2DE6-2FD0792E02D5}"/>
              </a:ext>
            </a:extLst>
          </p:cNvPr>
          <p:cNvGrpSpPr/>
          <p:nvPr/>
        </p:nvGrpSpPr>
        <p:grpSpPr>
          <a:xfrm>
            <a:off x="869048" y="3420162"/>
            <a:ext cx="878080" cy="880403"/>
            <a:chOff x="5706647" y="3404914"/>
            <a:chExt cx="878080" cy="880403"/>
          </a:xfrm>
        </p:grpSpPr>
        <p:sp>
          <p:nvSpPr>
            <p:cNvPr id="14" name="ïṧ1îdê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081EFE5-94A3-845E-95E0-369CE1007A10}"/>
                </a:ext>
              </a:extLst>
            </p:cNvPr>
            <p:cNvSpPr/>
            <p:nvPr/>
          </p:nvSpPr>
          <p:spPr bwMode="auto">
            <a:xfrm>
              <a:off x="5706647" y="3404914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5" name="îṩ1íḋê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432B010-EBD2-11BE-A187-8C2822A72053}"/>
                </a:ext>
              </a:extLst>
            </p:cNvPr>
            <p:cNvSpPr/>
            <p:nvPr/>
          </p:nvSpPr>
          <p:spPr bwMode="auto">
            <a:xfrm>
              <a:off x="5920922" y="3635999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FFAD746-A75D-0083-244A-0B0C8CAB08DE}"/>
              </a:ext>
            </a:extLst>
          </p:cNvPr>
          <p:cNvGrpSpPr/>
          <p:nvPr/>
        </p:nvGrpSpPr>
        <p:grpSpPr>
          <a:xfrm>
            <a:off x="869048" y="4955662"/>
            <a:ext cx="878080" cy="880403"/>
            <a:chOff x="5706647" y="4996969"/>
            <a:chExt cx="878080" cy="880403"/>
          </a:xfrm>
        </p:grpSpPr>
        <p:sp>
          <p:nvSpPr>
            <p:cNvPr id="17" name="ïšlïḓe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36397C5-0633-3CE6-C406-0CB3587123FA}"/>
                </a:ext>
              </a:extLst>
            </p:cNvPr>
            <p:cNvSpPr/>
            <p:nvPr/>
          </p:nvSpPr>
          <p:spPr bwMode="auto">
            <a:xfrm>
              <a:off x="5706647" y="4996969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8" name="íSľiḍê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B1C2EDB-6CBE-C625-CACA-2E7CEE9AF676}"/>
                </a:ext>
              </a:extLst>
            </p:cNvPr>
            <p:cNvSpPr/>
            <p:nvPr/>
          </p:nvSpPr>
          <p:spPr bwMode="auto">
            <a:xfrm>
              <a:off x="5920922" y="5228054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9273B2E-824A-A4DF-05D2-935B09097F81}"/>
              </a:ext>
            </a:extLst>
          </p:cNvPr>
          <p:cNvCxnSpPr/>
          <p:nvPr/>
        </p:nvCxnSpPr>
        <p:spPr>
          <a:xfrm>
            <a:off x="1908737" y="31648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9D9C1EE-1A8C-3560-AAAC-7F6A24101E87}"/>
              </a:ext>
            </a:extLst>
          </p:cNvPr>
          <p:cNvCxnSpPr/>
          <p:nvPr/>
        </p:nvCxnSpPr>
        <p:spPr>
          <a:xfrm>
            <a:off x="1908737" y="47650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A9F8A33-DDD0-C116-5E20-DEC40427DE95}"/>
              </a:ext>
            </a:extLst>
          </p:cNvPr>
          <p:cNvSpPr txBox="1"/>
          <p:nvPr/>
        </p:nvSpPr>
        <p:spPr>
          <a:xfrm>
            <a:off x="2097938" y="1916832"/>
            <a:ext cx="3624959" cy="86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A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类火灾：指固体物质火灾，如木材、棉、毛、麻、纸张火灾等。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EF4B5B-6FBC-D93F-09F2-6DE1D45397BF}"/>
              </a:ext>
            </a:extLst>
          </p:cNvPr>
          <p:cNvSpPr txBox="1"/>
          <p:nvPr/>
        </p:nvSpPr>
        <p:spPr>
          <a:xfrm>
            <a:off x="2097938" y="3359160"/>
            <a:ext cx="3979390" cy="1294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B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类火灾：指液体火灾和可熔化的固体火灾，如汽油、煤油、原油、甲醇、乙醇、沥青、石蜡火灾等。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28F668-3BC0-AE77-5D30-1F770DDDEBF8}"/>
              </a:ext>
            </a:extLst>
          </p:cNvPr>
          <p:cNvSpPr txBox="1"/>
          <p:nvPr/>
        </p:nvSpPr>
        <p:spPr>
          <a:xfrm>
            <a:off x="2097938" y="4917457"/>
            <a:ext cx="4246310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C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类火灾：指气体火灾，如煤气、天然气、甲烷、乙烷、丙烷、氢气火灾等。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E43C50D-4038-FCCE-6D03-9CCFE16F1F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32104" y="672559"/>
            <a:ext cx="3433763" cy="6793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5092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52A70E8-DCE5-B010-28B2-EC36F0761FB3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 flipH="1">
            <a:off x="3902891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iŝḷíď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74A8820-9CB7-0A6C-395E-B98A52FF32A1}"/>
              </a:ext>
            </a:extLst>
          </p:cNvPr>
          <p:cNvGrpSpPr/>
          <p:nvPr/>
        </p:nvGrpSpPr>
        <p:grpSpPr>
          <a:xfrm>
            <a:off x="3670592" y="1961103"/>
            <a:ext cx="464598" cy="464596"/>
            <a:chOff x="1711594" y="2493391"/>
            <a:chExt cx="506338" cy="506336"/>
          </a:xfrm>
        </p:grpSpPr>
        <p:sp>
          <p:nvSpPr>
            <p:cNvPr id="12" name="îṥľîḍe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0CF354-D034-30A8-7FD2-E49898E5DDE3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3" name="íSľïďe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6AA1605-EBD2-42CE-B786-5BD36CACA5AF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4" name="islïḍ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1573826-AD03-C136-4822-2B952DA32ADC}"/>
              </a:ext>
            </a:extLst>
          </p:cNvPr>
          <p:cNvGrpSpPr/>
          <p:nvPr/>
        </p:nvGrpSpPr>
        <p:grpSpPr>
          <a:xfrm>
            <a:off x="3670592" y="5412676"/>
            <a:ext cx="464598" cy="464596"/>
            <a:chOff x="1711594" y="2493391"/>
            <a:chExt cx="506338" cy="506336"/>
          </a:xfrm>
        </p:grpSpPr>
        <p:sp>
          <p:nvSpPr>
            <p:cNvPr id="15" name="íslíḑè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B3CBA8-B954-8751-3E49-18141DA76926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6" name="îSḷîdé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BD80D8A-2DB9-753D-2279-912EF1B180B8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17" name="íśḻïdè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840807B-D0CE-A61E-DE69-2A347E97085C}"/>
              </a:ext>
            </a:extLst>
          </p:cNvPr>
          <p:cNvSpPr/>
          <p:nvPr/>
        </p:nvSpPr>
        <p:spPr>
          <a:xfrm rot="16200000" flipV="1">
            <a:off x="3801642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8" name="íšḻïḑ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80D98A-C8BB-709F-5570-E4ACD958B579}"/>
              </a:ext>
            </a:extLst>
          </p:cNvPr>
          <p:cNvSpPr/>
          <p:nvPr/>
        </p:nvSpPr>
        <p:spPr>
          <a:xfrm rot="16200000" flipV="1">
            <a:off x="3854467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îşḷiḑ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4A842B0-E378-784B-2DC0-4C4DAE5DEBDD}"/>
              </a:ext>
            </a:extLst>
          </p:cNvPr>
          <p:cNvSpPr/>
          <p:nvPr/>
        </p:nvSpPr>
        <p:spPr>
          <a:xfrm rot="5400000">
            <a:off x="3801642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iṡļiḑ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EFAA332-6E3B-E432-209B-728CB127F8F4}"/>
              </a:ext>
            </a:extLst>
          </p:cNvPr>
          <p:cNvSpPr/>
          <p:nvPr/>
        </p:nvSpPr>
        <p:spPr>
          <a:xfrm rot="5400000">
            <a:off x="3854467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0CB9DF-A3FF-A158-09DA-D4E44A720313}"/>
              </a:ext>
            </a:extLst>
          </p:cNvPr>
          <p:cNvCxnSpPr>
            <a:stCxn id="23" idx="4"/>
            <a:endCxn id="26" idx="0"/>
          </p:cNvCxnSpPr>
          <p:nvPr/>
        </p:nvCxnSpPr>
        <p:spPr>
          <a:xfrm flipH="1">
            <a:off x="8189530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îŝľíḓ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857DA63-D864-1EDE-F4D5-5C09D4DD2A69}"/>
              </a:ext>
            </a:extLst>
          </p:cNvPr>
          <p:cNvGrpSpPr/>
          <p:nvPr/>
        </p:nvGrpSpPr>
        <p:grpSpPr>
          <a:xfrm>
            <a:off x="7957231" y="1961103"/>
            <a:ext cx="464598" cy="464596"/>
            <a:chOff x="1711594" y="2493391"/>
            <a:chExt cx="506338" cy="506336"/>
          </a:xfrm>
        </p:grpSpPr>
        <p:sp>
          <p:nvSpPr>
            <p:cNvPr id="23" name="í$ḻíďê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6AA30BE-727B-1A03-80E2-44A4105B950F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4" name="iṧ1ïḓê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FD88175-801D-9CD6-264D-6270E950901C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25" name="iṩḷíḓ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28289E9-2901-A55E-8A97-97FB738323C7}"/>
              </a:ext>
            </a:extLst>
          </p:cNvPr>
          <p:cNvGrpSpPr/>
          <p:nvPr/>
        </p:nvGrpSpPr>
        <p:grpSpPr>
          <a:xfrm>
            <a:off x="7957231" y="5412676"/>
            <a:ext cx="464598" cy="464596"/>
            <a:chOff x="1711594" y="2493391"/>
            <a:chExt cx="506338" cy="506336"/>
          </a:xfrm>
        </p:grpSpPr>
        <p:sp>
          <p:nvSpPr>
            <p:cNvPr id="26" name="í$ļîďè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D388C7A-8191-1F9F-25F7-B0BE6BB15280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7" name="ï$ļiḓe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98E462E-8BB2-CF38-71B9-06BD892EAF1E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28" name="íŝlîḍ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386A51-866F-0286-491E-D82E2326695D}"/>
              </a:ext>
            </a:extLst>
          </p:cNvPr>
          <p:cNvSpPr/>
          <p:nvPr/>
        </p:nvSpPr>
        <p:spPr>
          <a:xfrm rot="16200000" flipV="1">
            <a:off x="8088281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9" name="iS1ïḋ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1FADDD2-668F-49EA-638C-916887EE5761}"/>
              </a:ext>
            </a:extLst>
          </p:cNvPr>
          <p:cNvSpPr/>
          <p:nvPr/>
        </p:nvSpPr>
        <p:spPr>
          <a:xfrm rot="16200000" flipV="1">
            <a:off x="8141106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0" name="i$ļïḓê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54A7907-45ED-74B0-600A-4EA2B3490CF7}"/>
              </a:ext>
            </a:extLst>
          </p:cNvPr>
          <p:cNvSpPr/>
          <p:nvPr/>
        </p:nvSpPr>
        <p:spPr>
          <a:xfrm rot="5400000">
            <a:off x="8088281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1" name="iṥ1îḋ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D1AC39D-F389-B1FB-69BA-56D0407A8612}"/>
              </a:ext>
            </a:extLst>
          </p:cNvPr>
          <p:cNvSpPr/>
          <p:nvPr/>
        </p:nvSpPr>
        <p:spPr>
          <a:xfrm rot="5400000">
            <a:off x="8141106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A762E9-32BC-DA23-E0EC-F3D924323F0C}"/>
              </a:ext>
            </a:extLst>
          </p:cNvPr>
          <p:cNvSpPr txBox="1"/>
          <p:nvPr/>
        </p:nvSpPr>
        <p:spPr>
          <a:xfrm>
            <a:off x="5087936" y="15099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消防管理现状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277F062-ADFF-0D3C-38AD-B7D348D40F61}"/>
              </a:ext>
            </a:extLst>
          </p:cNvPr>
          <p:cNvSpPr txBox="1"/>
          <p:nvPr/>
        </p:nvSpPr>
        <p:spPr>
          <a:xfrm>
            <a:off x="1123392" y="2022671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企业基层单位和领导缺乏消防安全意识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E5ABDC1-DE98-18DF-5C8F-69614E8DEC4A}"/>
              </a:ext>
            </a:extLst>
          </p:cNvPr>
          <p:cNvSpPr txBox="1"/>
          <p:nvPr/>
        </p:nvSpPr>
        <p:spPr>
          <a:xfrm>
            <a:off x="1435610" y="3652084"/>
            <a:ext cx="1931444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基层消防人员的专业素质低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075C6E6-9A68-1DFB-7324-9F682BC7E889}"/>
              </a:ext>
            </a:extLst>
          </p:cNvPr>
          <p:cNvSpPr txBox="1"/>
          <p:nvPr/>
        </p:nvSpPr>
        <p:spPr>
          <a:xfrm>
            <a:off x="1123392" y="5314487"/>
            <a:ext cx="2276313" cy="37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消防管理难度不断增加</a:t>
            </a:r>
          </a:p>
        </p:txBody>
      </p:sp>
      <p:sp>
        <p:nvSpPr>
          <p:cNvPr id="39" name="iṩlíď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D67004D-4508-DB26-F7C1-B09ADA25C55A}"/>
              </a:ext>
            </a:extLst>
          </p:cNvPr>
          <p:cNvSpPr/>
          <p:nvPr/>
        </p:nvSpPr>
        <p:spPr bwMode="auto">
          <a:xfrm>
            <a:off x="3699506" y="3710070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0" name="iṩlíďé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6280BDA-5E84-EDEE-A399-712B5CC90E43}"/>
              </a:ext>
            </a:extLst>
          </p:cNvPr>
          <p:cNvSpPr/>
          <p:nvPr/>
        </p:nvSpPr>
        <p:spPr bwMode="auto">
          <a:xfrm>
            <a:off x="7972298" y="3733607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EE32348-5360-A8A3-D813-37EBF6B0C7FA}"/>
              </a:ext>
            </a:extLst>
          </p:cNvPr>
          <p:cNvSpPr txBox="1"/>
          <p:nvPr/>
        </p:nvSpPr>
        <p:spPr>
          <a:xfrm>
            <a:off x="8733644" y="1944493"/>
            <a:ext cx="2483997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在很多企业中，因为疏忽消防管理工作，导致对其投入很少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BE8BB56-5F1D-C0EC-5EDE-68C9360EFC9B}"/>
              </a:ext>
            </a:extLst>
          </p:cNvPr>
          <p:cNvSpPr txBox="1"/>
          <p:nvPr/>
        </p:nvSpPr>
        <p:spPr>
          <a:xfrm>
            <a:off x="8832036" y="3652083"/>
            <a:ext cx="2437341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对消防人员的教育和培训也很少，这就导致他们的专业能力低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905EB9-825D-489D-1A05-72637201D6B6}"/>
              </a:ext>
            </a:extLst>
          </p:cNvPr>
          <p:cNvSpPr txBox="1"/>
          <p:nvPr/>
        </p:nvSpPr>
        <p:spPr>
          <a:xfrm>
            <a:off x="8792295" y="5152888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容易产生消极，不能做好消防安全工作。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E5E2F0B-A9B1-6C72-F2A9-29D348F207F2}"/>
              </a:ext>
            </a:extLst>
          </p:cNvPr>
          <p:cNvGrpSpPr/>
          <p:nvPr/>
        </p:nvGrpSpPr>
        <p:grpSpPr>
          <a:xfrm>
            <a:off x="4609284" y="2452965"/>
            <a:ext cx="2934884" cy="2934884"/>
            <a:chOff x="4792410" y="1643724"/>
            <a:chExt cx="2201163" cy="2201163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56DFFE4-2035-F94A-6814-961A00B30399}"/>
                </a:ext>
              </a:extLst>
            </p:cNvPr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46" name="图片 4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06282CB-562D-7012-6D34-2E2D055F0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5925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6A3A0AB-9D07-EDF5-B3A8-AAF4151AC66D}"/>
              </a:ext>
            </a:extLst>
          </p:cNvPr>
          <p:cNvSpPr/>
          <p:nvPr/>
        </p:nvSpPr>
        <p:spPr>
          <a:xfrm>
            <a:off x="5807968" y="2204864"/>
            <a:ext cx="6052329" cy="382579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火警电话的号码是</a:t>
            </a:r>
            <a:r>
              <a:rPr lang="en-US" altLang="zh-CN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119</a:t>
            </a: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。这个号码应当牢记，在全国任何地区，向公安消防部门报告火警的电话号码都是一样的</a:t>
            </a:r>
            <a:r>
              <a:rPr lang="en-US" altLang="zh-CN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.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发现火灾，可以打电话直接报警。家中没有电话的，要尽快使用邻居、电话亭或者附近单位的电话报警；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打电话报警一定要想法先让自己冷静镇定，以免慌慌张张，说话前言不搭后语，延长时间。</a:t>
            </a:r>
          </a:p>
          <a:p>
            <a:pPr marL="457189" indent="-457189">
              <a:buFont typeface="+mj-lt"/>
              <a:buAutoNum type="alphaUcPeriod"/>
            </a:pPr>
            <a:endParaRPr lang="en-US" altLang="zh-CN" sz="1733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/>
            </a:endParaRPr>
          </a:p>
          <a:p>
            <a:pPr marL="457189" indent="-457189">
              <a:buFont typeface="+mj-lt"/>
              <a:buAutoNum type="alphaUcPeriod"/>
            </a:pPr>
            <a:r>
              <a:rPr lang="zh-CN" altLang="en-US" sz="1733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/>
              </a:rPr>
              <a:t>报警以后，最好安排人员到附近的路口等候消防车，指引通往火场的道路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18162FC-98DD-2889-CB18-0ECF18E0FBD2}"/>
              </a:ext>
            </a:extLst>
          </p:cNvPr>
          <p:cNvSpPr txBox="1"/>
          <p:nvPr/>
        </p:nvSpPr>
        <p:spPr>
          <a:xfrm>
            <a:off x="5807968" y="1412776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消防小知识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13B1A3D-52E3-B946-875B-03ED856A71D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-731209" y="1705701"/>
            <a:ext cx="6729046" cy="474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07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4AF0C99-8CD9-F92A-7D2C-CB0CDC4A12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A51B88-8744-1BD3-BF81-28C8909D9A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D81C526-20D1-5647-63BA-4A02F812F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228B29-ACA9-A698-E39E-7E0A5E7847E9}"/>
              </a:ext>
            </a:extLst>
          </p:cNvPr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714836-F4E5-B002-C828-CB77B80E8B5D}"/>
                </a:ext>
              </a:extLst>
            </p:cNvPr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02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AEAE2DB-73DE-41DE-1B5F-1A971B957E85}"/>
                </a:ext>
              </a:extLst>
            </p:cNvPr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学校防火常识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7BCBD64-A48F-F8F6-4861-A0DE99690C86}"/>
                </a:ext>
              </a:extLst>
            </p:cNvPr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863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819E4CA-22EA-EE02-D37D-5CFEA15FC3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95674" y="1806666"/>
            <a:ext cx="5976022" cy="5976024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5286901-6FE8-C215-DA6D-2681802E973F}"/>
              </a:ext>
            </a:extLst>
          </p:cNvPr>
          <p:cNvGrpSpPr/>
          <p:nvPr/>
        </p:nvGrpSpPr>
        <p:grpSpPr>
          <a:xfrm>
            <a:off x="4205540" y="1501023"/>
            <a:ext cx="2123440" cy="2128520"/>
            <a:chOff x="1329" y="4238"/>
            <a:chExt cx="3383" cy="3382"/>
          </a:xfrm>
        </p:grpSpPr>
        <p:sp>
          <p:nvSpPr>
            <p:cNvPr id="11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162B17D-7D83-D141-2ACF-1EF493F06E42}"/>
                </a:ext>
              </a:extLst>
            </p:cNvPr>
            <p:cNvSpPr txBox="1"/>
            <p:nvPr/>
          </p:nvSpPr>
          <p:spPr>
            <a:xfrm>
              <a:off x="1543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迅速撤离法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6A5C88-477B-A391-8821-5A99E76A4823}"/>
                </a:ext>
              </a:extLst>
            </p:cNvPr>
            <p:cNvSpPr/>
            <p:nvPr/>
          </p:nvSpPr>
          <p:spPr>
            <a:xfrm>
              <a:off x="1329" y="4818"/>
              <a:ext cx="3383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当进入公共场所时，要留意其墙上、门上、转弯处设置的疏散指示标志，一旦发生火灾，按疏散指示标志方向迅速</a:t>
              </a:r>
              <a:r>
                <a:rPr lang="zh-CN" altLang="en-US" sz="1400" dirty="0"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撤离。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BE388F1-F691-E37E-B00A-1FBA7302C843}"/>
              </a:ext>
            </a:extLst>
          </p:cNvPr>
          <p:cNvGrpSpPr/>
          <p:nvPr/>
        </p:nvGrpSpPr>
        <p:grpSpPr>
          <a:xfrm>
            <a:off x="6680135" y="1501023"/>
            <a:ext cx="2123440" cy="1849120"/>
            <a:chOff x="5561" y="4238"/>
            <a:chExt cx="3384" cy="2938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E8E4C0F-17AD-8BDD-6939-C8149225C704}"/>
                </a:ext>
              </a:extLst>
            </p:cNvPr>
            <p:cNvSpPr txBox="1"/>
            <p:nvPr/>
          </p:nvSpPr>
          <p:spPr>
            <a:xfrm>
              <a:off x="5776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低身前进法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A4AE8E9-06F6-995E-FF9E-4FCCE49F7767}"/>
                </a:ext>
              </a:extLst>
            </p:cNvPr>
            <p:cNvSpPr/>
            <p:nvPr/>
          </p:nvSpPr>
          <p:spPr>
            <a:xfrm>
              <a:off x="5561" y="4818"/>
              <a:ext cx="3384" cy="2358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由于火灾发生时烟气大多聚集在上部空间，因此在逃生过程中应尽量将身体贴近地面匍匐或弯腰前进。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43AEDE-7AE7-42DC-C995-20E88A988589}"/>
              </a:ext>
            </a:extLst>
          </p:cNvPr>
          <p:cNvGrpSpPr/>
          <p:nvPr/>
        </p:nvGrpSpPr>
        <p:grpSpPr>
          <a:xfrm>
            <a:off x="9156000" y="1501023"/>
            <a:ext cx="2180590" cy="2128520"/>
            <a:chOff x="9854" y="4238"/>
            <a:chExt cx="3475" cy="3382"/>
          </a:xfrm>
        </p:grpSpPr>
        <p:sp>
          <p:nvSpPr>
            <p:cNvPr id="17" name="文本框 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D6AE605-220B-9B71-88F5-ABDC9D0D86F7}"/>
                </a:ext>
              </a:extLst>
            </p:cNvPr>
            <p:cNvSpPr txBox="1"/>
            <p:nvPr/>
          </p:nvSpPr>
          <p:spPr>
            <a:xfrm>
              <a:off x="10160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毛巾捂鼻法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28E8FED-FBAB-CE93-C59C-C3E7344BAFEB}"/>
                </a:ext>
              </a:extLst>
            </p:cNvPr>
            <p:cNvSpPr/>
            <p:nvPr/>
          </p:nvSpPr>
          <p:spPr>
            <a:xfrm>
              <a:off x="9854" y="4818"/>
              <a:ext cx="3384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火场上的烟气温度高、毒性大，吸入后很容易引起呼吸系统灼伤或人体中毒。疏散中应用浸湿的毛巾捂住口鼻，以起到降温及过滤的作用。</a:t>
              </a: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E4B6B25-9CB9-9754-4DBE-1C594C27EF65}"/>
              </a:ext>
            </a:extLst>
          </p:cNvPr>
          <p:cNvSpPr/>
          <p:nvPr/>
        </p:nvSpPr>
        <p:spPr>
          <a:xfrm>
            <a:off x="3654995" y="3998478"/>
            <a:ext cx="8307705" cy="9144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圆角矩形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2D38132-B4EE-2827-5F6A-9DC87135279E}"/>
              </a:ext>
            </a:extLst>
          </p:cNvPr>
          <p:cNvSpPr/>
          <p:nvPr/>
        </p:nvSpPr>
        <p:spPr>
          <a:xfrm>
            <a:off x="5824790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</a:p>
        </p:txBody>
      </p:sp>
      <p:sp>
        <p:nvSpPr>
          <p:cNvPr id="21" name="圆角矩形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F3D126A-099A-9E46-88E8-F3E1ED09712B}"/>
              </a:ext>
            </a:extLst>
          </p:cNvPr>
          <p:cNvSpPr/>
          <p:nvPr/>
        </p:nvSpPr>
        <p:spPr>
          <a:xfrm>
            <a:off x="8300655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</a:p>
        </p:txBody>
      </p:sp>
      <p:sp>
        <p:nvSpPr>
          <p:cNvPr id="22" name="圆角矩形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F8DBEE3-0D68-D19A-5BB9-835765159B2D}"/>
              </a:ext>
            </a:extLst>
          </p:cNvPr>
          <p:cNvSpPr/>
          <p:nvPr/>
        </p:nvSpPr>
        <p:spPr>
          <a:xfrm>
            <a:off x="10776520" y="3805438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615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D86A867-88F9-88AC-42D6-FE50C0871DF2}"/>
              </a:ext>
            </a:extLst>
          </p:cNvPr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99948D-F71C-BE29-A200-A6EC5D3B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97B431-4533-DD19-CA4C-0A7DDC732927}"/>
                </a:ext>
              </a:extLst>
            </p:cNvPr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442121-2745-3185-A18C-4C1D9F6955D0}"/>
                  </a:ext>
                </a:extLst>
              </p:cNvPr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2480057-7A93-B913-17EC-5F44078E4827}"/>
                  </a:ext>
                </a:extLst>
              </p:cNvPr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1CC307-2E64-14D6-8B51-5572CB334E25}"/>
              </a:ext>
            </a:extLst>
          </p:cNvPr>
          <p:cNvCxnSpPr/>
          <p:nvPr/>
        </p:nvCxnSpPr>
        <p:spPr>
          <a:xfrm flipH="1">
            <a:off x="778488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E55FF6C-FB90-B170-4D29-75F24FFFF4B1}"/>
              </a:ext>
            </a:extLst>
          </p:cNvPr>
          <p:cNvCxnSpPr/>
          <p:nvPr/>
        </p:nvCxnSpPr>
        <p:spPr>
          <a:xfrm flipH="1">
            <a:off x="10747157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7985C53-2BEE-8825-AD43-10A99545BF6F}"/>
              </a:ext>
            </a:extLst>
          </p:cNvPr>
          <p:cNvCxnSpPr/>
          <p:nvPr/>
        </p:nvCxnSpPr>
        <p:spPr>
          <a:xfrm flipH="1">
            <a:off x="482197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EC34469-9CEE-FCF1-1EE9-BEE5BE5F6E85}"/>
              </a:ext>
            </a:extLst>
          </p:cNvPr>
          <p:cNvGrpSpPr/>
          <p:nvPr/>
        </p:nvGrpSpPr>
        <p:grpSpPr>
          <a:xfrm>
            <a:off x="3605947" y="4375541"/>
            <a:ext cx="8355330" cy="1050925"/>
            <a:chOff x="5346" y="6479"/>
            <a:chExt cx="13158" cy="1655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08DA8DB-2CFE-CD8B-C87D-8726211FF971}"/>
                </a:ext>
              </a:extLst>
            </p:cNvPr>
            <p:cNvSpPr txBox="1"/>
            <p:nvPr/>
          </p:nvSpPr>
          <p:spPr>
            <a:xfrm>
              <a:off x="10012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要弄熄火柴梗，把烟头掐灭在烟灰缸内，不在床上沙发上吸烟。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908D814-9C80-25F2-B31F-279B4185ADD3}"/>
                </a:ext>
              </a:extLst>
            </p:cNvPr>
            <p:cNvSpPr txBox="1"/>
            <p:nvPr/>
          </p:nvSpPr>
          <p:spPr>
            <a:xfrm>
              <a:off x="534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 dirty="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要及时关闭电源开关及煤气、液化气总阀门。外出时，临睡前熄灭室内火种。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071BC07-BC29-0126-1412-232F0A950440}"/>
                </a:ext>
              </a:extLst>
            </p:cNvPr>
            <p:cNvSpPr txBox="1"/>
            <p:nvPr/>
          </p:nvSpPr>
          <p:spPr>
            <a:xfrm>
              <a:off x="1467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要确保走道、楼梯的畅通，不在楼层通道和安全出口处堆物封堵。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87A3B44-A0AA-6BD8-A612-C96C8D790FE4}"/>
              </a:ext>
            </a:extLst>
          </p:cNvPr>
          <p:cNvGrpSpPr/>
          <p:nvPr/>
        </p:nvGrpSpPr>
        <p:grpSpPr>
          <a:xfrm>
            <a:off x="3605947" y="1604401"/>
            <a:ext cx="8355965" cy="693420"/>
            <a:chOff x="5346" y="3167"/>
            <a:chExt cx="13159" cy="1092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385632C-5A4E-367D-CF2E-69BA4E5AC8C3}"/>
                </a:ext>
              </a:extLst>
            </p:cNvPr>
            <p:cNvSpPr txBox="1"/>
            <p:nvPr/>
          </p:nvSpPr>
          <p:spPr>
            <a:xfrm>
              <a:off x="10013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要教育小孩不要玩火，不要玩弄电器设备。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09B2C48-11D3-579D-734B-43781B9EB07F}"/>
                </a:ext>
              </a:extLst>
            </p:cNvPr>
            <p:cNvSpPr txBox="1"/>
            <p:nvPr/>
          </p:nvSpPr>
          <p:spPr>
            <a:xfrm>
              <a:off x="14678" y="3167"/>
              <a:ext cx="3827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要在规定区域内安全燃放烟花爆竹。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0399508-08BE-85A4-1E4A-96E42839181D}"/>
                </a:ext>
              </a:extLst>
            </p:cNvPr>
            <p:cNvSpPr txBox="1"/>
            <p:nvPr/>
          </p:nvSpPr>
          <p:spPr>
            <a:xfrm>
              <a:off x="5346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不乱接乱拉电线，防止超负荷用电。</a:t>
              </a:r>
            </a:p>
          </p:txBody>
        </p:sp>
      </p:grp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7CADAA-1B20-69BC-5228-7E0087E99AFB}"/>
              </a:ext>
            </a:extLst>
          </p:cNvPr>
          <p:cNvCxnSpPr/>
          <p:nvPr/>
        </p:nvCxnSpPr>
        <p:spPr>
          <a:xfrm>
            <a:off x="3503712" y="3410976"/>
            <a:ext cx="8458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 descr="191112救火的火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C2B07F7-97D8-5D3F-DC41-F3606267B7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3672" y="2953141"/>
            <a:ext cx="734695" cy="645160"/>
          </a:xfrm>
          <a:prstGeom prst="rect">
            <a:avLst/>
          </a:prstGeom>
        </p:spPr>
      </p:pic>
      <p:pic>
        <p:nvPicPr>
          <p:cNvPr id="23" name="图片 22" descr="191112救火的火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DC38147-4F3E-1192-B8A6-14BEF31CDE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147" y="2953141"/>
            <a:ext cx="734695" cy="645160"/>
          </a:xfrm>
          <a:prstGeom prst="rect">
            <a:avLst/>
          </a:prstGeom>
        </p:spPr>
      </p:pic>
      <p:pic>
        <p:nvPicPr>
          <p:cNvPr id="24" name="图片 23" descr="191112救火的火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C8652AB-0AA6-4A41-D789-51F28C3C4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9492" y="2953141"/>
            <a:ext cx="734695" cy="64516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34894DE-4555-ECA1-4611-9B336ED26AE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75"/>
          <a:stretch>
            <a:fillRect/>
          </a:stretch>
        </p:blipFill>
        <p:spPr>
          <a:xfrm>
            <a:off x="-1284575" y="2297821"/>
            <a:ext cx="5068095" cy="478796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2038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1280</Words>
  <Application>Microsoft Office PowerPoint</Application>
  <PresentationFormat>宽屏</PresentationFormat>
  <Paragraphs>151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9" baseType="lpstr">
      <vt:lpstr>Meiryo</vt:lpstr>
      <vt:lpstr>Source Han Sans CN Regular</vt:lpstr>
      <vt:lpstr>包图简圆体</vt:lpstr>
      <vt:lpstr>等线</vt:lpstr>
      <vt:lpstr>等线 Light</vt:lpstr>
      <vt:lpstr>黑体</vt:lpstr>
      <vt:lpstr>思源黑体 CN Bold</vt:lpstr>
      <vt:lpstr>思源宋体 CN Heavy</vt:lpstr>
      <vt:lpstr>思源宋体 CN Medium</vt:lpstr>
      <vt:lpstr>宋体</vt:lpstr>
      <vt:lpstr>微软雅黑</vt:lpstr>
      <vt:lpstr>字魂58号-创中黑</vt:lpstr>
      <vt:lpstr>字魂59号-创粗黑</vt:lpstr>
      <vt:lpstr>Algerian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7</cp:revision>
  <cp:lastPrinted>2022-06-16T21:36:48Z</cp:lastPrinted>
  <dcterms:created xsi:type="dcterms:W3CDTF">2022-06-16T21:36:48Z</dcterms:created>
  <dcterms:modified xsi:type="dcterms:W3CDTF">2023-03-12T09:26:17Z</dcterms:modified>
</cp:coreProperties>
</file>