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1.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7"/>
  </p:notesMasterIdLst>
  <p:handoutMasterIdLst>
    <p:handoutMasterId r:id="rId28"/>
  </p:handoutMasterIdLst>
  <p:sldIdLst>
    <p:sldId id="256" r:id="rId3"/>
    <p:sldId id="257" r:id="rId4"/>
    <p:sldId id="258" r:id="rId5"/>
    <p:sldId id="262" r:id="rId6"/>
    <p:sldId id="264" r:id="rId7"/>
    <p:sldId id="265" r:id="rId8"/>
    <p:sldId id="267" r:id="rId9"/>
    <p:sldId id="259" r:id="rId10"/>
    <p:sldId id="268" r:id="rId11"/>
    <p:sldId id="269" r:id="rId12"/>
    <p:sldId id="270" r:id="rId13"/>
    <p:sldId id="271" r:id="rId14"/>
    <p:sldId id="260" r:id="rId15"/>
    <p:sldId id="275" r:id="rId16"/>
    <p:sldId id="274" r:id="rId17"/>
    <p:sldId id="277" r:id="rId18"/>
    <p:sldId id="278" r:id="rId19"/>
    <p:sldId id="261" r:id="rId20"/>
    <p:sldId id="281" r:id="rId21"/>
    <p:sldId id="282" r:id="rId22"/>
    <p:sldId id="283" r:id="rId23"/>
    <p:sldId id="285" r:id="rId24"/>
    <p:sldId id="284" r:id="rId25"/>
    <p:sldId id="286" r:id="rId26"/>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9">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3" autoAdjust="0"/>
    <p:restoredTop sz="96314" autoAdjust="0"/>
  </p:normalViewPr>
  <p:slideViewPr>
    <p:cSldViewPr snapToGrid="0">
      <p:cViewPr varScale="1">
        <p:scale>
          <a:sx n="108" d="100"/>
          <a:sy n="108" d="100"/>
        </p:scale>
        <p:origin x="606" y="114"/>
      </p:cViewPr>
      <p:guideLst>
        <p:guide orient="horz" pos="2109"/>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514844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668111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1097611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180298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2.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23" name="任意多边形 22"/>
          <p:cNvSpPr/>
          <p:nvPr userDrawn="1"/>
        </p:nvSpPr>
        <p:spPr>
          <a:xfrm>
            <a:off x="5715" y="635"/>
            <a:ext cx="12186285" cy="6332855"/>
          </a:xfrm>
          <a:custGeom>
            <a:avLst/>
            <a:gdLst/>
            <a:ahLst/>
            <a:cxnLst>
              <a:cxn ang="3">
                <a:pos x="hc" y="t"/>
              </a:cxn>
              <a:cxn ang="cd2">
                <a:pos x="l" y="vc"/>
              </a:cxn>
              <a:cxn ang="cd4">
                <a:pos x="hc" y="b"/>
              </a:cxn>
              <a:cxn ang="0">
                <a:pos x="r" y="vc"/>
              </a:cxn>
            </a:cxnLst>
            <a:rect l="l" t="t" r="r" b="b"/>
            <a:pathLst>
              <a:path w="19191" h="9973">
                <a:moveTo>
                  <a:pt x="0" y="0"/>
                </a:moveTo>
                <a:lnTo>
                  <a:pt x="19191" y="0"/>
                </a:lnTo>
                <a:lnTo>
                  <a:pt x="19191" y="6794"/>
                </a:lnTo>
                <a:lnTo>
                  <a:pt x="19107" y="6866"/>
                </a:lnTo>
                <a:cubicBezTo>
                  <a:pt x="16860" y="8746"/>
                  <a:pt x="13171" y="9973"/>
                  <a:pt x="9000" y="9973"/>
                </a:cubicBezTo>
                <a:cubicBezTo>
                  <a:pt x="5471" y="9973"/>
                  <a:pt x="2286" y="9095"/>
                  <a:pt x="29" y="7685"/>
                </a:cubicBezTo>
                <a:lnTo>
                  <a:pt x="0" y="7667"/>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28" name="图片 27" descr="4"/>
          <p:cNvPicPr>
            <a:picLocks noChangeAspect="1"/>
          </p:cNvPicPr>
          <p:nvPr userDrawn="1"/>
        </p:nvPicPr>
        <p:blipFill>
          <a:blip r:embed="rId7" cstate="email">
            <a:alphaModFix amt="24000"/>
            <a:extLst>
              <a:ext uri="{28A0092B-C50C-407E-A947-70E740481C1C}">
                <a14:useLocalDpi xmlns:a14="http://schemas.microsoft.com/office/drawing/2010/main"/>
              </a:ext>
            </a:extLst>
          </a:blip>
          <a:stretch>
            <a:fillRect/>
          </a:stretch>
        </p:blipFill>
        <p:spPr>
          <a:xfrm flipH="1">
            <a:off x="-163195" y="1700530"/>
            <a:ext cx="6884035" cy="3871595"/>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54090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06135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21645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40826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9526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62389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44687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81043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6631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881143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887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2023/3/23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2023/3/23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2023/3/23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2023/3/23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2023/3/23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20" Type="http://schemas.openxmlformats.org/officeDocument/2006/relationships/image" Target="file:///D:\qq&#25991;&#20214;\712321467\Image\C2C\Image2\%7b75232B38-A165-1FB7-499C-2E1C792CACB5%7d.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ea typeface="思源黑体 CN Regular"/>
              </a:defRPr>
            </a:lvl1pPr>
          </a:lstStyle>
          <a:p>
            <a:fld id="{760FBDFE-C587-4B4C-A407-44438C67B59E}" type="datetimeFigureOut">
              <a:rPr lang="zh-CN" altLang="en-US" smtClean="0"/>
              <a:t>2023/3/23</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ea typeface="思源黑体 CN Regular"/>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ea typeface="思源黑体 CN Regular"/>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embed="rId19" r:link="rId20"/>
          <a:stretch>
            <a:fillRect/>
          </a:stretch>
        </p:blipFill>
        <p:spPr>
          <a:xfrm>
            <a:off x="838200" y="365125"/>
            <a:ext cx="9525" cy="9525"/>
          </a:xfrm>
          <a:prstGeom prst="rect">
            <a:avLst/>
          </a:prstGeom>
          <a:noFill/>
          <a:ln>
            <a:noFill/>
            <a:miter lim="800000"/>
          </a:ln>
        </p:spPr>
      </p:pic>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思源黑体 CN Regular"/>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思源黑体 CN Regular"/>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mn-lt"/>
          <a:ea typeface="思源黑体 CN Regular"/>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思源黑体 CN Regular"/>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思源黑体 CN Regular"/>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思源黑体 CN Regular"/>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9817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84.xml"/><Relationship Id="rId5" Type="http://schemas.openxmlformats.org/officeDocument/2006/relationships/image" Target="../media/image17.jpe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6.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tags" Target="../tags/tag87.xml"/><Relationship Id="rId5" Type="http://schemas.openxmlformats.org/officeDocument/2006/relationships/image" Target="../media/image9.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4.xml"/><Relationship Id="rId1" Type="http://schemas.openxmlformats.org/officeDocument/2006/relationships/tags" Target="../tags/tag93.xml"/><Relationship Id="rId5" Type="http://schemas.openxmlformats.org/officeDocument/2006/relationships/image" Target="../media/image9.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67.xml"/><Relationship Id="rId7" Type="http://schemas.openxmlformats.org/officeDocument/2006/relationships/image" Target="../media/image7.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Layout" Target="../slideLayouts/slideLayout2.xml"/><Relationship Id="rId5" Type="http://schemas.openxmlformats.org/officeDocument/2006/relationships/tags" Target="../tags/tag69.xml"/><Relationship Id="rId4" Type="http://schemas.openxmlformats.org/officeDocument/2006/relationships/tags" Target="../tags/tag68.xml"/></Relationships>
</file>

<file path=ppt/slides/_rels/slide2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23.xml.rels><?xml version="1.0" encoding="UTF-8" standalone="yes"?>
<Relationships xmlns="http://schemas.openxmlformats.org/package/2006/relationships"><Relationship Id="rId8" Type="http://schemas.openxmlformats.org/officeDocument/2006/relationships/tags" Target="../tags/tag106.xml"/><Relationship Id="rId13" Type="http://schemas.openxmlformats.org/officeDocument/2006/relationships/tags" Target="../tags/tag111.xml"/><Relationship Id="rId3" Type="http://schemas.openxmlformats.org/officeDocument/2006/relationships/tags" Target="../tags/tag101.xml"/><Relationship Id="rId7" Type="http://schemas.openxmlformats.org/officeDocument/2006/relationships/tags" Target="../tags/tag105.xml"/><Relationship Id="rId12" Type="http://schemas.openxmlformats.org/officeDocument/2006/relationships/tags" Target="../tags/tag110.xml"/><Relationship Id="rId17" Type="http://schemas.openxmlformats.org/officeDocument/2006/relationships/slideLayout" Target="../slideLayouts/slideLayout7.xml"/><Relationship Id="rId2" Type="http://schemas.openxmlformats.org/officeDocument/2006/relationships/tags" Target="../tags/tag100.xml"/><Relationship Id="rId16" Type="http://schemas.openxmlformats.org/officeDocument/2006/relationships/tags" Target="../tags/tag114.xml"/><Relationship Id="rId1" Type="http://schemas.openxmlformats.org/officeDocument/2006/relationships/tags" Target="../tags/tag99.xml"/><Relationship Id="rId6" Type="http://schemas.openxmlformats.org/officeDocument/2006/relationships/tags" Target="../tags/tag104.xml"/><Relationship Id="rId11" Type="http://schemas.openxmlformats.org/officeDocument/2006/relationships/tags" Target="../tags/tag109.xml"/><Relationship Id="rId5" Type="http://schemas.openxmlformats.org/officeDocument/2006/relationships/tags" Target="../tags/tag103.xml"/><Relationship Id="rId15" Type="http://schemas.openxmlformats.org/officeDocument/2006/relationships/tags" Target="../tags/tag113.xml"/><Relationship Id="rId10" Type="http://schemas.openxmlformats.org/officeDocument/2006/relationships/tags" Target="../tags/tag108.xml"/><Relationship Id="rId4" Type="http://schemas.openxmlformats.org/officeDocument/2006/relationships/tags" Target="../tags/tag102.xml"/><Relationship Id="rId9" Type="http://schemas.openxmlformats.org/officeDocument/2006/relationships/tags" Target="../tags/tag107.xml"/><Relationship Id="rId14" Type="http://schemas.openxmlformats.org/officeDocument/2006/relationships/tags" Target="../tags/tag112.xml"/></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image" Target="../media/image9.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76.xml"/><Relationship Id="rId7"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tags" Target="../tags/tag79.xml"/><Relationship Id="rId5" Type="http://schemas.openxmlformats.org/officeDocument/2006/relationships/tags" Target="../tags/tag78.xml"/><Relationship Id="rId10" Type="http://schemas.openxmlformats.org/officeDocument/2006/relationships/image" Target="../media/image13.png"/><Relationship Id="rId4" Type="http://schemas.openxmlformats.org/officeDocument/2006/relationships/tags" Target="../tags/tag77.xml"/><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image" Target="../media/image9.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tags" Target="../tags/tag8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椭圆 23"/>
          <p:cNvSpPr/>
          <p:nvPr/>
        </p:nvSpPr>
        <p:spPr>
          <a:xfrm>
            <a:off x="4535170" y="3061335"/>
            <a:ext cx="3098800" cy="2886710"/>
          </a:xfrm>
          <a:prstGeom prst="ellipse">
            <a:avLst/>
          </a:prstGeom>
          <a:solidFill>
            <a:srgbClr val="91B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958465" y="1064895"/>
            <a:ext cx="6402070" cy="829945"/>
          </a:xfrm>
          <a:prstGeom prst="rect">
            <a:avLst/>
          </a:prstGeom>
          <a:noFill/>
        </p:spPr>
        <p:txBody>
          <a:bodyPr wrap="square" rtlCol="0">
            <a:spAutoFit/>
          </a:bodyPr>
          <a:lstStyle/>
          <a:p>
            <a:pPr algn="dist"/>
            <a:r>
              <a:rPr sz="4800" b="1">
                <a:solidFill>
                  <a:schemeClr val="bg1"/>
                </a:solidFill>
                <a:latin typeface="思源黑体 CN Bold" panose="020B0800000000000000" pitchFamily="34" charset="-122"/>
                <a:ea typeface="思源黑体 CN Bold" panose="020B0800000000000000" pitchFamily="34" charset="-122"/>
              </a:rPr>
              <a:t>预防肺结核科普</a:t>
            </a:r>
            <a:r>
              <a:rPr lang="zh-CN" sz="4800" b="1">
                <a:solidFill>
                  <a:schemeClr val="bg1"/>
                </a:solidFill>
                <a:latin typeface="思源黑体 CN Bold" panose="020B0800000000000000" pitchFamily="34" charset="-122"/>
                <a:ea typeface="思源黑体 CN Bold" panose="020B0800000000000000" pitchFamily="34" charset="-122"/>
              </a:rPr>
              <a:t>知识</a:t>
            </a:r>
          </a:p>
        </p:txBody>
      </p:sp>
      <p:pic>
        <p:nvPicPr>
          <p:cNvPr id="12" name="图片 11" descr="关注肺部健康"/>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82290" y="3061335"/>
            <a:ext cx="6033135" cy="3393440"/>
          </a:xfrm>
          <a:prstGeom prst="rect">
            <a:avLst/>
          </a:prstGeom>
        </p:spPr>
      </p:pic>
      <p:pic>
        <p:nvPicPr>
          <p:cNvPr id="18" name="图片 17" descr="关注肺部健康33"/>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21890" y="2243137"/>
            <a:ext cx="3282315" cy="4523105"/>
          </a:xfrm>
          <a:prstGeom prst="rect">
            <a:avLst/>
          </a:prstGeom>
        </p:spPr>
      </p:pic>
      <p:pic>
        <p:nvPicPr>
          <p:cNvPr id="21" name="图片 20" descr="关注肺部健康3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5288280" y="5572125"/>
            <a:ext cx="1612900" cy="1269365"/>
          </a:xfrm>
          <a:prstGeom prst="rect">
            <a:avLst/>
          </a:prstGeom>
        </p:spPr>
      </p:pic>
      <p:pic>
        <p:nvPicPr>
          <p:cNvPr id="22" name="图片 21" descr="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6901180" y="3791585"/>
            <a:ext cx="1431925" cy="3066415"/>
          </a:xfrm>
          <a:prstGeom prst="rect">
            <a:avLst/>
          </a:prstGeom>
        </p:spPr>
      </p:pic>
      <p:sp>
        <p:nvSpPr>
          <p:cNvPr id="460" name="圆角矩形 22"/>
          <p:cNvSpPr/>
          <p:nvPr/>
        </p:nvSpPr>
        <p:spPr>
          <a:xfrm>
            <a:off x="3296470" y="1947895"/>
            <a:ext cx="5604962" cy="368300"/>
          </a:xfrm>
          <a:prstGeom prst="roundRect">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pPr>
            <a:r>
              <a:rPr lang="en-US" altLang="zh-CN" dirty="0">
                <a:solidFill>
                  <a:schemeClr val="bg1"/>
                </a:solidFill>
                <a:latin typeface="思源黑体 CN Regular" panose="020B0500000000000000" charset="-122"/>
                <a:ea typeface="思源黑体 CN Regular"/>
              </a:rPr>
              <a:t>THESIS DEFENSE POWERPOINT TEMPLATE</a:t>
            </a:r>
          </a:p>
        </p:txBody>
      </p:sp>
      <p:grpSp>
        <p:nvGrpSpPr>
          <p:cNvPr id="30" name="图形"/>
          <p:cNvGrpSpPr/>
          <p:nvPr/>
        </p:nvGrpSpPr>
        <p:grpSpPr>
          <a:xfrm>
            <a:off x="9680575" y="277495"/>
            <a:ext cx="2344420" cy="579755"/>
            <a:chOff x="1926" y="496"/>
            <a:chExt cx="3692" cy="913"/>
          </a:xfrm>
          <a:solidFill>
            <a:schemeClr val="bg1">
              <a:alpha val="35000"/>
            </a:schemeClr>
          </a:solidFill>
        </p:grpSpPr>
        <p:sp>
          <p:nvSpPr>
            <p:cNvPr id="31" name="图形"/>
            <p:cNvSpPr>
              <a:spLocks noChangeAspect="1"/>
            </p:cNvSpPr>
            <p:nvPr/>
          </p:nvSpPr>
          <p:spPr>
            <a:xfrm flipH="1">
              <a:off x="5498"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2" name="图形"/>
            <p:cNvSpPr>
              <a:spLocks noChangeAspect="1"/>
            </p:cNvSpPr>
            <p:nvPr/>
          </p:nvSpPr>
          <p:spPr>
            <a:xfrm flipH="1">
              <a:off x="5101"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3" name="图形"/>
            <p:cNvSpPr>
              <a:spLocks noChangeAspect="1"/>
            </p:cNvSpPr>
            <p:nvPr/>
          </p:nvSpPr>
          <p:spPr>
            <a:xfrm flipH="1">
              <a:off x="4704"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4" name="图形"/>
            <p:cNvSpPr>
              <a:spLocks noChangeAspect="1"/>
            </p:cNvSpPr>
            <p:nvPr/>
          </p:nvSpPr>
          <p:spPr>
            <a:xfrm flipH="1">
              <a:off x="4307"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5" name="图形"/>
            <p:cNvSpPr>
              <a:spLocks noChangeAspect="1"/>
            </p:cNvSpPr>
            <p:nvPr/>
          </p:nvSpPr>
          <p:spPr>
            <a:xfrm flipH="1">
              <a:off x="3910"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6" name="图形"/>
            <p:cNvSpPr>
              <a:spLocks noChangeAspect="1"/>
            </p:cNvSpPr>
            <p:nvPr/>
          </p:nvSpPr>
          <p:spPr>
            <a:xfrm flipH="1">
              <a:off x="3513"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7" name="图形"/>
            <p:cNvSpPr>
              <a:spLocks noChangeAspect="1"/>
            </p:cNvSpPr>
            <p:nvPr/>
          </p:nvSpPr>
          <p:spPr>
            <a:xfrm flipH="1">
              <a:off x="3117"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8" name="图形"/>
            <p:cNvSpPr>
              <a:spLocks noChangeAspect="1"/>
            </p:cNvSpPr>
            <p:nvPr/>
          </p:nvSpPr>
          <p:spPr>
            <a:xfrm flipH="1">
              <a:off x="2720"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39" name="图形"/>
            <p:cNvSpPr>
              <a:spLocks noChangeAspect="1"/>
            </p:cNvSpPr>
            <p:nvPr/>
          </p:nvSpPr>
          <p:spPr>
            <a:xfrm flipH="1">
              <a:off x="2323"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0" name="图形"/>
            <p:cNvSpPr>
              <a:spLocks noChangeAspect="1"/>
            </p:cNvSpPr>
            <p:nvPr/>
          </p:nvSpPr>
          <p:spPr>
            <a:xfrm flipH="1">
              <a:off x="1926" y="496"/>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3" name="图形"/>
            <p:cNvSpPr>
              <a:spLocks noChangeAspect="1"/>
            </p:cNvSpPr>
            <p:nvPr/>
          </p:nvSpPr>
          <p:spPr>
            <a:xfrm flipH="1">
              <a:off x="5498"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5" name="图形"/>
            <p:cNvSpPr>
              <a:spLocks noChangeAspect="1"/>
            </p:cNvSpPr>
            <p:nvPr/>
          </p:nvSpPr>
          <p:spPr>
            <a:xfrm flipH="1">
              <a:off x="5101"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6" name="图形"/>
            <p:cNvSpPr>
              <a:spLocks noChangeAspect="1"/>
            </p:cNvSpPr>
            <p:nvPr/>
          </p:nvSpPr>
          <p:spPr>
            <a:xfrm flipH="1">
              <a:off x="4704"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7" name="图形"/>
            <p:cNvSpPr>
              <a:spLocks noChangeAspect="1"/>
            </p:cNvSpPr>
            <p:nvPr/>
          </p:nvSpPr>
          <p:spPr>
            <a:xfrm flipH="1">
              <a:off x="4307"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8" name="图形"/>
            <p:cNvSpPr>
              <a:spLocks noChangeAspect="1"/>
            </p:cNvSpPr>
            <p:nvPr/>
          </p:nvSpPr>
          <p:spPr>
            <a:xfrm flipH="1">
              <a:off x="3910"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6" name="图形"/>
            <p:cNvSpPr>
              <a:spLocks noChangeAspect="1"/>
            </p:cNvSpPr>
            <p:nvPr/>
          </p:nvSpPr>
          <p:spPr>
            <a:xfrm flipH="1">
              <a:off x="3513"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7" name="图形"/>
            <p:cNvSpPr>
              <a:spLocks noChangeAspect="1"/>
            </p:cNvSpPr>
            <p:nvPr/>
          </p:nvSpPr>
          <p:spPr>
            <a:xfrm flipH="1">
              <a:off x="3117"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8" name="图形"/>
            <p:cNvSpPr>
              <a:spLocks noChangeAspect="1"/>
            </p:cNvSpPr>
            <p:nvPr/>
          </p:nvSpPr>
          <p:spPr>
            <a:xfrm flipH="1">
              <a:off x="2720"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49" name="图形"/>
            <p:cNvSpPr>
              <a:spLocks noChangeAspect="1"/>
            </p:cNvSpPr>
            <p:nvPr/>
          </p:nvSpPr>
          <p:spPr>
            <a:xfrm flipH="1">
              <a:off x="2323"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0" name="图形"/>
            <p:cNvSpPr>
              <a:spLocks noChangeAspect="1"/>
            </p:cNvSpPr>
            <p:nvPr/>
          </p:nvSpPr>
          <p:spPr>
            <a:xfrm flipH="1">
              <a:off x="1926" y="893"/>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1" name="图形"/>
            <p:cNvSpPr>
              <a:spLocks noChangeAspect="1"/>
            </p:cNvSpPr>
            <p:nvPr/>
          </p:nvSpPr>
          <p:spPr>
            <a:xfrm flipH="1">
              <a:off x="5498"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2" name="图形"/>
            <p:cNvSpPr>
              <a:spLocks noChangeAspect="1"/>
            </p:cNvSpPr>
            <p:nvPr/>
          </p:nvSpPr>
          <p:spPr>
            <a:xfrm flipH="1">
              <a:off x="5101"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3" name="图形"/>
            <p:cNvSpPr>
              <a:spLocks noChangeAspect="1"/>
            </p:cNvSpPr>
            <p:nvPr/>
          </p:nvSpPr>
          <p:spPr>
            <a:xfrm flipH="1">
              <a:off x="4704"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4" name="图形"/>
            <p:cNvSpPr>
              <a:spLocks noChangeAspect="1"/>
            </p:cNvSpPr>
            <p:nvPr/>
          </p:nvSpPr>
          <p:spPr>
            <a:xfrm flipH="1">
              <a:off x="4307"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5" name="图形"/>
            <p:cNvSpPr>
              <a:spLocks noChangeAspect="1"/>
            </p:cNvSpPr>
            <p:nvPr/>
          </p:nvSpPr>
          <p:spPr>
            <a:xfrm flipH="1">
              <a:off x="3910"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59" name="图形"/>
            <p:cNvSpPr>
              <a:spLocks noChangeAspect="1"/>
            </p:cNvSpPr>
            <p:nvPr/>
          </p:nvSpPr>
          <p:spPr>
            <a:xfrm flipH="1">
              <a:off x="3513"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60" name="图形"/>
            <p:cNvSpPr>
              <a:spLocks noChangeAspect="1"/>
            </p:cNvSpPr>
            <p:nvPr/>
          </p:nvSpPr>
          <p:spPr>
            <a:xfrm flipH="1">
              <a:off x="3117"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69" name="图形"/>
            <p:cNvSpPr>
              <a:spLocks noChangeAspect="1"/>
            </p:cNvSpPr>
            <p:nvPr/>
          </p:nvSpPr>
          <p:spPr>
            <a:xfrm flipH="1">
              <a:off x="2720"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70" name="图形"/>
            <p:cNvSpPr>
              <a:spLocks noChangeAspect="1"/>
            </p:cNvSpPr>
            <p:nvPr/>
          </p:nvSpPr>
          <p:spPr>
            <a:xfrm flipH="1">
              <a:off x="2323"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sp>
          <p:nvSpPr>
            <p:cNvPr id="71" name="图形"/>
            <p:cNvSpPr>
              <a:spLocks noChangeAspect="1"/>
            </p:cNvSpPr>
            <p:nvPr/>
          </p:nvSpPr>
          <p:spPr>
            <a:xfrm flipH="1">
              <a:off x="1926" y="1289"/>
              <a:ext cx="120" cy="1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rgbClr val="9182AD"/>
                </a:solidFill>
                <a:cs typeface="+mn-ea"/>
                <a:sym typeface="+mn-lt"/>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 to="" calcmode="lin" valueType="num">
                                      <p:cBhvr>
                                        <p:cTn id="7" dur="1" fill="hold"/>
                                        <p:tgtEl>
                                          <p:spTgt spid="24"/>
                                        </p:tgtEl>
                                      </p:cBhvr>
                                    </p:anim>
                                  </p:childTnLst>
                                </p:cTn>
                              </p:par>
                              <p:par>
                                <p:cTn id="8" presetID="24"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 to="" calcmode="lin" valueType="num">
                                      <p:cBhvr>
                                        <p:cTn id="10" dur="1" fill="hold"/>
                                        <p:tgtEl>
                                          <p:spTgt spid="12"/>
                                        </p:tgtEl>
                                      </p:cBhvr>
                                    </p:anim>
                                  </p:childTnLst>
                                </p:cTn>
                              </p:par>
                              <p:par>
                                <p:cTn id="11" presetID="24"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to="" calcmode="lin" valueType="num">
                                      <p:cBhvr>
                                        <p:cTn id="13" dur="1" fill="hold"/>
                                        <p:tgtEl>
                                          <p:spTgt spid="21"/>
                                        </p:tgtEl>
                                      </p:cBhvr>
                                    </p:anim>
                                  </p:childTnLst>
                                </p:cTn>
                              </p:par>
                              <p:par>
                                <p:cTn id="14" presetID="24"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to="" calcmode="lin" valueType="num">
                                      <p:cBhvr>
                                        <p:cTn id="16" dur="1" fill="hold"/>
                                        <p:tgtEl>
                                          <p:spTgt spid="18"/>
                                        </p:tgtEl>
                                      </p:cBhvr>
                                    </p:anim>
                                  </p:childTnLst>
                                </p:cTn>
                              </p:par>
                              <p:par>
                                <p:cTn id="17" presetID="24"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to="" calcmode="lin" valueType="num">
                                      <p:cBhvr>
                                        <p:cTn id="19" dur="1" fill="hold"/>
                                        <p:tgtEl>
                                          <p:spTgt spid="22"/>
                                        </p:tgtEl>
                                      </p:cBhvr>
                                    </p:anim>
                                  </p:childTnLst>
                                </p:cTn>
                              </p:par>
                            </p:childTnLst>
                          </p:cTn>
                        </p:par>
                        <p:par>
                          <p:cTn id="20" fill="hold" nodeType="afterGroup">
                            <p:stCondLst>
                              <p:cond delay="0"/>
                            </p:stCondLst>
                            <p:childTnLst>
                              <p:par>
                                <p:cTn id="21" presetID="24"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cBhvr>
                                    </p:anim>
                                  </p:childTnLst>
                                </p:cTn>
                              </p:par>
                            </p:childTnLst>
                          </p:cTn>
                        </p:par>
                        <p:par>
                          <p:cTn id="24" fill="hold" nodeType="afterGroup">
                            <p:stCondLst>
                              <p:cond delay="0"/>
                            </p:stCondLst>
                            <p:childTnLst>
                              <p:par>
                                <p:cTn id="25" presetID="24" presetClass="entr" presetSubtype="0" fill="hold" grpId="0" nodeType="afterEffect">
                                  <p:stCondLst>
                                    <p:cond delay="0"/>
                                  </p:stCondLst>
                                  <p:childTnLst>
                                    <p:set>
                                      <p:cBhvr>
                                        <p:cTn id="26" dur="1" fill="hold">
                                          <p:stCondLst>
                                            <p:cond delay="0"/>
                                          </p:stCondLst>
                                        </p:cTn>
                                        <p:tgtEl>
                                          <p:spTgt spid="460"/>
                                        </p:tgtEl>
                                        <p:attrNameLst>
                                          <p:attrName>style.visibility</p:attrName>
                                        </p:attrNameLst>
                                      </p:cBhvr>
                                      <p:to>
                                        <p:strVal val="visible"/>
                                      </p:to>
                                    </p:set>
                                    <p:anim to="" calcmode="lin" valueType="num">
                                      <p:cBhvr>
                                        <p:cTn id="27" dur="1" fill="hold"/>
                                        <p:tgtEl>
                                          <p:spTgt spid="46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0" grpId="0"/>
      <p:bldP spid="46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结核病的传染性</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766445" y="2021205"/>
            <a:ext cx="10489565" cy="4028440"/>
            <a:chOff x="1207" y="3183"/>
            <a:chExt cx="16519" cy="6344"/>
          </a:xfrm>
        </p:grpSpPr>
        <p:sp>
          <p:nvSpPr>
            <p:cNvPr id="13" name="矩形: 圆角 12"/>
            <p:cNvSpPr/>
            <p:nvPr/>
          </p:nvSpPr>
          <p:spPr>
            <a:xfrm>
              <a:off x="1207" y="3908"/>
              <a:ext cx="11649" cy="684"/>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600" dirty="0">
                  <a:solidFill>
                    <a:schemeClr val="tx1">
                      <a:lumMod val="85000"/>
                      <a:lumOff val="15000"/>
                    </a:schemeClr>
                  </a:solidFill>
                  <a:latin typeface="思源宋体" panose="02020400000000000000" charset="-122"/>
                  <a:ea typeface="思源宋体" panose="02020400000000000000" charset="-122"/>
                  <a:cs typeface="+mn-ea"/>
                  <a:sym typeface="+mn-lt"/>
                </a:rPr>
                <a:t>衡量和判断病人是否具有传染性最简便和可靠的方法</a:t>
              </a:r>
            </a:p>
          </p:txBody>
        </p:sp>
        <p:sp>
          <p:nvSpPr>
            <p:cNvPr id="3" name="文本框 2"/>
            <p:cNvSpPr txBox="1"/>
            <p:nvPr/>
          </p:nvSpPr>
          <p:spPr>
            <a:xfrm>
              <a:off x="1207" y="3183"/>
              <a:ext cx="2693" cy="725"/>
            </a:xfrm>
            <a:prstGeom prst="rect">
              <a:avLst/>
            </a:prstGeom>
            <a:noFill/>
          </p:spPr>
          <p:txBody>
            <a:bodyPr wrap="none" rtlCol="0" anchor="t">
              <a:spAutoFit/>
            </a:bodyPr>
            <a:lstStyle/>
            <a:p>
              <a:pPr algn="l"/>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判断方法：</a:t>
              </a:r>
            </a:p>
          </p:txBody>
        </p:sp>
        <p:grpSp>
          <p:nvGrpSpPr>
            <p:cNvPr id="29" name="组合 28"/>
            <p:cNvGrpSpPr/>
            <p:nvPr/>
          </p:nvGrpSpPr>
          <p:grpSpPr>
            <a:xfrm>
              <a:off x="10427" y="3981"/>
              <a:ext cx="974" cy="855"/>
              <a:chOff x="10791" y="3895"/>
              <a:chExt cx="974" cy="855"/>
            </a:xfrm>
          </p:grpSpPr>
          <p:sp>
            <p:nvSpPr>
              <p:cNvPr id="6" name="矩形 5"/>
              <p:cNvSpPr/>
              <p:nvPr/>
            </p:nvSpPr>
            <p:spPr>
              <a:xfrm>
                <a:off x="10791" y="3895"/>
                <a:ext cx="910" cy="8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descr="医疗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791" y="3912"/>
                <a:ext cx="975" cy="838"/>
              </a:xfrm>
              <a:prstGeom prst="rect">
                <a:avLst/>
              </a:prstGeom>
            </p:spPr>
          </p:pic>
        </p:grpSp>
        <p:grpSp>
          <p:nvGrpSpPr>
            <p:cNvPr id="28" name="组合 27"/>
            <p:cNvGrpSpPr/>
            <p:nvPr/>
          </p:nvGrpSpPr>
          <p:grpSpPr>
            <a:xfrm>
              <a:off x="10427" y="7017"/>
              <a:ext cx="974" cy="854"/>
              <a:chOff x="10755" y="6097"/>
              <a:chExt cx="974" cy="854"/>
            </a:xfrm>
          </p:grpSpPr>
          <p:sp>
            <p:nvSpPr>
              <p:cNvPr id="8" name="矩形 7"/>
              <p:cNvSpPr/>
              <p:nvPr/>
            </p:nvSpPr>
            <p:spPr>
              <a:xfrm>
                <a:off x="10791" y="6097"/>
                <a:ext cx="910" cy="85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医疗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0755" y="6097"/>
                <a:ext cx="975" cy="838"/>
              </a:xfrm>
              <a:prstGeom prst="rect">
                <a:avLst/>
              </a:prstGeom>
            </p:spPr>
          </p:pic>
        </p:grpSp>
        <p:sp>
          <p:nvSpPr>
            <p:cNvPr id="11" name="文本框 10"/>
            <p:cNvSpPr txBox="1"/>
            <p:nvPr/>
          </p:nvSpPr>
          <p:spPr>
            <a:xfrm>
              <a:off x="11702" y="4340"/>
              <a:ext cx="6025" cy="1670"/>
            </a:xfrm>
            <a:prstGeom prst="rect">
              <a:avLst/>
            </a:prstGeom>
            <a:noFill/>
          </p:spPr>
          <p:txBody>
            <a:bodyPr wrap="square" rtlCol="0">
              <a:spAutoFit/>
            </a:bodyPr>
            <a:lstStyle/>
            <a:p>
              <a:pPr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对病人的痰液作涂片染色，进行显微镜检查。如涂片检查发现抗酸杆菌阳性，则认为具有传染性，或称为'传染源’。</a:t>
              </a:r>
            </a:p>
          </p:txBody>
        </p:sp>
        <p:sp>
          <p:nvSpPr>
            <p:cNvPr id="16" name="文本框 15"/>
            <p:cNvSpPr txBox="1"/>
            <p:nvPr/>
          </p:nvSpPr>
          <p:spPr>
            <a:xfrm>
              <a:off x="11702" y="7436"/>
              <a:ext cx="5715" cy="1670"/>
            </a:xfrm>
            <a:prstGeom prst="rect">
              <a:avLst/>
            </a:prstGeom>
            <a:noFill/>
          </p:spPr>
          <p:txBody>
            <a:bodyPr wrap="square" rtlCol="0">
              <a:spAutoFit/>
            </a:bodyPr>
            <a:lstStyle/>
            <a:p>
              <a:pPr algn="l" hangingPunct="0">
                <a:lnSpc>
                  <a:spcPct val="150000"/>
                </a:lnSpc>
                <a:buClr>
                  <a:srgbClr val="34B8F6"/>
                </a:buClr>
                <a:buSzTx/>
                <a:buFontTx/>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传染性肺结核传染性最强的时间是在发现及治疗之前。所以应当重视早期发现和正确、及时治疗传染源。</a:t>
              </a:r>
            </a:p>
          </p:txBody>
        </p:sp>
        <p:sp>
          <p:nvSpPr>
            <p:cNvPr id="30" name="文本框 29"/>
            <p:cNvSpPr txBox="1"/>
            <p:nvPr/>
          </p:nvSpPr>
          <p:spPr>
            <a:xfrm>
              <a:off x="11702" y="3869"/>
              <a:ext cx="1732" cy="580"/>
            </a:xfrm>
            <a:prstGeom prst="rect">
              <a:avLst/>
            </a:prstGeom>
            <a:noFill/>
          </p:spPr>
          <p:txBody>
            <a:bodyPr wrap="none" rtlCol="0" anchor="t">
              <a:spAutoFit/>
            </a:bodyPr>
            <a:lstStyle/>
            <a:p>
              <a:pPr algn="l"/>
              <a:r>
                <a:rPr lang="zh-CN" altLang="en-US" b="1">
                  <a:solidFill>
                    <a:srgbClr val="4763B5"/>
                  </a:solidFill>
                  <a:latin typeface="思源黑体 CN Regular" panose="020B0500000000000000" charset="-122"/>
                  <a:ea typeface="思源黑体 CN Regular"/>
                  <a:cs typeface="思源黑体 CN Regular" panose="020B0500000000000000" charset="-122"/>
                  <a:sym typeface="+mn-lt"/>
                </a:rPr>
                <a:t>方法一：</a:t>
              </a:r>
            </a:p>
          </p:txBody>
        </p:sp>
        <p:sp>
          <p:nvSpPr>
            <p:cNvPr id="31" name="文本框 30"/>
            <p:cNvSpPr txBox="1"/>
            <p:nvPr/>
          </p:nvSpPr>
          <p:spPr>
            <a:xfrm>
              <a:off x="11702" y="6856"/>
              <a:ext cx="1732" cy="580"/>
            </a:xfrm>
            <a:prstGeom prst="rect">
              <a:avLst/>
            </a:prstGeom>
            <a:noFill/>
          </p:spPr>
          <p:txBody>
            <a:bodyPr wrap="none" rtlCol="0" anchor="t">
              <a:spAutoFit/>
            </a:bodyPr>
            <a:lstStyle/>
            <a:p>
              <a:pPr algn="l"/>
              <a:r>
                <a:rPr lang="zh-CN" altLang="en-US" b="1">
                  <a:solidFill>
                    <a:srgbClr val="4763B5"/>
                  </a:solidFill>
                  <a:latin typeface="思源黑体 CN Regular" panose="020B0500000000000000" charset="-122"/>
                  <a:ea typeface="思源黑体 CN Regular"/>
                  <a:cs typeface="思源黑体 CN Regular" panose="020B0500000000000000" charset="-122"/>
                  <a:sym typeface="+mn-lt"/>
                </a:rPr>
                <a:t>方法二：</a:t>
              </a:r>
            </a:p>
          </p:txBody>
        </p:sp>
        <p:pic>
          <p:nvPicPr>
            <p:cNvPr id="32" name="图片 31" descr="IMG_4075 拷贝"/>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207" y="4763"/>
              <a:ext cx="7520" cy="4765"/>
            </a:xfrm>
            <a:prstGeom prst="rect">
              <a:avLst/>
            </a:prstGeom>
          </p:spPr>
        </p:pic>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结核病的传染性</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139700" y="1057275"/>
            <a:ext cx="12353290" cy="5826125"/>
            <a:chOff x="-220" y="1665"/>
            <a:chExt cx="19454" cy="9175"/>
          </a:xfrm>
        </p:grpSpPr>
        <p:sp>
          <p:nvSpPr>
            <p:cNvPr id="22" name="矩形 21"/>
            <p:cNvSpPr/>
            <p:nvPr/>
          </p:nvSpPr>
          <p:spPr>
            <a:xfrm>
              <a:off x="0" y="8196"/>
              <a:ext cx="19234" cy="26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3189" y="1665"/>
              <a:ext cx="14260" cy="5960"/>
              <a:chOff x="2709" y="1990"/>
              <a:chExt cx="14260" cy="5960"/>
            </a:xfrm>
          </p:grpSpPr>
          <p:sp>
            <p:nvSpPr>
              <p:cNvPr id="27" name="任意多边形 26"/>
              <p:cNvSpPr/>
              <p:nvPr/>
            </p:nvSpPr>
            <p:spPr>
              <a:xfrm>
                <a:off x="2709" y="1990"/>
                <a:ext cx="14260" cy="5960"/>
              </a:xfrm>
              <a:custGeom>
                <a:avLst/>
                <a:gdLst>
                  <a:gd name="connisteX0" fmla="*/ 0 w 9055100"/>
                  <a:gd name="connsiteY0" fmla="*/ 3784600 h 3784600"/>
                  <a:gd name="connisteX1" fmla="*/ 2667000 w 9055100"/>
                  <a:gd name="connsiteY1" fmla="*/ 2527300 h 3784600"/>
                  <a:gd name="connisteX2" fmla="*/ 5562600 w 9055100"/>
                  <a:gd name="connsiteY2" fmla="*/ 3225800 h 3784600"/>
                  <a:gd name="connisteX3" fmla="*/ 7950200 w 9055100"/>
                  <a:gd name="connsiteY3" fmla="*/ 1612900 h 3784600"/>
                  <a:gd name="connisteX4" fmla="*/ 9055100 w 9055100"/>
                  <a:gd name="connsiteY4" fmla="*/ 0 h 3784600"/>
                </a:gdLst>
                <a:ahLst/>
                <a:cxnLst>
                  <a:cxn ang="0">
                    <a:pos x="connisteX0" y="connsiteY0"/>
                  </a:cxn>
                  <a:cxn ang="0">
                    <a:pos x="connisteX1" y="connsiteY1"/>
                  </a:cxn>
                  <a:cxn ang="0">
                    <a:pos x="connisteX2" y="connsiteY2"/>
                  </a:cxn>
                  <a:cxn ang="0">
                    <a:pos x="connisteX3" y="connsiteY3"/>
                  </a:cxn>
                  <a:cxn ang="0">
                    <a:pos x="connisteX4" y="connsiteY4"/>
                  </a:cxn>
                </a:cxnLst>
                <a:rect l="l" t="t" r="r" b="b"/>
                <a:pathLst>
                  <a:path w="9055100" h="3784600">
                    <a:moveTo>
                      <a:pt x="0" y="3784600"/>
                    </a:moveTo>
                    <a:lnTo>
                      <a:pt x="2667000" y="2527300"/>
                    </a:lnTo>
                    <a:lnTo>
                      <a:pt x="5562600" y="3225800"/>
                    </a:lnTo>
                    <a:lnTo>
                      <a:pt x="7950200" y="1612900"/>
                    </a:lnTo>
                    <a:lnTo>
                      <a:pt x="9055100" y="0"/>
                    </a:lnTo>
                  </a:path>
                </a:pathLst>
              </a:custGeom>
              <a:noFill/>
              <a:ln>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5716" y="5050"/>
                <a:ext cx="2280" cy="21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10176" y="5760"/>
                <a:ext cx="2280" cy="21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3956" y="3380"/>
                <a:ext cx="2280" cy="21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5992" y="5760"/>
                <a:ext cx="1728" cy="1016"/>
              </a:xfrm>
              <a:prstGeom prst="rect">
                <a:avLst/>
              </a:prstGeom>
              <a:noFill/>
            </p:spPr>
            <p:txBody>
              <a:bodyPr wrap="none" rtlCol="0" anchor="t">
                <a:spAutoFit/>
              </a:bodyP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思源宋体" panose="02020400000000000000" charset="-122"/>
                    <a:sym typeface="+mn-lt"/>
                  </a:rPr>
                  <a:t>渗出为主</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思源宋体" panose="02020400000000000000" charset="-122"/>
                    <a:sym typeface="+mn-lt"/>
                  </a:rPr>
                  <a:t>病变 </a:t>
                </a:r>
              </a:p>
            </p:txBody>
          </p:sp>
          <p:sp>
            <p:nvSpPr>
              <p:cNvPr id="34" name="文本框 33"/>
              <p:cNvSpPr txBox="1"/>
              <p:nvPr/>
            </p:nvSpPr>
            <p:spPr>
              <a:xfrm>
                <a:off x="10452" y="6470"/>
                <a:ext cx="1728" cy="1016"/>
              </a:xfrm>
              <a:prstGeom prst="rect">
                <a:avLst/>
              </a:prstGeom>
              <a:noFill/>
            </p:spPr>
            <p:txBody>
              <a:bodyPr wrap="none" rtlCol="0" anchor="t">
                <a:spAutoFit/>
              </a:bodyP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增生为主</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病变</a:t>
                </a:r>
              </a:p>
            </p:txBody>
          </p:sp>
          <p:sp>
            <p:nvSpPr>
              <p:cNvPr id="35" name="文本框 34"/>
              <p:cNvSpPr txBox="1"/>
              <p:nvPr/>
            </p:nvSpPr>
            <p:spPr>
              <a:xfrm>
                <a:off x="14232" y="4034"/>
                <a:ext cx="1728" cy="1016"/>
              </a:xfrm>
              <a:prstGeom prst="rect">
                <a:avLst/>
              </a:prstGeom>
              <a:noFill/>
            </p:spPr>
            <p:txBody>
              <a:bodyPr wrap="none" rtlCol="0" anchor="t">
                <a:spAutoFit/>
              </a:bodyP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坏死为主</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病变</a:t>
                </a:r>
              </a:p>
            </p:txBody>
          </p:sp>
        </p:grpSp>
        <p:sp>
          <p:nvSpPr>
            <p:cNvPr id="36" name="文本框 35"/>
            <p:cNvSpPr txBox="1"/>
            <p:nvPr/>
          </p:nvSpPr>
          <p:spPr>
            <a:xfrm>
              <a:off x="2569" y="2947"/>
              <a:ext cx="4136" cy="725"/>
            </a:xfrm>
            <a:prstGeom prst="rect">
              <a:avLst/>
            </a:prstGeom>
            <a:noFill/>
          </p:spPr>
          <p:txBody>
            <a:bodyPr wrap="none" rtlCol="0" anchor="t">
              <a:spAutoFit/>
            </a:bodyPr>
            <a:lstStyle/>
            <a:p>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结核病的病理变化</a:t>
              </a:r>
              <a:endParaRPr lang="zh-CN" altLang="en-US" sz="2400" b="1">
                <a:solidFill>
                  <a:srgbClr val="4763B5"/>
                </a:solidFill>
                <a:latin typeface="思源黑体 CN Regular" panose="020B0500000000000000" charset="-122"/>
                <a:ea typeface="思源黑体 CN Regular"/>
                <a:cs typeface="思源黑体 CN Regular" panose="020B0500000000000000" charset="-122"/>
              </a:endParaRPr>
            </a:p>
          </p:txBody>
        </p:sp>
        <p:cxnSp>
          <p:nvCxnSpPr>
            <p:cNvPr id="37" name="直接连接符 36"/>
            <p:cNvCxnSpPr/>
            <p:nvPr/>
          </p:nvCxnSpPr>
          <p:spPr>
            <a:xfrm>
              <a:off x="2709" y="3684"/>
              <a:ext cx="3883" cy="6"/>
            </a:xfrm>
            <a:prstGeom prst="line">
              <a:avLst/>
            </a:prstGeom>
            <a:ln w="53975">
              <a:solidFill>
                <a:srgbClr val="4763B5"/>
              </a:solidFill>
            </a:ln>
          </p:spPr>
          <p:style>
            <a:lnRef idx="1">
              <a:schemeClr val="accent1"/>
            </a:lnRef>
            <a:fillRef idx="0">
              <a:schemeClr val="accent1"/>
            </a:fillRef>
            <a:effectRef idx="0">
              <a:schemeClr val="accent1"/>
            </a:effectRef>
            <a:fontRef idx="minor">
              <a:schemeClr val="tx1"/>
            </a:fontRef>
          </p:style>
        </p:cxnSp>
        <p:pic>
          <p:nvPicPr>
            <p:cNvPr id="38" name="图片 37" descr="关注肺部健康3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220" y="3407"/>
              <a:ext cx="5169" cy="7123"/>
            </a:xfrm>
            <a:prstGeom prst="rect">
              <a:avLst/>
            </a:prstGeom>
          </p:spPr>
        </p:pic>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23850"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结核病的传染性</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cxnSp>
        <p:nvCxnSpPr>
          <p:cNvPr id="2" name="直接连接符 1"/>
          <p:cNvCxnSpPr/>
          <p:nvPr/>
        </p:nvCxnSpPr>
        <p:spPr>
          <a:xfrm flipH="1">
            <a:off x="4137660" y="3370580"/>
            <a:ext cx="0" cy="23368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flipH="1">
            <a:off x="8277860" y="3370580"/>
            <a:ext cx="0" cy="233680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792480" y="4229100"/>
            <a:ext cx="3042285" cy="1476375"/>
          </a:xfrm>
          <a:prstGeom prst="rect">
            <a:avLst/>
          </a:prstGeom>
          <a:noFill/>
        </p:spPr>
        <p:txBody>
          <a:bodyPr wrap="square" rtlCol="0">
            <a:spAutoFit/>
          </a:bodyPr>
          <a:lstStyle/>
          <a:p>
            <a:pPr algn="just" hangingPunct="0">
              <a:lnSpc>
                <a:spcPct val="150000"/>
              </a:lnSpc>
              <a:buClr>
                <a:srgbClr val="34B8F6"/>
              </a:buClr>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出现于结核性炎症的早期或机体抵抗力低下，菌量多，毒力强或变态反应强时，主要表现为浆液性或浆液纤维素性炎。病变早期以中性粒细胞侵润，后被巨噬细胞取代。</a:t>
            </a:r>
          </a:p>
        </p:txBody>
      </p:sp>
      <p:sp>
        <p:nvSpPr>
          <p:cNvPr id="28" name="文本框 27"/>
          <p:cNvSpPr txBox="1"/>
          <p:nvPr/>
        </p:nvSpPr>
        <p:spPr>
          <a:xfrm>
            <a:off x="4629150" y="4124960"/>
            <a:ext cx="3264535" cy="1476375"/>
          </a:xfrm>
          <a:prstGeom prst="rect">
            <a:avLst/>
          </a:prstGeom>
          <a:noFill/>
        </p:spPr>
        <p:txBody>
          <a:bodyPr wrap="square" rtlCol="0">
            <a:spAutoFit/>
          </a:bodyPr>
          <a:lstStyle/>
          <a:p>
            <a:pPr algn="just" hangingPunct="0">
              <a:lnSpc>
                <a:spcPct val="150000"/>
              </a:lnSpc>
              <a:buClr>
                <a:srgbClr val="34B8F6"/>
              </a:buClr>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菌少，毒低或免疫反应强，以增生为主，形成结核结节。结核节是由上皮样细胞、朗格汉斯巨细胞加上外周局部集聚的淋巴细胞和少量反应性增生的成纤维细胞构成。典型者结节中央有干酪样坏死。</a:t>
            </a:r>
          </a:p>
        </p:txBody>
      </p:sp>
      <p:sp>
        <p:nvSpPr>
          <p:cNvPr id="29" name="文本框 28"/>
          <p:cNvSpPr txBox="1"/>
          <p:nvPr/>
        </p:nvSpPr>
        <p:spPr>
          <a:xfrm>
            <a:off x="8497570" y="4229100"/>
            <a:ext cx="2910840" cy="1198880"/>
          </a:xfrm>
          <a:prstGeom prst="rect">
            <a:avLst/>
          </a:prstGeom>
          <a:noFill/>
        </p:spPr>
        <p:txBody>
          <a:bodyPr wrap="square" rtlCol="0">
            <a:spAutoFit/>
          </a:bodyPr>
          <a:lstStyle/>
          <a:p>
            <a:pPr algn="just" hangingPunct="0">
              <a:lnSpc>
                <a:spcPct val="150000"/>
              </a:lnSpc>
              <a:buClr>
                <a:srgbClr val="34B8F6"/>
              </a:buClr>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菌多，毒强，以渗出或增生为主的病变柯继发干酪样坏死（结核坏死灶由于含脂质多呈黄色、均匀细腻、质地较实、状如奶酪）。</a:t>
            </a:r>
          </a:p>
        </p:txBody>
      </p:sp>
      <p:sp>
        <p:nvSpPr>
          <p:cNvPr id="16" name="矩形: 圆角 15"/>
          <p:cNvSpPr/>
          <p:nvPr/>
        </p:nvSpPr>
        <p:spPr>
          <a:xfrm>
            <a:off x="1243615" y="3628963"/>
            <a:ext cx="2153920" cy="38169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思源黑体 CN Regular" panose="020B0500000000000000" charset="-122"/>
                <a:ea typeface="思源黑体 CN Regular"/>
                <a:cs typeface="思源黑体 CN Regular" panose="020B0500000000000000" charset="-122"/>
                <a:sym typeface="+mn-lt"/>
              </a:rPr>
              <a:t>渗出为主病变 </a:t>
            </a:r>
          </a:p>
        </p:txBody>
      </p:sp>
      <p:sp>
        <p:nvSpPr>
          <p:cNvPr id="32" name="矩形: 圆角 31"/>
          <p:cNvSpPr/>
          <p:nvPr/>
        </p:nvSpPr>
        <p:spPr>
          <a:xfrm>
            <a:off x="5069192" y="3593980"/>
            <a:ext cx="2153920" cy="38169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思源黑体 CN Regular" panose="020B0500000000000000" charset="-122"/>
                <a:ea typeface="思源黑体 CN Regular"/>
                <a:cs typeface="思源黑体 CN Regular" panose="020B0500000000000000" charset="-122"/>
                <a:sym typeface="+mn-lt"/>
              </a:rPr>
              <a:t>以增生为主病变 </a:t>
            </a:r>
          </a:p>
        </p:txBody>
      </p:sp>
      <p:sp>
        <p:nvSpPr>
          <p:cNvPr id="33" name="矩形: 圆角 32"/>
          <p:cNvSpPr/>
          <p:nvPr/>
        </p:nvSpPr>
        <p:spPr>
          <a:xfrm>
            <a:off x="8784742" y="3613868"/>
            <a:ext cx="2153920" cy="381692"/>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思源黑体 CN Regular" panose="020B0500000000000000" charset="-122"/>
                <a:ea typeface="思源黑体 CN Regular"/>
                <a:cs typeface="思源黑体 CN Regular" panose="020B0500000000000000" charset="-122"/>
                <a:sym typeface="+mn-lt"/>
              </a:rPr>
              <a:t>坏死为主的病变 </a:t>
            </a:r>
          </a:p>
        </p:txBody>
      </p:sp>
      <p:pic>
        <p:nvPicPr>
          <p:cNvPr id="6" name="图片 5" descr="可商用保护肺部"/>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02555" y="1580515"/>
            <a:ext cx="1934210" cy="1934210"/>
          </a:xfrm>
          <a:prstGeom prst="rect">
            <a:avLst/>
          </a:prstGeom>
        </p:spPr>
      </p:pic>
      <p:pic>
        <p:nvPicPr>
          <p:cNvPr id="8" name="图片 7" descr="肺部健康检查矢量素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608455" y="1539875"/>
            <a:ext cx="1788795" cy="1680210"/>
          </a:xfrm>
          <a:prstGeom prst="rect">
            <a:avLst/>
          </a:prstGeom>
        </p:spPr>
      </p:pic>
      <p:pic>
        <p:nvPicPr>
          <p:cNvPr id="38" name="图片 37" descr="关注肺部健康33"/>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8592820" y="1131570"/>
            <a:ext cx="2261870" cy="236791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left)">
                                      <p:cBhvr>
                                        <p:cTn id="15" dur="500"/>
                                        <p:tgtEl>
                                          <p:spTgt spid="38"/>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wipe(left)">
                                      <p:cBhvr>
                                        <p:cTn id="23" dur="500"/>
                                        <p:tgtEl>
                                          <p:spTgt spid="32"/>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childTnLst>
                          </p:cTn>
                        </p:par>
                        <p:par>
                          <p:cTn id="28" fill="hold" nodeType="afterGroup">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500"/>
                                        <p:tgtEl>
                                          <p:spTgt spid="25"/>
                                        </p:tgtEl>
                                      </p:cBhvr>
                                    </p:animEffect>
                                  </p:childTnLst>
                                </p:cTn>
                              </p:par>
                            </p:childTnLst>
                          </p:cTn>
                        </p:par>
                        <p:par>
                          <p:cTn id="32" fill="hold" nodeType="afterGroup">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500"/>
                                        <p:tgtEl>
                                          <p:spTgt spid="28"/>
                                        </p:tgtEl>
                                      </p:cBhvr>
                                    </p:animEffect>
                                  </p:childTnLst>
                                </p:cTn>
                              </p:par>
                            </p:childTnLst>
                          </p:cTn>
                        </p:par>
                        <p:par>
                          <p:cTn id="36" fill="hold" nodeType="afterGroup">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p:bldP spid="29" grpId="0"/>
      <p:bldP spid="16" grpId="0" animBg="1"/>
      <p:bldP spid="32" grpId="0" animBg="1"/>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6384290" y="-1775460"/>
            <a:ext cx="11602085" cy="104089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4"/>
          <p:cNvPicPr>
            <a:picLocks noChangeAspect="1"/>
          </p:cNvPicPr>
          <p:nvPr/>
        </p:nvPicPr>
        <p:blipFill>
          <a:blip r:embed="rId4" cstate="email">
            <a:alphaModFix amt="24000"/>
            <a:extLst>
              <a:ext uri="{28A0092B-C50C-407E-A947-70E740481C1C}">
                <a14:useLocalDpi xmlns:a14="http://schemas.microsoft.com/office/drawing/2010/main"/>
              </a:ext>
            </a:extLst>
          </a:blip>
          <a:stretch>
            <a:fillRect/>
          </a:stretch>
        </p:blipFill>
        <p:spPr>
          <a:xfrm flipV="1">
            <a:off x="7141210" y="-211455"/>
            <a:ext cx="5887720" cy="3311525"/>
          </a:xfrm>
          <a:prstGeom prst="rect">
            <a:avLst/>
          </a:prstGeom>
        </p:spPr>
      </p:pic>
      <p:sp>
        <p:nvSpPr>
          <p:cNvPr id="5" name="PA_矩形 8"/>
          <p:cNvSpPr/>
          <p:nvPr>
            <p:custDataLst>
              <p:tags r:id="rId2"/>
            </p:custDataLst>
          </p:nvPr>
        </p:nvSpPr>
        <p:spPr>
          <a:xfrm>
            <a:off x="557530" y="3312160"/>
            <a:ext cx="5999480" cy="829945"/>
          </a:xfrm>
          <a:prstGeom prst="rect">
            <a:avLst/>
          </a:prstGeom>
        </p:spPr>
        <p:txBody>
          <a:bodyPr wrap="square">
            <a:spAutoFit/>
          </a:bodyPr>
          <a:lstStyle/>
          <a:p>
            <a:pPr algn="l" defTabSz="685800"/>
            <a:r>
              <a:rPr lang="zh-CN" altLang="en-US" sz="4800" b="1" kern="0" dirty="0">
                <a:solidFill>
                  <a:srgbClr val="4763B5"/>
                </a:solidFill>
                <a:latin typeface="+mj-lt"/>
                <a:ea typeface="思源黑体 CN Bold" panose="020B0800000000000000" pitchFamily="34" charset="-122"/>
              </a:rPr>
              <a:t>结核病疾病症状</a:t>
            </a:r>
          </a:p>
        </p:txBody>
      </p:sp>
      <p:pic>
        <p:nvPicPr>
          <p:cNvPr id="8" name="图片 7" descr="肺部健康检查矢量素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579360" y="1657350"/>
            <a:ext cx="5026660" cy="4720590"/>
          </a:xfrm>
          <a:prstGeom prst="rect">
            <a:avLst/>
          </a:prstGeom>
        </p:spPr>
      </p:pic>
      <p:sp>
        <p:nvSpPr>
          <p:cNvPr id="9" name="椭圆 8"/>
          <p:cNvSpPr/>
          <p:nvPr/>
        </p:nvSpPr>
        <p:spPr>
          <a:xfrm>
            <a:off x="5942330" y="791845"/>
            <a:ext cx="1847215" cy="1846800"/>
          </a:xfrm>
          <a:prstGeom prst="ellipse">
            <a:avLst/>
          </a:prstGeom>
          <a:ln w="666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latin typeface="思源黑体 CN Bold" panose="020B0800000000000000" pitchFamily="34" charset="-122"/>
                <a:ea typeface="思源黑体 CN Bold" panose="020B0800000000000000" pitchFamily="34" charset="-122"/>
              </a:rPr>
              <a:t>03</a:t>
            </a:r>
          </a:p>
        </p:txBody>
      </p:sp>
      <p:sp>
        <p:nvSpPr>
          <p:cNvPr id="10" name="文本框 9"/>
          <p:cNvSpPr txBox="1"/>
          <p:nvPr/>
        </p:nvSpPr>
        <p:spPr>
          <a:xfrm>
            <a:off x="576580" y="2304415"/>
            <a:ext cx="3887470" cy="583565"/>
          </a:xfrm>
          <a:prstGeom prst="rect">
            <a:avLst/>
          </a:prstGeom>
          <a:noFill/>
        </p:spPr>
        <p:txBody>
          <a:bodyPr wrap="square" rtlCol="0">
            <a:spAutoFit/>
          </a:bodyPr>
          <a:lstStyle/>
          <a:p>
            <a:r>
              <a:rPr lang="zh-CN" altLang="en-US" sz="3200">
                <a:solidFill>
                  <a:srgbClr val="4763B5"/>
                </a:solidFill>
                <a:latin typeface="思源黑体 CN Bold" panose="020B0800000000000000" pitchFamily="34" charset="-122"/>
                <a:ea typeface="思源黑体 CN Bold" panose="020B0800000000000000" pitchFamily="34" charset="-122"/>
              </a:rPr>
              <a:t>第三章</a:t>
            </a:r>
          </a:p>
        </p:txBody>
      </p:sp>
      <p:cxnSp>
        <p:nvCxnSpPr>
          <p:cNvPr id="12" name="直接连接符 11"/>
          <p:cNvCxnSpPr/>
          <p:nvPr/>
        </p:nvCxnSpPr>
        <p:spPr>
          <a:xfrm>
            <a:off x="690880" y="3100070"/>
            <a:ext cx="1462405" cy="0"/>
          </a:xfrm>
          <a:prstGeom prst="line">
            <a:avLst/>
          </a:prstGeom>
          <a:ln w="76200">
            <a:solidFill>
              <a:srgbClr val="4763B5"/>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57530" y="4149090"/>
            <a:ext cx="5384800" cy="1060450"/>
          </a:xfrm>
          <a:prstGeom prst="rect">
            <a:avLst/>
          </a:prstGeom>
        </p:spPr>
        <p:txBody>
          <a:bodyPr wrap="square">
            <a:spAutoFit/>
          </a:bodyPr>
          <a:lstStyle/>
          <a:p>
            <a:pPr algn="l" defTabSz="914400">
              <a:lnSpc>
                <a:spcPct val="150000"/>
              </a:lnSpc>
              <a:defRPr/>
            </a:pP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rPr>
              <a:t>Lorem ipsum dolor sit amet, consectetuer adipiscing elit. </a:t>
            </a: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sym typeface="+mn-ea"/>
              </a:rPr>
              <a:t>Lorem ipsum dolor sit amet, consectetuer adipiscing elit. </a:t>
            </a: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a:p>
            <a:pPr algn="l" defTabSz="914400">
              <a:lnSpc>
                <a:spcPct val="150000"/>
              </a:lnSpc>
              <a:defRPr/>
            </a:pP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54" presetClass="entr" presetSubtype="0" accel="10000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ppt_w*0.05"/>
                                          </p:val>
                                        </p:tav>
                                        <p:tav tm="100000">
                                          <p:val>
                                            <p:strVal val="#ppt_w"/>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anim calcmode="lin" valueType="num">
                                      <p:cBhvr>
                                        <p:cTn id="13" dur="500" fill="hold"/>
                                        <p:tgtEl>
                                          <p:spTgt spid="8"/>
                                        </p:tgtEl>
                                        <p:attrNameLst>
                                          <p:attrName>ppt_x</p:attrName>
                                        </p:attrNameLst>
                                      </p:cBhvr>
                                      <p:tavLst>
                                        <p:tav tm="0">
                                          <p:val>
                                            <p:strVal val="#ppt_x-.2"/>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Effect transition="in" filter="fade">
                                      <p:cBhvr>
                                        <p:cTn id="15" dur="500"/>
                                        <p:tgtEl>
                                          <p:spTgt spid="8"/>
                                        </p:tgtEl>
                                      </p:cBhvr>
                                    </p:animEffect>
                                  </p:childTnLst>
                                </p:cTn>
                              </p:par>
                              <p:par>
                                <p:cTn id="16" presetID="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4"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cBhvr>
                                    </p:anim>
                                  </p:childTnLst>
                                </p:cTn>
                              </p:par>
                            </p:childTnLst>
                          </p:cTn>
                        </p:par>
                        <p:par>
                          <p:cTn id="24" fill="hold" nodeType="afterGroup">
                            <p:stCondLst>
                              <p:cond delay="501"/>
                            </p:stCondLst>
                            <p:childTnLst>
                              <p:par>
                                <p:cTn id="25" presetID="24"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to="" calcmode="lin" valueType="num">
                                      <p:cBhvr>
                                        <p:cTn id="27" dur="1" fill="hold"/>
                                        <p:tgtEl>
                                          <p:spTgt spid="12"/>
                                        </p:tgtEl>
                                      </p:cBhvr>
                                    </p:anim>
                                  </p:childTnLst>
                                </p:cTn>
                              </p:par>
                            </p:childTnLst>
                          </p:cTn>
                        </p:par>
                        <p:par>
                          <p:cTn id="28" fill="hold" nodeType="afterGroup">
                            <p:stCondLst>
                              <p:cond delay="502"/>
                            </p:stCondLst>
                            <p:childTnLst>
                              <p:par>
                                <p:cTn id="29" presetID="24"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to="" calcmode="lin" valueType="num">
                                      <p:cBhvr>
                                        <p:cTn id="31" dur="1" fill="hold"/>
                                        <p:tgtEl>
                                          <p:spTgt spid="5"/>
                                        </p:tgtEl>
                                      </p:cBhvr>
                                    </p:anim>
                                  </p:childTnLst>
                                </p:cTn>
                              </p:par>
                            </p:childTnLst>
                          </p:cTn>
                        </p:par>
                        <p:par>
                          <p:cTn id="32" fill="hold" nodeType="afterGroup">
                            <p:stCondLst>
                              <p:cond delay="503"/>
                            </p:stCondLst>
                            <p:childTnLst>
                              <p:par>
                                <p:cTn id="33" presetID="24" presetClass="entr" presetSubtype="0"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 to="" calcmode="lin" valueType="num">
                                      <p:cBhvr>
                                        <p:cTn id="35"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9" grpId="0" animBg="1"/>
      <p:bldP spid="10"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结核病的症状</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880745" y="1920875"/>
            <a:ext cx="10538460" cy="3757930"/>
            <a:chOff x="1387" y="3025"/>
            <a:chExt cx="16596" cy="5918"/>
          </a:xfrm>
        </p:grpSpPr>
        <p:sp>
          <p:nvSpPr>
            <p:cNvPr id="19" name="文本框 18"/>
            <p:cNvSpPr txBox="1"/>
            <p:nvPr/>
          </p:nvSpPr>
          <p:spPr>
            <a:xfrm>
              <a:off x="1387" y="5997"/>
              <a:ext cx="3313" cy="2179"/>
            </a:xfrm>
            <a:prstGeom prst="rect">
              <a:avLst/>
            </a:prstGeom>
            <a:noFill/>
          </p:spPr>
          <p:txBody>
            <a:bodyPr wrap="square" rtlCol="0">
              <a:spAutoFit/>
            </a:bodyPr>
            <a:lstStyle/>
            <a:p>
              <a:pPr indent="0" algn="ctr" hangingPunct="0">
                <a:lnSpc>
                  <a:spcPct val="150000"/>
                </a:lnSpc>
                <a:buClr>
                  <a:srgbClr val="F50101"/>
                </a:buClr>
                <a:buFont typeface="Arial" panose="020B0604020202020204" pitchFamily="34" charset="0"/>
                <a:buNone/>
              </a:pPr>
              <a:r>
                <a:rPr lang="zh-CN" altLang="en-US" sz="1400" dirty="0">
                  <a:solidFill>
                    <a:schemeClr val="tx1">
                      <a:lumMod val="65000"/>
                      <a:lumOff val="35000"/>
                    </a:schemeClr>
                  </a:solidFill>
                  <a:latin typeface="思源宋体" panose="02020400000000000000" charset="-122"/>
                  <a:ea typeface="思源宋体" panose="02020400000000000000" charset="-122"/>
                  <a:cs typeface="+mn-ea"/>
                  <a:sym typeface="+mn-lt"/>
                </a:rPr>
                <a:t>全身不适、倦怠、乏力、不能坚持日常工作，容易烦躁，心悸、食欲减退、体重减轻。</a:t>
              </a:r>
            </a:p>
          </p:txBody>
        </p:sp>
        <p:sp>
          <p:nvSpPr>
            <p:cNvPr id="10" name="文本框 9"/>
            <p:cNvSpPr txBox="1"/>
            <p:nvPr/>
          </p:nvSpPr>
          <p:spPr>
            <a:xfrm>
              <a:off x="14849" y="5998"/>
              <a:ext cx="3134" cy="2179"/>
            </a:xfrm>
            <a:prstGeom prst="rect">
              <a:avLst/>
            </a:prstGeom>
            <a:noFill/>
          </p:spPr>
          <p:txBody>
            <a:bodyPr wrap="square" rtlCol="0">
              <a:spAutoFit/>
            </a:bodyPr>
            <a:lstStyle/>
            <a:p>
              <a:pPr indent="0" algn="ctr" hangingPunct="0">
                <a:lnSpc>
                  <a:spcPct val="150000"/>
                </a:lnSpc>
                <a:buClr>
                  <a:srgbClr val="F50101"/>
                </a:buClr>
                <a:buFont typeface="Arial" panose="020B0604020202020204" pitchFamily="34" charset="0"/>
                <a:buNone/>
              </a:pPr>
              <a:r>
                <a:rPr lang="zh-CN" altLang="en-US" sz="1400">
                  <a:solidFill>
                    <a:schemeClr val="tx1">
                      <a:lumMod val="65000"/>
                      <a:lumOff val="35000"/>
                    </a:schemeClr>
                  </a:solidFill>
                  <a:latin typeface="思源宋体" panose="02020400000000000000" charset="-122"/>
                  <a:ea typeface="思源宋体" panose="02020400000000000000" charset="-122"/>
                  <a:cs typeface="+mn-ea"/>
                  <a:sym typeface="+mn-lt"/>
                </a:rPr>
                <a:t>盗汗。多发生在重症患者，在入睡或睡醒时全身出汗，严重者衣服尽湿，伴随衰竭感。</a:t>
              </a:r>
            </a:p>
          </p:txBody>
        </p:sp>
        <p:sp>
          <p:nvSpPr>
            <p:cNvPr id="11" name="文本框 10"/>
            <p:cNvSpPr txBox="1"/>
            <p:nvPr/>
          </p:nvSpPr>
          <p:spPr>
            <a:xfrm>
              <a:off x="12469" y="3336"/>
              <a:ext cx="2934" cy="1161"/>
            </a:xfrm>
            <a:prstGeom prst="rect">
              <a:avLst/>
            </a:prstGeom>
            <a:noFill/>
          </p:spPr>
          <p:txBody>
            <a:bodyPr wrap="square" rtlCol="0">
              <a:spAutoFit/>
            </a:bodyPr>
            <a:lstStyle/>
            <a:p>
              <a:pPr indent="0" algn="ctr" hangingPunct="0">
                <a:lnSpc>
                  <a:spcPct val="150000"/>
                </a:lnSpc>
                <a:buClr>
                  <a:srgbClr val="F50101"/>
                </a:buClr>
                <a:buFont typeface="Arial" panose="020B0604020202020204" pitchFamily="34" charset="0"/>
                <a:buNone/>
              </a:pPr>
              <a:r>
                <a:rPr lang="zh-CN" altLang="en-US" sz="1400">
                  <a:solidFill>
                    <a:schemeClr val="tx1">
                      <a:lumMod val="65000"/>
                      <a:lumOff val="35000"/>
                    </a:schemeClr>
                  </a:solidFill>
                  <a:latin typeface="思源宋体" panose="02020400000000000000" charset="-122"/>
                  <a:ea typeface="思源宋体" panose="02020400000000000000" charset="-122"/>
                  <a:cs typeface="+mn-ea"/>
                  <a:sym typeface="+mn-lt"/>
                </a:rPr>
                <a:t>有时婴幼儿肺结核以吼喘为首发症状。</a:t>
              </a:r>
            </a:p>
          </p:txBody>
        </p:sp>
        <p:cxnSp>
          <p:nvCxnSpPr>
            <p:cNvPr id="8" name="直线连接符1"/>
            <p:cNvCxnSpPr/>
            <p:nvPr/>
          </p:nvCxnSpPr>
          <p:spPr>
            <a:xfrm>
              <a:off x="10037" y="3917"/>
              <a:ext cx="1672" cy="0"/>
            </a:xfrm>
            <a:prstGeom prst="line">
              <a:avLst/>
            </a:prstGeom>
            <a:ln w="1270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直线连接符1"/>
            <p:cNvCxnSpPr/>
            <p:nvPr/>
          </p:nvCxnSpPr>
          <p:spPr>
            <a:xfrm>
              <a:off x="12627" y="6731"/>
              <a:ext cx="1773" cy="0"/>
            </a:xfrm>
            <a:prstGeom prst="line">
              <a:avLst/>
            </a:prstGeom>
            <a:ln w="1270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3" name="直线连接符1"/>
            <p:cNvCxnSpPr/>
            <p:nvPr/>
          </p:nvCxnSpPr>
          <p:spPr>
            <a:xfrm>
              <a:off x="4948" y="6631"/>
              <a:ext cx="1682" cy="0"/>
            </a:xfrm>
            <a:prstGeom prst="line">
              <a:avLst/>
            </a:prstGeom>
            <a:ln w="1270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 name="形状6"/>
            <p:cNvSpPr/>
            <p:nvPr/>
          </p:nvSpPr>
          <p:spPr bwMode="auto">
            <a:xfrm>
              <a:off x="5502" y="5382"/>
              <a:ext cx="3410" cy="3410"/>
            </a:xfrm>
            <a:custGeom>
              <a:avLst/>
              <a:gdLst>
                <a:gd name="T0" fmla="*/ 814 w 1143"/>
                <a:gd name="T1" fmla="*/ 656 h 1143"/>
                <a:gd name="T2" fmla="*/ 866 w 1143"/>
                <a:gd name="T3" fmla="*/ 781 h 1143"/>
                <a:gd name="T4" fmla="*/ 969 w 1143"/>
                <a:gd name="T5" fmla="*/ 745 h 1143"/>
                <a:gd name="T6" fmla="*/ 1143 w 1143"/>
                <a:gd name="T7" fmla="*/ 572 h 1143"/>
                <a:gd name="T8" fmla="*/ 968 w 1143"/>
                <a:gd name="T9" fmla="*/ 397 h 1143"/>
                <a:gd name="T10" fmla="*/ 932 w 1143"/>
                <a:gd name="T11" fmla="*/ 294 h 1143"/>
                <a:gd name="T12" fmla="*/ 1057 w 1143"/>
                <a:gd name="T13" fmla="*/ 243 h 1143"/>
                <a:gd name="T14" fmla="*/ 896 w 1143"/>
                <a:gd name="T15" fmla="*/ 83 h 1143"/>
                <a:gd name="T16" fmla="*/ 845 w 1143"/>
                <a:gd name="T17" fmla="*/ 207 h 1143"/>
                <a:gd name="T18" fmla="*/ 743 w 1143"/>
                <a:gd name="T19" fmla="*/ 172 h 1143"/>
                <a:gd name="T20" fmla="*/ 571 w 1143"/>
                <a:gd name="T21" fmla="*/ 0 h 1143"/>
                <a:gd name="T22" fmla="*/ 0 w 1143"/>
                <a:gd name="T23" fmla="*/ 572 h 1143"/>
                <a:gd name="T24" fmla="*/ 184 w 1143"/>
                <a:gd name="T25" fmla="*/ 755 h 1143"/>
                <a:gd name="T26" fmla="*/ 227 w 1143"/>
                <a:gd name="T27" fmla="*/ 798 h 1143"/>
                <a:gd name="T28" fmla="*/ 384 w 1143"/>
                <a:gd name="T29" fmla="*/ 956 h 1143"/>
                <a:gd name="T30" fmla="*/ 396 w 1143"/>
                <a:gd name="T31" fmla="*/ 969 h 1143"/>
                <a:gd name="T32" fmla="*/ 571 w 1143"/>
                <a:gd name="T33" fmla="*/ 1143 h 1143"/>
                <a:gd name="T34" fmla="*/ 571 w 1143"/>
                <a:gd name="T35" fmla="*/ 1143 h 1143"/>
                <a:gd name="T36" fmla="*/ 745 w 1143"/>
                <a:gd name="T37" fmla="*/ 970 h 1143"/>
                <a:gd name="T38" fmla="*/ 765 w 1143"/>
                <a:gd name="T39" fmla="*/ 949 h 1143"/>
                <a:gd name="T40" fmla="*/ 764 w 1143"/>
                <a:gd name="T41" fmla="*/ 949 h 1143"/>
                <a:gd name="T42" fmla="*/ 780 w 1143"/>
                <a:gd name="T43" fmla="*/ 867 h 1143"/>
                <a:gd name="T44" fmla="*/ 655 w 1143"/>
                <a:gd name="T45" fmla="*/ 815 h 1143"/>
                <a:gd name="T46" fmla="*/ 814 w 1143"/>
                <a:gd name="T47" fmla="*/ 656 h 1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3" h="1143">
                  <a:moveTo>
                    <a:pt x="814" y="656"/>
                  </a:moveTo>
                  <a:cubicBezTo>
                    <a:pt x="871" y="697"/>
                    <a:pt x="847" y="730"/>
                    <a:pt x="866" y="781"/>
                  </a:cubicBezTo>
                  <a:cubicBezTo>
                    <a:pt x="877" y="807"/>
                    <a:pt x="907" y="808"/>
                    <a:pt x="969" y="745"/>
                  </a:cubicBezTo>
                  <a:cubicBezTo>
                    <a:pt x="1143" y="572"/>
                    <a:pt x="1143" y="572"/>
                    <a:pt x="1143" y="572"/>
                  </a:cubicBezTo>
                  <a:cubicBezTo>
                    <a:pt x="968" y="397"/>
                    <a:pt x="968" y="397"/>
                    <a:pt x="968" y="397"/>
                  </a:cubicBezTo>
                  <a:cubicBezTo>
                    <a:pt x="905" y="334"/>
                    <a:pt x="905" y="304"/>
                    <a:pt x="932" y="294"/>
                  </a:cubicBezTo>
                  <a:cubicBezTo>
                    <a:pt x="983" y="275"/>
                    <a:pt x="1016" y="300"/>
                    <a:pt x="1057" y="243"/>
                  </a:cubicBezTo>
                  <a:cubicBezTo>
                    <a:pt x="1127" y="147"/>
                    <a:pt x="993" y="12"/>
                    <a:pt x="896" y="83"/>
                  </a:cubicBezTo>
                  <a:cubicBezTo>
                    <a:pt x="840" y="124"/>
                    <a:pt x="864" y="157"/>
                    <a:pt x="845" y="207"/>
                  </a:cubicBezTo>
                  <a:cubicBezTo>
                    <a:pt x="835" y="234"/>
                    <a:pt x="805" y="234"/>
                    <a:pt x="743" y="172"/>
                  </a:cubicBezTo>
                  <a:cubicBezTo>
                    <a:pt x="571" y="0"/>
                    <a:pt x="571" y="0"/>
                    <a:pt x="571" y="0"/>
                  </a:cubicBezTo>
                  <a:cubicBezTo>
                    <a:pt x="0" y="572"/>
                    <a:pt x="0" y="572"/>
                    <a:pt x="0" y="572"/>
                  </a:cubicBezTo>
                  <a:cubicBezTo>
                    <a:pt x="184" y="755"/>
                    <a:pt x="184" y="755"/>
                    <a:pt x="184" y="755"/>
                  </a:cubicBezTo>
                  <a:cubicBezTo>
                    <a:pt x="227" y="798"/>
                    <a:pt x="227" y="798"/>
                    <a:pt x="227" y="798"/>
                  </a:cubicBezTo>
                  <a:cubicBezTo>
                    <a:pt x="384" y="956"/>
                    <a:pt x="384" y="956"/>
                    <a:pt x="384" y="956"/>
                  </a:cubicBezTo>
                  <a:cubicBezTo>
                    <a:pt x="388" y="960"/>
                    <a:pt x="392" y="964"/>
                    <a:pt x="396" y="969"/>
                  </a:cubicBezTo>
                  <a:cubicBezTo>
                    <a:pt x="571" y="1143"/>
                    <a:pt x="571" y="1143"/>
                    <a:pt x="571" y="1143"/>
                  </a:cubicBezTo>
                  <a:cubicBezTo>
                    <a:pt x="571" y="1143"/>
                    <a:pt x="571" y="1143"/>
                    <a:pt x="571" y="1143"/>
                  </a:cubicBezTo>
                  <a:cubicBezTo>
                    <a:pt x="745" y="970"/>
                    <a:pt x="745" y="970"/>
                    <a:pt x="745" y="970"/>
                  </a:cubicBezTo>
                  <a:cubicBezTo>
                    <a:pt x="765" y="949"/>
                    <a:pt x="765" y="949"/>
                    <a:pt x="765" y="949"/>
                  </a:cubicBezTo>
                  <a:cubicBezTo>
                    <a:pt x="764" y="949"/>
                    <a:pt x="764" y="949"/>
                    <a:pt x="764" y="949"/>
                  </a:cubicBezTo>
                  <a:cubicBezTo>
                    <a:pt x="807" y="900"/>
                    <a:pt x="804" y="876"/>
                    <a:pt x="780" y="867"/>
                  </a:cubicBezTo>
                  <a:cubicBezTo>
                    <a:pt x="729" y="848"/>
                    <a:pt x="697" y="872"/>
                    <a:pt x="655" y="815"/>
                  </a:cubicBezTo>
                  <a:cubicBezTo>
                    <a:pt x="584" y="718"/>
                    <a:pt x="717" y="585"/>
                    <a:pt x="814" y="656"/>
                  </a:cubicBez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prstClr val="black"/>
                </a:solidFill>
                <a:effectLst/>
                <a:uLnTx/>
                <a:uFillTx/>
                <a:latin typeface="等线" panose="02010600030101010101" charset="-122"/>
                <a:ea typeface="+mn-ea"/>
                <a:cs typeface="+mn-cs"/>
              </a:endParaRPr>
            </a:p>
          </p:txBody>
        </p:sp>
        <p:sp>
          <p:nvSpPr>
            <p:cNvPr id="7" name="形状6"/>
            <p:cNvSpPr/>
            <p:nvPr/>
          </p:nvSpPr>
          <p:spPr bwMode="auto">
            <a:xfrm>
              <a:off x="7978" y="3025"/>
              <a:ext cx="3170" cy="3168"/>
            </a:xfrm>
            <a:custGeom>
              <a:avLst/>
              <a:gdLst>
                <a:gd name="T0" fmla="*/ 378 w 1062"/>
                <a:gd name="T1" fmla="*/ 908 h 1062"/>
                <a:gd name="T2" fmla="*/ 335 w 1062"/>
                <a:gd name="T3" fmla="*/ 852 h 1062"/>
                <a:gd name="T4" fmla="*/ 372 w 1062"/>
                <a:gd name="T5" fmla="*/ 845 h 1062"/>
                <a:gd name="T6" fmla="*/ 470 w 1062"/>
                <a:gd name="T7" fmla="*/ 791 h 1062"/>
                <a:gd name="T8" fmla="*/ 451 w 1062"/>
                <a:gd name="T9" fmla="*/ 611 h 1062"/>
                <a:gd name="T10" fmla="*/ 271 w 1062"/>
                <a:gd name="T11" fmla="*/ 592 h 1062"/>
                <a:gd name="T12" fmla="*/ 217 w 1062"/>
                <a:gd name="T13" fmla="*/ 690 h 1062"/>
                <a:gd name="T14" fmla="*/ 210 w 1062"/>
                <a:gd name="T15" fmla="*/ 727 h 1062"/>
                <a:gd name="T16" fmla="*/ 173 w 1062"/>
                <a:gd name="T17" fmla="*/ 703 h 1062"/>
                <a:gd name="T18" fmla="*/ 164 w 1062"/>
                <a:gd name="T19" fmla="*/ 694 h 1062"/>
                <a:gd name="T20" fmla="*/ 0 w 1062"/>
                <a:gd name="T21" fmla="*/ 531 h 1062"/>
                <a:gd name="T22" fmla="*/ 155 w 1062"/>
                <a:gd name="T23" fmla="*/ 376 h 1062"/>
                <a:gd name="T24" fmla="*/ 167 w 1062"/>
                <a:gd name="T25" fmla="*/ 365 h 1062"/>
                <a:gd name="T26" fmla="*/ 167 w 1062"/>
                <a:gd name="T27" fmla="*/ 365 h 1062"/>
                <a:gd name="T28" fmla="*/ 532 w 1062"/>
                <a:gd name="T29" fmla="*/ 0 h 1062"/>
                <a:gd name="T30" fmla="*/ 1062 w 1062"/>
                <a:gd name="T31" fmla="*/ 531 h 1062"/>
                <a:gd name="T32" fmla="*/ 911 w 1062"/>
                <a:gd name="T33" fmla="*/ 682 h 1062"/>
                <a:gd name="T34" fmla="*/ 857 w 1062"/>
                <a:gd name="T35" fmla="*/ 753 h 1062"/>
                <a:gd name="T36" fmla="*/ 865 w 1062"/>
                <a:gd name="T37" fmla="*/ 819 h 1062"/>
                <a:gd name="T38" fmla="*/ 886 w 1062"/>
                <a:gd name="T39" fmla="*/ 832 h 1062"/>
                <a:gd name="T40" fmla="*/ 940 w 1062"/>
                <a:gd name="T41" fmla="*/ 843 h 1062"/>
                <a:gd name="T42" fmla="*/ 986 w 1062"/>
                <a:gd name="T43" fmla="*/ 860 h 1062"/>
                <a:gd name="T44" fmla="*/ 997 w 1062"/>
                <a:gd name="T45" fmla="*/ 873 h 1062"/>
                <a:gd name="T46" fmla="*/ 982 w 1062"/>
                <a:gd name="T47" fmla="*/ 979 h 1062"/>
                <a:gd name="T48" fmla="*/ 877 w 1062"/>
                <a:gd name="T49" fmla="*/ 993 h 1062"/>
                <a:gd name="T50" fmla="*/ 864 w 1062"/>
                <a:gd name="T51" fmla="*/ 982 h 1062"/>
                <a:gd name="T52" fmla="*/ 847 w 1062"/>
                <a:gd name="T53" fmla="*/ 936 h 1062"/>
                <a:gd name="T54" fmla="*/ 836 w 1062"/>
                <a:gd name="T55" fmla="*/ 882 h 1062"/>
                <a:gd name="T56" fmla="*/ 822 w 1062"/>
                <a:gd name="T57" fmla="*/ 861 h 1062"/>
                <a:gd name="T58" fmla="*/ 686 w 1062"/>
                <a:gd name="T59" fmla="*/ 907 h 1062"/>
                <a:gd name="T60" fmla="*/ 531 w 1062"/>
                <a:gd name="T61" fmla="*/ 1062 h 1062"/>
                <a:gd name="T62" fmla="*/ 378 w 1062"/>
                <a:gd name="T63" fmla="*/ 908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2" h="1062">
                  <a:moveTo>
                    <a:pt x="378" y="908"/>
                  </a:moveTo>
                  <a:cubicBezTo>
                    <a:pt x="346" y="876"/>
                    <a:pt x="337" y="859"/>
                    <a:pt x="335" y="852"/>
                  </a:cubicBezTo>
                  <a:cubicBezTo>
                    <a:pt x="348" y="848"/>
                    <a:pt x="360" y="847"/>
                    <a:pt x="372" y="845"/>
                  </a:cubicBezTo>
                  <a:cubicBezTo>
                    <a:pt x="402" y="842"/>
                    <a:pt x="436" y="839"/>
                    <a:pt x="470" y="791"/>
                  </a:cubicBezTo>
                  <a:cubicBezTo>
                    <a:pt x="510" y="737"/>
                    <a:pt x="502" y="663"/>
                    <a:pt x="451" y="611"/>
                  </a:cubicBezTo>
                  <a:cubicBezTo>
                    <a:pt x="399" y="560"/>
                    <a:pt x="326" y="552"/>
                    <a:pt x="271" y="592"/>
                  </a:cubicBezTo>
                  <a:cubicBezTo>
                    <a:pt x="223" y="627"/>
                    <a:pt x="220" y="660"/>
                    <a:pt x="217" y="690"/>
                  </a:cubicBezTo>
                  <a:cubicBezTo>
                    <a:pt x="216" y="703"/>
                    <a:pt x="215" y="715"/>
                    <a:pt x="210" y="727"/>
                  </a:cubicBezTo>
                  <a:cubicBezTo>
                    <a:pt x="205" y="726"/>
                    <a:pt x="193" y="720"/>
                    <a:pt x="173" y="703"/>
                  </a:cubicBezTo>
                  <a:cubicBezTo>
                    <a:pt x="164" y="694"/>
                    <a:pt x="164" y="694"/>
                    <a:pt x="164" y="694"/>
                  </a:cubicBezTo>
                  <a:cubicBezTo>
                    <a:pt x="0" y="531"/>
                    <a:pt x="0" y="531"/>
                    <a:pt x="0" y="531"/>
                  </a:cubicBezTo>
                  <a:cubicBezTo>
                    <a:pt x="155" y="376"/>
                    <a:pt x="155" y="376"/>
                    <a:pt x="155" y="376"/>
                  </a:cubicBezTo>
                  <a:cubicBezTo>
                    <a:pt x="159" y="372"/>
                    <a:pt x="163" y="369"/>
                    <a:pt x="167" y="365"/>
                  </a:cubicBezTo>
                  <a:cubicBezTo>
                    <a:pt x="167" y="365"/>
                    <a:pt x="167" y="365"/>
                    <a:pt x="167" y="365"/>
                  </a:cubicBezTo>
                  <a:cubicBezTo>
                    <a:pt x="532" y="0"/>
                    <a:pt x="532" y="0"/>
                    <a:pt x="532" y="0"/>
                  </a:cubicBezTo>
                  <a:cubicBezTo>
                    <a:pt x="1062" y="531"/>
                    <a:pt x="1062" y="531"/>
                    <a:pt x="1062" y="531"/>
                  </a:cubicBezTo>
                  <a:cubicBezTo>
                    <a:pt x="911" y="682"/>
                    <a:pt x="911" y="682"/>
                    <a:pt x="911" y="682"/>
                  </a:cubicBezTo>
                  <a:cubicBezTo>
                    <a:pt x="884" y="710"/>
                    <a:pt x="866" y="733"/>
                    <a:pt x="857" y="753"/>
                  </a:cubicBezTo>
                  <a:cubicBezTo>
                    <a:pt x="842" y="788"/>
                    <a:pt x="855" y="809"/>
                    <a:pt x="865" y="819"/>
                  </a:cubicBezTo>
                  <a:cubicBezTo>
                    <a:pt x="870" y="824"/>
                    <a:pt x="877" y="829"/>
                    <a:pt x="886" y="832"/>
                  </a:cubicBezTo>
                  <a:cubicBezTo>
                    <a:pt x="906" y="840"/>
                    <a:pt x="925" y="841"/>
                    <a:pt x="940" y="843"/>
                  </a:cubicBezTo>
                  <a:cubicBezTo>
                    <a:pt x="960" y="845"/>
                    <a:pt x="972" y="846"/>
                    <a:pt x="986" y="860"/>
                  </a:cubicBezTo>
                  <a:cubicBezTo>
                    <a:pt x="990" y="864"/>
                    <a:pt x="993" y="868"/>
                    <a:pt x="997" y="873"/>
                  </a:cubicBezTo>
                  <a:cubicBezTo>
                    <a:pt x="1025" y="912"/>
                    <a:pt x="1007" y="954"/>
                    <a:pt x="982" y="979"/>
                  </a:cubicBezTo>
                  <a:cubicBezTo>
                    <a:pt x="958" y="1003"/>
                    <a:pt x="916" y="1022"/>
                    <a:pt x="877" y="993"/>
                  </a:cubicBezTo>
                  <a:cubicBezTo>
                    <a:pt x="872" y="990"/>
                    <a:pt x="867" y="986"/>
                    <a:pt x="864" y="982"/>
                  </a:cubicBezTo>
                  <a:cubicBezTo>
                    <a:pt x="850" y="968"/>
                    <a:pt x="849" y="957"/>
                    <a:pt x="847" y="936"/>
                  </a:cubicBezTo>
                  <a:cubicBezTo>
                    <a:pt x="845" y="921"/>
                    <a:pt x="843" y="903"/>
                    <a:pt x="836" y="882"/>
                  </a:cubicBezTo>
                  <a:cubicBezTo>
                    <a:pt x="832" y="874"/>
                    <a:pt x="828" y="866"/>
                    <a:pt x="822" y="861"/>
                  </a:cubicBezTo>
                  <a:cubicBezTo>
                    <a:pt x="777" y="816"/>
                    <a:pt x="708" y="885"/>
                    <a:pt x="686" y="907"/>
                  </a:cubicBezTo>
                  <a:cubicBezTo>
                    <a:pt x="531" y="1062"/>
                    <a:pt x="531" y="1062"/>
                    <a:pt x="531" y="1062"/>
                  </a:cubicBezTo>
                  <a:lnTo>
                    <a:pt x="378" y="908"/>
                  </a:ln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prstClr val="black"/>
                </a:solidFill>
                <a:effectLst/>
                <a:uLnTx/>
                <a:uFillTx/>
                <a:latin typeface="等线" panose="02010600030101010101" charset="-122"/>
                <a:ea typeface="+mn-ea"/>
                <a:cs typeface="+mn-cs"/>
              </a:endParaRPr>
            </a:p>
          </p:txBody>
        </p:sp>
        <p:sp>
          <p:nvSpPr>
            <p:cNvPr id="6" name="形状6"/>
            <p:cNvSpPr/>
            <p:nvPr/>
          </p:nvSpPr>
          <p:spPr bwMode="auto">
            <a:xfrm>
              <a:off x="10295" y="5535"/>
              <a:ext cx="3410" cy="3408"/>
            </a:xfrm>
            <a:custGeom>
              <a:avLst/>
              <a:gdLst>
                <a:gd name="T0" fmla="*/ 328 w 1143"/>
                <a:gd name="T1" fmla="*/ 487 h 1143"/>
                <a:gd name="T2" fmla="*/ 276 w 1143"/>
                <a:gd name="T3" fmla="*/ 363 h 1143"/>
                <a:gd name="T4" fmla="*/ 174 w 1143"/>
                <a:gd name="T5" fmla="*/ 398 h 1143"/>
                <a:gd name="T6" fmla="*/ 0 w 1143"/>
                <a:gd name="T7" fmla="*/ 572 h 1143"/>
                <a:gd name="T8" fmla="*/ 175 w 1143"/>
                <a:gd name="T9" fmla="*/ 746 h 1143"/>
                <a:gd name="T10" fmla="*/ 211 w 1143"/>
                <a:gd name="T11" fmla="*/ 849 h 1143"/>
                <a:gd name="T12" fmla="*/ 86 w 1143"/>
                <a:gd name="T13" fmla="*/ 900 h 1143"/>
                <a:gd name="T14" fmla="*/ 246 w 1143"/>
                <a:gd name="T15" fmla="*/ 1060 h 1143"/>
                <a:gd name="T16" fmla="*/ 298 w 1143"/>
                <a:gd name="T17" fmla="*/ 936 h 1143"/>
                <a:gd name="T18" fmla="*/ 400 w 1143"/>
                <a:gd name="T19" fmla="*/ 972 h 1143"/>
                <a:gd name="T20" fmla="*/ 572 w 1143"/>
                <a:gd name="T21" fmla="*/ 1143 h 1143"/>
                <a:gd name="T22" fmla="*/ 1143 w 1143"/>
                <a:gd name="T23" fmla="*/ 572 h 1143"/>
                <a:gd name="T24" fmla="*/ 959 w 1143"/>
                <a:gd name="T25" fmla="*/ 388 h 1143"/>
                <a:gd name="T26" fmla="*/ 916 w 1143"/>
                <a:gd name="T27" fmla="*/ 345 h 1143"/>
                <a:gd name="T28" fmla="*/ 759 w 1143"/>
                <a:gd name="T29" fmla="*/ 187 h 1143"/>
                <a:gd name="T30" fmla="*/ 746 w 1143"/>
                <a:gd name="T31" fmla="*/ 175 h 1143"/>
                <a:gd name="T32" fmla="*/ 572 w 1143"/>
                <a:gd name="T33" fmla="*/ 0 h 1143"/>
                <a:gd name="T34" fmla="*/ 572 w 1143"/>
                <a:gd name="T35" fmla="*/ 0 h 1143"/>
                <a:gd name="T36" fmla="*/ 398 w 1143"/>
                <a:gd name="T37" fmla="*/ 174 h 1143"/>
                <a:gd name="T38" fmla="*/ 378 w 1143"/>
                <a:gd name="T39" fmla="*/ 194 h 1143"/>
                <a:gd name="T40" fmla="*/ 379 w 1143"/>
                <a:gd name="T41" fmla="*/ 194 h 1143"/>
                <a:gd name="T42" fmla="*/ 363 w 1143"/>
                <a:gd name="T43" fmla="*/ 276 h 1143"/>
                <a:gd name="T44" fmla="*/ 488 w 1143"/>
                <a:gd name="T45" fmla="*/ 328 h 1143"/>
                <a:gd name="T46" fmla="*/ 328 w 1143"/>
                <a:gd name="T47" fmla="*/ 487 h 1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43" h="1143">
                  <a:moveTo>
                    <a:pt x="328" y="487"/>
                  </a:moveTo>
                  <a:cubicBezTo>
                    <a:pt x="272" y="446"/>
                    <a:pt x="296" y="413"/>
                    <a:pt x="276" y="363"/>
                  </a:cubicBezTo>
                  <a:cubicBezTo>
                    <a:pt x="266" y="336"/>
                    <a:pt x="236" y="336"/>
                    <a:pt x="174" y="398"/>
                  </a:cubicBezTo>
                  <a:cubicBezTo>
                    <a:pt x="0" y="572"/>
                    <a:pt x="0" y="572"/>
                    <a:pt x="0" y="572"/>
                  </a:cubicBezTo>
                  <a:cubicBezTo>
                    <a:pt x="175" y="746"/>
                    <a:pt x="175" y="746"/>
                    <a:pt x="175" y="746"/>
                  </a:cubicBezTo>
                  <a:cubicBezTo>
                    <a:pt x="238" y="809"/>
                    <a:pt x="237" y="839"/>
                    <a:pt x="211" y="849"/>
                  </a:cubicBezTo>
                  <a:cubicBezTo>
                    <a:pt x="160" y="868"/>
                    <a:pt x="127" y="844"/>
                    <a:pt x="86" y="900"/>
                  </a:cubicBezTo>
                  <a:cubicBezTo>
                    <a:pt x="16" y="997"/>
                    <a:pt x="150" y="1131"/>
                    <a:pt x="246" y="1060"/>
                  </a:cubicBezTo>
                  <a:cubicBezTo>
                    <a:pt x="303" y="1019"/>
                    <a:pt x="279" y="986"/>
                    <a:pt x="298" y="936"/>
                  </a:cubicBezTo>
                  <a:cubicBezTo>
                    <a:pt x="308" y="909"/>
                    <a:pt x="338" y="909"/>
                    <a:pt x="400" y="972"/>
                  </a:cubicBezTo>
                  <a:cubicBezTo>
                    <a:pt x="572" y="1143"/>
                    <a:pt x="572" y="1143"/>
                    <a:pt x="572" y="1143"/>
                  </a:cubicBezTo>
                  <a:cubicBezTo>
                    <a:pt x="1143" y="572"/>
                    <a:pt x="1143" y="572"/>
                    <a:pt x="1143" y="572"/>
                  </a:cubicBezTo>
                  <a:cubicBezTo>
                    <a:pt x="959" y="388"/>
                    <a:pt x="959" y="388"/>
                    <a:pt x="959" y="388"/>
                  </a:cubicBezTo>
                  <a:cubicBezTo>
                    <a:pt x="916" y="345"/>
                    <a:pt x="916" y="345"/>
                    <a:pt x="916" y="345"/>
                  </a:cubicBezTo>
                  <a:cubicBezTo>
                    <a:pt x="759" y="187"/>
                    <a:pt x="759" y="187"/>
                    <a:pt x="759" y="187"/>
                  </a:cubicBezTo>
                  <a:cubicBezTo>
                    <a:pt x="755" y="183"/>
                    <a:pt x="751" y="179"/>
                    <a:pt x="746" y="175"/>
                  </a:cubicBezTo>
                  <a:cubicBezTo>
                    <a:pt x="572" y="0"/>
                    <a:pt x="572" y="0"/>
                    <a:pt x="572" y="0"/>
                  </a:cubicBezTo>
                  <a:cubicBezTo>
                    <a:pt x="572" y="0"/>
                    <a:pt x="572" y="0"/>
                    <a:pt x="572" y="0"/>
                  </a:cubicBezTo>
                  <a:cubicBezTo>
                    <a:pt x="398" y="174"/>
                    <a:pt x="398" y="174"/>
                    <a:pt x="398" y="174"/>
                  </a:cubicBezTo>
                  <a:cubicBezTo>
                    <a:pt x="378" y="194"/>
                    <a:pt x="378" y="194"/>
                    <a:pt x="378" y="194"/>
                  </a:cubicBezTo>
                  <a:cubicBezTo>
                    <a:pt x="379" y="194"/>
                    <a:pt x="379" y="194"/>
                    <a:pt x="379" y="194"/>
                  </a:cubicBezTo>
                  <a:cubicBezTo>
                    <a:pt x="336" y="243"/>
                    <a:pt x="339" y="267"/>
                    <a:pt x="363" y="276"/>
                  </a:cubicBezTo>
                  <a:cubicBezTo>
                    <a:pt x="413" y="295"/>
                    <a:pt x="446" y="272"/>
                    <a:pt x="488" y="328"/>
                  </a:cubicBezTo>
                  <a:cubicBezTo>
                    <a:pt x="559" y="425"/>
                    <a:pt x="425" y="558"/>
                    <a:pt x="328" y="487"/>
                  </a:cubicBezTo>
                  <a:close/>
                </a:path>
              </a:pathLst>
            </a:custGeom>
            <a:solidFill>
              <a:schemeClr val="accent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prstClr val="black"/>
                </a:solidFill>
                <a:effectLst/>
                <a:uLnTx/>
                <a:uFillTx/>
                <a:latin typeface="等线" panose="02010600030101010101" charset="-122"/>
                <a:ea typeface="+mn-ea"/>
                <a:cs typeface="+mn-cs"/>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4387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结核病的症状</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pic>
        <p:nvPicPr>
          <p:cNvPr id="32" name="图片 31" descr="IMG_4075 拷贝"/>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289935" y="2209165"/>
            <a:ext cx="3630930" cy="3571240"/>
          </a:xfrm>
          <a:prstGeom prst="rect">
            <a:avLst/>
          </a:prstGeom>
        </p:spPr>
      </p:pic>
      <p:sp>
        <p:nvSpPr>
          <p:cNvPr id="23" name="文本框 22"/>
          <p:cNvSpPr txBox="1"/>
          <p:nvPr/>
        </p:nvSpPr>
        <p:spPr>
          <a:xfrm>
            <a:off x="7382510" y="2402205"/>
            <a:ext cx="3691890" cy="737235"/>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体温不稳定，轻微的体力劳动即引起发热，经过 </a:t>
            </a:r>
            <a:r>
              <a:rPr lang="en-US" altLang="zh-CN"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30 </a:t>
            </a: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分钟休息，也往往不能恢复正常。</a:t>
            </a:r>
          </a:p>
        </p:txBody>
      </p:sp>
      <p:sp>
        <p:nvSpPr>
          <p:cNvPr id="28" name="文本框 27"/>
          <p:cNvSpPr txBox="1"/>
          <p:nvPr/>
        </p:nvSpPr>
        <p:spPr>
          <a:xfrm>
            <a:off x="7382510" y="3562350"/>
            <a:ext cx="3691890" cy="737235"/>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长期微热，多见于下午和傍晚，次晨降到正常，伴随倦怠不适感。</a:t>
            </a:r>
          </a:p>
        </p:txBody>
      </p:sp>
      <p:sp>
        <p:nvSpPr>
          <p:cNvPr id="29" name="文本框 28"/>
          <p:cNvSpPr txBox="1"/>
          <p:nvPr/>
        </p:nvSpPr>
        <p:spPr>
          <a:xfrm>
            <a:off x="7382510" y="4721860"/>
            <a:ext cx="3594735" cy="737235"/>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病灶急剧进展和扩散时，发热更显著，可出现恶寒，发热达到 </a:t>
            </a:r>
            <a:r>
              <a:rPr lang="en-US" altLang="zh-CN"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39-40 </a:t>
            </a: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摄氏度。</a:t>
            </a:r>
          </a:p>
        </p:txBody>
      </p:sp>
      <p:cxnSp>
        <p:nvCxnSpPr>
          <p:cNvPr id="2" name="直接连接符 1"/>
          <p:cNvCxnSpPr/>
          <p:nvPr/>
        </p:nvCxnSpPr>
        <p:spPr>
          <a:xfrm>
            <a:off x="7520940" y="3436620"/>
            <a:ext cx="3456305" cy="63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7499985" y="4554220"/>
            <a:ext cx="3456305" cy="63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798195" y="3139440"/>
            <a:ext cx="1972945" cy="1568450"/>
          </a:xfrm>
          <a:prstGeom prst="rect">
            <a:avLst/>
          </a:prstGeom>
          <a:noFill/>
        </p:spPr>
        <p:txBody>
          <a:bodyPr wrap="square" rtlCol="0">
            <a:spAutoFit/>
          </a:bodyPr>
          <a:lstStyle/>
          <a:p>
            <a:pPr algn="just">
              <a:lnSpc>
                <a:spcPct val="150000"/>
              </a:lnSpc>
            </a:pPr>
            <a:r>
              <a:rPr lang="zh-CN" altLang="en-US" sz="1600">
                <a:solidFill>
                  <a:schemeClr val="tx1">
                    <a:lumMod val="85000"/>
                    <a:lumOff val="15000"/>
                  </a:schemeClr>
                </a:solidFill>
                <a:latin typeface="思源宋体" panose="02020400000000000000" charset="-122"/>
                <a:ea typeface="思源宋体" panose="02020400000000000000" charset="-122"/>
                <a:cs typeface="+mn-ea"/>
                <a:sym typeface="+mn-lt"/>
              </a:rPr>
              <a:t>发热常是肺结核的早期症状之一，体温的变化可以有以下几种：</a:t>
            </a:r>
          </a:p>
        </p:txBody>
      </p:sp>
      <p:sp>
        <p:nvSpPr>
          <p:cNvPr id="36" name="文本框 35"/>
          <p:cNvSpPr txBox="1"/>
          <p:nvPr/>
        </p:nvSpPr>
        <p:spPr>
          <a:xfrm>
            <a:off x="798195" y="2524125"/>
            <a:ext cx="1404620" cy="460375"/>
          </a:xfrm>
          <a:prstGeom prst="rect">
            <a:avLst/>
          </a:prstGeom>
          <a:noFill/>
          <a:ln>
            <a:solidFill>
              <a:schemeClr val="accent1"/>
            </a:solidFill>
          </a:ln>
        </p:spPr>
        <p:txBody>
          <a:bodyPr wrap="none" rtlCol="0" anchor="t">
            <a:spAutoFit/>
          </a:bodyPr>
          <a:lstStyle/>
          <a:p>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体温变化</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to="" calcmode="lin" valueType="num">
                                      <p:cBhvr>
                                        <p:cTn id="7" dur="1" fill="hold"/>
                                        <p:tgtEl>
                                          <p:spTgt spid="36"/>
                                        </p:tgtEl>
                                      </p:cBhvr>
                                    </p:anim>
                                  </p:childTnLst>
                                </p:cTn>
                              </p:par>
                            </p:childTnLst>
                          </p:cTn>
                        </p:par>
                        <p:par>
                          <p:cTn id="8" fill="hold" nodeType="afterGroup">
                            <p:stCondLst>
                              <p:cond delay="1"/>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001"/>
                            </p:stCondLst>
                            <p:childTnLst>
                              <p:par>
                                <p:cTn id="15" presetID="22" presetClass="entr" presetSubtype="8"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par>
                          <p:cTn id="18" fill="hold" nodeType="afterGroup">
                            <p:stCondLst>
                              <p:cond delay="1501"/>
                            </p:stCondLst>
                            <p:childTnLst>
                              <p:par>
                                <p:cTn id="19" presetID="24"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to="" calcmode="lin" valueType="num">
                                      <p:cBhvr>
                                        <p:cTn id="21" dur="1" fill="hold"/>
                                        <p:tgtEl>
                                          <p:spTgt spid="2"/>
                                        </p:tgtEl>
                                      </p:cBhvr>
                                    </p:anim>
                                  </p:childTnLst>
                                </p:cTn>
                              </p:par>
                            </p:childTnLst>
                          </p:cTn>
                        </p:par>
                        <p:par>
                          <p:cTn id="22" fill="hold" nodeType="afterGroup">
                            <p:stCondLst>
                              <p:cond delay="1502"/>
                            </p:stCondLst>
                            <p:childTnLst>
                              <p:par>
                                <p:cTn id="23" presetID="22" presetClass="entr" presetSubtype="8"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par>
                          <p:cTn id="26" fill="hold" nodeType="afterGroup">
                            <p:stCondLst>
                              <p:cond delay="2002"/>
                            </p:stCondLst>
                            <p:childTnLst>
                              <p:par>
                                <p:cTn id="27" presetID="24" presetClass="entr" presetSubtype="0"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to="" calcmode="lin" valueType="num">
                                      <p:cBhvr>
                                        <p:cTn id="29" dur="1" fill="hold"/>
                                        <p:tgtEl>
                                          <p:spTgt spid="3"/>
                                        </p:tgtEl>
                                      </p:cBhvr>
                                    </p:anim>
                                  </p:childTnLst>
                                </p:cTn>
                              </p:par>
                            </p:childTnLst>
                          </p:cTn>
                        </p:par>
                        <p:par>
                          <p:cTn id="30" fill="hold" nodeType="afterGroup">
                            <p:stCondLst>
                              <p:cond delay="2003"/>
                            </p:stCondLst>
                            <p:childTnLst>
                              <p:par>
                                <p:cTn id="31" presetID="22" presetClass="entr" presetSubtype="8" fill="hold" grpId="0"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left)">
                                      <p:cBhvr>
                                        <p:cTn id="3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29" grpId="0"/>
      <p:bldP spid="4" grpId="0"/>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结核病的症状</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1297940" y="2487295"/>
            <a:ext cx="9733915" cy="3500755"/>
            <a:chOff x="2044" y="3917"/>
            <a:chExt cx="15329" cy="5513"/>
          </a:xfrm>
        </p:grpSpPr>
        <p:sp>
          <p:nvSpPr>
            <p:cNvPr id="7" name="框1"/>
            <p:cNvSpPr/>
            <p:nvPr/>
          </p:nvSpPr>
          <p:spPr>
            <a:xfrm>
              <a:off x="2174" y="4090"/>
              <a:ext cx="3807" cy="5341"/>
            </a:xfrm>
            <a:prstGeom prst="rec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44546A"/>
                </a:solidFill>
                <a:effectLst/>
                <a:uLnTx/>
                <a:uFillTx/>
                <a:latin typeface="思源黑体 CN Regular" panose="020B0500000000000000" charset="-122"/>
                <a:ea typeface="思源黑体 CN Regular"/>
                <a:cs typeface="+mn-cs"/>
              </a:endParaRPr>
            </a:p>
          </p:txBody>
        </p:sp>
        <p:sp>
          <p:nvSpPr>
            <p:cNvPr id="8" name="不规则形状"/>
            <p:cNvSpPr/>
            <p:nvPr/>
          </p:nvSpPr>
          <p:spPr>
            <a:xfrm rot="5400000">
              <a:off x="3309" y="2652"/>
              <a:ext cx="1535" cy="406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endParaRPr>
            </a:p>
          </p:txBody>
        </p:sp>
        <p:sp>
          <p:nvSpPr>
            <p:cNvPr id="10" name="文本框 9"/>
            <p:cNvSpPr txBox="1"/>
            <p:nvPr/>
          </p:nvSpPr>
          <p:spPr>
            <a:xfrm>
              <a:off x="2926" y="4174"/>
              <a:ext cx="2613" cy="628"/>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rPr>
                <a:t>咳嗽</a:t>
              </a:r>
            </a:p>
          </p:txBody>
        </p:sp>
        <p:sp>
          <p:nvSpPr>
            <p:cNvPr id="11" name="矩形 10"/>
            <p:cNvSpPr/>
            <p:nvPr/>
          </p:nvSpPr>
          <p:spPr>
            <a:xfrm>
              <a:off x="2404" y="5606"/>
              <a:ext cx="3306" cy="3165"/>
            </a:xfrm>
            <a:prstGeom prst="rect">
              <a:avLst/>
            </a:prstGeom>
          </p:spPr>
          <p:txBody>
            <a:bodyPr wrap="square">
              <a:spAutoFit/>
            </a:bodyPr>
            <a:lstStyle/>
            <a:p>
              <a:pPr marL="0" marR="0" lvl="0" indent="0" algn="just" defTabSz="914400" rtl="0" eaLnBrk="1" fontAlgn="auto" latinLnBrk="0" hangingPunct="1">
                <a:lnSpc>
                  <a:spcPct val="130000"/>
                </a:lnSpc>
                <a:spcBef>
                  <a:spcPct val="0"/>
                </a:spcBef>
                <a:spcAft>
                  <a:spcPct val="0"/>
                </a:spcAft>
                <a:buClrTx/>
                <a:buSzTx/>
                <a:buFontTx/>
                <a:buNone/>
                <a:defRPr/>
              </a:pPr>
              <a:r>
                <a:rPr kumimoji="0" lang="zh-CN" altLang="en-US" sz="1200" b="0" i="0" u="none" strike="noStrike" kern="1200" cap="none" spc="0" normalizeH="0" baseline="0">
                  <a:solidFill>
                    <a:schemeClr val="tx1">
                      <a:lumMod val="85000"/>
                      <a:lumOff val="15000"/>
                    </a:schemeClr>
                  </a:solidFill>
                  <a:latin typeface="思源宋体" panose="02020400000000000000" charset="-122"/>
                  <a:ea typeface="思源宋体" panose="02020400000000000000" charset="-122"/>
                  <a:cs typeface="+mn-ea"/>
                </a:rPr>
                <a:t>早期咳嗽轻微，无痰或有少量黏液痰。病变扩大，有空洞形成时，则痰液呈脓性，量较多。若并发支气管结核则咳嗽加剧；如有支气管狭窄，则有局限性哮鸣。支气管淋巴结核压迫支气管时，可引起呛咳或喘鸣音。</a:t>
              </a:r>
            </a:p>
          </p:txBody>
        </p:sp>
        <p:sp>
          <p:nvSpPr>
            <p:cNvPr id="14" name="框1"/>
            <p:cNvSpPr/>
            <p:nvPr/>
          </p:nvSpPr>
          <p:spPr>
            <a:xfrm>
              <a:off x="7806" y="4090"/>
              <a:ext cx="3807" cy="5341"/>
            </a:xfrm>
            <a:prstGeom prst="rec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44546A"/>
                </a:solidFill>
                <a:effectLst/>
                <a:uLnTx/>
                <a:uFillTx/>
                <a:latin typeface="思源黑体 CN Regular" panose="020B0500000000000000" charset="-122"/>
                <a:ea typeface="思源黑体 CN Regular"/>
                <a:cs typeface="+mn-cs"/>
              </a:endParaRPr>
            </a:p>
          </p:txBody>
        </p:sp>
        <p:sp>
          <p:nvSpPr>
            <p:cNvPr id="15" name="不规则形状"/>
            <p:cNvSpPr/>
            <p:nvPr/>
          </p:nvSpPr>
          <p:spPr>
            <a:xfrm rot="5400000">
              <a:off x="8941" y="2652"/>
              <a:ext cx="1535" cy="406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endParaRPr>
            </a:p>
          </p:txBody>
        </p:sp>
        <p:sp>
          <p:nvSpPr>
            <p:cNvPr id="16" name="文本框 15"/>
            <p:cNvSpPr txBox="1"/>
            <p:nvPr/>
          </p:nvSpPr>
          <p:spPr>
            <a:xfrm>
              <a:off x="8559" y="4174"/>
              <a:ext cx="2613" cy="628"/>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rPr>
                <a:t>咯血</a:t>
              </a:r>
            </a:p>
          </p:txBody>
        </p:sp>
        <p:sp>
          <p:nvSpPr>
            <p:cNvPr id="17" name="矩形 16"/>
            <p:cNvSpPr/>
            <p:nvPr/>
          </p:nvSpPr>
          <p:spPr>
            <a:xfrm>
              <a:off x="8037" y="5606"/>
              <a:ext cx="3306" cy="2787"/>
            </a:xfrm>
            <a:prstGeom prst="rect">
              <a:avLst/>
            </a:prstGeom>
          </p:spPr>
          <p:txBody>
            <a:bodyPr wrap="square">
              <a:spAutoFit/>
            </a:bodyPr>
            <a:lstStyle/>
            <a:p>
              <a:pPr marL="0" marR="0" lvl="0" indent="0" algn="just" defTabSz="914400" rtl="0" eaLnBrk="1" fontAlgn="auto" latinLnBrk="0" hangingPunct="1">
                <a:lnSpc>
                  <a:spcPct val="130000"/>
                </a:lnSpc>
                <a:spcBef>
                  <a:spcPct val="0"/>
                </a:spcBef>
                <a:spcAft>
                  <a:spcPct val="0"/>
                </a:spcAft>
                <a:buClrTx/>
                <a:buSzTx/>
                <a:buFontTx/>
                <a:buNone/>
                <a:defRPr/>
              </a:pPr>
              <a:r>
                <a:rPr kumimoji="0" lang="zh-CN" altLang="en-US" sz="1200" b="0" i="0" u="none" strike="noStrike" kern="1200" cap="none" spc="0" normalizeH="0" baseline="0">
                  <a:solidFill>
                    <a:schemeClr val="tx1">
                      <a:lumMod val="85000"/>
                      <a:lumOff val="15000"/>
                    </a:schemeClr>
                  </a:solidFill>
                  <a:latin typeface="思源宋体" panose="02020400000000000000" charset="-122"/>
                  <a:ea typeface="思源宋体" panose="02020400000000000000" charset="-122"/>
                  <a:cs typeface="+mn-ea"/>
                </a:rPr>
                <a:t>约 1/3-1/2 的病人有咯血。咯血量不等，病灶炎症使毛细血管通透性增高，可引起痰中代血或夹血。小血管损伤时可有中等量咯血，空洞壁上较大动脉瘤破裂，可以引起大量咯血。</a:t>
              </a:r>
            </a:p>
          </p:txBody>
        </p:sp>
        <p:sp>
          <p:nvSpPr>
            <p:cNvPr id="20" name="框1"/>
            <p:cNvSpPr/>
            <p:nvPr/>
          </p:nvSpPr>
          <p:spPr>
            <a:xfrm>
              <a:off x="13439" y="4090"/>
              <a:ext cx="3807" cy="5341"/>
            </a:xfrm>
            <a:prstGeom prst="rect">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wrap="square" tIns="2160000" anchor="t" anchorCtr="1">
              <a:normAutofit/>
            </a:bodyP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zh-CN" altLang="en-US" sz="1100" b="0" i="0" u="none" strike="noStrike" kern="1200" cap="none" spc="0" normalizeH="0" baseline="0" noProof="0">
                <a:ln>
                  <a:noFill/>
                </a:ln>
                <a:solidFill>
                  <a:srgbClr val="44546A"/>
                </a:solidFill>
                <a:effectLst/>
                <a:uLnTx/>
                <a:uFillTx/>
                <a:latin typeface="思源黑体 CN Regular" panose="020B0500000000000000" charset="-122"/>
                <a:ea typeface="思源黑体 CN Regular"/>
                <a:cs typeface="+mn-cs"/>
              </a:endParaRPr>
            </a:p>
          </p:txBody>
        </p:sp>
        <p:sp>
          <p:nvSpPr>
            <p:cNvPr id="21" name="不规则形状"/>
            <p:cNvSpPr/>
            <p:nvPr/>
          </p:nvSpPr>
          <p:spPr>
            <a:xfrm rot="5400000">
              <a:off x="14574" y="2652"/>
              <a:ext cx="1535" cy="406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none" lIns="216000" anchor="t" anchorCtr="1">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endParaRPr>
            </a:p>
          </p:txBody>
        </p:sp>
        <p:sp>
          <p:nvSpPr>
            <p:cNvPr id="22" name="文本框 21"/>
            <p:cNvSpPr txBox="1"/>
            <p:nvPr/>
          </p:nvSpPr>
          <p:spPr>
            <a:xfrm>
              <a:off x="14192" y="4174"/>
              <a:ext cx="2613" cy="628"/>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prstClr val="white"/>
                  </a:solidFill>
                  <a:effectLst/>
                  <a:uLnTx/>
                  <a:uFillTx/>
                  <a:latin typeface="思源黑体 CN Regular" panose="020B0500000000000000" charset="-122"/>
                  <a:ea typeface="思源黑体 CN Regular"/>
                  <a:cs typeface="+mn-cs"/>
                </a:rPr>
                <a:t>胸痛</a:t>
              </a:r>
            </a:p>
          </p:txBody>
        </p:sp>
        <p:sp>
          <p:nvSpPr>
            <p:cNvPr id="25" name="矩形 24"/>
            <p:cNvSpPr/>
            <p:nvPr/>
          </p:nvSpPr>
          <p:spPr>
            <a:xfrm>
              <a:off x="13689" y="5606"/>
              <a:ext cx="3306" cy="2787"/>
            </a:xfrm>
            <a:prstGeom prst="rect">
              <a:avLst/>
            </a:prstGeom>
          </p:spPr>
          <p:txBody>
            <a:bodyPr wrap="square">
              <a:spAutoFit/>
            </a:bodyPr>
            <a:lstStyle/>
            <a:p>
              <a:pPr marL="0" marR="0" lvl="0" algn="just" defTabSz="914400" rtl="0" eaLnBrk="1" fontAlgn="auto" latinLnBrk="0" hangingPunct="1">
                <a:lnSpc>
                  <a:spcPct val="130000"/>
                </a:lnSpc>
                <a:spcBef>
                  <a:spcPct val="0"/>
                </a:spcBef>
                <a:spcAft>
                  <a:spcPct val="0"/>
                </a:spcAft>
                <a:buClrTx/>
                <a:buSzTx/>
                <a:buFontTx/>
                <a:buNone/>
                <a:defRPr/>
              </a:pPr>
              <a:r>
                <a:rPr kumimoji="0" lang="zh-CN" altLang="en-US" sz="1200" b="0" i="0" u="none" strike="noStrike" kern="1200" cap="none" spc="0" normalizeH="0" baseline="0">
                  <a:solidFill>
                    <a:schemeClr val="tx1">
                      <a:lumMod val="85000"/>
                      <a:lumOff val="15000"/>
                    </a:schemeClr>
                  </a:solidFill>
                  <a:latin typeface="思源宋体" panose="02020400000000000000" charset="-122"/>
                  <a:ea typeface="思源宋体" panose="02020400000000000000" charset="-122"/>
                  <a:cs typeface="+mn-ea"/>
                </a:rPr>
                <a:t>部位不定的隐痛常是神经发射作用引起的，不受呼吸影响。固定部位针刺样疼痛、随呼吸和咳嗽加重等，是因为炎症波及壁层胸膜所引起的。如果膈胸膜受到刺激，疼痛可放射到肩部和上腹部。</a:t>
              </a:r>
            </a:p>
          </p:txBody>
        </p:sp>
      </p:grpSp>
      <p:sp>
        <p:nvSpPr>
          <p:cNvPr id="26" name="矩形: 圆角 11"/>
          <p:cNvSpPr/>
          <p:nvPr/>
        </p:nvSpPr>
        <p:spPr>
          <a:xfrm>
            <a:off x="4836160" y="1349479"/>
            <a:ext cx="2519680" cy="43405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局部症状</a:t>
            </a:r>
          </a:p>
        </p:txBody>
      </p:sp>
      <p:cxnSp>
        <p:nvCxnSpPr>
          <p:cNvPr id="37" name="直接连接符 36"/>
          <p:cNvCxnSpPr/>
          <p:nvPr/>
        </p:nvCxnSpPr>
        <p:spPr>
          <a:xfrm flipV="1">
            <a:off x="5481955" y="1930400"/>
            <a:ext cx="1228725" cy="2540"/>
          </a:xfrm>
          <a:prstGeom prst="line">
            <a:avLst/>
          </a:prstGeom>
          <a:ln w="53975">
            <a:solidFill>
              <a:srgbClr val="4763B5"/>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4" presetClass="entr" presetSubtype="0"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 to="" calcmode="lin" valueType="num">
                                      <p:cBhvr>
                                        <p:cTn id="13" dur="1" fill="hold"/>
                                        <p:tgtEl>
                                          <p:spTgt spid="37"/>
                                        </p:tgtEl>
                                      </p:cBhvr>
                                    </p:anim>
                                  </p:childTnLst>
                                </p:cTn>
                              </p:par>
                            </p:childTnLst>
                          </p:cTn>
                        </p:par>
                        <p:par>
                          <p:cTn id="14" fill="hold" nodeType="afterGroup">
                            <p:stCondLst>
                              <p:cond delay="1001"/>
                            </p:stCondLst>
                            <p:childTnLst>
                              <p:par>
                                <p:cTn id="15" presetID="24"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to="" calcmode="lin" valueType="num">
                                      <p:cBhvr>
                                        <p:cTn id="1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结核病的症状</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pic>
        <p:nvPicPr>
          <p:cNvPr id="6" name="图片 5" descr="可商用保护肺部"/>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92290" y="2082800"/>
            <a:ext cx="4154805" cy="4154805"/>
          </a:xfrm>
          <a:prstGeom prst="rect">
            <a:avLst/>
          </a:prstGeom>
        </p:spPr>
      </p:pic>
      <p:sp>
        <p:nvSpPr>
          <p:cNvPr id="2" name="矩形标注 1"/>
          <p:cNvSpPr/>
          <p:nvPr/>
        </p:nvSpPr>
        <p:spPr>
          <a:xfrm>
            <a:off x="1311275" y="2082800"/>
            <a:ext cx="5130165" cy="3060065"/>
          </a:xfrm>
          <a:prstGeom prst="wedgeRectCallout">
            <a:avLst>
              <a:gd name="adj1" fmla="val 64929"/>
              <a:gd name="adj2" fmla="val -436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p:cNvSpPr/>
          <p:nvPr/>
        </p:nvSpPr>
        <p:spPr>
          <a:xfrm>
            <a:off x="1858414" y="2467391"/>
            <a:ext cx="3644202" cy="43405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latin typeface="思源黑体 CN Regular" panose="020B0500000000000000" charset="-122"/>
                <a:ea typeface="思源黑体 CN Regular"/>
                <a:cs typeface="+mn-ea"/>
                <a:sym typeface="+mn-lt"/>
              </a:rPr>
              <a:t>呼吸功能障碍引起的症状</a:t>
            </a:r>
          </a:p>
        </p:txBody>
      </p:sp>
      <p:sp>
        <p:nvSpPr>
          <p:cNvPr id="3" name="文本框 2"/>
          <p:cNvSpPr txBox="1"/>
          <p:nvPr/>
        </p:nvSpPr>
        <p:spPr>
          <a:xfrm>
            <a:off x="1927860" y="3061970"/>
            <a:ext cx="3575050" cy="1706880"/>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bg1"/>
                </a:solidFill>
                <a:latin typeface="思源宋体" panose="02020400000000000000" charset="-122"/>
                <a:ea typeface="思源宋体" panose="02020400000000000000" charset="-122"/>
                <a:cs typeface="+mn-ea"/>
                <a:sym typeface="+mn-lt"/>
              </a:rPr>
              <a:t>由于肺脏功能储备能力大、代偿性高，轻度的组织损害不会引起气急。当肺组织破坏严重，范围广泛，或并发肺萎缩，肺气肿、广泛胸膜增厚时，代偿功能已经不能满足生理需要，患者首先在体力活动后感到气急。</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par>
                          <p:cTn id="8" fill="hold" nodeType="afterGroup">
                            <p:stCondLst>
                              <p:cond delay="1"/>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nodeType="afterGroup">
                            <p:stCondLst>
                              <p:cond delay="501"/>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par>
                          <p:cTn id="16" fill="hold" nodeType="afterGroup">
                            <p:stCondLst>
                              <p:cond delay="1001"/>
                            </p:stCondLst>
                            <p:childTnLst>
                              <p:par>
                                <p:cTn id="17" presetID="22" presetClass="entr" presetSubtype="4"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6384290" y="-1775460"/>
            <a:ext cx="11602085" cy="104089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4"/>
          <p:cNvPicPr>
            <a:picLocks noChangeAspect="1"/>
          </p:cNvPicPr>
          <p:nvPr/>
        </p:nvPicPr>
        <p:blipFill>
          <a:blip r:embed="rId4" cstate="email">
            <a:alphaModFix amt="24000"/>
            <a:extLst>
              <a:ext uri="{28A0092B-C50C-407E-A947-70E740481C1C}">
                <a14:useLocalDpi xmlns:a14="http://schemas.microsoft.com/office/drawing/2010/main"/>
              </a:ext>
            </a:extLst>
          </a:blip>
          <a:stretch>
            <a:fillRect/>
          </a:stretch>
        </p:blipFill>
        <p:spPr>
          <a:xfrm flipV="1">
            <a:off x="7141210" y="-211455"/>
            <a:ext cx="5887720" cy="3311525"/>
          </a:xfrm>
          <a:prstGeom prst="rect">
            <a:avLst/>
          </a:prstGeom>
        </p:spPr>
      </p:pic>
      <p:sp>
        <p:nvSpPr>
          <p:cNvPr id="5" name="PA_矩形 8"/>
          <p:cNvSpPr/>
          <p:nvPr>
            <p:custDataLst>
              <p:tags r:id="rId2"/>
            </p:custDataLst>
          </p:nvPr>
        </p:nvSpPr>
        <p:spPr>
          <a:xfrm>
            <a:off x="557530" y="3312160"/>
            <a:ext cx="5999480" cy="829945"/>
          </a:xfrm>
          <a:prstGeom prst="rect">
            <a:avLst/>
          </a:prstGeom>
        </p:spPr>
        <p:txBody>
          <a:bodyPr wrap="square">
            <a:spAutoFit/>
          </a:bodyPr>
          <a:lstStyle/>
          <a:p>
            <a:pPr algn="l" defTabSz="685800"/>
            <a:r>
              <a:rPr lang="zh-CN" altLang="en-US" sz="4800" b="1" kern="0" dirty="0">
                <a:solidFill>
                  <a:srgbClr val="4763B5"/>
                </a:solidFill>
                <a:latin typeface="+mj-lt"/>
                <a:ea typeface="思源黑体 CN Bold" panose="020B0800000000000000" pitchFamily="34" charset="-122"/>
              </a:rPr>
              <a:t>结核病预防措施</a:t>
            </a:r>
          </a:p>
        </p:txBody>
      </p:sp>
      <p:pic>
        <p:nvPicPr>
          <p:cNvPr id="8" name="图片 7" descr="肺部健康检查矢量素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579360" y="1657350"/>
            <a:ext cx="5026660" cy="4720590"/>
          </a:xfrm>
          <a:prstGeom prst="rect">
            <a:avLst/>
          </a:prstGeom>
        </p:spPr>
      </p:pic>
      <p:sp>
        <p:nvSpPr>
          <p:cNvPr id="9" name="椭圆 8"/>
          <p:cNvSpPr/>
          <p:nvPr/>
        </p:nvSpPr>
        <p:spPr>
          <a:xfrm>
            <a:off x="5942330" y="791845"/>
            <a:ext cx="1847215" cy="1846800"/>
          </a:xfrm>
          <a:prstGeom prst="ellipse">
            <a:avLst/>
          </a:prstGeom>
          <a:ln w="666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latin typeface="思源黑体 CN Bold" panose="020B0800000000000000" pitchFamily="34" charset="-122"/>
                <a:ea typeface="思源黑体 CN Bold" panose="020B0800000000000000" pitchFamily="34" charset="-122"/>
              </a:rPr>
              <a:t>04</a:t>
            </a:r>
          </a:p>
        </p:txBody>
      </p:sp>
      <p:sp>
        <p:nvSpPr>
          <p:cNvPr id="10" name="文本框 9"/>
          <p:cNvSpPr txBox="1"/>
          <p:nvPr/>
        </p:nvSpPr>
        <p:spPr>
          <a:xfrm>
            <a:off x="576580" y="2304415"/>
            <a:ext cx="3887470" cy="583565"/>
          </a:xfrm>
          <a:prstGeom prst="rect">
            <a:avLst/>
          </a:prstGeom>
          <a:noFill/>
        </p:spPr>
        <p:txBody>
          <a:bodyPr wrap="square" rtlCol="0">
            <a:spAutoFit/>
          </a:bodyPr>
          <a:lstStyle/>
          <a:p>
            <a:r>
              <a:rPr lang="zh-CN" altLang="en-US" sz="3200">
                <a:solidFill>
                  <a:srgbClr val="4763B5"/>
                </a:solidFill>
                <a:latin typeface="思源黑体 CN Bold" panose="020B0800000000000000" pitchFamily="34" charset="-122"/>
                <a:ea typeface="思源黑体 CN Bold" panose="020B0800000000000000" pitchFamily="34" charset="-122"/>
              </a:rPr>
              <a:t>第四章</a:t>
            </a:r>
          </a:p>
        </p:txBody>
      </p:sp>
      <p:cxnSp>
        <p:nvCxnSpPr>
          <p:cNvPr id="12" name="直接连接符 11"/>
          <p:cNvCxnSpPr/>
          <p:nvPr/>
        </p:nvCxnSpPr>
        <p:spPr>
          <a:xfrm>
            <a:off x="690880" y="3100070"/>
            <a:ext cx="1462405" cy="0"/>
          </a:xfrm>
          <a:prstGeom prst="line">
            <a:avLst/>
          </a:prstGeom>
          <a:ln w="76200">
            <a:solidFill>
              <a:srgbClr val="4763B5"/>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57530" y="4149090"/>
            <a:ext cx="5384800" cy="1060450"/>
          </a:xfrm>
          <a:prstGeom prst="rect">
            <a:avLst/>
          </a:prstGeom>
        </p:spPr>
        <p:txBody>
          <a:bodyPr wrap="square">
            <a:spAutoFit/>
          </a:bodyPr>
          <a:lstStyle/>
          <a:p>
            <a:pPr algn="l" defTabSz="914400">
              <a:lnSpc>
                <a:spcPct val="150000"/>
              </a:lnSpc>
              <a:defRPr/>
            </a:pP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rPr>
              <a:t>Lorem ipsum dolor sit amet, consectetuer adipiscing elit. </a:t>
            </a: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sym typeface="+mn-ea"/>
              </a:rPr>
              <a:t>Lorem ipsum dolor sit amet, consectetuer adipiscing elit. </a:t>
            </a: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a:p>
            <a:pPr algn="l" defTabSz="914400">
              <a:lnSpc>
                <a:spcPct val="150000"/>
              </a:lnSpc>
              <a:defRPr/>
            </a:pP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54" presetClass="entr" presetSubtype="0" accel="10000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ppt_w*0.05"/>
                                          </p:val>
                                        </p:tav>
                                        <p:tav tm="100000">
                                          <p:val>
                                            <p:strVal val="#ppt_w"/>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anim calcmode="lin" valueType="num">
                                      <p:cBhvr>
                                        <p:cTn id="13" dur="500" fill="hold"/>
                                        <p:tgtEl>
                                          <p:spTgt spid="8"/>
                                        </p:tgtEl>
                                        <p:attrNameLst>
                                          <p:attrName>ppt_x</p:attrName>
                                        </p:attrNameLst>
                                      </p:cBhvr>
                                      <p:tavLst>
                                        <p:tav tm="0">
                                          <p:val>
                                            <p:strVal val="#ppt_x-.2"/>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Effect transition="in" filter="fade">
                                      <p:cBhvr>
                                        <p:cTn id="15" dur="500"/>
                                        <p:tgtEl>
                                          <p:spTgt spid="8"/>
                                        </p:tgtEl>
                                      </p:cBhvr>
                                    </p:animEffect>
                                  </p:childTnLst>
                                </p:cTn>
                              </p:par>
                              <p:par>
                                <p:cTn id="16" presetID="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4"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cBhvr>
                                    </p:anim>
                                  </p:childTnLst>
                                </p:cTn>
                              </p:par>
                            </p:childTnLst>
                          </p:cTn>
                        </p:par>
                        <p:par>
                          <p:cTn id="24" fill="hold" nodeType="afterGroup">
                            <p:stCondLst>
                              <p:cond delay="501"/>
                            </p:stCondLst>
                            <p:childTnLst>
                              <p:par>
                                <p:cTn id="25" presetID="24"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to="" calcmode="lin" valueType="num">
                                      <p:cBhvr>
                                        <p:cTn id="27" dur="1" fill="hold"/>
                                        <p:tgtEl>
                                          <p:spTgt spid="12"/>
                                        </p:tgtEl>
                                      </p:cBhvr>
                                    </p:anim>
                                  </p:childTnLst>
                                </p:cTn>
                              </p:par>
                            </p:childTnLst>
                          </p:cTn>
                        </p:par>
                        <p:par>
                          <p:cTn id="28" fill="hold" nodeType="afterGroup">
                            <p:stCondLst>
                              <p:cond delay="502"/>
                            </p:stCondLst>
                            <p:childTnLst>
                              <p:par>
                                <p:cTn id="29" presetID="24"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to="" calcmode="lin" valueType="num">
                                      <p:cBhvr>
                                        <p:cTn id="31" dur="1" fill="hold"/>
                                        <p:tgtEl>
                                          <p:spTgt spid="5"/>
                                        </p:tgtEl>
                                      </p:cBhvr>
                                    </p:anim>
                                  </p:childTnLst>
                                </p:cTn>
                              </p:par>
                            </p:childTnLst>
                          </p:cTn>
                        </p:par>
                        <p:par>
                          <p:cTn id="32" fill="hold" nodeType="afterGroup">
                            <p:stCondLst>
                              <p:cond delay="503"/>
                            </p:stCondLst>
                            <p:childTnLst>
                              <p:par>
                                <p:cTn id="33" presetID="24" presetClass="entr" presetSubtype="0"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 to="" calcmode="lin" valueType="num">
                                      <p:cBhvr>
                                        <p:cTn id="35"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9" grpId="0" animBg="1"/>
      <p:bldP spid="10"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结核病预防措施</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
        <p:nvSpPr>
          <p:cNvPr id="15" name="文本框 14"/>
          <p:cNvSpPr txBox="1"/>
          <p:nvPr/>
        </p:nvSpPr>
        <p:spPr>
          <a:xfrm>
            <a:off x="2049145" y="2056765"/>
            <a:ext cx="8297545" cy="829945"/>
          </a:xfrm>
          <a:prstGeom prst="rect">
            <a:avLst/>
          </a:prstGeom>
          <a:noFill/>
        </p:spPr>
        <p:txBody>
          <a:bodyPr wrap="square" rtlCol="0">
            <a:spAutoFit/>
          </a:bodyPr>
          <a:lstStyle/>
          <a:p>
            <a:pPr algn="ctr">
              <a:lnSpc>
                <a:spcPct val="150000"/>
              </a:lnSpc>
            </a:pPr>
            <a:r>
              <a:rPr lang="zh-CN" altLang="en-US" sz="1600">
                <a:solidFill>
                  <a:schemeClr val="tx1">
                    <a:lumMod val="85000"/>
                    <a:lumOff val="15000"/>
                  </a:schemeClr>
                </a:solidFill>
                <a:latin typeface="思源宋体" panose="02020400000000000000" charset="-122"/>
                <a:ea typeface="思源宋体" panose="02020400000000000000" charset="-122"/>
                <a:cs typeface="+mn-ea"/>
                <a:sym typeface="+mn-lt"/>
              </a:rPr>
              <a:t>卡介苗接种结核菌感染主要通过呼吸道吸入。因此，控制空气的污染是防止结核病的关键。主要采取下列措施预防：</a:t>
            </a:r>
          </a:p>
        </p:txBody>
      </p:sp>
      <p:pic>
        <p:nvPicPr>
          <p:cNvPr id="21" name="图片 20" descr="可商用保护肺部"/>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058545" y="2703195"/>
            <a:ext cx="4154805" cy="4154805"/>
          </a:xfrm>
          <a:prstGeom prst="rect">
            <a:avLst/>
          </a:prstGeom>
        </p:spPr>
      </p:pic>
      <p:sp>
        <p:nvSpPr>
          <p:cNvPr id="22" name="矩形: 圆角 11"/>
          <p:cNvSpPr/>
          <p:nvPr/>
        </p:nvSpPr>
        <p:spPr>
          <a:xfrm>
            <a:off x="5529580" y="3749040"/>
            <a:ext cx="2437765" cy="88074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一、</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培养良好的卫生习惯</a:t>
            </a:r>
          </a:p>
        </p:txBody>
      </p:sp>
      <p:sp>
        <p:nvSpPr>
          <p:cNvPr id="23" name="矩形: 圆角 17"/>
          <p:cNvSpPr/>
          <p:nvPr/>
        </p:nvSpPr>
        <p:spPr>
          <a:xfrm>
            <a:off x="5542280" y="5022850"/>
            <a:ext cx="2437765" cy="88074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二、</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定期的肺部健康检查</a:t>
            </a:r>
          </a:p>
        </p:txBody>
      </p:sp>
      <p:sp>
        <p:nvSpPr>
          <p:cNvPr id="25" name="矩形: 圆角 18"/>
          <p:cNvSpPr/>
          <p:nvPr/>
        </p:nvSpPr>
        <p:spPr>
          <a:xfrm>
            <a:off x="8422640" y="3749040"/>
            <a:ext cx="2437765" cy="88074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三、</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卡介苗接种</a:t>
            </a:r>
          </a:p>
        </p:txBody>
      </p:sp>
      <p:sp>
        <p:nvSpPr>
          <p:cNvPr id="26" name="矩形: 圆角 19"/>
          <p:cNvSpPr/>
          <p:nvPr/>
        </p:nvSpPr>
        <p:spPr>
          <a:xfrm>
            <a:off x="8435340" y="5048250"/>
            <a:ext cx="2437765" cy="88074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四、</a:t>
            </a:r>
          </a:p>
          <a:p>
            <a:pPr algn="ctr"/>
            <a:r>
              <a:rPr lang="zh-CN" altLang="en-US">
                <a:solidFill>
                  <a:schemeClr val="tx1">
                    <a:lumMod val="75000"/>
                    <a:lumOff val="25000"/>
                  </a:schemeClr>
                </a:solidFill>
                <a:latin typeface="思源宋体" panose="02020400000000000000" charset="-122"/>
                <a:ea typeface="思源宋体" panose="02020400000000000000" charset="-122"/>
                <a:cs typeface="+mn-ea"/>
                <a:sym typeface="+mn-lt"/>
              </a:rPr>
              <a:t>做好自我保护</a:t>
            </a:r>
          </a:p>
        </p:txBody>
      </p:sp>
      <p:sp>
        <p:nvSpPr>
          <p:cNvPr id="27" name="矩形: 圆角 11"/>
          <p:cNvSpPr/>
          <p:nvPr/>
        </p:nvSpPr>
        <p:spPr>
          <a:xfrm>
            <a:off x="4836160" y="1476479"/>
            <a:ext cx="2519680" cy="434050"/>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预防措施</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1000"/>
                                        <p:tgtEl>
                                          <p:spTgt spid="15"/>
                                        </p:tgtEl>
                                      </p:cBhvr>
                                    </p:animEffect>
                                    <p:anim calcmode="lin" valueType="num">
                                      <p:cBhvr>
                                        <p:cTn id="14" dur="1000" fill="hold"/>
                                        <p:tgtEl>
                                          <p:spTgt spid="15"/>
                                        </p:tgtEl>
                                        <p:attrNameLst>
                                          <p:attrName>ppt_x</p:attrName>
                                        </p:attrNameLst>
                                      </p:cBhvr>
                                      <p:tavLst>
                                        <p:tav tm="0">
                                          <p:val>
                                            <p:strVal val="#ppt_x"/>
                                          </p:val>
                                        </p:tav>
                                        <p:tav tm="100000">
                                          <p:val>
                                            <p:strVal val="#ppt_x"/>
                                          </p:val>
                                        </p:tav>
                                      </p:tavLst>
                                    </p:anim>
                                    <p:anim calcmode="lin" valueType="num">
                                      <p:cBhvr>
                                        <p:cTn id="15" dur="1000" fill="hold"/>
                                        <p:tgtEl>
                                          <p:spTgt spid="15"/>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22" presetClass="entr" presetSubtype="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left)">
                                      <p:cBhvr>
                                        <p:cTn id="19" dur="500"/>
                                        <p:tgtEl>
                                          <p:spTgt spid="21"/>
                                        </p:tgtEl>
                                      </p:cBhvr>
                                    </p:animEffect>
                                  </p:childTnLst>
                                </p:cTn>
                              </p:par>
                            </p:childTnLst>
                          </p:cTn>
                        </p:par>
                        <p:par>
                          <p:cTn id="20" fill="hold" nodeType="afterGroup">
                            <p:stCondLst>
                              <p:cond delay="2500"/>
                            </p:stCondLst>
                            <p:childTnLst>
                              <p:par>
                                <p:cTn id="21" presetID="53"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nodeType="afterGroup">
                            <p:stCondLst>
                              <p:cond delay="3000"/>
                            </p:stCondLst>
                            <p:childTnLst>
                              <p:par>
                                <p:cTn id="27" presetID="53" presetClass="entr" presetSubtype="0"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fltVal val="0"/>
                                          </p:val>
                                        </p:tav>
                                        <p:tav tm="100000">
                                          <p:val>
                                            <p:strVal val="#ppt_w"/>
                                          </p:val>
                                        </p:tav>
                                      </p:tavLst>
                                    </p:anim>
                                    <p:anim calcmode="lin" valueType="num">
                                      <p:cBhvr>
                                        <p:cTn id="30" dur="500" fill="hold"/>
                                        <p:tgtEl>
                                          <p:spTgt spid="23"/>
                                        </p:tgtEl>
                                        <p:attrNameLst>
                                          <p:attrName>ppt_h</p:attrName>
                                        </p:attrNameLst>
                                      </p:cBhvr>
                                      <p:tavLst>
                                        <p:tav tm="0">
                                          <p:val>
                                            <p:fltVal val="0"/>
                                          </p:val>
                                        </p:tav>
                                        <p:tav tm="100000">
                                          <p:val>
                                            <p:strVal val="#ppt_h"/>
                                          </p:val>
                                        </p:tav>
                                      </p:tavLst>
                                    </p:anim>
                                    <p:animEffect transition="in" filter="fade">
                                      <p:cBhvr>
                                        <p:cTn id="31" dur="500"/>
                                        <p:tgtEl>
                                          <p:spTgt spid="23"/>
                                        </p:tgtEl>
                                      </p:cBhvr>
                                    </p:animEffect>
                                  </p:childTnLst>
                                </p:cTn>
                              </p:par>
                            </p:childTnLst>
                          </p:cTn>
                        </p:par>
                        <p:par>
                          <p:cTn id="32" fill="hold" nodeType="afterGroup">
                            <p:stCondLst>
                              <p:cond delay="3500"/>
                            </p:stCondLst>
                            <p:childTnLst>
                              <p:par>
                                <p:cTn id="33" presetID="53" presetClass="entr" presetSubtype="0"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500" fill="hold"/>
                                        <p:tgtEl>
                                          <p:spTgt spid="25"/>
                                        </p:tgtEl>
                                        <p:attrNameLst>
                                          <p:attrName>ppt_w</p:attrName>
                                        </p:attrNameLst>
                                      </p:cBhvr>
                                      <p:tavLst>
                                        <p:tav tm="0">
                                          <p:val>
                                            <p:fltVal val="0"/>
                                          </p:val>
                                        </p:tav>
                                        <p:tav tm="100000">
                                          <p:val>
                                            <p:strVal val="#ppt_w"/>
                                          </p:val>
                                        </p:tav>
                                      </p:tavLst>
                                    </p:anim>
                                    <p:anim calcmode="lin" valueType="num">
                                      <p:cBhvr>
                                        <p:cTn id="36" dur="500" fill="hold"/>
                                        <p:tgtEl>
                                          <p:spTgt spid="25"/>
                                        </p:tgtEl>
                                        <p:attrNameLst>
                                          <p:attrName>ppt_h</p:attrName>
                                        </p:attrNameLst>
                                      </p:cBhvr>
                                      <p:tavLst>
                                        <p:tav tm="0">
                                          <p:val>
                                            <p:fltVal val="0"/>
                                          </p:val>
                                        </p:tav>
                                        <p:tav tm="100000">
                                          <p:val>
                                            <p:strVal val="#ppt_h"/>
                                          </p:val>
                                        </p:tav>
                                      </p:tavLst>
                                    </p:anim>
                                    <p:animEffect transition="in" filter="fade">
                                      <p:cBhvr>
                                        <p:cTn id="37" dur="500"/>
                                        <p:tgtEl>
                                          <p:spTgt spid="25"/>
                                        </p:tgtEl>
                                      </p:cBhvr>
                                    </p:animEffect>
                                  </p:childTnLst>
                                </p:cTn>
                              </p:par>
                            </p:childTnLst>
                          </p:cTn>
                        </p:par>
                        <p:par>
                          <p:cTn id="38" fill="hold" nodeType="afterGroup">
                            <p:stCondLst>
                              <p:cond delay="4000"/>
                            </p:stCondLst>
                            <p:childTnLst>
                              <p:par>
                                <p:cTn id="39" presetID="53"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p:cTn id="41" dur="500" fill="hold"/>
                                        <p:tgtEl>
                                          <p:spTgt spid="26"/>
                                        </p:tgtEl>
                                        <p:attrNameLst>
                                          <p:attrName>ppt_w</p:attrName>
                                        </p:attrNameLst>
                                      </p:cBhvr>
                                      <p:tavLst>
                                        <p:tav tm="0">
                                          <p:val>
                                            <p:fltVal val="0"/>
                                          </p:val>
                                        </p:tav>
                                        <p:tav tm="100000">
                                          <p:val>
                                            <p:strVal val="#ppt_w"/>
                                          </p:val>
                                        </p:tav>
                                      </p:tavLst>
                                    </p:anim>
                                    <p:anim calcmode="lin" valueType="num">
                                      <p:cBhvr>
                                        <p:cTn id="42" dur="500" fill="hold"/>
                                        <p:tgtEl>
                                          <p:spTgt spid="26"/>
                                        </p:tgtEl>
                                        <p:attrNameLst>
                                          <p:attrName>ppt_h</p:attrName>
                                        </p:attrNameLst>
                                      </p:cBhvr>
                                      <p:tavLst>
                                        <p:tav tm="0">
                                          <p:val>
                                            <p:fltVal val="0"/>
                                          </p:val>
                                        </p:tav>
                                        <p:tav tm="100000">
                                          <p:val>
                                            <p:strVal val="#ppt_h"/>
                                          </p:val>
                                        </p:tav>
                                      </p:tavLst>
                                    </p:anim>
                                    <p:animEffect transition="in" filter="fade">
                                      <p:cBhvr>
                                        <p:cTn id="4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2" grpId="0" animBg="1"/>
      <p:bldP spid="23" grpId="0" animBg="1"/>
      <p:bldP spid="25" grpId="0" animBg="1"/>
      <p:bldP spid="26"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椭圆 3"/>
          <p:cNvSpPr/>
          <p:nvPr/>
        </p:nvSpPr>
        <p:spPr>
          <a:xfrm>
            <a:off x="-5737860" y="-1775460"/>
            <a:ext cx="11602085" cy="104089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4"/>
          <p:cNvPicPr>
            <a:picLocks noChangeAspect="1"/>
          </p:cNvPicPr>
          <p:nvPr/>
        </p:nvPicPr>
        <p:blipFill>
          <a:blip r:embed="rId7" cstate="email">
            <a:alphaModFix amt="24000"/>
            <a:extLst>
              <a:ext uri="{28A0092B-C50C-407E-A947-70E740481C1C}">
                <a14:useLocalDpi xmlns:a14="http://schemas.microsoft.com/office/drawing/2010/main"/>
              </a:ext>
            </a:extLst>
          </a:blip>
          <a:stretch>
            <a:fillRect/>
          </a:stretch>
        </p:blipFill>
        <p:spPr>
          <a:xfrm flipH="1" flipV="1">
            <a:off x="-728345" y="122555"/>
            <a:ext cx="5887720" cy="3311525"/>
          </a:xfrm>
          <a:prstGeom prst="rect">
            <a:avLst/>
          </a:prstGeom>
        </p:spPr>
      </p:pic>
      <p:pic>
        <p:nvPicPr>
          <p:cNvPr id="6" name="图片 5" descr="可商用保护肺部"/>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50190" y="2732405"/>
            <a:ext cx="4702810" cy="4702810"/>
          </a:xfrm>
          <a:prstGeom prst="rect">
            <a:avLst/>
          </a:prstGeom>
        </p:spPr>
      </p:pic>
      <p:grpSp>
        <p:nvGrpSpPr>
          <p:cNvPr id="8" name="组合 7"/>
          <p:cNvGrpSpPr/>
          <p:nvPr/>
        </p:nvGrpSpPr>
        <p:grpSpPr>
          <a:xfrm>
            <a:off x="-224790" y="1224915"/>
            <a:ext cx="5652770" cy="1751965"/>
            <a:chOff x="-1497" y="1959"/>
            <a:chExt cx="8902" cy="2759"/>
          </a:xfrm>
        </p:grpSpPr>
        <p:sp>
          <p:nvSpPr>
            <p:cNvPr id="10" name="文本框 9"/>
            <p:cNvSpPr txBox="1"/>
            <p:nvPr/>
          </p:nvSpPr>
          <p:spPr>
            <a:xfrm>
              <a:off x="1011" y="1959"/>
              <a:ext cx="3719" cy="1743"/>
            </a:xfrm>
            <a:prstGeom prst="rect">
              <a:avLst/>
            </a:prstGeom>
            <a:noFill/>
          </p:spPr>
          <p:txBody>
            <a:bodyPr wrap="square" rtlCol="0">
              <a:spAutoFit/>
            </a:bodyPr>
            <a:lstStyle/>
            <a:p>
              <a:pPr algn="dist"/>
              <a:r>
                <a:rPr lang="zh-CN" altLang="en-US" sz="6600" b="1">
                  <a:solidFill>
                    <a:schemeClr val="bg1"/>
                  </a:solidFill>
                  <a:latin typeface="思源黑体 CN Bold" panose="020B0800000000000000" pitchFamily="34" charset="-122"/>
                  <a:ea typeface="思源黑体 CN Bold" panose="020B0800000000000000" pitchFamily="34" charset="-122"/>
                </a:rPr>
                <a:t>目录</a:t>
              </a:r>
            </a:p>
          </p:txBody>
        </p:sp>
        <p:sp>
          <p:nvSpPr>
            <p:cNvPr id="7" name="文本框 6"/>
            <p:cNvSpPr txBox="1"/>
            <p:nvPr/>
          </p:nvSpPr>
          <p:spPr>
            <a:xfrm>
              <a:off x="-1497" y="3702"/>
              <a:ext cx="8903" cy="1016"/>
            </a:xfrm>
            <a:prstGeom prst="rect">
              <a:avLst/>
            </a:prstGeom>
            <a:noFill/>
          </p:spPr>
          <p:txBody>
            <a:bodyPr wrap="square" rtlCol="0">
              <a:spAutoFit/>
            </a:bodyPr>
            <a:lstStyle/>
            <a:p>
              <a:pPr algn="ctr"/>
              <a:r>
                <a:rPr lang="en-US" altLang="zh-CN" sz="3600" b="1">
                  <a:solidFill>
                    <a:schemeClr val="bg1"/>
                  </a:solidFill>
                  <a:latin typeface="思源黑体 CN Bold" panose="020B0800000000000000" pitchFamily="34" charset="-122"/>
                  <a:ea typeface="思源黑体 CN Bold" panose="020B0800000000000000" pitchFamily="34" charset="-122"/>
                </a:rPr>
                <a:t>CONTEST</a:t>
              </a:r>
            </a:p>
          </p:txBody>
        </p:sp>
      </p:grpSp>
      <p:grpSp>
        <p:nvGrpSpPr>
          <p:cNvPr id="2" name="组合 1"/>
          <p:cNvGrpSpPr/>
          <p:nvPr/>
        </p:nvGrpSpPr>
        <p:grpSpPr>
          <a:xfrm>
            <a:off x="6354445" y="1566545"/>
            <a:ext cx="5216525" cy="4087495"/>
            <a:chOff x="10007" y="2467"/>
            <a:chExt cx="8215" cy="6437"/>
          </a:xfrm>
        </p:grpSpPr>
        <p:sp>
          <p:nvSpPr>
            <p:cNvPr id="50" name="PA_矩形 8"/>
            <p:cNvSpPr/>
            <p:nvPr>
              <p:custDataLst>
                <p:tags r:id="rId2"/>
              </p:custDataLst>
            </p:nvPr>
          </p:nvSpPr>
          <p:spPr>
            <a:xfrm>
              <a:off x="11400" y="7837"/>
              <a:ext cx="5903" cy="725"/>
            </a:xfrm>
            <a:prstGeom prst="rect">
              <a:avLst/>
            </a:prstGeom>
          </p:spPr>
          <p:txBody>
            <a:bodyPr wrap="square">
              <a:spAutoFit/>
            </a:bodyPr>
            <a:lstStyle/>
            <a:p>
              <a:pPr defTabSz="685800"/>
              <a:r>
                <a:rPr lang="zh-CN" altLang="en-US" sz="2400" b="1" kern="0">
                  <a:solidFill>
                    <a:srgbClr val="4763B5"/>
                  </a:solidFill>
                  <a:latin typeface="+mj-lt"/>
                  <a:ea typeface="思源黑体 CN Bold" panose="020B0800000000000000" pitchFamily="34" charset="-122"/>
                </a:rPr>
                <a:t>结核病预防措施</a:t>
              </a:r>
            </a:p>
          </p:txBody>
        </p:sp>
        <p:sp>
          <p:nvSpPr>
            <p:cNvPr id="51" name="矩形 50"/>
            <p:cNvSpPr/>
            <p:nvPr/>
          </p:nvSpPr>
          <p:spPr>
            <a:xfrm>
              <a:off x="11400" y="8380"/>
              <a:ext cx="6823" cy="524"/>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
          <p:nvSpPr>
            <p:cNvPr id="52" name="PA_矩形 8"/>
            <p:cNvSpPr/>
            <p:nvPr>
              <p:custDataLst>
                <p:tags r:id="rId3"/>
              </p:custDataLst>
            </p:nvPr>
          </p:nvSpPr>
          <p:spPr>
            <a:xfrm>
              <a:off x="11400" y="4323"/>
              <a:ext cx="5903" cy="725"/>
            </a:xfrm>
            <a:prstGeom prst="rect">
              <a:avLst/>
            </a:prstGeom>
          </p:spPr>
          <p:txBody>
            <a:bodyPr wrap="square">
              <a:spAutoFit/>
            </a:bodyPr>
            <a:lstStyle/>
            <a:p>
              <a:pPr defTabSz="685800"/>
              <a:r>
                <a:rPr lang="zh-CN" altLang="en-US" sz="2400" b="1" kern="0">
                  <a:solidFill>
                    <a:srgbClr val="4763B5"/>
                  </a:solidFill>
                  <a:latin typeface="+mj-lt"/>
                  <a:ea typeface="思源黑体 CN Bold" panose="020B0800000000000000" pitchFamily="34" charset="-122"/>
                </a:rPr>
                <a:t>结核病传染性</a:t>
              </a:r>
            </a:p>
          </p:txBody>
        </p:sp>
        <p:sp>
          <p:nvSpPr>
            <p:cNvPr id="53" name="矩形 52"/>
            <p:cNvSpPr/>
            <p:nvPr/>
          </p:nvSpPr>
          <p:spPr>
            <a:xfrm>
              <a:off x="11400" y="4811"/>
              <a:ext cx="6823" cy="524"/>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
          <p:nvSpPr>
            <p:cNvPr id="54" name="PA_矩形 8"/>
            <p:cNvSpPr/>
            <p:nvPr>
              <p:custDataLst>
                <p:tags r:id="rId4"/>
              </p:custDataLst>
            </p:nvPr>
          </p:nvSpPr>
          <p:spPr>
            <a:xfrm>
              <a:off x="11400" y="6079"/>
              <a:ext cx="5903" cy="725"/>
            </a:xfrm>
            <a:prstGeom prst="rect">
              <a:avLst/>
            </a:prstGeom>
          </p:spPr>
          <p:txBody>
            <a:bodyPr wrap="square">
              <a:spAutoFit/>
            </a:bodyPr>
            <a:lstStyle/>
            <a:p>
              <a:pPr defTabSz="685800"/>
              <a:r>
                <a:rPr lang="zh-CN" altLang="en-US" sz="2400" b="1" kern="0">
                  <a:solidFill>
                    <a:srgbClr val="4763B5"/>
                  </a:solidFill>
                  <a:latin typeface="+mj-lt"/>
                  <a:ea typeface="思源黑体 CN Bold" panose="020B0800000000000000" pitchFamily="34" charset="-122"/>
                </a:rPr>
                <a:t>结核病疾病症状</a:t>
              </a:r>
            </a:p>
          </p:txBody>
        </p:sp>
        <p:sp>
          <p:nvSpPr>
            <p:cNvPr id="55" name="矩形 54"/>
            <p:cNvSpPr/>
            <p:nvPr/>
          </p:nvSpPr>
          <p:spPr>
            <a:xfrm>
              <a:off x="11400" y="6596"/>
              <a:ext cx="6823" cy="524"/>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14" name="组合 13"/>
            <p:cNvGrpSpPr/>
            <p:nvPr/>
          </p:nvGrpSpPr>
          <p:grpSpPr>
            <a:xfrm>
              <a:off x="10007" y="2467"/>
              <a:ext cx="8215" cy="1084"/>
              <a:chOff x="10007" y="2467"/>
              <a:chExt cx="8215" cy="1084"/>
            </a:xfrm>
          </p:grpSpPr>
          <p:sp>
            <p:nvSpPr>
              <p:cNvPr id="48" name="PA_矩形 8"/>
              <p:cNvSpPr/>
              <p:nvPr>
                <p:custDataLst>
                  <p:tags r:id="rId5"/>
                </p:custDataLst>
              </p:nvPr>
            </p:nvSpPr>
            <p:spPr>
              <a:xfrm>
                <a:off x="11400" y="2524"/>
                <a:ext cx="5903" cy="725"/>
              </a:xfrm>
              <a:prstGeom prst="rect">
                <a:avLst/>
              </a:prstGeom>
            </p:spPr>
            <p:txBody>
              <a:bodyPr wrap="square">
                <a:spAutoFit/>
              </a:bodyPr>
              <a:lstStyle/>
              <a:p>
                <a:pPr defTabSz="685800"/>
                <a:r>
                  <a:rPr lang="zh-CN" altLang="en-US" sz="2400" b="1" kern="0">
                    <a:solidFill>
                      <a:srgbClr val="4763B5"/>
                    </a:solidFill>
                    <a:latin typeface="+mj-lt"/>
                    <a:ea typeface="思源黑体 CN Bold" panose="020B0800000000000000" pitchFamily="34" charset="-122"/>
                  </a:rPr>
                  <a:t>结核病的基本知识</a:t>
                </a:r>
              </a:p>
            </p:txBody>
          </p:sp>
          <p:sp>
            <p:nvSpPr>
              <p:cNvPr id="49" name="矩形 48"/>
              <p:cNvSpPr/>
              <p:nvPr/>
            </p:nvSpPr>
            <p:spPr>
              <a:xfrm>
                <a:off x="11400" y="3027"/>
                <a:ext cx="6823" cy="524"/>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
            <p:nvSpPr>
              <p:cNvPr id="11" name="椭圆 10"/>
              <p:cNvSpPr/>
              <p:nvPr/>
            </p:nvSpPr>
            <p:spPr>
              <a:xfrm>
                <a:off x="10013" y="2467"/>
                <a:ext cx="1068" cy="104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a typeface="思源黑体 CN Bold" panose="020B0800000000000000" pitchFamily="34" charset="-122"/>
                </a:endParaRPr>
              </a:p>
            </p:txBody>
          </p:sp>
          <p:sp>
            <p:nvSpPr>
              <p:cNvPr id="59" name="文本框 58"/>
              <p:cNvSpPr txBox="1"/>
              <p:nvPr/>
            </p:nvSpPr>
            <p:spPr>
              <a:xfrm>
                <a:off x="10007" y="2642"/>
                <a:ext cx="1080" cy="725"/>
              </a:xfrm>
              <a:prstGeom prst="rect">
                <a:avLst/>
              </a:prstGeom>
              <a:noFill/>
            </p:spPr>
            <p:txBody>
              <a:bodyPr wrap="square" rtlCol="0">
                <a:spAutoFit/>
              </a:bodyPr>
              <a:lstStyle/>
              <a:p>
                <a:pPr algn="ctr"/>
                <a:r>
                  <a:rPr lang="en-US" altLang="zh-CN" sz="2400" b="1">
                    <a:solidFill>
                      <a:schemeClr val="bg1"/>
                    </a:solidFill>
                    <a:latin typeface="+mj-lt"/>
                    <a:ea typeface="思源黑体 CN Bold" panose="020B0800000000000000" pitchFamily="34" charset="-122"/>
                  </a:rPr>
                  <a:t>01</a:t>
                </a:r>
              </a:p>
            </p:txBody>
          </p:sp>
        </p:grpSp>
        <p:sp>
          <p:nvSpPr>
            <p:cNvPr id="61" name="椭圆 60"/>
            <p:cNvSpPr/>
            <p:nvPr/>
          </p:nvSpPr>
          <p:spPr>
            <a:xfrm>
              <a:off x="10013" y="4215"/>
              <a:ext cx="1068" cy="104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a typeface="思源黑体 CN Bold" panose="020B0800000000000000" pitchFamily="34" charset="-122"/>
              </a:endParaRPr>
            </a:p>
          </p:txBody>
        </p:sp>
        <p:sp>
          <p:nvSpPr>
            <p:cNvPr id="62" name="文本框 61"/>
            <p:cNvSpPr txBox="1"/>
            <p:nvPr/>
          </p:nvSpPr>
          <p:spPr>
            <a:xfrm>
              <a:off x="10007" y="4390"/>
              <a:ext cx="1080" cy="725"/>
            </a:xfrm>
            <a:prstGeom prst="rect">
              <a:avLst/>
            </a:prstGeom>
            <a:noFill/>
          </p:spPr>
          <p:txBody>
            <a:bodyPr wrap="square" rtlCol="0">
              <a:spAutoFit/>
            </a:bodyPr>
            <a:lstStyle/>
            <a:p>
              <a:pPr algn="ctr"/>
              <a:r>
                <a:rPr lang="en-US" altLang="zh-CN" sz="2400" b="1">
                  <a:solidFill>
                    <a:schemeClr val="bg1"/>
                  </a:solidFill>
                  <a:latin typeface="+mj-lt"/>
                  <a:ea typeface="思源黑体 CN Bold" panose="020B0800000000000000" pitchFamily="34" charset="-122"/>
                </a:rPr>
                <a:t>02</a:t>
              </a:r>
            </a:p>
          </p:txBody>
        </p:sp>
        <p:sp>
          <p:nvSpPr>
            <p:cNvPr id="64" name="椭圆 63"/>
            <p:cNvSpPr/>
            <p:nvPr/>
          </p:nvSpPr>
          <p:spPr>
            <a:xfrm>
              <a:off x="10013" y="5963"/>
              <a:ext cx="1068" cy="104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a typeface="思源黑体 CN Bold" panose="020B0800000000000000" pitchFamily="34" charset="-122"/>
              </a:endParaRPr>
            </a:p>
          </p:txBody>
        </p:sp>
        <p:sp>
          <p:nvSpPr>
            <p:cNvPr id="65" name="文本框 64"/>
            <p:cNvSpPr txBox="1"/>
            <p:nvPr/>
          </p:nvSpPr>
          <p:spPr>
            <a:xfrm>
              <a:off x="10007" y="6138"/>
              <a:ext cx="1080" cy="725"/>
            </a:xfrm>
            <a:prstGeom prst="rect">
              <a:avLst/>
            </a:prstGeom>
            <a:noFill/>
          </p:spPr>
          <p:txBody>
            <a:bodyPr wrap="square" rtlCol="0">
              <a:spAutoFit/>
            </a:bodyPr>
            <a:lstStyle/>
            <a:p>
              <a:pPr algn="ctr"/>
              <a:r>
                <a:rPr lang="en-US" altLang="zh-CN" sz="2400" b="1">
                  <a:solidFill>
                    <a:schemeClr val="bg1"/>
                  </a:solidFill>
                  <a:latin typeface="+mj-lt"/>
                  <a:ea typeface="思源黑体 CN Bold" panose="020B0800000000000000" pitchFamily="34" charset="-122"/>
                </a:rPr>
                <a:t>03</a:t>
              </a:r>
            </a:p>
          </p:txBody>
        </p:sp>
        <p:sp>
          <p:nvSpPr>
            <p:cNvPr id="67" name="椭圆 66"/>
            <p:cNvSpPr/>
            <p:nvPr/>
          </p:nvSpPr>
          <p:spPr>
            <a:xfrm>
              <a:off x="10013" y="7711"/>
              <a:ext cx="1068" cy="104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a typeface="思源黑体 CN Bold" panose="020B0800000000000000" pitchFamily="34" charset="-122"/>
              </a:endParaRPr>
            </a:p>
          </p:txBody>
        </p:sp>
        <p:sp>
          <p:nvSpPr>
            <p:cNvPr id="68" name="文本框 67"/>
            <p:cNvSpPr txBox="1"/>
            <p:nvPr/>
          </p:nvSpPr>
          <p:spPr>
            <a:xfrm>
              <a:off x="10007" y="7838"/>
              <a:ext cx="1080" cy="725"/>
            </a:xfrm>
            <a:prstGeom prst="rect">
              <a:avLst/>
            </a:prstGeom>
            <a:noFill/>
          </p:spPr>
          <p:txBody>
            <a:bodyPr wrap="square" rtlCol="0">
              <a:spAutoFit/>
            </a:bodyPr>
            <a:lstStyle/>
            <a:p>
              <a:pPr algn="ctr"/>
              <a:r>
                <a:rPr lang="en-US" altLang="zh-CN" sz="2400" b="1">
                  <a:solidFill>
                    <a:schemeClr val="bg1"/>
                  </a:solidFill>
                  <a:latin typeface="+mj-lt"/>
                  <a:ea typeface="思源黑体 CN Bold" panose="020B0800000000000000" pitchFamily="34" charset="-122"/>
                </a:rPr>
                <a:t>04</a:t>
              </a:r>
            </a:p>
          </p:txBody>
        </p:sp>
      </p:grpSp>
      <p:sp>
        <p:nvSpPr>
          <p:cNvPr id="3" name="文本框 2"/>
          <p:cNvSpPr txBox="1"/>
          <p:nvPr/>
        </p:nvSpPr>
        <p:spPr>
          <a:xfrm>
            <a:off x="6354445" y="344032"/>
            <a:ext cx="1558284" cy="246221"/>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to="" calcmode="lin" valueType="num">
                                      <p:cBhvr>
                                        <p:cTn id="7" dur="1" fill="hold"/>
                                        <p:tgtEl>
                                          <p:spTgt spid="6"/>
                                        </p:tgtEl>
                                      </p:cBhvr>
                                    </p:anim>
                                  </p:childTnLst>
                                </p:cTn>
                              </p:par>
                              <p:par>
                                <p:cTn id="8" presetID="24"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to="" calcmode="lin" valueType="num">
                                      <p:cBhvr>
                                        <p:cTn id="10" dur="1" fill="hold"/>
                                        <p:tgtEl>
                                          <p:spTgt spid="4"/>
                                        </p:tgtEl>
                                      </p:cBhvr>
                                    </p:anim>
                                  </p:childTnLst>
                                </p:cTn>
                              </p:par>
                            </p:childTnLst>
                          </p:cTn>
                        </p:par>
                        <p:par>
                          <p:cTn id="11" fill="hold" nodeType="afterGroup">
                            <p:stCondLst>
                              <p:cond delay="1"/>
                            </p:stCondLst>
                            <p:childTnLst>
                              <p:par>
                                <p:cTn id="12" presetID="24"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 to="" calcmode="lin" valueType="num">
                                      <p:cBhvr>
                                        <p:cTn id="14" dur="1" fill="hold"/>
                                        <p:tgtEl>
                                          <p:spTgt spid="8"/>
                                        </p:tgtEl>
                                      </p:cBhvr>
                                    </p:anim>
                                  </p:childTnLst>
                                </p:cTn>
                              </p:par>
                            </p:childTnLst>
                          </p:cTn>
                        </p:par>
                        <p:par>
                          <p:cTn id="15" fill="hold" nodeType="afterGroup">
                            <p:stCondLst>
                              <p:cond delay="2"/>
                            </p:stCondLst>
                            <p:childTnLst>
                              <p:par>
                                <p:cTn id="16" presetID="24" presetClass="entr" presetSubtype="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to="" calcmode="lin" valueType="num">
                                      <p:cBhvr>
                                        <p:cTn id="18"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450"/>
            <a:ext cx="3561080"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培养良好的卫生习惯</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pic>
        <p:nvPicPr>
          <p:cNvPr id="32" name="图片 31" descr="IMG_4075 拷贝"/>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112520" y="1853565"/>
            <a:ext cx="4100830" cy="4033520"/>
          </a:xfrm>
          <a:prstGeom prst="rect">
            <a:avLst/>
          </a:prstGeom>
        </p:spPr>
      </p:pic>
      <p:sp>
        <p:nvSpPr>
          <p:cNvPr id="19" name="文本框 18"/>
          <p:cNvSpPr txBox="1"/>
          <p:nvPr/>
        </p:nvSpPr>
        <p:spPr>
          <a:xfrm>
            <a:off x="5678805" y="2262505"/>
            <a:ext cx="5539105" cy="1198880"/>
          </a:xfrm>
          <a:prstGeom prst="rect">
            <a:avLst/>
          </a:prstGeom>
          <a:noFill/>
        </p:spPr>
        <p:txBody>
          <a:bodyPr wrap="square" rtlCol="0">
            <a:spAutoFit/>
          </a:bodyPr>
          <a:lstStyle/>
          <a:p>
            <a:pPr algn="just" fontAlgn="auto" hangingPunct="0">
              <a:lnSpc>
                <a:spcPct val="150000"/>
              </a:lnSpc>
              <a:buClr>
                <a:srgbClr val="34B8F6"/>
              </a:buClr>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做一次彻底的消毒。根据结核杆菌耐寒冷、耐干热、但不耐湿热的特点，将患者使用过的餐具、毛巾、衣物、手帕、口罩等物品煮沸10～15 分钟；对书籍、棉被、化纤衣物等不能用水煮的物品，可在阳光下曝晒 4～6 小时，或用紫外线灯消毒两小时。此外，也可用来苏水等消毒液消毒。</a:t>
            </a:r>
          </a:p>
        </p:txBody>
      </p:sp>
      <p:sp>
        <p:nvSpPr>
          <p:cNvPr id="20" name="文本框 19"/>
          <p:cNvSpPr txBox="1"/>
          <p:nvPr/>
        </p:nvSpPr>
        <p:spPr>
          <a:xfrm>
            <a:off x="5761990" y="4029710"/>
            <a:ext cx="5389880" cy="645160"/>
          </a:xfrm>
          <a:prstGeom prst="rect">
            <a:avLst/>
          </a:prstGeom>
          <a:noFill/>
        </p:spPr>
        <p:txBody>
          <a:bodyPr wrap="square" rtlCol="0">
            <a:spAutoFit/>
          </a:bodyPr>
          <a:lstStyle/>
          <a:p>
            <a:pPr algn="just" fontAlgn="auto" hangingPunct="0">
              <a:lnSpc>
                <a:spcPct val="150000"/>
              </a:lnSpc>
              <a:buClr>
                <a:srgbClr val="34B8F6"/>
              </a:buClr>
              <a:buSzTx/>
              <a:buFontTx/>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定时开窗通风、保持室内空气新鲜。据统计，每十分钟通风换气一次，4～5 次后可以吹掉空气中 99％的结核杆菌、</a:t>
            </a:r>
          </a:p>
        </p:txBody>
      </p:sp>
      <p:sp>
        <p:nvSpPr>
          <p:cNvPr id="2" name="文本框 1"/>
          <p:cNvSpPr txBox="1"/>
          <p:nvPr/>
        </p:nvSpPr>
        <p:spPr>
          <a:xfrm>
            <a:off x="5761990" y="5243195"/>
            <a:ext cx="5539740" cy="645160"/>
          </a:xfrm>
          <a:prstGeom prst="rect">
            <a:avLst/>
          </a:prstGeom>
          <a:noFill/>
        </p:spPr>
        <p:txBody>
          <a:bodyPr wrap="square" rtlCol="0">
            <a:spAutoFit/>
          </a:bodyPr>
          <a:lstStyle/>
          <a:p>
            <a:pPr algn="just" fontAlgn="auto" hangingPunct="0">
              <a:lnSpc>
                <a:spcPct val="150000"/>
              </a:lnSpc>
              <a:buClr>
                <a:srgbClr val="34B8F6"/>
              </a:buClr>
              <a:buSzTx/>
              <a:buFontTx/>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培养良好的卫生习惯，如实行分食制、洗漱用具专人专用、勤洗手、勤换衣、定期消毒等。</a:t>
            </a:r>
          </a:p>
        </p:txBody>
      </p:sp>
      <p:sp>
        <p:nvSpPr>
          <p:cNvPr id="3" name="矩形 2"/>
          <p:cNvSpPr/>
          <p:nvPr/>
        </p:nvSpPr>
        <p:spPr>
          <a:xfrm>
            <a:off x="5678805" y="1854200"/>
            <a:ext cx="1447800" cy="40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彻底消毒</a:t>
            </a:r>
          </a:p>
        </p:txBody>
      </p:sp>
      <p:sp>
        <p:nvSpPr>
          <p:cNvPr id="4" name="矩形 3"/>
          <p:cNvSpPr/>
          <p:nvPr/>
        </p:nvSpPr>
        <p:spPr>
          <a:xfrm>
            <a:off x="5761990" y="3629025"/>
            <a:ext cx="1447800" cy="40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多通风</a:t>
            </a:r>
          </a:p>
        </p:txBody>
      </p:sp>
      <p:sp>
        <p:nvSpPr>
          <p:cNvPr id="5" name="矩形 4"/>
          <p:cNvSpPr/>
          <p:nvPr/>
        </p:nvSpPr>
        <p:spPr>
          <a:xfrm>
            <a:off x="5761990" y="4832985"/>
            <a:ext cx="1447800" cy="40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t>勤洗手</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to="" calcmode="lin" valueType="num">
                                      <p:cBhvr>
                                        <p:cTn id="7" dur="1" fill="hold"/>
                                        <p:tgtEl>
                                          <p:spTgt spid="32"/>
                                        </p:tgtEl>
                                      </p:cBhvr>
                                    </p:anim>
                                  </p:childTnLst>
                                </p:cTn>
                              </p:par>
                            </p:childTnLst>
                          </p:cTn>
                        </p:par>
                        <p:par>
                          <p:cTn id="8" fill="hold" nodeType="afterGroup">
                            <p:stCondLst>
                              <p:cond delay="1"/>
                            </p:stCondLst>
                            <p:childTnLst>
                              <p:par>
                                <p:cTn id="9" presetID="24"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to="" calcmode="lin" valueType="num">
                                      <p:cBhvr>
                                        <p:cTn id="11" dur="1" fill="hold"/>
                                        <p:tgtEl>
                                          <p:spTgt spid="3"/>
                                        </p:tgtEl>
                                      </p:cBhvr>
                                    </p:anim>
                                  </p:childTnLst>
                                </p:cTn>
                              </p:par>
                            </p:childTnLst>
                          </p:cTn>
                        </p:par>
                        <p:par>
                          <p:cTn id="12" fill="hold" nodeType="afterGroup">
                            <p:stCondLst>
                              <p:cond delay="2"/>
                            </p:stCondLst>
                            <p:childTnLst>
                              <p:par>
                                <p:cTn id="13" presetID="22" presetClass="entr" presetSubtype="8"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par>
                          <p:cTn id="16" fill="hold" nodeType="afterGroup">
                            <p:stCondLst>
                              <p:cond delay="502"/>
                            </p:stCondLst>
                            <p:childTnLst>
                              <p:par>
                                <p:cTn id="17" presetID="24"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to="" calcmode="lin" valueType="num">
                                      <p:cBhvr>
                                        <p:cTn id="19" dur="1" fill="hold"/>
                                        <p:tgtEl>
                                          <p:spTgt spid="4"/>
                                        </p:tgtEl>
                                      </p:cBhvr>
                                    </p:anim>
                                  </p:childTnLst>
                                </p:cTn>
                              </p:par>
                            </p:childTnLst>
                          </p:cTn>
                        </p:par>
                        <p:par>
                          <p:cTn id="20" fill="hold" nodeType="afterGroup">
                            <p:stCondLst>
                              <p:cond delay="503"/>
                            </p:stCondLst>
                            <p:childTnLst>
                              <p:par>
                                <p:cTn id="21" presetID="22" presetClass="entr" presetSubtype="8"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left)">
                                      <p:cBhvr>
                                        <p:cTn id="23" dur="500"/>
                                        <p:tgtEl>
                                          <p:spTgt spid="20"/>
                                        </p:tgtEl>
                                      </p:cBhvr>
                                    </p:animEffect>
                                  </p:childTnLst>
                                </p:cTn>
                              </p:par>
                            </p:childTnLst>
                          </p:cTn>
                        </p:par>
                        <p:par>
                          <p:cTn id="24" fill="hold" nodeType="afterGroup">
                            <p:stCondLst>
                              <p:cond delay="1003"/>
                            </p:stCondLst>
                            <p:childTnLst>
                              <p:par>
                                <p:cTn id="25" presetID="24" presetClass="entr" presetSubtype="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to="" calcmode="lin" valueType="num">
                                      <p:cBhvr>
                                        <p:cTn id="27" dur="1" fill="hold"/>
                                        <p:tgtEl>
                                          <p:spTgt spid="5"/>
                                        </p:tgtEl>
                                      </p:cBhvr>
                                    </p:anim>
                                  </p:childTnLst>
                                </p:cTn>
                              </p:par>
                            </p:childTnLst>
                          </p:cTn>
                        </p:par>
                        <p:par>
                          <p:cTn id="28" fill="hold" nodeType="afterGroup">
                            <p:stCondLst>
                              <p:cond delay="1004"/>
                            </p:stCondLst>
                            <p:childTnLst>
                              <p:par>
                                <p:cTn id="29" presetID="22" presetClass="entr" presetSubtype="8"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 grpId="0"/>
      <p:bldP spid="3" grpId="0" animBg="1"/>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625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450"/>
            <a:ext cx="3561080"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定期肺部检查</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9" name="组合 28"/>
          <p:cNvGrpSpPr/>
          <p:nvPr/>
        </p:nvGrpSpPr>
        <p:grpSpPr>
          <a:xfrm>
            <a:off x="1238885" y="2108200"/>
            <a:ext cx="9321800" cy="3771900"/>
            <a:chOff x="1951" y="3320"/>
            <a:chExt cx="14680" cy="5940"/>
          </a:xfrm>
        </p:grpSpPr>
        <p:sp>
          <p:nvSpPr>
            <p:cNvPr id="28" name="文本框 27"/>
            <p:cNvSpPr txBox="1"/>
            <p:nvPr/>
          </p:nvSpPr>
          <p:spPr>
            <a:xfrm>
              <a:off x="12181" y="5792"/>
              <a:ext cx="3998" cy="2179"/>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在农村还应根据个人病史、痰液检查情况及自觉体征等配合肺部检查，以便及时发现，尽早治疗。</a:t>
              </a:r>
            </a:p>
          </p:txBody>
        </p:sp>
        <p:grpSp>
          <p:nvGrpSpPr>
            <p:cNvPr id="17" name="组合 16"/>
            <p:cNvGrpSpPr/>
            <p:nvPr/>
          </p:nvGrpSpPr>
          <p:grpSpPr>
            <a:xfrm>
              <a:off x="1951" y="3320"/>
              <a:ext cx="4840" cy="5940"/>
              <a:chOff x="1551" y="3320"/>
              <a:chExt cx="4840" cy="5940"/>
            </a:xfrm>
          </p:grpSpPr>
          <p:sp>
            <p:nvSpPr>
              <p:cNvPr id="12" name="文本框 11"/>
              <p:cNvSpPr txBox="1"/>
              <p:nvPr/>
            </p:nvSpPr>
            <p:spPr>
              <a:xfrm>
                <a:off x="1989" y="5792"/>
                <a:ext cx="3963" cy="2688"/>
              </a:xfrm>
              <a:prstGeom prst="rect">
                <a:avLst/>
              </a:prstGeom>
              <a:noFill/>
            </p:spPr>
            <p:txBody>
              <a:bodyPr wrap="square" rtlCol="0">
                <a:spAutoFit/>
              </a:bodyPr>
              <a:lstStyle/>
              <a:p>
                <a:pPr algn="just"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定期的肺部健康检查可以发现早期病例，以便及时治疗，防止播散。健康检查应结合当地的结核病疫情 </a:t>
                </a:r>
                <a:r>
                  <a:rPr lang="en-US" altLang="zh-CN"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1-2 </a:t>
                </a:r>
                <a:r>
                  <a:rPr lang="zh-CN" altLang="en-US" sz="1400">
                    <a:solidFill>
                      <a:schemeClr val="tx1">
                        <a:lumMod val="85000"/>
                        <a:lumOff val="15000"/>
                      </a:schemeClr>
                    </a:solidFill>
                    <a:latin typeface="思源宋体" panose="02020400000000000000" charset="-122"/>
                    <a:ea typeface="思源宋体" panose="02020400000000000000" charset="-122"/>
                    <a:cs typeface="思源宋体" panose="02020400000000000000" charset="-122"/>
                    <a:sym typeface="+mn-lt"/>
                  </a:rPr>
                  <a:t>年进行一次。</a:t>
                </a:r>
              </a:p>
            </p:txBody>
          </p:sp>
          <p:sp>
            <p:nvSpPr>
              <p:cNvPr id="15" name="圆角矩形 14"/>
              <p:cNvSpPr/>
              <p:nvPr/>
            </p:nvSpPr>
            <p:spPr>
              <a:xfrm>
                <a:off x="1551" y="3320"/>
                <a:ext cx="4840" cy="5940"/>
              </a:xfrm>
              <a:prstGeom prst="roundRect">
                <a:avLst>
                  <a:gd name="adj" fmla="val 795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圆角矩形 15"/>
            <p:cNvSpPr/>
            <p:nvPr/>
          </p:nvSpPr>
          <p:spPr>
            <a:xfrm>
              <a:off x="11791" y="3320"/>
              <a:ext cx="4840" cy="5940"/>
            </a:xfrm>
            <a:prstGeom prst="roundRect">
              <a:avLst>
                <a:gd name="adj" fmla="val 795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圆角 11"/>
            <p:cNvSpPr/>
            <p:nvPr/>
          </p:nvSpPr>
          <p:spPr>
            <a:xfrm>
              <a:off x="2387" y="4483"/>
              <a:ext cx="3968" cy="684"/>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定期检查</a:t>
              </a:r>
            </a:p>
          </p:txBody>
        </p:sp>
        <p:cxnSp>
          <p:nvCxnSpPr>
            <p:cNvPr id="37" name="直接连接符 36"/>
            <p:cNvCxnSpPr/>
            <p:nvPr/>
          </p:nvCxnSpPr>
          <p:spPr>
            <a:xfrm flipV="1">
              <a:off x="3404" y="5398"/>
              <a:ext cx="1935" cy="4"/>
            </a:xfrm>
            <a:prstGeom prst="line">
              <a:avLst/>
            </a:prstGeom>
            <a:ln w="53975">
              <a:solidFill>
                <a:srgbClr val="4763B5"/>
              </a:solidFill>
            </a:ln>
          </p:spPr>
          <p:style>
            <a:lnRef idx="1">
              <a:schemeClr val="accent1"/>
            </a:lnRef>
            <a:fillRef idx="0">
              <a:schemeClr val="accent1"/>
            </a:fillRef>
            <a:effectRef idx="0">
              <a:schemeClr val="accent1"/>
            </a:effectRef>
            <a:fontRef idx="minor">
              <a:schemeClr val="tx1"/>
            </a:fontRef>
          </p:style>
        </p:cxnSp>
        <p:sp>
          <p:nvSpPr>
            <p:cNvPr id="18" name="矩形: 圆角 11"/>
            <p:cNvSpPr/>
            <p:nvPr/>
          </p:nvSpPr>
          <p:spPr>
            <a:xfrm>
              <a:off x="12387" y="4479"/>
              <a:ext cx="3968" cy="684"/>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尽早治疗</a:t>
              </a:r>
            </a:p>
          </p:txBody>
        </p:sp>
        <p:cxnSp>
          <p:nvCxnSpPr>
            <p:cNvPr id="22" name="直接连接符 21"/>
            <p:cNvCxnSpPr/>
            <p:nvPr/>
          </p:nvCxnSpPr>
          <p:spPr>
            <a:xfrm flipV="1">
              <a:off x="13404" y="5394"/>
              <a:ext cx="1935" cy="4"/>
            </a:xfrm>
            <a:prstGeom prst="line">
              <a:avLst/>
            </a:prstGeom>
            <a:ln w="53975">
              <a:solidFill>
                <a:srgbClr val="4763B5"/>
              </a:solidFill>
            </a:ln>
          </p:spPr>
          <p:style>
            <a:lnRef idx="1">
              <a:schemeClr val="accent1"/>
            </a:lnRef>
            <a:fillRef idx="0">
              <a:schemeClr val="accent1"/>
            </a:fillRef>
            <a:effectRef idx="0">
              <a:schemeClr val="accent1"/>
            </a:effectRef>
            <a:fontRef idx="minor">
              <a:schemeClr val="tx1"/>
            </a:fontRef>
          </p:style>
        </p:cxnSp>
        <p:pic>
          <p:nvPicPr>
            <p:cNvPr id="27" name="图片 26" descr="IMG_4075 拷贝"/>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016" y="3320"/>
              <a:ext cx="4504" cy="5939"/>
            </a:xfrm>
            <a:prstGeom prst="roundRect">
              <a:avLst>
                <a:gd name="adj" fmla="val 10059"/>
              </a:avLst>
            </a:prstGeom>
          </p:spPr>
        </p:pic>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 to="" calcmode="lin" valueType="num">
                                      <p:cBhvr>
                                        <p:cTn id="7" dur="1" fill="hold"/>
                                        <p:tgtEl>
                                          <p:spTgt spid="29"/>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450"/>
            <a:ext cx="3561080"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卡介苗接种</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
        <p:nvSpPr>
          <p:cNvPr id="12" name="文本框 11"/>
          <p:cNvSpPr txBox="1"/>
          <p:nvPr/>
        </p:nvSpPr>
        <p:spPr>
          <a:xfrm>
            <a:off x="1062413" y="3002925"/>
            <a:ext cx="5300002" cy="922020"/>
          </a:xfrm>
          <a:prstGeom prst="rect">
            <a:avLst/>
          </a:prstGeom>
          <a:noFill/>
        </p:spPr>
        <p:txBody>
          <a:bodyPr wrap="square" rtlCol="0">
            <a:spAutoFit/>
          </a:bodyPr>
          <a:lstStyle/>
          <a:p>
            <a:pPr algn="just" hangingPunct="0">
              <a:lnSpc>
                <a:spcPct val="150000"/>
              </a:lnSpc>
              <a:buClr>
                <a:srgbClr val="34B8F6"/>
              </a:buClr>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卡介苗是牛型结核菌在特种（含牛胆汁）培养基中多代移种后，成对人体无害而能产生免疫力的活菌苗。为正确查明是否需要接种，一般均在接种前做结素试验，阴性反应者才接种。</a:t>
            </a:r>
          </a:p>
        </p:txBody>
      </p:sp>
      <p:sp>
        <p:nvSpPr>
          <p:cNvPr id="17" name="文本框 16"/>
          <p:cNvSpPr txBox="1"/>
          <p:nvPr/>
        </p:nvSpPr>
        <p:spPr>
          <a:xfrm>
            <a:off x="1062413" y="4476922"/>
            <a:ext cx="5466257" cy="922020"/>
          </a:xfrm>
          <a:prstGeom prst="rect">
            <a:avLst/>
          </a:prstGeom>
          <a:noFill/>
        </p:spPr>
        <p:txBody>
          <a:bodyPr wrap="square" rtlCol="0">
            <a:spAutoFit/>
          </a:bodyPr>
          <a:lstStyle/>
          <a:p>
            <a:pPr algn="just" hangingPunct="0">
              <a:lnSpc>
                <a:spcPct val="150000"/>
              </a:lnSpc>
              <a:buClr>
                <a:srgbClr val="34B8F6"/>
              </a:buClr>
              <a:buSzTx/>
              <a:buFontTx/>
            </a:pPr>
            <a:r>
              <a:rPr lang="zh-CN" altLang="en-US" sz="1200">
                <a:solidFill>
                  <a:schemeClr val="tx1">
                    <a:lumMod val="85000"/>
                    <a:lumOff val="15000"/>
                  </a:schemeClr>
                </a:solidFill>
                <a:latin typeface="思源宋体" panose="02020400000000000000" charset="-122"/>
                <a:ea typeface="思源宋体" panose="02020400000000000000" charset="-122"/>
                <a:cs typeface="+mn-ea"/>
                <a:sym typeface="+mn-lt"/>
              </a:rPr>
              <a:t>但过敏反应对身体并无多大影响，在结核病感染率很低的地区，可以免做结核菌素试验而直接接种卡介苗。接种 6-8 周后结素试验抗体转阳性，则表示人体已经产生免疫力；如试验仍为阴性，则表示接种没有成功，需要再次接种。</a:t>
            </a:r>
          </a:p>
        </p:txBody>
      </p:sp>
      <p:pic>
        <p:nvPicPr>
          <p:cNvPr id="6" name="图片 5" descr="可商用保护肺部"/>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92290" y="2082800"/>
            <a:ext cx="4154805" cy="4154805"/>
          </a:xfrm>
          <a:prstGeom prst="rect">
            <a:avLst/>
          </a:prstGeom>
        </p:spPr>
      </p:pic>
      <p:sp>
        <p:nvSpPr>
          <p:cNvPr id="3" name="文本框 2"/>
          <p:cNvSpPr txBox="1"/>
          <p:nvPr/>
        </p:nvSpPr>
        <p:spPr>
          <a:xfrm>
            <a:off x="1062355" y="2506345"/>
            <a:ext cx="1710055" cy="460375"/>
          </a:xfrm>
          <a:prstGeom prst="rect">
            <a:avLst/>
          </a:prstGeom>
          <a:noFill/>
        </p:spPr>
        <p:txBody>
          <a:bodyPr wrap="none" rtlCol="0" anchor="t">
            <a:spAutoFit/>
          </a:bodyPr>
          <a:lstStyle/>
          <a:p>
            <a:pPr algn="l"/>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卡介苗介绍</a:t>
            </a:r>
          </a:p>
        </p:txBody>
      </p:sp>
      <p:cxnSp>
        <p:nvCxnSpPr>
          <p:cNvPr id="10" name="直接连接符 9"/>
          <p:cNvCxnSpPr/>
          <p:nvPr/>
        </p:nvCxnSpPr>
        <p:spPr>
          <a:xfrm>
            <a:off x="1062355" y="4201160"/>
            <a:ext cx="568579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241425" y="2150745"/>
            <a:ext cx="9965690" cy="3737610"/>
            <a:chOff x="1955" y="3387"/>
            <a:chExt cx="15694" cy="5886"/>
          </a:xfrm>
        </p:grpSpPr>
        <p:sp>
          <p:nvSpPr>
            <p:cNvPr id="53" name="Rounded Rectangle 14"/>
            <p:cNvSpPr/>
            <p:nvPr>
              <p:custDataLst>
                <p:tags r:id="rId2"/>
              </p:custDataLst>
            </p:nvPr>
          </p:nvSpPr>
          <p:spPr>
            <a:xfrm>
              <a:off x="9495" y="3387"/>
              <a:ext cx="8155" cy="1517"/>
            </a:xfrm>
            <a:prstGeom prst="roundRect">
              <a:avLst>
                <a:gd name="adj" fmla="val 2744"/>
              </a:avLst>
            </a:prstGeom>
            <a:solidFill>
              <a:sysClr val="window" lastClr="FFFFFF"/>
            </a:solidFill>
            <a:ln w="25400">
              <a:solidFill>
                <a:srgbClr val="2196F3">
                  <a:lumMod val="75000"/>
                </a:srgbClr>
              </a:solidFill>
            </a:ln>
            <a:effectLst/>
          </p:spPr>
          <p:style>
            <a:lnRef idx="1">
              <a:srgbClr val="2196F3"/>
            </a:lnRef>
            <a:fillRef idx="3">
              <a:srgbClr val="2196F3"/>
            </a:fillRef>
            <a:effectRef idx="2">
              <a:srgbClr val="2196F3"/>
            </a:effectRef>
            <a:fontRef idx="minor">
              <a:sysClr val="window" lastClr="FFFFFF"/>
            </a:fontRef>
          </p:style>
          <p:txBody>
            <a:bodyPr lIns="121920" tIns="304800" rIns="121920" bIns="304800" rtlCol="0" anchor="b" anchorCtr="0"/>
            <a:lstStyle/>
            <a:p>
              <a:pPr algn="ctr"/>
              <a:endParaRPr lang="en-US" sz="2135">
                <a:solidFill>
                  <a:srgbClr val="2196F3"/>
                </a:solidFill>
                <a:latin typeface="Source Sans Pro" charset="0"/>
              </a:endParaRPr>
            </a:p>
          </p:txBody>
        </p:sp>
        <p:sp>
          <p:nvSpPr>
            <p:cNvPr id="54" name="Oval 25"/>
            <p:cNvSpPr>
              <a:spLocks noChangeAspect="1"/>
            </p:cNvSpPr>
            <p:nvPr>
              <p:custDataLst>
                <p:tags r:id="rId3"/>
              </p:custDataLst>
            </p:nvPr>
          </p:nvSpPr>
          <p:spPr>
            <a:xfrm>
              <a:off x="9385" y="4032"/>
              <a:ext cx="227" cy="227"/>
            </a:xfrm>
            <a:prstGeom prst="ellipse">
              <a:avLst/>
            </a:prstGeom>
            <a:solidFill>
              <a:srgbClr val="2196F3"/>
            </a:solidFill>
            <a:ln w="12700">
              <a:noFill/>
            </a:ln>
            <a:effectLst/>
          </p:spPr>
          <p:style>
            <a:lnRef idx="1">
              <a:srgbClr val="2196F3"/>
            </a:lnRef>
            <a:fillRef idx="3">
              <a:srgbClr val="2196F3"/>
            </a:fillRef>
            <a:effectRef idx="2">
              <a:srgbClr val="2196F3"/>
            </a:effectRef>
            <a:fontRef idx="minor">
              <a:sysClr val="window" lastClr="FFFFFF"/>
            </a:fontRef>
          </p:style>
          <p:txBody>
            <a:bodyPr rtlCol="0" anchor="ctr"/>
            <a:lstStyle/>
            <a:p>
              <a:pPr algn="ctr"/>
              <a:endParaRPr lang="en-US" sz="2400">
                <a:latin typeface="Roboto Thin" panose="00000300000000000000" charset="0"/>
              </a:endParaRPr>
            </a:p>
          </p:txBody>
        </p:sp>
        <p:sp>
          <p:nvSpPr>
            <p:cNvPr id="55" name="Rounded Rectangle 14"/>
            <p:cNvSpPr/>
            <p:nvPr>
              <p:custDataLst>
                <p:tags r:id="rId4"/>
              </p:custDataLst>
            </p:nvPr>
          </p:nvSpPr>
          <p:spPr>
            <a:xfrm>
              <a:off x="9495" y="5572"/>
              <a:ext cx="8155" cy="1517"/>
            </a:xfrm>
            <a:prstGeom prst="roundRect">
              <a:avLst>
                <a:gd name="adj" fmla="val 2744"/>
              </a:avLst>
            </a:prstGeom>
            <a:solidFill>
              <a:sysClr val="window" lastClr="FFFFFF"/>
            </a:solidFill>
            <a:ln w="25400">
              <a:solidFill>
                <a:schemeClr val="accent1"/>
              </a:solidFill>
            </a:ln>
            <a:effectLst/>
          </p:spPr>
          <p:style>
            <a:lnRef idx="1">
              <a:srgbClr val="2196F3"/>
            </a:lnRef>
            <a:fillRef idx="3">
              <a:srgbClr val="2196F3"/>
            </a:fillRef>
            <a:effectRef idx="2">
              <a:srgbClr val="2196F3"/>
            </a:effectRef>
            <a:fontRef idx="minor">
              <a:sysClr val="window" lastClr="FFFFFF"/>
            </a:fontRef>
          </p:style>
          <p:txBody>
            <a:bodyPr lIns="121920" tIns="304800" rIns="121920" bIns="304800" rtlCol="0" anchor="b" anchorCtr="0"/>
            <a:lstStyle/>
            <a:p>
              <a:pPr algn="ctr"/>
              <a:endParaRPr lang="en-US" sz="2135">
                <a:solidFill>
                  <a:srgbClr val="2196F3"/>
                </a:solidFill>
                <a:latin typeface="Source Sans Pro" charset="0"/>
              </a:endParaRPr>
            </a:p>
          </p:txBody>
        </p:sp>
        <p:sp>
          <p:nvSpPr>
            <p:cNvPr id="56" name="Oval 25"/>
            <p:cNvSpPr>
              <a:spLocks noChangeAspect="1"/>
            </p:cNvSpPr>
            <p:nvPr>
              <p:custDataLst>
                <p:tags r:id="rId5"/>
              </p:custDataLst>
            </p:nvPr>
          </p:nvSpPr>
          <p:spPr>
            <a:xfrm>
              <a:off x="9385" y="6217"/>
              <a:ext cx="227" cy="227"/>
            </a:xfrm>
            <a:prstGeom prst="ellipse">
              <a:avLst/>
            </a:prstGeom>
            <a:solidFill>
              <a:schemeClr val="accent1"/>
            </a:solidFill>
            <a:ln w="12700">
              <a:noFill/>
            </a:ln>
            <a:effectLst/>
          </p:spPr>
          <p:style>
            <a:lnRef idx="1">
              <a:srgbClr val="2196F3"/>
            </a:lnRef>
            <a:fillRef idx="3">
              <a:srgbClr val="2196F3"/>
            </a:fillRef>
            <a:effectRef idx="2">
              <a:srgbClr val="2196F3"/>
            </a:effectRef>
            <a:fontRef idx="minor">
              <a:sysClr val="window" lastClr="FFFFFF"/>
            </a:fontRef>
          </p:style>
          <p:txBody>
            <a:bodyPr rtlCol="0" anchor="ctr"/>
            <a:lstStyle/>
            <a:p>
              <a:pPr algn="ctr"/>
              <a:endParaRPr lang="en-US" sz="2400">
                <a:latin typeface="Roboto Thin" panose="00000300000000000000" charset="0"/>
              </a:endParaRPr>
            </a:p>
          </p:txBody>
        </p:sp>
        <p:sp>
          <p:nvSpPr>
            <p:cNvPr id="57" name="Rounded Rectangle 14"/>
            <p:cNvSpPr/>
            <p:nvPr>
              <p:custDataLst>
                <p:tags r:id="rId6"/>
              </p:custDataLst>
            </p:nvPr>
          </p:nvSpPr>
          <p:spPr>
            <a:xfrm>
              <a:off x="9495" y="7757"/>
              <a:ext cx="8155" cy="1517"/>
            </a:xfrm>
            <a:prstGeom prst="roundRect">
              <a:avLst>
                <a:gd name="adj" fmla="val 2744"/>
              </a:avLst>
            </a:prstGeom>
            <a:solidFill>
              <a:sysClr val="window" lastClr="FFFFFF"/>
            </a:solidFill>
            <a:ln w="25400">
              <a:solidFill>
                <a:schemeClr val="accent1"/>
              </a:solidFill>
            </a:ln>
            <a:effectLst/>
          </p:spPr>
          <p:style>
            <a:lnRef idx="1">
              <a:srgbClr val="2196F3"/>
            </a:lnRef>
            <a:fillRef idx="3">
              <a:srgbClr val="2196F3"/>
            </a:fillRef>
            <a:effectRef idx="2">
              <a:srgbClr val="2196F3"/>
            </a:effectRef>
            <a:fontRef idx="minor">
              <a:sysClr val="window" lastClr="FFFFFF"/>
            </a:fontRef>
          </p:style>
          <p:txBody>
            <a:bodyPr lIns="121920" tIns="304800" rIns="121920" bIns="304800" rtlCol="0" anchor="b" anchorCtr="0"/>
            <a:lstStyle/>
            <a:p>
              <a:pPr algn="ctr"/>
              <a:endParaRPr lang="en-US" sz="2135">
                <a:solidFill>
                  <a:srgbClr val="2196F3"/>
                </a:solidFill>
                <a:latin typeface="Source Sans Pro" charset="0"/>
              </a:endParaRPr>
            </a:p>
          </p:txBody>
        </p:sp>
        <p:sp>
          <p:nvSpPr>
            <p:cNvPr id="58" name="Oval 25"/>
            <p:cNvSpPr>
              <a:spLocks noChangeAspect="1"/>
            </p:cNvSpPr>
            <p:nvPr>
              <p:custDataLst>
                <p:tags r:id="rId7"/>
              </p:custDataLst>
            </p:nvPr>
          </p:nvSpPr>
          <p:spPr>
            <a:xfrm>
              <a:off x="9385" y="8403"/>
              <a:ext cx="227" cy="227"/>
            </a:xfrm>
            <a:prstGeom prst="ellipse">
              <a:avLst/>
            </a:prstGeom>
            <a:solidFill>
              <a:schemeClr val="accent1"/>
            </a:solidFill>
            <a:ln w="12700">
              <a:noFill/>
            </a:ln>
            <a:effectLst/>
          </p:spPr>
          <p:style>
            <a:lnRef idx="1">
              <a:srgbClr val="2196F3"/>
            </a:lnRef>
            <a:fillRef idx="3">
              <a:srgbClr val="2196F3"/>
            </a:fillRef>
            <a:effectRef idx="2">
              <a:srgbClr val="2196F3"/>
            </a:effectRef>
            <a:fontRef idx="minor">
              <a:sysClr val="window" lastClr="FFFFFF"/>
            </a:fontRef>
          </p:style>
          <p:txBody>
            <a:bodyPr rtlCol="0" anchor="ctr"/>
            <a:lstStyle/>
            <a:p>
              <a:pPr algn="ctr"/>
              <a:endParaRPr lang="en-US" sz="2400">
                <a:latin typeface="Roboto Thin" panose="00000300000000000000" charset="0"/>
              </a:endParaRPr>
            </a:p>
          </p:txBody>
        </p:sp>
        <p:sp>
          <p:nvSpPr>
            <p:cNvPr id="50" name="Oval 3"/>
            <p:cNvSpPr/>
            <p:nvPr>
              <p:custDataLst>
                <p:tags r:id="rId8"/>
              </p:custDataLst>
            </p:nvPr>
          </p:nvSpPr>
          <p:spPr bwMode="auto">
            <a:xfrm>
              <a:off x="1955" y="5744"/>
              <a:ext cx="3309" cy="3312"/>
            </a:xfrm>
            <a:prstGeom prst="ellipse">
              <a:avLst/>
            </a:prstGeom>
            <a:solidFill>
              <a:schemeClr val="accent1">
                <a:alpha val="80000"/>
              </a:schemeClr>
            </a:solidFill>
            <a:ln>
              <a:noFill/>
            </a:ln>
          </p:spPr>
          <p:txBody>
            <a:bodyPr vert="horz" wrap="square" lIns="91440" tIns="45720" rIns="91440" bIns="45720" numCol="1" anchor="t" anchorCtr="0" compatLnSpc="1"/>
            <a:lstStyle/>
            <a:p>
              <a:endParaRPr lang="en-US">
                <a:solidFill>
                  <a:sysClr val="windowText" lastClr="000000"/>
                </a:solidFill>
                <a:latin typeface="Source Sans Pro" charset="0"/>
              </a:endParaRPr>
            </a:p>
          </p:txBody>
        </p:sp>
        <p:sp>
          <p:nvSpPr>
            <p:cNvPr id="51" name="Oval 6"/>
            <p:cNvSpPr/>
            <p:nvPr>
              <p:custDataLst>
                <p:tags r:id="rId9"/>
              </p:custDataLst>
            </p:nvPr>
          </p:nvSpPr>
          <p:spPr bwMode="auto">
            <a:xfrm>
              <a:off x="3166" y="3610"/>
              <a:ext cx="3312" cy="3309"/>
            </a:xfrm>
            <a:prstGeom prst="ellipse">
              <a:avLst/>
            </a:prstGeom>
            <a:solidFill>
              <a:schemeClr val="accent1">
                <a:alpha val="80000"/>
              </a:schemeClr>
            </a:solidFill>
            <a:ln>
              <a:noFill/>
            </a:ln>
          </p:spPr>
          <p:txBody>
            <a:bodyPr vert="horz" wrap="square" lIns="91440" tIns="45720" rIns="91440" bIns="45720" numCol="1" anchor="t" anchorCtr="0" compatLnSpc="1"/>
            <a:lstStyle/>
            <a:p>
              <a:endParaRPr lang="en-US">
                <a:solidFill>
                  <a:sysClr val="windowText" lastClr="000000"/>
                </a:solidFill>
                <a:latin typeface="Source Sans Pro" charset="0"/>
              </a:endParaRPr>
            </a:p>
          </p:txBody>
        </p:sp>
        <p:sp>
          <p:nvSpPr>
            <p:cNvPr id="52" name="Oval 9"/>
            <p:cNvSpPr/>
            <p:nvPr>
              <p:custDataLst>
                <p:tags r:id="rId10"/>
              </p:custDataLst>
            </p:nvPr>
          </p:nvSpPr>
          <p:spPr bwMode="auto">
            <a:xfrm>
              <a:off x="4454" y="5747"/>
              <a:ext cx="3309" cy="3312"/>
            </a:xfrm>
            <a:prstGeom prst="ellipse">
              <a:avLst/>
            </a:prstGeom>
            <a:solidFill>
              <a:schemeClr val="accent1">
                <a:alpha val="80000"/>
              </a:schemeClr>
            </a:solidFill>
            <a:ln>
              <a:noFill/>
            </a:ln>
          </p:spPr>
          <p:txBody>
            <a:bodyPr vert="horz" wrap="square" lIns="91440" tIns="45720" rIns="91440" bIns="45720" numCol="1" anchor="t" anchorCtr="0" compatLnSpc="1"/>
            <a:lstStyle/>
            <a:p>
              <a:endParaRPr lang="en-US">
                <a:solidFill>
                  <a:sysClr val="windowText" lastClr="000000"/>
                </a:solidFill>
                <a:latin typeface="Source Sans Pro" charset="0"/>
              </a:endParaRPr>
            </a:p>
          </p:txBody>
        </p:sp>
        <p:sp>
          <p:nvSpPr>
            <p:cNvPr id="59" name="文本框 58"/>
            <p:cNvSpPr txBox="1"/>
            <p:nvPr>
              <p:custDataLst>
                <p:tags r:id="rId11"/>
              </p:custDataLst>
            </p:nvPr>
          </p:nvSpPr>
          <p:spPr>
            <a:xfrm>
              <a:off x="4115" y="4443"/>
              <a:ext cx="1414" cy="1115"/>
            </a:xfrm>
            <a:prstGeom prst="rect">
              <a:avLst/>
            </a:prstGeom>
            <a:noFill/>
          </p:spPr>
          <p:txBody>
            <a:bodyPr wrap="square" rtlCol="0" anchor="ctr">
              <a:normAutofit/>
            </a:bodyPr>
            <a:lstStyle/>
            <a:p>
              <a:pPr algn="ctr"/>
              <a:r>
                <a:rPr lang="zh-CN" altLang="en-US" sz="2400" b="1" spc="300">
                  <a:solidFill>
                    <a:sysClr val="window" lastClr="FFFFFF"/>
                  </a:solidFill>
                  <a:latin typeface="思源黑体 CN Regular" panose="020B0500000000000000" charset="-122"/>
                  <a:ea typeface="思源黑体 CN Regular"/>
                </a:rPr>
                <a:t>消毒</a:t>
              </a:r>
            </a:p>
          </p:txBody>
        </p:sp>
        <p:sp>
          <p:nvSpPr>
            <p:cNvPr id="60" name="文本框 59"/>
            <p:cNvSpPr txBox="1"/>
            <p:nvPr>
              <p:custDataLst>
                <p:tags r:id="rId12"/>
              </p:custDataLst>
            </p:nvPr>
          </p:nvSpPr>
          <p:spPr>
            <a:xfrm>
              <a:off x="2653" y="6842"/>
              <a:ext cx="1414" cy="1115"/>
            </a:xfrm>
            <a:prstGeom prst="rect">
              <a:avLst/>
            </a:prstGeom>
            <a:noFill/>
          </p:spPr>
          <p:txBody>
            <a:bodyPr wrap="square" rtlCol="0" anchor="ctr"/>
            <a:lstStyle/>
            <a:p>
              <a:pPr algn="ctr"/>
              <a:r>
                <a:rPr lang="zh-CN" altLang="en-US" sz="2400" b="1" spc="300">
                  <a:solidFill>
                    <a:sysClr val="window" lastClr="FFFFFF"/>
                  </a:solidFill>
                  <a:latin typeface="思源黑体 CN Regular" panose="020B0500000000000000" charset="-122"/>
                  <a:ea typeface="思源黑体 CN Regular"/>
                </a:rPr>
                <a:t>睡眠</a:t>
              </a:r>
            </a:p>
          </p:txBody>
        </p:sp>
        <p:sp>
          <p:nvSpPr>
            <p:cNvPr id="61" name="文本框 60"/>
            <p:cNvSpPr txBox="1"/>
            <p:nvPr>
              <p:custDataLst>
                <p:tags r:id="rId13"/>
              </p:custDataLst>
            </p:nvPr>
          </p:nvSpPr>
          <p:spPr>
            <a:xfrm>
              <a:off x="5533" y="6845"/>
              <a:ext cx="1414" cy="1115"/>
            </a:xfrm>
            <a:prstGeom prst="rect">
              <a:avLst/>
            </a:prstGeom>
            <a:noFill/>
          </p:spPr>
          <p:txBody>
            <a:bodyPr wrap="square" rtlCol="0" anchor="ctr"/>
            <a:lstStyle/>
            <a:p>
              <a:pPr algn="ctr"/>
              <a:r>
                <a:rPr lang="zh-CN" altLang="en-US" sz="2400" b="1" spc="300">
                  <a:solidFill>
                    <a:sysClr val="window" lastClr="FFFFFF"/>
                  </a:solidFill>
                  <a:latin typeface="思源黑体 CN Regular" panose="020B0500000000000000" charset="-122"/>
                  <a:ea typeface="思源黑体 CN Regular"/>
                </a:rPr>
                <a:t>清洗</a:t>
              </a:r>
            </a:p>
          </p:txBody>
        </p:sp>
        <p:sp>
          <p:nvSpPr>
            <p:cNvPr id="67" name="文本框 66"/>
            <p:cNvSpPr txBox="1"/>
            <p:nvPr>
              <p:custDataLst>
                <p:tags r:id="rId14"/>
              </p:custDataLst>
            </p:nvPr>
          </p:nvSpPr>
          <p:spPr>
            <a:xfrm>
              <a:off x="9810" y="3571"/>
              <a:ext cx="7615" cy="1148"/>
            </a:xfrm>
            <a:prstGeom prst="rect">
              <a:avLst/>
            </a:prstGeom>
            <a:noFill/>
          </p:spPr>
          <p:txBody>
            <a:bodyPr wrap="square" lIns="90000" tIns="46800" rIns="90000" bIns="46800" rtlCol="0" anchor="ctr" anchorCtr="0">
              <a:normAutofit lnSpcReduction="10000"/>
            </a:bodyPr>
            <a:lstStyle>
              <a:defPPr>
                <a:defRPr lang="en-US"/>
              </a:defPPr>
              <a:lvl1pPr marL="342900" indent="-342900">
                <a:lnSpc>
                  <a:spcPct val="140000"/>
                </a:lnSpc>
                <a:buFont typeface="+mj-lt"/>
                <a:buAutoNum type="arabicPeriod"/>
                <a:defRPr kumimoji="1" sz="1400">
                  <a:solidFill>
                    <a:sysClr val="windowText" lastClr="000000">
                      <a:lumMod val="75000"/>
                      <a:lumOff val="25000"/>
                    </a:sysClr>
                  </a:solidFill>
                </a:defRPr>
              </a:lvl1pPr>
            </a:lstStyle>
            <a:p>
              <a:pPr marL="0" indent="0">
                <a:lnSpc>
                  <a:spcPct val="150000"/>
                </a:lnSpc>
                <a:buNone/>
              </a:pPr>
              <a:r>
                <a:rPr kumimoji="0" lang="zh-CN" altLang="en-US">
                  <a:solidFill>
                    <a:schemeClr val="tx1">
                      <a:lumMod val="85000"/>
                      <a:lumOff val="15000"/>
                    </a:schemeClr>
                  </a:solidFill>
                  <a:latin typeface="思源宋体" panose="02020400000000000000" charset="-122"/>
                  <a:ea typeface="思源宋体" panose="02020400000000000000" charset="-122"/>
                  <a:cs typeface="+mn-ea"/>
                  <a:sym typeface="+mn-lt"/>
                </a:rPr>
                <a:t>卧床休息活动性肺结核在家庭中要做好消毒隔离，切断传染途径。如病人的碗筷要分开，每日必须煮沸消毒；</a:t>
              </a:r>
            </a:p>
          </p:txBody>
        </p:sp>
        <p:sp>
          <p:nvSpPr>
            <p:cNvPr id="68" name="文本框 67"/>
            <p:cNvSpPr txBox="1"/>
            <p:nvPr>
              <p:custDataLst>
                <p:tags r:id="rId15"/>
              </p:custDataLst>
            </p:nvPr>
          </p:nvSpPr>
          <p:spPr>
            <a:xfrm>
              <a:off x="9810" y="5757"/>
              <a:ext cx="7615" cy="1148"/>
            </a:xfrm>
            <a:prstGeom prst="rect">
              <a:avLst/>
            </a:prstGeom>
            <a:noFill/>
          </p:spPr>
          <p:txBody>
            <a:bodyPr wrap="square" lIns="90000" tIns="46800" rIns="90000" bIns="46800" rtlCol="0" anchor="ctr" anchorCtr="0"/>
            <a:lstStyle>
              <a:defPPr>
                <a:defRPr lang="en-US"/>
              </a:defPPr>
              <a:lvl1pPr marL="342900" indent="-342900">
                <a:lnSpc>
                  <a:spcPct val="140000"/>
                </a:lnSpc>
                <a:buFont typeface="+mj-lt"/>
                <a:buAutoNum type="arabicPeriod"/>
                <a:defRPr kumimoji="1" sz="1400">
                  <a:solidFill>
                    <a:sysClr val="windowText" lastClr="000000">
                      <a:lumMod val="75000"/>
                      <a:lumOff val="25000"/>
                    </a:sysClr>
                  </a:solidFill>
                </a:defRPr>
              </a:lvl1pPr>
            </a:lstStyle>
            <a:p>
              <a:pPr marL="0" algn="l">
                <a:lnSpc>
                  <a:spcPct val="150000"/>
                </a:lnSpc>
                <a:buClrTx/>
                <a:buSzTx/>
                <a:buNone/>
              </a:pPr>
              <a:r>
                <a:rPr kumimoji="0" lang="zh-CN" altLang="en-US">
                  <a:solidFill>
                    <a:schemeClr val="tx1">
                      <a:lumMod val="85000"/>
                      <a:lumOff val="15000"/>
                    </a:schemeClr>
                  </a:solidFill>
                  <a:latin typeface="思源宋体" panose="02020400000000000000" charset="-122"/>
                  <a:ea typeface="思源宋体" panose="02020400000000000000" charset="-122"/>
                  <a:cs typeface="+mn-ea"/>
                  <a:sym typeface="+mn-lt"/>
                </a:rPr>
                <a:t>保持正常的睡眠。急性期要绝对卧床休息，病情稳定后可进行轻度的活动。咯血病人要消除紧张情绪，卧床休息并及时去专科医院就诊。</a:t>
              </a:r>
            </a:p>
          </p:txBody>
        </p:sp>
        <p:sp>
          <p:nvSpPr>
            <p:cNvPr id="69" name="文本框 68"/>
            <p:cNvSpPr txBox="1"/>
            <p:nvPr>
              <p:custDataLst>
                <p:tags r:id="rId16"/>
              </p:custDataLst>
            </p:nvPr>
          </p:nvSpPr>
          <p:spPr>
            <a:xfrm>
              <a:off x="9810" y="7942"/>
              <a:ext cx="7615" cy="1148"/>
            </a:xfrm>
            <a:prstGeom prst="rect">
              <a:avLst/>
            </a:prstGeom>
            <a:noFill/>
          </p:spPr>
          <p:txBody>
            <a:bodyPr wrap="square" lIns="90000" tIns="46800" rIns="90000" bIns="46800" rtlCol="0" anchor="ctr" anchorCtr="0">
              <a:normAutofit lnSpcReduction="10000"/>
            </a:bodyPr>
            <a:lstStyle>
              <a:defPPr>
                <a:defRPr lang="en-US"/>
              </a:defPPr>
              <a:lvl1pPr marL="342900" indent="-342900">
                <a:lnSpc>
                  <a:spcPct val="140000"/>
                </a:lnSpc>
                <a:buFont typeface="+mj-lt"/>
                <a:buAutoNum type="arabicPeriod"/>
                <a:defRPr kumimoji="1" sz="1400">
                  <a:solidFill>
                    <a:sysClr val="windowText" lastClr="000000">
                      <a:lumMod val="75000"/>
                      <a:lumOff val="25000"/>
                    </a:sysClr>
                  </a:solidFill>
                </a:defRPr>
              </a:lvl1pPr>
            </a:lstStyle>
            <a:p>
              <a:pPr marL="0" algn="l">
                <a:lnSpc>
                  <a:spcPct val="150000"/>
                </a:lnSpc>
                <a:buClrTx/>
                <a:buSzTx/>
                <a:buNone/>
              </a:pPr>
              <a:r>
                <a:rPr kumimoji="0" lang="zh-CN" altLang="en-US">
                  <a:solidFill>
                    <a:schemeClr val="tx1">
                      <a:lumMod val="85000"/>
                      <a:lumOff val="15000"/>
                    </a:schemeClr>
                  </a:solidFill>
                  <a:latin typeface="思源宋体" panose="02020400000000000000" charset="-122"/>
                  <a:ea typeface="思源宋体" panose="02020400000000000000" charset="-122"/>
                  <a:cs typeface="+mn-ea"/>
                  <a:sym typeface="+mn-lt"/>
                </a:rPr>
                <a:t>经常擦拭桌椅及地面；经常晒被褥，更换清洁的床单；每天开窗通风，保持室内空气新鲜。</a:t>
              </a:r>
            </a:p>
          </p:txBody>
        </p:sp>
      </p:grpSp>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450"/>
            <a:ext cx="3561080"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做好自我保护</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37870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6384290" y="-1775460"/>
            <a:ext cx="11602085" cy="104089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4"/>
          <p:cNvPicPr>
            <a:picLocks noChangeAspect="1"/>
          </p:cNvPicPr>
          <p:nvPr/>
        </p:nvPicPr>
        <p:blipFill>
          <a:blip r:embed="rId4" cstate="email">
            <a:alphaModFix amt="24000"/>
            <a:extLst>
              <a:ext uri="{28A0092B-C50C-407E-A947-70E740481C1C}">
                <a14:useLocalDpi xmlns:a14="http://schemas.microsoft.com/office/drawing/2010/main"/>
              </a:ext>
            </a:extLst>
          </a:blip>
          <a:stretch>
            <a:fillRect/>
          </a:stretch>
        </p:blipFill>
        <p:spPr>
          <a:xfrm flipV="1">
            <a:off x="7141210" y="-211455"/>
            <a:ext cx="5887720" cy="3311525"/>
          </a:xfrm>
          <a:prstGeom prst="rect">
            <a:avLst/>
          </a:prstGeom>
        </p:spPr>
      </p:pic>
      <p:sp>
        <p:nvSpPr>
          <p:cNvPr id="5" name="PA_矩形 8"/>
          <p:cNvSpPr/>
          <p:nvPr>
            <p:custDataLst>
              <p:tags r:id="rId2"/>
            </p:custDataLst>
          </p:nvPr>
        </p:nvSpPr>
        <p:spPr>
          <a:xfrm>
            <a:off x="557530" y="3312160"/>
            <a:ext cx="5999480" cy="829945"/>
          </a:xfrm>
          <a:prstGeom prst="rect">
            <a:avLst/>
          </a:prstGeom>
        </p:spPr>
        <p:txBody>
          <a:bodyPr wrap="square">
            <a:spAutoFit/>
          </a:bodyPr>
          <a:lstStyle/>
          <a:p>
            <a:pPr algn="l" defTabSz="685800"/>
            <a:r>
              <a:rPr lang="zh-CN" altLang="en-US" sz="4800" b="1" kern="0" dirty="0">
                <a:solidFill>
                  <a:srgbClr val="4763B5"/>
                </a:solidFill>
                <a:latin typeface="+mj-lt"/>
                <a:ea typeface="思源黑体 CN Bold" panose="020B0800000000000000" pitchFamily="34" charset="-122"/>
              </a:rPr>
              <a:t>结核病的基本知识</a:t>
            </a:r>
          </a:p>
        </p:txBody>
      </p:sp>
      <p:sp>
        <p:nvSpPr>
          <p:cNvPr id="49" name="矩形 48"/>
          <p:cNvSpPr/>
          <p:nvPr/>
        </p:nvSpPr>
        <p:spPr>
          <a:xfrm>
            <a:off x="557530" y="4149090"/>
            <a:ext cx="5384800" cy="1060450"/>
          </a:xfrm>
          <a:prstGeom prst="rect">
            <a:avLst/>
          </a:prstGeom>
        </p:spPr>
        <p:txBody>
          <a:bodyPr wrap="square">
            <a:spAutoFit/>
          </a:bodyPr>
          <a:lstStyle/>
          <a:p>
            <a:pPr algn="l" defTabSz="914400">
              <a:lnSpc>
                <a:spcPct val="150000"/>
              </a:lnSpc>
              <a:defRPr/>
            </a:pP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rPr>
              <a:t>Lorem ipsum dolor sit amet, consectetuer adipiscing elit. </a:t>
            </a: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sym typeface="+mn-ea"/>
              </a:rPr>
              <a:t>Lorem ipsum dolor sit amet, consectetuer adipiscing elit. </a:t>
            </a: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a:p>
            <a:pPr algn="l" defTabSz="914400">
              <a:lnSpc>
                <a:spcPct val="150000"/>
              </a:lnSpc>
              <a:defRPr/>
            </a:pP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p:txBody>
      </p:sp>
      <p:pic>
        <p:nvPicPr>
          <p:cNvPr id="8" name="图片 7" descr="肺部健康检查矢量素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579360" y="1657350"/>
            <a:ext cx="5026660" cy="4720590"/>
          </a:xfrm>
          <a:prstGeom prst="rect">
            <a:avLst/>
          </a:prstGeom>
        </p:spPr>
      </p:pic>
      <p:sp>
        <p:nvSpPr>
          <p:cNvPr id="9" name="椭圆 8"/>
          <p:cNvSpPr/>
          <p:nvPr/>
        </p:nvSpPr>
        <p:spPr>
          <a:xfrm>
            <a:off x="5942330" y="791845"/>
            <a:ext cx="1847215" cy="1846800"/>
          </a:xfrm>
          <a:prstGeom prst="ellipse">
            <a:avLst/>
          </a:prstGeom>
          <a:ln w="666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latin typeface="思源黑体 CN Bold" panose="020B0800000000000000" pitchFamily="34" charset="-122"/>
                <a:ea typeface="思源黑体 CN Bold" panose="020B0800000000000000" pitchFamily="34" charset="-122"/>
              </a:rPr>
              <a:t>01</a:t>
            </a:r>
          </a:p>
        </p:txBody>
      </p:sp>
      <p:sp>
        <p:nvSpPr>
          <p:cNvPr id="10" name="文本框 9"/>
          <p:cNvSpPr txBox="1"/>
          <p:nvPr/>
        </p:nvSpPr>
        <p:spPr>
          <a:xfrm>
            <a:off x="576580" y="2304415"/>
            <a:ext cx="3887470" cy="583565"/>
          </a:xfrm>
          <a:prstGeom prst="rect">
            <a:avLst/>
          </a:prstGeom>
          <a:noFill/>
        </p:spPr>
        <p:txBody>
          <a:bodyPr wrap="square" rtlCol="0">
            <a:spAutoFit/>
          </a:bodyPr>
          <a:lstStyle/>
          <a:p>
            <a:r>
              <a:rPr lang="zh-CN" altLang="en-US" sz="3200">
                <a:solidFill>
                  <a:srgbClr val="4763B5"/>
                </a:solidFill>
                <a:latin typeface="思源黑体 CN Bold" panose="020B0800000000000000" pitchFamily="34" charset="-122"/>
                <a:ea typeface="思源黑体 CN Bold" panose="020B0800000000000000" pitchFamily="34" charset="-122"/>
              </a:rPr>
              <a:t>第一章</a:t>
            </a:r>
          </a:p>
        </p:txBody>
      </p:sp>
      <p:cxnSp>
        <p:nvCxnSpPr>
          <p:cNvPr id="12" name="直接连接符 11"/>
          <p:cNvCxnSpPr/>
          <p:nvPr/>
        </p:nvCxnSpPr>
        <p:spPr>
          <a:xfrm>
            <a:off x="690880" y="3100070"/>
            <a:ext cx="1462405" cy="0"/>
          </a:xfrm>
          <a:prstGeom prst="line">
            <a:avLst/>
          </a:prstGeom>
          <a:ln w="76200">
            <a:solidFill>
              <a:srgbClr val="4763B5"/>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54" presetClass="entr" presetSubtype="0" accel="10000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ppt_w*0.05"/>
                                          </p:val>
                                        </p:tav>
                                        <p:tav tm="100000">
                                          <p:val>
                                            <p:strVal val="#ppt_w"/>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anim calcmode="lin" valueType="num">
                                      <p:cBhvr>
                                        <p:cTn id="13" dur="500" fill="hold"/>
                                        <p:tgtEl>
                                          <p:spTgt spid="8"/>
                                        </p:tgtEl>
                                        <p:attrNameLst>
                                          <p:attrName>ppt_x</p:attrName>
                                        </p:attrNameLst>
                                      </p:cBhvr>
                                      <p:tavLst>
                                        <p:tav tm="0">
                                          <p:val>
                                            <p:strVal val="#ppt_x-.2"/>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Effect transition="in" filter="fade">
                                      <p:cBhvr>
                                        <p:cTn id="15" dur="500"/>
                                        <p:tgtEl>
                                          <p:spTgt spid="8"/>
                                        </p:tgtEl>
                                      </p:cBhvr>
                                    </p:animEffect>
                                  </p:childTnLst>
                                </p:cTn>
                              </p:par>
                              <p:par>
                                <p:cTn id="16" presetID="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4"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cBhvr>
                                    </p:anim>
                                  </p:childTnLst>
                                </p:cTn>
                              </p:par>
                            </p:childTnLst>
                          </p:cTn>
                        </p:par>
                        <p:par>
                          <p:cTn id="24" fill="hold" nodeType="afterGroup">
                            <p:stCondLst>
                              <p:cond delay="501"/>
                            </p:stCondLst>
                            <p:childTnLst>
                              <p:par>
                                <p:cTn id="25" presetID="24"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to="" calcmode="lin" valueType="num">
                                      <p:cBhvr>
                                        <p:cTn id="27" dur="1" fill="hold"/>
                                        <p:tgtEl>
                                          <p:spTgt spid="12"/>
                                        </p:tgtEl>
                                      </p:cBhvr>
                                    </p:anim>
                                  </p:childTnLst>
                                </p:cTn>
                              </p:par>
                            </p:childTnLst>
                          </p:cTn>
                        </p:par>
                        <p:par>
                          <p:cTn id="28" fill="hold" nodeType="afterGroup">
                            <p:stCondLst>
                              <p:cond delay="502"/>
                            </p:stCondLst>
                            <p:childTnLst>
                              <p:par>
                                <p:cTn id="29" presetID="24"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to="" calcmode="lin" valueType="num">
                                      <p:cBhvr>
                                        <p:cTn id="31" dur="1" fill="hold"/>
                                        <p:tgtEl>
                                          <p:spTgt spid="5"/>
                                        </p:tgtEl>
                                      </p:cBhvr>
                                    </p:anim>
                                  </p:childTnLst>
                                </p:cTn>
                              </p:par>
                            </p:childTnLst>
                          </p:cTn>
                        </p:par>
                        <p:par>
                          <p:cTn id="32" fill="hold" nodeType="afterGroup">
                            <p:stCondLst>
                              <p:cond delay="503"/>
                            </p:stCondLst>
                            <p:childTnLst>
                              <p:par>
                                <p:cTn id="33" presetID="24" presetClass="entr" presetSubtype="0" fill="hold" grpId="0" nodeType="afterEffect">
                                  <p:stCondLst>
                                    <p:cond delay="0"/>
                                  </p:stCondLst>
                                  <p:childTnLst>
                                    <p:set>
                                      <p:cBhvr>
                                        <p:cTn id="34" dur="1" fill="hold">
                                          <p:stCondLst>
                                            <p:cond delay="0"/>
                                          </p:stCondLst>
                                        </p:cTn>
                                        <p:tgtEl>
                                          <p:spTgt spid="49"/>
                                        </p:tgtEl>
                                        <p:attrNameLst>
                                          <p:attrName>style.visibility</p:attrName>
                                        </p:attrNameLst>
                                      </p:cBhvr>
                                      <p:to>
                                        <p:strVal val="visible"/>
                                      </p:to>
                                    </p:set>
                                    <p:anim to="" calcmode="lin" valueType="num">
                                      <p:cBhvr>
                                        <p:cTn id="35" dur="1" fill="hold"/>
                                        <p:tgtEl>
                                          <p:spTgt spid="49"/>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49" grpId="0"/>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结核病的基本知识</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318135" y="1319530"/>
            <a:ext cx="11536045" cy="4648835"/>
            <a:chOff x="501" y="2078"/>
            <a:chExt cx="18167" cy="7321"/>
          </a:xfrm>
        </p:grpSpPr>
        <p:sp>
          <p:nvSpPr>
            <p:cNvPr id="4" name="圆角矩形 3"/>
            <p:cNvSpPr/>
            <p:nvPr/>
          </p:nvSpPr>
          <p:spPr>
            <a:xfrm>
              <a:off x="501" y="3670"/>
              <a:ext cx="3469" cy="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（代号</a:t>
              </a:r>
              <a:r>
                <a:rPr lang="en-US" altLang="zh-CN">
                  <a:solidFill>
                    <a:schemeClr val="bg1"/>
                  </a:solidFill>
                  <a:latin typeface="思源黑体 CN Regular" panose="020B0500000000000000" charset="-122"/>
                  <a:ea typeface="思源黑体 CN Regular"/>
                  <a:cs typeface="思源黑体 CN Regular" panose="020B0500000000000000" charset="-122"/>
                  <a:sym typeface="+mn-lt"/>
                </a:rPr>
                <a:t>--Ⅰ</a:t>
              </a: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a:t>
              </a:r>
            </a:p>
          </p:txBody>
        </p:sp>
        <p:sp>
          <p:nvSpPr>
            <p:cNvPr id="5" name="矩形 4"/>
            <p:cNvSpPr/>
            <p:nvPr/>
          </p:nvSpPr>
          <p:spPr>
            <a:xfrm>
              <a:off x="560" y="4299"/>
              <a:ext cx="3381" cy="5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136" y="3670"/>
              <a:ext cx="3469" cy="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（代号</a:t>
              </a:r>
              <a:r>
                <a:rPr lang="en-US" altLang="zh-CN">
                  <a:solidFill>
                    <a:schemeClr val="bg1"/>
                  </a:solidFill>
                  <a:latin typeface="思源黑体 CN Regular" panose="020B0500000000000000" charset="-122"/>
                  <a:ea typeface="思源黑体 CN Regular"/>
                  <a:cs typeface="思源黑体 CN Regular" panose="020B0500000000000000" charset="-122"/>
                  <a:sym typeface="+mn-lt"/>
                </a:rPr>
                <a:t>--Ⅱ</a:t>
              </a: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a:t>
              </a:r>
            </a:p>
          </p:txBody>
        </p:sp>
        <p:sp>
          <p:nvSpPr>
            <p:cNvPr id="10" name="矩形 9"/>
            <p:cNvSpPr/>
            <p:nvPr/>
          </p:nvSpPr>
          <p:spPr>
            <a:xfrm>
              <a:off x="4195" y="4299"/>
              <a:ext cx="3381" cy="5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7802" y="3670"/>
              <a:ext cx="3469" cy="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（代号</a:t>
              </a:r>
              <a:r>
                <a:rPr lang="en-US" altLang="zh-CN">
                  <a:solidFill>
                    <a:schemeClr val="bg1"/>
                  </a:solidFill>
                  <a:latin typeface="思源黑体 CN Regular" panose="020B0500000000000000" charset="-122"/>
                  <a:ea typeface="思源黑体 CN Regular"/>
                  <a:cs typeface="思源黑体 CN Regular" panose="020B0500000000000000" charset="-122"/>
                  <a:sym typeface="+mn-lt"/>
                </a:rPr>
                <a:t>--Ⅲ</a:t>
              </a: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a:t>
              </a:r>
            </a:p>
          </p:txBody>
        </p:sp>
        <p:sp>
          <p:nvSpPr>
            <p:cNvPr id="13" name="矩形 12"/>
            <p:cNvSpPr/>
            <p:nvPr/>
          </p:nvSpPr>
          <p:spPr>
            <a:xfrm>
              <a:off x="7861" y="4299"/>
              <a:ext cx="3381" cy="5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11501" y="3670"/>
              <a:ext cx="3469" cy="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（代号</a:t>
              </a:r>
              <a:r>
                <a:rPr lang="en-US" altLang="zh-CN">
                  <a:solidFill>
                    <a:schemeClr val="bg1"/>
                  </a:solidFill>
                  <a:latin typeface="思源黑体 CN Regular" panose="020B0500000000000000" charset="-122"/>
                  <a:ea typeface="思源黑体 CN Regular"/>
                  <a:cs typeface="思源黑体 CN Regular" panose="020B0500000000000000" charset="-122"/>
                  <a:sym typeface="+mn-lt"/>
                </a:rPr>
                <a:t>--Ⅳ</a:t>
              </a: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a:t>
              </a:r>
            </a:p>
          </p:txBody>
        </p:sp>
        <p:sp>
          <p:nvSpPr>
            <p:cNvPr id="16" name="矩形 15"/>
            <p:cNvSpPr/>
            <p:nvPr/>
          </p:nvSpPr>
          <p:spPr>
            <a:xfrm>
              <a:off x="11560" y="4299"/>
              <a:ext cx="3381" cy="5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15200" y="3670"/>
              <a:ext cx="3469" cy="85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（代号</a:t>
              </a:r>
              <a:r>
                <a:rPr lang="en-US" altLang="zh-CN">
                  <a:solidFill>
                    <a:schemeClr val="bg1"/>
                  </a:solidFill>
                  <a:latin typeface="思源黑体 CN Regular" panose="020B0500000000000000" charset="-122"/>
                  <a:ea typeface="思源黑体 CN Regular"/>
                  <a:cs typeface="思源黑体 CN Regular" panose="020B0500000000000000" charset="-122"/>
                  <a:sym typeface="+mn-lt"/>
                </a:rPr>
                <a:t>--Ⅴ</a:t>
              </a:r>
              <a:r>
                <a:rPr lang="zh-CN" altLang="en-US">
                  <a:solidFill>
                    <a:schemeClr val="bg1"/>
                  </a:solidFill>
                  <a:latin typeface="思源黑体 CN Regular" panose="020B0500000000000000" charset="-122"/>
                  <a:ea typeface="思源黑体 CN Regular"/>
                  <a:cs typeface="思源黑体 CN Regular" panose="020B0500000000000000" charset="-122"/>
                  <a:sym typeface="+mn-lt"/>
                </a:rPr>
                <a:t>）</a:t>
              </a:r>
            </a:p>
          </p:txBody>
        </p:sp>
        <p:sp>
          <p:nvSpPr>
            <p:cNvPr id="19" name="矩形 18"/>
            <p:cNvSpPr/>
            <p:nvPr/>
          </p:nvSpPr>
          <p:spPr>
            <a:xfrm>
              <a:off x="15259" y="4299"/>
              <a:ext cx="3381" cy="51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953" y="5387"/>
              <a:ext cx="2554" cy="1670"/>
            </a:xfrm>
            <a:prstGeom prst="rect">
              <a:avLst/>
            </a:prstGeom>
            <a:noFill/>
          </p:spPr>
          <p:txBody>
            <a:bodyPr wrap="square" rtlCol="0">
              <a:spAutoFit/>
            </a:bodyPr>
            <a:lstStyle/>
            <a:p>
              <a:pPr indent="0" algn="just" fontAlgn="auto" hangingPunct="0">
                <a:lnSpc>
                  <a:spcPct val="150000"/>
                </a:lnSpc>
                <a:buClr>
                  <a:srgbClr val="F50101"/>
                </a:buClr>
                <a:buFont typeface="Wingdings" panose="05000000000000000000" pitchFamily="2" charset="2"/>
                <a:buNone/>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原发性肺结核，包括原发综合症及胸内淋巴结核；</a:t>
              </a:r>
            </a:p>
          </p:txBody>
        </p:sp>
        <p:sp>
          <p:nvSpPr>
            <p:cNvPr id="40" name="文本框 39"/>
            <p:cNvSpPr txBox="1"/>
            <p:nvPr/>
          </p:nvSpPr>
          <p:spPr>
            <a:xfrm>
              <a:off x="4551" y="5387"/>
              <a:ext cx="2851" cy="2179"/>
            </a:xfrm>
            <a:prstGeom prst="rect">
              <a:avLst/>
            </a:prstGeom>
            <a:noFill/>
          </p:spPr>
          <p:txBody>
            <a:bodyPr wrap="square" rtlCol="0">
              <a:spAutoFit/>
            </a:bodyPr>
            <a:lstStyle/>
            <a:p>
              <a:pPr indent="0" algn="just" fontAlgn="auto" hangingPunct="0">
                <a:lnSpc>
                  <a:spcPct val="150000"/>
                </a:lnSpc>
                <a:buClr>
                  <a:srgbClr val="F50101"/>
                </a:buClr>
                <a:buFont typeface="Wingdings" panose="05000000000000000000" pitchFamily="2" charset="2"/>
                <a:buNone/>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血行播散型肺结核，包括急性粟粒性、亚急性及慢性血行播散型肺结核；</a:t>
              </a:r>
            </a:p>
          </p:txBody>
        </p:sp>
        <p:sp>
          <p:nvSpPr>
            <p:cNvPr id="41" name="文本框 40"/>
            <p:cNvSpPr txBox="1"/>
            <p:nvPr/>
          </p:nvSpPr>
          <p:spPr>
            <a:xfrm>
              <a:off x="8191" y="5387"/>
              <a:ext cx="2902" cy="3197"/>
            </a:xfrm>
            <a:prstGeom prst="rect">
              <a:avLst/>
            </a:prstGeom>
            <a:noFill/>
          </p:spPr>
          <p:txBody>
            <a:bodyPr wrap="square" rtlCol="0">
              <a:spAutoFit/>
            </a:bodyPr>
            <a:lstStyle/>
            <a:p>
              <a:pPr indent="0" algn="just" fontAlgn="auto" hangingPunct="0">
                <a:lnSpc>
                  <a:spcPct val="150000"/>
                </a:lnSpc>
                <a:buClr>
                  <a:srgbClr val="F50101"/>
                </a:buClr>
                <a:buFont typeface="Wingdings" panose="05000000000000000000" pitchFamily="2" charset="2"/>
                <a:buNone/>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继发型肺结核，是肺结核病中的一个主要类型，病变可以含有增殖、浸润、干酪以及空洞等不同的病理改变；</a:t>
              </a:r>
            </a:p>
          </p:txBody>
        </p:sp>
        <p:sp>
          <p:nvSpPr>
            <p:cNvPr id="42" name="文本框 41"/>
            <p:cNvSpPr txBox="1"/>
            <p:nvPr/>
          </p:nvSpPr>
          <p:spPr>
            <a:xfrm>
              <a:off x="12032" y="5387"/>
              <a:ext cx="2659" cy="2179"/>
            </a:xfrm>
            <a:prstGeom prst="rect">
              <a:avLst/>
            </a:prstGeom>
            <a:noFill/>
          </p:spPr>
          <p:txBody>
            <a:bodyPr wrap="square" rtlCol="0">
              <a:spAutoFit/>
            </a:bodyPr>
            <a:lstStyle/>
            <a:p>
              <a:pPr indent="0" algn="just" fontAlgn="auto" hangingPunct="0">
                <a:lnSpc>
                  <a:spcPct val="150000"/>
                </a:lnSpc>
                <a:buClr>
                  <a:srgbClr val="F50101"/>
                </a:buClr>
                <a:buFont typeface="Wingdings" panose="05000000000000000000" pitchFamily="2" charset="2"/>
                <a:buNone/>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结核性胸膜炎，包括结核性干性胸膜炎、渗出性胸膜炎和结核性脓胸；</a:t>
              </a:r>
            </a:p>
          </p:txBody>
        </p:sp>
        <p:sp>
          <p:nvSpPr>
            <p:cNvPr id="43" name="文本框 42"/>
            <p:cNvSpPr txBox="1"/>
            <p:nvPr/>
          </p:nvSpPr>
          <p:spPr>
            <a:xfrm>
              <a:off x="15694" y="5387"/>
              <a:ext cx="2668" cy="2688"/>
            </a:xfrm>
            <a:prstGeom prst="rect">
              <a:avLst/>
            </a:prstGeom>
            <a:noFill/>
          </p:spPr>
          <p:txBody>
            <a:bodyPr wrap="square" rtlCol="0">
              <a:spAutoFit/>
            </a:bodyPr>
            <a:lstStyle/>
            <a:p>
              <a:pPr indent="0" algn="just" fontAlgn="auto" hangingPunct="0">
                <a:lnSpc>
                  <a:spcPct val="150000"/>
                </a:lnSpc>
                <a:buClr>
                  <a:srgbClr val="F50101"/>
                </a:buClr>
                <a:buFont typeface="Wingdings" panose="05000000000000000000" pitchFamily="2" charset="2"/>
                <a:buNone/>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其他肺外结核，按部位及脏器命名，如骨结核，结核性脑膜炎，肾结核等。</a:t>
              </a:r>
            </a:p>
          </p:txBody>
        </p:sp>
        <p:sp>
          <p:nvSpPr>
            <p:cNvPr id="21" name="文本框 20"/>
            <p:cNvSpPr txBox="1"/>
            <p:nvPr/>
          </p:nvSpPr>
          <p:spPr>
            <a:xfrm>
              <a:off x="7802" y="2078"/>
              <a:ext cx="3079" cy="725"/>
            </a:xfrm>
            <a:prstGeom prst="rect">
              <a:avLst/>
            </a:prstGeom>
            <a:noFill/>
          </p:spPr>
          <p:txBody>
            <a:bodyPr wrap="none" rtlCol="0" anchor="t">
              <a:spAutoFit/>
            </a:bodyPr>
            <a:lstStyle/>
            <a:p>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结核病 </a:t>
              </a:r>
              <a:r>
                <a:rPr lang="en-US" altLang="zh-CN" sz="2400" b="1" dirty="0">
                  <a:solidFill>
                    <a:srgbClr val="4763B5"/>
                  </a:solidFill>
                  <a:latin typeface="思源黑体 CN Regular" panose="020B0500000000000000" charset="-122"/>
                  <a:ea typeface="思源黑体 CN Regular"/>
                  <a:cs typeface="思源黑体 CN Regular" panose="020B0500000000000000" charset="-122"/>
                  <a:sym typeface="+mn-lt"/>
                </a:rPr>
                <a:t>- </a:t>
              </a:r>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分类</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结核病的基本知识</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4" name="组合 3"/>
          <p:cNvGrpSpPr/>
          <p:nvPr/>
        </p:nvGrpSpPr>
        <p:grpSpPr>
          <a:xfrm>
            <a:off x="952500" y="1492250"/>
            <a:ext cx="10287000" cy="4695190"/>
            <a:chOff x="1500" y="2350"/>
            <a:chExt cx="16200" cy="7394"/>
          </a:xfrm>
        </p:grpSpPr>
        <p:sp>
          <p:nvSpPr>
            <p:cNvPr id="2" name="文本框 1"/>
            <p:cNvSpPr txBox="1"/>
            <p:nvPr/>
          </p:nvSpPr>
          <p:spPr>
            <a:xfrm>
              <a:off x="1717" y="8584"/>
              <a:ext cx="15112" cy="1161"/>
            </a:xfrm>
            <a:prstGeom prst="rect">
              <a:avLst/>
            </a:prstGeom>
            <a:noFill/>
          </p:spPr>
          <p:txBody>
            <a:bodyPr wrap="square" rtlCol="0" anchor="t">
              <a:spAutoFit/>
            </a:bodyPr>
            <a:lstStyle/>
            <a:p>
              <a:pPr algn="l" hangingPunct="0">
                <a:lnSpc>
                  <a:spcPct val="150000"/>
                </a:lnSpc>
                <a:buClr>
                  <a:srgbClr val="F50101"/>
                </a:buClr>
                <a:buSzTx/>
                <a:buFont typeface="Wingdings" panose="05000000000000000000" pitchFamily="2" charset="2"/>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结核菌侵入人体所引起的组织反应，基本上与一般细菌、化学或物理性刺激引起的炎性反应一样，主要有渗出性和增生性病变；如机体抵抗力弱或感染大量毒性强的细菌时，病灶边缘肉芽组织很少，以至产生原发性坏死（变质变化）。</a:t>
              </a:r>
              <a:endParaRPr lang="zh-CN" altLang="en-US" sz="1400" dirty="0">
                <a:solidFill>
                  <a:schemeClr val="tx1">
                    <a:lumMod val="85000"/>
                    <a:lumOff val="15000"/>
                  </a:schemeClr>
                </a:solidFill>
                <a:latin typeface="思源宋体" panose="02020400000000000000" charset="-122"/>
                <a:ea typeface="思源宋体" panose="02020400000000000000" charset="-122"/>
                <a:cs typeface="+mn-ea"/>
              </a:endParaRPr>
            </a:p>
          </p:txBody>
        </p:sp>
        <p:sp>
          <p:nvSpPr>
            <p:cNvPr id="3" name="文本框 2"/>
            <p:cNvSpPr txBox="1"/>
            <p:nvPr/>
          </p:nvSpPr>
          <p:spPr>
            <a:xfrm>
              <a:off x="1717" y="7859"/>
              <a:ext cx="4041" cy="725"/>
            </a:xfrm>
            <a:prstGeom prst="rect">
              <a:avLst/>
            </a:prstGeom>
            <a:noFill/>
          </p:spPr>
          <p:txBody>
            <a:bodyPr wrap="none" rtlCol="0" anchor="t">
              <a:spAutoFit/>
            </a:bodyPr>
            <a:lstStyle/>
            <a:p>
              <a:pPr algn="l"/>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结核病 - 发病机制</a:t>
              </a:r>
            </a:p>
          </p:txBody>
        </p:sp>
        <p:pic>
          <p:nvPicPr>
            <p:cNvPr id="6" name="图片 5" descr="IMG_4075 拷贝"/>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500" y="2350"/>
              <a:ext cx="16200" cy="5079"/>
            </a:xfrm>
            <a:prstGeom prst="rect">
              <a:avLst/>
            </a:prstGeom>
          </p:spPr>
        </p:pic>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结核病的基本知识</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858520" y="2286000"/>
            <a:ext cx="10319385" cy="3315335"/>
            <a:chOff x="1352" y="3600"/>
            <a:chExt cx="16251" cy="5221"/>
          </a:xfrm>
        </p:grpSpPr>
        <p:sp>
          <p:nvSpPr>
            <p:cNvPr id="55" name="Freeform 97"/>
            <p:cNvSpPr>
              <a:spLocks noChangeAspect="1"/>
            </p:cNvSpPr>
            <p:nvPr>
              <p:custDataLst>
                <p:tags r:id="rId2"/>
              </p:custDataLst>
            </p:nvPr>
          </p:nvSpPr>
          <p:spPr>
            <a:xfrm>
              <a:off x="7039" y="3600"/>
              <a:ext cx="5140" cy="5140"/>
            </a:xfrm>
            <a:custGeom>
              <a:avLst/>
              <a:gdLst>
                <a:gd name="connsiteX0" fmla="*/ 1879092 w 3758184"/>
                <a:gd name="connsiteY0" fmla="*/ 202639 h 3758184"/>
                <a:gd name="connsiteX1" fmla="*/ 202639 w 3758184"/>
                <a:gd name="connsiteY1" fmla="*/ 1879092 h 3758184"/>
                <a:gd name="connsiteX2" fmla="*/ 1879092 w 3758184"/>
                <a:gd name="connsiteY2" fmla="*/ 3555545 h 3758184"/>
                <a:gd name="connsiteX3" fmla="*/ 3555545 w 3758184"/>
                <a:gd name="connsiteY3" fmla="*/ 1879092 h 3758184"/>
                <a:gd name="connsiteX4" fmla="*/ 1879092 w 3758184"/>
                <a:gd name="connsiteY4" fmla="*/ 202639 h 3758184"/>
                <a:gd name="connsiteX5" fmla="*/ 1879092 w 3758184"/>
                <a:gd name="connsiteY5" fmla="*/ 0 h 3758184"/>
                <a:gd name="connsiteX6" fmla="*/ 3758184 w 3758184"/>
                <a:gd name="connsiteY6" fmla="*/ 1879092 h 3758184"/>
                <a:gd name="connsiteX7" fmla="*/ 1879092 w 3758184"/>
                <a:gd name="connsiteY7" fmla="*/ 3758184 h 3758184"/>
                <a:gd name="connsiteX8" fmla="*/ 0 w 3758184"/>
                <a:gd name="connsiteY8" fmla="*/ 1879092 h 3758184"/>
                <a:gd name="connsiteX9" fmla="*/ 1879092 w 3758184"/>
                <a:gd name="connsiteY9" fmla="*/ 0 h 3758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58184" h="3758184">
                  <a:moveTo>
                    <a:pt x="1879092" y="202639"/>
                  </a:moveTo>
                  <a:cubicBezTo>
                    <a:pt x="953213" y="202639"/>
                    <a:pt x="202639" y="953213"/>
                    <a:pt x="202639" y="1879092"/>
                  </a:cubicBezTo>
                  <a:cubicBezTo>
                    <a:pt x="202639" y="2804971"/>
                    <a:pt x="953213" y="3555545"/>
                    <a:pt x="1879092" y="3555545"/>
                  </a:cubicBezTo>
                  <a:cubicBezTo>
                    <a:pt x="2804971" y="3555545"/>
                    <a:pt x="3555545" y="2804971"/>
                    <a:pt x="3555545" y="1879092"/>
                  </a:cubicBezTo>
                  <a:cubicBezTo>
                    <a:pt x="3555545" y="953213"/>
                    <a:pt x="2804971" y="202639"/>
                    <a:pt x="1879092" y="202639"/>
                  </a:cubicBezTo>
                  <a:close/>
                  <a:moveTo>
                    <a:pt x="1879092" y="0"/>
                  </a:moveTo>
                  <a:cubicBezTo>
                    <a:pt x="2916886" y="0"/>
                    <a:pt x="3758184" y="841298"/>
                    <a:pt x="3758184" y="1879092"/>
                  </a:cubicBezTo>
                  <a:cubicBezTo>
                    <a:pt x="3758184" y="2916886"/>
                    <a:pt x="2916886" y="3758184"/>
                    <a:pt x="1879092" y="3758184"/>
                  </a:cubicBezTo>
                  <a:cubicBezTo>
                    <a:pt x="841298" y="3758184"/>
                    <a:pt x="0" y="2916886"/>
                    <a:pt x="0" y="1879092"/>
                  </a:cubicBezTo>
                  <a:cubicBezTo>
                    <a:pt x="0" y="841298"/>
                    <a:pt x="841298" y="0"/>
                    <a:pt x="1879092" y="0"/>
                  </a:cubicBezTo>
                  <a:close/>
                </a:path>
              </a:pathLst>
            </a:custGeom>
            <a:solidFill>
              <a:sysClr val="window" lastClr="FFFFFF">
                <a:lumMod val="8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endParaRPr lang="en-US"/>
            </a:p>
          </p:txBody>
        </p:sp>
        <p:sp>
          <p:nvSpPr>
            <p:cNvPr id="35" name="Oval 491"/>
            <p:cNvSpPr>
              <a:spLocks noChangeArrowheads="1"/>
            </p:cNvSpPr>
            <p:nvPr>
              <p:custDataLst>
                <p:tags r:id="rId3"/>
              </p:custDataLst>
            </p:nvPr>
          </p:nvSpPr>
          <p:spPr bwMode="auto">
            <a:xfrm>
              <a:off x="6523" y="5549"/>
              <a:ext cx="1241" cy="1241"/>
            </a:xfrm>
            <a:prstGeom prst="ellipse">
              <a:avLst/>
            </a:prstGeom>
            <a:solidFill>
              <a:schemeClr val="accent1"/>
            </a:solidFill>
            <a:ln w="76200">
              <a:solidFill>
                <a:sysClr val="window" lastClr="FFFFFF">
                  <a:lumMod val="85000"/>
                </a:sysClr>
              </a:solidFill>
              <a:round/>
            </a:ln>
          </p:spPr>
          <p:txBody>
            <a:bodyPr vert="horz" wrap="square" lIns="91440" tIns="45720" rIns="91440" bIns="45720" numCol="1" anchor="t" anchorCtr="0" compatLnSpc="1"/>
            <a:lstStyle/>
            <a:p>
              <a:endParaRPr lang="en-US"/>
            </a:p>
          </p:txBody>
        </p:sp>
        <p:sp>
          <p:nvSpPr>
            <p:cNvPr id="36" name="Oval 491"/>
            <p:cNvSpPr>
              <a:spLocks noChangeArrowheads="1"/>
            </p:cNvSpPr>
            <p:nvPr>
              <p:custDataLst>
                <p:tags r:id="rId4"/>
              </p:custDataLst>
            </p:nvPr>
          </p:nvSpPr>
          <p:spPr bwMode="auto">
            <a:xfrm>
              <a:off x="11460" y="5549"/>
              <a:ext cx="1241" cy="1241"/>
            </a:xfrm>
            <a:prstGeom prst="ellipse">
              <a:avLst/>
            </a:prstGeom>
            <a:solidFill>
              <a:schemeClr val="accent1"/>
            </a:solidFill>
            <a:ln w="76200">
              <a:solidFill>
                <a:sysClr val="window" lastClr="FFFFFF">
                  <a:lumMod val="85000"/>
                </a:sysClr>
              </a:solidFill>
              <a:round/>
            </a:ln>
          </p:spPr>
          <p:txBody>
            <a:bodyPr vert="horz" wrap="square" lIns="91440" tIns="45720" rIns="91440" bIns="45720" numCol="1" anchor="t" anchorCtr="0" compatLnSpc="1"/>
            <a:lstStyle/>
            <a:p>
              <a:endParaRPr lang="en-US"/>
            </a:p>
          </p:txBody>
        </p:sp>
        <p:sp>
          <p:nvSpPr>
            <p:cNvPr id="44" name="矩形 43"/>
            <p:cNvSpPr/>
            <p:nvPr>
              <p:custDataLst>
                <p:tags r:id="rId5"/>
              </p:custDataLst>
            </p:nvPr>
          </p:nvSpPr>
          <p:spPr>
            <a:xfrm>
              <a:off x="2491" y="4538"/>
              <a:ext cx="2641" cy="710"/>
            </a:xfrm>
            <a:prstGeom prst="rect">
              <a:avLst/>
            </a:prstGeom>
            <a:solidFill>
              <a:schemeClr val="accent1"/>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r>
                <a:rPr lang="zh-CN" altLang="en-US">
                  <a:solidFill>
                    <a:schemeClr val="bg1"/>
                  </a:solidFill>
                  <a:latin typeface="思源黑体 CN Regular" panose="020B0500000000000000" charset="-122"/>
                  <a:ea typeface="思源黑体 CN Regular"/>
                  <a:cs typeface="+mn-ea"/>
                  <a:sym typeface="+mn-lt"/>
                </a:rPr>
                <a:t>渗出性病变</a:t>
              </a:r>
            </a:p>
          </p:txBody>
        </p:sp>
        <p:sp>
          <p:nvSpPr>
            <p:cNvPr id="50" name="矩形 49"/>
            <p:cNvSpPr/>
            <p:nvPr>
              <p:custDataLst>
                <p:tags r:id="rId6"/>
              </p:custDataLst>
            </p:nvPr>
          </p:nvSpPr>
          <p:spPr>
            <a:xfrm>
              <a:off x="13931" y="4610"/>
              <a:ext cx="2641" cy="710"/>
            </a:xfrm>
            <a:prstGeom prst="rect">
              <a:avLst/>
            </a:prstGeom>
            <a:solidFill>
              <a:schemeClr val="accent1"/>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lstStyle/>
            <a:p>
              <a:pPr algn="ctr"/>
              <a:r>
                <a:rPr lang="zh-CN" altLang="en-US">
                  <a:solidFill>
                    <a:schemeClr val="bg1"/>
                  </a:solidFill>
                  <a:latin typeface="思源黑体 CN Regular" panose="020B0500000000000000" charset="-122"/>
                  <a:ea typeface="思源黑体 CN Regular"/>
                  <a:cs typeface="+mn-ea"/>
                  <a:sym typeface="+mn-lt"/>
                </a:rPr>
                <a:t>增生性病变</a:t>
              </a:r>
            </a:p>
          </p:txBody>
        </p:sp>
        <p:pic>
          <p:nvPicPr>
            <p:cNvPr id="5" name="图片 4" descr="医疗1"/>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6788" y="5751"/>
              <a:ext cx="975" cy="838"/>
            </a:xfrm>
            <a:prstGeom prst="rect">
              <a:avLst/>
            </a:prstGeom>
          </p:spPr>
        </p:pic>
        <p:pic>
          <p:nvPicPr>
            <p:cNvPr id="7" name="图片 6" descr="医疗1"/>
            <p:cNvPicPr>
              <a:picLocks noChangeAspect="1"/>
            </p:cNvPicPr>
            <p:nvPr/>
          </p:nvPicPr>
          <p:blipFill>
            <a:blip r:embed="rId9" cstate="email">
              <a:extLst>
                <a:ext uri="{28A0092B-C50C-407E-A947-70E740481C1C}">
                  <a14:useLocalDpi xmlns:a14="http://schemas.microsoft.com/office/drawing/2010/main"/>
                </a:ext>
              </a:extLst>
            </a:blip>
            <a:srcRect t="-15712"/>
            <a:stretch>
              <a:fillRect/>
            </a:stretch>
          </p:blipFill>
          <p:spPr>
            <a:xfrm>
              <a:off x="11726" y="5751"/>
              <a:ext cx="975" cy="838"/>
            </a:xfrm>
            <a:prstGeom prst="rect">
              <a:avLst/>
            </a:prstGeom>
          </p:spPr>
        </p:pic>
        <p:sp>
          <p:nvSpPr>
            <p:cNvPr id="28" name="文本框 27"/>
            <p:cNvSpPr txBox="1"/>
            <p:nvPr/>
          </p:nvSpPr>
          <p:spPr>
            <a:xfrm>
              <a:off x="1352" y="5625"/>
              <a:ext cx="4917" cy="3197"/>
            </a:xfrm>
            <a:prstGeom prst="rect">
              <a:avLst/>
            </a:prstGeom>
            <a:noFill/>
          </p:spPr>
          <p:txBody>
            <a:bodyPr wrap="square" rtlCol="0">
              <a:spAutoFit/>
            </a:bodyPr>
            <a:lstStyle/>
            <a:p>
              <a:pPr algn="just" fontAlgn="auto"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肺组织最初有充血、水肿，接着有中性粒细胞、淋巴细胞浸润继而出现大量单核细胞，其中常有结核菌。渗出性病变如发生在浆膜腔，则渗出物以浆液为主，纤维蛋白质和细胞成分较少。</a:t>
              </a:r>
            </a:p>
          </p:txBody>
        </p:sp>
        <p:sp>
          <p:nvSpPr>
            <p:cNvPr id="32" name="文本框 31"/>
            <p:cNvSpPr txBox="1"/>
            <p:nvPr/>
          </p:nvSpPr>
          <p:spPr>
            <a:xfrm>
              <a:off x="12899" y="5879"/>
              <a:ext cx="4705" cy="2688"/>
            </a:xfrm>
            <a:prstGeom prst="rect">
              <a:avLst/>
            </a:prstGeom>
            <a:noFill/>
          </p:spPr>
          <p:txBody>
            <a:bodyPr wrap="square" rtlCol="0">
              <a:spAutoFit/>
            </a:bodyPr>
            <a:lstStyle/>
            <a:p>
              <a:pPr algn="just" fontAlgn="auto" hangingPunct="0">
                <a:lnSpc>
                  <a:spcPct val="150000"/>
                </a:lnSpc>
                <a:buClr>
                  <a:srgbClr val="34B8F6"/>
                </a:buClr>
              </a:pPr>
              <a:r>
                <a:rPr lang="zh-CN" altLang="en-US" sz="1400">
                  <a:solidFill>
                    <a:schemeClr val="tx1">
                      <a:lumMod val="85000"/>
                      <a:lumOff val="15000"/>
                    </a:schemeClr>
                  </a:solidFill>
                  <a:latin typeface="思源宋体" panose="02020400000000000000" charset="-122"/>
                  <a:ea typeface="思源宋体" panose="02020400000000000000" charset="-122"/>
                  <a:cs typeface="+mn-ea"/>
                  <a:sym typeface="+mn-lt"/>
                </a:rPr>
                <a:t>其特点是结核结节的形成。结核结节是具有特征行的肉芽组织以多层放射形排列的类上皮细胞为主要成分，其间有多核的结核巨细胞，其外围是淋巴细胞浸润。</a:t>
              </a:r>
            </a:p>
          </p:txBody>
        </p:sp>
        <p:grpSp>
          <p:nvGrpSpPr>
            <p:cNvPr id="11" name="组合 10"/>
            <p:cNvGrpSpPr/>
            <p:nvPr/>
          </p:nvGrpSpPr>
          <p:grpSpPr>
            <a:xfrm>
              <a:off x="7695" y="4658"/>
              <a:ext cx="4517" cy="3022"/>
              <a:chOff x="7540" y="4406"/>
              <a:chExt cx="4517" cy="3022"/>
            </a:xfrm>
          </p:grpSpPr>
          <p:sp>
            <p:nvSpPr>
              <p:cNvPr id="8" name="椭圆 7"/>
              <p:cNvSpPr/>
              <p:nvPr/>
            </p:nvSpPr>
            <p:spPr>
              <a:xfrm>
                <a:off x="7862" y="4428"/>
                <a:ext cx="3019" cy="2979"/>
              </a:xfrm>
              <a:prstGeom prst="ellipse">
                <a:avLst/>
              </a:prstGeom>
              <a:solidFill>
                <a:srgbClr val="91B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关注肺部健康"/>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7540" y="4406"/>
                <a:ext cx="4517" cy="3022"/>
              </a:xfrm>
              <a:prstGeom prst="rect">
                <a:avLst/>
              </a:prstGeom>
            </p:spPr>
          </p:pic>
        </p:gr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结核病的基本知识</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5" name="组合 4"/>
          <p:cNvGrpSpPr/>
          <p:nvPr/>
        </p:nvGrpSpPr>
        <p:grpSpPr>
          <a:xfrm>
            <a:off x="880745" y="1639570"/>
            <a:ext cx="10867390" cy="4813300"/>
            <a:chOff x="1387" y="2582"/>
            <a:chExt cx="17114" cy="7580"/>
          </a:xfrm>
        </p:grpSpPr>
        <p:sp>
          <p:nvSpPr>
            <p:cNvPr id="2" name="文本框 1"/>
            <p:cNvSpPr txBox="1"/>
            <p:nvPr/>
          </p:nvSpPr>
          <p:spPr>
            <a:xfrm>
              <a:off x="1387" y="3307"/>
              <a:ext cx="9453" cy="1670"/>
            </a:xfrm>
            <a:prstGeom prst="rect">
              <a:avLst/>
            </a:prstGeom>
            <a:noFill/>
          </p:spPr>
          <p:txBody>
            <a:bodyPr wrap="square" rtlCol="0" anchor="t">
              <a:spAutoFit/>
            </a:bodyPr>
            <a:lstStyle/>
            <a:p>
              <a:pPr algn="l" hangingPunct="0">
                <a:lnSpc>
                  <a:spcPct val="150000"/>
                </a:lnSpc>
                <a:buClr>
                  <a:srgbClr val="F50101"/>
                </a:buClr>
                <a:buSzTx/>
                <a:buFont typeface="Wingdings" panose="05000000000000000000" pitchFamily="2" charset="2"/>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肺结核病人 (主要是空洞型肺结核)从呼吸道排出大量带菌微滴。吸入这些带菌微滴即可造成感染。直径小于 5μm 的微滴能到达肺泡，因此其致病性最强。到达肺泡的结核杆菌趋化和吸引巨噬细胞，并为巨噬细胞所吞噬。</a:t>
              </a:r>
            </a:p>
          </p:txBody>
        </p:sp>
        <p:sp>
          <p:nvSpPr>
            <p:cNvPr id="3" name="文本框 2"/>
            <p:cNvSpPr txBox="1"/>
            <p:nvPr/>
          </p:nvSpPr>
          <p:spPr>
            <a:xfrm>
              <a:off x="1387" y="2582"/>
              <a:ext cx="3655" cy="725"/>
            </a:xfrm>
            <a:prstGeom prst="rect">
              <a:avLst/>
            </a:prstGeom>
            <a:noFill/>
          </p:spPr>
          <p:txBody>
            <a:bodyPr wrap="none" rtlCol="0" anchor="t">
              <a:spAutoFit/>
            </a:bodyPr>
            <a:lstStyle/>
            <a:p>
              <a:pPr algn="l"/>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病因及发病机制</a:t>
              </a:r>
            </a:p>
          </p:txBody>
        </p:sp>
        <p:sp>
          <p:nvSpPr>
            <p:cNvPr id="4" name="文本框 3"/>
            <p:cNvSpPr txBox="1"/>
            <p:nvPr/>
          </p:nvSpPr>
          <p:spPr>
            <a:xfrm>
              <a:off x="1387" y="6567"/>
              <a:ext cx="1250" cy="725"/>
            </a:xfrm>
            <a:prstGeom prst="rect">
              <a:avLst/>
            </a:prstGeom>
            <a:noFill/>
          </p:spPr>
          <p:txBody>
            <a:bodyPr wrap="none" rtlCol="0" anchor="t">
              <a:spAutoFit/>
            </a:bodyPr>
            <a:lstStyle/>
            <a:p>
              <a:pPr algn="l"/>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途径</a:t>
              </a:r>
            </a:p>
          </p:txBody>
        </p:sp>
        <p:sp>
          <p:nvSpPr>
            <p:cNvPr id="6" name="文本框 5"/>
            <p:cNvSpPr txBox="1"/>
            <p:nvPr/>
          </p:nvSpPr>
          <p:spPr>
            <a:xfrm>
              <a:off x="1387" y="7511"/>
              <a:ext cx="9454" cy="1670"/>
            </a:xfrm>
            <a:prstGeom prst="rect">
              <a:avLst/>
            </a:prstGeom>
            <a:noFill/>
            <a:ln>
              <a:noFill/>
            </a:ln>
          </p:spPr>
          <p:txBody>
            <a:bodyPr wrap="square" rtlCol="0">
              <a:spAutoFit/>
            </a:bodyPr>
            <a:lstStyle/>
            <a:p>
              <a:pPr algn="just"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在有效细胞免疫建立以前，巨细胞将其杀灭的能力很有限，结核杆菌在细胞内繁殖，一方面可引起局部炎症，另一方面可发生全身性血源性播散，成为以后肺外结核病发生的根源。</a:t>
              </a:r>
            </a:p>
          </p:txBody>
        </p:sp>
        <p:cxnSp>
          <p:nvCxnSpPr>
            <p:cNvPr id="10" name="直接连接符 9"/>
            <p:cNvCxnSpPr/>
            <p:nvPr/>
          </p:nvCxnSpPr>
          <p:spPr>
            <a:xfrm>
              <a:off x="1574" y="5718"/>
              <a:ext cx="8954"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pic>
          <p:nvPicPr>
            <p:cNvPr id="13" name="图片 12" descr="可商用保护肺部"/>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459" y="3120"/>
              <a:ext cx="7043" cy="7043"/>
            </a:xfrm>
            <a:prstGeom prst="rect">
              <a:avLst/>
            </a:prstGeom>
          </p:spPr>
        </p:pic>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6384290" y="-1775460"/>
            <a:ext cx="11602085" cy="1040892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 27" descr="4"/>
          <p:cNvPicPr>
            <a:picLocks noChangeAspect="1"/>
          </p:cNvPicPr>
          <p:nvPr/>
        </p:nvPicPr>
        <p:blipFill>
          <a:blip r:embed="rId4" cstate="email">
            <a:alphaModFix amt="24000"/>
            <a:extLst>
              <a:ext uri="{28A0092B-C50C-407E-A947-70E740481C1C}">
                <a14:useLocalDpi xmlns:a14="http://schemas.microsoft.com/office/drawing/2010/main"/>
              </a:ext>
            </a:extLst>
          </a:blip>
          <a:stretch>
            <a:fillRect/>
          </a:stretch>
        </p:blipFill>
        <p:spPr>
          <a:xfrm flipV="1">
            <a:off x="7141210" y="-211455"/>
            <a:ext cx="5887720" cy="3311525"/>
          </a:xfrm>
          <a:prstGeom prst="rect">
            <a:avLst/>
          </a:prstGeom>
        </p:spPr>
      </p:pic>
      <p:sp>
        <p:nvSpPr>
          <p:cNvPr id="5" name="PA_矩形 8"/>
          <p:cNvSpPr/>
          <p:nvPr>
            <p:custDataLst>
              <p:tags r:id="rId2"/>
            </p:custDataLst>
          </p:nvPr>
        </p:nvSpPr>
        <p:spPr>
          <a:xfrm>
            <a:off x="557530" y="3312160"/>
            <a:ext cx="5999480" cy="829945"/>
          </a:xfrm>
          <a:prstGeom prst="rect">
            <a:avLst/>
          </a:prstGeom>
        </p:spPr>
        <p:txBody>
          <a:bodyPr wrap="square">
            <a:spAutoFit/>
          </a:bodyPr>
          <a:lstStyle/>
          <a:p>
            <a:pPr algn="l" defTabSz="685800"/>
            <a:r>
              <a:rPr lang="zh-CN" altLang="en-US" sz="4800" b="1" kern="0" dirty="0">
                <a:solidFill>
                  <a:srgbClr val="4763B5"/>
                </a:solidFill>
                <a:latin typeface="+mj-lt"/>
                <a:ea typeface="思源黑体 CN Bold" panose="020B0800000000000000" pitchFamily="34" charset="-122"/>
              </a:rPr>
              <a:t>结核病传染性</a:t>
            </a:r>
          </a:p>
        </p:txBody>
      </p:sp>
      <p:pic>
        <p:nvPicPr>
          <p:cNvPr id="8" name="图片 7" descr="肺部健康检查矢量素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579360" y="1657350"/>
            <a:ext cx="5026660" cy="4720590"/>
          </a:xfrm>
          <a:prstGeom prst="rect">
            <a:avLst/>
          </a:prstGeom>
        </p:spPr>
      </p:pic>
      <p:sp>
        <p:nvSpPr>
          <p:cNvPr id="9" name="椭圆 8"/>
          <p:cNvSpPr/>
          <p:nvPr/>
        </p:nvSpPr>
        <p:spPr>
          <a:xfrm>
            <a:off x="5942330" y="791845"/>
            <a:ext cx="1847215" cy="1846800"/>
          </a:xfrm>
          <a:prstGeom prst="ellipse">
            <a:avLst/>
          </a:prstGeom>
          <a:ln w="666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a:latin typeface="思源黑体 CN Bold" panose="020B0800000000000000" pitchFamily="34" charset="-122"/>
                <a:ea typeface="思源黑体 CN Bold" panose="020B0800000000000000" pitchFamily="34" charset="-122"/>
              </a:rPr>
              <a:t>02</a:t>
            </a:r>
          </a:p>
        </p:txBody>
      </p:sp>
      <p:sp>
        <p:nvSpPr>
          <p:cNvPr id="10" name="文本框 9"/>
          <p:cNvSpPr txBox="1"/>
          <p:nvPr/>
        </p:nvSpPr>
        <p:spPr>
          <a:xfrm>
            <a:off x="576580" y="2304415"/>
            <a:ext cx="3887470" cy="583565"/>
          </a:xfrm>
          <a:prstGeom prst="rect">
            <a:avLst/>
          </a:prstGeom>
          <a:noFill/>
        </p:spPr>
        <p:txBody>
          <a:bodyPr wrap="square" rtlCol="0">
            <a:spAutoFit/>
          </a:bodyPr>
          <a:lstStyle/>
          <a:p>
            <a:r>
              <a:rPr lang="zh-CN" altLang="en-US" sz="3200">
                <a:solidFill>
                  <a:srgbClr val="4763B5"/>
                </a:solidFill>
                <a:latin typeface="思源黑体 CN Bold" panose="020B0800000000000000" pitchFamily="34" charset="-122"/>
                <a:ea typeface="思源黑体 CN Bold" panose="020B0800000000000000" pitchFamily="34" charset="-122"/>
              </a:rPr>
              <a:t>第二章</a:t>
            </a:r>
          </a:p>
        </p:txBody>
      </p:sp>
      <p:cxnSp>
        <p:nvCxnSpPr>
          <p:cNvPr id="12" name="直接连接符 11"/>
          <p:cNvCxnSpPr/>
          <p:nvPr/>
        </p:nvCxnSpPr>
        <p:spPr>
          <a:xfrm>
            <a:off x="690880" y="3100070"/>
            <a:ext cx="1462405" cy="0"/>
          </a:xfrm>
          <a:prstGeom prst="line">
            <a:avLst/>
          </a:prstGeom>
          <a:ln w="76200">
            <a:solidFill>
              <a:srgbClr val="4763B5"/>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557530" y="4149090"/>
            <a:ext cx="5384800" cy="1060450"/>
          </a:xfrm>
          <a:prstGeom prst="rect">
            <a:avLst/>
          </a:prstGeom>
        </p:spPr>
        <p:txBody>
          <a:bodyPr wrap="square">
            <a:spAutoFit/>
          </a:bodyPr>
          <a:lstStyle/>
          <a:p>
            <a:pPr algn="l" defTabSz="914400">
              <a:lnSpc>
                <a:spcPct val="150000"/>
              </a:lnSpc>
              <a:defRPr/>
            </a:pP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rPr>
              <a:t>Lorem ipsum dolor sit amet, consectetuer adipiscing elit. </a:t>
            </a:r>
            <a:r>
              <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sym typeface="+mn-ea"/>
              </a:rPr>
              <a:t>Lorem ipsum dolor sit amet, consectetuer adipiscing elit. </a:t>
            </a: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a:p>
            <a:pPr algn="l" defTabSz="914400">
              <a:lnSpc>
                <a:spcPct val="150000"/>
              </a:lnSpc>
              <a:defRPr/>
            </a:pPr>
            <a:endParaRPr lang="en-US" altLang="zh-CN" sz="1400" kern="0">
              <a:solidFill>
                <a:schemeClr val="tx1">
                  <a:lumMod val="50000"/>
                  <a:lumOff val="50000"/>
                </a:schemeClr>
              </a:solidFill>
              <a:latin typeface="思源黑体 CN Regular" panose="020B0500000000000000" charset="-122"/>
              <a:ea typeface="思源黑体 CN Regular"/>
              <a:cs typeface="Arial" panose="020B0604020202020204"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54" presetClass="entr" presetSubtype="0" accel="10000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strVal val="#ppt_w*0.05"/>
                                          </p:val>
                                        </p:tav>
                                        <p:tav tm="100000">
                                          <p:val>
                                            <p:strVal val="#ppt_w"/>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anim calcmode="lin" valueType="num">
                                      <p:cBhvr>
                                        <p:cTn id="13" dur="500" fill="hold"/>
                                        <p:tgtEl>
                                          <p:spTgt spid="8"/>
                                        </p:tgtEl>
                                        <p:attrNameLst>
                                          <p:attrName>ppt_x</p:attrName>
                                        </p:attrNameLst>
                                      </p:cBhvr>
                                      <p:tavLst>
                                        <p:tav tm="0">
                                          <p:val>
                                            <p:strVal val="#ppt_x-.2"/>
                                          </p:val>
                                        </p:tav>
                                        <p:tav tm="100000">
                                          <p:val>
                                            <p:strVal val="#ppt_x"/>
                                          </p:val>
                                        </p:tav>
                                      </p:tavLst>
                                    </p:anim>
                                    <p:anim calcmode="lin" valueType="num">
                                      <p:cBhvr>
                                        <p:cTn id="14" dur="500" fill="hold"/>
                                        <p:tgtEl>
                                          <p:spTgt spid="8"/>
                                        </p:tgtEl>
                                        <p:attrNameLst>
                                          <p:attrName>ppt_y</p:attrName>
                                        </p:attrNameLst>
                                      </p:cBhvr>
                                      <p:tavLst>
                                        <p:tav tm="0">
                                          <p:val>
                                            <p:strVal val="#ppt_y"/>
                                          </p:val>
                                        </p:tav>
                                        <p:tav tm="100000">
                                          <p:val>
                                            <p:strVal val="#ppt_y"/>
                                          </p:val>
                                        </p:tav>
                                      </p:tavLst>
                                    </p:anim>
                                    <p:animEffect transition="in" filter="fade">
                                      <p:cBhvr>
                                        <p:cTn id="15" dur="500"/>
                                        <p:tgtEl>
                                          <p:spTgt spid="8"/>
                                        </p:tgtEl>
                                      </p:cBhvr>
                                    </p:animEffect>
                                  </p:childTnLst>
                                </p:cTn>
                              </p:par>
                              <p:par>
                                <p:cTn id="16" presetID="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500"/>
                            </p:stCondLst>
                            <p:childTnLst>
                              <p:par>
                                <p:cTn id="21" presetID="24"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to="" calcmode="lin" valueType="num">
                                      <p:cBhvr>
                                        <p:cTn id="23" dur="1" fill="hold"/>
                                        <p:tgtEl>
                                          <p:spTgt spid="10"/>
                                        </p:tgtEl>
                                      </p:cBhvr>
                                    </p:anim>
                                  </p:childTnLst>
                                </p:cTn>
                              </p:par>
                            </p:childTnLst>
                          </p:cTn>
                        </p:par>
                        <p:par>
                          <p:cTn id="24" fill="hold" nodeType="afterGroup">
                            <p:stCondLst>
                              <p:cond delay="501"/>
                            </p:stCondLst>
                            <p:childTnLst>
                              <p:par>
                                <p:cTn id="25" presetID="24"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to="" calcmode="lin" valueType="num">
                                      <p:cBhvr>
                                        <p:cTn id="27" dur="1" fill="hold"/>
                                        <p:tgtEl>
                                          <p:spTgt spid="12"/>
                                        </p:tgtEl>
                                      </p:cBhvr>
                                    </p:anim>
                                  </p:childTnLst>
                                </p:cTn>
                              </p:par>
                            </p:childTnLst>
                          </p:cTn>
                        </p:par>
                        <p:par>
                          <p:cTn id="28" fill="hold" nodeType="afterGroup">
                            <p:stCondLst>
                              <p:cond delay="502"/>
                            </p:stCondLst>
                            <p:childTnLst>
                              <p:par>
                                <p:cTn id="29" presetID="24"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to="" calcmode="lin" valueType="num">
                                      <p:cBhvr>
                                        <p:cTn id="31" dur="1" fill="hold"/>
                                        <p:tgtEl>
                                          <p:spTgt spid="5"/>
                                        </p:tgtEl>
                                      </p:cBhvr>
                                    </p:anim>
                                  </p:childTnLst>
                                </p:cTn>
                              </p:par>
                            </p:childTnLst>
                          </p:cTn>
                        </p:par>
                        <p:par>
                          <p:cTn id="32" fill="hold" nodeType="afterGroup">
                            <p:stCondLst>
                              <p:cond delay="503"/>
                            </p:stCondLst>
                            <p:childTnLst>
                              <p:par>
                                <p:cTn id="33" presetID="24" presetClass="entr" presetSubtype="0"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 to="" calcmode="lin" valueType="num">
                                      <p:cBhvr>
                                        <p:cTn id="35"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9" grpId="0" animBg="1"/>
      <p:bldP spid="10"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椭圆 8"/>
          <p:cNvSpPr/>
          <p:nvPr/>
        </p:nvSpPr>
        <p:spPr>
          <a:xfrm>
            <a:off x="-349885" y="0"/>
            <a:ext cx="1116330" cy="1057910"/>
          </a:xfrm>
          <a:prstGeom prst="ellipse">
            <a:avLst/>
          </a:prstGeom>
          <a:ln w="666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800">
              <a:latin typeface="思源黑体 CN Bold" panose="020B0800000000000000" pitchFamily="34" charset="-122"/>
              <a:ea typeface="思源黑体 CN Bold" panose="020B0800000000000000" pitchFamily="34" charset="-122"/>
            </a:endParaRPr>
          </a:p>
        </p:txBody>
      </p:sp>
      <p:sp>
        <p:nvSpPr>
          <p:cNvPr id="24" name="文本框 23"/>
          <p:cNvSpPr txBox="1"/>
          <p:nvPr/>
        </p:nvSpPr>
        <p:spPr>
          <a:xfrm>
            <a:off x="880745" y="298305"/>
            <a:ext cx="2774066" cy="460375"/>
          </a:xfrm>
          <a:prstGeom prst="rect">
            <a:avLst/>
          </a:prstGeom>
          <a:noFill/>
        </p:spPr>
        <p:txBody>
          <a:bodyPr wrap="square" rtlCol="0">
            <a:spAutoFit/>
          </a:bodyPr>
          <a:lstStyle/>
          <a:p>
            <a:r>
              <a:rPr lang="zh-CN" altLang="en-US" sz="2400">
                <a:solidFill>
                  <a:schemeClr val="tx1">
                    <a:lumMod val="85000"/>
                    <a:lumOff val="15000"/>
                  </a:schemeClr>
                </a:solidFill>
                <a:latin typeface="思源黑体 CN Regular" panose="020B0500000000000000" charset="-122"/>
                <a:ea typeface="思源黑体 CN Regular"/>
                <a:cs typeface="+mn-ea"/>
                <a:sym typeface="+mn-lt"/>
              </a:rPr>
              <a:t>结核病的传染性</a:t>
            </a:r>
          </a:p>
        </p:txBody>
      </p:sp>
      <p:sp>
        <p:nvSpPr>
          <p:cNvPr id="49" name="矩形 48"/>
          <p:cNvSpPr/>
          <p:nvPr/>
        </p:nvSpPr>
        <p:spPr>
          <a:xfrm>
            <a:off x="880745" y="663575"/>
            <a:ext cx="4332605" cy="332740"/>
          </a:xfrm>
          <a:prstGeom prst="rect">
            <a:avLst/>
          </a:prstGeom>
        </p:spPr>
        <p:txBody>
          <a:bodyPr wrap="square">
            <a:spAutoFit/>
          </a:bodyPr>
          <a:lstStyle/>
          <a:p>
            <a:pPr defTabSz="914400">
              <a:lnSpc>
                <a:spcPct val="150000"/>
              </a:lnSpc>
              <a:defRPr/>
            </a:pPr>
            <a:r>
              <a:rPr lang="en-US" altLang="zh-CN" sz="1050" kern="0">
                <a:solidFill>
                  <a:schemeClr val="tx1">
                    <a:lumMod val="50000"/>
                    <a:lumOff val="50000"/>
                  </a:schemeClr>
                </a:solidFill>
                <a:ea typeface="思源黑体 CN Bold" panose="020B0800000000000000" pitchFamily="34" charset="-122"/>
                <a:cs typeface="Arial" panose="020B0604020202020204" pitchFamily="34" charset="0"/>
              </a:rPr>
              <a:t>Lorem ipsum dolor sit amet, consectetuer adipiscing elit. </a:t>
            </a:r>
          </a:p>
        </p:txBody>
      </p:sp>
      <p:grpSp>
        <p:nvGrpSpPr>
          <p:cNvPr id="2" name="组合 1"/>
          <p:cNvGrpSpPr/>
          <p:nvPr/>
        </p:nvGrpSpPr>
        <p:grpSpPr>
          <a:xfrm>
            <a:off x="0" y="1492250"/>
            <a:ext cx="12094210" cy="4546600"/>
            <a:chOff x="0" y="2350"/>
            <a:chExt cx="19046" cy="7160"/>
          </a:xfrm>
        </p:grpSpPr>
        <p:grpSp>
          <p:nvGrpSpPr>
            <p:cNvPr id="27" name="组合 26"/>
            <p:cNvGrpSpPr/>
            <p:nvPr/>
          </p:nvGrpSpPr>
          <p:grpSpPr>
            <a:xfrm>
              <a:off x="0" y="2350"/>
              <a:ext cx="19046" cy="5079"/>
              <a:chOff x="1500" y="2350"/>
              <a:chExt cx="16218" cy="5079"/>
            </a:xfrm>
          </p:grpSpPr>
          <p:pic>
            <p:nvPicPr>
              <p:cNvPr id="5" name="图片 4" descr="IMG_4075 拷贝"/>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500" y="2350"/>
                <a:ext cx="16200" cy="5079"/>
              </a:xfrm>
              <a:prstGeom prst="rect">
                <a:avLst/>
              </a:prstGeom>
            </p:spPr>
          </p:pic>
          <p:sp>
            <p:nvSpPr>
              <p:cNvPr id="7" name="矩形 6"/>
              <p:cNvSpPr/>
              <p:nvPr/>
            </p:nvSpPr>
            <p:spPr>
              <a:xfrm>
                <a:off x="1500" y="2350"/>
                <a:ext cx="16218" cy="5074"/>
              </a:xfrm>
              <a:prstGeom prst="rect">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6" name="矩形: 圆角 22"/>
            <p:cNvSpPr/>
            <p:nvPr/>
          </p:nvSpPr>
          <p:spPr>
            <a:xfrm>
              <a:off x="1858" y="4052"/>
              <a:ext cx="4119" cy="5459"/>
            </a:xfrm>
            <a:custGeom>
              <a:avLst/>
              <a:gdLst>
                <a:gd name="connsiteX0" fmla="*/ 0 w 3487810"/>
                <a:gd name="connsiteY0" fmla="*/ 0 h 4621846"/>
                <a:gd name="connsiteX1" fmla="*/ 0 w 3487810"/>
                <a:gd name="connsiteY1" fmla="*/ 0 h 4621846"/>
                <a:gd name="connsiteX2" fmla="*/ 3487810 w 3487810"/>
                <a:gd name="connsiteY2" fmla="*/ 0 h 4621846"/>
                <a:gd name="connsiteX3" fmla="*/ 3487810 w 3487810"/>
                <a:gd name="connsiteY3" fmla="*/ 0 h 4621846"/>
                <a:gd name="connsiteX4" fmla="*/ 3487810 w 3487810"/>
                <a:gd name="connsiteY4" fmla="*/ 4621846 h 4621846"/>
                <a:gd name="connsiteX5" fmla="*/ 3487810 w 3487810"/>
                <a:gd name="connsiteY5" fmla="*/ 4621846 h 4621846"/>
                <a:gd name="connsiteX6" fmla="*/ 0 w 3487810"/>
                <a:gd name="connsiteY6" fmla="*/ 4621846 h 4621846"/>
                <a:gd name="connsiteX7" fmla="*/ 0 w 3487810"/>
                <a:gd name="connsiteY7" fmla="*/ 4621846 h 4621846"/>
                <a:gd name="connsiteX8" fmla="*/ 0 w 3487810"/>
                <a:gd name="connsiteY8" fmla="*/ 0 h 4621846"/>
                <a:gd name="connsiteX0-1" fmla="*/ 695325 w 4183135"/>
                <a:gd name="connsiteY0-2" fmla="*/ 1615442 h 6237288"/>
                <a:gd name="connsiteX1-3" fmla="*/ 0 w 4183135"/>
                <a:gd name="connsiteY1-4" fmla="*/ 0 h 6237288"/>
                <a:gd name="connsiteX2-5" fmla="*/ 695325 w 4183135"/>
                <a:gd name="connsiteY2-6" fmla="*/ 1615442 h 6237288"/>
                <a:gd name="connsiteX3-7" fmla="*/ 4183135 w 4183135"/>
                <a:gd name="connsiteY3-8" fmla="*/ 1615442 h 6237288"/>
                <a:gd name="connsiteX4-9" fmla="*/ 4183135 w 4183135"/>
                <a:gd name="connsiteY4-10" fmla="*/ 1615442 h 6237288"/>
                <a:gd name="connsiteX5-11" fmla="*/ 4183135 w 4183135"/>
                <a:gd name="connsiteY5-12" fmla="*/ 6237288 h 6237288"/>
                <a:gd name="connsiteX6-13" fmla="*/ 4183135 w 4183135"/>
                <a:gd name="connsiteY6-14" fmla="*/ 6237288 h 6237288"/>
                <a:gd name="connsiteX7-15" fmla="*/ 695325 w 4183135"/>
                <a:gd name="connsiteY7-16" fmla="*/ 6237288 h 6237288"/>
                <a:gd name="connsiteX8-17" fmla="*/ 695325 w 4183135"/>
                <a:gd name="connsiteY8-18" fmla="*/ 6237288 h 6237288"/>
                <a:gd name="connsiteX9" fmla="*/ 695325 w 4183135"/>
                <a:gd name="connsiteY9" fmla="*/ 1615442 h 6237288"/>
                <a:gd name="connsiteX0-19" fmla="*/ 0 w 3487810"/>
                <a:gd name="connsiteY0-20" fmla="*/ 0 h 4621846"/>
                <a:gd name="connsiteX1-21" fmla="*/ 0 w 3487810"/>
                <a:gd name="connsiteY1-22" fmla="*/ 0 h 4621846"/>
                <a:gd name="connsiteX2-23" fmla="*/ 3487810 w 3487810"/>
                <a:gd name="connsiteY2-24" fmla="*/ 0 h 4621846"/>
                <a:gd name="connsiteX3-25" fmla="*/ 3487810 w 3487810"/>
                <a:gd name="connsiteY3-26" fmla="*/ 0 h 4621846"/>
                <a:gd name="connsiteX4-27" fmla="*/ 3487810 w 3487810"/>
                <a:gd name="connsiteY4-28" fmla="*/ 4621846 h 4621846"/>
                <a:gd name="connsiteX5-29" fmla="*/ 3487810 w 3487810"/>
                <a:gd name="connsiteY5-30" fmla="*/ 4621846 h 4621846"/>
                <a:gd name="connsiteX6-31" fmla="*/ 0 w 3487810"/>
                <a:gd name="connsiteY6-32" fmla="*/ 4621846 h 4621846"/>
                <a:gd name="connsiteX7-33" fmla="*/ 0 w 3487810"/>
                <a:gd name="connsiteY7-34" fmla="*/ 4621846 h 4621846"/>
                <a:gd name="connsiteX8-35" fmla="*/ 0 w 3487810"/>
                <a:gd name="connsiteY8-36" fmla="*/ 0 h 462184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3487810" h="4621846">
                  <a:moveTo>
                    <a:pt x="0" y="0"/>
                  </a:moveTo>
                  <a:lnTo>
                    <a:pt x="0" y="0"/>
                  </a:lnTo>
                  <a:lnTo>
                    <a:pt x="3487810" y="0"/>
                  </a:lnTo>
                  <a:lnTo>
                    <a:pt x="3487810" y="0"/>
                  </a:lnTo>
                  <a:lnTo>
                    <a:pt x="3487810" y="4621846"/>
                  </a:lnTo>
                  <a:lnTo>
                    <a:pt x="3487810" y="4621846"/>
                  </a:lnTo>
                  <a:lnTo>
                    <a:pt x="0" y="4621846"/>
                  </a:lnTo>
                  <a:lnTo>
                    <a:pt x="0" y="4621846"/>
                  </a:lnTo>
                  <a:lnTo>
                    <a:pt x="0" y="0"/>
                  </a:lnTo>
                  <a:close/>
                </a:path>
              </a:pathLst>
            </a:custGeom>
            <a:solidFill>
              <a:schemeClr val="bg1"/>
            </a:solidFill>
            <a:ln>
              <a:noFill/>
            </a:ln>
            <a:effectLst>
              <a:outerShdw blurRad="787400" dist="1270000" dir="5400000" sx="70000" sy="70000" algn="t" rotWithShape="0">
                <a:schemeClr val="accent2">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57" name="Rectangle 3"/>
            <p:cNvSpPr/>
            <p:nvPr/>
          </p:nvSpPr>
          <p:spPr>
            <a:xfrm>
              <a:off x="1821" y="9456"/>
              <a:ext cx="4119" cy="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5"/>
            </a:p>
          </p:txBody>
        </p:sp>
        <p:cxnSp>
          <p:nvCxnSpPr>
            <p:cNvPr id="65" name="直接连接符 64"/>
            <p:cNvCxnSpPr/>
            <p:nvPr/>
          </p:nvCxnSpPr>
          <p:spPr>
            <a:xfrm>
              <a:off x="2467" y="5272"/>
              <a:ext cx="321"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矩形: 圆角 22"/>
            <p:cNvSpPr/>
            <p:nvPr/>
          </p:nvSpPr>
          <p:spPr>
            <a:xfrm>
              <a:off x="7400" y="4052"/>
              <a:ext cx="4119" cy="5459"/>
            </a:xfrm>
            <a:custGeom>
              <a:avLst/>
              <a:gdLst>
                <a:gd name="connsiteX0" fmla="*/ 0 w 3487810"/>
                <a:gd name="connsiteY0" fmla="*/ 0 h 4621846"/>
                <a:gd name="connsiteX1" fmla="*/ 0 w 3487810"/>
                <a:gd name="connsiteY1" fmla="*/ 0 h 4621846"/>
                <a:gd name="connsiteX2" fmla="*/ 3487810 w 3487810"/>
                <a:gd name="connsiteY2" fmla="*/ 0 h 4621846"/>
                <a:gd name="connsiteX3" fmla="*/ 3487810 w 3487810"/>
                <a:gd name="connsiteY3" fmla="*/ 0 h 4621846"/>
                <a:gd name="connsiteX4" fmla="*/ 3487810 w 3487810"/>
                <a:gd name="connsiteY4" fmla="*/ 4621846 h 4621846"/>
                <a:gd name="connsiteX5" fmla="*/ 3487810 w 3487810"/>
                <a:gd name="connsiteY5" fmla="*/ 4621846 h 4621846"/>
                <a:gd name="connsiteX6" fmla="*/ 0 w 3487810"/>
                <a:gd name="connsiteY6" fmla="*/ 4621846 h 4621846"/>
                <a:gd name="connsiteX7" fmla="*/ 0 w 3487810"/>
                <a:gd name="connsiteY7" fmla="*/ 4621846 h 4621846"/>
                <a:gd name="connsiteX8" fmla="*/ 0 w 3487810"/>
                <a:gd name="connsiteY8" fmla="*/ 0 h 4621846"/>
                <a:gd name="connsiteX0-1" fmla="*/ 695325 w 4183135"/>
                <a:gd name="connsiteY0-2" fmla="*/ 1615442 h 6237288"/>
                <a:gd name="connsiteX1-3" fmla="*/ 0 w 4183135"/>
                <a:gd name="connsiteY1-4" fmla="*/ 0 h 6237288"/>
                <a:gd name="connsiteX2-5" fmla="*/ 695325 w 4183135"/>
                <a:gd name="connsiteY2-6" fmla="*/ 1615442 h 6237288"/>
                <a:gd name="connsiteX3-7" fmla="*/ 4183135 w 4183135"/>
                <a:gd name="connsiteY3-8" fmla="*/ 1615442 h 6237288"/>
                <a:gd name="connsiteX4-9" fmla="*/ 4183135 w 4183135"/>
                <a:gd name="connsiteY4-10" fmla="*/ 1615442 h 6237288"/>
                <a:gd name="connsiteX5-11" fmla="*/ 4183135 w 4183135"/>
                <a:gd name="connsiteY5-12" fmla="*/ 6237288 h 6237288"/>
                <a:gd name="connsiteX6-13" fmla="*/ 4183135 w 4183135"/>
                <a:gd name="connsiteY6-14" fmla="*/ 6237288 h 6237288"/>
                <a:gd name="connsiteX7-15" fmla="*/ 695325 w 4183135"/>
                <a:gd name="connsiteY7-16" fmla="*/ 6237288 h 6237288"/>
                <a:gd name="connsiteX8-17" fmla="*/ 695325 w 4183135"/>
                <a:gd name="connsiteY8-18" fmla="*/ 6237288 h 6237288"/>
                <a:gd name="connsiteX9" fmla="*/ 695325 w 4183135"/>
                <a:gd name="connsiteY9" fmla="*/ 1615442 h 6237288"/>
                <a:gd name="connsiteX0-19" fmla="*/ 0 w 3487810"/>
                <a:gd name="connsiteY0-20" fmla="*/ 0 h 4621846"/>
                <a:gd name="connsiteX1-21" fmla="*/ 0 w 3487810"/>
                <a:gd name="connsiteY1-22" fmla="*/ 0 h 4621846"/>
                <a:gd name="connsiteX2-23" fmla="*/ 3487810 w 3487810"/>
                <a:gd name="connsiteY2-24" fmla="*/ 0 h 4621846"/>
                <a:gd name="connsiteX3-25" fmla="*/ 3487810 w 3487810"/>
                <a:gd name="connsiteY3-26" fmla="*/ 0 h 4621846"/>
                <a:gd name="connsiteX4-27" fmla="*/ 3487810 w 3487810"/>
                <a:gd name="connsiteY4-28" fmla="*/ 4621846 h 4621846"/>
                <a:gd name="connsiteX5-29" fmla="*/ 3487810 w 3487810"/>
                <a:gd name="connsiteY5-30" fmla="*/ 4621846 h 4621846"/>
                <a:gd name="connsiteX6-31" fmla="*/ 0 w 3487810"/>
                <a:gd name="connsiteY6-32" fmla="*/ 4621846 h 4621846"/>
                <a:gd name="connsiteX7-33" fmla="*/ 0 w 3487810"/>
                <a:gd name="connsiteY7-34" fmla="*/ 4621846 h 4621846"/>
                <a:gd name="connsiteX8-35" fmla="*/ 0 w 3487810"/>
                <a:gd name="connsiteY8-36" fmla="*/ 0 h 462184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3487810" h="4621846">
                  <a:moveTo>
                    <a:pt x="0" y="0"/>
                  </a:moveTo>
                  <a:lnTo>
                    <a:pt x="0" y="0"/>
                  </a:lnTo>
                  <a:lnTo>
                    <a:pt x="3487810" y="0"/>
                  </a:lnTo>
                  <a:lnTo>
                    <a:pt x="3487810" y="0"/>
                  </a:lnTo>
                  <a:lnTo>
                    <a:pt x="3487810" y="4621846"/>
                  </a:lnTo>
                  <a:lnTo>
                    <a:pt x="3487810" y="4621846"/>
                  </a:lnTo>
                  <a:lnTo>
                    <a:pt x="0" y="4621846"/>
                  </a:lnTo>
                  <a:lnTo>
                    <a:pt x="0" y="4621846"/>
                  </a:lnTo>
                  <a:lnTo>
                    <a:pt x="0" y="0"/>
                  </a:lnTo>
                  <a:close/>
                </a:path>
              </a:pathLst>
            </a:custGeom>
            <a:solidFill>
              <a:schemeClr val="bg1"/>
            </a:solidFill>
            <a:ln>
              <a:noFill/>
            </a:ln>
            <a:effectLst>
              <a:outerShdw blurRad="787400" dist="1270000" dir="5400000" sx="70000" sy="70000" algn="t" rotWithShape="0">
                <a:schemeClr val="accent2">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4" name="Rectangle 3"/>
            <p:cNvSpPr/>
            <p:nvPr/>
          </p:nvSpPr>
          <p:spPr>
            <a:xfrm>
              <a:off x="7363" y="9456"/>
              <a:ext cx="4119" cy="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5"/>
            </a:p>
          </p:txBody>
        </p:sp>
        <p:cxnSp>
          <p:nvCxnSpPr>
            <p:cNvPr id="15" name="直接连接符 14"/>
            <p:cNvCxnSpPr/>
            <p:nvPr/>
          </p:nvCxnSpPr>
          <p:spPr>
            <a:xfrm>
              <a:off x="8009" y="5272"/>
              <a:ext cx="321"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矩形: 圆角 22"/>
            <p:cNvSpPr/>
            <p:nvPr/>
          </p:nvSpPr>
          <p:spPr>
            <a:xfrm>
              <a:off x="12941" y="4052"/>
              <a:ext cx="4119" cy="5459"/>
            </a:xfrm>
            <a:custGeom>
              <a:avLst/>
              <a:gdLst>
                <a:gd name="connsiteX0" fmla="*/ 0 w 3487810"/>
                <a:gd name="connsiteY0" fmla="*/ 0 h 4621846"/>
                <a:gd name="connsiteX1" fmla="*/ 0 w 3487810"/>
                <a:gd name="connsiteY1" fmla="*/ 0 h 4621846"/>
                <a:gd name="connsiteX2" fmla="*/ 3487810 w 3487810"/>
                <a:gd name="connsiteY2" fmla="*/ 0 h 4621846"/>
                <a:gd name="connsiteX3" fmla="*/ 3487810 w 3487810"/>
                <a:gd name="connsiteY3" fmla="*/ 0 h 4621846"/>
                <a:gd name="connsiteX4" fmla="*/ 3487810 w 3487810"/>
                <a:gd name="connsiteY4" fmla="*/ 4621846 h 4621846"/>
                <a:gd name="connsiteX5" fmla="*/ 3487810 w 3487810"/>
                <a:gd name="connsiteY5" fmla="*/ 4621846 h 4621846"/>
                <a:gd name="connsiteX6" fmla="*/ 0 w 3487810"/>
                <a:gd name="connsiteY6" fmla="*/ 4621846 h 4621846"/>
                <a:gd name="connsiteX7" fmla="*/ 0 w 3487810"/>
                <a:gd name="connsiteY7" fmla="*/ 4621846 h 4621846"/>
                <a:gd name="connsiteX8" fmla="*/ 0 w 3487810"/>
                <a:gd name="connsiteY8" fmla="*/ 0 h 4621846"/>
                <a:gd name="connsiteX0-1" fmla="*/ 695325 w 4183135"/>
                <a:gd name="connsiteY0-2" fmla="*/ 1615442 h 6237288"/>
                <a:gd name="connsiteX1-3" fmla="*/ 0 w 4183135"/>
                <a:gd name="connsiteY1-4" fmla="*/ 0 h 6237288"/>
                <a:gd name="connsiteX2-5" fmla="*/ 695325 w 4183135"/>
                <a:gd name="connsiteY2-6" fmla="*/ 1615442 h 6237288"/>
                <a:gd name="connsiteX3-7" fmla="*/ 4183135 w 4183135"/>
                <a:gd name="connsiteY3-8" fmla="*/ 1615442 h 6237288"/>
                <a:gd name="connsiteX4-9" fmla="*/ 4183135 w 4183135"/>
                <a:gd name="connsiteY4-10" fmla="*/ 1615442 h 6237288"/>
                <a:gd name="connsiteX5-11" fmla="*/ 4183135 w 4183135"/>
                <a:gd name="connsiteY5-12" fmla="*/ 6237288 h 6237288"/>
                <a:gd name="connsiteX6-13" fmla="*/ 4183135 w 4183135"/>
                <a:gd name="connsiteY6-14" fmla="*/ 6237288 h 6237288"/>
                <a:gd name="connsiteX7-15" fmla="*/ 695325 w 4183135"/>
                <a:gd name="connsiteY7-16" fmla="*/ 6237288 h 6237288"/>
                <a:gd name="connsiteX8-17" fmla="*/ 695325 w 4183135"/>
                <a:gd name="connsiteY8-18" fmla="*/ 6237288 h 6237288"/>
                <a:gd name="connsiteX9" fmla="*/ 695325 w 4183135"/>
                <a:gd name="connsiteY9" fmla="*/ 1615442 h 6237288"/>
                <a:gd name="connsiteX0-19" fmla="*/ 0 w 3487810"/>
                <a:gd name="connsiteY0-20" fmla="*/ 0 h 4621846"/>
                <a:gd name="connsiteX1-21" fmla="*/ 0 w 3487810"/>
                <a:gd name="connsiteY1-22" fmla="*/ 0 h 4621846"/>
                <a:gd name="connsiteX2-23" fmla="*/ 3487810 w 3487810"/>
                <a:gd name="connsiteY2-24" fmla="*/ 0 h 4621846"/>
                <a:gd name="connsiteX3-25" fmla="*/ 3487810 w 3487810"/>
                <a:gd name="connsiteY3-26" fmla="*/ 0 h 4621846"/>
                <a:gd name="connsiteX4-27" fmla="*/ 3487810 w 3487810"/>
                <a:gd name="connsiteY4-28" fmla="*/ 4621846 h 4621846"/>
                <a:gd name="connsiteX5-29" fmla="*/ 3487810 w 3487810"/>
                <a:gd name="connsiteY5-30" fmla="*/ 4621846 h 4621846"/>
                <a:gd name="connsiteX6-31" fmla="*/ 0 w 3487810"/>
                <a:gd name="connsiteY6-32" fmla="*/ 4621846 h 4621846"/>
                <a:gd name="connsiteX7-33" fmla="*/ 0 w 3487810"/>
                <a:gd name="connsiteY7-34" fmla="*/ 4621846 h 4621846"/>
                <a:gd name="connsiteX8-35" fmla="*/ 0 w 3487810"/>
                <a:gd name="connsiteY8-36" fmla="*/ 0 h 462184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3487810" h="4621846">
                  <a:moveTo>
                    <a:pt x="0" y="0"/>
                  </a:moveTo>
                  <a:lnTo>
                    <a:pt x="0" y="0"/>
                  </a:lnTo>
                  <a:lnTo>
                    <a:pt x="3487810" y="0"/>
                  </a:lnTo>
                  <a:lnTo>
                    <a:pt x="3487810" y="0"/>
                  </a:lnTo>
                  <a:lnTo>
                    <a:pt x="3487810" y="4621846"/>
                  </a:lnTo>
                  <a:lnTo>
                    <a:pt x="3487810" y="4621846"/>
                  </a:lnTo>
                  <a:lnTo>
                    <a:pt x="0" y="4621846"/>
                  </a:lnTo>
                  <a:lnTo>
                    <a:pt x="0" y="4621846"/>
                  </a:lnTo>
                  <a:lnTo>
                    <a:pt x="0" y="0"/>
                  </a:lnTo>
                  <a:close/>
                </a:path>
              </a:pathLst>
            </a:custGeom>
            <a:solidFill>
              <a:schemeClr val="bg1"/>
            </a:solidFill>
            <a:ln>
              <a:noFill/>
            </a:ln>
            <a:effectLst>
              <a:outerShdw blurRad="787400" dist="1270000" dir="5400000" sx="70000" sy="70000" algn="t" rotWithShape="0">
                <a:schemeClr val="accent2">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8" name="Rectangle 3"/>
            <p:cNvSpPr/>
            <p:nvPr/>
          </p:nvSpPr>
          <p:spPr>
            <a:xfrm>
              <a:off x="12904" y="9456"/>
              <a:ext cx="4119" cy="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15"/>
            </a:p>
          </p:txBody>
        </p:sp>
        <p:cxnSp>
          <p:nvCxnSpPr>
            <p:cNvPr id="19" name="直接连接符 18"/>
            <p:cNvCxnSpPr/>
            <p:nvPr/>
          </p:nvCxnSpPr>
          <p:spPr>
            <a:xfrm>
              <a:off x="13550" y="5272"/>
              <a:ext cx="321"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2262" y="5583"/>
              <a:ext cx="3311" cy="3197"/>
            </a:xfrm>
            <a:prstGeom prst="rect">
              <a:avLst/>
            </a:prstGeom>
            <a:noFill/>
          </p:spPr>
          <p:txBody>
            <a:bodyPr wrap="square" rtlCol="0" anchor="t">
              <a:spAutoFit/>
            </a:bodyPr>
            <a:lstStyle/>
            <a:p>
              <a:pPr algn="just"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相对来看，肺结核病中的一些类型常常具有传染性，而肺外结核病（如骨结核病、脑膜结核等）则不具有传染性。</a:t>
              </a:r>
              <a:endParaRPr lang="zh-CN" altLang="en-US" sz="1400" dirty="0">
                <a:solidFill>
                  <a:schemeClr val="tx1">
                    <a:lumMod val="85000"/>
                    <a:lumOff val="15000"/>
                  </a:schemeClr>
                </a:solidFill>
                <a:latin typeface="思源宋体" panose="02020400000000000000" charset="-122"/>
                <a:ea typeface="思源宋体" panose="02020400000000000000" charset="-122"/>
                <a:cs typeface="+mn-ea"/>
              </a:endParaRPr>
            </a:p>
          </p:txBody>
        </p:sp>
        <p:sp>
          <p:nvSpPr>
            <p:cNvPr id="23" name="文本框 22"/>
            <p:cNvSpPr txBox="1"/>
            <p:nvPr/>
          </p:nvSpPr>
          <p:spPr>
            <a:xfrm>
              <a:off x="7894" y="5558"/>
              <a:ext cx="3132" cy="3197"/>
            </a:xfrm>
            <a:prstGeom prst="rect">
              <a:avLst/>
            </a:prstGeom>
            <a:noFill/>
          </p:spPr>
          <p:txBody>
            <a:bodyPr wrap="square" rtlCol="0">
              <a:spAutoFit/>
            </a:bodyPr>
            <a:lstStyle/>
            <a:p>
              <a:pPr algn="just"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由于肺脏与外界相通，在肺结核病发展、恶化或形成空洞时，病变中的结核菌大量繁殖，通过支气管排出体外，造成结核菌传播。</a:t>
              </a:r>
            </a:p>
          </p:txBody>
        </p:sp>
        <p:sp>
          <p:nvSpPr>
            <p:cNvPr id="25" name="文本框 24"/>
            <p:cNvSpPr txBox="1"/>
            <p:nvPr/>
          </p:nvSpPr>
          <p:spPr>
            <a:xfrm>
              <a:off x="13454" y="5558"/>
              <a:ext cx="2656" cy="2179"/>
            </a:xfrm>
            <a:prstGeom prst="rect">
              <a:avLst/>
            </a:prstGeom>
            <a:noFill/>
          </p:spPr>
          <p:txBody>
            <a:bodyPr wrap="square" rtlCol="0">
              <a:spAutoFit/>
            </a:bodyPr>
            <a:lstStyle/>
            <a:p>
              <a:pPr algn="just" hangingPunct="0">
                <a:lnSpc>
                  <a:spcPct val="150000"/>
                </a:lnSpc>
                <a:buClr>
                  <a:srgbClr val="34B8F6"/>
                </a:buClr>
              </a:pPr>
              <a:r>
                <a:rPr lang="zh-CN" altLang="en-US" sz="1400" dirty="0">
                  <a:solidFill>
                    <a:schemeClr val="tx1">
                      <a:lumMod val="85000"/>
                      <a:lumOff val="15000"/>
                    </a:schemeClr>
                  </a:solidFill>
                  <a:latin typeface="思源宋体" panose="02020400000000000000" charset="-122"/>
                  <a:ea typeface="思源宋体" panose="02020400000000000000" charset="-122"/>
                  <a:cs typeface="+mn-ea"/>
                  <a:sym typeface="+mn-lt"/>
                </a:rPr>
                <a:t>这样的肺结核病人才具有传染性。但当病人治愈了，就不再成为传染源。</a:t>
              </a:r>
            </a:p>
          </p:txBody>
        </p:sp>
        <p:sp>
          <p:nvSpPr>
            <p:cNvPr id="21" name="文本框 20"/>
            <p:cNvSpPr txBox="1"/>
            <p:nvPr/>
          </p:nvSpPr>
          <p:spPr>
            <a:xfrm>
              <a:off x="2262" y="4384"/>
              <a:ext cx="2212" cy="725"/>
            </a:xfrm>
            <a:prstGeom prst="rect">
              <a:avLst/>
            </a:prstGeom>
            <a:noFill/>
          </p:spPr>
          <p:txBody>
            <a:bodyPr wrap="none" rtlCol="0" anchor="t">
              <a:spAutoFit/>
            </a:bodyPr>
            <a:lstStyle/>
            <a:p>
              <a:pPr algn="l"/>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非传染性</a:t>
              </a:r>
            </a:p>
          </p:txBody>
        </p:sp>
        <p:sp>
          <p:nvSpPr>
            <p:cNvPr id="22" name="文本框 21"/>
            <p:cNvSpPr txBox="1"/>
            <p:nvPr/>
          </p:nvSpPr>
          <p:spPr>
            <a:xfrm>
              <a:off x="7894" y="4384"/>
              <a:ext cx="1731" cy="725"/>
            </a:xfrm>
            <a:prstGeom prst="rect">
              <a:avLst/>
            </a:prstGeom>
            <a:noFill/>
          </p:spPr>
          <p:txBody>
            <a:bodyPr wrap="none" rtlCol="0" anchor="t">
              <a:spAutoFit/>
            </a:bodyPr>
            <a:lstStyle/>
            <a:p>
              <a:pPr algn="l"/>
              <a:r>
                <a:rPr lang="zh-CN" altLang="en-US" sz="2400" b="1" dirty="0">
                  <a:solidFill>
                    <a:srgbClr val="4763B5"/>
                  </a:solidFill>
                  <a:latin typeface="思源黑体 CN Regular" panose="020B0500000000000000" charset="-122"/>
                  <a:ea typeface="思源黑体 CN Regular"/>
                  <a:cs typeface="思源黑体 CN Regular" panose="020B0500000000000000" charset="-122"/>
                  <a:sym typeface="+mn-lt"/>
                </a:rPr>
                <a:t>传染性</a:t>
              </a:r>
            </a:p>
          </p:txBody>
        </p:sp>
        <p:sp>
          <p:nvSpPr>
            <p:cNvPr id="26" name="文本框 25"/>
            <p:cNvSpPr txBox="1"/>
            <p:nvPr/>
          </p:nvSpPr>
          <p:spPr>
            <a:xfrm>
              <a:off x="13454" y="4384"/>
              <a:ext cx="1731" cy="725"/>
            </a:xfrm>
            <a:prstGeom prst="rect">
              <a:avLst/>
            </a:prstGeom>
            <a:noFill/>
          </p:spPr>
          <p:txBody>
            <a:bodyPr wrap="none" rtlCol="0" anchor="t">
              <a:spAutoFit/>
            </a:bodyPr>
            <a:lstStyle/>
            <a:p>
              <a:pPr algn="l"/>
              <a:r>
                <a:rPr lang="zh-CN" altLang="en-US" sz="2400" b="1">
                  <a:solidFill>
                    <a:srgbClr val="4763B5"/>
                  </a:solidFill>
                  <a:latin typeface="思源黑体 CN Regular" panose="020B0500000000000000" charset="-122"/>
                  <a:ea typeface="思源黑体 CN Regular"/>
                  <a:cs typeface="思源黑体 CN Regular" panose="020B0500000000000000" charset="-122"/>
                  <a:sym typeface="+mn-lt"/>
                </a:rPr>
                <a:t>传染性</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2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201393_1*l_h_i*1_1_2"/>
  <p:tag name="KSO_WM_UNIT_INDEX" val="1_1_2"/>
  <p:tag name="KSO_WM_UNIT_LAYERLEVEL" val="1_1_1"/>
  <p:tag name="KSO_WM_UNIT_LINE_FILL_TYPE" val="2"/>
  <p:tag name="KSO_WM_UNIT_LINE_FORE_SCHEMECOLOR_INDEX" val="5"/>
  <p:tag name="KSO_WM_UNIT_TEXT_FILL_FORE_SCHEMECOLOR_INDEX" val="5"/>
  <p:tag name="KSO_WM_UNIT_TEXT_FILL_TYPE" val="1"/>
  <p:tag name="KSO_WM_UNIT_TYPE" val="l_h_i"/>
  <p:tag name="KSO_WM_UNIT_USESOURCEFORMAT_APPLY" val="1"/>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393_1*l_h_i*1_1_1"/>
  <p:tag name="KSO_WM_UNIT_INDEX" val="1_1_1"/>
  <p:tag name="KSO_WM_UNIT_LAYERLEVEL" val="1_1_1"/>
  <p:tag name="KSO_WM_UNIT_TEXT_FILL_FORE_SCHEMECOLOR_INDEX" val="2"/>
  <p:tag name="KSO_WM_UNIT_TEXT_FILL_TYPE" val="1"/>
  <p:tag name="KSO_WM_UNIT_TYPE" val="l_h_i"/>
  <p:tag name="KSO_WM_UNIT_USESOURCEFORMAT_APPLY" val="1"/>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201393_1*l_h_i*1_2_2"/>
  <p:tag name="KSO_WM_UNIT_INDEX" val="1_2_2"/>
  <p:tag name="KSO_WM_UNIT_LAYERLEVEL" val="1_1_1"/>
  <p:tag name="KSO_WM_UNIT_LINE_FILL_TYPE" val="2"/>
  <p:tag name="KSO_WM_UNIT_LINE_FORE_SCHEMECOLOR_INDEX" val="6"/>
  <p:tag name="KSO_WM_UNIT_TEXT_FILL_FORE_SCHEMECOLOR_INDEX" val="5"/>
  <p:tag name="KSO_WM_UNIT_TEXT_FILL_TYPE" val="1"/>
  <p:tag name="KSO_WM_UNIT_TYPE" val="l_h_i"/>
  <p:tag name="KSO_WM_UNIT_USESOURCEFORMAT_APPLY" val="1"/>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201393_1*l_h_i*1_2_3"/>
  <p:tag name="KSO_WM_UNIT_INDEX" val="1_2_3"/>
  <p:tag name="KSO_WM_UNIT_LAYERLEVEL" val="1_1_1"/>
  <p:tag name="KSO_WM_UNIT_TEXT_FILL_FORE_SCHEMECOLOR_INDEX" val="2"/>
  <p:tag name="KSO_WM_UNIT_TEXT_FILL_TYPE" val="1"/>
  <p:tag name="KSO_WM_UNIT_TYPE" val="l_h_i"/>
  <p:tag name="KSO_WM_UNIT_USESOURCEFORMAT_APPLY" val="1"/>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201393_1*l_h_i*1_3_3"/>
  <p:tag name="KSO_WM_UNIT_INDEX" val="1_3_3"/>
  <p:tag name="KSO_WM_UNIT_LAYERLEVEL" val="1_1_1"/>
  <p:tag name="KSO_WM_UNIT_LINE_FILL_TYPE" val="2"/>
  <p:tag name="KSO_WM_UNIT_LINE_FORE_SCHEMECOLOR_INDEX" val="7"/>
  <p:tag name="KSO_WM_UNIT_TEXT_FILL_FORE_SCHEMECOLOR_INDEX" val="5"/>
  <p:tag name="KSO_WM_UNIT_TEXT_FILL_TYPE" val="1"/>
  <p:tag name="KSO_WM_UNIT_TYPE" val="l_h_i"/>
  <p:tag name="KSO_WM_UNIT_USESOURCEFORMAT_APPLY" val="1"/>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7"/>
  <p:tag name="KSO_WM_UNIT_FILL_TYPE" val="1"/>
  <p:tag name="KSO_WM_UNIT_HIGHLIGHT" val="0"/>
  <p:tag name="KSO_WM_UNIT_ID" val="diagram20201393_1*l_h_i*1_3_2"/>
  <p:tag name="KSO_WM_UNIT_INDEX" val="1_3_2"/>
  <p:tag name="KSO_WM_UNIT_LAYERLEVEL" val="1_1_1"/>
  <p:tag name="KSO_WM_UNIT_TEXT_FILL_FORE_SCHEMECOLOR_INDEX" val="2"/>
  <p:tag name="KSO_WM_UNIT_TEXT_FILL_TYPE" val="1"/>
  <p:tag name="KSO_WM_UNIT_TYPE" val="l_h_i"/>
  <p:tag name="KSO_WM_UNIT_USESOURCEFORMAT_APPLY" val="1"/>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201393_1*l_h_i*1_2_1"/>
  <p:tag name="KSO_WM_UNIT_INDEX" val="1_2_1"/>
  <p:tag name="KSO_WM_UNIT_LAYERLEVEL" val="1_1_1"/>
  <p:tag name="KSO_WM_UNIT_TEXT_FILL_FORE_SCHEMECOLOR_INDEX" val="13"/>
  <p:tag name="KSO_WM_UNIT_TEXT_FILL_TYPE" val="1"/>
  <p:tag name="KSO_WM_UNIT_TYPE" val="l_h_i"/>
  <p:tag name="KSO_WM_UNIT_USESOURCEFORMAT_APPLY" val="1"/>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1393_1*l_h_i*1_1_3"/>
  <p:tag name="KSO_WM_UNIT_INDEX" val="1_1_3"/>
  <p:tag name="KSO_WM_UNIT_LAYERLEVEL" val="1_1_1"/>
  <p:tag name="KSO_WM_UNIT_TEXT_FILL_FORE_SCHEMECOLOR_INDEX" val="13"/>
  <p:tag name="KSO_WM_UNIT_TEXT_FILL_TYPE" val="1"/>
  <p:tag name="KSO_WM_UNIT_TYPE" val="l_h_i"/>
  <p:tag name="KSO_WM_UNIT_USESOURCEFORMAT_APPLY" val="1"/>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FILL_FORE_SCHEMECOLOR_INDEX" val="7"/>
  <p:tag name="KSO_WM_UNIT_FILL_TYPE" val="1"/>
  <p:tag name="KSO_WM_UNIT_HIGHLIGHT" val="0"/>
  <p:tag name="KSO_WM_UNIT_ID" val="diagram20201393_1*l_h_i*1_3_1"/>
  <p:tag name="KSO_WM_UNIT_INDEX" val="1_3_1"/>
  <p:tag name="KSO_WM_UNIT_LAYERLEVEL" val="1_1_1"/>
  <p:tag name="KSO_WM_UNIT_TEXT_FILL_FORE_SCHEMECOLOR_INDEX" val="13"/>
  <p:tag name="KSO_WM_UNIT_TEXT_FILL_TYPE" val="1"/>
  <p:tag name="KSO_WM_UNIT_TYPE" val="l_h_i"/>
  <p:tag name="KSO_WM_UNIT_USESOURCEFORMAT_APPLY" val="1"/>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a*1_1_1"/>
  <p:tag name="KSO_WM_UNIT_INDEX" val="1_1_1"/>
  <p:tag name="KSO_WM_UNIT_ISCONTENTSTITLE" val="0"/>
  <p:tag name="KSO_WM_UNIT_ISNUMDGMTITLE" val="0"/>
  <p:tag name="KSO_WM_UNIT_LAYERLEVEL" val="1_1_1"/>
  <p:tag name="KSO_WM_UNIT_NOCLEAR" val="0"/>
  <p:tag name="KSO_WM_UNIT_PRESET_TEXT" val="人员招聘"/>
  <p:tag name="KSO_WM_UNIT_TEXT_FILL_FORE_SCHEMECOLOR_INDEX" val="14"/>
  <p:tag name="KSO_WM_UNIT_TEXT_FILL_TYPE" val="1"/>
  <p:tag name="KSO_WM_UNIT_TYPE" val="l_h_a"/>
  <p:tag name="KSO_WM_UNIT_USESOURCEFORMAT_APPLY" val="1"/>
  <p:tag name="KSO_WM_UNIT_VALUE" val="6"/>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a*1_2_1"/>
  <p:tag name="KSO_WM_UNIT_INDEX" val="1_2_1"/>
  <p:tag name="KSO_WM_UNIT_ISCONTENTSTITLE" val="0"/>
  <p:tag name="KSO_WM_UNIT_ISNUMDGMTITLE" val="0"/>
  <p:tag name="KSO_WM_UNIT_LAYERLEVEL" val="1_1_1"/>
  <p:tag name="KSO_WM_UNIT_NOCLEAR" val="0"/>
  <p:tag name="KSO_WM_UNIT_PRESET_TEXT" val="人员培训"/>
  <p:tag name="KSO_WM_UNIT_TEXT_FILL_FORE_SCHEMECOLOR_INDEX" val="14"/>
  <p:tag name="KSO_WM_UNIT_TEXT_FILL_TYPE" val="1"/>
  <p:tag name="KSO_WM_UNIT_TYPE" val="l_h_a"/>
  <p:tag name="KSO_WM_UNIT_USESOURCEFORMAT_APPLY" val="1"/>
  <p:tag name="KSO_WM_UNIT_VALUE" val="6"/>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a*1_3_1"/>
  <p:tag name="KSO_WM_UNIT_INDEX" val="1_3_1"/>
  <p:tag name="KSO_WM_UNIT_ISCONTENTSTITLE" val="0"/>
  <p:tag name="KSO_WM_UNIT_ISNUMDGMTITLE" val="0"/>
  <p:tag name="KSO_WM_UNIT_LAYERLEVEL" val="1_1_1"/>
  <p:tag name="KSO_WM_UNIT_NOCLEAR" val="0"/>
  <p:tag name="KSO_WM_UNIT_PRESET_TEXT" val="人员考核"/>
  <p:tag name="KSO_WM_UNIT_TEXT_FILL_FORE_SCHEMECOLOR_INDEX" val="14"/>
  <p:tag name="KSO_WM_UNIT_TEXT_FILL_TYPE" val="1"/>
  <p:tag name="KSO_WM_UNIT_TYPE" val="l_h_a"/>
  <p:tag name="KSO_WM_UNIT_USESOURCEFORMAT_APPLY" val="1"/>
  <p:tag name="KSO_WM_UNIT_VALUE" val="6"/>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f*1_1_1"/>
  <p:tag name="KSO_WM_UNIT_INDEX" val="1_1_1"/>
  <p:tag name="KSO_WM_UNIT_LAYERLEVEL" val="1_1_1"/>
  <p:tag name="KSO_WM_UNIT_NOCLEAR" val="0"/>
  <p:tag name="KSO_WM_UNIT_PRESET_TEXT" val="按照公司岗位要求面试应聘人员。依据销售业绩及表现情况进行人员调岗、淘汰及更新"/>
  <p:tag name="KSO_WM_UNIT_SUBTYPE" val="a"/>
  <p:tag name="KSO_WM_UNIT_TEXT_FILL_FORE_SCHEMECOLOR_INDEX" val="13"/>
  <p:tag name="KSO_WM_UNIT_TEXT_FILL_TYPE" val="1"/>
  <p:tag name="KSO_WM_UNIT_TYPE" val="l_h_f"/>
  <p:tag name="KSO_WM_UNIT_USESOURCEFORMAT_APPLY" val="1"/>
  <p:tag name="KSO_WM_UNIT_VALUE" val="52"/>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f*1_2_1"/>
  <p:tag name="KSO_WM_UNIT_INDEX" val="1_2_1"/>
  <p:tag name="KSO_WM_UNIT_LAYERLEVEL" val="1_1_1"/>
  <p:tag name="KSO_WM_UNIT_NOCLEAR" val="0"/>
  <p:tag name="KSO_WM_UNIT_PRESET_TEXT" val="对新人进行岗前培训以及进行销售培训包括销售知识、技巧、标准化动作、企业文化及职业道德等"/>
  <p:tag name="KSO_WM_UNIT_SUBTYPE" val="a"/>
  <p:tag name="KSO_WM_UNIT_TEXT_FILL_FORE_SCHEMECOLOR_INDEX" val="13"/>
  <p:tag name="KSO_WM_UNIT_TEXT_FILL_TYPE" val="1"/>
  <p:tag name="KSO_WM_UNIT_TYPE" val="l_h_f"/>
  <p:tag name="KSO_WM_UNIT_USESOURCEFORMAT_APPLY" val="1"/>
  <p:tag name="KSO_WM_UNIT_VALUE" val="52"/>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TAG_VERSION" val="1.0"/>
  <p:tag name="KSO_WM_TEMPLATE_CATEGORY" val="diagram"/>
  <p:tag name="KSO_WM_TEMPLATE_INDEX" val="20201393"/>
  <p:tag name="KSO_WM_UNIT_COMPATIBLE" val="0"/>
  <p:tag name="KSO_WM_UNIT_DIAGRAM_ISNUMVISUAL" val="0"/>
  <p:tag name="KSO_WM_UNIT_DIAGRAM_ISREFERUNIT" val="0"/>
  <p:tag name="KSO_WM_UNIT_HIGHLIGHT" val="0"/>
  <p:tag name="KSO_WM_UNIT_ID" val="diagram20201393_1*l_h_f*1_3_1"/>
  <p:tag name="KSO_WM_UNIT_INDEX" val="1_3_1"/>
  <p:tag name="KSO_WM_UNIT_LAYERLEVEL" val="1_1_1"/>
  <p:tag name="KSO_WM_UNIT_NOCLEAR" val="0"/>
  <p:tag name="KSO_WM_UNIT_PRESET_TEXT" val="考核包括对销售人员进行业绩考核和岗位标准化销售动作考核两个方面，并根据考核结果进行人员调整"/>
  <p:tag name="KSO_WM_UNIT_SUBTYPE" val="a"/>
  <p:tag name="KSO_WM_UNIT_TEXT_FILL_FORE_SCHEMECOLOR_INDEX" val="13"/>
  <p:tag name="KSO_WM_UNIT_TEXT_FILL_TYPE" val="1"/>
  <p:tag name="KSO_WM_UNIT_TYPE" val="l_h_f"/>
  <p:tag name="KSO_WM_UNIT_USESOURCEFORMAT_APPLY" val="1"/>
  <p:tag name="KSO_WM_UNIT_VALUE" val="52"/>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176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6.xml><?xml version="1.0" encoding="utf-8"?>
<p:tagLst xmlns:a="http://schemas.openxmlformats.org/drawingml/2006/main" xmlns:r="http://schemas.openxmlformats.org/officeDocument/2006/relationships" xmlns:p="http://schemas.openxmlformats.org/presentationml/2006/main">
  <p:tag name="PA" val="v4.1.3"/>
</p:tagLst>
</file>

<file path=ppt/tags/tag67.xml><?xml version="1.0" encoding="utf-8"?>
<p:tagLst xmlns:a="http://schemas.openxmlformats.org/drawingml/2006/main" xmlns:r="http://schemas.openxmlformats.org/officeDocument/2006/relationships" xmlns:p="http://schemas.openxmlformats.org/presentationml/2006/main">
  <p:tag name="PA" val="v4.1.3"/>
</p:tagLst>
</file>

<file path=ppt/tags/tag68.xml><?xml version="1.0" encoding="utf-8"?>
<p:tagLst xmlns:a="http://schemas.openxmlformats.org/drawingml/2006/main" xmlns:r="http://schemas.openxmlformats.org/officeDocument/2006/relationships" xmlns:p="http://schemas.openxmlformats.org/presentationml/2006/main">
  <p:tag name="PA" val="v4.1.3"/>
</p:tagLst>
</file>

<file path=ppt/tags/tag69.xml><?xml version="1.0" encoding="utf-8"?>
<p:tagLst xmlns:a="http://schemas.openxmlformats.org/drawingml/2006/main" xmlns:r="http://schemas.openxmlformats.org/officeDocument/2006/relationships" xmlns:p="http://schemas.openxmlformats.org/presentationml/2006/main">
  <p:tag name="PA" val="v4.1.3"/>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1.xml><?xml version="1.0" encoding="utf-8"?>
<p:tagLst xmlns:a="http://schemas.openxmlformats.org/drawingml/2006/main" xmlns:r="http://schemas.openxmlformats.org/officeDocument/2006/relationships" xmlns:p="http://schemas.openxmlformats.org/presentationml/2006/main">
  <p:tag name="PA" val="v4.1.3"/>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0127"/>
  <p:tag name="KSO_WM_UNIT_COMPATIBLE" val="0"/>
  <p:tag name="KSO_WM_UNIT_DIAGRAM_ISNUMVISUAL" val="0"/>
  <p:tag name="KSO_WM_UNIT_DIAGRAM_ISREFERUNIT" val="0"/>
  <p:tag name="KSO_WM_UNIT_FILL_FORE_SCHEMECOLOR_INDEX" val="14"/>
  <p:tag name="KSO_WM_UNIT_FILL_TYPE" val="1"/>
  <p:tag name="KSO_WM_UNIT_HIGHLIGHT" val="0"/>
  <p:tag name="KSO_WM_UNIT_ID" val="diagram20200127_1*q_i*1_1"/>
  <p:tag name="KSO_WM_UNIT_INDEX" val="1_1"/>
  <p:tag name="KSO_WM_UNIT_LAYERLEVEL" val="1_1"/>
  <p:tag name="KSO_WM_UNIT_TEXT_FILL_FORE_SCHEMECOLOR_INDEX" val="2"/>
  <p:tag name="KSO_WM_UNIT_TEXT_FILL_TYPE" val="1"/>
  <p:tag name="KSO_WM_UNIT_TYPE" val="q_i"/>
  <p:tag name="KSO_WM_UNIT_USESOURCEFORMAT_APPLY" val="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01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127_1*q_h_i*1_1_1"/>
  <p:tag name="KSO_WM_UNIT_INDEX" val="1_1_1"/>
  <p:tag name="KSO_WM_UNIT_LAYERLEVEL" val="1_1_1"/>
  <p:tag name="KSO_WM_UNIT_LINE_FILL_TYPE" val="2"/>
  <p:tag name="KSO_WM_UNIT_LINE_FORE_SCHEMECOLOR_INDEX" val="14"/>
  <p:tag name="KSO_WM_UNIT_TEXT_FILL_FORE_SCHEMECOLOR_INDEX" val="13"/>
  <p:tag name="KSO_WM_UNIT_TEXT_FILL_TYPE" val="1"/>
  <p:tag name="KSO_WM_UNIT_TYPE" val="q_h_i"/>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0127"/>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200127_1*q_h_i*1_2_1"/>
  <p:tag name="KSO_WM_UNIT_INDEX" val="1_2_1"/>
  <p:tag name="KSO_WM_UNIT_LAYERLEVEL" val="1_1_1"/>
  <p:tag name="KSO_WM_UNIT_LINE_FILL_TYPE" val="2"/>
  <p:tag name="KSO_WM_UNIT_LINE_FORE_SCHEMECOLOR_INDEX" val="14"/>
  <p:tag name="KSO_WM_UNIT_TEXT_FILL_FORE_SCHEMECOLOR_INDEX" val="13"/>
  <p:tag name="KSO_WM_UNIT_TEXT_FILL_TYPE" val="1"/>
  <p:tag name="KSO_WM_UNIT_TYPE" val="q_h_i"/>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0127"/>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127_1*q_h_i*1_1_2"/>
  <p:tag name="KSO_WM_UNIT_INDEX" val="1_1_2"/>
  <p:tag name="KSO_WM_UNIT_LAYERLEVEL" val="1_1_1"/>
  <p:tag name="KSO_WM_UNIT_TEXT_FILL_FORE_SCHEMECOLOR_INDEX" val="2"/>
  <p:tag name="KSO_WM_UNIT_TEXT_FILL_TYPE" val="1"/>
  <p:tag name="KSO_WM_UNIT_TYPE" val="q_h_i"/>
  <p:tag name="KSO_WM_UNIT_USESOURCEFORMAT_APPLY" val="1"/>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q1-1"/>
  <p:tag name="KSO_WM_TAG_VERSION" val="1.0"/>
  <p:tag name="KSO_WM_TEMPLATE_CATEGORY" val="diagram"/>
  <p:tag name="KSO_WM_TEMPLATE_INDEX" val="20200127"/>
  <p:tag name="KSO_WM_UNIT_COMPATIBLE" val="0"/>
  <p:tag name="KSO_WM_UNIT_DIAGRAM_ISNUMVISUAL" val="0"/>
  <p:tag name="KSO_WM_UNIT_DIAGRAM_ISREFERUNIT" val="0"/>
  <p:tag name="KSO_WM_UNIT_FILL_FORE_SCHEMECOLOR_INDEX" val="6"/>
  <p:tag name="KSO_WM_UNIT_FILL_TYPE" val="1"/>
  <p:tag name="KSO_WM_UNIT_HIGHLIGHT" val="0"/>
  <p:tag name="KSO_WM_UNIT_ID" val="diagram20200127_1*q_h_i*1_2_2"/>
  <p:tag name="KSO_WM_UNIT_INDEX" val="1_2_2"/>
  <p:tag name="KSO_WM_UNIT_LAYERLEVEL" val="1_1_1"/>
  <p:tag name="KSO_WM_UNIT_TEXT_FILL_FORE_SCHEMECOLOR_INDEX" val="2"/>
  <p:tag name="KSO_WM_UNIT_TEXT_FILL_TYPE" val="1"/>
  <p:tag name="KSO_WM_UNIT_TYPE" val="q_h_i"/>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2.xml><?xml version="1.0" encoding="utf-8"?>
<p:tagLst xmlns:a="http://schemas.openxmlformats.org/drawingml/2006/main" xmlns:r="http://schemas.openxmlformats.org/officeDocument/2006/relationships" xmlns:p="http://schemas.openxmlformats.org/presentationml/2006/main">
  <p:tag name="PA" val="v4.1.3"/>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8.xml><?xml version="1.0" encoding="utf-8"?>
<p:tagLst xmlns:a="http://schemas.openxmlformats.org/drawingml/2006/main" xmlns:r="http://schemas.openxmlformats.org/officeDocument/2006/relationships" xmlns:p="http://schemas.openxmlformats.org/presentationml/2006/main">
  <p:tag name="PA" val="v4.1.3"/>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4.xml><?xml version="1.0" encoding="utf-8"?>
<p:tagLst xmlns:a="http://schemas.openxmlformats.org/drawingml/2006/main" xmlns:r="http://schemas.openxmlformats.org/officeDocument/2006/relationships" xmlns:p="http://schemas.openxmlformats.org/presentationml/2006/main">
  <p:tag name="PA" val="v4.1.3"/>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l1-1"/>
  <p:tag name="KSO_WM_SLIDE_DIAGTYPE" val="l"/>
  <p:tag name="KSO_WM_SLIDE_ID" val="diagram20201393_1"/>
  <p:tag name="KSO_WM_SLIDE_INDEX" val="1"/>
  <p:tag name="KSO_WM_SLIDE_ITEM_CNT" val="3"/>
  <p:tag name="KSO_WM_SLIDE_LAYOUT" val="a_b_l"/>
  <p:tag name="KSO_WM_SLIDE_LAYOUT_CNT" val="1_1_1"/>
  <p:tag name="KSO_WM_SLIDE_POSITION" val="97.7443*169.334"/>
  <p:tag name="KSO_WM_SLIDE_SIZE" val="784.751*294.408"/>
  <p:tag name="KSO_WM_SLIDE_SUBTYPE" val="diag"/>
  <p:tag name="KSO_WM_SLIDE_TYPE" val="text"/>
  <p:tag name="KSO_WM_TAG_VERSION" val="1.0"/>
  <p:tag name="KSO_WM_TEMPLATE_CATEGORY" val="diagram"/>
  <p:tag name="KSO_WM_TEMPLATE_COLOR_TYPE" val="1"/>
  <p:tag name="KSO_WM_TEMPLATE_INDEX" val="20201393"/>
  <p:tag name="KSO_WM_TEMPLATE_MASTER_TYPE" val="0"/>
  <p:tag name="KSO_WM_TEMPLATE_SUBCATEGORY" val="0"/>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思源黑体 CN Regular"/>
        <a:cs typeface="Arial"/>
      </a:majorFont>
      <a:minorFont>
        <a:latin typeface="Arial"/>
        <a:ea typeface="思源黑体 CN 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2020</Words>
  <Application>Microsoft Office PowerPoint</Application>
  <PresentationFormat>宽屏</PresentationFormat>
  <Paragraphs>170</Paragraphs>
  <Slides>24</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24</vt:i4>
      </vt:variant>
    </vt:vector>
  </HeadingPairs>
  <TitlesOfParts>
    <vt:vector size="39" baseType="lpstr">
      <vt:lpstr>Meiryo</vt:lpstr>
      <vt:lpstr>等线</vt:lpstr>
      <vt:lpstr>思源黑体 CN Bold</vt:lpstr>
      <vt:lpstr>思源黑体 CN Regular</vt:lpstr>
      <vt:lpstr>思源宋体</vt:lpstr>
      <vt:lpstr>宋体</vt:lpstr>
      <vt:lpstr>微软雅黑</vt:lpstr>
      <vt:lpstr>Arial</vt:lpstr>
      <vt:lpstr>Calibri</vt:lpstr>
      <vt:lpstr>Calibri Light</vt:lpstr>
      <vt:lpstr>Roboto Thin</vt:lpstr>
      <vt:lpstr>Source Sans Pro</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2022-04-13T20:24:09Z</cp:lastPrinted>
  <dcterms:created xsi:type="dcterms:W3CDTF">2022-04-13T20:24:09Z</dcterms:created>
  <dcterms:modified xsi:type="dcterms:W3CDTF">2023-03-23T07:23:22Z</dcterms:modified>
</cp:coreProperties>
</file>