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1.xml" ContentType="application/vnd.openxmlformats-officedocument.presentationml.notesSlide+xml"/>
  <Override PartName="/ppt/tags/tag14.xml" ContentType="application/vnd.openxmlformats-officedocument.presentationml.tags+xml"/>
  <Override PartName="/ppt/notesSlides/notesSlide2.xml" ContentType="application/vnd.openxmlformats-officedocument.presentationml.notesSlid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notesSlides/notesSlide3.xml" ContentType="application/vnd.openxmlformats-officedocument.presentationml.notesSlide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notesSlides/notesSlide4.xml" ContentType="application/vnd.openxmlformats-officedocument.presentationml.notesSlide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notesSlides/notesSlide5.xml" ContentType="application/vnd.openxmlformats-officedocument.presentationml.notesSlide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notesSlides/notesSlide6.xml" ContentType="application/vnd.openxmlformats-officedocument.presentationml.notesSlide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notesSlides/notesSlide7.xml" ContentType="application/vnd.openxmlformats-officedocument.presentationml.notesSlide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  <p:sldMasterId id="2147483672" r:id="rId3"/>
  </p:sldMasterIdLst>
  <p:notesMasterIdLst>
    <p:notesMasterId r:id="rId24"/>
  </p:notesMasterIdLst>
  <p:handoutMasterIdLst>
    <p:handoutMasterId r:id="rId25"/>
  </p:handoutMasterIdLst>
  <p:sldIdLst>
    <p:sldId id="285" r:id="rId4"/>
    <p:sldId id="277" r:id="rId5"/>
    <p:sldId id="278" r:id="rId6"/>
    <p:sldId id="259" r:id="rId7"/>
    <p:sldId id="260" r:id="rId8"/>
    <p:sldId id="261" r:id="rId9"/>
    <p:sldId id="279" r:id="rId10"/>
    <p:sldId id="263" r:id="rId11"/>
    <p:sldId id="264" r:id="rId12"/>
    <p:sldId id="265" r:id="rId13"/>
    <p:sldId id="280" r:id="rId14"/>
    <p:sldId id="267" r:id="rId15"/>
    <p:sldId id="268" r:id="rId16"/>
    <p:sldId id="269" r:id="rId17"/>
    <p:sldId id="281" r:id="rId18"/>
    <p:sldId id="271" r:id="rId19"/>
    <p:sldId id="272" r:id="rId20"/>
    <p:sldId id="273" r:id="rId21"/>
    <p:sldId id="284" r:id="rId22"/>
    <p:sldId id="286" r:id="rId23"/>
  </p:sldIdLst>
  <p:sldSz cx="12192000" cy="6858000"/>
  <p:notesSz cx="6858000" cy="9144000"/>
  <p:custDataLst>
    <p:tags r:id="rId2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2">
          <p15:clr>
            <a:srgbClr val="A4A3A4"/>
          </p15:clr>
        </p15:guide>
        <p15:guide id="2" pos="710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BCE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="" xmlns:p1710="http://schemas.microsoft.com/office/powerpoint/2017/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2" autoAdjust="0"/>
    <p:restoredTop sz="96314" autoAdjust="0"/>
  </p:normalViewPr>
  <p:slideViewPr>
    <p:cSldViewPr snapToGrid="0" showGuides="1">
      <p:cViewPr varScale="1">
        <p:scale>
          <a:sx n="108" d="100"/>
          <a:sy n="108" d="100"/>
        </p:scale>
        <p:origin x="708" y="114"/>
      </p:cViewPr>
      <p:guideLst>
        <p:guide orient="horz" pos="3362"/>
        <p:guide pos="710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gs" Target="tags/tag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146963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3016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2915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61157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108478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27027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99526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483134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22076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34456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46249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Relationship Id="rId4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Relationship Id="rId4" Type="http://schemas.openxmlformats.org/officeDocument/2006/relationships/image" Target="../media/image4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7.xml"/><Relationship Id="rId4" Type="http://schemas.openxmlformats.org/officeDocument/2006/relationships/image" Target="../media/image4.png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8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9.xml"/><Relationship Id="rId4" Type="http://schemas.openxmlformats.org/officeDocument/2006/relationships/image" Target="../media/image4.png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0.xml"/><Relationship Id="rId4" Type="http://schemas.openxmlformats.org/officeDocument/2006/relationships/image" Target="../media/image4.png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1.xml"/><Relationship Id="rId4" Type="http://schemas.openxmlformats.org/officeDocument/2006/relationships/image" Target="../media/image4.png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4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5ACBF-F0B4-4E77-BCAC-49A064977948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C999-76BD-4375-853F-426432B3CE0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0" y="0"/>
            <a:ext cx="796413" cy="6858000"/>
          </a:xfrm>
          <a:prstGeom prst="rect">
            <a:avLst/>
          </a:prstGeom>
          <a:solidFill>
            <a:srgbClr val="4965AA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rot="9379040">
            <a:off x="8096701" y="-2166410"/>
            <a:ext cx="9421345" cy="564755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rot="9379040">
            <a:off x="4997297" y="5546315"/>
            <a:ext cx="3455263" cy="3921230"/>
          </a:xfrm>
          <a:prstGeom prst="rect">
            <a:avLst/>
          </a:prstGeom>
        </p:spPr>
      </p:pic>
      <p:sp>
        <p:nvSpPr>
          <p:cNvPr id="10" name="PA-文本框 49"/>
          <p:cNvSpPr txBox="1"/>
          <p:nvPr userDrawn="1">
            <p:custDataLst>
              <p:tags r:id="rId1"/>
            </p:custDataLst>
          </p:nvPr>
        </p:nvSpPr>
        <p:spPr>
          <a:xfrm>
            <a:off x="121207" y="933729"/>
            <a:ext cx="553998" cy="499054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汉仪文黑-85W" panose="00020600040101010101" pitchFamily="18" charset="-122"/>
                <a:ea typeface="汉仪文黑-85W" panose="00020600040101010101" pitchFamily="18" charset="-122"/>
                <a:sym typeface="思源黑体 CN Regular" panose="020B0500000000000000" pitchFamily="34" charset="-122"/>
              </a:rPr>
              <a:t>佩戴更换原则</a:t>
            </a: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0" y="0"/>
            <a:ext cx="796413" cy="6858000"/>
          </a:xfrm>
          <a:prstGeom prst="rect">
            <a:avLst/>
          </a:prstGeom>
          <a:solidFill>
            <a:srgbClr val="4965AA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rot="9379040">
            <a:off x="8096701" y="-2166410"/>
            <a:ext cx="9421345" cy="564755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rot="9379040">
            <a:off x="4997297" y="5546315"/>
            <a:ext cx="3455263" cy="3921230"/>
          </a:xfrm>
          <a:prstGeom prst="rect">
            <a:avLst/>
          </a:prstGeom>
        </p:spPr>
      </p:pic>
      <p:sp>
        <p:nvSpPr>
          <p:cNvPr id="10" name="PA-文本框 49"/>
          <p:cNvSpPr txBox="1"/>
          <p:nvPr userDrawn="1">
            <p:custDataLst>
              <p:tags r:id="rId1"/>
            </p:custDataLst>
          </p:nvPr>
        </p:nvSpPr>
        <p:spPr>
          <a:xfrm>
            <a:off x="121207" y="933729"/>
            <a:ext cx="553998" cy="499054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汉仪文黑-85W" panose="00020600040101010101" pitchFamily="18" charset="-122"/>
                <a:ea typeface="汉仪文黑-85W" panose="00020600040101010101" pitchFamily="18" charset="-122"/>
                <a:sym typeface="思源黑体 CN Regular" panose="020B0500000000000000" pitchFamily="34" charset="-122"/>
              </a:rPr>
              <a:t>佩戴注意事项</a:t>
            </a:r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5ACBF-F0B4-4E77-BCAC-49A064977948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C999-76BD-4375-853F-426432B3CE0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5ACBF-F0B4-4E77-BCAC-49A064977948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C999-76BD-4375-853F-426432B3CE0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5ACBF-F0B4-4E77-BCAC-49A064977948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C999-76BD-4375-853F-426432B3CE0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5ACBF-F0B4-4E77-BCAC-49A064977948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C999-76BD-4375-853F-426432B3CE0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5ACBF-F0B4-4E77-BCAC-49A064977948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C999-76BD-4375-853F-426432B3CE0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 userDrawn="1"/>
        </p:nvSpPr>
        <p:spPr>
          <a:xfrm>
            <a:off x="0" y="0"/>
            <a:ext cx="796413" cy="6858000"/>
          </a:xfrm>
          <a:prstGeom prst="rect">
            <a:avLst/>
          </a:prstGeom>
          <a:solidFill>
            <a:srgbClr val="4965AA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rot="9379040">
            <a:off x="8096701" y="-2166410"/>
            <a:ext cx="9421345" cy="564755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rot="9379040">
            <a:off x="4997297" y="5546315"/>
            <a:ext cx="3455263" cy="3921230"/>
          </a:xfrm>
          <a:prstGeom prst="rect">
            <a:avLst/>
          </a:prstGeom>
        </p:spPr>
      </p:pic>
      <p:sp>
        <p:nvSpPr>
          <p:cNvPr id="9" name="PA-文本框 49"/>
          <p:cNvSpPr txBox="1"/>
          <p:nvPr userDrawn="1">
            <p:custDataLst>
              <p:tags r:id="rId1"/>
            </p:custDataLst>
          </p:nvPr>
        </p:nvSpPr>
        <p:spPr>
          <a:xfrm>
            <a:off x="121207" y="1528748"/>
            <a:ext cx="553998" cy="380050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汉仪文黑-85W" panose="00020600040101010101" pitchFamily="18" charset="-122"/>
                <a:ea typeface="汉仪文黑-85W" panose="00020600040101010101" pitchFamily="18" charset="-122"/>
                <a:sym typeface="思源黑体 CN Regular" panose="020B0500000000000000" pitchFamily="34" charset="-122"/>
              </a:rPr>
              <a:t>版权声明</a:t>
            </a:r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5ACBF-F0B4-4E77-BCAC-49A064977948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C999-76BD-4375-853F-426432B3CE0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0"/>
            <a:ext cx="796413" cy="6858000"/>
          </a:xfrm>
          <a:prstGeom prst="rect">
            <a:avLst/>
          </a:prstGeom>
          <a:solidFill>
            <a:srgbClr val="4965AA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9" name="图片 8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rot="9379040">
            <a:off x="8096701" y="-2166410"/>
            <a:ext cx="9421345" cy="564755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rot="9379040">
            <a:off x="4997297" y="5546315"/>
            <a:ext cx="3455263" cy="3921230"/>
          </a:xfrm>
          <a:prstGeom prst="rect">
            <a:avLst/>
          </a:prstGeom>
        </p:spPr>
      </p:pic>
      <p:sp>
        <p:nvSpPr>
          <p:cNvPr id="11" name="PA-文本框 49"/>
          <p:cNvSpPr txBox="1"/>
          <p:nvPr userDrawn="1">
            <p:custDataLst>
              <p:tags r:id="rId1"/>
            </p:custDataLst>
          </p:nvPr>
        </p:nvSpPr>
        <p:spPr>
          <a:xfrm>
            <a:off x="121207" y="933729"/>
            <a:ext cx="553998" cy="499054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汉仪文黑-85W" panose="00020600040101010101" pitchFamily="18" charset="-122"/>
                <a:ea typeface="汉仪文黑-85W" panose="00020600040101010101" pitchFamily="18" charset="-122"/>
                <a:sym typeface="思源黑体 CN Regular" panose="020B0500000000000000" pitchFamily="34" charset="-122"/>
              </a:rPr>
              <a:t>口罩常见类型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5ACBF-F0B4-4E77-BCAC-49A064977948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C999-76BD-4375-853F-426432B3CE0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0"/>
            <a:ext cx="796413" cy="6858000"/>
          </a:xfrm>
          <a:prstGeom prst="rect">
            <a:avLst/>
          </a:prstGeom>
          <a:solidFill>
            <a:srgbClr val="4965AA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9" name="图片 8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rot="9379040">
            <a:off x="8096701" y="-2166410"/>
            <a:ext cx="9421345" cy="564755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rot="9379040">
            <a:off x="4997297" y="5546315"/>
            <a:ext cx="3455263" cy="3921230"/>
          </a:xfrm>
          <a:prstGeom prst="rect">
            <a:avLst/>
          </a:prstGeom>
        </p:spPr>
      </p:pic>
      <p:sp>
        <p:nvSpPr>
          <p:cNvPr id="11" name="PA-文本框 49"/>
          <p:cNvSpPr txBox="1"/>
          <p:nvPr userDrawn="1">
            <p:custDataLst>
              <p:tags r:id="rId1"/>
            </p:custDataLst>
          </p:nvPr>
        </p:nvSpPr>
        <p:spPr>
          <a:xfrm>
            <a:off x="121207" y="933729"/>
            <a:ext cx="553998" cy="499054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汉仪文黑-85W" panose="00020600040101010101" pitchFamily="18" charset="-122"/>
                <a:ea typeface="汉仪文黑-85W" panose="00020600040101010101" pitchFamily="18" charset="-122"/>
                <a:sym typeface="思源黑体 CN Regular" panose="020B0500000000000000" pitchFamily="34" charset="-122"/>
              </a:rPr>
              <a:t>口罩正确戴法</a:t>
            </a:r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0" y="0"/>
            <a:ext cx="796413" cy="6858000"/>
          </a:xfrm>
          <a:prstGeom prst="rect">
            <a:avLst/>
          </a:prstGeom>
          <a:solidFill>
            <a:srgbClr val="4965AA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rot="9379040">
            <a:off x="8096701" y="-2166410"/>
            <a:ext cx="9421345" cy="564755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rot="9379040">
            <a:off x="4997297" y="5546315"/>
            <a:ext cx="3455263" cy="3921230"/>
          </a:xfrm>
          <a:prstGeom prst="rect">
            <a:avLst/>
          </a:prstGeom>
        </p:spPr>
      </p:pic>
      <p:sp>
        <p:nvSpPr>
          <p:cNvPr id="10" name="PA-文本框 49"/>
          <p:cNvSpPr txBox="1"/>
          <p:nvPr userDrawn="1">
            <p:custDataLst>
              <p:tags r:id="rId1"/>
            </p:custDataLst>
          </p:nvPr>
        </p:nvSpPr>
        <p:spPr>
          <a:xfrm>
            <a:off x="121207" y="933729"/>
            <a:ext cx="553998" cy="499054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汉仪文黑-85W" panose="00020600040101010101" pitchFamily="18" charset="-122"/>
                <a:ea typeface="汉仪文黑-85W" panose="00020600040101010101" pitchFamily="18" charset="-122"/>
                <a:sym typeface="思源黑体 CN Regular" panose="020B0500000000000000" pitchFamily="34" charset="-122"/>
              </a:rPr>
              <a:t>佩戴更换原则</a:t>
            </a:r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0" y="0"/>
            <a:ext cx="796413" cy="6858000"/>
          </a:xfrm>
          <a:prstGeom prst="rect">
            <a:avLst/>
          </a:prstGeom>
          <a:solidFill>
            <a:srgbClr val="4965AA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rot="9379040">
            <a:off x="8096701" y="-2166410"/>
            <a:ext cx="9421345" cy="564755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rot="9379040">
            <a:off x="4997297" y="5546315"/>
            <a:ext cx="3455263" cy="3921230"/>
          </a:xfrm>
          <a:prstGeom prst="rect">
            <a:avLst/>
          </a:prstGeom>
        </p:spPr>
      </p:pic>
      <p:sp>
        <p:nvSpPr>
          <p:cNvPr id="10" name="PA-文本框 49"/>
          <p:cNvSpPr txBox="1"/>
          <p:nvPr userDrawn="1">
            <p:custDataLst>
              <p:tags r:id="rId1"/>
            </p:custDataLst>
          </p:nvPr>
        </p:nvSpPr>
        <p:spPr>
          <a:xfrm>
            <a:off x="121207" y="933729"/>
            <a:ext cx="553998" cy="499054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汉仪文黑-85W" panose="00020600040101010101" pitchFamily="18" charset="-122"/>
                <a:ea typeface="汉仪文黑-85W" panose="00020600040101010101" pitchFamily="18" charset="-122"/>
                <a:sym typeface="思源黑体 CN Regular" panose="020B0500000000000000" pitchFamily="34" charset="-122"/>
              </a:rPr>
              <a:t>佩戴注意事项</a:t>
            </a:r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299654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88730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389936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336654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187956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406808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6401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5ACBF-F0B4-4E77-BCAC-49A064977948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C999-76BD-4375-853F-426432B3CE0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097158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909656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781045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1547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5ACBF-F0B4-4E77-BCAC-49A064977948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C999-76BD-4375-853F-426432B3CE0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5ACBF-F0B4-4E77-BCAC-49A064977948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C999-76BD-4375-853F-426432B3CE0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 userDrawn="1"/>
        </p:nvSpPr>
        <p:spPr>
          <a:xfrm>
            <a:off x="0" y="0"/>
            <a:ext cx="796413" cy="6858000"/>
          </a:xfrm>
          <a:prstGeom prst="rect">
            <a:avLst/>
          </a:prstGeom>
          <a:solidFill>
            <a:srgbClr val="4965AA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rot="9379040">
            <a:off x="8096701" y="-2166410"/>
            <a:ext cx="9421345" cy="564755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rot="9379040">
            <a:off x="4997297" y="5546315"/>
            <a:ext cx="3455263" cy="3921230"/>
          </a:xfrm>
          <a:prstGeom prst="rect">
            <a:avLst/>
          </a:prstGeom>
        </p:spPr>
      </p:pic>
      <p:sp>
        <p:nvSpPr>
          <p:cNvPr id="9" name="PA-文本框 49"/>
          <p:cNvSpPr txBox="1"/>
          <p:nvPr userDrawn="1">
            <p:custDataLst>
              <p:tags r:id="rId1"/>
            </p:custDataLst>
          </p:nvPr>
        </p:nvSpPr>
        <p:spPr>
          <a:xfrm>
            <a:off x="121207" y="1528748"/>
            <a:ext cx="553998" cy="380050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汉仪文黑-85W" panose="00020600040101010101" pitchFamily="18" charset="-122"/>
                <a:ea typeface="汉仪文黑-85W" panose="00020600040101010101" pitchFamily="18" charset="-122"/>
                <a:sym typeface="思源黑体 CN Regular" panose="020B0500000000000000" pitchFamily="34" charset="-122"/>
              </a:rPr>
              <a:t>版权声明</a:t>
            </a: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5ACBF-F0B4-4E77-BCAC-49A064977948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C999-76BD-4375-853F-426432B3CE0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0"/>
            <a:ext cx="796413" cy="6858000"/>
          </a:xfrm>
          <a:prstGeom prst="rect">
            <a:avLst/>
          </a:prstGeom>
          <a:solidFill>
            <a:srgbClr val="4965AA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9" name="图片 8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rot="9379040">
            <a:off x="8096701" y="-2166410"/>
            <a:ext cx="9421345" cy="564755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rot="9379040">
            <a:off x="4997297" y="5546315"/>
            <a:ext cx="3455263" cy="3921230"/>
          </a:xfrm>
          <a:prstGeom prst="rect">
            <a:avLst/>
          </a:prstGeom>
        </p:spPr>
      </p:pic>
      <p:sp>
        <p:nvSpPr>
          <p:cNvPr id="11" name="PA-文本框 49"/>
          <p:cNvSpPr txBox="1"/>
          <p:nvPr userDrawn="1">
            <p:custDataLst>
              <p:tags r:id="rId1"/>
            </p:custDataLst>
          </p:nvPr>
        </p:nvSpPr>
        <p:spPr>
          <a:xfrm>
            <a:off x="121207" y="933729"/>
            <a:ext cx="553998" cy="499054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汉仪文黑-85W" panose="00020600040101010101" pitchFamily="18" charset="-122"/>
                <a:ea typeface="汉仪文黑-85W" panose="00020600040101010101" pitchFamily="18" charset="-122"/>
                <a:sym typeface="思源黑体 CN Regular" panose="020B0500000000000000" pitchFamily="34" charset="-122"/>
              </a:rPr>
              <a:t>口罩常见类型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0"/>
            <a:ext cx="796413" cy="6858000"/>
          </a:xfrm>
          <a:prstGeom prst="rect">
            <a:avLst/>
          </a:prstGeom>
          <a:solidFill>
            <a:srgbClr val="4965AA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9" name="图片 8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rot="9379040">
            <a:off x="8096701" y="-2166410"/>
            <a:ext cx="9421345" cy="564755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rot="9379040">
            <a:off x="4997297" y="5546315"/>
            <a:ext cx="3455263" cy="3921230"/>
          </a:xfrm>
          <a:prstGeom prst="rect">
            <a:avLst/>
          </a:prstGeom>
        </p:spPr>
      </p:pic>
      <p:sp>
        <p:nvSpPr>
          <p:cNvPr id="11" name="PA-文本框 49"/>
          <p:cNvSpPr txBox="1"/>
          <p:nvPr userDrawn="1">
            <p:custDataLst>
              <p:tags r:id="rId1"/>
            </p:custDataLst>
          </p:nvPr>
        </p:nvSpPr>
        <p:spPr>
          <a:xfrm>
            <a:off x="121207" y="933729"/>
            <a:ext cx="553998" cy="499054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汉仪文黑-85W" panose="00020600040101010101" pitchFamily="18" charset="-122"/>
                <a:ea typeface="汉仪文黑-85W" panose="00020600040101010101" pitchFamily="18" charset="-122"/>
                <a:sym typeface="思源黑体 CN Regular" panose="020B0500000000000000" pitchFamily="34" charset="-122"/>
              </a:rPr>
              <a:t>口罩正确戴法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file:///D:\qq&#25991;&#20214;\712321467\Image\C2C\Image2\%7b75232B38-A165-1FB7-499C-2E1C792CACB5%7d.png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file:///D:\qq&#25991;&#20214;\712321467\Image\C2C\Image2\%7b75232B38-A165-1FB7-499C-2E1C792CACB5%7d.png" TargetMode="Externa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95ACBF-F0B4-4E77-BCAC-49A064977948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63C999-76BD-4375-853F-426432B3CE06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1073743875" descr="学科网 zxxk.com"/>
          <p:cNvPicPr>
            <a:picLocks noChangeAspect="1"/>
          </p:cNvPicPr>
          <p:nvPr/>
        </p:nvPicPr>
        <p:blipFill>
          <a:blip r:embed="rId14" r:link="rId15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95ACBF-F0B4-4E77-BCAC-49A064977948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63C999-76BD-4375-853F-426432B3CE06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1073743875" descr="学科网 zxxk.com"/>
          <p:cNvPicPr>
            <a:picLocks noChangeAspect="1"/>
          </p:cNvPicPr>
          <p:nvPr/>
        </p:nvPicPr>
        <p:blipFill>
          <a:blip r:embed="rId13" r:link="rId14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780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5" Type="http://schemas.openxmlformats.org/officeDocument/2006/relationships/image" Target="../media/image5.png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26.xml"/><Relationship Id="rId1" Type="http://schemas.openxmlformats.org/officeDocument/2006/relationships/tags" Target="../tags/tag25.xml"/><Relationship Id="rId5" Type="http://schemas.openxmlformats.org/officeDocument/2006/relationships/image" Target="../media/image6.png"/><Relationship Id="rId4" Type="http://schemas.openxmlformats.org/officeDocument/2006/relationships/notesSlide" Target="../notesSlides/notesSlide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tags" Target="../tags/tag28.xml"/><Relationship Id="rId1" Type="http://schemas.openxmlformats.org/officeDocument/2006/relationships/tags" Target="../tags/tag2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0.xml"/><Relationship Id="rId1" Type="http://schemas.openxmlformats.org/officeDocument/2006/relationships/tags" Target="../tags/tag2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31.xml"/><Relationship Id="rId1" Type="http://schemas.openxmlformats.org/officeDocument/2006/relationships/tags" Target="../tags/tag30.xml"/><Relationship Id="rId5" Type="http://schemas.openxmlformats.org/officeDocument/2006/relationships/image" Target="../media/image6.png"/><Relationship Id="rId4" Type="http://schemas.openxmlformats.org/officeDocument/2006/relationships/notesSlide" Target="../notesSlides/notesSlide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33.xml"/><Relationship Id="rId1" Type="http://schemas.openxmlformats.org/officeDocument/2006/relationships/tags" Target="../tags/tag32.xml"/><Relationship Id="rId6" Type="http://schemas.openxmlformats.org/officeDocument/2006/relationships/image" Target="../media/image13.png"/><Relationship Id="rId5" Type="http://schemas.openxmlformats.org/officeDocument/2006/relationships/image" Target="../media/image5.png"/><Relationship Id="rId4" Type="http://schemas.openxmlformats.org/officeDocument/2006/relationships/notesSlide" Target="../notesSlides/notesSlide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4.xml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9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5" Type="http://schemas.openxmlformats.org/officeDocument/2006/relationships/image" Target="../media/image6.png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5" Type="http://schemas.openxmlformats.org/officeDocument/2006/relationships/image" Target="../media/image6.png"/><Relationship Id="rId4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平行四边形 2"/>
          <p:cNvSpPr/>
          <p:nvPr/>
        </p:nvSpPr>
        <p:spPr>
          <a:xfrm>
            <a:off x="265430" y="0"/>
            <a:ext cx="3633470" cy="6858000"/>
          </a:xfrm>
          <a:prstGeom prst="parallelogram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850900" y="844550"/>
            <a:ext cx="2598420" cy="5547995"/>
          </a:xfrm>
          <a:prstGeom prst="rect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</p:pic>
      <p:sp>
        <p:nvSpPr>
          <p:cNvPr id="27" name="PA-矩形 26"/>
          <p:cNvSpPr/>
          <p:nvPr>
            <p:custDataLst>
              <p:tags r:id="rId2"/>
            </p:custDataLst>
          </p:nvPr>
        </p:nvSpPr>
        <p:spPr>
          <a:xfrm>
            <a:off x="4399915" y="2022475"/>
            <a:ext cx="6991985" cy="1445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880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uLnTx/>
                <a:uFillTx/>
                <a:latin typeface="汉仪文黑-85W" panose="00020600040101010101" pitchFamily="18" charset="-122"/>
                <a:ea typeface="汉仪文黑-85W" panose="00020600040101010101" pitchFamily="18" charset="-122"/>
                <a:cs typeface="+mn-ea"/>
                <a:sym typeface="思源黑体 CN Regular" panose="020B0500000000000000" pitchFamily="34" charset="-122"/>
              </a:rPr>
              <a:t>口罩佩戴知识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5523341" y="1114425"/>
            <a:ext cx="434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疫情防控人人有责</a:t>
            </a:r>
          </a:p>
        </p:txBody>
      </p:sp>
      <p:cxnSp>
        <p:nvCxnSpPr>
          <p:cNvPr id="14" name="直接连接符 13"/>
          <p:cNvCxnSpPr/>
          <p:nvPr/>
        </p:nvCxnSpPr>
        <p:spPr>
          <a:xfrm>
            <a:off x="5057886" y="1768329"/>
            <a:ext cx="56769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组合 14"/>
          <p:cNvGrpSpPr/>
          <p:nvPr/>
        </p:nvGrpSpPr>
        <p:grpSpPr>
          <a:xfrm>
            <a:off x="4972276" y="3566539"/>
            <a:ext cx="5810250" cy="470563"/>
            <a:chOff x="3181350" y="4051044"/>
            <a:chExt cx="5810250" cy="470563"/>
          </a:xfrm>
        </p:grpSpPr>
        <p:sp>
          <p:nvSpPr>
            <p:cNvPr id="16" name="矩形: 圆角 5"/>
            <p:cNvSpPr/>
            <p:nvPr/>
          </p:nvSpPr>
          <p:spPr>
            <a:xfrm>
              <a:off x="3181350" y="4051044"/>
              <a:ext cx="5810250" cy="470563"/>
            </a:xfrm>
            <a:prstGeom prst="roundRect">
              <a:avLst>
                <a:gd name="adj" fmla="val 50000"/>
              </a:avLst>
            </a:prstGeom>
            <a:solidFill>
              <a:srgbClr val="4965A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3352800" y="4093834"/>
              <a:ext cx="5505450" cy="3987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0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口罩佩戴知识使用方法科普宣传</a:t>
              </a:r>
              <a:endPara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-(-#ppt_w/2*cos(ppt_r/180*pi))*((1.5-1.5*$)^2-(1.5-1.5*$)^3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8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-#ppt_h/2*cos(ppt_r/180*pi))*((1.5-1.5*$)^2-(1.5-1.5*$)^3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9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-(-#ppt_h)*((1.5-1.5*$)^2-(1.5-1.5*$)^3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10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-(-#ppt_w)*((1.5-1.5*$)^2-(1.5-1.5*$)^3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1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892709" y="2880875"/>
            <a:ext cx="2325330" cy="3003514"/>
            <a:chOff x="1385118" y="2781299"/>
            <a:chExt cx="2325330" cy="3003514"/>
          </a:xfrm>
        </p:grpSpPr>
        <p:sp>
          <p:nvSpPr>
            <p:cNvPr id="3" name="矩形 2"/>
            <p:cNvSpPr/>
            <p:nvPr>
              <p:custDataLst>
                <p:tags r:id="rId3"/>
              </p:custDataLst>
            </p:nvPr>
          </p:nvSpPr>
          <p:spPr>
            <a:xfrm>
              <a:off x="1385118" y="2781299"/>
              <a:ext cx="2295832" cy="3003514"/>
            </a:xfrm>
            <a:prstGeom prst="rect">
              <a:avLst/>
            </a:prstGeom>
            <a:noFill/>
            <a:ln w="15875">
              <a:solidFill>
                <a:srgbClr val="404040"/>
              </a:solidFill>
            </a:ln>
          </p:spPr>
          <p:style>
            <a:lnRef idx="2">
              <a:srgbClr val="8590CA">
                <a:shade val="50000"/>
              </a:srgbClr>
            </a:lnRef>
            <a:fillRef idx="1">
              <a:srgbClr val="8590CA"/>
            </a:fillRef>
            <a:effectRef idx="0">
              <a:srgbClr val="8590CA"/>
            </a:effectRef>
            <a:fontRef idx="minor">
              <a:sysClr val="window" lastClr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字魂58号-创中黑" panose="00000500000000000000" charset="-122"/>
              </a:endParaRPr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1653160" y="2950441"/>
              <a:ext cx="2057288" cy="26341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1600">
                  <a:solidFill>
                    <a:srgbClr val="40404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戴口罩前要先洗手，要分清楚口罩的内外、上下，浅色面为内面，内面应该贴着口鼻，深色面朝外；有金属条（鼻夹）的一端是口罩的上方。</a:t>
              </a:r>
            </a:p>
          </p:txBody>
        </p:sp>
      </p:grpSp>
      <p:sp>
        <p:nvSpPr>
          <p:cNvPr id="5" name="文本框 4"/>
          <p:cNvSpPr txBox="1"/>
          <p:nvPr/>
        </p:nvSpPr>
        <p:spPr>
          <a:xfrm>
            <a:off x="2268908" y="1809411"/>
            <a:ext cx="1572433" cy="131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6000" b="1">
                <a:solidFill>
                  <a:srgbClr val="4965A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endParaRPr lang="zh-CN" altLang="en-US" sz="6000" b="1">
              <a:solidFill>
                <a:srgbClr val="4965A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252258" y="1104002"/>
            <a:ext cx="3788266" cy="54766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algn="dist">
              <a:lnSpc>
                <a:spcPts val="2500"/>
              </a:lnSpc>
              <a:spcBef>
                <a:spcPct val="0"/>
              </a:spcBef>
            </a:pPr>
            <a:r>
              <a:rPr lang="zh-CN" altLang="en-US" sz="2400" b="1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正确佩戴口罩</a:t>
            </a:r>
          </a:p>
        </p:txBody>
      </p:sp>
      <p:grpSp>
        <p:nvGrpSpPr>
          <p:cNvPr id="7" name="组合 6"/>
          <p:cNvGrpSpPr/>
          <p:nvPr/>
        </p:nvGrpSpPr>
        <p:grpSpPr>
          <a:xfrm>
            <a:off x="5166854" y="2880875"/>
            <a:ext cx="2354827" cy="3003514"/>
            <a:chOff x="1385118" y="2781299"/>
            <a:chExt cx="2354827" cy="3003514"/>
          </a:xfrm>
        </p:grpSpPr>
        <p:sp>
          <p:nvSpPr>
            <p:cNvPr id="8" name="矩形 7"/>
            <p:cNvSpPr/>
            <p:nvPr>
              <p:custDataLst>
                <p:tags r:id="rId2"/>
              </p:custDataLst>
            </p:nvPr>
          </p:nvSpPr>
          <p:spPr>
            <a:xfrm>
              <a:off x="1385118" y="2781299"/>
              <a:ext cx="2295832" cy="3003514"/>
            </a:xfrm>
            <a:prstGeom prst="rect">
              <a:avLst/>
            </a:prstGeom>
            <a:noFill/>
            <a:ln w="15875">
              <a:solidFill>
                <a:srgbClr val="404040"/>
              </a:solidFill>
            </a:ln>
          </p:spPr>
          <p:style>
            <a:lnRef idx="2">
              <a:srgbClr val="8590CA">
                <a:shade val="50000"/>
              </a:srgbClr>
            </a:lnRef>
            <a:fillRef idx="1">
              <a:srgbClr val="8590CA"/>
            </a:fillRef>
            <a:effectRef idx="0">
              <a:srgbClr val="8590CA"/>
            </a:effectRef>
            <a:fontRef idx="minor">
              <a:sysClr val="window" lastClr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字魂58号-创中黑" panose="00000500000000000000" charset="-122"/>
              </a:endParaRP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1439196" y="2950441"/>
              <a:ext cx="2300749" cy="26341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1600">
                  <a:solidFill>
                    <a:srgbClr val="40404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戴口罩时，要将皱折展开，将嘴、鼻、下颌完全包住，然后压紧鼻夹，使口罩与面部完全贴合；在戴口罩过程中避免手接触到口罩内面，以降低口罩被污染的可能。</a:t>
              </a:r>
            </a:p>
          </p:txBody>
        </p:sp>
      </p:grpSp>
      <p:sp>
        <p:nvSpPr>
          <p:cNvPr id="10" name="文本框 9"/>
          <p:cNvSpPr txBox="1"/>
          <p:nvPr/>
        </p:nvSpPr>
        <p:spPr>
          <a:xfrm>
            <a:off x="5543053" y="1809411"/>
            <a:ext cx="1572433" cy="131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6000" b="1">
                <a:solidFill>
                  <a:srgbClr val="4965A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endParaRPr lang="zh-CN" altLang="en-US" sz="6000" b="1">
              <a:solidFill>
                <a:srgbClr val="4965A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8350659" y="2880875"/>
            <a:ext cx="2354827" cy="3003514"/>
            <a:chOff x="1385118" y="2781299"/>
            <a:chExt cx="2354827" cy="3003514"/>
          </a:xfrm>
        </p:grpSpPr>
        <p:sp>
          <p:nvSpPr>
            <p:cNvPr id="12" name="矩形 11"/>
            <p:cNvSpPr/>
            <p:nvPr>
              <p:custDataLst>
                <p:tags r:id="rId1"/>
              </p:custDataLst>
            </p:nvPr>
          </p:nvSpPr>
          <p:spPr>
            <a:xfrm>
              <a:off x="1385118" y="2781299"/>
              <a:ext cx="2295832" cy="3003514"/>
            </a:xfrm>
            <a:prstGeom prst="rect">
              <a:avLst/>
            </a:prstGeom>
            <a:noFill/>
            <a:ln w="15875">
              <a:solidFill>
                <a:srgbClr val="404040"/>
              </a:solidFill>
            </a:ln>
          </p:spPr>
          <p:style>
            <a:lnRef idx="2">
              <a:srgbClr val="8590CA">
                <a:shade val="50000"/>
              </a:srgbClr>
            </a:lnRef>
            <a:fillRef idx="1">
              <a:srgbClr val="8590CA"/>
            </a:fillRef>
            <a:effectRef idx="0">
              <a:srgbClr val="8590CA"/>
            </a:effectRef>
            <a:fontRef idx="minor">
              <a:sysClr val="window" lastClr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字魂58号-创中黑" panose="00000500000000000000" charset="-122"/>
              </a:endParaRPr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1439196" y="3127422"/>
              <a:ext cx="2300749" cy="10029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200000"/>
                </a:lnSpc>
              </a:pPr>
              <a:r>
                <a:rPr lang="zh-CN" altLang="en-US" sz="1600">
                  <a:solidFill>
                    <a:srgbClr val="40404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口罩不可内外面戴反，更不能两面轮流戴。</a:t>
              </a:r>
            </a:p>
          </p:txBody>
        </p:sp>
      </p:grpSp>
      <p:sp>
        <p:nvSpPr>
          <p:cNvPr id="14" name="文本框 13"/>
          <p:cNvSpPr txBox="1"/>
          <p:nvPr/>
        </p:nvSpPr>
        <p:spPr>
          <a:xfrm>
            <a:off x="8726858" y="1809411"/>
            <a:ext cx="1572433" cy="131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6000" b="1">
                <a:solidFill>
                  <a:srgbClr val="4965A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endParaRPr lang="zh-CN" altLang="en-US" sz="6000" b="1">
              <a:solidFill>
                <a:srgbClr val="4965A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0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352743" y="946785"/>
            <a:ext cx="11486515" cy="4361180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5">
                    <a:lumMod val="50000"/>
                  </a:schemeClr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椭圆 2"/>
          <p:cNvSpPr/>
          <p:nvPr/>
        </p:nvSpPr>
        <p:spPr>
          <a:xfrm>
            <a:off x="1255395" y="1576705"/>
            <a:ext cx="3016885" cy="3016885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H="1">
            <a:off x="1478280" y="1660525"/>
            <a:ext cx="2598420" cy="2933065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4092" h="4619">
                <a:moveTo>
                  <a:pt x="4092" y="1000"/>
                </a:moveTo>
                <a:cubicBezTo>
                  <a:pt x="3808" y="538"/>
                  <a:pt x="3370" y="181"/>
                  <a:pt x="2850" y="0"/>
                </a:cubicBezTo>
                <a:lnTo>
                  <a:pt x="1285" y="0"/>
                </a:lnTo>
                <a:cubicBezTo>
                  <a:pt x="738" y="191"/>
                  <a:pt x="282" y="576"/>
                  <a:pt x="0" y="1073"/>
                </a:cubicBezTo>
                <a:lnTo>
                  <a:pt x="0" y="3414"/>
                </a:lnTo>
                <a:cubicBezTo>
                  <a:pt x="408" y="4134"/>
                  <a:pt x="1181" y="4619"/>
                  <a:pt x="2068" y="4619"/>
                </a:cubicBezTo>
                <a:cubicBezTo>
                  <a:pt x="2924" y="4619"/>
                  <a:pt x="3674" y="4166"/>
                  <a:pt x="4092" y="3487"/>
                </a:cubicBezTo>
                <a:lnTo>
                  <a:pt x="4092" y="1000"/>
                </a:lnTo>
                <a:close/>
              </a:path>
            </a:pathLst>
          </a:cu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</p:pic>
      <p:sp>
        <p:nvSpPr>
          <p:cNvPr id="11" name="TextBox 49"/>
          <p:cNvSpPr txBox="1"/>
          <p:nvPr/>
        </p:nvSpPr>
        <p:spPr>
          <a:xfrm>
            <a:off x="5824220" y="1243330"/>
            <a:ext cx="450532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7200">
                <a:solidFill>
                  <a:srgbClr val="4965AA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思源黑体 CN Regular" panose="020B0500000000000000" pitchFamily="34" charset="-122"/>
              </a:rPr>
              <a:t>Part three</a:t>
            </a:r>
          </a:p>
        </p:txBody>
      </p:sp>
      <p:sp>
        <p:nvSpPr>
          <p:cNvPr id="2" name="PA-文本框 49"/>
          <p:cNvSpPr txBox="1"/>
          <p:nvPr>
            <p:custDataLst>
              <p:tags r:id="rId2"/>
            </p:custDataLst>
          </p:nvPr>
        </p:nvSpPr>
        <p:spPr>
          <a:xfrm>
            <a:off x="4983480" y="2646680"/>
            <a:ext cx="580199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72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汉仪文黑-85W" panose="00020600040101010101" pitchFamily="18" charset="-122"/>
                <a:ea typeface="汉仪文黑-85W" panose="00020600040101010101" pitchFamily="18" charset="-122"/>
                <a:sym typeface="思源黑体 CN Regular" panose="020B0500000000000000" pitchFamily="34" charset="-122"/>
              </a:rPr>
              <a:t>口罩更换原则</a:t>
            </a:r>
          </a:p>
        </p:txBody>
      </p:sp>
      <p:sp>
        <p:nvSpPr>
          <p:cNvPr id="28" name="文本框 27"/>
          <p:cNvSpPr txBox="1"/>
          <p:nvPr/>
        </p:nvSpPr>
        <p:spPr>
          <a:xfrm>
            <a:off x="4655820" y="3935095"/>
            <a:ext cx="645731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altLang="zh-CN" sz="120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rPr>
              <a:t>The average person is always waiting for an opportunity to come The average person is always waiting for an always waiting for an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10" presetID="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-#ppt_w*((1.5-1.5*$)^3-(1.5-1.5*$)^2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Effect filter="fade">
                                      <p:cBhvr>
                                        <p:cTn id="13" dur="7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" grpId="0"/>
      <p:bldP spid="2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2474042" y="940824"/>
            <a:ext cx="7772400" cy="1295400"/>
            <a:chOff x="1905000" y="1638300"/>
            <a:chExt cx="7772400" cy="1295400"/>
          </a:xfrm>
        </p:grpSpPr>
        <p:grpSp>
          <p:nvGrpSpPr>
            <p:cNvPr id="3" name="组合 2"/>
            <p:cNvGrpSpPr/>
            <p:nvPr/>
          </p:nvGrpSpPr>
          <p:grpSpPr>
            <a:xfrm>
              <a:off x="1905000" y="1638300"/>
              <a:ext cx="7772400" cy="1295400"/>
              <a:chOff x="1905000" y="1638300"/>
              <a:chExt cx="7772400" cy="1295400"/>
            </a:xfrm>
          </p:grpSpPr>
          <p:sp>
            <p:nvSpPr>
              <p:cNvPr id="6" name="矩形: 圆角 5"/>
              <p:cNvSpPr/>
              <p:nvPr/>
            </p:nvSpPr>
            <p:spPr>
              <a:xfrm>
                <a:off x="1905000" y="1638300"/>
                <a:ext cx="7772400" cy="1295400"/>
              </a:xfrm>
              <a:prstGeom prst="roundRect">
                <a:avLst>
                  <a:gd name="adj" fmla="val 0"/>
                </a:avLst>
              </a:prstGeom>
              <a:noFill/>
              <a:ln>
                <a:solidFill>
                  <a:srgbClr val="4965A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7" name="矩形: 圆角 6"/>
              <p:cNvSpPr/>
              <p:nvPr/>
            </p:nvSpPr>
            <p:spPr>
              <a:xfrm>
                <a:off x="1905000" y="2495550"/>
                <a:ext cx="7772400" cy="438150"/>
              </a:xfrm>
              <a:prstGeom prst="roundRect">
                <a:avLst>
                  <a:gd name="adj" fmla="val 0"/>
                </a:avLst>
              </a:prstGeom>
              <a:solidFill>
                <a:srgbClr val="4965AA"/>
              </a:solidFill>
              <a:ln>
                <a:solidFill>
                  <a:srgbClr val="4965A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4" name="矩形 3"/>
            <p:cNvSpPr/>
            <p:nvPr/>
          </p:nvSpPr>
          <p:spPr>
            <a:xfrm>
              <a:off x="3558673" y="1853685"/>
              <a:ext cx="415042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dist"/>
              <a:r>
                <a:rPr lang="zh-CN" altLang="en-US" sz="2400" b="1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思源黑体 CN Normal" panose="020B0400000000000000" charset="-122"/>
                  <a:sym typeface="+mn-ea"/>
                </a:rPr>
                <a:t>不同人群佩戴原则</a:t>
              </a:r>
            </a:p>
          </p:txBody>
        </p:sp>
        <p:sp>
          <p:nvSpPr>
            <p:cNvPr id="5" name="矩形 4"/>
            <p:cNvSpPr/>
            <p:nvPr/>
          </p:nvSpPr>
          <p:spPr>
            <a:xfrm>
              <a:off x="3493534" y="2561449"/>
              <a:ext cx="4137529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dist"/>
              <a:r>
                <a:rPr lang="zh-CN" altLang="en-US" sz="160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思源黑体 CN Normal" panose="020B0400000000000000" charset="-122"/>
                  <a:sym typeface="+mn-ea"/>
                </a:rPr>
                <a:t>（一）普通民众</a:t>
              </a:r>
            </a:p>
          </p:txBody>
        </p:sp>
      </p:grpSp>
      <p:sp>
        <p:nvSpPr>
          <p:cNvPr id="8" name="矩形 7"/>
          <p:cNvSpPr/>
          <p:nvPr/>
        </p:nvSpPr>
        <p:spPr>
          <a:xfrm>
            <a:off x="1576849" y="2631441"/>
            <a:ext cx="5943600" cy="15261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 fontAlgn="auto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1600"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Normal" panose="020B0400000000000000" charset="-122"/>
              </a:rPr>
              <a:t>下列情况不需要佩戴口罩：室外通风处（公园、小区、街道）与其他人保持 </a:t>
            </a:r>
            <a:r>
              <a:rPr lang="en-US" altLang="zh-CN" sz="1600"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Normal" panose="020B0400000000000000" charset="-122"/>
              </a:rPr>
              <a:t>2 </a:t>
            </a:r>
            <a:r>
              <a:rPr lang="zh-CN" altLang="en-US" sz="1600"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Normal" panose="020B0400000000000000" charset="-122"/>
              </a:rPr>
              <a:t>米以上的距离；通风良好的办公室；独处或家庭成员都健康（居家、开车）。进入人员密集或密闭公共场所需要佩戴一次性使用医用口罩。</a:t>
            </a: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28155" y="2347305"/>
            <a:ext cx="4336025" cy="4336025"/>
          </a:xfrm>
          <a:prstGeom prst="rect">
            <a:avLst/>
          </a:prstGeom>
        </p:spPr>
      </p:pic>
      <p:sp>
        <p:nvSpPr>
          <p:cNvPr id="20" name="矩形 19"/>
          <p:cNvSpPr/>
          <p:nvPr/>
        </p:nvSpPr>
        <p:spPr>
          <a:xfrm>
            <a:off x="1576849" y="4464354"/>
            <a:ext cx="5943600" cy="18955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 fontAlgn="auto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1600"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Normal" panose="020B0400000000000000" charset="-122"/>
              </a:rPr>
              <a:t>有疑似症状到医院就诊时，需佩戴医用外科口罩。有呼吸道基础疾病患者需要在医生指导下使用防护口罩。年龄极小的婴幼儿不能戴口罩，易引起窒息。医用防护口罩（</a:t>
            </a:r>
            <a:r>
              <a:rPr lang="en-US" altLang="zh-CN" sz="1600"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Normal" panose="020B0400000000000000" charset="-122"/>
              </a:rPr>
              <a:t>N95</a:t>
            </a:r>
            <a:r>
              <a:rPr lang="zh-CN" altLang="en-US" sz="1600"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Normal" panose="020B0400000000000000" charset="-122"/>
              </a:rPr>
              <a:t>及以上级别）主要供医护人员等使用，普通民众并不需要如此高级别的防护。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414456" y="872019"/>
            <a:ext cx="9970406" cy="649257"/>
            <a:chOff x="1010104" y="1406648"/>
            <a:chExt cx="9970406" cy="649257"/>
          </a:xfrm>
          <a:solidFill>
            <a:srgbClr val="159600"/>
          </a:solidFill>
        </p:grpSpPr>
        <p:cxnSp>
          <p:nvCxnSpPr>
            <p:cNvPr id="3" name="直接连接符 2"/>
            <p:cNvCxnSpPr/>
            <p:nvPr/>
          </p:nvCxnSpPr>
          <p:spPr>
            <a:xfrm>
              <a:off x="1010104" y="1717198"/>
              <a:ext cx="9970406" cy="0"/>
            </a:xfrm>
            <a:prstGeom prst="line">
              <a:avLst/>
            </a:prstGeom>
            <a:grpFill/>
            <a:ln w="28575">
              <a:solidFill>
                <a:srgbClr val="4965AA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任意多边形: 形状 3"/>
            <p:cNvSpPr/>
            <p:nvPr/>
          </p:nvSpPr>
          <p:spPr>
            <a:xfrm>
              <a:off x="2518683" y="1406648"/>
              <a:ext cx="6953248" cy="649257"/>
            </a:xfrm>
            <a:custGeom>
              <a:avLst/>
              <a:gdLst>
                <a:gd name="connsiteX0" fmla="*/ 241650 w 3253610"/>
                <a:gd name="connsiteY0" fmla="*/ 0 h 459845"/>
                <a:gd name="connsiteX1" fmla="*/ 3025010 w 3253610"/>
                <a:gd name="connsiteY1" fmla="*/ 0 h 459845"/>
                <a:gd name="connsiteX2" fmla="*/ 3025010 w 3253610"/>
                <a:gd name="connsiteY2" fmla="*/ 2645 h 459845"/>
                <a:gd name="connsiteX3" fmla="*/ 3253610 w 3253610"/>
                <a:gd name="connsiteY3" fmla="*/ 231245 h 459845"/>
                <a:gd name="connsiteX4" fmla="*/ 3025010 w 3253610"/>
                <a:gd name="connsiteY4" fmla="*/ 459845 h 459845"/>
                <a:gd name="connsiteX5" fmla="*/ 2998773 w 3253610"/>
                <a:gd name="connsiteY5" fmla="*/ 457200 h 459845"/>
                <a:gd name="connsiteX6" fmla="*/ 254838 w 3253610"/>
                <a:gd name="connsiteY6" fmla="*/ 457200 h 459845"/>
                <a:gd name="connsiteX7" fmla="*/ 228600 w 3253610"/>
                <a:gd name="connsiteY7" fmla="*/ 459845 h 459845"/>
                <a:gd name="connsiteX8" fmla="*/ 0 w 3253610"/>
                <a:gd name="connsiteY8" fmla="*/ 231245 h 459845"/>
                <a:gd name="connsiteX9" fmla="*/ 228600 w 3253610"/>
                <a:gd name="connsiteY9" fmla="*/ 2645 h 459845"/>
                <a:gd name="connsiteX10" fmla="*/ 241650 w 3253610"/>
                <a:gd name="connsiteY10" fmla="*/ 3961 h 4598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253609" h="459845">
                  <a:moveTo>
                    <a:pt x="241650" y="0"/>
                  </a:moveTo>
                  <a:lnTo>
                    <a:pt x="3025010" y="0"/>
                  </a:lnTo>
                  <a:lnTo>
                    <a:pt x="3025010" y="2645"/>
                  </a:lnTo>
                  <a:cubicBezTo>
                    <a:pt x="3151262" y="2645"/>
                    <a:pt x="3253610" y="104993"/>
                    <a:pt x="3253610" y="231245"/>
                  </a:cubicBezTo>
                  <a:cubicBezTo>
                    <a:pt x="3253610" y="357497"/>
                    <a:pt x="3151262" y="459845"/>
                    <a:pt x="3025010" y="459845"/>
                  </a:cubicBezTo>
                  <a:lnTo>
                    <a:pt x="2998773" y="457200"/>
                  </a:lnTo>
                  <a:lnTo>
                    <a:pt x="254838" y="457200"/>
                  </a:lnTo>
                  <a:lnTo>
                    <a:pt x="228600" y="459845"/>
                  </a:lnTo>
                  <a:cubicBezTo>
                    <a:pt x="102348" y="459845"/>
                    <a:pt x="0" y="357497"/>
                    <a:pt x="0" y="231245"/>
                  </a:cubicBezTo>
                  <a:cubicBezTo>
                    <a:pt x="0" y="104993"/>
                    <a:pt x="102348" y="2645"/>
                    <a:pt x="228600" y="2645"/>
                  </a:cubicBezTo>
                  <a:lnTo>
                    <a:pt x="241650" y="3961"/>
                  </a:lnTo>
                  <a:close/>
                </a:path>
              </a:pathLst>
            </a:custGeom>
            <a:solidFill>
              <a:srgbClr val="4965A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3878490" y="1528286"/>
              <a:ext cx="4503510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000" b="1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不同人群佩戴原则</a:t>
              </a:r>
            </a:p>
          </p:txBody>
        </p:sp>
      </p:grpSp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1241378" y="2250174"/>
            <a:ext cx="4097537" cy="843915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altLang="zh-CN" sz="1600" spc="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1.</a:t>
            </a:r>
            <a:r>
              <a:rPr lang="zh-CN" altLang="en-US" sz="1600" spc="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公共交通司乘人员、出租车（网约车）司机、环卫工人、 公共场所服务人员等在岗期间佩戴一次性使用医用口罩。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altLang="zh-CN" sz="1600" spc="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2.</a:t>
            </a:r>
            <a:r>
              <a:rPr lang="zh-CN" altLang="en-US" sz="1600" spc="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非本次疫情相关的医护人员日常工作使用医用外科口罩。</a:t>
            </a:r>
          </a:p>
        </p:txBody>
      </p:sp>
      <p:sp>
        <p:nvSpPr>
          <p:cNvPr id="17" name="矩形 16"/>
          <p:cNvSpPr/>
          <p:nvPr>
            <p:custDataLst>
              <p:tags r:id="rId2"/>
            </p:custDataLst>
          </p:nvPr>
        </p:nvSpPr>
        <p:spPr>
          <a:xfrm>
            <a:off x="6086167" y="2250174"/>
            <a:ext cx="5653548" cy="843915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altLang="zh-CN" sz="1600" spc="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3.</a:t>
            </a:r>
            <a:r>
              <a:rPr lang="zh-CN" altLang="en-US" sz="1600" spc="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接触居家隔离人员及密切接触者的人员（社区</a:t>
            </a:r>
            <a:r>
              <a:rPr lang="en-US" altLang="zh-CN" sz="1600" spc="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/</a:t>
            </a:r>
            <a:r>
              <a:rPr lang="zh-CN" altLang="en-US" sz="1600" spc="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居委会、现场流行病学调查人员等）工作时建议佩戴医用外科口罩。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altLang="zh-CN" sz="1600" spc="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4.</a:t>
            </a:r>
            <a:r>
              <a:rPr lang="zh-CN" altLang="en-US" sz="1600" spc="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其他高危行业工作者（如标本采集人员、环境消毒人员及尸体处理人员等）工作时需佩戴医用防护口罩（</a:t>
            </a:r>
            <a:r>
              <a:rPr lang="en-US" altLang="zh-CN" sz="1600" spc="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N95 </a:t>
            </a:r>
            <a:r>
              <a:rPr lang="zh-CN" altLang="en-US" sz="1600" spc="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及以上级别）。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altLang="zh-CN" sz="1600" spc="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5.</a:t>
            </a:r>
            <a:r>
              <a:rPr lang="zh-CN" altLang="en-US" sz="1600" spc="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疑似病例、密切接触者及居家隔离人员尽量不外出，如果 必须外出、就诊等，要佩戴医用外科口罩。</a:t>
            </a:r>
          </a:p>
        </p:txBody>
      </p:sp>
      <p:sp>
        <p:nvSpPr>
          <p:cNvPr id="18" name="矩形 17"/>
          <p:cNvSpPr/>
          <p:nvPr/>
        </p:nvSpPr>
        <p:spPr>
          <a:xfrm>
            <a:off x="5115633" y="1746144"/>
            <a:ext cx="25680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zh-CN" alt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Normal" panose="020B0400000000000000" charset="-122"/>
                <a:sym typeface="+mn-ea"/>
              </a:rPr>
              <a:t>（二）特殊人群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7" grpId="0"/>
      <p:bldP spid="1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179871" y="1767963"/>
            <a:ext cx="10618839" cy="4662334"/>
            <a:chOff x="3130959" y="1504950"/>
            <a:chExt cx="10618839" cy="4662334"/>
          </a:xfrm>
        </p:grpSpPr>
        <p:sp>
          <p:nvSpPr>
            <p:cNvPr id="3" name="矩形 2"/>
            <p:cNvSpPr>
              <a:spLocks noChangeAspect="1"/>
            </p:cNvSpPr>
            <p:nvPr>
              <p:custDataLst>
                <p:tags r:id="rId1"/>
              </p:custDataLst>
            </p:nvPr>
          </p:nvSpPr>
          <p:spPr>
            <a:xfrm>
              <a:off x="3130959" y="1504950"/>
              <a:ext cx="10618839" cy="4662334"/>
            </a:xfrm>
            <a:prstGeom prst="rect">
              <a:avLst/>
            </a:prstGeom>
            <a:solidFill>
              <a:srgbClr val="D9D9D9">
                <a:alpha val="14000"/>
              </a:srgbClr>
            </a:solidFill>
            <a:ln>
              <a:noFill/>
            </a:ln>
          </p:spPr>
          <p:style>
            <a:lnRef idx="2">
              <a:srgbClr val="4472C4">
                <a:shade val="50000"/>
              </a:srgbClr>
            </a:lnRef>
            <a:fillRef idx="1">
              <a:srgbClr val="4472C4"/>
            </a:fillRef>
            <a:effectRef idx="0">
              <a:srgbClr val="4472C4"/>
            </a:effectRef>
            <a:fontRef idx="minor">
              <a:sysClr val="window" lastClr="FFFFFF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FFFF"/>
                </a:solidFill>
                <a:cs typeface="字魂58号-创中黑" panose="00000500000000000000" charset="-122"/>
              </a:endParaRPr>
            </a:p>
          </p:txBody>
        </p:sp>
        <p:sp>
          <p:nvSpPr>
            <p:cNvPr id="4" name="矩形 3"/>
            <p:cNvSpPr/>
            <p:nvPr/>
          </p:nvSpPr>
          <p:spPr>
            <a:xfrm>
              <a:off x="3476387" y="1800507"/>
              <a:ext cx="9860456" cy="167077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lstStyle/>
            <a:p>
              <a:pPr marL="285750" indent="-285750" algn="just" fontAlgn="auto">
                <a:lnSpc>
                  <a:spcPct val="200000"/>
                </a:lnSpc>
                <a:buFont typeface="Wingdings" panose="05000000000000000000" pitchFamily="2" charset="2"/>
                <a:buChar char="Ø"/>
              </a:pPr>
              <a:r>
                <a:rPr lang="zh-CN" altLang="en-US" dirty="0">
                  <a:solidFill>
                    <a:srgbClr val="40404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字魂58号-创中黑" panose="00000500000000000000" charset="-122"/>
                </a:rPr>
                <a:t>健康人群佩戴过的口罩，没有新型冠状病毒传播的风险，一般在口罩变形、弄湿或弄脏导致防护性能降低时更换。健康人群在迫不得已的情况下，满足以下几个前提可以考虑重复利用口罩：口罩的密合性和保护作用完好；已晾干；专人专用；重复利用的口罩不建议戴到医院去。</a:t>
              </a:r>
            </a:p>
          </p:txBody>
        </p:sp>
        <p:sp>
          <p:nvSpPr>
            <p:cNvPr id="16" name="矩形 15"/>
            <p:cNvSpPr/>
            <p:nvPr/>
          </p:nvSpPr>
          <p:spPr>
            <a:xfrm>
              <a:off x="3476387" y="3644387"/>
              <a:ext cx="9860456" cy="212090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lstStyle/>
            <a:p>
              <a:pPr marL="285750" indent="-285750" algn="just" fontAlgn="auto">
                <a:lnSpc>
                  <a:spcPct val="150000"/>
                </a:lnSpc>
                <a:buFont typeface="Wingdings" panose="05000000000000000000" pitchFamily="2" charset="2"/>
                <a:buChar char="Ø"/>
              </a:pPr>
              <a:r>
                <a:rPr lang="zh-CN" altLang="en-US" dirty="0">
                  <a:solidFill>
                    <a:srgbClr val="40404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字魂58号-创中黑" panose="00000500000000000000" charset="-122"/>
                </a:rPr>
                <a:t>非一次性、可复用口罩建议清洗、消毒并晾干后再次使用。用过的一次性口罩不可以乱扔，要将口鼻接触面朝外对折（发热患者口罩的口鼻接触面朝内对折），扯断一侧挂耳线折叠两次后捆扎成型。折好后放入清洁自封袋中或用卫生纸巾包裹好后，再丢弃到分类为“其他垃圾”的垃圾桶内。在医疗机构中使用过的口罩，离开前直接投入医疗废物垃圾袋中。处理完口罩后要马上洗手。</a:t>
              </a:r>
            </a:p>
          </p:txBody>
        </p:sp>
      </p:grpSp>
      <p:sp>
        <p:nvSpPr>
          <p:cNvPr id="5" name="矩形: 圆角 4"/>
          <p:cNvSpPr/>
          <p:nvPr/>
        </p:nvSpPr>
        <p:spPr>
          <a:xfrm>
            <a:off x="1217639" y="700988"/>
            <a:ext cx="5419136" cy="804377"/>
          </a:xfrm>
          <a:prstGeom prst="roundRect">
            <a:avLst/>
          </a:prstGeom>
          <a:solidFill>
            <a:srgbClr val="4965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zh-CN" altLang="en-US" sz="2400" b="1">
                <a:solidFill>
                  <a:srgbClr val="FFFFFF"/>
                </a:solidFill>
                <a:latin typeface="思源黑体 CN Heavy" panose="020B0A00000000000000" pitchFamily="34" charset="-122"/>
                <a:ea typeface="思源黑体 CN Heavy" panose="020B0A00000000000000" pitchFamily="34" charset="-122"/>
                <a:sym typeface="Arial" panose="020B0604020202020204" pitchFamily="34" charset="0"/>
              </a:rPr>
              <a:t>口罩更换及处理原则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352743" y="946785"/>
            <a:ext cx="11486515" cy="4361180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5">
                    <a:lumMod val="50000"/>
                  </a:schemeClr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椭圆 2"/>
          <p:cNvSpPr/>
          <p:nvPr/>
        </p:nvSpPr>
        <p:spPr>
          <a:xfrm>
            <a:off x="1255395" y="1576705"/>
            <a:ext cx="3016885" cy="3016885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H="1">
            <a:off x="1478280" y="1660525"/>
            <a:ext cx="2598420" cy="2933065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4092" h="4619">
                <a:moveTo>
                  <a:pt x="4092" y="1000"/>
                </a:moveTo>
                <a:cubicBezTo>
                  <a:pt x="3808" y="538"/>
                  <a:pt x="3370" y="181"/>
                  <a:pt x="2850" y="0"/>
                </a:cubicBezTo>
                <a:lnTo>
                  <a:pt x="1285" y="0"/>
                </a:lnTo>
                <a:cubicBezTo>
                  <a:pt x="738" y="191"/>
                  <a:pt x="282" y="576"/>
                  <a:pt x="0" y="1073"/>
                </a:cubicBezTo>
                <a:lnTo>
                  <a:pt x="0" y="3414"/>
                </a:lnTo>
                <a:cubicBezTo>
                  <a:pt x="408" y="4134"/>
                  <a:pt x="1181" y="4619"/>
                  <a:pt x="2068" y="4619"/>
                </a:cubicBezTo>
                <a:cubicBezTo>
                  <a:pt x="2924" y="4619"/>
                  <a:pt x="3674" y="4166"/>
                  <a:pt x="4092" y="3487"/>
                </a:cubicBezTo>
                <a:lnTo>
                  <a:pt x="4092" y="1000"/>
                </a:lnTo>
                <a:close/>
              </a:path>
            </a:pathLst>
          </a:cu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</p:pic>
      <p:sp>
        <p:nvSpPr>
          <p:cNvPr id="11" name="TextBox 49"/>
          <p:cNvSpPr txBox="1"/>
          <p:nvPr/>
        </p:nvSpPr>
        <p:spPr>
          <a:xfrm>
            <a:off x="5824220" y="1243330"/>
            <a:ext cx="450532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7200">
                <a:solidFill>
                  <a:srgbClr val="4965AA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思源黑体 CN Regular" panose="020B0500000000000000" pitchFamily="34" charset="-122"/>
              </a:rPr>
              <a:t>Part four</a:t>
            </a:r>
          </a:p>
        </p:txBody>
      </p:sp>
      <p:sp>
        <p:nvSpPr>
          <p:cNvPr id="2" name="PA-文本框 49"/>
          <p:cNvSpPr txBox="1"/>
          <p:nvPr>
            <p:custDataLst>
              <p:tags r:id="rId2"/>
            </p:custDataLst>
          </p:nvPr>
        </p:nvSpPr>
        <p:spPr>
          <a:xfrm>
            <a:off x="4983480" y="2646680"/>
            <a:ext cx="580199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7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汉仪文黑-85W" panose="00020600040101010101" pitchFamily="18" charset="-122"/>
                <a:ea typeface="汉仪文黑-85W" panose="00020600040101010101" pitchFamily="18" charset="-122"/>
                <a:sym typeface="思源黑体 CN Regular" panose="020B0500000000000000" pitchFamily="34" charset="-122"/>
              </a:rPr>
              <a:t>佩戴注意事项</a:t>
            </a:r>
          </a:p>
        </p:txBody>
      </p:sp>
      <p:sp>
        <p:nvSpPr>
          <p:cNvPr id="28" name="文本框 27"/>
          <p:cNvSpPr txBox="1"/>
          <p:nvPr/>
        </p:nvSpPr>
        <p:spPr>
          <a:xfrm>
            <a:off x="4655820" y="3935095"/>
            <a:ext cx="645731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altLang="zh-CN" sz="120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rPr>
              <a:t>The average person is always waiting for an opportunity to come The average person is always waiting for an always waiting for an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10" presetID="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-#ppt_w*((1.5-1.5*$)^3-(1.5-1.5*$)^2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Effect filter="fade">
                                      <p:cBhvr>
                                        <p:cTn id="13" dur="7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" grpId="0"/>
      <p:bldP spid="2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638300" y="942506"/>
            <a:ext cx="9629468" cy="5104333"/>
            <a:chOff x="723899" y="868606"/>
            <a:chExt cx="10744201" cy="5398844"/>
          </a:xfrm>
        </p:grpSpPr>
        <p:sp>
          <p:nvSpPr>
            <p:cNvPr id="3" name="矩形: 圆角 2"/>
            <p:cNvSpPr/>
            <p:nvPr/>
          </p:nvSpPr>
          <p:spPr>
            <a:xfrm>
              <a:off x="723899" y="1042935"/>
              <a:ext cx="10744201" cy="5224515"/>
            </a:xfrm>
            <a:prstGeom prst="roundRect">
              <a:avLst>
                <a:gd name="adj" fmla="val 9328"/>
              </a:avLst>
            </a:prstGeom>
            <a:noFill/>
            <a:ln w="15875">
              <a:solidFill>
                <a:srgbClr val="7F7F7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FFFF"/>
                </a:solidFill>
              </a:endParaRPr>
            </a:p>
          </p:txBody>
        </p:sp>
        <p:grpSp>
          <p:nvGrpSpPr>
            <p:cNvPr id="4" name="组合 3"/>
            <p:cNvGrpSpPr/>
            <p:nvPr/>
          </p:nvGrpSpPr>
          <p:grpSpPr>
            <a:xfrm>
              <a:off x="1323975" y="868606"/>
              <a:ext cx="4055516" cy="488302"/>
              <a:chOff x="1371599" y="1478206"/>
              <a:chExt cx="4055516" cy="488302"/>
            </a:xfrm>
          </p:grpSpPr>
          <p:sp>
            <p:nvSpPr>
              <p:cNvPr id="5" name="矩形 4"/>
              <p:cNvSpPr/>
              <p:nvPr/>
            </p:nvSpPr>
            <p:spPr>
              <a:xfrm flipV="1">
                <a:off x="1371599" y="1479676"/>
                <a:ext cx="4055516" cy="467980"/>
              </a:xfrm>
              <a:prstGeom prst="rect">
                <a:avLst/>
              </a:prstGeom>
              <a:solidFill>
                <a:srgbClr val="4965AA"/>
              </a:solidFill>
              <a:ln>
                <a:solidFill>
                  <a:srgbClr val="4965A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6" name="文本框 5"/>
              <p:cNvSpPr txBox="1"/>
              <p:nvPr/>
            </p:nvSpPr>
            <p:spPr>
              <a:xfrm>
                <a:off x="1569068" y="1478206"/>
                <a:ext cx="3787080" cy="4883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zh-CN" altLang="en-US" sz="2400" b="1">
                    <a:solidFill>
                      <a:srgbClr val="FFFFFF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佩戴口罩的注意事项</a:t>
                </a:r>
              </a:p>
            </p:txBody>
          </p:sp>
        </p:grpSp>
      </p:grpSp>
      <p:sp>
        <p:nvSpPr>
          <p:cNvPr id="15" name="矩形 14"/>
          <p:cNvSpPr/>
          <p:nvPr/>
        </p:nvSpPr>
        <p:spPr>
          <a:xfrm>
            <a:off x="1938254" y="1680062"/>
            <a:ext cx="9182030" cy="38867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marL="285750" indent="-285750" algn="just" fontAlgn="auto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altLang="zh-CN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字魂58号-创中黑" panose="00000500000000000000" charset="-122"/>
              </a:rPr>
              <a:t>1</a:t>
            </a:r>
            <a:r>
              <a:rPr lang="zh-CN" altLang="en-US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字魂58号-创中黑" panose="00000500000000000000" charset="-122"/>
              </a:rPr>
              <a:t>．摘戴口罩前，要保持双手洁净，尽量不触碰口罩内侧，以免手上细菌污染口罩；</a:t>
            </a:r>
          </a:p>
          <a:p>
            <a:pPr marL="285750" indent="-285750" algn="just" fontAlgn="auto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altLang="zh-CN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字魂58号-创中黑" panose="00000500000000000000" charset="-122"/>
              </a:rPr>
              <a:t>2</a:t>
            </a:r>
            <a:r>
              <a:rPr lang="zh-CN" altLang="en-US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字魂58号-创中黑" panose="00000500000000000000" charset="-122"/>
              </a:rPr>
              <a:t>．不要重复使用一次性口罩，最好每隔</a:t>
            </a:r>
            <a:r>
              <a:rPr lang="en-US" altLang="zh-CN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字魂58号-创中黑" panose="00000500000000000000" charset="-122"/>
              </a:rPr>
              <a:t>2</a:t>
            </a:r>
            <a:r>
              <a:rPr lang="zh-CN" altLang="en-US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字魂58号-创中黑" panose="00000500000000000000" charset="-122"/>
              </a:rPr>
              <a:t>－</a:t>
            </a:r>
            <a:r>
              <a:rPr lang="en-US" altLang="zh-CN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字魂58号-创中黑" panose="00000500000000000000" charset="-122"/>
              </a:rPr>
              <a:t>4</a:t>
            </a:r>
            <a:r>
              <a:rPr lang="zh-CN" altLang="en-US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字魂58号-创中黑" panose="00000500000000000000" charset="-122"/>
              </a:rPr>
              <a:t>小时更换一次。当口罩受潮或被分泌物污染，应及时丢弃，更换新的清洁且干燥的口罩；</a:t>
            </a:r>
          </a:p>
          <a:p>
            <a:pPr marL="285750" indent="-285750" algn="just" fontAlgn="auto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altLang="zh-CN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字魂58号-创中黑" panose="00000500000000000000" charset="-122"/>
              </a:rPr>
              <a:t>3</a:t>
            </a:r>
            <a:r>
              <a:rPr lang="zh-CN" altLang="en-US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字魂58号-创中黑" panose="00000500000000000000" charset="-122"/>
              </a:rPr>
              <a:t>．一定要使口罩与面部有良好的密合。简单的试验方法是：戴上口罩后，用力呼气，空气不能从口罩边缘漏出；</a:t>
            </a:r>
          </a:p>
          <a:p>
            <a:pPr marL="285750" indent="-285750" algn="just" fontAlgn="auto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altLang="zh-CN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字魂58号-创中黑" panose="00000500000000000000" charset="-122"/>
              </a:rPr>
              <a:t>4</a:t>
            </a:r>
            <a:r>
              <a:rPr lang="zh-CN" altLang="en-US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字魂58号-创中黑" panose="00000500000000000000" charset="-122"/>
              </a:rPr>
              <a:t>．不要用手去挤压口罩。即使是</a:t>
            </a:r>
            <a:r>
              <a:rPr lang="en-US" altLang="zh-CN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字魂58号-创中黑" panose="00000500000000000000" charset="-122"/>
              </a:rPr>
              <a:t>N95</a:t>
            </a:r>
            <a:r>
              <a:rPr lang="zh-CN" altLang="en-US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字魂58号-创中黑" panose="00000500000000000000" charset="-122"/>
              </a:rPr>
              <a:t>或</a:t>
            </a:r>
            <a:r>
              <a:rPr lang="en-US" altLang="zh-CN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字魂58号-创中黑" panose="00000500000000000000" charset="-122"/>
              </a:rPr>
              <a:t>KN95</a:t>
            </a:r>
            <a:r>
              <a:rPr lang="zh-CN" altLang="en-US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字魂58号-创中黑" panose="00000500000000000000" charset="-122"/>
              </a:rPr>
              <a:t>口罩，也只能把病毒隔离在口罩表层，如果用手挤压口罩，使得病毒随飞沫湿透口罩，就会增加病毒感染的概率。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箭头连接符 1"/>
          <p:cNvCxnSpPr/>
          <p:nvPr/>
        </p:nvCxnSpPr>
        <p:spPr>
          <a:xfrm>
            <a:off x="1955390" y="2070919"/>
            <a:ext cx="8991600" cy="0"/>
          </a:xfrm>
          <a:prstGeom prst="straightConnector1">
            <a:avLst/>
          </a:prstGeom>
          <a:ln w="28575">
            <a:solidFill>
              <a:srgbClr val="4965A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组合 16"/>
          <p:cNvGrpSpPr/>
          <p:nvPr/>
        </p:nvGrpSpPr>
        <p:grpSpPr>
          <a:xfrm>
            <a:off x="1737863" y="1861369"/>
            <a:ext cx="2627659" cy="3013694"/>
            <a:chOff x="1708366" y="2126840"/>
            <a:chExt cx="2627659" cy="3013694"/>
          </a:xfrm>
        </p:grpSpPr>
        <p:sp>
          <p:nvSpPr>
            <p:cNvPr id="4" name="菱形 3"/>
            <p:cNvSpPr/>
            <p:nvPr/>
          </p:nvSpPr>
          <p:spPr>
            <a:xfrm>
              <a:off x="2649793" y="2126840"/>
              <a:ext cx="400050" cy="400050"/>
            </a:xfrm>
            <a:prstGeom prst="diamond">
              <a:avLst/>
            </a:prstGeom>
            <a:solidFill>
              <a:srgbClr val="4965A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1708366" y="2660240"/>
              <a:ext cx="2627659" cy="2480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200000"/>
                </a:lnSpc>
              </a:pPr>
              <a:r>
                <a:rPr lang="zh-CN" altLang="en-US" sz="1600">
                  <a:solidFill>
                    <a:srgbClr val="40404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为更好地发挥口罩的防护作用，在佩戴口罩时尽量收紧口罩的松紧带，压紧鼻两侧的铝片，以减少四周的泄漏，且最好缓慢呼吸；</a:t>
              </a: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1882275" y="946353"/>
            <a:ext cx="3355873" cy="502061"/>
            <a:chOff x="1866899" y="2324099"/>
            <a:chExt cx="3355873" cy="502061"/>
          </a:xfrm>
        </p:grpSpPr>
        <p:sp>
          <p:nvSpPr>
            <p:cNvPr id="7" name="矩形: 圆角 6"/>
            <p:cNvSpPr/>
            <p:nvPr/>
          </p:nvSpPr>
          <p:spPr>
            <a:xfrm>
              <a:off x="1866899" y="2324099"/>
              <a:ext cx="3355873" cy="502061"/>
            </a:xfrm>
            <a:prstGeom prst="roundRect">
              <a:avLst/>
            </a:prstGeom>
            <a:solidFill>
              <a:srgbClr val="4965A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1965737" y="2330939"/>
              <a:ext cx="319804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400" b="1" spc="1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字魂105号-简雅黑" panose="00000500000000000000" pitchFamily="2" charset="-122"/>
                </a:rPr>
                <a:t>佩戴口罩的注意事项</a:t>
              </a: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5018145" y="1861369"/>
            <a:ext cx="2945985" cy="4402531"/>
            <a:chOff x="1531384" y="2126840"/>
            <a:chExt cx="2945985" cy="4402531"/>
          </a:xfrm>
        </p:grpSpPr>
        <p:sp>
          <p:nvSpPr>
            <p:cNvPr id="19" name="菱形 18"/>
            <p:cNvSpPr/>
            <p:nvPr/>
          </p:nvSpPr>
          <p:spPr>
            <a:xfrm>
              <a:off x="2649793" y="2126840"/>
              <a:ext cx="400050" cy="400050"/>
            </a:xfrm>
            <a:prstGeom prst="diamond">
              <a:avLst/>
            </a:prstGeom>
            <a:solidFill>
              <a:srgbClr val="4965A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1531384" y="2571749"/>
              <a:ext cx="2945985" cy="39576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200000"/>
                </a:lnSpc>
              </a:pPr>
              <a:r>
                <a:rPr lang="zh-CN" altLang="en-US" sz="1600">
                  <a:solidFill>
                    <a:srgbClr val="40404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佩戴的时间要适宜。医用无纺布口罩可以持续应用</a:t>
              </a:r>
              <a:r>
                <a:rPr lang="en-US" altLang="zh-CN" sz="1600">
                  <a:solidFill>
                    <a:srgbClr val="40404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6-8h</a:t>
              </a:r>
              <a:r>
                <a:rPr lang="zh-CN" altLang="en-US" sz="1600">
                  <a:solidFill>
                    <a:srgbClr val="40404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，遇以下情况应及时更换：呼吸困难、口罩有破损或毁坏；口罩与面部无法密合、口罩受污染</a:t>
              </a:r>
              <a:r>
                <a:rPr lang="en-US" altLang="zh-CN" sz="1600">
                  <a:solidFill>
                    <a:srgbClr val="40404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(</a:t>
              </a:r>
              <a:r>
                <a:rPr lang="zh-CN" altLang="en-US" sz="1600">
                  <a:solidFill>
                    <a:srgbClr val="40404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如染有血渍或飞沫等异物时</a:t>
              </a:r>
              <a:r>
                <a:rPr lang="en-US" altLang="zh-CN" sz="1600">
                  <a:solidFill>
                    <a:srgbClr val="40404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)</a:t>
              </a:r>
              <a:r>
                <a:rPr lang="zh-CN" altLang="en-US" sz="1600">
                  <a:solidFill>
                    <a:srgbClr val="40404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、曾使用于隔离病房或病患接触、有异味；</a:t>
              </a: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8364287" y="1861369"/>
            <a:ext cx="2945985" cy="2925203"/>
            <a:chOff x="1531384" y="2126840"/>
            <a:chExt cx="2945985" cy="2925203"/>
          </a:xfrm>
        </p:grpSpPr>
        <p:sp>
          <p:nvSpPr>
            <p:cNvPr id="22" name="菱形 21"/>
            <p:cNvSpPr/>
            <p:nvPr/>
          </p:nvSpPr>
          <p:spPr>
            <a:xfrm>
              <a:off x="2649793" y="2126840"/>
              <a:ext cx="400050" cy="400050"/>
            </a:xfrm>
            <a:prstGeom prst="diamond">
              <a:avLst/>
            </a:prstGeom>
            <a:solidFill>
              <a:srgbClr val="4965A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23" name="文本框 22"/>
            <p:cNvSpPr txBox="1"/>
            <p:nvPr/>
          </p:nvSpPr>
          <p:spPr>
            <a:xfrm>
              <a:off x="1531384" y="2571749"/>
              <a:ext cx="2945985" cy="2480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200000"/>
                </a:lnSpc>
              </a:pPr>
              <a:r>
                <a:rPr lang="zh-CN" altLang="en-US" sz="1600">
                  <a:solidFill>
                    <a:srgbClr val="40404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废弃的口罩不要随意丢弃，否则会造成二次污染。一般环境下用过的口罩要放入垃圾箱，污染环境用过的口罩要按危险废物进行无害化处理。</a:t>
              </a:r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4416220" y="1227804"/>
            <a:ext cx="3829050" cy="1458220"/>
            <a:chOff x="4181475" y="838200"/>
            <a:chExt cx="3829050" cy="1458220"/>
          </a:xfrm>
        </p:grpSpPr>
        <p:sp>
          <p:nvSpPr>
            <p:cNvPr id="3" name="矩形: 圆角 2"/>
            <p:cNvSpPr/>
            <p:nvPr/>
          </p:nvSpPr>
          <p:spPr>
            <a:xfrm>
              <a:off x="4181475" y="904875"/>
              <a:ext cx="3829050" cy="857250"/>
            </a:xfrm>
            <a:prstGeom prst="roundRect">
              <a:avLst>
                <a:gd name="adj" fmla="val 23334"/>
              </a:avLst>
            </a:prstGeom>
            <a:solidFill>
              <a:srgbClr val="4965A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404040"/>
                </a:solidFill>
              </a:endParaRPr>
            </a:p>
          </p:txBody>
        </p:sp>
        <p:sp>
          <p:nvSpPr>
            <p:cNvPr id="4" name="Text Box 21"/>
            <p:cNvSpPr txBox="1">
              <a:spLocks noChangeArrowheads="1"/>
            </p:cNvSpPr>
            <p:nvPr/>
          </p:nvSpPr>
          <p:spPr bwMode="auto">
            <a:xfrm flipH="1">
              <a:off x="4595348" y="838200"/>
              <a:ext cx="3133723" cy="1458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dist" defTabSz="1219200" eaLnBrk="1" hangingPunct="1">
                <a:lnSpc>
                  <a:spcPct val="200000"/>
                </a:lnSpc>
                <a:spcBef>
                  <a:spcPct val="50000"/>
                </a:spcBef>
              </a:pPr>
              <a:r>
                <a:rPr lang="zh-CN" altLang="en-US" sz="2400" b="1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儿童佩戴口罩注意事项</a:t>
              </a: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3301795" y="2113629"/>
            <a:ext cx="6076950" cy="1057275"/>
            <a:chOff x="2895600" y="1971675"/>
            <a:chExt cx="6076950" cy="1057275"/>
          </a:xfrm>
        </p:grpSpPr>
        <p:cxnSp>
          <p:nvCxnSpPr>
            <p:cNvPr id="6" name="直接连接符 5"/>
            <p:cNvCxnSpPr/>
            <p:nvPr/>
          </p:nvCxnSpPr>
          <p:spPr>
            <a:xfrm flipH="1">
              <a:off x="5962650" y="1971675"/>
              <a:ext cx="0" cy="485775"/>
            </a:xfrm>
            <a:prstGeom prst="line">
              <a:avLst/>
            </a:prstGeom>
            <a:ln>
              <a:solidFill>
                <a:srgbClr val="4965A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接连接符 6"/>
            <p:cNvCxnSpPr/>
            <p:nvPr/>
          </p:nvCxnSpPr>
          <p:spPr>
            <a:xfrm>
              <a:off x="2895600" y="2457450"/>
              <a:ext cx="6076950" cy="0"/>
            </a:xfrm>
            <a:prstGeom prst="line">
              <a:avLst/>
            </a:prstGeom>
            <a:ln>
              <a:solidFill>
                <a:srgbClr val="4965A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接箭头连接符 7"/>
            <p:cNvCxnSpPr/>
            <p:nvPr/>
          </p:nvCxnSpPr>
          <p:spPr>
            <a:xfrm flipH="1">
              <a:off x="2895600" y="2438400"/>
              <a:ext cx="0" cy="552450"/>
            </a:xfrm>
            <a:prstGeom prst="straightConnector1">
              <a:avLst/>
            </a:prstGeom>
            <a:ln>
              <a:solidFill>
                <a:srgbClr val="4965AA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接箭头连接符 8"/>
            <p:cNvCxnSpPr/>
            <p:nvPr/>
          </p:nvCxnSpPr>
          <p:spPr>
            <a:xfrm flipH="1">
              <a:off x="8972550" y="2476500"/>
              <a:ext cx="0" cy="552450"/>
            </a:xfrm>
            <a:prstGeom prst="straightConnector1">
              <a:avLst/>
            </a:prstGeom>
            <a:ln>
              <a:solidFill>
                <a:srgbClr val="4965AA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 Box 21"/>
          <p:cNvSpPr txBox="1">
            <a:spLocks noChangeArrowheads="1"/>
          </p:cNvSpPr>
          <p:nvPr/>
        </p:nvSpPr>
        <p:spPr bwMode="auto">
          <a:xfrm flipH="1">
            <a:off x="2073077" y="3304561"/>
            <a:ext cx="2619368" cy="1987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1219200" eaLnBrk="1" hangingPunct="1">
              <a:lnSpc>
                <a:spcPct val="200000"/>
              </a:lnSpc>
              <a:spcBef>
                <a:spcPct val="50000"/>
              </a:spcBef>
            </a:pPr>
            <a:r>
              <a:rPr lang="zh-CN" altLang="en-US" sz="160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家长应随时关注儿童佩戴情况，如儿童在佩戴口罩过程中感觉不适，应及时调整或停止使用。</a:t>
            </a:r>
          </a:p>
        </p:txBody>
      </p:sp>
      <p:sp>
        <p:nvSpPr>
          <p:cNvPr id="17" name="Text Box 21"/>
          <p:cNvSpPr txBox="1">
            <a:spLocks noChangeArrowheads="1"/>
          </p:cNvSpPr>
          <p:nvPr/>
        </p:nvSpPr>
        <p:spPr bwMode="auto">
          <a:xfrm flipH="1">
            <a:off x="8245270" y="3304561"/>
            <a:ext cx="2619368" cy="1987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1219200" eaLnBrk="1" hangingPunct="1">
              <a:lnSpc>
                <a:spcPct val="200000"/>
              </a:lnSpc>
              <a:spcBef>
                <a:spcPct val="50000"/>
              </a:spcBef>
            </a:pPr>
            <a:r>
              <a:rPr lang="zh-CN" altLang="en-US" sz="160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不建议儿童佩戴具有密合性要求的成人口罩。因为儿童的脸型较小，与成人口罩边缘无法充分密合。</a:t>
            </a:r>
          </a:p>
        </p:txBody>
      </p:sp>
      <p:pic>
        <p:nvPicPr>
          <p:cNvPr id="27" name="图片 2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30329" y="3008671"/>
            <a:ext cx="4291780" cy="4291780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平行四边形 2"/>
          <p:cNvSpPr/>
          <p:nvPr/>
        </p:nvSpPr>
        <p:spPr>
          <a:xfrm>
            <a:off x="265430" y="0"/>
            <a:ext cx="3633470" cy="6858000"/>
          </a:xfrm>
          <a:prstGeom prst="parallelogram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4528820" y="4150995"/>
            <a:ext cx="710374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sz="3600" kern="0" spc="120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三极义黑 简体" panose="00000500000000000000" charset="-122"/>
                <a:ea typeface="三极义黑 简体" panose="00000500000000000000" charset="-122"/>
              </a:rPr>
              <a:t>再见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850900" y="844550"/>
            <a:ext cx="2598420" cy="5547995"/>
          </a:xfrm>
          <a:prstGeom prst="rect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</p:pic>
      <p:sp>
        <p:nvSpPr>
          <p:cNvPr id="27" name="PA-矩形 26"/>
          <p:cNvSpPr/>
          <p:nvPr>
            <p:custDataLst>
              <p:tags r:id="rId2"/>
            </p:custDataLst>
          </p:nvPr>
        </p:nvSpPr>
        <p:spPr>
          <a:xfrm>
            <a:off x="4399915" y="2022475"/>
            <a:ext cx="6991985" cy="1445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880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uLnTx/>
                <a:uFillTx/>
                <a:latin typeface="汉仪文黑-85W" panose="00020600040101010101" pitchFamily="18" charset="-122"/>
                <a:ea typeface="汉仪文黑-85W" panose="00020600040101010101" pitchFamily="18" charset="-122"/>
                <a:cs typeface="+mn-ea"/>
                <a:sym typeface="思源黑体 CN Regular" panose="020B0500000000000000" pitchFamily="34" charset="-122"/>
              </a:rPr>
              <a:t>感谢您的观看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5523341" y="1114425"/>
            <a:ext cx="434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疫情防控人人有责</a:t>
            </a:r>
          </a:p>
        </p:txBody>
      </p:sp>
      <p:cxnSp>
        <p:nvCxnSpPr>
          <p:cNvPr id="14" name="直接连接符 13"/>
          <p:cNvCxnSpPr/>
          <p:nvPr/>
        </p:nvCxnSpPr>
        <p:spPr>
          <a:xfrm>
            <a:off x="5057886" y="1768329"/>
            <a:ext cx="56769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组合 14"/>
          <p:cNvGrpSpPr/>
          <p:nvPr/>
        </p:nvGrpSpPr>
        <p:grpSpPr>
          <a:xfrm>
            <a:off x="4972276" y="3566539"/>
            <a:ext cx="5810250" cy="470563"/>
            <a:chOff x="3181350" y="4051044"/>
            <a:chExt cx="5810250" cy="470563"/>
          </a:xfrm>
        </p:grpSpPr>
        <p:sp>
          <p:nvSpPr>
            <p:cNvPr id="16" name="矩形: 圆角 5"/>
            <p:cNvSpPr/>
            <p:nvPr/>
          </p:nvSpPr>
          <p:spPr>
            <a:xfrm>
              <a:off x="3181350" y="4051044"/>
              <a:ext cx="5810250" cy="470563"/>
            </a:xfrm>
            <a:prstGeom prst="roundRect">
              <a:avLst>
                <a:gd name="adj" fmla="val 50000"/>
              </a:avLst>
            </a:prstGeom>
            <a:solidFill>
              <a:srgbClr val="4965A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3352800" y="4093834"/>
              <a:ext cx="550545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0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口罩佩戴知识使用方法科普宣传</a:t>
              </a:r>
            </a:p>
          </p:txBody>
        </p:sp>
      </p:grpSp>
      <p:pic>
        <p:nvPicPr>
          <p:cNvPr id="28" name="New picture"/>
          <p:cNvPicPr/>
          <p:nvPr/>
        </p:nvPicPr>
        <p:blipFill>
          <a:blip r:embed="rId6"/>
          <a:stretch>
            <a:fillRect/>
          </a:stretch>
        </p:blipFill>
        <p:spPr>
          <a:xfrm>
            <a:off x="11836400" y="11633200"/>
            <a:ext cx="342900" cy="266700"/>
          </a:xfrm>
          <a:prstGeom prst="cube">
            <a:avLst/>
          </a:prstGeom>
        </p:spPr>
      </p:pic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-(-#ppt_w/2*cos(ppt_r/180*pi))*((1.5-1.5*$)^2-(1.5-1.5*$)^3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8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-#ppt_h/2*cos(ppt_r/180*pi))*((1.5-1.5*$)^2-(1.5-1.5*$)^3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9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-(-#ppt_h)*((1.5-1.5*$)^2-(1.5-1.5*$)^3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10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-(-#ppt_w)*((1.5-1.5*$)^2-(1.5-1.5*$)^3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平行四边形 2"/>
          <p:cNvSpPr/>
          <p:nvPr/>
        </p:nvSpPr>
        <p:spPr>
          <a:xfrm>
            <a:off x="265430" y="0"/>
            <a:ext cx="3633470" cy="6858000"/>
          </a:xfrm>
          <a:prstGeom prst="parallelogram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850900" y="844550"/>
            <a:ext cx="2598420" cy="5547995"/>
          </a:xfrm>
          <a:prstGeom prst="rect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</p:pic>
      <p:sp>
        <p:nvSpPr>
          <p:cNvPr id="30" name="文本框 29"/>
          <p:cNvSpPr txBox="1"/>
          <p:nvPr/>
        </p:nvSpPr>
        <p:spPr>
          <a:xfrm>
            <a:off x="5939155" y="191135"/>
            <a:ext cx="3103245" cy="132207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dist"/>
            <a:r>
              <a:rPr lang="zh-CN" altLang="en-US" sz="8000" b="1" u="sng" kern="0" spc="200">
                <a:solidFill>
                  <a:schemeClr val="accent5">
                    <a:lumMod val="50000"/>
                  </a:schemeClr>
                </a:solidFill>
                <a:uFillTx/>
                <a:latin typeface="三极义黑 简体" panose="00000500000000000000" charset="-122"/>
                <a:ea typeface="三极义黑 简体" panose="00000500000000000000" charset="-122"/>
              </a:rPr>
              <a:t>目录</a:t>
            </a:r>
          </a:p>
        </p:txBody>
      </p:sp>
      <p:grpSp>
        <p:nvGrpSpPr>
          <p:cNvPr id="36" name="组合 35"/>
          <p:cNvGrpSpPr/>
          <p:nvPr/>
        </p:nvGrpSpPr>
        <p:grpSpPr>
          <a:xfrm>
            <a:off x="4848860" y="1927225"/>
            <a:ext cx="5263515" cy="748030"/>
            <a:chOff x="6888" y="5399"/>
            <a:chExt cx="8289" cy="1178"/>
          </a:xfrm>
        </p:grpSpPr>
        <p:sp>
          <p:nvSpPr>
            <p:cNvPr id="34" name="圆角矩形 33"/>
            <p:cNvSpPr/>
            <p:nvPr/>
          </p:nvSpPr>
          <p:spPr>
            <a:xfrm>
              <a:off x="6888" y="5399"/>
              <a:ext cx="8289" cy="1112"/>
            </a:xfrm>
            <a:prstGeom prst="round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TextBox 17"/>
            <p:cNvSpPr txBox="1"/>
            <p:nvPr/>
          </p:nvSpPr>
          <p:spPr>
            <a:xfrm>
              <a:off x="6888" y="5464"/>
              <a:ext cx="1528" cy="1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</a:extLst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4000" b="1" i="0" u="none" strike="noStrike" kern="1200" cap="none" spc="30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三极义黑 简体" panose="00000500000000000000" charset="-122"/>
                  <a:ea typeface="三极义黑 简体" panose="00000500000000000000" charset="-122"/>
                  <a:cs typeface="+mn-ea"/>
                  <a:sym typeface="站酷快乐体2016修订版" panose="02010600030101010101" pitchFamily="2" charset="-122"/>
                </a:rPr>
                <a:t>01</a:t>
              </a:r>
            </a:p>
          </p:txBody>
        </p:sp>
        <p:sp>
          <p:nvSpPr>
            <p:cNvPr id="35" name="圆角矩形 34"/>
            <p:cNvSpPr/>
            <p:nvPr/>
          </p:nvSpPr>
          <p:spPr>
            <a:xfrm>
              <a:off x="8275" y="5473"/>
              <a:ext cx="6736" cy="964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1" name="TextBox 17"/>
            <p:cNvSpPr txBox="1"/>
            <p:nvPr/>
          </p:nvSpPr>
          <p:spPr>
            <a:xfrm>
              <a:off x="8432" y="5479"/>
              <a:ext cx="6472" cy="10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</a:extLst>
          </p:spPr>
          <p:txBody>
            <a:bodyPr wrap="square" rtlCol="0">
              <a:spAutoFit/>
            </a:bodyPr>
            <a:lstStyle/>
            <a:p>
              <a:pPr marL="0" marR="0" lvl="0" indent="0" algn="dist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zh-CN" sz="3600" i="0" u="none" strike="noStrike" kern="1200" cap="none" spc="300" normalizeH="0" baseline="0" noProof="0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uLnTx/>
                  <a:uFillTx/>
                  <a:latin typeface="三极义黑 简体" panose="00000500000000000000" charset="-122"/>
                  <a:ea typeface="三极义黑 简体" panose="00000500000000000000" charset="-122"/>
                  <a:cs typeface="+mn-ea"/>
                  <a:sym typeface="站酷快乐体2016修订版" panose="02010600030101010101" pitchFamily="2" charset="-122"/>
                </a:rPr>
                <a:t>口罩常见类型</a:t>
              </a: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4848860" y="3145155"/>
            <a:ext cx="5263515" cy="748030"/>
            <a:chOff x="6888" y="5399"/>
            <a:chExt cx="8289" cy="1178"/>
          </a:xfrm>
        </p:grpSpPr>
        <p:sp>
          <p:nvSpPr>
            <p:cNvPr id="38" name="圆角矩形 37"/>
            <p:cNvSpPr/>
            <p:nvPr/>
          </p:nvSpPr>
          <p:spPr>
            <a:xfrm>
              <a:off x="6888" y="5399"/>
              <a:ext cx="8289" cy="1112"/>
            </a:xfrm>
            <a:prstGeom prst="round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9" name="TextBox 17"/>
            <p:cNvSpPr txBox="1"/>
            <p:nvPr/>
          </p:nvSpPr>
          <p:spPr>
            <a:xfrm>
              <a:off x="6888" y="5464"/>
              <a:ext cx="1528" cy="1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</a:extLst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4000" b="1" i="0" u="none" strike="noStrike" kern="1200" cap="none" spc="30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三极义黑 简体" panose="00000500000000000000" charset="-122"/>
                  <a:ea typeface="三极义黑 简体" panose="00000500000000000000" charset="-122"/>
                  <a:cs typeface="+mn-ea"/>
                  <a:sym typeface="站酷快乐体2016修订版" panose="02010600030101010101" pitchFamily="2" charset="-122"/>
                </a:rPr>
                <a:t>02</a:t>
              </a:r>
            </a:p>
          </p:txBody>
        </p:sp>
        <p:sp>
          <p:nvSpPr>
            <p:cNvPr id="40" name="圆角矩形 39"/>
            <p:cNvSpPr/>
            <p:nvPr/>
          </p:nvSpPr>
          <p:spPr>
            <a:xfrm>
              <a:off x="8275" y="5473"/>
              <a:ext cx="6736" cy="964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1" name="TextBox 17"/>
            <p:cNvSpPr txBox="1"/>
            <p:nvPr/>
          </p:nvSpPr>
          <p:spPr>
            <a:xfrm>
              <a:off x="8432" y="5479"/>
              <a:ext cx="6472" cy="10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</a:extLst>
          </p:spPr>
          <p:txBody>
            <a:bodyPr wrap="square" rtlCol="0">
              <a:spAutoFit/>
            </a:bodyPr>
            <a:lstStyle/>
            <a:p>
              <a:pPr marL="0" marR="0" lvl="0" indent="0" algn="dist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zh-CN" sz="3600" i="0" u="none" strike="noStrike" kern="1200" cap="none" spc="300" normalizeH="0" baseline="0" noProof="0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uLnTx/>
                  <a:uFillTx/>
                  <a:latin typeface="三极义黑 简体" panose="00000500000000000000" charset="-122"/>
                  <a:ea typeface="三极义黑 简体" panose="00000500000000000000" charset="-122"/>
                  <a:cs typeface="+mn-ea"/>
                  <a:sym typeface="站酷快乐体2016修订版" panose="02010600030101010101" pitchFamily="2" charset="-122"/>
                </a:rPr>
                <a:t>口罩正确戴法</a:t>
              </a:r>
            </a:p>
          </p:txBody>
        </p:sp>
      </p:grpSp>
      <p:grpSp>
        <p:nvGrpSpPr>
          <p:cNvPr id="42" name="组合 41"/>
          <p:cNvGrpSpPr/>
          <p:nvPr/>
        </p:nvGrpSpPr>
        <p:grpSpPr>
          <a:xfrm>
            <a:off x="4859020" y="5483225"/>
            <a:ext cx="5263515" cy="748030"/>
            <a:chOff x="6888" y="5399"/>
            <a:chExt cx="8289" cy="1178"/>
          </a:xfrm>
        </p:grpSpPr>
        <p:sp>
          <p:nvSpPr>
            <p:cNvPr id="43" name="圆角矩形 42"/>
            <p:cNvSpPr/>
            <p:nvPr/>
          </p:nvSpPr>
          <p:spPr>
            <a:xfrm>
              <a:off x="6888" y="5399"/>
              <a:ext cx="8289" cy="1112"/>
            </a:xfrm>
            <a:prstGeom prst="round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4" name="TextBox 17"/>
            <p:cNvSpPr txBox="1"/>
            <p:nvPr/>
          </p:nvSpPr>
          <p:spPr>
            <a:xfrm>
              <a:off x="6888" y="5464"/>
              <a:ext cx="1528" cy="1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</a:extLst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4000" b="1" i="0" u="none" strike="noStrike" kern="1200" cap="none" spc="30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三极义黑 简体" panose="00000500000000000000" charset="-122"/>
                  <a:ea typeface="三极义黑 简体" panose="00000500000000000000" charset="-122"/>
                  <a:cs typeface="+mn-ea"/>
                  <a:sym typeface="站酷快乐体2016修订版" panose="02010600030101010101" pitchFamily="2" charset="-122"/>
                </a:rPr>
                <a:t>04</a:t>
              </a:r>
            </a:p>
          </p:txBody>
        </p:sp>
        <p:sp>
          <p:nvSpPr>
            <p:cNvPr id="45" name="圆角矩形 44"/>
            <p:cNvSpPr/>
            <p:nvPr/>
          </p:nvSpPr>
          <p:spPr>
            <a:xfrm>
              <a:off x="8275" y="5473"/>
              <a:ext cx="6736" cy="964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6" name="TextBox 17"/>
            <p:cNvSpPr txBox="1"/>
            <p:nvPr/>
          </p:nvSpPr>
          <p:spPr>
            <a:xfrm>
              <a:off x="8432" y="5479"/>
              <a:ext cx="6472" cy="10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</a:extLst>
          </p:spPr>
          <p:txBody>
            <a:bodyPr wrap="square" rtlCol="0">
              <a:spAutoFit/>
            </a:bodyPr>
            <a:lstStyle/>
            <a:p>
              <a:pPr marL="0" marR="0" lvl="0" indent="0" algn="dist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zh-CN" sz="3600" i="0" u="none" strike="noStrike" kern="1200" cap="none" spc="300" normalizeH="0" baseline="0" noProof="0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uLnTx/>
                  <a:uFillTx/>
                  <a:latin typeface="三极义黑 简体" panose="00000500000000000000" charset="-122"/>
                  <a:ea typeface="三极义黑 简体" panose="00000500000000000000" charset="-122"/>
                  <a:cs typeface="+mn-ea"/>
                  <a:sym typeface="站酷快乐体2016修订版" panose="02010600030101010101" pitchFamily="2" charset="-122"/>
                </a:rPr>
                <a:t>佩戴注意事项</a:t>
              </a:r>
            </a:p>
          </p:txBody>
        </p:sp>
      </p:grpSp>
      <p:grpSp>
        <p:nvGrpSpPr>
          <p:cNvPr id="47" name="组合 46"/>
          <p:cNvGrpSpPr/>
          <p:nvPr/>
        </p:nvGrpSpPr>
        <p:grpSpPr>
          <a:xfrm>
            <a:off x="4848860" y="4290695"/>
            <a:ext cx="5263515" cy="748030"/>
            <a:chOff x="6888" y="5399"/>
            <a:chExt cx="8289" cy="1178"/>
          </a:xfrm>
        </p:grpSpPr>
        <p:sp>
          <p:nvSpPr>
            <p:cNvPr id="48" name="圆角矩形 47"/>
            <p:cNvSpPr/>
            <p:nvPr/>
          </p:nvSpPr>
          <p:spPr>
            <a:xfrm>
              <a:off x="6888" y="5399"/>
              <a:ext cx="8289" cy="1112"/>
            </a:xfrm>
            <a:prstGeom prst="round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9" name="TextBox 17"/>
            <p:cNvSpPr txBox="1"/>
            <p:nvPr/>
          </p:nvSpPr>
          <p:spPr>
            <a:xfrm>
              <a:off x="6888" y="5464"/>
              <a:ext cx="1528" cy="1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</a:extLst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4000" b="1" i="0" u="none" strike="noStrike" kern="1200" cap="none" spc="30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三极义黑 简体" panose="00000500000000000000" charset="-122"/>
                  <a:ea typeface="三极义黑 简体" panose="00000500000000000000" charset="-122"/>
                  <a:cs typeface="+mn-ea"/>
                  <a:sym typeface="站酷快乐体2016修订版" panose="02010600030101010101" pitchFamily="2" charset="-122"/>
                </a:rPr>
                <a:t>03</a:t>
              </a:r>
            </a:p>
          </p:txBody>
        </p:sp>
        <p:sp>
          <p:nvSpPr>
            <p:cNvPr id="50" name="圆角矩形 49"/>
            <p:cNvSpPr/>
            <p:nvPr/>
          </p:nvSpPr>
          <p:spPr>
            <a:xfrm>
              <a:off x="8275" y="5473"/>
              <a:ext cx="6736" cy="964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1" name="TextBox 17"/>
            <p:cNvSpPr txBox="1"/>
            <p:nvPr/>
          </p:nvSpPr>
          <p:spPr>
            <a:xfrm>
              <a:off x="8432" y="5479"/>
              <a:ext cx="6472" cy="10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</a:extLst>
          </p:spPr>
          <p:txBody>
            <a:bodyPr wrap="square" rtlCol="0">
              <a:spAutoFit/>
            </a:bodyPr>
            <a:lstStyle/>
            <a:p>
              <a:pPr marL="0" marR="0" lvl="0" indent="0" algn="dist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zh-CN" sz="3600" i="0" u="none" strike="noStrike" kern="1200" cap="none" spc="300" normalizeH="0" baseline="0" noProof="0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uLnTx/>
                  <a:uFillTx/>
                  <a:latin typeface="三极义黑 简体" panose="00000500000000000000" charset="-122"/>
                  <a:ea typeface="三极义黑 简体" panose="00000500000000000000" charset="-122"/>
                  <a:cs typeface="+mn-ea"/>
                  <a:sym typeface="站酷快乐体2016修订版" panose="02010600030101010101" pitchFamily="2" charset="-122"/>
                </a:rPr>
                <a:t>佩戴更换原则</a:t>
              </a:r>
            </a:p>
          </p:txBody>
        </p:sp>
      </p:grpSp>
      <p:sp>
        <p:nvSpPr>
          <p:cNvPr id="4" name="文本框 3"/>
          <p:cNvSpPr txBox="1"/>
          <p:nvPr/>
        </p:nvSpPr>
        <p:spPr>
          <a:xfrm>
            <a:off x="9729926" y="639192"/>
            <a:ext cx="14293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00" dirty="0">
                <a:solidFill>
                  <a:srgbClr val="9BCEE3"/>
                </a:solidFill>
              </a:rPr>
              <a:t>https://www.ypppt.com/</a:t>
            </a:r>
            <a:endParaRPr lang="zh-CN" altLang="en-US" sz="800" dirty="0">
              <a:solidFill>
                <a:srgbClr val="9BCEE3"/>
              </a:solidFill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42966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352743" y="946785"/>
            <a:ext cx="11486515" cy="4361180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5">
                    <a:lumMod val="50000"/>
                  </a:schemeClr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椭圆 2"/>
          <p:cNvSpPr/>
          <p:nvPr/>
        </p:nvSpPr>
        <p:spPr>
          <a:xfrm>
            <a:off x="1255395" y="1576705"/>
            <a:ext cx="3016885" cy="3016885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H="1">
            <a:off x="1478280" y="1660525"/>
            <a:ext cx="2598420" cy="2933065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4092" h="4619">
                <a:moveTo>
                  <a:pt x="4092" y="1000"/>
                </a:moveTo>
                <a:cubicBezTo>
                  <a:pt x="3808" y="538"/>
                  <a:pt x="3370" y="181"/>
                  <a:pt x="2850" y="0"/>
                </a:cubicBezTo>
                <a:lnTo>
                  <a:pt x="1285" y="0"/>
                </a:lnTo>
                <a:cubicBezTo>
                  <a:pt x="738" y="191"/>
                  <a:pt x="282" y="576"/>
                  <a:pt x="0" y="1073"/>
                </a:cubicBezTo>
                <a:lnTo>
                  <a:pt x="0" y="3414"/>
                </a:lnTo>
                <a:cubicBezTo>
                  <a:pt x="408" y="4134"/>
                  <a:pt x="1181" y="4619"/>
                  <a:pt x="2068" y="4619"/>
                </a:cubicBezTo>
                <a:cubicBezTo>
                  <a:pt x="2924" y="4619"/>
                  <a:pt x="3674" y="4166"/>
                  <a:pt x="4092" y="3487"/>
                </a:cubicBezTo>
                <a:lnTo>
                  <a:pt x="4092" y="1000"/>
                </a:lnTo>
                <a:close/>
              </a:path>
            </a:pathLst>
          </a:cu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</p:pic>
      <p:sp>
        <p:nvSpPr>
          <p:cNvPr id="11" name="TextBox 49"/>
          <p:cNvSpPr txBox="1"/>
          <p:nvPr/>
        </p:nvSpPr>
        <p:spPr>
          <a:xfrm>
            <a:off x="5824220" y="1243330"/>
            <a:ext cx="412051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7200">
                <a:solidFill>
                  <a:srgbClr val="4965AA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思源黑体 CN Regular" panose="020B0500000000000000" pitchFamily="34" charset="-122"/>
              </a:rPr>
              <a:t>Part one </a:t>
            </a:r>
            <a:endParaRPr kumimoji="0" lang="en-US" altLang="zh-CN" sz="7200" b="0" i="0" u="none" strike="noStrike" kern="1200" cap="none" spc="0" normalizeH="0" baseline="0" noProof="0">
              <a:ln>
                <a:noFill/>
              </a:ln>
              <a:solidFill>
                <a:srgbClr val="4965A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思源黑体 CN Regular" panose="020B0500000000000000" pitchFamily="34" charset="-122"/>
            </a:endParaRPr>
          </a:p>
        </p:txBody>
      </p:sp>
      <p:sp>
        <p:nvSpPr>
          <p:cNvPr id="2" name="PA-文本框 49"/>
          <p:cNvSpPr txBox="1"/>
          <p:nvPr>
            <p:custDataLst>
              <p:tags r:id="rId2"/>
            </p:custDataLst>
          </p:nvPr>
        </p:nvSpPr>
        <p:spPr>
          <a:xfrm>
            <a:off x="4983480" y="2646680"/>
            <a:ext cx="580199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72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汉仪文黑-85W" panose="00020600040101010101" pitchFamily="18" charset="-122"/>
                <a:ea typeface="汉仪文黑-85W" panose="00020600040101010101" pitchFamily="18" charset="-122"/>
                <a:sym typeface="思源黑体 CN Regular" panose="020B0500000000000000" pitchFamily="34" charset="-122"/>
              </a:rPr>
              <a:t>口罩常见类型</a:t>
            </a:r>
          </a:p>
        </p:txBody>
      </p:sp>
      <p:sp>
        <p:nvSpPr>
          <p:cNvPr id="28" name="文本框 27"/>
          <p:cNvSpPr txBox="1"/>
          <p:nvPr/>
        </p:nvSpPr>
        <p:spPr>
          <a:xfrm>
            <a:off x="4655820" y="3935095"/>
            <a:ext cx="645731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altLang="zh-CN" sz="120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rPr>
              <a:t>The average person is always waiting for an opportunity to come The average person is always waiting for an always waiting for an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10" presetID="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-#ppt_w*((1.5-1.5*$)^3-(1.5-1.5*$)^2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Effect filter="fade">
                                      <p:cBhvr>
                                        <p:cTn id="13" dur="7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" grpId="0"/>
      <p:bldP spid="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631661" y="2923416"/>
            <a:ext cx="4273839" cy="3188585"/>
            <a:chOff x="1022061" y="2047116"/>
            <a:chExt cx="4273839" cy="3188585"/>
          </a:xfrm>
        </p:grpSpPr>
        <p:cxnSp>
          <p:nvCxnSpPr>
            <p:cNvPr id="3" name="直接连接符 2"/>
            <p:cNvCxnSpPr/>
            <p:nvPr/>
          </p:nvCxnSpPr>
          <p:spPr>
            <a:xfrm>
              <a:off x="1022061" y="2047116"/>
              <a:ext cx="4273839" cy="0"/>
            </a:xfrm>
            <a:prstGeom prst="line">
              <a:avLst/>
            </a:prstGeom>
            <a:ln w="3175" cap="rnd">
              <a:solidFill>
                <a:srgbClr val="4965AA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文本框 3"/>
            <p:cNvSpPr txBox="1"/>
            <p:nvPr/>
          </p:nvSpPr>
          <p:spPr>
            <a:xfrm>
              <a:off x="1112281" y="2124793"/>
              <a:ext cx="4088369" cy="29727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200000"/>
                </a:lnSpc>
              </a:pPr>
              <a:r>
                <a:rPr lang="zh-CN" altLang="en-US" sz="1600" dirty="0">
                  <a:solidFill>
                    <a:srgbClr val="40404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最大特点是可以预防由患者引起的飞沫传染。有带呼吸阀和不带呼吸阀两种。呼吸阀被认为可能会减小对病毒的防护力度，而不带呼吸阀则透气性较差</a:t>
              </a:r>
              <a:r>
                <a:rPr lang="en-US" altLang="zh-CN" sz="1600" dirty="0">
                  <a:solidFill>
                    <a:srgbClr val="40404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,</a:t>
              </a:r>
              <a:r>
                <a:rPr lang="zh-CN" altLang="en-US" sz="1600" dirty="0">
                  <a:solidFill>
                    <a:srgbClr val="40404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呼吸起来比较费力</a:t>
              </a:r>
              <a:r>
                <a:rPr lang="en-US" altLang="zh-CN" sz="1600" dirty="0">
                  <a:solidFill>
                    <a:srgbClr val="40404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,</a:t>
              </a:r>
              <a:r>
                <a:rPr lang="zh-CN" altLang="en-US" sz="1600" dirty="0">
                  <a:solidFill>
                    <a:srgbClr val="40404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不宜长时间佩戴。大家在购买时</a:t>
              </a:r>
              <a:r>
                <a:rPr lang="en-US" altLang="zh-CN" sz="1600" dirty="0">
                  <a:solidFill>
                    <a:srgbClr val="40404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,</a:t>
              </a:r>
              <a:r>
                <a:rPr lang="zh-CN" altLang="en-US" sz="1600" dirty="0">
                  <a:solidFill>
                    <a:srgbClr val="40404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可根据实际情况选择。</a:t>
              </a:r>
            </a:p>
          </p:txBody>
        </p:sp>
        <p:cxnSp>
          <p:nvCxnSpPr>
            <p:cNvPr id="5" name="直接连接符 4"/>
            <p:cNvCxnSpPr/>
            <p:nvPr/>
          </p:nvCxnSpPr>
          <p:spPr>
            <a:xfrm>
              <a:off x="1036081" y="5235701"/>
              <a:ext cx="4012169" cy="0"/>
            </a:xfrm>
            <a:prstGeom prst="line">
              <a:avLst/>
            </a:prstGeom>
            <a:ln w="3175" cap="rnd">
              <a:solidFill>
                <a:srgbClr val="4965AA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圆角矩形 12"/>
          <p:cNvSpPr/>
          <p:nvPr/>
        </p:nvSpPr>
        <p:spPr>
          <a:xfrm>
            <a:off x="1650711" y="2181280"/>
            <a:ext cx="4142717" cy="492346"/>
          </a:xfrm>
          <a:prstGeom prst="roundRect">
            <a:avLst>
              <a:gd name="adj" fmla="val 50000"/>
            </a:avLst>
          </a:prstGeom>
          <a:solidFill>
            <a:srgbClr val="4965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sz="24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医用防护口罩</a:t>
            </a:r>
            <a:r>
              <a:rPr kumimoji="1" lang="en-US" altLang="zh-CN" sz="24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(N95)</a:t>
            </a:r>
          </a:p>
        </p:txBody>
      </p:sp>
      <p:grpSp>
        <p:nvGrpSpPr>
          <p:cNvPr id="24" name="组合 23"/>
          <p:cNvGrpSpPr/>
          <p:nvPr/>
        </p:nvGrpSpPr>
        <p:grpSpPr>
          <a:xfrm>
            <a:off x="6789181" y="2923416"/>
            <a:ext cx="4526519" cy="3188585"/>
            <a:chOff x="864631" y="2047116"/>
            <a:chExt cx="4526519" cy="3188585"/>
          </a:xfrm>
        </p:grpSpPr>
        <p:cxnSp>
          <p:nvCxnSpPr>
            <p:cNvPr id="25" name="直接连接符 24"/>
            <p:cNvCxnSpPr/>
            <p:nvPr/>
          </p:nvCxnSpPr>
          <p:spPr>
            <a:xfrm>
              <a:off x="1022061" y="2047116"/>
              <a:ext cx="4273839" cy="0"/>
            </a:xfrm>
            <a:prstGeom prst="line">
              <a:avLst/>
            </a:prstGeom>
            <a:ln w="3175" cap="rnd">
              <a:solidFill>
                <a:srgbClr val="4965AA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文本框 25"/>
            <p:cNvSpPr txBox="1"/>
            <p:nvPr/>
          </p:nvSpPr>
          <p:spPr>
            <a:xfrm>
              <a:off x="864631" y="2124793"/>
              <a:ext cx="4526519" cy="29727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200000"/>
                </a:lnSpc>
              </a:pPr>
              <a:r>
                <a:rPr lang="zh-CN" altLang="en-US" sz="1600" dirty="0">
                  <a:solidFill>
                    <a:srgbClr val="40404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医用外科口罩是手术室等有体液、血液飞溅风险环境常用的医用口罩</a:t>
              </a:r>
              <a:r>
                <a:rPr lang="en-US" altLang="zh-CN" sz="1600" dirty="0">
                  <a:solidFill>
                    <a:srgbClr val="40404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,</a:t>
              </a:r>
              <a:r>
                <a:rPr lang="zh-CN" altLang="en-US" sz="1600" dirty="0">
                  <a:solidFill>
                    <a:srgbClr val="40404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可阻隔血液、体液穿过口罩污染佩戴者</a:t>
              </a:r>
              <a:r>
                <a:rPr lang="en-US" altLang="zh-CN" sz="1600" dirty="0">
                  <a:solidFill>
                    <a:srgbClr val="40404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,</a:t>
              </a:r>
              <a:r>
                <a:rPr lang="zh-CN" altLang="en-US" sz="1600" dirty="0">
                  <a:solidFill>
                    <a:srgbClr val="40404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同时对细菌的过滤效率应不小于</a:t>
              </a:r>
              <a:r>
                <a:rPr lang="en-US" altLang="zh-CN" sz="1600" dirty="0">
                  <a:solidFill>
                    <a:srgbClr val="40404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95%,</a:t>
              </a:r>
              <a:r>
                <a:rPr lang="zh-CN" altLang="en-US" sz="1600" dirty="0">
                  <a:solidFill>
                    <a:srgbClr val="40404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但对颗粒的过滤效率有限</a:t>
              </a:r>
              <a:r>
                <a:rPr lang="en-US" altLang="zh-CN" sz="1600" dirty="0">
                  <a:solidFill>
                    <a:srgbClr val="40404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,</a:t>
              </a:r>
              <a:r>
                <a:rPr lang="zh-CN" altLang="en-US" sz="1600" dirty="0">
                  <a:solidFill>
                    <a:srgbClr val="40404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且与面部的密合度不如医用防护口罩严密。购买时要注意认准有“医用外科口罩”字样或标明执行标准的口罩。</a:t>
              </a:r>
            </a:p>
          </p:txBody>
        </p:sp>
        <p:cxnSp>
          <p:nvCxnSpPr>
            <p:cNvPr id="27" name="直接连接符 26"/>
            <p:cNvCxnSpPr/>
            <p:nvPr/>
          </p:nvCxnSpPr>
          <p:spPr>
            <a:xfrm>
              <a:off x="1036081" y="5235701"/>
              <a:ext cx="4259819" cy="0"/>
            </a:xfrm>
            <a:prstGeom prst="line">
              <a:avLst/>
            </a:prstGeom>
            <a:ln w="3175" cap="rnd">
              <a:solidFill>
                <a:srgbClr val="4965AA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圆角矩形 12"/>
          <p:cNvSpPr/>
          <p:nvPr/>
        </p:nvSpPr>
        <p:spPr>
          <a:xfrm>
            <a:off x="6965661" y="2181280"/>
            <a:ext cx="4142717" cy="492346"/>
          </a:xfrm>
          <a:prstGeom prst="roundRect">
            <a:avLst>
              <a:gd name="adj" fmla="val 50000"/>
            </a:avLst>
          </a:prstGeom>
          <a:solidFill>
            <a:srgbClr val="4965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sz="24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医用外科口罩</a:t>
            </a:r>
          </a:p>
        </p:txBody>
      </p:sp>
      <p:pic>
        <p:nvPicPr>
          <p:cNvPr id="31" name="图片 30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8477250" y="883740"/>
            <a:ext cx="1143000" cy="1143000"/>
          </a:xfrm>
          <a:prstGeom prst="rect">
            <a:avLst/>
          </a:prstGeom>
        </p:spPr>
      </p:pic>
      <p:pic>
        <p:nvPicPr>
          <p:cNvPr id="33" name="图片 3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37390" y="626565"/>
            <a:ext cx="1657350" cy="1657350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2"/>
          <p:cNvSpPr txBox="1"/>
          <p:nvPr/>
        </p:nvSpPr>
        <p:spPr>
          <a:xfrm>
            <a:off x="1657002" y="2040134"/>
            <a:ext cx="8473440" cy="3038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200000"/>
              </a:lnSpc>
              <a:spcBef>
                <a:spcPct val="0"/>
              </a:spcBef>
              <a:buNone/>
            </a:pP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普通级的医用口罩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名称比较多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名称上没有“防护”“外科”字样的医用口罩都是普通级别的医用口罩。该级别口罩一般不要求对血液具有阻隔作用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因此仅用于普通医疗环境佩戴使用。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657002" y="926845"/>
            <a:ext cx="3302000" cy="664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80000"/>
              </a:lnSpc>
            </a:pPr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一次性使用医用口罩</a:t>
            </a:r>
          </a:p>
        </p:txBody>
      </p:sp>
      <p:cxnSp>
        <p:nvCxnSpPr>
          <p:cNvPr id="4" name="直接连接符 3"/>
          <p:cNvCxnSpPr/>
          <p:nvPr/>
        </p:nvCxnSpPr>
        <p:spPr>
          <a:xfrm>
            <a:off x="1657002" y="1815567"/>
            <a:ext cx="9216000" cy="0"/>
          </a:xfrm>
          <a:prstGeom prst="line">
            <a:avLst/>
          </a:prstGeom>
          <a:ln w="28575">
            <a:solidFill>
              <a:srgbClr val="4965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文本占位符 2"/>
          <p:cNvSpPr txBox="1"/>
          <p:nvPr/>
        </p:nvSpPr>
        <p:spPr>
          <a:xfrm>
            <a:off x="1657002" y="4812831"/>
            <a:ext cx="9216000" cy="3038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200000"/>
              </a:lnSpc>
              <a:spcBef>
                <a:spcPct val="0"/>
              </a:spcBef>
              <a:buNone/>
            </a:pP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普通口罩材质可能为棉布、纱布、海绵、帆布及绒等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由于材质不够致密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无法起到预防感染目的。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657002" y="3699542"/>
            <a:ext cx="3302000" cy="664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80000"/>
              </a:lnSpc>
            </a:pPr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普通口罩</a:t>
            </a:r>
          </a:p>
        </p:txBody>
      </p:sp>
      <p:cxnSp>
        <p:nvCxnSpPr>
          <p:cNvPr id="7" name="直接连接符 6"/>
          <p:cNvCxnSpPr/>
          <p:nvPr/>
        </p:nvCxnSpPr>
        <p:spPr>
          <a:xfrm>
            <a:off x="1657002" y="4588264"/>
            <a:ext cx="9216000" cy="0"/>
          </a:xfrm>
          <a:prstGeom prst="line">
            <a:avLst/>
          </a:prstGeom>
          <a:ln w="28575">
            <a:solidFill>
              <a:srgbClr val="4965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2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连接符 1"/>
          <p:cNvCxnSpPr/>
          <p:nvPr/>
        </p:nvCxnSpPr>
        <p:spPr>
          <a:xfrm flipV="1">
            <a:off x="1603424" y="1710812"/>
            <a:ext cx="9605348" cy="37775"/>
          </a:xfrm>
          <a:prstGeom prst="line">
            <a:avLst/>
          </a:prstGeom>
          <a:ln>
            <a:solidFill>
              <a:srgbClr val="4965AA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矩形 2"/>
          <p:cNvSpPr/>
          <p:nvPr>
            <p:custDataLst>
              <p:tags r:id="rId1"/>
            </p:custDataLst>
          </p:nvPr>
        </p:nvSpPr>
        <p:spPr>
          <a:xfrm>
            <a:off x="1844384" y="2355862"/>
            <a:ext cx="7004646" cy="977273"/>
          </a:xfrm>
          <a:prstGeom prst="rect">
            <a:avLst/>
          </a:prstGeom>
        </p:spPr>
        <p:txBody>
          <a:bodyPr wrap="square" anchor="ctr" anchorCtr="0"/>
          <a:lstStyle/>
          <a:p>
            <a:pPr marL="285750" indent="-285750" algn="just">
              <a:lnSpc>
                <a:spcPct val="250000"/>
              </a:lnSpc>
              <a:buSzTx/>
              <a:buFont typeface="Wingdings" panose="05000000000000000000" pitchFamily="2" charset="2"/>
              <a:buChar char="Ø"/>
            </a:pPr>
            <a:r>
              <a:rPr lang="zh-CN" altLang="en-US" sz="1600"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字魂58号-创中黑" panose="00000500000000000000" charset="-122"/>
              </a:rPr>
              <a:t>单从防护效果来看</a:t>
            </a:r>
            <a:r>
              <a:rPr lang="en-US" altLang="zh-CN" sz="1600"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字魂58号-创中黑" panose="00000500000000000000" charset="-122"/>
              </a:rPr>
              <a:t>,N95</a:t>
            </a:r>
            <a:r>
              <a:rPr lang="zh-CN" altLang="en-US" sz="1600"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字魂58号-创中黑" panose="00000500000000000000" charset="-122"/>
              </a:rPr>
              <a:t>口罩</a:t>
            </a:r>
            <a:r>
              <a:rPr lang="en-US" altLang="zh-CN" sz="1600"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字魂58号-创中黑" panose="00000500000000000000" charset="-122"/>
              </a:rPr>
              <a:t>&gt;</a:t>
            </a:r>
            <a:r>
              <a:rPr lang="zh-CN" altLang="en-US" sz="1600"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字魂58号-创中黑" panose="00000500000000000000" charset="-122"/>
              </a:rPr>
              <a:t>医用外科口罩</a:t>
            </a:r>
            <a:r>
              <a:rPr lang="en-US" altLang="zh-CN" sz="1600"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字魂58号-创中黑" panose="00000500000000000000" charset="-122"/>
              </a:rPr>
              <a:t>&gt;</a:t>
            </a:r>
            <a:r>
              <a:rPr lang="zh-CN" altLang="en-US" sz="1600"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字魂58号-创中黑" panose="00000500000000000000" charset="-122"/>
              </a:rPr>
              <a:t>普通医用口罩。但</a:t>
            </a:r>
            <a:r>
              <a:rPr lang="en-US" altLang="zh-CN" sz="1600"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字魂58号-创中黑" panose="00000500000000000000" charset="-122"/>
              </a:rPr>
              <a:t>N95</a:t>
            </a:r>
            <a:r>
              <a:rPr lang="zh-CN" altLang="en-US" sz="1600"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字魂58号-创中黑" panose="00000500000000000000" charset="-122"/>
              </a:rPr>
              <a:t>口罩存在使用舒适度差的问题。如果是去露天公共场所、</a:t>
            </a: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52830" y="2886263"/>
            <a:ext cx="2716382" cy="2716382"/>
          </a:xfrm>
          <a:prstGeom prst="rect">
            <a:avLst/>
          </a:prstGeom>
        </p:spPr>
      </p:pic>
      <p:sp>
        <p:nvSpPr>
          <p:cNvPr id="5" name="矩形 4"/>
          <p:cNvSpPr/>
          <p:nvPr>
            <p:custDataLst>
              <p:tags r:id="rId2"/>
            </p:custDataLst>
          </p:nvPr>
        </p:nvSpPr>
        <p:spPr>
          <a:xfrm>
            <a:off x="1844384" y="3975200"/>
            <a:ext cx="7004646" cy="977273"/>
          </a:xfrm>
          <a:prstGeom prst="rect">
            <a:avLst/>
          </a:prstGeom>
        </p:spPr>
        <p:txBody>
          <a:bodyPr wrap="square" anchor="ctr" anchorCtr="0"/>
          <a:lstStyle/>
          <a:p>
            <a:pPr marL="285750" indent="-285750" algn="just">
              <a:lnSpc>
                <a:spcPct val="250000"/>
              </a:lnSpc>
              <a:buSzTx/>
              <a:buFont typeface="Wingdings" panose="05000000000000000000" pitchFamily="2" charset="2"/>
              <a:buChar char="Ø"/>
            </a:pPr>
            <a:r>
              <a:rPr lang="zh-CN" altLang="en-US" sz="160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字魂58号-创中黑" panose="00000500000000000000" charset="-122"/>
              </a:rPr>
              <a:t>不与他人接触</a:t>
            </a:r>
            <a:r>
              <a:rPr lang="en-US" altLang="zh-CN" sz="160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字魂58号-创中黑" panose="00000500000000000000" charset="-122"/>
              </a:rPr>
              <a:t>,</a:t>
            </a:r>
            <a:r>
              <a:rPr lang="zh-CN" altLang="en-US" sz="160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字魂58号-创中黑" panose="00000500000000000000" charset="-122"/>
              </a:rPr>
              <a:t>可以选择佩戴医用外科口罩</a:t>
            </a:r>
            <a:r>
              <a:rPr lang="en-US" altLang="zh-CN" sz="160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字魂58号-创中黑" panose="00000500000000000000" charset="-122"/>
              </a:rPr>
              <a:t>,</a:t>
            </a:r>
            <a:r>
              <a:rPr lang="zh-CN" altLang="en-US" sz="160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字魂58号-创中黑" panose="00000500000000000000" charset="-122"/>
              </a:rPr>
              <a:t>不必过度防护。但如果会接触疑似呼吸道感染的人群</a:t>
            </a:r>
            <a:r>
              <a:rPr lang="en-US" altLang="zh-CN" sz="160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字魂58号-创中黑" panose="00000500000000000000" charset="-122"/>
              </a:rPr>
              <a:t>,</a:t>
            </a:r>
            <a:r>
              <a:rPr lang="zh-CN" altLang="en-US" sz="160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字魂58号-创中黑" panose="00000500000000000000" charset="-122"/>
              </a:rPr>
              <a:t>则要佩戴</a:t>
            </a:r>
            <a:r>
              <a:rPr lang="en-US" altLang="zh-CN" sz="160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字魂58号-创中黑" panose="00000500000000000000" charset="-122"/>
              </a:rPr>
              <a:t>N95</a:t>
            </a:r>
            <a:r>
              <a:rPr lang="zh-CN" altLang="en-US" sz="160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字魂58号-创中黑" panose="00000500000000000000" charset="-122"/>
              </a:rPr>
              <a:t>型口罩。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352743" y="946785"/>
            <a:ext cx="11486515" cy="4361180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5">
                    <a:lumMod val="50000"/>
                  </a:schemeClr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椭圆 2"/>
          <p:cNvSpPr/>
          <p:nvPr/>
        </p:nvSpPr>
        <p:spPr>
          <a:xfrm>
            <a:off x="1255395" y="1576705"/>
            <a:ext cx="3016885" cy="3016885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H="1">
            <a:off x="1478280" y="1660525"/>
            <a:ext cx="2598420" cy="2933065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4092" h="4619">
                <a:moveTo>
                  <a:pt x="4092" y="1000"/>
                </a:moveTo>
                <a:cubicBezTo>
                  <a:pt x="3808" y="538"/>
                  <a:pt x="3370" y="181"/>
                  <a:pt x="2850" y="0"/>
                </a:cubicBezTo>
                <a:lnTo>
                  <a:pt x="1285" y="0"/>
                </a:lnTo>
                <a:cubicBezTo>
                  <a:pt x="738" y="191"/>
                  <a:pt x="282" y="576"/>
                  <a:pt x="0" y="1073"/>
                </a:cubicBezTo>
                <a:lnTo>
                  <a:pt x="0" y="3414"/>
                </a:lnTo>
                <a:cubicBezTo>
                  <a:pt x="408" y="4134"/>
                  <a:pt x="1181" y="4619"/>
                  <a:pt x="2068" y="4619"/>
                </a:cubicBezTo>
                <a:cubicBezTo>
                  <a:pt x="2924" y="4619"/>
                  <a:pt x="3674" y="4166"/>
                  <a:pt x="4092" y="3487"/>
                </a:cubicBezTo>
                <a:lnTo>
                  <a:pt x="4092" y="1000"/>
                </a:lnTo>
                <a:close/>
              </a:path>
            </a:pathLst>
          </a:cu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</p:pic>
      <p:sp>
        <p:nvSpPr>
          <p:cNvPr id="11" name="TextBox 49"/>
          <p:cNvSpPr txBox="1"/>
          <p:nvPr/>
        </p:nvSpPr>
        <p:spPr>
          <a:xfrm>
            <a:off x="5824220" y="1243330"/>
            <a:ext cx="412051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7200">
                <a:solidFill>
                  <a:srgbClr val="4965AA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思源黑体 CN Regular" panose="020B0500000000000000" pitchFamily="34" charset="-122"/>
              </a:rPr>
              <a:t>Part two</a:t>
            </a:r>
          </a:p>
        </p:txBody>
      </p:sp>
      <p:sp>
        <p:nvSpPr>
          <p:cNvPr id="2" name="PA-文本框 49"/>
          <p:cNvSpPr txBox="1"/>
          <p:nvPr>
            <p:custDataLst>
              <p:tags r:id="rId2"/>
            </p:custDataLst>
          </p:nvPr>
        </p:nvSpPr>
        <p:spPr>
          <a:xfrm>
            <a:off x="4983480" y="2646680"/>
            <a:ext cx="580199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72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汉仪文黑-85W" panose="00020600040101010101" pitchFamily="18" charset="-122"/>
                <a:ea typeface="汉仪文黑-85W" panose="00020600040101010101" pitchFamily="18" charset="-122"/>
                <a:sym typeface="思源黑体 CN Regular" panose="020B0500000000000000" pitchFamily="34" charset="-122"/>
              </a:rPr>
              <a:t>口罩正确戴法</a:t>
            </a:r>
          </a:p>
        </p:txBody>
      </p:sp>
      <p:sp>
        <p:nvSpPr>
          <p:cNvPr id="28" name="文本框 27"/>
          <p:cNvSpPr txBox="1"/>
          <p:nvPr/>
        </p:nvSpPr>
        <p:spPr>
          <a:xfrm>
            <a:off x="4655820" y="3935095"/>
            <a:ext cx="645731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altLang="zh-CN" sz="1200">
                <a:solidFill>
                  <a:schemeClr val="tx1">
                    <a:lumMod val="65000"/>
                    <a:lumOff val="3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rPr>
              <a:t>The average person is always waiting for an opportunity to come The average person is always waiting for an always waiting for an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10" presetID="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-#ppt_w*((1.5-1.5*$)^3-(1.5-1.5*$)^2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Effect filter="fade">
                                      <p:cBhvr>
                                        <p:cTn id="13" dur="7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" grpId="0"/>
      <p:bldP spid="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163767" y="1015510"/>
            <a:ext cx="3788266" cy="54766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algn="dist">
              <a:lnSpc>
                <a:spcPts val="2500"/>
              </a:lnSpc>
              <a:spcBef>
                <a:spcPct val="0"/>
              </a:spcBef>
            </a:pPr>
            <a:r>
              <a:rPr lang="zh-CN" altLang="en-US" sz="2400" b="1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耳带式口罩的正确戴法</a:t>
            </a:r>
          </a:p>
        </p:txBody>
      </p:sp>
      <p:grpSp>
        <p:nvGrpSpPr>
          <p:cNvPr id="3" name="组合 2"/>
          <p:cNvGrpSpPr/>
          <p:nvPr/>
        </p:nvGrpSpPr>
        <p:grpSpPr>
          <a:xfrm>
            <a:off x="1317134" y="2065863"/>
            <a:ext cx="5045567" cy="1054219"/>
            <a:chOff x="882246" y="3424066"/>
            <a:chExt cx="5045567" cy="1054219"/>
          </a:xfrm>
        </p:grpSpPr>
        <p:sp>
          <p:nvSpPr>
            <p:cNvPr id="4" name="文本框 3"/>
            <p:cNvSpPr txBox="1"/>
            <p:nvPr/>
          </p:nvSpPr>
          <p:spPr>
            <a:xfrm>
              <a:off x="882246" y="4157414"/>
              <a:ext cx="1020006" cy="306467"/>
            </a:xfrm>
            <a:prstGeom prst="roundRect">
              <a:avLst/>
            </a:prstGeom>
            <a:solidFill>
              <a:srgbClr val="4965AA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kumimoji="0" lang="en-US" altLang="zh-CN" sz="12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1</a:t>
              </a:r>
            </a:p>
          </p:txBody>
        </p:sp>
        <p:sp>
          <p:nvSpPr>
            <p:cNvPr id="5" name="矩形 4"/>
            <p:cNvSpPr/>
            <p:nvPr/>
          </p:nvSpPr>
          <p:spPr>
            <a:xfrm>
              <a:off x="2054651" y="3424066"/>
              <a:ext cx="3873162" cy="1054219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/>
            <a:p>
              <a:pPr>
                <a:lnSpc>
                  <a:spcPct val="200000"/>
                </a:lnSpc>
                <a:spcBef>
                  <a:spcPct val="0"/>
                </a:spcBef>
              </a:pPr>
              <a:r>
                <a:rPr lang="zh-CN" altLang="en-US">
                  <a:solidFill>
                    <a:srgbClr val="40404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洗手消毒（可用</a:t>
              </a:r>
              <a:r>
                <a:rPr lang="en-US" altLang="zh-CN">
                  <a:solidFill>
                    <a:srgbClr val="40404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75</a:t>
              </a:r>
              <a:r>
                <a:rPr lang="zh-CN" altLang="en-US">
                  <a:solidFill>
                    <a:srgbClr val="40404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％酒精棉擦拭）。</a:t>
              </a: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1317134" y="4514850"/>
            <a:ext cx="4988417" cy="1054219"/>
            <a:chOff x="882246" y="3709816"/>
            <a:chExt cx="4988417" cy="1054219"/>
          </a:xfrm>
        </p:grpSpPr>
        <p:sp>
          <p:nvSpPr>
            <p:cNvPr id="11" name="文本框 10"/>
            <p:cNvSpPr txBox="1"/>
            <p:nvPr/>
          </p:nvSpPr>
          <p:spPr>
            <a:xfrm>
              <a:off x="882246" y="4157414"/>
              <a:ext cx="1020006" cy="306467"/>
            </a:xfrm>
            <a:prstGeom prst="roundRect">
              <a:avLst/>
            </a:prstGeom>
            <a:solidFill>
              <a:srgbClr val="4965AA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kumimoji="0" lang="en-US" altLang="zh-CN" sz="12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2</a:t>
              </a:r>
            </a:p>
          </p:txBody>
        </p:sp>
        <p:sp>
          <p:nvSpPr>
            <p:cNvPr id="12" name="矩形 11"/>
            <p:cNvSpPr/>
            <p:nvPr/>
          </p:nvSpPr>
          <p:spPr>
            <a:xfrm>
              <a:off x="1997501" y="3709816"/>
              <a:ext cx="3873162" cy="1054219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/>
            <a:p>
              <a:pPr>
                <a:lnSpc>
                  <a:spcPct val="200000"/>
                </a:lnSpc>
                <a:spcBef>
                  <a:spcPct val="0"/>
                </a:spcBef>
              </a:pPr>
              <a:r>
                <a:rPr lang="zh-CN" altLang="en-US">
                  <a:solidFill>
                    <a:srgbClr val="40404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调整方向。撕开口罩，分清上下内外。深色面朝外，鼻夹侧朝上。</a:t>
              </a: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6555883" y="2618313"/>
            <a:ext cx="5045567" cy="1054219"/>
            <a:chOff x="882246" y="3976516"/>
            <a:chExt cx="5045567" cy="1054219"/>
          </a:xfrm>
        </p:grpSpPr>
        <p:sp>
          <p:nvSpPr>
            <p:cNvPr id="14" name="文本框 13"/>
            <p:cNvSpPr txBox="1"/>
            <p:nvPr/>
          </p:nvSpPr>
          <p:spPr>
            <a:xfrm>
              <a:off x="882246" y="4157414"/>
              <a:ext cx="1020006" cy="306467"/>
            </a:xfrm>
            <a:prstGeom prst="roundRect">
              <a:avLst/>
            </a:prstGeom>
            <a:solidFill>
              <a:srgbClr val="4965AA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kumimoji="0" lang="en-US" altLang="zh-CN" sz="12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3</a:t>
              </a:r>
            </a:p>
          </p:txBody>
        </p:sp>
        <p:sp>
          <p:nvSpPr>
            <p:cNvPr id="15" name="矩形 14"/>
            <p:cNvSpPr/>
            <p:nvPr/>
          </p:nvSpPr>
          <p:spPr>
            <a:xfrm>
              <a:off x="2054651" y="3976516"/>
              <a:ext cx="3873162" cy="1054219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/>
            <a:p>
              <a:pPr>
                <a:lnSpc>
                  <a:spcPct val="200000"/>
                </a:lnSpc>
                <a:spcBef>
                  <a:spcPct val="0"/>
                </a:spcBef>
              </a:pPr>
              <a:r>
                <a:rPr lang="zh-CN" altLang="en-US">
                  <a:solidFill>
                    <a:srgbClr val="40404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按压鼻夹拉开褶皱，使口罩覆盖口、鼻、下颌，并通过呼、吸，测试调整口罩密封性。</a:t>
              </a:r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6555883" y="4819650"/>
            <a:ext cx="4988417" cy="1054219"/>
            <a:chOff x="882246" y="4014616"/>
            <a:chExt cx="4988417" cy="1054219"/>
          </a:xfrm>
        </p:grpSpPr>
        <p:sp>
          <p:nvSpPr>
            <p:cNvPr id="17" name="文本框 16"/>
            <p:cNvSpPr txBox="1"/>
            <p:nvPr/>
          </p:nvSpPr>
          <p:spPr>
            <a:xfrm>
              <a:off x="882246" y="4157414"/>
              <a:ext cx="1020006" cy="306467"/>
            </a:xfrm>
            <a:prstGeom prst="roundRect">
              <a:avLst/>
            </a:prstGeom>
            <a:solidFill>
              <a:srgbClr val="4965AA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kumimoji="0" lang="en-US" altLang="zh-CN" sz="12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4</a:t>
              </a:r>
            </a:p>
          </p:txBody>
        </p:sp>
        <p:sp>
          <p:nvSpPr>
            <p:cNvPr id="18" name="矩形 17"/>
            <p:cNvSpPr/>
            <p:nvPr/>
          </p:nvSpPr>
          <p:spPr>
            <a:xfrm>
              <a:off x="1997501" y="4014616"/>
              <a:ext cx="3873162" cy="1054219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/>
            <a:p>
              <a:pPr>
                <a:lnSpc>
                  <a:spcPct val="200000"/>
                </a:lnSpc>
                <a:spcBef>
                  <a:spcPct val="0"/>
                </a:spcBef>
              </a:pPr>
              <a:r>
                <a:rPr lang="zh-CN" altLang="en-US">
                  <a:solidFill>
                    <a:srgbClr val="40404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将双手指尖沿着鼻梁金属条，由中间至两边，慢慢向内按压，直至紧贴鼻梁。</a:t>
              </a:r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-1022149"/>
          <p:cNvSpPr/>
          <p:nvPr>
            <p:custDataLst>
              <p:tags r:id="rId1"/>
            </p:custDataLst>
          </p:nvPr>
        </p:nvSpPr>
        <p:spPr>
          <a:xfrm>
            <a:off x="1122680" y="990600"/>
            <a:ext cx="10440670" cy="5105400"/>
          </a:xfrm>
          <a:prstGeom prst="roundRect">
            <a:avLst>
              <a:gd name="adj" fmla="val 5438"/>
            </a:avLst>
          </a:prstGeom>
          <a:noFill/>
          <a:ln w="19050">
            <a:solidFill>
              <a:srgbClr val="4965AA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zh-CN" altLang="en-US" strike="noStrike" noProof="1">
              <a:solidFill>
                <a:srgbClr val="40404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1095375" y="1428750"/>
            <a:ext cx="4286250" cy="857250"/>
            <a:chOff x="1257300" y="1504950"/>
            <a:chExt cx="4286250" cy="857250"/>
          </a:xfrm>
        </p:grpSpPr>
        <p:sp>
          <p:nvSpPr>
            <p:cNvPr id="4" name="箭头: 右 3"/>
            <p:cNvSpPr/>
            <p:nvPr/>
          </p:nvSpPr>
          <p:spPr>
            <a:xfrm>
              <a:off x="1257300" y="1504950"/>
              <a:ext cx="4286250" cy="857250"/>
            </a:xfrm>
            <a:prstGeom prst="rightArrow">
              <a:avLst/>
            </a:prstGeom>
            <a:solidFill>
              <a:srgbClr val="4965A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5" name="圆角矩形 42"/>
            <p:cNvSpPr/>
            <p:nvPr/>
          </p:nvSpPr>
          <p:spPr>
            <a:xfrm>
              <a:off x="1395730" y="1546225"/>
              <a:ext cx="3766820" cy="679450"/>
            </a:xfrm>
            <a:prstGeom prst="roundRect">
              <a:avLst>
                <a:gd name="adj" fmla="val 8130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C00000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dist">
                <a:lnSpc>
                  <a:spcPct val="130000"/>
                </a:lnSpc>
              </a:pPr>
              <a:r>
                <a:rPr lang="zh-CN" altLang="en-US" sz="2000" b="1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  <a:sym typeface="+mn-ea"/>
                </a:rPr>
                <a:t>头戴式口罩的正确戴法</a:t>
              </a:r>
            </a:p>
          </p:txBody>
        </p:sp>
      </p:grpSp>
      <p:sp>
        <p:nvSpPr>
          <p:cNvPr id="6" name="矩形 5"/>
          <p:cNvSpPr/>
          <p:nvPr/>
        </p:nvSpPr>
        <p:spPr>
          <a:xfrm>
            <a:off x="1647825" y="2395068"/>
            <a:ext cx="10182225" cy="418191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marL="285750" indent="-285750" algn="just" fontAlgn="auto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zh-CN" altLang="en-US" sz="160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字魂58号-创中黑" panose="00000500000000000000" charset="-122"/>
                <a:sym typeface="字魂58号-创中黑" panose="00000500000000000000" charset="-122"/>
              </a:rPr>
              <a:t>戴口罩前应洗手，同时避免手接触到口罩内侧面。</a:t>
            </a:r>
          </a:p>
        </p:txBody>
      </p:sp>
      <p:sp>
        <p:nvSpPr>
          <p:cNvPr id="13" name="矩形 12"/>
          <p:cNvSpPr/>
          <p:nvPr/>
        </p:nvSpPr>
        <p:spPr>
          <a:xfrm>
            <a:off x="1609725" y="3286807"/>
            <a:ext cx="10182225" cy="418191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marL="285750" indent="-285750" algn="just" fontAlgn="auto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zh-CN" altLang="en-US" sz="160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字魂58号-创中黑" panose="00000500000000000000" charset="-122"/>
                <a:sym typeface="字魂58号-创中黑" panose="00000500000000000000" charset="-122"/>
              </a:rPr>
              <a:t>分清楚口罩的内外、上下；口罩深色面朝外；金属条或海绵条一端是口罩的上方。</a:t>
            </a:r>
          </a:p>
        </p:txBody>
      </p:sp>
      <p:sp>
        <p:nvSpPr>
          <p:cNvPr id="14" name="矩形 13"/>
          <p:cNvSpPr/>
          <p:nvPr/>
        </p:nvSpPr>
        <p:spPr>
          <a:xfrm>
            <a:off x="1622425" y="4178546"/>
            <a:ext cx="10182225" cy="418191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marL="285750" indent="-285750" algn="just" fontAlgn="auto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zh-CN" altLang="en-US" sz="160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字魂58号-创中黑" panose="00000500000000000000" charset="-122"/>
                <a:sym typeface="字魂58号-创中黑" panose="00000500000000000000" charset="-122"/>
              </a:rPr>
              <a:t>先将头带每隔</a:t>
            </a:r>
            <a:r>
              <a:rPr lang="en-US" altLang="zh-CN" sz="160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字魂58号-创中黑" panose="00000500000000000000" charset="-122"/>
                <a:sym typeface="字魂58号-创中黑" panose="00000500000000000000" charset="-122"/>
              </a:rPr>
              <a:t>2</a:t>
            </a:r>
            <a:r>
              <a:rPr lang="zh-CN" altLang="en-US" sz="160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字魂58号-创中黑" panose="00000500000000000000" charset="-122"/>
                <a:sym typeface="字魂58号-创中黑" panose="00000500000000000000" charset="-122"/>
              </a:rPr>
              <a:t>－</a:t>
            </a:r>
            <a:r>
              <a:rPr lang="en-US" altLang="zh-CN" sz="160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字魂58号-创中黑" panose="00000500000000000000" charset="-122"/>
                <a:sym typeface="字魂58号-创中黑" panose="00000500000000000000" charset="-122"/>
              </a:rPr>
              <a:t>4</a:t>
            </a:r>
            <a:r>
              <a:rPr lang="zh-CN" altLang="en-US" sz="160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字魂58号-创中黑" panose="00000500000000000000" charset="-122"/>
                <a:sym typeface="字魂58号-创中黑" panose="00000500000000000000" charset="-122"/>
              </a:rPr>
              <a:t>厘米处拉松，手穿过口罩头带，金属鼻位向前。</a:t>
            </a:r>
          </a:p>
        </p:txBody>
      </p:sp>
      <p:sp>
        <p:nvSpPr>
          <p:cNvPr id="15" name="矩形 14"/>
          <p:cNvSpPr/>
          <p:nvPr/>
        </p:nvSpPr>
        <p:spPr>
          <a:xfrm>
            <a:off x="1635125" y="5070285"/>
            <a:ext cx="10182225" cy="418191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marL="285750" indent="-285750" algn="just" fontAlgn="auto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zh-CN" altLang="en-US" sz="160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字魂58号-创中黑" panose="00000500000000000000" charset="-122"/>
                <a:sym typeface="字魂58号-创中黑" panose="00000500000000000000" charset="-122"/>
              </a:rPr>
              <a:t>戴上口罩并紧贴面部，口罩上端头带位放于头后，然后下端头带拉过头部，置于颈后，调校至舒适位置。</a:t>
            </a:r>
          </a:p>
        </p:txBody>
      </p:sp>
      <p:pic>
        <p:nvPicPr>
          <p:cNvPr id="17" name="图片 1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53450" y="1123950"/>
            <a:ext cx="2095500" cy="2095500"/>
          </a:xfrm>
          <a:prstGeom prst="rect">
            <a:avLst/>
          </a:prstGeom>
          <a:effectLst>
            <a:outerShdw blurRad="76200" dist="38100" dir="2700000" algn="tl" rotWithShape="0">
              <a:prstClr val="black">
                <a:alpha val="20000"/>
              </a:prstClr>
            </a:outerShdw>
          </a:effec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1"/>
      <p:bldP spid="13" grpId="1"/>
      <p:bldP spid="14" grpId="1"/>
      <p:bldP spid="15" grpId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20.11.30"/>
  <p:tag name="AS_TITLE" val="Aspose.Slides for Java"/>
  <p:tag name="AS_VERSION" val="20.1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0"/>
  <p:tag name="RESOURCELIBID_ANIM" val="44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0"/>
  <p:tag name="RESOURCELIBID_ANIM" val="44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ID" val="custom20187308_1"/>
  <p:tag name="KSO_WM_SLIDE_INDEX" val="1"/>
  <p:tag name="KSO_WM_SLIDE_ITEM_CNT" val="0"/>
  <p:tag name="KSO_WM_SLIDE_LAYOUT" val="a_b"/>
  <p:tag name="KSO_WM_SLIDE_LAYOUT_CNT" val="1_1"/>
  <p:tag name="KSO_WM_SLIDE_SUBTYPE" val="defaultBlank"/>
  <p:tag name="KSO_WM_SLIDE_TYPE" val="title"/>
  <p:tag name="KSO_WM_TAG_VERSION" val="1.0"/>
  <p:tag name="KSO_WM_TEMPLATE_CATEGORY" val="custom"/>
  <p:tag name="KSO_WM_TEMPLATE_INDEX" val="20187308"/>
  <p:tag name="KSO_WM_TEMPLATE_SUBCATEGORY" val="0"/>
  <p:tag name="KSO_WM_TEMPLATE_THUMBS_INDEX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0"/>
  <p:tag name="RESOURCELIBID_ANIM" val="45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ID" val="custom20187308_1"/>
  <p:tag name="KSO_WM_SLIDE_INDEX" val="1"/>
  <p:tag name="KSO_WM_SLIDE_ITEM_CNT" val="0"/>
  <p:tag name="KSO_WM_SLIDE_LAYOUT" val="a_b"/>
  <p:tag name="KSO_WM_SLIDE_LAYOUT_CNT" val="1_1"/>
  <p:tag name="KSO_WM_SLIDE_SUBTYPE" val="defaultBlank"/>
  <p:tag name="KSO_WM_SLIDE_TYPE" val="title"/>
  <p:tag name="KSO_WM_TAG_VERSION" val="1.0"/>
  <p:tag name="KSO_WM_TEMPLATE_CATEGORY" val="custom"/>
  <p:tag name="KSO_WM_TEMPLATE_INDEX" val="20187308"/>
  <p:tag name="KSO_WM_TEMPLATE_SUBCATEGORY" val="0"/>
  <p:tag name="KSO_WM_TEMPLATE_THUMBS_INDEX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ID" val="custom20187308_1"/>
  <p:tag name="KSO_WM_SLIDE_INDEX" val="1"/>
  <p:tag name="KSO_WM_SLIDE_ITEM_CNT" val="0"/>
  <p:tag name="KSO_WM_SLIDE_LAYOUT" val="a_b"/>
  <p:tag name="KSO_WM_SLIDE_LAYOUT_CNT" val="1_1"/>
  <p:tag name="KSO_WM_SLIDE_SUBTYPE" val="defaultBlank"/>
  <p:tag name="KSO_WM_SLIDE_TYPE" val="title"/>
  <p:tag name="KSO_WM_TAG_VERSION" val="1.0"/>
  <p:tag name="KSO_WM_TEMPLATE_CATEGORY" val="custom"/>
  <p:tag name="KSO_WM_TEMPLATE_INDEX" val="20187308"/>
  <p:tag name="KSO_WM_TEMPLATE_SUBCATEGORY" val="0"/>
  <p:tag name="KSO_WM_TEMPLATE_THUMBS_INDEX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0"/>
  <p:tag name="RESOURCELIBID_ANIM" val="445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DIAGRAM_GROUP_CODE" val="l1-1"/>
  <p:tag name="KSO_WM_TAG_VERSION" val="1.0"/>
  <p:tag name="KSO_WM_TEMPLATE_CATEGORY" val="diagram"/>
  <p:tag name="KSO_WM_TEMPLATE_INDEX" val="160568"/>
  <p:tag name="KSO_WM_UNIT_CLEAR" val="1"/>
  <p:tag name="KSO_WM_UNIT_COMPATIBLE" val="0"/>
  <p:tag name="KSO_WM_UNIT_HIGHLIGHT" val="0"/>
  <p:tag name="KSO_WM_UNIT_ID" val="diagram160568_4*l_h_f*1_1_1"/>
  <p:tag name="KSO_WM_UNIT_INDEX" val="1_1_1"/>
  <p:tag name="KSO_WM_UNIT_LAYERLEVEL" val="1_1_1"/>
  <p:tag name="KSO_WM_UNIT_PRESET_TEXT_INDEX" val="4"/>
  <p:tag name="KSO_WM_UNIT_PRESET_TEXT_LEN" val="100"/>
  <p:tag name="KSO_WM_UNIT_TEXT_FILL_FORE_SCHEMECOLOR_INDEX" val="13"/>
  <p:tag name="KSO_WM_UNIT_TEXT_FILL_FORE_SCHEMECOLOR_INDEX_BRIGHTNESS" val="0"/>
  <p:tag name="KSO_WM_UNIT_TEXT_FILL_TYPE" val="1"/>
  <p:tag name="KSO_WM_UNIT_TYPE" val="l_h_f"/>
  <p:tag name="KSO_WM_UNIT_USESOURCEFORMAT_APPLY" val="1"/>
  <p:tag name="KSO_WM_UNIT_VALUE" val="9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DIAGRAM_GROUP_CODE" val="l1-1"/>
  <p:tag name="KSO_WM_TAG_VERSION" val="1.0"/>
  <p:tag name="KSO_WM_TEMPLATE_CATEGORY" val="diagram"/>
  <p:tag name="KSO_WM_TEMPLATE_INDEX" val="160568"/>
  <p:tag name="KSO_WM_UNIT_CLEAR" val="1"/>
  <p:tag name="KSO_WM_UNIT_COMPATIBLE" val="0"/>
  <p:tag name="KSO_WM_UNIT_HIGHLIGHT" val="0"/>
  <p:tag name="KSO_WM_UNIT_ID" val="diagram160568_4*l_h_f*1_1_1"/>
  <p:tag name="KSO_WM_UNIT_INDEX" val="1_1_1"/>
  <p:tag name="KSO_WM_UNIT_LAYERLEVEL" val="1_1_1"/>
  <p:tag name="KSO_WM_UNIT_PRESET_TEXT_INDEX" val="4"/>
  <p:tag name="KSO_WM_UNIT_PRESET_TEXT_LEN" val="100"/>
  <p:tag name="KSO_WM_UNIT_TEXT_FILL_FORE_SCHEMECOLOR_INDEX" val="13"/>
  <p:tag name="KSO_WM_UNIT_TEXT_FILL_FORE_SCHEMECOLOR_INDEX_BRIGHTNESS" val="0"/>
  <p:tag name="KSO_WM_UNIT_TEXT_FILL_TYPE" val="1"/>
  <p:tag name="KSO_WM_UNIT_TYPE" val="l_h_f"/>
  <p:tag name="KSO_WM_UNIT_USESOURCEFORMAT_APPLY" val="1"/>
  <p:tag name="KSO_WM_UNIT_VALUE" val="9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ID" val="custom20187308_1"/>
  <p:tag name="KSO_WM_SLIDE_INDEX" val="1"/>
  <p:tag name="KSO_WM_SLIDE_ITEM_CNT" val="0"/>
  <p:tag name="KSO_WM_SLIDE_LAYOUT" val="a_b"/>
  <p:tag name="KSO_WM_SLIDE_LAYOUT_CNT" val="1_1"/>
  <p:tag name="KSO_WM_SLIDE_SUBTYPE" val="defaultBlank"/>
  <p:tag name="KSO_WM_SLIDE_TYPE" val="title"/>
  <p:tag name="KSO_WM_TAG_VERSION" val="1.0"/>
  <p:tag name="KSO_WM_TEMPLATE_CATEGORY" val="custom"/>
  <p:tag name="KSO_WM_TEMPLATE_INDEX" val="20187308"/>
  <p:tag name="KSO_WM_TEMPLATE_SUBCATEGORY" val="0"/>
  <p:tag name="KSO_WM_TEMPLATE_THUMBS_INDEX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0"/>
  <p:tag name="RESOURCELIBID_ANIM" val="445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0"/>
  <p:tag name="RESOURCELIBID_ANIM" val="445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8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diagram"/>
  <p:tag name="KSO_WM_TEMPLATE_INDEX" val="20195048"/>
  <p:tag name="KSO_WM_UNIT_ADJUSTLAYOUT_ID" val="7"/>
  <p:tag name="KSO_WM_UNIT_COLOR_SCHEME_PARENT_PAGE" val="0_1"/>
  <p:tag name="KSO_WM_UNIT_COLOR_SCHEME_SHAPE_ID" val="7"/>
  <p:tag name="KSO_WM_UNIT_COMPATIBLE" val="0"/>
  <p:tag name="KSO_WM_UNIT_DECOLORIZATION" val="1"/>
  <p:tag name="KSO_WM_UNIT_DIAGRAM_ISNUMVISUAL" val="0"/>
  <p:tag name="KSO_WM_UNIT_DIAGRAM_ISREFERUNIT" val="0"/>
  <p:tag name="KSO_WM_UNIT_HIGHLIGHT" val="0"/>
  <p:tag name="KSO_WM_UNIT_ID" val="diagram20195048_1*i*2"/>
  <p:tag name="KSO_WM_UNIT_INDEX" val="2"/>
  <p:tag name="KSO_WM_UNIT_LAYERLEVEL" val="1"/>
  <p:tag name="KSO_WM_UNIT_TYPE" val="i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diagram"/>
  <p:tag name="KSO_WM_TEMPLATE_INDEX" val="20195048"/>
  <p:tag name="KSO_WM_UNIT_ADJUSTLAYOUT_ID" val="7"/>
  <p:tag name="KSO_WM_UNIT_COLOR_SCHEME_PARENT_PAGE" val="0_1"/>
  <p:tag name="KSO_WM_UNIT_COLOR_SCHEME_SHAPE_ID" val="7"/>
  <p:tag name="KSO_WM_UNIT_COMPATIBLE" val="0"/>
  <p:tag name="KSO_WM_UNIT_DECOLORIZATION" val="1"/>
  <p:tag name="KSO_WM_UNIT_DIAGRAM_ISNUMVISUAL" val="0"/>
  <p:tag name="KSO_WM_UNIT_DIAGRAM_ISREFERUNIT" val="0"/>
  <p:tag name="KSO_WM_UNIT_HIGHLIGHT" val="0"/>
  <p:tag name="KSO_WM_UNIT_ID" val="diagram20195048_1*i*2"/>
  <p:tag name="KSO_WM_UNIT_INDEX" val="2"/>
  <p:tag name="KSO_WM_UNIT_LAYERLEVEL" val="1"/>
  <p:tag name="KSO_WM_UNIT_TYPE" val="i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diagram"/>
  <p:tag name="KSO_WM_TEMPLATE_INDEX" val="20195048"/>
  <p:tag name="KSO_WM_UNIT_ADJUSTLAYOUT_ID" val="7"/>
  <p:tag name="KSO_WM_UNIT_COLOR_SCHEME_PARENT_PAGE" val="0_1"/>
  <p:tag name="KSO_WM_UNIT_COLOR_SCHEME_SHAPE_ID" val="7"/>
  <p:tag name="KSO_WM_UNIT_COMPATIBLE" val="0"/>
  <p:tag name="KSO_WM_UNIT_DECOLORIZATION" val="1"/>
  <p:tag name="KSO_WM_UNIT_DIAGRAM_ISNUMVISUAL" val="0"/>
  <p:tag name="KSO_WM_UNIT_DIAGRAM_ISREFERUNIT" val="0"/>
  <p:tag name="KSO_WM_UNIT_HIGHLIGHT" val="0"/>
  <p:tag name="KSO_WM_UNIT_ID" val="diagram20195048_1*i*2"/>
  <p:tag name="KSO_WM_UNIT_INDEX" val="2"/>
  <p:tag name="KSO_WM_UNIT_LAYERLEVEL" val="1"/>
  <p:tag name="KSO_WM_UNIT_TYPE" val="i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ID" val="custom20187308_1"/>
  <p:tag name="KSO_WM_SLIDE_INDEX" val="1"/>
  <p:tag name="KSO_WM_SLIDE_ITEM_CNT" val="0"/>
  <p:tag name="KSO_WM_SLIDE_LAYOUT" val="a_b"/>
  <p:tag name="KSO_WM_SLIDE_LAYOUT_CNT" val="1_1"/>
  <p:tag name="KSO_WM_SLIDE_SUBTYPE" val="defaultBlank"/>
  <p:tag name="KSO_WM_SLIDE_TYPE" val="title"/>
  <p:tag name="KSO_WM_TAG_VERSION" val="1.0"/>
  <p:tag name="KSO_WM_TEMPLATE_CATEGORY" val="custom"/>
  <p:tag name="KSO_WM_TEMPLATE_INDEX" val="20187308"/>
  <p:tag name="KSO_WM_TEMPLATE_SUBCATEGORY" val="0"/>
  <p:tag name="KSO_WM_TEMPLATE_THUMBS_INDEX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0"/>
  <p:tag name="RESOURCELIBID_ANIM" val="445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DIAGRAM_GROUP_CODE" val="m1-1"/>
  <p:tag name="KSO_WM_TAG_VERSION" val="1.0"/>
  <p:tag name="KSO_WM_TEMPLATE_CATEGORY" val="diagram"/>
  <p:tag name="KSO_WM_TEMPLATE_INDEX" val="786"/>
  <p:tag name="KSO_WM_UNIT_CLEAR" val="1"/>
  <p:tag name="KSO_WM_UNIT_COMPATIBLE" val="0"/>
  <p:tag name="KSO_WM_UNIT_HIGHLIGHT" val="0"/>
  <p:tag name="KSO_WM_UNIT_ID" val="diagram786_6*m_h_f*1_1_1"/>
  <p:tag name="KSO_WM_UNIT_INDEX" val="1_1_1"/>
  <p:tag name="KSO_WM_UNIT_LAYERLEVEL" val="1_1_1"/>
  <p:tag name="KSO_WM_UNIT_PRESET_TEXT_INDEX" val="4"/>
  <p:tag name="KSO_WM_UNIT_PRESET_TEXT_LEN" val="59"/>
  <p:tag name="KSO_WM_UNIT_TEXT_FILL_FORE_SCHEMECOLOR_INDEX" val="13"/>
  <p:tag name="KSO_WM_UNIT_TEXT_FILL_TYPE" val="1"/>
  <p:tag name="KSO_WM_UNIT_TYPE" val="m_h_f"/>
  <p:tag name="KSO_WM_UNIT_VALUE" val="28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DIAGRAM_GROUP_CODE" val="m1-1"/>
  <p:tag name="KSO_WM_TAG_VERSION" val="1.0"/>
  <p:tag name="KSO_WM_TEMPLATE_CATEGORY" val="diagram"/>
  <p:tag name="KSO_WM_TEMPLATE_INDEX" val="786"/>
  <p:tag name="KSO_WM_UNIT_CLEAR" val="1"/>
  <p:tag name="KSO_WM_UNIT_COMPATIBLE" val="0"/>
  <p:tag name="KSO_WM_UNIT_HIGHLIGHT" val="0"/>
  <p:tag name="KSO_WM_UNIT_ID" val="diagram786_6*m_h_f*1_1_1"/>
  <p:tag name="KSO_WM_UNIT_INDEX" val="1_1_1"/>
  <p:tag name="KSO_WM_UNIT_LAYERLEVEL" val="1_1_1"/>
  <p:tag name="KSO_WM_UNIT_PRESET_TEXT_INDEX" val="4"/>
  <p:tag name="KSO_WM_UNIT_PRESET_TEXT_LEN" val="59"/>
  <p:tag name="KSO_WM_UNIT_TEXT_FILL_FORE_SCHEMECOLOR_INDEX" val="13"/>
  <p:tag name="KSO_WM_UNIT_TEXT_FILL_TYPE" val="1"/>
  <p:tag name="KSO_WM_UNIT_TYPE" val="m_h_f"/>
  <p:tag name="KSO_WM_UNIT_VALUE" val="28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diagram"/>
  <p:tag name="KSO_WM_TEMPLATE_INDEX" val="20200850"/>
  <p:tag name="KSO_WM_UNIT_COMPATIBLE" val="0"/>
  <p:tag name="KSO_WM_UNIT_DIAGRAM_ISNUMVISUAL" val="0"/>
  <p:tag name="KSO_WM_UNIT_DIAGRAM_ISREFERUNIT" val="0"/>
  <p:tag name="KSO_WM_UNIT_HIGHLIGHT" val="0"/>
  <p:tag name="KSO_WM_UNIT_ID" val="diagram20200850_1*i*1"/>
  <p:tag name="KSO_WM_UNIT_INDEX" val="1"/>
  <p:tag name="KSO_WM_UNIT_LAYERLEVEL" val="1"/>
  <p:tag name="KSO_WM_UNIT_TYPE" val="i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0"/>
  <p:tag name="RESOURCELIBID_ANIM" val="445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ID" val="custom20187308_1"/>
  <p:tag name="KSO_WM_SLIDE_INDEX" val="1"/>
  <p:tag name="KSO_WM_SLIDE_ITEM_CNT" val="0"/>
  <p:tag name="KSO_WM_SLIDE_LAYOUT" val="a_b"/>
  <p:tag name="KSO_WM_SLIDE_LAYOUT_CNT" val="1_1"/>
  <p:tag name="KSO_WM_SLIDE_SUBTYPE" val="defaultBlank"/>
  <p:tag name="KSO_WM_SLIDE_TYPE" val="title"/>
  <p:tag name="KSO_WM_TAG_VERSION" val="1.0"/>
  <p:tag name="KSO_WM_TEMPLATE_CATEGORY" val="custom"/>
  <p:tag name="KSO_WM_TEMPLATE_INDEX" val="20187308"/>
  <p:tag name="KSO_WM_TEMPLATE_SUBCATEGORY" val="0"/>
  <p:tag name="KSO_WM_TEMPLATE_THUMBS_INDEX" val="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0"/>
  <p:tag name="RESOURCELIBID_ANIM" val="445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ID" val="custom20187308_1"/>
  <p:tag name="KSO_WM_SLIDE_INDEX" val="1"/>
  <p:tag name="KSO_WM_SLIDE_ITEM_CNT" val="0"/>
  <p:tag name="KSO_WM_SLIDE_LAYOUT" val="a_b"/>
  <p:tag name="KSO_WM_SLIDE_LAYOUT_CNT" val="1_1"/>
  <p:tag name="KSO_WM_SLIDE_SUBTYPE" val="defaultBlank"/>
  <p:tag name="KSO_WM_SLIDE_TYPE" val="title"/>
  <p:tag name="KSO_WM_TAG_VERSION" val="1.0"/>
  <p:tag name="KSO_WM_TEMPLATE_CATEGORY" val="custom"/>
  <p:tag name="KSO_WM_TEMPLATE_INDEX" val="20187308"/>
  <p:tag name="KSO_WM_TEMPLATE_SUBCATEGORY" val="0"/>
  <p:tag name="KSO_WM_TEMPLATE_THUMBS_INDEX" val="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0"/>
  <p:tag name="RESOURCELIBID_ANIM" val="45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0"/>
  <p:tag name="RESOURCELIBID_ANIM" val="44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0"/>
  <p:tag name="RESOURCELIBID_ANIM" val="44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0"/>
  <p:tag name="RESOURCELIBID_ANIM" val="44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0"/>
  <p:tag name="RESOURCELIBID_ANIM" val="44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0"/>
  <p:tag name="RESOURCELIBID_ANIM" val="44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0"/>
  <p:tag name="RESOURCELIBID_ANIM" val="445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1698</Words>
  <Application>Microsoft Office PowerPoint</Application>
  <PresentationFormat>宽屏</PresentationFormat>
  <Paragraphs>104</Paragraphs>
  <Slides>20</Slides>
  <Notes>9</Notes>
  <HiddenSlides>0</HiddenSlides>
  <MMClips>0</MMClips>
  <ScaleCrop>false</ScaleCrop>
  <HeadingPairs>
    <vt:vector size="6" baseType="variant">
      <vt:variant>
        <vt:lpstr>已用的字体</vt:lpstr>
      </vt:variant>
      <vt:variant>
        <vt:i4>18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20</vt:i4>
      </vt:variant>
    </vt:vector>
  </HeadingPairs>
  <TitlesOfParts>
    <vt:vector size="41" baseType="lpstr">
      <vt:lpstr>Meiryo</vt:lpstr>
      <vt:lpstr>等线</vt:lpstr>
      <vt:lpstr>等线 Light</vt:lpstr>
      <vt:lpstr>汉仪文黑-85W</vt:lpstr>
      <vt:lpstr>三极义黑 简体</vt:lpstr>
      <vt:lpstr>思源黑体</vt:lpstr>
      <vt:lpstr>思源黑体 CN Heavy</vt:lpstr>
      <vt:lpstr>思源黑体 CN Normal</vt:lpstr>
      <vt:lpstr>思源黑体 CN Regular</vt:lpstr>
      <vt:lpstr>宋体</vt:lpstr>
      <vt:lpstr>微软雅黑</vt:lpstr>
      <vt:lpstr>站酷快乐体2016修订版</vt:lpstr>
      <vt:lpstr>字魂105号-简雅黑</vt:lpstr>
      <vt:lpstr>字魂58号-创中黑</vt:lpstr>
      <vt:lpstr>Arial</vt:lpstr>
      <vt:lpstr>Calibri</vt:lpstr>
      <vt:lpstr>Calibri Light</vt:lpstr>
      <vt:lpstr>Wingdings</vt:lpstr>
      <vt:lpstr>Office 主题​​</vt:lpstr>
      <vt:lpstr>1_Office 主题​​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lastModifiedBy>kan</cp:lastModifiedBy>
  <cp:revision>3</cp:revision>
  <cp:lastPrinted>2022-04-07T21:19:40Z</cp:lastPrinted>
  <dcterms:created xsi:type="dcterms:W3CDTF">2022-04-07T21:19:40Z</dcterms:created>
  <dcterms:modified xsi:type="dcterms:W3CDTF">2023-03-23T07:34:38Z</dcterms:modified>
</cp:coreProperties>
</file>