
<file path=[Content_Types].xml><?xml version="1.0" encoding="utf-8"?>
<Types xmlns="http://schemas.openxmlformats.org/package/2006/content-types">
  <Default Extension="png" ContentType="image/png"/>
  <Default Extension="svg" ContentType="image/sv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3" r:id="rId2"/>
  </p:sldMasterIdLst>
  <p:notesMasterIdLst>
    <p:notesMasterId r:id="rId26"/>
  </p:notesMasterIdLst>
  <p:handoutMasterIdLst>
    <p:handoutMasterId r:id="rId27"/>
  </p:handoutMasterIdLst>
  <p:sldIdLst>
    <p:sldId id="323" r:id="rId3"/>
    <p:sldId id="325" r:id="rId4"/>
    <p:sldId id="326" r:id="rId5"/>
    <p:sldId id="259" r:id="rId6"/>
    <p:sldId id="260" r:id="rId7"/>
    <p:sldId id="262" r:id="rId8"/>
    <p:sldId id="263" r:id="rId9"/>
    <p:sldId id="290" r:id="rId10"/>
    <p:sldId id="265" r:id="rId11"/>
    <p:sldId id="327" r:id="rId12"/>
    <p:sldId id="267" r:id="rId13"/>
    <p:sldId id="268" r:id="rId14"/>
    <p:sldId id="269" r:id="rId15"/>
    <p:sldId id="270" r:id="rId16"/>
    <p:sldId id="328" r:id="rId17"/>
    <p:sldId id="272" r:id="rId18"/>
    <p:sldId id="273" r:id="rId19"/>
    <p:sldId id="313" r:id="rId20"/>
    <p:sldId id="277" r:id="rId21"/>
    <p:sldId id="278" r:id="rId22"/>
    <p:sldId id="279" r:id="rId23"/>
    <p:sldId id="282" r:id="rId24"/>
    <p:sldId id="329" r:id="rId25"/>
  </p:sldIdLst>
  <p:sldSz cx="12192000" cy="6858000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幸全" initials="幸全" lastIdx="0" clrIdx="0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64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汉仪劲楷简" panose="00020600040101010101" charset="-122"/>
              <a:ea typeface="汉仪劲楷简" panose="00020600040101010101" charset="-122"/>
              <a:cs typeface="汉仪劲楷简" panose="00020600040101010101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汉仪劲楷简" panose="00020600040101010101" charset="-122"/>
              </a:rPr>
              <a:t>2023/3/28</a:t>
            </a:fld>
            <a:endParaRPr lang="zh-CN" altLang="en-US">
              <a:latin typeface="汉仪劲楷简" panose="00020600040101010101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汉仪劲楷简" panose="00020600040101010101" charset="-122"/>
              <a:ea typeface="汉仪劲楷简" panose="00020600040101010101" charset="-122"/>
              <a:cs typeface="汉仪劲楷简" panose="00020600040101010101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汉仪劲楷简" panose="00020600040101010101" charset="-122"/>
              </a:rPr>
              <a:t>‹#›</a:t>
            </a:fld>
            <a:endParaRPr lang="zh-CN" altLang="en-US">
              <a:latin typeface="汉仪劲楷简" panose="00020600040101010101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379471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汉仪劲楷简" panose="00020600040101010101" charset="-122"/>
                <a:ea typeface="汉仪劲楷简" panose="00020600040101010101" charset="-122"/>
                <a:cs typeface="汉仪劲楷简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汉仪劲楷简" panose="00020600040101010101" charset="-122"/>
                <a:ea typeface="汉仪劲楷简" panose="00020600040101010101" charset="-122"/>
                <a:cs typeface="汉仪劲楷简" panose="00020600040101010101" charset="-122"/>
              </a:defRPr>
            </a:lvl1pPr>
          </a:lstStyle>
          <a:p>
            <a:fld id="{D2A48B96-639E-45A3-A0BA-2464DFDB1FAA}" type="datetimeFigureOut">
              <a:rPr lang="zh-CN" altLang="en-US" smtClean="0"/>
              <a:t>2023/3/28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汉仪劲楷简" panose="00020600040101010101" charset="-122"/>
                <a:ea typeface="汉仪劲楷简" panose="00020600040101010101" charset="-122"/>
                <a:cs typeface="汉仪劲楷简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汉仪劲楷简" panose="00020600040101010101" charset="-122"/>
                <a:ea typeface="汉仪劲楷简" panose="00020600040101010101" charset="-122"/>
                <a:cs typeface="汉仪劲楷简" panose="00020600040101010101" charset="-122"/>
              </a:defRPr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6755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汉仪劲楷简" panose="00020600040101010101" charset="-122"/>
        <a:ea typeface="汉仪劲楷简" panose="00020600040101010101" charset="-122"/>
        <a:cs typeface="汉仪劲楷简" panose="00020600040101010101" charset="-12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汉仪劲楷简" panose="00020600040101010101" charset="-122"/>
        <a:ea typeface="汉仪劲楷简" panose="00020600040101010101" charset="-122"/>
        <a:cs typeface="汉仪劲楷简" panose="00020600040101010101" charset="-122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汉仪劲楷简" panose="00020600040101010101" charset="-122"/>
        <a:ea typeface="汉仪劲楷简" panose="00020600040101010101" charset="-122"/>
        <a:cs typeface="汉仪劲楷简" panose="00020600040101010101" charset="-122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汉仪劲楷简" panose="00020600040101010101" charset="-122"/>
        <a:ea typeface="汉仪劲楷简" panose="00020600040101010101" charset="-122"/>
        <a:cs typeface="汉仪劲楷简" panose="00020600040101010101" charset="-122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汉仪劲楷简" panose="00020600040101010101" charset="-122"/>
        <a:ea typeface="汉仪劲楷简" panose="00020600040101010101" charset="-122"/>
        <a:cs typeface="汉仪劲楷简" panose="00020600040101010101" charset="-122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978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30196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5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269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5425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1319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5009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3923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329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5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5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028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954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97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667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598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file:///D:\qq&#25991;&#20214;\712321467\Image\C2C\Image2\%7b75232B38-A165-1FB7-499C-2E1C792CACB5%7d.png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汉仪劲楷简" panose="00020600040101010101" charset="-122"/>
                <a:ea typeface="汉仪劲楷简" panose="00020600040101010101" charset="-122"/>
                <a:cs typeface="汉仪劲楷简" panose="00020600040101010101" charset="-122"/>
              </a:defRPr>
            </a:lvl1pPr>
          </a:lstStyle>
          <a:p>
            <a:fld id="{D997B5FA-0921-464F-AAE1-844C04324D75}" type="datetimeFigureOut">
              <a:rPr lang="zh-CN" altLang="en-US" smtClean="0"/>
              <a:t>2023/3/28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汉仪劲楷简" panose="00020600040101010101" charset="-122"/>
                <a:ea typeface="汉仪劲楷简" panose="00020600040101010101" charset="-122"/>
                <a:cs typeface="汉仪劲楷简" panose="00020600040101010101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汉仪劲楷简" panose="00020600040101010101" charset="-122"/>
                <a:ea typeface="汉仪劲楷简" panose="00020600040101010101" charset="-122"/>
                <a:cs typeface="汉仪劲楷简" panose="00020600040101010101" charset="-122"/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8" name="矩形 7"/>
          <p:cNvSpPr/>
          <p:nvPr userDrawn="1"/>
        </p:nvSpPr>
        <p:spPr>
          <a:xfrm>
            <a:off x="698500" y="571500"/>
            <a:ext cx="10795000" cy="5715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1073743875" descr="学科网 zxxk.com"/>
          <p:cNvPicPr>
            <a:picLocks noChangeAspect="1"/>
          </p:cNvPicPr>
          <p:nvPr/>
        </p:nvPicPr>
        <p:blipFill>
          <a:blip r:link="rId7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mc:AlternateContent xmlns:mc="http://schemas.openxmlformats.org/markup-compatibility/2006" xmlns:p14="http://schemas.microsoft.com/office/powerpoint/2010/main">
    <mc:Choice Requires="p14">
      <p:transition spd="slow" p14:dur="1500" advTm="5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500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汉仪劲楷简" panose="00020600040101010101" charset="-122"/>
          <a:ea typeface="汉仪劲楷简" panose="00020600040101010101" charset="-122"/>
          <a:cs typeface="汉仪劲楷简" panose="00020600040101010101" charset="-122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汉仪劲楷简" panose="00020600040101010101" charset="-122"/>
          <a:ea typeface="汉仪劲楷简" panose="00020600040101010101" charset="-122"/>
          <a:cs typeface="汉仪劲楷简" panose="00020600040101010101" charset="-12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汉仪劲楷简" panose="00020600040101010101" charset="-122"/>
          <a:ea typeface="汉仪劲楷简" panose="00020600040101010101" charset="-122"/>
          <a:cs typeface="汉仪劲楷简" panose="00020600040101010101" charset="-122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汉仪劲楷简" panose="00020600040101010101" charset="-122"/>
          <a:ea typeface="汉仪劲楷简" panose="00020600040101010101" charset="-122"/>
          <a:cs typeface="汉仪劲楷简" panose="00020600040101010101" charset="-122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汉仪劲楷简" panose="00020600040101010101" charset="-122"/>
          <a:ea typeface="汉仪劲楷简" panose="00020600040101010101" charset="-122"/>
          <a:cs typeface="汉仪劲楷简" panose="00020600040101010101" charset="-122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汉仪劲楷简" panose="00020600040101010101" charset="-122"/>
          <a:ea typeface="汉仪劲楷简" panose="00020600040101010101" charset="-122"/>
          <a:cs typeface="汉仪劲楷简" panose="00020600040101010101" charset="-122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2023/3/28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775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emf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emf"/><Relationship Id="rId9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emf"/><Relationship Id="rId9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emf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tags" Target="../tags/tag14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tags" Target="../tags/tag13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tags" Target="../tags/tag12.xml"/><Relationship Id="rId5" Type="http://schemas.openxmlformats.org/officeDocument/2006/relationships/tags" Target="../tags/tag6.xml"/><Relationship Id="rId15" Type="http://schemas.openxmlformats.org/officeDocument/2006/relationships/slideLayout" Target="../slideLayouts/slideLayout3.xml"/><Relationship Id="rId10" Type="http://schemas.openxmlformats.org/officeDocument/2006/relationships/tags" Target="../tags/tag11.xml"/><Relationship Id="rId4" Type="http://schemas.openxmlformats.org/officeDocument/2006/relationships/tags" Target="../tags/tag5.xml"/><Relationship Id="rId9" Type="http://schemas.openxmlformats.org/officeDocument/2006/relationships/tags" Target="../tags/tag10.xml"/><Relationship Id="rId14" Type="http://schemas.openxmlformats.org/officeDocument/2006/relationships/tags" Target="../tags/tag1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tags" Target="../tags/tag18.xml"/><Relationship Id="rId7" Type="http://schemas.openxmlformats.org/officeDocument/2006/relationships/image" Target="../media/image14.png"/><Relationship Id="rId12" Type="http://schemas.openxmlformats.org/officeDocument/2006/relationships/image" Target="../media/image20.svg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slideLayout" Target="../slideLayouts/slideLayout3.xml"/><Relationship Id="rId11" Type="http://schemas.openxmlformats.org/officeDocument/2006/relationships/image" Target="../media/image16.png"/><Relationship Id="rId5" Type="http://schemas.openxmlformats.org/officeDocument/2006/relationships/tags" Target="../tags/tag20.xml"/><Relationship Id="rId10" Type="http://schemas.openxmlformats.org/officeDocument/2006/relationships/image" Target="../media/image18.svg"/><Relationship Id="rId4" Type="http://schemas.openxmlformats.org/officeDocument/2006/relationships/tags" Target="../tags/tag19.xml"/><Relationship Id="rId9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596384"/>
            <a:ext cx="12192000" cy="2261616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"/>
            <a:ext cx="4304181" cy="1665027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57368" y="0"/>
            <a:ext cx="4334632" cy="285317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9847" y="1923346"/>
            <a:ext cx="1695388" cy="1955107"/>
          </a:xfrm>
          <a:prstGeom prst="rect">
            <a:avLst/>
          </a:prstGeom>
          <a:effectLst>
            <a:outerShdw blurRad="12700" dist="127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87374" y="3586238"/>
            <a:ext cx="3283424" cy="3283424"/>
          </a:xfrm>
          <a:prstGeom prst="rect">
            <a:avLst/>
          </a:prstGeom>
          <a:effectLst>
            <a:outerShdw blurRad="12700" dist="127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196908">
            <a:off x="-685378" y="3673166"/>
            <a:ext cx="4385838" cy="3603811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15618" y="4596384"/>
            <a:ext cx="2047170" cy="2047170"/>
          </a:xfrm>
          <a:prstGeom prst="rect">
            <a:avLst/>
          </a:prstGeom>
          <a:effectLst>
            <a:outerShdw blurRad="12700" dist="127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32437" y="310080"/>
            <a:ext cx="1705740" cy="192349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7071" y="961614"/>
            <a:ext cx="7980356" cy="2139881"/>
          </a:xfrm>
          <a:prstGeom prst="rect">
            <a:avLst/>
          </a:prstGeom>
        </p:spPr>
      </p:pic>
      <p:sp>
        <p:nvSpPr>
          <p:cNvPr id="17" name="矩形: 圆角 16"/>
          <p:cNvSpPr/>
          <p:nvPr/>
        </p:nvSpPr>
        <p:spPr>
          <a:xfrm>
            <a:off x="3439568" y="3338588"/>
            <a:ext cx="4978400" cy="495300"/>
          </a:xfrm>
          <a:prstGeom prst="roundRect">
            <a:avLst>
              <a:gd name="adj" fmla="val 50000"/>
            </a:avLst>
          </a:prstGeom>
          <a:solidFill>
            <a:srgbClr val="AD1700"/>
          </a:solidFill>
          <a:ln>
            <a:noFill/>
          </a:ln>
          <a:effectLst>
            <a:outerShdw blurRad="330200" dist="139700" dir="5400000" algn="t" rotWithShape="0">
              <a:schemeClr val="accent6">
                <a:lumMod val="50000"/>
                <a:alpha val="2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5000"/>
              </a:lnSpc>
              <a:spcBef>
                <a:spcPts val="100"/>
              </a:spcBef>
              <a:spcAft>
                <a:spcPts val="100"/>
              </a:spcAft>
            </a:pPr>
            <a:endParaRPr lang="zh-CN" altLang="en-US" spc="6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3718333" y="3447808"/>
            <a:ext cx="4420870" cy="3149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000" kern="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000" kern="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endParaRPr lang="en-US" altLang="zh-CN" sz="2000" kern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 advTm="3000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596384"/>
            <a:ext cx="12192000" cy="2261616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"/>
            <a:ext cx="4304181" cy="1665027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57368" y="0"/>
            <a:ext cx="4334632" cy="285317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9847" y="1923346"/>
            <a:ext cx="1695388" cy="1955107"/>
          </a:xfrm>
          <a:prstGeom prst="rect">
            <a:avLst/>
          </a:prstGeom>
          <a:effectLst>
            <a:outerShdw blurRad="12700" dist="127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07683" y="3666125"/>
            <a:ext cx="3283424" cy="3283424"/>
          </a:xfrm>
          <a:prstGeom prst="rect">
            <a:avLst/>
          </a:prstGeom>
          <a:effectLst>
            <a:outerShdw blurRad="12700" dist="127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196908">
            <a:off x="-685378" y="3673166"/>
            <a:ext cx="4385838" cy="3603811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70798" y="4902379"/>
            <a:ext cx="2047170" cy="2047170"/>
          </a:xfrm>
          <a:prstGeom prst="rect">
            <a:avLst/>
          </a:prstGeom>
          <a:effectLst>
            <a:outerShdw blurRad="12700" dist="127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32437" y="310080"/>
            <a:ext cx="1705740" cy="1923494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2925845" y="2773898"/>
            <a:ext cx="5888738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dist"/>
            <a:r>
              <a:rPr lang="zh-CN" altLang="en-US" sz="4800" b="1" dirty="0">
                <a:cs typeface="+mn-ea"/>
                <a:sym typeface="+mn-lt"/>
              </a:rPr>
              <a:t>历史上森林火灾案例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4303728" y="563186"/>
            <a:ext cx="280987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6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cs typeface="+mn-ea"/>
                <a:sym typeface="+mn-lt"/>
              </a:rPr>
              <a:t>02</a:t>
            </a:r>
          </a:p>
        </p:txBody>
      </p:sp>
    </p:spTree>
  </p:cSld>
  <p:clrMapOvr>
    <a:masterClrMapping/>
  </p:clrMapOvr>
  <p:transition spd="slow" advTm="3000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文本框 43"/>
          <p:cNvSpPr txBox="1"/>
          <p:nvPr/>
        </p:nvSpPr>
        <p:spPr>
          <a:xfrm>
            <a:off x="1413383" y="1964278"/>
            <a:ext cx="8314944" cy="36170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有据可查的烧毁百万公顷以上的特大森林火灾竟达七次之多，损失触目惊心</a:t>
            </a:r>
            <a:endParaRPr lang="zh-CN" altLang="en-US" sz="14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2100580" y="2834640"/>
            <a:ext cx="8835390" cy="397288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chemeClr val="tx1"/>
                </a:solidFill>
                <a:cs typeface="+mn-ea"/>
                <a:sym typeface="+mn-lt"/>
              </a:rPr>
              <a:t>第一次：</a:t>
            </a:r>
            <a:r>
              <a:rPr lang="en-US" altLang="zh-CN" dirty="0">
                <a:solidFill>
                  <a:schemeClr val="tx1"/>
                </a:solidFill>
                <a:cs typeface="+mn-ea"/>
                <a:sym typeface="+mn-lt"/>
              </a:rPr>
              <a:t>1825</a:t>
            </a:r>
            <a:r>
              <a:rPr lang="zh-CN" altLang="en-US" dirty="0">
                <a:solidFill>
                  <a:schemeClr val="tx1"/>
                </a:solidFill>
                <a:cs typeface="+mn-ea"/>
                <a:sym typeface="+mn-lt"/>
              </a:rPr>
              <a:t>年发生在美国的缅因州和加拿大新不伦瑞克省，烧毁森林</a:t>
            </a:r>
            <a:r>
              <a:rPr lang="en-US" altLang="zh-CN" dirty="0">
                <a:solidFill>
                  <a:schemeClr val="tx1"/>
                </a:solidFill>
                <a:cs typeface="+mn-ea"/>
                <a:sym typeface="+mn-lt"/>
              </a:rPr>
              <a:t>120</a:t>
            </a:r>
            <a:r>
              <a:rPr lang="zh-CN" altLang="en-US" dirty="0">
                <a:solidFill>
                  <a:schemeClr val="tx1"/>
                </a:solidFill>
                <a:cs typeface="+mn-ea"/>
                <a:sym typeface="+mn-lt"/>
              </a:rPr>
              <a:t>万公顷。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2100405" y="3763729"/>
            <a:ext cx="7793736" cy="397288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000">
                <a:solidFill>
                  <a:schemeClr val="tx1"/>
                </a:solidFill>
                <a:cs typeface="+mn-ea"/>
                <a:sym typeface="+mn-lt"/>
              </a:rPr>
              <a:t>第二次：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1871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年发生在美国的威斯康星州和密执安州，烧毁森林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152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万公顷。</a:t>
            </a:r>
          </a:p>
        </p:txBody>
      </p:sp>
      <p:sp>
        <p:nvSpPr>
          <p:cNvPr id="47" name="文本框 46"/>
          <p:cNvSpPr txBox="1"/>
          <p:nvPr/>
        </p:nvSpPr>
        <p:spPr>
          <a:xfrm>
            <a:off x="2100405" y="4637954"/>
            <a:ext cx="7793736" cy="40780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000">
                <a:solidFill>
                  <a:schemeClr val="tx1"/>
                </a:solidFill>
                <a:cs typeface="+mn-ea"/>
                <a:sym typeface="+mn-lt"/>
              </a:rPr>
              <a:t>第三次：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1915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年发生在西伯利亚，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5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个月烧毁森林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1200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万公顷。 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280160" y="153479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>
                <a:cs typeface="+mn-ea"/>
                <a:sym typeface="+mn-lt"/>
              </a:rPr>
              <a:t>火灾案例</a:t>
            </a:r>
          </a:p>
        </p:txBody>
      </p:sp>
      <p:sp>
        <p:nvSpPr>
          <p:cNvPr id="6" name="椭圆 5"/>
          <p:cNvSpPr/>
          <p:nvPr/>
        </p:nvSpPr>
        <p:spPr>
          <a:xfrm>
            <a:off x="1160145" y="3741420"/>
            <a:ext cx="506730" cy="506730"/>
          </a:xfrm>
          <a:prstGeom prst="ellipse">
            <a:avLst/>
          </a:prstGeom>
          <a:solidFill>
            <a:srgbClr val="AD1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1160145" y="4638040"/>
            <a:ext cx="506730" cy="506730"/>
          </a:xfrm>
          <a:prstGeom prst="ellipse">
            <a:avLst/>
          </a:prstGeom>
          <a:solidFill>
            <a:srgbClr val="AD1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10" name="直接连接符 9"/>
          <p:cNvCxnSpPr>
            <a:stCxn id="5" idx="4"/>
          </p:cNvCxnSpPr>
          <p:nvPr/>
        </p:nvCxnSpPr>
        <p:spPr>
          <a:xfrm>
            <a:off x="1413510" y="3407410"/>
            <a:ext cx="8925560" cy="0"/>
          </a:xfrm>
          <a:prstGeom prst="line">
            <a:avLst/>
          </a:prstGeom>
          <a:ln>
            <a:solidFill>
              <a:srgbClr val="AD17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椭圆 4"/>
          <p:cNvSpPr/>
          <p:nvPr/>
        </p:nvSpPr>
        <p:spPr>
          <a:xfrm>
            <a:off x="1160145" y="2900680"/>
            <a:ext cx="506730" cy="506730"/>
          </a:xfrm>
          <a:prstGeom prst="ellipse">
            <a:avLst/>
          </a:prstGeom>
          <a:solidFill>
            <a:srgbClr val="AD1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1427480" y="4248150"/>
            <a:ext cx="8925560" cy="0"/>
          </a:xfrm>
          <a:prstGeom prst="line">
            <a:avLst/>
          </a:prstGeom>
          <a:ln>
            <a:solidFill>
              <a:srgbClr val="AD17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1413510" y="5147310"/>
            <a:ext cx="8925560" cy="0"/>
          </a:xfrm>
          <a:prstGeom prst="line">
            <a:avLst/>
          </a:prstGeom>
          <a:ln>
            <a:solidFill>
              <a:srgbClr val="AD17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燕尾形箭头 13"/>
          <p:cNvSpPr/>
          <p:nvPr/>
        </p:nvSpPr>
        <p:spPr>
          <a:xfrm>
            <a:off x="1280160" y="3027680"/>
            <a:ext cx="267335" cy="267335"/>
          </a:xfrm>
          <a:prstGeom prst="notch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" name="燕尾形箭头 14"/>
          <p:cNvSpPr/>
          <p:nvPr/>
        </p:nvSpPr>
        <p:spPr>
          <a:xfrm>
            <a:off x="1280160" y="3858260"/>
            <a:ext cx="267335" cy="267335"/>
          </a:xfrm>
          <a:prstGeom prst="notch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燕尾形箭头 15"/>
          <p:cNvSpPr/>
          <p:nvPr/>
        </p:nvSpPr>
        <p:spPr>
          <a:xfrm>
            <a:off x="1279525" y="4759325"/>
            <a:ext cx="267335" cy="267335"/>
          </a:xfrm>
          <a:prstGeom prst="notched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3603625" y="767624"/>
            <a:ext cx="498475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800">
                <a:cs typeface="+mn-ea"/>
                <a:sym typeface="+mn-lt"/>
              </a:rPr>
              <a:t>历史上森林火灾案例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5000">
        <p:random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24"/>
          <p:cNvSpPr txBox="1"/>
          <p:nvPr/>
        </p:nvSpPr>
        <p:spPr>
          <a:xfrm>
            <a:off x="2050913" y="2051726"/>
            <a:ext cx="8370961" cy="67403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just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000">
                <a:solidFill>
                  <a:schemeClr val="tx1"/>
                </a:solidFill>
                <a:cs typeface="+mn-ea"/>
                <a:sym typeface="+mn-lt"/>
              </a:rPr>
              <a:t>第四次：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1976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年发生在澳大利亚，烧毁森林及草原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1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．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2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亿公顷，占国土面积的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1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／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7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，这次大火灾曾有“世界火海”之称。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2050278" y="3273905"/>
            <a:ext cx="8370961" cy="397288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000">
                <a:solidFill>
                  <a:schemeClr val="tx1"/>
                </a:solidFill>
                <a:cs typeface="+mn-ea"/>
                <a:sym typeface="+mn-lt"/>
              </a:rPr>
              <a:t>第五次：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1983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年发生在印度尼西亚的加里曼丹，烧毁森林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350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万公顷。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2050913" y="4022911"/>
            <a:ext cx="8370961" cy="67345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just" fontAlgn="auto">
              <a:lnSpc>
                <a:spcPct val="120000"/>
              </a:lnSpc>
            </a:pPr>
            <a:r>
              <a:rPr lang="zh-CN" altLang="en-US" sz="2000">
                <a:solidFill>
                  <a:schemeClr val="tx1"/>
                </a:solidFill>
                <a:cs typeface="+mn-ea"/>
                <a:sym typeface="+mn-lt"/>
              </a:rPr>
              <a:t>第六次：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1987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年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5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月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6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日至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6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月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2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日，发生在我国大兴安岭，烧了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28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天。据卫星云图计算，过火面积约有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120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万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—130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万公顷，其中林地占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70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％。 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2049643" y="5219055"/>
            <a:ext cx="8370961" cy="397288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000">
                <a:solidFill>
                  <a:schemeClr val="tx1"/>
                </a:solidFill>
                <a:cs typeface="+mn-ea"/>
                <a:sym typeface="+mn-lt"/>
              </a:rPr>
              <a:t>第七次：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1998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年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4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月澳洲东南部的森林大火，烧毁森林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150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万公顷。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1371600" y="2245995"/>
            <a:ext cx="9178925" cy="506730"/>
            <a:chOff x="1827" y="4568"/>
            <a:chExt cx="14455" cy="798"/>
          </a:xfrm>
        </p:grpSpPr>
        <p:cxnSp>
          <p:nvCxnSpPr>
            <p:cNvPr id="10" name="直接连接符 9"/>
            <p:cNvCxnSpPr>
              <a:stCxn id="5" idx="4"/>
            </p:cNvCxnSpPr>
            <p:nvPr/>
          </p:nvCxnSpPr>
          <p:spPr>
            <a:xfrm>
              <a:off x="2226" y="5366"/>
              <a:ext cx="14056" cy="0"/>
            </a:xfrm>
            <a:prstGeom prst="line">
              <a:avLst/>
            </a:prstGeom>
            <a:ln>
              <a:solidFill>
                <a:srgbClr val="AD17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椭圆 4"/>
            <p:cNvSpPr/>
            <p:nvPr/>
          </p:nvSpPr>
          <p:spPr>
            <a:xfrm>
              <a:off x="1827" y="4568"/>
              <a:ext cx="798" cy="798"/>
            </a:xfrm>
            <a:prstGeom prst="ellipse">
              <a:avLst/>
            </a:prstGeom>
            <a:solidFill>
              <a:srgbClr val="AD17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燕尾形箭头 13"/>
            <p:cNvSpPr/>
            <p:nvPr/>
          </p:nvSpPr>
          <p:spPr>
            <a:xfrm>
              <a:off x="2016" y="4768"/>
              <a:ext cx="421" cy="421"/>
            </a:xfrm>
            <a:prstGeom prst="notchedRigh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1357630" y="3274060"/>
            <a:ext cx="9178925" cy="506730"/>
            <a:chOff x="1827" y="4568"/>
            <a:chExt cx="14455" cy="798"/>
          </a:xfrm>
        </p:grpSpPr>
        <p:cxnSp>
          <p:nvCxnSpPr>
            <p:cNvPr id="6" name="直接连接符 5"/>
            <p:cNvCxnSpPr>
              <a:stCxn id="7" idx="4"/>
            </p:cNvCxnSpPr>
            <p:nvPr/>
          </p:nvCxnSpPr>
          <p:spPr>
            <a:xfrm>
              <a:off x="2226" y="5366"/>
              <a:ext cx="14056" cy="0"/>
            </a:xfrm>
            <a:prstGeom prst="line">
              <a:avLst/>
            </a:prstGeom>
            <a:ln>
              <a:solidFill>
                <a:srgbClr val="AD17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椭圆 6"/>
            <p:cNvSpPr/>
            <p:nvPr/>
          </p:nvSpPr>
          <p:spPr>
            <a:xfrm>
              <a:off x="1827" y="4568"/>
              <a:ext cx="798" cy="798"/>
            </a:xfrm>
            <a:prstGeom prst="ellipse">
              <a:avLst/>
            </a:prstGeom>
            <a:solidFill>
              <a:srgbClr val="AD17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燕尾形箭头 7"/>
            <p:cNvSpPr/>
            <p:nvPr/>
          </p:nvSpPr>
          <p:spPr>
            <a:xfrm>
              <a:off x="2016" y="4768"/>
              <a:ext cx="421" cy="421"/>
            </a:xfrm>
            <a:prstGeom prst="notchedRigh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1371600" y="4286885"/>
            <a:ext cx="9178925" cy="506730"/>
            <a:chOff x="1827" y="4568"/>
            <a:chExt cx="14455" cy="798"/>
          </a:xfrm>
        </p:grpSpPr>
        <p:cxnSp>
          <p:nvCxnSpPr>
            <p:cNvPr id="16" name="直接连接符 15"/>
            <p:cNvCxnSpPr>
              <a:stCxn id="17" idx="4"/>
            </p:cNvCxnSpPr>
            <p:nvPr/>
          </p:nvCxnSpPr>
          <p:spPr>
            <a:xfrm>
              <a:off x="2226" y="5366"/>
              <a:ext cx="14056" cy="0"/>
            </a:xfrm>
            <a:prstGeom prst="line">
              <a:avLst/>
            </a:prstGeom>
            <a:ln>
              <a:solidFill>
                <a:srgbClr val="AD17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椭圆 16"/>
            <p:cNvSpPr/>
            <p:nvPr/>
          </p:nvSpPr>
          <p:spPr>
            <a:xfrm>
              <a:off x="1827" y="4568"/>
              <a:ext cx="798" cy="798"/>
            </a:xfrm>
            <a:prstGeom prst="ellipse">
              <a:avLst/>
            </a:prstGeom>
            <a:solidFill>
              <a:srgbClr val="AD17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燕尾形箭头 17"/>
            <p:cNvSpPr/>
            <p:nvPr/>
          </p:nvSpPr>
          <p:spPr>
            <a:xfrm>
              <a:off x="2016" y="4768"/>
              <a:ext cx="421" cy="421"/>
            </a:xfrm>
            <a:prstGeom prst="notchedRigh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1371600" y="5286375"/>
            <a:ext cx="9178925" cy="506730"/>
            <a:chOff x="1827" y="4568"/>
            <a:chExt cx="14455" cy="798"/>
          </a:xfrm>
        </p:grpSpPr>
        <p:cxnSp>
          <p:nvCxnSpPr>
            <p:cNvPr id="22" name="直接连接符 21"/>
            <p:cNvCxnSpPr>
              <a:stCxn id="23" idx="4"/>
            </p:cNvCxnSpPr>
            <p:nvPr/>
          </p:nvCxnSpPr>
          <p:spPr>
            <a:xfrm>
              <a:off x="2226" y="5366"/>
              <a:ext cx="14056" cy="0"/>
            </a:xfrm>
            <a:prstGeom prst="line">
              <a:avLst/>
            </a:prstGeom>
            <a:ln>
              <a:solidFill>
                <a:srgbClr val="AD17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椭圆 22"/>
            <p:cNvSpPr/>
            <p:nvPr/>
          </p:nvSpPr>
          <p:spPr>
            <a:xfrm>
              <a:off x="1827" y="4568"/>
              <a:ext cx="798" cy="798"/>
            </a:xfrm>
            <a:prstGeom prst="ellipse">
              <a:avLst/>
            </a:prstGeom>
            <a:solidFill>
              <a:srgbClr val="AD17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" name="燕尾形箭头 23"/>
            <p:cNvSpPr/>
            <p:nvPr/>
          </p:nvSpPr>
          <p:spPr>
            <a:xfrm>
              <a:off x="2016" y="4768"/>
              <a:ext cx="421" cy="421"/>
            </a:xfrm>
            <a:prstGeom prst="notchedRigh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9" name="文本框 28"/>
          <p:cNvSpPr txBox="1"/>
          <p:nvPr/>
        </p:nvSpPr>
        <p:spPr>
          <a:xfrm>
            <a:off x="1357630" y="146431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/>
            <a:r>
              <a:rPr lang="zh-CN" altLang="en-US" sz="2400" b="1">
                <a:cs typeface="+mn-ea"/>
                <a:sym typeface="+mn-lt"/>
              </a:rPr>
              <a:t>火灾案例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3603625" y="767624"/>
            <a:ext cx="498475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800">
                <a:cs typeface="+mn-ea"/>
                <a:sym typeface="+mn-lt"/>
              </a:rPr>
              <a:t>历史上森林火灾案例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5000">
        <p:random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661035" y="1534795"/>
            <a:ext cx="5223510" cy="746125"/>
          </a:xfrm>
          <a:prstGeom prst="rect">
            <a:avLst/>
          </a:prstGeom>
          <a:solidFill>
            <a:srgbClr val="AD1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757555" y="2404110"/>
            <a:ext cx="5212715" cy="3462020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2010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年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7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月中旬就开始的森林火灾持续蔓延。俄罗斯紧急事务部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8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月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8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日统计表明，俄罗斯境内目前共有</a:t>
            </a:r>
            <a:r>
              <a:rPr lang="en-US" altLang="zh-CN" sz="2400">
                <a:solidFill>
                  <a:schemeClr val="tx1"/>
                </a:solidFill>
                <a:cs typeface="+mn-ea"/>
                <a:sym typeface="+mn-lt"/>
              </a:rPr>
              <a:t>554</a:t>
            </a:r>
            <a:r>
              <a:rPr lang="zh-CN" altLang="en-US" sz="2400">
                <a:solidFill>
                  <a:schemeClr val="tx1"/>
                </a:solidFill>
                <a:cs typeface="+mn-ea"/>
                <a:sym typeface="+mn-lt"/>
              </a:rPr>
              <a:t>个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森林着火点和</a:t>
            </a:r>
            <a:r>
              <a:rPr lang="en-US" altLang="zh-CN" sz="2400">
                <a:solidFill>
                  <a:schemeClr val="tx1"/>
                </a:solidFill>
                <a:cs typeface="+mn-ea"/>
                <a:sym typeface="+mn-lt"/>
              </a:rPr>
              <a:t>26</a:t>
            </a:r>
            <a:r>
              <a:rPr lang="zh-CN" altLang="en-US" sz="2400">
                <a:solidFill>
                  <a:schemeClr val="tx1"/>
                </a:solidFill>
                <a:cs typeface="+mn-ea"/>
                <a:sym typeface="+mn-lt"/>
              </a:rPr>
              <a:t>个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泥炭着火点，着火总面积超过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19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万公顷，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经济损失逾</a:t>
            </a:r>
            <a:r>
              <a:rPr lang="en-US" altLang="zh-CN" sz="2400">
                <a:solidFill>
                  <a:schemeClr val="tx1"/>
                </a:solidFill>
                <a:cs typeface="+mn-ea"/>
                <a:sym typeface="+mn-lt"/>
              </a:rPr>
              <a:t>65</a:t>
            </a:r>
            <a:r>
              <a:rPr lang="zh-CN" altLang="en-US" sz="2400">
                <a:solidFill>
                  <a:schemeClr val="tx1"/>
                </a:solidFill>
                <a:cs typeface="+mn-ea"/>
                <a:sym typeface="+mn-lt"/>
              </a:rPr>
              <a:t>亿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卢布，已经造成至少</a:t>
            </a:r>
            <a:r>
              <a:rPr lang="en-US" altLang="zh-CN" sz="2400">
                <a:solidFill>
                  <a:schemeClr val="tx1"/>
                </a:solidFill>
                <a:cs typeface="+mn-ea"/>
                <a:sym typeface="+mn-lt"/>
              </a:rPr>
              <a:t>53</a:t>
            </a:r>
            <a:r>
              <a:rPr lang="zh-CN" altLang="en-US" sz="2400">
                <a:solidFill>
                  <a:schemeClr val="tx1"/>
                </a:solidFill>
                <a:cs typeface="+mn-ea"/>
                <a:sym typeface="+mn-lt"/>
              </a:rPr>
              <a:t>人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死亡、</a:t>
            </a:r>
            <a:r>
              <a:rPr lang="en-US" altLang="zh-CN" sz="2400">
                <a:solidFill>
                  <a:schemeClr val="tx1"/>
                </a:solidFill>
                <a:cs typeface="+mn-ea"/>
                <a:sym typeface="+mn-lt"/>
              </a:rPr>
              <a:t>500</a:t>
            </a:r>
            <a:r>
              <a:rPr lang="zh-CN" altLang="en-US" sz="2400">
                <a:solidFill>
                  <a:schemeClr val="tx1"/>
                </a:solidFill>
                <a:cs typeface="+mn-ea"/>
                <a:sym typeface="+mn-lt"/>
              </a:rPr>
              <a:t>多人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受伤，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超过</a:t>
            </a:r>
            <a:r>
              <a:rPr lang="en-US" altLang="zh-CN" sz="2400">
                <a:solidFill>
                  <a:schemeClr val="tx1"/>
                </a:solidFill>
                <a:cs typeface="+mn-ea"/>
                <a:sym typeface="+mn-lt"/>
              </a:rPr>
              <a:t>2000</a:t>
            </a:r>
            <a:r>
              <a:rPr lang="zh-CN" altLang="en-US" sz="2400">
                <a:solidFill>
                  <a:schemeClr val="tx1"/>
                </a:solidFill>
                <a:cs typeface="+mn-ea"/>
                <a:sym typeface="+mn-lt"/>
              </a:rPr>
              <a:t>间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房屋被毁，逾</a:t>
            </a:r>
            <a:r>
              <a:rPr lang="en-US" altLang="zh-CN" sz="2400">
                <a:solidFill>
                  <a:schemeClr val="tx1"/>
                </a:solidFill>
                <a:cs typeface="+mn-ea"/>
                <a:sym typeface="+mn-lt"/>
              </a:rPr>
              <a:t>3500</a:t>
            </a:r>
            <a:r>
              <a:rPr lang="zh-CN" altLang="en-US" sz="2400">
                <a:solidFill>
                  <a:schemeClr val="tx1"/>
                </a:solidFill>
                <a:cs typeface="+mn-ea"/>
                <a:sym typeface="+mn-lt"/>
              </a:rPr>
              <a:t>人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无家可归。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757555" y="1736090"/>
            <a:ext cx="422973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dirty="0">
                <a:solidFill>
                  <a:schemeClr val="bg1"/>
                </a:solidFill>
                <a:cs typeface="+mn-ea"/>
                <a:sym typeface="+mn-lt"/>
              </a:rPr>
              <a:t>案例1：2010年俄罗斯森林大火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73140" y="1534795"/>
            <a:ext cx="5585460" cy="372173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3603625" y="767624"/>
            <a:ext cx="498475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800">
                <a:cs typeface="+mn-ea"/>
                <a:sym typeface="+mn-lt"/>
              </a:rPr>
              <a:t>历史上森林火灾案例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5000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24"/>
          <p:cNvSpPr txBox="1"/>
          <p:nvPr/>
        </p:nvSpPr>
        <p:spPr>
          <a:xfrm>
            <a:off x="3959225" y="2595880"/>
            <a:ext cx="7500620" cy="3231515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US" altLang="zh-CN" sz="2000">
                <a:solidFill>
                  <a:schemeClr val="tx1"/>
                </a:solidFill>
                <a:cs typeface="+mn-ea"/>
                <a:sym typeface="+mn-lt"/>
              </a:rPr>
              <a:t>2019</a:t>
            </a:r>
            <a:r>
              <a:rPr lang="zh-CN" altLang="en-US" sz="2000">
                <a:solidFill>
                  <a:schemeClr val="tx1"/>
                </a:solidFill>
                <a:cs typeface="+mn-ea"/>
                <a:sym typeface="+mn-lt"/>
              </a:rPr>
              <a:t>年</a:t>
            </a:r>
            <a:r>
              <a:rPr lang="en-US" altLang="zh-CN" sz="2000">
                <a:solidFill>
                  <a:schemeClr val="tx1"/>
                </a:solidFill>
                <a:cs typeface="+mn-ea"/>
                <a:sym typeface="+mn-lt"/>
              </a:rPr>
              <a:t>3</a:t>
            </a:r>
            <a:r>
              <a:rPr lang="zh-CN" altLang="en-US" sz="2000">
                <a:solidFill>
                  <a:schemeClr val="tx1"/>
                </a:solidFill>
                <a:cs typeface="+mn-ea"/>
                <a:sym typeface="+mn-lt"/>
              </a:rPr>
              <a:t>月</a:t>
            </a:r>
            <a:r>
              <a:rPr lang="en-US" altLang="zh-CN" sz="2000">
                <a:solidFill>
                  <a:schemeClr val="tx1"/>
                </a:solidFill>
                <a:cs typeface="+mn-ea"/>
                <a:sym typeface="+mn-lt"/>
              </a:rPr>
              <a:t>30</a:t>
            </a:r>
            <a:r>
              <a:rPr lang="zh-CN" altLang="en-US" sz="2000">
                <a:solidFill>
                  <a:schemeClr val="tx1"/>
                </a:solidFill>
                <a:cs typeface="+mn-ea"/>
                <a:sym typeface="+mn-lt"/>
              </a:rPr>
              <a:t>日</a:t>
            </a:r>
            <a:r>
              <a:rPr lang="en-US" altLang="zh-CN" sz="2000">
                <a:solidFill>
                  <a:schemeClr val="tx1"/>
                </a:solidFill>
                <a:cs typeface="+mn-ea"/>
                <a:sym typeface="+mn-lt"/>
              </a:rPr>
              <a:t>18</a:t>
            </a:r>
            <a:r>
              <a:rPr lang="zh-CN" altLang="en-US" sz="2000">
                <a:solidFill>
                  <a:schemeClr val="tx1"/>
                </a:solidFill>
                <a:cs typeface="+mn-ea"/>
                <a:sym typeface="+mn-lt"/>
              </a:rPr>
              <a:t>时许，四川省凉山州木里县雅砻江镇立尔村发生森林火灾。截至</a:t>
            </a:r>
            <a:r>
              <a:rPr lang="en-US" altLang="zh-CN" sz="2000">
                <a:solidFill>
                  <a:schemeClr val="tx1"/>
                </a:solidFill>
                <a:cs typeface="+mn-ea"/>
                <a:sym typeface="+mn-lt"/>
              </a:rPr>
              <a:t>2019</a:t>
            </a:r>
            <a:r>
              <a:rPr lang="zh-CN" altLang="en-US" sz="2000">
                <a:solidFill>
                  <a:schemeClr val="tx1"/>
                </a:solidFill>
                <a:cs typeface="+mn-ea"/>
                <a:sym typeface="+mn-lt"/>
              </a:rPr>
              <a:t>年</a:t>
            </a:r>
            <a:r>
              <a:rPr lang="en-US" altLang="zh-CN" sz="2000">
                <a:solidFill>
                  <a:schemeClr val="tx1"/>
                </a:solidFill>
                <a:cs typeface="+mn-ea"/>
                <a:sym typeface="+mn-lt"/>
              </a:rPr>
              <a:t>4</a:t>
            </a:r>
            <a:r>
              <a:rPr lang="zh-CN" altLang="en-US" sz="2000">
                <a:solidFill>
                  <a:schemeClr val="tx1"/>
                </a:solidFill>
                <a:cs typeface="+mn-ea"/>
                <a:sym typeface="+mn-lt"/>
              </a:rPr>
              <a:t>月</a:t>
            </a:r>
            <a:r>
              <a:rPr lang="en-US" altLang="zh-CN" sz="2000">
                <a:solidFill>
                  <a:schemeClr val="tx1"/>
                </a:solidFill>
                <a:cs typeface="+mn-ea"/>
                <a:sym typeface="+mn-lt"/>
              </a:rPr>
              <a:t>4</a:t>
            </a:r>
            <a:r>
              <a:rPr lang="zh-CN" altLang="en-US" sz="2000">
                <a:solidFill>
                  <a:schemeClr val="tx1"/>
                </a:solidFill>
                <a:cs typeface="+mn-ea"/>
                <a:sym typeface="+mn-lt"/>
              </a:rPr>
              <a:t>日</a:t>
            </a:r>
            <a:r>
              <a:rPr lang="en-US" altLang="zh-CN" sz="2000">
                <a:solidFill>
                  <a:schemeClr val="tx1"/>
                </a:solidFill>
                <a:cs typeface="+mn-ea"/>
                <a:sym typeface="+mn-lt"/>
              </a:rPr>
              <a:t>15</a:t>
            </a:r>
            <a:r>
              <a:rPr lang="zh-CN" altLang="en-US" sz="2000">
                <a:solidFill>
                  <a:schemeClr val="tx1"/>
                </a:solidFill>
                <a:cs typeface="+mn-ea"/>
                <a:sym typeface="+mn-lt"/>
              </a:rPr>
              <a:t>时</a:t>
            </a:r>
            <a:r>
              <a:rPr lang="en-US" altLang="zh-CN" sz="2000">
                <a:solidFill>
                  <a:schemeClr val="tx1"/>
                </a:solidFill>
                <a:cs typeface="+mn-ea"/>
                <a:sym typeface="+mn-lt"/>
              </a:rPr>
              <a:t>15</a:t>
            </a:r>
            <a:r>
              <a:rPr lang="zh-CN" altLang="en-US" sz="2000">
                <a:solidFill>
                  <a:schemeClr val="tx1"/>
                </a:solidFill>
                <a:cs typeface="+mn-ea"/>
                <a:sym typeface="+mn-lt"/>
              </a:rPr>
              <a:t>分，这次森林火灾已确认遇难</a:t>
            </a:r>
            <a:r>
              <a:rPr lang="en-US" altLang="zh-CN" sz="2000">
                <a:solidFill>
                  <a:schemeClr val="tx1"/>
                </a:solidFill>
                <a:cs typeface="+mn-ea"/>
                <a:sym typeface="+mn-lt"/>
              </a:rPr>
              <a:t>31</a:t>
            </a:r>
            <a:r>
              <a:rPr lang="zh-CN" altLang="en-US" sz="2000">
                <a:solidFill>
                  <a:schemeClr val="tx1"/>
                </a:solidFill>
                <a:cs typeface="+mn-ea"/>
                <a:sym typeface="+mn-lt"/>
              </a:rPr>
              <a:t>人。</a:t>
            </a:r>
          </a:p>
          <a:p>
            <a:pPr indent="0" algn="just">
              <a:lnSpc>
                <a:spcPct val="150000"/>
              </a:lnSpc>
              <a:buFont typeface="+mj-lt"/>
              <a:buNone/>
            </a:pPr>
            <a:endParaRPr lang="en-US" altLang="zh-CN" sz="2000">
              <a:solidFill>
                <a:schemeClr val="tx1"/>
              </a:solidFill>
              <a:cs typeface="+mn-ea"/>
              <a:sym typeface="+mn-lt"/>
            </a:endParaRPr>
          </a:p>
          <a:p>
            <a:pPr indent="0" algn="just">
              <a:lnSpc>
                <a:spcPct val="150000"/>
              </a:lnSpc>
              <a:buFont typeface="+mj-lt"/>
              <a:buNone/>
            </a:pPr>
            <a:r>
              <a:rPr lang="en-US" altLang="zh-CN" sz="2000">
                <a:solidFill>
                  <a:schemeClr val="tx1"/>
                </a:solidFill>
                <a:cs typeface="+mn-ea"/>
                <a:sym typeface="+mn-lt"/>
              </a:rPr>
              <a:t>2.4</a:t>
            </a:r>
            <a:r>
              <a:rPr lang="zh-CN" altLang="en-US" sz="2000">
                <a:solidFill>
                  <a:schemeClr val="tx1"/>
                </a:solidFill>
                <a:cs typeface="+mn-ea"/>
                <a:sym typeface="+mn-lt"/>
              </a:rPr>
              <a:t>月</a:t>
            </a:r>
            <a:r>
              <a:rPr lang="en-US" altLang="zh-CN" sz="2000">
                <a:solidFill>
                  <a:schemeClr val="tx1"/>
                </a:solidFill>
                <a:cs typeface="+mn-ea"/>
                <a:sym typeface="+mn-lt"/>
              </a:rPr>
              <a:t>5</a:t>
            </a:r>
            <a:r>
              <a:rPr lang="zh-CN" altLang="en-US" sz="2000">
                <a:solidFill>
                  <a:schemeClr val="tx1"/>
                </a:solidFill>
                <a:cs typeface="+mn-ea"/>
                <a:sym typeface="+mn-lt"/>
              </a:rPr>
              <a:t>日，火灾确认为雷击火，整个火场得到全面控制，已无蔓延危险，火场总过火面积约</a:t>
            </a:r>
            <a:r>
              <a:rPr lang="en-US" altLang="zh-CN" sz="2000">
                <a:solidFill>
                  <a:schemeClr val="tx1"/>
                </a:solidFill>
                <a:cs typeface="+mn-ea"/>
                <a:sym typeface="+mn-lt"/>
              </a:rPr>
              <a:t>20</a:t>
            </a:r>
            <a:r>
              <a:rPr lang="zh-CN" altLang="en-US" sz="2000">
                <a:solidFill>
                  <a:schemeClr val="tx1"/>
                </a:solidFill>
                <a:cs typeface="+mn-ea"/>
                <a:sym typeface="+mn-lt"/>
              </a:rPr>
              <a:t>公顷。</a:t>
            </a:r>
            <a:r>
              <a:rPr lang="en-US" altLang="zh-CN" sz="2000">
                <a:solidFill>
                  <a:schemeClr val="tx1"/>
                </a:solidFill>
                <a:cs typeface="+mn-ea"/>
                <a:sym typeface="+mn-lt"/>
              </a:rPr>
              <a:t>4</a:t>
            </a:r>
            <a:r>
              <a:rPr lang="zh-CN" altLang="en-US" sz="2000">
                <a:solidFill>
                  <a:schemeClr val="tx1"/>
                </a:solidFill>
                <a:cs typeface="+mn-ea"/>
                <a:sym typeface="+mn-lt"/>
              </a:rPr>
              <a:t>月</a:t>
            </a:r>
            <a:r>
              <a:rPr lang="en-US" altLang="zh-CN" sz="2000">
                <a:solidFill>
                  <a:schemeClr val="tx1"/>
                </a:solidFill>
                <a:cs typeface="+mn-ea"/>
                <a:sym typeface="+mn-lt"/>
              </a:rPr>
              <a:t>7</a:t>
            </a:r>
            <a:r>
              <a:rPr lang="zh-CN" altLang="en-US" sz="2000">
                <a:solidFill>
                  <a:schemeClr val="tx1"/>
                </a:solidFill>
                <a:cs typeface="+mn-ea"/>
                <a:sym typeface="+mn-lt"/>
              </a:rPr>
              <a:t>日，四川凉山木里火场出现复燃，越西县、冕宁县发生森林火灾。</a:t>
            </a:r>
          </a:p>
        </p:txBody>
      </p:sp>
      <p:sp>
        <p:nvSpPr>
          <p:cNvPr id="4" name="矩形 3"/>
          <p:cNvSpPr/>
          <p:nvPr/>
        </p:nvSpPr>
        <p:spPr>
          <a:xfrm>
            <a:off x="3941445" y="1781175"/>
            <a:ext cx="7518400" cy="746125"/>
          </a:xfrm>
          <a:prstGeom prst="rect">
            <a:avLst/>
          </a:prstGeom>
          <a:solidFill>
            <a:srgbClr val="AD1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189730" y="1981200"/>
            <a:ext cx="497522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>
                <a:solidFill>
                  <a:schemeClr val="bg1"/>
                </a:solidFill>
                <a:cs typeface="+mn-ea"/>
                <a:sym typeface="+mn-lt"/>
              </a:rPr>
              <a:t>案例2：2019年四川省凉山火灾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81940" y="1781175"/>
            <a:ext cx="3575050" cy="351599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3603625" y="767624"/>
            <a:ext cx="498475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800">
                <a:cs typeface="+mn-ea"/>
                <a:sym typeface="+mn-lt"/>
              </a:rPr>
              <a:t>历史上森林火灾案例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5000">
        <p:random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596384"/>
            <a:ext cx="12192000" cy="2261616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"/>
            <a:ext cx="4304181" cy="1665027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57368" y="0"/>
            <a:ext cx="4334632" cy="285317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9847" y="1923346"/>
            <a:ext cx="1695388" cy="1955107"/>
          </a:xfrm>
          <a:prstGeom prst="rect">
            <a:avLst/>
          </a:prstGeom>
          <a:effectLst>
            <a:outerShdw blurRad="12700" dist="127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07683" y="3666125"/>
            <a:ext cx="3283424" cy="3283424"/>
          </a:xfrm>
          <a:prstGeom prst="rect">
            <a:avLst/>
          </a:prstGeom>
          <a:effectLst>
            <a:outerShdw blurRad="12700" dist="127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196908">
            <a:off x="-685378" y="3673166"/>
            <a:ext cx="4385838" cy="3603811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70798" y="4902379"/>
            <a:ext cx="2047170" cy="2047170"/>
          </a:xfrm>
          <a:prstGeom prst="rect">
            <a:avLst/>
          </a:prstGeom>
          <a:effectLst>
            <a:outerShdw blurRad="12700" dist="127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32437" y="310080"/>
            <a:ext cx="1705740" cy="1923494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2925845" y="2773898"/>
            <a:ext cx="5888738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dist"/>
            <a:r>
              <a:rPr lang="zh-CN" altLang="en-US" sz="4800" b="1" dirty="0">
                <a:cs typeface="+mn-ea"/>
                <a:sym typeface="+mn-lt"/>
              </a:rPr>
              <a:t>森林火灾防控措施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4303728" y="702886"/>
            <a:ext cx="280987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6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cs typeface="+mn-ea"/>
                <a:sym typeface="+mn-lt"/>
              </a:rPr>
              <a:t>03</a:t>
            </a:r>
          </a:p>
        </p:txBody>
      </p:sp>
    </p:spTree>
  </p:cSld>
  <p:clrMapOvr>
    <a:masterClrMapping/>
  </p:clrMapOvr>
  <p:transition spd="slow" advTm="3000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1112520" y="2493645"/>
            <a:ext cx="3068955" cy="3321685"/>
          </a:xfrm>
          <a:prstGeom prst="roundRect">
            <a:avLst>
              <a:gd name="adj" fmla="val 7283"/>
            </a:avLst>
          </a:prstGeom>
          <a:solidFill>
            <a:srgbClr val="AAD3DE">
              <a:alpha val="29000"/>
            </a:srgbClr>
          </a:solidFill>
          <a:ln w="50800">
            <a:solidFill>
              <a:srgbClr val="AD17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993265" y="2770505"/>
            <a:ext cx="130683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 dirty="0">
                <a:solidFill>
                  <a:schemeClr val="tx1"/>
                </a:solidFill>
                <a:cs typeface="+mn-ea"/>
                <a:sym typeface="+mn-lt"/>
              </a:rPr>
              <a:t>直接灭火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416050" y="3390265"/>
            <a:ext cx="2540000" cy="12850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cs typeface="+mn-ea"/>
                <a:sym typeface="+mn-lt"/>
              </a:rPr>
              <a:t>是常用方法，扑火人员使用手中的工具沿火线直接将火打灭。</a:t>
            </a:r>
          </a:p>
        </p:txBody>
      </p:sp>
      <p:sp>
        <p:nvSpPr>
          <p:cNvPr id="7" name="圆角矩形 6"/>
          <p:cNvSpPr/>
          <p:nvPr/>
        </p:nvSpPr>
        <p:spPr>
          <a:xfrm>
            <a:off x="1450340" y="5189220"/>
            <a:ext cx="2505710" cy="492760"/>
          </a:xfrm>
          <a:prstGeom prst="roundRect">
            <a:avLst/>
          </a:prstGeom>
          <a:solidFill>
            <a:srgbClr val="AD1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>
                <a:cs typeface="+mn-ea"/>
                <a:sym typeface="+mn-lt"/>
              </a:rPr>
              <a:t>01</a:t>
            </a:r>
          </a:p>
        </p:txBody>
      </p:sp>
      <p:sp>
        <p:nvSpPr>
          <p:cNvPr id="8" name="圆角矩形 7"/>
          <p:cNvSpPr/>
          <p:nvPr/>
        </p:nvSpPr>
        <p:spPr>
          <a:xfrm>
            <a:off x="4928235" y="2521585"/>
            <a:ext cx="3068955" cy="3321685"/>
          </a:xfrm>
          <a:prstGeom prst="roundRect">
            <a:avLst>
              <a:gd name="adj" fmla="val 7283"/>
            </a:avLst>
          </a:prstGeom>
          <a:solidFill>
            <a:srgbClr val="AAD3DE">
              <a:alpha val="29000"/>
            </a:srgbClr>
          </a:solidFill>
          <a:ln w="50800">
            <a:solidFill>
              <a:srgbClr val="AD17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5266055" y="5217160"/>
            <a:ext cx="2505710" cy="492760"/>
          </a:xfrm>
          <a:prstGeom prst="roundRect">
            <a:avLst/>
          </a:prstGeom>
          <a:solidFill>
            <a:srgbClr val="AD1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>
                <a:cs typeface="+mn-ea"/>
                <a:sym typeface="+mn-lt"/>
              </a:rPr>
              <a:t>02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5865495" y="2770505"/>
            <a:ext cx="130683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solidFill>
                  <a:schemeClr val="tx1"/>
                </a:solidFill>
                <a:cs typeface="+mn-ea"/>
                <a:sym typeface="+mn-lt"/>
              </a:rPr>
              <a:t>间接灭火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5266055" y="3070225"/>
            <a:ext cx="2540000" cy="2168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>
                <a:cs typeface="+mn-ea"/>
                <a:sym typeface="+mn-lt"/>
              </a:rPr>
              <a:t>是遇猛烈的地表火或树冠火，人力无法接近扑打时采用的，以劈断火路斩断火源的方式达到灭火目的。 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2215515" y="1447800"/>
            <a:ext cx="817181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dirty="0">
                <a:cs typeface="+mn-ea"/>
                <a:sym typeface="+mn-lt"/>
              </a:rPr>
              <a:t>扑救森林火灾一般采用直接灭火和隔离带灭火相结合的灭火方法。</a:t>
            </a:r>
          </a:p>
        </p:txBody>
      </p:sp>
      <p:sp>
        <p:nvSpPr>
          <p:cNvPr id="17" name="圆角矩形 16"/>
          <p:cNvSpPr/>
          <p:nvPr/>
        </p:nvSpPr>
        <p:spPr>
          <a:xfrm>
            <a:off x="8630285" y="2493645"/>
            <a:ext cx="3068955" cy="3321685"/>
          </a:xfrm>
          <a:prstGeom prst="roundRect">
            <a:avLst>
              <a:gd name="adj" fmla="val 7283"/>
            </a:avLst>
          </a:prstGeom>
          <a:blipFill rotWithShape="1">
            <a:blip r:embed="rId2"/>
            <a:tile tx="0" ty="0" sx="100000" sy="100000" flip="none" algn="tl"/>
          </a:blipFill>
          <a:ln w="50800">
            <a:solidFill>
              <a:srgbClr val="AD17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603625" y="738596"/>
            <a:ext cx="498475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800">
                <a:cs typeface="+mn-ea"/>
                <a:sym typeface="+mn-lt"/>
              </a:rPr>
              <a:t>森林火灾防控措施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5000">
        <p:random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4385310" y="2576830"/>
            <a:ext cx="3421380" cy="2926715"/>
          </a:xfrm>
          <a:prstGeom prst="rect">
            <a:avLst/>
          </a:prstGeom>
          <a:solidFill>
            <a:schemeClr val="bg1">
              <a:lumMod val="9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989570" y="2576830"/>
            <a:ext cx="3421380" cy="2926715"/>
          </a:xfrm>
          <a:prstGeom prst="rect">
            <a:avLst/>
          </a:prstGeom>
          <a:solidFill>
            <a:schemeClr val="bg1">
              <a:lumMod val="9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03580" y="2590800"/>
            <a:ext cx="3421380" cy="2926715"/>
          </a:xfrm>
          <a:prstGeom prst="rect">
            <a:avLst/>
          </a:prstGeom>
          <a:solidFill>
            <a:schemeClr val="bg1">
              <a:lumMod val="95000"/>
              <a:alpha val="6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4385945" y="2146300"/>
            <a:ext cx="3420745" cy="464820"/>
          </a:xfrm>
          <a:prstGeom prst="roundRect">
            <a:avLst/>
          </a:prstGeom>
          <a:solidFill>
            <a:srgbClr val="AD1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8067675" y="2146300"/>
            <a:ext cx="3420745" cy="464820"/>
          </a:xfrm>
          <a:prstGeom prst="roundRect">
            <a:avLst/>
          </a:prstGeom>
          <a:solidFill>
            <a:srgbClr val="AD1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703580" y="2112010"/>
            <a:ext cx="3420745" cy="464820"/>
          </a:xfrm>
          <a:prstGeom prst="roundRect">
            <a:avLst/>
          </a:prstGeom>
          <a:solidFill>
            <a:srgbClr val="AD1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703580" y="2625090"/>
            <a:ext cx="3243580" cy="1660525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marL="285750" indent="-285750" algn="just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汉仪劲楷简" panose="00020600040101010101" charset="-122"/>
              <a:buChar char="•"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使燃烧可燃物的温度降到燃点以下而熄灭，主要采取冷水喷洒可燃物物质，吸收热量，降低温度，冷却降温到燃点以下而熄灭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703580" y="4464050"/>
            <a:ext cx="3243580" cy="63709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marL="285750" lvl="0" indent="-285750" algn="just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汉仪劲楷简" panose="00020600040101010101" charset="-122"/>
              <a:buChar char="•"/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用湿土覆盖燃烧物质，也可达到冷却降温的效果。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703580" y="1376680"/>
            <a:ext cx="25400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cs typeface="+mn-ea"/>
                <a:sym typeface="+mn-lt"/>
              </a:rPr>
              <a:t>扑灭森林火灾途径：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82320" y="2149475"/>
            <a:ext cx="121666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>
                <a:solidFill>
                  <a:schemeClr val="bg1"/>
                </a:solidFill>
                <a:cs typeface="+mn-ea"/>
                <a:sym typeface="+mn-lt"/>
              </a:rPr>
              <a:t>散热降温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474845" y="2695575"/>
            <a:ext cx="2804795" cy="96949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marL="285750" lvl="0" indent="-285750" algn="just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汉仪劲楷简" panose="00020600040101010101" charset="-122"/>
              <a:buChar char="•"/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使燃烧的可燃物与未燃烧可燃物隔离，破坏火的传导作用，达到灭火目的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090160" y="2208530"/>
            <a:ext cx="20116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>
              <a:spcBef>
                <a:spcPts val="100"/>
              </a:spcBef>
              <a:spcAft>
                <a:spcPts val="100"/>
              </a:spcAft>
            </a:pPr>
            <a:r>
              <a:rPr lang="zh-CN" altLang="en-US">
                <a:solidFill>
                  <a:schemeClr val="bg1"/>
                </a:solidFill>
                <a:cs typeface="+mn-ea"/>
                <a:sym typeface="+mn-lt"/>
              </a:rPr>
              <a:t>隔离热源（火源）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8152130" y="2789555"/>
            <a:ext cx="2958465" cy="1992630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marL="285750" lvl="0" indent="-285750" algn="just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汉仪劲楷简" panose="00020600040101010101" charset="-122"/>
              <a:buChar char="•"/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断绝或减少森林燃烧所需要的氧气，使其窒息熄灭。主要采用扑火工具直接扑打灭火、用沙土覆盖灭火、用化学剂稀释燃烧所需要氧气灭火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430260" y="2194560"/>
            <a:ext cx="2540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>
                <a:solidFill>
                  <a:schemeClr val="bg1"/>
                </a:solidFill>
                <a:cs typeface="+mn-ea"/>
                <a:sym typeface="+mn-lt"/>
              </a:rPr>
              <a:t>断绝氧气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3604260" y="695053"/>
            <a:ext cx="498475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800">
                <a:cs typeface="+mn-ea"/>
                <a:sym typeface="+mn-lt"/>
              </a:rPr>
              <a:t>森林火灾防控措施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5000">
        <p:random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文本框 43"/>
          <p:cNvSpPr txBox="1"/>
          <p:nvPr/>
        </p:nvSpPr>
        <p:spPr>
          <a:xfrm>
            <a:off x="1390650" y="2248535"/>
            <a:ext cx="3960495" cy="276860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不准烧荒烧垦、烧荒积肥、烧田埂草；</a:t>
            </a:r>
          </a:p>
        </p:txBody>
      </p:sp>
      <p:sp>
        <p:nvSpPr>
          <p:cNvPr id="47" name="文本框 46"/>
          <p:cNvSpPr txBox="1"/>
          <p:nvPr/>
        </p:nvSpPr>
        <p:spPr>
          <a:xfrm>
            <a:off x="1390650" y="3003550"/>
            <a:ext cx="4502150" cy="276860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不准上坟时烧纸、烧香、放鞭炮、放孔明灯；</a:t>
            </a:r>
          </a:p>
        </p:txBody>
      </p:sp>
      <p:sp>
        <p:nvSpPr>
          <p:cNvPr id="50" name="文本框 49"/>
          <p:cNvSpPr txBox="1"/>
          <p:nvPr/>
        </p:nvSpPr>
        <p:spPr>
          <a:xfrm>
            <a:off x="1390650" y="3758565"/>
            <a:ext cx="2544445" cy="276860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不准在林区吸烟；</a:t>
            </a:r>
          </a:p>
        </p:txBody>
      </p:sp>
      <p:sp>
        <p:nvSpPr>
          <p:cNvPr id="54" name="文本框 53"/>
          <p:cNvSpPr txBox="1"/>
          <p:nvPr/>
        </p:nvSpPr>
        <p:spPr>
          <a:xfrm>
            <a:off x="1390650" y="4417695"/>
            <a:ext cx="4233545" cy="553720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不准在野外烧蜂、烧蚂蚁、烧火驱兽和使用火铳枪械狩猎；</a:t>
            </a:r>
          </a:p>
        </p:txBody>
      </p:sp>
      <p:sp>
        <p:nvSpPr>
          <p:cNvPr id="58" name="文本框 57"/>
          <p:cNvSpPr txBox="1"/>
          <p:nvPr/>
        </p:nvSpPr>
        <p:spPr>
          <a:xfrm>
            <a:off x="1390650" y="5353685"/>
            <a:ext cx="3960495" cy="276860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不准夜间在林区点火把照明行路；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3604260" y="680539"/>
            <a:ext cx="498475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800">
                <a:cs typeface="+mn-ea"/>
                <a:sym typeface="+mn-lt"/>
              </a:rPr>
              <a:t>森林火灾防控措施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744855" y="1402080"/>
            <a:ext cx="344106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cs typeface="+mn-ea"/>
                <a:sym typeface="+mn-lt"/>
              </a:rPr>
              <a:t>森林防火“十不准”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752590" y="2205355"/>
            <a:ext cx="3960495" cy="276860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不准炼山造林或烧木炭</a:t>
            </a:r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;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752590" y="2961005"/>
            <a:ext cx="5318125" cy="276860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不准痴、呆、精神病患者、小孩进入林区</a:t>
            </a:r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;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752590" y="3716020"/>
            <a:ext cx="5318125" cy="276860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不准见火不报、不救</a:t>
            </a:r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;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752590" y="4542790"/>
            <a:ext cx="5318125" cy="276860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不准在林区烤火取暖、生火野炊</a:t>
            </a:r>
            <a:r>
              <a:rPr lang="en-US" alt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;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752590" y="5310505"/>
            <a:ext cx="4550410" cy="276860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不准破坏森林防火宣传牌、了望台（哨）。</a:t>
            </a:r>
          </a:p>
        </p:txBody>
      </p:sp>
      <p:sp>
        <p:nvSpPr>
          <p:cNvPr id="8" name="矩形 7"/>
          <p:cNvSpPr/>
          <p:nvPr/>
        </p:nvSpPr>
        <p:spPr>
          <a:xfrm>
            <a:off x="744855" y="2147570"/>
            <a:ext cx="478790" cy="478790"/>
          </a:xfrm>
          <a:prstGeom prst="rect">
            <a:avLst/>
          </a:prstGeom>
          <a:solidFill>
            <a:srgbClr val="AD1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>
                <a:cs typeface="+mn-ea"/>
                <a:sym typeface="+mn-lt"/>
              </a:rPr>
              <a:t>01</a:t>
            </a:r>
          </a:p>
        </p:txBody>
      </p:sp>
      <p:sp>
        <p:nvSpPr>
          <p:cNvPr id="9" name="矩形 8"/>
          <p:cNvSpPr/>
          <p:nvPr/>
        </p:nvSpPr>
        <p:spPr>
          <a:xfrm>
            <a:off x="744855" y="2898775"/>
            <a:ext cx="478790" cy="478790"/>
          </a:xfrm>
          <a:prstGeom prst="rect">
            <a:avLst/>
          </a:prstGeom>
          <a:solidFill>
            <a:srgbClr val="AD1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>
                <a:cs typeface="+mn-ea"/>
                <a:sym typeface="+mn-lt"/>
              </a:rPr>
              <a:t>02</a:t>
            </a:r>
          </a:p>
        </p:txBody>
      </p:sp>
      <p:sp>
        <p:nvSpPr>
          <p:cNvPr id="10" name="矩形 9"/>
          <p:cNvSpPr/>
          <p:nvPr/>
        </p:nvSpPr>
        <p:spPr>
          <a:xfrm>
            <a:off x="744855" y="3649980"/>
            <a:ext cx="478790" cy="478790"/>
          </a:xfrm>
          <a:prstGeom prst="rect">
            <a:avLst/>
          </a:prstGeom>
          <a:solidFill>
            <a:srgbClr val="AD1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>
                <a:cs typeface="+mn-ea"/>
                <a:sym typeface="+mn-lt"/>
              </a:rPr>
              <a:t>03</a:t>
            </a:r>
          </a:p>
        </p:txBody>
      </p:sp>
      <p:sp>
        <p:nvSpPr>
          <p:cNvPr id="11" name="矩形 10"/>
          <p:cNvSpPr/>
          <p:nvPr/>
        </p:nvSpPr>
        <p:spPr>
          <a:xfrm>
            <a:off x="744855" y="4401185"/>
            <a:ext cx="478790" cy="478790"/>
          </a:xfrm>
          <a:prstGeom prst="rect">
            <a:avLst/>
          </a:prstGeom>
          <a:solidFill>
            <a:srgbClr val="AD1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>
                <a:cs typeface="+mn-ea"/>
                <a:sym typeface="+mn-lt"/>
              </a:rPr>
              <a:t>04</a:t>
            </a:r>
          </a:p>
        </p:txBody>
      </p:sp>
      <p:sp>
        <p:nvSpPr>
          <p:cNvPr id="14" name="矩形 13"/>
          <p:cNvSpPr/>
          <p:nvPr/>
        </p:nvSpPr>
        <p:spPr>
          <a:xfrm>
            <a:off x="744855" y="5152390"/>
            <a:ext cx="478790" cy="478790"/>
          </a:xfrm>
          <a:prstGeom prst="rect">
            <a:avLst/>
          </a:prstGeom>
          <a:solidFill>
            <a:srgbClr val="AD1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>
                <a:cs typeface="+mn-ea"/>
                <a:sym typeface="+mn-lt"/>
              </a:rPr>
              <a:t>05</a:t>
            </a:r>
          </a:p>
        </p:txBody>
      </p:sp>
      <p:sp>
        <p:nvSpPr>
          <p:cNvPr id="15" name="矩形 14"/>
          <p:cNvSpPr/>
          <p:nvPr/>
        </p:nvSpPr>
        <p:spPr>
          <a:xfrm>
            <a:off x="5997575" y="2146935"/>
            <a:ext cx="478790" cy="478790"/>
          </a:xfrm>
          <a:prstGeom prst="rect">
            <a:avLst/>
          </a:prstGeom>
          <a:solidFill>
            <a:srgbClr val="AD1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>
                <a:cs typeface="+mn-ea"/>
                <a:sym typeface="+mn-lt"/>
              </a:rPr>
              <a:t>06</a:t>
            </a:r>
          </a:p>
        </p:txBody>
      </p:sp>
      <p:sp>
        <p:nvSpPr>
          <p:cNvPr id="16" name="矩形 15"/>
          <p:cNvSpPr/>
          <p:nvPr/>
        </p:nvSpPr>
        <p:spPr>
          <a:xfrm>
            <a:off x="5997575" y="2898140"/>
            <a:ext cx="478790" cy="478790"/>
          </a:xfrm>
          <a:prstGeom prst="rect">
            <a:avLst/>
          </a:prstGeom>
          <a:solidFill>
            <a:srgbClr val="AD1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>
                <a:cs typeface="+mn-ea"/>
                <a:sym typeface="+mn-lt"/>
              </a:rPr>
              <a:t>07</a:t>
            </a:r>
          </a:p>
        </p:txBody>
      </p:sp>
      <p:sp>
        <p:nvSpPr>
          <p:cNvPr id="17" name="矩形 16"/>
          <p:cNvSpPr/>
          <p:nvPr/>
        </p:nvSpPr>
        <p:spPr>
          <a:xfrm>
            <a:off x="5997575" y="3649345"/>
            <a:ext cx="478790" cy="478790"/>
          </a:xfrm>
          <a:prstGeom prst="rect">
            <a:avLst/>
          </a:prstGeom>
          <a:solidFill>
            <a:srgbClr val="AD1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>
                <a:cs typeface="+mn-ea"/>
                <a:sym typeface="+mn-lt"/>
              </a:rPr>
              <a:t>08</a:t>
            </a:r>
          </a:p>
        </p:txBody>
      </p:sp>
      <p:sp>
        <p:nvSpPr>
          <p:cNvPr id="18" name="矩形 17"/>
          <p:cNvSpPr/>
          <p:nvPr/>
        </p:nvSpPr>
        <p:spPr>
          <a:xfrm>
            <a:off x="5997575" y="4400550"/>
            <a:ext cx="478790" cy="478790"/>
          </a:xfrm>
          <a:prstGeom prst="rect">
            <a:avLst/>
          </a:prstGeom>
          <a:solidFill>
            <a:srgbClr val="AD1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>
                <a:cs typeface="+mn-ea"/>
                <a:sym typeface="+mn-lt"/>
              </a:rPr>
              <a:t>09</a:t>
            </a:r>
          </a:p>
        </p:txBody>
      </p:sp>
      <p:sp>
        <p:nvSpPr>
          <p:cNvPr id="19" name="矩形 18"/>
          <p:cNvSpPr/>
          <p:nvPr/>
        </p:nvSpPr>
        <p:spPr>
          <a:xfrm>
            <a:off x="5997575" y="5151755"/>
            <a:ext cx="478790" cy="478790"/>
          </a:xfrm>
          <a:prstGeom prst="rect">
            <a:avLst/>
          </a:prstGeom>
          <a:solidFill>
            <a:srgbClr val="AD1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>
                <a:cs typeface="+mn-ea"/>
                <a:sym typeface="+mn-lt"/>
              </a:rPr>
              <a:t>10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5000">
        <p:random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: 圆角 16"/>
          <p:cNvSpPr/>
          <p:nvPr/>
        </p:nvSpPr>
        <p:spPr>
          <a:xfrm>
            <a:off x="1512570" y="2851785"/>
            <a:ext cx="1676400" cy="2137410"/>
          </a:xfrm>
          <a:prstGeom prst="roundRect">
            <a:avLst/>
          </a:prstGeom>
          <a:solidFill>
            <a:srgbClr val="AD1700"/>
          </a:solidFill>
          <a:ln>
            <a:noFill/>
          </a:ln>
          <a:effectLst>
            <a:outerShdw blurRad="330200" dist="139700" dir="5400000" algn="t" rotWithShape="0">
              <a:schemeClr val="tx1">
                <a:alpha val="2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00"/>
              </a:spcBef>
              <a:spcAft>
                <a:spcPts val="100"/>
              </a:spcAft>
            </a:pPr>
            <a:r>
              <a:rPr lang="zh-CN" altLang="en-US" sz="2400">
                <a:cs typeface="+mn-ea"/>
                <a:sym typeface="+mn-lt"/>
              </a:rPr>
              <a:t>未经批准</a:t>
            </a:r>
            <a:endParaRPr lang="en-US" altLang="zh-CN" sz="2400">
              <a:cs typeface="+mn-ea"/>
              <a:sym typeface="+mn-lt"/>
            </a:endParaRPr>
          </a:p>
          <a:p>
            <a:pPr algn="ctr">
              <a:spcBef>
                <a:spcPts val="100"/>
              </a:spcBef>
              <a:spcAft>
                <a:spcPts val="100"/>
              </a:spcAft>
            </a:pPr>
            <a:r>
              <a:rPr lang="zh-CN" altLang="en-US" sz="2400">
                <a:cs typeface="+mn-ea"/>
                <a:sym typeface="+mn-lt"/>
              </a:rPr>
              <a:t>不烧</a:t>
            </a:r>
          </a:p>
        </p:txBody>
      </p:sp>
      <p:sp>
        <p:nvSpPr>
          <p:cNvPr id="22" name="椭圆 21"/>
          <p:cNvSpPr/>
          <p:nvPr/>
        </p:nvSpPr>
        <p:spPr>
          <a:xfrm>
            <a:off x="2046605" y="2512695"/>
            <a:ext cx="607695" cy="607695"/>
          </a:xfrm>
          <a:prstGeom prst="ellipse">
            <a:avLst/>
          </a:prstGeom>
          <a:solidFill>
            <a:srgbClr val="AD1700"/>
          </a:solidFill>
          <a:ln w="57150">
            <a:solidFill>
              <a:schemeClr val="bg1"/>
            </a:solidFill>
          </a:ln>
          <a:effectLst>
            <a:outerShdw blurRad="330200" dist="139700" dir="5400000" algn="t" rotWithShape="0">
              <a:schemeClr val="tx1">
                <a:alpha val="2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00"/>
              </a:spcBef>
              <a:spcAft>
                <a:spcPts val="100"/>
              </a:spcAft>
            </a:pPr>
            <a:r>
              <a:rPr lang="en-US" altLang="zh-CN" sz="2000">
                <a:cs typeface="+mn-ea"/>
                <a:sym typeface="+mn-lt"/>
              </a:rPr>
              <a:t>1</a:t>
            </a:r>
            <a:endParaRPr lang="zh-CN" altLang="en-US" sz="2000">
              <a:cs typeface="+mn-ea"/>
              <a:sym typeface="+mn-lt"/>
            </a:endParaRPr>
          </a:p>
        </p:txBody>
      </p:sp>
      <p:sp>
        <p:nvSpPr>
          <p:cNvPr id="55" name="矩形: 圆角 54"/>
          <p:cNvSpPr/>
          <p:nvPr/>
        </p:nvSpPr>
        <p:spPr>
          <a:xfrm>
            <a:off x="3392170" y="3245485"/>
            <a:ext cx="1676400" cy="2137410"/>
          </a:xfrm>
          <a:prstGeom prst="roundRect">
            <a:avLst/>
          </a:prstGeom>
          <a:solidFill>
            <a:srgbClr val="AAD3DE"/>
          </a:solidFill>
          <a:ln>
            <a:noFill/>
          </a:ln>
          <a:effectLst>
            <a:outerShdw blurRad="330200" dist="139700" dir="5400000" algn="t" rotWithShape="0">
              <a:schemeClr val="tx1">
                <a:alpha val="2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00"/>
              </a:spcBef>
              <a:spcAft>
                <a:spcPts val="100"/>
              </a:spcAft>
            </a:pPr>
            <a:r>
              <a:rPr lang="zh-CN" altLang="en-US" sz="2400" b="1">
                <a:solidFill>
                  <a:srgbClr val="FF0000"/>
                </a:solidFill>
                <a:cs typeface="+mn-ea"/>
                <a:sym typeface="+mn-lt"/>
              </a:rPr>
              <a:t>未经批准</a:t>
            </a:r>
            <a:endParaRPr lang="en-US" altLang="zh-CN" sz="2400" b="1">
              <a:solidFill>
                <a:srgbClr val="FF0000"/>
              </a:solidFill>
              <a:cs typeface="+mn-ea"/>
              <a:sym typeface="+mn-lt"/>
            </a:endParaRPr>
          </a:p>
          <a:p>
            <a:pPr algn="ctr">
              <a:spcBef>
                <a:spcPts val="100"/>
              </a:spcBef>
              <a:spcAft>
                <a:spcPts val="100"/>
              </a:spcAft>
            </a:pPr>
            <a:r>
              <a:rPr lang="zh-CN" altLang="en-US" sz="2400" b="1">
                <a:solidFill>
                  <a:srgbClr val="FF0000"/>
                </a:solidFill>
                <a:cs typeface="+mn-ea"/>
                <a:sym typeface="+mn-lt"/>
              </a:rPr>
              <a:t>不烧</a:t>
            </a:r>
          </a:p>
        </p:txBody>
      </p:sp>
      <p:sp>
        <p:nvSpPr>
          <p:cNvPr id="59" name="椭圆 58"/>
          <p:cNvSpPr/>
          <p:nvPr/>
        </p:nvSpPr>
        <p:spPr>
          <a:xfrm>
            <a:off x="3926205" y="2906395"/>
            <a:ext cx="607695" cy="607695"/>
          </a:xfrm>
          <a:prstGeom prst="ellipse">
            <a:avLst/>
          </a:prstGeom>
          <a:solidFill>
            <a:srgbClr val="AAD3DE"/>
          </a:solidFill>
          <a:ln w="57150">
            <a:solidFill>
              <a:schemeClr val="bg1"/>
            </a:solidFill>
          </a:ln>
          <a:effectLst>
            <a:outerShdw blurRad="330200" dist="139700" dir="5400000" algn="t" rotWithShape="0">
              <a:srgbClr val="AAD3DE">
                <a:alpha val="2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00"/>
              </a:spcBef>
              <a:spcAft>
                <a:spcPts val="100"/>
              </a:spcAft>
            </a:pPr>
            <a:r>
              <a:rPr lang="en-US" altLang="zh-CN" sz="2000">
                <a:cs typeface="+mn-ea"/>
                <a:sym typeface="+mn-lt"/>
              </a:rPr>
              <a:t>2</a:t>
            </a:r>
            <a:endParaRPr lang="zh-CN" altLang="en-US" sz="2000">
              <a:cs typeface="+mn-ea"/>
              <a:sym typeface="+mn-lt"/>
            </a:endParaRPr>
          </a:p>
        </p:txBody>
      </p:sp>
      <p:sp>
        <p:nvSpPr>
          <p:cNvPr id="61" name="矩形: 圆角 60"/>
          <p:cNvSpPr/>
          <p:nvPr/>
        </p:nvSpPr>
        <p:spPr>
          <a:xfrm>
            <a:off x="5271770" y="2851785"/>
            <a:ext cx="1676400" cy="2137410"/>
          </a:xfrm>
          <a:prstGeom prst="roundRect">
            <a:avLst/>
          </a:prstGeom>
          <a:solidFill>
            <a:srgbClr val="AD1700"/>
          </a:solidFill>
          <a:ln>
            <a:noFill/>
          </a:ln>
          <a:effectLst>
            <a:outerShdw blurRad="330200" dist="139700" dir="5400000" algn="t" rotWithShape="0">
              <a:schemeClr val="tx1">
                <a:alpha val="2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00"/>
              </a:spcBef>
              <a:spcAft>
                <a:spcPts val="100"/>
              </a:spcAft>
            </a:pPr>
            <a:r>
              <a:rPr lang="zh-CN" altLang="en-US" sz="2400">
                <a:cs typeface="+mn-ea"/>
                <a:sym typeface="+mn-lt"/>
              </a:rPr>
              <a:t>无人看守</a:t>
            </a:r>
            <a:endParaRPr lang="en-US" altLang="zh-CN" sz="2400">
              <a:cs typeface="+mn-ea"/>
              <a:sym typeface="+mn-lt"/>
            </a:endParaRPr>
          </a:p>
          <a:p>
            <a:pPr algn="ctr">
              <a:spcBef>
                <a:spcPts val="100"/>
              </a:spcBef>
              <a:spcAft>
                <a:spcPts val="100"/>
              </a:spcAft>
            </a:pPr>
            <a:r>
              <a:rPr lang="zh-CN" altLang="en-US" sz="2400">
                <a:cs typeface="+mn-ea"/>
                <a:sym typeface="+mn-lt"/>
              </a:rPr>
              <a:t>不烧</a:t>
            </a:r>
          </a:p>
        </p:txBody>
      </p:sp>
      <p:sp>
        <p:nvSpPr>
          <p:cNvPr id="62" name="椭圆 61"/>
          <p:cNvSpPr/>
          <p:nvPr/>
        </p:nvSpPr>
        <p:spPr>
          <a:xfrm>
            <a:off x="5805805" y="2512695"/>
            <a:ext cx="607695" cy="607695"/>
          </a:xfrm>
          <a:prstGeom prst="ellipse">
            <a:avLst/>
          </a:prstGeom>
          <a:solidFill>
            <a:srgbClr val="AD1700"/>
          </a:solidFill>
          <a:ln w="57150">
            <a:solidFill>
              <a:schemeClr val="bg1"/>
            </a:solidFill>
          </a:ln>
          <a:effectLst>
            <a:outerShdw blurRad="330200" dist="139700" dir="5400000" algn="t" rotWithShape="0">
              <a:schemeClr val="tx1">
                <a:alpha val="2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00"/>
              </a:spcBef>
              <a:spcAft>
                <a:spcPts val="100"/>
              </a:spcAft>
            </a:pPr>
            <a:r>
              <a:rPr lang="en-US" altLang="zh-CN" sz="2000">
                <a:cs typeface="+mn-ea"/>
                <a:sym typeface="+mn-lt"/>
              </a:rPr>
              <a:t>3</a:t>
            </a:r>
            <a:endParaRPr lang="zh-CN" altLang="en-US" sz="2000">
              <a:cs typeface="+mn-ea"/>
              <a:sym typeface="+mn-lt"/>
            </a:endParaRPr>
          </a:p>
        </p:txBody>
      </p:sp>
      <p:sp>
        <p:nvSpPr>
          <p:cNvPr id="64" name="矩形: 圆角 63"/>
          <p:cNvSpPr/>
          <p:nvPr/>
        </p:nvSpPr>
        <p:spPr>
          <a:xfrm>
            <a:off x="7151370" y="3245485"/>
            <a:ext cx="1676400" cy="2137410"/>
          </a:xfrm>
          <a:prstGeom prst="roundRect">
            <a:avLst/>
          </a:prstGeom>
          <a:solidFill>
            <a:srgbClr val="AAD3DE"/>
          </a:solidFill>
          <a:ln>
            <a:noFill/>
          </a:ln>
          <a:effectLst>
            <a:outerShdw blurRad="330200" dist="139700" dir="5400000" algn="t" rotWithShape="0">
              <a:schemeClr val="tx1">
                <a:alpha val="2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00"/>
              </a:spcBef>
              <a:spcAft>
                <a:spcPts val="100"/>
              </a:spcAft>
            </a:pPr>
            <a:r>
              <a:rPr lang="zh-CN" altLang="en-US" sz="2400">
                <a:solidFill>
                  <a:srgbClr val="FF0000"/>
                </a:solidFill>
                <a:cs typeface="+mn-ea"/>
                <a:sym typeface="+mn-lt"/>
              </a:rPr>
              <a:t>未开好防火线不烧</a:t>
            </a:r>
          </a:p>
        </p:txBody>
      </p:sp>
      <p:sp>
        <p:nvSpPr>
          <p:cNvPr id="65" name="椭圆 64"/>
          <p:cNvSpPr/>
          <p:nvPr/>
        </p:nvSpPr>
        <p:spPr>
          <a:xfrm>
            <a:off x="7685405" y="2906395"/>
            <a:ext cx="607695" cy="607695"/>
          </a:xfrm>
          <a:prstGeom prst="ellipse">
            <a:avLst/>
          </a:prstGeom>
          <a:solidFill>
            <a:srgbClr val="AAD3DE"/>
          </a:solidFill>
          <a:ln w="57150">
            <a:solidFill>
              <a:schemeClr val="bg1"/>
            </a:solidFill>
          </a:ln>
          <a:effectLst>
            <a:outerShdw blurRad="330200" dist="139700" dir="5400000" algn="t" rotWithShape="0">
              <a:schemeClr val="tx1">
                <a:alpha val="2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00"/>
              </a:spcBef>
              <a:spcAft>
                <a:spcPts val="100"/>
              </a:spcAft>
            </a:pPr>
            <a:r>
              <a:rPr lang="en-US" altLang="zh-CN" sz="2000">
                <a:cs typeface="+mn-ea"/>
                <a:sym typeface="+mn-lt"/>
              </a:rPr>
              <a:t>4</a:t>
            </a:r>
            <a:endParaRPr lang="zh-CN" altLang="en-US" sz="2000">
              <a:cs typeface="+mn-ea"/>
              <a:sym typeface="+mn-lt"/>
            </a:endParaRPr>
          </a:p>
        </p:txBody>
      </p:sp>
      <p:sp>
        <p:nvSpPr>
          <p:cNvPr id="67" name="矩形: 圆角 66"/>
          <p:cNvSpPr/>
          <p:nvPr/>
        </p:nvSpPr>
        <p:spPr>
          <a:xfrm>
            <a:off x="9030970" y="2851785"/>
            <a:ext cx="1676400" cy="2137410"/>
          </a:xfrm>
          <a:prstGeom prst="roundRect">
            <a:avLst/>
          </a:prstGeom>
          <a:solidFill>
            <a:srgbClr val="AD1700"/>
          </a:solidFill>
          <a:ln>
            <a:noFill/>
          </a:ln>
          <a:effectLst>
            <a:outerShdw blurRad="330200" dist="139700" dir="5400000" algn="t" rotWithShape="0">
              <a:schemeClr val="tx1">
                <a:alpha val="2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00"/>
              </a:spcBef>
              <a:spcAft>
                <a:spcPts val="100"/>
              </a:spcAft>
            </a:pPr>
            <a:r>
              <a:rPr lang="zh-CN" altLang="en-US" sz="2400">
                <a:cs typeface="+mn-ea"/>
                <a:sym typeface="+mn-lt"/>
              </a:rPr>
              <a:t>未准备好打火工具不烧</a:t>
            </a:r>
          </a:p>
        </p:txBody>
      </p:sp>
      <p:sp>
        <p:nvSpPr>
          <p:cNvPr id="68" name="椭圆 67"/>
          <p:cNvSpPr/>
          <p:nvPr/>
        </p:nvSpPr>
        <p:spPr>
          <a:xfrm>
            <a:off x="9565005" y="2512695"/>
            <a:ext cx="607695" cy="607695"/>
          </a:xfrm>
          <a:prstGeom prst="ellipse">
            <a:avLst/>
          </a:prstGeom>
          <a:solidFill>
            <a:srgbClr val="AD1700"/>
          </a:solidFill>
          <a:ln w="57150">
            <a:solidFill>
              <a:schemeClr val="bg1"/>
            </a:solidFill>
          </a:ln>
          <a:effectLst>
            <a:outerShdw blurRad="330200" dist="139700" dir="5400000" algn="t" rotWithShape="0">
              <a:schemeClr val="tx1">
                <a:alpha val="2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00"/>
              </a:spcBef>
              <a:spcAft>
                <a:spcPts val="100"/>
              </a:spcAft>
            </a:pPr>
            <a:r>
              <a:rPr lang="en-US" altLang="zh-CN" sz="2000">
                <a:cs typeface="+mn-ea"/>
                <a:sym typeface="+mn-lt"/>
              </a:rPr>
              <a:t>5</a:t>
            </a:r>
            <a:endParaRPr lang="zh-CN" altLang="en-US" sz="2000"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230370" y="1601470"/>
            <a:ext cx="330009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400">
                <a:cs typeface="+mn-ea"/>
                <a:sym typeface="+mn-lt"/>
              </a:rPr>
              <a:t>森林火灾防控措施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604260" y="869224"/>
            <a:ext cx="498475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800">
                <a:cs typeface="+mn-ea"/>
                <a:sym typeface="+mn-lt"/>
              </a:rPr>
              <a:t>森林火灾防控措施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5000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D17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602480"/>
            <a:ext cx="12192000" cy="225552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"/>
            <a:ext cx="4304181" cy="166502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57368" y="0"/>
            <a:ext cx="4334632" cy="285317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34300" y="2557463"/>
            <a:ext cx="4457700" cy="4457700"/>
          </a:xfrm>
          <a:prstGeom prst="rect">
            <a:avLst/>
          </a:prstGeom>
        </p:spPr>
      </p:pic>
      <p:sp>
        <p:nvSpPr>
          <p:cNvPr id="8" name="矩形: 圆角 7"/>
          <p:cNvSpPr/>
          <p:nvPr/>
        </p:nvSpPr>
        <p:spPr>
          <a:xfrm>
            <a:off x="4375487" y="1665027"/>
            <a:ext cx="590494" cy="590494"/>
          </a:xfrm>
          <a:prstGeom prst="roundRect">
            <a:avLst>
              <a:gd name="adj" fmla="val 38465"/>
            </a:avLst>
          </a:prstGeom>
          <a:solidFill>
            <a:srgbClr val="AD1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>
                <a:solidFill>
                  <a:schemeClr val="bg1"/>
                </a:solidFill>
                <a:cs typeface="+mn-ea"/>
                <a:sym typeface="+mn-lt"/>
              </a:rPr>
              <a:t>1</a:t>
            </a:r>
            <a:endParaRPr lang="zh-CN" altLang="en-US" sz="20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175420" y="1698664"/>
            <a:ext cx="40290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2400">
                <a:latin typeface="思源黑体 CN Bold" panose="020B0800000000000000" pitchFamily="34" charset="-122"/>
                <a:ea typeface="思源黑体 CN Bold" panose="020B0800000000000000" pitchFamily="34" charset="-122"/>
              </a:defRPr>
            </a:lvl1pPr>
          </a:lstStyle>
          <a:p>
            <a:pPr algn="l"/>
            <a:r>
              <a:rPr lang="zh-CN" altLang="en-US" sz="2800">
                <a:latin typeface="+mn-lt"/>
                <a:ea typeface="+mn-ea"/>
                <a:cs typeface="+mn-ea"/>
                <a:sym typeface="+mn-lt"/>
              </a:rPr>
              <a:t>森林火灾成因及危害</a:t>
            </a:r>
          </a:p>
        </p:txBody>
      </p:sp>
      <p:sp>
        <p:nvSpPr>
          <p:cNvPr id="10" name="矩形: 圆角 9"/>
          <p:cNvSpPr/>
          <p:nvPr/>
        </p:nvSpPr>
        <p:spPr>
          <a:xfrm>
            <a:off x="4375487" y="2560077"/>
            <a:ext cx="590494" cy="590494"/>
          </a:xfrm>
          <a:prstGeom prst="roundRect">
            <a:avLst>
              <a:gd name="adj" fmla="val 38465"/>
            </a:avLst>
          </a:prstGeom>
          <a:solidFill>
            <a:srgbClr val="AD1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>
                <a:solidFill>
                  <a:schemeClr val="bg1"/>
                </a:solidFill>
                <a:cs typeface="+mn-ea"/>
                <a:sym typeface="+mn-lt"/>
              </a:rPr>
              <a:t>2</a:t>
            </a:r>
            <a:endParaRPr lang="zh-CN" altLang="en-US" sz="20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175420" y="2593714"/>
            <a:ext cx="40290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>
                <a:latin typeface="思源黑体 CN Bold" panose="020B0800000000000000" pitchFamily="34" charset="-122"/>
                <a:ea typeface="思源黑体 CN Bold" panose="020B0800000000000000" pitchFamily="34" charset="-122"/>
              </a:defRPr>
            </a:lvl1pPr>
          </a:lstStyle>
          <a:p>
            <a:r>
              <a:rPr lang="zh-CN" altLang="en-US">
                <a:latin typeface="+mn-lt"/>
                <a:ea typeface="+mn-ea"/>
                <a:cs typeface="+mn-ea"/>
                <a:sym typeface="+mn-lt"/>
              </a:rPr>
              <a:t>历史上森林火灾案例</a:t>
            </a:r>
          </a:p>
        </p:txBody>
      </p:sp>
      <p:sp>
        <p:nvSpPr>
          <p:cNvPr id="12" name="矩形: 圆角 11"/>
          <p:cNvSpPr/>
          <p:nvPr/>
        </p:nvSpPr>
        <p:spPr>
          <a:xfrm>
            <a:off x="4375487" y="3455128"/>
            <a:ext cx="590494" cy="590494"/>
          </a:xfrm>
          <a:prstGeom prst="roundRect">
            <a:avLst>
              <a:gd name="adj" fmla="val 38465"/>
            </a:avLst>
          </a:prstGeom>
          <a:solidFill>
            <a:srgbClr val="AD1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>
                <a:solidFill>
                  <a:schemeClr val="bg1"/>
                </a:solidFill>
                <a:cs typeface="+mn-ea"/>
                <a:sym typeface="+mn-lt"/>
              </a:rPr>
              <a:t>3</a:t>
            </a:r>
            <a:endParaRPr lang="zh-CN" altLang="en-US" sz="20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175420" y="3488765"/>
            <a:ext cx="40290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>
                <a:latin typeface="思源黑体 CN Bold" panose="020B0800000000000000" pitchFamily="34" charset="-122"/>
                <a:ea typeface="思源黑体 CN Bold" panose="020B0800000000000000" pitchFamily="34" charset="-122"/>
              </a:defRPr>
            </a:lvl1pPr>
          </a:lstStyle>
          <a:p>
            <a:r>
              <a:rPr lang="zh-CN" altLang="en-US">
                <a:latin typeface="+mn-lt"/>
                <a:ea typeface="+mn-ea"/>
                <a:cs typeface="+mn-ea"/>
                <a:sym typeface="+mn-lt"/>
              </a:rPr>
              <a:t>森林火灾的防控措施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1534254" y="1778679"/>
            <a:ext cx="16443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>
                <a:cs typeface="+mn-ea"/>
                <a:sym typeface="+mn-lt"/>
              </a:rPr>
              <a:t>目录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304053" y="2864828"/>
            <a:ext cx="200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2400">
                <a:cs typeface="+mn-ea"/>
                <a:sym typeface="+mn-lt"/>
              </a:rPr>
              <a:t>CONTENTS</a:t>
            </a:r>
            <a:endParaRPr lang="zh-CN" altLang="en-US" sz="2400">
              <a:cs typeface="+mn-ea"/>
              <a:sym typeface="+mn-lt"/>
            </a:endParaRPr>
          </a:p>
        </p:txBody>
      </p:sp>
    </p:spTree>
  </p:cSld>
  <p:clrMapOvr>
    <a:masterClrMapping/>
  </p:clrMapOvr>
  <p:transition spd="slow" advTm="3000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animBg="1"/>
      <p:bldP spid="11" grpId="0"/>
      <p:bldP spid="12" grpId="0" animBg="1"/>
      <p:bldP spid="13" grpId="0"/>
      <p:bldP spid="14" grpId="0"/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直接连接符 42"/>
          <p:cNvCxnSpPr>
            <a:stCxn id="45" idx="4"/>
          </p:cNvCxnSpPr>
          <p:nvPr/>
        </p:nvCxnSpPr>
        <p:spPr>
          <a:xfrm>
            <a:off x="9363075" y="2696845"/>
            <a:ext cx="34290" cy="85153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连接符 37"/>
          <p:cNvCxnSpPr>
            <a:stCxn id="42" idx="4"/>
          </p:cNvCxnSpPr>
          <p:nvPr/>
        </p:nvCxnSpPr>
        <p:spPr>
          <a:xfrm>
            <a:off x="7101205" y="2696845"/>
            <a:ext cx="34290" cy="85153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35"/>
          <p:cNvCxnSpPr>
            <a:stCxn id="37" idx="4"/>
          </p:cNvCxnSpPr>
          <p:nvPr/>
        </p:nvCxnSpPr>
        <p:spPr>
          <a:xfrm>
            <a:off x="4781550" y="2696845"/>
            <a:ext cx="34290" cy="85153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>
            <a:stCxn id="34" idx="4"/>
            <a:endCxn id="29" idx="0"/>
          </p:cNvCxnSpPr>
          <p:nvPr/>
        </p:nvCxnSpPr>
        <p:spPr>
          <a:xfrm>
            <a:off x="2448560" y="2656205"/>
            <a:ext cx="34290" cy="85153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组合 6"/>
          <p:cNvGrpSpPr/>
          <p:nvPr/>
        </p:nvGrpSpPr>
        <p:grpSpPr>
          <a:xfrm>
            <a:off x="3634105" y="3276600"/>
            <a:ext cx="2279650" cy="2279650"/>
            <a:chOff x="11154" y="-5840"/>
            <a:chExt cx="3590" cy="3590"/>
          </a:xfrm>
        </p:grpSpPr>
        <p:sp>
          <p:nvSpPr>
            <p:cNvPr id="8" name="椭圆 7"/>
            <p:cNvSpPr/>
            <p:nvPr/>
          </p:nvSpPr>
          <p:spPr>
            <a:xfrm>
              <a:off x="11154" y="-5840"/>
              <a:ext cx="3591" cy="3591"/>
            </a:xfrm>
            <a:prstGeom prst="ellipse">
              <a:avLst/>
            </a:prstGeom>
            <a:solidFill>
              <a:srgbClr val="AAD3D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椭圆 9"/>
            <p:cNvSpPr/>
            <p:nvPr/>
          </p:nvSpPr>
          <p:spPr>
            <a:xfrm>
              <a:off x="11409" y="-5564"/>
              <a:ext cx="3082" cy="3082"/>
            </a:xfrm>
            <a:prstGeom prst="ellipse">
              <a:avLst/>
            </a:prstGeom>
            <a:noFill/>
            <a:ln>
              <a:solidFill>
                <a:schemeClr val="bg1"/>
              </a:solidFill>
              <a:prstDash val="dash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E28700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48" name="文本框 47"/>
          <p:cNvSpPr txBox="1"/>
          <p:nvPr/>
        </p:nvSpPr>
        <p:spPr>
          <a:xfrm>
            <a:off x="4139565" y="4543425"/>
            <a:ext cx="1415415" cy="368935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卧倒避烟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1353185" y="3262630"/>
            <a:ext cx="2279650" cy="2279650"/>
            <a:chOff x="11154" y="-5840"/>
            <a:chExt cx="3590" cy="3590"/>
          </a:xfrm>
        </p:grpSpPr>
        <p:sp>
          <p:nvSpPr>
            <p:cNvPr id="4" name="椭圆 3"/>
            <p:cNvSpPr/>
            <p:nvPr/>
          </p:nvSpPr>
          <p:spPr>
            <a:xfrm>
              <a:off x="11154" y="-5840"/>
              <a:ext cx="3591" cy="3591"/>
            </a:xfrm>
            <a:prstGeom prst="ellipse">
              <a:avLst/>
            </a:prstGeom>
            <a:solidFill>
              <a:srgbClr val="AD17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" name="椭圆 4"/>
            <p:cNvSpPr/>
            <p:nvPr/>
          </p:nvSpPr>
          <p:spPr>
            <a:xfrm>
              <a:off x="11409" y="-5564"/>
              <a:ext cx="3082" cy="3082"/>
            </a:xfrm>
            <a:prstGeom prst="ellipse">
              <a:avLst/>
            </a:prstGeom>
            <a:noFill/>
            <a:ln>
              <a:solidFill>
                <a:schemeClr val="bg1"/>
              </a:solidFill>
              <a:prstDash val="dash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E28700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5927090" y="3248660"/>
            <a:ext cx="2279650" cy="2279650"/>
            <a:chOff x="11154" y="-5840"/>
            <a:chExt cx="3590" cy="3590"/>
          </a:xfrm>
        </p:grpSpPr>
        <p:sp>
          <p:nvSpPr>
            <p:cNvPr id="16" name="椭圆 15"/>
            <p:cNvSpPr/>
            <p:nvPr/>
          </p:nvSpPr>
          <p:spPr>
            <a:xfrm>
              <a:off x="11154" y="-5840"/>
              <a:ext cx="3591" cy="3591"/>
            </a:xfrm>
            <a:prstGeom prst="ellipse">
              <a:avLst/>
            </a:prstGeom>
            <a:solidFill>
              <a:srgbClr val="AD17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7" name="椭圆 16"/>
            <p:cNvSpPr/>
            <p:nvPr/>
          </p:nvSpPr>
          <p:spPr>
            <a:xfrm>
              <a:off x="11409" y="-5564"/>
              <a:ext cx="3082" cy="3082"/>
            </a:xfrm>
            <a:prstGeom prst="ellipse">
              <a:avLst/>
            </a:prstGeom>
            <a:noFill/>
            <a:ln>
              <a:solidFill>
                <a:schemeClr val="bg1"/>
              </a:solidFill>
              <a:prstDash val="dash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E28700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8208010" y="3262630"/>
            <a:ext cx="2279650" cy="2279650"/>
            <a:chOff x="11154" y="-5840"/>
            <a:chExt cx="3590" cy="3590"/>
          </a:xfrm>
        </p:grpSpPr>
        <p:sp>
          <p:nvSpPr>
            <p:cNvPr id="20" name="椭圆 19"/>
            <p:cNvSpPr/>
            <p:nvPr/>
          </p:nvSpPr>
          <p:spPr>
            <a:xfrm>
              <a:off x="11154" y="-5840"/>
              <a:ext cx="3591" cy="3591"/>
            </a:xfrm>
            <a:prstGeom prst="ellipse">
              <a:avLst/>
            </a:prstGeom>
            <a:solidFill>
              <a:srgbClr val="AAD3D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" name="椭圆 20"/>
            <p:cNvSpPr/>
            <p:nvPr/>
          </p:nvSpPr>
          <p:spPr>
            <a:xfrm>
              <a:off x="11409" y="-5564"/>
              <a:ext cx="3082" cy="3082"/>
            </a:xfrm>
            <a:prstGeom prst="ellipse">
              <a:avLst/>
            </a:prstGeom>
            <a:noFill/>
            <a:ln>
              <a:solidFill>
                <a:schemeClr val="bg1"/>
              </a:solidFill>
              <a:prstDash val="dash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E28700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2" name="圆角矩形 21"/>
          <p:cNvSpPr/>
          <p:nvPr/>
        </p:nvSpPr>
        <p:spPr>
          <a:xfrm>
            <a:off x="1807845" y="4167505"/>
            <a:ext cx="1371600" cy="7556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4" name="圆角矩形 23"/>
          <p:cNvSpPr/>
          <p:nvPr/>
        </p:nvSpPr>
        <p:spPr>
          <a:xfrm>
            <a:off x="4013835" y="4091305"/>
            <a:ext cx="1371600" cy="7556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25" name="圆角矩形 24"/>
          <p:cNvSpPr/>
          <p:nvPr/>
        </p:nvSpPr>
        <p:spPr>
          <a:xfrm>
            <a:off x="6369050" y="4110355"/>
            <a:ext cx="1371600" cy="7556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6" name="圆角矩形 25"/>
          <p:cNvSpPr/>
          <p:nvPr/>
        </p:nvSpPr>
        <p:spPr>
          <a:xfrm>
            <a:off x="8655050" y="4091305"/>
            <a:ext cx="1371600" cy="7556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1745615" y="4533900"/>
            <a:ext cx="1421130" cy="368935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zh-CN" altLang="en-US" sz="2400">
                <a:solidFill>
                  <a:schemeClr val="bg1"/>
                </a:solidFill>
                <a:cs typeface="+mn-ea"/>
                <a:sym typeface="+mn-lt"/>
              </a:rPr>
              <a:t>点火解围</a:t>
            </a:r>
          </a:p>
        </p:txBody>
      </p:sp>
      <p:sp>
        <p:nvSpPr>
          <p:cNvPr id="51" name="文本框 50"/>
          <p:cNvSpPr txBox="1"/>
          <p:nvPr/>
        </p:nvSpPr>
        <p:spPr>
          <a:xfrm>
            <a:off x="6455410" y="4467225"/>
            <a:ext cx="1369060" cy="368935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zh-CN" altLang="en-US" sz="2400">
                <a:solidFill>
                  <a:schemeClr val="bg1"/>
                </a:solidFill>
                <a:cs typeface="+mn-ea"/>
                <a:sym typeface="+mn-lt"/>
              </a:rPr>
              <a:t>快速转移</a:t>
            </a:r>
          </a:p>
        </p:txBody>
      </p:sp>
      <p:sp>
        <p:nvSpPr>
          <p:cNvPr id="54" name="文本框 53"/>
          <p:cNvSpPr txBox="1"/>
          <p:nvPr/>
        </p:nvSpPr>
        <p:spPr>
          <a:xfrm>
            <a:off x="8764905" y="4261485"/>
            <a:ext cx="1335405" cy="738505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强行顶风冲越火线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4578350" y="192976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400" b="1">
                <a:cs typeface="+mn-ea"/>
                <a:sym typeface="+mn-lt"/>
              </a:rPr>
              <a:t>自救方法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2019300" y="3507740"/>
            <a:ext cx="9271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>
                <a:solidFill>
                  <a:schemeClr val="bg1"/>
                </a:solidFill>
                <a:cs typeface="+mn-ea"/>
                <a:sym typeface="+mn-lt"/>
              </a:rPr>
              <a:t>01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4317365" y="3507740"/>
            <a:ext cx="9271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>
                <a:cs typeface="+mn-ea"/>
                <a:sym typeface="+mn-lt"/>
              </a:rPr>
              <a:t>02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6517005" y="3480435"/>
            <a:ext cx="9271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>
                <a:solidFill>
                  <a:schemeClr val="bg1"/>
                </a:solidFill>
                <a:cs typeface="+mn-ea"/>
                <a:sym typeface="+mn-lt"/>
              </a:rPr>
              <a:t>03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8890000" y="3507740"/>
            <a:ext cx="9271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>
                <a:cs typeface="+mn-ea"/>
                <a:sym typeface="+mn-lt"/>
              </a:rPr>
              <a:t>04</a:t>
            </a:r>
          </a:p>
        </p:txBody>
      </p:sp>
      <p:sp>
        <p:nvSpPr>
          <p:cNvPr id="33" name="矩形 32"/>
          <p:cNvSpPr/>
          <p:nvPr/>
        </p:nvSpPr>
        <p:spPr>
          <a:xfrm>
            <a:off x="1511300" y="2523490"/>
            <a:ext cx="8976995" cy="80645"/>
          </a:xfrm>
          <a:prstGeom prst="rect">
            <a:avLst/>
          </a:prstGeom>
          <a:solidFill>
            <a:srgbClr val="AD1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椭圆 33"/>
          <p:cNvSpPr/>
          <p:nvPr/>
        </p:nvSpPr>
        <p:spPr>
          <a:xfrm>
            <a:off x="2315210" y="2390140"/>
            <a:ext cx="266065" cy="266065"/>
          </a:xfrm>
          <a:prstGeom prst="ellipse">
            <a:avLst/>
          </a:prstGeom>
          <a:solidFill>
            <a:srgbClr val="AD1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7" name="椭圆 36"/>
          <p:cNvSpPr/>
          <p:nvPr/>
        </p:nvSpPr>
        <p:spPr>
          <a:xfrm>
            <a:off x="4648200" y="2430780"/>
            <a:ext cx="266065" cy="266065"/>
          </a:xfrm>
          <a:prstGeom prst="ellipse">
            <a:avLst/>
          </a:prstGeom>
          <a:solidFill>
            <a:srgbClr val="AD1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2" name="椭圆 41"/>
          <p:cNvSpPr/>
          <p:nvPr/>
        </p:nvSpPr>
        <p:spPr>
          <a:xfrm>
            <a:off x="6967855" y="2430780"/>
            <a:ext cx="266065" cy="266065"/>
          </a:xfrm>
          <a:prstGeom prst="ellipse">
            <a:avLst/>
          </a:prstGeom>
          <a:solidFill>
            <a:srgbClr val="AD1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5" name="椭圆 44"/>
          <p:cNvSpPr/>
          <p:nvPr/>
        </p:nvSpPr>
        <p:spPr>
          <a:xfrm>
            <a:off x="9229725" y="2430780"/>
            <a:ext cx="266065" cy="266065"/>
          </a:xfrm>
          <a:prstGeom prst="ellipse">
            <a:avLst/>
          </a:prstGeom>
          <a:solidFill>
            <a:srgbClr val="AD1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3603625" y="771072"/>
            <a:ext cx="498475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800">
                <a:cs typeface="+mn-ea"/>
                <a:sym typeface="+mn-lt"/>
              </a:rPr>
              <a:t>森林火灾防控措施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5000">
        <p:random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文本框 43"/>
          <p:cNvSpPr txBox="1"/>
          <p:nvPr/>
        </p:nvSpPr>
        <p:spPr>
          <a:xfrm>
            <a:off x="1009015" y="3198495"/>
            <a:ext cx="3935730" cy="2538730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>
                <a:solidFill>
                  <a:schemeClr val="tx1"/>
                </a:solidFill>
                <a:cs typeface="+mn-ea"/>
                <a:sym typeface="+mn-lt"/>
              </a:rPr>
              <a:t>点火解围：</a:t>
            </a:r>
            <a:endParaRPr lang="en-US" altLang="zh-CN" sz="2000" b="1">
              <a:solidFill>
                <a:schemeClr val="tx1"/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在无河流、小溪、道路为依托时，在时间允许的情况下，使用点火器点顺风火，扑火队员跟火进入火烧地避火，并用手扒出地下湿土，紧贴湿土呼吸或用湿毛巾捂住口鼻防止一氧化碳中毒。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489325" y="1756410"/>
            <a:ext cx="450151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400" b="1">
                <a:solidFill>
                  <a:schemeClr val="tx1"/>
                </a:solidFill>
                <a:cs typeface="+mn-ea"/>
                <a:sym typeface="+mn-lt"/>
              </a:rPr>
              <a:t>森林火灾火场的自救方法</a:t>
            </a:r>
          </a:p>
        </p:txBody>
      </p:sp>
      <p:sp>
        <p:nvSpPr>
          <p:cNvPr id="55" name="文本框 54"/>
          <p:cNvSpPr txBox="1"/>
          <p:nvPr/>
        </p:nvSpPr>
        <p:spPr>
          <a:xfrm>
            <a:off x="3603625" y="771072"/>
            <a:ext cx="498475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800">
                <a:cs typeface="+mn-ea"/>
                <a:sym typeface="+mn-lt"/>
              </a:rPr>
              <a:t>森林火灾防控措施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937375" y="3184525"/>
            <a:ext cx="4316095" cy="2123440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>
                <a:solidFill>
                  <a:schemeClr val="tx1"/>
                </a:solidFill>
                <a:cs typeface="+mn-ea"/>
                <a:sym typeface="+mn-lt"/>
              </a:rPr>
              <a:t>顶风冲越：</a:t>
            </a:r>
            <a:endParaRPr lang="en-US" altLang="zh-CN" sz="2000" b="1">
              <a:solidFill>
                <a:schemeClr val="tx1"/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当点火或其他条件不具备时，切忌顺风跑，要选择已经过火或杂草稀疏，地垫平坦的地段，用衣服蒙住头部，快速逆风冲越火线，进入火烧迹地即可安全脱险。</a:t>
            </a:r>
          </a:p>
        </p:txBody>
      </p:sp>
      <p:sp>
        <p:nvSpPr>
          <p:cNvPr id="13" name="矩形 12"/>
          <p:cNvSpPr/>
          <p:nvPr/>
        </p:nvSpPr>
        <p:spPr>
          <a:xfrm>
            <a:off x="815975" y="2471420"/>
            <a:ext cx="4322445" cy="127000"/>
          </a:xfrm>
          <a:prstGeom prst="rect">
            <a:avLst/>
          </a:prstGeom>
          <a:solidFill>
            <a:srgbClr val="AD1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728460" y="2471420"/>
            <a:ext cx="4322445" cy="127000"/>
          </a:xfrm>
          <a:prstGeom prst="rect">
            <a:avLst/>
          </a:prstGeom>
          <a:solidFill>
            <a:srgbClr val="AAD3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009015" y="2598420"/>
            <a:ext cx="69215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>
                <a:cs typeface="+mn-ea"/>
                <a:sym typeface="+mn-lt"/>
              </a:rPr>
              <a:t>01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6937375" y="2598420"/>
            <a:ext cx="69215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>
                <a:solidFill>
                  <a:srgbClr val="AAD3DE"/>
                </a:solidFill>
                <a:cs typeface="+mn-ea"/>
                <a:sym typeface="+mn-lt"/>
              </a:rPr>
              <a:t>02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5000">
        <p:random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文本框 43"/>
          <p:cNvSpPr txBox="1"/>
          <p:nvPr/>
        </p:nvSpPr>
        <p:spPr>
          <a:xfrm>
            <a:off x="1031240" y="2862580"/>
            <a:ext cx="4082415" cy="1708150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>
                <a:solidFill>
                  <a:schemeClr val="tx1"/>
                </a:solidFill>
                <a:cs typeface="+mn-ea"/>
                <a:sym typeface="+mn-lt"/>
              </a:rPr>
              <a:t>快速转移：</a:t>
            </a:r>
            <a:endParaRPr lang="en-US" altLang="zh-CN" sz="2000" b="1">
              <a:solidFill>
                <a:schemeClr val="tx1"/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发现大火袭来，人力无法控制时，只要时间允许，迅速转移到安全地带，避免发生伤亡。</a:t>
            </a:r>
          </a:p>
        </p:txBody>
      </p:sp>
      <p:sp>
        <p:nvSpPr>
          <p:cNvPr id="13" name="矩形 12"/>
          <p:cNvSpPr/>
          <p:nvPr/>
        </p:nvSpPr>
        <p:spPr>
          <a:xfrm>
            <a:off x="911225" y="2090420"/>
            <a:ext cx="4322445" cy="127000"/>
          </a:xfrm>
          <a:prstGeom prst="rect">
            <a:avLst/>
          </a:prstGeom>
          <a:solidFill>
            <a:srgbClr val="AD1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6823710" y="2090420"/>
            <a:ext cx="4322445" cy="127000"/>
          </a:xfrm>
          <a:prstGeom prst="rect">
            <a:avLst/>
          </a:prstGeom>
          <a:solidFill>
            <a:srgbClr val="AAD3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104265" y="2217420"/>
            <a:ext cx="69215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>
                <a:cs typeface="+mn-ea"/>
                <a:sym typeface="+mn-lt"/>
              </a:rPr>
              <a:t>03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7032625" y="2217420"/>
            <a:ext cx="69215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>
                <a:solidFill>
                  <a:srgbClr val="AAD3DE"/>
                </a:solidFill>
                <a:cs typeface="+mn-ea"/>
                <a:sym typeface="+mn-lt"/>
              </a:rPr>
              <a:t>04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6823710" y="2719705"/>
            <a:ext cx="4599940" cy="2954655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 dirty="0">
                <a:solidFill>
                  <a:schemeClr val="tx1"/>
                </a:solidFill>
                <a:cs typeface="+mn-ea"/>
                <a:sym typeface="+mn-lt"/>
              </a:rPr>
              <a:t>卧倒避烟：</a:t>
            </a:r>
            <a:endParaRPr lang="en-US" altLang="zh-CN" sz="2000" b="1" dirty="0">
              <a:solidFill>
                <a:schemeClr val="tx1"/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在点火解围来不及，就近有河流河沟、无植物或植被稀少的迎风平坦地段时，用水浸湿衣服蒙住头部，两手放在胸部，卧倒避烟（火）。</a:t>
            </a: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卧倒避烟（火）时，为防止烟雾呛昏窒息，要用湿毛巾捂住口鼻，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并扒个土坑，紧贴湿土呼吸，可避免烟害。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3679825" y="1356360"/>
            <a:ext cx="450151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400">
                <a:solidFill>
                  <a:schemeClr val="tx1"/>
                </a:solidFill>
                <a:cs typeface="+mn-ea"/>
                <a:sym typeface="+mn-lt"/>
              </a:rPr>
              <a:t>森林火灾火场的自救方法</a:t>
            </a:r>
          </a:p>
        </p:txBody>
      </p:sp>
      <p:sp>
        <p:nvSpPr>
          <p:cNvPr id="55" name="文本框 54"/>
          <p:cNvSpPr txBox="1"/>
          <p:nvPr/>
        </p:nvSpPr>
        <p:spPr>
          <a:xfrm>
            <a:off x="3603625" y="640443"/>
            <a:ext cx="498475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800">
                <a:cs typeface="+mn-ea"/>
                <a:sym typeface="+mn-lt"/>
              </a:rPr>
              <a:t>森林火灾防控措施</a:t>
            </a: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44629" y="4880927"/>
            <a:ext cx="1588770" cy="12414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5000">
        <p:random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7229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596384"/>
            <a:ext cx="12192000" cy="2261616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-1"/>
            <a:ext cx="4304181" cy="1665027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57368" y="0"/>
            <a:ext cx="4334632" cy="285317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9847" y="1923346"/>
            <a:ext cx="1695388" cy="1955107"/>
          </a:xfrm>
          <a:prstGeom prst="rect">
            <a:avLst/>
          </a:prstGeom>
          <a:effectLst>
            <a:outerShdw blurRad="12700" dist="127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07683" y="3666125"/>
            <a:ext cx="3283424" cy="3283424"/>
          </a:xfrm>
          <a:prstGeom prst="rect">
            <a:avLst/>
          </a:prstGeom>
          <a:effectLst>
            <a:outerShdw blurRad="12700" dist="127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1196908">
            <a:off x="-685378" y="3673166"/>
            <a:ext cx="4385838" cy="3603811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70798" y="4902379"/>
            <a:ext cx="2047170" cy="2047170"/>
          </a:xfrm>
          <a:prstGeom prst="rect">
            <a:avLst/>
          </a:prstGeom>
          <a:effectLst>
            <a:outerShdw blurRad="12700" dist="127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32437" y="310080"/>
            <a:ext cx="1705740" cy="1923494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2925845" y="2773898"/>
            <a:ext cx="5888738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dist"/>
            <a:r>
              <a:rPr lang="zh-CN" altLang="en-US" sz="4800" b="1" dirty="0">
                <a:cs typeface="+mn-ea"/>
                <a:sym typeface="+mn-lt"/>
              </a:rPr>
              <a:t>森林火灾成因及危害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4229433" y="852746"/>
            <a:ext cx="280987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660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cs typeface="+mn-ea"/>
                <a:sym typeface="+mn-lt"/>
              </a:rPr>
              <a:t>01</a:t>
            </a:r>
          </a:p>
        </p:txBody>
      </p:sp>
    </p:spTree>
  </p:cSld>
  <p:clrMapOvr>
    <a:masterClrMapping/>
  </p:clrMapOvr>
  <p:transition spd="slow" advTm="3000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文本框 49"/>
          <p:cNvSpPr txBox="1"/>
          <p:nvPr/>
        </p:nvSpPr>
        <p:spPr>
          <a:xfrm>
            <a:off x="1336040" y="1916430"/>
            <a:ext cx="9519920" cy="1329055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b="1" dirty="0">
                <a:solidFill>
                  <a:schemeClr val="tx1"/>
                </a:solidFill>
                <a:cs typeface="+mn-ea"/>
                <a:sym typeface="+mn-lt"/>
              </a:rPr>
              <a:t>森林火灾</a:t>
            </a:r>
            <a:r>
              <a:rPr lang="zh-CN" altLang="en-US" sz="2400" dirty="0">
                <a:solidFill>
                  <a:schemeClr val="tx1"/>
                </a:solidFill>
                <a:cs typeface="+mn-ea"/>
                <a:sym typeface="+mn-lt"/>
              </a:rPr>
              <a:t>指失去人为控制，在林地内自由蔓延和扩展，对森林、森林生态系统和人类带来一定危害和损失的林火行为。</a:t>
            </a:r>
            <a:endParaRPr lang="en-US" altLang="zh-CN" sz="2400" dirty="0">
              <a:solidFill>
                <a:schemeClr val="tx1"/>
              </a:solidFill>
              <a:cs typeface="+mn-ea"/>
              <a:sym typeface="+mn-lt"/>
            </a:endParaRPr>
          </a:p>
          <a:p>
            <a:pPr algn="ctr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 dirty="0">
                <a:solidFill>
                  <a:schemeClr val="tx1"/>
                </a:solidFill>
                <a:cs typeface="+mn-ea"/>
                <a:sym typeface="+mn-lt"/>
              </a:rPr>
              <a:t>森林火灾是一种突发性强、破坏性大、处置救助较为困难的自然灾害。 </a:t>
            </a:r>
          </a:p>
        </p:txBody>
      </p:sp>
      <p:sp>
        <p:nvSpPr>
          <p:cNvPr id="53" name="椭圆 52"/>
          <p:cNvSpPr/>
          <p:nvPr/>
        </p:nvSpPr>
        <p:spPr>
          <a:xfrm>
            <a:off x="2963545" y="3706495"/>
            <a:ext cx="1813560" cy="1813560"/>
          </a:xfrm>
          <a:prstGeom prst="ellipse">
            <a:avLst/>
          </a:prstGeom>
          <a:solidFill>
            <a:srgbClr val="AAD3D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52" name="椭圆 51"/>
          <p:cNvSpPr/>
          <p:nvPr/>
        </p:nvSpPr>
        <p:spPr>
          <a:xfrm>
            <a:off x="3217545" y="3960495"/>
            <a:ext cx="1305560" cy="1305560"/>
          </a:xfrm>
          <a:prstGeom prst="ellipse">
            <a:avLst/>
          </a:prstGeom>
          <a:solidFill>
            <a:srgbClr val="AD1700"/>
          </a:solidFill>
          <a:ln>
            <a:noFill/>
          </a:ln>
          <a:effectLst>
            <a:outerShdw blurRad="330200" dist="139700" dir="5400000" algn="t" rotWithShape="0">
              <a:srgbClr val="66AC23">
                <a:alpha val="2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00"/>
              </a:spcBef>
              <a:spcAft>
                <a:spcPts val="100"/>
              </a:spcAft>
            </a:pPr>
            <a:r>
              <a:rPr lang="zh-CN" altLang="en-US" sz="2000">
                <a:cs typeface="+mn-ea"/>
                <a:sym typeface="+mn-lt"/>
              </a:rPr>
              <a:t>突发性强</a:t>
            </a:r>
          </a:p>
        </p:txBody>
      </p:sp>
      <p:sp>
        <p:nvSpPr>
          <p:cNvPr id="61" name="椭圆 60"/>
          <p:cNvSpPr/>
          <p:nvPr/>
        </p:nvSpPr>
        <p:spPr>
          <a:xfrm>
            <a:off x="5219065" y="3706495"/>
            <a:ext cx="1813560" cy="1813560"/>
          </a:xfrm>
          <a:prstGeom prst="ellipse">
            <a:avLst/>
          </a:prstGeom>
          <a:solidFill>
            <a:srgbClr val="AAD3D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4" name="椭圆 73"/>
          <p:cNvSpPr/>
          <p:nvPr/>
        </p:nvSpPr>
        <p:spPr>
          <a:xfrm>
            <a:off x="5473065" y="3960495"/>
            <a:ext cx="1305560" cy="1305560"/>
          </a:xfrm>
          <a:prstGeom prst="ellipse">
            <a:avLst/>
          </a:prstGeom>
          <a:solidFill>
            <a:srgbClr val="AD1700"/>
          </a:solidFill>
          <a:ln>
            <a:noFill/>
          </a:ln>
          <a:effectLst>
            <a:outerShdw blurRad="330200" dist="139700" dir="5400000" algn="t" rotWithShape="0">
              <a:srgbClr val="66AC23">
                <a:alpha val="2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spcBef>
                <a:spcPts val="100"/>
              </a:spcBef>
              <a:spcAft>
                <a:spcPts val="100"/>
              </a:spcAft>
              <a:buClrTx/>
              <a:buSzTx/>
              <a:buFontTx/>
            </a:pPr>
            <a:r>
              <a:rPr lang="zh-CN" altLang="en-US" sz="2000">
                <a:cs typeface="+mn-ea"/>
                <a:sym typeface="+mn-lt"/>
              </a:rPr>
              <a:t>破坏性大</a:t>
            </a:r>
          </a:p>
        </p:txBody>
      </p:sp>
      <p:sp>
        <p:nvSpPr>
          <p:cNvPr id="78" name="椭圆 77"/>
          <p:cNvSpPr/>
          <p:nvPr/>
        </p:nvSpPr>
        <p:spPr>
          <a:xfrm>
            <a:off x="7474585" y="3706495"/>
            <a:ext cx="1813560" cy="1813560"/>
          </a:xfrm>
          <a:prstGeom prst="ellipse">
            <a:avLst/>
          </a:prstGeom>
          <a:solidFill>
            <a:srgbClr val="AAD3D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cs typeface="+mn-ea"/>
              <a:sym typeface="+mn-lt"/>
            </a:endParaRPr>
          </a:p>
        </p:txBody>
      </p:sp>
      <p:sp>
        <p:nvSpPr>
          <p:cNvPr id="80" name="椭圆 79"/>
          <p:cNvSpPr/>
          <p:nvPr/>
        </p:nvSpPr>
        <p:spPr>
          <a:xfrm>
            <a:off x="7728585" y="3960495"/>
            <a:ext cx="1305560" cy="1305560"/>
          </a:xfrm>
          <a:prstGeom prst="ellipse">
            <a:avLst/>
          </a:prstGeom>
          <a:solidFill>
            <a:srgbClr val="AD1700"/>
          </a:solidFill>
          <a:ln>
            <a:noFill/>
          </a:ln>
          <a:effectLst>
            <a:outerShdw blurRad="330200" dist="139700" dir="5400000" algn="t" rotWithShape="0">
              <a:srgbClr val="66AC23">
                <a:alpha val="2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spcBef>
                <a:spcPts val="100"/>
              </a:spcBef>
              <a:spcAft>
                <a:spcPts val="100"/>
              </a:spcAft>
              <a:buClrTx/>
              <a:buSzTx/>
              <a:buFontTx/>
            </a:pPr>
            <a:r>
              <a:rPr lang="zh-CN" altLang="en-US" sz="2000">
                <a:cs typeface="+mn-ea"/>
                <a:sym typeface="+mn-lt"/>
              </a:rPr>
              <a:t>处置救助困难</a:t>
            </a:r>
          </a:p>
        </p:txBody>
      </p:sp>
      <p:sp>
        <p:nvSpPr>
          <p:cNvPr id="25" name="箭头: V 形 24"/>
          <p:cNvSpPr/>
          <p:nvPr/>
        </p:nvSpPr>
        <p:spPr>
          <a:xfrm>
            <a:off x="4893945" y="4509770"/>
            <a:ext cx="207010" cy="207010"/>
          </a:xfrm>
          <a:prstGeom prst="chevron">
            <a:avLst/>
          </a:prstGeom>
          <a:solidFill>
            <a:srgbClr val="AD1700"/>
          </a:solidFill>
          <a:ln>
            <a:noFill/>
          </a:ln>
          <a:effectLst>
            <a:outerShdw blurRad="330200" dist="139700" dir="5400000" algn="t" rotWithShape="0">
              <a:srgbClr val="66AC23">
                <a:alpha val="2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00"/>
              </a:spcBef>
              <a:spcAft>
                <a:spcPts val="100"/>
              </a:spcAft>
            </a:pPr>
            <a:endParaRPr lang="zh-CN" altLang="en-US" sz="20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81" name="箭头: V 形 80"/>
          <p:cNvSpPr/>
          <p:nvPr/>
        </p:nvSpPr>
        <p:spPr>
          <a:xfrm>
            <a:off x="7149465" y="4509770"/>
            <a:ext cx="207010" cy="207010"/>
          </a:xfrm>
          <a:prstGeom prst="chevron">
            <a:avLst/>
          </a:prstGeom>
          <a:solidFill>
            <a:srgbClr val="AD1700"/>
          </a:solidFill>
          <a:ln>
            <a:noFill/>
          </a:ln>
          <a:effectLst>
            <a:outerShdw blurRad="330200" dist="139700" dir="5400000" algn="t" rotWithShape="0">
              <a:srgbClr val="66AC23">
                <a:alpha val="2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00"/>
              </a:spcBef>
              <a:spcAft>
                <a:spcPts val="100"/>
              </a:spcAft>
            </a:pPr>
            <a:endParaRPr lang="zh-CN" altLang="en-US" sz="200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603625" y="869224"/>
            <a:ext cx="498475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800">
                <a:cs typeface="+mn-ea"/>
                <a:sym typeface="+mn-lt"/>
              </a:rPr>
              <a:t>森林火灾成因及危害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828800" y="1118586"/>
            <a:ext cx="138874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>
                <a:solidFill>
                  <a:srgbClr val="FFFFFF"/>
                </a:solidFill>
              </a:rPr>
              <a:t>https://www.ypppt.com/</a:t>
            </a:r>
            <a:endParaRPr lang="zh-CN" altLang="en-US" sz="8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5000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文本框 35"/>
          <p:cNvSpPr txBox="1"/>
          <p:nvPr/>
        </p:nvSpPr>
        <p:spPr>
          <a:xfrm>
            <a:off x="3663950" y="2066290"/>
            <a:ext cx="7003415" cy="461645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可燃物（包括树木、草灌等植物）是发生森林火灾的物资基础；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3664839" y="2866108"/>
            <a:ext cx="6673958" cy="461645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火险天气是发生火灾的重要条件；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3435604" y="3685345"/>
            <a:ext cx="6673958" cy="461645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火源是发生森林火灾的主导因素。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1515110" y="4504690"/>
            <a:ext cx="6755765" cy="1384935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000" b="1" dirty="0">
                <a:solidFill>
                  <a:schemeClr val="tx1"/>
                </a:solidFill>
                <a:cs typeface="+mn-ea"/>
                <a:sym typeface="+mn-lt"/>
              </a:rPr>
              <a:t>以上三个条件缺少一个，森林火灾便不会发生。</a:t>
            </a:r>
            <a:endParaRPr lang="en-US" altLang="zh-CN" sz="2000" b="1" dirty="0">
              <a:solidFill>
                <a:schemeClr val="tx1"/>
              </a:solidFill>
              <a:cs typeface="+mn-ea"/>
              <a:sym typeface="+mn-lt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000" dirty="0">
                <a:solidFill>
                  <a:schemeClr val="tx1"/>
                </a:solidFill>
                <a:cs typeface="+mn-ea"/>
                <a:sym typeface="+mn-lt"/>
              </a:rPr>
              <a:t>大量的事实说明森林火灾是可以预防的，可燃物和火源可以进行人为控制，而火险天气也可进行预测预报来进行防范。</a:t>
            </a:r>
          </a:p>
        </p:txBody>
      </p:sp>
      <p:sp>
        <p:nvSpPr>
          <p:cNvPr id="10" name="椭圆 9"/>
          <p:cNvSpPr/>
          <p:nvPr/>
        </p:nvSpPr>
        <p:spPr>
          <a:xfrm>
            <a:off x="1024255" y="1776095"/>
            <a:ext cx="2525395" cy="2425700"/>
          </a:xfrm>
          <a:prstGeom prst="ellipse">
            <a:avLst/>
          </a:prstGeom>
          <a:gradFill>
            <a:gsLst>
              <a:gs pos="0">
                <a:srgbClr val="F2F2F2">
                  <a:alpha val="55000"/>
                </a:srgbClr>
              </a:gs>
              <a:gs pos="100000">
                <a:srgbClr val="AD17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00"/>
              </a:spcBef>
              <a:spcAft>
                <a:spcPts val="100"/>
              </a:spcAft>
            </a:pPr>
            <a:r>
              <a:rPr lang="zh-CN" altLang="en-US" sz="2800" dirty="0">
                <a:solidFill>
                  <a:schemeClr val="tx1"/>
                </a:solidFill>
                <a:cs typeface="+mn-ea"/>
                <a:sym typeface="+mn-lt"/>
              </a:rPr>
              <a:t>森林火灾的必备条件</a:t>
            </a:r>
          </a:p>
        </p:txBody>
      </p:sp>
      <p:sp>
        <p:nvSpPr>
          <p:cNvPr id="11" name="椭圆 10"/>
          <p:cNvSpPr/>
          <p:nvPr/>
        </p:nvSpPr>
        <p:spPr>
          <a:xfrm>
            <a:off x="3143250" y="2075180"/>
            <a:ext cx="406400" cy="406400"/>
          </a:xfrm>
          <a:prstGeom prst="ellipse">
            <a:avLst/>
          </a:prstGeom>
          <a:solidFill>
            <a:srgbClr val="AD1700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>
                <a:cs typeface="+mn-ea"/>
                <a:sym typeface="+mn-lt"/>
              </a:rPr>
              <a:t>1</a:t>
            </a:r>
          </a:p>
        </p:txBody>
      </p:sp>
      <p:sp>
        <p:nvSpPr>
          <p:cNvPr id="14" name="椭圆 13"/>
          <p:cNvSpPr/>
          <p:nvPr/>
        </p:nvSpPr>
        <p:spPr>
          <a:xfrm>
            <a:off x="3257550" y="2875280"/>
            <a:ext cx="406400" cy="406400"/>
          </a:xfrm>
          <a:prstGeom prst="ellipse">
            <a:avLst/>
          </a:prstGeom>
          <a:solidFill>
            <a:srgbClr val="AD1700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>
                <a:cs typeface="+mn-ea"/>
                <a:sym typeface="+mn-lt"/>
              </a:rPr>
              <a:t>2</a:t>
            </a:r>
          </a:p>
        </p:txBody>
      </p:sp>
      <p:sp>
        <p:nvSpPr>
          <p:cNvPr id="15" name="椭圆 14"/>
          <p:cNvSpPr/>
          <p:nvPr/>
        </p:nvSpPr>
        <p:spPr>
          <a:xfrm>
            <a:off x="3028950" y="3662680"/>
            <a:ext cx="406400" cy="406400"/>
          </a:xfrm>
          <a:prstGeom prst="ellipse">
            <a:avLst/>
          </a:prstGeom>
          <a:solidFill>
            <a:srgbClr val="AD1700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>
                <a:cs typeface="+mn-ea"/>
                <a:sym typeface="+mn-lt"/>
              </a:rPr>
              <a:t>3</a:t>
            </a: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1310" y="2964180"/>
            <a:ext cx="3352800" cy="2390775"/>
          </a:xfrm>
          <a:prstGeom prst="rect">
            <a:avLst/>
          </a:prstGeom>
        </p:spPr>
      </p:pic>
      <p:sp>
        <p:nvSpPr>
          <p:cNvPr id="17" name="文本框 16"/>
          <p:cNvSpPr txBox="1"/>
          <p:nvPr/>
        </p:nvSpPr>
        <p:spPr>
          <a:xfrm>
            <a:off x="3603625" y="695053"/>
            <a:ext cx="498475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800" dirty="0">
                <a:cs typeface="+mn-ea"/>
                <a:sym typeface="+mn-lt"/>
              </a:rPr>
              <a:t>森林火灾成因及危害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5000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组合 43"/>
          <p:cNvGrpSpPr/>
          <p:nvPr/>
        </p:nvGrpSpPr>
        <p:grpSpPr>
          <a:xfrm>
            <a:off x="3953184" y="1677090"/>
            <a:ext cx="3940628" cy="3940628"/>
            <a:chOff x="1631949" y="4201886"/>
            <a:chExt cx="1560286" cy="1560286"/>
          </a:xfrm>
        </p:grpSpPr>
        <p:sp>
          <p:nvSpPr>
            <p:cNvPr id="45" name="椭圆 44"/>
            <p:cNvSpPr/>
            <p:nvPr/>
          </p:nvSpPr>
          <p:spPr>
            <a:xfrm rot="5400000">
              <a:off x="1631949" y="4201886"/>
              <a:ext cx="1560286" cy="1560286"/>
            </a:xfrm>
            <a:prstGeom prst="ellipse">
              <a:avLst/>
            </a:prstGeom>
            <a:gradFill flip="none" rotWithShape="1">
              <a:gsLst>
                <a:gs pos="0">
                  <a:srgbClr val="F2F2F2"/>
                </a:gs>
                <a:gs pos="100000">
                  <a:srgbClr val="F2F2F2">
                    <a:alpha val="0"/>
                  </a:srgb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椭圆 45"/>
            <p:cNvSpPr/>
            <p:nvPr/>
          </p:nvSpPr>
          <p:spPr>
            <a:xfrm>
              <a:off x="1853925" y="4423862"/>
              <a:ext cx="1116336" cy="1116336"/>
            </a:xfrm>
            <a:prstGeom prst="ellipse">
              <a:avLst/>
            </a:prstGeom>
            <a:solidFill>
              <a:srgbClr val="AD1700"/>
            </a:solidFill>
            <a:ln>
              <a:noFill/>
            </a:ln>
            <a:effectLst>
              <a:outerShdw blurRad="330200" dist="139700" dir="5400000" algn="t" rotWithShape="0">
                <a:schemeClr val="tx1">
                  <a:alpha val="24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Bef>
                  <a:spcPts val="100"/>
                </a:spcBef>
                <a:spcAft>
                  <a:spcPts val="100"/>
                </a:spcAft>
              </a:pPr>
              <a:r>
                <a:rPr lang="zh-CN" altLang="en-US" sz="2000">
                  <a:cs typeface="+mn-ea"/>
                  <a:sym typeface="+mn-lt"/>
                </a:rPr>
                <a:t>引起森林火灾的</a:t>
              </a:r>
              <a:endParaRPr lang="en-US" altLang="zh-CN" sz="2000">
                <a:cs typeface="+mn-ea"/>
                <a:sym typeface="+mn-lt"/>
              </a:endParaRPr>
            </a:p>
            <a:p>
              <a:pPr algn="ctr">
                <a:spcBef>
                  <a:spcPts val="100"/>
                </a:spcBef>
                <a:spcAft>
                  <a:spcPts val="100"/>
                </a:spcAft>
              </a:pPr>
              <a:r>
                <a:rPr lang="zh-CN" altLang="en-US" sz="3600">
                  <a:cs typeface="+mn-ea"/>
                  <a:sym typeface="+mn-lt"/>
                </a:rPr>
                <a:t>原因</a:t>
              </a:r>
              <a:r>
                <a:rPr lang="en-US" altLang="zh-CN" sz="2000">
                  <a:cs typeface="+mn-ea"/>
                  <a:sym typeface="+mn-lt"/>
                </a:rPr>
                <a:t>REASON</a:t>
              </a:r>
              <a:endParaRPr lang="zh-CN" altLang="en-US" sz="2000">
                <a:cs typeface="+mn-ea"/>
                <a:sym typeface="+mn-lt"/>
              </a:endParaRPr>
            </a:p>
          </p:txBody>
        </p:sp>
      </p:grpSp>
      <p:sp>
        <p:nvSpPr>
          <p:cNvPr id="52" name="椭圆 51"/>
          <p:cNvSpPr/>
          <p:nvPr/>
        </p:nvSpPr>
        <p:spPr>
          <a:xfrm>
            <a:off x="6723598" y="1761454"/>
            <a:ext cx="520700" cy="520700"/>
          </a:xfrm>
          <a:prstGeom prst="ellipse">
            <a:avLst/>
          </a:prstGeom>
          <a:solidFill>
            <a:srgbClr val="AAD3DE"/>
          </a:solidFill>
          <a:ln>
            <a:noFill/>
          </a:ln>
          <a:effectLst>
            <a:outerShdw blurRad="330200" dist="139700" dir="5400000" algn="t" rotWithShape="0">
              <a:schemeClr val="tx1">
                <a:alpha val="2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00"/>
              </a:spcBef>
              <a:spcAft>
                <a:spcPts val="100"/>
              </a:spcAft>
            </a:pPr>
            <a:r>
              <a:rPr lang="en-US" altLang="zh-CN" sz="2000">
                <a:cs typeface="+mn-ea"/>
                <a:sym typeface="+mn-lt"/>
              </a:rPr>
              <a:t>5</a:t>
            </a:r>
            <a:endParaRPr lang="zh-CN" altLang="en-US" sz="2000">
              <a:cs typeface="+mn-ea"/>
              <a:sym typeface="+mn-lt"/>
            </a:endParaRPr>
          </a:p>
        </p:txBody>
      </p:sp>
      <p:sp>
        <p:nvSpPr>
          <p:cNvPr id="56" name="椭圆 55"/>
          <p:cNvSpPr/>
          <p:nvPr/>
        </p:nvSpPr>
        <p:spPr>
          <a:xfrm>
            <a:off x="7383998" y="2447254"/>
            <a:ext cx="520700" cy="520700"/>
          </a:xfrm>
          <a:prstGeom prst="ellipse">
            <a:avLst/>
          </a:prstGeom>
          <a:solidFill>
            <a:srgbClr val="AAD3DE"/>
          </a:solidFill>
          <a:ln>
            <a:noFill/>
          </a:ln>
          <a:effectLst>
            <a:outerShdw blurRad="330200" dist="139700" dir="5400000" algn="t" rotWithShape="0">
              <a:schemeClr val="tx1">
                <a:alpha val="2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00"/>
              </a:spcBef>
              <a:spcAft>
                <a:spcPts val="100"/>
              </a:spcAft>
            </a:pPr>
            <a:r>
              <a:rPr lang="en-US" altLang="zh-CN" sz="2000">
                <a:cs typeface="+mn-ea"/>
                <a:sym typeface="+mn-lt"/>
              </a:rPr>
              <a:t>6</a:t>
            </a:r>
            <a:endParaRPr lang="zh-CN" altLang="en-US" sz="2000">
              <a:cs typeface="+mn-ea"/>
              <a:sym typeface="+mn-lt"/>
            </a:endParaRPr>
          </a:p>
        </p:txBody>
      </p:sp>
      <p:sp>
        <p:nvSpPr>
          <p:cNvPr id="57" name="椭圆 56"/>
          <p:cNvSpPr/>
          <p:nvPr/>
        </p:nvSpPr>
        <p:spPr>
          <a:xfrm>
            <a:off x="7625298" y="3387054"/>
            <a:ext cx="520700" cy="520700"/>
          </a:xfrm>
          <a:prstGeom prst="ellipse">
            <a:avLst/>
          </a:prstGeom>
          <a:solidFill>
            <a:srgbClr val="AAD3DE"/>
          </a:solidFill>
          <a:ln>
            <a:noFill/>
          </a:ln>
          <a:effectLst>
            <a:outerShdw blurRad="330200" dist="139700" dir="5400000" algn="t" rotWithShape="0">
              <a:schemeClr val="tx1">
                <a:alpha val="2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00"/>
              </a:spcBef>
              <a:spcAft>
                <a:spcPts val="100"/>
              </a:spcAft>
            </a:pPr>
            <a:r>
              <a:rPr lang="en-US" altLang="zh-CN" sz="2000">
                <a:cs typeface="+mn-ea"/>
                <a:sym typeface="+mn-lt"/>
              </a:rPr>
              <a:t>7</a:t>
            </a:r>
            <a:endParaRPr lang="zh-CN" altLang="en-US" sz="2000">
              <a:cs typeface="+mn-ea"/>
              <a:sym typeface="+mn-lt"/>
            </a:endParaRPr>
          </a:p>
        </p:txBody>
      </p:sp>
      <p:sp>
        <p:nvSpPr>
          <p:cNvPr id="58" name="椭圆 57"/>
          <p:cNvSpPr/>
          <p:nvPr/>
        </p:nvSpPr>
        <p:spPr>
          <a:xfrm>
            <a:off x="7383998" y="4288754"/>
            <a:ext cx="520700" cy="520700"/>
          </a:xfrm>
          <a:prstGeom prst="ellipse">
            <a:avLst/>
          </a:prstGeom>
          <a:solidFill>
            <a:srgbClr val="AAD3DE"/>
          </a:solidFill>
          <a:ln>
            <a:noFill/>
          </a:ln>
          <a:effectLst>
            <a:outerShdw blurRad="330200" dist="139700" dir="5400000" algn="t" rotWithShape="0">
              <a:schemeClr val="tx1">
                <a:alpha val="2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00"/>
              </a:spcBef>
              <a:spcAft>
                <a:spcPts val="100"/>
              </a:spcAft>
            </a:pPr>
            <a:r>
              <a:rPr lang="en-US" altLang="zh-CN" sz="2000">
                <a:cs typeface="+mn-ea"/>
                <a:sym typeface="+mn-lt"/>
              </a:rPr>
              <a:t>8</a:t>
            </a:r>
            <a:endParaRPr lang="zh-CN" altLang="en-US" sz="2000">
              <a:cs typeface="+mn-ea"/>
              <a:sym typeface="+mn-lt"/>
            </a:endParaRPr>
          </a:p>
        </p:txBody>
      </p:sp>
      <p:sp>
        <p:nvSpPr>
          <p:cNvPr id="59" name="椭圆 58"/>
          <p:cNvSpPr/>
          <p:nvPr/>
        </p:nvSpPr>
        <p:spPr>
          <a:xfrm>
            <a:off x="6723598" y="5012654"/>
            <a:ext cx="520700" cy="520700"/>
          </a:xfrm>
          <a:prstGeom prst="ellipse">
            <a:avLst/>
          </a:prstGeom>
          <a:solidFill>
            <a:srgbClr val="AAD3DE"/>
          </a:solidFill>
          <a:ln>
            <a:noFill/>
          </a:ln>
          <a:effectLst>
            <a:outerShdw blurRad="330200" dist="139700" dir="5400000" algn="t" rotWithShape="0">
              <a:schemeClr val="tx1">
                <a:alpha val="2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00"/>
              </a:spcBef>
              <a:spcAft>
                <a:spcPts val="100"/>
              </a:spcAft>
            </a:pPr>
            <a:r>
              <a:rPr lang="en-US" altLang="zh-CN" sz="2000">
                <a:cs typeface="+mn-ea"/>
                <a:sym typeface="+mn-lt"/>
              </a:rPr>
              <a:t>9</a:t>
            </a:r>
            <a:endParaRPr lang="zh-CN" altLang="en-US" sz="2000">
              <a:cs typeface="+mn-ea"/>
              <a:sym typeface="+mn-lt"/>
            </a:endParaRPr>
          </a:p>
        </p:txBody>
      </p:sp>
      <p:sp>
        <p:nvSpPr>
          <p:cNvPr id="60" name="文本框 59"/>
          <p:cNvSpPr txBox="1"/>
          <p:nvPr/>
        </p:nvSpPr>
        <p:spPr>
          <a:xfrm>
            <a:off x="7690539" y="1819814"/>
            <a:ext cx="2206172" cy="368935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just"/>
            <a:r>
              <a: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野炊、烧烤；</a:t>
            </a:r>
          </a:p>
        </p:txBody>
      </p:sp>
      <p:sp>
        <p:nvSpPr>
          <p:cNvPr id="61" name="文本框 60"/>
          <p:cNvSpPr txBox="1"/>
          <p:nvPr/>
        </p:nvSpPr>
        <p:spPr>
          <a:xfrm>
            <a:off x="8184515" y="2661920"/>
            <a:ext cx="2753995" cy="368935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just"/>
            <a:r>
              <a: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林区内使用枪械狩猎；</a:t>
            </a:r>
          </a:p>
        </p:txBody>
      </p:sp>
      <p:sp>
        <p:nvSpPr>
          <p:cNvPr id="62" name="文本框 61"/>
          <p:cNvSpPr txBox="1"/>
          <p:nvPr/>
        </p:nvSpPr>
        <p:spPr>
          <a:xfrm>
            <a:off x="8437880" y="3244215"/>
            <a:ext cx="2778125" cy="738505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just"/>
            <a:r>
              <a: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烧纸、烧香点烛、燃放鞭炮；</a:t>
            </a:r>
          </a:p>
        </p:txBody>
      </p:sp>
      <p:sp>
        <p:nvSpPr>
          <p:cNvPr id="63" name="文本框 62"/>
          <p:cNvSpPr txBox="1"/>
          <p:nvPr/>
        </p:nvSpPr>
        <p:spPr>
          <a:xfrm>
            <a:off x="8259445" y="4064000"/>
            <a:ext cx="3031490" cy="738505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just"/>
            <a:r>
              <a: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进入林区的汽车漏火、喷火；</a:t>
            </a:r>
          </a:p>
        </p:txBody>
      </p:sp>
      <p:sp>
        <p:nvSpPr>
          <p:cNvPr id="64" name="文本框 63"/>
          <p:cNvSpPr txBox="1"/>
          <p:nvPr/>
        </p:nvSpPr>
        <p:spPr>
          <a:xfrm>
            <a:off x="7615555" y="5038090"/>
            <a:ext cx="3600450" cy="738505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just"/>
            <a:r>
              <a: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自然原因如雷击、高温、地震等起火。</a:t>
            </a:r>
          </a:p>
        </p:txBody>
      </p:sp>
      <p:cxnSp>
        <p:nvCxnSpPr>
          <p:cNvPr id="23" name="直接连接符 22"/>
          <p:cNvCxnSpPr/>
          <p:nvPr/>
        </p:nvCxnSpPr>
        <p:spPr>
          <a:xfrm>
            <a:off x="7819390" y="2334260"/>
            <a:ext cx="311912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接连接符 64"/>
          <p:cNvCxnSpPr/>
          <p:nvPr/>
        </p:nvCxnSpPr>
        <p:spPr>
          <a:xfrm>
            <a:off x="8173085" y="3162935"/>
            <a:ext cx="31176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接连接符 65"/>
          <p:cNvCxnSpPr/>
          <p:nvPr/>
        </p:nvCxnSpPr>
        <p:spPr>
          <a:xfrm>
            <a:off x="8172995" y="3992118"/>
            <a:ext cx="34776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接连接符 66"/>
          <p:cNvCxnSpPr/>
          <p:nvPr/>
        </p:nvCxnSpPr>
        <p:spPr>
          <a:xfrm>
            <a:off x="7819427" y="4821174"/>
            <a:ext cx="31176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椭圆 1"/>
          <p:cNvSpPr/>
          <p:nvPr/>
        </p:nvSpPr>
        <p:spPr>
          <a:xfrm>
            <a:off x="4285833" y="1819874"/>
            <a:ext cx="520700" cy="520700"/>
          </a:xfrm>
          <a:prstGeom prst="ellipse">
            <a:avLst/>
          </a:prstGeom>
          <a:solidFill>
            <a:srgbClr val="AAD3DE"/>
          </a:solidFill>
          <a:ln>
            <a:noFill/>
          </a:ln>
          <a:effectLst>
            <a:outerShdw blurRad="330200" dist="139700" dir="5400000" algn="t" rotWithShape="0">
              <a:schemeClr val="tx1">
                <a:alpha val="2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00"/>
              </a:spcBef>
              <a:spcAft>
                <a:spcPts val="100"/>
              </a:spcAft>
            </a:pPr>
            <a:r>
              <a:rPr lang="en-US" altLang="zh-CN" sz="2000">
                <a:cs typeface="+mn-ea"/>
                <a:sym typeface="+mn-lt"/>
              </a:rPr>
              <a:t>1</a:t>
            </a:r>
          </a:p>
        </p:txBody>
      </p:sp>
      <p:sp>
        <p:nvSpPr>
          <p:cNvPr id="3" name="椭圆 2"/>
          <p:cNvSpPr/>
          <p:nvPr/>
        </p:nvSpPr>
        <p:spPr>
          <a:xfrm>
            <a:off x="3854668" y="2746974"/>
            <a:ext cx="520700" cy="520700"/>
          </a:xfrm>
          <a:prstGeom prst="ellipse">
            <a:avLst/>
          </a:prstGeom>
          <a:solidFill>
            <a:srgbClr val="AAD3DE"/>
          </a:solidFill>
          <a:ln>
            <a:noFill/>
          </a:ln>
          <a:effectLst>
            <a:outerShdw blurRad="330200" dist="139700" dir="5400000" algn="t" rotWithShape="0">
              <a:schemeClr val="tx1">
                <a:alpha val="2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00"/>
              </a:spcBef>
              <a:spcAft>
                <a:spcPts val="100"/>
              </a:spcAft>
            </a:pPr>
            <a:r>
              <a:rPr lang="en-US" altLang="zh-CN" sz="2000">
                <a:cs typeface="+mn-ea"/>
                <a:sym typeface="+mn-lt"/>
              </a:rPr>
              <a:t>2</a:t>
            </a:r>
          </a:p>
        </p:txBody>
      </p:sp>
      <p:sp>
        <p:nvSpPr>
          <p:cNvPr id="4" name="椭圆 3"/>
          <p:cNvSpPr/>
          <p:nvPr/>
        </p:nvSpPr>
        <p:spPr>
          <a:xfrm>
            <a:off x="3942933" y="3992209"/>
            <a:ext cx="520700" cy="520700"/>
          </a:xfrm>
          <a:prstGeom prst="ellipse">
            <a:avLst/>
          </a:prstGeom>
          <a:solidFill>
            <a:srgbClr val="AAD3DE"/>
          </a:solidFill>
          <a:ln>
            <a:noFill/>
          </a:ln>
          <a:effectLst>
            <a:outerShdw blurRad="330200" dist="139700" dir="5400000" algn="t" rotWithShape="0">
              <a:schemeClr val="tx1">
                <a:alpha val="2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00"/>
              </a:spcBef>
              <a:spcAft>
                <a:spcPts val="100"/>
              </a:spcAft>
            </a:pPr>
            <a:r>
              <a:rPr lang="en-US" altLang="zh-CN" sz="2000">
                <a:cs typeface="+mn-ea"/>
                <a:sym typeface="+mn-lt"/>
              </a:rPr>
              <a:t>3</a:t>
            </a:r>
          </a:p>
        </p:txBody>
      </p:sp>
      <p:sp>
        <p:nvSpPr>
          <p:cNvPr id="5" name="椭圆 4"/>
          <p:cNvSpPr/>
          <p:nvPr/>
        </p:nvSpPr>
        <p:spPr>
          <a:xfrm>
            <a:off x="4286468" y="5012654"/>
            <a:ext cx="520700" cy="520700"/>
          </a:xfrm>
          <a:prstGeom prst="ellipse">
            <a:avLst/>
          </a:prstGeom>
          <a:solidFill>
            <a:srgbClr val="AAD3DE"/>
          </a:solidFill>
          <a:ln>
            <a:noFill/>
          </a:ln>
          <a:effectLst>
            <a:outerShdw blurRad="330200" dist="139700" dir="5400000" algn="t" rotWithShape="0">
              <a:schemeClr val="tx1">
                <a:alpha val="2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00"/>
              </a:spcBef>
              <a:spcAft>
                <a:spcPts val="100"/>
              </a:spcAft>
            </a:pPr>
            <a:r>
              <a:rPr lang="en-US" altLang="zh-CN" sz="2000">
                <a:cs typeface="+mn-ea"/>
                <a:sym typeface="+mn-lt"/>
              </a:rPr>
              <a:t>4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746939" y="2036984"/>
            <a:ext cx="2206172" cy="368935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r"/>
            <a:r>
              <a: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烧荒</a:t>
            </a:r>
          </a:p>
        </p:txBody>
      </p:sp>
      <p:cxnSp>
        <p:nvCxnSpPr>
          <p:cNvPr id="7" name="直接连接符 6"/>
          <p:cNvCxnSpPr/>
          <p:nvPr/>
        </p:nvCxnSpPr>
        <p:spPr>
          <a:xfrm>
            <a:off x="823632" y="2487676"/>
            <a:ext cx="31176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1660579" y="3329209"/>
            <a:ext cx="2206172" cy="368935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r"/>
            <a:r>
              <a: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烧灰积肥</a:t>
            </a:r>
          </a:p>
        </p:txBody>
      </p:sp>
      <p:cxnSp>
        <p:nvCxnSpPr>
          <p:cNvPr id="10" name="直接连接符 9"/>
          <p:cNvCxnSpPr/>
          <p:nvPr/>
        </p:nvCxnSpPr>
        <p:spPr>
          <a:xfrm>
            <a:off x="737272" y="3779901"/>
            <a:ext cx="31176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1833299" y="4561744"/>
            <a:ext cx="2206172" cy="368935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r"/>
            <a:r>
              <a: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炼山造林</a:t>
            </a:r>
          </a:p>
        </p:txBody>
      </p:sp>
      <p:cxnSp>
        <p:nvCxnSpPr>
          <p:cNvPr id="14" name="直接连接符 13"/>
          <p:cNvCxnSpPr/>
          <p:nvPr/>
        </p:nvCxnSpPr>
        <p:spPr>
          <a:xfrm>
            <a:off x="909992" y="5012436"/>
            <a:ext cx="31176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1212850" y="5571490"/>
            <a:ext cx="2985770" cy="368935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r"/>
            <a:r>
              <a:rPr lang="zh-CN" altLang="en-US" sz="24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林区内吸烟乱丢烟蒂</a:t>
            </a:r>
          </a:p>
        </p:txBody>
      </p:sp>
      <p:cxnSp>
        <p:nvCxnSpPr>
          <p:cNvPr id="16" name="直接连接符 15"/>
          <p:cNvCxnSpPr/>
          <p:nvPr/>
        </p:nvCxnSpPr>
        <p:spPr>
          <a:xfrm>
            <a:off x="1169072" y="5935091"/>
            <a:ext cx="31176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本框 31"/>
          <p:cNvSpPr txBox="1"/>
          <p:nvPr/>
        </p:nvSpPr>
        <p:spPr>
          <a:xfrm>
            <a:off x="3603625" y="695053"/>
            <a:ext cx="498475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800">
                <a:cs typeface="+mn-ea"/>
                <a:sym typeface="+mn-lt"/>
              </a:rPr>
              <a:t>森林火灾成因及危害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5000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文本框 59"/>
          <p:cNvSpPr txBox="1"/>
          <p:nvPr/>
        </p:nvSpPr>
        <p:spPr>
          <a:xfrm>
            <a:off x="5088799" y="1346665"/>
            <a:ext cx="2206172" cy="368935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zh-CN" altLang="en-US" sz="2400">
                <a:solidFill>
                  <a:schemeClr val="tx1"/>
                </a:solidFill>
                <a:cs typeface="+mn-ea"/>
                <a:sym typeface="+mn-lt"/>
              </a:rPr>
              <a:t>森林火灾的危害：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320800" y="2044700"/>
            <a:ext cx="3034030" cy="910590"/>
            <a:chOff x="3505" y="2498"/>
            <a:chExt cx="4778" cy="1434"/>
          </a:xfrm>
        </p:grpSpPr>
        <p:sp>
          <p:nvSpPr>
            <p:cNvPr id="6" name="箭头: 五边形 5"/>
            <p:cNvSpPr/>
            <p:nvPr>
              <p:custDataLst>
                <p:tags r:id="rId13"/>
              </p:custDataLst>
            </p:nvPr>
          </p:nvSpPr>
          <p:spPr>
            <a:xfrm flipH="1">
              <a:off x="3505" y="2498"/>
              <a:ext cx="4778" cy="1434"/>
            </a:xfrm>
            <a:prstGeom prst="homePlate">
              <a:avLst>
                <a:gd name="adj" fmla="val 19621"/>
              </a:avLst>
            </a:prstGeom>
            <a:gradFill flip="none" rotWithShape="1">
              <a:gsLst>
                <a:gs pos="100000">
                  <a:schemeClr val="accent1">
                    <a:lumMod val="5000"/>
                    <a:lumOff val="95000"/>
                    <a:alpha val="0"/>
                  </a:schemeClr>
                </a:gs>
                <a:gs pos="0">
                  <a:srgbClr val="AD1700"/>
                </a:gs>
              </a:gsLst>
              <a:lin ang="10800000" scaled="1"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" name="箭头: 五边形 4"/>
            <p:cNvSpPr/>
            <p:nvPr>
              <p:custDataLst>
                <p:tags r:id="rId14"/>
              </p:custDataLst>
            </p:nvPr>
          </p:nvSpPr>
          <p:spPr>
            <a:xfrm flipH="1">
              <a:off x="3677" y="2636"/>
              <a:ext cx="3855" cy="1157"/>
            </a:xfrm>
            <a:prstGeom prst="homePlate">
              <a:avLst>
                <a:gd name="adj" fmla="val 19621"/>
              </a:avLst>
            </a:prstGeom>
            <a:gradFill flip="none" rotWithShape="1">
              <a:gsLst>
                <a:gs pos="100000">
                  <a:schemeClr val="accent1">
                    <a:lumMod val="5000"/>
                    <a:lumOff val="95000"/>
                    <a:alpha val="0"/>
                  </a:schemeClr>
                </a:gs>
                <a:gs pos="0">
                  <a:srgbClr val="AD1700"/>
                </a:gs>
              </a:gsLst>
              <a:lin ang="10800000" scaled="1"/>
            </a:gradFill>
            <a:ln w="28575">
              <a:gradFill flip="none" rotWithShape="1">
                <a:gsLst>
                  <a:gs pos="0">
                    <a:schemeClr val="accent1">
                      <a:lumMod val="0"/>
                      <a:lumOff val="100000"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1505903" y="2315845"/>
            <a:ext cx="187642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2400">
                <a:cs typeface="+mn-ea"/>
                <a:sym typeface="+mn-lt"/>
              </a:rPr>
              <a:t>1、烧毁树木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1312545" y="3502025"/>
            <a:ext cx="3034030" cy="910590"/>
            <a:chOff x="3505" y="2498"/>
            <a:chExt cx="4778" cy="1434"/>
          </a:xfrm>
        </p:grpSpPr>
        <p:sp>
          <p:nvSpPr>
            <p:cNvPr id="7" name="箭头: 五边形 5"/>
            <p:cNvSpPr/>
            <p:nvPr>
              <p:custDataLst>
                <p:tags r:id="rId11"/>
              </p:custDataLst>
            </p:nvPr>
          </p:nvSpPr>
          <p:spPr>
            <a:xfrm flipH="1">
              <a:off x="3505" y="2498"/>
              <a:ext cx="4778" cy="1434"/>
            </a:xfrm>
            <a:prstGeom prst="homePlate">
              <a:avLst>
                <a:gd name="adj" fmla="val 19621"/>
              </a:avLst>
            </a:prstGeom>
            <a:gradFill flip="none" rotWithShape="1">
              <a:gsLst>
                <a:gs pos="100000">
                  <a:schemeClr val="accent1">
                    <a:lumMod val="5000"/>
                    <a:lumOff val="95000"/>
                    <a:alpha val="0"/>
                  </a:schemeClr>
                </a:gs>
                <a:gs pos="0">
                  <a:srgbClr val="AD1700"/>
                </a:gs>
              </a:gsLst>
              <a:lin ang="10800000" scaled="1"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箭头: 五边形 4"/>
            <p:cNvSpPr/>
            <p:nvPr>
              <p:custDataLst>
                <p:tags r:id="rId12"/>
              </p:custDataLst>
            </p:nvPr>
          </p:nvSpPr>
          <p:spPr>
            <a:xfrm flipH="1">
              <a:off x="3677" y="2636"/>
              <a:ext cx="3855" cy="1157"/>
            </a:xfrm>
            <a:prstGeom prst="homePlate">
              <a:avLst>
                <a:gd name="adj" fmla="val 19621"/>
              </a:avLst>
            </a:prstGeom>
            <a:gradFill flip="none" rotWithShape="1">
              <a:gsLst>
                <a:gs pos="100000">
                  <a:schemeClr val="accent1">
                    <a:lumMod val="5000"/>
                    <a:lumOff val="95000"/>
                    <a:alpha val="0"/>
                  </a:schemeClr>
                </a:gs>
                <a:gs pos="0">
                  <a:srgbClr val="AD1700"/>
                </a:gs>
              </a:gsLst>
              <a:lin ang="10800000" scaled="1"/>
            </a:gradFill>
            <a:ln w="28575">
              <a:gradFill flip="none" rotWithShape="1">
                <a:gsLst>
                  <a:gs pos="0">
                    <a:schemeClr val="accent1">
                      <a:lumMod val="0"/>
                      <a:lumOff val="100000"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1478598" y="3773170"/>
            <a:ext cx="248602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2400">
                <a:cs typeface="+mn-ea"/>
                <a:sym typeface="+mn-lt"/>
              </a:rPr>
              <a:t>4、引起水土流失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1312545" y="4859020"/>
            <a:ext cx="3034030" cy="910590"/>
            <a:chOff x="3505" y="2498"/>
            <a:chExt cx="4778" cy="1434"/>
          </a:xfrm>
        </p:grpSpPr>
        <p:sp>
          <p:nvSpPr>
            <p:cNvPr id="12" name="箭头: 五边形 5"/>
            <p:cNvSpPr/>
            <p:nvPr>
              <p:custDataLst>
                <p:tags r:id="rId9"/>
              </p:custDataLst>
            </p:nvPr>
          </p:nvSpPr>
          <p:spPr>
            <a:xfrm flipH="1">
              <a:off x="3505" y="2498"/>
              <a:ext cx="4778" cy="1434"/>
            </a:xfrm>
            <a:prstGeom prst="homePlate">
              <a:avLst>
                <a:gd name="adj" fmla="val 19621"/>
              </a:avLst>
            </a:prstGeom>
            <a:gradFill flip="none" rotWithShape="1">
              <a:gsLst>
                <a:gs pos="100000">
                  <a:schemeClr val="accent1">
                    <a:lumMod val="5000"/>
                    <a:lumOff val="95000"/>
                    <a:alpha val="0"/>
                  </a:schemeClr>
                </a:gs>
                <a:gs pos="0">
                  <a:srgbClr val="AD1700"/>
                </a:gs>
              </a:gsLst>
              <a:lin ang="10800000" scaled="1"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箭头: 五边形 4"/>
            <p:cNvSpPr/>
            <p:nvPr>
              <p:custDataLst>
                <p:tags r:id="rId10"/>
              </p:custDataLst>
            </p:nvPr>
          </p:nvSpPr>
          <p:spPr>
            <a:xfrm flipH="1">
              <a:off x="3677" y="2636"/>
              <a:ext cx="3855" cy="1157"/>
            </a:xfrm>
            <a:prstGeom prst="homePlate">
              <a:avLst>
                <a:gd name="adj" fmla="val 19621"/>
              </a:avLst>
            </a:prstGeom>
            <a:gradFill flip="none" rotWithShape="1">
              <a:gsLst>
                <a:gs pos="100000">
                  <a:schemeClr val="accent1">
                    <a:lumMod val="5000"/>
                    <a:lumOff val="95000"/>
                    <a:alpha val="0"/>
                  </a:schemeClr>
                </a:gs>
                <a:gs pos="0">
                  <a:srgbClr val="AD1700"/>
                </a:gs>
              </a:gsLst>
              <a:lin ang="10800000" scaled="1"/>
            </a:gradFill>
            <a:ln w="28575">
              <a:gradFill flip="none" rotWithShape="1">
                <a:gsLst>
                  <a:gs pos="0">
                    <a:schemeClr val="accent1">
                      <a:lumMod val="0"/>
                      <a:lumOff val="100000"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4" name="文本框 13"/>
          <p:cNvSpPr txBox="1"/>
          <p:nvPr/>
        </p:nvSpPr>
        <p:spPr>
          <a:xfrm>
            <a:off x="1478598" y="5130165"/>
            <a:ext cx="248602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2400">
                <a:cs typeface="+mn-ea"/>
                <a:sym typeface="+mn-lt"/>
              </a:rPr>
              <a:t>6、引起空气污染</a:t>
            </a:r>
          </a:p>
        </p:txBody>
      </p:sp>
      <p:grpSp>
        <p:nvGrpSpPr>
          <p:cNvPr id="15" name="组合 14"/>
          <p:cNvGrpSpPr/>
          <p:nvPr/>
        </p:nvGrpSpPr>
        <p:grpSpPr>
          <a:xfrm>
            <a:off x="5015230" y="2087880"/>
            <a:ext cx="3034030" cy="910590"/>
            <a:chOff x="3505" y="2498"/>
            <a:chExt cx="4778" cy="1434"/>
          </a:xfrm>
        </p:grpSpPr>
        <p:sp>
          <p:nvSpPr>
            <p:cNvPr id="16" name="箭头: 五边形 5"/>
            <p:cNvSpPr/>
            <p:nvPr>
              <p:custDataLst>
                <p:tags r:id="rId7"/>
              </p:custDataLst>
            </p:nvPr>
          </p:nvSpPr>
          <p:spPr>
            <a:xfrm flipH="1">
              <a:off x="3505" y="2498"/>
              <a:ext cx="4778" cy="1434"/>
            </a:xfrm>
            <a:prstGeom prst="homePlate">
              <a:avLst>
                <a:gd name="adj" fmla="val 19621"/>
              </a:avLst>
            </a:prstGeom>
            <a:gradFill flip="none" rotWithShape="1">
              <a:gsLst>
                <a:gs pos="100000">
                  <a:schemeClr val="accent1">
                    <a:lumMod val="5000"/>
                    <a:lumOff val="95000"/>
                    <a:alpha val="0"/>
                  </a:schemeClr>
                </a:gs>
                <a:gs pos="0">
                  <a:srgbClr val="AD1700"/>
                </a:gs>
              </a:gsLst>
              <a:lin ang="10800000" scaled="1"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箭头: 五边形 4"/>
            <p:cNvSpPr/>
            <p:nvPr>
              <p:custDataLst>
                <p:tags r:id="rId8"/>
              </p:custDataLst>
            </p:nvPr>
          </p:nvSpPr>
          <p:spPr>
            <a:xfrm flipH="1">
              <a:off x="3677" y="2636"/>
              <a:ext cx="3855" cy="1157"/>
            </a:xfrm>
            <a:prstGeom prst="homePlate">
              <a:avLst>
                <a:gd name="adj" fmla="val 19621"/>
              </a:avLst>
            </a:prstGeom>
            <a:gradFill flip="none" rotWithShape="1">
              <a:gsLst>
                <a:gs pos="100000">
                  <a:schemeClr val="accent1">
                    <a:lumMod val="5000"/>
                    <a:lumOff val="95000"/>
                    <a:alpha val="0"/>
                  </a:schemeClr>
                </a:gs>
                <a:gs pos="0">
                  <a:srgbClr val="AD1700"/>
                </a:gs>
              </a:gsLst>
              <a:lin ang="10800000" scaled="1"/>
            </a:gradFill>
            <a:ln w="28575">
              <a:gradFill flip="none" rotWithShape="1">
                <a:gsLst>
                  <a:gs pos="0">
                    <a:schemeClr val="accent1">
                      <a:lumMod val="0"/>
                      <a:lumOff val="100000"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8" name="文本框 17"/>
          <p:cNvSpPr txBox="1"/>
          <p:nvPr/>
        </p:nvSpPr>
        <p:spPr>
          <a:xfrm>
            <a:off x="5105083" y="2359025"/>
            <a:ext cx="248602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2400">
                <a:cs typeface="+mn-ea"/>
                <a:sym typeface="+mn-lt"/>
              </a:rPr>
              <a:t>2、破坏林下资源</a:t>
            </a:r>
          </a:p>
        </p:txBody>
      </p:sp>
      <p:grpSp>
        <p:nvGrpSpPr>
          <p:cNvPr id="20" name="组合 19"/>
          <p:cNvGrpSpPr/>
          <p:nvPr/>
        </p:nvGrpSpPr>
        <p:grpSpPr>
          <a:xfrm>
            <a:off x="5006975" y="3545205"/>
            <a:ext cx="3034030" cy="910590"/>
            <a:chOff x="3505" y="2498"/>
            <a:chExt cx="4778" cy="1434"/>
          </a:xfrm>
        </p:grpSpPr>
        <p:sp>
          <p:nvSpPr>
            <p:cNvPr id="23" name="箭头: 五边形 5"/>
            <p:cNvSpPr/>
            <p:nvPr>
              <p:custDataLst>
                <p:tags r:id="rId5"/>
              </p:custDataLst>
            </p:nvPr>
          </p:nvSpPr>
          <p:spPr>
            <a:xfrm flipH="1">
              <a:off x="3505" y="2498"/>
              <a:ext cx="4778" cy="1434"/>
            </a:xfrm>
            <a:prstGeom prst="homePlate">
              <a:avLst>
                <a:gd name="adj" fmla="val 19621"/>
              </a:avLst>
            </a:prstGeom>
            <a:gradFill flip="none" rotWithShape="1">
              <a:gsLst>
                <a:gs pos="100000">
                  <a:schemeClr val="accent1">
                    <a:lumMod val="5000"/>
                    <a:lumOff val="95000"/>
                    <a:alpha val="0"/>
                  </a:schemeClr>
                </a:gs>
                <a:gs pos="0">
                  <a:srgbClr val="AD1700"/>
                </a:gs>
              </a:gsLst>
              <a:lin ang="10800000" scaled="1"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" name="箭头: 五边形 4"/>
            <p:cNvSpPr/>
            <p:nvPr>
              <p:custDataLst>
                <p:tags r:id="rId6"/>
              </p:custDataLst>
            </p:nvPr>
          </p:nvSpPr>
          <p:spPr>
            <a:xfrm flipH="1">
              <a:off x="3677" y="2636"/>
              <a:ext cx="3855" cy="1157"/>
            </a:xfrm>
            <a:prstGeom prst="homePlate">
              <a:avLst>
                <a:gd name="adj" fmla="val 19621"/>
              </a:avLst>
            </a:prstGeom>
            <a:gradFill flip="none" rotWithShape="1">
              <a:gsLst>
                <a:gs pos="100000">
                  <a:schemeClr val="accent1">
                    <a:lumMod val="5000"/>
                    <a:lumOff val="95000"/>
                    <a:alpha val="0"/>
                  </a:schemeClr>
                </a:gs>
                <a:gs pos="0">
                  <a:srgbClr val="AD1700"/>
                </a:gs>
              </a:gsLst>
              <a:lin ang="10800000" scaled="1"/>
            </a:gradFill>
            <a:ln w="28575">
              <a:gradFill flip="none" rotWithShape="1">
                <a:gsLst>
                  <a:gs pos="0">
                    <a:schemeClr val="accent1">
                      <a:lumMod val="0"/>
                      <a:lumOff val="100000"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6" name="文本框 25"/>
          <p:cNvSpPr txBox="1"/>
          <p:nvPr/>
        </p:nvSpPr>
        <p:spPr>
          <a:xfrm>
            <a:off x="5096828" y="3816350"/>
            <a:ext cx="248602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2400">
                <a:cs typeface="+mn-ea"/>
                <a:sym typeface="+mn-lt"/>
              </a:rPr>
              <a:t>5、污染下游水质</a:t>
            </a:r>
          </a:p>
        </p:txBody>
      </p:sp>
      <p:grpSp>
        <p:nvGrpSpPr>
          <p:cNvPr id="27" name="组合 26"/>
          <p:cNvGrpSpPr/>
          <p:nvPr/>
        </p:nvGrpSpPr>
        <p:grpSpPr>
          <a:xfrm>
            <a:off x="5006975" y="4902200"/>
            <a:ext cx="3034030" cy="910590"/>
            <a:chOff x="3505" y="2498"/>
            <a:chExt cx="4778" cy="1434"/>
          </a:xfrm>
        </p:grpSpPr>
        <p:sp>
          <p:nvSpPr>
            <p:cNvPr id="28" name="箭头: 五边形 5"/>
            <p:cNvSpPr/>
            <p:nvPr>
              <p:custDataLst>
                <p:tags r:id="rId3"/>
              </p:custDataLst>
            </p:nvPr>
          </p:nvSpPr>
          <p:spPr>
            <a:xfrm flipH="1">
              <a:off x="3505" y="2498"/>
              <a:ext cx="4778" cy="1434"/>
            </a:xfrm>
            <a:prstGeom prst="homePlate">
              <a:avLst>
                <a:gd name="adj" fmla="val 19621"/>
              </a:avLst>
            </a:prstGeom>
            <a:gradFill flip="none" rotWithShape="1">
              <a:gsLst>
                <a:gs pos="100000">
                  <a:schemeClr val="accent1">
                    <a:lumMod val="5000"/>
                    <a:lumOff val="95000"/>
                    <a:alpha val="0"/>
                  </a:schemeClr>
                </a:gs>
                <a:gs pos="0">
                  <a:srgbClr val="AD1700"/>
                </a:gs>
              </a:gsLst>
              <a:lin ang="10800000" scaled="1"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" name="箭头: 五边形 4"/>
            <p:cNvSpPr/>
            <p:nvPr>
              <p:custDataLst>
                <p:tags r:id="rId4"/>
              </p:custDataLst>
            </p:nvPr>
          </p:nvSpPr>
          <p:spPr>
            <a:xfrm flipH="1">
              <a:off x="3677" y="2636"/>
              <a:ext cx="3855" cy="1157"/>
            </a:xfrm>
            <a:prstGeom prst="homePlate">
              <a:avLst>
                <a:gd name="adj" fmla="val 19621"/>
              </a:avLst>
            </a:prstGeom>
            <a:gradFill flip="none" rotWithShape="1">
              <a:gsLst>
                <a:gs pos="100000">
                  <a:schemeClr val="accent1">
                    <a:lumMod val="5000"/>
                    <a:lumOff val="95000"/>
                    <a:alpha val="0"/>
                  </a:schemeClr>
                </a:gs>
                <a:gs pos="0">
                  <a:srgbClr val="AD1700"/>
                </a:gs>
              </a:gsLst>
              <a:lin ang="10800000" scaled="1"/>
            </a:gradFill>
            <a:ln w="28575">
              <a:gradFill flip="none" rotWithShape="1">
                <a:gsLst>
                  <a:gs pos="0">
                    <a:schemeClr val="accent1">
                      <a:lumMod val="0"/>
                      <a:lumOff val="100000"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30" name="文本框 29"/>
          <p:cNvSpPr txBox="1"/>
          <p:nvPr/>
        </p:nvSpPr>
        <p:spPr>
          <a:xfrm>
            <a:off x="5146358" y="5173345"/>
            <a:ext cx="340042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2400">
                <a:cs typeface="+mn-ea"/>
                <a:sym typeface="+mn-lt"/>
              </a:rPr>
              <a:t>7、威胁人民生命财产安</a:t>
            </a:r>
          </a:p>
        </p:txBody>
      </p:sp>
      <p:grpSp>
        <p:nvGrpSpPr>
          <p:cNvPr id="31" name="组合 30"/>
          <p:cNvGrpSpPr/>
          <p:nvPr/>
        </p:nvGrpSpPr>
        <p:grpSpPr>
          <a:xfrm>
            <a:off x="8175625" y="2044700"/>
            <a:ext cx="3034030" cy="910590"/>
            <a:chOff x="3505" y="2498"/>
            <a:chExt cx="4778" cy="1434"/>
          </a:xfrm>
        </p:grpSpPr>
        <p:sp>
          <p:nvSpPr>
            <p:cNvPr id="32" name="箭头: 五边形 5"/>
            <p:cNvSpPr/>
            <p:nvPr>
              <p:custDataLst>
                <p:tags r:id="rId1"/>
              </p:custDataLst>
            </p:nvPr>
          </p:nvSpPr>
          <p:spPr>
            <a:xfrm flipH="1">
              <a:off x="3505" y="2498"/>
              <a:ext cx="4778" cy="1434"/>
            </a:xfrm>
            <a:prstGeom prst="homePlate">
              <a:avLst>
                <a:gd name="adj" fmla="val 19621"/>
              </a:avLst>
            </a:prstGeom>
            <a:gradFill flip="none" rotWithShape="1">
              <a:gsLst>
                <a:gs pos="100000">
                  <a:schemeClr val="accent1">
                    <a:lumMod val="5000"/>
                    <a:lumOff val="95000"/>
                    <a:alpha val="0"/>
                  </a:schemeClr>
                </a:gs>
                <a:gs pos="0">
                  <a:srgbClr val="AD1700"/>
                </a:gs>
              </a:gsLst>
              <a:lin ang="10800000" scaled="1"/>
            </a:gra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" name="箭头: 五边形 4"/>
            <p:cNvSpPr/>
            <p:nvPr>
              <p:custDataLst>
                <p:tags r:id="rId2"/>
              </p:custDataLst>
            </p:nvPr>
          </p:nvSpPr>
          <p:spPr>
            <a:xfrm flipH="1">
              <a:off x="3677" y="2636"/>
              <a:ext cx="3855" cy="1157"/>
            </a:xfrm>
            <a:prstGeom prst="homePlate">
              <a:avLst>
                <a:gd name="adj" fmla="val 19621"/>
              </a:avLst>
            </a:prstGeom>
            <a:gradFill flip="none" rotWithShape="1">
              <a:gsLst>
                <a:gs pos="100000">
                  <a:schemeClr val="accent1">
                    <a:lumMod val="5000"/>
                    <a:lumOff val="95000"/>
                    <a:alpha val="0"/>
                  </a:schemeClr>
                </a:gs>
                <a:gs pos="0">
                  <a:srgbClr val="AD1700"/>
                </a:gs>
              </a:gsLst>
              <a:lin ang="10800000" scaled="1"/>
            </a:gradFill>
            <a:ln w="28575">
              <a:gradFill flip="none" rotWithShape="1">
                <a:gsLst>
                  <a:gs pos="0">
                    <a:schemeClr val="accent1">
                      <a:lumMod val="0"/>
                      <a:lumOff val="100000"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34" name="文本框 33"/>
          <p:cNvSpPr txBox="1"/>
          <p:nvPr/>
        </p:nvSpPr>
        <p:spPr>
          <a:xfrm>
            <a:off x="8313103" y="2315845"/>
            <a:ext cx="248602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ctr">
              <a:buClrTx/>
              <a:buSzTx/>
              <a:buFontTx/>
            </a:pPr>
            <a:r>
              <a:rPr lang="zh-CN" altLang="en-US" sz="2400">
                <a:cs typeface="+mn-ea"/>
                <a:sym typeface="+mn-lt"/>
              </a:rPr>
              <a:t>3、危害野生动物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3603625" y="695053"/>
            <a:ext cx="498475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800">
                <a:cs typeface="+mn-ea"/>
                <a:sym typeface="+mn-lt"/>
              </a:rPr>
              <a:t>森林火灾成因及危害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5000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文本框 36"/>
          <p:cNvSpPr txBox="1"/>
          <p:nvPr>
            <p:custDataLst>
              <p:tags r:id="rId2"/>
            </p:custDataLst>
          </p:nvPr>
        </p:nvSpPr>
        <p:spPr>
          <a:xfrm>
            <a:off x="1140286" y="3187445"/>
            <a:ext cx="2145708" cy="2007172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rtlCol="0" anchor="t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1" indent="0" algn="ctr" fontAlgn="auto">
              <a:lnSpc>
                <a:spcPct val="120000"/>
              </a:lnSpc>
              <a:spcBef>
                <a:spcPct val="0"/>
              </a:spcBef>
              <a:spcAft>
                <a:spcPts val="800"/>
              </a:spcAft>
              <a:buSzTx/>
              <a:buNone/>
            </a:pPr>
            <a:r>
              <a:rPr lang="zh-CN" altLang="en-US" kern="1200" spc="60"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+mn-ea"/>
                <a:sym typeface="+mn-lt"/>
              </a:rPr>
              <a:t>森林火灾是森林最危险的敌人，也是林业最可怕的灾害，它会给森林带来最有害，具有毁灭性的后果。</a:t>
            </a:r>
          </a:p>
        </p:txBody>
      </p:sp>
      <p:sp>
        <p:nvSpPr>
          <p:cNvPr id="41" name="文本框 40"/>
          <p:cNvSpPr txBox="1"/>
          <p:nvPr>
            <p:custDataLst>
              <p:tags r:id="rId3"/>
            </p:custDataLst>
          </p:nvPr>
        </p:nvSpPr>
        <p:spPr>
          <a:xfrm>
            <a:off x="9327947" y="3187445"/>
            <a:ext cx="2145708" cy="2007172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rtlCol="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1" indent="0" algn="ctr" fontAlgn="auto">
              <a:lnSpc>
                <a:spcPct val="120000"/>
              </a:lnSpc>
              <a:spcBef>
                <a:spcPct val="0"/>
              </a:spcBef>
              <a:spcAft>
                <a:spcPts val="800"/>
              </a:spcAft>
              <a:buSzTx/>
              <a:buNone/>
            </a:pPr>
            <a:r>
              <a:rPr lang="zh-CN" altLang="en-US" kern="1200" spc="140"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+mn-ea"/>
                <a:sym typeface="+mn-lt"/>
              </a:rPr>
              <a:t>每年的10月1日到第二年的4月30日为森林防火期。</a:t>
            </a:r>
          </a:p>
        </p:txBody>
      </p:sp>
      <p:sp>
        <p:nvSpPr>
          <p:cNvPr id="49" name="文本框 48"/>
          <p:cNvSpPr txBox="1"/>
          <p:nvPr>
            <p:custDataLst>
              <p:tags r:id="rId4"/>
            </p:custDataLst>
          </p:nvPr>
        </p:nvSpPr>
        <p:spPr>
          <a:xfrm>
            <a:off x="3869506" y="3187445"/>
            <a:ext cx="2145708" cy="2007172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rtlCol="0" anchor="t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1" indent="0" algn="ctr" fontAlgn="auto">
              <a:lnSpc>
                <a:spcPct val="120000"/>
              </a:lnSpc>
              <a:spcBef>
                <a:spcPct val="0"/>
              </a:spcBef>
              <a:spcAft>
                <a:spcPts val="800"/>
              </a:spcAft>
              <a:buSzTx/>
              <a:buNone/>
            </a:pPr>
            <a:r>
              <a:rPr lang="zh-CN" altLang="en-US" kern="1200" spc="60"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+mn-ea"/>
                <a:sym typeface="+mn-lt"/>
              </a:rPr>
              <a:t>森林火灾是森林最危险的敌人，也是林业最可怕的灾害，它会给森林带来最有害，具有毁灭性的后果。</a:t>
            </a:r>
          </a:p>
        </p:txBody>
      </p:sp>
      <p:sp>
        <p:nvSpPr>
          <p:cNvPr id="56" name="文本框 55"/>
          <p:cNvSpPr txBox="1"/>
          <p:nvPr>
            <p:custDataLst>
              <p:tags r:id="rId5"/>
            </p:custDataLst>
          </p:nvPr>
        </p:nvSpPr>
        <p:spPr>
          <a:xfrm>
            <a:off x="6598726" y="3187445"/>
            <a:ext cx="2145708" cy="2007172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rtlCol="0" anchor="t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1" indent="0" algn="ctr" fontAlgn="auto">
              <a:lnSpc>
                <a:spcPct val="120000"/>
              </a:lnSpc>
              <a:spcBef>
                <a:spcPct val="0"/>
              </a:spcBef>
              <a:spcAft>
                <a:spcPts val="800"/>
              </a:spcAft>
              <a:buSzTx/>
              <a:buNone/>
            </a:pPr>
            <a:r>
              <a:rPr lang="zh-CN" altLang="en-US" kern="1200" spc="60"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+mn-ea"/>
                <a:sym typeface="+mn-lt"/>
              </a:rPr>
              <a:t>尽管当今世界的科学在日新月异地向前发展，但是，人类在制服森林火灾上，却依然尚未取得长足的进展。</a:t>
            </a:r>
          </a:p>
        </p:txBody>
      </p:sp>
      <p:sp>
        <p:nvSpPr>
          <p:cNvPr id="7" name="椭圆 6"/>
          <p:cNvSpPr/>
          <p:nvPr/>
        </p:nvSpPr>
        <p:spPr>
          <a:xfrm>
            <a:off x="1556385" y="1873885"/>
            <a:ext cx="1313815" cy="1313815"/>
          </a:xfrm>
          <a:prstGeom prst="ellipse">
            <a:avLst/>
          </a:prstGeom>
          <a:solidFill>
            <a:srgbClr val="AAD3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4285615" y="1873885"/>
            <a:ext cx="1313815" cy="1313815"/>
          </a:xfrm>
          <a:prstGeom prst="ellipse">
            <a:avLst/>
          </a:prstGeom>
          <a:solidFill>
            <a:srgbClr val="E28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7014845" y="1873885"/>
            <a:ext cx="1313815" cy="1313815"/>
          </a:xfrm>
          <a:prstGeom prst="ellipse">
            <a:avLst/>
          </a:prstGeom>
          <a:solidFill>
            <a:srgbClr val="FFBF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9744075" y="1873885"/>
            <a:ext cx="1313815" cy="1313815"/>
          </a:xfrm>
          <a:prstGeom prst="ellipse">
            <a:avLst/>
          </a:prstGeom>
          <a:solidFill>
            <a:srgbClr val="AAD3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943465" y="2073275"/>
            <a:ext cx="914400" cy="9144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755775" y="2073275"/>
            <a:ext cx="914400" cy="9144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99430" y="561340"/>
            <a:ext cx="914400" cy="91440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485005" y="2073910"/>
            <a:ext cx="914400" cy="91440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214870" y="2073275"/>
            <a:ext cx="914400" cy="914400"/>
          </a:xfrm>
          <a:prstGeom prst="rect">
            <a:avLst/>
          </a:prstGeom>
        </p:spPr>
      </p:pic>
      <p:sp>
        <p:nvSpPr>
          <p:cNvPr id="17" name="文本框 16"/>
          <p:cNvSpPr txBox="1"/>
          <p:nvPr/>
        </p:nvSpPr>
        <p:spPr>
          <a:xfrm>
            <a:off x="3603625" y="695053"/>
            <a:ext cx="498475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800">
                <a:cs typeface="+mn-ea"/>
                <a:sym typeface="+mn-lt"/>
              </a:rPr>
              <a:t>森林火灾成因及危害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5000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矩形: 圆角 41"/>
          <p:cNvSpPr/>
          <p:nvPr/>
        </p:nvSpPr>
        <p:spPr>
          <a:xfrm>
            <a:off x="1249045" y="2240280"/>
            <a:ext cx="2409825" cy="3131185"/>
          </a:xfrm>
          <a:prstGeom prst="roundRect">
            <a:avLst>
              <a:gd name="adj" fmla="val 7618"/>
            </a:avLst>
          </a:prstGeom>
          <a:gradFill flip="none" rotWithShape="1">
            <a:gsLst>
              <a:gs pos="0">
                <a:srgbClr val="AAD3DE"/>
              </a:gs>
              <a:gs pos="100000">
                <a:srgbClr val="F2F2F2">
                  <a:alpha val="0"/>
                </a:srgbClr>
              </a:gs>
            </a:gsLst>
            <a:lin ang="54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spcBef>
                <a:spcPts val="100"/>
              </a:spcBef>
              <a:spcAft>
                <a:spcPts val="100"/>
              </a:spcAft>
              <a:buClrTx/>
              <a:buSzTx/>
              <a:buFontTx/>
            </a:pPr>
            <a:endParaRPr lang="zh-CN" altLang="en-US" sz="2000">
              <a:cs typeface="+mn-ea"/>
              <a:sym typeface="+mn-lt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1397635" y="2632710"/>
            <a:ext cx="2102485" cy="3046730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400">
                <a:solidFill>
                  <a:schemeClr val="tx1"/>
                </a:solidFill>
                <a:cs typeface="+mn-ea"/>
                <a:sym typeface="+mn-lt"/>
              </a:rPr>
              <a:t>一般森林火灾：</a:t>
            </a:r>
            <a:endParaRPr lang="en-US" altLang="zh-CN" sz="2400">
              <a:solidFill>
                <a:schemeClr val="tx1"/>
              </a:solidFill>
              <a:cs typeface="+mn-ea"/>
              <a:sym typeface="+mn-lt"/>
            </a:endParaRPr>
          </a:p>
          <a:p>
            <a:pPr algn="just">
              <a:lnSpc>
                <a:spcPct val="150000"/>
              </a:lnSpc>
            </a:pP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受害森林面积在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1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公顷以下或者其他林地起火的，或者死亡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1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人以上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3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人以下的，或者重伤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1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人以上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10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人以下的；</a:t>
            </a:r>
          </a:p>
        </p:txBody>
      </p:sp>
      <p:sp>
        <p:nvSpPr>
          <p:cNvPr id="13" name="矩形: 圆角 12"/>
          <p:cNvSpPr/>
          <p:nvPr/>
        </p:nvSpPr>
        <p:spPr>
          <a:xfrm>
            <a:off x="2091055" y="2240280"/>
            <a:ext cx="727075" cy="85090"/>
          </a:xfrm>
          <a:prstGeom prst="roundRect">
            <a:avLst>
              <a:gd name="adj" fmla="val 50000"/>
            </a:avLst>
          </a:prstGeom>
          <a:solidFill>
            <a:srgbClr val="AD1700"/>
          </a:solidFill>
          <a:ln>
            <a:noFill/>
          </a:ln>
          <a:effectLst>
            <a:outerShdw blurRad="330200" dist="139700" dir="5400000" algn="t" rotWithShape="0">
              <a:srgbClr val="66AC23">
                <a:alpha val="2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00"/>
              </a:spcBef>
              <a:spcAft>
                <a:spcPts val="100"/>
              </a:spcAft>
            </a:pPr>
            <a:endParaRPr lang="zh-CN" altLang="en-US" sz="2000">
              <a:cs typeface="+mn-ea"/>
              <a:sym typeface="+mn-lt"/>
            </a:endParaRPr>
          </a:p>
        </p:txBody>
      </p:sp>
      <p:sp>
        <p:nvSpPr>
          <p:cNvPr id="55" name="矩形: 圆角 54"/>
          <p:cNvSpPr/>
          <p:nvPr/>
        </p:nvSpPr>
        <p:spPr>
          <a:xfrm>
            <a:off x="3719830" y="2240280"/>
            <a:ext cx="2409825" cy="3131185"/>
          </a:xfrm>
          <a:prstGeom prst="roundRect">
            <a:avLst>
              <a:gd name="adj" fmla="val 7618"/>
            </a:avLst>
          </a:prstGeom>
          <a:gradFill flip="none" rotWithShape="1">
            <a:gsLst>
              <a:gs pos="0">
                <a:srgbClr val="AAD3DE"/>
              </a:gs>
              <a:gs pos="100000">
                <a:srgbClr val="F2F2F2">
                  <a:alpha val="0"/>
                </a:srgbClr>
              </a:gs>
            </a:gsLst>
            <a:lin ang="54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spcBef>
                <a:spcPts val="100"/>
              </a:spcBef>
              <a:spcAft>
                <a:spcPts val="100"/>
              </a:spcAft>
              <a:buClrTx/>
              <a:buSzTx/>
              <a:buFontTx/>
            </a:pPr>
            <a:endParaRPr lang="zh-CN" altLang="en-US" sz="2000">
              <a:cs typeface="+mn-ea"/>
              <a:sym typeface="+mn-lt"/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3879850" y="2632710"/>
            <a:ext cx="2095500" cy="3046730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400">
                <a:solidFill>
                  <a:schemeClr val="tx1"/>
                </a:solidFill>
                <a:cs typeface="+mn-ea"/>
                <a:sym typeface="+mn-lt"/>
              </a:rPr>
              <a:t>较大森林火灾：</a:t>
            </a:r>
            <a:endParaRPr lang="en-US" altLang="zh-CN" sz="2400">
              <a:solidFill>
                <a:schemeClr val="tx1"/>
              </a:solidFill>
              <a:cs typeface="+mn-ea"/>
              <a:sym typeface="+mn-lt"/>
            </a:endParaRPr>
          </a:p>
          <a:p>
            <a:pPr algn="just">
              <a:lnSpc>
                <a:spcPct val="150000"/>
              </a:lnSpc>
            </a:pP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受害森林面积在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1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公顷以上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100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公顷以下的，或者死亡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3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人以上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10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人以下的，或者重伤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10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人以上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50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人以下的；</a:t>
            </a:r>
          </a:p>
        </p:txBody>
      </p:sp>
      <p:sp>
        <p:nvSpPr>
          <p:cNvPr id="54" name="矩形: 圆角 53"/>
          <p:cNvSpPr/>
          <p:nvPr/>
        </p:nvSpPr>
        <p:spPr>
          <a:xfrm>
            <a:off x="4561205" y="2240280"/>
            <a:ext cx="727075" cy="85090"/>
          </a:xfrm>
          <a:prstGeom prst="roundRect">
            <a:avLst>
              <a:gd name="adj" fmla="val 50000"/>
            </a:avLst>
          </a:prstGeom>
          <a:solidFill>
            <a:srgbClr val="AD1700"/>
          </a:solidFill>
          <a:ln>
            <a:noFill/>
          </a:ln>
          <a:effectLst>
            <a:outerShdw blurRad="330200" dist="139700" dir="5400000" algn="t" rotWithShape="0">
              <a:srgbClr val="66AC23">
                <a:alpha val="2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00"/>
              </a:spcBef>
              <a:spcAft>
                <a:spcPts val="100"/>
              </a:spcAft>
            </a:pPr>
            <a:endParaRPr lang="zh-CN" altLang="en-US" sz="2000">
              <a:cs typeface="+mn-ea"/>
              <a:sym typeface="+mn-lt"/>
            </a:endParaRPr>
          </a:p>
        </p:txBody>
      </p:sp>
      <p:sp>
        <p:nvSpPr>
          <p:cNvPr id="60" name="矩形: 圆角 59"/>
          <p:cNvSpPr/>
          <p:nvPr/>
        </p:nvSpPr>
        <p:spPr>
          <a:xfrm>
            <a:off x="6190615" y="2240280"/>
            <a:ext cx="2409825" cy="3069590"/>
          </a:xfrm>
          <a:prstGeom prst="roundRect">
            <a:avLst>
              <a:gd name="adj" fmla="val 7618"/>
            </a:avLst>
          </a:prstGeom>
          <a:gradFill flip="none" rotWithShape="1">
            <a:gsLst>
              <a:gs pos="0">
                <a:srgbClr val="AAD3DE"/>
              </a:gs>
              <a:gs pos="100000">
                <a:srgbClr val="F2F2F2">
                  <a:alpha val="0"/>
                </a:srgbClr>
              </a:gs>
            </a:gsLst>
            <a:lin ang="54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spcBef>
                <a:spcPts val="100"/>
              </a:spcBef>
              <a:spcAft>
                <a:spcPts val="100"/>
              </a:spcAft>
              <a:buClrTx/>
              <a:buSzTx/>
              <a:buFontTx/>
            </a:pPr>
            <a:endParaRPr lang="zh-CN" altLang="en-US" sz="2000">
              <a:cs typeface="+mn-ea"/>
              <a:sym typeface="+mn-lt"/>
            </a:endParaRPr>
          </a:p>
        </p:txBody>
      </p:sp>
      <p:sp>
        <p:nvSpPr>
          <p:cNvPr id="61" name="文本框 60"/>
          <p:cNvSpPr txBox="1"/>
          <p:nvPr/>
        </p:nvSpPr>
        <p:spPr>
          <a:xfrm>
            <a:off x="6316980" y="2632710"/>
            <a:ext cx="2150745" cy="3046730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400">
                <a:solidFill>
                  <a:schemeClr val="tx1"/>
                </a:solidFill>
                <a:cs typeface="+mn-ea"/>
                <a:sym typeface="+mn-lt"/>
              </a:rPr>
              <a:t>重大森林火灾：</a:t>
            </a:r>
            <a:endParaRPr lang="en-US" altLang="zh-CN" sz="2400">
              <a:solidFill>
                <a:schemeClr val="tx1"/>
              </a:solidFill>
              <a:cs typeface="+mn-ea"/>
              <a:sym typeface="+mn-lt"/>
            </a:endParaRPr>
          </a:p>
          <a:p>
            <a:pPr algn="just">
              <a:lnSpc>
                <a:spcPct val="150000"/>
              </a:lnSpc>
            </a:pP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受害森林面积在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100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公顷以上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1000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公顷以下的，或者死亡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10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人以上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30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人以下的，或者重伤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50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人以上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100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人以下的；</a:t>
            </a:r>
          </a:p>
        </p:txBody>
      </p:sp>
      <p:sp>
        <p:nvSpPr>
          <p:cNvPr id="59" name="矩形: 圆角 58"/>
          <p:cNvSpPr/>
          <p:nvPr/>
        </p:nvSpPr>
        <p:spPr>
          <a:xfrm>
            <a:off x="7031990" y="2240280"/>
            <a:ext cx="727075" cy="85090"/>
          </a:xfrm>
          <a:prstGeom prst="roundRect">
            <a:avLst>
              <a:gd name="adj" fmla="val 50000"/>
            </a:avLst>
          </a:prstGeom>
          <a:solidFill>
            <a:srgbClr val="AD1700"/>
          </a:solidFill>
          <a:ln>
            <a:noFill/>
          </a:ln>
          <a:effectLst>
            <a:outerShdw blurRad="330200" dist="139700" dir="5400000" algn="t" rotWithShape="0">
              <a:srgbClr val="66AC23">
                <a:alpha val="2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00"/>
              </a:spcBef>
              <a:spcAft>
                <a:spcPts val="100"/>
              </a:spcAft>
            </a:pPr>
            <a:endParaRPr lang="zh-CN" altLang="en-US" sz="2000">
              <a:cs typeface="+mn-ea"/>
              <a:sym typeface="+mn-lt"/>
            </a:endParaRPr>
          </a:p>
        </p:txBody>
      </p:sp>
      <p:sp>
        <p:nvSpPr>
          <p:cNvPr id="65" name="矩形: 圆角 64"/>
          <p:cNvSpPr/>
          <p:nvPr/>
        </p:nvSpPr>
        <p:spPr>
          <a:xfrm>
            <a:off x="8660765" y="2240280"/>
            <a:ext cx="2409825" cy="3069590"/>
          </a:xfrm>
          <a:prstGeom prst="roundRect">
            <a:avLst>
              <a:gd name="adj" fmla="val 7618"/>
            </a:avLst>
          </a:prstGeom>
          <a:gradFill flip="none" rotWithShape="1">
            <a:gsLst>
              <a:gs pos="0">
                <a:srgbClr val="AAD3DE"/>
              </a:gs>
              <a:gs pos="100000">
                <a:srgbClr val="F2F2F2">
                  <a:alpha val="0"/>
                </a:srgbClr>
              </a:gs>
            </a:gsLst>
            <a:lin ang="54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00"/>
              </a:spcBef>
              <a:spcAft>
                <a:spcPts val="100"/>
              </a:spcAft>
            </a:pPr>
            <a:endParaRPr lang="zh-CN" altLang="en-US" sz="2000">
              <a:cs typeface="+mn-ea"/>
              <a:sym typeface="+mn-lt"/>
            </a:endParaRPr>
          </a:p>
        </p:txBody>
      </p:sp>
      <p:sp>
        <p:nvSpPr>
          <p:cNvPr id="66" name="文本框 65"/>
          <p:cNvSpPr txBox="1"/>
          <p:nvPr/>
        </p:nvSpPr>
        <p:spPr>
          <a:xfrm>
            <a:off x="8809355" y="2632710"/>
            <a:ext cx="2162175" cy="2769870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400">
                <a:solidFill>
                  <a:schemeClr val="tx1"/>
                </a:solidFill>
                <a:cs typeface="+mn-ea"/>
                <a:sym typeface="+mn-lt"/>
              </a:rPr>
              <a:t>特别重大森林火灾：</a:t>
            </a:r>
            <a:endParaRPr lang="en-US" altLang="zh-CN" sz="2400">
              <a:solidFill>
                <a:schemeClr val="tx1"/>
              </a:solidFill>
              <a:cs typeface="+mn-ea"/>
              <a:sym typeface="+mn-lt"/>
            </a:endParaRPr>
          </a:p>
          <a:p>
            <a:pPr algn="just">
              <a:lnSpc>
                <a:spcPct val="150000"/>
              </a:lnSpc>
            </a:pP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受害森林面积在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1000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公顷以上的，或者死亡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30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人以上的，或者重伤</a:t>
            </a:r>
            <a:r>
              <a:rPr lang="en-US" altLang="zh-CN">
                <a:solidFill>
                  <a:schemeClr val="tx1"/>
                </a:solidFill>
                <a:cs typeface="+mn-ea"/>
                <a:sym typeface="+mn-lt"/>
              </a:rPr>
              <a:t>100</a:t>
            </a:r>
            <a:r>
              <a:rPr lang="zh-CN" altLang="en-US">
                <a:solidFill>
                  <a:schemeClr val="tx1"/>
                </a:solidFill>
                <a:cs typeface="+mn-ea"/>
                <a:sym typeface="+mn-lt"/>
              </a:rPr>
              <a:t>人以上的。</a:t>
            </a:r>
          </a:p>
        </p:txBody>
      </p:sp>
      <p:sp>
        <p:nvSpPr>
          <p:cNvPr id="64" name="矩形: 圆角 63"/>
          <p:cNvSpPr/>
          <p:nvPr/>
        </p:nvSpPr>
        <p:spPr>
          <a:xfrm>
            <a:off x="9502775" y="2240280"/>
            <a:ext cx="727075" cy="85090"/>
          </a:xfrm>
          <a:prstGeom prst="roundRect">
            <a:avLst>
              <a:gd name="adj" fmla="val 50000"/>
            </a:avLst>
          </a:prstGeom>
          <a:solidFill>
            <a:srgbClr val="AD1700"/>
          </a:solidFill>
          <a:ln>
            <a:noFill/>
          </a:ln>
          <a:effectLst>
            <a:outerShdw blurRad="330200" dist="139700" dir="5400000" algn="t" rotWithShape="0">
              <a:srgbClr val="66AC23">
                <a:alpha val="2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00"/>
              </a:spcBef>
              <a:spcAft>
                <a:spcPts val="100"/>
              </a:spcAft>
            </a:pPr>
            <a:endParaRPr lang="zh-CN" altLang="en-US" sz="2000"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826000" y="1410970"/>
            <a:ext cx="25400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000">
                <a:cs typeface="+mn-ea"/>
                <a:sym typeface="+mn-lt"/>
              </a:rPr>
              <a:t>森林火灾的等级：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3603625" y="695053"/>
            <a:ext cx="498475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zh-CN" altLang="en-US" sz="2800">
                <a:cs typeface="+mn-ea"/>
                <a:sym typeface="+mn-lt"/>
              </a:rPr>
              <a:t>森林火灾成因及危害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5000">
        <p:random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jb3VudCI6MSwiaGRpZCI6IjdlMzg5MjFjNGE3N2IzMmE2ZTViNDMwOWIyNDJlOGJlIiwidXNlckNvdW50Ijox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d0f4f42dc0304173a17972520d4461d7"/>
  <p:tag name="KSO_WM_BEAUTIFY_FLAG" val="#wm#"/>
  <p:tag name="KSO_WM_CHIP_GROUPID" val="60b9dd2f65103b6cf1b285d5"/>
  <p:tag name="KSO_WM_CHIP_XID" val="60b9dd2f65103b6cf1b285d6"/>
  <p:tag name="KSO_WM_DIAGRAM_GROUP_CODE" val="l1-1"/>
  <p:tag name="KSO_WM_TAG_VERSION" val="1.0"/>
  <p:tag name="KSO_WM_TEMPLATE_CATEGORY" val="diagram"/>
  <p:tag name="KSO_WM_TEMPLATE_INDEX" val="20219259"/>
  <p:tag name="KSO_WM_UNIT_COMPATIBLE" val="0"/>
  <p:tag name="KSO_WM_UNIT_DIAGRAM_ISNUMVISUAL" val="0"/>
  <p:tag name="KSO_WM_UNIT_DIAGRAM_ISREFERUNIT" val="0"/>
  <p:tag name="KSO_WM_UNIT_FILL_FORE_SCHEMECOLOR_INDEX_1" val="5"/>
  <p:tag name="KSO_WM_UNIT_FILL_FORE_SCHEMECOLOR_INDEX_1_BRIGHTNESS" val="0"/>
  <p:tag name="KSO_WM_UNIT_FILL_FORE_SCHEMECOLOR_INDEX_1_POS" val="0"/>
  <p:tag name="KSO_WM_UNIT_FILL_FORE_SCHEMECOLOR_INDEX_1_TRANS" val="0.2"/>
  <p:tag name="KSO_WM_UNIT_FILL_FORE_SCHEMECOLOR_INDEX_2" val="5"/>
  <p:tag name="KSO_WM_UNIT_FILL_FORE_SCHEMECOLOR_INDEX_2_BRIGHTNESS" val="0.95"/>
  <p:tag name="KSO_WM_UNIT_FILL_FORE_SCHEMECOLOR_INDEX_2_POS" val="1"/>
  <p:tag name="KSO_WM_UNIT_FILL_FORE_SCHEMECOLOR_INDEX_2_TRANS" val="1"/>
  <p:tag name="KSO_WM_UNIT_FILL_GRADIENT_ANGLE" val="180"/>
  <p:tag name="KSO_WM_UNIT_FILL_GRADIENT_DIRECTION" val="4"/>
  <p:tag name="KSO_WM_UNIT_FILL_GRADIENT_TYPE" val="0"/>
  <p:tag name="KSO_WM_UNIT_FILL_TYPE" val="3"/>
  <p:tag name="KSO_WM_UNIT_HIGHLIGHT" val="0"/>
  <p:tag name="KSO_WM_UNIT_ID" val="diagram20219259_2*l_h_i*1_1_1"/>
  <p:tag name="KSO_WM_UNIT_INDEX" val="1_1_1"/>
  <p:tag name="KSO_WM_UNIT_LAYERLEVEL" val="1_1_1"/>
  <p:tag name="KSO_WM_UNIT_TEXT_FILL_FORE_SCHEMECOLOR_INDEX" val="2"/>
  <p:tag name="KSO_WM_UNIT_TEXT_FILL_FORE_SCHEMECOLOR_INDEX_BRIGHTNESS" val="0"/>
  <p:tag name="KSO_WM_UNIT_TEXT_FILL_TYPE" val="1"/>
  <p:tag name="KSO_WM_UNIT_TYPE" val="l_h_i"/>
  <p:tag name="KSO_WM_UNIT_USESOURCEFORMAT_APPLY" val="1"/>
  <p:tag name="KSO_WM_UNIT_VALUE" val="3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d0f4f42dc0304173a17972520d4461d7"/>
  <p:tag name="KSO_WM_BEAUTIFY_FLAG" val="#wm#"/>
  <p:tag name="KSO_WM_CHIP_GROUPID" val="60b9dd2f65103b6cf1b285d5"/>
  <p:tag name="KSO_WM_CHIP_XID" val="60b9dd2f65103b6cf1b285d6"/>
  <p:tag name="KSO_WM_DIAGRAM_GROUP_CODE" val="l1-1"/>
  <p:tag name="KSO_WM_TAG_VERSION" val="1.0"/>
  <p:tag name="KSO_WM_TEMPLATE_CATEGORY" val="diagram"/>
  <p:tag name="KSO_WM_TEMPLATE_INDEX" val="20219259"/>
  <p:tag name="KSO_WM_UNIT_COMPATIBLE" val="0"/>
  <p:tag name="KSO_WM_UNIT_DIAGRAM_ISNUMVISUAL" val="0"/>
  <p:tag name="KSO_WM_UNIT_DIAGRAM_ISREFERUNIT" val="0"/>
  <p:tag name="KSO_WM_UNIT_FILL_FORE_SCHEMECOLOR_INDEX_1" val="5"/>
  <p:tag name="KSO_WM_UNIT_FILL_FORE_SCHEMECOLOR_INDEX_1_BRIGHTNESS" val="0"/>
  <p:tag name="KSO_WM_UNIT_FILL_FORE_SCHEMECOLOR_INDEX_1_POS" val="0"/>
  <p:tag name="KSO_WM_UNIT_FILL_FORE_SCHEMECOLOR_INDEX_1_TRANS" val="0.5"/>
  <p:tag name="KSO_WM_UNIT_FILL_FORE_SCHEMECOLOR_INDEX_2" val="5"/>
  <p:tag name="KSO_WM_UNIT_FILL_FORE_SCHEMECOLOR_INDEX_2_BRIGHTNESS" val="0.95"/>
  <p:tag name="KSO_WM_UNIT_FILL_FORE_SCHEMECOLOR_INDEX_2_POS" val="1"/>
  <p:tag name="KSO_WM_UNIT_FILL_FORE_SCHEMECOLOR_INDEX_2_TRANS" val="1"/>
  <p:tag name="KSO_WM_UNIT_FILL_GRADIENT_ANGLE" val="180"/>
  <p:tag name="KSO_WM_UNIT_FILL_GRADIENT_DIRECTION" val="4"/>
  <p:tag name="KSO_WM_UNIT_FILL_GRADIENT_TYPE" val="0"/>
  <p:tag name="KSO_WM_UNIT_FILL_TYPE" val="3"/>
  <p:tag name="KSO_WM_UNIT_HIGHLIGHT" val="0"/>
  <p:tag name="KSO_WM_UNIT_ID" val="diagram20219259_2*l_h_i*1_1_2"/>
  <p:tag name="KSO_WM_UNIT_INDEX" val="1_1_2"/>
  <p:tag name="KSO_WM_UNIT_LAYERLEVEL" val="1_1_1"/>
  <p:tag name="KSO_WM_UNIT_LINE_FILL_TYPE" val="5"/>
  <p:tag name="KSO_WM_UNIT_LINE_FORE_SCHEMECOLOR_INDEX_1" val="5"/>
  <p:tag name="KSO_WM_UNIT_LINE_FORE_SCHEMECOLOR_INDEX_1_BRIGHTNESS" val="1"/>
  <p:tag name="KSO_WM_UNIT_LINE_FORE_SCHEMECOLOR_INDEX_1_POS" val="0"/>
  <p:tag name="KSO_WM_UNIT_LINE_FORE_SCHEMECOLOR_INDEX_1_TRANS" val="0"/>
  <p:tag name="KSO_WM_UNIT_LINE_FORE_SCHEMECOLOR_INDEX_2" val="14"/>
  <p:tag name="KSO_WM_UNIT_LINE_FORE_SCHEMECOLOR_INDEX_2_BRIGHTNESS" val="0"/>
  <p:tag name="KSO_WM_UNIT_LINE_FORE_SCHEMECOLOR_INDEX_2_POS" val="1"/>
  <p:tag name="KSO_WM_UNIT_LINE_FORE_SCHEMECOLOR_INDEX_2_TRANS" val="0"/>
  <p:tag name="KSO_WM_UNIT_LINE_GRADIENT_ANGLE" val="0"/>
  <p:tag name="KSO_WM_UNIT_LINE_GRADIENT_DIRECTION" val="3"/>
  <p:tag name="KSO_WM_UNIT_LINE_GRADIENT_TYPE" val="0"/>
  <p:tag name="KSO_WM_UNIT_TEXT_FILL_FORE_SCHEMECOLOR_INDEX" val="2"/>
  <p:tag name="KSO_WM_UNIT_TEXT_FILL_FORE_SCHEMECOLOR_INDEX_BRIGHTNESS" val="0"/>
  <p:tag name="KSO_WM_UNIT_TEXT_FILL_TYPE" val="1"/>
  <p:tag name="KSO_WM_UNIT_TYPE" val="l_h_i"/>
  <p:tag name="KSO_WM_UNIT_USESOURCEFORMAT_APPLY" val="1"/>
  <p:tag name="KSO_WM_UNIT_VALUE" val="1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d0f4f42dc0304173a17972520d4461d7"/>
  <p:tag name="KSO_WM_BEAUTIFY_FLAG" val="#wm#"/>
  <p:tag name="KSO_WM_CHIP_GROUPID" val="60b9dd2f65103b6cf1b285d5"/>
  <p:tag name="KSO_WM_CHIP_XID" val="60b9dd2f65103b6cf1b285d6"/>
  <p:tag name="KSO_WM_DIAGRAM_GROUP_CODE" val="l1-1"/>
  <p:tag name="KSO_WM_TAG_VERSION" val="1.0"/>
  <p:tag name="KSO_WM_TEMPLATE_CATEGORY" val="diagram"/>
  <p:tag name="KSO_WM_TEMPLATE_INDEX" val="20219259"/>
  <p:tag name="KSO_WM_UNIT_COMPATIBLE" val="0"/>
  <p:tag name="KSO_WM_UNIT_DIAGRAM_ISNUMVISUAL" val="0"/>
  <p:tag name="KSO_WM_UNIT_DIAGRAM_ISREFERUNIT" val="0"/>
  <p:tag name="KSO_WM_UNIT_FILL_FORE_SCHEMECOLOR_INDEX_1" val="5"/>
  <p:tag name="KSO_WM_UNIT_FILL_FORE_SCHEMECOLOR_INDEX_1_BRIGHTNESS" val="0"/>
  <p:tag name="KSO_WM_UNIT_FILL_FORE_SCHEMECOLOR_INDEX_1_POS" val="0"/>
  <p:tag name="KSO_WM_UNIT_FILL_FORE_SCHEMECOLOR_INDEX_1_TRANS" val="0.2"/>
  <p:tag name="KSO_WM_UNIT_FILL_FORE_SCHEMECOLOR_INDEX_2" val="5"/>
  <p:tag name="KSO_WM_UNIT_FILL_FORE_SCHEMECOLOR_INDEX_2_BRIGHTNESS" val="0.95"/>
  <p:tag name="KSO_WM_UNIT_FILL_FORE_SCHEMECOLOR_INDEX_2_POS" val="1"/>
  <p:tag name="KSO_WM_UNIT_FILL_FORE_SCHEMECOLOR_INDEX_2_TRANS" val="1"/>
  <p:tag name="KSO_WM_UNIT_FILL_GRADIENT_ANGLE" val="180"/>
  <p:tag name="KSO_WM_UNIT_FILL_GRADIENT_DIRECTION" val="4"/>
  <p:tag name="KSO_WM_UNIT_FILL_GRADIENT_TYPE" val="0"/>
  <p:tag name="KSO_WM_UNIT_FILL_TYPE" val="3"/>
  <p:tag name="KSO_WM_UNIT_HIGHLIGHT" val="0"/>
  <p:tag name="KSO_WM_UNIT_ID" val="diagram20219259_2*l_h_i*1_1_1"/>
  <p:tag name="KSO_WM_UNIT_INDEX" val="1_1_1"/>
  <p:tag name="KSO_WM_UNIT_LAYERLEVEL" val="1_1_1"/>
  <p:tag name="KSO_WM_UNIT_TEXT_FILL_FORE_SCHEMECOLOR_INDEX" val="2"/>
  <p:tag name="KSO_WM_UNIT_TEXT_FILL_FORE_SCHEMECOLOR_INDEX_BRIGHTNESS" val="0"/>
  <p:tag name="KSO_WM_UNIT_TEXT_FILL_TYPE" val="1"/>
  <p:tag name="KSO_WM_UNIT_TYPE" val="l_h_i"/>
  <p:tag name="KSO_WM_UNIT_USESOURCEFORMAT_APPLY" val="1"/>
  <p:tag name="KSO_WM_UNIT_VALUE" val="3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d0f4f42dc0304173a17972520d4461d7"/>
  <p:tag name="KSO_WM_BEAUTIFY_FLAG" val="#wm#"/>
  <p:tag name="KSO_WM_CHIP_GROUPID" val="60b9dd2f65103b6cf1b285d5"/>
  <p:tag name="KSO_WM_CHIP_XID" val="60b9dd2f65103b6cf1b285d6"/>
  <p:tag name="KSO_WM_DIAGRAM_GROUP_CODE" val="l1-1"/>
  <p:tag name="KSO_WM_TAG_VERSION" val="1.0"/>
  <p:tag name="KSO_WM_TEMPLATE_CATEGORY" val="diagram"/>
  <p:tag name="KSO_WM_TEMPLATE_INDEX" val="20219259"/>
  <p:tag name="KSO_WM_UNIT_COMPATIBLE" val="0"/>
  <p:tag name="KSO_WM_UNIT_DIAGRAM_ISNUMVISUAL" val="0"/>
  <p:tag name="KSO_WM_UNIT_DIAGRAM_ISREFERUNIT" val="0"/>
  <p:tag name="KSO_WM_UNIT_FILL_FORE_SCHEMECOLOR_INDEX_1" val="5"/>
  <p:tag name="KSO_WM_UNIT_FILL_FORE_SCHEMECOLOR_INDEX_1_BRIGHTNESS" val="0"/>
  <p:tag name="KSO_WM_UNIT_FILL_FORE_SCHEMECOLOR_INDEX_1_POS" val="0"/>
  <p:tag name="KSO_WM_UNIT_FILL_FORE_SCHEMECOLOR_INDEX_1_TRANS" val="0.5"/>
  <p:tag name="KSO_WM_UNIT_FILL_FORE_SCHEMECOLOR_INDEX_2" val="5"/>
  <p:tag name="KSO_WM_UNIT_FILL_FORE_SCHEMECOLOR_INDEX_2_BRIGHTNESS" val="0.95"/>
  <p:tag name="KSO_WM_UNIT_FILL_FORE_SCHEMECOLOR_INDEX_2_POS" val="1"/>
  <p:tag name="KSO_WM_UNIT_FILL_FORE_SCHEMECOLOR_INDEX_2_TRANS" val="1"/>
  <p:tag name="KSO_WM_UNIT_FILL_GRADIENT_ANGLE" val="180"/>
  <p:tag name="KSO_WM_UNIT_FILL_GRADIENT_DIRECTION" val="4"/>
  <p:tag name="KSO_WM_UNIT_FILL_GRADIENT_TYPE" val="0"/>
  <p:tag name="KSO_WM_UNIT_FILL_TYPE" val="3"/>
  <p:tag name="KSO_WM_UNIT_HIGHLIGHT" val="0"/>
  <p:tag name="KSO_WM_UNIT_ID" val="diagram20219259_2*l_h_i*1_1_2"/>
  <p:tag name="KSO_WM_UNIT_INDEX" val="1_1_2"/>
  <p:tag name="KSO_WM_UNIT_LAYERLEVEL" val="1_1_1"/>
  <p:tag name="KSO_WM_UNIT_LINE_FILL_TYPE" val="5"/>
  <p:tag name="KSO_WM_UNIT_LINE_FORE_SCHEMECOLOR_INDEX_1" val="5"/>
  <p:tag name="KSO_WM_UNIT_LINE_FORE_SCHEMECOLOR_INDEX_1_BRIGHTNESS" val="1"/>
  <p:tag name="KSO_WM_UNIT_LINE_FORE_SCHEMECOLOR_INDEX_1_POS" val="0"/>
  <p:tag name="KSO_WM_UNIT_LINE_FORE_SCHEMECOLOR_INDEX_1_TRANS" val="0"/>
  <p:tag name="KSO_WM_UNIT_LINE_FORE_SCHEMECOLOR_INDEX_2" val="14"/>
  <p:tag name="KSO_WM_UNIT_LINE_FORE_SCHEMECOLOR_INDEX_2_BRIGHTNESS" val="0"/>
  <p:tag name="KSO_WM_UNIT_LINE_FORE_SCHEMECOLOR_INDEX_2_POS" val="1"/>
  <p:tag name="KSO_WM_UNIT_LINE_FORE_SCHEMECOLOR_INDEX_2_TRANS" val="0"/>
  <p:tag name="KSO_WM_UNIT_LINE_GRADIENT_ANGLE" val="0"/>
  <p:tag name="KSO_WM_UNIT_LINE_GRADIENT_DIRECTION" val="3"/>
  <p:tag name="KSO_WM_UNIT_LINE_GRADIENT_TYPE" val="0"/>
  <p:tag name="KSO_WM_UNIT_TEXT_FILL_FORE_SCHEMECOLOR_INDEX" val="2"/>
  <p:tag name="KSO_WM_UNIT_TEXT_FILL_FORE_SCHEMECOLOR_INDEX_BRIGHTNESS" val="0"/>
  <p:tag name="KSO_WM_UNIT_TEXT_FILL_TYPE" val="1"/>
  <p:tag name="KSO_WM_UNIT_TYPE" val="l_h_i"/>
  <p:tag name="KSO_WM_UNIT_USESOURCEFORMAT_APPLY" val="1"/>
  <p:tag name="KSO_WM_UNIT_VALUE" val="1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d0f4f42dc0304173a17972520d4461d7"/>
  <p:tag name="KSO_WM_BEAUTIFY_FLAG" val="#wm#"/>
  <p:tag name="KSO_WM_CHIP_GROUPID" val="60b9dd2f65103b6cf1b285d5"/>
  <p:tag name="KSO_WM_CHIP_XID" val="60b9dd2f65103b6cf1b285d6"/>
  <p:tag name="KSO_WM_DIAGRAM_GROUP_CODE" val="l1-1"/>
  <p:tag name="KSO_WM_TAG_VERSION" val="1.0"/>
  <p:tag name="KSO_WM_TEMPLATE_CATEGORY" val="diagram"/>
  <p:tag name="KSO_WM_TEMPLATE_INDEX" val="20219259"/>
  <p:tag name="KSO_WM_UNIT_COMPATIBLE" val="0"/>
  <p:tag name="KSO_WM_UNIT_DIAGRAM_ISNUMVISUAL" val="0"/>
  <p:tag name="KSO_WM_UNIT_DIAGRAM_ISREFERUNIT" val="0"/>
  <p:tag name="KSO_WM_UNIT_FILL_FORE_SCHEMECOLOR_INDEX_1" val="5"/>
  <p:tag name="KSO_WM_UNIT_FILL_FORE_SCHEMECOLOR_INDEX_1_BRIGHTNESS" val="0"/>
  <p:tag name="KSO_WM_UNIT_FILL_FORE_SCHEMECOLOR_INDEX_1_POS" val="0"/>
  <p:tag name="KSO_WM_UNIT_FILL_FORE_SCHEMECOLOR_INDEX_1_TRANS" val="0.2"/>
  <p:tag name="KSO_WM_UNIT_FILL_FORE_SCHEMECOLOR_INDEX_2" val="5"/>
  <p:tag name="KSO_WM_UNIT_FILL_FORE_SCHEMECOLOR_INDEX_2_BRIGHTNESS" val="0.95"/>
  <p:tag name="KSO_WM_UNIT_FILL_FORE_SCHEMECOLOR_INDEX_2_POS" val="1"/>
  <p:tag name="KSO_WM_UNIT_FILL_FORE_SCHEMECOLOR_INDEX_2_TRANS" val="1"/>
  <p:tag name="KSO_WM_UNIT_FILL_GRADIENT_ANGLE" val="180"/>
  <p:tag name="KSO_WM_UNIT_FILL_GRADIENT_DIRECTION" val="4"/>
  <p:tag name="KSO_WM_UNIT_FILL_GRADIENT_TYPE" val="0"/>
  <p:tag name="KSO_WM_UNIT_FILL_TYPE" val="3"/>
  <p:tag name="KSO_WM_UNIT_HIGHLIGHT" val="0"/>
  <p:tag name="KSO_WM_UNIT_ID" val="diagram20219259_2*l_h_i*1_1_1"/>
  <p:tag name="KSO_WM_UNIT_INDEX" val="1_1_1"/>
  <p:tag name="KSO_WM_UNIT_LAYERLEVEL" val="1_1_1"/>
  <p:tag name="KSO_WM_UNIT_TEXT_FILL_FORE_SCHEMECOLOR_INDEX" val="2"/>
  <p:tag name="KSO_WM_UNIT_TEXT_FILL_FORE_SCHEMECOLOR_INDEX_BRIGHTNESS" val="0"/>
  <p:tag name="KSO_WM_UNIT_TEXT_FILL_TYPE" val="1"/>
  <p:tag name="KSO_WM_UNIT_TYPE" val="l_h_i"/>
  <p:tag name="KSO_WM_UNIT_USESOURCEFORMAT_APPLY" val="1"/>
  <p:tag name="KSO_WM_UNIT_VALUE" val="3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d0f4f42dc0304173a17972520d4461d7"/>
  <p:tag name="KSO_WM_BEAUTIFY_FLAG" val="#wm#"/>
  <p:tag name="KSO_WM_CHIP_GROUPID" val="60b9dd2f65103b6cf1b285d5"/>
  <p:tag name="KSO_WM_CHIP_XID" val="60b9dd2f65103b6cf1b285d6"/>
  <p:tag name="KSO_WM_DIAGRAM_GROUP_CODE" val="l1-1"/>
  <p:tag name="KSO_WM_TAG_VERSION" val="1.0"/>
  <p:tag name="KSO_WM_TEMPLATE_CATEGORY" val="diagram"/>
  <p:tag name="KSO_WM_TEMPLATE_INDEX" val="20219259"/>
  <p:tag name="KSO_WM_UNIT_COMPATIBLE" val="0"/>
  <p:tag name="KSO_WM_UNIT_DIAGRAM_ISNUMVISUAL" val="0"/>
  <p:tag name="KSO_WM_UNIT_DIAGRAM_ISREFERUNIT" val="0"/>
  <p:tag name="KSO_WM_UNIT_FILL_FORE_SCHEMECOLOR_INDEX_1" val="5"/>
  <p:tag name="KSO_WM_UNIT_FILL_FORE_SCHEMECOLOR_INDEX_1_BRIGHTNESS" val="0"/>
  <p:tag name="KSO_WM_UNIT_FILL_FORE_SCHEMECOLOR_INDEX_1_POS" val="0"/>
  <p:tag name="KSO_WM_UNIT_FILL_FORE_SCHEMECOLOR_INDEX_1_TRANS" val="0.5"/>
  <p:tag name="KSO_WM_UNIT_FILL_FORE_SCHEMECOLOR_INDEX_2" val="5"/>
  <p:tag name="KSO_WM_UNIT_FILL_FORE_SCHEMECOLOR_INDEX_2_BRIGHTNESS" val="0.95"/>
  <p:tag name="KSO_WM_UNIT_FILL_FORE_SCHEMECOLOR_INDEX_2_POS" val="1"/>
  <p:tag name="KSO_WM_UNIT_FILL_FORE_SCHEMECOLOR_INDEX_2_TRANS" val="1"/>
  <p:tag name="KSO_WM_UNIT_FILL_GRADIENT_ANGLE" val="180"/>
  <p:tag name="KSO_WM_UNIT_FILL_GRADIENT_DIRECTION" val="4"/>
  <p:tag name="KSO_WM_UNIT_FILL_GRADIENT_TYPE" val="0"/>
  <p:tag name="KSO_WM_UNIT_FILL_TYPE" val="3"/>
  <p:tag name="KSO_WM_UNIT_HIGHLIGHT" val="0"/>
  <p:tag name="KSO_WM_UNIT_ID" val="diagram20219259_2*l_h_i*1_1_2"/>
  <p:tag name="KSO_WM_UNIT_INDEX" val="1_1_2"/>
  <p:tag name="KSO_WM_UNIT_LAYERLEVEL" val="1_1_1"/>
  <p:tag name="KSO_WM_UNIT_LINE_FILL_TYPE" val="5"/>
  <p:tag name="KSO_WM_UNIT_LINE_FORE_SCHEMECOLOR_INDEX_1" val="5"/>
  <p:tag name="KSO_WM_UNIT_LINE_FORE_SCHEMECOLOR_INDEX_1_BRIGHTNESS" val="1"/>
  <p:tag name="KSO_WM_UNIT_LINE_FORE_SCHEMECOLOR_INDEX_1_POS" val="0"/>
  <p:tag name="KSO_WM_UNIT_LINE_FORE_SCHEMECOLOR_INDEX_1_TRANS" val="0"/>
  <p:tag name="KSO_WM_UNIT_LINE_FORE_SCHEMECOLOR_INDEX_2" val="14"/>
  <p:tag name="KSO_WM_UNIT_LINE_FORE_SCHEMECOLOR_INDEX_2_BRIGHTNESS" val="0"/>
  <p:tag name="KSO_WM_UNIT_LINE_FORE_SCHEMECOLOR_INDEX_2_POS" val="1"/>
  <p:tag name="KSO_WM_UNIT_LINE_FORE_SCHEMECOLOR_INDEX_2_TRANS" val="0"/>
  <p:tag name="KSO_WM_UNIT_LINE_GRADIENT_ANGLE" val="0"/>
  <p:tag name="KSO_WM_UNIT_LINE_GRADIENT_DIRECTION" val="3"/>
  <p:tag name="KSO_WM_UNIT_LINE_GRADIENT_TYPE" val="0"/>
  <p:tag name="KSO_WM_UNIT_TEXT_FILL_FORE_SCHEMECOLOR_INDEX" val="2"/>
  <p:tag name="KSO_WM_UNIT_TEXT_FILL_FORE_SCHEMECOLOR_INDEX_BRIGHTNESS" val="0"/>
  <p:tag name="KSO_WM_UNIT_TEXT_FILL_TYPE" val="1"/>
  <p:tag name="KSO_WM_UNIT_TYPE" val="l_h_i"/>
  <p:tag name="KSO_WM_UNIT_USESOURCEFORMAT_APPLY" val="1"/>
  <p:tag name="KSO_WM_UNIT_VALUE" val="1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CHIP_DECFILLPROP" val="[]"/>
  <p:tag name="KSO_WM_CHIP_FILLPROP" val="[[{&quot;text_align&quot;:&quot;ct&quot;,&quot;text_direction&quot;:&quot;horizontal&quot;,&quot;support_big_font&quot;:false,&quot;fill_id&quot;:&quot;ddcf2610c0ac4b45bec7e29ab0ab1f83&quot;,&quot;fill_align&quot;:&quot;ct&quot;,&quot;chip_types&quot;:[&quot;header&quot;]},{&quot;text_align&quot;:&quot;lm&quot;,&quot;text_direction&quot;:&quot;horizontal&quot;,&quot;support_features&quot;:[&quot;collage&quot;,&quot;carousel&quot;],&quot;support_big_font&quot;:false,&quot;fill_id&quot;:&quot;f2ad6f8ec5eb4c60ab8a9b497fa44351&quot;,&quot;fill_align&quot;:&quot;cm&quot;,&quot;chip_types&quot;:[&quot;diagram&quot;,&quot;pictext&quot;,&quot;text&quot;,&quot;picture&quot;,&quot;chart&quot;,&quot;table&quot;,&quot;video&quot;]}]]"/>
  <p:tag name="KSO_WM_CHIP_GROUPID" val="5e757e3269be4861f5f8614a"/>
  <p:tag name="KSO_WM_CHIP_INFOS" val="{&quot;type&quot;:0,&quot;layout_type&quot;:&quot;topbottom&quot;,&quot;layout_feature&quot;:1,&quot;aspect_ratio&quot;:&quot;16:9&quot;,&quot;same_font_size&quot;:false,&quot;diagram&quot;:{&quot;type&quot;:[],&quot;direction&quot;:0,&quot;isSupportDecBetweenItems&quot;:false},&quot;tags&quot;:{&quot;style&quot;:[&quot;商务&quot;,&quot;简约&quot;,&quot;文艺清新&quot;,&quot;中国风&quot;,&quot;卡通&quot;,&quot;欧美风&quot;,&quot;黑板风&quot;,&quot;渐变风&quot;,&quot;党政风&quot;]},&quot;slide_type&quot;:[&quot;text&quot;]}"/>
  <p:tag name="KSO_WM_CHIP_XID" val="5f607145688f7a6c7bea32a6"/>
  <p:tag name="KSO_WM_SLIDE_BACKGROUND" val="[&quot;belt&quot;]"/>
  <p:tag name="KSO_WM_SLIDE_BACKGROUND_TYPE" val="general"/>
  <p:tag name="KSO_WM_SLIDE_BK_DARK_LIGHT" val="2"/>
  <p:tag name="KSO_WM_SLIDE_CAN_ADD_NAVIGATION" val="1"/>
  <p:tag name="KSO_WM_SLIDE_ID" val="diagram20212303_1"/>
  <p:tag name="KSO_WM_SLIDE_INDEX" val="1"/>
  <p:tag name="KSO_WM_SLIDE_ITEM_CNT" val="0"/>
  <p:tag name="KSO_WM_SLIDE_LAYOUT" val="a_d"/>
  <p:tag name="KSO_WM_SLIDE_LAYOUT_CNT" val="1_1"/>
  <p:tag name="KSO_WM_SLIDE_LAYOUT_INFO" val="{&quot;id&quot;:&quot;2021-04-01T15:36:38&quot;,&quot;maxSize&quot;:{&quot;size1&quot;:30.100000000000001},&quot;minSize&quot;:{&quot;size1&quot;:20.100000000000001},&quot;normalSize&quot;:{&quot;size1&quot;:25.699999999999999},&quot;subLayout&quot;:[{&quot;id&quot;:&quot;2021-04-01T15:36:38&quot;,&quot;margin&quot;:{&quot;bottom&quot;:0.026000002399086952,&quot;left&quot;:1.6929999589920044,&quot;right&quot;:1.6929999589920044,&quot;top&quot;:2.752000093460083},&quot;type&quot;:0},{&quot;id&quot;:&quot;2021-04-01T15:36:38&quot;,&quot;margin&quot;:{&quot;bottom&quot;:1.7280000448226929,&quot;left&quot;:1.6929999589920044,&quot;right&quot;:1.6929999589920044,&quot;top&quot;:0.60900002717971802},&quot;type&quot;:0}],&quot;type&quot;:0}"/>
  <p:tag name="KSO_WM_SLIDE_POSITION" val="0*0"/>
  <p:tag name="KSO_WM_SLIDE_RATIO" val="1.777778"/>
  <p:tag name="KSO_WM_SLIDE_SIZE" val="959*542"/>
  <p:tag name="KSO_WM_SLIDE_SUBTYPE" val="picTxt"/>
  <p:tag name="KSO_WM_SLIDE_SUPPORT_FEATURE_TYPE" val="3"/>
  <p:tag name="KSO_WM_SLIDE_TYPE" val="text"/>
  <p:tag name="KSO_WM_TAG_VERSION" val="1.0"/>
  <p:tag name="KSO_WM_TEMPLATE_ASSEMBLE_GROUPID" val="60656f434054ed1e2fb80686"/>
  <p:tag name="KSO_WM_TEMPLATE_ASSEMBLE_XID" val="60656f434054ed1e2fb80686"/>
  <p:tag name="KSO_WM_TEMPLATE_CATEGORY" val="diagram"/>
  <p:tag name="KSO_WM_TEMPLATE_COLOR_TYPE" val="1"/>
  <p:tag name="KSO_WM_TEMPLATE_INDEX" val="20212303"/>
  <p:tag name="KSO_WM_TEMPLATE_MASTER_TYPE" val="0"/>
  <p:tag name="KSO_WM_TEMPLATE_SUBCATEGORY" val="2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m1-1"/>
  <p:tag name="KSO_WM_TAG_VERSION" val="1.0"/>
  <p:tag name="KSO_WM_TEMPLATE_CATEGORY" val="diagram"/>
  <p:tag name="KSO_WM_TEMPLATE_INDEX" val="20211815"/>
  <p:tag name="KSO_WM_UNIT_COMPATIBLE" val="0"/>
  <p:tag name="KSO_WM_UNIT_DIAGRAM_ISNUMVISUAL" val="0"/>
  <p:tag name="KSO_WM_UNIT_DIAGRAM_ISREFERUNIT" val="0"/>
  <p:tag name="KSO_WM_UNIT_HIGHLIGHT" val="0"/>
  <p:tag name="KSO_WM_UNIT_ID" val="diagram20211815_3*m_h_f*1_1_1"/>
  <p:tag name="KSO_WM_UNIT_INDEX" val="1_1_1"/>
  <p:tag name="KSO_WM_UNIT_LAYERLEVEL" val="1_1_1"/>
  <p:tag name="KSO_WM_UNIT_NOCLEAR" val="0"/>
  <p:tag name="KSO_WM_UNIT_PRESET_TEXT" val="单击此处输入您的正文，准确理解传达您的信息。单击此处输入正文，准确理解传达您的信息。准确理解传达信息。"/>
  <p:tag name="KSO_WM_UNIT_SUBTYPE" val="a"/>
  <p:tag name="KSO_WM_UNIT_TEXT_FILL_FORE_SCHEMECOLOR_INDEX" val="13"/>
  <p:tag name="KSO_WM_UNIT_TEXT_FILL_FORE_SCHEMECOLOR_INDEX_BRIGHTNESS" val="0.25"/>
  <p:tag name="KSO_WM_UNIT_TEXT_FILL_TYPE" val="1"/>
  <p:tag name="KSO_WM_UNIT_TYPE" val="m_h_f"/>
  <p:tag name="KSO_WM_UNIT_USESOURCEFORMAT_APPLY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m1-1"/>
  <p:tag name="KSO_WM_TAG_VERSION" val="1.0"/>
  <p:tag name="KSO_WM_TEMPLATE_CATEGORY" val="diagram"/>
  <p:tag name="KSO_WM_TEMPLATE_INDEX" val="20211815"/>
  <p:tag name="KSO_WM_UNIT_COMPATIBLE" val="0"/>
  <p:tag name="KSO_WM_UNIT_DIAGRAM_ISNUMVISUAL" val="0"/>
  <p:tag name="KSO_WM_UNIT_DIAGRAM_ISREFERUNIT" val="0"/>
  <p:tag name="KSO_WM_UNIT_HIGHLIGHT" val="0"/>
  <p:tag name="KSO_WM_UNIT_ID" val="diagram20211815_3*m_h_f*1_4_1"/>
  <p:tag name="KSO_WM_UNIT_INDEX" val="1_4_1"/>
  <p:tag name="KSO_WM_UNIT_LAYERLEVEL" val="1_1_1"/>
  <p:tag name="KSO_WM_UNIT_NOCLEAR" val="0"/>
  <p:tag name="KSO_WM_UNIT_PRESET_TEXT" val="单击此处输入您的正文，准确理解传达您的信息。单击此处输入正文，准确理解传达您的信息。准确理解传达信息。"/>
  <p:tag name="KSO_WM_UNIT_SUBTYPE" val="a"/>
  <p:tag name="KSO_WM_UNIT_TEXT_FILL_FORE_SCHEMECOLOR_INDEX" val="13"/>
  <p:tag name="KSO_WM_UNIT_TEXT_FILL_FORE_SCHEMECOLOR_INDEX_BRIGHTNESS" val="0.25"/>
  <p:tag name="KSO_WM_UNIT_TEXT_FILL_TYPE" val="1"/>
  <p:tag name="KSO_WM_UNIT_TYPE" val="m_h_f"/>
  <p:tag name="KSO_WM_UNIT_USESOURCEFORMAT_APPLY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m1-1"/>
  <p:tag name="KSO_WM_TAG_VERSION" val="1.0"/>
  <p:tag name="KSO_WM_TEMPLATE_CATEGORY" val="diagram"/>
  <p:tag name="KSO_WM_TEMPLATE_INDEX" val="20211815"/>
  <p:tag name="KSO_WM_UNIT_COMPATIBLE" val="0"/>
  <p:tag name="KSO_WM_UNIT_DIAGRAM_ISNUMVISUAL" val="0"/>
  <p:tag name="KSO_WM_UNIT_DIAGRAM_ISREFERUNIT" val="0"/>
  <p:tag name="KSO_WM_UNIT_HIGHLIGHT" val="0"/>
  <p:tag name="KSO_WM_UNIT_ID" val="diagram20211815_3*m_h_f*1_2_1"/>
  <p:tag name="KSO_WM_UNIT_INDEX" val="1_2_1"/>
  <p:tag name="KSO_WM_UNIT_LAYERLEVEL" val="1_1_1"/>
  <p:tag name="KSO_WM_UNIT_NOCLEAR" val="0"/>
  <p:tag name="KSO_WM_UNIT_PRESET_TEXT" val="单击此处输入您的正文，准确理解传达您的信息。单击此处输入正文，准确理解传达您的信息。准确理解传达信息。"/>
  <p:tag name="KSO_WM_UNIT_SUBTYPE" val="a"/>
  <p:tag name="KSO_WM_UNIT_TEXT_FILL_FORE_SCHEMECOLOR_INDEX" val="13"/>
  <p:tag name="KSO_WM_UNIT_TEXT_FILL_FORE_SCHEMECOLOR_INDEX_BRIGHTNESS" val="0.25"/>
  <p:tag name="KSO_WM_UNIT_TEXT_FILL_TYPE" val="1"/>
  <p:tag name="KSO_WM_UNIT_TYPE" val="m_h_f"/>
  <p:tag name="KSO_WM_UNIT_USESOURCEFORMAT_APPLY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d0f4f42dc0304173a17972520d4461d7"/>
  <p:tag name="KSO_WM_BEAUTIFY_FLAG" val="#wm#"/>
  <p:tag name="KSO_WM_CHIP_GROUPID" val="60b9dd2f65103b6cf1b285d5"/>
  <p:tag name="KSO_WM_CHIP_XID" val="60b9dd2f65103b6cf1b285d6"/>
  <p:tag name="KSO_WM_DIAGRAM_GROUP_CODE" val="l1-1"/>
  <p:tag name="KSO_WM_TAG_VERSION" val="1.0"/>
  <p:tag name="KSO_WM_TEMPLATE_CATEGORY" val="diagram"/>
  <p:tag name="KSO_WM_TEMPLATE_INDEX" val="20219259"/>
  <p:tag name="KSO_WM_UNIT_COMPATIBLE" val="0"/>
  <p:tag name="KSO_WM_UNIT_DIAGRAM_ISNUMVISUAL" val="0"/>
  <p:tag name="KSO_WM_UNIT_DIAGRAM_ISREFERUNIT" val="0"/>
  <p:tag name="KSO_WM_UNIT_FILL_FORE_SCHEMECOLOR_INDEX_1" val="5"/>
  <p:tag name="KSO_WM_UNIT_FILL_FORE_SCHEMECOLOR_INDEX_1_BRIGHTNESS" val="0"/>
  <p:tag name="KSO_WM_UNIT_FILL_FORE_SCHEMECOLOR_INDEX_1_POS" val="0"/>
  <p:tag name="KSO_WM_UNIT_FILL_FORE_SCHEMECOLOR_INDEX_1_TRANS" val="0.2"/>
  <p:tag name="KSO_WM_UNIT_FILL_FORE_SCHEMECOLOR_INDEX_2" val="5"/>
  <p:tag name="KSO_WM_UNIT_FILL_FORE_SCHEMECOLOR_INDEX_2_BRIGHTNESS" val="0.95"/>
  <p:tag name="KSO_WM_UNIT_FILL_FORE_SCHEMECOLOR_INDEX_2_POS" val="1"/>
  <p:tag name="KSO_WM_UNIT_FILL_FORE_SCHEMECOLOR_INDEX_2_TRANS" val="1"/>
  <p:tag name="KSO_WM_UNIT_FILL_GRADIENT_ANGLE" val="180"/>
  <p:tag name="KSO_WM_UNIT_FILL_GRADIENT_DIRECTION" val="4"/>
  <p:tag name="KSO_WM_UNIT_FILL_GRADIENT_TYPE" val="0"/>
  <p:tag name="KSO_WM_UNIT_FILL_TYPE" val="3"/>
  <p:tag name="KSO_WM_UNIT_HIGHLIGHT" val="0"/>
  <p:tag name="KSO_WM_UNIT_ID" val="diagram20219259_2*l_h_i*1_1_1"/>
  <p:tag name="KSO_WM_UNIT_INDEX" val="1_1_1"/>
  <p:tag name="KSO_WM_UNIT_LAYERLEVEL" val="1_1_1"/>
  <p:tag name="KSO_WM_UNIT_TEXT_FILL_FORE_SCHEMECOLOR_INDEX" val="2"/>
  <p:tag name="KSO_WM_UNIT_TEXT_FILL_FORE_SCHEMECOLOR_INDEX_BRIGHTNESS" val="0"/>
  <p:tag name="KSO_WM_UNIT_TEXT_FILL_TYPE" val="1"/>
  <p:tag name="KSO_WM_UNIT_TYPE" val="l_h_i"/>
  <p:tag name="KSO_WM_UNIT_USESOURCEFORMAT_APPLY" val="1"/>
  <p:tag name="KSO_WM_UNIT_VALUE" val="3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DIAGRAM_GROUP_CODE" val="m1-1"/>
  <p:tag name="KSO_WM_TAG_VERSION" val="1.0"/>
  <p:tag name="KSO_WM_TEMPLATE_CATEGORY" val="diagram"/>
  <p:tag name="KSO_WM_TEMPLATE_INDEX" val="20211815"/>
  <p:tag name="KSO_WM_UNIT_COMPATIBLE" val="0"/>
  <p:tag name="KSO_WM_UNIT_DIAGRAM_ISNUMVISUAL" val="0"/>
  <p:tag name="KSO_WM_UNIT_DIAGRAM_ISREFERUNIT" val="0"/>
  <p:tag name="KSO_WM_UNIT_HIGHLIGHT" val="0"/>
  <p:tag name="KSO_WM_UNIT_ID" val="diagram20211815_3*m_h_f*1_3_1"/>
  <p:tag name="KSO_WM_UNIT_INDEX" val="1_3_1"/>
  <p:tag name="KSO_WM_UNIT_LAYERLEVEL" val="1_1_1"/>
  <p:tag name="KSO_WM_UNIT_NOCLEAR" val="0"/>
  <p:tag name="KSO_WM_UNIT_PRESET_TEXT" val="单击此处输入您的正文，准确理解传达您的信息。单击此处输入正文，准确理解传达您的信息。准确理解传达信息。"/>
  <p:tag name="KSO_WM_UNIT_SUBTYPE" val="a"/>
  <p:tag name="KSO_WM_UNIT_TEXT_FILL_FORE_SCHEMECOLOR_INDEX" val="13"/>
  <p:tag name="KSO_WM_UNIT_TEXT_FILL_FORE_SCHEMECOLOR_INDEX_BRIGHTNESS" val="0.25"/>
  <p:tag name="KSO_WM_UNIT_TEXT_FILL_TYPE" val="1"/>
  <p:tag name="KSO_WM_UNIT_TYPE" val="m_h_f"/>
  <p:tag name="KSO_WM_UNIT_USESOURCEFORMAT_APPLY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d0f4f42dc0304173a17972520d4461d7"/>
  <p:tag name="KSO_WM_BEAUTIFY_FLAG" val="#wm#"/>
  <p:tag name="KSO_WM_CHIP_GROUPID" val="60b9dd2f65103b6cf1b285d5"/>
  <p:tag name="KSO_WM_CHIP_XID" val="60b9dd2f65103b6cf1b285d6"/>
  <p:tag name="KSO_WM_DIAGRAM_GROUP_CODE" val="l1-1"/>
  <p:tag name="KSO_WM_TAG_VERSION" val="1.0"/>
  <p:tag name="KSO_WM_TEMPLATE_CATEGORY" val="diagram"/>
  <p:tag name="KSO_WM_TEMPLATE_INDEX" val="20219259"/>
  <p:tag name="KSO_WM_UNIT_COMPATIBLE" val="0"/>
  <p:tag name="KSO_WM_UNIT_DIAGRAM_ISNUMVISUAL" val="0"/>
  <p:tag name="KSO_WM_UNIT_DIAGRAM_ISREFERUNIT" val="0"/>
  <p:tag name="KSO_WM_UNIT_FILL_FORE_SCHEMECOLOR_INDEX_1" val="5"/>
  <p:tag name="KSO_WM_UNIT_FILL_FORE_SCHEMECOLOR_INDEX_1_BRIGHTNESS" val="0"/>
  <p:tag name="KSO_WM_UNIT_FILL_FORE_SCHEMECOLOR_INDEX_1_POS" val="0"/>
  <p:tag name="KSO_WM_UNIT_FILL_FORE_SCHEMECOLOR_INDEX_1_TRANS" val="0.5"/>
  <p:tag name="KSO_WM_UNIT_FILL_FORE_SCHEMECOLOR_INDEX_2" val="5"/>
  <p:tag name="KSO_WM_UNIT_FILL_FORE_SCHEMECOLOR_INDEX_2_BRIGHTNESS" val="0.95"/>
  <p:tag name="KSO_WM_UNIT_FILL_FORE_SCHEMECOLOR_INDEX_2_POS" val="1"/>
  <p:tag name="KSO_WM_UNIT_FILL_FORE_SCHEMECOLOR_INDEX_2_TRANS" val="1"/>
  <p:tag name="KSO_WM_UNIT_FILL_GRADIENT_ANGLE" val="180"/>
  <p:tag name="KSO_WM_UNIT_FILL_GRADIENT_DIRECTION" val="4"/>
  <p:tag name="KSO_WM_UNIT_FILL_GRADIENT_TYPE" val="0"/>
  <p:tag name="KSO_WM_UNIT_FILL_TYPE" val="3"/>
  <p:tag name="KSO_WM_UNIT_HIGHLIGHT" val="0"/>
  <p:tag name="KSO_WM_UNIT_ID" val="diagram20219259_2*l_h_i*1_1_2"/>
  <p:tag name="KSO_WM_UNIT_INDEX" val="1_1_2"/>
  <p:tag name="KSO_WM_UNIT_LAYERLEVEL" val="1_1_1"/>
  <p:tag name="KSO_WM_UNIT_LINE_FILL_TYPE" val="5"/>
  <p:tag name="KSO_WM_UNIT_LINE_FORE_SCHEMECOLOR_INDEX_1" val="5"/>
  <p:tag name="KSO_WM_UNIT_LINE_FORE_SCHEMECOLOR_INDEX_1_BRIGHTNESS" val="1"/>
  <p:tag name="KSO_WM_UNIT_LINE_FORE_SCHEMECOLOR_INDEX_1_POS" val="0"/>
  <p:tag name="KSO_WM_UNIT_LINE_FORE_SCHEMECOLOR_INDEX_1_TRANS" val="0"/>
  <p:tag name="KSO_WM_UNIT_LINE_FORE_SCHEMECOLOR_INDEX_2" val="14"/>
  <p:tag name="KSO_WM_UNIT_LINE_FORE_SCHEMECOLOR_INDEX_2_BRIGHTNESS" val="0"/>
  <p:tag name="KSO_WM_UNIT_LINE_FORE_SCHEMECOLOR_INDEX_2_POS" val="1"/>
  <p:tag name="KSO_WM_UNIT_LINE_FORE_SCHEMECOLOR_INDEX_2_TRANS" val="0"/>
  <p:tag name="KSO_WM_UNIT_LINE_GRADIENT_ANGLE" val="0"/>
  <p:tag name="KSO_WM_UNIT_LINE_GRADIENT_DIRECTION" val="3"/>
  <p:tag name="KSO_WM_UNIT_LINE_GRADIENT_TYPE" val="0"/>
  <p:tag name="KSO_WM_UNIT_TEXT_FILL_FORE_SCHEMECOLOR_INDEX" val="2"/>
  <p:tag name="KSO_WM_UNIT_TEXT_FILL_FORE_SCHEMECOLOR_INDEX_BRIGHTNESS" val="0"/>
  <p:tag name="KSO_WM_UNIT_TEXT_FILL_TYPE" val="1"/>
  <p:tag name="KSO_WM_UNIT_TYPE" val="l_h_i"/>
  <p:tag name="KSO_WM_UNIT_USESOURCEFORMAT_APPLY" val="1"/>
  <p:tag name="KSO_WM_UNIT_VALUE" val="1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d0f4f42dc0304173a17972520d4461d7"/>
  <p:tag name="KSO_WM_BEAUTIFY_FLAG" val="#wm#"/>
  <p:tag name="KSO_WM_CHIP_GROUPID" val="60b9dd2f65103b6cf1b285d5"/>
  <p:tag name="KSO_WM_CHIP_XID" val="60b9dd2f65103b6cf1b285d6"/>
  <p:tag name="KSO_WM_DIAGRAM_GROUP_CODE" val="l1-1"/>
  <p:tag name="KSO_WM_TAG_VERSION" val="1.0"/>
  <p:tag name="KSO_WM_TEMPLATE_CATEGORY" val="diagram"/>
  <p:tag name="KSO_WM_TEMPLATE_INDEX" val="20219259"/>
  <p:tag name="KSO_WM_UNIT_COMPATIBLE" val="0"/>
  <p:tag name="KSO_WM_UNIT_DIAGRAM_ISNUMVISUAL" val="0"/>
  <p:tag name="KSO_WM_UNIT_DIAGRAM_ISREFERUNIT" val="0"/>
  <p:tag name="KSO_WM_UNIT_FILL_FORE_SCHEMECOLOR_INDEX_1" val="5"/>
  <p:tag name="KSO_WM_UNIT_FILL_FORE_SCHEMECOLOR_INDEX_1_BRIGHTNESS" val="0"/>
  <p:tag name="KSO_WM_UNIT_FILL_FORE_SCHEMECOLOR_INDEX_1_POS" val="0"/>
  <p:tag name="KSO_WM_UNIT_FILL_FORE_SCHEMECOLOR_INDEX_1_TRANS" val="0.2"/>
  <p:tag name="KSO_WM_UNIT_FILL_FORE_SCHEMECOLOR_INDEX_2" val="5"/>
  <p:tag name="KSO_WM_UNIT_FILL_FORE_SCHEMECOLOR_INDEX_2_BRIGHTNESS" val="0.95"/>
  <p:tag name="KSO_WM_UNIT_FILL_FORE_SCHEMECOLOR_INDEX_2_POS" val="1"/>
  <p:tag name="KSO_WM_UNIT_FILL_FORE_SCHEMECOLOR_INDEX_2_TRANS" val="1"/>
  <p:tag name="KSO_WM_UNIT_FILL_GRADIENT_ANGLE" val="180"/>
  <p:tag name="KSO_WM_UNIT_FILL_GRADIENT_DIRECTION" val="4"/>
  <p:tag name="KSO_WM_UNIT_FILL_GRADIENT_TYPE" val="0"/>
  <p:tag name="KSO_WM_UNIT_FILL_TYPE" val="3"/>
  <p:tag name="KSO_WM_UNIT_HIGHLIGHT" val="0"/>
  <p:tag name="KSO_WM_UNIT_ID" val="diagram20219259_2*l_h_i*1_1_1"/>
  <p:tag name="KSO_WM_UNIT_INDEX" val="1_1_1"/>
  <p:tag name="KSO_WM_UNIT_LAYERLEVEL" val="1_1_1"/>
  <p:tag name="KSO_WM_UNIT_TEXT_FILL_FORE_SCHEMECOLOR_INDEX" val="2"/>
  <p:tag name="KSO_WM_UNIT_TEXT_FILL_FORE_SCHEMECOLOR_INDEX_BRIGHTNESS" val="0"/>
  <p:tag name="KSO_WM_UNIT_TEXT_FILL_TYPE" val="1"/>
  <p:tag name="KSO_WM_UNIT_TYPE" val="l_h_i"/>
  <p:tag name="KSO_WM_UNIT_USESOURCEFORMAT_APPLY" val="1"/>
  <p:tag name="KSO_WM_UNIT_VALUE" val="3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d0f4f42dc0304173a17972520d4461d7"/>
  <p:tag name="KSO_WM_BEAUTIFY_FLAG" val="#wm#"/>
  <p:tag name="KSO_WM_CHIP_GROUPID" val="60b9dd2f65103b6cf1b285d5"/>
  <p:tag name="KSO_WM_CHIP_XID" val="60b9dd2f65103b6cf1b285d6"/>
  <p:tag name="KSO_WM_DIAGRAM_GROUP_CODE" val="l1-1"/>
  <p:tag name="KSO_WM_TAG_VERSION" val="1.0"/>
  <p:tag name="KSO_WM_TEMPLATE_CATEGORY" val="diagram"/>
  <p:tag name="KSO_WM_TEMPLATE_INDEX" val="20219259"/>
  <p:tag name="KSO_WM_UNIT_COMPATIBLE" val="0"/>
  <p:tag name="KSO_WM_UNIT_DIAGRAM_ISNUMVISUAL" val="0"/>
  <p:tag name="KSO_WM_UNIT_DIAGRAM_ISREFERUNIT" val="0"/>
  <p:tag name="KSO_WM_UNIT_FILL_FORE_SCHEMECOLOR_INDEX_1" val="5"/>
  <p:tag name="KSO_WM_UNIT_FILL_FORE_SCHEMECOLOR_INDEX_1_BRIGHTNESS" val="0"/>
  <p:tag name="KSO_WM_UNIT_FILL_FORE_SCHEMECOLOR_INDEX_1_POS" val="0"/>
  <p:tag name="KSO_WM_UNIT_FILL_FORE_SCHEMECOLOR_INDEX_1_TRANS" val="0.5"/>
  <p:tag name="KSO_WM_UNIT_FILL_FORE_SCHEMECOLOR_INDEX_2" val="5"/>
  <p:tag name="KSO_WM_UNIT_FILL_FORE_SCHEMECOLOR_INDEX_2_BRIGHTNESS" val="0.95"/>
  <p:tag name="KSO_WM_UNIT_FILL_FORE_SCHEMECOLOR_INDEX_2_POS" val="1"/>
  <p:tag name="KSO_WM_UNIT_FILL_FORE_SCHEMECOLOR_INDEX_2_TRANS" val="1"/>
  <p:tag name="KSO_WM_UNIT_FILL_GRADIENT_ANGLE" val="180"/>
  <p:tag name="KSO_WM_UNIT_FILL_GRADIENT_DIRECTION" val="4"/>
  <p:tag name="KSO_WM_UNIT_FILL_GRADIENT_TYPE" val="0"/>
  <p:tag name="KSO_WM_UNIT_FILL_TYPE" val="3"/>
  <p:tag name="KSO_WM_UNIT_HIGHLIGHT" val="0"/>
  <p:tag name="KSO_WM_UNIT_ID" val="diagram20219259_2*l_h_i*1_1_2"/>
  <p:tag name="KSO_WM_UNIT_INDEX" val="1_1_2"/>
  <p:tag name="KSO_WM_UNIT_LAYERLEVEL" val="1_1_1"/>
  <p:tag name="KSO_WM_UNIT_LINE_FILL_TYPE" val="5"/>
  <p:tag name="KSO_WM_UNIT_LINE_FORE_SCHEMECOLOR_INDEX_1" val="5"/>
  <p:tag name="KSO_WM_UNIT_LINE_FORE_SCHEMECOLOR_INDEX_1_BRIGHTNESS" val="1"/>
  <p:tag name="KSO_WM_UNIT_LINE_FORE_SCHEMECOLOR_INDEX_1_POS" val="0"/>
  <p:tag name="KSO_WM_UNIT_LINE_FORE_SCHEMECOLOR_INDEX_1_TRANS" val="0"/>
  <p:tag name="KSO_WM_UNIT_LINE_FORE_SCHEMECOLOR_INDEX_2" val="14"/>
  <p:tag name="KSO_WM_UNIT_LINE_FORE_SCHEMECOLOR_INDEX_2_BRIGHTNESS" val="0"/>
  <p:tag name="KSO_WM_UNIT_LINE_FORE_SCHEMECOLOR_INDEX_2_POS" val="1"/>
  <p:tag name="KSO_WM_UNIT_LINE_FORE_SCHEMECOLOR_INDEX_2_TRANS" val="0"/>
  <p:tag name="KSO_WM_UNIT_LINE_GRADIENT_ANGLE" val="0"/>
  <p:tag name="KSO_WM_UNIT_LINE_GRADIENT_DIRECTION" val="3"/>
  <p:tag name="KSO_WM_UNIT_LINE_GRADIENT_TYPE" val="0"/>
  <p:tag name="KSO_WM_UNIT_TEXT_FILL_FORE_SCHEMECOLOR_INDEX" val="2"/>
  <p:tag name="KSO_WM_UNIT_TEXT_FILL_FORE_SCHEMECOLOR_INDEX_BRIGHTNESS" val="0"/>
  <p:tag name="KSO_WM_UNIT_TEXT_FILL_TYPE" val="1"/>
  <p:tag name="KSO_WM_UNIT_TYPE" val="l_h_i"/>
  <p:tag name="KSO_WM_UNIT_USESOURCEFORMAT_APPLY" val="1"/>
  <p:tag name="KSO_WM_UNIT_VALUE" val="1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d0f4f42dc0304173a17972520d4461d7"/>
  <p:tag name="KSO_WM_BEAUTIFY_FLAG" val="#wm#"/>
  <p:tag name="KSO_WM_CHIP_GROUPID" val="60b9dd2f65103b6cf1b285d5"/>
  <p:tag name="KSO_WM_CHIP_XID" val="60b9dd2f65103b6cf1b285d6"/>
  <p:tag name="KSO_WM_DIAGRAM_GROUP_CODE" val="l1-1"/>
  <p:tag name="KSO_WM_TAG_VERSION" val="1.0"/>
  <p:tag name="KSO_WM_TEMPLATE_CATEGORY" val="diagram"/>
  <p:tag name="KSO_WM_TEMPLATE_INDEX" val="20219259"/>
  <p:tag name="KSO_WM_UNIT_COMPATIBLE" val="0"/>
  <p:tag name="KSO_WM_UNIT_DIAGRAM_ISNUMVISUAL" val="0"/>
  <p:tag name="KSO_WM_UNIT_DIAGRAM_ISREFERUNIT" val="0"/>
  <p:tag name="KSO_WM_UNIT_FILL_FORE_SCHEMECOLOR_INDEX_1" val="5"/>
  <p:tag name="KSO_WM_UNIT_FILL_FORE_SCHEMECOLOR_INDEX_1_BRIGHTNESS" val="0"/>
  <p:tag name="KSO_WM_UNIT_FILL_FORE_SCHEMECOLOR_INDEX_1_POS" val="0"/>
  <p:tag name="KSO_WM_UNIT_FILL_FORE_SCHEMECOLOR_INDEX_1_TRANS" val="0.2"/>
  <p:tag name="KSO_WM_UNIT_FILL_FORE_SCHEMECOLOR_INDEX_2" val="5"/>
  <p:tag name="KSO_WM_UNIT_FILL_FORE_SCHEMECOLOR_INDEX_2_BRIGHTNESS" val="0.95"/>
  <p:tag name="KSO_WM_UNIT_FILL_FORE_SCHEMECOLOR_INDEX_2_POS" val="1"/>
  <p:tag name="KSO_WM_UNIT_FILL_FORE_SCHEMECOLOR_INDEX_2_TRANS" val="1"/>
  <p:tag name="KSO_WM_UNIT_FILL_GRADIENT_ANGLE" val="180"/>
  <p:tag name="KSO_WM_UNIT_FILL_GRADIENT_DIRECTION" val="4"/>
  <p:tag name="KSO_WM_UNIT_FILL_GRADIENT_TYPE" val="0"/>
  <p:tag name="KSO_WM_UNIT_FILL_TYPE" val="3"/>
  <p:tag name="KSO_WM_UNIT_HIGHLIGHT" val="0"/>
  <p:tag name="KSO_WM_UNIT_ID" val="diagram20219259_2*l_h_i*1_1_1"/>
  <p:tag name="KSO_WM_UNIT_INDEX" val="1_1_1"/>
  <p:tag name="KSO_WM_UNIT_LAYERLEVEL" val="1_1_1"/>
  <p:tag name="KSO_WM_UNIT_TEXT_FILL_FORE_SCHEMECOLOR_INDEX" val="2"/>
  <p:tag name="KSO_WM_UNIT_TEXT_FILL_FORE_SCHEMECOLOR_INDEX_BRIGHTNESS" val="0"/>
  <p:tag name="KSO_WM_UNIT_TEXT_FILL_TYPE" val="1"/>
  <p:tag name="KSO_WM_UNIT_TYPE" val="l_h_i"/>
  <p:tag name="KSO_WM_UNIT_USESOURCEFORMAT_APPLY" val="1"/>
  <p:tag name="KSO_WM_UNIT_VALUE" val="3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d0f4f42dc0304173a17972520d4461d7"/>
  <p:tag name="KSO_WM_BEAUTIFY_FLAG" val="#wm#"/>
  <p:tag name="KSO_WM_CHIP_GROUPID" val="60b9dd2f65103b6cf1b285d5"/>
  <p:tag name="KSO_WM_CHIP_XID" val="60b9dd2f65103b6cf1b285d6"/>
  <p:tag name="KSO_WM_DIAGRAM_GROUP_CODE" val="l1-1"/>
  <p:tag name="KSO_WM_TAG_VERSION" val="1.0"/>
  <p:tag name="KSO_WM_TEMPLATE_CATEGORY" val="diagram"/>
  <p:tag name="KSO_WM_TEMPLATE_INDEX" val="20219259"/>
  <p:tag name="KSO_WM_UNIT_COMPATIBLE" val="0"/>
  <p:tag name="KSO_WM_UNIT_DIAGRAM_ISNUMVISUAL" val="0"/>
  <p:tag name="KSO_WM_UNIT_DIAGRAM_ISREFERUNIT" val="0"/>
  <p:tag name="KSO_WM_UNIT_FILL_FORE_SCHEMECOLOR_INDEX_1" val="5"/>
  <p:tag name="KSO_WM_UNIT_FILL_FORE_SCHEMECOLOR_INDEX_1_BRIGHTNESS" val="0"/>
  <p:tag name="KSO_WM_UNIT_FILL_FORE_SCHEMECOLOR_INDEX_1_POS" val="0"/>
  <p:tag name="KSO_WM_UNIT_FILL_FORE_SCHEMECOLOR_INDEX_1_TRANS" val="0.5"/>
  <p:tag name="KSO_WM_UNIT_FILL_FORE_SCHEMECOLOR_INDEX_2" val="5"/>
  <p:tag name="KSO_WM_UNIT_FILL_FORE_SCHEMECOLOR_INDEX_2_BRIGHTNESS" val="0.95"/>
  <p:tag name="KSO_WM_UNIT_FILL_FORE_SCHEMECOLOR_INDEX_2_POS" val="1"/>
  <p:tag name="KSO_WM_UNIT_FILL_FORE_SCHEMECOLOR_INDEX_2_TRANS" val="1"/>
  <p:tag name="KSO_WM_UNIT_FILL_GRADIENT_ANGLE" val="180"/>
  <p:tag name="KSO_WM_UNIT_FILL_GRADIENT_DIRECTION" val="4"/>
  <p:tag name="KSO_WM_UNIT_FILL_GRADIENT_TYPE" val="0"/>
  <p:tag name="KSO_WM_UNIT_FILL_TYPE" val="3"/>
  <p:tag name="KSO_WM_UNIT_HIGHLIGHT" val="0"/>
  <p:tag name="KSO_WM_UNIT_ID" val="diagram20219259_2*l_h_i*1_1_2"/>
  <p:tag name="KSO_WM_UNIT_INDEX" val="1_1_2"/>
  <p:tag name="KSO_WM_UNIT_LAYERLEVEL" val="1_1_1"/>
  <p:tag name="KSO_WM_UNIT_LINE_FILL_TYPE" val="5"/>
  <p:tag name="KSO_WM_UNIT_LINE_FORE_SCHEMECOLOR_INDEX_1" val="5"/>
  <p:tag name="KSO_WM_UNIT_LINE_FORE_SCHEMECOLOR_INDEX_1_BRIGHTNESS" val="1"/>
  <p:tag name="KSO_WM_UNIT_LINE_FORE_SCHEMECOLOR_INDEX_1_POS" val="0"/>
  <p:tag name="KSO_WM_UNIT_LINE_FORE_SCHEMECOLOR_INDEX_1_TRANS" val="0"/>
  <p:tag name="KSO_WM_UNIT_LINE_FORE_SCHEMECOLOR_INDEX_2" val="14"/>
  <p:tag name="KSO_WM_UNIT_LINE_FORE_SCHEMECOLOR_INDEX_2_BRIGHTNESS" val="0"/>
  <p:tag name="KSO_WM_UNIT_LINE_FORE_SCHEMECOLOR_INDEX_2_POS" val="1"/>
  <p:tag name="KSO_WM_UNIT_LINE_FORE_SCHEMECOLOR_INDEX_2_TRANS" val="0"/>
  <p:tag name="KSO_WM_UNIT_LINE_GRADIENT_ANGLE" val="0"/>
  <p:tag name="KSO_WM_UNIT_LINE_GRADIENT_DIRECTION" val="3"/>
  <p:tag name="KSO_WM_UNIT_LINE_GRADIENT_TYPE" val="0"/>
  <p:tag name="KSO_WM_UNIT_TEXT_FILL_FORE_SCHEMECOLOR_INDEX" val="2"/>
  <p:tag name="KSO_WM_UNIT_TEXT_FILL_FORE_SCHEMECOLOR_INDEX_BRIGHTNESS" val="0"/>
  <p:tag name="KSO_WM_UNIT_TEXT_FILL_TYPE" val="1"/>
  <p:tag name="KSO_WM_UNIT_TYPE" val="l_h_i"/>
  <p:tag name="KSO_WM_UNIT_USESOURCEFORMAT_APPLY" val="1"/>
  <p:tag name="KSO_WM_UNIT_VALUE" val="1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d0f4f42dc0304173a17972520d4461d7"/>
  <p:tag name="KSO_WM_BEAUTIFY_FLAG" val="#wm#"/>
  <p:tag name="KSO_WM_CHIP_GROUPID" val="60b9dd2f65103b6cf1b285d5"/>
  <p:tag name="KSO_WM_CHIP_XID" val="60b9dd2f65103b6cf1b285d6"/>
  <p:tag name="KSO_WM_DIAGRAM_GROUP_CODE" val="l1-1"/>
  <p:tag name="KSO_WM_TAG_VERSION" val="1.0"/>
  <p:tag name="KSO_WM_TEMPLATE_CATEGORY" val="diagram"/>
  <p:tag name="KSO_WM_TEMPLATE_INDEX" val="20219259"/>
  <p:tag name="KSO_WM_UNIT_COMPATIBLE" val="0"/>
  <p:tag name="KSO_WM_UNIT_DIAGRAM_ISNUMVISUAL" val="0"/>
  <p:tag name="KSO_WM_UNIT_DIAGRAM_ISREFERUNIT" val="0"/>
  <p:tag name="KSO_WM_UNIT_FILL_FORE_SCHEMECOLOR_INDEX_1" val="5"/>
  <p:tag name="KSO_WM_UNIT_FILL_FORE_SCHEMECOLOR_INDEX_1_BRIGHTNESS" val="0"/>
  <p:tag name="KSO_WM_UNIT_FILL_FORE_SCHEMECOLOR_INDEX_1_POS" val="0"/>
  <p:tag name="KSO_WM_UNIT_FILL_FORE_SCHEMECOLOR_INDEX_1_TRANS" val="0.2"/>
  <p:tag name="KSO_WM_UNIT_FILL_FORE_SCHEMECOLOR_INDEX_2" val="5"/>
  <p:tag name="KSO_WM_UNIT_FILL_FORE_SCHEMECOLOR_INDEX_2_BRIGHTNESS" val="0.95"/>
  <p:tag name="KSO_WM_UNIT_FILL_FORE_SCHEMECOLOR_INDEX_2_POS" val="1"/>
  <p:tag name="KSO_WM_UNIT_FILL_FORE_SCHEMECOLOR_INDEX_2_TRANS" val="1"/>
  <p:tag name="KSO_WM_UNIT_FILL_GRADIENT_ANGLE" val="180"/>
  <p:tag name="KSO_WM_UNIT_FILL_GRADIENT_DIRECTION" val="4"/>
  <p:tag name="KSO_WM_UNIT_FILL_GRADIENT_TYPE" val="0"/>
  <p:tag name="KSO_WM_UNIT_FILL_TYPE" val="3"/>
  <p:tag name="KSO_WM_UNIT_HIGHLIGHT" val="0"/>
  <p:tag name="KSO_WM_UNIT_ID" val="diagram20219259_2*l_h_i*1_1_1"/>
  <p:tag name="KSO_WM_UNIT_INDEX" val="1_1_1"/>
  <p:tag name="KSO_WM_UNIT_LAYERLEVEL" val="1_1_1"/>
  <p:tag name="KSO_WM_UNIT_TEXT_FILL_FORE_SCHEMECOLOR_INDEX" val="2"/>
  <p:tag name="KSO_WM_UNIT_TEXT_FILL_FORE_SCHEMECOLOR_INDEX_BRIGHTNESS" val="0"/>
  <p:tag name="KSO_WM_UNIT_TEXT_FILL_TYPE" val="1"/>
  <p:tag name="KSO_WM_UNIT_TYPE" val="l_h_i"/>
  <p:tag name="KSO_WM_UNIT_USESOURCEFORMAT_APPLY" val="1"/>
  <p:tag name="KSO_WM_UNIT_VALUE" val="3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ASSEMBLE_CHIP_INDEX" val="d0f4f42dc0304173a17972520d4461d7"/>
  <p:tag name="KSO_WM_BEAUTIFY_FLAG" val="#wm#"/>
  <p:tag name="KSO_WM_CHIP_GROUPID" val="60b9dd2f65103b6cf1b285d5"/>
  <p:tag name="KSO_WM_CHIP_XID" val="60b9dd2f65103b6cf1b285d6"/>
  <p:tag name="KSO_WM_DIAGRAM_GROUP_CODE" val="l1-1"/>
  <p:tag name="KSO_WM_TAG_VERSION" val="1.0"/>
  <p:tag name="KSO_WM_TEMPLATE_CATEGORY" val="diagram"/>
  <p:tag name="KSO_WM_TEMPLATE_INDEX" val="20219259"/>
  <p:tag name="KSO_WM_UNIT_COMPATIBLE" val="0"/>
  <p:tag name="KSO_WM_UNIT_DIAGRAM_ISNUMVISUAL" val="0"/>
  <p:tag name="KSO_WM_UNIT_DIAGRAM_ISREFERUNIT" val="0"/>
  <p:tag name="KSO_WM_UNIT_FILL_FORE_SCHEMECOLOR_INDEX_1" val="5"/>
  <p:tag name="KSO_WM_UNIT_FILL_FORE_SCHEMECOLOR_INDEX_1_BRIGHTNESS" val="0"/>
  <p:tag name="KSO_WM_UNIT_FILL_FORE_SCHEMECOLOR_INDEX_1_POS" val="0"/>
  <p:tag name="KSO_WM_UNIT_FILL_FORE_SCHEMECOLOR_INDEX_1_TRANS" val="0.5"/>
  <p:tag name="KSO_WM_UNIT_FILL_FORE_SCHEMECOLOR_INDEX_2" val="5"/>
  <p:tag name="KSO_WM_UNIT_FILL_FORE_SCHEMECOLOR_INDEX_2_BRIGHTNESS" val="0.95"/>
  <p:tag name="KSO_WM_UNIT_FILL_FORE_SCHEMECOLOR_INDEX_2_POS" val="1"/>
  <p:tag name="KSO_WM_UNIT_FILL_FORE_SCHEMECOLOR_INDEX_2_TRANS" val="1"/>
  <p:tag name="KSO_WM_UNIT_FILL_GRADIENT_ANGLE" val="180"/>
  <p:tag name="KSO_WM_UNIT_FILL_GRADIENT_DIRECTION" val="4"/>
  <p:tag name="KSO_WM_UNIT_FILL_GRADIENT_TYPE" val="0"/>
  <p:tag name="KSO_WM_UNIT_FILL_TYPE" val="3"/>
  <p:tag name="KSO_WM_UNIT_HIGHLIGHT" val="0"/>
  <p:tag name="KSO_WM_UNIT_ID" val="diagram20219259_2*l_h_i*1_1_2"/>
  <p:tag name="KSO_WM_UNIT_INDEX" val="1_1_2"/>
  <p:tag name="KSO_WM_UNIT_LAYERLEVEL" val="1_1_1"/>
  <p:tag name="KSO_WM_UNIT_LINE_FILL_TYPE" val="5"/>
  <p:tag name="KSO_WM_UNIT_LINE_FORE_SCHEMECOLOR_INDEX_1" val="5"/>
  <p:tag name="KSO_WM_UNIT_LINE_FORE_SCHEMECOLOR_INDEX_1_BRIGHTNESS" val="1"/>
  <p:tag name="KSO_WM_UNIT_LINE_FORE_SCHEMECOLOR_INDEX_1_POS" val="0"/>
  <p:tag name="KSO_WM_UNIT_LINE_FORE_SCHEMECOLOR_INDEX_1_TRANS" val="0"/>
  <p:tag name="KSO_WM_UNIT_LINE_FORE_SCHEMECOLOR_INDEX_2" val="14"/>
  <p:tag name="KSO_WM_UNIT_LINE_FORE_SCHEMECOLOR_INDEX_2_BRIGHTNESS" val="0"/>
  <p:tag name="KSO_WM_UNIT_LINE_FORE_SCHEMECOLOR_INDEX_2_POS" val="1"/>
  <p:tag name="KSO_WM_UNIT_LINE_FORE_SCHEMECOLOR_INDEX_2_TRANS" val="0"/>
  <p:tag name="KSO_WM_UNIT_LINE_GRADIENT_ANGLE" val="0"/>
  <p:tag name="KSO_WM_UNIT_LINE_GRADIENT_DIRECTION" val="3"/>
  <p:tag name="KSO_WM_UNIT_LINE_GRADIENT_TYPE" val="0"/>
  <p:tag name="KSO_WM_UNIT_TEXT_FILL_FORE_SCHEMECOLOR_INDEX" val="2"/>
  <p:tag name="KSO_WM_UNIT_TEXT_FILL_FORE_SCHEMECOLOR_INDEX_BRIGHTNESS" val="0"/>
  <p:tag name="KSO_WM_UNIT_TEXT_FILL_TYPE" val="1"/>
  <p:tag name="KSO_WM_UNIT_TYPE" val="l_h_i"/>
  <p:tag name="KSO_WM_UNIT_USESOURCEFORMAT_APPLY" val="1"/>
  <p:tag name="KSO_WM_UNIT_VALUE" val="16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4fs15np">
      <a:majorFont>
        <a:latin typeface="Arial"/>
        <a:ea typeface="黑体"/>
        <a:cs typeface="Arial"/>
      </a:majorFont>
      <a:minorFont>
        <a:latin typeface="Arial"/>
        <a:ea typeface="黑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汉仪劲楷简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汉仪劲楷简" charset="-122"/>
        <a:ea typeface="Arial"/>
        <a:cs typeface="Arial"/>
        <a:font script="Jpan" typeface="ＭＳ Ｐゴシック"/>
        <a:font script="Hang" typeface="맑은 고딕"/>
        <a:font script="Hans" typeface="汉仪劲楷简"/>
        <a:font script="Hant" typeface="新細明體"/>
        <a:font script="Arab" typeface="汉仪劲楷简"/>
        <a:font script="Hebr" typeface="汉仪劲楷简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汉仪劲楷简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汉仪劲楷简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汉仪劲楷简" charset="-122"/>
        <a:ea typeface="Arial"/>
        <a:cs typeface="Arial"/>
        <a:font script="Jpan" typeface="ＭＳ Ｐゴシック"/>
        <a:font script="Hang" typeface="맑은 고딕"/>
        <a:font script="Hans" typeface="汉仪劲楷简"/>
        <a:font script="Hant" typeface="新細明體"/>
        <a:font script="Arab" typeface="汉仪劲楷简"/>
        <a:font script="Hebr" typeface="汉仪劲楷简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汉仪劲楷简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1694</Words>
  <Application>Microsoft Office PowerPoint</Application>
  <PresentationFormat>宽屏</PresentationFormat>
  <Paragraphs>192</Paragraphs>
  <Slides>23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23</vt:i4>
      </vt:variant>
    </vt:vector>
  </HeadingPairs>
  <TitlesOfParts>
    <vt:vector size="33" baseType="lpstr">
      <vt:lpstr>Meiryo</vt:lpstr>
      <vt:lpstr>汉仪劲楷简</vt:lpstr>
      <vt:lpstr>黑体</vt:lpstr>
      <vt:lpstr>宋体</vt:lpstr>
      <vt:lpstr>微软雅黑</vt:lpstr>
      <vt:lpstr>Arial</vt:lpstr>
      <vt:lpstr>Calibri</vt:lpstr>
      <vt:lpstr>Calibri Light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4</cp:revision>
  <cp:lastPrinted>2022-09-18T09:18:03Z</cp:lastPrinted>
  <dcterms:created xsi:type="dcterms:W3CDTF">2022-09-18T09:18:03Z</dcterms:created>
  <dcterms:modified xsi:type="dcterms:W3CDTF">2023-03-28T01:16:36Z</dcterms:modified>
</cp:coreProperties>
</file>