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80" r:id="rId2"/>
  </p:sldMasterIdLst>
  <p:notesMasterIdLst>
    <p:notesMasterId r:id="rId19"/>
  </p:notesMasterIdLst>
  <p:sldIdLst>
    <p:sldId id="256" r:id="rId3"/>
    <p:sldId id="436" r:id="rId4"/>
    <p:sldId id="413" r:id="rId5"/>
    <p:sldId id="297" r:id="rId6"/>
    <p:sldId id="325" r:id="rId7"/>
    <p:sldId id="327" r:id="rId8"/>
    <p:sldId id="437" r:id="rId9"/>
    <p:sldId id="301" r:id="rId10"/>
    <p:sldId id="308" r:id="rId11"/>
    <p:sldId id="349" r:id="rId12"/>
    <p:sldId id="438" r:id="rId13"/>
    <p:sldId id="420" r:id="rId14"/>
    <p:sldId id="424" r:id="rId15"/>
    <p:sldId id="426" r:id="rId16"/>
    <p:sldId id="428" r:id="rId17"/>
    <p:sldId id="439" r:id="rId18"/>
  </p:sldIdLst>
  <p:sldSz cx="12192000" cy="6858000"/>
  <p:notesSz cx="6858000" cy="9144000"/>
  <p:custDataLst>
    <p:tags r:id="rId20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990D28"/>
    <a:srgbClr val="D00000"/>
    <a:srgbClr val="EE0000"/>
    <a:srgbClr val="860000"/>
    <a:srgbClr val="FF0505"/>
    <a:srgbClr val="C00000"/>
    <a:srgbClr val="EA0000"/>
    <a:srgbClr val="580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fld id="{D08720D9-5E18-472A-82A8-63CCEE41B624}" type="datetimeFigureOut">
              <a:rPr lang="zh-CN" altLang="en-US"/>
              <a:pPr>
                <a:defRPr/>
              </a:pPr>
              <a:t>2023/4/4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宋体" pitchFamily="2" charset="-122"/>
              </a:defRPr>
            </a:lvl1pPr>
          </a:lstStyle>
          <a:p>
            <a:pPr>
              <a:defRPr/>
            </a:pPr>
            <a:fld id="{8E33BA20-4A3D-4B96-AAB4-0E14E9E02B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2762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89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47865CA0-7013-420D-A768-E929E485F651}" type="slidenum">
              <a:rPr lang="zh-CN" altLang="en-US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62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915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D84CCA74-DE89-47F8-A0FA-E7FDB8442CFF}" type="slidenum">
              <a:rPr lang="zh-CN" altLang="en-US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9527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650D83A3-642F-4BB8-A074-C68C70242D96}" type="slidenum">
              <a:rPr lang="zh-CN" altLang="en-US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535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632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2A6D771C-2571-4F81-B53C-E2CB20CC7E5B}" type="slidenum">
              <a:rPr lang="zh-CN" altLang="en-US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844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EF48B21A-B2BD-42D6-AC04-A0752125B238}" type="slidenum">
              <a:rPr lang="zh-CN" altLang="en-US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9780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C7ABA883-AD9F-4586-BD0E-532C13B275BE}" type="slidenum">
              <a:rPr lang="zh-CN" altLang="en-US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454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593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27791301-AD83-4631-8E51-BF50CF04F56A}" type="slidenum">
              <a:rPr lang="zh-CN" altLang="en-US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3014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6277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99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1063AFDD-41E6-4462-84A4-A00A600B5AD7}" type="slidenum">
              <a:rPr lang="zh-CN" altLang="en-US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1033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461B1504-617D-48A9-B362-D5E67F742F8D}" type="slidenum">
              <a:rPr lang="zh-CN" altLang="en-US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1674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2B06BFC3-FE12-4D1B-AEE0-D8F175F9B388}" type="slidenum">
              <a:rPr lang="zh-CN" altLang="en-US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836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7440FCC7-F20E-44D0-91EB-144F70615E5E}" type="slidenum">
              <a:rPr lang="zh-CN" altLang="en-US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6292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403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5E22AB56-98D5-4CC5-B230-03147C94522D}" type="slidenum">
              <a:rPr lang="zh-CN" altLang="en-US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697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https://www.ypppt.com/</a:t>
            </a:r>
            <a:endParaRPr lang="zh-CN" altLang="en-US" dirty="0" smtClean="0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2B5BF429-642E-4FFF-AC1B-C1671751A9E1}" type="slidenum">
              <a:rPr lang="zh-CN" altLang="en-US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734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710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C40A8621-0F13-49C2-9C1F-195F77595CF6}" type="slidenum">
              <a:rPr lang="zh-CN" altLang="en-US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3666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fld id="{79DB41A9-ACF3-4F0D-BFB4-8A0D8A231D5A}" type="slidenum">
              <a:rPr lang="zh-CN" altLang="en-US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7469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834004"/>
      </p:ext>
    </p:extLst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E5A50E92-991C-44E1-8AC3-2819322680E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532894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9CA0C4A7-A4C4-4EAD-9EEE-BCD39C4592A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7689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54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420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512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556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328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69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47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80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/>
            </a:extLst>
          </p:cNvPr>
          <p:cNvSpPr/>
          <p:nvPr userDrawn="1"/>
        </p:nvSpPr>
        <p:spPr>
          <a:xfrm>
            <a:off x="1273175" y="122238"/>
            <a:ext cx="10960100" cy="2889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" name="矩形 2">
            <a:extLst>
              <a:ext uri="{FF2B5EF4-FFF2-40B4-BE49-F238E27FC236}"/>
            </a:extLst>
          </p:cNvPr>
          <p:cNvSpPr/>
          <p:nvPr userDrawn="1"/>
        </p:nvSpPr>
        <p:spPr>
          <a:xfrm>
            <a:off x="0" y="6794500"/>
            <a:ext cx="12192000" cy="12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4" name="矩形 3">
            <a:extLst>
              <a:ext uri="{FF2B5EF4-FFF2-40B4-BE49-F238E27FC236}"/>
            </a:extLst>
          </p:cNvPr>
          <p:cNvSpPr/>
          <p:nvPr userDrawn="1"/>
        </p:nvSpPr>
        <p:spPr>
          <a:xfrm>
            <a:off x="531813" y="122238"/>
            <a:ext cx="603250" cy="2889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>
            <a:extLst>
              <a:ext uri="{FF2B5EF4-FFF2-40B4-BE49-F238E27FC236}"/>
            </a:extLst>
          </p:cNvPr>
          <p:cNvSpPr/>
          <p:nvPr userDrawn="1"/>
        </p:nvSpPr>
        <p:spPr>
          <a:xfrm>
            <a:off x="0" y="122238"/>
            <a:ext cx="463550" cy="2889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863417"/>
      </p:ext>
    </p:extLst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32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9339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29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5D53F043-10A6-437B-847C-969523228D1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99970683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8222C306-983D-4A17-A2BC-44693DD7C43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6068514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58F5E1E0-E66B-4B47-B803-6681B024EF8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185218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A96B1F22-C9D6-4500-BAA4-663152A7B4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4081270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F636ECED-1E58-4A45-AD68-FAA256DCF6F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6880329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686DACDA-7045-426F-97EE-8FF83F0C2DC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4005487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ea typeface="宋体" pitchFamily="2" charset="-122"/>
              </a:defRPr>
            </a:lvl1pPr>
          </a:lstStyle>
          <a:p>
            <a:pPr>
              <a:defRPr/>
            </a:pPr>
            <a:fld id="{30F69244-2BEA-4E2E-B995-981BEBAC6DE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2046728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>
            <a:extLst>
              <a:ext uri="{FF2B5EF4-FFF2-40B4-BE49-F238E27FC236}"/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6E5758D-A3C3-4E88-8AC0-22500507BD7E}" type="datetimeFigureOut">
              <a:rPr lang="zh-CN" alt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2023/4/4</a:t>
            </a:fld>
            <a:endParaRPr lang="zh-CN" altLang="en-US" b="0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b="0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A4E786F-588D-4932-A7B2-AE3451FA4ACA}" type="slidenum">
              <a:rPr lang="zh-CN" altLang="en-US" b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宋体" panose="02010600030101010101" pitchFamily="2" charset="-122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 b="0">
              <a:solidFill>
                <a:prstClr val="black">
                  <a:tint val="75000"/>
                </a:prstClr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514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" y="0"/>
            <a:ext cx="1219199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圆角矩形 4">
            <a:extLst>
              <a:ext uri="{FF2B5EF4-FFF2-40B4-BE49-F238E27FC236}"/>
            </a:extLst>
          </p:cNvPr>
          <p:cNvSpPr/>
          <p:nvPr/>
        </p:nvSpPr>
        <p:spPr>
          <a:xfrm>
            <a:off x="4825496" y="3983038"/>
            <a:ext cx="2480651" cy="639762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293" name="文本框 5"/>
          <p:cNvSpPr txBox="1">
            <a:spLocks noChangeArrowheads="1"/>
          </p:cNvSpPr>
          <p:nvPr/>
        </p:nvSpPr>
        <p:spPr bwMode="auto">
          <a:xfrm>
            <a:off x="3548063" y="4099273"/>
            <a:ext cx="4802187" cy="407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marL="342900" lvl="0" indent="-342900" algn="ctr">
              <a:lnSpc>
                <a:spcPct val="110000"/>
              </a:lnSpc>
            </a:pPr>
            <a:r>
              <a:rPr lang="zh-CN" altLang="en-US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>
            <a:extLst>
              <a:ext uri="{FF2B5EF4-FFF2-40B4-BE49-F238E27FC236}"/>
            </a:extLst>
          </p:cNvPr>
          <p:cNvSpPr/>
          <p:nvPr/>
        </p:nvSpPr>
        <p:spPr>
          <a:xfrm>
            <a:off x="3995738" y="4572000"/>
            <a:ext cx="8083550" cy="1930400"/>
          </a:xfrm>
          <a:prstGeom prst="parallelogram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24579" name="Picture 2" descr="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900" y="4073525"/>
            <a:ext cx="6573838" cy="25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文本框 1"/>
          <p:cNvSpPr txBox="1">
            <a:spLocks noChangeArrowheads="1"/>
          </p:cNvSpPr>
          <p:nvPr/>
        </p:nvSpPr>
        <p:spPr bwMode="auto">
          <a:xfrm>
            <a:off x="7551738" y="5272088"/>
            <a:ext cx="44259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CN" altLang="en-US" sz="280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宿舍失火的逃生和自救</a:t>
            </a:r>
          </a:p>
        </p:txBody>
      </p:sp>
      <p:grpSp>
        <p:nvGrpSpPr>
          <p:cNvPr id="2" name="组合 1"/>
          <p:cNvGrpSpPr>
            <a:grpSpLocks/>
          </p:cNvGrpSpPr>
          <p:nvPr/>
        </p:nvGrpSpPr>
        <p:grpSpPr bwMode="auto">
          <a:xfrm>
            <a:off x="779463" y="714375"/>
            <a:ext cx="10926762" cy="3109913"/>
            <a:chOff x="779463" y="714375"/>
            <a:chExt cx="10926762" cy="3109913"/>
          </a:xfrm>
        </p:grpSpPr>
        <p:sp>
          <p:nvSpPr>
            <p:cNvPr id="22534" name="矩形 2"/>
            <p:cNvSpPr>
              <a:spLocks noChangeArrowheads="1"/>
            </p:cNvSpPr>
            <p:nvPr/>
          </p:nvSpPr>
          <p:spPr bwMode="auto">
            <a:xfrm>
              <a:off x="993775" y="714375"/>
              <a:ext cx="10712450" cy="3109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火势初起时，立即用自来水，湿毛巾灭火自救，如火势已大，要立即撤离火场；</a:t>
              </a:r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迅速拨打火警电话“</a:t>
              </a:r>
              <a:r>
                <a:rPr lang="en-US" altLang="zh-CN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119”</a:t>
              </a:r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；</a:t>
              </a:r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/>
              </a:r>
              <a:b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宿舍充斥大量烟气时，撤离时可用湿毛巾捂住鼻口，并弯腰低姿势快行；</a:t>
              </a:r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/>
              </a:r>
              <a:b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一层宿舍失火，烟火封住出口时，可从窗口跳出去。二、三层宿舍失火，烟火封住门口时，可用床单、被套、窗帘制成安全绳，从窗口缓缓下滑；</a:t>
              </a:r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/>
              </a:r>
              <a:b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别的宿舍着火，火势尚未控制楼道时，应立即离开宿舍，迅速通过安全通道向外疏散。从高层宿舍下撤时，不要乘电梯；</a:t>
              </a:r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/>
              </a:r>
              <a:b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当烟火封住下撤楼道、大门时，可撤往楼顶平台，等待救援；</a:t>
              </a:r>
              <a:endParaRPr lang="en-US" altLang="zh-CN" sz="1400" b="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  <a:t/>
              </a:r>
              <a:br>
                <a:rPr lang="zh-CN" altLang="en-US" sz="1400" dirty="0">
                  <a:latin typeface="微软雅黑" pitchFamily="34" charset="-122"/>
                  <a:ea typeface="微软雅黑" pitchFamily="34" charset="-122"/>
                </a:rPr>
              </a:br>
              <a:r>
                <a:rPr lang="zh-CN" altLang="en-US" sz="1400" b="0" dirty="0">
                  <a:solidFill>
                    <a:srgbClr val="000000"/>
                  </a:solidFill>
                  <a:latin typeface="微软雅黑" pitchFamily="34" charset="-122"/>
                  <a:ea typeface="微软雅黑" pitchFamily="34" charset="-122"/>
                </a:rPr>
                <a:t>当烟火封住宿舍门时，应将宿舍门紧闭，用衣被堵塞门缝，防止烟气侵入，等待救援。</a:t>
              </a:r>
              <a:endParaRPr lang="zh-CN" altLang="en-US" sz="14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8" name="平行四边形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801688"/>
              <a:ext cx="107950" cy="71437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平行四边形 1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3514725"/>
              <a:ext cx="107950" cy="73025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平行四边形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1255713"/>
              <a:ext cx="107950" cy="71437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平行四边形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1709738"/>
              <a:ext cx="107950" cy="73025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8" name="平行四边形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2165350"/>
              <a:ext cx="107950" cy="71438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9" name="平行四边形 18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2619375"/>
              <a:ext cx="107950" cy="71438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0" name="平行四边形 1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79463" y="3073400"/>
              <a:ext cx="107950" cy="71438"/>
            </a:xfrm>
            <a:prstGeom prst="parallelogram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5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17688"/>
            <a:ext cx="121920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8297863" y="5438775"/>
            <a:ext cx="4619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en-US" b="0"/>
          </a:p>
        </p:txBody>
      </p:sp>
      <p:sp>
        <p:nvSpPr>
          <p:cNvPr id="30723" name="内容占位符 2"/>
          <p:cNvSpPr>
            <a:spLocks noChangeArrowheads="1"/>
          </p:cNvSpPr>
          <p:nvPr/>
        </p:nvSpPr>
        <p:spPr bwMode="auto">
          <a:xfrm>
            <a:off x="2366963" y="3228975"/>
            <a:ext cx="8524875" cy="1100138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en-US" sz="5400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家庭火灾逃生</a:t>
            </a:r>
            <a:endParaRPr lang="en-US" altLang="zh-CN" sz="5400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30724" name="图片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2525" y="606425"/>
            <a:ext cx="2660650" cy="267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: 圆角 18">
            <a:extLst>
              <a:ext uri="{FF2B5EF4-FFF2-40B4-BE49-F238E27FC236}"/>
            </a:extLst>
          </p:cNvPr>
          <p:cNvSpPr/>
          <p:nvPr/>
        </p:nvSpPr>
        <p:spPr>
          <a:xfrm>
            <a:off x="4668838" y="2384425"/>
            <a:ext cx="2697162" cy="204311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/>
            </a:extLst>
          </p:cNvPr>
          <p:cNvSpPr/>
          <p:nvPr/>
        </p:nvSpPr>
        <p:spPr>
          <a:xfrm>
            <a:off x="7948613" y="2305050"/>
            <a:ext cx="2697162" cy="2043113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/>
            </a:extLst>
          </p:cNvPr>
          <p:cNvSpPr/>
          <p:nvPr/>
        </p:nvSpPr>
        <p:spPr>
          <a:xfrm>
            <a:off x="1389063" y="2427288"/>
            <a:ext cx="2697162" cy="204311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" name="矩形: 圆角 1">
            <a:extLst>
              <a:ext uri="{FF2B5EF4-FFF2-40B4-BE49-F238E27FC236}"/>
            </a:extLst>
          </p:cNvPr>
          <p:cNvSpPr/>
          <p:nvPr/>
        </p:nvSpPr>
        <p:spPr>
          <a:xfrm>
            <a:off x="0" y="3036888"/>
            <a:ext cx="12192000" cy="711200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29703" name="Picture 7" descr="1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0038" y="2555875"/>
            <a:ext cx="2316162" cy="17780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1751013" y="982663"/>
            <a:ext cx="2668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zh-CN" altLang="en-US" b="0">
                <a:latin typeface="微软雅黑" pitchFamily="34" charset="-122"/>
                <a:ea typeface="微软雅黑" pitchFamily="34" charset="-122"/>
              </a:rPr>
              <a:t>火灾袭来时要迅速逃生，</a:t>
            </a:r>
            <a:endParaRPr lang="en-US" altLang="zh-CN" b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buFont typeface="Arial" charset="0"/>
              <a:buNone/>
            </a:pPr>
            <a:r>
              <a:rPr lang="zh-CN" altLang="en-US" b="0">
                <a:latin typeface="微软雅黑" pitchFamily="34" charset="-122"/>
                <a:ea typeface="微软雅黑" pitchFamily="34" charset="-122"/>
              </a:rPr>
              <a:t>不要贪恋财物。</a:t>
            </a:r>
          </a:p>
        </p:txBody>
      </p:sp>
      <p:sp>
        <p:nvSpPr>
          <p:cNvPr id="9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>
          <a:xfrm>
            <a:off x="4727575" y="5122863"/>
            <a:ext cx="2638425" cy="10906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1800" b="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受到火势威胁时，要当机立断披上浸湿的衣物，被褥等向安全出口方向冲出去。</a:t>
            </a:r>
          </a:p>
        </p:txBody>
      </p:sp>
      <p:pic>
        <p:nvPicPr>
          <p:cNvPr id="10" name="Picture 3" descr="3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2519363"/>
            <a:ext cx="2316162" cy="178276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31754" name="Rectangle 2"/>
          <p:cNvSpPr txBox="1">
            <a:spLocks noChangeArrowheads="1"/>
          </p:cNvSpPr>
          <p:nvPr/>
        </p:nvSpPr>
        <p:spPr bwMode="auto">
          <a:xfrm>
            <a:off x="7948613" y="863600"/>
            <a:ext cx="3373437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zh-CN" altLang="en-US" b="0">
                <a:latin typeface="微软雅黑" pitchFamily="34" charset="-122"/>
                <a:ea typeface="微软雅黑" pitchFamily="34" charset="-122"/>
              </a:rPr>
              <a:t>炉灶附近不放置可燃易燃物品。穿过浓烟逃生时，要尽量使身体贴近地面，并用湿毛巾捂住口鼻。</a:t>
            </a:r>
          </a:p>
        </p:txBody>
      </p:sp>
      <p:pic>
        <p:nvPicPr>
          <p:cNvPr id="12" name="Picture 3" descr="4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39113" y="2446338"/>
            <a:ext cx="2316162" cy="17764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cxnSp>
        <p:nvCxnSpPr>
          <p:cNvPr id="4" name="直接连接符 3">
            <a:extLst>
              <a:ext uri="{FF2B5EF4-FFF2-40B4-BE49-F238E27FC236}"/>
            </a:extLst>
          </p:cNvPr>
          <p:cNvCxnSpPr>
            <a:stCxn id="29703" idx="0"/>
          </p:cNvCxnSpPr>
          <p:nvPr/>
        </p:nvCxnSpPr>
        <p:spPr>
          <a:xfrm flipV="1">
            <a:off x="2728913" y="1868488"/>
            <a:ext cx="3175" cy="68738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/>
            </a:extLst>
          </p:cNvPr>
          <p:cNvCxnSpPr/>
          <p:nvPr/>
        </p:nvCxnSpPr>
        <p:spPr>
          <a:xfrm flipV="1">
            <a:off x="9307513" y="1855788"/>
            <a:ext cx="3175" cy="68738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/>
            </a:extLst>
          </p:cNvPr>
          <p:cNvCxnSpPr/>
          <p:nvPr/>
        </p:nvCxnSpPr>
        <p:spPr>
          <a:xfrm flipV="1">
            <a:off x="5922963" y="4360863"/>
            <a:ext cx="3175" cy="68738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167188" y="3160713"/>
            <a:ext cx="890587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endParaRPr lang="zh-CN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0725150" y="3160713"/>
            <a:ext cx="892175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zh-CN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7423150" y="3128963"/>
            <a:ext cx="892175" cy="46196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zh-CN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直角三角形 5">
            <a:extLst>
              <a:ext uri="{FF2B5EF4-FFF2-40B4-BE49-F238E27FC236}"/>
            </a:extLst>
          </p:cNvPr>
          <p:cNvSpPr/>
          <p:nvPr/>
        </p:nvSpPr>
        <p:spPr>
          <a:xfrm rot="13707617">
            <a:off x="269875" y="3216275"/>
            <a:ext cx="352425" cy="352425"/>
          </a:xfrm>
          <a:custGeom>
            <a:avLst/>
            <a:gdLst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882414 w 882414"/>
              <a:gd name="connsiteY2" fmla="*/ 882414 h 882414"/>
              <a:gd name="connsiteX3" fmla="*/ 0 w 882414"/>
              <a:gd name="connsiteY3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451555 w 882414"/>
              <a:gd name="connsiteY2" fmla="*/ 453436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169333 w 882414"/>
              <a:gd name="connsiteY2" fmla="*/ 713081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414" h="882414">
                <a:moveTo>
                  <a:pt x="0" y="882414"/>
                </a:moveTo>
                <a:lnTo>
                  <a:pt x="0" y="0"/>
                </a:lnTo>
                <a:lnTo>
                  <a:pt x="169333" y="713081"/>
                </a:lnTo>
                <a:lnTo>
                  <a:pt x="882414" y="882414"/>
                </a:lnTo>
                <a:lnTo>
                  <a:pt x="0" y="8824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3" name="组合 6"/>
          <p:cNvGrpSpPr>
            <a:grpSpLocks/>
          </p:cNvGrpSpPr>
          <p:nvPr/>
        </p:nvGrpSpPr>
        <p:grpSpPr bwMode="auto">
          <a:xfrm>
            <a:off x="452438" y="3216275"/>
            <a:ext cx="549275" cy="352425"/>
            <a:chOff x="452326" y="3216394"/>
            <a:chExt cx="549441" cy="351827"/>
          </a:xfrm>
        </p:grpSpPr>
        <p:sp>
          <p:nvSpPr>
            <p:cNvPr id="25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45267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6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64958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8" name="直角三角形 5">
            <a:extLst>
              <a:ext uri="{FF2B5EF4-FFF2-40B4-BE49-F238E27FC236}"/>
            </a:extLst>
          </p:cNvPr>
          <p:cNvSpPr/>
          <p:nvPr/>
        </p:nvSpPr>
        <p:spPr>
          <a:xfrm rot="13707617">
            <a:off x="11159331" y="3239294"/>
            <a:ext cx="352425" cy="350838"/>
          </a:xfrm>
          <a:custGeom>
            <a:avLst/>
            <a:gdLst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882414 w 882414"/>
              <a:gd name="connsiteY2" fmla="*/ 882414 h 882414"/>
              <a:gd name="connsiteX3" fmla="*/ 0 w 882414"/>
              <a:gd name="connsiteY3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451555 w 882414"/>
              <a:gd name="connsiteY2" fmla="*/ 453436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169333 w 882414"/>
              <a:gd name="connsiteY2" fmla="*/ 713081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414" h="882414">
                <a:moveTo>
                  <a:pt x="0" y="882414"/>
                </a:moveTo>
                <a:lnTo>
                  <a:pt x="0" y="0"/>
                </a:lnTo>
                <a:lnTo>
                  <a:pt x="169333" y="713081"/>
                </a:lnTo>
                <a:lnTo>
                  <a:pt x="882414" y="882414"/>
                </a:lnTo>
                <a:lnTo>
                  <a:pt x="0" y="8824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7" name="组合 28"/>
          <p:cNvGrpSpPr>
            <a:grpSpLocks/>
          </p:cNvGrpSpPr>
          <p:nvPr/>
        </p:nvGrpSpPr>
        <p:grpSpPr bwMode="auto">
          <a:xfrm>
            <a:off x="11342688" y="3238500"/>
            <a:ext cx="549275" cy="352425"/>
            <a:chOff x="452326" y="3216394"/>
            <a:chExt cx="549441" cy="351827"/>
          </a:xfrm>
        </p:grpSpPr>
        <p:sp>
          <p:nvSpPr>
            <p:cNvPr id="30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45267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31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64958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5" grpId="0" animBg="1"/>
      <p:bldP spid="2" grpId="0" animBg="1"/>
      <p:bldP spid="31751" grpId="0"/>
      <p:bldP spid="9" grpId="0"/>
      <p:bldP spid="31754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12">
            <a:extLst>
              <a:ext uri="{FF2B5EF4-FFF2-40B4-BE49-F238E27FC236}"/>
            </a:extLst>
          </p:cNvPr>
          <p:cNvSpPr/>
          <p:nvPr/>
        </p:nvSpPr>
        <p:spPr>
          <a:xfrm>
            <a:off x="941388" y="3478213"/>
            <a:ext cx="4573587" cy="22891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矩形: 圆角 13">
            <a:extLst>
              <a:ext uri="{FF2B5EF4-FFF2-40B4-BE49-F238E27FC236}"/>
            </a:extLst>
          </p:cNvPr>
          <p:cNvSpPr/>
          <p:nvPr/>
        </p:nvSpPr>
        <p:spPr>
          <a:xfrm>
            <a:off x="846138" y="868363"/>
            <a:ext cx="4697412" cy="2044700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/>
            </a:extLst>
          </p:cNvPr>
          <p:cNvSpPr/>
          <p:nvPr/>
        </p:nvSpPr>
        <p:spPr>
          <a:xfrm rot="16200000">
            <a:off x="-163513" y="3149601"/>
            <a:ext cx="6683375" cy="711200"/>
          </a:xfrm>
          <a:prstGeom prst="roundRect">
            <a:avLst>
              <a:gd name="adj" fmla="val 1190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60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496050" y="1428750"/>
            <a:ext cx="4171950" cy="922338"/>
          </a:xfrm>
          <a:prstGeom prst="rect">
            <a:avLst/>
          </a:prstGeom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身上着火，千万不要奔跑，可就地打滚或用厚重的衣物压灭火苗。</a:t>
            </a:r>
            <a:b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b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2771" name="Picture 3" descr="5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4263" y="1020763"/>
            <a:ext cx="4230687" cy="17383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pic>
        <p:nvPicPr>
          <p:cNvPr id="4" name="Picture 3" descr="tszj6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71575" y="3654425"/>
            <a:ext cx="4146550" cy="19367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5" name="Rectangle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330950" y="4300538"/>
            <a:ext cx="4502150" cy="646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CN" altLang="en-US" sz="2000" b="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遇火灾不可乘坐电梯，要向安全出口方向逃生。</a:t>
            </a:r>
          </a:p>
        </p:txBody>
      </p:sp>
      <p:grpSp>
        <p:nvGrpSpPr>
          <p:cNvPr id="2" name="组合 6"/>
          <p:cNvGrpSpPr>
            <a:grpSpLocks/>
          </p:cNvGrpSpPr>
          <p:nvPr/>
        </p:nvGrpSpPr>
        <p:grpSpPr bwMode="auto">
          <a:xfrm rot="5400000">
            <a:off x="2978944" y="438944"/>
            <a:ext cx="398462" cy="260350"/>
            <a:chOff x="452326" y="3216394"/>
            <a:chExt cx="549441" cy="351827"/>
          </a:xfrm>
        </p:grpSpPr>
        <p:sp>
          <p:nvSpPr>
            <p:cNvPr id="8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452628" y="3216092"/>
              <a:ext cx="351827" cy="352430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9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649638" y="3216092"/>
              <a:ext cx="351827" cy="352430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grpSp>
        <p:nvGrpSpPr>
          <p:cNvPr id="3" name="组合 9"/>
          <p:cNvGrpSpPr>
            <a:grpSpLocks/>
          </p:cNvGrpSpPr>
          <p:nvPr/>
        </p:nvGrpSpPr>
        <p:grpSpPr bwMode="auto">
          <a:xfrm rot="5400000" flipV="1">
            <a:off x="2967831" y="6358732"/>
            <a:ext cx="422275" cy="271462"/>
            <a:chOff x="452326" y="3216394"/>
            <a:chExt cx="549441" cy="351827"/>
          </a:xfrm>
        </p:grpSpPr>
        <p:sp>
          <p:nvSpPr>
            <p:cNvPr id="11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451985" y="3216735"/>
              <a:ext cx="351827" cy="351147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2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650280" y="3216735"/>
              <a:ext cx="351827" cy="351147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15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959100" y="2854325"/>
            <a:ext cx="820738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zh-CN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文本框 15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949575" y="5632450"/>
            <a:ext cx="820738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zh-CN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6" grpId="0" animBg="1"/>
      <p:bldP spid="25602" grpId="0"/>
      <p:bldP spid="5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/>
            </a:extLst>
          </p:cNvPr>
          <p:cNvSpPr/>
          <p:nvPr/>
        </p:nvSpPr>
        <p:spPr>
          <a:xfrm>
            <a:off x="1543050" y="1058863"/>
            <a:ext cx="5173663" cy="3251200"/>
          </a:xfrm>
          <a:prstGeom prst="roundRect">
            <a:avLst>
              <a:gd name="adj" fmla="val 9723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/>
            </a:extLst>
          </p:cNvPr>
          <p:cNvSpPr/>
          <p:nvPr/>
        </p:nvSpPr>
        <p:spPr>
          <a:xfrm>
            <a:off x="-158750" y="1984375"/>
            <a:ext cx="12350750" cy="1317625"/>
          </a:xfrm>
          <a:prstGeom prst="roundRect">
            <a:avLst>
              <a:gd name="adj" fmla="val 3439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0741025" y="2470150"/>
            <a:ext cx="890588" cy="4619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</a:t>
            </a:r>
            <a:endParaRPr lang="zh-CN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直角三角形 5">
            <a:extLst>
              <a:ext uri="{FF2B5EF4-FFF2-40B4-BE49-F238E27FC236}"/>
            </a:extLst>
          </p:cNvPr>
          <p:cNvSpPr/>
          <p:nvPr/>
        </p:nvSpPr>
        <p:spPr>
          <a:xfrm rot="13707617">
            <a:off x="269875" y="2514600"/>
            <a:ext cx="352425" cy="352425"/>
          </a:xfrm>
          <a:custGeom>
            <a:avLst/>
            <a:gdLst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882414 w 882414"/>
              <a:gd name="connsiteY2" fmla="*/ 882414 h 882414"/>
              <a:gd name="connsiteX3" fmla="*/ 0 w 882414"/>
              <a:gd name="connsiteY3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451555 w 882414"/>
              <a:gd name="connsiteY2" fmla="*/ 453436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169333 w 882414"/>
              <a:gd name="connsiteY2" fmla="*/ 713081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414" h="882414">
                <a:moveTo>
                  <a:pt x="0" y="882414"/>
                </a:moveTo>
                <a:lnTo>
                  <a:pt x="0" y="0"/>
                </a:lnTo>
                <a:lnTo>
                  <a:pt x="169333" y="713081"/>
                </a:lnTo>
                <a:lnTo>
                  <a:pt x="882414" y="882414"/>
                </a:lnTo>
                <a:lnTo>
                  <a:pt x="0" y="8824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2" name="组合 9"/>
          <p:cNvGrpSpPr>
            <a:grpSpLocks/>
          </p:cNvGrpSpPr>
          <p:nvPr/>
        </p:nvGrpSpPr>
        <p:grpSpPr bwMode="auto">
          <a:xfrm>
            <a:off x="452438" y="2514600"/>
            <a:ext cx="549275" cy="352425"/>
            <a:chOff x="452326" y="3216394"/>
            <a:chExt cx="549441" cy="351827"/>
          </a:xfrm>
        </p:grpSpPr>
        <p:sp>
          <p:nvSpPr>
            <p:cNvPr id="11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45267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2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64958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13" name="直角三角形 5">
            <a:extLst>
              <a:ext uri="{FF2B5EF4-FFF2-40B4-BE49-F238E27FC236}"/>
            </a:extLst>
          </p:cNvPr>
          <p:cNvSpPr/>
          <p:nvPr/>
        </p:nvSpPr>
        <p:spPr>
          <a:xfrm rot="13707617">
            <a:off x="11159331" y="2537619"/>
            <a:ext cx="352425" cy="350838"/>
          </a:xfrm>
          <a:custGeom>
            <a:avLst/>
            <a:gdLst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882414 w 882414"/>
              <a:gd name="connsiteY2" fmla="*/ 882414 h 882414"/>
              <a:gd name="connsiteX3" fmla="*/ 0 w 882414"/>
              <a:gd name="connsiteY3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451555 w 882414"/>
              <a:gd name="connsiteY2" fmla="*/ 453436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  <a:gd name="connsiteX0" fmla="*/ 0 w 882414"/>
              <a:gd name="connsiteY0" fmla="*/ 882414 h 882414"/>
              <a:gd name="connsiteX1" fmla="*/ 0 w 882414"/>
              <a:gd name="connsiteY1" fmla="*/ 0 h 882414"/>
              <a:gd name="connsiteX2" fmla="*/ 169333 w 882414"/>
              <a:gd name="connsiteY2" fmla="*/ 713081 h 882414"/>
              <a:gd name="connsiteX3" fmla="*/ 882414 w 882414"/>
              <a:gd name="connsiteY3" fmla="*/ 882414 h 882414"/>
              <a:gd name="connsiteX4" fmla="*/ 0 w 882414"/>
              <a:gd name="connsiteY4" fmla="*/ 882414 h 882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2414" h="882414">
                <a:moveTo>
                  <a:pt x="0" y="882414"/>
                </a:moveTo>
                <a:lnTo>
                  <a:pt x="0" y="0"/>
                </a:lnTo>
                <a:lnTo>
                  <a:pt x="169333" y="713081"/>
                </a:lnTo>
                <a:lnTo>
                  <a:pt x="882414" y="882414"/>
                </a:lnTo>
                <a:lnTo>
                  <a:pt x="0" y="88241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3" name="组合 13"/>
          <p:cNvGrpSpPr>
            <a:grpSpLocks/>
          </p:cNvGrpSpPr>
          <p:nvPr/>
        </p:nvGrpSpPr>
        <p:grpSpPr bwMode="auto">
          <a:xfrm>
            <a:off x="11342688" y="2536825"/>
            <a:ext cx="549275" cy="352425"/>
            <a:chOff x="452326" y="3216394"/>
            <a:chExt cx="549441" cy="351827"/>
          </a:xfrm>
        </p:grpSpPr>
        <p:sp>
          <p:nvSpPr>
            <p:cNvPr id="15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45267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649588" y="3216042"/>
              <a:ext cx="351827" cy="352532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pic>
        <p:nvPicPr>
          <p:cNvPr id="34819" name="Picture 3" descr="tszj7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71650" y="1254125"/>
            <a:ext cx="4718050" cy="2871788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34818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35775" y="2101850"/>
            <a:ext cx="3856038" cy="1200150"/>
          </a:xfrm>
          <a:prstGeom prst="rect">
            <a:avLst/>
          </a:prstGeom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室外着火，门已发热，千万不要开门，以防大火蹿入室内，要用浸湿的被褥，衣物等堵塞门窗缝，并泼水降温。</a:t>
            </a:r>
          </a:p>
        </p:txBody>
      </p:sp>
      <p:cxnSp>
        <p:nvCxnSpPr>
          <p:cNvPr id="17" name="直接连接符 16">
            <a:extLst>
              <a:ext uri="{FF2B5EF4-FFF2-40B4-BE49-F238E27FC236}"/>
            </a:extLst>
          </p:cNvPr>
          <p:cNvCxnSpPr>
            <a:cxnSpLocks/>
          </p:cNvCxnSpPr>
          <p:nvPr/>
        </p:nvCxnSpPr>
        <p:spPr>
          <a:xfrm>
            <a:off x="3425825" y="4857750"/>
            <a:ext cx="4994275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348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: 圆角 29">
            <a:extLst>
              <a:ext uri="{FF2B5EF4-FFF2-40B4-BE49-F238E27FC236}"/>
            </a:extLst>
          </p:cNvPr>
          <p:cNvSpPr/>
          <p:nvPr/>
        </p:nvSpPr>
        <p:spPr>
          <a:xfrm>
            <a:off x="7216775" y="1597025"/>
            <a:ext cx="3856038" cy="2295525"/>
          </a:xfrm>
          <a:prstGeom prst="roundRect">
            <a:avLst>
              <a:gd name="adj" fmla="val 9723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584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60475" y="1466850"/>
            <a:ext cx="3919538" cy="1838325"/>
          </a:xfrm>
          <a:prstGeom prst="rect">
            <a:avLst/>
          </a:prstGeom>
          <a:ex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千万不要盲目跳楼，可利用疏散楼梯、阳台，落水管等逃生自救。也可用绳子可把床单、被套撕成条状成连成绳索，紧栓在窗框、暖气管、铁栏杆等固定物上，用毛巾、布条等保护手心，顺绳滑下，或下到未着火的楼层脱离险境。</a:t>
            </a:r>
          </a:p>
        </p:txBody>
      </p:sp>
      <p:sp>
        <p:nvSpPr>
          <p:cNvPr id="4" name="矩形: 圆角 3">
            <a:extLst>
              <a:ext uri="{FF2B5EF4-FFF2-40B4-BE49-F238E27FC236}"/>
            </a:extLst>
          </p:cNvPr>
          <p:cNvSpPr/>
          <p:nvPr/>
        </p:nvSpPr>
        <p:spPr>
          <a:xfrm>
            <a:off x="1316038" y="3825875"/>
            <a:ext cx="3854450" cy="2293938"/>
          </a:xfrm>
          <a:prstGeom prst="roundRect">
            <a:avLst>
              <a:gd name="adj" fmla="val 9723"/>
            </a:avLst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2" name="组合 14"/>
          <p:cNvGrpSpPr>
            <a:grpSpLocks/>
          </p:cNvGrpSpPr>
          <p:nvPr/>
        </p:nvGrpSpPr>
        <p:grpSpPr bwMode="auto">
          <a:xfrm>
            <a:off x="0" y="2085975"/>
            <a:ext cx="12452350" cy="3675063"/>
            <a:chOff x="0" y="1966960"/>
            <a:chExt cx="12452502" cy="3675350"/>
          </a:xfrm>
        </p:grpSpPr>
        <p:grpSp>
          <p:nvGrpSpPr>
            <p:cNvPr id="32784" name="组合 1"/>
            <p:cNvGrpSpPr>
              <a:grpSpLocks/>
            </p:cNvGrpSpPr>
            <p:nvPr/>
          </p:nvGrpSpPr>
          <p:grpSpPr bwMode="auto">
            <a:xfrm>
              <a:off x="0" y="4325592"/>
              <a:ext cx="6750756" cy="1316718"/>
              <a:chOff x="-29480" y="2043117"/>
              <a:chExt cx="5723466" cy="1316718"/>
            </a:xfrm>
          </p:grpSpPr>
          <p:sp>
            <p:nvSpPr>
              <p:cNvPr id="5" name="矩形: 圆角 4">
                <a:extLst>
                  <a:ext uri="{FF2B5EF4-FFF2-40B4-BE49-F238E27FC236}"/>
                </a:extLst>
              </p:cNvPr>
              <p:cNvSpPr/>
              <p:nvPr/>
            </p:nvSpPr>
            <p:spPr>
              <a:xfrm>
                <a:off x="-29480" y="2043694"/>
                <a:ext cx="5722937" cy="1316141"/>
              </a:xfrm>
              <a:prstGeom prst="roundRect">
                <a:avLst>
                  <a:gd name="adj" fmla="val 3439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7" name="直角三角形 5">
                <a:extLst>
                  <a:ext uri="{FF2B5EF4-FFF2-40B4-BE49-F238E27FC236}"/>
                </a:extLst>
              </p:cNvPr>
              <p:cNvSpPr/>
              <p:nvPr/>
            </p:nvSpPr>
            <p:spPr>
              <a:xfrm rot="13707617">
                <a:off x="270878" y="2515006"/>
                <a:ext cx="350864" cy="351290"/>
              </a:xfrm>
              <a:custGeom>
                <a:avLst/>
                <a:gdLst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882414 w 882414"/>
                  <a:gd name="connsiteY2" fmla="*/ 882414 h 882414"/>
                  <a:gd name="connsiteX3" fmla="*/ 0 w 882414"/>
                  <a:gd name="connsiteY3" fmla="*/ 882414 h 882414"/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451555 w 882414"/>
                  <a:gd name="connsiteY2" fmla="*/ 453436 h 882414"/>
                  <a:gd name="connsiteX3" fmla="*/ 882414 w 882414"/>
                  <a:gd name="connsiteY3" fmla="*/ 882414 h 882414"/>
                  <a:gd name="connsiteX4" fmla="*/ 0 w 882414"/>
                  <a:gd name="connsiteY4" fmla="*/ 882414 h 882414"/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169333 w 882414"/>
                  <a:gd name="connsiteY2" fmla="*/ 713081 h 882414"/>
                  <a:gd name="connsiteX3" fmla="*/ 882414 w 882414"/>
                  <a:gd name="connsiteY3" fmla="*/ 882414 h 882414"/>
                  <a:gd name="connsiteX4" fmla="*/ 0 w 882414"/>
                  <a:gd name="connsiteY4" fmla="*/ 882414 h 882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2414" h="882414">
                    <a:moveTo>
                      <a:pt x="0" y="882414"/>
                    </a:moveTo>
                    <a:lnTo>
                      <a:pt x="0" y="0"/>
                    </a:lnTo>
                    <a:lnTo>
                      <a:pt x="169333" y="713081"/>
                    </a:lnTo>
                    <a:lnTo>
                      <a:pt x="882414" y="882414"/>
                    </a:lnTo>
                    <a:lnTo>
                      <a:pt x="0" y="8824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grpSp>
            <p:nvGrpSpPr>
              <p:cNvPr id="32789" name="组合 7"/>
              <p:cNvGrpSpPr>
                <a:grpSpLocks/>
              </p:cNvGrpSpPr>
              <p:nvPr/>
            </p:nvGrpSpPr>
            <p:grpSpPr bwMode="auto">
              <a:xfrm>
                <a:off x="452326" y="2514560"/>
                <a:ext cx="549441" cy="351827"/>
                <a:chOff x="452326" y="3216394"/>
                <a:chExt cx="549441" cy="351827"/>
              </a:xfrm>
            </p:grpSpPr>
            <p:sp>
              <p:nvSpPr>
                <p:cNvPr id="9" name="直角三角形 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13707617">
                  <a:off x="452579" y="3216841"/>
                  <a:ext cx="350865" cy="351291"/>
                </a:xfrm>
                <a:custGeom>
                  <a:avLst/>
                  <a:gdLst>
                    <a:gd name="connsiteX0" fmla="*/ 0 w 882414"/>
                    <a:gd name="connsiteY0" fmla="*/ 882414 h 882414"/>
                    <a:gd name="connsiteX1" fmla="*/ 0 w 882414"/>
                    <a:gd name="connsiteY1" fmla="*/ 0 h 882414"/>
                    <a:gd name="connsiteX2" fmla="*/ 882414 w 882414"/>
                    <a:gd name="connsiteY2" fmla="*/ 882414 h 882414"/>
                    <a:gd name="connsiteX3" fmla="*/ 0 w 882414"/>
                    <a:gd name="connsiteY3" fmla="*/ 882414 h 882414"/>
                    <a:gd name="connsiteX0" fmla="*/ 0 w 882414"/>
                    <a:gd name="connsiteY0" fmla="*/ 882414 h 882414"/>
                    <a:gd name="connsiteX1" fmla="*/ 0 w 882414"/>
                    <a:gd name="connsiteY1" fmla="*/ 0 h 882414"/>
                    <a:gd name="connsiteX2" fmla="*/ 451555 w 882414"/>
                    <a:gd name="connsiteY2" fmla="*/ 453436 h 882414"/>
                    <a:gd name="connsiteX3" fmla="*/ 882414 w 882414"/>
                    <a:gd name="connsiteY3" fmla="*/ 882414 h 882414"/>
                    <a:gd name="connsiteX4" fmla="*/ 0 w 882414"/>
                    <a:gd name="connsiteY4" fmla="*/ 882414 h 882414"/>
                    <a:gd name="connsiteX0" fmla="*/ 0 w 882414"/>
                    <a:gd name="connsiteY0" fmla="*/ 882414 h 882414"/>
                    <a:gd name="connsiteX1" fmla="*/ 0 w 882414"/>
                    <a:gd name="connsiteY1" fmla="*/ 0 h 882414"/>
                    <a:gd name="connsiteX2" fmla="*/ 169333 w 882414"/>
                    <a:gd name="connsiteY2" fmla="*/ 713081 h 882414"/>
                    <a:gd name="connsiteX3" fmla="*/ 882414 w 882414"/>
                    <a:gd name="connsiteY3" fmla="*/ 882414 h 882414"/>
                    <a:gd name="connsiteX4" fmla="*/ 0 w 882414"/>
                    <a:gd name="connsiteY4" fmla="*/ 882414 h 8824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2414" h="882414">
                      <a:moveTo>
                        <a:pt x="0" y="882414"/>
                      </a:moveTo>
                      <a:lnTo>
                        <a:pt x="0" y="0"/>
                      </a:lnTo>
                      <a:lnTo>
                        <a:pt x="169333" y="713081"/>
                      </a:lnTo>
                      <a:lnTo>
                        <a:pt x="882414" y="882414"/>
                      </a:lnTo>
                      <a:lnTo>
                        <a:pt x="0" y="88241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  <p:sp>
              <p:nvSpPr>
                <p:cNvPr id="10" name="直角三角形 5">
                  <a:extLst>
                    <a:ext uri="{FF2B5EF4-FFF2-40B4-BE49-F238E27FC236}"/>
                  </a:extLst>
                </p:cNvPr>
                <p:cNvSpPr/>
                <p:nvPr/>
              </p:nvSpPr>
              <p:spPr>
                <a:xfrm rot="13707617">
                  <a:off x="650433" y="3216841"/>
                  <a:ext cx="350865" cy="351290"/>
                </a:xfrm>
                <a:custGeom>
                  <a:avLst/>
                  <a:gdLst>
                    <a:gd name="connsiteX0" fmla="*/ 0 w 882414"/>
                    <a:gd name="connsiteY0" fmla="*/ 882414 h 882414"/>
                    <a:gd name="connsiteX1" fmla="*/ 0 w 882414"/>
                    <a:gd name="connsiteY1" fmla="*/ 0 h 882414"/>
                    <a:gd name="connsiteX2" fmla="*/ 882414 w 882414"/>
                    <a:gd name="connsiteY2" fmla="*/ 882414 h 882414"/>
                    <a:gd name="connsiteX3" fmla="*/ 0 w 882414"/>
                    <a:gd name="connsiteY3" fmla="*/ 882414 h 882414"/>
                    <a:gd name="connsiteX0" fmla="*/ 0 w 882414"/>
                    <a:gd name="connsiteY0" fmla="*/ 882414 h 882414"/>
                    <a:gd name="connsiteX1" fmla="*/ 0 w 882414"/>
                    <a:gd name="connsiteY1" fmla="*/ 0 h 882414"/>
                    <a:gd name="connsiteX2" fmla="*/ 451555 w 882414"/>
                    <a:gd name="connsiteY2" fmla="*/ 453436 h 882414"/>
                    <a:gd name="connsiteX3" fmla="*/ 882414 w 882414"/>
                    <a:gd name="connsiteY3" fmla="*/ 882414 h 882414"/>
                    <a:gd name="connsiteX4" fmla="*/ 0 w 882414"/>
                    <a:gd name="connsiteY4" fmla="*/ 882414 h 882414"/>
                    <a:gd name="connsiteX0" fmla="*/ 0 w 882414"/>
                    <a:gd name="connsiteY0" fmla="*/ 882414 h 882414"/>
                    <a:gd name="connsiteX1" fmla="*/ 0 w 882414"/>
                    <a:gd name="connsiteY1" fmla="*/ 0 h 882414"/>
                    <a:gd name="connsiteX2" fmla="*/ 169333 w 882414"/>
                    <a:gd name="connsiteY2" fmla="*/ 713081 h 882414"/>
                    <a:gd name="connsiteX3" fmla="*/ 882414 w 882414"/>
                    <a:gd name="connsiteY3" fmla="*/ 882414 h 882414"/>
                    <a:gd name="connsiteX4" fmla="*/ 0 w 882414"/>
                    <a:gd name="connsiteY4" fmla="*/ 882414 h 8824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82414" h="882414">
                      <a:moveTo>
                        <a:pt x="0" y="882414"/>
                      </a:moveTo>
                      <a:lnTo>
                        <a:pt x="0" y="0"/>
                      </a:lnTo>
                      <a:lnTo>
                        <a:pt x="169333" y="713081"/>
                      </a:lnTo>
                      <a:lnTo>
                        <a:pt x="882414" y="882414"/>
                      </a:lnTo>
                      <a:lnTo>
                        <a:pt x="0" y="88241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/>
                </a:p>
              </p:txBody>
            </p:sp>
          </p:grpSp>
        </p:grpSp>
        <p:sp>
          <p:nvSpPr>
            <p:cNvPr id="17" name="矩形: 圆角 16">
              <a:extLst>
                <a:ext uri="{FF2B5EF4-FFF2-40B4-BE49-F238E27FC236}"/>
              </a:extLst>
            </p:cNvPr>
            <p:cNvSpPr/>
            <p:nvPr/>
          </p:nvSpPr>
          <p:spPr>
            <a:xfrm rot="5400000">
              <a:off x="4781504" y="3405391"/>
              <a:ext cx="3157785" cy="1316054"/>
            </a:xfrm>
            <a:prstGeom prst="roundRect">
              <a:avLst>
                <a:gd name="adj" fmla="val 34390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24" name="矩形: 圆角 2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5702370" y="1966960"/>
              <a:ext cx="6750132" cy="1316141"/>
            </a:xfrm>
            <a:prstGeom prst="roundRect">
              <a:avLst>
                <a:gd name="adj" fmla="val 34390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pic>
        <p:nvPicPr>
          <p:cNvPr id="29" name="Picture 2" descr="jtzh1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288" y="1709738"/>
            <a:ext cx="3529012" cy="206851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34823" name="Rectangle 3"/>
          <p:cNvSpPr>
            <a:spLocks noChangeArrowheads="1"/>
          </p:cNvSpPr>
          <p:nvPr/>
        </p:nvSpPr>
        <p:spPr bwMode="auto">
          <a:xfrm>
            <a:off x="7540625" y="4303713"/>
            <a:ext cx="3498850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zh-CN" altLang="en-US" b="0">
                <a:latin typeface="微软雅黑" pitchFamily="34" charset="-122"/>
                <a:ea typeface="微软雅黑" pitchFamily="34" charset="-122"/>
              </a:rPr>
              <a:t>发现火灾迅速拨打火警电话</a:t>
            </a:r>
            <a:r>
              <a:rPr lang="en-US" altLang="zh-CN" b="0">
                <a:latin typeface="微软雅黑" pitchFamily="34" charset="-122"/>
                <a:ea typeface="微软雅黑" pitchFamily="34" charset="-122"/>
              </a:rPr>
              <a:t>119</a:t>
            </a:r>
            <a:r>
              <a:rPr lang="zh-CN" altLang="en-US" b="0">
                <a:latin typeface="微软雅黑" pitchFamily="34" charset="-122"/>
                <a:ea typeface="微软雅黑" pitchFamily="34" charset="-122"/>
              </a:rPr>
              <a:t>。报警时要讲清详细地址、起火部位，着火物质，火势大小，报警人姓名及电话号码，并派人到路口等候消防车。 </a:t>
            </a:r>
          </a:p>
        </p:txBody>
      </p:sp>
      <p:sp>
        <p:nvSpPr>
          <p:cNvPr id="6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6002338" y="4597400"/>
            <a:ext cx="946150" cy="6461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</a:t>
            </a:r>
            <a:endParaRPr lang="zh-CN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3" name="Picture 3" descr="tszj9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12888" y="3941763"/>
            <a:ext cx="3454400" cy="20637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grpSp>
        <p:nvGrpSpPr>
          <p:cNvPr id="12" name="组合 2"/>
          <p:cNvGrpSpPr>
            <a:grpSpLocks/>
          </p:cNvGrpSpPr>
          <p:nvPr/>
        </p:nvGrpSpPr>
        <p:grpSpPr bwMode="auto">
          <a:xfrm rot="-5400000">
            <a:off x="5886450" y="3289301"/>
            <a:ext cx="947737" cy="468312"/>
            <a:chOff x="11159644" y="2537263"/>
            <a:chExt cx="731740" cy="351828"/>
          </a:xfrm>
        </p:grpSpPr>
        <p:sp>
          <p:nvSpPr>
            <p:cNvPr id="11" name="直角三角形 5">
              <a:extLst>
                <a:ext uri="{FF2B5EF4-FFF2-40B4-BE49-F238E27FC236}"/>
              </a:extLst>
            </p:cNvPr>
            <p:cNvSpPr/>
            <p:nvPr/>
          </p:nvSpPr>
          <p:spPr>
            <a:xfrm rot="13707617">
              <a:off x="11159618" y="2537290"/>
              <a:ext cx="351828" cy="351774"/>
            </a:xfrm>
            <a:custGeom>
              <a:avLst/>
              <a:gdLst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882414 w 882414"/>
                <a:gd name="connsiteY2" fmla="*/ 882414 h 882414"/>
                <a:gd name="connsiteX3" fmla="*/ 0 w 882414"/>
                <a:gd name="connsiteY3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451555 w 882414"/>
                <a:gd name="connsiteY2" fmla="*/ 453436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  <a:gd name="connsiteX0" fmla="*/ 0 w 882414"/>
                <a:gd name="connsiteY0" fmla="*/ 882414 h 882414"/>
                <a:gd name="connsiteX1" fmla="*/ 0 w 882414"/>
                <a:gd name="connsiteY1" fmla="*/ 0 h 882414"/>
                <a:gd name="connsiteX2" fmla="*/ 169333 w 882414"/>
                <a:gd name="connsiteY2" fmla="*/ 713081 h 882414"/>
                <a:gd name="connsiteX3" fmla="*/ 882414 w 882414"/>
                <a:gd name="connsiteY3" fmla="*/ 882414 h 882414"/>
                <a:gd name="connsiteX4" fmla="*/ 0 w 882414"/>
                <a:gd name="connsiteY4" fmla="*/ 882414 h 882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2414" h="882414">
                  <a:moveTo>
                    <a:pt x="0" y="882414"/>
                  </a:moveTo>
                  <a:lnTo>
                    <a:pt x="0" y="0"/>
                  </a:lnTo>
                  <a:lnTo>
                    <a:pt x="169333" y="713081"/>
                  </a:lnTo>
                  <a:lnTo>
                    <a:pt x="882414" y="882414"/>
                  </a:lnTo>
                  <a:lnTo>
                    <a:pt x="0" y="882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grpSp>
          <p:nvGrpSpPr>
            <p:cNvPr id="32781" name="组合 11"/>
            <p:cNvGrpSpPr>
              <a:grpSpLocks/>
            </p:cNvGrpSpPr>
            <p:nvPr/>
          </p:nvGrpSpPr>
          <p:grpSpPr bwMode="auto">
            <a:xfrm>
              <a:off x="11341943" y="2537263"/>
              <a:ext cx="549441" cy="351827"/>
              <a:chOff x="452326" y="3216394"/>
              <a:chExt cx="549441" cy="351827"/>
            </a:xfrm>
          </p:grpSpPr>
          <p:sp>
            <p:nvSpPr>
              <p:cNvPr id="13" name="直角三角形 5">
                <a:extLst>
                  <a:ext uri="{FF2B5EF4-FFF2-40B4-BE49-F238E27FC236}"/>
                </a:extLst>
              </p:cNvPr>
              <p:cNvSpPr/>
              <p:nvPr/>
            </p:nvSpPr>
            <p:spPr>
              <a:xfrm rot="13707617">
                <a:off x="452629" y="3216421"/>
                <a:ext cx="351828" cy="351775"/>
              </a:xfrm>
              <a:custGeom>
                <a:avLst/>
                <a:gdLst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882414 w 882414"/>
                  <a:gd name="connsiteY2" fmla="*/ 882414 h 882414"/>
                  <a:gd name="connsiteX3" fmla="*/ 0 w 882414"/>
                  <a:gd name="connsiteY3" fmla="*/ 882414 h 882414"/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451555 w 882414"/>
                  <a:gd name="connsiteY2" fmla="*/ 453436 h 882414"/>
                  <a:gd name="connsiteX3" fmla="*/ 882414 w 882414"/>
                  <a:gd name="connsiteY3" fmla="*/ 882414 h 882414"/>
                  <a:gd name="connsiteX4" fmla="*/ 0 w 882414"/>
                  <a:gd name="connsiteY4" fmla="*/ 882414 h 882414"/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169333 w 882414"/>
                  <a:gd name="connsiteY2" fmla="*/ 713081 h 882414"/>
                  <a:gd name="connsiteX3" fmla="*/ 882414 w 882414"/>
                  <a:gd name="connsiteY3" fmla="*/ 882414 h 882414"/>
                  <a:gd name="connsiteX4" fmla="*/ 0 w 882414"/>
                  <a:gd name="connsiteY4" fmla="*/ 882414 h 882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2414" h="882414">
                    <a:moveTo>
                      <a:pt x="0" y="882414"/>
                    </a:moveTo>
                    <a:lnTo>
                      <a:pt x="0" y="0"/>
                    </a:lnTo>
                    <a:lnTo>
                      <a:pt x="169333" y="713081"/>
                    </a:lnTo>
                    <a:lnTo>
                      <a:pt x="882414" y="882414"/>
                    </a:lnTo>
                    <a:lnTo>
                      <a:pt x="0" y="8824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4" name="直角三角形 5">
                <a:extLst>
                  <a:ext uri="{FF2B5EF4-FFF2-40B4-BE49-F238E27FC236}"/>
                </a:extLst>
              </p:cNvPr>
              <p:cNvSpPr/>
              <p:nvPr/>
            </p:nvSpPr>
            <p:spPr>
              <a:xfrm rot="13707617">
                <a:off x="649966" y="3216421"/>
                <a:ext cx="351828" cy="351775"/>
              </a:xfrm>
              <a:custGeom>
                <a:avLst/>
                <a:gdLst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882414 w 882414"/>
                  <a:gd name="connsiteY2" fmla="*/ 882414 h 882414"/>
                  <a:gd name="connsiteX3" fmla="*/ 0 w 882414"/>
                  <a:gd name="connsiteY3" fmla="*/ 882414 h 882414"/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451555 w 882414"/>
                  <a:gd name="connsiteY2" fmla="*/ 453436 h 882414"/>
                  <a:gd name="connsiteX3" fmla="*/ 882414 w 882414"/>
                  <a:gd name="connsiteY3" fmla="*/ 882414 h 882414"/>
                  <a:gd name="connsiteX4" fmla="*/ 0 w 882414"/>
                  <a:gd name="connsiteY4" fmla="*/ 882414 h 882414"/>
                  <a:gd name="connsiteX0" fmla="*/ 0 w 882414"/>
                  <a:gd name="connsiteY0" fmla="*/ 882414 h 882414"/>
                  <a:gd name="connsiteX1" fmla="*/ 0 w 882414"/>
                  <a:gd name="connsiteY1" fmla="*/ 0 h 882414"/>
                  <a:gd name="connsiteX2" fmla="*/ 169333 w 882414"/>
                  <a:gd name="connsiteY2" fmla="*/ 713081 h 882414"/>
                  <a:gd name="connsiteX3" fmla="*/ 882414 w 882414"/>
                  <a:gd name="connsiteY3" fmla="*/ 882414 h 882414"/>
                  <a:gd name="connsiteX4" fmla="*/ 0 w 882414"/>
                  <a:gd name="connsiteY4" fmla="*/ 882414 h 8824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82414" h="882414">
                    <a:moveTo>
                      <a:pt x="0" y="882414"/>
                    </a:moveTo>
                    <a:lnTo>
                      <a:pt x="0" y="0"/>
                    </a:lnTo>
                    <a:lnTo>
                      <a:pt x="169333" y="713081"/>
                    </a:lnTo>
                    <a:lnTo>
                      <a:pt x="882414" y="882414"/>
                    </a:lnTo>
                    <a:lnTo>
                      <a:pt x="0" y="88241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</p:grpSp>
      <p:sp>
        <p:nvSpPr>
          <p:cNvPr id="33" name="文本框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1234738" y="2427288"/>
            <a:ext cx="946150" cy="6461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</a:t>
            </a:r>
            <a:endParaRPr lang="zh-CN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842" grpId="0"/>
      <p:bldP spid="4" grpId="0" animBg="1"/>
      <p:bldP spid="34823" grpId="0"/>
      <p:bldP spid="6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b="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b="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b="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b="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b="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b="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b="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b="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b="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b="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515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17688"/>
            <a:ext cx="121920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标题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311650" y="130175"/>
            <a:ext cx="874713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z="8800" b="1" smtClean="0">
                <a:solidFill>
                  <a:srgbClr val="990D28"/>
                </a:solidFill>
                <a:latin typeface="微软雅黑" pitchFamily="34" charset="-122"/>
                <a:ea typeface="微软雅黑" pitchFamily="34" charset="-122"/>
              </a:rPr>
              <a:t>目</a:t>
            </a:r>
          </a:p>
        </p:txBody>
      </p:sp>
      <p:sp>
        <p:nvSpPr>
          <p:cNvPr id="14340" name="内容占位符 2"/>
          <p:cNvSpPr>
            <a:spLocks noGrp="1" noChangeArrowheads="1"/>
          </p:cNvSpPr>
          <p:nvPr>
            <p:ph idx="4294967295"/>
          </p:nvPr>
        </p:nvSpPr>
        <p:spPr bwMode="auto">
          <a:xfrm>
            <a:off x="3776663" y="1770063"/>
            <a:ext cx="4562475" cy="604837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zh-CN" altLang="en-US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火灾事故案例</a:t>
            </a:r>
            <a:endParaRPr lang="en-US" altLang="zh-CN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41" name="圆角矩形 4"/>
          <p:cNvSpPr>
            <a:spLocks noChangeArrowheads="1"/>
          </p:cNvSpPr>
          <p:nvPr/>
        </p:nvSpPr>
        <p:spPr bwMode="auto">
          <a:xfrm>
            <a:off x="3776663" y="2797175"/>
            <a:ext cx="4562475" cy="735013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校园防火常识与疏散逃生</a:t>
            </a:r>
            <a:endParaRPr lang="en-US" altLang="zh-CN" sz="2800" b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42" name="圆角矩形 8"/>
          <p:cNvSpPr>
            <a:spLocks noChangeArrowheads="1"/>
          </p:cNvSpPr>
          <p:nvPr/>
        </p:nvSpPr>
        <p:spPr bwMode="auto">
          <a:xfrm>
            <a:off x="3776663" y="3948113"/>
            <a:ext cx="4562475" cy="735012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家庭火灾逃生</a:t>
            </a:r>
            <a:endParaRPr lang="en-US" altLang="zh-CN" sz="2800" b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43" name="标题 1"/>
          <p:cNvSpPr txBox="1">
            <a:spLocks noChangeArrowheads="1"/>
          </p:cNvSpPr>
          <p:nvPr/>
        </p:nvSpPr>
        <p:spPr bwMode="auto">
          <a:xfrm>
            <a:off x="6605588" y="130175"/>
            <a:ext cx="893762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CN" altLang="en-US" sz="8800">
                <a:solidFill>
                  <a:srgbClr val="990D28"/>
                </a:solidFill>
                <a:latin typeface="微软雅黑" pitchFamily="34" charset="-122"/>
                <a:ea typeface="微软雅黑" pitchFamily="34" charset="-122"/>
              </a:rPr>
              <a:t>录</a:t>
            </a:r>
          </a:p>
        </p:txBody>
      </p:sp>
      <p:pic>
        <p:nvPicPr>
          <p:cNvPr id="14344" name="图片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57538" y="1608138"/>
            <a:ext cx="7620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图片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57538" y="2765425"/>
            <a:ext cx="76200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图片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57538" y="3836988"/>
            <a:ext cx="7620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557196" y="130175"/>
            <a:ext cx="14032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8F8F8"/>
                </a:solidFill>
              </a:rPr>
              <a:t>https://www.ypppt.com/</a:t>
            </a:r>
            <a:endParaRPr lang="zh-CN" altLang="en-US" sz="700" dirty="0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 build="p" animBg="1"/>
      <p:bldP spid="14341" grpId="0" animBg="1"/>
      <p:bldP spid="14342" grpId="0" animBg="1"/>
      <p:bldP spid="143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8297863" y="5438775"/>
            <a:ext cx="4619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en-US" b="0"/>
          </a:p>
        </p:txBody>
      </p:sp>
      <p:sp>
        <p:nvSpPr>
          <p:cNvPr id="16387" name="内容占位符 2"/>
          <p:cNvSpPr>
            <a:spLocks noChangeArrowheads="1"/>
          </p:cNvSpPr>
          <p:nvPr/>
        </p:nvSpPr>
        <p:spPr bwMode="auto">
          <a:xfrm>
            <a:off x="3825875" y="3268663"/>
            <a:ext cx="4933950" cy="1101725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en-US" sz="5400" b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火灾事故案例</a:t>
            </a:r>
            <a:endParaRPr lang="en-US" altLang="zh-CN" sz="5400" b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6388" name="图片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2525" y="606425"/>
            <a:ext cx="2660650" cy="267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63" y="1817688"/>
            <a:ext cx="121920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31838" y="4235450"/>
            <a:ext cx="3194050" cy="95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zh-CN" altLang="en-US" sz="1600" smtClean="0">
                <a:latin typeface="微软雅黑" pitchFamily="34" charset="-122"/>
                <a:ea typeface="微软雅黑" pitchFamily="34" charset="-122"/>
              </a:rPr>
              <a:t>成都公交车发生火灾</a:t>
            </a:r>
            <a:r>
              <a:rPr lang="en-US" altLang="zh-CN" sz="160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160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1600" smtClean="0">
                <a:latin typeface="微软雅黑" pitchFamily="34" charset="-122"/>
                <a:ea typeface="微软雅黑" pitchFamily="34" charset="-122"/>
              </a:rPr>
              <a:t>27</a:t>
            </a:r>
            <a:r>
              <a:rPr lang="zh-CN" altLang="en-US" sz="1600" smtClean="0">
                <a:latin typeface="微软雅黑" pitchFamily="34" charset="-122"/>
                <a:ea typeface="微软雅黑" pitchFamily="34" charset="-122"/>
              </a:rPr>
              <a:t>人死亡</a:t>
            </a:r>
            <a:r>
              <a:rPr lang="en-US" altLang="zh-CN" sz="1600" smtClean="0">
                <a:latin typeface="微软雅黑" pitchFamily="34" charset="-122"/>
                <a:ea typeface="微软雅黑" pitchFamily="34" charset="-122"/>
              </a:rPr>
              <a:t/>
            </a:r>
            <a:br>
              <a:rPr lang="en-US" altLang="zh-CN" sz="1600" smtClean="0">
                <a:latin typeface="微软雅黑" pitchFamily="34" charset="-122"/>
                <a:ea typeface="微软雅黑" pitchFamily="34" charset="-122"/>
              </a:rPr>
            </a:br>
            <a:r>
              <a:rPr lang="en-US" altLang="zh-CN" sz="1600" smtClean="0">
                <a:latin typeface="微软雅黑" pitchFamily="34" charset="-122"/>
                <a:ea typeface="微软雅黑" pitchFamily="34" charset="-122"/>
              </a:rPr>
              <a:t>74</a:t>
            </a:r>
            <a:r>
              <a:rPr lang="zh-CN" altLang="en-US" sz="1600" smtClean="0">
                <a:latin typeface="微软雅黑" pitchFamily="34" charset="-122"/>
                <a:ea typeface="微软雅黑" pitchFamily="34" charset="-122"/>
              </a:rPr>
              <a:t>人受伤</a:t>
            </a:r>
            <a:br>
              <a:rPr lang="zh-CN" altLang="en-US" sz="1600" smtClean="0">
                <a:latin typeface="微软雅黑" pitchFamily="34" charset="-122"/>
                <a:ea typeface="微软雅黑" pitchFamily="34" charset="-122"/>
              </a:rPr>
            </a:br>
            <a:endParaRPr lang="zh-CN" altLang="en-US" sz="160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411" name="Rectangle 2"/>
          <p:cNvSpPr txBox="1">
            <a:spLocks noChangeArrowheads="1"/>
          </p:cNvSpPr>
          <p:nvPr/>
        </p:nvSpPr>
        <p:spPr bwMode="auto">
          <a:xfrm>
            <a:off x="4838700" y="4292600"/>
            <a:ext cx="257968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CN" altLang="zh-CN" sz="1600" b="0">
                <a:latin typeface="微软雅黑" pitchFamily="34" charset="-122"/>
                <a:ea typeface="微软雅黑" pitchFamily="34" charset="-122"/>
              </a:rPr>
              <a:t>上海商学院宿舍起火</a:t>
            </a:r>
            <a:endParaRPr lang="en-US" altLang="zh-CN" sz="1600" b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zh-CN" altLang="zh-CN" sz="1600" b="0">
                <a:latin typeface="微软雅黑" pitchFamily="34" charset="-122"/>
                <a:ea typeface="微软雅黑" pitchFamily="34" charset="-122"/>
              </a:rPr>
              <a:t>   四女生跳楼身亡</a:t>
            </a:r>
          </a:p>
        </p:txBody>
      </p:sp>
      <p:sp>
        <p:nvSpPr>
          <p:cNvPr id="3" name="矩形 2">
            <a:extLst>
              <a:ext uri="{FF2B5EF4-FFF2-40B4-BE49-F238E27FC236}"/>
            </a:extLst>
          </p:cNvPr>
          <p:cNvSpPr/>
          <p:nvPr/>
        </p:nvSpPr>
        <p:spPr>
          <a:xfrm>
            <a:off x="8869363" y="4425950"/>
            <a:ext cx="1416050" cy="314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zh-CN" altLang="zh-CN" sz="1600" b="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火灾后的惨状</a:t>
            </a:r>
            <a:endParaRPr lang="zh-CN" altLang="en-US" sz="1600" b="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grpSp>
        <p:nvGrpSpPr>
          <p:cNvPr id="2" name="组合 15"/>
          <p:cNvGrpSpPr>
            <a:grpSpLocks/>
          </p:cNvGrpSpPr>
          <p:nvPr/>
        </p:nvGrpSpPr>
        <p:grpSpPr bwMode="auto">
          <a:xfrm>
            <a:off x="731838" y="996950"/>
            <a:ext cx="3408362" cy="2486025"/>
            <a:chOff x="719903" y="1795698"/>
            <a:chExt cx="3408025" cy="2486368"/>
          </a:xfrm>
        </p:grpSpPr>
        <p:pic>
          <p:nvPicPr>
            <p:cNvPr id="6147" name="Picture 3" descr="1">
              <a:extLst>
                <a:ext uri="{FF2B5EF4-FFF2-40B4-BE49-F238E27FC236}"/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903" y="1795699"/>
              <a:ext cx="3037170" cy="2486367"/>
            </a:xfrm>
            <a:prstGeom prst="rect">
              <a:avLst/>
            </a:prstGeom>
            <a:noFill/>
            <a:ln>
              <a:noFill/>
            </a:ln>
            <a:effectLst>
              <a:softEdge rad="0"/>
            </a:effectLst>
            <a:scene3d>
              <a:camera prst="orthographicFront"/>
              <a:lightRig rig="threePt" dir="t"/>
            </a:scene3d>
            <a:sp3d prstMaterial="plastic">
              <a:bevelB w="0"/>
            </a:sp3d>
            <a:extLst/>
          </p:spPr>
        </p:pic>
        <p:sp>
          <p:nvSpPr>
            <p:cNvPr id="10" name="矩形 9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3183459" y="1795698"/>
              <a:ext cx="573030" cy="42709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381" name="文本框 14"/>
            <p:cNvSpPr txBox="1">
              <a:spLocks noChangeArrowheads="1"/>
            </p:cNvSpPr>
            <p:nvPr/>
          </p:nvSpPr>
          <p:spPr bwMode="auto">
            <a:xfrm>
              <a:off x="3236677" y="1829858"/>
              <a:ext cx="8912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>
                  <a:solidFill>
                    <a:schemeClr val="bg1"/>
                  </a:solidFill>
                </a:rPr>
                <a:t>01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组合 18"/>
          <p:cNvGrpSpPr>
            <a:grpSpLocks/>
          </p:cNvGrpSpPr>
          <p:nvPr/>
        </p:nvGrpSpPr>
        <p:grpSpPr bwMode="auto">
          <a:xfrm>
            <a:off x="4314825" y="996950"/>
            <a:ext cx="3549650" cy="2486025"/>
            <a:chOff x="4304014" y="1795698"/>
            <a:chExt cx="3548248" cy="2486367"/>
          </a:xfrm>
        </p:grpSpPr>
        <p:pic>
          <p:nvPicPr>
            <p:cNvPr id="5" name="Picture 4" descr="Img260636836">
              <a:extLst>
                <a:ext uri="{FF2B5EF4-FFF2-40B4-BE49-F238E27FC236}"/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4014" y="1795698"/>
              <a:ext cx="3166518" cy="2486367"/>
            </a:xfrm>
            <a:prstGeom prst="rect">
              <a:avLst/>
            </a:prstGeom>
            <a:noFill/>
            <a:ln>
              <a:noFill/>
            </a:ln>
            <a:effectLst>
              <a:softEdge rad="0"/>
            </a:effectLst>
            <a:scene3d>
              <a:camera prst="orthographicFront"/>
              <a:lightRig rig="threePt" dir="t"/>
            </a:scene3d>
            <a:sp3d prstMaterial="plastic"/>
            <a:extLst/>
          </p:spPr>
        </p:pic>
        <p:sp>
          <p:nvSpPr>
            <p:cNvPr id="17" name="矩形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890617" y="1795698"/>
              <a:ext cx="572862" cy="42709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378" name="文本框 20"/>
            <p:cNvSpPr txBox="1">
              <a:spLocks noChangeArrowheads="1"/>
            </p:cNvSpPr>
            <p:nvPr/>
          </p:nvSpPr>
          <p:spPr bwMode="auto">
            <a:xfrm>
              <a:off x="6961011" y="1829858"/>
              <a:ext cx="8912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>
                  <a:solidFill>
                    <a:schemeClr val="bg1"/>
                  </a:solidFill>
                </a:rPr>
                <a:t>02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组合 19"/>
          <p:cNvGrpSpPr>
            <a:grpSpLocks/>
          </p:cNvGrpSpPr>
          <p:nvPr/>
        </p:nvGrpSpPr>
        <p:grpSpPr bwMode="auto">
          <a:xfrm>
            <a:off x="8156575" y="996950"/>
            <a:ext cx="3376613" cy="2486025"/>
            <a:chOff x="8017473" y="1795698"/>
            <a:chExt cx="3376768" cy="2486367"/>
          </a:xfrm>
        </p:grpSpPr>
        <p:pic>
          <p:nvPicPr>
            <p:cNvPr id="8" name="Picture 3" descr="200913143631773">
              <a:extLst>
                <a:ext uri="{FF2B5EF4-FFF2-40B4-BE49-F238E27FC236}"/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17473" y="1795698"/>
              <a:ext cx="2997052" cy="2486367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 prstMaterial="plastic"/>
            <a:extLst/>
          </p:spPr>
        </p:pic>
        <p:sp>
          <p:nvSpPr>
            <p:cNvPr id="18" name="矩形 1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10440109" y="1795698"/>
              <a:ext cx="574701" cy="42709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375" name="文本框 21"/>
            <p:cNvSpPr txBox="1">
              <a:spLocks noChangeArrowheads="1"/>
            </p:cNvSpPr>
            <p:nvPr/>
          </p:nvSpPr>
          <p:spPr bwMode="auto">
            <a:xfrm>
              <a:off x="10502990" y="1841432"/>
              <a:ext cx="8912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charset="0"/>
                  <a:ea typeface="宋体" charset="-122"/>
                </a:defRPr>
              </a:lvl9pPr>
            </a:lstStyle>
            <a:p>
              <a:r>
                <a:rPr lang="en-US" altLang="zh-CN">
                  <a:solidFill>
                    <a:schemeClr val="bg1"/>
                  </a:solidFill>
                </a:rPr>
                <a:t>03</a:t>
              </a:r>
              <a:endParaRPr lang="zh-CN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7416" name="文本框 23"/>
          <p:cNvSpPr txBox="1">
            <a:spLocks noChangeArrowheads="1"/>
          </p:cNvSpPr>
          <p:nvPr/>
        </p:nvSpPr>
        <p:spPr bwMode="auto">
          <a:xfrm>
            <a:off x="1790700" y="3711575"/>
            <a:ext cx="1076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20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案例一</a:t>
            </a:r>
          </a:p>
        </p:txBody>
      </p:sp>
      <p:sp>
        <p:nvSpPr>
          <p:cNvPr id="17417" name="文本框 26"/>
          <p:cNvSpPr txBox="1">
            <a:spLocks noChangeArrowheads="1"/>
          </p:cNvSpPr>
          <p:nvPr/>
        </p:nvSpPr>
        <p:spPr bwMode="auto">
          <a:xfrm>
            <a:off x="9201150" y="3711575"/>
            <a:ext cx="1076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20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案例三</a:t>
            </a:r>
          </a:p>
        </p:txBody>
      </p:sp>
      <p:sp>
        <p:nvSpPr>
          <p:cNvPr id="17418" name="文本框 27"/>
          <p:cNvSpPr txBox="1">
            <a:spLocks noChangeArrowheads="1"/>
          </p:cNvSpPr>
          <p:nvPr/>
        </p:nvSpPr>
        <p:spPr bwMode="auto">
          <a:xfrm>
            <a:off x="5475288" y="3711575"/>
            <a:ext cx="1076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20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案例二</a:t>
            </a:r>
          </a:p>
        </p:txBody>
      </p:sp>
      <p:cxnSp>
        <p:nvCxnSpPr>
          <p:cNvPr id="29" name="直接连接符 28">
            <a:extLst>
              <a:ext uri="{FF2B5EF4-FFF2-40B4-BE49-F238E27FC236}"/>
            </a:extLst>
          </p:cNvPr>
          <p:cNvCxnSpPr/>
          <p:nvPr/>
        </p:nvCxnSpPr>
        <p:spPr>
          <a:xfrm>
            <a:off x="1412875" y="5365750"/>
            <a:ext cx="922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/>
      <p:bldP spid="3" grpId="0"/>
      <p:bldP spid="17416" grpId="0"/>
      <p:bldP spid="17417" grpId="0"/>
      <p:bldP spid="174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73638" y="819150"/>
            <a:ext cx="2994025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zh-CN" sz="2800" b="1" dirty="0" smtClean="0">
                <a:latin typeface="微软雅黑" pitchFamily="34" charset="-122"/>
                <a:ea typeface="微软雅黑" pitchFamily="34" charset="-122"/>
              </a:rPr>
              <a:t>疏散指示标志</a:t>
            </a:r>
          </a:p>
        </p:txBody>
      </p:sp>
      <p:grpSp>
        <p:nvGrpSpPr>
          <p:cNvPr id="3" name="组合 2"/>
          <p:cNvGrpSpPr>
            <a:grpSpLocks/>
          </p:cNvGrpSpPr>
          <p:nvPr/>
        </p:nvGrpSpPr>
        <p:grpSpPr bwMode="auto">
          <a:xfrm>
            <a:off x="2516188" y="1582738"/>
            <a:ext cx="2241550" cy="2243137"/>
            <a:chOff x="2516188" y="1582738"/>
            <a:chExt cx="2241550" cy="2243137"/>
          </a:xfrm>
        </p:grpSpPr>
        <p:sp>
          <p:nvSpPr>
            <p:cNvPr id="2" name="椭圆 1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516188" y="1582738"/>
              <a:ext cx="2241550" cy="224313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4" name="椭圆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2616200" y="1682750"/>
              <a:ext cx="2041525" cy="20431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pic>
          <p:nvPicPr>
            <p:cNvPr id="16400" name="Picture 3" descr="地面疏散标识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7813" y="1770063"/>
              <a:ext cx="1939925" cy="1874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2666999" y="4438650"/>
            <a:ext cx="246852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zh-CN" altLang="en-US" sz="1600" b="0">
                <a:latin typeface="微软雅黑" pitchFamily="34" charset="-122"/>
                <a:ea typeface="微软雅黑" pitchFamily="34" charset="-122"/>
              </a:rPr>
              <a:t>在黑暗场所自动发光，</a:t>
            </a:r>
            <a:endParaRPr lang="en-US" altLang="zh-CN" sz="1600" b="0"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buFont typeface="Arial" charset="0"/>
              <a:buNone/>
            </a:pPr>
            <a:r>
              <a:rPr lang="zh-CN" altLang="en-US" sz="1600" b="0">
                <a:latin typeface="微软雅黑" pitchFamily="34" charset="-122"/>
                <a:ea typeface="微软雅黑" pitchFamily="34" charset="-122"/>
              </a:rPr>
              <a:t>指示安全通道、安全门。</a:t>
            </a:r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7334250" y="4454525"/>
            <a:ext cx="26463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r>
              <a:rPr lang="zh-CN" altLang="en-US" sz="1600" b="0">
                <a:latin typeface="微软雅黑" pitchFamily="34" charset="-122"/>
                <a:ea typeface="微软雅黑" pitchFamily="34" charset="-122"/>
              </a:rPr>
              <a:t>空中紧急疏散标示牌</a:t>
            </a:r>
          </a:p>
        </p:txBody>
      </p:sp>
      <p:sp>
        <p:nvSpPr>
          <p:cNvPr id="18438" name="文本框 2"/>
          <p:cNvSpPr txBox="1">
            <a:spLocks noChangeArrowheads="1"/>
          </p:cNvSpPr>
          <p:nvPr/>
        </p:nvSpPr>
        <p:spPr bwMode="auto">
          <a:xfrm>
            <a:off x="3082925" y="4011613"/>
            <a:ext cx="1654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紧急出口</a:t>
            </a:r>
          </a:p>
        </p:txBody>
      </p:sp>
      <p:sp>
        <p:nvSpPr>
          <p:cNvPr id="18439" name="文本框 18"/>
          <p:cNvSpPr txBox="1">
            <a:spLocks noChangeArrowheads="1"/>
          </p:cNvSpPr>
          <p:nvPr/>
        </p:nvSpPr>
        <p:spPr bwMode="auto">
          <a:xfrm>
            <a:off x="7773988" y="4011613"/>
            <a:ext cx="1654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紧急通道</a:t>
            </a:r>
          </a:p>
        </p:txBody>
      </p:sp>
      <p:cxnSp>
        <p:nvCxnSpPr>
          <p:cNvPr id="21" name="直接连接符 20">
            <a:extLst>
              <a:ext uri="{FF2B5EF4-FFF2-40B4-BE49-F238E27FC236}"/>
            </a:extLst>
          </p:cNvPr>
          <p:cNvCxnSpPr/>
          <p:nvPr/>
        </p:nvCxnSpPr>
        <p:spPr>
          <a:xfrm>
            <a:off x="1377950" y="5191125"/>
            <a:ext cx="922972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7186613" y="1528763"/>
            <a:ext cx="2241550" cy="2241550"/>
            <a:chOff x="7186613" y="1528763"/>
            <a:chExt cx="2241550" cy="2241550"/>
          </a:xfrm>
        </p:grpSpPr>
        <p:sp>
          <p:nvSpPr>
            <p:cNvPr id="17" name="椭圆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186613" y="1528763"/>
              <a:ext cx="2241550" cy="224155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3" name="椭圆 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7286625" y="1628775"/>
              <a:ext cx="2041525" cy="2041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pic>
          <p:nvPicPr>
            <p:cNvPr id="16397" name="Picture 4" descr="消防疏散指示牌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34250" y="1770063"/>
              <a:ext cx="2063750" cy="1463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6" grpId="0"/>
      <p:bldP spid="18437" grpId="0"/>
      <p:bldP spid="18438" grpId="0"/>
      <p:bldP spid="184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/>
            </a:extLst>
          </p:cNvPr>
          <p:cNvSpPr/>
          <p:nvPr/>
        </p:nvSpPr>
        <p:spPr>
          <a:xfrm>
            <a:off x="1871663" y="2384425"/>
            <a:ext cx="9009062" cy="31829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38675" y="2036763"/>
            <a:ext cx="3683000" cy="538162"/>
          </a:xfrm>
          <a:prstGeom prst="rect">
            <a:avLst/>
          </a:prstGeo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CN" sz="3600" b="1" dirty="0" smtClean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sz="3600" b="1" dirty="0" smtClean="0">
                <a:latin typeface="微软雅黑" pitchFamily="34" charset="-122"/>
                <a:ea typeface="微软雅黑" pitchFamily="34" charset="-122"/>
              </a:rPr>
              <a:t>应急照明灯</a:t>
            </a:r>
            <a:r>
              <a:rPr lang="en-US" altLang="zh-CN" sz="3600" b="1" dirty="0" smtClean="0">
                <a:latin typeface="微软雅黑" pitchFamily="34" charset="-122"/>
                <a:ea typeface="微软雅黑" pitchFamily="34" charset="-122"/>
              </a:rPr>
              <a:t>    </a:t>
            </a:r>
            <a:endParaRPr lang="zh-CN" altLang="zh-CN" sz="36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2291" name="Picture 3" descr="消防应急照明灯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98613" y="873125"/>
            <a:ext cx="2033587" cy="23288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2863850" y="3201988"/>
            <a:ext cx="7023100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en-US" sz="2400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当发生火灾时通常会伴有停电等现象，消防应急灯是一种自动充电的照明灯。</a:t>
            </a:r>
            <a:endParaRPr lang="en-US" altLang="zh-CN" sz="2400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altLang="zh-CN" sz="2400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zh-CN" altLang="en-US" sz="2400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当发生火灾或停电时，消防应急灯会自动工作照明，指示人们安全通道和出口的位置，以免顾客找不到安全出口撞伤。 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9459" grpId="0" animBg="1"/>
      <p:bldP spid="194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17688"/>
            <a:ext cx="121920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8297863" y="5438775"/>
            <a:ext cx="4619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</a:pPr>
            <a:endParaRPr lang="zh-CN" altLang="en-US" b="0"/>
          </a:p>
        </p:txBody>
      </p:sp>
      <p:sp>
        <p:nvSpPr>
          <p:cNvPr id="21507" name="内容占位符 2"/>
          <p:cNvSpPr>
            <a:spLocks noChangeArrowheads="1"/>
          </p:cNvSpPr>
          <p:nvPr/>
        </p:nvSpPr>
        <p:spPr bwMode="auto">
          <a:xfrm>
            <a:off x="2366963" y="3228975"/>
            <a:ext cx="8524875" cy="1100138"/>
          </a:xfrm>
          <a:prstGeom prst="roundRect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en-US" sz="5400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校园防火常识与疏散逃生</a:t>
            </a:r>
            <a:endParaRPr lang="en-US" altLang="zh-CN" sz="5400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508" name="图片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62525" y="606425"/>
            <a:ext cx="2660650" cy="267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/>
            </a:extLst>
          </p:cNvPr>
          <p:cNvSpPr/>
          <p:nvPr/>
        </p:nvSpPr>
        <p:spPr>
          <a:xfrm>
            <a:off x="971550" y="1893888"/>
            <a:ext cx="10487025" cy="3495675"/>
          </a:xfrm>
          <a:prstGeom prst="rect">
            <a:avLst/>
          </a:prstGeom>
          <a:solidFill>
            <a:srgbClr val="990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068763" y="544513"/>
            <a:ext cx="4760912" cy="515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z="2800" b="1" dirty="0" smtClean="0">
                <a:latin typeface="微软雅黑" pitchFamily="34" charset="-122"/>
                <a:ea typeface="微软雅黑" pitchFamily="34" charset="-122"/>
              </a:rPr>
              <a:t>教室的火灾隐患和消防须知</a:t>
            </a:r>
            <a:endParaRPr lang="zh-CN" altLang="zh-CN" sz="28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2532" name="Picture 3" descr="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0775" y="1490663"/>
            <a:ext cx="4964113" cy="463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>
            <a:extLst>
              <a:ext uri="{FF2B5EF4-FFF2-40B4-BE49-F238E27FC236}"/>
            </a:extLst>
          </p:cNvPr>
          <p:cNvSpPr txBox="1"/>
          <p:nvPr/>
        </p:nvSpPr>
        <p:spPr>
          <a:xfrm>
            <a:off x="2754313" y="4605338"/>
            <a:ext cx="3405187" cy="769937"/>
          </a:xfrm>
          <a:prstGeom prst="rect">
            <a:avLst/>
          </a:prstGeom>
          <a:solidFill>
            <a:srgbClr val="990D28">
              <a:alpha val="61000"/>
            </a:srgb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火灾隐患</a:t>
            </a:r>
          </a:p>
        </p:txBody>
      </p:sp>
      <p:sp>
        <p:nvSpPr>
          <p:cNvPr id="22534" name="文本框 4"/>
          <p:cNvSpPr txBox="1">
            <a:spLocks noChangeArrowheads="1"/>
          </p:cNvSpPr>
          <p:nvPr/>
        </p:nvSpPr>
        <p:spPr bwMode="auto">
          <a:xfrm>
            <a:off x="6450013" y="2133600"/>
            <a:ext cx="4897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 typeface="Arial" charset="0"/>
              <a:buChar char="•"/>
            </a:pPr>
            <a:r>
              <a:rPr lang="zh-CN" altLang="en-US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教室门不畅通或者只开了一扇门</a:t>
            </a:r>
          </a:p>
        </p:txBody>
      </p:sp>
      <p:sp>
        <p:nvSpPr>
          <p:cNvPr id="22535" name="文本框 5"/>
          <p:cNvSpPr txBox="1">
            <a:spLocks noChangeArrowheads="1"/>
          </p:cNvSpPr>
          <p:nvPr/>
        </p:nvSpPr>
        <p:spPr bwMode="auto">
          <a:xfrm>
            <a:off x="6450013" y="2617788"/>
            <a:ext cx="4897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 typeface="Arial" charset="0"/>
              <a:buChar char="•"/>
            </a:pPr>
            <a:r>
              <a:rPr lang="zh-CN" altLang="en-US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使用大功率照明灯或者电取暖器靠近易燃物</a:t>
            </a:r>
          </a:p>
        </p:txBody>
      </p:sp>
      <p:sp>
        <p:nvSpPr>
          <p:cNvPr id="22536" name="文本框 6"/>
          <p:cNvSpPr txBox="1">
            <a:spLocks noChangeArrowheads="1"/>
          </p:cNvSpPr>
          <p:nvPr/>
        </p:nvSpPr>
        <p:spPr bwMode="auto">
          <a:xfrm>
            <a:off x="6450013" y="3128963"/>
            <a:ext cx="48974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 typeface="Arial" charset="0"/>
              <a:buChar char="•"/>
            </a:pPr>
            <a:r>
              <a:rPr lang="zh-CN" altLang="en-US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电线线路老化或者超负荷</a:t>
            </a:r>
          </a:p>
        </p:txBody>
      </p:sp>
      <p:sp>
        <p:nvSpPr>
          <p:cNvPr id="22537" name="文本框 7"/>
          <p:cNvSpPr txBox="1">
            <a:spLocks noChangeArrowheads="1"/>
          </p:cNvSpPr>
          <p:nvPr/>
        </p:nvSpPr>
        <p:spPr bwMode="auto">
          <a:xfrm>
            <a:off x="6450013" y="3668713"/>
            <a:ext cx="4897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 typeface="Arial" charset="0"/>
              <a:buChar char="•"/>
            </a:pPr>
            <a:r>
              <a:rPr lang="zh-CN" altLang="en-US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违反操作规程实用电子教具</a:t>
            </a:r>
          </a:p>
        </p:txBody>
      </p:sp>
      <p:sp>
        <p:nvSpPr>
          <p:cNvPr id="22538" name="文本框 8"/>
          <p:cNvSpPr txBox="1">
            <a:spLocks noChangeArrowheads="1"/>
          </p:cNvSpPr>
          <p:nvPr/>
        </p:nvSpPr>
        <p:spPr bwMode="auto">
          <a:xfrm>
            <a:off x="6450013" y="4152900"/>
            <a:ext cx="4897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 typeface="Arial" charset="0"/>
              <a:buChar char="•"/>
            </a:pPr>
            <a:r>
              <a:rPr lang="zh-CN" altLang="en-US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不按照安全规定存放易燃物品</a:t>
            </a:r>
            <a:endParaRPr lang="en-US" altLang="zh-CN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539" name="文本框 9"/>
          <p:cNvSpPr txBox="1">
            <a:spLocks noChangeArrowheads="1"/>
          </p:cNvSpPr>
          <p:nvPr/>
        </p:nvSpPr>
        <p:spPr bwMode="auto">
          <a:xfrm>
            <a:off x="6450013" y="4637088"/>
            <a:ext cx="4897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>
              <a:buFont typeface="Arial" charset="0"/>
              <a:buChar char="•"/>
            </a:pPr>
            <a:r>
              <a:rPr lang="zh-CN" altLang="en-US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吸烟乱丢烟头</a:t>
            </a:r>
            <a:endParaRPr lang="en-US" altLang="zh-CN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梯形 3">
            <a:extLst>
              <a:ext uri="{FF2B5EF4-FFF2-40B4-BE49-F238E27FC236}"/>
            </a:extLst>
          </p:cNvPr>
          <p:cNvSpPr/>
          <p:nvPr/>
        </p:nvSpPr>
        <p:spPr>
          <a:xfrm rot="5400000">
            <a:off x="-511969" y="3363119"/>
            <a:ext cx="3509963" cy="542925"/>
          </a:xfrm>
          <a:prstGeom prst="trapezoid">
            <a:avLst>
              <a:gd name="adj" fmla="val 225832"/>
            </a:avLst>
          </a:prstGeom>
          <a:gradFill>
            <a:gsLst>
              <a:gs pos="99000">
                <a:srgbClr val="860000"/>
              </a:gs>
              <a:gs pos="11000">
                <a:srgbClr val="EA0000"/>
              </a:gs>
              <a:gs pos="38000">
                <a:srgbClr val="C000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2531" grpId="0"/>
      <p:bldP spid="2" grpId="0" animBg="1"/>
      <p:bldP spid="22534" grpId="0"/>
      <p:bldP spid="22535" grpId="0"/>
      <p:bldP spid="22536" grpId="0"/>
      <p:bldP spid="22537" grpId="0"/>
      <p:bldP spid="22538" grpId="0"/>
      <p:bldP spid="225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/>
            </a:extLst>
          </p:cNvPr>
          <p:cNvSpPr/>
          <p:nvPr/>
        </p:nvSpPr>
        <p:spPr>
          <a:xfrm>
            <a:off x="439738" y="1717675"/>
            <a:ext cx="10950575" cy="427831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22530" name="Picture 2" descr="12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94063" y="3830638"/>
            <a:ext cx="2619375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23556" name="文本框 1"/>
          <p:cNvSpPr txBox="1">
            <a:spLocks noChangeArrowheads="1"/>
          </p:cNvSpPr>
          <p:nvPr/>
        </p:nvSpPr>
        <p:spPr bwMode="auto">
          <a:xfrm>
            <a:off x="4038600" y="739775"/>
            <a:ext cx="408622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CN" altLang="en-US" sz="2800">
                <a:latin typeface="微软雅黑" pitchFamily="34" charset="-122"/>
                <a:ea typeface="微软雅黑" pitchFamily="34" charset="-122"/>
              </a:rPr>
              <a:t>教室失火的逃生和自救</a:t>
            </a:r>
          </a:p>
        </p:txBody>
      </p:sp>
      <p:sp>
        <p:nvSpPr>
          <p:cNvPr id="23557" name="文本框 2"/>
          <p:cNvSpPr>
            <a:spLocks noChangeArrowheads="1"/>
          </p:cNvSpPr>
          <p:nvPr/>
        </p:nvSpPr>
        <p:spPr bwMode="auto">
          <a:xfrm>
            <a:off x="728663" y="4776788"/>
            <a:ext cx="3309937" cy="954087"/>
          </a:xfrm>
          <a:prstGeom prst="roundRect">
            <a:avLst>
              <a:gd name="adj" fmla="val 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逃生</a:t>
            </a:r>
            <a:endParaRPr lang="en-US" altLang="zh-CN" sz="280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800">
                <a:solidFill>
                  <a:srgbClr val="C00000"/>
                </a:solidFill>
                <a:latin typeface="微软雅黑" pitchFamily="34" charset="-122"/>
                <a:ea typeface="微软雅黑" pitchFamily="34" charset="-122"/>
              </a:rPr>
              <a:t>自救方法</a:t>
            </a:r>
            <a:endParaRPr lang="en-US" altLang="zh-CN" sz="2800">
              <a:solidFill>
                <a:srgbClr val="C0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58" name="文本框 4"/>
          <p:cNvSpPr txBox="1">
            <a:spLocks noChangeArrowheads="1"/>
          </p:cNvSpPr>
          <p:nvPr/>
        </p:nvSpPr>
        <p:spPr bwMode="auto">
          <a:xfrm>
            <a:off x="9175750" y="2287588"/>
            <a:ext cx="20113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1400" b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身上着火不需慌张，可就地打滚，压灭火焰，也可脱下着火衣裤，用脚踩灭</a:t>
            </a:r>
          </a:p>
        </p:txBody>
      </p:sp>
      <p:pic>
        <p:nvPicPr>
          <p:cNvPr id="6" name="Picture 2" descr="12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9738" y="1690688"/>
            <a:ext cx="2854325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sp>
        <p:nvSpPr>
          <p:cNvPr id="23560" name="文本框 12"/>
          <p:cNvSpPr txBox="1">
            <a:spLocks noChangeArrowheads="1"/>
          </p:cNvSpPr>
          <p:nvPr/>
        </p:nvSpPr>
        <p:spPr bwMode="auto">
          <a:xfrm>
            <a:off x="6194425" y="4022725"/>
            <a:ext cx="22955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1400" b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一层教室失火，可从窗口跳出；二、三层楼教室失火，烟火封住门时，可用窗帘、衣物等拧成长条，制作安全绳，，一头拴住暖气管上或者桌椅腿上，两手抓住安全绳，从窗口缓缓下滑</a:t>
            </a:r>
            <a:endParaRPr lang="en-US" altLang="zh-CN" sz="1400" b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61" name="文本框 14"/>
          <p:cNvSpPr txBox="1">
            <a:spLocks noChangeArrowheads="1"/>
          </p:cNvSpPr>
          <p:nvPr/>
        </p:nvSpPr>
        <p:spPr bwMode="auto">
          <a:xfrm>
            <a:off x="3551238" y="2220913"/>
            <a:ext cx="229552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1400" b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教室一旦失火，在火势尚小时，可以立即用教室里配备的灭火器扑火自救，或者用义务将火压灭</a:t>
            </a:r>
            <a:endParaRPr lang="en-US" altLang="zh-CN" sz="1400" b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b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562" name="文本框 15"/>
          <p:cNvSpPr txBox="1">
            <a:spLocks noChangeArrowheads="1"/>
          </p:cNvSpPr>
          <p:nvPr/>
        </p:nvSpPr>
        <p:spPr bwMode="auto">
          <a:xfrm>
            <a:off x="900113" y="4259263"/>
            <a:ext cx="1935162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r>
              <a:rPr lang="zh-CN" altLang="en-US" sz="1400" b="0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别的教室失火，当火势尚未控制楼道时，应该立即离开教室，迅速进入安全通道向外疏散</a:t>
            </a:r>
            <a:endParaRPr lang="en-US" altLang="zh-CN" sz="1400" b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8" name="Picture 2" descr="12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15025" y="1717675"/>
            <a:ext cx="2854325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  <p:pic>
        <p:nvPicPr>
          <p:cNvPr id="19" name="Picture 2" descr="12">
            <a:extLst>
              <a:ext uri="{FF2B5EF4-FFF2-40B4-BE49-F238E27FC236}"/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772525" y="3848100"/>
            <a:ext cx="2617788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556" grpId="0"/>
      <p:bldP spid="23557" grpId="0"/>
      <p:bldP spid="23558" grpId="0"/>
      <p:bldP spid="23560" grpId="0"/>
      <p:bldP spid="23561" grpId="0"/>
      <p:bldP spid="2356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小学生消防安全"/>
</p:tagLst>
</file>

<file path=ppt/theme/theme1.xml><?xml version="1.0" encoding="utf-8"?>
<a:theme xmlns:a="http://schemas.openxmlformats.org/drawingml/2006/main" name="第一PPT模板网-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Pages>0</Pages>
  <Words>694</Words>
  <Characters>0</Characters>
  <Application>Microsoft Office PowerPoint</Application>
  <DocSecurity>0</DocSecurity>
  <PresentationFormat>宽屏</PresentationFormat>
  <Lines>0</Lines>
  <Paragraphs>96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Meiryo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目</vt:lpstr>
      <vt:lpstr>PowerPoint 演示文稿</vt:lpstr>
      <vt:lpstr>成都公交车发生火灾 27人死亡 74人受伤 </vt:lpstr>
      <vt:lpstr>疏散指示标志</vt:lpstr>
      <vt:lpstr>    应急照明灯    </vt:lpstr>
      <vt:lpstr>PowerPoint 演示文稿</vt:lpstr>
      <vt:lpstr>教室的火灾隐患和消防须知</vt:lpstr>
      <vt:lpstr>PowerPoint 演示文稿</vt:lpstr>
      <vt:lpstr>PowerPoint 演示文稿</vt:lpstr>
      <vt:lpstr>PowerPoint 演示文稿</vt:lpstr>
      <vt:lpstr>PowerPoint 演示文稿</vt:lpstr>
      <vt:lpstr>身上着火，千万不要奔跑，可就地打滚或用厚重的衣物压灭火苗。 </vt:lpstr>
      <vt:lpstr>室外着火，门已发热，千万不要开门，以防大火蹿入室内，要用浸湿的被褥，衣物等堵塞门窗缝，并泼水降温。</vt:lpstr>
      <vt:lpstr>千万不要盲目跳楼，可利用疏散楼梯、阳台，落水管等逃生自救。也可用绳子可把床单、被套撕成条状成连成绳索，紧栓在窗框、暖气管、铁栏杆等固定物上，用毛巾、布条等保护手心，顺绳滑下，或下到未着火的楼层脱离险境。</vt:lpstr>
      <vt:lpstr>PowerPoint 演示文稿</vt:lpstr>
    </vt:vector>
  </TitlesOfParts>
  <Company/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346</cp:revision>
  <dcterms:created xsi:type="dcterms:W3CDTF">2009-10-02T06:06:08Z</dcterms:created>
  <dcterms:modified xsi:type="dcterms:W3CDTF">2023-04-04T07:33:47Z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2052-9.1.0.4879</vt:lpwstr>
  </property>
</Properties>
</file>