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7.xml" ContentType="application/vnd.openxmlformats-officedocument.presentationml.tags+xml"/>
  <Override PartName="/ppt/tags/tag8.xml" ContentType="application/vnd.openxmlformats-officedocument.presentationml.tags+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6.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7.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8.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9.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10.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notesSlides/notesSlide11.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12.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s/comment1.xml" ContentType="application/vnd.openxmlformats-officedocument.presentationml.comments+xml"/>
  <Override PartName="/ppt/tags/tag31.xml" ContentType="application/vnd.openxmlformats-officedocument.presentationml.tags+xml"/>
  <Override PartName="/ppt/tags/tag32.xml" ContentType="application/vnd.openxmlformats-officedocument.presentationml.tags+xml"/>
  <Override PartName="/ppt/notesSlides/notesSlide15.xml" ContentType="application/vnd.openxmlformats-officedocument.presentationml.notesSlide+xml"/>
  <Override PartName="/ppt/tags/tag33.xml" ContentType="application/vnd.openxmlformats-officedocument.presentationml.tags+xml"/>
  <Override PartName="/ppt/notesSlides/notesSlide16.xml" ContentType="application/vnd.openxmlformats-officedocument.presentationml.notesSlide+xml"/>
  <Override PartName="/ppt/tags/tag34.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0" r:id="rId2"/>
  </p:sldMasterIdLst>
  <p:notesMasterIdLst>
    <p:notesMasterId r:id="rId22"/>
  </p:notesMasterIdLst>
  <p:handoutMasterIdLst>
    <p:handoutMasterId r:id="rId23"/>
  </p:handoutMasterIdLst>
  <p:sldIdLst>
    <p:sldId id="314" r:id="rId3"/>
    <p:sldId id="294" r:id="rId4"/>
    <p:sldId id="296" r:id="rId5"/>
    <p:sldId id="302" r:id="rId6"/>
    <p:sldId id="297" r:id="rId7"/>
    <p:sldId id="303" r:id="rId8"/>
    <p:sldId id="298" r:id="rId9"/>
    <p:sldId id="257" r:id="rId10"/>
    <p:sldId id="299" r:id="rId11"/>
    <p:sldId id="271" r:id="rId12"/>
    <p:sldId id="300" r:id="rId13"/>
    <p:sldId id="266" r:id="rId14"/>
    <p:sldId id="305" r:id="rId15"/>
    <p:sldId id="306" r:id="rId16"/>
    <p:sldId id="301" r:id="rId17"/>
    <p:sldId id="310" r:id="rId18"/>
    <p:sldId id="309" r:id="rId19"/>
    <p:sldId id="313" r:id="rId20"/>
    <p:sldId id="315" r:id="rId21"/>
  </p:sldIdLst>
  <p:sldSz cx="12192000" cy="6858000"/>
  <p:notesSz cx="6858000" cy="9144000"/>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177">
          <p15:clr>
            <a:srgbClr val="A4A3A4"/>
          </p15:clr>
        </p15:guide>
        <p15:guide id="2" pos="7446">
          <p15:clr>
            <a:srgbClr val="A4A3A4"/>
          </p15:clr>
        </p15:guide>
        <p15:guide id="3" orient="horz" pos="4042">
          <p15:clr>
            <a:srgbClr val="A4A3A4"/>
          </p15:clr>
        </p15:guide>
        <p15:guide id="4" orient="horz" pos="2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beila" initial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F7F6"/>
    <a:srgbClr val="A50705"/>
    <a:srgbClr val="BF5150"/>
    <a:srgbClr val="FCF6E6"/>
    <a:srgbClr val="DAD6CB"/>
    <a:srgbClr val="9BBB5A"/>
    <a:srgbClr val="252525"/>
    <a:srgbClr val="5A06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32" autoAdjust="0"/>
    <p:restoredTop sz="96314" autoAdjust="0"/>
  </p:normalViewPr>
  <p:slideViewPr>
    <p:cSldViewPr snapToGrid="0" showGuides="1">
      <p:cViewPr varScale="1">
        <p:scale>
          <a:sx n="108" d="100"/>
          <a:sy n="108" d="100"/>
        </p:scale>
        <p:origin x="648" y="114"/>
      </p:cViewPr>
      <p:guideLst>
        <p:guide pos="177"/>
        <p:guide pos="7446"/>
        <p:guide orient="horz" pos="4042"/>
        <p:guide orient="horz" pos="232"/>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列1</c:v>
                </c:pt>
              </c:strCache>
            </c:strRef>
          </c:tx>
          <c:explosion val="3"/>
          <c:dPt>
            <c:idx val="0"/>
            <c:bubble3D val="0"/>
            <c:spPr>
              <a:solidFill>
                <a:schemeClr val="bg2">
                  <a:lumMod val="5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1-26AA-46EF-8E07-16C77FD2F2A6}"/>
              </c:ext>
            </c:extLst>
          </c:dPt>
          <c:dPt>
            <c:idx val="1"/>
            <c:bubble3D val="0"/>
            <c:spPr>
              <a:solidFill>
                <a:srgbClr val="BF5150"/>
              </a:solidFill>
              <a:ln w="19050">
                <a:solidFill>
                  <a:schemeClr val="lt1"/>
                </a:solidFill>
              </a:ln>
              <a:effectLst/>
            </c:spPr>
            <c:extLst xmlns:c16r2="http://schemas.microsoft.com/office/drawing/2015/06/chart">
              <c:ext xmlns:c16="http://schemas.microsoft.com/office/drawing/2014/chart" uri="{C3380CC4-5D6E-409C-BE32-E72D297353CC}">
                <c16:uniqueId val="{00000003-26AA-46EF-8E07-16C77FD2F2A6}"/>
              </c:ext>
            </c:extLst>
          </c:dPt>
          <c:dPt>
            <c:idx val="2"/>
            <c:bubble3D val="0"/>
            <c:spPr>
              <a:solidFill>
                <a:srgbClr val="9BBB5A"/>
              </a:solidFill>
              <a:ln w="19050">
                <a:solidFill>
                  <a:schemeClr val="lt1"/>
                </a:solidFill>
              </a:ln>
              <a:effectLst/>
            </c:spPr>
            <c:extLst xmlns:c16r2="http://schemas.microsoft.com/office/drawing/2015/06/chart">
              <c:ext xmlns:c16="http://schemas.microsoft.com/office/drawing/2014/chart" uri="{C3380CC4-5D6E-409C-BE32-E72D297353CC}">
                <c16:uniqueId val="{00000005-26AA-46EF-8E07-16C77FD2F2A6}"/>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26AA-46EF-8E07-16C77FD2F2A6}"/>
              </c:ext>
            </c:extLst>
          </c:dPt>
          <c:dLbls>
            <c:dLbl>
              <c:idx val="0"/>
              <c:layout>
                <c:manualLayout>
                  <c:x val="-0.11786753397073003"/>
                  <c:y val="0.11823776340198802"/>
                </c:manualLayout>
              </c:layout>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1-26AA-46EF-8E07-16C77FD2F2A6}"/>
                </c:ext>
                <c:ext xmlns:c15="http://schemas.microsoft.com/office/drawing/2012/chart" uri="{CE6537A1-D6FC-4f65-9D91-7224C49458BB}">
                  <c15:layout/>
                </c:ext>
              </c:extLst>
            </c:dLbl>
            <c:dLbl>
              <c:idx val="1"/>
              <c:layout>
                <c:manualLayout>
                  <c:x val="6.1299289317599199E-3"/>
                  <c:y val="-8.7188503429177187E-3"/>
                </c:manualLayout>
              </c:layout>
              <c:spPr>
                <a:noFill/>
                <a:ln>
                  <a:noFill/>
                </a:ln>
                <a:effectLst/>
              </c:spPr>
              <c:txPr>
                <a:bodyPr rot="0" spcFirstLastPara="1" vertOverflow="ellipsis" vert="horz" wrap="square" lIns="38100" tIns="19050" rIns="38100" bIns="19050" anchor="ctr" anchorCtr="1">
                  <a:spAutoFit/>
                </a:bodyPr>
                <a:lstStyle/>
                <a:p>
                  <a:pPr>
                    <a:defRPr lang="zh-CN" sz="1400" b="0" i="0" u="none" strike="noStrike" kern="1200" baseline="0">
                      <a:solidFill>
                        <a:schemeClr val="tx1">
                          <a:lumMod val="50000"/>
                          <a:lumOff val="50000"/>
                        </a:schemeClr>
                      </a:solidFill>
                      <a:latin typeface="+mn-lt"/>
                      <a:ea typeface="+mn-ea"/>
                      <a:cs typeface="+mn-cs"/>
                    </a:defRPr>
                  </a:pPr>
                  <a:endParaRPr lang="zh-CN"/>
                </a:p>
              </c:txPr>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3-26AA-46EF-8E07-16C77FD2F2A6}"/>
                </c:ext>
                <c:ext xmlns:c15="http://schemas.microsoft.com/office/drawing/2012/chart" uri="{CE6537A1-D6FC-4f65-9D91-7224C49458BB}">
                  <c15:layout/>
                </c:ext>
              </c:extLst>
            </c:dLbl>
            <c:dLbl>
              <c:idx val="2"/>
              <c:layout>
                <c:manualLayout>
                  <c:x val="0.17428570296025001"/>
                  <c:y val="-7.6735599105741334E-2"/>
                </c:manualLayout>
              </c:layout>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5-26AA-46EF-8E07-16C77FD2F2A6}"/>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chemeClr val="bg1"/>
                    </a:solidFill>
                    <a:latin typeface="+mn-lt"/>
                    <a:ea typeface="+mn-ea"/>
                    <a:cs typeface="+mn-cs"/>
                  </a:defRPr>
                </a:pPr>
                <a:endParaRPr lang="zh-CN"/>
              </a:p>
            </c:txPr>
            <c:dLblPos val="bestFit"/>
            <c:showLegendKey val="0"/>
            <c:showVal val="0"/>
            <c:showCatName val="0"/>
            <c:showSerName val="0"/>
            <c:showPercent val="1"/>
            <c:showBubbleSize val="0"/>
            <c:showLeaderLines val="0"/>
            <c:extLst xmlns:c16r2="http://schemas.microsoft.com/office/drawing/2015/06/chart">
              <c:ext xmlns:c15="http://schemas.microsoft.com/office/drawing/2012/chart" uri="{CE6537A1-D6FC-4f65-9D91-7224C49458BB}">
                <c15:layout/>
              </c:ext>
            </c:extLst>
          </c:dLbls>
          <c:cat>
            <c:strRef>
              <c:f>Sheet1!$A$2:$A$5</c:f>
              <c:strCache>
                <c:ptCount val="3"/>
                <c:pt idx="0">
                  <c:v>偶尔被欺负</c:v>
                </c:pt>
                <c:pt idx="1">
                  <c:v>经常被高年级欺负</c:v>
                </c:pt>
                <c:pt idx="2">
                  <c:v>不被欺负</c:v>
                </c:pt>
              </c:strCache>
            </c:strRef>
          </c:cat>
          <c:val>
            <c:numRef>
              <c:f>Sheet1!$B$2:$B$5</c:f>
              <c:numCache>
                <c:formatCode>0.00%</c:formatCode>
                <c:ptCount val="4"/>
                <c:pt idx="0">
                  <c:v>0.32500000000000007</c:v>
                </c:pt>
                <c:pt idx="1">
                  <c:v>6.1000000000000006E-2</c:v>
                </c:pt>
                <c:pt idx="2">
                  <c:v>0.6140000000000001</c:v>
                </c:pt>
              </c:numCache>
            </c:numRef>
          </c:val>
          <c:extLst xmlns:c16r2="http://schemas.microsoft.com/office/drawing/2015/06/chart">
            <c:ext xmlns:c16="http://schemas.microsoft.com/office/drawing/2014/chart" uri="{C3380CC4-5D6E-409C-BE32-E72D297353CC}">
              <c16:uniqueId val="{00000008-26AA-46EF-8E07-16C77FD2F2A6}"/>
            </c:ext>
          </c:extLst>
        </c:ser>
        <c:dLbls>
          <c:showLegendKey val="0"/>
          <c:showVal val="0"/>
          <c:showCatName val="0"/>
          <c:showSerName val="0"/>
          <c:showPercent val="1"/>
          <c:showBubbleSize val="0"/>
          <c:showLeaderLines val="0"/>
        </c:dLbls>
        <c:firstSliceAng val="0"/>
      </c:pieChart>
      <c:spPr>
        <a:noFill/>
        <a:ln>
          <a:noFill/>
        </a:ln>
        <a:effectLst/>
      </c:spPr>
    </c:plotArea>
    <c:legend>
      <c:legendPos val="r"/>
      <c:legendEntry>
        <c:idx val="3"/>
        <c:delete val="1"/>
      </c:legendEntry>
      <c:layout/>
      <c:overlay val="0"/>
      <c:spPr>
        <a:noFill/>
        <a:ln>
          <a:noFill/>
        </a:ln>
        <a:effectLst/>
      </c:spPr>
      <c:txPr>
        <a:bodyPr rot="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legend>
    <c:plotVisOnly val="1"/>
    <c:dispBlanksAs val="zero"/>
    <c:showDLblsOverMax val="0"/>
  </c:chart>
  <c:spPr>
    <a:noFill/>
    <a:ln>
      <a:noFill/>
    </a:ln>
    <a:effectLst/>
  </c:spPr>
  <c:txPr>
    <a:bodyPr/>
    <a:lstStyle/>
    <a:p>
      <a:pPr>
        <a:defRPr lang="zh-CN"/>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17-04-07T20:25:11.495" idx="1">
    <p:pos x="11520" y="828"/>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pPr/>
              <a:t>2023/4/4</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pPr/>
              <a:t>‹#›</a:t>
            </a:fld>
            <a:endParaRPr lang="zh-CN" altLang="en-US"/>
          </a:p>
        </p:txBody>
      </p:sp>
    </p:spTree>
    <p:extLst>
      <p:ext uri="{BB962C8B-B14F-4D97-AF65-F5344CB8AC3E}">
        <p14:creationId xmlns:p14="http://schemas.microsoft.com/office/powerpoint/2010/main" val="26371863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D6647B-23FF-424A-937A-4CA43229F4DB}" type="datetimeFigureOut">
              <a:rPr lang="zh-CN" altLang="en-US" smtClean="0"/>
              <a:pPr/>
              <a:t>2023/4/4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F200BC-6234-4161-8A34-9626FD2E1A97}" type="slidenum">
              <a:rPr lang="zh-CN" altLang="en-US" smtClean="0"/>
              <a:pPr/>
              <a:t>‹#›</a:t>
            </a:fld>
            <a:endParaRPr lang="zh-CN" altLang="en-US"/>
          </a:p>
        </p:txBody>
      </p:sp>
    </p:spTree>
    <p:extLst>
      <p:ext uri="{BB962C8B-B14F-4D97-AF65-F5344CB8AC3E}">
        <p14:creationId xmlns:p14="http://schemas.microsoft.com/office/powerpoint/2010/main" val="3066109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718066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r>
              <a:rPr lang="en-US" altLang="zh-CN"/>
              <a:t>11</a:t>
            </a:r>
            <a:endParaRPr lang="zh-CN" altLang="en-US"/>
          </a:p>
        </p:txBody>
      </p:sp>
    </p:spTree>
    <p:extLst>
      <p:ext uri="{BB962C8B-B14F-4D97-AF65-F5344CB8AC3E}">
        <p14:creationId xmlns:p14="http://schemas.microsoft.com/office/powerpoint/2010/main" val="40916653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r>
              <a:rPr lang="en-US" altLang="zh-CN"/>
              <a:t>12</a:t>
            </a:r>
            <a:endParaRPr lang="zh-CN" altLang="en-US"/>
          </a:p>
        </p:txBody>
      </p:sp>
    </p:spTree>
    <p:extLst>
      <p:ext uri="{BB962C8B-B14F-4D97-AF65-F5344CB8AC3E}">
        <p14:creationId xmlns:p14="http://schemas.microsoft.com/office/powerpoint/2010/main" val="41373955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r>
              <a:rPr lang="en-US" altLang="zh-CN"/>
              <a:t>13</a:t>
            </a:r>
            <a:endParaRPr lang="zh-CN" altLang="en-US"/>
          </a:p>
        </p:txBody>
      </p:sp>
    </p:spTree>
    <p:extLst>
      <p:ext uri="{BB962C8B-B14F-4D97-AF65-F5344CB8AC3E}">
        <p14:creationId xmlns:p14="http://schemas.microsoft.com/office/powerpoint/2010/main" val="28912154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kern="100">
                <a:latin typeface="Calibri" panose="020F0502020204030204" pitchFamily="34" charset="0"/>
                <a:ea typeface="宋体" panose="02010600030101010101" pitchFamily="2" charset="-122"/>
                <a:cs typeface="Arial" panose="020B0604020202020204" pitchFamily="34" charset="0"/>
              </a:rPr>
              <a:t>在校园欺凌背后，学校法制教育和德育的缺失不容忽视。教育部门对法制教育有专门的规定，要求做到进课堂、进教材，教师落实，课时落实，但现在看来做得还不够。一方面，学校没有法律教师人才储备，讲课的基本上都是政治、思想品德教师；另一方面，法律知识被分散在多本教材中，既不系统，也不深入，加上学校出于升学率的考量，并不重视普法，使得法制教育效果十分有限。中国青少年研究中心“未成年人违法犯罪的治理机制”课题组</a:t>
            </a:r>
            <a:r>
              <a:rPr lang="en-US" altLang="zh-CN" kern="100">
                <a:latin typeface="Calibri" panose="020F0502020204030204" pitchFamily="34" charset="0"/>
                <a:ea typeface="宋体" panose="02010600030101010101" pitchFamily="2" charset="-122"/>
                <a:cs typeface="Arial" panose="020B0604020202020204" pitchFamily="34" charset="0"/>
              </a:rPr>
              <a:t>202X</a:t>
            </a:r>
            <a:r>
              <a:rPr lang="zh-CN" altLang="en-US" kern="100">
                <a:latin typeface="Calibri" panose="020F0502020204030204" pitchFamily="34" charset="0"/>
                <a:ea typeface="宋体" panose="02010600030101010101" pitchFamily="2" charset="-122"/>
                <a:cs typeface="Arial" panose="020B0604020202020204" pitchFamily="34" charset="0"/>
              </a:rPr>
              <a:t>年曾开展过一项专门调查。调查中，</a:t>
            </a:r>
            <a:r>
              <a:rPr lang="en-US" altLang="zh-CN" kern="100">
                <a:latin typeface="Calibri" panose="020F0502020204030204" pitchFamily="34" charset="0"/>
                <a:ea typeface="宋体" panose="02010600030101010101" pitchFamily="2" charset="-122"/>
                <a:cs typeface="Arial" panose="020B0604020202020204" pitchFamily="34" charset="0"/>
              </a:rPr>
              <a:t>65%</a:t>
            </a:r>
            <a:r>
              <a:rPr lang="zh-CN" altLang="en-US" kern="100">
                <a:latin typeface="Calibri" panose="020F0502020204030204" pitchFamily="34" charset="0"/>
                <a:ea typeface="宋体" panose="02010600030101010101" pitchFamily="2" charset="-122"/>
                <a:cs typeface="Arial" panose="020B0604020202020204" pitchFamily="34" charset="0"/>
              </a:rPr>
              <a:t>的调查对象在回答“此次犯罪的原因”时选择“不懂法律”；</a:t>
            </a:r>
            <a:r>
              <a:rPr lang="en-US" altLang="zh-CN" kern="100">
                <a:latin typeface="Calibri" panose="020F0502020204030204" pitchFamily="34" charset="0"/>
                <a:ea typeface="宋体" panose="02010600030101010101" pitchFamily="2" charset="-122"/>
                <a:cs typeface="Arial" panose="020B0604020202020204" pitchFamily="34" charset="0"/>
              </a:rPr>
              <a:t>64.7%</a:t>
            </a:r>
            <a:r>
              <a:rPr lang="zh-CN" altLang="en-US" kern="100">
                <a:latin typeface="Calibri" panose="020F0502020204030204" pitchFamily="34" charset="0"/>
                <a:ea typeface="宋体" panose="02010600030101010101" pitchFamily="2" charset="-122"/>
                <a:cs typeface="Arial" panose="020B0604020202020204" pitchFamily="34" charset="0"/>
              </a:rPr>
              <a:t>的选择了“不知道自己的行为触犯了法律”；</a:t>
            </a:r>
            <a:r>
              <a:rPr lang="en-US" altLang="zh-CN" kern="100">
                <a:latin typeface="Calibri" panose="020F0502020204030204" pitchFamily="34" charset="0"/>
                <a:ea typeface="宋体" panose="02010600030101010101" pitchFamily="2" charset="-122"/>
                <a:cs typeface="Arial" panose="020B0604020202020204" pitchFamily="34" charset="0"/>
              </a:rPr>
              <a:t>60.5%</a:t>
            </a:r>
            <a:r>
              <a:rPr lang="zh-CN" altLang="en-US" kern="100">
                <a:latin typeface="Calibri" panose="020F0502020204030204" pitchFamily="34" charset="0"/>
                <a:ea typeface="宋体" panose="02010600030101010101" pitchFamily="2" charset="-122"/>
                <a:cs typeface="Arial" panose="020B0604020202020204" pitchFamily="34" charset="0"/>
              </a:rPr>
              <a:t>的调查对象表示，如果知道犯罪的沉重代价，就不会实施违法行为。法制教育缺失，加上学校和社会缺乏相应的惩戒手段，难以对校园欺凌行为形成警示和震慑作用。而本应对欺凌行为发挥重要预防作用的德育，其现状也十分堪忧。</a:t>
            </a:r>
          </a:p>
          <a:p>
            <a:endParaRPr lang="zh-CN" altLang="en-US" dirty="0"/>
          </a:p>
        </p:txBody>
      </p:sp>
      <p:sp>
        <p:nvSpPr>
          <p:cNvPr id="4" name="灯片编号占位符 3"/>
          <p:cNvSpPr>
            <a:spLocks noGrp="1"/>
          </p:cNvSpPr>
          <p:nvPr>
            <p:ph type="sldNum" sz="quarter" idx="10"/>
          </p:nvPr>
        </p:nvSpPr>
        <p:spPr/>
        <p:txBody>
          <a:bodyPr/>
          <a:lstStyle/>
          <a:p>
            <a:r>
              <a:rPr lang="en-US" altLang="zh-CN"/>
              <a:t>14</a:t>
            </a:r>
            <a:endParaRPr lang="zh-CN" altLang="en-US"/>
          </a:p>
        </p:txBody>
      </p:sp>
    </p:spTree>
    <p:extLst>
      <p:ext uri="{BB962C8B-B14F-4D97-AF65-F5344CB8AC3E}">
        <p14:creationId xmlns:p14="http://schemas.microsoft.com/office/powerpoint/2010/main" val="21996653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kern="100">
                <a:latin typeface="Calibri" panose="020F0502020204030204" pitchFamily="34" charset="0"/>
                <a:ea typeface="宋体" panose="02010600030101010101" pitchFamily="2" charset="-122"/>
                <a:cs typeface="Arial" panose="020B0604020202020204" pitchFamily="34" charset="0"/>
              </a:rPr>
              <a:t>现在的社会上，经常能够看到相互偶尔触碰就会引爆无休无止的争吵，甚至为一点小事就大打出手。目前市面、网络上的大量小说、游戏都包含色情、暴力情节，处于青春期的学生非常容易受到影响。甚至连一些热门幼儿动画片里也开始出现“暴力美学”，这些都在潜移默化地影响着孩子的心理和行为，导致他们极易因盲目模仿、追求刺激而产生暴力冲动。十多岁的孩子正是表现欲和模仿能力最强的时期，如果不加以限制，很多孩子就会不自觉模仿从网络上接受的信息。此外，当前社会上“一夜成名”“拜金主义”等不良风气也影响着校园。根据我国法律规定，不满</a:t>
            </a:r>
            <a:r>
              <a:rPr lang="en-US" altLang="zh-CN" kern="100">
                <a:latin typeface="Calibri" panose="020F0502020204030204" pitchFamily="34" charset="0"/>
                <a:ea typeface="宋体" panose="02010600030101010101" pitchFamily="2" charset="-122"/>
                <a:cs typeface="Arial" panose="020B0604020202020204" pitchFamily="34" charset="0"/>
              </a:rPr>
              <a:t>14</a:t>
            </a:r>
            <a:r>
              <a:rPr lang="zh-CN" altLang="en-US" kern="100">
                <a:latin typeface="Calibri" panose="020F0502020204030204" pitchFamily="34" charset="0"/>
                <a:ea typeface="宋体" panose="02010600030101010101" pitchFamily="2" charset="-122"/>
                <a:cs typeface="Arial" panose="020B0604020202020204" pitchFamily="34" charset="0"/>
              </a:rPr>
              <a:t>周岁的未成年人不会被追究刑事责任，满</a:t>
            </a:r>
            <a:r>
              <a:rPr lang="en-US" altLang="zh-CN" kern="100">
                <a:latin typeface="Calibri" panose="020F0502020204030204" pitchFamily="34" charset="0"/>
                <a:ea typeface="宋体" panose="02010600030101010101" pitchFamily="2" charset="-122"/>
                <a:cs typeface="Arial" panose="020B0604020202020204" pitchFamily="34" charset="0"/>
              </a:rPr>
              <a:t>14</a:t>
            </a:r>
            <a:r>
              <a:rPr lang="zh-CN" altLang="en-US" kern="100">
                <a:latin typeface="Calibri" panose="020F0502020204030204" pitchFamily="34" charset="0"/>
                <a:ea typeface="宋体" panose="02010600030101010101" pitchFamily="2" charset="-122"/>
                <a:cs typeface="Arial" panose="020B0604020202020204" pitchFamily="34" charset="0"/>
              </a:rPr>
              <a:t>周岁不满</a:t>
            </a:r>
            <a:r>
              <a:rPr lang="en-US" altLang="zh-CN" kern="100">
                <a:latin typeface="Calibri" panose="020F0502020204030204" pitchFamily="34" charset="0"/>
                <a:ea typeface="宋体" panose="02010600030101010101" pitchFamily="2" charset="-122"/>
                <a:cs typeface="Arial" panose="020B0604020202020204" pitchFamily="34" charset="0"/>
              </a:rPr>
              <a:t>16</a:t>
            </a:r>
            <a:r>
              <a:rPr lang="zh-CN" altLang="en-US" kern="100">
                <a:latin typeface="Calibri" panose="020F0502020204030204" pitchFamily="34" charset="0"/>
                <a:ea typeface="宋体" panose="02010600030101010101" pitchFamily="2" charset="-122"/>
                <a:cs typeface="Arial" panose="020B0604020202020204" pitchFamily="34" charset="0"/>
              </a:rPr>
              <a:t>周岁的，也只有</a:t>
            </a:r>
            <a:r>
              <a:rPr lang="en-US" altLang="zh-CN" kern="100">
                <a:latin typeface="Calibri" panose="020F0502020204030204" pitchFamily="34" charset="0"/>
                <a:ea typeface="宋体" panose="02010600030101010101" pitchFamily="2" charset="-122"/>
                <a:cs typeface="Arial" panose="020B0604020202020204" pitchFamily="34" charset="0"/>
              </a:rPr>
              <a:t>8</a:t>
            </a:r>
            <a:r>
              <a:rPr lang="zh-CN" altLang="en-US" kern="100">
                <a:latin typeface="Calibri" panose="020F0502020204030204" pitchFamily="34" charset="0"/>
                <a:ea typeface="宋体" panose="02010600030101010101" pitchFamily="2" charset="-122"/>
                <a:cs typeface="Arial" panose="020B0604020202020204" pitchFamily="34" charset="0"/>
              </a:rPr>
              <a:t>种严重犯罪才会追究刑事责任。由于年龄原因，很多孩子实施校园欺凌却不会受到惩罚，这也容易使他们形成“藐视法律”的心态。当前社会应提高对包括校园欺凌在内的未成年人不良行为的重视程度，做好预防工作，避免这部分孩子走上违法犯罪道路。</a:t>
            </a:r>
          </a:p>
          <a:p>
            <a:endParaRPr lang="zh-CN" altLang="en-US" dirty="0"/>
          </a:p>
        </p:txBody>
      </p:sp>
      <p:sp>
        <p:nvSpPr>
          <p:cNvPr id="4" name="灯片编号占位符 3"/>
          <p:cNvSpPr>
            <a:spLocks noGrp="1"/>
          </p:cNvSpPr>
          <p:nvPr>
            <p:ph type="sldNum" sz="quarter" idx="10"/>
          </p:nvPr>
        </p:nvSpPr>
        <p:spPr/>
        <p:txBody>
          <a:bodyPr/>
          <a:lstStyle/>
          <a:p>
            <a:r>
              <a:rPr lang="en-US" altLang="zh-CN"/>
              <a:t>15</a:t>
            </a:r>
            <a:endParaRPr lang="zh-CN" altLang="en-US"/>
          </a:p>
        </p:txBody>
      </p:sp>
    </p:spTree>
    <p:extLst>
      <p:ext uri="{BB962C8B-B14F-4D97-AF65-F5344CB8AC3E}">
        <p14:creationId xmlns:p14="http://schemas.microsoft.com/office/powerpoint/2010/main" val="26462703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r>
              <a:rPr lang="en-US" altLang="zh-CN"/>
              <a:t>16</a:t>
            </a:r>
            <a:endParaRPr lang="zh-CN" altLang="en-US"/>
          </a:p>
        </p:txBody>
      </p:sp>
    </p:spTree>
    <p:extLst>
      <p:ext uri="{BB962C8B-B14F-4D97-AF65-F5344CB8AC3E}">
        <p14:creationId xmlns:p14="http://schemas.microsoft.com/office/powerpoint/2010/main" val="25436470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r>
              <a:rPr lang="en-US" altLang="zh-CN"/>
              <a:t>17</a:t>
            </a:r>
            <a:endParaRPr lang="zh-CN" altLang="en-US"/>
          </a:p>
        </p:txBody>
      </p:sp>
    </p:spTree>
    <p:extLst>
      <p:ext uri="{BB962C8B-B14F-4D97-AF65-F5344CB8AC3E}">
        <p14:creationId xmlns:p14="http://schemas.microsoft.com/office/powerpoint/2010/main" val="39640578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r>
              <a:rPr lang="en-US" altLang="zh-CN"/>
              <a:t>18</a:t>
            </a:r>
            <a:endParaRPr lang="zh-CN" altLang="en-US"/>
          </a:p>
        </p:txBody>
      </p:sp>
    </p:spTree>
    <p:extLst>
      <p:ext uri="{BB962C8B-B14F-4D97-AF65-F5344CB8AC3E}">
        <p14:creationId xmlns:p14="http://schemas.microsoft.com/office/powerpoint/2010/main" val="33798294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dirty="0"/>
              <a:t>前几天联合国人权委员会第</a:t>
            </a:r>
            <a:r>
              <a:rPr lang="en-US" altLang="zh-CN" sz="1200" dirty="0"/>
              <a:t>34</a:t>
            </a:r>
            <a:r>
              <a:rPr lang="zh-CN" altLang="en-US" sz="1200" dirty="0"/>
              <a:t>次会议，联合国反暴力问题特别代表专门谈了校园欺凌问题，从各个国家开展的摸底调研情况来看，校园欺凌多的，有三分之一以上的学生提到在校期间受到过欺凌</a:t>
            </a:r>
            <a:endParaRPr lang="zh-CN" altLang="en-US" dirty="0"/>
          </a:p>
        </p:txBody>
      </p:sp>
      <p:sp>
        <p:nvSpPr>
          <p:cNvPr id="4" name="灯片编号占位符 3"/>
          <p:cNvSpPr>
            <a:spLocks noGrp="1"/>
          </p:cNvSpPr>
          <p:nvPr>
            <p:ph type="sldNum" sz="quarter" idx="10"/>
          </p:nvPr>
        </p:nvSpPr>
        <p:spPr/>
        <p:txBody>
          <a:bodyPr/>
          <a:lstStyle/>
          <a:p>
            <a:r>
              <a:rPr lang="en-US" altLang="zh-CN"/>
              <a:t>19</a:t>
            </a:r>
            <a:endParaRPr lang="zh-CN" altLang="en-US"/>
          </a:p>
        </p:txBody>
      </p:sp>
    </p:spTree>
    <p:extLst>
      <p:ext uri="{BB962C8B-B14F-4D97-AF65-F5344CB8AC3E}">
        <p14:creationId xmlns:p14="http://schemas.microsoft.com/office/powerpoint/2010/main" val="34493985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19</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3880073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r>
              <a:rPr lang="en-US" altLang="zh-CN"/>
              <a:t>2</a:t>
            </a:r>
            <a:endParaRPr lang="zh-CN" altLang="en-US"/>
          </a:p>
        </p:txBody>
      </p:sp>
    </p:spTree>
    <p:extLst>
      <p:ext uri="{BB962C8B-B14F-4D97-AF65-F5344CB8AC3E}">
        <p14:creationId xmlns:p14="http://schemas.microsoft.com/office/powerpoint/2010/main" val="698836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r>
              <a:rPr lang="en-US" altLang="zh-CN"/>
              <a:t>4</a:t>
            </a:r>
            <a:endParaRPr lang="zh-CN" altLang="en-US"/>
          </a:p>
        </p:txBody>
      </p:sp>
    </p:spTree>
    <p:extLst>
      <p:ext uri="{BB962C8B-B14F-4D97-AF65-F5344CB8AC3E}">
        <p14:creationId xmlns:p14="http://schemas.microsoft.com/office/powerpoint/2010/main" val="2354155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r>
              <a:rPr lang="en-US" altLang="zh-CN"/>
              <a:t>5</a:t>
            </a:r>
            <a:endParaRPr lang="zh-CN" altLang="en-US"/>
          </a:p>
        </p:txBody>
      </p:sp>
    </p:spTree>
    <p:extLst>
      <p:ext uri="{BB962C8B-B14F-4D97-AF65-F5344CB8AC3E}">
        <p14:creationId xmlns:p14="http://schemas.microsoft.com/office/powerpoint/2010/main" val="844566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r>
              <a:rPr lang="en-US" altLang="zh-CN"/>
              <a:t>6</a:t>
            </a:r>
            <a:endParaRPr lang="zh-CN" altLang="en-US"/>
          </a:p>
        </p:txBody>
      </p:sp>
    </p:spTree>
    <p:extLst>
      <p:ext uri="{BB962C8B-B14F-4D97-AF65-F5344CB8AC3E}">
        <p14:creationId xmlns:p14="http://schemas.microsoft.com/office/powerpoint/2010/main" val="33537529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r>
              <a:rPr lang="en-US" altLang="zh-CN"/>
              <a:t>7</a:t>
            </a:r>
            <a:endParaRPr lang="zh-CN" altLang="en-US"/>
          </a:p>
        </p:txBody>
      </p:sp>
    </p:spTree>
    <p:extLst>
      <p:ext uri="{BB962C8B-B14F-4D97-AF65-F5344CB8AC3E}">
        <p14:creationId xmlns:p14="http://schemas.microsoft.com/office/powerpoint/2010/main" val="27452492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r>
              <a:rPr lang="en-US" altLang="zh-CN"/>
              <a:t>8</a:t>
            </a:r>
            <a:endParaRPr lang="zh-CN" altLang="en-US"/>
          </a:p>
        </p:txBody>
      </p:sp>
    </p:spTree>
    <p:extLst>
      <p:ext uri="{BB962C8B-B14F-4D97-AF65-F5344CB8AC3E}">
        <p14:creationId xmlns:p14="http://schemas.microsoft.com/office/powerpoint/2010/main" val="23493509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r>
              <a:rPr lang="en-US" altLang="zh-CN"/>
              <a:t>9</a:t>
            </a:r>
            <a:endParaRPr lang="zh-CN" altLang="en-US"/>
          </a:p>
        </p:txBody>
      </p:sp>
    </p:spTree>
    <p:extLst>
      <p:ext uri="{BB962C8B-B14F-4D97-AF65-F5344CB8AC3E}">
        <p14:creationId xmlns:p14="http://schemas.microsoft.com/office/powerpoint/2010/main" val="16750035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r>
              <a:rPr lang="en-US" altLang="zh-CN"/>
              <a:t>10</a:t>
            </a:r>
            <a:endParaRPr lang="zh-CN" altLang="en-US"/>
          </a:p>
        </p:txBody>
      </p:sp>
    </p:spTree>
    <p:extLst>
      <p:ext uri="{BB962C8B-B14F-4D97-AF65-F5344CB8AC3E}">
        <p14:creationId xmlns:p14="http://schemas.microsoft.com/office/powerpoint/2010/main" val="1266880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7E1A254-58E2-4A68-9817-58E3BC8D0705}" type="datetimeFigureOut">
              <a:rPr lang="zh-CN" altLang="en-US" smtClean="0"/>
              <a:pPr/>
              <a:t>2023/4/4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38E469F-A6F1-4101-B2D4-6685578B9A92}" type="slidenum">
              <a:rPr lang="zh-CN" altLang="en-US" smtClean="0"/>
              <a:pPr/>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1000">
        <p:random/>
      </p:transition>
    </mc:Choice>
    <mc:Fallback xmlns="">
      <p:transition spd="slow" advTm="100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42930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67784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01189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94980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14563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71899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0203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2023/4/4</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98516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2023/4/4</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0730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2023/4/4</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94133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546677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0"/>
            <a:r>
              <a:rPr lang="zh-CN" altLang="en-US"/>
              <a:t>第二级</a:t>
            </a:r>
          </a:p>
          <a:p>
            <a:pPr lvl="0"/>
            <a:r>
              <a:rPr lang="zh-CN" altLang="en-US"/>
              <a:t>第三级</a:t>
            </a:r>
          </a:p>
          <a:p>
            <a:pPr lvl="0"/>
            <a:r>
              <a:rPr lang="zh-CN" altLang="en-US"/>
              <a:t>第四级</a:t>
            </a:r>
          </a:p>
          <a:p>
            <a:pPr lvl="0"/>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zh-CN"/>
              <a:t>202X/8/6</a:t>
            </a:r>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altLang="zh-CN"/>
              <a:t>‹#›</a:t>
            </a: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Lst>
  <mc:AlternateContent xmlns:mc="http://schemas.openxmlformats.org/markup-compatibility/2006" xmlns:p14="http://schemas.microsoft.com/office/powerpoint/2010/main">
    <mc:Choice Requires="p14">
      <p:transition spd="slow" p14:dur="1500" advTm="1000">
        <p:random/>
      </p:transition>
    </mc:Choice>
    <mc:Fallback xmlns="">
      <p:transition spd="slow" advTm="1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2023/4/4</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12469889"/>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2.xml"/><Relationship Id="rId1" Type="http://schemas.openxmlformats.org/officeDocument/2006/relationships/tags" Target="../tags/tag21.xml"/><Relationship Id="rId5" Type="http://schemas.openxmlformats.org/officeDocument/2006/relationships/image" Target="../media/image17.png"/><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tags" Target="../tags/tag27.xml"/><Relationship Id="rId7" Type="http://schemas.openxmlformats.org/officeDocument/2006/relationships/image" Target="../media/image19.png"/><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image" Target="../media/image18.png"/><Relationship Id="rId5" Type="http://schemas.openxmlformats.org/officeDocument/2006/relationships/notesSlide" Target="../notesSlides/notesSlide12.xml"/><Relationship Id="rId4"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tags" Target="../tags/tag30.xml"/><Relationship Id="rId7" Type="http://schemas.openxmlformats.org/officeDocument/2006/relationships/image" Target="../media/image22.png"/><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image" Target="../media/image21.png"/><Relationship Id="rId5" Type="http://schemas.openxmlformats.org/officeDocument/2006/relationships/notesSlide" Target="../notesSlides/notesSlide13.xml"/><Relationship Id="rId4"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27.png"/><Relationship Id="rId2" Type="http://schemas.openxmlformats.org/officeDocument/2006/relationships/slideLayout" Target="../slideLayouts/slideLayout1.xml"/><Relationship Id="rId1" Type="http://schemas.openxmlformats.org/officeDocument/2006/relationships/tags" Target="../tags/tag33.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tags" Target="../tags/tag34.xml"/><Relationship Id="rId4" Type="http://schemas.openxmlformats.org/officeDocument/2006/relationships/image" Target="../media/image28.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19.xml"/><Relationship Id="rId1" Type="http://schemas.openxmlformats.org/officeDocument/2006/relationships/slideLayout" Target="../slideLayouts/slideLayout8.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5.png"/><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6.xml"/><Relationship Id="rId6" Type="http://schemas.openxmlformats.org/officeDocument/2006/relationships/chart" Target="../charts/chart1.xml"/><Relationship Id="rId5" Type="http://schemas.openxmlformats.org/officeDocument/2006/relationships/image" Target="../media/image7.pn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8" Type="http://schemas.openxmlformats.org/officeDocument/2006/relationships/notesSlide" Target="../notesSlides/notesSlide6.xml"/><Relationship Id="rId13" Type="http://schemas.openxmlformats.org/officeDocument/2006/relationships/image" Target="../media/image12.png"/><Relationship Id="rId3" Type="http://schemas.openxmlformats.org/officeDocument/2006/relationships/tags" Target="../tags/tag11.xml"/><Relationship Id="rId7" Type="http://schemas.openxmlformats.org/officeDocument/2006/relationships/slideLayout" Target="../slideLayouts/slideLayout1.xml"/><Relationship Id="rId12" Type="http://schemas.openxmlformats.org/officeDocument/2006/relationships/image" Target="../media/image11.png"/><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tags" Target="../tags/tag14.xml"/><Relationship Id="rId11" Type="http://schemas.openxmlformats.org/officeDocument/2006/relationships/image" Target="../media/image10.png"/><Relationship Id="rId5" Type="http://schemas.openxmlformats.org/officeDocument/2006/relationships/tags" Target="../tags/tag13.xml"/><Relationship Id="rId10" Type="http://schemas.openxmlformats.org/officeDocument/2006/relationships/image" Target="../media/image9.png"/><Relationship Id="rId4" Type="http://schemas.openxmlformats.org/officeDocument/2006/relationships/tags" Target="../tags/tag12.xml"/><Relationship Id="rId9" Type="http://schemas.openxmlformats.org/officeDocument/2006/relationships/image" Target="../media/image8.png"/><Relationship Id="rId1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16.png"/><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32131231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6805" y="-31750"/>
            <a:ext cx="10057765" cy="5027930"/>
          </a:xfrm>
          <a:prstGeom prst="rect">
            <a:avLst/>
          </a:prstGeom>
        </p:spPr>
      </p:pic>
      <p:sp>
        <p:nvSpPr>
          <p:cNvPr id="4" name="椭圆 3" hidden="1"/>
          <p:cNvSpPr/>
          <p:nvPr/>
        </p:nvSpPr>
        <p:spPr>
          <a:xfrm>
            <a:off x="-1659337" y="-4326337"/>
            <a:ext cx="15510675" cy="15510675"/>
          </a:xfrm>
          <a:prstGeom prst="ellipse">
            <a:avLst/>
          </a:prstGeom>
          <a:solidFill>
            <a:srgbClr val="252525">
              <a:alpha val="7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cs typeface="+mn-ea"/>
              <a:sym typeface="+mn-lt"/>
            </a:endParaRPr>
          </a:p>
        </p:txBody>
      </p:sp>
      <p:sp>
        <p:nvSpPr>
          <p:cNvPr id="9" name="任意多边形 8"/>
          <p:cNvSpPr/>
          <p:nvPr/>
        </p:nvSpPr>
        <p:spPr>
          <a:xfrm rot="10800000">
            <a:off x="1542623" y="3882346"/>
            <a:ext cx="9103605" cy="1206001"/>
          </a:xfrm>
          <a:custGeom>
            <a:avLst/>
            <a:gdLst>
              <a:gd name="connsiteX0" fmla="*/ 0 w 12216983"/>
              <a:gd name="connsiteY0" fmla="*/ 411073 h 1206001"/>
              <a:gd name="connsiteX1" fmla="*/ 2188563 w 12216983"/>
              <a:gd name="connsiteY1" fmla="*/ 36319 h 1206001"/>
              <a:gd name="connsiteX2" fmla="*/ 5126636 w 12216983"/>
              <a:gd name="connsiteY2" fmla="*/ 1205551 h 1206001"/>
              <a:gd name="connsiteX3" fmla="*/ 8934137 w 12216983"/>
              <a:gd name="connsiteY3" fmla="*/ 186220 h 1206001"/>
              <a:gd name="connsiteX4" fmla="*/ 12216983 w 12216983"/>
              <a:gd name="connsiteY4" fmla="*/ 1070640 h 12060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16983" h="1206001">
                <a:moveTo>
                  <a:pt x="0" y="411073"/>
                </a:moveTo>
                <a:cubicBezTo>
                  <a:pt x="667062" y="157489"/>
                  <a:pt x="1334124" y="-96094"/>
                  <a:pt x="2188563" y="36319"/>
                </a:cubicBezTo>
                <a:cubicBezTo>
                  <a:pt x="3043002" y="168732"/>
                  <a:pt x="4002374" y="1180568"/>
                  <a:pt x="5126636" y="1205551"/>
                </a:cubicBezTo>
                <a:cubicBezTo>
                  <a:pt x="6250898" y="1230534"/>
                  <a:pt x="7752413" y="208705"/>
                  <a:pt x="8934137" y="186220"/>
                </a:cubicBezTo>
                <a:cubicBezTo>
                  <a:pt x="10115861" y="163735"/>
                  <a:pt x="11166422" y="617187"/>
                  <a:pt x="12216983" y="1070640"/>
                </a:cubicBezTo>
              </a:path>
            </a:pathLst>
          </a:custGeom>
          <a:noFill/>
          <a:ln w="12700" cap="flat" cmpd="sng" algn="ctr">
            <a:solidFill>
              <a:schemeClr val="bg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1000">
        <p:random/>
      </p:transition>
    </mc:Choice>
    <mc:Fallback xmlns="">
      <p:transition spd="slow" advTm="1000">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99085" y="548005"/>
            <a:ext cx="11593830" cy="6151245"/>
          </a:xfrm>
          <a:prstGeom prst="rect">
            <a:avLst/>
          </a:prstGeom>
          <a:solidFill>
            <a:srgbClr val="FCF6E6">
              <a:alpha val="73000"/>
            </a:srgbClr>
          </a:solid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ot="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nvGrpSpPr>
          <p:cNvPr id="42" name="PA_组合 41"/>
          <p:cNvGrpSpPr/>
          <p:nvPr>
            <p:custDataLst>
              <p:tags r:id="rId1"/>
            </p:custDataLst>
          </p:nvPr>
        </p:nvGrpSpPr>
        <p:grpSpPr>
          <a:xfrm>
            <a:off x="6520724" y="3006454"/>
            <a:ext cx="4071724" cy="3109218"/>
            <a:chOff x="219393" y="5158366"/>
            <a:chExt cx="4071724" cy="3109218"/>
          </a:xfrm>
        </p:grpSpPr>
        <p:sp>
          <p:nvSpPr>
            <p:cNvPr id="43" name="矩形 42"/>
            <p:cNvSpPr/>
            <p:nvPr/>
          </p:nvSpPr>
          <p:spPr>
            <a:xfrm>
              <a:off x="1233868" y="5158366"/>
              <a:ext cx="3057248" cy="584775"/>
            </a:xfrm>
            <a:prstGeom prst="rect">
              <a:avLst/>
            </a:prstGeom>
          </p:spPr>
          <p:txBody>
            <a:bodyPr wrap="none">
              <a:spAutoFit/>
            </a:bodyPr>
            <a:lstStyle/>
            <a:p>
              <a:pPr algn="ctr"/>
              <a:r>
                <a:rPr lang="zh-CN" altLang="en-US" sz="3200" b="1">
                  <a:solidFill>
                    <a:schemeClr val="tx1"/>
                  </a:solidFill>
                  <a:effectLst/>
                  <a:cs typeface="+mn-ea"/>
                  <a:sym typeface="+mn-lt"/>
                </a:rPr>
                <a:t>对于受害者而言</a:t>
              </a:r>
              <a:endParaRPr lang="zh-CN" altLang="en-US" sz="3200" b="1" dirty="0">
                <a:solidFill>
                  <a:schemeClr val="tx1"/>
                </a:solidFill>
                <a:effectLst/>
                <a:cs typeface="+mn-ea"/>
                <a:sym typeface="+mn-lt"/>
              </a:endParaRPr>
            </a:p>
          </p:txBody>
        </p:sp>
        <p:sp>
          <p:nvSpPr>
            <p:cNvPr id="44" name="文本框 43"/>
            <p:cNvSpPr txBox="1"/>
            <p:nvPr/>
          </p:nvSpPr>
          <p:spPr>
            <a:xfrm>
              <a:off x="219393" y="5844388"/>
              <a:ext cx="4071724" cy="2423196"/>
            </a:xfrm>
            <a:prstGeom prst="roundRect">
              <a:avLst>
                <a:gd name="adj" fmla="val 6852"/>
              </a:avLst>
            </a:prstGeom>
            <a:noFill/>
            <a:ln>
              <a:noFill/>
            </a:ln>
          </p:spPr>
          <p:txBody>
            <a:bodyPr wrap="square" rtlCol="0">
              <a:spAutoFit/>
            </a:bodyPr>
            <a:lstStyle/>
            <a:p>
              <a:pPr algn="r">
                <a:lnSpc>
                  <a:spcPct val="130000"/>
                </a:lnSpc>
              </a:pPr>
              <a:r>
                <a:rPr lang="zh-CN" altLang="en-US" sz="1600">
                  <a:solidFill>
                    <a:schemeClr val="tx1"/>
                  </a:solidFill>
                  <a:cs typeface="+mn-ea"/>
                  <a:sym typeface="+mn-lt"/>
                </a:rPr>
                <a:t>带来肉体损伤甚至残疾</a:t>
              </a:r>
            </a:p>
            <a:p>
              <a:pPr algn="r">
                <a:lnSpc>
                  <a:spcPct val="130000"/>
                </a:lnSpc>
              </a:pPr>
              <a:endParaRPr lang="zh-CN" altLang="en-US" sz="1600">
                <a:solidFill>
                  <a:schemeClr val="tx1"/>
                </a:solidFill>
                <a:cs typeface="+mn-ea"/>
                <a:sym typeface="+mn-lt"/>
              </a:endParaRPr>
            </a:p>
            <a:p>
              <a:pPr algn="r">
                <a:lnSpc>
                  <a:spcPct val="130000"/>
                </a:lnSpc>
              </a:pPr>
              <a:r>
                <a:rPr lang="zh-CN" altLang="en-US" sz="1600">
                  <a:solidFill>
                    <a:schemeClr val="tx1"/>
                  </a:solidFill>
                  <a:cs typeface="+mn-ea"/>
                  <a:sym typeface="+mn-lt"/>
                </a:rPr>
                <a:t>易造成性格懦弱、自卑，缺乏信心和勇气</a:t>
              </a:r>
            </a:p>
            <a:p>
              <a:pPr algn="r">
                <a:lnSpc>
                  <a:spcPct val="130000"/>
                </a:lnSpc>
              </a:pPr>
              <a:endParaRPr lang="zh-CN" altLang="en-US" sz="1600">
                <a:solidFill>
                  <a:schemeClr val="tx1"/>
                </a:solidFill>
                <a:cs typeface="+mn-ea"/>
                <a:sym typeface="+mn-lt"/>
              </a:endParaRPr>
            </a:p>
            <a:p>
              <a:pPr algn="r">
                <a:lnSpc>
                  <a:spcPct val="130000"/>
                </a:lnSpc>
              </a:pPr>
              <a:r>
                <a:rPr lang="zh-CN" altLang="en-US" sz="1600">
                  <a:solidFill>
                    <a:schemeClr val="tx1"/>
                  </a:solidFill>
                  <a:cs typeface="+mn-ea"/>
                  <a:sym typeface="+mn-lt"/>
                </a:rPr>
                <a:t>造成心灵的阴影和伤害</a:t>
              </a:r>
            </a:p>
            <a:p>
              <a:pPr algn="r">
                <a:lnSpc>
                  <a:spcPct val="130000"/>
                </a:lnSpc>
              </a:pPr>
              <a:endParaRPr lang="zh-CN" altLang="en-US" sz="1600">
                <a:solidFill>
                  <a:schemeClr val="tx1"/>
                </a:solidFill>
                <a:cs typeface="+mn-ea"/>
                <a:sym typeface="+mn-lt"/>
              </a:endParaRPr>
            </a:p>
            <a:p>
              <a:pPr algn="r">
                <a:lnSpc>
                  <a:spcPct val="130000"/>
                </a:lnSpc>
              </a:pPr>
              <a:r>
                <a:rPr lang="zh-CN" altLang="en-US" sz="1600">
                  <a:solidFill>
                    <a:schemeClr val="tx1"/>
                  </a:solidFill>
                  <a:cs typeface="+mn-ea"/>
                  <a:sym typeface="+mn-lt"/>
                </a:rPr>
                <a:t>厌学甚至辍学</a:t>
              </a:r>
              <a:endParaRPr lang="zh-CN" altLang="en-US" sz="1600" dirty="0">
                <a:solidFill>
                  <a:schemeClr val="tx1"/>
                </a:solidFill>
                <a:cs typeface="+mn-ea"/>
                <a:sym typeface="+mn-lt"/>
              </a:endParaRPr>
            </a:p>
          </p:txBody>
        </p:sp>
      </p:grpSp>
      <p:grpSp>
        <p:nvGrpSpPr>
          <p:cNvPr id="45" name="PA_组合 44"/>
          <p:cNvGrpSpPr/>
          <p:nvPr>
            <p:custDataLst>
              <p:tags r:id="rId2"/>
            </p:custDataLst>
          </p:nvPr>
        </p:nvGrpSpPr>
        <p:grpSpPr>
          <a:xfrm>
            <a:off x="422268" y="2284155"/>
            <a:ext cx="4898374" cy="4475632"/>
            <a:chOff x="-533933" y="4715748"/>
            <a:chExt cx="4567205" cy="4475632"/>
          </a:xfrm>
        </p:grpSpPr>
        <p:sp>
          <p:nvSpPr>
            <p:cNvPr id="46" name="矩形 45"/>
            <p:cNvSpPr/>
            <p:nvPr/>
          </p:nvSpPr>
          <p:spPr>
            <a:xfrm>
              <a:off x="-260336" y="4715748"/>
              <a:ext cx="2850553" cy="584775"/>
            </a:xfrm>
            <a:prstGeom prst="rect">
              <a:avLst/>
            </a:prstGeom>
          </p:spPr>
          <p:txBody>
            <a:bodyPr wrap="none">
              <a:spAutoFit/>
            </a:bodyPr>
            <a:lstStyle/>
            <a:p>
              <a:pPr algn="ctr"/>
              <a:r>
                <a:rPr lang="zh-CN" altLang="en-US" sz="3200" b="1">
                  <a:solidFill>
                    <a:schemeClr val="tx1">
                      <a:lumMod val="85000"/>
                      <a:lumOff val="15000"/>
                    </a:schemeClr>
                  </a:solidFill>
                  <a:cs typeface="+mn-ea"/>
                  <a:sym typeface="+mn-lt"/>
                </a:rPr>
                <a:t>对于施暴者而言</a:t>
              </a:r>
              <a:endParaRPr lang="zh-CN" altLang="en-US" sz="3200" b="1" dirty="0">
                <a:solidFill>
                  <a:schemeClr val="tx1">
                    <a:lumMod val="85000"/>
                    <a:lumOff val="15000"/>
                  </a:schemeClr>
                </a:solidFill>
                <a:effectLst/>
                <a:cs typeface="+mn-ea"/>
                <a:sym typeface="+mn-lt"/>
              </a:endParaRPr>
            </a:p>
          </p:txBody>
        </p:sp>
        <p:sp>
          <p:nvSpPr>
            <p:cNvPr id="47" name="文本框 46"/>
            <p:cNvSpPr txBox="1"/>
            <p:nvPr/>
          </p:nvSpPr>
          <p:spPr>
            <a:xfrm>
              <a:off x="-533933" y="5438304"/>
              <a:ext cx="4567205" cy="3753076"/>
            </a:xfrm>
            <a:prstGeom prst="roundRect">
              <a:avLst>
                <a:gd name="adj" fmla="val 6852"/>
              </a:avLst>
            </a:prstGeom>
            <a:noFill/>
            <a:ln>
              <a:noFill/>
            </a:ln>
          </p:spPr>
          <p:txBody>
            <a:bodyPr wrap="square" rtlCol="0">
              <a:spAutoFit/>
            </a:bodyPr>
            <a:lstStyle/>
            <a:p>
              <a:pPr algn="just">
                <a:lnSpc>
                  <a:spcPct val="130000"/>
                </a:lnSpc>
              </a:pPr>
              <a:r>
                <a:rPr lang="zh-CN" altLang="en-US" sz="1600" dirty="0">
                  <a:solidFill>
                    <a:schemeClr val="tx1"/>
                  </a:solidFill>
                  <a:cs typeface="+mn-ea"/>
                  <a:sym typeface="+mn-lt"/>
                </a:rPr>
                <a:t>给他人带来伤害，要承担治疗甚至赔偿费用</a:t>
              </a:r>
            </a:p>
            <a:p>
              <a:pPr algn="just">
                <a:lnSpc>
                  <a:spcPct val="130000"/>
                </a:lnSpc>
              </a:pPr>
              <a:endParaRPr lang="zh-CN" altLang="en-US" sz="1600" dirty="0">
                <a:solidFill>
                  <a:schemeClr val="tx1"/>
                </a:solidFill>
                <a:cs typeface="+mn-ea"/>
                <a:sym typeface="+mn-lt"/>
              </a:endParaRPr>
            </a:p>
            <a:p>
              <a:pPr algn="just">
                <a:lnSpc>
                  <a:spcPct val="130000"/>
                </a:lnSpc>
              </a:pPr>
              <a:r>
                <a:rPr lang="zh-CN" altLang="en-US" sz="1600" dirty="0">
                  <a:solidFill>
                    <a:schemeClr val="tx1"/>
                  </a:solidFill>
                  <a:cs typeface="+mn-ea"/>
                  <a:sym typeface="+mn-lt"/>
                </a:rPr>
                <a:t>要受到学校老师的严肃批评教育，甚至无法继续</a:t>
              </a:r>
            </a:p>
            <a:p>
              <a:pPr algn="just">
                <a:lnSpc>
                  <a:spcPct val="130000"/>
                </a:lnSpc>
              </a:pPr>
              <a:r>
                <a:rPr lang="zh-CN" altLang="en-US" sz="1600" dirty="0">
                  <a:solidFill>
                    <a:schemeClr val="tx1"/>
                  </a:solidFill>
                  <a:cs typeface="+mn-ea"/>
                  <a:sym typeface="+mn-lt"/>
                </a:rPr>
                <a:t>完成学业</a:t>
              </a:r>
            </a:p>
            <a:p>
              <a:pPr algn="just">
                <a:lnSpc>
                  <a:spcPct val="130000"/>
                </a:lnSpc>
              </a:pPr>
              <a:endParaRPr lang="zh-CN" altLang="en-US" sz="1600" dirty="0">
                <a:solidFill>
                  <a:schemeClr val="tx1"/>
                </a:solidFill>
                <a:cs typeface="+mn-ea"/>
                <a:sym typeface="+mn-lt"/>
              </a:endParaRPr>
            </a:p>
            <a:p>
              <a:pPr algn="just">
                <a:lnSpc>
                  <a:spcPct val="130000"/>
                </a:lnSpc>
              </a:pPr>
              <a:r>
                <a:rPr lang="zh-CN" altLang="en-US" sz="1600" dirty="0">
                  <a:solidFill>
                    <a:schemeClr val="tx1"/>
                  </a:solidFill>
                  <a:cs typeface="+mn-ea"/>
                  <a:sym typeface="+mn-lt"/>
                </a:rPr>
                <a:t>他们的行为很难获得社会</a:t>
              </a:r>
              <a:r>
                <a:rPr lang="en-US" altLang="zh-CN" sz="1600" dirty="0">
                  <a:solidFill>
                    <a:schemeClr val="tx1"/>
                  </a:solidFill>
                  <a:cs typeface="+mn-ea"/>
                  <a:sym typeface="+mn-lt"/>
                </a:rPr>
                <a:t>(</a:t>
              </a:r>
              <a:r>
                <a:rPr lang="zh-CN" altLang="en-US" sz="1600" dirty="0">
                  <a:solidFill>
                    <a:schemeClr val="tx1"/>
                  </a:solidFill>
                  <a:cs typeface="+mn-ea"/>
                  <a:sym typeface="+mn-lt"/>
                </a:rPr>
                <a:t>主要是学校和家庭</a:t>
              </a:r>
              <a:r>
                <a:rPr lang="en-US" altLang="zh-CN" sz="1600" dirty="0">
                  <a:solidFill>
                    <a:schemeClr val="tx1"/>
                  </a:solidFill>
                  <a:cs typeface="+mn-ea"/>
                  <a:sym typeface="+mn-lt"/>
                </a:rPr>
                <a:t>)</a:t>
              </a:r>
              <a:r>
                <a:rPr lang="zh-CN" altLang="en-US" sz="1600" dirty="0">
                  <a:solidFill>
                    <a:schemeClr val="tx1"/>
                  </a:solidFill>
                  <a:cs typeface="+mn-ea"/>
                  <a:sym typeface="+mn-lt"/>
                </a:rPr>
                <a:t>的</a:t>
              </a:r>
            </a:p>
            <a:p>
              <a:pPr algn="just">
                <a:lnSpc>
                  <a:spcPct val="130000"/>
                </a:lnSpc>
              </a:pPr>
              <a:r>
                <a:rPr lang="zh-CN" altLang="en-US" sz="1600" dirty="0">
                  <a:solidFill>
                    <a:schemeClr val="tx1"/>
                  </a:solidFill>
                  <a:cs typeface="+mn-ea"/>
                  <a:sym typeface="+mn-lt"/>
                </a:rPr>
                <a:t>认可</a:t>
              </a:r>
            </a:p>
            <a:p>
              <a:pPr algn="just">
                <a:lnSpc>
                  <a:spcPct val="130000"/>
                </a:lnSpc>
              </a:pPr>
              <a:endParaRPr lang="zh-CN" altLang="en-US" sz="1600" dirty="0">
                <a:solidFill>
                  <a:schemeClr val="tx1"/>
                </a:solidFill>
                <a:cs typeface="+mn-ea"/>
                <a:sym typeface="+mn-lt"/>
              </a:endParaRPr>
            </a:p>
            <a:p>
              <a:pPr algn="just">
                <a:lnSpc>
                  <a:spcPct val="130000"/>
                </a:lnSpc>
              </a:pPr>
              <a:r>
                <a:rPr lang="zh-CN" altLang="en-US" sz="1600" dirty="0">
                  <a:solidFill>
                    <a:schemeClr val="tx1"/>
                  </a:solidFill>
                  <a:cs typeface="+mn-ea"/>
                  <a:sym typeface="+mn-lt"/>
                </a:rPr>
                <a:t>那些常在中小学打架，特别是加入到暴力帮派</a:t>
              </a:r>
            </a:p>
            <a:p>
              <a:pPr algn="just">
                <a:lnSpc>
                  <a:spcPct val="130000"/>
                </a:lnSpc>
              </a:pPr>
              <a:r>
                <a:rPr lang="zh-CN" altLang="en-US" sz="1600" dirty="0">
                  <a:solidFill>
                    <a:schemeClr val="tx1"/>
                  </a:solidFill>
                  <a:cs typeface="+mn-ea"/>
                  <a:sym typeface="+mn-lt"/>
                </a:rPr>
                <a:t>的学生</a:t>
              </a:r>
            </a:p>
            <a:p>
              <a:pPr algn="just">
                <a:lnSpc>
                  <a:spcPct val="130000"/>
                </a:lnSpc>
              </a:pPr>
              <a:r>
                <a:rPr lang="zh-CN" altLang="en-US" sz="1600" dirty="0">
                  <a:solidFill>
                    <a:schemeClr val="tx1"/>
                  </a:solidFill>
                  <a:cs typeface="+mn-ea"/>
                  <a:sym typeface="+mn-lt"/>
                </a:rPr>
                <a:t>很多最终都走上了犯罪道路</a:t>
              </a:r>
            </a:p>
          </p:txBody>
        </p:sp>
      </p:grpSp>
      <p:pic>
        <p:nvPicPr>
          <p:cNvPr id="5" name="图片 4" descr="2ea93f72d91999d9b27712bb3b30405a"/>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872355" y="791210"/>
            <a:ext cx="2961640" cy="29616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1000">
        <p:random/>
      </p:transition>
    </mc:Choice>
    <mc:Fallback xmlns="">
      <p:transition spd="slow" advTm="1000">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组合 17"/>
          <p:cNvGrpSpPr/>
          <p:nvPr/>
        </p:nvGrpSpPr>
        <p:grpSpPr>
          <a:xfrm>
            <a:off x="3603982" y="2875002"/>
            <a:ext cx="5200374" cy="1107996"/>
            <a:chOff x="3522193" y="2893913"/>
            <a:chExt cx="5200374" cy="1107996"/>
          </a:xfrm>
        </p:grpSpPr>
        <p:sp>
          <p:nvSpPr>
            <p:cNvPr id="53" name="文本框 52"/>
            <p:cNvSpPr txBox="1"/>
            <p:nvPr/>
          </p:nvSpPr>
          <p:spPr>
            <a:xfrm>
              <a:off x="3522193" y="2893913"/>
              <a:ext cx="1290644" cy="1107996"/>
            </a:xfrm>
            <a:prstGeom prst="rect">
              <a:avLst/>
            </a:prstGeom>
            <a:noFill/>
          </p:spPr>
          <p:txBody>
            <a:bodyPr wrap="square" rtlCol="0">
              <a:spAutoFit/>
            </a:bodyPr>
            <a:lstStyle>
              <a:defPPr>
                <a:defRPr lang="zh-CN"/>
              </a:defPPr>
              <a:lvl1pPr algn="just">
                <a:defRPr sz="9600">
                  <a:solidFill>
                    <a:schemeClr val="tx1">
                      <a:lumMod val="75000"/>
                      <a:lumOff val="25000"/>
                    </a:schemeClr>
                  </a:solidFill>
                  <a:latin typeface="Aharoni" panose="02010803020104030203" pitchFamily="2" charset="-79"/>
                  <a:ea typeface="LiHei Pro" panose="02010601030101010101" pitchFamily="2" charset="-122"/>
                  <a:cs typeface="Aharoni" panose="02010803020104030203" pitchFamily="2" charset="-79"/>
                </a:defRPr>
              </a:lvl1pPr>
            </a:lstStyle>
            <a:p>
              <a:r>
                <a:rPr lang="en-US" altLang="zh-CN" sz="6600">
                  <a:solidFill>
                    <a:schemeClr val="tx1"/>
                  </a:solidFill>
                  <a:latin typeface="+mn-lt"/>
                  <a:ea typeface="+mn-ea"/>
                  <a:cs typeface="+mn-ea"/>
                  <a:sym typeface="+mn-lt"/>
                </a:rPr>
                <a:t>05</a:t>
              </a:r>
              <a:endParaRPr lang="en-US" altLang="zh-CN" sz="6600" dirty="0">
                <a:solidFill>
                  <a:schemeClr val="tx1"/>
                </a:solidFill>
                <a:latin typeface="+mn-lt"/>
                <a:ea typeface="+mn-ea"/>
                <a:cs typeface="+mn-ea"/>
                <a:sym typeface="+mn-lt"/>
              </a:endParaRPr>
            </a:p>
          </p:txBody>
        </p:sp>
        <p:sp>
          <p:nvSpPr>
            <p:cNvPr id="65" name="矩形 64"/>
            <p:cNvSpPr/>
            <p:nvPr/>
          </p:nvSpPr>
          <p:spPr>
            <a:xfrm>
              <a:off x="4947174" y="3117625"/>
              <a:ext cx="3775393" cy="707886"/>
            </a:xfrm>
            <a:prstGeom prst="rect">
              <a:avLst/>
            </a:prstGeom>
          </p:spPr>
          <p:txBody>
            <a:bodyPr wrap="none">
              <a:spAutoFit/>
            </a:bodyPr>
            <a:lstStyle/>
            <a:p>
              <a:pPr algn="ctr"/>
              <a:r>
                <a:rPr lang="zh-CN" altLang="en-US" sz="4000" b="1" dirty="0">
                  <a:solidFill>
                    <a:schemeClr val="tx1"/>
                  </a:solidFill>
                  <a:cs typeface="+mn-ea"/>
                  <a:sym typeface="+mn-lt"/>
                </a:rPr>
                <a:t>校园欺凌的原因</a:t>
              </a:r>
            </a:p>
          </p:txBody>
        </p:sp>
      </p:grpSp>
      <p:sp>
        <p:nvSpPr>
          <p:cNvPr id="6" name="PA_任意多边形 5"/>
          <p:cNvSpPr/>
          <p:nvPr>
            <p:custDataLst>
              <p:tags r:id="rId1"/>
            </p:custDataLst>
          </p:nvPr>
        </p:nvSpPr>
        <p:spPr>
          <a:xfrm>
            <a:off x="88900" y="1849148"/>
            <a:ext cx="12065000" cy="3484852"/>
          </a:xfrm>
          <a:custGeom>
            <a:avLst/>
            <a:gdLst>
              <a:gd name="connsiteX0" fmla="*/ 0 w 12065000"/>
              <a:gd name="connsiteY0" fmla="*/ 3345152 h 3484852"/>
              <a:gd name="connsiteX1" fmla="*/ 1168400 w 12065000"/>
              <a:gd name="connsiteY1" fmla="*/ 1656052 h 3484852"/>
              <a:gd name="connsiteX2" fmla="*/ 4089400 w 12065000"/>
              <a:gd name="connsiteY2" fmla="*/ 5052 h 3484852"/>
              <a:gd name="connsiteX3" fmla="*/ 8877300 w 12065000"/>
              <a:gd name="connsiteY3" fmla="*/ 1224252 h 3484852"/>
              <a:gd name="connsiteX4" fmla="*/ 12065000 w 12065000"/>
              <a:gd name="connsiteY4" fmla="*/ 3484852 h 34848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65000" h="3484852">
                <a:moveTo>
                  <a:pt x="0" y="3345152"/>
                </a:moveTo>
                <a:cubicBezTo>
                  <a:pt x="243416" y="2778943"/>
                  <a:pt x="486833" y="2212735"/>
                  <a:pt x="1168400" y="1656052"/>
                </a:cubicBezTo>
                <a:cubicBezTo>
                  <a:pt x="1849967" y="1099369"/>
                  <a:pt x="2804583" y="77019"/>
                  <a:pt x="4089400" y="5052"/>
                </a:cubicBezTo>
                <a:cubicBezTo>
                  <a:pt x="5374217" y="-66915"/>
                  <a:pt x="7548033" y="644285"/>
                  <a:pt x="8877300" y="1224252"/>
                </a:cubicBezTo>
                <a:cubicBezTo>
                  <a:pt x="10206567" y="1804219"/>
                  <a:pt x="11135783" y="2644535"/>
                  <a:pt x="12065000" y="3484852"/>
                </a:cubicBezTo>
              </a:path>
            </a:pathLst>
          </a:cu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PA_任意多边形 7"/>
          <p:cNvSpPr/>
          <p:nvPr>
            <p:custDataLst>
              <p:tags r:id="rId2"/>
            </p:custDataLst>
          </p:nvPr>
        </p:nvSpPr>
        <p:spPr>
          <a:xfrm>
            <a:off x="50800" y="1710224"/>
            <a:ext cx="12141200" cy="3255477"/>
          </a:xfrm>
          <a:custGeom>
            <a:avLst/>
            <a:gdLst>
              <a:gd name="connsiteX0" fmla="*/ 0 w 12141200"/>
              <a:gd name="connsiteY0" fmla="*/ 563076 h 3255477"/>
              <a:gd name="connsiteX1" fmla="*/ 2032000 w 12141200"/>
              <a:gd name="connsiteY1" fmla="*/ 3255476 h 3255477"/>
              <a:gd name="connsiteX2" fmla="*/ 3822700 w 12141200"/>
              <a:gd name="connsiteY2" fmla="*/ 575776 h 3255477"/>
              <a:gd name="connsiteX3" fmla="*/ 5956300 w 12141200"/>
              <a:gd name="connsiteY3" fmla="*/ 207476 h 3255477"/>
              <a:gd name="connsiteX4" fmla="*/ 12141200 w 12141200"/>
              <a:gd name="connsiteY4" fmla="*/ 3141176 h 32554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41200" h="3255477">
                <a:moveTo>
                  <a:pt x="0" y="563076"/>
                </a:moveTo>
                <a:cubicBezTo>
                  <a:pt x="697441" y="1908217"/>
                  <a:pt x="1394883" y="3253359"/>
                  <a:pt x="2032000" y="3255476"/>
                </a:cubicBezTo>
                <a:cubicBezTo>
                  <a:pt x="2669117" y="3257593"/>
                  <a:pt x="3168650" y="1083776"/>
                  <a:pt x="3822700" y="575776"/>
                </a:cubicBezTo>
                <a:cubicBezTo>
                  <a:pt x="4476750" y="67776"/>
                  <a:pt x="4569883" y="-220091"/>
                  <a:pt x="5956300" y="207476"/>
                </a:cubicBezTo>
                <a:cubicBezTo>
                  <a:pt x="7342717" y="635043"/>
                  <a:pt x="9741958" y="1888109"/>
                  <a:pt x="12141200" y="3141176"/>
                </a:cubicBezTo>
              </a:path>
            </a:pathLst>
          </a:cu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1000">
        <p:random/>
      </p:transition>
    </mc:Choice>
    <mc:Fallback xmlns="">
      <p:transition spd="slow" advTm="1000">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175" y="1275715"/>
            <a:ext cx="12181840" cy="5553710"/>
          </a:xfrm>
          <a:prstGeom prst="rect">
            <a:avLst/>
          </a:prstGeom>
          <a:solidFill>
            <a:srgbClr val="FCF6E6">
              <a:alpha val="73000"/>
            </a:srgbClr>
          </a:solid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ot="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1" name="文本框 30"/>
          <p:cNvSpPr txBox="1"/>
          <p:nvPr/>
        </p:nvSpPr>
        <p:spPr>
          <a:xfrm>
            <a:off x="241935" y="38735"/>
            <a:ext cx="3840480" cy="708025"/>
          </a:xfrm>
          <a:prstGeom prst="rect">
            <a:avLst/>
          </a:prstGeom>
          <a:noFill/>
        </p:spPr>
        <p:txBody>
          <a:bodyPr wrap="square" rtlCol="0">
            <a:spAutoFit/>
          </a:bodyPr>
          <a:lstStyle/>
          <a:p>
            <a:pPr algn="r"/>
            <a:r>
              <a:rPr lang="zh-CN" altLang="en-US" sz="4000" b="1">
                <a:solidFill>
                  <a:schemeClr val="tx1"/>
                </a:solidFill>
                <a:cs typeface="+mn-ea"/>
                <a:sym typeface="+mn-lt"/>
              </a:rPr>
              <a:t>家庭防线的失守</a:t>
            </a:r>
            <a:endParaRPr lang="zh-CN" altLang="en-US" sz="4000" b="1" dirty="0">
              <a:solidFill>
                <a:schemeClr val="tx1"/>
              </a:solidFill>
              <a:cs typeface="+mn-ea"/>
              <a:sym typeface="+mn-lt"/>
            </a:endParaRPr>
          </a:p>
        </p:txBody>
      </p:sp>
      <p:grpSp>
        <p:nvGrpSpPr>
          <p:cNvPr id="12" name="组合 11"/>
          <p:cNvGrpSpPr/>
          <p:nvPr/>
        </p:nvGrpSpPr>
        <p:grpSpPr>
          <a:xfrm>
            <a:off x="7810428" y="3017462"/>
            <a:ext cx="4010097" cy="3792913"/>
            <a:chOff x="7981276" y="2749894"/>
            <a:chExt cx="4010097" cy="3792913"/>
          </a:xfrm>
        </p:grpSpPr>
        <p:grpSp>
          <p:nvGrpSpPr>
            <p:cNvPr id="49" name="PA_组合 23"/>
            <p:cNvGrpSpPr/>
            <p:nvPr>
              <p:custDataLst>
                <p:tags r:id="rId3"/>
              </p:custDataLst>
            </p:nvPr>
          </p:nvGrpSpPr>
          <p:grpSpPr>
            <a:xfrm>
              <a:off x="7981276" y="4760038"/>
              <a:ext cx="4010097" cy="1782769"/>
              <a:chOff x="265536" y="4918940"/>
              <a:chExt cx="4010097" cy="1782769"/>
            </a:xfrm>
          </p:grpSpPr>
          <p:sp>
            <p:nvSpPr>
              <p:cNvPr id="50" name="矩形 49"/>
              <p:cNvSpPr/>
              <p:nvPr/>
            </p:nvSpPr>
            <p:spPr>
              <a:xfrm>
                <a:off x="1280569" y="4918940"/>
                <a:ext cx="1980029" cy="400110"/>
              </a:xfrm>
              <a:prstGeom prst="rect">
                <a:avLst/>
              </a:prstGeom>
            </p:spPr>
            <p:txBody>
              <a:bodyPr wrap="none">
                <a:spAutoFit/>
              </a:bodyPr>
              <a:lstStyle/>
              <a:p>
                <a:pPr algn="ctr"/>
                <a:r>
                  <a:rPr lang="zh-CN" altLang="en-US" sz="2000" b="1">
                    <a:solidFill>
                      <a:srgbClr val="252525"/>
                    </a:solidFill>
                    <a:cs typeface="+mn-ea"/>
                    <a:sym typeface="+mn-lt"/>
                  </a:rPr>
                  <a:t>教育理念和方法</a:t>
                </a:r>
                <a:endParaRPr lang="zh-CN" altLang="en-US" sz="2000" b="1" dirty="0">
                  <a:solidFill>
                    <a:srgbClr val="252525"/>
                  </a:solidFill>
                  <a:cs typeface="+mn-ea"/>
                  <a:sym typeface="+mn-lt"/>
                </a:endParaRPr>
              </a:p>
            </p:txBody>
          </p:sp>
          <p:sp>
            <p:nvSpPr>
              <p:cNvPr id="51" name="文本框 50"/>
              <p:cNvSpPr txBox="1"/>
              <p:nvPr/>
            </p:nvSpPr>
            <p:spPr>
              <a:xfrm>
                <a:off x="265536" y="5275924"/>
                <a:ext cx="4010097" cy="1425785"/>
              </a:xfrm>
              <a:prstGeom prst="roundRect">
                <a:avLst>
                  <a:gd name="adj" fmla="val 6852"/>
                </a:avLst>
              </a:prstGeom>
              <a:noFill/>
              <a:ln>
                <a:noFill/>
              </a:ln>
            </p:spPr>
            <p:txBody>
              <a:bodyPr wrap="square" rtlCol="0">
                <a:spAutoFit/>
              </a:bodyPr>
              <a:lstStyle/>
              <a:p>
                <a:pPr algn="ctr">
                  <a:lnSpc>
                    <a:spcPct val="130000"/>
                  </a:lnSpc>
                </a:pPr>
                <a:r>
                  <a:rPr lang="zh-CN" altLang="en-US" sz="1600">
                    <a:solidFill>
                      <a:schemeClr val="tx1">
                        <a:lumMod val="75000"/>
                        <a:lumOff val="25000"/>
                      </a:schemeClr>
                    </a:solidFill>
                    <a:cs typeface="+mn-ea"/>
                    <a:sym typeface="+mn-lt"/>
                  </a:rPr>
                  <a:t>一些家长明显走偏的观念，不仅使孩子遇到问题时倾向于用暴力解决，同时也让校园里一些原本平常的“磕磕碰碰”，被上升到不可调和的程度</a:t>
                </a:r>
                <a:endParaRPr lang="zh-CN" altLang="en-US" sz="1600" dirty="0">
                  <a:solidFill>
                    <a:schemeClr val="tx1">
                      <a:lumMod val="75000"/>
                      <a:lumOff val="25000"/>
                    </a:schemeClr>
                  </a:solidFill>
                  <a:cs typeface="+mn-ea"/>
                  <a:sym typeface="+mn-lt"/>
                </a:endParaRPr>
              </a:p>
            </p:txBody>
          </p:sp>
        </p:grpSp>
        <p:pic>
          <p:nvPicPr>
            <p:cNvPr id="5" name="图片 4"/>
            <p:cNvPicPr>
              <a:picLocks noChangeAspect="1"/>
            </p:cNvPicPr>
            <p:nvPr/>
          </p:nvPicPr>
          <p:blipFill>
            <a:blip r:embed="rId6" cstate="print">
              <a:duotone>
                <a:schemeClr val="accent3">
                  <a:shade val="45000"/>
                  <a:satMod val="135000"/>
                </a:schemeClr>
                <a:prstClr val="white"/>
              </a:duotone>
              <a:extLst>
                <a:ext uri="{28A0092B-C50C-407E-A947-70E740481C1C}">
                  <a14:useLocalDpi xmlns:a14="http://schemas.microsoft.com/office/drawing/2010/main"/>
                </a:ext>
              </a:extLst>
            </a:blip>
            <a:stretch>
              <a:fillRect/>
            </a:stretch>
          </p:blipFill>
          <p:spPr>
            <a:xfrm>
              <a:off x="9029060" y="2749894"/>
              <a:ext cx="1914525" cy="1905000"/>
            </a:xfrm>
            <a:prstGeom prst="rect">
              <a:avLst/>
            </a:prstGeom>
          </p:spPr>
        </p:pic>
      </p:grpSp>
      <p:grpSp>
        <p:nvGrpSpPr>
          <p:cNvPr id="11" name="组合 10"/>
          <p:cNvGrpSpPr/>
          <p:nvPr/>
        </p:nvGrpSpPr>
        <p:grpSpPr>
          <a:xfrm>
            <a:off x="3993174" y="3017461"/>
            <a:ext cx="3068938" cy="3503570"/>
            <a:chOff x="4636376" y="2749893"/>
            <a:chExt cx="3068938" cy="3503570"/>
          </a:xfrm>
        </p:grpSpPr>
        <p:grpSp>
          <p:nvGrpSpPr>
            <p:cNvPr id="45" name="PA_组合 20"/>
            <p:cNvGrpSpPr/>
            <p:nvPr>
              <p:custDataLst>
                <p:tags r:id="rId2"/>
              </p:custDataLst>
            </p:nvPr>
          </p:nvGrpSpPr>
          <p:grpSpPr>
            <a:xfrm>
              <a:off x="4636376" y="4760038"/>
              <a:ext cx="3068938" cy="1493425"/>
              <a:chOff x="667207" y="4918940"/>
              <a:chExt cx="3068938" cy="1493425"/>
            </a:xfrm>
          </p:grpSpPr>
          <p:sp>
            <p:nvSpPr>
              <p:cNvPr id="46" name="矩形 45"/>
              <p:cNvSpPr/>
              <p:nvPr/>
            </p:nvSpPr>
            <p:spPr>
              <a:xfrm>
                <a:off x="1339902" y="4918940"/>
                <a:ext cx="1723549" cy="400110"/>
              </a:xfrm>
              <a:prstGeom prst="rect">
                <a:avLst/>
              </a:prstGeom>
            </p:spPr>
            <p:txBody>
              <a:bodyPr wrap="none">
                <a:spAutoFit/>
              </a:bodyPr>
              <a:lstStyle/>
              <a:p>
                <a:pPr algn="ctr"/>
                <a:r>
                  <a:rPr lang="zh-CN" altLang="en-US" sz="2000" b="1">
                    <a:solidFill>
                      <a:srgbClr val="252525"/>
                    </a:solidFill>
                    <a:cs typeface="+mn-ea"/>
                    <a:sym typeface="+mn-lt"/>
                  </a:rPr>
                  <a:t>家庭结构失能</a:t>
                </a:r>
                <a:endParaRPr lang="zh-CN" altLang="en-US" sz="2000" b="1" dirty="0">
                  <a:solidFill>
                    <a:srgbClr val="252525"/>
                  </a:solidFill>
                  <a:cs typeface="+mn-ea"/>
                  <a:sym typeface="+mn-lt"/>
                </a:endParaRPr>
              </a:p>
            </p:txBody>
          </p:sp>
          <p:sp>
            <p:nvSpPr>
              <p:cNvPr id="47" name="文本框 46"/>
              <p:cNvSpPr txBox="1"/>
              <p:nvPr/>
            </p:nvSpPr>
            <p:spPr>
              <a:xfrm>
                <a:off x="667207" y="5319050"/>
                <a:ext cx="3068938" cy="1093315"/>
              </a:xfrm>
              <a:prstGeom prst="roundRect">
                <a:avLst>
                  <a:gd name="adj" fmla="val 6852"/>
                </a:avLst>
              </a:prstGeom>
              <a:noFill/>
              <a:ln>
                <a:noFill/>
              </a:ln>
            </p:spPr>
            <p:txBody>
              <a:bodyPr wrap="square" rtlCol="0">
                <a:spAutoFit/>
              </a:bodyPr>
              <a:lstStyle/>
              <a:p>
                <a:pPr algn="ctr">
                  <a:lnSpc>
                    <a:spcPct val="130000"/>
                  </a:lnSpc>
                </a:pPr>
                <a:r>
                  <a:rPr lang="zh-CN" altLang="en-US" sz="1600">
                    <a:solidFill>
                      <a:schemeClr val="tx1">
                        <a:lumMod val="75000"/>
                        <a:lumOff val="25000"/>
                      </a:schemeClr>
                    </a:solidFill>
                    <a:cs typeface="+mn-ea"/>
                    <a:sym typeface="+mn-lt"/>
                  </a:rPr>
                  <a:t>出现问题的孩子超过</a:t>
                </a:r>
                <a:r>
                  <a:rPr lang="en-US" altLang="zh-CN" sz="1600">
                    <a:solidFill>
                      <a:schemeClr val="tx1">
                        <a:lumMod val="75000"/>
                        <a:lumOff val="25000"/>
                      </a:schemeClr>
                    </a:solidFill>
                    <a:cs typeface="+mn-ea"/>
                    <a:sym typeface="+mn-lt"/>
                  </a:rPr>
                  <a:t>80%</a:t>
                </a:r>
                <a:r>
                  <a:rPr lang="zh-CN" altLang="en-US" sz="1600">
                    <a:solidFill>
                      <a:schemeClr val="tx1">
                        <a:lumMod val="75000"/>
                        <a:lumOff val="25000"/>
                      </a:schemeClr>
                    </a:solidFill>
                    <a:cs typeface="+mn-ea"/>
                    <a:sym typeface="+mn-lt"/>
                  </a:rPr>
                  <a:t>来自单亲或类似单亲的家庭使得孩子在成长中缺少关爱和教导</a:t>
                </a:r>
                <a:endParaRPr lang="zh-CN" altLang="en-US" sz="1600" dirty="0">
                  <a:solidFill>
                    <a:schemeClr val="tx1">
                      <a:lumMod val="75000"/>
                      <a:lumOff val="25000"/>
                    </a:schemeClr>
                  </a:solidFill>
                  <a:cs typeface="+mn-ea"/>
                  <a:sym typeface="+mn-lt"/>
                </a:endParaRPr>
              </a:p>
            </p:txBody>
          </p:sp>
        </p:grpSp>
        <p:pic>
          <p:nvPicPr>
            <p:cNvPr id="7" name="图片 6"/>
            <p:cNvPicPr>
              <a:picLocks noChangeAspect="1"/>
            </p:cNvPicPr>
            <p:nvPr/>
          </p:nvPicPr>
          <p:blipFill>
            <a:blip r:embed="rId7" cstate="print">
              <a:duotone>
                <a:schemeClr val="accent3">
                  <a:shade val="45000"/>
                  <a:satMod val="135000"/>
                </a:schemeClr>
                <a:prstClr val="white"/>
              </a:duotone>
              <a:extLst>
                <a:ext uri="{28A0092B-C50C-407E-A947-70E740481C1C}">
                  <a14:useLocalDpi xmlns:a14="http://schemas.microsoft.com/office/drawing/2010/main"/>
                </a:ext>
              </a:extLst>
            </a:blip>
            <a:stretch>
              <a:fillRect/>
            </a:stretch>
          </p:blipFill>
          <p:spPr>
            <a:xfrm>
              <a:off x="5143499" y="2749893"/>
              <a:ext cx="2054695" cy="2054695"/>
            </a:xfrm>
            <a:prstGeom prst="rect">
              <a:avLst/>
            </a:prstGeom>
          </p:spPr>
        </p:pic>
      </p:grpSp>
      <p:grpSp>
        <p:nvGrpSpPr>
          <p:cNvPr id="13" name="组合 12"/>
          <p:cNvGrpSpPr/>
          <p:nvPr/>
        </p:nvGrpSpPr>
        <p:grpSpPr>
          <a:xfrm>
            <a:off x="130875" y="3156213"/>
            <a:ext cx="2884150" cy="2999514"/>
            <a:chOff x="130875" y="2888645"/>
            <a:chExt cx="2884150" cy="2999514"/>
          </a:xfrm>
        </p:grpSpPr>
        <p:grpSp>
          <p:nvGrpSpPr>
            <p:cNvPr id="34" name="PA_组合 17"/>
            <p:cNvGrpSpPr/>
            <p:nvPr>
              <p:custDataLst>
                <p:tags r:id="rId1"/>
              </p:custDataLst>
            </p:nvPr>
          </p:nvGrpSpPr>
          <p:grpSpPr>
            <a:xfrm>
              <a:off x="130875" y="4716912"/>
              <a:ext cx="2884150" cy="1171247"/>
              <a:chOff x="614776" y="4875814"/>
              <a:chExt cx="2884150" cy="1171247"/>
            </a:xfrm>
          </p:grpSpPr>
          <p:sp>
            <p:nvSpPr>
              <p:cNvPr id="38" name="矩形 37"/>
              <p:cNvSpPr/>
              <p:nvPr/>
            </p:nvSpPr>
            <p:spPr>
              <a:xfrm>
                <a:off x="888181" y="4875814"/>
                <a:ext cx="2236510" cy="400110"/>
              </a:xfrm>
              <a:prstGeom prst="rect">
                <a:avLst/>
              </a:prstGeom>
            </p:spPr>
            <p:txBody>
              <a:bodyPr wrap="none">
                <a:spAutoFit/>
              </a:bodyPr>
              <a:lstStyle/>
              <a:p>
                <a:pPr algn="ctr"/>
                <a:r>
                  <a:rPr lang="zh-CN" altLang="en-US" sz="2000" b="1">
                    <a:solidFill>
                      <a:srgbClr val="252525"/>
                    </a:solidFill>
                    <a:cs typeface="+mn-ea"/>
                    <a:sym typeface="+mn-lt"/>
                  </a:rPr>
                  <a:t>孩子教育无人过问</a:t>
                </a:r>
                <a:endParaRPr lang="zh-CN" altLang="en-US" sz="2000" b="1" dirty="0">
                  <a:solidFill>
                    <a:srgbClr val="252525"/>
                  </a:solidFill>
                  <a:effectLst/>
                  <a:cs typeface="+mn-ea"/>
                  <a:sym typeface="+mn-lt"/>
                </a:endParaRPr>
              </a:p>
            </p:txBody>
          </p:sp>
          <p:sp>
            <p:nvSpPr>
              <p:cNvPr id="39" name="文本框 38"/>
              <p:cNvSpPr txBox="1"/>
              <p:nvPr/>
            </p:nvSpPr>
            <p:spPr>
              <a:xfrm>
                <a:off x="614776" y="5319049"/>
                <a:ext cx="2884150" cy="728012"/>
              </a:xfrm>
              <a:prstGeom prst="roundRect">
                <a:avLst>
                  <a:gd name="adj" fmla="val 6852"/>
                </a:avLst>
              </a:prstGeom>
              <a:noFill/>
              <a:ln>
                <a:noFill/>
              </a:ln>
            </p:spPr>
            <p:txBody>
              <a:bodyPr wrap="square" rtlCol="0">
                <a:spAutoFit/>
              </a:bodyPr>
              <a:lstStyle/>
              <a:p>
                <a:pPr algn="ctr">
                  <a:lnSpc>
                    <a:spcPct val="130000"/>
                  </a:lnSpc>
                </a:pPr>
                <a:r>
                  <a:rPr lang="zh-CN" altLang="en-US" sz="1600" dirty="0">
                    <a:solidFill>
                      <a:schemeClr val="tx1">
                        <a:lumMod val="75000"/>
                        <a:lumOff val="25000"/>
                      </a:schemeClr>
                    </a:solidFill>
                    <a:cs typeface="+mn-ea"/>
                    <a:sym typeface="+mn-lt"/>
                  </a:rPr>
                  <a:t>很多农村父母常年在外打工</a:t>
                </a:r>
              </a:p>
              <a:p>
                <a:pPr algn="ctr">
                  <a:lnSpc>
                    <a:spcPct val="130000"/>
                  </a:lnSpc>
                </a:pPr>
                <a:r>
                  <a:rPr lang="zh-CN" altLang="en-US" sz="1600" dirty="0">
                    <a:solidFill>
                      <a:schemeClr val="tx1">
                        <a:lumMod val="75000"/>
                        <a:lumOff val="25000"/>
                      </a:schemeClr>
                    </a:solidFill>
                    <a:cs typeface="+mn-ea"/>
                    <a:sym typeface="+mn-lt"/>
                  </a:rPr>
                  <a:t>一些人许多年才回家一次</a:t>
                </a:r>
              </a:p>
            </p:txBody>
          </p:sp>
        </p:grpSp>
        <p:pic>
          <p:nvPicPr>
            <p:cNvPr id="10" name="图片 9"/>
            <p:cNvPicPr>
              <a:picLocks noChangeAspect="1"/>
            </p:cNvPicPr>
            <p:nvPr/>
          </p:nvPicPr>
          <p:blipFill>
            <a:blip r:embed="rId8" cstate="email">
              <a:duotone>
                <a:schemeClr val="accent3">
                  <a:shade val="45000"/>
                  <a:satMod val="135000"/>
                </a:schemeClr>
                <a:prstClr val="white"/>
              </a:duotone>
              <a:extLst>
                <a:ext uri="{28A0092B-C50C-407E-A947-70E740481C1C}">
                  <a14:useLocalDpi xmlns:a14="http://schemas.microsoft.com/office/drawing/2010/main"/>
                </a:ext>
              </a:extLst>
            </a:blip>
            <a:stretch>
              <a:fillRect/>
            </a:stretch>
          </p:blipFill>
          <p:spPr>
            <a:xfrm>
              <a:off x="733545" y="2888645"/>
              <a:ext cx="1678811" cy="1678811"/>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slow" p14:dur="1500" advTm="1000">
        <p:random/>
      </p:transition>
    </mc:Choice>
    <mc:Fallback xmlns="">
      <p:transition spd="slow" advTm="1000">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35" y="1013460"/>
            <a:ext cx="12185015" cy="5807075"/>
          </a:xfrm>
          <a:prstGeom prst="rect">
            <a:avLst/>
          </a:prstGeom>
          <a:solidFill>
            <a:srgbClr val="FCF6E6">
              <a:alpha val="73000"/>
            </a:srgbClr>
          </a:solid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ot="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nvGrpSpPr>
          <p:cNvPr id="29" name="组合 28"/>
          <p:cNvGrpSpPr/>
          <p:nvPr/>
        </p:nvGrpSpPr>
        <p:grpSpPr>
          <a:xfrm>
            <a:off x="107043" y="198970"/>
            <a:ext cx="3840693" cy="814589"/>
            <a:chOff x="253394" y="1208432"/>
            <a:chExt cx="3840693" cy="814589"/>
          </a:xfrm>
        </p:grpSpPr>
        <p:sp>
          <p:nvSpPr>
            <p:cNvPr id="31" name="文本框 30"/>
            <p:cNvSpPr txBox="1"/>
            <p:nvPr/>
          </p:nvSpPr>
          <p:spPr>
            <a:xfrm>
              <a:off x="253394" y="1208432"/>
              <a:ext cx="3840693" cy="707886"/>
            </a:xfrm>
            <a:prstGeom prst="rect">
              <a:avLst/>
            </a:prstGeom>
            <a:noFill/>
          </p:spPr>
          <p:txBody>
            <a:bodyPr wrap="square" rtlCol="0">
              <a:spAutoFit/>
            </a:bodyPr>
            <a:lstStyle/>
            <a:p>
              <a:pPr algn="r"/>
              <a:r>
                <a:rPr lang="zh-CN" altLang="en-US" sz="4000" b="1">
                  <a:solidFill>
                    <a:schemeClr val="tx1"/>
                  </a:solidFill>
                  <a:cs typeface="+mn-ea"/>
                  <a:sym typeface="+mn-lt"/>
                </a:rPr>
                <a:t>学校教育的缺位</a:t>
              </a:r>
              <a:endParaRPr lang="zh-CN" altLang="en-US" sz="4000" b="1" dirty="0">
                <a:solidFill>
                  <a:schemeClr val="tx1"/>
                </a:solidFill>
                <a:cs typeface="+mn-ea"/>
                <a:sym typeface="+mn-lt"/>
              </a:endParaRPr>
            </a:p>
          </p:txBody>
        </p:sp>
        <p:cxnSp>
          <p:nvCxnSpPr>
            <p:cNvPr id="32" name="直接连接符 31"/>
            <p:cNvCxnSpPr/>
            <p:nvPr/>
          </p:nvCxnSpPr>
          <p:spPr>
            <a:xfrm>
              <a:off x="481314" y="2023021"/>
              <a:ext cx="996126" cy="0"/>
            </a:xfrm>
            <a:prstGeom prst="line">
              <a:avLst/>
            </a:prstGeom>
            <a:ln w="28575">
              <a:solidFill>
                <a:srgbClr val="A50705"/>
              </a:solidFill>
            </a:ln>
          </p:spPr>
          <p:style>
            <a:lnRef idx="1">
              <a:schemeClr val="accent1"/>
            </a:lnRef>
            <a:fillRef idx="0">
              <a:schemeClr val="accent1"/>
            </a:fillRef>
            <a:effectRef idx="0">
              <a:schemeClr val="accent1"/>
            </a:effectRef>
            <a:fontRef idx="minor">
              <a:schemeClr val="tx1"/>
            </a:fontRef>
          </p:style>
        </p:cxnSp>
      </p:grpSp>
      <p:grpSp>
        <p:nvGrpSpPr>
          <p:cNvPr id="24" name="组合 23"/>
          <p:cNvGrpSpPr/>
          <p:nvPr/>
        </p:nvGrpSpPr>
        <p:grpSpPr>
          <a:xfrm>
            <a:off x="645690" y="2617102"/>
            <a:ext cx="4489330" cy="4203408"/>
            <a:chOff x="334962" y="2617102"/>
            <a:chExt cx="4489330" cy="4203408"/>
          </a:xfrm>
        </p:grpSpPr>
        <p:grpSp>
          <p:nvGrpSpPr>
            <p:cNvPr id="34" name="PA_组合 17"/>
            <p:cNvGrpSpPr/>
            <p:nvPr>
              <p:custDataLst>
                <p:tags r:id="rId3"/>
              </p:custDataLst>
            </p:nvPr>
          </p:nvGrpSpPr>
          <p:grpSpPr>
            <a:xfrm>
              <a:off x="334962" y="3997204"/>
              <a:ext cx="4489330" cy="2823306"/>
              <a:chOff x="1144660" y="4875814"/>
              <a:chExt cx="4489330" cy="2823306"/>
            </a:xfrm>
          </p:grpSpPr>
          <p:sp>
            <p:nvSpPr>
              <p:cNvPr id="38" name="矩形 37"/>
              <p:cNvSpPr/>
              <p:nvPr/>
            </p:nvSpPr>
            <p:spPr>
              <a:xfrm>
                <a:off x="1144661" y="4875814"/>
                <a:ext cx="1723549" cy="400110"/>
              </a:xfrm>
              <a:prstGeom prst="rect">
                <a:avLst/>
              </a:prstGeom>
            </p:spPr>
            <p:txBody>
              <a:bodyPr wrap="none">
                <a:spAutoFit/>
              </a:bodyPr>
              <a:lstStyle/>
              <a:p>
                <a:pPr algn="ctr"/>
                <a:r>
                  <a:rPr lang="zh-CN" altLang="en-US" sz="2000" b="1">
                    <a:solidFill>
                      <a:srgbClr val="252525"/>
                    </a:solidFill>
                    <a:effectLst/>
                    <a:cs typeface="+mn-ea"/>
                    <a:sym typeface="+mn-lt"/>
                  </a:rPr>
                  <a:t>法制教育缺失</a:t>
                </a:r>
                <a:endParaRPr lang="zh-CN" altLang="en-US" sz="2000" b="1" dirty="0">
                  <a:solidFill>
                    <a:srgbClr val="252525"/>
                  </a:solidFill>
                  <a:effectLst/>
                  <a:cs typeface="+mn-ea"/>
                  <a:sym typeface="+mn-lt"/>
                </a:endParaRPr>
              </a:p>
            </p:txBody>
          </p:sp>
          <p:sp>
            <p:nvSpPr>
              <p:cNvPr id="39" name="文本框 38"/>
              <p:cNvSpPr txBox="1"/>
              <p:nvPr/>
            </p:nvSpPr>
            <p:spPr>
              <a:xfrm>
                <a:off x="1144660" y="5275924"/>
                <a:ext cx="4489330" cy="2423196"/>
              </a:xfrm>
              <a:prstGeom prst="roundRect">
                <a:avLst>
                  <a:gd name="adj" fmla="val 6852"/>
                </a:avLst>
              </a:prstGeom>
              <a:noFill/>
              <a:ln>
                <a:noFill/>
              </a:ln>
            </p:spPr>
            <p:txBody>
              <a:bodyPr wrap="square" rtlCol="0">
                <a:spAutoFit/>
              </a:bodyPr>
              <a:lstStyle/>
              <a:p>
                <a:pPr marL="285750" indent="-285750" algn="just">
                  <a:lnSpc>
                    <a:spcPct val="130000"/>
                  </a:lnSpc>
                  <a:buFont typeface="Arial" panose="020B0604020202020204" pitchFamily="34" charset="0"/>
                  <a:buChar char="•"/>
                </a:pPr>
                <a:r>
                  <a:rPr lang="zh-CN" altLang="en-US" sz="1600">
                    <a:solidFill>
                      <a:schemeClr val="tx1">
                        <a:lumMod val="75000"/>
                        <a:lumOff val="25000"/>
                      </a:schemeClr>
                    </a:solidFill>
                    <a:cs typeface="+mn-ea"/>
                    <a:sym typeface="+mn-lt"/>
                  </a:rPr>
                  <a:t>学校没有法律教师人才储备，讲课的基本上都是政治、思想品德教师</a:t>
                </a:r>
              </a:p>
              <a:p>
                <a:pPr marL="285750" indent="-285750" algn="just">
                  <a:lnSpc>
                    <a:spcPct val="130000"/>
                  </a:lnSpc>
                  <a:buFont typeface="Arial" panose="020B0604020202020204" pitchFamily="34" charset="0"/>
                  <a:buChar char="•"/>
                </a:pPr>
                <a:r>
                  <a:rPr lang="zh-CN" altLang="en-US" sz="1600">
                    <a:solidFill>
                      <a:schemeClr val="tx1">
                        <a:lumMod val="75000"/>
                        <a:lumOff val="25000"/>
                      </a:schemeClr>
                    </a:solidFill>
                    <a:cs typeface="+mn-ea"/>
                    <a:sym typeface="+mn-lt"/>
                  </a:rPr>
                  <a:t>法律知识被分散在多本教材中，既不系统</a:t>
                </a:r>
              </a:p>
              <a:p>
                <a:pPr marL="285750" indent="-285750" algn="just">
                  <a:lnSpc>
                    <a:spcPct val="130000"/>
                  </a:lnSpc>
                  <a:buFont typeface="Arial" panose="020B0604020202020204" pitchFamily="34" charset="0"/>
                  <a:buChar char="•"/>
                </a:pPr>
                <a:r>
                  <a:rPr lang="zh-CN" altLang="en-US" sz="1600">
                    <a:solidFill>
                      <a:schemeClr val="tx1">
                        <a:lumMod val="75000"/>
                        <a:lumOff val="25000"/>
                      </a:schemeClr>
                    </a:solidFill>
                    <a:cs typeface="+mn-ea"/>
                    <a:sym typeface="+mn-lt"/>
                  </a:rPr>
                  <a:t>也不深入，加上学校出于升学率的考量，并不重视普法，使得法制教育效果十分有限</a:t>
                </a:r>
              </a:p>
              <a:p>
                <a:pPr marL="285750" indent="-285750" algn="just">
                  <a:lnSpc>
                    <a:spcPct val="130000"/>
                  </a:lnSpc>
                  <a:buFont typeface="Arial" panose="020B0604020202020204" pitchFamily="34" charset="0"/>
                  <a:buChar char="•"/>
                </a:pPr>
                <a:r>
                  <a:rPr lang="zh-CN" altLang="en-US" sz="1600">
                    <a:solidFill>
                      <a:schemeClr val="tx1">
                        <a:lumMod val="75000"/>
                        <a:lumOff val="25000"/>
                      </a:schemeClr>
                    </a:solidFill>
                    <a:cs typeface="+mn-ea"/>
                    <a:sym typeface="+mn-lt"/>
                  </a:rPr>
                  <a:t>       </a:t>
                </a:r>
              </a:p>
              <a:p>
                <a:pPr algn="just">
                  <a:lnSpc>
                    <a:spcPct val="130000"/>
                  </a:lnSpc>
                </a:pPr>
                <a:endParaRPr lang="zh-CN" altLang="en-US" sz="1600" dirty="0">
                  <a:solidFill>
                    <a:schemeClr val="tx1">
                      <a:lumMod val="75000"/>
                      <a:lumOff val="25000"/>
                    </a:schemeClr>
                  </a:solidFill>
                  <a:cs typeface="+mn-ea"/>
                  <a:sym typeface="+mn-lt"/>
                </a:endParaRPr>
              </a:p>
            </p:txBody>
          </p:sp>
        </p:grpSp>
        <p:pic>
          <p:nvPicPr>
            <p:cNvPr id="17" name="图片 16"/>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472583" y="2617102"/>
              <a:ext cx="1268368" cy="1268368"/>
            </a:xfrm>
            <a:prstGeom prst="rect">
              <a:avLst/>
            </a:prstGeom>
          </p:spPr>
        </p:pic>
      </p:grpSp>
      <p:grpSp>
        <p:nvGrpSpPr>
          <p:cNvPr id="23" name="组合 22"/>
          <p:cNvGrpSpPr/>
          <p:nvPr/>
        </p:nvGrpSpPr>
        <p:grpSpPr>
          <a:xfrm>
            <a:off x="6111396" y="2617102"/>
            <a:ext cx="5510363" cy="1514878"/>
            <a:chOff x="5291970" y="2617102"/>
            <a:chExt cx="5510363" cy="1514878"/>
          </a:xfrm>
        </p:grpSpPr>
        <p:grpSp>
          <p:nvGrpSpPr>
            <p:cNvPr id="49" name="PA_组合 23"/>
            <p:cNvGrpSpPr/>
            <p:nvPr>
              <p:custDataLst>
                <p:tags r:id="rId2"/>
              </p:custDataLst>
            </p:nvPr>
          </p:nvGrpSpPr>
          <p:grpSpPr>
            <a:xfrm>
              <a:off x="6792236" y="3020433"/>
              <a:ext cx="4010097" cy="1111547"/>
              <a:chOff x="384301" y="5771517"/>
              <a:chExt cx="4010097" cy="1111547"/>
            </a:xfrm>
          </p:grpSpPr>
          <p:sp>
            <p:nvSpPr>
              <p:cNvPr id="50" name="矩形 49"/>
              <p:cNvSpPr/>
              <p:nvPr/>
            </p:nvSpPr>
            <p:spPr>
              <a:xfrm>
                <a:off x="384301" y="5771517"/>
                <a:ext cx="1723549" cy="400110"/>
              </a:xfrm>
              <a:prstGeom prst="rect">
                <a:avLst/>
              </a:prstGeom>
            </p:spPr>
            <p:txBody>
              <a:bodyPr wrap="none">
                <a:spAutoFit/>
              </a:bodyPr>
              <a:lstStyle/>
              <a:p>
                <a:pPr algn="ctr"/>
                <a:r>
                  <a:rPr lang="zh-CN" altLang="en-US" sz="2000" b="1">
                    <a:solidFill>
                      <a:srgbClr val="252525"/>
                    </a:solidFill>
                    <a:cs typeface="+mn-ea"/>
                    <a:sym typeface="+mn-lt"/>
                  </a:rPr>
                  <a:t>学校管理不力</a:t>
                </a:r>
                <a:endParaRPr lang="zh-CN" altLang="en-US" sz="2000" b="1" dirty="0">
                  <a:solidFill>
                    <a:srgbClr val="252525"/>
                  </a:solidFill>
                  <a:cs typeface="+mn-ea"/>
                  <a:sym typeface="+mn-lt"/>
                </a:endParaRPr>
              </a:p>
            </p:txBody>
          </p:sp>
          <p:sp>
            <p:nvSpPr>
              <p:cNvPr id="51" name="文本框 50"/>
              <p:cNvSpPr txBox="1"/>
              <p:nvPr/>
            </p:nvSpPr>
            <p:spPr>
              <a:xfrm>
                <a:off x="384301" y="6155052"/>
                <a:ext cx="4010097" cy="728012"/>
              </a:xfrm>
              <a:prstGeom prst="roundRect">
                <a:avLst>
                  <a:gd name="adj" fmla="val 6852"/>
                </a:avLst>
              </a:prstGeom>
              <a:noFill/>
              <a:ln>
                <a:noFill/>
              </a:ln>
            </p:spPr>
            <p:txBody>
              <a:bodyPr wrap="square" rtlCol="0">
                <a:spAutoFit/>
              </a:bodyPr>
              <a:lstStyle/>
              <a:p>
                <a:pPr algn="just">
                  <a:lnSpc>
                    <a:spcPct val="130000"/>
                  </a:lnSpc>
                </a:pPr>
                <a:r>
                  <a:rPr lang="zh-CN" altLang="en-US" sz="1600">
                    <a:solidFill>
                      <a:schemeClr val="tx1">
                        <a:lumMod val="75000"/>
                        <a:lumOff val="25000"/>
                      </a:schemeClr>
                    </a:solidFill>
                    <a:cs typeface="+mn-ea"/>
                    <a:sym typeface="+mn-lt"/>
                  </a:rPr>
                  <a:t>学校和社会缺乏相应的惩戒手段，难以对校园欺凌行为形成警示和震慑作用</a:t>
                </a:r>
                <a:endParaRPr lang="zh-CN" altLang="en-US" sz="1600" dirty="0">
                  <a:solidFill>
                    <a:schemeClr val="tx1">
                      <a:lumMod val="75000"/>
                      <a:lumOff val="25000"/>
                    </a:schemeClr>
                  </a:solidFill>
                  <a:cs typeface="+mn-ea"/>
                  <a:sym typeface="+mn-lt"/>
                </a:endParaRPr>
              </a:p>
            </p:txBody>
          </p:sp>
        </p:grpSp>
        <p:pic>
          <p:nvPicPr>
            <p:cNvPr id="19" name="图片 18"/>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5291970" y="2617102"/>
              <a:ext cx="1408970" cy="1408970"/>
            </a:xfrm>
            <a:prstGeom prst="rect">
              <a:avLst/>
            </a:prstGeom>
          </p:spPr>
        </p:pic>
      </p:grpSp>
      <p:grpSp>
        <p:nvGrpSpPr>
          <p:cNvPr id="22" name="组合 21"/>
          <p:cNvGrpSpPr/>
          <p:nvPr/>
        </p:nvGrpSpPr>
        <p:grpSpPr>
          <a:xfrm>
            <a:off x="6096000" y="4655759"/>
            <a:ext cx="4790471" cy="1440195"/>
            <a:chOff x="5276574" y="4655759"/>
            <a:chExt cx="4790471" cy="1440195"/>
          </a:xfrm>
        </p:grpSpPr>
        <p:grpSp>
          <p:nvGrpSpPr>
            <p:cNvPr id="45" name="PA_组合 20"/>
            <p:cNvGrpSpPr/>
            <p:nvPr>
              <p:custDataLst>
                <p:tags r:id="rId1"/>
              </p:custDataLst>
            </p:nvPr>
          </p:nvGrpSpPr>
          <p:grpSpPr>
            <a:xfrm>
              <a:off x="6792236" y="4967832"/>
              <a:ext cx="3274809" cy="1128122"/>
              <a:chOff x="1321323" y="4918940"/>
              <a:chExt cx="3274809" cy="1128122"/>
            </a:xfrm>
          </p:grpSpPr>
          <p:sp>
            <p:nvSpPr>
              <p:cNvPr id="46" name="矩形 45"/>
              <p:cNvSpPr/>
              <p:nvPr/>
            </p:nvSpPr>
            <p:spPr>
              <a:xfrm>
                <a:off x="1321324" y="4918940"/>
                <a:ext cx="1467068" cy="400110"/>
              </a:xfrm>
              <a:prstGeom prst="rect">
                <a:avLst/>
              </a:prstGeom>
            </p:spPr>
            <p:txBody>
              <a:bodyPr wrap="none">
                <a:spAutoFit/>
              </a:bodyPr>
              <a:lstStyle/>
              <a:p>
                <a:pPr algn="ctr"/>
                <a:r>
                  <a:rPr lang="zh-CN" altLang="en-US" sz="2000" b="1">
                    <a:solidFill>
                      <a:srgbClr val="252525"/>
                    </a:solidFill>
                    <a:cs typeface="+mn-ea"/>
                    <a:sym typeface="+mn-lt"/>
                  </a:rPr>
                  <a:t>德育的缺失</a:t>
                </a:r>
                <a:endParaRPr lang="zh-CN" altLang="en-US" sz="2000" b="1" dirty="0">
                  <a:solidFill>
                    <a:srgbClr val="252525"/>
                  </a:solidFill>
                  <a:cs typeface="+mn-ea"/>
                  <a:sym typeface="+mn-lt"/>
                </a:endParaRPr>
              </a:p>
            </p:txBody>
          </p:sp>
          <p:sp>
            <p:nvSpPr>
              <p:cNvPr id="47" name="文本框 46"/>
              <p:cNvSpPr txBox="1"/>
              <p:nvPr/>
            </p:nvSpPr>
            <p:spPr>
              <a:xfrm>
                <a:off x="1321323" y="5319050"/>
                <a:ext cx="3274809" cy="728012"/>
              </a:xfrm>
              <a:prstGeom prst="roundRect">
                <a:avLst>
                  <a:gd name="adj" fmla="val 6852"/>
                </a:avLst>
              </a:prstGeom>
              <a:noFill/>
              <a:ln>
                <a:noFill/>
              </a:ln>
            </p:spPr>
            <p:txBody>
              <a:bodyPr wrap="square" rtlCol="0">
                <a:spAutoFit/>
              </a:bodyPr>
              <a:lstStyle/>
              <a:p>
                <a:pPr algn="just">
                  <a:lnSpc>
                    <a:spcPct val="130000"/>
                  </a:lnSpc>
                </a:pPr>
                <a:r>
                  <a:rPr lang="zh-CN" altLang="en-US" sz="1600">
                    <a:solidFill>
                      <a:schemeClr val="tx1">
                        <a:lumMod val="75000"/>
                        <a:lumOff val="25000"/>
                      </a:schemeClr>
                    </a:solidFill>
                    <a:cs typeface="+mn-ea"/>
                    <a:sym typeface="+mn-lt"/>
                  </a:rPr>
                  <a:t>本应对欺凌行为发挥重要预防作用的德育，其现状也十分堪忧</a:t>
                </a:r>
                <a:endParaRPr lang="zh-CN" altLang="en-US" sz="1600" dirty="0">
                  <a:solidFill>
                    <a:schemeClr val="tx1">
                      <a:lumMod val="75000"/>
                      <a:lumOff val="25000"/>
                    </a:schemeClr>
                  </a:solidFill>
                  <a:cs typeface="+mn-ea"/>
                  <a:sym typeface="+mn-lt"/>
                </a:endParaRPr>
              </a:p>
            </p:txBody>
          </p:sp>
        </p:grpSp>
        <p:pic>
          <p:nvPicPr>
            <p:cNvPr id="21" name="图片 20"/>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5276574" y="4655759"/>
              <a:ext cx="1424366" cy="1424366"/>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slow" p14:dur="1500" advTm="1000">
        <p:random/>
      </p:transition>
    </mc:Choice>
    <mc:Fallback xmlns="">
      <p:transition spd="slow" advTm="1000">
        <p:random/>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107440"/>
            <a:ext cx="12192000" cy="5752465"/>
          </a:xfrm>
          <a:prstGeom prst="rect">
            <a:avLst/>
          </a:prstGeom>
          <a:solidFill>
            <a:srgbClr val="FCF6E6">
              <a:alpha val="73000"/>
            </a:srgbClr>
          </a:solid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ot="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nvGrpSpPr>
          <p:cNvPr id="29" name="组合 28"/>
          <p:cNvGrpSpPr/>
          <p:nvPr/>
        </p:nvGrpSpPr>
        <p:grpSpPr>
          <a:xfrm>
            <a:off x="245314" y="198970"/>
            <a:ext cx="5321484" cy="837525"/>
            <a:chOff x="353189" y="1208432"/>
            <a:chExt cx="3840693" cy="837525"/>
          </a:xfrm>
        </p:grpSpPr>
        <p:sp>
          <p:nvSpPr>
            <p:cNvPr id="31" name="文本框 30"/>
            <p:cNvSpPr txBox="1"/>
            <p:nvPr/>
          </p:nvSpPr>
          <p:spPr>
            <a:xfrm>
              <a:off x="353189" y="1208432"/>
              <a:ext cx="3840693" cy="707886"/>
            </a:xfrm>
            <a:prstGeom prst="rect">
              <a:avLst/>
            </a:prstGeom>
            <a:noFill/>
          </p:spPr>
          <p:txBody>
            <a:bodyPr wrap="square" rtlCol="0">
              <a:spAutoFit/>
            </a:bodyPr>
            <a:lstStyle/>
            <a:p>
              <a:pPr algn="r"/>
              <a:r>
                <a:rPr lang="zh-CN" altLang="en-US" sz="4000" b="1">
                  <a:solidFill>
                    <a:schemeClr val="tx1"/>
                  </a:solidFill>
                  <a:cs typeface="+mn-ea"/>
                  <a:sym typeface="+mn-lt"/>
                </a:rPr>
                <a:t>社会不良风气侵蚀渗透</a:t>
              </a:r>
              <a:endParaRPr lang="zh-CN" altLang="en-US" sz="4000" b="1" dirty="0">
                <a:solidFill>
                  <a:schemeClr val="tx1"/>
                </a:solidFill>
                <a:cs typeface="+mn-ea"/>
                <a:sym typeface="+mn-lt"/>
              </a:endParaRPr>
            </a:p>
          </p:txBody>
        </p:sp>
        <p:cxnSp>
          <p:nvCxnSpPr>
            <p:cNvPr id="32" name="直接连接符 31"/>
            <p:cNvCxnSpPr/>
            <p:nvPr/>
          </p:nvCxnSpPr>
          <p:spPr>
            <a:xfrm>
              <a:off x="467920" y="2045957"/>
              <a:ext cx="627184" cy="0"/>
            </a:xfrm>
            <a:prstGeom prst="line">
              <a:avLst/>
            </a:prstGeom>
            <a:ln w="28575">
              <a:solidFill>
                <a:srgbClr val="A50705"/>
              </a:solidFill>
            </a:ln>
          </p:spPr>
          <p:style>
            <a:lnRef idx="1">
              <a:schemeClr val="accent1"/>
            </a:lnRef>
            <a:fillRef idx="0">
              <a:schemeClr val="accent1"/>
            </a:fillRef>
            <a:effectRef idx="0">
              <a:schemeClr val="accent1"/>
            </a:effectRef>
            <a:fontRef idx="minor">
              <a:schemeClr val="tx1"/>
            </a:fontRef>
          </p:style>
        </p:cxnSp>
      </p:grpSp>
      <p:sp>
        <p:nvSpPr>
          <p:cNvPr id="18" name="矩形 17"/>
          <p:cNvSpPr/>
          <p:nvPr/>
        </p:nvSpPr>
        <p:spPr>
          <a:xfrm>
            <a:off x="314166" y="1373542"/>
            <a:ext cx="5781834" cy="646331"/>
          </a:xfrm>
          <a:prstGeom prst="rect">
            <a:avLst/>
          </a:prstGeom>
        </p:spPr>
        <p:txBody>
          <a:bodyPr wrap="square">
            <a:spAutoFit/>
          </a:bodyPr>
          <a:lstStyle/>
          <a:p>
            <a:r>
              <a:rPr lang="zh-CN" altLang="en-US">
                <a:solidFill>
                  <a:schemeClr val="tx1"/>
                </a:solidFill>
              </a:rPr>
              <a:t>现在的社会上，经常能够看到相互偶尔触碰就会引爆无休无止的争吵，甚至为一点小事就大打出手</a:t>
            </a:r>
            <a:endParaRPr lang="zh-CN" altLang="en-US" dirty="0">
              <a:solidFill>
                <a:schemeClr val="tx1"/>
              </a:solidFill>
            </a:endParaRPr>
          </a:p>
        </p:txBody>
      </p:sp>
      <p:sp>
        <p:nvSpPr>
          <p:cNvPr id="19" name="矩形 18"/>
          <p:cNvSpPr/>
          <p:nvPr/>
        </p:nvSpPr>
        <p:spPr>
          <a:xfrm>
            <a:off x="314166" y="3339178"/>
            <a:ext cx="3839006" cy="2308324"/>
          </a:xfrm>
          <a:prstGeom prst="rect">
            <a:avLst/>
          </a:prstGeom>
        </p:spPr>
        <p:txBody>
          <a:bodyPr wrap="square">
            <a:spAutoFit/>
          </a:bodyPr>
          <a:lstStyle/>
          <a:p>
            <a:r>
              <a:rPr lang="zh-CN" altLang="en-US" dirty="0"/>
              <a:t>目前市面、网络上的大量小说、游戏都包含色情、暴力情节，处于青春期的学生非常容易受到影响。连一些热门幼儿动画片里也开始出现“暴力美学”，这些都在潜移默化地影响着孩子的心理和行为，导致他们极易因盲目模仿、追求刺激而产生暴力冲动。</a:t>
            </a:r>
          </a:p>
        </p:txBody>
      </p:sp>
      <p:sp>
        <p:nvSpPr>
          <p:cNvPr id="20" name="矩形 19"/>
          <p:cNvSpPr/>
          <p:nvPr/>
        </p:nvSpPr>
        <p:spPr>
          <a:xfrm>
            <a:off x="5313239" y="5173411"/>
            <a:ext cx="6878761" cy="338554"/>
          </a:xfrm>
          <a:prstGeom prst="rect">
            <a:avLst/>
          </a:prstGeom>
        </p:spPr>
        <p:txBody>
          <a:bodyPr wrap="square">
            <a:spAutoFit/>
          </a:bodyPr>
          <a:lstStyle/>
          <a:p>
            <a:r>
              <a:rPr lang="zh-CN" altLang="en-US" sz="1600"/>
              <a:t>此外，当前社会上“一夜成名”“拜金主义”等不良风气也影响着校园</a:t>
            </a:r>
            <a:endParaRPr lang="zh-CN" altLang="en-US" sz="1600" dirty="0"/>
          </a:p>
        </p:txBody>
      </p:sp>
      <p:sp>
        <p:nvSpPr>
          <p:cNvPr id="21" name="矩形 20"/>
          <p:cNvSpPr/>
          <p:nvPr/>
        </p:nvSpPr>
        <p:spPr>
          <a:xfrm>
            <a:off x="5313239" y="3293983"/>
            <a:ext cx="5985122" cy="1077218"/>
          </a:xfrm>
          <a:prstGeom prst="rect">
            <a:avLst/>
          </a:prstGeom>
        </p:spPr>
        <p:txBody>
          <a:bodyPr wrap="square">
            <a:spAutoFit/>
          </a:bodyPr>
          <a:lstStyle/>
          <a:p>
            <a:pPr marL="285750" indent="-285750">
              <a:buFont typeface="Arial" panose="020B0604020202020204" pitchFamily="34" charset="0"/>
              <a:buChar char="•"/>
            </a:pPr>
            <a:r>
              <a:rPr lang="zh-CN" altLang="en-US" sz="1600"/>
              <a:t>根据我国法律规定，不满</a:t>
            </a:r>
            <a:r>
              <a:rPr lang="en-US" altLang="zh-CN" sz="1600"/>
              <a:t>14</a:t>
            </a:r>
            <a:r>
              <a:rPr lang="zh-CN" altLang="en-US" sz="1600"/>
              <a:t>周岁的未成年人不会被追究刑事责任，满</a:t>
            </a:r>
            <a:r>
              <a:rPr lang="en-US" altLang="zh-CN" sz="1600"/>
              <a:t>14</a:t>
            </a:r>
            <a:r>
              <a:rPr lang="zh-CN" altLang="en-US" sz="1600"/>
              <a:t>周岁不满</a:t>
            </a:r>
            <a:r>
              <a:rPr lang="en-US" altLang="zh-CN" sz="1600"/>
              <a:t>16</a:t>
            </a:r>
            <a:r>
              <a:rPr lang="zh-CN" altLang="en-US" sz="1600"/>
              <a:t>周岁的，也只有</a:t>
            </a:r>
            <a:r>
              <a:rPr lang="en-US" altLang="zh-CN" sz="1600"/>
              <a:t>8</a:t>
            </a:r>
            <a:r>
              <a:rPr lang="zh-CN" altLang="en-US" sz="1600"/>
              <a:t>种严重犯罪才会追究刑事责任。由于年龄原因，很多孩子实施校园欺凌却不会受到惩罚，这也容易使他们形成“藐视法律”的心态</a:t>
            </a:r>
            <a:endParaRPr lang="zh-CN" altLang="en-US" sz="1600" dirty="0"/>
          </a:p>
        </p:txBody>
      </p:sp>
      <p:cxnSp>
        <p:nvCxnSpPr>
          <p:cNvPr id="23" name="直接连接符 22"/>
          <p:cNvCxnSpPr/>
          <p:nvPr/>
        </p:nvCxnSpPr>
        <p:spPr>
          <a:xfrm>
            <a:off x="4998720" y="2539911"/>
            <a:ext cx="0" cy="296172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7" name="矩形 36"/>
          <p:cNvSpPr/>
          <p:nvPr/>
        </p:nvSpPr>
        <p:spPr>
          <a:xfrm>
            <a:off x="345383" y="2725331"/>
            <a:ext cx="2698175" cy="523220"/>
          </a:xfrm>
          <a:prstGeom prst="rect">
            <a:avLst/>
          </a:prstGeom>
        </p:spPr>
        <p:txBody>
          <a:bodyPr wrap="none">
            <a:spAutoFit/>
          </a:bodyPr>
          <a:lstStyle/>
          <a:p>
            <a:pPr algn="ctr"/>
            <a:r>
              <a:rPr lang="zh-CN" altLang="en-US" sz="2800" b="1">
                <a:solidFill>
                  <a:srgbClr val="252525"/>
                </a:solidFill>
                <a:effectLst/>
                <a:cs typeface="+mn-ea"/>
                <a:sym typeface="+mn-lt"/>
              </a:rPr>
              <a:t>暴力亚文化影响</a:t>
            </a:r>
            <a:endParaRPr lang="zh-CN" altLang="en-US" sz="2800" b="1" dirty="0">
              <a:solidFill>
                <a:srgbClr val="252525"/>
              </a:solidFill>
              <a:effectLst/>
              <a:cs typeface="+mn-ea"/>
              <a:sym typeface="+mn-lt"/>
            </a:endParaRPr>
          </a:p>
        </p:txBody>
      </p:sp>
      <p:sp>
        <p:nvSpPr>
          <p:cNvPr id="24" name="矩形 23"/>
          <p:cNvSpPr/>
          <p:nvPr/>
        </p:nvSpPr>
        <p:spPr>
          <a:xfrm>
            <a:off x="2265238" y="6017898"/>
            <a:ext cx="7320721" cy="584775"/>
          </a:xfrm>
          <a:prstGeom prst="rect">
            <a:avLst/>
          </a:prstGeom>
        </p:spPr>
        <p:txBody>
          <a:bodyPr wrap="square">
            <a:spAutoFit/>
          </a:bodyPr>
          <a:lstStyle/>
          <a:p>
            <a:pPr algn="ctr"/>
            <a:r>
              <a:rPr lang="zh-CN" altLang="en-US" sz="1600"/>
              <a:t>当前社会应提高对包括校园欺凌在内的未成年人不良行为的重视程度，做好预防工作，避免这部分孩子走上违法犯罪道路</a:t>
            </a:r>
            <a:endParaRPr lang="zh-CN" altLang="en-US" sz="1600" dirty="0"/>
          </a:p>
        </p:txBody>
      </p:sp>
      <p:sp>
        <p:nvSpPr>
          <p:cNvPr id="40" name="矩形 39"/>
          <p:cNvSpPr/>
          <p:nvPr/>
        </p:nvSpPr>
        <p:spPr>
          <a:xfrm>
            <a:off x="5313239" y="4383107"/>
            <a:ext cx="5985122" cy="338554"/>
          </a:xfrm>
          <a:prstGeom prst="rect">
            <a:avLst/>
          </a:prstGeom>
        </p:spPr>
        <p:txBody>
          <a:bodyPr wrap="square">
            <a:spAutoFit/>
          </a:bodyPr>
          <a:lstStyle/>
          <a:p>
            <a:pPr marL="285750" indent="-285750">
              <a:buFont typeface="Arial" panose="020B0604020202020204" pitchFamily="34" charset="0"/>
              <a:buChar char="•"/>
            </a:pPr>
            <a:r>
              <a:rPr lang="zh-CN" altLang="en-US" sz="1600"/>
              <a:t>我国还没有专门防控校园欺凌的法律</a:t>
            </a:r>
            <a:endParaRPr lang="zh-CN" altLang="en-US" sz="1600" dirty="0"/>
          </a:p>
        </p:txBody>
      </p:sp>
      <p:sp>
        <p:nvSpPr>
          <p:cNvPr id="42" name="矩形 41"/>
          <p:cNvSpPr/>
          <p:nvPr/>
        </p:nvSpPr>
        <p:spPr>
          <a:xfrm>
            <a:off x="5313239" y="2719123"/>
            <a:ext cx="2698175" cy="523220"/>
          </a:xfrm>
          <a:prstGeom prst="rect">
            <a:avLst/>
          </a:prstGeom>
        </p:spPr>
        <p:txBody>
          <a:bodyPr wrap="none">
            <a:spAutoFit/>
          </a:bodyPr>
          <a:lstStyle/>
          <a:p>
            <a:pPr algn="ctr"/>
            <a:r>
              <a:rPr lang="zh-CN" altLang="en-US" sz="2800" b="1">
                <a:solidFill>
                  <a:srgbClr val="252525"/>
                </a:solidFill>
                <a:cs typeface="+mn-ea"/>
              </a:rPr>
              <a:t>相关法律不完善</a:t>
            </a:r>
            <a:endParaRPr lang="zh-CN" altLang="en-US" sz="2800" b="1" dirty="0">
              <a:solidFill>
                <a:srgbClr val="252525"/>
              </a:solidFill>
              <a:cs typeface="+mn-ea"/>
            </a:endParaRPr>
          </a:p>
        </p:txBody>
      </p:sp>
    </p:spTree>
  </p:cSld>
  <p:clrMapOvr>
    <a:masterClrMapping/>
  </p:clrMapOvr>
  <mc:AlternateContent xmlns:mc="http://schemas.openxmlformats.org/markup-compatibility/2006" xmlns:p14="http://schemas.microsoft.com/office/powerpoint/2010/main">
    <mc:Choice Requires="p14">
      <p:transition spd="slow" p14:dur="1500" advTm="1000">
        <p:random/>
      </p:transition>
    </mc:Choice>
    <mc:Fallback xmlns="">
      <p:transition spd="slow" advTm="1000">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组合 17"/>
          <p:cNvGrpSpPr/>
          <p:nvPr/>
        </p:nvGrpSpPr>
        <p:grpSpPr>
          <a:xfrm>
            <a:off x="3534132" y="2875002"/>
            <a:ext cx="5200374" cy="1107996"/>
            <a:chOff x="3522193" y="2893913"/>
            <a:chExt cx="5200374" cy="1107996"/>
          </a:xfrm>
        </p:grpSpPr>
        <p:sp>
          <p:nvSpPr>
            <p:cNvPr id="53" name="文本框 52"/>
            <p:cNvSpPr txBox="1"/>
            <p:nvPr/>
          </p:nvSpPr>
          <p:spPr>
            <a:xfrm>
              <a:off x="3522193" y="2893913"/>
              <a:ext cx="1290644" cy="1107996"/>
            </a:xfrm>
            <a:prstGeom prst="rect">
              <a:avLst/>
            </a:prstGeom>
            <a:noFill/>
          </p:spPr>
          <p:txBody>
            <a:bodyPr wrap="square" rtlCol="0">
              <a:spAutoFit/>
            </a:bodyPr>
            <a:lstStyle>
              <a:defPPr>
                <a:defRPr lang="zh-CN"/>
              </a:defPPr>
              <a:lvl1pPr algn="just">
                <a:defRPr sz="9600">
                  <a:solidFill>
                    <a:schemeClr val="tx1">
                      <a:lumMod val="75000"/>
                      <a:lumOff val="25000"/>
                    </a:schemeClr>
                  </a:solidFill>
                  <a:latin typeface="Aharoni" panose="02010803020104030203" pitchFamily="2" charset="-79"/>
                  <a:ea typeface="LiHei Pro" panose="02010601030101010101" pitchFamily="2" charset="-122"/>
                  <a:cs typeface="Aharoni" panose="02010803020104030203" pitchFamily="2" charset="-79"/>
                </a:defRPr>
              </a:lvl1pPr>
            </a:lstStyle>
            <a:p>
              <a:r>
                <a:rPr lang="en-US" altLang="zh-CN" sz="6600">
                  <a:solidFill>
                    <a:schemeClr val="tx1"/>
                  </a:solidFill>
                  <a:latin typeface="+mn-lt"/>
                  <a:ea typeface="+mn-ea"/>
                  <a:cs typeface="+mn-ea"/>
                  <a:sym typeface="+mn-lt"/>
                </a:rPr>
                <a:t>06</a:t>
              </a:r>
              <a:endParaRPr lang="en-US" altLang="zh-CN" sz="6600" dirty="0">
                <a:solidFill>
                  <a:schemeClr val="tx1"/>
                </a:solidFill>
                <a:latin typeface="+mn-lt"/>
                <a:ea typeface="+mn-ea"/>
                <a:cs typeface="+mn-ea"/>
                <a:sym typeface="+mn-lt"/>
              </a:endParaRPr>
            </a:p>
          </p:txBody>
        </p:sp>
        <p:sp>
          <p:nvSpPr>
            <p:cNvPr id="65" name="矩形 64"/>
            <p:cNvSpPr/>
            <p:nvPr/>
          </p:nvSpPr>
          <p:spPr>
            <a:xfrm>
              <a:off x="4947174" y="3117625"/>
              <a:ext cx="3775393" cy="707886"/>
            </a:xfrm>
            <a:prstGeom prst="rect">
              <a:avLst/>
            </a:prstGeom>
          </p:spPr>
          <p:txBody>
            <a:bodyPr wrap="none">
              <a:spAutoFit/>
            </a:bodyPr>
            <a:lstStyle/>
            <a:p>
              <a:pPr algn="ctr"/>
              <a:r>
                <a:rPr lang="zh-CN" altLang="en-US" sz="4000" b="1" dirty="0">
                  <a:solidFill>
                    <a:schemeClr val="tx1"/>
                  </a:solidFill>
                  <a:cs typeface="+mn-ea"/>
                  <a:sym typeface="+mn-lt"/>
                </a:rPr>
                <a:t>校园欺凌的应对</a:t>
              </a:r>
            </a:p>
          </p:txBody>
        </p:sp>
      </p:grpSp>
      <p:sp>
        <p:nvSpPr>
          <p:cNvPr id="6" name="PA_任意多边形 5"/>
          <p:cNvSpPr/>
          <p:nvPr>
            <p:custDataLst>
              <p:tags r:id="rId1"/>
            </p:custDataLst>
          </p:nvPr>
        </p:nvSpPr>
        <p:spPr>
          <a:xfrm>
            <a:off x="88900" y="1849148"/>
            <a:ext cx="12065000" cy="3484852"/>
          </a:xfrm>
          <a:custGeom>
            <a:avLst/>
            <a:gdLst>
              <a:gd name="connsiteX0" fmla="*/ 0 w 12065000"/>
              <a:gd name="connsiteY0" fmla="*/ 3345152 h 3484852"/>
              <a:gd name="connsiteX1" fmla="*/ 1168400 w 12065000"/>
              <a:gd name="connsiteY1" fmla="*/ 1656052 h 3484852"/>
              <a:gd name="connsiteX2" fmla="*/ 4089400 w 12065000"/>
              <a:gd name="connsiteY2" fmla="*/ 5052 h 3484852"/>
              <a:gd name="connsiteX3" fmla="*/ 8877300 w 12065000"/>
              <a:gd name="connsiteY3" fmla="*/ 1224252 h 3484852"/>
              <a:gd name="connsiteX4" fmla="*/ 12065000 w 12065000"/>
              <a:gd name="connsiteY4" fmla="*/ 3484852 h 34848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65000" h="3484852">
                <a:moveTo>
                  <a:pt x="0" y="3345152"/>
                </a:moveTo>
                <a:cubicBezTo>
                  <a:pt x="243416" y="2778943"/>
                  <a:pt x="486833" y="2212735"/>
                  <a:pt x="1168400" y="1656052"/>
                </a:cubicBezTo>
                <a:cubicBezTo>
                  <a:pt x="1849967" y="1099369"/>
                  <a:pt x="2804583" y="77019"/>
                  <a:pt x="4089400" y="5052"/>
                </a:cubicBezTo>
                <a:cubicBezTo>
                  <a:pt x="5374217" y="-66915"/>
                  <a:pt x="7548033" y="644285"/>
                  <a:pt x="8877300" y="1224252"/>
                </a:cubicBezTo>
                <a:cubicBezTo>
                  <a:pt x="10206567" y="1804219"/>
                  <a:pt x="11135783" y="2644535"/>
                  <a:pt x="12065000" y="3484852"/>
                </a:cubicBezTo>
              </a:path>
            </a:pathLst>
          </a:cu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PA_任意多边形 7"/>
          <p:cNvSpPr/>
          <p:nvPr>
            <p:custDataLst>
              <p:tags r:id="rId2"/>
            </p:custDataLst>
          </p:nvPr>
        </p:nvSpPr>
        <p:spPr>
          <a:xfrm>
            <a:off x="50800" y="1710224"/>
            <a:ext cx="12141200" cy="3255477"/>
          </a:xfrm>
          <a:custGeom>
            <a:avLst/>
            <a:gdLst>
              <a:gd name="connsiteX0" fmla="*/ 0 w 12141200"/>
              <a:gd name="connsiteY0" fmla="*/ 563076 h 3255477"/>
              <a:gd name="connsiteX1" fmla="*/ 2032000 w 12141200"/>
              <a:gd name="connsiteY1" fmla="*/ 3255476 h 3255477"/>
              <a:gd name="connsiteX2" fmla="*/ 3822700 w 12141200"/>
              <a:gd name="connsiteY2" fmla="*/ 575776 h 3255477"/>
              <a:gd name="connsiteX3" fmla="*/ 5956300 w 12141200"/>
              <a:gd name="connsiteY3" fmla="*/ 207476 h 3255477"/>
              <a:gd name="connsiteX4" fmla="*/ 12141200 w 12141200"/>
              <a:gd name="connsiteY4" fmla="*/ 3141176 h 32554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41200" h="3255477">
                <a:moveTo>
                  <a:pt x="0" y="563076"/>
                </a:moveTo>
                <a:cubicBezTo>
                  <a:pt x="697441" y="1908217"/>
                  <a:pt x="1394883" y="3253359"/>
                  <a:pt x="2032000" y="3255476"/>
                </a:cubicBezTo>
                <a:cubicBezTo>
                  <a:pt x="2669117" y="3257593"/>
                  <a:pt x="3168650" y="1083776"/>
                  <a:pt x="3822700" y="575776"/>
                </a:cubicBezTo>
                <a:cubicBezTo>
                  <a:pt x="4476750" y="67776"/>
                  <a:pt x="4569883" y="-220091"/>
                  <a:pt x="5956300" y="207476"/>
                </a:cubicBezTo>
                <a:cubicBezTo>
                  <a:pt x="7342717" y="635043"/>
                  <a:pt x="9741958" y="1888109"/>
                  <a:pt x="12141200" y="3141176"/>
                </a:cubicBezTo>
              </a:path>
            </a:pathLst>
          </a:cu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1000">
        <p:random/>
      </p:transition>
    </mc:Choice>
    <mc:Fallback xmlns="">
      <p:transition spd="slow" advTm="1000">
        <p:random/>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270" y="1445895"/>
            <a:ext cx="12171680" cy="5422900"/>
          </a:xfrm>
          <a:prstGeom prst="rect">
            <a:avLst/>
          </a:prstGeom>
          <a:solidFill>
            <a:srgbClr val="FCF6E6">
              <a:alpha val="73000"/>
            </a:srgbClr>
          </a:solid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ot="0" vertOverflow="overflow" horzOverflow="overflow" vert="horz" wrap="square" lIns="91440" tIns="45720" rIns="91440" bIns="45720" numCol="1" spcCol="0" rtlCol="0" fromWordArt="0" anchor="ctr" anchorCtr="0" forceAA="0" compatLnSpc="1">
            <a:noAutofit/>
          </a:bodyPr>
          <a:lstStyle/>
          <a:p>
            <a:pPr algn="ctr"/>
            <a:r>
              <a:rPr lang="en-US" altLang="zh-CN"/>
              <a:t>000</a:t>
            </a:r>
          </a:p>
        </p:txBody>
      </p:sp>
      <p:grpSp>
        <p:nvGrpSpPr>
          <p:cNvPr id="2" name="PA_组合 1"/>
          <p:cNvGrpSpPr/>
          <p:nvPr>
            <p:custDataLst>
              <p:tags r:id="rId1"/>
            </p:custDataLst>
          </p:nvPr>
        </p:nvGrpSpPr>
        <p:grpSpPr>
          <a:xfrm>
            <a:off x="334963" y="279133"/>
            <a:ext cx="8086149" cy="707886"/>
            <a:chOff x="3722192" y="279133"/>
            <a:chExt cx="4260665" cy="707886"/>
          </a:xfrm>
        </p:grpSpPr>
        <p:sp>
          <p:nvSpPr>
            <p:cNvPr id="42" name="文本框 41"/>
            <p:cNvSpPr txBox="1"/>
            <p:nvPr/>
          </p:nvSpPr>
          <p:spPr>
            <a:xfrm>
              <a:off x="3722192" y="279133"/>
              <a:ext cx="4260665" cy="707886"/>
            </a:xfrm>
            <a:prstGeom prst="rect">
              <a:avLst/>
            </a:prstGeom>
            <a:noFill/>
          </p:spPr>
          <p:txBody>
            <a:bodyPr wrap="square" rtlCol="0">
              <a:spAutoFit/>
            </a:bodyPr>
            <a:lstStyle/>
            <a:p>
              <a:r>
                <a:rPr lang="zh-CN" altLang="en-US" sz="4000" b="1">
                  <a:solidFill>
                    <a:srgbClr val="252525"/>
                  </a:solidFill>
                  <a:cs typeface="+mn-ea"/>
                  <a:sym typeface="+mn-lt"/>
                </a:rPr>
                <a:t>受害孩子家长如何做</a:t>
              </a:r>
              <a:endParaRPr lang="zh-CN" altLang="en-US" sz="4000" b="1" dirty="0">
                <a:solidFill>
                  <a:srgbClr val="252525"/>
                </a:solidFill>
                <a:cs typeface="+mn-ea"/>
                <a:sym typeface="+mn-lt"/>
              </a:endParaRPr>
            </a:p>
          </p:txBody>
        </p:sp>
        <p:cxnSp>
          <p:nvCxnSpPr>
            <p:cNvPr id="43" name="直接连接符 42"/>
            <p:cNvCxnSpPr/>
            <p:nvPr/>
          </p:nvCxnSpPr>
          <p:spPr>
            <a:xfrm>
              <a:off x="4836460" y="987019"/>
              <a:ext cx="538276" cy="0"/>
            </a:xfrm>
            <a:prstGeom prst="line">
              <a:avLst/>
            </a:prstGeom>
            <a:ln w="28575">
              <a:solidFill>
                <a:srgbClr val="A50705"/>
              </a:solidFill>
            </a:ln>
          </p:spPr>
          <p:style>
            <a:lnRef idx="1">
              <a:schemeClr val="accent1"/>
            </a:lnRef>
            <a:fillRef idx="0">
              <a:schemeClr val="accent1"/>
            </a:fillRef>
            <a:effectRef idx="0">
              <a:schemeClr val="accent1"/>
            </a:effectRef>
            <a:fontRef idx="minor">
              <a:schemeClr val="tx1"/>
            </a:fontRef>
          </p:style>
        </p:cxnSp>
      </p:grpSp>
      <p:sp>
        <p:nvSpPr>
          <p:cNvPr id="8" name="矩形 7"/>
          <p:cNvSpPr/>
          <p:nvPr/>
        </p:nvSpPr>
        <p:spPr>
          <a:xfrm>
            <a:off x="249903" y="2168999"/>
            <a:ext cx="5110965" cy="4616648"/>
          </a:xfrm>
          <a:prstGeom prst="rect">
            <a:avLst/>
          </a:prstGeom>
        </p:spPr>
        <p:txBody>
          <a:bodyPr wrap="square">
            <a:spAutoFit/>
          </a:bodyPr>
          <a:lstStyle/>
          <a:p>
            <a:pPr marL="285750" indent="-285750">
              <a:lnSpc>
                <a:spcPct val="150000"/>
              </a:lnSpc>
              <a:buClr>
                <a:srgbClr val="A50705"/>
              </a:buClr>
              <a:buFont typeface="Arial" panose="020B0604020202020204" pitchFamily="34" charset="0"/>
              <a:buChar char="•"/>
            </a:pPr>
            <a:r>
              <a:rPr lang="zh-CN" altLang="en-US" sz="1400" dirty="0"/>
              <a:t>突然对学校没兴趣或不想上学</a:t>
            </a:r>
          </a:p>
          <a:p>
            <a:pPr marL="285750" indent="-285750">
              <a:lnSpc>
                <a:spcPct val="150000"/>
              </a:lnSpc>
              <a:buClr>
                <a:srgbClr val="A50705"/>
              </a:buClr>
              <a:buFont typeface="Arial" panose="020B0604020202020204" pitchFamily="34" charset="0"/>
              <a:buChar char="•"/>
            </a:pPr>
            <a:r>
              <a:rPr lang="zh-CN" altLang="en-US" sz="1400" dirty="0"/>
              <a:t>改变平常上学的路线</a:t>
            </a:r>
          </a:p>
          <a:p>
            <a:pPr marL="285750" indent="-285750">
              <a:lnSpc>
                <a:spcPct val="150000"/>
              </a:lnSpc>
              <a:buClr>
                <a:srgbClr val="A50705"/>
              </a:buClr>
              <a:buFont typeface="Arial" panose="020B0604020202020204" pitchFamily="34" charset="0"/>
              <a:buChar char="•"/>
            </a:pPr>
            <a:r>
              <a:rPr lang="zh-CN" altLang="en-US" sz="1400" dirty="0"/>
              <a:t>成绩一落千丈</a:t>
            </a:r>
          </a:p>
          <a:p>
            <a:pPr marL="285750" indent="-285750">
              <a:lnSpc>
                <a:spcPct val="150000"/>
              </a:lnSpc>
              <a:buClr>
                <a:srgbClr val="A50705"/>
              </a:buClr>
              <a:buFont typeface="Arial" panose="020B0604020202020204" pitchFamily="34" charset="0"/>
              <a:buChar char="•"/>
            </a:pPr>
            <a:r>
              <a:rPr lang="zh-CN" altLang="en-US" sz="1400" dirty="0"/>
              <a:t>变得退缩，不参与家庭活动和学校活动，想要一个人独处</a:t>
            </a:r>
          </a:p>
          <a:p>
            <a:pPr marL="285750" indent="-285750">
              <a:lnSpc>
                <a:spcPct val="150000"/>
              </a:lnSpc>
              <a:buClr>
                <a:srgbClr val="A50705"/>
              </a:buClr>
              <a:buFont typeface="Arial" panose="020B0604020202020204" pitchFamily="34" charset="0"/>
              <a:buChar char="•"/>
            </a:pPr>
            <a:r>
              <a:rPr lang="zh-CN" altLang="en-US" sz="1400" dirty="0"/>
              <a:t>放学后很饥饿，说午饭钱搞丢了，或在学校时并不饿</a:t>
            </a:r>
          </a:p>
          <a:p>
            <a:pPr marL="285750" indent="-285750">
              <a:lnSpc>
                <a:spcPct val="150000"/>
              </a:lnSpc>
              <a:buClr>
                <a:srgbClr val="A50705"/>
              </a:buClr>
              <a:buFont typeface="Arial" panose="020B0604020202020204" pitchFamily="34" charset="0"/>
              <a:buChar char="•"/>
            </a:pPr>
            <a:r>
              <a:rPr lang="zh-CN" altLang="en-US" sz="1400" dirty="0"/>
              <a:t>拿父母的钱，编出很蹩脚的理由解释钱的去向</a:t>
            </a:r>
          </a:p>
          <a:p>
            <a:pPr marL="285750" indent="-285750">
              <a:lnSpc>
                <a:spcPct val="150000"/>
              </a:lnSpc>
              <a:buClr>
                <a:srgbClr val="A50705"/>
              </a:buClr>
              <a:buFont typeface="Arial" panose="020B0604020202020204" pitchFamily="34" charset="0"/>
              <a:buChar char="•"/>
            </a:pPr>
            <a:r>
              <a:rPr lang="zh-CN" altLang="en-US" sz="1400" dirty="0"/>
              <a:t>一回到家就直冲浴室</a:t>
            </a:r>
          </a:p>
          <a:p>
            <a:pPr marL="285750" indent="-285750">
              <a:lnSpc>
                <a:spcPct val="150000"/>
              </a:lnSpc>
              <a:buClr>
                <a:srgbClr val="A50705"/>
              </a:buClr>
              <a:buFont typeface="Arial" panose="020B0604020202020204" pitchFamily="34" charset="0"/>
              <a:buChar char="•"/>
            </a:pPr>
            <a:r>
              <a:rPr lang="zh-CN" altLang="en-US" sz="1400" dirty="0"/>
              <a:t>接听电话或收电子邮件后显示悲伤、阴郁、愤怒或彷徨</a:t>
            </a:r>
          </a:p>
          <a:p>
            <a:pPr marL="285750" indent="-285750">
              <a:lnSpc>
                <a:spcPct val="150000"/>
              </a:lnSpc>
              <a:buClr>
                <a:srgbClr val="A50705"/>
              </a:buClr>
              <a:buFont typeface="Arial" panose="020B0604020202020204" pitchFamily="34" charset="0"/>
              <a:buChar char="•"/>
            </a:pPr>
            <a:r>
              <a:rPr lang="zh-CN" altLang="en-US" sz="1400" dirty="0"/>
              <a:t>做出不想他会做的事</a:t>
            </a:r>
          </a:p>
          <a:p>
            <a:pPr marL="285750" indent="-285750">
              <a:lnSpc>
                <a:spcPct val="150000"/>
              </a:lnSpc>
              <a:buClr>
                <a:srgbClr val="A50705"/>
              </a:buClr>
              <a:buFont typeface="Arial" panose="020B0604020202020204" pitchFamily="34" charset="0"/>
              <a:buChar char="•"/>
            </a:pPr>
            <a:r>
              <a:rPr lang="zh-CN" altLang="en-US" sz="1400" dirty="0"/>
              <a:t>用贬损的言辞谈论某位同学</a:t>
            </a:r>
          </a:p>
          <a:p>
            <a:pPr marL="285750" indent="-285750">
              <a:lnSpc>
                <a:spcPct val="150000"/>
              </a:lnSpc>
              <a:buClr>
                <a:srgbClr val="A50705"/>
              </a:buClr>
              <a:buFont typeface="Arial" panose="020B0604020202020204" pitchFamily="34" charset="0"/>
              <a:buChar char="•"/>
            </a:pPr>
            <a:r>
              <a:rPr lang="zh-CN" altLang="en-US" sz="1400" dirty="0"/>
              <a:t>不再谈同学的事或每天上学的情形</a:t>
            </a:r>
          </a:p>
          <a:p>
            <a:pPr marL="285750" indent="-285750">
              <a:lnSpc>
                <a:spcPct val="150000"/>
              </a:lnSpc>
              <a:buClr>
                <a:srgbClr val="A50705"/>
              </a:buClr>
              <a:buFont typeface="Arial" panose="020B0604020202020204" pitchFamily="34" charset="0"/>
              <a:buChar char="•"/>
            </a:pPr>
            <a:r>
              <a:rPr lang="zh-CN" altLang="en-US" sz="1400" dirty="0"/>
              <a:t>校服不是不见了，就是被扯破或衣冠凌乱</a:t>
            </a:r>
          </a:p>
          <a:p>
            <a:pPr marL="285750" indent="-285750">
              <a:lnSpc>
                <a:spcPct val="150000"/>
              </a:lnSpc>
              <a:buClr>
                <a:srgbClr val="A50705"/>
              </a:buClr>
              <a:buFont typeface="Arial" panose="020B0604020202020204" pitchFamily="34" charset="0"/>
              <a:buChar char="•"/>
            </a:pPr>
            <a:r>
              <a:rPr lang="zh-CN" altLang="en-US" sz="1400" dirty="0"/>
              <a:t> 身上有伤痕却解释不清</a:t>
            </a:r>
          </a:p>
          <a:p>
            <a:pPr marL="285750" indent="-285750">
              <a:lnSpc>
                <a:spcPct val="150000"/>
              </a:lnSpc>
              <a:buClr>
                <a:srgbClr val="A50705"/>
              </a:buClr>
              <a:buFont typeface="Arial" panose="020B0604020202020204" pitchFamily="34" charset="0"/>
              <a:buChar char="•"/>
            </a:pPr>
            <a:r>
              <a:rPr lang="zh-CN" altLang="en-US" sz="1400" dirty="0"/>
              <a:t>胃痛、头痛、恐慌、失眠、嗜睡、无精打采</a:t>
            </a:r>
          </a:p>
        </p:txBody>
      </p:sp>
      <p:sp>
        <p:nvSpPr>
          <p:cNvPr id="23" name="矩形 22"/>
          <p:cNvSpPr/>
          <p:nvPr/>
        </p:nvSpPr>
        <p:spPr>
          <a:xfrm>
            <a:off x="8439649" y="4266558"/>
            <a:ext cx="3404049" cy="338554"/>
          </a:xfrm>
          <a:prstGeom prst="rect">
            <a:avLst/>
          </a:prstGeom>
        </p:spPr>
        <p:txBody>
          <a:bodyPr wrap="square">
            <a:spAutoFit/>
          </a:bodyPr>
          <a:lstStyle/>
          <a:p>
            <a:pPr algn="just"/>
            <a:endParaRPr lang="zh-CN" altLang="zh-CN" sz="1600" dirty="0"/>
          </a:p>
        </p:txBody>
      </p:sp>
      <p:grpSp>
        <p:nvGrpSpPr>
          <p:cNvPr id="5" name="组合 4"/>
          <p:cNvGrpSpPr/>
          <p:nvPr/>
        </p:nvGrpSpPr>
        <p:grpSpPr>
          <a:xfrm>
            <a:off x="5474825" y="1566311"/>
            <a:ext cx="3584530" cy="1077218"/>
            <a:chOff x="6318309" y="1836030"/>
            <a:chExt cx="3584530" cy="1077218"/>
          </a:xfrm>
        </p:grpSpPr>
        <p:sp>
          <p:nvSpPr>
            <p:cNvPr id="11" name="矩形 10"/>
            <p:cNvSpPr/>
            <p:nvPr/>
          </p:nvSpPr>
          <p:spPr>
            <a:xfrm>
              <a:off x="7102243" y="1836030"/>
              <a:ext cx="2800596" cy="1077218"/>
            </a:xfrm>
            <a:prstGeom prst="rect">
              <a:avLst/>
            </a:prstGeom>
          </p:spPr>
          <p:txBody>
            <a:bodyPr wrap="square">
              <a:spAutoFit/>
            </a:bodyPr>
            <a:lstStyle/>
            <a:p>
              <a:pPr algn="just"/>
              <a:r>
                <a:rPr lang="zh-CN" altLang="en-US" sz="1600" dirty="0">
                  <a:sym typeface="+mn-lt"/>
                </a:rPr>
                <a:t>直接与孩子讨论。孩子会因羞耻尴尬不愿谈论。要适时孤立，让他们知道可以信任你，随时可以得到你的协助</a:t>
              </a:r>
              <a:endParaRPr lang="zh-CN" altLang="en-US" sz="2800" b="1" dirty="0">
                <a:solidFill>
                  <a:srgbClr val="252525"/>
                </a:solidFill>
                <a:effectLst/>
                <a:cs typeface="+mn-ea"/>
                <a:sym typeface="+mn-lt"/>
              </a:endParaRPr>
            </a:p>
          </p:txBody>
        </p:sp>
        <p:pic>
          <p:nvPicPr>
            <p:cNvPr id="4" name="图片 3"/>
            <p:cNvPicPr>
              <a:picLocks noChangeAspect="1"/>
            </p:cNvPicPr>
            <p:nvPr/>
          </p:nvPicPr>
          <p:blipFill>
            <a:blip r:embed="rId4" cstate="email">
              <a:duotone>
                <a:schemeClr val="accent3">
                  <a:shade val="45000"/>
                  <a:satMod val="135000"/>
                </a:schemeClr>
                <a:prstClr val="white"/>
              </a:duotone>
              <a:extLst>
                <a:ext uri="{28A0092B-C50C-407E-A947-70E740481C1C}">
                  <a14:useLocalDpi xmlns:a14="http://schemas.microsoft.com/office/drawing/2010/main"/>
                </a:ext>
              </a:extLst>
            </a:blip>
            <a:stretch>
              <a:fillRect/>
            </a:stretch>
          </p:blipFill>
          <p:spPr>
            <a:xfrm>
              <a:off x="6318309" y="1905192"/>
              <a:ext cx="800796" cy="800796"/>
            </a:xfrm>
            <a:prstGeom prst="rect">
              <a:avLst/>
            </a:prstGeom>
          </p:spPr>
        </p:pic>
      </p:grpSp>
      <p:sp>
        <p:nvSpPr>
          <p:cNvPr id="14" name="矩形 13"/>
          <p:cNvSpPr/>
          <p:nvPr/>
        </p:nvSpPr>
        <p:spPr>
          <a:xfrm>
            <a:off x="334963" y="1720526"/>
            <a:ext cx="2723823" cy="369332"/>
          </a:xfrm>
          <a:prstGeom prst="rect">
            <a:avLst/>
          </a:prstGeom>
        </p:spPr>
        <p:txBody>
          <a:bodyPr wrap="none">
            <a:spAutoFit/>
          </a:bodyPr>
          <a:lstStyle/>
          <a:p>
            <a:pPr algn="ctr"/>
            <a:r>
              <a:rPr lang="zh-CN" altLang="en-US" b="1" dirty="0">
                <a:solidFill>
                  <a:srgbClr val="252525"/>
                </a:solidFill>
                <a:effectLst/>
                <a:cs typeface="+mn-ea"/>
                <a:sym typeface="+mn-lt"/>
              </a:rPr>
              <a:t>如何判断孩子是否受欺凌</a:t>
            </a:r>
          </a:p>
        </p:txBody>
      </p:sp>
      <p:grpSp>
        <p:nvGrpSpPr>
          <p:cNvPr id="13" name="组合 12"/>
          <p:cNvGrpSpPr/>
          <p:nvPr/>
        </p:nvGrpSpPr>
        <p:grpSpPr>
          <a:xfrm>
            <a:off x="5531238" y="2840285"/>
            <a:ext cx="3528117" cy="830997"/>
            <a:chOff x="5531238" y="3155295"/>
            <a:chExt cx="3528117" cy="830997"/>
          </a:xfrm>
        </p:grpSpPr>
        <p:sp>
          <p:nvSpPr>
            <p:cNvPr id="17" name="矩形 16"/>
            <p:cNvSpPr/>
            <p:nvPr/>
          </p:nvSpPr>
          <p:spPr>
            <a:xfrm>
              <a:off x="6258759" y="3155295"/>
              <a:ext cx="2800596" cy="830997"/>
            </a:xfrm>
            <a:prstGeom prst="rect">
              <a:avLst/>
            </a:prstGeom>
          </p:spPr>
          <p:txBody>
            <a:bodyPr wrap="square">
              <a:spAutoFit/>
            </a:bodyPr>
            <a:lstStyle/>
            <a:p>
              <a:pPr algn="just"/>
              <a:r>
                <a:rPr lang="zh-CN" altLang="en-US" sz="1600" dirty="0">
                  <a:sym typeface="+mn-lt"/>
                </a:rPr>
                <a:t>确认学校是否对欺凌行为有所处置且学校对学校的管教和注意是适当的。</a:t>
              </a:r>
            </a:p>
          </p:txBody>
        </p:sp>
        <p:pic>
          <p:nvPicPr>
            <p:cNvPr id="7" name="图片 6"/>
            <p:cNvPicPr>
              <a:picLocks noChangeAspect="1"/>
            </p:cNvPicPr>
            <p:nvPr/>
          </p:nvPicPr>
          <p:blipFill>
            <a:blip r:embed="rId5" cstate="email">
              <a:duotone>
                <a:schemeClr val="accent3">
                  <a:shade val="45000"/>
                  <a:satMod val="135000"/>
                </a:schemeClr>
                <a:prstClr val="white"/>
              </a:duotone>
              <a:extLst>
                <a:ext uri="{28A0092B-C50C-407E-A947-70E740481C1C}">
                  <a14:useLocalDpi xmlns:a14="http://schemas.microsoft.com/office/drawing/2010/main"/>
                </a:ext>
              </a:extLst>
            </a:blip>
            <a:stretch>
              <a:fillRect/>
            </a:stretch>
          </p:blipFill>
          <p:spPr>
            <a:xfrm>
              <a:off x="5531238" y="3179150"/>
              <a:ext cx="749384" cy="749384"/>
            </a:xfrm>
            <a:prstGeom prst="rect">
              <a:avLst/>
            </a:prstGeom>
          </p:spPr>
        </p:pic>
      </p:grpSp>
      <p:grpSp>
        <p:nvGrpSpPr>
          <p:cNvPr id="12" name="组合 11"/>
          <p:cNvGrpSpPr/>
          <p:nvPr/>
        </p:nvGrpSpPr>
        <p:grpSpPr>
          <a:xfrm>
            <a:off x="5543286" y="3868038"/>
            <a:ext cx="3516069" cy="1077218"/>
            <a:chOff x="5543286" y="4284819"/>
            <a:chExt cx="3516069" cy="1077218"/>
          </a:xfrm>
        </p:grpSpPr>
        <p:sp>
          <p:nvSpPr>
            <p:cNvPr id="21" name="矩形 20"/>
            <p:cNvSpPr/>
            <p:nvPr/>
          </p:nvSpPr>
          <p:spPr>
            <a:xfrm>
              <a:off x="6258759" y="4284819"/>
              <a:ext cx="2800596" cy="1077218"/>
            </a:xfrm>
            <a:prstGeom prst="rect">
              <a:avLst/>
            </a:prstGeom>
          </p:spPr>
          <p:txBody>
            <a:bodyPr wrap="square">
              <a:spAutoFit/>
            </a:bodyPr>
            <a:lstStyle/>
            <a:p>
              <a:pPr algn="just"/>
              <a:r>
                <a:rPr lang="zh-CN" altLang="en-US" sz="1600">
                  <a:sym typeface="+mn-lt"/>
                </a:rPr>
                <a:t>如果欺凌情形发生在往返学校的路上，应安排较年长的学生陪同上下学，或亲自接送孩子直到问题解决</a:t>
              </a:r>
              <a:endParaRPr lang="zh-CN" altLang="en-US" sz="1600" dirty="0">
                <a:sym typeface="+mn-lt"/>
              </a:endParaRPr>
            </a:p>
          </p:txBody>
        </p:sp>
        <p:pic>
          <p:nvPicPr>
            <p:cNvPr id="10" name="图片 9"/>
            <p:cNvPicPr>
              <a:picLocks noChangeAspect="1"/>
            </p:cNvPicPr>
            <p:nvPr/>
          </p:nvPicPr>
          <p:blipFill>
            <a:blip r:embed="rId6" cstate="email">
              <a:duotone>
                <a:schemeClr val="accent3">
                  <a:shade val="45000"/>
                  <a:satMod val="135000"/>
                </a:schemeClr>
                <a:prstClr val="white"/>
              </a:duotone>
              <a:extLst>
                <a:ext uri="{28A0092B-C50C-407E-A947-70E740481C1C}">
                  <a14:useLocalDpi xmlns:a14="http://schemas.microsoft.com/office/drawing/2010/main"/>
                </a:ext>
              </a:extLst>
            </a:blip>
            <a:stretch>
              <a:fillRect/>
            </a:stretch>
          </p:blipFill>
          <p:spPr>
            <a:xfrm>
              <a:off x="5543286" y="4558438"/>
              <a:ext cx="715473" cy="529980"/>
            </a:xfrm>
            <a:prstGeom prst="rect">
              <a:avLst/>
            </a:prstGeom>
          </p:spPr>
        </p:pic>
      </p:grpSp>
      <p:grpSp>
        <p:nvGrpSpPr>
          <p:cNvPr id="22" name="组合 21"/>
          <p:cNvGrpSpPr/>
          <p:nvPr/>
        </p:nvGrpSpPr>
        <p:grpSpPr>
          <a:xfrm>
            <a:off x="5445928" y="5142013"/>
            <a:ext cx="3613427" cy="1323439"/>
            <a:chOff x="5445928" y="5211468"/>
            <a:chExt cx="3613427" cy="1323439"/>
          </a:xfrm>
        </p:grpSpPr>
        <p:sp>
          <p:nvSpPr>
            <p:cNvPr id="28" name="矩形 27"/>
            <p:cNvSpPr/>
            <p:nvPr/>
          </p:nvSpPr>
          <p:spPr>
            <a:xfrm>
              <a:off x="6258759" y="5211468"/>
              <a:ext cx="2800596" cy="1323439"/>
            </a:xfrm>
            <a:prstGeom prst="rect">
              <a:avLst/>
            </a:prstGeom>
          </p:spPr>
          <p:txBody>
            <a:bodyPr wrap="square">
              <a:spAutoFit/>
            </a:bodyPr>
            <a:lstStyle/>
            <a:p>
              <a:pPr algn="just"/>
              <a:r>
                <a:rPr lang="zh-CN" altLang="en-US" sz="1600">
                  <a:sym typeface="+mn-lt"/>
                </a:rPr>
                <a:t>如果孩子内向害羞而缺乏社交，应多帮他安排兴趣相符的社团活动以用心培养孩子适当的社交技巧并且建立自信心</a:t>
              </a:r>
              <a:endParaRPr lang="zh-CN" altLang="en-US" sz="1600" dirty="0">
                <a:sym typeface="+mn-lt"/>
              </a:endParaRPr>
            </a:p>
          </p:txBody>
        </p:sp>
        <p:pic>
          <p:nvPicPr>
            <p:cNvPr id="20" name="图片 19"/>
            <p:cNvPicPr>
              <a:picLocks noChangeAspect="1"/>
            </p:cNvPicPr>
            <p:nvPr/>
          </p:nvPicPr>
          <p:blipFill>
            <a:blip r:embed="rId7" cstate="email">
              <a:duotone>
                <a:schemeClr val="accent3">
                  <a:shade val="45000"/>
                  <a:satMod val="135000"/>
                </a:schemeClr>
                <a:prstClr val="white"/>
              </a:duotone>
              <a:extLst>
                <a:ext uri="{28A0092B-C50C-407E-A947-70E740481C1C}">
                  <a14:useLocalDpi xmlns:a14="http://schemas.microsoft.com/office/drawing/2010/main"/>
                </a:ext>
              </a:extLst>
            </a:blip>
            <a:stretch>
              <a:fillRect/>
            </a:stretch>
          </p:blipFill>
          <p:spPr>
            <a:xfrm>
              <a:off x="5445928" y="5418093"/>
              <a:ext cx="910187" cy="910187"/>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slow" p14:dur="1500" advTm="1000">
        <p:random/>
      </p:transition>
    </mc:Choice>
    <mc:Fallback xmlns="">
      <p:transition spd="slow" advTm="1000">
        <p:random/>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0160" y="1165860"/>
            <a:ext cx="12185650" cy="5692140"/>
          </a:xfrm>
          <a:prstGeom prst="rect">
            <a:avLst/>
          </a:prstGeom>
          <a:solidFill>
            <a:srgbClr val="FCF6E6">
              <a:alpha val="73000"/>
            </a:srgbClr>
          </a:solid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ot="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nvGrpSpPr>
          <p:cNvPr id="2" name="PA_组合 1"/>
          <p:cNvGrpSpPr/>
          <p:nvPr>
            <p:custDataLst>
              <p:tags r:id="rId1"/>
            </p:custDataLst>
          </p:nvPr>
        </p:nvGrpSpPr>
        <p:grpSpPr>
          <a:xfrm>
            <a:off x="334963" y="279133"/>
            <a:ext cx="8086149" cy="765265"/>
            <a:chOff x="3722192" y="279133"/>
            <a:chExt cx="4260665" cy="765265"/>
          </a:xfrm>
        </p:grpSpPr>
        <p:sp>
          <p:nvSpPr>
            <p:cNvPr id="42" name="文本框 41"/>
            <p:cNvSpPr txBox="1"/>
            <p:nvPr/>
          </p:nvSpPr>
          <p:spPr>
            <a:xfrm>
              <a:off x="3722192" y="279133"/>
              <a:ext cx="4260665" cy="707886"/>
            </a:xfrm>
            <a:prstGeom prst="rect">
              <a:avLst/>
            </a:prstGeom>
            <a:noFill/>
          </p:spPr>
          <p:txBody>
            <a:bodyPr wrap="square" rtlCol="0">
              <a:spAutoFit/>
            </a:bodyPr>
            <a:lstStyle/>
            <a:p>
              <a:r>
                <a:rPr lang="zh-CN" altLang="en-US" sz="4000" b="1">
                  <a:solidFill>
                    <a:srgbClr val="252525"/>
                  </a:solidFill>
                  <a:cs typeface="+mn-ea"/>
                  <a:sym typeface="+mn-lt"/>
                </a:rPr>
                <a:t>孩子如何应对校园欺凌</a:t>
              </a:r>
              <a:endParaRPr lang="zh-CN" altLang="en-US" sz="4000" b="1" dirty="0">
                <a:solidFill>
                  <a:srgbClr val="252525"/>
                </a:solidFill>
                <a:cs typeface="+mn-ea"/>
                <a:sym typeface="+mn-lt"/>
              </a:endParaRPr>
            </a:p>
          </p:txBody>
        </p:sp>
        <p:cxnSp>
          <p:nvCxnSpPr>
            <p:cNvPr id="43" name="直接连接符 42"/>
            <p:cNvCxnSpPr/>
            <p:nvPr/>
          </p:nvCxnSpPr>
          <p:spPr>
            <a:xfrm>
              <a:off x="3769350" y="1044398"/>
              <a:ext cx="521956" cy="0"/>
            </a:xfrm>
            <a:prstGeom prst="line">
              <a:avLst/>
            </a:prstGeom>
            <a:ln w="28575">
              <a:solidFill>
                <a:srgbClr val="A50705"/>
              </a:solidFill>
            </a:ln>
          </p:spPr>
          <p:style>
            <a:lnRef idx="1">
              <a:schemeClr val="accent1"/>
            </a:lnRef>
            <a:fillRef idx="0">
              <a:schemeClr val="accent1"/>
            </a:fillRef>
            <a:effectRef idx="0">
              <a:schemeClr val="accent1"/>
            </a:effectRef>
            <a:fontRef idx="minor">
              <a:schemeClr val="tx1"/>
            </a:fontRef>
          </p:style>
        </p:cxnSp>
      </p:grpSp>
      <p:sp>
        <p:nvSpPr>
          <p:cNvPr id="9" name="文本框 8"/>
          <p:cNvSpPr txBox="1"/>
          <p:nvPr/>
        </p:nvSpPr>
        <p:spPr>
          <a:xfrm>
            <a:off x="563880" y="2333316"/>
            <a:ext cx="1417320" cy="369332"/>
          </a:xfrm>
          <a:prstGeom prst="rect">
            <a:avLst/>
          </a:prstGeom>
          <a:noFill/>
        </p:spPr>
        <p:txBody>
          <a:bodyPr wrap="square" rtlCol="0">
            <a:spAutoFit/>
          </a:bodyPr>
          <a:lstStyle/>
          <a:p>
            <a:r>
              <a:rPr lang="en-US" altLang="zh-CN" dirty="0"/>
              <a:t>1.</a:t>
            </a:r>
            <a:r>
              <a:rPr lang="zh-CN" altLang="en-US" dirty="0"/>
              <a:t>保持镇定</a:t>
            </a:r>
            <a:endParaRPr lang="zh-CN" altLang="en-US" dirty="0">
              <a:solidFill>
                <a:srgbClr val="A50705"/>
              </a:solidFill>
            </a:endParaRPr>
          </a:p>
        </p:txBody>
      </p:sp>
      <p:sp>
        <p:nvSpPr>
          <p:cNvPr id="17" name="文本框 16"/>
          <p:cNvSpPr txBox="1"/>
          <p:nvPr/>
        </p:nvSpPr>
        <p:spPr>
          <a:xfrm>
            <a:off x="563880" y="2760028"/>
            <a:ext cx="6553200" cy="369332"/>
          </a:xfrm>
          <a:prstGeom prst="rect">
            <a:avLst/>
          </a:prstGeom>
          <a:noFill/>
        </p:spPr>
        <p:txBody>
          <a:bodyPr wrap="square" rtlCol="0">
            <a:spAutoFit/>
          </a:bodyPr>
          <a:lstStyle/>
          <a:p>
            <a:r>
              <a:rPr lang="en-US" altLang="zh-CN" dirty="0"/>
              <a:t>2.</a:t>
            </a:r>
            <a:r>
              <a:rPr lang="zh-CN" altLang="en-US" dirty="0"/>
              <a:t>求救。向路人呼叫求助，采用异常动作引起周围人注意</a:t>
            </a:r>
          </a:p>
        </p:txBody>
      </p:sp>
      <p:sp>
        <p:nvSpPr>
          <p:cNvPr id="18" name="文本框 17"/>
          <p:cNvSpPr txBox="1"/>
          <p:nvPr/>
        </p:nvSpPr>
        <p:spPr>
          <a:xfrm>
            <a:off x="563880" y="3358704"/>
            <a:ext cx="4166164" cy="369332"/>
          </a:xfrm>
          <a:prstGeom prst="rect">
            <a:avLst/>
          </a:prstGeom>
          <a:noFill/>
        </p:spPr>
        <p:txBody>
          <a:bodyPr wrap="square" rtlCol="0">
            <a:spAutoFit/>
          </a:bodyPr>
          <a:lstStyle/>
          <a:p>
            <a:r>
              <a:rPr lang="en-US" altLang="zh-CN" dirty="0"/>
              <a:t>3.</a:t>
            </a:r>
            <a:r>
              <a:rPr lang="zh-CN" altLang="en-US" dirty="0"/>
              <a:t>人身安全永远是第一位的</a:t>
            </a:r>
          </a:p>
        </p:txBody>
      </p:sp>
      <p:sp>
        <p:nvSpPr>
          <p:cNvPr id="10" name="矩形 9"/>
          <p:cNvSpPr/>
          <p:nvPr/>
        </p:nvSpPr>
        <p:spPr>
          <a:xfrm>
            <a:off x="731520" y="3680381"/>
            <a:ext cx="6385560" cy="646331"/>
          </a:xfrm>
          <a:prstGeom prst="rect">
            <a:avLst/>
          </a:prstGeom>
        </p:spPr>
        <p:txBody>
          <a:bodyPr wrap="square">
            <a:spAutoFit/>
          </a:bodyPr>
          <a:lstStyle/>
          <a:p>
            <a:r>
              <a:rPr lang="zh-CN" altLang="en-US" dirty="0"/>
              <a:t>可以试着通过警示性的语言击退对方，或者通过  有策略的谈话和借助环境来使自己摆脱困境。但是不要去激怒对方</a:t>
            </a:r>
          </a:p>
        </p:txBody>
      </p:sp>
      <p:sp>
        <p:nvSpPr>
          <p:cNvPr id="20" name="文本框 19"/>
          <p:cNvSpPr txBox="1"/>
          <p:nvPr/>
        </p:nvSpPr>
        <p:spPr>
          <a:xfrm>
            <a:off x="563880" y="4556056"/>
            <a:ext cx="6553200" cy="369332"/>
          </a:xfrm>
          <a:prstGeom prst="rect">
            <a:avLst/>
          </a:prstGeom>
          <a:noFill/>
        </p:spPr>
        <p:txBody>
          <a:bodyPr wrap="square" rtlCol="0">
            <a:spAutoFit/>
          </a:bodyPr>
          <a:lstStyle/>
          <a:p>
            <a:r>
              <a:rPr lang="en-US" altLang="zh-CN" dirty="0"/>
              <a:t>4.</a:t>
            </a:r>
            <a:r>
              <a:rPr lang="zh-CN" altLang="en-US" dirty="0"/>
              <a:t>在学校不主动与同学发生冲突，一旦发生及时找老师解决</a:t>
            </a:r>
          </a:p>
        </p:txBody>
      </p:sp>
      <p:sp>
        <p:nvSpPr>
          <p:cNvPr id="21" name="文本框 20"/>
          <p:cNvSpPr txBox="1"/>
          <p:nvPr/>
        </p:nvSpPr>
        <p:spPr>
          <a:xfrm>
            <a:off x="563880" y="5154732"/>
            <a:ext cx="6553200" cy="646331"/>
          </a:xfrm>
          <a:prstGeom prst="rect">
            <a:avLst/>
          </a:prstGeom>
          <a:noFill/>
        </p:spPr>
        <p:txBody>
          <a:bodyPr wrap="square" rtlCol="0">
            <a:spAutoFit/>
          </a:bodyPr>
          <a:lstStyle/>
          <a:p>
            <a:r>
              <a:rPr lang="en-US" altLang="zh-CN"/>
              <a:t>5.</a:t>
            </a:r>
            <a:r>
              <a:rPr lang="zh-CN" altLang="en-US"/>
              <a:t>告诉孩子如果遭遇校园欺凌时间一定要告诉家长，不管遭遇了怎样的恐吓，不要自己承受身体和心理上的创伤</a:t>
            </a:r>
            <a:endParaRPr lang="zh-CN" altLang="en-US" dirty="0"/>
          </a:p>
        </p:txBody>
      </p:sp>
      <p:pic>
        <p:nvPicPr>
          <p:cNvPr id="14" name="图片 1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634605" y="1166495"/>
            <a:ext cx="4560570" cy="569150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1000">
        <p:random/>
      </p:transition>
    </mc:Choice>
    <mc:Fallback xmlns="">
      <p:transition spd="slow" advTm="1000">
        <p:random/>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270" y="1445895"/>
            <a:ext cx="12171680" cy="5422900"/>
          </a:xfrm>
          <a:prstGeom prst="rect">
            <a:avLst/>
          </a:prstGeom>
          <a:solidFill>
            <a:srgbClr val="FCF6E6">
              <a:alpha val="73000"/>
            </a:srgbClr>
          </a:solid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ot="0" vertOverflow="overflow" horzOverflow="overflow" vert="horz" wrap="square" lIns="91440" tIns="45720" rIns="91440" bIns="45720" numCol="1" spcCol="0" rtlCol="0" fromWordArt="0" anchor="ctr" anchorCtr="0" forceAA="0" compatLnSpc="1">
            <a:noAutofit/>
          </a:bodyPr>
          <a:lstStyle/>
          <a:p>
            <a:pPr algn="ctr"/>
            <a:r>
              <a:rPr lang="en-US" altLang="zh-CN"/>
              <a:t>000</a:t>
            </a:r>
          </a:p>
        </p:txBody>
      </p:sp>
      <p:grpSp>
        <p:nvGrpSpPr>
          <p:cNvPr id="35" name="组合 34"/>
          <p:cNvGrpSpPr/>
          <p:nvPr/>
        </p:nvGrpSpPr>
        <p:grpSpPr>
          <a:xfrm>
            <a:off x="268288" y="447592"/>
            <a:ext cx="4747617" cy="847056"/>
            <a:chOff x="565306" y="1208432"/>
            <a:chExt cx="3483811" cy="847056"/>
          </a:xfrm>
        </p:grpSpPr>
        <p:sp>
          <p:nvSpPr>
            <p:cNvPr id="37" name="文本框 36"/>
            <p:cNvSpPr txBox="1"/>
            <p:nvPr/>
          </p:nvSpPr>
          <p:spPr>
            <a:xfrm>
              <a:off x="565306" y="1208432"/>
              <a:ext cx="3483811" cy="707886"/>
            </a:xfrm>
            <a:prstGeom prst="rect">
              <a:avLst/>
            </a:prstGeom>
            <a:noFill/>
          </p:spPr>
          <p:txBody>
            <a:bodyPr wrap="square" rtlCol="0">
              <a:spAutoFit/>
            </a:bodyPr>
            <a:lstStyle/>
            <a:p>
              <a:r>
                <a:rPr lang="zh-CN" altLang="en-US" sz="4000" b="1">
                  <a:solidFill>
                    <a:schemeClr val="tx1"/>
                  </a:solidFill>
                  <a:cs typeface="+mn-ea"/>
                  <a:sym typeface="+mn-lt"/>
                </a:rPr>
                <a:t>我们的观点</a:t>
              </a:r>
              <a:endParaRPr lang="zh-CN" altLang="en-US" sz="4000" b="1" dirty="0">
                <a:solidFill>
                  <a:schemeClr val="tx1"/>
                </a:solidFill>
                <a:cs typeface="+mn-ea"/>
                <a:sym typeface="+mn-lt"/>
              </a:endParaRPr>
            </a:p>
          </p:txBody>
        </p:sp>
        <p:cxnSp>
          <p:nvCxnSpPr>
            <p:cNvPr id="38" name="直接连接符 37"/>
            <p:cNvCxnSpPr/>
            <p:nvPr/>
          </p:nvCxnSpPr>
          <p:spPr>
            <a:xfrm>
              <a:off x="614232" y="2055488"/>
              <a:ext cx="849071" cy="0"/>
            </a:xfrm>
            <a:prstGeom prst="line">
              <a:avLst/>
            </a:prstGeom>
            <a:ln w="28575">
              <a:solidFill>
                <a:srgbClr val="A50705"/>
              </a:solidFill>
            </a:ln>
          </p:spPr>
          <p:style>
            <a:lnRef idx="1">
              <a:schemeClr val="accent1"/>
            </a:lnRef>
            <a:fillRef idx="0">
              <a:schemeClr val="accent1"/>
            </a:fillRef>
            <a:effectRef idx="0">
              <a:schemeClr val="accent1"/>
            </a:effectRef>
            <a:fontRef idx="minor">
              <a:schemeClr val="tx1"/>
            </a:fontRef>
          </p:style>
        </p:cxnSp>
      </p:grpSp>
      <p:sp>
        <p:nvSpPr>
          <p:cNvPr id="5" name="矩形 4"/>
          <p:cNvSpPr/>
          <p:nvPr/>
        </p:nvSpPr>
        <p:spPr>
          <a:xfrm>
            <a:off x="280899" y="2550757"/>
            <a:ext cx="9160813" cy="830997"/>
          </a:xfrm>
          <a:prstGeom prst="rect">
            <a:avLst/>
          </a:prstGeom>
        </p:spPr>
        <p:txBody>
          <a:bodyPr wrap="square">
            <a:spAutoFit/>
          </a:bodyPr>
          <a:lstStyle/>
          <a:p>
            <a:pPr marL="285750" indent="-285750" algn="just">
              <a:buClr>
                <a:srgbClr val="A50705"/>
              </a:buClr>
              <a:buFont typeface="Wingdings" panose="05000000000000000000" pitchFamily="2" charset="2"/>
              <a:buChar char="l"/>
            </a:pPr>
            <a:r>
              <a:rPr lang="zh-CN" altLang="en-US" sz="1600" dirty="0"/>
              <a:t>我们必须正视校园欺凌现象是真实存在的，而且是各个国家各个地方都存在的，不能以偏概全，媒体报道的或司法机关介入的往往是那些性质非常恶劣，或造成严重后果的校园欺凌案件，其实大量的、日常的校园欺凌现象不仅是中国独有的，在各个国家都存</a:t>
            </a:r>
            <a:r>
              <a:rPr lang="zh-CN" altLang="en-US" sz="1600" dirty="0" smtClean="0"/>
              <a:t>在</a:t>
            </a:r>
            <a:endParaRPr lang="zh-CN" altLang="en-US" sz="1600" dirty="0"/>
          </a:p>
        </p:txBody>
      </p:sp>
      <p:sp>
        <p:nvSpPr>
          <p:cNvPr id="6" name="矩形 5"/>
          <p:cNvSpPr/>
          <p:nvPr/>
        </p:nvSpPr>
        <p:spPr>
          <a:xfrm>
            <a:off x="280898" y="4391383"/>
            <a:ext cx="9086385" cy="584775"/>
          </a:xfrm>
          <a:prstGeom prst="rect">
            <a:avLst/>
          </a:prstGeom>
        </p:spPr>
        <p:txBody>
          <a:bodyPr wrap="square">
            <a:spAutoFit/>
          </a:bodyPr>
          <a:lstStyle/>
          <a:p>
            <a:pPr marL="285750" indent="-285750" algn="just">
              <a:buClr>
                <a:srgbClr val="A50705"/>
              </a:buClr>
              <a:buFont typeface="Wingdings" panose="05000000000000000000" pitchFamily="2" charset="2"/>
              <a:buChar char="l"/>
            </a:pPr>
            <a:r>
              <a:rPr lang="zh-CN" altLang="en-US" sz="1600" dirty="0"/>
              <a:t>教育行政部门、政府、学校，家长一定要意识到一个问题，让孩子们从小学会用现代文明的方式解决纷争这个尤为重要</a:t>
            </a:r>
            <a:endParaRPr lang="zh-CN" altLang="zh-CN" sz="1600" dirty="0"/>
          </a:p>
        </p:txBody>
      </p:sp>
      <p:sp>
        <p:nvSpPr>
          <p:cNvPr id="7" name="矩形 6"/>
          <p:cNvSpPr/>
          <p:nvPr/>
        </p:nvSpPr>
        <p:spPr>
          <a:xfrm>
            <a:off x="280899" y="5831900"/>
            <a:ext cx="9086384" cy="584775"/>
          </a:xfrm>
          <a:prstGeom prst="rect">
            <a:avLst/>
          </a:prstGeom>
        </p:spPr>
        <p:txBody>
          <a:bodyPr wrap="square">
            <a:spAutoFit/>
          </a:bodyPr>
          <a:lstStyle/>
          <a:p>
            <a:pPr marL="285750" indent="-285750" algn="just">
              <a:buClr>
                <a:srgbClr val="A50705"/>
              </a:buClr>
              <a:buFont typeface="Wingdings" panose="05000000000000000000" pitchFamily="2" charset="2"/>
              <a:buChar char="l"/>
            </a:pPr>
            <a:r>
              <a:rPr lang="zh-CN" altLang="en-US" sz="1600" dirty="0"/>
              <a:t>鼓励、支持家长介入，促成矛盾化解；借助专业力量，推动多部门联动；法制教育与德治教育并重，两手都要硬；及时妥善为目标，力争有效治理。</a:t>
            </a:r>
            <a:endParaRPr lang="zh-CN" altLang="zh-CN" sz="1600" dirty="0"/>
          </a:p>
        </p:txBody>
      </p:sp>
    </p:spTree>
  </p:cSld>
  <p:clrMapOvr>
    <a:masterClrMapping/>
  </p:clrMapOvr>
  <mc:AlternateContent xmlns:mc="http://schemas.openxmlformats.org/markup-compatibility/2006" xmlns:p14="http://schemas.microsoft.com/office/powerpoint/2010/main">
    <mc:Choice Requires="p14">
      <p:transition spd="slow" p14:dur="1500" advTm="1000">
        <p:random/>
      </p:transition>
    </mc:Choice>
    <mc:Fallback xmlns="">
      <p:transition spd="slow" advTm="1000">
        <p:random/>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4569050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组合 17"/>
          <p:cNvGrpSpPr/>
          <p:nvPr/>
        </p:nvGrpSpPr>
        <p:grpSpPr>
          <a:xfrm>
            <a:off x="3603982" y="2875002"/>
            <a:ext cx="5200375" cy="1107996"/>
            <a:chOff x="3522193" y="2893913"/>
            <a:chExt cx="5200375" cy="1107996"/>
          </a:xfrm>
        </p:grpSpPr>
        <p:sp>
          <p:nvSpPr>
            <p:cNvPr id="53" name="文本框 52"/>
            <p:cNvSpPr txBox="1"/>
            <p:nvPr/>
          </p:nvSpPr>
          <p:spPr>
            <a:xfrm>
              <a:off x="3522193" y="2893913"/>
              <a:ext cx="1290644" cy="1107996"/>
            </a:xfrm>
            <a:prstGeom prst="rect">
              <a:avLst/>
            </a:prstGeom>
            <a:noFill/>
          </p:spPr>
          <p:txBody>
            <a:bodyPr wrap="square" rtlCol="0">
              <a:spAutoFit/>
            </a:bodyPr>
            <a:lstStyle>
              <a:defPPr>
                <a:defRPr lang="zh-CN"/>
              </a:defPPr>
              <a:lvl1pPr algn="just">
                <a:defRPr sz="9600">
                  <a:solidFill>
                    <a:schemeClr val="tx1">
                      <a:lumMod val="75000"/>
                      <a:lumOff val="25000"/>
                    </a:schemeClr>
                  </a:solidFill>
                  <a:latin typeface="Aharoni" panose="02010803020104030203" pitchFamily="2" charset="-79"/>
                  <a:ea typeface="LiHei Pro" panose="02010601030101010101" pitchFamily="2" charset="-122"/>
                  <a:cs typeface="Aharoni" panose="02010803020104030203" pitchFamily="2" charset="-79"/>
                </a:defRPr>
              </a:lvl1pPr>
            </a:lstStyle>
            <a:p>
              <a:r>
                <a:rPr lang="en-US" altLang="zh-CN" sz="6600">
                  <a:solidFill>
                    <a:schemeClr val="tx1"/>
                  </a:solidFill>
                  <a:latin typeface="+mn-lt"/>
                  <a:ea typeface="+mn-ea"/>
                  <a:cs typeface="+mn-ea"/>
                  <a:sym typeface="+mn-lt"/>
                </a:rPr>
                <a:t>01</a:t>
              </a:r>
              <a:endParaRPr lang="en-US" altLang="zh-CN" sz="6600" dirty="0">
                <a:solidFill>
                  <a:schemeClr val="tx1"/>
                </a:solidFill>
                <a:latin typeface="+mn-lt"/>
                <a:ea typeface="+mn-ea"/>
                <a:cs typeface="+mn-ea"/>
                <a:sym typeface="+mn-lt"/>
              </a:endParaRPr>
            </a:p>
          </p:txBody>
        </p:sp>
        <p:sp>
          <p:nvSpPr>
            <p:cNvPr id="65" name="矩形 64"/>
            <p:cNvSpPr/>
            <p:nvPr/>
          </p:nvSpPr>
          <p:spPr>
            <a:xfrm>
              <a:off x="4947175" y="3117625"/>
              <a:ext cx="3775393" cy="707886"/>
            </a:xfrm>
            <a:prstGeom prst="rect">
              <a:avLst/>
            </a:prstGeom>
          </p:spPr>
          <p:txBody>
            <a:bodyPr wrap="none">
              <a:spAutoFit/>
            </a:bodyPr>
            <a:lstStyle/>
            <a:p>
              <a:pPr algn="ctr"/>
              <a:r>
                <a:rPr lang="zh-CN" altLang="en-US" sz="4000" b="1" dirty="0">
                  <a:solidFill>
                    <a:schemeClr val="tx1"/>
                  </a:solidFill>
                  <a:cs typeface="+mn-ea"/>
                  <a:sym typeface="+mn-lt"/>
                </a:rPr>
                <a:t>校园欺凌是什么</a:t>
              </a:r>
            </a:p>
          </p:txBody>
        </p:sp>
      </p:grpSp>
      <p:sp>
        <p:nvSpPr>
          <p:cNvPr id="6" name="PA_任意多边形 5"/>
          <p:cNvSpPr/>
          <p:nvPr>
            <p:custDataLst>
              <p:tags r:id="rId1"/>
            </p:custDataLst>
          </p:nvPr>
        </p:nvSpPr>
        <p:spPr>
          <a:xfrm>
            <a:off x="88900" y="1849148"/>
            <a:ext cx="12065000" cy="3484852"/>
          </a:xfrm>
          <a:custGeom>
            <a:avLst/>
            <a:gdLst>
              <a:gd name="connsiteX0" fmla="*/ 0 w 12065000"/>
              <a:gd name="connsiteY0" fmla="*/ 3345152 h 3484852"/>
              <a:gd name="connsiteX1" fmla="*/ 1168400 w 12065000"/>
              <a:gd name="connsiteY1" fmla="*/ 1656052 h 3484852"/>
              <a:gd name="connsiteX2" fmla="*/ 4089400 w 12065000"/>
              <a:gd name="connsiteY2" fmla="*/ 5052 h 3484852"/>
              <a:gd name="connsiteX3" fmla="*/ 8877300 w 12065000"/>
              <a:gd name="connsiteY3" fmla="*/ 1224252 h 3484852"/>
              <a:gd name="connsiteX4" fmla="*/ 12065000 w 12065000"/>
              <a:gd name="connsiteY4" fmla="*/ 3484852 h 34848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65000" h="3484852">
                <a:moveTo>
                  <a:pt x="0" y="3345152"/>
                </a:moveTo>
                <a:cubicBezTo>
                  <a:pt x="243416" y="2778943"/>
                  <a:pt x="486833" y="2212735"/>
                  <a:pt x="1168400" y="1656052"/>
                </a:cubicBezTo>
                <a:cubicBezTo>
                  <a:pt x="1849967" y="1099369"/>
                  <a:pt x="2804583" y="77019"/>
                  <a:pt x="4089400" y="5052"/>
                </a:cubicBezTo>
                <a:cubicBezTo>
                  <a:pt x="5374217" y="-66915"/>
                  <a:pt x="7548033" y="644285"/>
                  <a:pt x="8877300" y="1224252"/>
                </a:cubicBezTo>
                <a:cubicBezTo>
                  <a:pt x="10206567" y="1804219"/>
                  <a:pt x="11135783" y="2644535"/>
                  <a:pt x="12065000" y="3484852"/>
                </a:cubicBezTo>
              </a:path>
            </a:pathLst>
          </a:cu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PA_任意多边形 7"/>
          <p:cNvSpPr/>
          <p:nvPr>
            <p:custDataLst>
              <p:tags r:id="rId2"/>
            </p:custDataLst>
          </p:nvPr>
        </p:nvSpPr>
        <p:spPr>
          <a:xfrm>
            <a:off x="50800" y="1710224"/>
            <a:ext cx="12141200" cy="3255477"/>
          </a:xfrm>
          <a:custGeom>
            <a:avLst/>
            <a:gdLst>
              <a:gd name="connsiteX0" fmla="*/ 0 w 12141200"/>
              <a:gd name="connsiteY0" fmla="*/ 563076 h 3255477"/>
              <a:gd name="connsiteX1" fmla="*/ 2032000 w 12141200"/>
              <a:gd name="connsiteY1" fmla="*/ 3255476 h 3255477"/>
              <a:gd name="connsiteX2" fmla="*/ 3822700 w 12141200"/>
              <a:gd name="connsiteY2" fmla="*/ 575776 h 3255477"/>
              <a:gd name="connsiteX3" fmla="*/ 5956300 w 12141200"/>
              <a:gd name="connsiteY3" fmla="*/ 207476 h 3255477"/>
              <a:gd name="connsiteX4" fmla="*/ 12141200 w 12141200"/>
              <a:gd name="connsiteY4" fmla="*/ 3141176 h 32554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41200" h="3255477">
                <a:moveTo>
                  <a:pt x="0" y="563076"/>
                </a:moveTo>
                <a:cubicBezTo>
                  <a:pt x="697441" y="1908217"/>
                  <a:pt x="1394883" y="3253359"/>
                  <a:pt x="2032000" y="3255476"/>
                </a:cubicBezTo>
                <a:cubicBezTo>
                  <a:pt x="2669117" y="3257593"/>
                  <a:pt x="3168650" y="1083776"/>
                  <a:pt x="3822700" y="575776"/>
                </a:cubicBezTo>
                <a:cubicBezTo>
                  <a:pt x="4476750" y="67776"/>
                  <a:pt x="4569883" y="-220091"/>
                  <a:pt x="5956300" y="207476"/>
                </a:cubicBezTo>
                <a:cubicBezTo>
                  <a:pt x="7342717" y="635043"/>
                  <a:pt x="9741958" y="1888109"/>
                  <a:pt x="12141200" y="3141176"/>
                </a:cubicBezTo>
              </a:path>
            </a:pathLst>
          </a:cu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 name="文本框 1"/>
          <p:cNvSpPr txBox="1"/>
          <p:nvPr/>
        </p:nvSpPr>
        <p:spPr>
          <a:xfrm>
            <a:off x="1811045" y="3320249"/>
            <a:ext cx="1411549" cy="230832"/>
          </a:xfrm>
          <a:prstGeom prst="rect">
            <a:avLst/>
          </a:prstGeom>
          <a:noFill/>
        </p:spPr>
        <p:txBody>
          <a:bodyPr wrap="square" rtlCol="0">
            <a:spAutoFit/>
          </a:bodyPr>
          <a:lstStyle/>
          <a:p>
            <a:r>
              <a:rPr lang="en-US" altLang="zh-CN" sz="900" dirty="0">
                <a:solidFill>
                  <a:srgbClr val="EEF7F6"/>
                </a:solidFill>
              </a:rPr>
              <a:t>https://www.ypppt.com/</a:t>
            </a:r>
            <a:endParaRPr lang="zh-CN" altLang="en-US" sz="900" dirty="0">
              <a:solidFill>
                <a:srgbClr val="EEF7F6"/>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Tm="1000">
        <p:random/>
      </p:transition>
    </mc:Choice>
    <mc:Fallback xmlns="">
      <p:transition spd="slow" advTm="1000">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99085" y="946785"/>
            <a:ext cx="11593830" cy="4964430"/>
          </a:xfrm>
          <a:prstGeom prst="rect">
            <a:avLst/>
          </a:prstGeom>
          <a:solidFill>
            <a:srgbClr val="FCF6E6">
              <a:alpha val="73000"/>
            </a:srgbClr>
          </a:solid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ot="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nvGrpSpPr>
          <p:cNvPr id="62" name="PA_组合 61"/>
          <p:cNvGrpSpPr/>
          <p:nvPr>
            <p:custDataLst>
              <p:tags r:id="rId1"/>
            </p:custDataLst>
          </p:nvPr>
        </p:nvGrpSpPr>
        <p:grpSpPr>
          <a:xfrm>
            <a:off x="240392" y="1581744"/>
            <a:ext cx="3483811" cy="801527"/>
            <a:chOff x="557599" y="1813968"/>
            <a:chExt cx="3483811" cy="801527"/>
          </a:xfrm>
        </p:grpSpPr>
        <p:sp>
          <p:nvSpPr>
            <p:cNvPr id="23" name="文本框 22"/>
            <p:cNvSpPr txBox="1"/>
            <p:nvPr/>
          </p:nvSpPr>
          <p:spPr>
            <a:xfrm>
              <a:off x="557599" y="1813968"/>
              <a:ext cx="3483811" cy="646331"/>
            </a:xfrm>
            <a:prstGeom prst="rect">
              <a:avLst/>
            </a:prstGeom>
            <a:noFill/>
          </p:spPr>
          <p:txBody>
            <a:bodyPr wrap="square" rtlCol="0">
              <a:spAutoFit/>
            </a:bodyPr>
            <a:lstStyle/>
            <a:p>
              <a:r>
                <a:rPr lang="zh-CN" altLang="en-US" sz="3600" b="1">
                  <a:solidFill>
                    <a:schemeClr val="tx1"/>
                  </a:solidFill>
                  <a:cs typeface="+mn-ea"/>
                  <a:sym typeface="+mn-lt"/>
                </a:rPr>
                <a:t>校园欺凌是什么</a:t>
              </a:r>
              <a:endParaRPr lang="zh-CN" altLang="en-US" sz="3600" b="1" dirty="0">
                <a:solidFill>
                  <a:schemeClr val="tx1"/>
                </a:solidFill>
                <a:cs typeface="+mn-ea"/>
                <a:sym typeface="+mn-lt"/>
              </a:endParaRPr>
            </a:p>
          </p:txBody>
        </p:sp>
        <p:cxnSp>
          <p:nvCxnSpPr>
            <p:cNvPr id="26" name="直接连接符 25"/>
            <p:cNvCxnSpPr/>
            <p:nvPr/>
          </p:nvCxnSpPr>
          <p:spPr>
            <a:xfrm>
              <a:off x="659103" y="2615495"/>
              <a:ext cx="849071" cy="0"/>
            </a:xfrm>
            <a:prstGeom prst="line">
              <a:avLst/>
            </a:prstGeom>
            <a:ln w="28575">
              <a:solidFill>
                <a:srgbClr val="A50705"/>
              </a:solidFill>
            </a:ln>
          </p:spPr>
          <p:style>
            <a:lnRef idx="1">
              <a:schemeClr val="accent1"/>
            </a:lnRef>
            <a:fillRef idx="0">
              <a:schemeClr val="accent1"/>
            </a:fillRef>
            <a:effectRef idx="0">
              <a:schemeClr val="accent1"/>
            </a:effectRef>
            <a:fontRef idx="minor">
              <a:schemeClr val="tx1"/>
            </a:fontRef>
          </p:style>
        </p:cxnSp>
      </p:grpSp>
      <p:sp>
        <p:nvSpPr>
          <p:cNvPr id="36" name="PA_文本框 35"/>
          <p:cNvSpPr txBox="1"/>
          <p:nvPr>
            <p:custDataLst>
              <p:tags r:id="rId2"/>
            </p:custDataLst>
          </p:nvPr>
        </p:nvSpPr>
        <p:spPr>
          <a:xfrm>
            <a:off x="248099" y="2466896"/>
            <a:ext cx="3274507" cy="2303181"/>
          </a:xfrm>
          <a:prstGeom prst="roundRect">
            <a:avLst>
              <a:gd name="adj" fmla="val 6852"/>
            </a:avLst>
          </a:prstGeom>
          <a:noFill/>
          <a:ln>
            <a:noFill/>
          </a:ln>
        </p:spPr>
        <p:txBody>
          <a:bodyPr wrap="square" rtlCol="0">
            <a:spAutoFit/>
          </a:bodyPr>
          <a:lstStyle/>
          <a:p>
            <a:pPr>
              <a:lnSpc>
                <a:spcPct val="130000"/>
              </a:lnSpc>
            </a:pPr>
            <a:r>
              <a:rPr lang="zh-CN" altLang="en-US" dirty="0">
                <a:solidFill>
                  <a:schemeClr val="tx1"/>
                </a:solidFill>
                <a:cs typeface="+mn-ea"/>
                <a:sym typeface="+mn-lt"/>
              </a:rPr>
              <a:t>校园欺凌的界定是同时拥有以上三个元素的行为，才会被界定为欺凌，总括来说，欺凌是指一个人或一群人，以强凌弱或以众欺寡，恃势不断蓄意伤害或欺压别人的行为。</a:t>
            </a:r>
          </a:p>
        </p:txBody>
      </p:sp>
      <p:grpSp>
        <p:nvGrpSpPr>
          <p:cNvPr id="55" name="组合 54"/>
          <p:cNvGrpSpPr/>
          <p:nvPr/>
        </p:nvGrpSpPr>
        <p:grpSpPr>
          <a:xfrm>
            <a:off x="3813316" y="3987919"/>
            <a:ext cx="2376107" cy="1511229"/>
            <a:chOff x="4347929" y="4005409"/>
            <a:chExt cx="2376107" cy="1511229"/>
          </a:xfrm>
        </p:grpSpPr>
        <p:sp>
          <p:nvSpPr>
            <p:cNvPr id="46" name="矩形 45"/>
            <p:cNvSpPr/>
            <p:nvPr/>
          </p:nvSpPr>
          <p:spPr>
            <a:xfrm>
              <a:off x="4725505" y="4005409"/>
              <a:ext cx="1620957" cy="523220"/>
            </a:xfrm>
            <a:prstGeom prst="rect">
              <a:avLst/>
            </a:prstGeom>
          </p:spPr>
          <p:txBody>
            <a:bodyPr wrap="none">
              <a:spAutoFit/>
            </a:bodyPr>
            <a:lstStyle/>
            <a:p>
              <a:pPr algn="ctr"/>
              <a:r>
                <a:rPr lang="zh-CN" altLang="en-US" sz="2800" b="1">
                  <a:solidFill>
                    <a:schemeClr val="tx1">
                      <a:lumMod val="85000"/>
                      <a:lumOff val="15000"/>
                    </a:schemeClr>
                  </a:solidFill>
                  <a:cs typeface="+mn-ea"/>
                  <a:sym typeface="+mn-lt"/>
                </a:rPr>
                <a:t>重复发生</a:t>
              </a:r>
              <a:endParaRPr lang="zh-CN" altLang="en-US" sz="2800" b="1" dirty="0">
                <a:solidFill>
                  <a:schemeClr val="tx1">
                    <a:lumMod val="85000"/>
                    <a:lumOff val="15000"/>
                  </a:schemeClr>
                </a:solidFill>
                <a:effectLst/>
                <a:cs typeface="+mn-ea"/>
                <a:sym typeface="+mn-lt"/>
              </a:endParaRPr>
            </a:p>
          </p:txBody>
        </p:sp>
        <p:sp>
          <p:nvSpPr>
            <p:cNvPr id="49" name="文本框 48"/>
            <p:cNvSpPr txBox="1"/>
            <p:nvPr/>
          </p:nvSpPr>
          <p:spPr>
            <a:xfrm>
              <a:off x="4347929" y="4456156"/>
              <a:ext cx="2376107" cy="1060482"/>
            </a:xfrm>
            <a:prstGeom prst="roundRect">
              <a:avLst>
                <a:gd name="adj" fmla="val 6852"/>
              </a:avLst>
            </a:prstGeom>
            <a:noFill/>
            <a:ln>
              <a:noFill/>
            </a:ln>
          </p:spPr>
          <p:txBody>
            <a:bodyPr wrap="square" rtlCol="0">
              <a:spAutoFit/>
            </a:bodyPr>
            <a:lstStyle/>
            <a:p>
              <a:pPr algn="ctr">
                <a:lnSpc>
                  <a:spcPct val="130000"/>
                </a:lnSpc>
              </a:pPr>
              <a:r>
                <a:rPr lang="zh-CN" altLang="en-US" sz="1600">
                  <a:solidFill>
                    <a:schemeClr val="tx1">
                      <a:lumMod val="75000"/>
                      <a:lumOff val="25000"/>
                    </a:schemeClr>
                  </a:solidFill>
                  <a:cs typeface="+mn-ea"/>
                  <a:sym typeface="+mn-lt"/>
                </a:rPr>
                <a:t>欺凌行为在一段时间内重复发生，而不是单一偶发事件</a:t>
              </a:r>
              <a:endParaRPr lang="zh-CN" altLang="en-US" sz="1600" dirty="0">
                <a:solidFill>
                  <a:schemeClr val="tx1">
                    <a:lumMod val="75000"/>
                    <a:lumOff val="25000"/>
                  </a:schemeClr>
                </a:solidFill>
                <a:cs typeface="+mn-ea"/>
                <a:sym typeface="+mn-lt"/>
              </a:endParaRPr>
            </a:p>
          </p:txBody>
        </p:sp>
      </p:grpSp>
      <p:grpSp>
        <p:nvGrpSpPr>
          <p:cNvPr id="56" name="组合 55"/>
          <p:cNvGrpSpPr/>
          <p:nvPr/>
        </p:nvGrpSpPr>
        <p:grpSpPr>
          <a:xfrm>
            <a:off x="6506523" y="3987919"/>
            <a:ext cx="2376106" cy="1177973"/>
            <a:chOff x="6934906" y="4402491"/>
            <a:chExt cx="2376106" cy="1177973"/>
          </a:xfrm>
        </p:grpSpPr>
        <p:sp>
          <p:nvSpPr>
            <p:cNvPr id="47" name="矩形 46"/>
            <p:cNvSpPr/>
            <p:nvPr/>
          </p:nvSpPr>
          <p:spPr>
            <a:xfrm>
              <a:off x="7317522" y="4402491"/>
              <a:ext cx="1620957" cy="523220"/>
            </a:xfrm>
            <a:prstGeom prst="rect">
              <a:avLst/>
            </a:prstGeom>
          </p:spPr>
          <p:txBody>
            <a:bodyPr wrap="none">
              <a:spAutoFit/>
            </a:bodyPr>
            <a:lstStyle/>
            <a:p>
              <a:pPr algn="ctr"/>
              <a:r>
                <a:rPr lang="zh-CN" altLang="en-US" sz="2800" b="1">
                  <a:solidFill>
                    <a:schemeClr val="tx1">
                      <a:lumMod val="85000"/>
                      <a:lumOff val="15000"/>
                    </a:schemeClr>
                  </a:solidFill>
                  <a:cs typeface="+mn-ea"/>
                  <a:sym typeface="+mn-lt"/>
                </a:rPr>
                <a:t>具有恶意</a:t>
              </a:r>
              <a:endParaRPr lang="zh-CN" altLang="en-US" sz="2800" b="1" dirty="0">
                <a:solidFill>
                  <a:schemeClr val="tx1">
                    <a:lumMod val="85000"/>
                    <a:lumOff val="15000"/>
                  </a:schemeClr>
                </a:solidFill>
                <a:effectLst/>
                <a:cs typeface="+mn-ea"/>
                <a:sym typeface="+mn-lt"/>
              </a:endParaRPr>
            </a:p>
          </p:txBody>
        </p:sp>
        <p:sp>
          <p:nvSpPr>
            <p:cNvPr id="50" name="文本框 49"/>
            <p:cNvSpPr txBox="1"/>
            <p:nvPr/>
          </p:nvSpPr>
          <p:spPr>
            <a:xfrm>
              <a:off x="6934906" y="4852452"/>
              <a:ext cx="2376106" cy="728012"/>
            </a:xfrm>
            <a:prstGeom prst="roundRect">
              <a:avLst>
                <a:gd name="adj" fmla="val 6852"/>
              </a:avLst>
            </a:prstGeom>
            <a:noFill/>
            <a:ln>
              <a:noFill/>
            </a:ln>
          </p:spPr>
          <p:txBody>
            <a:bodyPr wrap="square" rtlCol="0">
              <a:spAutoFit/>
            </a:bodyPr>
            <a:lstStyle/>
            <a:p>
              <a:pPr algn="ctr">
                <a:lnSpc>
                  <a:spcPct val="130000"/>
                </a:lnSpc>
              </a:pPr>
              <a:r>
                <a:rPr lang="zh-CN" altLang="en-US" sz="1600">
                  <a:solidFill>
                    <a:schemeClr val="tx1">
                      <a:lumMod val="75000"/>
                      <a:lumOff val="25000"/>
                    </a:schemeClr>
                  </a:solidFill>
                  <a:cs typeface="+mn-ea"/>
                  <a:sym typeface="+mn-lt"/>
                </a:rPr>
                <a:t>欺凌者蓄意地欺压及</a:t>
              </a:r>
            </a:p>
            <a:p>
              <a:pPr algn="ctr">
                <a:lnSpc>
                  <a:spcPct val="130000"/>
                </a:lnSpc>
              </a:pPr>
              <a:r>
                <a:rPr lang="zh-CN" altLang="en-US" sz="1600">
                  <a:solidFill>
                    <a:schemeClr val="tx1">
                      <a:lumMod val="75000"/>
                      <a:lumOff val="25000"/>
                    </a:schemeClr>
                  </a:solidFill>
                  <a:cs typeface="+mn-ea"/>
                  <a:sym typeface="+mn-lt"/>
                </a:rPr>
                <a:t>伤害他人</a:t>
              </a:r>
              <a:endParaRPr lang="zh-CN" altLang="en-US" sz="1600" dirty="0">
                <a:solidFill>
                  <a:schemeClr val="tx1">
                    <a:lumMod val="75000"/>
                    <a:lumOff val="25000"/>
                  </a:schemeClr>
                </a:solidFill>
                <a:cs typeface="+mn-ea"/>
                <a:sym typeface="+mn-lt"/>
              </a:endParaRPr>
            </a:p>
          </p:txBody>
        </p:sp>
      </p:grpSp>
      <p:grpSp>
        <p:nvGrpSpPr>
          <p:cNvPr id="57" name="组合 56"/>
          <p:cNvGrpSpPr/>
          <p:nvPr/>
        </p:nvGrpSpPr>
        <p:grpSpPr>
          <a:xfrm>
            <a:off x="9244394" y="3987919"/>
            <a:ext cx="2376106" cy="1544062"/>
            <a:chOff x="9624741" y="4012881"/>
            <a:chExt cx="2376106" cy="1544062"/>
          </a:xfrm>
        </p:grpSpPr>
        <p:sp>
          <p:nvSpPr>
            <p:cNvPr id="48" name="矩形 47"/>
            <p:cNvSpPr/>
            <p:nvPr/>
          </p:nvSpPr>
          <p:spPr>
            <a:xfrm>
              <a:off x="9822780" y="4012881"/>
              <a:ext cx="1980029" cy="523220"/>
            </a:xfrm>
            <a:prstGeom prst="rect">
              <a:avLst/>
            </a:prstGeom>
          </p:spPr>
          <p:txBody>
            <a:bodyPr wrap="none">
              <a:spAutoFit/>
            </a:bodyPr>
            <a:lstStyle/>
            <a:p>
              <a:pPr algn="ctr"/>
              <a:r>
                <a:rPr lang="zh-CN" altLang="en-US" sz="2800" b="1">
                  <a:solidFill>
                    <a:schemeClr val="tx1">
                      <a:lumMod val="85000"/>
                      <a:lumOff val="15000"/>
                    </a:schemeClr>
                  </a:solidFill>
                  <a:cs typeface="+mn-ea"/>
                  <a:sym typeface="+mn-lt"/>
                </a:rPr>
                <a:t>权力不平衡</a:t>
              </a:r>
              <a:endParaRPr lang="zh-CN" altLang="en-US" sz="2800" b="1" dirty="0">
                <a:solidFill>
                  <a:schemeClr val="tx1">
                    <a:lumMod val="85000"/>
                    <a:lumOff val="15000"/>
                  </a:schemeClr>
                </a:solidFill>
                <a:effectLst/>
                <a:cs typeface="+mn-ea"/>
                <a:sym typeface="+mn-lt"/>
              </a:endParaRPr>
            </a:p>
          </p:txBody>
        </p:sp>
        <p:sp>
          <p:nvSpPr>
            <p:cNvPr id="51" name="文本框 50"/>
            <p:cNvSpPr txBox="1"/>
            <p:nvPr/>
          </p:nvSpPr>
          <p:spPr>
            <a:xfrm>
              <a:off x="9624741" y="4463628"/>
              <a:ext cx="2376106" cy="1093315"/>
            </a:xfrm>
            <a:prstGeom prst="roundRect">
              <a:avLst>
                <a:gd name="adj" fmla="val 6852"/>
              </a:avLst>
            </a:prstGeom>
            <a:noFill/>
            <a:ln>
              <a:noFill/>
            </a:ln>
          </p:spPr>
          <p:txBody>
            <a:bodyPr wrap="square" rtlCol="0">
              <a:spAutoFit/>
            </a:bodyPr>
            <a:lstStyle/>
            <a:p>
              <a:pPr algn="ctr">
                <a:lnSpc>
                  <a:spcPct val="130000"/>
                </a:lnSpc>
              </a:pPr>
              <a:r>
                <a:rPr lang="zh-CN" altLang="en-US" sz="1600">
                  <a:solidFill>
                    <a:schemeClr val="tx1">
                      <a:lumMod val="75000"/>
                      <a:lumOff val="25000"/>
                    </a:schemeClr>
                  </a:solidFill>
                  <a:cs typeface="+mn-ea"/>
                  <a:sym typeface="+mn-lt"/>
                </a:rPr>
                <a:t>以强凌弱，以众欺寡</a:t>
              </a:r>
            </a:p>
            <a:p>
              <a:pPr algn="ctr">
                <a:lnSpc>
                  <a:spcPct val="130000"/>
                </a:lnSpc>
              </a:pPr>
              <a:r>
                <a:rPr lang="zh-CN" altLang="en-US" sz="1600">
                  <a:solidFill>
                    <a:schemeClr val="tx1">
                      <a:lumMod val="75000"/>
                      <a:lumOff val="25000"/>
                    </a:schemeClr>
                  </a:solidFill>
                  <a:cs typeface="+mn-ea"/>
                  <a:sym typeface="+mn-lt"/>
                </a:rPr>
                <a:t>欺凌是在受害者未能保护自己的情况下发生的</a:t>
              </a:r>
              <a:endParaRPr lang="zh-CN" altLang="en-US" sz="1600" dirty="0">
                <a:solidFill>
                  <a:schemeClr val="tx1">
                    <a:lumMod val="75000"/>
                    <a:lumOff val="25000"/>
                  </a:schemeClr>
                </a:solidFill>
                <a:cs typeface="+mn-ea"/>
                <a:sym typeface="+mn-lt"/>
              </a:endParaRPr>
            </a:p>
          </p:txBody>
        </p:sp>
      </p:grpSp>
      <p:sp>
        <p:nvSpPr>
          <p:cNvPr id="13" name="矩形 12"/>
          <p:cNvSpPr/>
          <p:nvPr/>
        </p:nvSpPr>
        <p:spPr>
          <a:xfrm>
            <a:off x="6727881" y="1562010"/>
            <a:ext cx="1939626" cy="1939626"/>
          </a:xfrm>
          <a:prstGeom prst="rect">
            <a:avLst/>
          </a:prstGeom>
          <a:blipFill>
            <a:blip r:embed="rId5" cstate="email">
              <a:extLst>
                <a:ext uri="{28A0092B-C50C-407E-A947-70E740481C1C}">
                  <a14:useLocalDpi xmlns:a14="http://schemas.microsoft.com/office/drawing/2010/main"/>
                </a:ext>
              </a:extLst>
            </a:blip>
            <a:stretch>
              <a:fillRect/>
            </a:stretch>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 name="AutoShape 2" descr="东方的重复图案交错"/>
          <p:cNvSpPr>
            <a:spLocks noChangeAspect="1" noChangeArrowheads="1"/>
          </p:cNvSpPr>
          <p:nvPr/>
        </p:nvSpPr>
        <p:spPr bwMode="auto">
          <a:xfrm>
            <a:off x="5743575" y="29337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32" name="AutoShape 2" descr="东方的重复图案交错"/>
          <p:cNvSpPr>
            <a:spLocks noChangeAspect="1" noChangeArrowheads="1"/>
          </p:cNvSpPr>
          <p:nvPr/>
        </p:nvSpPr>
        <p:spPr bwMode="auto">
          <a:xfrm>
            <a:off x="8393529" y="29337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34" name="AutoShape 2" descr="东方的重复图案交错"/>
          <p:cNvSpPr>
            <a:spLocks noChangeAspect="1" noChangeArrowheads="1"/>
          </p:cNvSpPr>
          <p:nvPr/>
        </p:nvSpPr>
        <p:spPr bwMode="auto">
          <a:xfrm>
            <a:off x="3306089"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2" name="矩形 11"/>
          <p:cNvSpPr/>
          <p:nvPr/>
        </p:nvSpPr>
        <p:spPr>
          <a:xfrm>
            <a:off x="4036447" y="1562010"/>
            <a:ext cx="1928791" cy="1939626"/>
          </a:xfrm>
          <a:prstGeom prst="rect">
            <a:avLst/>
          </a:prstGeom>
          <a:blipFill dpi="0" rotWithShape="1">
            <a:blip r:embed="rId6" cstate="email">
              <a:extLst>
                <a:ext uri="{28A0092B-C50C-407E-A947-70E740481C1C}">
                  <a14:useLocalDpi xmlns:a14="http://schemas.microsoft.com/office/drawing/2010/main"/>
                </a:ext>
              </a:extLst>
            </a:blip>
            <a:srcRect/>
            <a:tile tx="-6350" ty="-127000" sx="100000" sy="100000" flip="none" algn="tl"/>
          </a:blipFill>
          <a:ln w="12700" cap="flat" cmpd="sng" algn="ctr">
            <a:solidFill>
              <a:schemeClr val="bg1">
                <a:lumMod val="85000"/>
              </a:schemeClr>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41" name="矩形 40"/>
          <p:cNvSpPr/>
          <p:nvPr/>
        </p:nvSpPr>
        <p:spPr>
          <a:xfrm>
            <a:off x="9430150" y="1562010"/>
            <a:ext cx="1928791" cy="1939626"/>
          </a:xfrm>
          <a:prstGeom prst="rect">
            <a:avLst/>
          </a:prstGeom>
          <a:blipFill>
            <a:blip r:embed="rId7" cstate="email">
              <a:extLst>
                <a:ext uri="{28A0092B-C50C-407E-A947-70E740481C1C}">
                  <a14:useLocalDpi xmlns:a14="http://schemas.microsoft.com/office/drawing/2010/main"/>
                </a:ext>
              </a:extLst>
            </a:blip>
            <a:stretch>
              <a:fillRect/>
            </a:stretch>
          </a:blipFill>
          <a:ln w="12700" cap="flat" cmpd="sng" algn="ctr">
            <a:solidFill>
              <a:schemeClr val="bg1">
                <a:lumMod val="85000"/>
              </a:schemeClr>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1000">
        <p:random/>
      </p:transition>
    </mc:Choice>
    <mc:Fallback xmlns="">
      <p:transition spd="slow" advTm="1000">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99085" y="548005"/>
            <a:ext cx="11593830" cy="6151245"/>
          </a:xfrm>
          <a:prstGeom prst="rect">
            <a:avLst/>
          </a:prstGeom>
          <a:solidFill>
            <a:srgbClr val="FCF6E6">
              <a:alpha val="73000"/>
            </a:srgbClr>
          </a:solid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ot="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23" name="文本框 22"/>
          <p:cNvSpPr txBox="1"/>
          <p:nvPr/>
        </p:nvSpPr>
        <p:spPr>
          <a:xfrm>
            <a:off x="374015" y="548005"/>
            <a:ext cx="4770755" cy="707886"/>
          </a:xfrm>
          <a:prstGeom prst="rect">
            <a:avLst/>
          </a:prstGeom>
          <a:noFill/>
        </p:spPr>
        <p:txBody>
          <a:bodyPr wrap="square" rtlCol="0">
            <a:spAutoFit/>
          </a:bodyPr>
          <a:lstStyle/>
          <a:p>
            <a:r>
              <a:rPr lang="zh-CN" altLang="en-US" sz="4000" b="1" dirty="0">
                <a:solidFill>
                  <a:schemeClr val="bg2">
                    <a:lumMod val="25000"/>
                  </a:schemeClr>
                </a:solidFill>
                <a:cs typeface="+mn-ea"/>
                <a:sym typeface="+mn-lt"/>
              </a:rPr>
              <a:t>校园欺凌统计数据</a:t>
            </a:r>
          </a:p>
        </p:txBody>
      </p:sp>
      <p:sp>
        <p:nvSpPr>
          <p:cNvPr id="36" name="PA_文本框 35"/>
          <p:cNvSpPr txBox="1"/>
          <p:nvPr>
            <p:custDataLst>
              <p:tags r:id="rId1"/>
            </p:custDataLst>
          </p:nvPr>
        </p:nvSpPr>
        <p:spPr>
          <a:xfrm>
            <a:off x="536357" y="5799975"/>
            <a:ext cx="10367922" cy="728012"/>
          </a:xfrm>
          <a:prstGeom prst="roundRect">
            <a:avLst>
              <a:gd name="adj" fmla="val 6852"/>
            </a:avLst>
          </a:prstGeom>
          <a:noFill/>
          <a:ln>
            <a:noFill/>
          </a:ln>
        </p:spPr>
        <p:txBody>
          <a:bodyPr wrap="square" rtlCol="0">
            <a:spAutoFit/>
          </a:bodyPr>
          <a:lstStyle/>
          <a:p>
            <a:pPr algn="ctr">
              <a:lnSpc>
                <a:spcPct val="130000"/>
              </a:lnSpc>
            </a:pPr>
            <a:r>
              <a:rPr lang="zh-CN" altLang="en-US" sz="1600" dirty="0">
                <a:solidFill>
                  <a:schemeClr val="tx1"/>
                </a:solidFill>
                <a:cs typeface="+mn-ea"/>
                <a:sym typeface="+mn-lt"/>
              </a:rPr>
              <a:t>校园暴力犯罪案件涉及的罪名相对集中。针对人身的暴力伤害比例最高，其中，故意伤害罪占</a:t>
            </a:r>
            <a:r>
              <a:rPr lang="en-US" altLang="zh-CN" sz="1600" dirty="0">
                <a:solidFill>
                  <a:schemeClr val="tx1"/>
                </a:solidFill>
                <a:cs typeface="+mn-ea"/>
                <a:sym typeface="+mn-lt"/>
              </a:rPr>
              <a:t>57%</a:t>
            </a:r>
            <a:r>
              <a:rPr lang="zh-CN" altLang="en-US" sz="1600" dirty="0">
                <a:solidFill>
                  <a:schemeClr val="tx1"/>
                </a:solidFill>
                <a:cs typeface="+mn-ea"/>
                <a:sym typeface="+mn-lt"/>
              </a:rPr>
              <a:t>，故意杀人罪占</a:t>
            </a:r>
            <a:r>
              <a:rPr lang="en-US" altLang="zh-CN" sz="1600" dirty="0">
                <a:solidFill>
                  <a:schemeClr val="tx1"/>
                </a:solidFill>
                <a:cs typeface="+mn-ea"/>
                <a:sym typeface="+mn-lt"/>
              </a:rPr>
              <a:t>6%</a:t>
            </a:r>
            <a:r>
              <a:rPr lang="zh-CN" altLang="en-US" sz="1600" dirty="0">
                <a:solidFill>
                  <a:schemeClr val="tx1"/>
                </a:solidFill>
                <a:cs typeface="+mn-ea"/>
                <a:sym typeface="+mn-lt"/>
              </a:rPr>
              <a:t>，寻衅滋事罪占</a:t>
            </a:r>
            <a:r>
              <a:rPr lang="en-US" altLang="zh-CN" sz="1600" dirty="0">
                <a:solidFill>
                  <a:schemeClr val="tx1"/>
                </a:solidFill>
                <a:cs typeface="+mn-ea"/>
                <a:sym typeface="+mn-lt"/>
              </a:rPr>
              <a:t>10%;</a:t>
            </a:r>
            <a:r>
              <a:rPr lang="zh-CN" altLang="en-US" sz="1600" dirty="0">
                <a:solidFill>
                  <a:schemeClr val="tx1"/>
                </a:solidFill>
                <a:cs typeface="+mn-ea"/>
                <a:sym typeface="+mn-lt"/>
              </a:rPr>
              <a:t>性侵、侵财犯罪各占</a:t>
            </a:r>
            <a:r>
              <a:rPr lang="en-US" altLang="zh-CN" sz="1600" dirty="0">
                <a:solidFill>
                  <a:schemeClr val="tx1"/>
                </a:solidFill>
                <a:cs typeface="+mn-ea"/>
                <a:sym typeface="+mn-lt"/>
              </a:rPr>
              <a:t>12%</a:t>
            </a:r>
            <a:r>
              <a:rPr lang="zh-CN" altLang="en-US" sz="1600" dirty="0">
                <a:solidFill>
                  <a:schemeClr val="tx1"/>
                </a:solidFill>
                <a:cs typeface="+mn-ea"/>
                <a:sym typeface="+mn-lt"/>
              </a:rPr>
              <a:t>，聚众斗殴罪与绑架罪分别占</a:t>
            </a:r>
            <a:r>
              <a:rPr lang="en-US" altLang="zh-CN" sz="1600" dirty="0">
                <a:solidFill>
                  <a:schemeClr val="tx1"/>
                </a:solidFill>
                <a:cs typeface="+mn-ea"/>
                <a:sym typeface="+mn-lt"/>
              </a:rPr>
              <a:t>2%</a:t>
            </a:r>
            <a:r>
              <a:rPr lang="zh-CN" altLang="en-US" sz="1600" dirty="0">
                <a:solidFill>
                  <a:schemeClr val="tx1"/>
                </a:solidFill>
                <a:cs typeface="+mn-ea"/>
                <a:sym typeface="+mn-lt"/>
              </a:rPr>
              <a:t>、</a:t>
            </a:r>
            <a:r>
              <a:rPr lang="en-US" altLang="zh-CN" sz="1600" dirty="0">
                <a:solidFill>
                  <a:schemeClr val="tx1"/>
                </a:solidFill>
                <a:cs typeface="+mn-ea"/>
                <a:sym typeface="+mn-lt"/>
              </a:rPr>
              <a:t>1%</a:t>
            </a:r>
          </a:p>
        </p:txBody>
      </p:sp>
      <p:sp>
        <p:nvSpPr>
          <p:cNvPr id="3" name="AutoShape 2" descr="东方的重复图案交错"/>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32" name="AutoShape 2" descr="东方的重复图案交错"/>
          <p:cNvSpPr>
            <a:spLocks noChangeAspect="1" noChangeArrowheads="1"/>
          </p:cNvSpPr>
          <p:nvPr/>
        </p:nvSpPr>
        <p:spPr bwMode="auto">
          <a:xfrm>
            <a:off x="8593554"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34" name="AutoShape 2" descr="东方的重复图案交错"/>
          <p:cNvSpPr>
            <a:spLocks noChangeAspect="1" noChangeArrowheads="1"/>
          </p:cNvSpPr>
          <p:nvPr/>
        </p:nvSpPr>
        <p:spPr bwMode="auto">
          <a:xfrm>
            <a:off x="3306089"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pic>
        <p:nvPicPr>
          <p:cNvPr id="3074" name="Picture 2"/>
          <p:cNvPicPr preferRelativeResize="0">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83283" y="1371698"/>
            <a:ext cx="6733981" cy="3341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 name="组合 13"/>
          <p:cNvGrpSpPr/>
          <p:nvPr/>
        </p:nvGrpSpPr>
        <p:grpSpPr>
          <a:xfrm>
            <a:off x="8077670" y="3135769"/>
            <a:ext cx="2259641" cy="2288821"/>
            <a:chOff x="5943600" y="2892155"/>
            <a:chExt cx="1983101" cy="2008710"/>
          </a:xfrm>
        </p:grpSpPr>
        <p:pic>
          <p:nvPicPr>
            <p:cNvPr id="3076" name="Picture 4"/>
            <p:cNvPicPr preferRelativeResize="0">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943600" y="3276600"/>
              <a:ext cx="1983101" cy="1624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文本框 6"/>
            <p:cNvSpPr txBox="1"/>
            <p:nvPr/>
          </p:nvSpPr>
          <p:spPr>
            <a:xfrm>
              <a:off x="6128767" y="2892155"/>
              <a:ext cx="1612765" cy="270111"/>
            </a:xfrm>
            <a:prstGeom prst="rect">
              <a:avLst/>
            </a:prstGeom>
            <a:noFill/>
          </p:spPr>
          <p:txBody>
            <a:bodyPr wrap="square" rtlCol="0">
              <a:spAutoFit/>
            </a:bodyPr>
            <a:lstStyle/>
            <a:p>
              <a:r>
                <a:rPr lang="zh-CN" altLang="en-US" sz="1400">
                  <a:solidFill>
                    <a:schemeClr val="tx1">
                      <a:lumMod val="50000"/>
                      <a:lumOff val="50000"/>
                    </a:schemeClr>
                  </a:solidFill>
                </a:rPr>
                <a:t>校园欺凌的年龄段</a:t>
              </a:r>
              <a:endParaRPr lang="zh-CN" altLang="en-US" sz="1400" dirty="0">
                <a:solidFill>
                  <a:schemeClr val="tx1">
                    <a:lumMod val="50000"/>
                    <a:lumOff val="50000"/>
                  </a:schemeClr>
                </a:solidFill>
              </a:endParaRPr>
            </a:p>
          </p:txBody>
        </p:sp>
      </p:grpSp>
      <p:cxnSp>
        <p:nvCxnSpPr>
          <p:cNvPr id="10" name="直接连接符 9"/>
          <p:cNvCxnSpPr/>
          <p:nvPr/>
        </p:nvCxnSpPr>
        <p:spPr>
          <a:xfrm>
            <a:off x="9503664" y="4072128"/>
            <a:ext cx="140208" cy="9144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15" name="组合 14"/>
          <p:cNvGrpSpPr/>
          <p:nvPr/>
        </p:nvGrpSpPr>
        <p:grpSpPr>
          <a:xfrm>
            <a:off x="7853986" y="992077"/>
            <a:ext cx="2840152" cy="2213938"/>
            <a:chOff x="8227604" y="2425193"/>
            <a:chExt cx="3068561" cy="2391986"/>
          </a:xfrm>
        </p:grpSpPr>
        <p:graphicFrame>
          <p:nvGraphicFramePr>
            <p:cNvPr id="6" name="图表 5"/>
            <p:cNvGraphicFramePr/>
            <p:nvPr/>
          </p:nvGraphicFramePr>
          <p:xfrm>
            <a:off x="8227604" y="2771472"/>
            <a:ext cx="3068561" cy="2045707"/>
          </p:xfrm>
          <a:graphic>
            <a:graphicData uri="http://schemas.openxmlformats.org/drawingml/2006/chart">
              <c:chart xmlns:c="http://schemas.openxmlformats.org/drawingml/2006/chart" xmlns:r="http://schemas.openxmlformats.org/officeDocument/2006/relationships" r:id="rId6"/>
            </a:graphicData>
          </a:graphic>
        </p:graphicFrame>
        <p:sp>
          <p:nvSpPr>
            <p:cNvPr id="11" name="文本框 10"/>
            <p:cNvSpPr txBox="1"/>
            <p:nvPr/>
          </p:nvSpPr>
          <p:spPr>
            <a:xfrm>
              <a:off x="8952297" y="2425193"/>
              <a:ext cx="1475327" cy="332529"/>
            </a:xfrm>
            <a:prstGeom prst="rect">
              <a:avLst/>
            </a:prstGeom>
            <a:noFill/>
          </p:spPr>
          <p:txBody>
            <a:bodyPr wrap="square" rtlCol="0">
              <a:spAutoFit/>
            </a:bodyPr>
            <a:lstStyle>
              <a:defPPr>
                <a:defRPr lang="zh-CN"/>
              </a:defPPr>
              <a:lvl1pPr>
                <a:defRPr sz="1400">
                  <a:solidFill>
                    <a:schemeClr val="tx1">
                      <a:lumMod val="50000"/>
                      <a:lumOff val="50000"/>
                    </a:schemeClr>
                  </a:solidFill>
                </a:defRPr>
              </a:lvl1pPr>
            </a:lstStyle>
            <a:p>
              <a:r>
                <a:rPr lang="zh-CN" altLang="en-US"/>
                <a:t>校园欺凌频率</a:t>
              </a:r>
              <a:endParaRPr lang="zh-CN" altLang="en-US" dirty="0"/>
            </a:p>
          </p:txBody>
        </p:sp>
      </p:grpSp>
    </p:spTree>
  </p:cSld>
  <p:clrMapOvr>
    <a:masterClrMapping/>
  </p:clrMapOvr>
  <mc:AlternateContent xmlns:mc="http://schemas.openxmlformats.org/markup-compatibility/2006" xmlns:p14="http://schemas.microsoft.com/office/powerpoint/2010/main">
    <mc:Choice Requires="p14">
      <p:transition spd="slow" p14:dur="1500" advTm="1000">
        <p:random/>
      </p:transition>
    </mc:Choice>
    <mc:Fallback xmlns="">
      <p:transition spd="slow" advTm="1000">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组合 17"/>
          <p:cNvGrpSpPr/>
          <p:nvPr/>
        </p:nvGrpSpPr>
        <p:grpSpPr>
          <a:xfrm>
            <a:off x="3603982" y="2875002"/>
            <a:ext cx="5200375" cy="1107996"/>
            <a:chOff x="3522193" y="2893913"/>
            <a:chExt cx="5200375" cy="1107996"/>
          </a:xfrm>
        </p:grpSpPr>
        <p:sp>
          <p:nvSpPr>
            <p:cNvPr id="53" name="文本框 52"/>
            <p:cNvSpPr txBox="1"/>
            <p:nvPr/>
          </p:nvSpPr>
          <p:spPr>
            <a:xfrm>
              <a:off x="3522193" y="2893913"/>
              <a:ext cx="1290644" cy="1107996"/>
            </a:xfrm>
            <a:prstGeom prst="rect">
              <a:avLst/>
            </a:prstGeom>
            <a:noFill/>
          </p:spPr>
          <p:txBody>
            <a:bodyPr wrap="square" rtlCol="0">
              <a:spAutoFit/>
            </a:bodyPr>
            <a:lstStyle>
              <a:defPPr>
                <a:defRPr lang="zh-CN"/>
              </a:defPPr>
              <a:lvl1pPr algn="just">
                <a:defRPr sz="9600">
                  <a:solidFill>
                    <a:schemeClr val="tx1">
                      <a:lumMod val="75000"/>
                      <a:lumOff val="25000"/>
                    </a:schemeClr>
                  </a:solidFill>
                  <a:latin typeface="Aharoni" panose="02010803020104030203" pitchFamily="2" charset="-79"/>
                  <a:ea typeface="LiHei Pro" panose="02010601030101010101" pitchFamily="2" charset="-122"/>
                  <a:cs typeface="Aharoni" panose="02010803020104030203" pitchFamily="2" charset="-79"/>
                </a:defRPr>
              </a:lvl1pPr>
            </a:lstStyle>
            <a:p>
              <a:r>
                <a:rPr lang="en-US" altLang="zh-CN" sz="6600">
                  <a:solidFill>
                    <a:schemeClr val="tx1"/>
                  </a:solidFill>
                  <a:latin typeface="+mn-lt"/>
                  <a:ea typeface="+mn-ea"/>
                  <a:cs typeface="+mn-ea"/>
                  <a:sym typeface="+mn-lt"/>
                </a:rPr>
                <a:t>02</a:t>
              </a:r>
              <a:endParaRPr lang="en-US" altLang="zh-CN" sz="6600" dirty="0">
                <a:solidFill>
                  <a:schemeClr val="tx1"/>
                </a:solidFill>
                <a:latin typeface="+mn-lt"/>
                <a:ea typeface="+mn-ea"/>
                <a:cs typeface="+mn-ea"/>
                <a:sym typeface="+mn-lt"/>
              </a:endParaRPr>
            </a:p>
          </p:txBody>
        </p:sp>
        <p:sp>
          <p:nvSpPr>
            <p:cNvPr id="65" name="矩形 64"/>
            <p:cNvSpPr/>
            <p:nvPr/>
          </p:nvSpPr>
          <p:spPr>
            <a:xfrm>
              <a:off x="4947175" y="3117625"/>
              <a:ext cx="3775393" cy="707886"/>
            </a:xfrm>
            <a:prstGeom prst="rect">
              <a:avLst/>
            </a:prstGeom>
          </p:spPr>
          <p:txBody>
            <a:bodyPr wrap="none">
              <a:spAutoFit/>
            </a:bodyPr>
            <a:lstStyle/>
            <a:p>
              <a:pPr algn="ctr"/>
              <a:r>
                <a:rPr lang="zh-CN" altLang="en-US" sz="4000" b="1" dirty="0">
                  <a:solidFill>
                    <a:schemeClr val="tx1"/>
                  </a:solidFill>
                  <a:cs typeface="+mn-ea"/>
                  <a:sym typeface="+mn-lt"/>
                </a:rPr>
                <a:t>校园欺凌的表现</a:t>
              </a:r>
            </a:p>
          </p:txBody>
        </p:sp>
      </p:grpSp>
      <p:sp>
        <p:nvSpPr>
          <p:cNvPr id="6" name="PA_任意多边形 5"/>
          <p:cNvSpPr/>
          <p:nvPr>
            <p:custDataLst>
              <p:tags r:id="rId1"/>
            </p:custDataLst>
          </p:nvPr>
        </p:nvSpPr>
        <p:spPr>
          <a:xfrm>
            <a:off x="88900" y="1849148"/>
            <a:ext cx="12065000" cy="3484852"/>
          </a:xfrm>
          <a:custGeom>
            <a:avLst/>
            <a:gdLst>
              <a:gd name="connsiteX0" fmla="*/ 0 w 12065000"/>
              <a:gd name="connsiteY0" fmla="*/ 3345152 h 3484852"/>
              <a:gd name="connsiteX1" fmla="*/ 1168400 w 12065000"/>
              <a:gd name="connsiteY1" fmla="*/ 1656052 h 3484852"/>
              <a:gd name="connsiteX2" fmla="*/ 4089400 w 12065000"/>
              <a:gd name="connsiteY2" fmla="*/ 5052 h 3484852"/>
              <a:gd name="connsiteX3" fmla="*/ 8877300 w 12065000"/>
              <a:gd name="connsiteY3" fmla="*/ 1224252 h 3484852"/>
              <a:gd name="connsiteX4" fmla="*/ 12065000 w 12065000"/>
              <a:gd name="connsiteY4" fmla="*/ 3484852 h 34848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65000" h="3484852">
                <a:moveTo>
                  <a:pt x="0" y="3345152"/>
                </a:moveTo>
                <a:cubicBezTo>
                  <a:pt x="243416" y="2778943"/>
                  <a:pt x="486833" y="2212735"/>
                  <a:pt x="1168400" y="1656052"/>
                </a:cubicBezTo>
                <a:cubicBezTo>
                  <a:pt x="1849967" y="1099369"/>
                  <a:pt x="2804583" y="77019"/>
                  <a:pt x="4089400" y="5052"/>
                </a:cubicBezTo>
                <a:cubicBezTo>
                  <a:pt x="5374217" y="-66915"/>
                  <a:pt x="7548033" y="644285"/>
                  <a:pt x="8877300" y="1224252"/>
                </a:cubicBezTo>
                <a:cubicBezTo>
                  <a:pt x="10206567" y="1804219"/>
                  <a:pt x="11135783" y="2644535"/>
                  <a:pt x="12065000" y="3484852"/>
                </a:cubicBezTo>
              </a:path>
            </a:pathLst>
          </a:cu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PA_任意多边形 7"/>
          <p:cNvSpPr/>
          <p:nvPr>
            <p:custDataLst>
              <p:tags r:id="rId2"/>
            </p:custDataLst>
          </p:nvPr>
        </p:nvSpPr>
        <p:spPr>
          <a:xfrm>
            <a:off x="50800" y="1710224"/>
            <a:ext cx="12141200" cy="3255477"/>
          </a:xfrm>
          <a:custGeom>
            <a:avLst/>
            <a:gdLst>
              <a:gd name="connsiteX0" fmla="*/ 0 w 12141200"/>
              <a:gd name="connsiteY0" fmla="*/ 563076 h 3255477"/>
              <a:gd name="connsiteX1" fmla="*/ 2032000 w 12141200"/>
              <a:gd name="connsiteY1" fmla="*/ 3255476 h 3255477"/>
              <a:gd name="connsiteX2" fmla="*/ 3822700 w 12141200"/>
              <a:gd name="connsiteY2" fmla="*/ 575776 h 3255477"/>
              <a:gd name="connsiteX3" fmla="*/ 5956300 w 12141200"/>
              <a:gd name="connsiteY3" fmla="*/ 207476 h 3255477"/>
              <a:gd name="connsiteX4" fmla="*/ 12141200 w 12141200"/>
              <a:gd name="connsiteY4" fmla="*/ 3141176 h 32554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41200" h="3255477">
                <a:moveTo>
                  <a:pt x="0" y="563076"/>
                </a:moveTo>
                <a:cubicBezTo>
                  <a:pt x="697441" y="1908217"/>
                  <a:pt x="1394883" y="3253359"/>
                  <a:pt x="2032000" y="3255476"/>
                </a:cubicBezTo>
                <a:cubicBezTo>
                  <a:pt x="2669117" y="3257593"/>
                  <a:pt x="3168650" y="1083776"/>
                  <a:pt x="3822700" y="575776"/>
                </a:cubicBezTo>
                <a:cubicBezTo>
                  <a:pt x="4476750" y="67776"/>
                  <a:pt x="4569883" y="-220091"/>
                  <a:pt x="5956300" y="207476"/>
                </a:cubicBezTo>
                <a:cubicBezTo>
                  <a:pt x="7342717" y="635043"/>
                  <a:pt x="9741958" y="1888109"/>
                  <a:pt x="12141200" y="3141176"/>
                </a:cubicBezTo>
              </a:path>
            </a:pathLst>
          </a:cu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1000">
        <p:random/>
      </p:transition>
    </mc:Choice>
    <mc:Fallback xmlns="">
      <p:transition spd="slow" advTm="1000">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47650" y="353060"/>
            <a:ext cx="11357610" cy="6323330"/>
          </a:xfrm>
          <a:prstGeom prst="rect">
            <a:avLst/>
          </a:prstGeom>
          <a:solidFill>
            <a:srgbClr val="FCF6E6">
              <a:alpha val="73000"/>
            </a:srgbClr>
          </a:solid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ot="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nvGrpSpPr>
          <p:cNvPr id="2" name="PA_组合 1"/>
          <p:cNvGrpSpPr/>
          <p:nvPr>
            <p:custDataLst>
              <p:tags r:id="rId1"/>
            </p:custDataLst>
          </p:nvPr>
        </p:nvGrpSpPr>
        <p:grpSpPr>
          <a:xfrm>
            <a:off x="4160447" y="279133"/>
            <a:ext cx="4260665" cy="707886"/>
            <a:chOff x="3722192" y="279133"/>
            <a:chExt cx="4260665" cy="707886"/>
          </a:xfrm>
        </p:grpSpPr>
        <p:sp>
          <p:nvSpPr>
            <p:cNvPr id="42" name="文本框 41"/>
            <p:cNvSpPr txBox="1"/>
            <p:nvPr/>
          </p:nvSpPr>
          <p:spPr>
            <a:xfrm>
              <a:off x="3722192" y="279133"/>
              <a:ext cx="4260665" cy="707886"/>
            </a:xfrm>
            <a:prstGeom prst="rect">
              <a:avLst/>
            </a:prstGeom>
            <a:noFill/>
          </p:spPr>
          <p:txBody>
            <a:bodyPr wrap="square" rtlCol="0">
              <a:spAutoFit/>
            </a:bodyPr>
            <a:lstStyle/>
            <a:p>
              <a:r>
                <a:rPr lang="zh-CN" altLang="en-US" sz="4000" b="1">
                  <a:solidFill>
                    <a:srgbClr val="252525"/>
                  </a:solidFill>
                  <a:cs typeface="+mn-ea"/>
                  <a:sym typeface="+mn-lt"/>
                </a:rPr>
                <a:t>校园欺凌的表现</a:t>
              </a:r>
              <a:endParaRPr lang="zh-CN" altLang="en-US" sz="4000" b="1" dirty="0">
                <a:solidFill>
                  <a:srgbClr val="252525"/>
                </a:solidFill>
                <a:cs typeface="+mn-ea"/>
                <a:sym typeface="+mn-lt"/>
              </a:endParaRPr>
            </a:p>
          </p:txBody>
        </p:sp>
        <p:cxnSp>
          <p:nvCxnSpPr>
            <p:cNvPr id="43" name="直接连接符 42"/>
            <p:cNvCxnSpPr/>
            <p:nvPr/>
          </p:nvCxnSpPr>
          <p:spPr>
            <a:xfrm>
              <a:off x="6324954" y="987019"/>
              <a:ext cx="1157085" cy="0"/>
            </a:xfrm>
            <a:prstGeom prst="line">
              <a:avLst/>
            </a:prstGeom>
            <a:ln w="28575">
              <a:solidFill>
                <a:srgbClr val="A50705"/>
              </a:solidFill>
            </a:ln>
          </p:spPr>
          <p:style>
            <a:lnRef idx="1">
              <a:schemeClr val="accent1"/>
            </a:lnRef>
            <a:fillRef idx="0">
              <a:schemeClr val="accent1"/>
            </a:fillRef>
            <a:effectRef idx="0">
              <a:schemeClr val="accent1"/>
            </a:effectRef>
            <a:fontRef idx="minor">
              <a:schemeClr val="tx1"/>
            </a:fontRef>
          </p:style>
        </p:cxnSp>
      </p:grpSp>
      <p:grpSp>
        <p:nvGrpSpPr>
          <p:cNvPr id="40" name="组合 39"/>
          <p:cNvGrpSpPr/>
          <p:nvPr/>
        </p:nvGrpSpPr>
        <p:grpSpPr>
          <a:xfrm>
            <a:off x="4470899" y="1475530"/>
            <a:ext cx="6898790" cy="5200733"/>
            <a:chOff x="179708" y="1424730"/>
            <a:chExt cx="6898790" cy="5200733"/>
          </a:xfrm>
        </p:grpSpPr>
        <p:grpSp>
          <p:nvGrpSpPr>
            <p:cNvPr id="18" name="组合 17"/>
            <p:cNvGrpSpPr/>
            <p:nvPr/>
          </p:nvGrpSpPr>
          <p:grpSpPr>
            <a:xfrm>
              <a:off x="340287" y="1424730"/>
              <a:ext cx="4621887" cy="826437"/>
              <a:chOff x="635975" y="1317469"/>
              <a:chExt cx="4621887" cy="826437"/>
            </a:xfrm>
          </p:grpSpPr>
          <p:grpSp>
            <p:nvGrpSpPr>
              <p:cNvPr id="27" name="PA_组合 26"/>
              <p:cNvGrpSpPr/>
              <p:nvPr>
                <p:custDataLst>
                  <p:tags r:id="rId6"/>
                </p:custDataLst>
              </p:nvPr>
            </p:nvGrpSpPr>
            <p:grpSpPr>
              <a:xfrm>
                <a:off x="1168863" y="1365057"/>
                <a:ext cx="4088999" cy="778849"/>
                <a:chOff x="1127232" y="4918940"/>
                <a:chExt cx="4088999" cy="778849"/>
              </a:xfrm>
            </p:grpSpPr>
            <p:sp>
              <p:nvSpPr>
                <p:cNvPr id="28" name="矩形 27"/>
                <p:cNvSpPr/>
                <p:nvPr/>
              </p:nvSpPr>
              <p:spPr>
                <a:xfrm>
                  <a:off x="1171867" y="4918940"/>
                  <a:ext cx="1415772" cy="461665"/>
                </a:xfrm>
                <a:prstGeom prst="rect">
                  <a:avLst/>
                </a:prstGeom>
              </p:spPr>
              <p:txBody>
                <a:bodyPr wrap="none">
                  <a:spAutoFit/>
                </a:bodyPr>
                <a:lstStyle/>
                <a:p>
                  <a:pPr algn="ctr"/>
                  <a:r>
                    <a:rPr lang="zh-CN" altLang="en-US" sz="2400" b="1" dirty="0">
                      <a:solidFill>
                        <a:srgbClr val="252525"/>
                      </a:solidFill>
                      <a:cs typeface="+mn-ea"/>
                      <a:sym typeface="+mn-lt"/>
                    </a:rPr>
                    <a:t>身体暴力</a:t>
                  </a:r>
                  <a:endParaRPr lang="zh-CN" altLang="en-US" sz="2400" b="1" dirty="0">
                    <a:solidFill>
                      <a:srgbClr val="252525"/>
                    </a:solidFill>
                    <a:effectLst/>
                    <a:cs typeface="+mn-ea"/>
                    <a:sym typeface="+mn-lt"/>
                  </a:endParaRPr>
                </a:p>
              </p:txBody>
            </p:sp>
            <p:sp>
              <p:nvSpPr>
                <p:cNvPr id="29" name="文本框 28"/>
                <p:cNvSpPr txBox="1"/>
                <p:nvPr/>
              </p:nvSpPr>
              <p:spPr>
                <a:xfrm>
                  <a:off x="1127232" y="5302248"/>
                  <a:ext cx="4088999" cy="395541"/>
                </a:xfrm>
                <a:prstGeom prst="roundRect">
                  <a:avLst>
                    <a:gd name="adj" fmla="val 6852"/>
                  </a:avLst>
                </a:prstGeom>
                <a:noFill/>
                <a:ln>
                  <a:noFill/>
                </a:ln>
              </p:spPr>
              <p:txBody>
                <a:bodyPr wrap="square" rtlCol="0">
                  <a:spAutoFit/>
                </a:bodyPr>
                <a:lstStyle/>
                <a:p>
                  <a:pPr algn="just">
                    <a:lnSpc>
                      <a:spcPct val="130000"/>
                    </a:lnSpc>
                  </a:pPr>
                  <a:r>
                    <a:rPr lang="zh-CN" altLang="en-US" sz="1600" dirty="0">
                      <a:solidFill>
                        <a:schemeClr val="tx1">
                          <a:lumMod val="75000"/>
                          <a:lumOff val="25000"/>
                        </a:schemeClr>
                      </a:solidFill>
                      <a:cs typeface="+mn-ea"/>
                      <a:sym typeface="+mn-lt"/>
                    </a:rPr>
                    <a:t>推人、打人、用肢体暴力恶意气弄人</a:t>
                  </a:r>
                </a:p>
              </p:txBody>
            </p:sp>
          </p:grpSp>
          <p:pic>
            <p:nvPicPr>
              <p:cNvPr id="4" name="图片 3"/>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635975" y="1317469"/>
                <a:ext cx="525336" cy="517573"/>
              </a:xfrm>
              <a:prstGeom prst="rect">
                <a:avLst/>
              </a:prstGeom>
            </p:spPr>
          </p:pic>
        </p:grpSp>
        <p:grpSp>
          <p:nvGrpSpPr>
            <p:cNvPr id="19" name="组合 18"/>
            <p:cNvGrpSpPr/>
            <p:nvPr/>
          </p:nvGrpSpPr>
          <p:grpSpPr>
            <a:xfrm>
              <a:off x="179708" y="2366376"/>
              <a:ext cx="5297714" cy="918589"/>
              <a:chOff x="3505376" y="1309149"/>
              <a:chExt cx="5297714" cy="918589"/>
            </a:xfrm>
          </p:grpSpPr>
          <p:grpSp>
            <p:nvGrpSpPr>
              <p:cNvPr id="68" name="PA_组合 67"/>
              <p:cNvGrpSpPr/>
              <p:nvPr>
                <p:custDataLst>
                  <p:tags r:id="rId5"/>
                </p:custDataLst>
              </p:nvPr>
            </p:nvGrpSpPr>
            <p:grpSpPr>
              <a:xfrm>
                <a:off x="4232814" y="1365057"/>
                <a:ext cx="4570276" cy="862681"/>
                <a:chOff x="655337" y="4918940"/>
                <a:chExt cx="4570276" cy="862681"/>
              </a:xfrm>
            </p:grpSpPr>
            <p:sp>
              <p:nvSpPr>
                <p:cNvPr id="69" name="矩形 68"/>
                <p:cNvSpPr/>
                <p:nvPr/>
              </p:nvSpPr>
              <p:spPr>
                <a:xfrm>
                  <a:off x="655337" y="4918940"/>
                  <a:ext cx="2031325" cy="461665"/>
                </a:xfrm>
                <a:prstGeom prst="rect">
                  <a:avLst/>
                </a:prstGeom>
              </p:spPr>
              <p:txBody>
                <a:bodyPr wrap="none">
                  <a:spAutoFit/>
                </a:bodyPr>
                <a:lstStyle/>
                <a:p>
                  <a:pPr algn="ctr"/>
                  <a:r>
                    <a:rPr lang="zh-CN" altLang="en-US" sz="2400" b="1" dirty="0">
                      <a:solidFill>
                        <a:srgbClr val="252525"/>
                      </a:solidFill>
                      <a:cs typeface="+mn-ea"/>
                      <a:sym typeface="+mn-lt"/>
                    </a:rPr>
                    <a:t>攻击性的言语</a:t>
                  </a:r>
                  <a:endParaRPr lang="zh-CN" altLang="en-US" sz="2400" b="1" dirty="0">
                    <a:solidFill>
                      <a:srgbClr val="252525"/>
                    </a:solidFill>
                    <a:effectLst/>
                    <a:cs typeface="+mn-ea"/>
                    <a:sym typeface="+mn-lt"/>
                  </a:endParaRPr>
                </a:p>
              </p:txBody>
            </p:sp>
            <p:sp>
              <p:nvSpPr>
                <p:cNvPr id="70" name="文本框 69"/>
                <p:cNvSpPr txBox="1"/>
                <p:nvPr/>
              </p:nvSpPr>
              <p:spPr>
                <a:xfrm>
                  <a:off x="664157" y="5386080"/>
                  <a:ext cx="4561456" cy="395541"/>
                </a:xfrm>
                <a:prstGeom prst="roundRect">
                  <a:avLst>
                    <a:gd name="adj" fmla="val 6852"/>
                  </a:avLst>
                </a:prstGeom>
                <a:noFill/>
                <a:ln>
                  <a:noFill/>
                </a:ln>
              </p:spPr>
              <p:txBody>
                <a:bodyPr wrap="square" rtlCol="0">
                  <a:spAutoFit/>
                </a:bodyPr>
                <a:lstStyle/>
                <a:p>
                  <a:pPr algn="just">
                    <a:lnSpc>
                      <a:spcPct val="130000"/>
                    </a:lnSpc>
                  </a:pPr>
                  <a:r>
                    <a:rPr lang="zh-CN" altLang="en-US" sz="1600" dirty="0"/>
                    <a:t>取笑别人花名、嘲笑别人身型或背景、言语斥责</a:t>
                  </a:r>
                  <a:endParaRPr lang="zh-CN" altLang="en-US" sz="1400" dirty="0">
                    <a:solidFill>
                      <a:schemeClr val="tx1">
                        <a:lumMod val="75000"/>
                        <a:lumOff val="25000"/>
                      </a:schemeClr>
                    </a:solidFill>
                    <a:cs typeface="+mn-ea"/>
                    <a:sym typeface="+mn-lt"/>
                  </a:endParaRPr>
                </a:p>
              </p:txBody>
            </p:sp>
          </p:grpSp>
          <p:pic>
            <p:nvPicPr>
              <p:cNvPr id="6" name="图片 5"/>
              <p:cNvPicPr>
                <a:picLocks noChangeAspect="1"/>
              </p:cNvPicPr>
              <p:nvPr/>
            </p:nvPicPr>
            <p:blipFill>
              <a:blip r:embed="rId10" cstate="email">
                <a:duotone>
                  <a:schemeClr val="accent3">
                    <a:shade val="45000"/>
                    <a:satMod val="135000"/>
                  </a:schemeClr>
                  <a:prstClr val="white"/>
                </a:duotone>
                <a:extLst>
                  <a:ext uri="{28A0092B-C50C-407E-A947-70E740481C1C}">
                    <a14:useLocalDpi xmlns:a14="http://schemas.microsoft.com/office/drawing/2010/main"/>
                  </a:ext>
                </a:extLst>
              </a:blip>
              <a:stretch>
                <a:fillRect/>
              </a:stretch>
            </p:blipFill>
            <p:spPr>
              <a:xfrm>
                <a:off x="3505376" y="1309149"/>
                <a:ext cx="684071" cy="680668"/>
              </a:xfrm>
              <a:prstGeom prst="rect">
                <a:avLst/>
              </a:prstGeom>
            </p:spPr>
          </p:pic>
        </p:grpSp>
        <p:grpSp>
          <p:nvGrpSpPr>
            <p:cNvPr id="20" name="组合 19"/>
            <p:cNvGrpSpPr/>
            <p:nvPr/>
          </p:nvGrpSpPr>
          <p:grpSpPr>
            <a:xfrm>
              <a:off x="423285" y="5550926"/>
              <a:ext cx="6428849" cy="1074537"/>
              <a:chOff x="7527904" y="1365057"/>
              <a:chExt cx="6428849" cy="1074537"/>
            </a:xfrm>
          </p:grpSpPr>
          <p:grpSp>
            <p:nvGrpSpPr>
              <p:cNvPr id="26" name="PA_组合 67"/>
              <p:cNvGrpSpPr/>
              <p:nvPr>
                <p:custDataLst>
                  <p:tags r:id="rId4"/>
                </p:custDataLst>
              </p:nvPr>
            </p:nvGrpSpPr>
            <p:grpSpPr>
              <a:xfrm>
                <a:off x="8045697" y="1365057"/>
                <a:ext cx="5911056" cy="1074537"/>
                <a:chOff x="151399" y="4918940"/>
                <a:chExt cx="5911056" cy="1074537"/>
              </a:xfrm>
            </p:grpSpPr>
            <p:sp>
              <p:nvSpPr>
                <p:cNvPr id="31" name="矩形 30"/>
                <p:cNvSpPr/>
                <p:nvPr/>
              </p:nvSpPr>
              <p:spPr>
                <a:xfrm>
                  <a:off x="162100" y="4918940"/>
                  <a:ext cx="1415772" cy="461665"/>
                </a:xfrm>
                <a:prstGeom prst="rect">
                  <a:avLst/>
                </a:prstGeom>
              </p:spPr>
              <p:txBody>
                <a:bodyPr wrap="none">
                  <a:spAutoFit/>
                </a:bodyPr>
                <a:lstStyle/>
                <a:p>
                  <a:pPr algn="ctr"/>
                  <a:r>
                    <a:rPr lang="zh-CN" altLang="en-US" sz="2400" b="1" dirty="0">
                      <a:solidFill>
                        <a:srgbClr val="252525"/>
                      </a:solidFill>
                      <a:effectLst/>
                      <a:cs typeface="+mn-ea"/>
                      <a:sym typeface="+mn-lt"/>
                    </a:rPr>
                    <a:t>网络欺凌</a:t>
                  </a:r>
                </a:p>
              </p:txBody>
            </p:sp>
            <p:sp>
              <p:nvSpPr>
                <p:cNvPr id="32" name="文本框 31"/>
                <p:cNvSpPr txBox="1"/>
                <p:nvPr/>
              </p:nvSpPr>
              <p:spPr>
                <a:xfrm>
                  <a:off x="151399" y="5386080"/>
                  <a:ext cx="5911056" cy="607397"/>
                </a:xfrm>
                <a:prstGeom prst="roundRect">
                  <a:avLst>
                    <a:gd name="adj" fmla="val 6852"/>
                  </a:avLst>
                </a:prstGeom>
                <a:noFill/>
                <a:ln>
                  <a:noFill/>
                </a:ln>
              </p:spPr>
              <p:txBody>
                <a:bodyPr wrap="square" rtlCol="0">
                  <a:spAutoFit/>
                </a:bodyPr>
                <a:lstStyle/>
                <a:p>
                  <a:r>
                    <a:rPr lang="zh-CN" altLang="en-US" sz="1600" dirty="0"/>
                    <a:t>用电邮、网页、微博、聊天室，恶意造谣发送侮辱性消息，嘲弄及中伤受害者</a:t>
                  </a:r>
                  <a:endParaRPr lang="zh-CN" altLang="zh-CN" sz="1600" dirty="0"/>
                </a:p>
              </p:txBody>
            </p:sp>
          </p:grpSp>
          <p:pic>
            <p:nvPicPr>
              <p:cNvPr id="9" name="图片 8"/>
              <p:cNvPicPr>
                <a:picLocks noChangeAspect="1"/>
              </p:cNvPicPr>
              <p:nvPr/>
            </p:nvPicPr>
            <p:blipFill>
              <a:blip r:embed="rId11" cstate="email">
                <a:duotone>
                  <a:schemeClr val="accent3">
                    <a:shade val="45000"/>
                    <a:satMod val="135000"/>
                  </a:schemeClr>
                  <a:prstClr val="white"/>
                </a:duotone>
                <a:extLst>
                  <a:ext uri="{28A0092B-C50C-407E-A947-70E740481C1C}">
                    <a14:useLocalDpi xmlns:a14="http://schemas.microsoft.com/office/drawing/2010/main"/>
                  </a:ext>
                </a:extLst>
              </a:blip>
              <a:stretch>
                <a:fillRect/>
              </a:stretch>
            </p:blipFill>
            <p:spPr>
              <a:xfrm>
                <a:off x="7527904" y="1365057"/>
                <a:ext cx="476307" cy="476307"/>
              </a:xfrm>
              <a:prstGeom prst="rect">
                <a:avLst/>
              </a:prstGeom>
            </p:spPr>
          </p:pic>
        </p:grpSp>
        <p:grpSp>
          <p:nvGrpSpPr>
            <p:cNvPr id="21" name="组合 20"/>
            <p:cNvGrpSpPr/>
            <p:nvPr/>
          </p:nvGrpSpPr>
          <p:grpSpPr>
            <a:xfrm>
              <a:off x="398775" y="4609695"/>
              <a:ext cx="6666908" cy="759116"/>
              <a:chOff x="3194056" y="4231424"/>
              <a:chExt cx="6666908" cy="759116"/>
            </a:xfrm>
          </p:grpSpPr>
          <p:grpSp>
            <p:nvGrpSpPr>
              <p:cNvPr id="71" name="PA_组合 70"/>
              <p:cNvGrpSpPr/>
              <p:nvPr>
                <p:custDataLst>
                  <p:tags r:id="rId3"/>
                </p:custDataLst>
              </p:nvPr>
            </p:nvGrpSpPr>
            <p:grpSpPr>
              <a:xfrm>
                <a:off x="3747060" y="4231424"/>
                <a:ext cx="6113904" cy="759116"/>
                <a:chOff x="169583" y="4918940"/>
                <a:chExt cx="6113904" cy="759116"/>
              </a:xfrm>
            </p:grpSpPr>
            <p:sp>
              <p:nvSpPr>
                <p:cNvPr id="72" name="矩形 71"/>
                <p:cNvSpPr/>
                <p:nvPr/>
              </p:nvSpPr>
              <p:spPr>
                <a:xfrm>
                  <a:off x="169584" y="4918940"/>
                  <a:ext cx="1107996" cy="461665"/>
                </a:xfrm>
                <a:prstGeom prst="rect">
                  <a:avLst/>
                </a:prstGeom>
              </p:spPr>
              <p:txBody>
                <a:bodyPr wrap="none">
                  <a:spAutoFit/>
                </a:bodyPr>
                <a:lstStyle/>
                <a:p>
                  <a:pPr algn="ctr"/>
                  <a:r>
                    <a:rPr lang="zh-CN" altLang="en-US" sz="2400" b="1" dirty="0">
                      <a:solidFill>
                        <a:srgbClr val="252525"/>
                      </a:solidFill>
                      <a:cs typeface="+mn-ea"/>
                      <a:sym typeface="+mn-lt"/>
                    </a:rPr>
                    <a:t>强索性</a:t>
                  </a:r>
                  <a:endParaRPr lang="zh-CN" altLang="en-US" sz="2400" b="1" dirty="0">
                    <a:solidFill>
                      <a:srgbClr val="252525"/>
                    </a:solidFill>
                    <a:effectLst/>
                    <a:cs typeface="+mn-ea"/>
                    <a:sym typeface="+mn-lt"/>
                  </a:endParaRPr>
                </a:p>
              </p:txBody>
            </p:sp>
            <p:sp>
              <p:nvSpPr>
                <p:cNvPr id="73" name="文本框 72"/>
                <p:cNvSpPr txBox="1"/>
                <p:nvPr/>
              </p:nvSpPr>
              <p:spPr>
                <a:xfrm>
                  <a:off x="169583" y="5282515"/>
                  <a:ext cx="6113904" cy="395541"/>
                </a:xfrm>
                <a:prstGeom prst="roundRect">
                  <a:avLst>
                    <a:gd name="adj" fmla="val 6852"/>
                  </a:avLst>
                </a:prstGeom>
                <a:noFill/>
                <a:ln>
                  <a:noFill/>
                </a:ln>
              </p:spPr>
              <p:txBody>
                <a:bodyPr wrap="square" rtlCol="0">
                  <a:spAutoFit/>
                </a:bodyPr>
                <a:lstStyle/>
                <a:p>
                  <a:pPr algn="just">
                    <a:lnSpc>
                      <a:spcPct val="130000"/>
                    </a:lnSpc>
                  </a:pPr>
                  <a:r>
                    <a:rPr lang="zh-CN" altLang="en-US" sz="1600" dirty="0"/>
                    <a:t>刻意强取或收藏他人之物品或以威吓方法去强迫别人为自己服务</a:t>
                  </a:r>
                  <a:endParaRPr lang="zh-CN" altLang="en-US" sz="1400" dirty="0">
                    <a:solidFill>
                      <a:schemeClr val="tx1">
                        <a:lumMod val="75000"/>
                        <a:lumOff val="25000"/>
                      </a:schemeClr>
                    </a:solidFill>
                    <a:cs typeface="+mn-ea"/>
                    <a:sym typeface="+mn-lt"/>
                  </a:endParaRPr>
                </a:p>
              </p:txBody>
            </p:sp>
          </p:grpSp>
          <p:pic>
            <p:nvPicPr>
              <p:cNvPr id="11" name="图片 10"/>
              <p:cNvPicPr>
                <a:picLocks noChangeAspect="1"/>
              </p:cNvPicPr>
              <p:nvPr/>
            </p:nvPicPr>
            <p:blipFill>
              <a:blip r:embed="rId12" cstate="email">
                <a:duotone>
                  <a:schemeClr val="accent3">
                    <a:shade val="45000"/>
                    <a:satMod val="135000"/>
                  </a:schemeClr>
                  <a:prstClr val="white"/>
                </a:duotone>
                <a:extLst>
                  <a:ext uri="{28A0092B-C50C-407E-A947-70E740481C1C}">
                    <a14:useLocalDpi xmlns:a14="http://schemas.microsoft.com/office/drawing/2010/main"/>
                  </a:ext>
                </a:extLst>
              </a:blip>
              <a:stretch>
                <a:fillRect/>
              </a:stretch>
            </p:blipFill>
            <p:spPr>
              <a:xfrm>
                <a:off x="3194056" y="4231424"/>
                <a:ext cx="500818" cy="500818"/>
              </a:xfrm>
              <a:prstGeom prst="rect">
                <a:avLst/>
              </a:prstGeom>
            </p:spPr>
          </p:pic>
        </p:grpSp>
        <p:grpSp>
          <p:nvGrpSpPr>
            <p:cNvPr id="17" name="组合 16"/>
            <p:cNvGrpSpPr/>
            <p:nvPr/>
          </p:nvGrpSpPr>
          <p:grpSpPr>
            <a:xfrm>
              <a:off x="374257" y="3560126"/>
              <a:ext cx="6704241" cy="810713"/>
              <a:chOff x="321561" y="4248095"/>
              <a:chExt cx="6704241" cy="810713"/>
            </a:xfrm>
          </p:grpSpPr>
          <p:grpSp>
            <p:nvGrpSpPr>
              <p:cNvPr id="12" name="PA_组合 11"/>
              <p:cNvGrpSpPr/>
              <p:nvPr>
                <p:custDataLst>
                  <p:tags r:id="rId2"/>
                </p:custDataLst>
              </p:nvPr>
            </p:nvGrpSpPr>
            <p:grpSpPr>
              <a:xfrm>
                <a:off x="854450" y="4269164"/>
                <a:ext cx="6171352" cy="789644"/>
                <a:chOff x="812819" y="4918940"/>
                <a:chExt cx="6171352" cy="789644"/>
              </a:xfrm>
            </p:grpSpPr>
            <p:sp>
              <p:nvSpPr>
                <p:cNvPr id="13" name="矩形 12"/>
                <p:cNvSpPr/>
                <p:nvPr/>
              </p:nvSpPr>
              <p:spPr>
                <a:xfrm>
                  <a:off x="857453" y="4918940"/>
                  <a:ext cx="1415772" cy="461665"/>
                </a:xfrm>
                <a:prstGeom prst="rect">
                  <a:avLst/>
                </a:prstGeom>
              </p:spPr>
              <p:txBody>
                <a:bodyPr wrap="none">
                  <a:spAutoFit/>
                </a:bodyPr>
                <a:lstStyle/>
                <a:p>
                  <a:pPr algn="ctr"/>
                  <a:r>
                    <a:rPr lang="zh-CN" altLang="en-US" sz="2400" b="1" dirty="0">
                      <a:solidFill>
                        <a:srgbClr val="252525"/>
                      </a:solidFill>
                      <a:cs typeface="+mn-ea"/>
                      <a:sym typeface="+mn-lt"/>
                    </a:rPr>
                    <a:t>排挤孤立</a:t>
                  </a:r>
                  <a:endParaRPr lang="zh-CN" altLang="en-US" sz="2400" b="1" dirty="0">
                    <a:solidFill>
                      <a:srgbClr val="252525"/>
                    </a:solidFill>
                    <a:effectLst/>
                    <a:cs typeface="+mn-ea"/>
                    <a:sym typeface="+mn-lt"/>
                  </a:endParaRPr>
                </a:p>
              </p:txBody>
            </p:sp>
            <p:sp>
              <p:nvSpPr>
                <p:cNvPr id="14" name="文本框 13"/>
                <p:cNvSpPr txBox="1"/>
                <p:nvPr/>
              </p:nvSpPr>
              <p:spPr>
                <a:xfrm>
                  <a:off x="812819" y="5313043"/>
                  <a:ext cx="6171352" cy="395541"/>
                </a:xfrm>
                <a:prstGeom prst="roundRect">
                  <a:avLst>
                    <a:gd name="adj" fmla="val 6852"/>
                  </a:avLst>
                </a:prstGeom>
                <a:noFill/>
                <a:ln>
                  <a:noFill/>
                </a:ln>
              </p:spPr>
              <p:txBody>
                <a:bodyPr wrap="square" rtlCol="0">
                  <a:spAutoFit/>
                </a:bodyPr>
                <a:lstStyle/>
                <a:p>
                  <a:pPr algn="just">
                    <a:lnSpc>
                      <a:spcPct val="130000"/>
                    </a:lnSpc>
                  </a:pPr>
                  <a:r>
                    <a:rPr lang="zh-CN" altLang="en-US" sz="1600" dirty="0"/>
                    <a:t>故意无视别人存在、联合起来排挤人、恐吓人不要与某人玩耍</a:t>
                  </a:r>
                  <a:endParaRPr lang="zh-CN" altLang="en-US" sz="1400" dirty="0">
                    <a:solidFill>
                      <a:schemeClr val="tx1">
                        <a:lumMod val="75000"/>
                        <a:lumOff val="25000"/>
                      </a:schemeClr>
                    </a:solidFill>
                    <a:cs typeface="+mn-ea"/>
                    <a:sym typeface="+mn-lt"/>
                  </a:endParaRPr>
                </a:p>
              </p:txBody>
            </p:sp>
          </p:grpSp>
          <p:pic>
            <p:nvPicPr>
              <p:cNvPr id="16" name="图片 15"/>
              <p:cNvPicPr>
                <a:picLocks noChangeAspect="1"/>
              </p:cNvPicPr>
              <p:nvPr/>
            </p:nvPicPr>
            <p:blipFill>
              <a:blip r:embed="rId13" cstate="email">
                <a:duotone>
                  <a:schemeClr val="accent3">
                    <a:shade val="45000"/>
                    <a:satMod val="135000"/>
                  </a:schemeClr>
                  <a:prstClr val="white"/>
                </a:duotone>
                <a:extLst>
                  <a:ext uri="{28A0092B-C50C-407E-A947-70E740481C1C}">
                    <a14:useLocalDpi xmlns:a14="http://schemas.microsoft.com/office/drawing/2010/main"/>
                  </a:ext>
                </a:extLst>
              </a:blip>
              <a:stretch>
                <a:fillRect/>
              </a:stretch>
            </p:blipFill>
            <p:spPr>
              <a:xfrm>
                <a:off x="321561" y="4248095"/>
                <a:ext cx="503801" cy="503801"/>
              </a:xfrm>
              <a:prstGeom prst="rect">
                <a:avLst/>
              </a:prstGeom>
            </p:spPr>
          </p:pic>
        </p:grpSp>
      </p:grpSp>
      <p:grpSp>
        <p:nvGrpSpPr>
          <p:cNvPr id="41" name="组合 40"/>
          <p:cNvGrpSpPr/>
          <p:nvPr/>
        </p:nvGrpSpPr>
        <p:grpSpPr>
          <a:xfrm>
            <a:off x="88118" y="353060"/>
            <a:ext cx="4004009" cy="5950442"/>
            <a:chOff x="8722534" y="1711915"/>
            <a:chExt cx="2789486" cy="4145514"/>
          </a:xfrm>
        </p:grpSpPr>
        <p:sp>
          <p:nvSpPr>
            <p:cNvPr id="22" name="文本框 21"/>
            <p:cNvSpPr txBox="1"/>
            <p:nvPr/>
          </p:nvSpPr>
          <p:spPr>
            <a:xfrm>
              <a:off x="8898240" y="4635237"/>
              <a:ext cx="2418789" cy="1222192"/>
            </a:xfrm>
            <a:prstGeom prst="rect">
              <a:avLst/>
            </a:prstGeom>
            <a:noFill/>
          </p:spPr>
          <p:txBody>
            <a:bodyPr wrap="square" rtlCol="0">
              <a:spAutoFit/>
            </a:bodyPr>
            <a:lstStyle/>
            <a:p>
              <a:pPr algn="just"/>
              <a:r>
                <a:rPr lang="zh-CN" altLang="en-US">
                  <a:solidFill>
                    <a:schemeClr val="tx1"/>
                  </a:solidFill>
                </a:rPr>
                <a:t>如果有上述任何一条就很有可能已经是校园欺凌事件了</a:t>
              </a:r>
            </a:p>
            <a:p>
              <a:pPr algn="just"/>
              <a:endParaRPr lang="zh-CN" altLang="en-US">
                <a:solidFill>
                  <a:schemeClr val="tx1"/>
                </a:solidFill>
              </a:endParaRPr>
            </a:p>
            <a:p>
              <a:pPr algn="just"/>
              <a:r>
                <a:rPr lang="zh-CN" altLang="en-US">
                  <a:solidFill>
                    <a:schemeClr val="tx1"/>
                  </a:solidFill>
                </a:rPr>
                <a:t>同时社工和教师也应该及时介入</a:t>
              </a:r>
            </a:p>
            <a:p>
              <a:pPr algn="just"/>
              <a:endParaRPr lang="zh-CN" altLang="en-US">
                <a:solidFill>
                  <a:schemeClr val="tx1"/>
                </a:solidFill>
              </a:endParaRPr>
            </a:p>
            <a:p>
              <a:pPr algn="just"/>
              <a:r>
                <a:rPr lang="zh-CN" altLang="en-US">
                  <a:solidFill>
                    <a:schemeClr val="tx1"/>
                  </a:solidFill>
                </a:rPr>
                <a:t>让欺凌事件在萌发期就被遏制</a:t>
              </a:r>
              <a:endParaRPr lang="zh-CN" altLang="en-US" dirty="0">
                <a:solidFill>
                  <a:schemeClr val="tx1"/>
                </a:solidFill>
              </a:endParaRPr>
            </a:p>
          </p:txBody>
        </p:sp>
        <p:pic>
          <p:nvPicPr>
            <p:cNvPr id="39" name="图片 38"/>
            <p:cNvPicPr>
              <a:picLocks noChangeAspect="1"/>
            </p:cNvPicPr>
            <p:nvPr/>
          </p:nvPicPr>
          <p:blipFill rotWithShape="1">
            <a:blip r:embed="rId14" cstate="email">
              <a:extLst>
                <a:ext uri="{BEBA8EAE-BF5A-486C-A8C5-ECC9F3942E4B}">
                  <a14:imgProps xmlns:a14="http://schemas.microsoft.com/office/drawing/2010/main">
                    <a14:imgLayer>
                      <a14:imgEffect>
                        <a14:artisticCutout/>
                      </a14:imgEffect>
                    </a14:imgLayer>
                  </a14:imgProps>
                </a:ext>
                <a:ext uri="{28A0092B-C50C-407E-A947-70E740481C1C}">
                  <a14:useLocalDpi xmlns:a14="http://schemas.microsoft.com/office/drawing/2010/main"/>
                </a:ext>
              </a:extLst>
            </a:blip>
            <a:srcRect/>
            <a:stretch>
              <a:fillRect/>
            </a:stretch>
          </p:blipFill>
          <p:spPr>
            <a:xfrm>
              <a:off x="8722534" y="1711915"/>
              <a:ext cx="2789486" cy="2229635"/>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slow" p14:dur="1500" advTm="1000">
        <p:random/>
      </p:transition>
    </mc:Choice>
    <mc:Fallback xmlns="">
      <p:transition spd="slow" advTm="1000">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组合 17"/>
          <p:cNvGrpSpPr/>
          <p:nvPr/>
        </p:nvGrpSpPr>
        <p:grpSpPr>
          <a:xfrm>
            <a:off x="3603982" y="2875002"/>
            <a:ext cx="5200375" cy="1107996"/>
            <a:chOff x="3522193" y="2893913"/>
            <a:chExt cx="5200375" cy="1107996"/>
          </a:xfrm>
        </p:grpSpPr>
        <p:sp>
          <p:nvSpPr>
            <p:cNvPr id="53" name="文本框 52"/>
            <p:cNvSpPr txBox="1"/>
            <p:nvPr/>
          </p:nvSpPr>
          <p:spPr>
            <a:xfrm>
              <a:off x="3522193" y="2893913"/>
              <a:ext cx="1290644" cy="1107996"/>
            </a:xfrm>
            <a:prstGeom prst="rect">
              <a:avLst/>
            </a:prstGeom>
            <a:noFill/>
          </p:spPr>
          <p:txBody>
            <a:bodyPr wrap="square" rtlCol="0">
              <a:spAutoFit/>
            </a:bodyPr>
            <a:lstStyle>
              <a:defPPr>
                <a:defRPr lang="zh-CN"/>
              </a:defPPr>
              <a:lvl1pPr algn="just">
                <a:defRPr sz="9600">
                  <a:solidFill>
                    <a:schemeClr val="tx1">
                      <a:lumMod val="75000"/>
                      <a:lumOff val="25000"/>
                    </a:schemeClr>
                  </a:solidFill>
                  <a:latin typeface="Aharoni" panose="02010803020104030203" pitchFamily="2" charset="-79"/>
                  <a:ea typeface="LiHei Pro" panose="02010601030101010101" pitchFamily="2" charset="-122"/>
                  <a:cs typeface="Aharoni" panose="02010803020104030203" pitchFamily="2" charset="-79"/>
                </a:defRPr>
              </a:lvl1pPr>
            </a:lstStyle>
            <a:p>
              <a:r>
                <a:rPr lang="en-US" altLang="zh-CN" sz="6600">
                  <a:solidFill>
                    <a:schemeClr val="tx1"/>
                  </a:solidFill>
                  <a:latin typeface="+mn-lt"/>
                  <a:ea typeface="+mn-ea"/>
                  <a:cs typeface="+mn-ea"/>
                  <a:sym typeface="+mn-lt"/>
                </a:rPr>
                <a:t>03</a:t>
              </a:r>
              <a:endParaRPr lang="en-US" altLang="zh-CN" sz="6600" dirty="0">
                <a:solidFill>
                  <a:schemeClr val="tx1"/>
                </a:solidFill>
                <a:latin typeface="+mn-lt"/>
                <a:ea typeface="+mn-ea"/>
                <a:cs typeface="+mn-ea"/>
                <a:sym typeface="+mn-lt"/>
              </a:endParaRPr>
            </a:p>
          </p:txBody>
        </p:sp>
        <p:sp>
          <p:nvSpPr>
            <p:cNvPr id="65" name="矩形 64"/>
            <p:cNvSpPr/>
            <p:nvPr/>
          </p:nvSpPr>
          <p:spPr>
            <a:xfrm>
              <a:off x="4947175" y="3117625"/>
              <a:ext cx="3775393" cy="707886"/>
            </a:xfrm>
            <a:prstGeom prst="rect">
              <a:avLst/>
            </a:prstGeom>
          </p:spPr>
          <p:txBody>
            <a:bodyPr wrap="none">
              <a:spAutoFit/>
            </a:bodyPr>
            <a:lstStyle/>
            <a:p>
              <a:pPr algn="ctr"/>
              <a:r>
                <a:rPr lang="zh-CN" altLang="en-US" sz="4000" b="1" dirty="0">
                  <a:solidFill>
                    <a:schemeClr val="tx1"/>
                  </a:solidFill>
                  <a:cs typeface="+mn-ea"/>
                  <a:sym typeface="+mn-lt"/>
                </a:rPr>
                <a:t>校园欺凌的特点</a:t>
              </a:r>
            </a:p>
          </p:txBody>
        </p:sp>
      </p:grpSp>
      <p:sp>
        <p:nvSpPr>
          <p:cNvPr id="6" name="PA_任意多边形 5"/>
          <p:cNvSpPr/>
          <p:nvPr>
            <p:custDataLst>
              <p:tags r:id="rId1"/>
            </p:custDataLst>
          </p:nvPr>
        </p:nvSpPr>
        <p:spPr>
          <a:xfrm>
            <a:off x="88900" y="1849148"/>
            <a:ext cx="12065000" cy="3484852"/>
          </a:xfrm>
          <a:custGeom>
            <a:avLst/>
            <a:gdLst>
              <a:gd name="connsiteX0" fmla="*/ 0 w 12065000"/>
              <a:gd name="connsiteY0" fmla="*/ 3345152 h 3484852"/>
              <a:gd name="connsiteX1" fmla="*/ 1168400 w 12065000"/>
              <a:gd name="connsiteY1" fmla="*/ 1656052 h 3484852"/>
              <a:gd name="connsiteX2" fmla="*/ 4089400 w 12065000"/>
              <a:gd name="connsiteY2" fmla="*/ 5052 h 3484852"/>
              <a:gd name="connsiteX3" fmla="*/ 8877300 w 12065000"/>
              <a:gd name="connsiteY3" fmla="*/ 1224252 h 3484852"/>
              <a:gd name="connsiteX4" fmla="*/ 12065000 w 12065000"/>
              <a:gd name="connsiteY4" fmla="*/ 3484852 h 34848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65000" h="3484852">
                <a:moveTo>
                  <a:pt x="0" y="3345152"/>
                </a:moveTo>
                <a:cubicBezTo>
                  <a:pt x="243416" y="2778943"/>
                  <a:pt x="486833" y="2212735"/>
                  <a:pt x="1168400" y="1656052"/>
                </a:cubicBezTo>
                <a:cubicBezTo>
                  <a:pt x="1849967" y="1099369"/>
                  <a:pt x="2804583" y="77019"/>
                  <a:pt x="4089400" y="5052"/>
                </a:cubicBezTo>
                <a:cubicBezTo>
                  <a:pt x="5374217" y="-66915"/>
                  <a:pt x="7548033" y="644285"/>
                  <a:pt x="8877300" y="1224252"/>
                </a:cubicBezTo>
                <a:cubicBezTo>
                  <a:pt x="10206567" y="1804219"/>
                  <a:pt x="11135783" y="2644535"/>
                  <a:pt x="12065000" y="3484852"/>
                </a:cubicBezTo>
              </a:path>
            </a:pathLst>
          </a:cu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PA_任意多边形 7"/>
          <p:cNvSpPr/>
          <p:nvPr>
            <p:custDataLst>
              <p:tags r:id="rId2"/>
            </p:custDataLst>
          </p:nvPr>
        </p:nvSpPr>
        <p:spPr>
          <a:xfrm>
            <a:off x="50800" y="1710224"/>
            <a:ext cx="12141200" cy="3255477"/>
          </a:xfrm>
          <a:custGeom>
            <a:avLst/>
            <a:gdLst>
              <a:gd name="connsiteX0" fmla="*/ 0 w 12141200"/>
              <a:gd name="connsiteY0" fmla="*/ 563076 h 3255477"/>
              <a:gd name="connsiteX1" fmla="*/ 2032000 w 12141200"/>
              <a:gd name="connsiteY1" fmla="*/ 3255476 h 3255477"/>
              <a:gd name="connsiteX2" fmla="*/ 3822700 w 12141200"/>
              <a:gd name="connsiteY2" fmla="*/ 575776 h 3255477"/>
              <a:gd name="connsiteX3" fmla="*/ 5956300 w 12141200"/>
              <a:gd name="connsiteY3" fmla="*/ 207476 h 3255477"/>
              <a:gd name="connsiteX4" fmla="*/ 12141200 w 12141200"/>
              <a:gd name="connsiteY4" fmla="*/ 3141176 h 32554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41200" h="3255477">
                <a:moveTo>
                  <a:pt x="0" y="563076"/>
                </a:moveTo>
                <a:cubicBezTo>
                  <a:pt x="697441" y="1908217"/>
                  <a:pt x="1394883" y="3253359"/>
                  <a:pt x="2032000" y="3255476"/>
                </a:cubicBezTo>
                <a:cubicBezTo>
                  <a:pt x="2669117" y="3257593"/>
                  <a:pt x="3168650" y="1083776"/>
                  <a:pt x="3822700" y="575776"/>
                </a:cubicBezTo>
                <a:cubicBezTo>
                  <a:pt x="4476750" y="67776"/>
                  <a:pt x="4569883" y="-220091"/>
                  <a:pt x="5956300" y="207476"/>
                </a:cubicBezTo>
                <a:cubicBezTo>
                  <a:pt x="7342717" y="635043"/>
                  <a:pt x="9741958" y="1888109"/>
                  <a:pt x="12141200" y="3141176"/>
                </a:cubicBezTo>
              </a:path>
            </a:pathLst>
          </a:cu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1000">
        <p:random/>
      </p:transition>
    </mc:Choice>
    <mc:Fallback xmlns="">
      <p:transition spd="slow" advTm="1000">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08610" y="527685"/>
            <a:ext cx="11593830" cy="6151245"/>
          </a:xfrm>
          <a:prstGeom prst="rect">
            <a:avLst/>
          </a:prstGeom>
          <a:solidFill>
            <a:srgbClr val="FCF6E6">
              <a:alpha val="73000"/>
            </a:srgbClr>
          </a:solid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ot="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nvGrpSpPr>
          <p:cNvPr id="24" name="组合 23"/>
          <p:cNvGrpSpPr/>
          <p:nvPr/>
        </p:nvGrpSpPr>
        <p:grpSpPr>
          <a:xfrm>
            <a:off x="-1047614" y="467042"/>
            <a:ext cx="4980648" cy="707886"/>
            <a:chOff x="6831800" y="282655"/>
            <a:chExt cx="4980648" cy="707886"/>
          </a:xfrm>
        </p:grpSpPr>
        <p:sp>
          <p:nvSpPr>
            <p:cNvPr id="91" name="文本框 90"/>
            <p:cNvSpPr txBox="1"/>
            <p:nvPr/>
          </p:nvSpPr>
          <p:spPr>
            <a:xfrm>
              <a:off x="6831800" y="282655"/>
              <a:ext cx="4980648" cy="707886"/>
            </a:xfrm>
            <a:prstGeom prst="rect">
              <a:avLst/>
            </a:prstGeom>
            <a:noFill/>
          </p:spPr>
          <p:txBody>
            <a:bodyPr wrap="square" rtlCol="0">
              <a:spAutoFit/>
            </a:bodyPr>
            <a:lstStyle/>
            <a:p>
              <a:pPr algn="r"/>
              <a:r>
                <a:rPr lang="zh-CN" altLang="en-US" sz="4000" b="1" dirty="0">
                  <a:solidFill>
                    <a:schemeClr val="tx1"/>
                  </a:solidFill>
                  <a:cs typeface="+mn-ea"/>
                  <a:sym typeface="+mn-lt"/>
                </a:rPr>
                <a:t>校园欺凌的特点</a:t>
              </a:r>
            </a:p>
          </p:txBody>
        </p:sp>
        <p:cxnSp>
          <p:nvCxnSpPr>
            <p:cNvPr id="32" name="直接连接符 31"/>
            <p:cNvCxnSpPr/>
            <p:nvPr/>
          </p:nvCxnSpPr>
          <p:spPr>
            <a:xfrm>
              <a:off x="10681110" y="990541"/>
              <a:ext cx="1035212" cy="0"/>
            </a:xfrm>
            <a:prstGeom prst="line">
              <a:avLst/>
            </a:prstGeom>
            <a:ln w="28575">
              <a:solidFill>
                <a:srgbClr val="A50705"/>
              </a:solidFill>
            </a:ln>
          </p:spPr>
          <p:style>
            <a:lnRef idx="1">
              <a:schemeClr val="accent1"/>
            </a:lnRef>
            <a:fillRef idx="0">
              <a:schemeClr val="accent1"/>
            </a:fillRef>
            <a:effectRef idx="0">
              <a:schemeClr val="accent1"/>
            </a:effectRef>
            <a:fontRef idx="minor">
              <a:schemeClr val="tx1"/>
            </a:fontRef>
          </p:style>
        </p:cxnSp>
      </p:grpSp>
      <p:grpSp>
        <p:nvGrpSpPr>
          <p:cNvPr id="17" name="组合 16"/>
          <p:cNvGrpSpPr/>
          <p:nvPr/>
        </p:nvGrpSpPr>
        <p:grpSpPr>
          <a:xfrm>
            <a:off x="519000" y="3226723"/>
            <a:ext cx="3068938" cy="2635442"/>
            <a:chOff x="509475" y="3599731"/>
            <a:chExt cx="3068938" cy="2635442"/>
          </a:xfrm>
        </p:grpSpPr>
        <p:grpSp>
          <p:nvGrpSpPr>
            <p:cNvPr id="5" name="PA_组合 4"/>
            <p:cNvGrpSpPr/>
            <p:nvPr>
              <p:custDataLst>
                <p:tags r:id="rId2"/>
              </p:custDataLst>
            </p:nvPr>
          </p:nvGrpSpPr>
          <p:grpSpPr>
            <a:xfrm>
              <a:off x="509475" y="3605594"/>
              <a:ext cx="3068938" cy="2629579"/>
              <a:chOff x="509475" y="3620584"/>
              <a:chExt cx="3068938" cy="2629579"/>
            </a:xfrm>
          </p:grpSpPr>
          <p:sp>
            <p:nvSpPr>
              <p:cNvPr id="28" name="文本框 27"/>
              <p:cNvSpPr txBox="1"/>
              <p:nvPr/>
            </p:nvSpPr>
            <p:spPr>
              <a:xfrm>
                <a:off x="1306275" y="3620584"/>
                <a:ext cx="1348827" cy="1107996"/>
              </a:xfrm>
              <a:prstGeom prst="rect">
                <a:avLst/>
              </a:prstGeom>
              <a:noFill/>
            </p:spPr>
            <p:txBody>
              <a:bodyPr wrap="square" rtlCol="0">
                <a:spAutoFit/>
              </a:bodyPr>
              <a:lstStyle/>
              <a:p>
                <a:pPr algn="just"/>
                <a:endParaRPr lang="zh-CN" altLang="en-US" sz="6600" dirty="0">
                  <a:solidFill>
                    <a:schemeClr val="bg2">
                      <a:lumMod val="50000"/>
                    </a:schemeClr>
                  </a:solidFill>
                  <a:cs typeface="+mn-ea"/>
                  <a:sym typeface="+mn-lt"/>
                </a:endParaRPr>
              </a:p>
            </p:txBody>
          </p:sp>
          <p:grpSp>
            <p:nvGrpSpPr>
              <p:cNvPr id="103" name="组合 102"/>
              <p:cNvGrpSpPr/>
              <p:nvPr/>
            </p:nvGrpSpPr>
            <p:grpSpPr>
              <a:xfrm>
                <a:off x="509475" y="5391223"/>
                <a:ext cx="3068938" cy="858940"/>
                <a:chOff x="509475" y="5391223"/>
                <a:chExt cx="3068938" cy="858940"/>
              </a:xfrm>
            </p:grpSpPr>
            <p:sp>
              <p:nvSpPr>
                <p:cNvPr id="22" name="矩形 21"/>
                <p:cNvSpPr/>
                <p:nvPr/>
              </p:nvSpPr>
              <p:spPr>
                <a:xfrm>
                  <a:off x="1529285" y="5391223"/>
                  <a:ext cx="902812" cy="523220"/>
                </a:xfrm>
                <a:prstGeom prst="rect">
                  <a:avLst/>
                </a:prstGeom>
              </p:spPr>
              <p:txBody>
                <a:bodyPr wrap="none">
                  <a:spAutoFit/>
                </a:bodyPr>
                <a:lstStyle/>
                <a:p>
                  <a:pPr algn="ctr"/>
                  <a:r>
                    <a:rPr lang="zh-CN" altLang="en-US" sz="2800" b="1">
                      <a:solidFill>
                        <a:srgbClr val="252525"/>
                      </a:solidFill>
                      <a:cs typeface="+mn-ea"/>
                      <a:sym typeface="+mn-lt"/>
                    </a:rPr>
                    <a:t>年龄</a:t>
                  </a:r>
                  <a:endParaRPr lang="zh-CN" altLang="en-US" sz="2800" b="1" dirty="0">
                    <a:solidFill>
                      <a:srgbClr val="252525"/>
                    </a:solidFill>
                    <a:cs typeface="+mn-ea"/>
                    <a:sym typeface="+mn-lt"/>
                  </a:endParaRPr>
                </a:p>
              </p:txBody>
            </p:sp>
            <p:sp>
              <p:nvSpPr>
                <p:cNvPr id="75" name="文本框 74"/>
                <p:cNvSpPr txBox="1"/>
                <p:nvPr/>
              </p:nvSpPr>
              <p:spPr>
                <a:xfrm>
                  <a:off x="509475" y="5856420"/>
                  <a:ext cx="3068938" cy="393743"/>
                </a:xfrm>
                <a:prstGeom prst="roundRect">
                  <a:avLst>
                    <a:gd name="adj" fmla="val 6852"/>
                  </a:avLst>
                </a:prstGeom>
                <a:noFill/>
                <a:ln>
                  <a:noFill/>
                </a:ln>
              </p:spPr>
              <p:txBody>
                <a:bodyPr wrap="square" rtlCol="0">
                  <a:spAutoFit/>
                </a:bodyPr>
                <a:lstStyle/>
                <a:p>
                  <a:pPr algn="ctr">
                    <a:lnSpc>
                      <a:spcPct val="130000"/>
                    </a:lnSpc>
                  </a:pPr>
                  <a:r>
                    <a:rPr lang="zh-CN" altLang="en-US" sz="1600">
                      <a:solidFill>
                        <a:schemeClr val="tx1"/>
                      </a:solidFill>
                      <a:cs typeface="+mn-ea"/>
                      <a:sym typeface="+mn-lt"/>
                    </a:rPr>
                    <a:t>呈现低龄化趋势</a:t>
                  </a:r>
                  <a:endParaRPr lang="zh-CN" altLang="en-US" sz="1600" dirty="0">
                    <a:solidFill>
                      <a:schemeClr val="tx1"/>
                    </a:solidFill>
                    <a:cs typeface="+mn-ea"/>
                    <a:sym typeface="+mn-lt"/>
                  </a:endParaRPr>
                </a:p>
              </p:txBody>
            </p:sp>
          </p:grpSp>
        </p:grpSp>
        <p:pic>
          <p:nvPicPr>
            <p:cNvPr id="37" name="图片 36"/>
            <p:cNvPicPr>
              <a:picLocks noChangeAspect="1"/>
            </p:cNvPicPr>
            <p:nvPr/>
          </p:nvPicPr>
          <p:blipFill rotWithShape="1">
            <a:blip r:embed="rId5" cstate="email">
              <a:extLst>
                <a:ext uri="{28A0092B-C50C-407E-A947-70E740481C1C}">
                  <a14:useLocalDpi xmlns:a14="http://schemas.microsoft.com/office/drawing/2010/main"/>
                </a:ext>
              </a:extLst>
            </a:blip>
            <a:srcRect/>
            <a:stretch>
              <a:fillRect/>
            </a:stretch>
          </p:blipFill>
          <p:spPr>
            <a:xfrm flipH="1">
              <a:off x="1196704" y="3599731"/>
              <a:ext cx="1928460" cy="1713544"/>
            </a:xfrm>
            <a:prstGeom prst="rect">
              <a:avLst/>
            </a:prstGeom>
          </p:spPr>
        </p:pic>
      </p:grpSp>
      <p:grpSp>
        <p:nvGrpSpPr>
          <p:cNvPr id="20" name="组合 19"/>
          <p:cNvGrpSpPr/>
          <p:nvPr/>
        </p:nvGrpSpPr>
        <p:grpSpPr>
          <a:xfrm>
            <a:off x="4663325" y="3249654"/>
            <a:ext cx="3068938" cy="2632831"/>
            <a:chOff x="4663325" y="3602342"/>
            <a:chExt cx="3068938" cy="2632831"/>
          </a:xfrm>
        </p:grpSpPr>
        <p:grpSp>
          <p:nvGrpSpPr>
            <p:cNvPr id="3" name="组合 2"/>
            <p:cNvGrpSpPr/>
            <p:nvPr/>
          </p:nvGrpSpPr>
          <p:grpSpPr>
            <a:xfrm>
              <a:off x="4663325" y="5366329"/>
              <a:ext cx="3068938" cy="868844"/>
              <a:chOff x="4629862" y="4918940"/>
              <a:chExt cx="3068938" cy="868844"/>
            </a:xfrm>
          </p:grpSpPr>
          <p:sp>
            <p:nvSpPr>
              <p:cNvPr id="78" name="矩形 77"/>
              <p:cNvSpPr/>
              <p:nvPr/>
            </p:nvSpPr>
            <p:spPr>
              <a:xfrm>
                <a:off x="5620328" y="4918940"/>
                <a:ext cx="902812" cy="523220"/>
              </a:xfrm>
              <a:prstGeom prst="rect">
                <a:avLst/>
              </a:prstGeom>
            </p:spPr>
            <p:txBody>
              <a:bodyPr wrap="none">
                <a:spAutoFit/>
              </a:bodyPr>
              <a:lstStyle/>
              <a:p>
                <a:pPr algn="ctr"/>
                <a:r>
                  <a:rPr lang="zh-CN" altLang="en-US" sz="2800" b="1">
                    <a:solidFill>
                      <a:srgbClr val="252525"/>
                    </a:solidFill>
                    <a:cs typeface="+mn-ea"/>
                    <a:sym typeface="+mn-lt"/>
                  </a:rPr>
                  <a:t>性别</a:t>
                </a:r>
                <a:endParaRPr lang="zh-CN" altLang="en-US" sz="2800" b="1" dirty="0">
                  <a:solidFill>
                    <a:srgbClr val="252525"/>
                  </a:solidFill>
                  <a:cs typeface="+mn-ea"/>
                  <a:sym typeface="+mn-lt"/>
                </a:endParaRPr>
              </a:p>
            </p:txBody>
          </p:sp>
          <p:sp>
            <p:nvSpPr>
              <p:cNvPr id="80" name="文本框 79"/>
              <p:cNvSpPr txBox="1"/>
              <p:nvPr/>
            </p:nvSpPr>
            <p:spPr>
              <a:xfrm>
                <a:off x="4629862" y="5394041"/>
                <a:ext cx="3068938" cy="393743"/>
              </a:xfrm>
              <a:prstGeom prst="roundRect">
                <a:avLst>
                  <a:gd name="adj" fmla="val 6852"/>
                </a:avLst>
              </a:prstGeom>
              <a:noFill/>
              <a:ln>
                <a:noFill/>
              </a:ln>
            </p:spPr>
            <p:txBody>
              <a:bodyPr wrap="square" rtlCol="0">
                <a:spAutoFit/>
              </a:bodyPr>
              <a:lstStyle/>
              <a:p>
                <a:pPr algn="ctr">
                  <a:lnSpc>
                    <a:spcPct val="130000"/>
                  </a:lnSpc>
                </a:pPr>
                <a:r>
                  <a:rPr lang="zh-CN" altLang="en-US" sz="1600">
                    <a:solidFill>
                      <a:schemeClr val="tx1"/>
                    </a:solidFill>
                    <a:cs typeface="+mn-ea"/>
                    <a:sym typeface="+mn-lt"/>
                  </a:rPr>
                  <a:t>女生频频成为“主角”</a:t>
                </a:r>
                <a:endParaRPr lang="zh-CN" altLang="en-US" sz="1600" dirty="0">
                  <a:solidFill>
                    <a:schemeClr val="tx1"/>
                  </a:solidFill>
                  <a:cs typeface="+mn-ea"/>
                  <a:sym typeface="+mn-lt"/>
                </a:endParaRPr>
              </a:p>
            </p:txBody>
          </p:sp>
        </p:grpSp>
        <p:pic>
          <p:nvPicPr>
            <p:cNvPr id="14" name="图片 13"/>
            <p:cNvPicPr>
              <a:picLocks noChangeAspect="1"/>
            </p:cNvPicPr>
            <p:nvPr/>
          </p:nvPicPr>
          <p:blipFill rotWithShape="1">
            <a:blip r:embed="rId6" cstate="email">
              <a:extLst>
                <a:ext uri="{28A0092B-C50C-407E-A947-70E740481C1C}">
                  <a14:useLocalDpi xmlns:a14="http://schemas.microsoft.com/office/drawing/2010/main"/>
                </a:ext>
              </a:extLst>
            </a:blip>
            <a:srcRect/>
            <a:stretch>
              <a:fillRect/>
            </a:stretch>
          </p:blipFill>
          <p:spPr>
            <a:xfrm>
              <a:off x="5323260" y="3602342"/>
              <a:ext cx="1644700" cy="1710934"/>
            </a:xfrm>
            <a:prstGeom prst="rect">
              <a:avLst/>
            </a:prstGeom>
          </p:spPr>
        </p:pic>
      </p:grpSp>
      <p:grpSp>
        <p:nvGrpSpPr>
          <p:cNvPr id="21" name="组合 20"/>
          <p:cNvGrpSpPr/>
          <p:nvPr/>
        </p:nvGrpSpPr>
        <p:grpSpPr>
          <a:xfrm>
            <a:off x="8939716" y="3002574"/>
            <a:ext cx="2484498" cy="3378616"/>
            <a:chOff x="8939716" y="3355262"/>
            <a:chExt cx="2484498" cy="3378616"/>
          </a:xfrm>
        </p:grpSpPr>
        <p:grpSp>
          <p:nvGrpSpPr>
            <p:cNvPr id="2" name="PA_组合 1"/>
            <p:cNvGrpSpPr/>
            <p:nvPr>
              <p:custDataLst>
                <p:tags r:id="rId1"/>
              </p:custDataLst>
            </p:nvPr>
          </p:nvGrpSpPr>
          <p:grpSpPr>
            <a:xfrm>
              <a:off x="8939716" y="5318210"/>
              <a:ext cx="2484498" cy="1415668"/>
              <a:chOff x="8939716" y="5333200"/>
              <a:chExt cx="2484498" cy="1415668"/>
            </a:xfrm>
          </p:grpSpPr>
          <p:sp>
            <p:nvSpPr>
              <p:cNvPr id="82" name="矩形 81"/>
              <p:cNvSpPr/>
              <p:nvPr/>
            </p:nvSpPr>
            <p:spPr>
              <a:xfrm>
                <a:off x="9778298" y="5333200"/>
                <a:ext cx="902812" cy="523220"/>
              </a:xfrm>
              <a:prstGeom prst="rect">
                <a:avLst/>
              </a:prstGeom>
            </p:spPr>
            <p:txBody>
              <a:bodyPr wrap="none">
                <a:spAutoFit/>
              </a:bodyPr>
              <a:lstStyle/>
              <a:p>
                <a:pPr algn="ctr"/>
                <a:r>
                  <a:rPr lang="zh-CN" altLang="en-US" sz="2800" b="1">
                    <a:solidFill>
                      <a:srgbClr val="252525"/>
                    </a:solidFill>
                    <a:cs typeface="+mn-ea"/>
                    <a:sym typeface="+mn-lt"/>
                  </a:rPr>
                  <a:t>地区</a:t>
                </a:r>
                <a:endParaRPr lang="zh-CN" altLang="en-US" sz="2800" b="1" dirty="0">
                  <a:solidFill>
                    <a:srgbClr val="252525"/>
                  </a:solidFill>
                  <a:cs typeface="+mn-ea"/>
                  <a:sym typeface="+mn-lt"/>
                </a:endParaRPr>
              </a:p>
            </p:txBody>
          </p:sp>
          <p:sp>
            <p:nvSpPr>
              <p:cNvPr id="84" name="文本框 83"/>
              <p:cNvSpPr txBox="1"/>
              <p:nvPr/>
            </p:nvSpPr>
            <p:spPr>
              <a:xfrm>
                <a:off x="8939716" y="5780229"/>
                <a:ext cx="2484498" cy="968639"/>
              </a:xfrm>
              <a:prstGeom prst="roundRect">
                <a:avLst>
                  <a:gd name="adj" fmla="val 6852"/>
                </a:avLst>
              </a:prstGeom>
              <a:noFill/>
              <a:ln>
                <a:noFill/>
              </a:ln>
            </p:spPr>
            <p:txBody>
              <a:bodyPr wrap="square" rtlCol="0">
                <a:spAutoFit/>
              </a:bodyPr>
              <a:lstStyle/>
              <a:p>
                <a:pPr algn="ctr">
                  <a:lnSpc>
                    <a:spcPct val="130000"/>
                  </a:lnSpc>
                </a:pPr>
                <a:r>
                  <a:rPr lang="zh-CN" altLang="en-US" sz="1400">
                    <a:solidFill>
                      <a:schemeClr val="tx1"/>
                    </a:solidFill>
                    <a:cs typeface="+mn-ea"/>
                    <a:sym typeface="+mn-lt"/>
                  </a:rPr>
                  <a:t>流动、留守儿童密集的地方欺凌事件往往呈高发态势</a:t>
                </a:r>
              </a:p>
              <a:p>
                <a:pPr algn="ctr">
                  <a:lnSpc>
                    <a:spcPct val="130000"/>
                  </a:lnSpc>
                </a:pPr>
                <a:r>
                  <a:rPr lang="zh-CN" altLang="en-US" sz="1400">
                    <a:solidFill>
                      <a:schemeClr val="tx1"/>
                    </a:solidFill>
                    <a:cs typeface="+mn-ea"/>
                    <a:sym typeface="+mn-lt"/>
                  </a:rPr>
                  <a:t>比如城乡结合部学校</a:t>
                </a:r>
                <a:endParaRPr lang="zh-CN" altLang="en-US" sz="1400" dirty="0">
                  <a:solidFill>
                    <a:schemeClr val="tx1"/>
                  </a:solidFill>
                  <a:cs typeface="+mn-ea"/>
                  <a:sym typeface="+mn-lt"/>
                </a:endParaRPr>
              </a:p>
            </p:txBody>
          </p:sp>
        </p:grpSp>
        <p:pic>
          <p:nvPicPr>
            <p:cNvPr id="16" name="图片 15"/>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8939716" y="3355262"/>
              <a:ext cx="2253972" cy="1985642"/>
            </a:xfrm>
            <a:prstGeom prst="rect">
              <a:avLst/>
            </a:prstGeom>
          </p:spPr>
        </p:pic>
      </p:grpSp>
      <p:sp>
        <p:nvSpPr>
          <p:cNvPr id="23" name="矩形 22"/>
          <p:cNvSpPr/>
          <p:nvPr/>
        </p:nvSpPr>
        <p:spPr>
          <a:xfrm>
            <a:off x="1151284" y="1974421"/>
            <a:ext cx="9988651" cy="707886"/>
          </a:xfrm>
          <a:prstGeom prst="rect">
            <a:avLst/>
          </a:prstGeom>
          <a:noFill/>
        </p:spPr>
        <p:txBody>
          <a:bodyPr wrap="square" rtlCol="0">
            <a:spAutoFit/>
          </a:bodyPr>
          <a:lstStyle/>
          <a:p>
            <a:r>
              <a:rPr lang="zh-CN" altLang="en-US" sz="2000" b="1" dirty="0">
                <a:solidFill>
                  <a:schemeClr val="tx1"/>
                </a:solidFill>
              </a:rPr>
              <a:t>在我国，校园欺凌一直都有，但近年来发生的校园欺凌事件，呈现出一系列新特点从涉事群体的角度看，主要呈现三大特点</a:t>
            </a:r>
          </a:p>
        </p:txBody>
      </p:sp>
    </p:spTree>
  </p:cSld>
  <p:clrMapOvr>
    <a:masterClrMapping/>
  </p:clrMapOvr>
  <mc:AlternateContent xmlns:mc="http://schemas.openxmlformats.org/markup-compatibility/2006" xmlns:p14="http://schemas.microsoft.com/office/powerpoint/2010/main">
    <mc:Choice Requires="p14">
      <p:transition spd="slow" p14:dur="1500" advTm="1000">
        <p:random/>
      </p:transition>
    </mc:Choice>
    <mc:Fallback xmlns="">
      <p:transition spd="slow" advTm="1000">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组合 17"/>
          <p:cNvGrpSpPr/>
          <p:nvPr/>
        </p:nvGrpSpPr>
        <p:grpSpPr>
          <a:xfrm>
            <a:off x="3603982" y="2875002"/>
            <a:ext cx="5200375" cy="1107996"/>
            <a:chOff x="3522193" y="2893913"/>
            <a:chExt cx="5200375" cy="1107996"/>
          </a:xfrm>
        </p:grpSpPr>
        <p:sp>
          <p:nvSpPr>
            <p:cNvPr id="53" name="文本框 52"/>
            <p:cNvSpPr txBox="1"/>
            <p:nvPr/>
          </p:nvSpPr>
          <p:spPr>
            <a:xfrm>
              <a:off x="3522193" y="2893913"/>
              <a:ext cx="1290644" cy="1107996"/>
            </a:xfrm>
            <a:prstGeom prst="rect">
              <a:avLst/>
            </a:prstGeom>
            <a:noFill/>
          </p:spPr>
          <p:txBody>
            <a:bodyPr wrap="square" rtlCol="0">
              <a:spAutoFit/>
            </a:bodyPr>
            <a:lstStyle>
              <a:defPPr>
                <a:defRPr lang="zh-CN"/>
              </a:defPPr>
              <a:lvl1pPr algn="just">
                <a:defRPr sz="9600">
                  <a:solidFill>
                    <a:schemeClr val="tx1">
                      <a:lumMod val="75000"/>
                      <a:lumOff val="25000"/>
                    </a:schemeClr>
                  </a:solidFill>
                  <a:latin typeface="Aharoni" panose="02010803020104030203" pitchFamily="2" charset="-79"/>
                  <a:ea typeface="LiHei Pro" panose="02010601030101010101" pitchFamily="2" charset="-122"/>
                  <a:cs typeface="Aharoni" panose="02010803020104030203" pitchFamily="2" charset="-79"/>
                </a:defRPr>
              </a:lvl1pPr>
            </a:lstStyle>
            <a:p>
              <a:r>
                <a:rPr lang="en-US" altLang="zh-CN" sz="6600">
                  <a:solidFill>
                    <a:schemeClr val="tx1"/>
                  </a:solidFill>
                  <a:latin typeface="+mn-lt"/>
                  <a:ea typeface="+mn-ea"/>
                  <a:cs typeface="+mn-ea"/>
                  <a:sym typeface="+mn-lt"/>
                </a:rPr>
                <a:t>04</a:t>
              </a:r>
              <a:endParaRPr lang="en-US" altLang="zh-CN" sz="6600" dirty="0">
                <a:solidFill>
                  <a:schemeClr val="tx1"/>
                </a:solidFill>
                <a:latin typeface="+mn-lt"/>
                <a:ea typeface="+mn-ea"/>
                <a:cs typeface="+mn-ea"/>
                <a:sym typeface="+mn-lt"/>
              </a:endParaRPr>
            </a:p>
          </p:txBody>
        </p:sp>
        <p:sp>
          <p:nvSpPr>
            <p:cNvPr id="65" name="矩形 64"/>
            <p:cNvSpPr/>
            <p:nvPr/>
          </p:nvSpPr>
          <p:spPr>
            <a:xfrm>
              <a:off x="4947175" y="3117625"/>
              <a:ext cx="3775393" cy="707886"/>
            </a:xfrm>
            <a:prstGeom prst="rect">
              <a:avLst/>
            </a:prstGeom>
          </p:spPr>
          <p:txBody>
            <a:bodyPr wrap="none">
              <a:spAutoFit/>
            </a:bodyPr>
            <a:lstStyle/>
            <a:p>
              <a:pPr algn="ctr"/>
              <a:r>
                <a:rPr lang="zh-CN" altLang="en-US" sz="4000" b="1" dirty="0">
                  <a:solidFill>
                    <a:schemeClr val="tx1"/>
                  </a:solidFill>
                  <a:cs typeface="+mn-ea"/>
                  <a:sym typeface="+mn-lt"/>
                </a:rPr>
                <a:t>校园欺凌的危害</a:t>
              </a:r>
            </a:p>
          </p:txBody>
        </p:sp>
      </p:grpSp>
      <p:sp>
        <p:nvSpPr>
          <p:cNvPr id="6" name="PA_任意多边形 5"/>
          <p:cNvSpPr/>
          <p:nvPr>
            <p:custDataLst>
              <p:tags r:id="rId1"/>
            </p:custDataLst>
          </p:nvPr>
        </p:nvSpPr>
        <p:spPr>
          <a:xfrm>
            <a:off x="88900" y="1849148"/>
            <a:ext cx="12065000" cy="3484852"/>
          </a:xfrm>
          <a:custGeom>
            <a:avLst/>
            <a:gdLst>
              <a:gd name="connsiteX0" fmla="*/ 0 w 12065000"/>
              <a:gd name="connsiteY0" fmla="*/ 3345152 h 3484852"/>
              <a:gd name="connsiteX1" fmla="*/ 1168400 w 12065000"/>
              <a:gd name="connsiteY1" fmla="*/ 1656052 h 3484852"/>
              <a:gd name="connsiteX2" fmla="*/ 4089400 w 12065000"/>
              <a:gd name="connsiteY2" fmla="*/ 5052 h 3484852"/>
              <a:gd name="connsiteX3" fmla="*/ 8877300 w 12065000"/>
              <a:gd name="connsiteY3" fmla="*/ 1224252 h 3484852"/>
              <a:gd name="connsiteX4" fmla="*/ 12065000 w 12065000"/>
              <a:gd name="connsiteY4" fmla="*/ 3484852 h 34848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65000" h="3484852">
                <a:moveTo>
                  <a:pt x="0" y="3345152"/>
                </a:moveTo>
                <a:cubicBezTo>
                  <a:pt x="243416" y="2778943"/>
                  <a:pt x="486833" y="2212735"/>
                  <a:pt x="1168400" y="1656052"/>
                </a:cubicBezTo>
                <a:cubicBezTo>
                  <a:pt x="1849967" y="1099369"/>
                  <a:pt x="2804583" y="77019"/>
                  <a:pt x="4089400" y="5052"/>
                </a:cubicBezTo>
                <a:cubicBezTo>
                  <a:pt x="5374217" y="-66915"/>
                  <a:pt x="7548033" y="644285"/>
                  <a:pt x="8877300" y="1224252"/>
                </a:cubicBezTo>
                <a:cubicBezTo>
                  <a:pt x="10206567" y="1804219"/>
                  <a:pt x="11135783" y="2644535"/>
                  <a:pt x="12065000" y="3484852"/>
                </a:cubicBezTo>
              </a:path>
            </a:pathLst>
          </a:cu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PA_任意多边形 7"/>
          <p:cNvSpPr/>
          <p:nvPr>
            <p:custDataLst>
              <p:tags r:id="rId2"/>
            </p:custDataLst>
          </p:nvPr>
        </p:nvSpPr>
        <p:spPr>
          <a:xfrm>
            <a:off x="50800" y="1710224"/>
            <a:ext cx="12141200" cy="3255477"/>
          </a:xfrm>
          <a:custGeom>
            <a:avLst/>
            <a:gdLst>
              <a:gd name="connsiteX0" fmla="*/ 0 w 12141200"/>
              <a:gd name="connsiteY0" fmla="*/ 563076 h 3255477"/>
              <a:gd name="connsiteX1" fmla="*/ 2032000 w 12141200"/>
              <a:gd name="connsiteY1" fmla="*/ 3255476 h 3255477"/>
              <a:gd name="connsiteX2" fmla="*/ 3822700 w 12141200"/>
              <a:gd name="connsiteY2" fmla="*/ 575776 h 3255477"/>
              <a:gd name="connsiteX3" fmla="*/ 5956300 w 12141200"/>
              <a:gd name="connsiteY3" fmla="*/ 207476 h 3255477"/>
              <a:gd name="connsiteX4" fmla="*/ 12141200 w 12141200"/>
              <a:gd name="connsiteY4" fmla="*/ 3141176 h 32554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41200" h="3255477">
                <a:moveTo>
                  <a:pt x="0" y="563076"/>
                </a:moveTo>
                <a:cubicBezTo>
                  <a:pt x="697441" y="1908217"/>
                  <a:pt x="1394883" y="3253359"/>
                  <a:pt x="2032000" y="3255476"/>
                </a:cubicBezTo>
                <a:cubicBezTo>
                  <a:pt x="2669117" y="3257593"/>
                  <a:pt x="3168650" y="1083776"/>
                  <a:pt x="3822700" y="575776"/>
                </a:cubicBezTo>
                <a:cubicBezTo>
                  <a:pt x="4476750" y="67776"/>
                  <a:pt x="4569883" y="-220091"/>
                  <a:pt x="5956300" y="207476"/>
                </a:cubicBezTo>
                <a:cubicBezTo>
                  <a:pt x="7342717" y="635043"/>
                  <a:pt x="9741958" y="1888109"/>
                  <a:pt x="12141200" y="3141176"/>
                </a:cubicBezTo>
              </a:path>
            </a:pathLst>
          </a:cu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1000">
        <p:random/>
      </p:transition>
    </mc:Choice>
    <mc:Fallback xmlns="">
      <p:transition spd="slow" advTm="1000">
        <p:random/>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当图网www.99ppt.com"/>
</p:tagLst>
</file>

<file path=ppt/tags/tag10.xml><?xml version="1.0" encoding="utf-8"?>
<p:tagLst xmlns:a="http://schemas.openxmlformats.org/drawingml/2006/main" xmlns:r="http://schemas.openxmlformats.org/officeDocument/2006/relationships" xmlns:p="http://schemas.openxmlformats.org/presentationml/2006/main">
  <p:tag name="PA" val="v3.0.1"/>
</p:tagLst>
</file>

<file path=ppt/tags/tag11.xml><?xml version="1.0" encoding="utf-8"?>
<p:tagLst xmlns:a="http://schemas.openxmlformats.org/drawingml/2006/main" xmlns:r="http://schemas.openxmlformats.org/officeDocument/2006/relationships" xmlns:p="http://schemas.openxmlformats.org/presentationml/2006/main">
  <p:tag name="PA" val="v3.0.1"/>
</p:tagLst>
</file>

<file path=ppt/tags/tag12.xml><?xml version="1.0" encoding="utf-8"?>
<p:tagLst xmlns:a="http://schemas.openxmlformats.org/drawingml/2006/main" xmlns:r="http://schemas.openxmlformats.org/officeDocument/2006/relationships" xmlns:p="http://schemas.openxmlformats.org/presentationml/2006/main">
  <p:tag name="PA" val="v3.0.1"/>
</p:tagLst>
</file>

<file path=ppt/tags/tag13.xml><?xml version="1.0" encoding="utf-8"?>
<p:tagLst xmlns:a="http://schemas.openxmlformats.org/drawingml/2006/main" xmlns:r="http://schemas.openxmlformats.org/officeDocument/2006/relationships" xmlns:p="http://schemas.openxmlformats.org/presentationml/2006/main">
  <p:tag name="PA" val="v3.0.1"/>
</p:tagLst>
</file>

<file path=ppt/tags/tag14.xml><?xml version="1.0" encoding="utf-8"?>
<p:tagLst xmlns:a="http://schemas.openxmlformats.org/drawingml/2006/main" xmlns:r="http://schemas.openxmlformats.org/officeDocument/2006/relationships" xmlns:p="http://schemas.openxmlformats.org/presentationml/2006/main">
  <p:tag name="PA" val="v3.0.1"/>
</p:tagLst>
</file>

<file path=ppt/tags/tag15.xml><?xml version="1.0" encoding="utf-8"?>
<p:tagLst xmlns:a="http://schemas.openxmlformats.org/drawingml/2006/main" xmlns:r="http://schemas.openxmlformats.org/officeDocument/2006/relationships" xmlns:p="http://schemas.openxmlformats.org/presentationml/2006/main">
  <p:tag name="PA" val="v3.0.1"/>
</p:tagLst>
</file>

<file path=ppt/tags/tag16.xml><?xml version="1.0" encoding="utf-8"?>
<p:tagLst xmlns:a="http://schemas.openxmlformats.org/drawingml/2006/main" xmlns:r="http://schemas.openxmlformats.org/officeDocument/2006/relationships" xmlns:p="http://schemas.openxmlformats.org/presentationml/2006/main">
  <p:tag name="PA" val="v3.0.1"/>
</p:tagLst>
</file>

<file path=ppt/tags/tag17.xml><?xml version="1.0" encoding="utf-8"?>
<p:tagLst xmlns:a="http://schemas.openxmlformats.org/drawingml/2006/main" xmlns:r="http://schemas.openxmlformats.org/officeDocument/2006/relationships" xmlns:p="http://schemas.openxmlformats.org/presentationml/2006/main">
  <p:tag name="PA" val="v3.0.1"/>
</p:tagLst>
</file>

<file path=ppt/tags/tag18.xml><?xml version="1.0" encoding="utf-8"?>
<p:tagLst xmlns:a="http://schemas.openxmlformats.org/drawingml/2006/main" xmlns:r="http://schemas.openxmlformats.org/officeDocument/2006/relationships" xmlns:p="http://schemas.openxmlformats.org/presentationml/2006/main">
  <p:tag name="PA" val="v3.0.1"/>
</p:tagLst>
</file>

<file path=ppt/tags/tag19.xml><?xml version="1.0" encoding="utf-8"?>
<p:tagLst xmlns:a="http://schemas.openxmlformats.org/drawingml/2006/main" xmlns:r="http://schemas.openxmlformats.org/officeDocument/2006/relationships" xmlns:p="http://schemas.openxmlformats.org/presentationml/2006/main">
  <p:tag name="PA" val="v3.0.1"/>
</p:tagLst>
</file>

<file path=ppt/tags/tag2.xml><?xml version="1.0" encoding="utf-8"?>
<p:tagLst xmlns:a="http://schemas.openxmlformats.org/drawingml/2006/main" xmlns:r="http://schemas.openxmlformats.org/officeDocument/2006/relationships" xmlns:p="http://schemas.openxmlformats.org/presentationml/2006/main">
  <p:tag name="PA" val="v3.0.1"/>
</p:tagLst>
</file>

<file path=ppt/tags/tag20.xml><?xml version="1.0" encoding="utf-8"?>
<p:tagLst xmlns:a="http://schemas.openxmlformats.org/drawingml/2006/main" xmlns:r="http://schemas.openxmlformats.org/officeDocument/2006/relationships" xmlns:p="http://schemas.openxmlformats.org/presentationml/2006/main">
  <p:tag name="PA" val="v3.0.1"/>
</p:tagLst>
</file>

<file path=ppt/tags/tag21.xml><?xml version="1.0" encoding="utf-8"?>
<p:tagLst xmlns:a="http://schemas.openxmlformats.org/drawingml/2006/main" xmlns:r="http://schemas.openxmlformats.org/officeDocument/2006/relationships" xmlns:p="http://schemas.openxmlformats.org/presentationml/2006/main">
  <p:tag name="PA" val="v3.0.1"/>
</p:tagLst>
</file>

<file path=ppt/tags/tag22.xml><?xml version="1.0" encoding="utf-8"?>
<p:tagLst xmlns:a="http://schemas.openxmlformats.org/drawingml/2006/main" xmlns:r="http://schemas.openxmlformats.org/officeDocument/2006/relationships" xmlns:p="http://schemas.openxmlformats.org/presentationml/2006/main">
  <p:tag name="PA" val="v3.0.1"/>
</p:tagLst>
</file>

<file path=ppt/tags/tag23.xml><?xml version="1.0" encoding="utf-8"?>
<p:tagLst xmlns:a="http://schemas.openxmlformats.org/drawingml/2006/main" xmlns:r="http://schemas.openxmlformats.org/officeDocument/2006/relationships" xmlns:p="http://schemas.openxmlformats.org/presentationml/2006/main">
  <p:tag name="PA" val="v3.0.1"/>
</p:tagLst>
</file>

<file path=ppt/tags/tag24.xml><?xml version="1.0" encoding="utf-8"?>
<p:tagLst xmlns:a="http://schemas.openxmlformats.org/drawingml/2006/main" xmlns:r="http://schemas.openxmlformats.org/officeDocument/2006/relationships" xmlns:p="http://schemas.openxmlformats.org/presentationml/2006/main">
  <p:tag name="PA" val="v3.0.1"/>
</p:tagLst>
</file>

<file path=ppt/tags/tag25.xml><?xml version="1.0" encoding="utf-8"?>
<p:tagLst xmlns:a="http://schemas.openxmlformats.org/drawingml/2006/main" xmlns:r="http://schemas.openxmlformats.org/officeDocument/2006/relationships" xmlns:p="http://schemas.openxmlformats.org/presentationml/2006/main">
  <p:tag name="PA" val="v3.0.1"/>
</p:tagLst>
</file>

<file path=ppt/tags/tag26.xml><?xml version="1.0" encoding="utf-8"?>
<p:tagLst xmlns:a="http://schemas.openxmlformats.org/drawingml/2006/main" xmlns:r="http://schemas.openxmlformats.org/officeDocument/2006/relationships" xmlns:p="http://schemas.openxmlformats.org/presentationml/2006/main">
  <p:tag name="PA" val="v3.0.1"/>
</p:tagLst>
</file>

<file path=ppt/tags/tag27.xml><?xml version="1.0" encoding="utf-8"?>
<p:tagLst xmlns:a="http://schemas.openxmlformats.org/drawingml/2006/main" xmlns:r="http://schemas.openxmlformats.org/officeDocument/2006/relationships" xmlns:p="http://schemas.openxmlformats.org/presentationml/2006/main">
  <p:tag name="PA" val="v3.0.1"/>
</p:tagLst>
</file>

<file path=ppt/tags/tag28.xml><?xml version="1.0" encoding="utf-8"?>
<p:tagLst xmlns:a="http://schemas.openxmlformats.org/drawingml/2006/main" xmlns:r="http://schemas.openxmlformats.org/officeDocument/2006/relationships" xmlns:p="http://schemas.openxmlformats.org/presentationml/2006/main">
  <p:tag name="PA" val="v3.0.1"/>
</p:tagLst>
</file>

<file path=ppt/tags/tag29.xml><?xml version="1.0" encoding="utf-8"?>
<p:tagLst xmlns:a="http://schemas.openxmlformats.org/drawingml/2006/main" xmlns:r="http://schemas.openxmlformats.org/officeDocument/2006/relationships" xmlns:p="http://schemas.openxmlformats.org/presentationml/2006/main">
  <p:tag name="PA" val="v3.0.1"/>
</p:tagLst>
</file>

<file path=ppt/tags/tag3.xml><?xml version="1.0" encoding="utf-8"?>
<p:tagLst xmlns:a="http://schemas.openxmlformats.org/drawingml/2006/main" xmlns:r="http://schemas.openxmlformats.org/officeDocument/2006/relationships" xmlns:p="http://schemas.openxmlformats.org/presentationml/2006/main">
  <p:tag name="PA" val="v3.0.1"/>
</p:tagLst>
</file>

<file path=ppt/tags/tag30.xml><?xml version="1.0" encoding="utf-8"?>
<p:tagLst xmlns:a="http://schemas.openxmlformats.org/drawingml/2006/main" xmlns:r="http://schemas.openxmlformats.org/officeDocument/2006/relationships" xmlns:p="http://schemas.openxmlformats.org/presentationml/2006/main">
  <p:tag name="PA" val="v3.0.1"/>
</p:tagLst>
</file>

<file path=ppt/tags/tag31.xml><?xml version="1.0" encoding="utf-8"?>
<p:tagLst xmlns:a="http://schemas.openxmlformats.org/drawingml/2006/main" xmlns:r="http://schemas.openxmlformats.org/officeDocument/2006/relationships" xmlns:p="http://schemas.openxmlformats.org/presentationml/2006/main">
  <p:tag name="PA" val="v3.0.1"/>
</p:tagLst>
</file>

<file path=ppt/tags/tag32.xml><?xml version="1.0" encoding="utf-8"?>
<p:tagLst xmlns:a="http://schemas.openxmlformats.org/drawingml/2006/main" xmlns:r="http://schemas.openxmlformats.org/officeDocument/2006/relationships" xmlns:p="http://schemas.openxmlformats.org/presentationml/2006/main">
  <p:tag name="PA" val="v3.0.1"/>
</p:tagLst>
</file>

<file path=ppt/tags/tag33.xml><?xml version="1.0" encoding="utf-8"?>
<p:tagLst xmlns:a="http://schemas.openxmlformats.org/drawingml/2006/main" xmlns:r="http://schemas.openxmlformats.org/officeDocument/2006/relationships" xmlns:p="http://schemas.openxmlformats.org/presentationml/2006/main">
  <p:tag name="PA" val="v3.0.1"/>
</p:tagLst>
</file>

<file path=ppt/tags/tag34.xml><?xml version="1.0" encoding="utf-8"?>
<p:tagLst xmlns:a="http://schemas.openxmlformats.org/drawingml/2006/main" xmlns:r="http://schemas.openxmlformats.org/officeDocument/2006/relationships" xmlns:p="http://schemas.openxmlformats.org/presentationml/2006/main">
  <p:tag name="PA" val="v3.0.1"/>
</p:tagLst>
</file>

<file path=ppt/tags/tag4.xml><?xml version="1.0" encoding="utf-8"?>
<p:tagLst xmlns:a="http://schemas.openxmlformats.org/drawingml/2006/main" xmlns:r="http://schemas.openxmlformats.org/officeDocument/2006/relationships" xmlns:p="http://schemas.openxmlformats.org/presentationml/2006/main">
  <p:tag name="PA" val="v3.0.1"/>
</p:tagLst>
</file>

<file path=ppt/tags/tag5.xml><?xml version="1.0" encoding="utf-8"?>
<p:tagLst xmlns:a="http://schemas.openxmlformats.org/drawingml/2006/main" xmlns:r="http://schemas.openxmlformats.org/officeDocument/2006/relationships" xmlns:p="http://schemas.openxmlformats.org/presentationml/2006/main">
  <p:tag name="PA" val="v3.0.1"/>
</p:tagLst>
</file>

<file path=ppt/tags/tag6.xml><?xml version="1.0" encoding="utf-8"?>
<p:tagLst xmlns:a="http://schemas.openxmlformats.org/drawingml/2006/main" xmlns:r="http://schemas.openxmlformats.org/officeDocument/2006/relationships" xmlns:p="http://schemas.openxmlformats.org/presentationml/2006/main">
  <p:tag name="PA" val="v3.0.1"/>
</p:tagLst>
</file>

<file path=ppt/tags/tag7.xml><?xml version="1.0" encoding="utf-8"?>
<p:tagLst xmlns:a="http://schemas.openxmlformats.org/drawingml/2006/main" xmlns:r="http://schemas.openxmlformats.org/officeDocument/2006/relationships" xmlns:p="http://schemas.openxmlformats.org/presentationml/2006/main">
  <p:tag name="PA" val="v3.0.1"/>
</p:tagLst>
</file>

<file path=ppt/tags/tag8.xml><?xml version="1.0" encoding="utf-8"?>
<p:tagLst xmlns:a="http://schemas.openxmlformats.org/drawingml/2006/main" xmlns:r="http://schemas.openxmlformats.org/officeDocument/2006/relationships" xmlns:p="http://schemas.openxmlformats.org/presentationml/2006/main">
  <p:tag name="PA" val="v3.0.1"/>
</p:tagLst>
</file>

<file path=ppt/tags/tag9.xml><?xml version="1.0" encoding="utf-8"?>
<p:tagLst xmlns:a="http://schemas.openxmlformats.org/drawingml/2006/main" xmlns:r="http://schemas.openxmlformats.org/officeDocument/2006/relationships" xmlns:p="http://schemas.openxmlformats.org/presentationml/2006/main">
  <p:tag name="PA" val="v3.0.1"/>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p">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w="12700" cap="flat" cmpd="sng" algn="ctr">
          <a:noFill/>
          <a:prstDash val="solid"/>
          <a:miter lim="800000"/>
        </a:ln>
      </a:spPr>
      <a:bodyPr rot="0" spcFirstLastPara="0" vertOverflow="overflow" horzOverflow="overflow" vert="horz" wrap="square" lIns="91440" tIns="45720" rIns="91440" bIns="45720" numCol="1" spcCol="0" rtlCol="0" fromWordArt="0" anchor="ctr" anchorCtr="0" forceAA="0" compatLnSpc="1">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pptniu</Template>
  <TotalTime>11</TotalTime>
  <Words>2014</Words>
  <Application>Microsoft Office PowerPoint</Application>
  <PresentationFormat>宽屏</PresentationFormat>
  <Paragraphs>165</Paragraphs>
  <Slides>19</Slides>
  <Notes>19</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19</vt:i4>
      </vt:variant>
    </vt:vector>
  </HeadingPairs>
  <TitlesOfParts>
    <vt:vector size="29" baseType="lpstr">
      <vt:lpstr>Meiryo</vt:lpstr>
      <vt:lpstr>等线</vt:lpstr>
      <vt:lpstr>宋体</vt:lpstr>
      <vt:lpstr>微软雅黑</vt:lpstr>
      <vt:lpstr>Arial</vt:lpstr>
      <vt:lpstr>Calibri</vt:lpstr>
      <vt:lpstr>Calibri Light</vt:lpstr>
      <vt:lpstr>Wingdings</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1</cp:revision>
  <dcterms:created xsi:type="dcterms:W3CDTF">2016-06-27T08:00:00Z</dcterms:created>
  <dcterms:modified xsi:type="dcterms:W3CDTF">2023-04-04T07:54:46Z</dcterms:modified>
</cp:coreProperties>
</file>