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90" r:id="rId4"/>
    <p:sldId id="291" r:id="rId5"/>
    <p:sldId id="268" r:id="rId6"/>
    <p:sldId id="262" r:id="rId7"/>
    <p:sldId id="266" r:id="rId8"/>
    <p:sldId id="292" r:id="rId9"/>
    <p:sldId id="295" r:id="rId10"/>
    <p:sldId id="296" r:id="rId11"/>
    <p:sldId id="293" r:id="rId12"/>
    <p:sldId id="12895" r:id="rId13"/>
    <p:sldId id="12896" r:id="rId14"/>
    <p:sldId id="12897" r:id="rId15"/>
    <p:sldId id="294" r:id="rId16"/>
    <p:sldId id="277" r:id="rId17"/>
    <p:sldId id="265" r:id="rId18"/>
    <p:sldId id="275" r:id="rId19"/>
    <p:sldId id="276" r:id="rId20"/>
    <p:sldId id="283" r:id="rId21"/>
    <p:sldId id="12898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3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03915-47A5-41B7-80A5-08846252011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8252-8CCF-4ADA-9B98-990868199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79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A8252-8CCF-4ADA-9B98-9908681999D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8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343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146613" y="107067"/>
            <a:ext cx="11898775" cy="6643867"/>
            <a:chOff x="309880" y="218440"/>
            <a:chExt cx="11572240" cy="6421120"/>
          </a:xfrm>
        </p:grpSpPr>
        <p:sp>
          <p:nvSpPr>
            <p:cNvPr id="9" name="矩形 8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8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84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8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95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32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86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42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56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1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9E65-26BB-4270-AFAE-B5DEEF0984E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083195" y="778857"/>
            <a:ext cx="10025611" cy="5300287"/>
            <a:chOff x="309880" y="218440"/>
            <a:chExt cx="11572240" cy="6421120"/>
          </a:xfrm>
        </p:grpSpPr>
        <p:sp>
          <p:nvSpPr>
            <p:cNvPr id="6" name="矩形 5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98799"/>
            <a:ext cx="3434080" cy="376829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6560" y="0"/>
            <a:ext cx="4155440" cy="2641600"/>
          </a:xfrm>
          <a:prstGeom prst="rect">
            <a:avLst/>
          </a:prstGeom>
        </p:spPr>
      </p:pic>
      <p:sp>
        <p:nvSpPr>
          <p:cNvPr id="3" name="iṩḷidè"/>
          <p:cNvSpPr/>
          <p:nvPr/>
        </p:nvSpPr>
        <p:spPr>
          <a:xfrm>
            <a:off x="2509334" y="3689827"/>
            <a:ext cx="7173332" cy="607221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37238" y="2449877"/>
            <a:ext cx="7717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>
                <a:solidFill>
                  <a:srgbClr val="EFA723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秋冬季流感预防</a:t>
            </a:r>
            <a:endParaRPr lang="zh-CN" altLang="en-US" sz="8000" spc="600">
              <a:solidFill>
                <a:srgbClr val="EFA723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518592" y="1751412"/>
            <a:ext cx="5154817" cy="565282"/>
            <a:chOff x="4191000" y="1853012"/>
            <a:chExt cx="5154817" cy="565282"/>
          </a:xfrm>
          <a:solidFill>
            <a:srgbClr val="EFA723"/>
          </a:solidFill>
        </p:grpSpPr>
        <p:sp>
          <p:nvSpPr>
            <p:cNvPr id="13" name="椭圆 12"/>
            <p:cNvSpPr/>
            <p:nvPr/>
          </p:nvSpPr>
          <p:spPr>
            <a:xfrm>
              <a:off x="4191000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关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4846648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注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5502296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健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6157944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康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813592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预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469240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防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124888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感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780535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冒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6510" y="3606800"/>
            <a:ext cx="3260298" cy="326029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1069" y="-1158239"/>
            <a:ext cx="3750843" cy="317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三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2724150" y="2673751"/>
            <a:ext cx="680085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流感的传播途径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2346174"/>
            <a:chOff x="1239226" y="1782501"/>
            <a:chExt cx="4590333" cy="2346174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884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>
                <a:lnSpc>
                  <a:spcPct val="150000"/>
                </a:lnSpc>
                <a:buNone/>
              </a:pPr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飞沫里的病毒，衣服不住喷嚏、咳嗽时喷出的唾液飞沫都携带病毒的载体。近距离交谈时被传染流感的可能性很大。</a:t>
              </a: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飞沫传播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7059" y="1060987"/>
            <a:ext cx="5172931" cy="5172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1884510"/>
            <a:chOff x="1239226" y="1782501"/>
            <a:chExt cx="4590333" cy="1884510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423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接触来的病毒，衣服挡不住患者呼吸道分泌物可以持续排毒3~7天。流感病毒可通过物品接触，感染健康人群。</a:t>
              </a:r>
              <a:endPara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接触传播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40158" y="1206158"/>
            <a:ext cx="5651842" cy="5651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2307702"/>
            <a:chOff x="1239226" y="1782501"/>
            <a:chExt cx="4590333" cy="2307702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8463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>
                <a:lnSpc>
                  <a:spcPct val="200000"/>
                </a:lnSpc>
                <a:buNone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最怕空气突然凝固……在密集或通风不良场所，空气能借助气溶胶状态，传染流感病毒。</a:t>
              </a: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密集场所传播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8871" y="476446"/>
            <a:ext cx="6393129" cy="63931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四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095625" y="2673751"/>
            <a:ext cx="609600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如何预防流感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82295" y="2169471"/>
            <a:ext cx="4590333" cy="2726342"/>
            <a:chOff x="1239226" y="1782501"/>
            <a:chExt cx="4590333" cy="2726342"/>
          </a:xfrm>
        </p:grpSpPr>
        <p:sp>
          <p:nvSpPr>
            <p:cNvPr id="4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面对流感，我们也不是赤手空拳，大招当然就是疫苗啦！接种疫苗是预防流感最有效的手段，木有之一，最常用的是注射灭活流感疫苗，能够明显降低接种者罹患流感的风险。我国现已批准上市的流感疫苗有三价灭活流感疫苗(IIV3)和四价灭活流感疫苗(IIV4)。</a:t>
              </a:r>
            </a:p>
          </p:txBody>
        </p:sp>
        <p:sp>
          <p:nvSpPr>
            <p:cNvPr id="16" name="流程图: 可选过程 15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注射疫苗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1271" y="983848"/>
            <a:ext cx="4590333" cy="4590333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0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972809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718802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464795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9210789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644270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4387470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7178796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9857827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等腰三角形 14"/>
          <p:cNvSpPr/>
          <p:nvPr/>
        </p:nvSpPr>
        <p:spPr bwMode="auto">
          <a:xfrm rot="5400000">
            <a:off x="3096947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 bwMode="auto">
          <a:xfrm rot="5400000">
            <a:off x="5840147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7" name="等腰三角形 16"/>
          <p:cNvSpPr/>
          <p:nvPr/>
        </p:nvSpPr>
        <p:spPr bwMode="auto">
          <a:xfrm rot="5400000">
            <a:off x="8599389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8" name="矩形 54"/>
          <p:cNvSpPr/>
          <p:nvPr/>
        </p:nvSpPr>
        <p:spPr>
          <a:xfrm>
            <a:off x="1090863" y="3333876"/>
            <a:ext cx="1941095" cy="141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接种流感疫苗是其他方法不可替代的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最有效预防流感及其并发症的手段。</a:t>
            </a: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3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rgbClr val="3D3D3D"/>
                </a:solidFill>
                <a:latin typeface="+mn-lt"/>
                <a:ea typeface="+mn-ea"/>
                <a:cs typeface="+mn-ea"/>
                <a:sym typeface="+mn-lt"/>
              </a:rPr>
              <a:t>有效果</a:t>
            </a:r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10908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矩形 54"/>
          <p:cNvSpPr/>
          <p:nvPr/>
        </p:nvSpPr>
        <p:spPr>
          <a:xfrm>
            <a:off x="3829082" y="3348931"/>
            <a:ext cx="2069353" cy="107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疫苗毒株的更换由WHO根据全球监测结果来决定。</a:t>
            </a:r>
          </a:p>
        </p:txBody>
      </p:sp>
      <p:sp>
        <p:nvSpPr>
          <p:cNvPr id="22" name="文本框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66572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有背景</a:t>
            </a: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850105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矩形 54"/>
          <p:cNvSpPr/>
          <p:nvPr/>
        </p:nvSpPr>
        <p:spPr>
          <a:xfrm>
            <a:off x="6697464" y="3380114"/>
            <a:ext cx="1869054" cy="2095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在每年的流感季节开始前。在我国， 9、10月份是最佳接种时机。流感开 始以后接种也有预防效果。</a:t>
            </a:r>
          </a:p>
        </p:txBody>
      </p:sp>
      <p:sp>
        <p:nvSpPr>
          <p:cNvPr id="25" name="文本框 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937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接种时机</a:t>
            </a:r>
          </a:p>
        </p:txBody>
      </p:sp>
      <p:cxnSp>
        <p:nvCxnSpPr>
          <p:cNvPr id="26" name="直接连接符 25"/>
          <p:cNvCxnSpPr/>
          <p:nvPr/>
        </p:nvCxnSpPr>
        <p:spPr bwMode="auto">
          <a:xfrm>
            <a:off x="65772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矩形 54"/>
          <p:cNvSpPr/>
          <p:nvPr/>
        </p:nvSpPr>
        <p:spPr>
          <a:xfrm>
            <a:off x="9235149" y="3219436"/>
            <a:ext cx="2203525" cy="243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成人及8岁以上儿童接种1针，接种剂为0.5ml。未接种过流感疫苗的6月至8岁儿童第一年接种2针，间隔4周，以后每年接种一针即可。</a:t>
            </a:r>
          </a:p>
        </p:txBody>
      </p:sp>
      <p:sp>
        <p:nvSpPr>
          <p:cNvPr id="28" name="文本框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3369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接种计量</a:t>
            </a: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93204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组合 3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30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2" presetID="31" presetClass="entr" presetSubtype="0" fill="hold" grpId="1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1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2" presetClass="entr" presetSubtype="8" fill="hold" grpId="8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52" presetID="53" presetClass="entr" presetSubtype="0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8" presetID="31" presetClass="entr" presetSubtype="0" fill="hold" grpId="14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69" presetID="22" presetClass="entr" presetSubtype="1" fill="hold" grpId="13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73" presetID="12" presetClass="entr" presetSubtype="8" fill="hold" grpId="9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1600"/>
                            </p:stCondLst>
                            <p:childTnLst>
                              <p:par>
                                <p:cTn id="78" presetID="53" presetClass="entr" presetSubtype="0" fill="hold" grpId="6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84" presetID="31" presetClass="entr" presetSubtype="0" fill="hold" grpId="16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600"/>
                            </p:stCondLst>
                            <p:childTnLst>
                              <p:par>
                                <p:cTn id="95" presetID="22" presetClass="entr" presetSubtype="1" fill="hold" grpId="15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8100"/>
                            </p:stCondLst>
                            <p:childTnLst>
                              <p:par>
                                <p:cTn id="99" presetID="12" presetClass="entr" presetSubtype="8" fill="hold" grpId="10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5900"/>
                            </p:stCondLst>
                            <p:childTnLst>
                              <p:par>
                                <p:cTn id="104" presetID="53" presetClass="entr" presetSubtype="0" fill="hold" grpId="7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4200"/>
                            </p:stCondLst>
                            <p:childTnLst>
                              <p:par>
                                <p:cTn id="110" presetID="31" presetClass="entr" presetSubtype="0" fill="hold" grpId="18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3100"/>
                            </p:stCondLst>
                            <p:childTnLst>
                              <p:par>
                                <p:cTn id="117" presetID="16" presetClass="entr" presetSubtype="21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2400"/>
                            </p:stCondLst>
                            <p:childTnLst>
                              <p:par>
                                <p:cTn id="121" presetID="22" presetClass="entr" presetSubtype="1" fill="hold" grpId="17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7" grpId="2" animBg="1"/>
      <p:bldP spid="8" grpId="3" animBg="1"/>
      <p:bldP spid="9" grpId="4" animBg="1"/>
      <p:bldP spid="10" grpId="5" animBg="1"/>
      <p:bldP spid="11" grpId="6" animBg="1"/>
      <p:bldP spid="13" grpId="7" animBg="1"/>
      <p:bldP spid="15" grpId="8" animBg="1"/>
      <p:bldP spid="16" grpId="9" animBg="1"/>
      <p:bldP spid="17" grpId="10" animBg="1"/>
      <p:bldP spid="18" grpId="11"/>
      <p:bldP spid="19" grpId="12"/>
      <p:bldP spid="21" grpId="13"/>
      <p:bldP spid="22" grpId="14"/>
      <p:bldP spid="24" grpId="15"/>
      <p:bldP spid="25" grpId="16"/>
      <p:bldP spid="27" grpId="17"/>
      <p:bldP spid="28" grpId="18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906434" y="1667491"/>
            <a:ext cx="6436755" cy="4073219"/>
            <a:chOff x="797422" y="1505446"/>
            <a:chExt cx="6436755" cy="4073219"/>
          </a:xfrm>
        </p:grpSpPr>
        <p:sp>
          <p:nvSpPr>
            <p:cNvPr id="5" name="矩形 21"/>
            <p:cNvSpPr/>
            <p:nvPr/>
          </p:nvSpPr>
          <p:spPr>
            <a:xfrm>
              <a:off x="1480285" y="1505446"/>
              <a:ext cx="5753892" cy="15263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spc="3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多喝水，这个细节要时时刻刻保持，备个水杯，重要性和好处就不多说了保持运动，加强身体锻炼，提高身体免疫力，还要有充足的睡眠一旦感染流感，就减少外出机会，尽量前往医院就医，早发现早治疗。</a:t>
              </a:r>
              <a:endParaRPr lang="en-US" altLang="zh-CN" sz="1600" spc="3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圆角矩形 5"/>
            <p:cNvSpPr/>
            <p:nvPr/>
          </p:nvSpPr>
          <p:spPr bwMode="auto">
            <a:xfrm>
              <a:off x="797422" y="1507824"/>
              <a:ext cx="641684" cy="64168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21"/>
            <p:cNvSpPr/>
            <p:nvPr/>
          </p:nvSpPr>
          <p:spPr>
            <a:xfrm>
              <a:off x="1480285" y="4046514"/>
              <a:ext cx="5753892" cy="15321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spc="3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保持个人卫生，除了勤洗手，还要保持口腔和鼻腔的干净，减少密封环境的接触，尤其是去往医院时尽量戴个口罩保持个人卫生，保持口腔和鼻腔的干净，减少密封环境的接触，尤其是去往医院时尽量戴个口罩。</a:t>
              </a:r>
            </a:p>
          </p:txBody>
        </p:sp>
        <p:sp>
          <p:nvSpPr>
            <p:cNvPr id="9" name="圆角矩形 8"/>
            <p:cNvSpPr/>
            <p:nvPr/>
          </p:nvSpPr>
          <p:spPr bwMode="auto">
            <a:xfrm>
              <a:off x="797422" y="4070385"/>
              <a:ext cx="641684" cy="64168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07" y="964400"/>
            <a:ext cx="5399590" cy="539959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16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8"/>
          <p:cNvSpPr txBox="1"/>
          <p:nvPr/>
        </p:nvSpPr>
        <p:spPr>
          <a:xfrm>
            <a:off x="1319256" y="2414651"/>
            <a:ext cx="5370912" cy="20286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保持室内空气流通，流感流行高峰期避免去人群聚集场所。</a:t>
            </a: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冬季气候多变避免着凉感冒注意个人卫生，经常洗手，避免脏手接触口、眼、鼻。饮食应清淡又富含营养，可适当补充维生素及微量元素。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96096"/>
            <a:ext cx="5665808" cy="56658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</p:pic>
      <p:grpSp>
        <p:nvGrpSpPr>
          <p:cNvPr id="21" name="组合 20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2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603813" y="1502807"/>
            <a:ext cx="10984374" cy="4163427"/>
            <a:chOff x="603813" y="1502807"/>
            <a:chExt cx="10984374" cy="4163427"/>
          </a:xfrm>
        </p:grpSpPr>
        <p:grpSp>
          <p:nvGrpSpPr>
            <p:cNvPr id="3" name="组合 2"/>
            <p:cNvGrpSpPr/>
            <p:nvPr/>
          </p:nvGrpSpPr>
          <p:grpSpPr>
            <a:xfrm>
              <a:off x="603813" y="1502807"/>
              <a:ext cx="10984374" cy="4163427"/>
              <a:chOff x="520861" y="1838473"/>
              <a:chExt cx="10984374" cy="4163427"/>
            </a:xfrm>
          </p:grpSpPr>
          <p:sp>
            <p:nvSpPr>
              <p:cNvPr id="5" name="Line 14"/>
              <p:cNvSpPr>
                <a:spLocks noChangeShapeType="1"/>
              </p:cNvSpPr>
              <p:nvPr/>
            </p:nvSpPr>
            <p:spPr bwMode="auto">
              <a:xfrm flipH="1">
                <a:off x="4003670" y="2124809"/>
                <a:ext cx="1343927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Rectangle 15"/>
              <p:cNvSpPr>
                <a:spLocks noChangeArrowheads="1"/>
              </p:cNvSpPr>
              <p:nvPr/>
            </p:nvSpPr>
            <p:spPr bwMode="auto">
              <a:xfrm>
                <a:off x="1122744" y="2027455"/>
                <a:ext cx="2593093" cy="782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在季节交替时，不要带小孩去拥挤的公共场所。</a:t>
                </a:r>
              </a:p>
            </p:txBody>
          </p:sp>
          <p:sp>
            <p:nvSpPr>
              <p:cNvPr id="7" name="Line 16"/>
              <p:cNvSpPr>
                <a:spLocks noChangeShapeType="1"/>
              </p:cNvSpPr>
              <p:nvPr/>
            </p:nvSpPr>
            <p:spPr bwMode="auto">
              <a:xfrm flipH="1">
                <a:off x="3104193" y="4095197"/>
                <a:ext cx="134392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520861" y="3997844"/>
                <a:ext cx="2295497" cy="119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合理搭配营养，均衡膳食，预防治疗营养不良及佝偻病。</a:t>
                </a:r>
              </a:p>
            </p:txBody>
          </p:sp>
          <p:sp>
            <p:nvSpPr>
              <p:cNvPr id="9" name="Line 18"/>
              <p:cNvSpPr>
                <a:spLocks noChangeShapeType="1"/>
              </p:cNvSpPr>
              <p:nvPr/>
            </p:nvSpPr>
            <p:spPr bwMode="auto">
              <a:xfrm>
                <a:off x="7519048" y="2969261"/>
                <a:ext cx="136720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9157157" y="2871908"/>
                <a:ext cx="2348078" cy="782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在气候变化时注意增减衣服。</a:t>
                </a:r>
                <a:endPara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20"/>
              <p:cNvSpPr>
                <a:spLocks noChangeShapeType="1"/>
              </p:cNvSpPr>
              <p:nvPr/>
            </p:nvSpPr>
            <p:spPr bwMode="auto">
              <a:xfrm>
                <a:off x="6710575" y="4901554"/>
                <a:ext cx="136720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Rectangle 21"/>
              <p:cNvSpPr>
                <a:spLocks noChangeArrowheads="1"/>
              </p:cNvSpPr>
              <p:nvPr/>
            </p:nvSpPr>
            <p:spPr bwMode="auto">
              <a:xfrm>
                <a:off x="8348683" y="4804200"/>
                <a:ext cx="2508369" cy="119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增强机体抵抗力，防治病毒侵入是预防感冒的关键。</a:t>
                </a:r>
              </a:p>
            </p:txBody>
          </p:sp>
          <p:sp>
            <p:nvSpPr>
              <p:cNvPr id="16" name="Freeform 9"/>
              <p:cNvSpPr>
                <a:spLocks noEditPoints="1"/>
              </p:cNvSpPr>
              <p:nvPr/>
            </p:nvSpPr>
            <p:spPr bwMode="auto">
              <a:xfrm>
                <a:off x="4094463" y="1838473"/>
                <a:ext cx="3703738" cy="3703738"/>
              </a:xfrm>
              <a:prstGeom prst="quadArrowCallout">
                <a:avLst/>
              </a:prstGeom>
              <a:solidFill>
                <a:schemeClr val="accent1"/>
              </a:solidFill>
              <a:ln>
                <a:solidFill>
                  <a:srgbClr val="FCE78A"/>
                </a:solidFill>
              </a:ln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57745" y="2418455"/>
              <a:ext cx="1733127" cy="1799977"/>
            </a:xfrm>
            <a:prstGeom prst="rect">
              <a:avLst/>
            </a:prstGeom>
          </p:spPr>
        </p:pic>
      </p:grpSp>
      <p:grpSp>
        <p:nvGrpSpPr>
          <p:cNvPr id="22" name="组合 21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3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870522" y="1180618"/>
            <a:ext cx="8527651" cy="4074288"/>
            <a:chOff x="309880" y="218440"/>
            <a:chExt cx="11572240" cy="6421120"/>
          </a:xfrm>
        </p:grpSpPr>
        <p:sp>
          <p:nvSpPr>
            <p:cNvPr id="6" name="矩形 5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483980" y="2673751"/>
            <a:ext cx="4105154" cy="596510"/>
            <a:chOff x="1990846" y="1921397"/>
            <a:chExt cx="4105154" cy="596510"/>
          </a:xfrm>
        </p:grpSpPr>
        <p:sp>
          <p:nvSpPr>
            <p:cNvPr id="8" name="矩形: 圆角 7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01</a:t>
              </a:r>
              <a:endParaRPr lang="zh-CN" altLang="en-US"/>
            </a:p>
          </p:txBody>
        </p:sp>
        <p:sp>
          <p:nvSpPr>
            <p:cNvPr id="9" name="PA-矩形 19"/>
            <p:cNvSpPr/>
            <p:nvPr>
              <p:custDataLst>
                <p:tags r:id="rId4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什么是流感</a:t>
              </a:r>
              <a:endParaRPr lang="zh-CN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83980" y="3946966"/>
            <a:ext cx="4105154" cy="596510"/>
            <a:chOff x="1990846" y="1921397"/>
            <a:chExt cx="4105154" cy="596510"/>
          </a:xfrm>
        </p:grpSpPr>
        <p:sp>
          <p:nvSpPr>
            <p:cNvPr id="12" name="矩形: 圆角 11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03</a:t>
              </a:r>
              <a:endParaRPr lang="zh-CN" altLang="en-US"/>
            </a:p>
          </p:txBody>
        </p:sp>
        <p:sp>
          <p:nvSpPr>
            <p:cNvPr id="13" name="PA-矩形 19"/>
            <p:cNvSpPr/>
            <p:nvPr>
              <p:custDataLst>
                <p:tags r:id="rId3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流感的传播途径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491360" y="2673751"/>
            <a:ext cx="4105154" cy="596510"/>
            <a:chOff x="1990846" y="1921397"/>
            <a:chExt cx="4105154" cy="596510"/>
          </a:xfrm>
        </p:grpSpPr>
        <p:sp>
          <p:nvSpPr>
            <p:cNvPr id="15" name="矩形: 圆角 14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02</a:t>
              </a:r>
              <a:endParaRPr lang="zh-CN" altLang="en-US"/>
            </a:p>
          </p:txBody>
        </p:sp>
        <p:sp>
          <p:nvSpPr>
            <p:cNvPr id="16" name="PA-矩形 19"/>
            <p:cNvSpPr/>
            <p:nvPr>
              <p:custDataLst>
                <p:tags r:id="rId2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临床表现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91360" y="3946966"/>
            <a:ext cx="4105154" cy="596510"/>
            <a:chOff x="1990846" y="1921397"/>
            <a:chExt cx="4105154" cy="596510"/>
          </a:xfrm>
        </p:grpSpPr>
        <p:sp>
          <p:nvSpPr>
            <p:cNvPr id="18" name="矩形: 圆角 17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04</a:t>
              </a:r>
              <a:endParaRPr lang="zh-CN" altLang="en-US"/>
            </a:p>
          </p:txBody>
        </p:sp>
        <p:sp>
          <p:nvSpPr>
            <p:cNvPr id="19" name="PA-矩形 19"/>
            <p:cNvSpPr/>
            <p:nvPr>
              <p:custDataLst>
                <p:tags r:id="rId1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如何预防流感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6381577" y="1305365"/>
            <a:ext cx="1505540" cy="931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4400" b="1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目 录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195726" y="3609411"/>
            <a:ext cx="2995099" cy="328659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552" y="2931746"/>
            <a:ext cx="4563744" cy="456374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853" y="-849676"/>
            <a:ext cx="3750843" cy="317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65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一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372347" y="2673751"/>
            <a:ext cx="5447305" cy="1226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什么是流感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690127" y="2118167"/>
            <a:ext cx="2897748" cy="52669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2400" b="1" spc="600" dirty="0">
                <a:solidFill>
                  <a:schemeClr val="bg1"/>
                </a:solidFill>
                <a:cs typeface="+mn-ea"/>
                <a:sym typeface="+mn-lt"/>
              </a:rPr>
              <a:t>感冒流感</a:t>
            </a:r>
          </a:p>
        </p:txBody>
      </p:sp>
      <p:sp>
        <p:nvSpPr>
          <p:cNvPr id="16" name="矩形 15"/>
          <p:cNvSpPr/>
          <p:nvPr/>
        </p:nvSpPr>
        <p:spPr>
          <a:xfrm>
            <a:off x="1690127" y="2838543"/>
            <a:ext cx="4724630" cy="1526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无寒颤，持续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1-2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天打喷嚏、鼻塞、流鼻涕咽喉痛或肌肉疼痛。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伴有寒颤，持续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3-5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天乏力、全身酸痛上呼吸道感染症状较轻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776" y="830965"/>
            <a:ext cx="5196069" cy="5196069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5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057095" y="692458"/>
            <a:ext cx="14470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46"/>
          <p:cNvSpPr txBox="1">
            <a:spLocks noChangeArrowheads="1"/>
          </p:cNvSpPr>
          <p:nvPr/>
        </p:nvSpPr>
        <p:spPr bwMode="auto">
          <a:xfrm>
            <a:off x="1664247" y="1641658"/>
            <a:ext cx="8863505" cy="129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sp>
        <p:nvSpPr>
          <p:cNvPr id="3" name="椭圆 2"/>
          <p:cNvSpPr/>
          <p:nvPr/>
        </p:nvSpPr>
        <p:spPr>
          <a:xfrm>
            <a:off x="1921399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感冒</a:t>
            </a:r>
          </a:p>
        </p:txBody>
      </p:sp>
      <p:sp>
        <p:nvSpPr>
          <p:cNvPr id="4" name="椭圆 3"/>
          <p:cNvSpPr/>
          <p:nvPr/>
        </p:nvSpPr>
        <p:spPr>
          <a:xfrm>
            <a:off x="4163707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困乏</a:t>
            </a:r>
          </a:p>
        </p:txBody>
      </p:sp>
      <p:sp>
        <p:nvSpPr>
          <p:cNvPr id="5" name="椭圆 4"/>
          <p:cNvSpPr/>
          <p:nvPr/>
        </p:nvSpPr>
        <p:spPr>
          <a:xfrm>
            <a:off x="6406015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鼻涕</a:t>
            </a:r>
          </a:p>
        </p:txBody>
      </p:sp>
      <p:sp>
        <p:nvSpPr>
          <p:cNvPr id="6" name="椭圆 5"/>
          <p:cNvSpPr/>
          <p:nvPr/>
        </p:nvSpPr>
        <p:spPr>
          <a:xfrm>
            <a:off x="8648323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疲惫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076445" y="2019977"/>
            <a:ext cx="4548851" cy="3063048"/>
            <a:chOff x="1076445" y="2192903"/>
            <a:chExt cx="4548851" cy="3063048"/>
          </a:xfrm>
        </p:grpSpPr>
        <p:grpSp>
          <p:nvGrpSpPr>
            <p:cNvPr id="18" name="组合 17"/>
            <p:cNvGrpSpPr/>
            <p:nvPr/>
          </p:nvGrpSpPr>
          <p:grpSpPr>
            <a:xfrm>
              <a:off x="1076445" y="2192903"/>
              <a:ext cx="4548851" cy="3063048"/>
              <a:chOff x="1342663" y="1959287"/>
              <a:chExt cx="3669175" cy="3689159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481559" y="2118167"/>
                <a:ext cx="3530279" cy="35302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1342663" y="1959287"/>
                <a:ext cx="3530279" cy="35302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453334" y="2763611"/>
              <a:ext cx="3622876" cy="1705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流行性感冒是流感病毒引起的急性呼吸道感染流感：流感病毒感染所致,主要传染源为流感患者和隐性感染者,飞沫传播为主要传播途径。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66704" y="2019977"/>
            <a:ext cx="4548851" cy="3063048"/>
            <a:chOff x="1076445" y="2192903"/>
            <a:chExt cx="4548851" cy="3063048"/>
          </a:xfrm>
        </p:grpSpPr>
        <p:grpSp>
          <p:nvGrpSpPr>
            <p:cNvPr id="21" name="组合 20"/>
            <p:cNvGrpSpPr/>
            <p:nvPr/>
          </p:nvGrpSpPr>
          <p:grpSpPr>
            <a:xfrm>
              <a:off x="1076445" y="2192903"/>
              <a:ext cx="4548851" cy="3063048"/>
              <a:chOff x="1342663" y="1959287"/>
              <a:chExt cx="3669175" cy="368915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481559" y="2118167"/>
                <a:ext cx="3530279" cy="35302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342663" y="1959287"/>
                <a:ext cx="3530279" cy="35302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1453334" y="2456163"/>
              <a:ext cx="3622876" cy="2536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人群对流感病毒普遍易感,感染后可产生一定免疫气感流行常突然发生,迅速延,流行情况与人群密集程度有甲型流感病毒经常发生变异,传染性大,传播迅速,极易发生大范围流行。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6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二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372347" y="2673751"/>
            <a:ext cx="5447305" cy="1226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临床表现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273950" y="2216299"/>
            <a:ext cx="4941655" cy="2726342"/>
            <a:chOff x="1239226" y="1782501"/>
            <a:chExt cx="4941655" cy="2726342"/>
          </a:xfrm>
        </p:grpSpPr>
        <p:sp>
          <p:nvSpPr>
            <p:cNvPr id="5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941655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常突然起病，畏寒高热，体温可达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39℃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40℃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，多伴头痛、全身肌肉关节酸痛、极度乏力、食欲减退等全身症状，常有咽喉痛、干咳，可有鼻塞、流涕、胸骨后不适等。颜面潮红，眼结膜外眦轻度充血。如无并发症呈自限性过程，多于发病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天后体温逐渐消退，全身症状好转，但咳嗽、体力恢复常需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周。</a:t>
              </a:r>
            </a:p>
          </p:txBody>
        </p:sp>
        <p:sp>
          <p:nvSpPr>
            <p:cNvPr id="10" name="流程图: 可选过程 9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单纯型流感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3077" y="761988"/>
            <a:ext cx="6096012" cy="609601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7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临床表现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961696" y="2343621"/>
            <a:ext cx="4941655" cy="2726342"/>
            <a:chOff x="1239226" y="1782501"/>
            <a:chExt cx="4941655" cy="2726342"/>
          </a:xfrm>
        </p:grpSpPr>
        <p:sp>
          <p:nvSpPr>
            <p:cNvPr id="5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941655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实质上就是并发了流感病毒性肺炎，多见于老年人、儿童、原有心肺疾患的人群。主要表现为高热持续不退，剧烈咳嗽、咳血痰或脓性痰、呼吸急促、发绀，肺部可闻及湿啰音。胸片提示两肺有散在的絮状阴影。痰培养无致病细菌生长，可分离出流感病毒。可因呼吸循环衰竭而死亡。</a:t>
              </a:r>
            </a:p>
          </p:txBody>
        </p:sp>
        <p:sp>
          <p:nvSpPr>
            <p:cNvPr id="10" name="流程图: 可选过程 9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肺炎型流感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131" y="1180619"/>
            <a:ext cx="4490887" cy="466410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临床表现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MGViMWRiMmMyYjQxOWVjNDI3OGI1ODQ4ZmViYjE5YT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84872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自定义 146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FA723"/>
      </a:accent1>
      <a:accent2>
        <a:srgbClr val="EFA72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bb4pe2v">
      <a:majorFont>
        <a:latin typeface="思源黑体"/>
        <a:ea typeface="思源黑体"/>
        <a:cs typeface="Arial"/>
      </a:majorFont>
      <a:minorFont>
        <a:latin typeface="思源黑体"/>
        <a:ea typeface="思源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1309</Words>
  <Application>Microsoft Office PowerPoint</Application>
  <PresentationFormat>宽屏</PresentationFormat>
  <Paragraphs>112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Meiryo</vt:lpstr>
      <vt:lpstr>庞门正道标题体</vt:lpstr>
      <vt:lpstr>思源黑体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2022-09-27T22:22:54Z</cp:lastPrinted>
  <dcterms:created xsi:type="dcterms:W3CDTF">2022-09-27T22:22:54Z</dcterms:created>
  <dcterms:modified xsi:type="dcterms:W3CDTF">2023-03-17T07:24:01Z</dcterms:modified>
</cp:coreProperties>
</file>