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0"/>
  </p:notesMasterIdLst>
  <p:sldIdLst>
    <p:sldId id="257" r:id="rId3"/>
    <p:sldId id="329" r:id="rId4"/>
    <p:sldId id="256" r:id="rId5"/>
    <p:sldId id="358" r:id="rId6"/>
    <p:sldId id="292" r:id="rId7"/>
    <p:sldId id="348" r:id="rId8"/>
    <p:sldId id="346" r:id="rId9"/>
    <p:sldId id="350" r:id="rId10"/>
    <p:sldId id="388" r:id="rId11"/>
    <p:sldId id="353" r:id="rId12"/>
    <p:sldId id="352" r:id="rId13"/>
    <p:sldId id="406" r:id="rId14"/>
    <p:sldId id="351" r:id="rId15"/>
    <p:sldId id="355" r:id="rId16"/>
    <p:sldId id="375" r:id="rId17"/>
    <p:sldId id="376" r:id="rId18"/>
    <p:sldId id="407" r:id="rId19"/>
  </p:sldIdLst>
  <p:sldSz cx="12192000" cy="6858000"/>
  <p:notesSz cx="7104063" cy="10234613"/>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14" autoAdjust="0"/>
  </p:normalViewPr>
  <p:slideViewPr>
    <p:cSldViewPr snapToGrid="0">
      <p:cViewPr varScale="1">
        <p:scale>
          <a:sx n="108" d="100"/>
          <a:sy n="108" d="100"/>
        </p:scale>
        <p:origin x="654" y="108"/>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2023/3/21</a:t>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1932368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0A53A73-E5D1-43F5-B512-355C4F0A93F5}" type="slidenum">
              <a:rPr lang="zh-CN" altLang="en-US" smtClean="0"/>
              <a:t>1</a:t>
            </a:fld>
            <a:endParaRPr lang="zh-CN" altLang="en-US"/>
          </a:p>
        </p:txBody>
      </p:sp>
    </p:spTree>
    <p:extLst>
      <p:ext uri="{BB962C8B-B14F-4D97-AF65-F5344CB8AC3E}">
        <p14:creationId xmlns:p14="http://schemas.microsoft.com/office/powerpoint/2010/main" val="1884581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8</a:t>
            </a:fld>
            <a:endParaRPr lang="zh-CN" altLang="en-US"/>
          </a:p>
        </p:txBody>
      </p:sp>
    </p:spTree>
    <p:extLst>
      <p:ext uri="{BB962C8B-B14F-4D97-AF65-F5344CB8AC3E}">
        <p14:creationId xmlns:p14="http://schemas.microsoft.com/office/powerpoint/2010/main" val="655319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17</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744299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2023/3/21</a:t>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75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日期占位符 2"/>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2023/3/21</a:t>
            </a:fld>
            <a:endParaRPr lang="zh-CN" altLang="en-US"/>
          </a:p>
        </p:txBody>
      </p:sp>
      <p:sp>
        <p:nvSpPr>
          <p:cNvPr id="4" name="页脚占位符 3"/>
          <p:cNvSpPr>
            <a:spLocks noGrp="1"/>
          </p:cNvSpPr>
          <p:nvPr>
            <p:ph type="ftr" sz="quarter" idx="11"/>
          </p:nvPr>
        </p:nvSpPr>
        <p:spPr>
          <a:xfrm>
            <a:off x="4038600" y="6356350"/>
            <a:ext cx="4114800" cy="365125"/>
          </a:xfr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75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俩">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325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rgbClr val="FEFFFA"/>
        </a:solidFill>
        <a:effectLst/>
      </p:bgPr>
    </p:bg>
    <p:spTree>
      <p:nvGrpSpPr>
        <p:cNvPr id="1" name=""/>
        <p:cNvGrpSpPr/>
        <p:nvPr/>
      </p:nvGrpSpPr>
      <p:grpSpPr>
        <a:xfrm>
          <a:off x="0" y="0"/>
          <a:ext cx="0" cy="0"/>
          <a:chOff x="0" y="0"/>
          <a:chExt cx="0" cy="0"/>
        </a:xfrm>
      </p:grpSpPr>
      <p:pic>
        <p:nvPicPr>
          <p:cNvPr id="12" name="图片 11"/>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10643681" y="176059"/>
            <a:ext cx="1446366" cy="595622"/>
          </a:xfrm>
          <a:prstGeom prst="rect">
            <a:avLst/>
          </a:prstGeom>
          <a:noFill/>
        </p:spPr>
      </p:pic>
      <p:sp>
        <p:nvSpPr>
          <p:cNvPr id="15" name="矩形 14"/>
          <p:cNvSpPr/>
          <p:nvPr userDrawn="1"/>
        </p:nvSpPr>
        <p:spPr>
          <a:xfrm flipV="1">
            <a:off x="1036955" y="770255"/>
            <a:ext cx="10980000" cy="36000"/>
          </a:xfrm>
          <a:prstGeom prst="rect">
            <a:avLst/>
          </a:prstGeom>
          <a:solidFill>
            <a:srgbClr val="DA12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pic>
        <p:nvPicPr>
          <p:cNvPr id="24" name="图片 23"/>
          <p:cNvPicPr>
            <a:picLocks noChangeAspect="1"/>
          </p:cNvPicPr>
          <p:nvPr userDrawn="1"/>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flipH="1">
            <a:off x="-3" y="5950587"/>
            <a:ext cx="12192001" cy="933995"/>
          </a:xfrm>
          <a:prstGeom prst="rect">
            <a:avLst/>
          </a:prstGeom>
        </p:spPr>
      </p:pic>
      <p:pic>
        <p:nvPicPr>
          <p:cNvPr id="11" name="图片 10"/>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556099" y="314858"/>
            <a:ext cx="854451" cy="586896"/>
          </a:xfrm>
          <a:prstGeom prst="rect">
            <a:avLst/>
          </a:prstGeom>
        </p:spPr>
      </p:pic>
      <p:pic>
        <p:nvPicPr>
          <p:cNvPr id="13" name="Picture 2" descr="C:\Users\PC\Desktop\聚焦两会2.png"/>
          <p:cNvPicPr>
            <a:picLocks noChangeAspect="1" noChangeArrowheads="1"/>
          </p:cNvPicPr>
          <p:nvPr userDrawn="1"/>
        </p:nvPicPr>
        <p:blipFill>
          <a:blip r:embed="rId5" cstate="email">
            <a:extLst>
              <a:ext uri="{28A0092B-C50C-407E-A947-70E740481C1C}">
                <a14:useLocalDpi xmlns:a14="http://schemas.microsoft.com/office/drawing/2010/main"/>
              </a:ext>
            </a:extLst>
          </a:blip>
          <a:stretch>
            <a:fillRect/>
          </a:stretch>
        </p:blipFill>
        <p:spPr bwMode="auto">
          <a:xfrm>
            <a:off x="377190" y="318135"/>
            <a:ext cx="685800"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325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632594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3816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058923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42445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870103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158498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9656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75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525956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173403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672304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83234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2023/3/21</a:t>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75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2023/3/21</a:t>
            </a:fld>
            <a:endParaRPr lang="zh-CN" altLang="en-US"/>
          </a:p>
        </p:txBody>
      </p:sp>
      <p:sp>
        <p:nvSpPr>
          <p:cNvPr id="6" name="页脚占位符 5"/>
          <p:cNvSpPr>
            <a:spLocks noGrp="1"/>
          </p:cNvSpPr>
          <p:nvPr>
            <p:ph type="ftr" sz="quarter" idx="11"/>
          </p:nvPr>
        </p:nvSpPr>
        <p:spPr>
          <a:xfrm>
            <a:off x="4038600" y="6356350"/>
            <a:ext cx="4114800" cy="365125"/>
          </a:xfr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75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4" name="内容占位符 3"/>
          <p:cNvSpPr>
            <a:spLocks noGrp="1"/>
          </p:cNvSpPr>
          <p:nvPr>
            <p:ph sz="half" idx="2"/>
          </p:nvPr>
        </p:nvSpPr>
        <p:spPr>
          <a:xfrm>
            <a:off x="1186774" y="2665379"/>
            <a:ext cx="4873574"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6" name="内容占位符 5"/>
          <p:cNvSpPr>
            <a:spLocks noGrp="1"/>
          </p:cNvSpPr>
          <p:nvPr>
            <p:ph sz="quarter" idx="4"/>
          </p:nvPr>
        </p:nvSpPr>
        <p:spPr>
          <a:xfrm>
            <a:off x="6256938" y="2665379"/>
            <a:ext cx="4897576"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2023/3/21</a:t>
            </a:fld>
            <a:endParaRPr lang="zh-CN" altLang="en-US"/>
          </a:p>
        </p:txBody>
      </p:sp>
      <p:sp>
        <p:nvSpPr>
          <p:cNvPr id="8" name="页脚占位符 7"/>
          <p:cNvSpPr>
            <a:spLocks noGrp="1"/>
          </p:cNvSpPr>
          <p:nvPr>
            <p:ph type="ftr" sz="quarter" idx="11"/>
          </p:nvPr>
        </p:nvSpPr>
        <p:spPr>
          <a:xfrm>
            <a:off x="4038600" y="6356350"/>
            <a:ext cx="4114800" cy="365125"/>
          </a:xfr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75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2023/3/21</a:t>
            </a:fld>
            <a:endParaRPr lang="zh-CN" altLang="en-US"/>
          </a:p>
        </p:txBody>
      </p:sp>
      <p:sp>
        <p:nvSpPr>
          <p:cNvPr id="4" name="页脚占位符 3"/>
          <p:cNvSpPr>
            <a:spLocks noGrp="1"/>
          </p:cNvSpPr>
          <p:nvPr>
            <p:ph type="ftr" sz="quarter" idx="11"/>
          </p:nvPr>
        </p:nvSpPr>
        <p:spPr>
          <a:xfrm>
            <a:off x="4038600" y="6356350"/>
            <a:ext cx="4114800" cy="365125"/>
          </a:xfr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75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2023/3/21</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75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2023/3/21</a:t>
            </a:fld>
            <a:endParaRPr lang="zh-CN" altLang="en-US"/>
          </a:p>
        </p:txBody>
      </p:sp>
      <p:sp>
        <p:nvSpPr>
          <p:cNvPr id="6" name="页脚占位符 5"/>
          <p:cNvSpPr>
            <a:spLocks noGrp="1"/>
          </p:cNvSpPr>
          <p:nvPr>
            <p:ph type="ftr" sz="quarter" idx="11"/>
          </p:nvPr>
        </p:nvSpPr>
        <p:spPr>
          <a:xfrm>
            <a:off x="4038600" y="6356350"/>
            <a:ext cx="4114800" cy="365125"/>
          </a:xfr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75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2023/3/21</a:t>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75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file:///D:\qq&#25991;&#20214;\712321467\Image\C2C\Image2\%7b75232B38-A165-1FB7-499C-2E1C792CACB5%7d.png"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文本框 8"/>
          <p:cNvSpPr txBox="1"/>
          <p:nvPr userDrawn="1"/>
        </p:nvSpPr>
        <p:spPr>
          <a:xfrm>
            <a:off x="3878580" y="2419350"/>
            <a:ext cx="4730115" cy="1463040"/>
          </a:xfrm>
          <a:prstGeom prst="rect">
            <a:avLst/>
          </a:prstGeom>
          <a:noFill/>
        </p:spPr>
        <p:txBody>
          <a:bodyPr wrap="square" rtlCol="0" anchor="t">
            <a:spAutoFit/>
          </a:bodyPr>
          <a:lstStyle/>
          <a:p>
            <a:r>
              <a:rPr lang="zh-CN" altLang="en-US">
                <a:solidFill>
                  <a:schemeClr val="tx1">
                    <a:lumMod val="75000"/>
                    <a:lumOff val="25000"/>
                    <a:alpha val="0"/>
                  </a:schemeClr>
                </a:solidFill>
                <a:latin typeface="微软雅黑" panose="020B0503020204020204" charset="-122"/>
                <a:ea typeface="微软雅黑" panose="020B0503020204020204" charset="-122"/>
                <a:sym typeface="+mn-ea"/>
              </a:rPr>
              <a:t>感谢您下载平台上提供的PPT作品，</a:t>
            </a:r>
          </a:p>
          <a:p>
            <a:r>
              <a:rPr lang="zh-CN" altLang="en-US">
                <a:solidFill>
                  <a:schemeClr val="tx1">
                    <a:lumMod val="75000"/>
                    <a:lumOff val="25000"/>
                    <a:alpha val="0"/>
                  </a:schemeClr>
                </a:solidFill>
                <a:latin typeface="微软雅黑" panose="020B0503020204020204" charset="-122"/>
                <a:ea typeface="微软雅黑" panose="020B0503020204020204" charset="-122"/>
                <a:sym typeface="+mn-ea"/>
              </a:rPr>
              <a:t>为了您和以及原创作者的利益，请</a:t>
            </a:r>
          </a:p>
          <a:p>
            <a:r>
              <a:rPr lang="zh-CN" altLang="en-US">
                <a:solidFill>
                  <a:schemeClr val="tx1">
                    <a:lumMod val="75000"/>
                    <a:lumOff val="25000"/>
                    <a:alpha val="0"/>
                  </a:schemeClr>
                </a:solidFill>
                <a:latin typeface="微软雅黑" panose="020B0503020204020204" charset="-122"/>
                <a:ea typeface="微软雅黑" panose="020B0503020204020204" charset="-122"/>
                <a:sym typeface="+mn-ea"/>
              </a:rPr>
              <a:t>勿复制、传播、销售，否则将承担法律责</a:t>
            </a:r>
          </a:p>
          <a:p>
            <a:r>
              <a:rPr lang="zh-CN" altLang="en-US">
                <a:solidFill>
                  <a:schemeClr val="tx1">
                    <a:lumMod val="75000"/>
                    <a:lumOff val="25000"/>
                    <a:alpha val="0"/>
                  </a:schemeClr>
                </a:solidFill>
                <a:latin typeface="微软雅黑" panose="020B0503020204020204" charset="-122"/>
                <a:ea typeface="微软雅黑" panose="020B0503020204020204" charset="-122"/>
                <a:sym typeface="+mn-ea"/>
              </a:rPr>
              <a:t>任！将对作品进行维权，按照传播</a:t>
            </a:r>
          </a:p>
          <a:p>
            <a:r>
              <a:rPr lang="zh-CN" altLang="en-US">
                <a:solidFill>
                  <a:schemeClr val="tx1">
                    <a:lumMod val="75000"/>
                    <a:lumOff val="25000"/>
                    <a:alpha val="0"/>
                  </a:schemeClr>
                </a:solidFill>
                <a:latin typeface="微软雅黑" panose="020B0503020204020204" charset="-122"/>
                <a:ea typeface="微软雅黑" panose="020B0503020204020204" charset="-122"/>
                <a:sym typeface="+mn-ea"/>
              </a:rPr>
              <a:t>下载次数进行十倍的索取赔偿！</a:t>
            </a:r>
          </a:p>
        </p:txBody>
      </p:sp>
      <p:pic>
        <p:nvPicPr>
          <p:cNvPr id="10" name="图片 1073743875" descr="学科网 zxxk.com"/>
          <p:cNvPicPr>
            <a:picLocks noChangeAspect="1"/>
          </p:cNvPicPr>
          <p:nvPr/>
        </p:nvPicPr>
        <p:blipFill>
          <a:blip r:link="rId14"/>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slow" p14:dur="175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2023/3/21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0851548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1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xml"/><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20.png"/><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xml"/><Relationship Id="rId1" Type="http://schemas.openxmlformats.org/officeDocument/2006/relationships/tags" Target="../tags/tag6.xml"/></Relationships>
</file>

<file path=ppt/slides/_rels/slide1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23.jpeg"/><Relationship Id="rId4"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3.xml"/><Relationship Id="rId1" Type="http://schemas.openxmlformats.org/officeDocument/2006/relationships/slideLayout" Target="../slideLayouts/slideLayout1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1.xml"/><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19.png"/><Relationship Id="rId4" Type="http://schemas.openxmlformats.org/officeDocument/2006/relationships/image" Target="../media/image18.png"/></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20.png"/><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image" Target="../media/image21.png"/></Relationships>
</file>

<file path=ppt/slides/_rels/slide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20.png"/><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474835" y="3691255"/>
            <a:ext cx="2834640" cy="3166745"/>
          </a:xfrm>
          <a:custGeom>
            <a:avLst/>
            <a:gdLst>
              <a:gd name="connsiteX0" fmla="*/ 0 w 3407764"/>
              <a:gd name="connsiteY0" fmla="*/ 0 h 4044529"/>
              <a:gd name="connsiteX1" fmla="*/ 2355757 w 3407764"/>
              <a:gd name="connsiteY1" fmla="*/ 0 h 4044529"/>
              <a:gd name="connsiteX2" fmla="*/ 3407764 w 3407764"/>
              <a:gd name="connsiteY2" fmla="*/ 1149796 h 4044529"/>
              <a:gd name="connsiteX3" fmla="*/ 3407764 w 3407764"/>
              <a:gd name="connsiteY3" fmla="*/ 4044529 h 4044529"/>
              <a:gd name="connsiteX4" fmla="*/ 0 w 3407764"/>
              <a:gd name="connsiteY4" fmla="*/ 4044529 h 40445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7764" h="4044529">
                <a:moveTo>
                  <a:pt x="0" y="0"/>
                </a:moveTo>
                <a:lnTo>
                  <a:pt x="2355757" y="0"/>
                </a:lnTo>
                <a:lnTo>
                  <a:pt x="3407764" y="1149796"/>
                </a:lnTo>
                <a:lnTo>
                  <a:pt x="3407764" y="4044529"/>
                </a:lnTo>
                <a:lnTo>
                  <a:pt x="0" y="4044529"/>
                </a:lnTo>
                <a:close/>
              </a:path>
            </a:pathLst>
          </a:custGeom>
        </p:spPr>
      </p:pic>
      <p:grpSp>
        <p:nvGrpSpPr>
          <p:cNvPr id="3" name="组合 2"/>
          <p:cNvGrpSpPr/>
          <p:nvPr/>
        </p:nvGrpSpPr>
        <p:grpSpPr>
          <a:xfrm>
            <a:off x="-2" y="2779484"/>
            <a:ext cx="12192002" cy="4078516"/>
            <a:chOff x="-2" y="2859315"/>
            <a:chExt cx="12200625" cy="3998687"/>
          </a:xfrm>
        </p:grpSpPr>
        <p:pic>
          <p:nvPicPr>
            <p:cNvPr id="4" name="图片 3"/>
            <p:cNvPicPr>
              <a:picLocks noChangeAspect="1"/>
            </p:cNvPicPr>
            <p:nvPr/>
          </p:nvPicPr>
          <p:blipFill>
            <a:blip r:embed="rId4"/>
            <a:stretch>
              <a:fillRect/>
            </a:stretch>
          </p:blipFill>
          <p:spPr>
            <a:xfrm>
              <a:off x="1" y="4826658"/>
              <a:ext cx="12191982" cy="2031341"/>
            </a:xfrm>
            <a:prstGeom prst="rect">
              <a:avLst/>
            </a:prstGeom>
          </p:spPr>
        </p:pic>
        <p:grpSp>
          <p:nvGrpSpPr>
            <p:cNvPr id="5" name="组合 4"/>
            <p:cNvGrpSpPr/>
            <p:nvPr/>
          </p:nvGrpSpPr>
          <p:grpSpPr>
            <a:xfrm>
              <a:off x="-2" y="2859315"/>
              <a:ext cx="12200625" cy="3998687"/>
              <a:chOff x="-2" y="1748425"/>
              <a:chExt cx="12200625" cy="5109576"/>
            </a:xfrm>
          </p:grpSpPr>
          <p:pic>
            <p:nvPicPr>
              <p:cNvPr id="6" name="Picture 15"/>
              <p:cNvPicPr>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bwMode="auto">
              <a:xfrm flipH="1">
                <a:off x="-2" y="1748425"/>
                <a:ext cx="1059543" cy="3739782"/>
              </a:xfrm>
              <a:prstGeom prst="rect">
                <a:avLst/>
              </a:prstGeom>
              <a:noFill/>
              <a:extLst>
                <a:ext uri="{909E8E84-426E-40DD-AFC4-6F175D3DCCD1}">
                  <a14:hiddenFill xmlns:a14="http://schemas.microsoft.com/office/drawing/2010/main">
                    <a:solidFill>
                      <a:srgbClr val="FFFFFF"/>
                    </a:solidFill>
                  </a14:hiddenFill>
                </a:ext>
              </a:extLst>
            </p:spPr>
          </p:pic>
          <p:pic>
            <p:nvPicPr>
              <p:cNvPr id="7" name="图片 6"/>
              <p:cNvPicPr>
                <a:picLocks noChangeAspect="1"/>
              </p:cNvPicPr>
              <p:nvPr/>
            </p:nvPicPr>
            <p:blipFill>
              <a:blip r:embed="rId6" cstate="email">
                <a:extLst>
                  <a:ext uri="{BEBA8EAE-BF5A-486C-A8C5-ECC9F3942E4B}">
                    <a14:imgProps xmlns:a14="http://schemas.microsoft.com/office/drawing/2010/main">
                      <a14:imgLayer>
                        <a14:imgEffect>
                          <a14:colorTemperature colorTemp="11500"/>
                        </a14:imgEffect>
                        <a14:imgEffect>
                          <a14:saturation sat="400000"/>
                        </a14:imgEffect>
                      </a14:imgLayer>
                    </a14:imgProps>
                  </a:ext>
                  <a:ext uri="{28A0092B-C50C-407E-A947-70E740481C1C}">
                    <a14:useLocalDpi xmlns:a14="http://schemas.microsoft.com/office/drawing/2010/main"/>
                  </a:ext>
                </a:extLst>
              </a:blip>
              <a:stretch>
                <a:fillRect/>
              </a:stretch>
            </p:blipFill>
            <p:spPr>
              <a:xfrm>
                <a:off x="3905250" y="4556150"/>
                <a:ext cx="8286750" cy="1949198"/>
              </a:xfrm>
              <a:prstGeom prst="rect">
                <a:avLst/>
              </a:prstGeom>
            </p:spPr>
          </p:pic>
          <p:pic>
            <p:nvPicPr>
              <p:cNvPr id="8" name="图片 7" descr="liangxueyizuo3.png"/>
              <p:cNvPicPr>
                <a:picLocks noChangeAspect="1"/>
              </p:cNvPicPr>
              <p:nvPr/>
            </p:nvPicPr>
            <p:blipFill>
              <a:blip r:embed="rId7" cstate="email">
                <a:extLst>
                  <a:ext uri="{BEBA8EAE-BF5A-486C-A8C5-ECC9F3942E4B}">
                    <a14:imgProps xmlns:a14="http://schemas.microsoft.com/office/drawing/2010/main">
                      <a14:imgLayer>
                        <a14:imgEffect>
                          <a14:brightnessContrast contrast="-15000"/>
                        </a14:imgEffect>
                      </a14:imgLayer>
                    </a14:imgProps>
                  </a:ext>
                  <a:ext uri="{28A0092B-C50C-407E-A947-70E740481C1C}">
                    <a14:useLocalDpi xmlns:a14="http://schemas.microsoft.com/office/drawing/2010/main"/>
                  </a:ext>
                </a:extLst>
              </a:blip>
              <a:stretch>
                <a:fillRect/>
              </a:stretch>
            </p:blipFill>
            <p:spPr>
              <a:xfrm>
                <a:off x="0" y="3873248"/>
                <a:ext cx="4133850" cy="2984753"/>
              </a:xfrm>
              <a:prstGeom prst="rect">
                <a:avLst/>
              </a:prstGeom>
            </p:spPr>
          </p:pic>
          <p:grpSp>
            <p:nvGrpSpPr>
              <p:cNvPr id="9" name="组合 8"/>
              <p:cNvGrpSpPr/>
              <p:nvPr/>
            </p:nvGrpSpPr>
            <p:grpSpPr>
              <a:xfrm flipV="1">
                <a:off x="0" y="5116605"/>
                <a:ext cx="12200623" cy="1741396"/>
                <a:chOff x="-14" y="-2"/>
                <a:chExt cx="12192002" cy="1741398"/>
              </a:xfrm>
            </p:grpSpPr>
            <p:pic>
              <p:nvPicPr>
                <p:cNvPr id="10" name="图片 9"/>
                <p:cNvPicPr>
                  <a:picLocks noChangeAspect="1"/>
                </p:cNvPicPr>
                <p:nvPr/>
              </p:nvPicPr>
              <p:blipFill>
                <a:blip r:embed="rId8"/>
                <a:stretch>
                  <a:fillRect/>
                </a:stretch>
              </p:blipFill>
              <p:spPr>
                <a:xfrm flipV="1">
                  <a:off x="-13" y="-2"/>
                  <a:ext cx="12192001" cy="1741398"/>
                </a:xfrm>
                <a:prstGeom prst="rect">
                  <a:avLst/>
                </a:prstGeom>
              </p:spPr>
            </p:pic>
            <p:pic>
              <p:nvPicPr>
                <p:cNvPr id="11" name="图片 10" descr="liangxueyizuo3.png"/>
                <p:cNvPicPr>
                  <a:picLocks noChangeAspect="1"/>
                </p:cNvPicPr>
                <p:nvPr/>
              </p:nvPicPr>
              <p:blipFill>
                <a:blip r:embed="rId9">
                  <a:extLst>
                    <a:ext uri="{BEBA8EAE-BF5A-486C-A8C5-ECC9F3942E4B}">
                      <a14:imgProps xmlns:a14="http://schemas.microsoft.com/office/drawing/2010/main">
                        <a14:imgLayer>
                          <a14:imgEffect>
                            <a14:brightnessContrast contrast="-15000"/>
                          </a14:imgEffect>
                        </a14:imgLayer>
                      </a14:imgProps>
                    </a:ext>
                  </a:extLst>
                </a:blip>
                <a:stretch>
                  <a:fillRect/>
                </a:stretch>
              </p:blipFill>
              <p:spPr>
                <a:xfrm flipV="1">
                  <a:off x="-14" y="-1"/>
                  <a:ext cx="12183368" cy="1195952"/>
                </a:xfrm>
                <a:prstGeom prst="rect">
                  <a:avLst/>
                </a:prstGeom>
              </p:spPr>
            </p:pic>
          </p:grpSp>
        </p:grpSp>
      </p:grpSp>
      <p:pic>
        <p:nvPicPr>
          <p:cNvPr id="12" name="图片 11"/>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bwMode="auto">
          <a:xfrm>
            <a:off x="3227395" y="5171431"/>
            <a:ext cx="1812909" cy="1741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图片 36"/>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2" y="0"/>
            <a:ext cx="3752215" cy="1279525"/>
          </a:xfrm>
          <a:prstGeom prst="rect">
            <a:avLst/>
          </a:prstGeom>
        </p:spPr>
      </p:pic>
      <p:sp>
        <p:nvSpPr>
          <p:cNvPr id="100" name="文本框 99"/>
          <p:cNvSpPr txBox="1"/>
          <p:nvPr/>
        </p:nvSpPr>
        <p:spPr>
          <a:xfrm>
            <a:off x="1246243" y="1252537"/>
            <a:ext cx="9833610" cy="1938992"/>
          </a:xfrm>
          <a:prstGeom prst="rect">
            <a:avLst/>
          </a:prstGeom>
          <a:noFill/>
          <a:ln w="9525">
            <a:noFill/>
          </a:ln>
        </p:spPr>
        <p:txBody>
          <a:bodyPr wrap="square">
            <a:spAutoFit/>
          </a:bodyPr>
          <a:lstStyle/>
          <a:p>
            <a:pPr indent="0" algn="ctr">
              <a:lnSpc>
                <a:spcPct val="100000"/>
              </a:lnSpc>
            </a:pPr>
            <a:r>
              <a:rPr lang="zh-CN" sz="6000" b="1" spc="2000" dirty="0">
                <a:solidFill>
                  <a:srgbClr val="DD0E04"/>
                </a:solidFill>
                <a:uFillTx/>
                <a:latin typeface="思源黑体 CN Heavy" panose="020B0A00000000000000" charset="-122"/>
                <a:ea typeface="思源黑体 CN Heavy" panose="020B0A00000000000000" charset="-122"/>
              </a:rPr>
              <a:t>新时代全面贯彻</a:t>
            </a:r>
          </a:p>
          <a:p>
            <a:pPr indent="0" algn="ctr">
              <a:lnSpc>
                <a:spcPct val="100000"/>
              </a:lnSpc>
            </a:pPr>
            <a:r>
              <a:rPr lang="zh-CN" sz="6000" b="1" spc="2000" dirty="0">
                <a:solidFill>
                  <a:srgbClr val="DD0E04"/>
                </a:solidFill>
                <a:uFillTx/>
                <a:latin typeface="思源黑体 CN Heavy" panose="020B0A00000000000000" charset="-122"/>
                <a:ea typeface="思源黑体 CN Heavy" panose="020B0A00000000000000" charset="-122"/>
              </a:rPr>
              <a:t>党的教育方针</a:t>
            </a:r>
          </a:p>
        </p:txBody>
      </p:sp>
      <p:sp>
        <p:nvSpPr>
          <p:cNvPr id="20" name="文本框 19"/>
          <p:cNvSpPr txBox="1"/>
          <p:nvPr/>
        </p:nvSpPr>
        <p:spPr>
          <a:xfrm>
            <a:off x="1899340" y="3669029"/>
            <a:ext cx="8527415" cy="445135"/>
          </a:xfrm>
          <a:prstGeom prst="rect">
            <a:avLst/>
          </a:prstGeom>
          <a:noFill/>
        </p:spPr>
        <p:txBody>
          <a:bodyPr wrap="square" rtlCol="0">
            <a:spAutoFit/>
          </a:bodyPr>
          <a:lstStyle/>
          <a:p>
            <a:pPr algn="dist"/>
            <a:r>
              <a:rPr lang="zh-CN" altLang="en-US" sz="2300" b="1">
                <a:solidFill>
                  <a:srgbClr val="E21D00"/>
                </a:solidFill>
                <a:latin typeface="思源黑体 CN Normal" panose="020B0400000000000000" pitchFamily="34" charset="-122"/>
                <a:ea typeface="思源黑体 CN Normal" panose="020B0400000000000000" pitchFamily="34" charset="-122"/>
                <a:cs typeface="思源黑体 CN Normal" panose="020B0400000000000000" pitchFamily="34" charset="-122"/>
              </a:rPr>
              <a:t>——为谁培养人 培养什么人 怎样培养人——</a:t>
            </a:r>
          </a:p>
        </p:txBody>
      </p:sp>
    </p:spTree>
  </p:cSld>
  <p:clrMapOvr>
    <a:masterClrMapping/>
  </p:clrMapOvr>
  <mc:AlternateContent xmlns:mc="http://schemas.openxmlformats.org/markup-compatibility/2006" xmlns:p14="http://schemas.microsoft.com/office/powerpoint/2010/main">
    <mc:Choice Requires="p14">
      <p:transition spd="med" p14:dur="7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fill="hold"/>
                                        <p:tgtEl>
                                          <p:spTgt spid="100"/>
                                        </p:tgtEl>
                                        <p:attrNameLst>
                                          <p:attrName>ppt_x</p:attrName>
                                        </p:attrNameLst>
                                      </p:cBhvr>
                                      <p:tavLst>
                                        <p:tav tm="0">
                                          <p:val>
                                            <p:strVal val="#ppt_x"/>
                                          </p:val>
                                        </p:tav>
                                        <p:tav tm="100000">
                                          <p:val>
                                            <p:strVal val="#ppt_x"/>
                                          </p:val>
                                        </p:tav>
                                      </p:tavLst>
                                    </p:anim>
                                    <p:anim calcmode="lin" valueType="num">
                                      <p:cBhvr additive="base">
                                        <p:cTn id="8" dur="500" fill="hold"/>
                                        <p:tgtEl>
                                          <p:spTgt spid="100"/>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7"/>
                                        </p:tgtEl>
                                        <p:attrNameLst>
                                          <p:attrName>style.visibility</p:attrName>
                                        </p:attrNameLst>
                                      </p:cBhvr>
                                      <p:to>
                                        <p:strVal val="visible"/>
                                      </p:to>
                                    </p:set>
                                    <p:anim calcmode="lin" valueType="num">
                                      <p:cBhvr additive="base">
                                        <p:cTn id="23" dur="500" fill="hold"/>
                                        <p:tgtEl>
                                          <p:spTgt spid="37"/>
                                        </p:tgtEl>
                                        <p:attrNameLst>
                                          <p:attrName>ppt_x</p:attrName>
                                        </p:attrNameLst>
                                      </p:cBhvr>
                                      <p:tavLst>
                                        <p:tav tm="0">
                                          <p:val>
                                            <p:strVal val="#ppt_x"/>
                                          </p:val>
                                        </p:tav>
                                        <p:tav tm="100000">
                                          <p:val>
                                            <p:strVal val="#ppt_x"/>
                                          </p:val>
                                        </p:tav>
                                      </p:tavLst>
                                    </p:anim>
                                    <p:anim calcmode="lin" valueType="num">
                                      <p:cBhvr additive="base">
                                        <p:cTn id="24" dur="500" fill="hold"/>
                                        <p:tgtEl>
                                          <p:spTgt spid="37"/>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500"/>
                            </p:stCondLst>
                            <p:childTnLst>
                              <p:par>
                                <p:cTn id="26" presetID="42" presetClass="entr" presetSubtype="0" fill="hold" grpId="0" nodeType="after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1000"/>
                                        <p:tgtEl>
                                          <p:spTgt spid="20"/>
                                        </p:tgtEl>
                                      </p:cBhvr>
                                    </p:animEffect>
                                    <p:anim calcmode="lin" valueType="num">
                                      <p:cBhvr>
                                        <p:cTn id="29" dur="1000" fill="hold"/>
                                        <p:tgtEl>
                                          <p:spTgt spid="20"/>
                                        </p:tgtEl>
                                        <p:attrNameLst>
                                          <p:attrName>ppt_x</p:attrName>
                                        </p:attrNameLst>
                                      </p:cBhvr>
                                      <p:tavLst>
                                        <p:tav tm="0">
                                          <p:val>
                                            <p:strVal val="#ppt_x"/>
                                          </p:val>
                                        </p:tav>
                                        <p:tav tm="100000">
                                          <p:val>
                                            <p:strVal val="#ppt_x"/>
                                          </p:val>
                                        </p:tav>
                                      </p:tavLst>
                                    </p:anim>
                                    <p:anim calcmode="lin" valueType="num">
                                      <p:cBhvr>
                                        <p:cTn id="3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2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591820" y="1201420"/>
            <a:ext cx="10996930" cy="4619625"/>
          </a:xfrm>
          <a:prstGeom prst="rect">
            <a:avLst/>
          </a:prstGeom>
          <a:gradFill>
            <a:gsLst>
              <a:gs pos="100000">
                <a:schemeClr val="accent1">
                  <a:lumMod val="20000"/>
                  <a:lumOff val="80000"/>
                  <a:alpha val="13000"/>
                </a:schemeClr>
              </a:gs>
              <a:gs pos="2000">
                <a:schemeClr val="accent1">
                  <a:lumMod val="20000"/>
                  <a:lumOff val="80000"/>
                  <a:alpha val="3000"/>
                </a:schemeClr>
              </a:gs>
            </a:gsLst>
            <a:lin ang="1200000" scaled="0"/>
          </a:gradFill>
          <a:ln w="19050" cap="flat" cmpd="sng" algn="ctr">
            <a:solidFill>
              <a:srgbClr val="DA1208">
                <a:alpha val="52000"/>
              </a:srgbClr>
            </a:solidFill>
            <a:prstDash val="sysDot"/>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pic>
        <p:nvPicPr>
          <p:cNvPr id="5" name="图片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822950" y="1497330"/>
            <a:ext cx="5509260" cy="4062730"/>
          </a:xfrm>
          <a:prstGeom prst="rect">
            <a:avLst/>
          </a:prstGeom>
          <a:noFill/>
          <a:ln w="9525">
            <a:noFill/>
          </a:ln>
        </p:spPr>
      </p:pic>
      <p:sp>
        <p:nvSpPr>
          <p:cNvPr id="2" name="文本框 1"/>
          <p:cNvSpPr txBox="1"/>
          <p:nvPr/>
        </p:nvSpPr>
        <p:spPr>
          <a:xfrm>
            <a:off x="915670" y="1405890"/>
            <a:ext cx="4565650" cy="3930650"/>
          </a:xfrm>
          <a:prstGeom prst="rect">
            <a:avLst/>
          </a:prstGeom>
          <a:noFill/>
        </p:spPr>
        <p:txBody>
          <a:bodyPr wrap="square" rtlCol="0">
            <a:spAutoFit/>
          </a:bodyPr>
          <a:lstStyle/>
          <a:p>
            <a:pPr>
              <a:lnSpc>
                <a:spcPct val="260000"/>
              </a:lnSpc>
            </a:pPr>
            <a:r>
              <a:rPr lang="zh-CN" altLang="en-US" sz="1600" dirty="0">
                <a:latin typeface="思源黑体 CN Light" panose="020B0300000000000000" charset="-122"/>
                <a:ea typeface="思源黑体 CN Light" panose="020B0300000000000000" charset="-122"/>
              </a:rPr>
              <a:t>　　中国共产党自成立以来一直都十分重视教育工作，在不同历史时期，根据肩负的使命和当时的中心工作明确提出自己的教育主张并加以贯彻，保证了各时期党和国家教育事业的发展，培养了党和国家需要的人才，为革命、建设和改革取得胜利提供了重要的支持。</a:t>
            </a:r>
          </a:p>
        </p:txBody>
      </p:sp>
      <p:sp>
        <p:nvSpPr>
          <p:cNvPr id="6" name="矩形 5"/>
          <p:cNvSpPr/>
          <p:nvPr/>
        </p:nvSpPr>
        <p:spPr>
          <a:xfrm>
            <a:off x="1490980" y="294640"/>
            <a:ext cx="9081770" cy="460375"/>
          </a:xfrm>
          <a:prstGeom prst="rect">
            <a:avLst/>
          </a:prstGeom>
        </p:spPr>
        <p:txBody>
          <a:bodyPr wrap="square">
            <a:spAutoFit/>
          </a:bodyPr>
          <a:lstStyle/>
          <a:p>
            <a:pPr lvl="0">
              <a:defRPr/>
            </a:pPr>
            <a:r>
              <a:rPr sz="2400" b="1" kern="0">
                <a:solidFill>
                  <a:srgbClr val="DA1208"/>
                </a:solidFill>
                <a:latin typeface="思源黑体 CN Bold" panose="020B0800000000000000" charset="-122"/>
                <a:ea typeface="思源黑体 CN Bold" panose="020B0800000000000000" charset="-122"/>
                <a:cs typeface="思源黑体 CN Bold" panose="020B0800000000000000" charset="-122"/>
                <a:sym typeface="字魂58号-创中黑-Regular" panose="00000500000000000000" pitchFamily="2" charset="-122"/>
              </a:rPr>
              <a:t>全面贯彻党的教育方针是新时代教育事业健康发展的重要保证</a:t>
            </a: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ppt_x"/>
                                          </p:val>
                                        </p:tav>
                                        <p:tav tm="100000">
                                          <p:val>
                                            <p:strVal val="#ppt_x"/>
                                          </p:val>
                                        </p:tav>
                                      </p:tavLst>
                                    </p:anim>
                                    <p:anim calcmode="lin" valueType="num">
                                      <p:cBhvr additive="base">
                                        <p:cTn id="11" dur="500" fill="hold"/>
                                        <p:tgtEl>
                                          <p:spTgt spid="2"/>
                                        </p:tgtEl>
                                        <p:attrNameLst>
                                          <p:attrName>ppt_y</p:attrName>
                                        </p:attrNameLst>
                                      </p:cBhvr>
                                      <p:tavLst>
                                        <p:tav tm="0">
                                          <p:val>
                                            <p:strVal val="1+#ppt_h/2"/>
                                          </p:val>
                                        </p:tav>
                                        <p:tav tm="100000">
                                          <p:val>
                                            <p:strVal val="#ppt_y"/>
                                          </p:val>
                                        </p:tav>
                                      </p:tavLst>
                                    </p:anim>
                                  </p:childTnLst>
                                </p:cTn>
                              </p:par>
                              <p:par>
                                <p:cTn id="12" presetID="2" presetClass="entr" presetSubtype="4" fill="hold" nodeType="with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591820" y="1624330"/>
            <a:ext cx="10996930" cy="4008120"/>
          </a:xfrm>
          <a:prstGeom prst="rect">
            <a:avLst/>
          </a:prstGeom>
          <a:gradFill>
            <a:gsLst>
              <a:gs pos="100000">
                <a:schemeClr val="accent1">
                  <a:lumMod val="20000"/>
                  <a:lumOff val="80000"/>
                  <a:alpha val="13000"/>
                </a:schemeClr>
              </a:gs>
              <a:gs pos="2000">
                <a:schemeClr val="accent1">
                  <a:lumMod val="20000"/>
                  <a:lumOff val="80000"/>
                  <a:alpha val="3000"/>
                </a:schemeClr>
              </a:gs>
            </a:gsLst>
            <a:lin ang="1200000" scaled="0"/>
          </a:gradFill>
          <a:ln w="19050" cap="flat" cmpd="sng" algn="ctr">
            <a:solidFill>
              <a:srgbClr val="DA1208">
                <a:alpha val="52000"/>
              </a:srgbClr>
            </a:solidFill>
            <a:prstDash val="sysDot"/>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2" name="文本框 1"/>
          <p:cNvSpPr txBox="1"/>
          <p:nvPr/>
        </p:nvSpPr>
        <p:spPr>
          <a:xfrm>
            <a:off x="1141730" y="1958975"/>
            <a:ext cx="10062210" cy="3415030"/>
          </a:xfrm>
          <a:prstGeom prst="rect">
            <a:avLst/>
          </a:prstGeom>
          <a:noFill/>
        </p:spPr>
        <p:txBody>
          <a:bodyPr wrap="square" rtlCol="0">
            <a:spAutoFit/>
          </a:bodyPr>
          <a:lstStyle/>
          <a:p>
            <a:pPr>
              <a:lnSpc>
                <a:spcPct val="180000"/>
              </a:lnSpc>
            </a:pPr>
            <a:r>
              <a:rPr lang="zh-CN" altLang="en-US" sz="1500" dirty="0">
                <a:latin typeface="思源黑体 CN Light" panose="020B0300000000000000" charset="-122"/>
                <a:ea typeface="思源黑体 CN Light" panose="020B0300000000000000" charset="-122"/>
              </a:rPr>
              <a:t>　　中国特色社会主义进入新时代，以习近平同志为核心的党中央根据新时代党和国家事业发展的需要，在完善党的教育方针的同时，全面贯彻党的教育方针，优先发展教育事业，坚持立德树人，深化教育领域的综合改革，着力克服教育中存在的体制机制障碍和各种顽瘴痼疾，建设教育强国，加快教育现代化，推动教育事业高质量发展，取得了举世瞩目的成就。中国特色社会主义教育体系进一步完善，我国教育的国际地位、竞争力和影响力明显增强，人民群众的教育满意度不断提高。</a:t>
            </a:r>
          </a:p>
          <a:p>
            <a:pPr>
              <a:lnSpc>
                <a:spcPct val="180000"/>
              </a:lnSpc>
            </a:pPr>
            <a:r>
              <a:rPr lang="zh-CN" altLang="en-US" sz="1500" dirty="0">
                <a:latin typeface="思源黑体 CN Light" panose="020B0300000000000000" charset="-122"/>
                <a:ea typeface="思源黑体 CN Light" panose="020B0300000000000000" charset="-122"/>
              </a:rPr>
              <a:t>　　但我们还要看到，当前的教育同党和国家事业发展的新要求、人民群众的新期待、我国综合国力和国际地位相比，还有一定的差距。党中央已经明确了到2035年实现教育现代化、建成教育强国的目标，要保证教育健康发展，如期实现既定的目标，必须全面贯彻新时代党的教育方针。</a:t>
            </a:r>
          </a:p>
        </p:txBody>
      </p:sp>
      <p:grpSp>
        <p:nvGrpSpPr>
          <p:cNvPr id="9" name="组合 8"/>
          <p:cNvGrpSpPr/>
          <p:nvPr/>
        </p:nvGrpSpPr>
        <p:grpSpPr>
          <a:xfrm>
            <a:off x="1868488" y="1357630"/>
            <a:ext cx="8443595" cy="528320"/>
            <a:chOff x="5478" y="2138"/>
            <a:chExt cx="8145" cy="832"/>
          </a:xfrm>
        </p:grpSpPr>
        <p:sp>
          <p:nvSpPr>
            <p:cNvPr id="7" name="PA-圆角矩形 87"/>
            <p:cNvSpPr/>
            <p:nvPr>
              <p:custDataLst>
                <p:tags r:id="rId1"/>
              </p:custDataLst>
            </p:nvPr>
          </p:nvSpPr>
          <p:spPr bwMode="auto">
            <a:xfrm>
              <a:off x="5478" y="2138"/>
              <a:ext cx="8145" cy="832"/>
            </a:xfrm>
            <a:prstGeom prst="roundRect">
              <a:avLst>
                <a:gd name="adj" fmla="val 7543"/>
              </a:avLst>
            </a:prstGeom>
            <a:gradFill>
              <a:gsLst>
                <a:gs pos="58000">
                  <a:srgbClr val="DA0000"/>
                </a:gs>
                <a:gs pos="100000">
                  <a:srgbClr val="C80000"/>
                </a:gs>
                <a:gs pos="0">
                  <a:srgbClr val="F20000"/>
                </a:gs>
              </a:gsLst>
              <a:lin ang="5400000" scaled="0"/>
            </a:gradFill>
            <a:ln w="12700" cap="flat">
              <a:solidFill>
                <a:srgbClr val="FFFFFF"/>
              </a:solidFill>
              <a:prstDash val="solid"/>
              <a:miter lim="800000"/>
            </a:ln>
            <a:effectLst>
              <a:outerShdw blurRad="63500" sx="91000" sy="91000" algn="ctr" rotWithShape="0">
                <a:prstClr val="black">
                  <a:alpha val="40000"/>
                </a:prstClr>
              </a:outerShdw>
            </a:effectLst>
          </p:spPr>
          <p:txBody>
            <a:bodyPr vert="horz" wrap="square" lIns="0" tIns="0" rIns="0" bIns="0" numCol="1" anchor="ctr" anchorCtr="0" compatLnSpc="1"/>
            <a:lstStyle/>
            <a:p>
              <a:pPr marL="0" marR="0" lvl="0" indent="0" algn="ctr" defTabSz="914400" eaLnBrk="0" fontAlgn="base" latinLnBrk="0" hangingPunct="0">
                <a:lnSpc>
                  <a:spcPct val="100000"/>
                </a:lnSpc>
                <a:spcBef>
                  <a:spcPct val="0"/>
                </a:spcBef>
                <a:spcAft>
                  <a:spcPct val="0"/>
                </a:spcAft>
                <a:buClrTx/>
                <a:buSzTx/>
                <a:buFontTx/>
                <a:buNone/>
                <a:defRPr/>
              </a:pPr>
              <a:endParaRPr kumimoji="0" lang="zh-CN" altLang="en-US" sz="1000" b="0" i="0" u="none" strike="noStrike" kern="0" cap="none" spc="0" normalizeH="0" baseline="0" noProof="0">
                <a:ln>
                  <a:noFill/>
                </a:ln>
                <a:solidFill>
                  <a:srgbClr val="FFFFFF"/>
                </a:solidFill>
                <a:effectLst/>
                <a:uLnTx/>
                <a:uFillTx/>
                <a:latin typeface="Noto Sans S Chinese Bold" panose="020B0800000000000000" pitchFamily="34" charset="-122"/>
                <a:ea typeface="Noto Sans S Chinese Bold" panose="020B0800000000000000" pitchFamily="34" charset="-122"/>
                <a:cs typeface="+mn-ea"/>
                <a:sym typeface="+mn-lt"/>
              </a:endParaRPr>
            </a:p>
          </p:txBody>
        </p:sp>
        <p:sp>
          <p:nvSpPr>
            <p:cNvPr id="8" name="PA-矩形 88"/>
            <p:cNvSpPr/>
            <p:nvPr>
              <p:custDataLst>
                <p:tags r:id="rId2"/>
              </p:custDataLst>
            </p:nvPr>
          </p:nvSpPr>
          <p:spPr>
            <a:xfrm>
              <a:off x="5641" y="2174"/>
              <a:ext cx="7819" cy="649"/>
            </a:xfrm>
            <a:prstGeom prst="rect">
              <a:avLst/>
            </a:prstGeom>
            <a:noFill/>
          </p:spPr>
          <p:txBody>
            <a:bodyPr wrap="square">
              <a:spAutoFit/>
            </a:bodyPr>
            <a:lstStyle/>
            <a:p>
              <a:pPr lvl="0" algn="ctr" fontAlgn="base">
                <a:lnSpc>
                  <a:spcPct val="110000"/>
                </a:lnSpc>
                <a:spcBef>
                  <a:spcPts val="400"/>
                </a:spcBef>
                <a:spcAft>
                  <a:spcPts val="400"/>
                </a:spcAft>
              </a:pPr>
              <a:r>
                <a:rPr sz="1900" b="1" kern="0">
                  <a:solidFill>
                    <a:schemeClr val="bg1"/>
                  </a:solidFill>
                  <a:latin typeface="思源黑体 CN Medium" panose="020B0600000000000000" charset="-122"/>
                  <a:ea typeface="思源黑体 CN Medium" panose="020B0600000000000000" charset="-122"/>
                  <a:cs typeface="+mn-ea"/>
                  <a:sym typeface="+mn-lt"/>
                </a:rPr>
                <a:t>党的十八大以来</a:t>
              </a:r>
            </a:p>
          </p:txBody>
        </p:sp>
      </p:grpSp>
      <p:sp>
        <p:nvSpPr>
          <p:cNvPr id="4" name="矩形 3"/>
          <p:cNvSpPr/>
          <p:nvPr/>
        </p:nvSpPr>
        <p:spPr>
          <a:xfrm>
            <a:off x="1490980" y="294640"/>
            <a:ext cx="9081770" cy="460375"/>
          </a:xfrm>
          <a:prstGeom prst="rect">
            <a:avLst/>
          </a:prstGeom>
        </p:spPr>
        <p:txBody>
          <a:bodyPr wrap="square">
            <a:spAutoFit/>
          </a:bodyPr>
          <a:lstStyle/>
          <a:p>
            <a:pPr lvl="0">
              <a:defRPr/>
            </a:pPr>
            <a:r>
              <a:rPr sz="2400" b="1" kern="0">
                <a:solidFill>
                  <a:srgbClr val="DA1208"/>
                </a:solidFill>
                <a:latin typeface="思源黑体 CN Bold" panose="020B0800000000000000" charset="-122"/>
                <a:ea typeface="思源黑体 CN Bold" panose="020B0800000000000000" charset="-122"/>
                <a:cs typeface="思源黑体 CN Bold" panose="020B0800000000000000" charset="-122"/>
                <a:sym typeface="字魂58号-创中黑-Regular" panose="00000500000000000000" pitchFamily="2" charset="-122"/>
              </a:rPr>
              <a:t>全面贯彻党的教育方针是新时代教育事业健康发展的重要保证</a:t>
            </a: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ppt_x"/>
                                          </p:val>
                                        </p:tav>
                                        <p:tav tm="100000">
                                          <p:val>
                                            <p:strVal val="#ppt_x"/>
                                          </p:val>
                                        </p:tav>
                                      </p:tavLst>
                                    </p:anim>
                                    <p:anim calcmode="lin" valueType="num">
                                      <p:cBhvr additive="base">
                                        <p:cTn id="11" dur="500" fill="hold"/>
                                        <p:tgtEl>
                                          <p:spTgt spid="2"/>
                                        </p:tgtEl>
                                        <p:attrNameLst>
                                          <p:attrName>ppt_y</p:attrName>
                                        </p:attrNameLst>
                                      </p:cBhvr>
                                      <p:tavLst>
                                        <p:tav tm="0">
                                          <p:val>
                                            <p:strVal val="1+#ppt_h/2"/>
                                          </p:val>
                                        </p:tav>
                                        <p:tav tm="100000">
                                          <p:val>
                                            <p:strVal val="#ppt_y"/>
                                          </p:val>
                                        </p:tav>
                                      </p:tavLst>
                                    </p:anim>
                                  </p:childTnLst>
                                </p:cTn>
                              </p:par>
                              <p:par>
                                <p:cTn id="12" presetID="29" presetClass="entr" presetSubtype="0" fill="hold" nodeType="with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1000" fill="hold"/>
                                        <p:tgtEl>
                                          <p:spTgt spid="9"/>
                                        </p:tgtEl>
                                        <p:attrNameLst>
                                          <p:attrName>ppt_x</p:attrName>
                                        </p:attrNameLst>
                                      </p:cBhvr>
                                      <p:tavLst>
                                        <p:tav tm="0">
                                          <p:val>
                                            <p:strVal val="#ppt_x-.2"/>
                                          </p:val>
                                        </p:tav>
                                        <p:tav tm="100000">
                                          <p:val>
                                            <p:strVal val="#ppt_x"/>
                                          </p:val>
                                        </p:tav>
                                      </p:tavLst>
                                    </p:anim>
                                    <p:anim calcmode="lin" valueType="num">
                                      <p:cBhvr>
                                        <p:cTn id="15"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16"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9535160" y="3312795"/>
            <a:ext cx="3103880" cy="3467100"/>
          </a:xfrm>
          <a:custGeom>
            <a:avLst/>
            <a:gdLst>
              <a:gd name="connsiteX0" fmla="*/ 0 w 3407764"/>
              <a:gd name="connsiteY0" fmla="*/ 0 h 4044529"/>
              <a:gd name="connsiteX1" fmla="*/ 2355757 w 3407764"/>
              <a:gd name="connsiteY1" fmla="*/ 0 h 4044529"/>
              <a:gd name="connsiteX2" fmla="*/ 3407764 w 3407764"/>
              <a:gd name="connsiteY2" fmla="*/ 1149796 h 4044529"/>
              <a:gd name="connsiteX3" fmla="*/ 3407764 w 3407764"/>
              <a:gd name="connsiteY3" fmla="*/ 4044529 h 4044529"/>
              <a:gd name="connsiteX4" fmla="*/ 0 w 3407764"/>
              <a:gd name="connsiteY4" fmla="*/ 4044529 h 40445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7764" h="4044529">
                <a:moveTo>
                  <a:pt x="0" y="0"/>
                </a:moveTo>
                <a:lnTo>
                  <a:pt x="2355757" y="0"/>
                </a:lnTo>
                <a:lnTo>
                  <a:pt x="3407764" y="1149796"/>
                </a:lnTo>
                <a:lnTo>
                  <a:pt x="3407764" y="4044529"/>
                </a:lnTo>
                <a:lnTo>
                  <a:pt x="0" y="4044529"/>
                </a:lnTo>
                <a:close/>
              </a:path>
            </a:pathLst>
          </a:custGeom>
        </p:spPr>
      </p:pic>
      <p:grpSp>
        <p:nvGrpSpPr>
          <p:cNvPr id="4" name="组合 3"/>
          <p:cNvGrpSpPr/>
          <p:nvPr/>
        </p:nvGrpSpPr>
        <p:grpSpPr>
          <a:xfrm>
            <a:off x="-121659" y="2819401"/>
            <a:ext cx="12430984" cy="4078516"/>
            <a:chOff x="-2" y="2859315"/>
            <a:chExt cx="12200625" cy="3998687"/>
          </a:xfrm>
        </p:grpSpPr>
        <p:pic>
          <p:nvPicPr>
            <p:cNvPr id="5" name="图片 4"/>
            <p:cNvPicPr>
              <a:picLocks noChangeAspect="1"/>
            </p:cNvPicPr>
            <p:nvPr/>
          </p:nvPicPr>
          <p:blipFill>
            <a:blip r:embed="rId3"/>
            <a:stretch>
              <a:fillRect/>
            </a:stretch>
          </p:blipFill>
          <p:spPr>
            <a:xfrm>
              <a:off x="1" y="4826658"/>
              <a:ext cx="12191982" cy="2031341"/>
            </a:xfrm>
            <a:prstGeom prst="rect">
              <a:avLst/>
            </a:prstGeom>
          </p:spPr>
        </p:pic>
        <p:grpSp>
          <p:nvGrpSpPr>
            <p:cNvPr id="6" name="组合 5"/>
            <p:cNvGrpSpPr/>
            <p:nvPr/>
          </p:nvGrpSpPr>
          <p:grpSpPr>
            <a:xfrm>
              <a:off x="-2" y="2859315"/>
              <a:ext cx="12200625" cy="3998687"/>
              <a:chOff x="-2" y="1748425"/>
              <a:chExt cx="12200625" cy="5109576"/>
            </a:xfrm>
          </p:grpSpPr>
          <p:pic>
            <p:nvPicPr>
              <p:cNvPr id="7" name="Picture 15"/>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flipH="1">
                <a:off x="-2" y="1748425"/>
                <a:ext cx="1059543" cy="3739782"/>
              </a:xfrm>
              <a:prstGeom prst="rect">
                <a:avLst/>
              </a:prstGeom>
              <a:noFill/>
              <a:extLst>
                <a:ext uri="{909E8E84-426E-40DD-AFC4-6F175D3DCCD1}">
                  <a14:hiddenFill xmlns:a14="http://schemas.microsoft.com/office/drawing/2010/main">
                    <a:solidFill>
                      <a:srgbClr val="FFFFFF"/>
                    </a:solidFill>
                  </a14:hiddenFill>
                </a:ext>
              </a:extLst>
            </p:spPr>
          </p:pic>
          <p:pic>
            <p:nvPicPr>
              <p:cNvPr id="8" name="图片 7"/>
              <p:cNvPicPr>
                <a:picLocks noChangeAspect="1"/>
              </p:cNvPicPr>
              <p:nvPr/>
            </p:nvPicPr>
            <p:blipFill>
              <a:blip r:embed="rId5" cstate="email">
                <a:extLst>
                  <a:ext uri="{BEBA8EAE-BF5A-486C-A8C5-ECC9F3942E4B}">
                    <a14:imgProps xmlns:a14="http://schemas.microsoft.com/office/drawing/2010/main">
                      <a14:imgLayer>
                        <a14:imgEffect>
                          <a14:colorTemperature colorTemp="11500"/>
                        </a14:imgEffect>
                        <a14:imgEffect>
                          <a14:saturation sat="400000"/>
                        </a14:imgEffect>
                      </a14:imgLayer>
                    </a14:imgProps>
                  </a:ext>
                  <a:ext uri="{28A0092B-C50C-407E-A947-70E740481C1C}">
                    <a14:useLocalDpi xmlns:a14="http://schemas.microsoft.com/office/drawing/2010/main"/>
                  </a:ext>
                </a:extLst>
              </a:blip>
              <a:stretch>
                <a:fillRect/>
              </a:stretch>
            </p:blipFill>
            <p:spPr>
              <a:xfrm>
                <a:off x="3905250" y="4556150"/>
                <a:ext cx="8286750" cy="1949198"/>
              </a:xfrm>
              <a:prstGeom prst="rect">
                <a:avLst/>
              </a:prstGeom>
            </p:spPr>
          </p:pic>
          <p:pic>
            <p:nvPicPr>
              <p:cNvPr id="9" name="图片 8" descr="liangxueyizuo3.png"/>
              <p:cNvPicPr>
                <a:picLocks noChangeAspect="1"/>
              </p:cNvPicPr>
              <p:nvPr/>
            </p:nvPicPr>
            <p:blipFill>
              <a:blip r:embed="rId6" cstate="email">
                <a:extLst>
                  <a:ext uri="{BEBA8EAE-BF5A-486C-A8C5-ECC9F3942E4B}">
                    <a14:imgProps xmlns:a14="http://schemas.microsoft.com/office/drawing/2010/main">
                      <a14:imgLayer>
                        <a14:imgEffect>
                          <a14:brightnessContrast contrast="-15000"/>
                        </a14:imgEffect>
                      </a14:imgLayer>
                    </a14:imgProps>
                  </a:ext>
                  <a:ext uri="{28A0092B-C50C-407E-A947-70E740481C1C}">
                    <a14:useLocalDpi xmlns:a14="http://schemas.microsoft.com/office/drawing/2010/main"/>
                  </a:ext>
                </a:extLst>
              </a:blip>
              <a:stretch>
                <a:fillRect/>
              </a:stretch>
            </p:blipFill>
            <p:spPr>
              <a:xfrm>
                <a:off x="0" y="3873248"/>
                <a:ext cx="4133850" cy="2984753"/>
              </a:xfrm>
              <a:prstGeom prst="rect">
                <a:avLst/>
              </a:prstGeom>
            </p:spPr>
          </p:pic>
          <p:grpSp>
            <p:nvGrpSpPr>
              <p:cNvPr id="10" name="组合 9"/>
              <p:cNvGrpSpPr/>
              <p:nvPr/>
            </p:nvGrpSpPr>
            <p:grpSpPr>
              <a:xfrm flipV="1">
                <a:off x="0" y="5116605"/>
                <a:ext cx="12200623" cy="1741396"/>
                <a:chOff x="-14" y="-2"/>
                <a:chExt cx="12192002" cy="1741398"/>
              </a:xfrm>
            </p:grpSpPr>
            <p:pic>
              <p:nvPicPr>
                <p:cNvPr id="11" name="图片 10"/>
                <p:cNvPicPr>
                  <a:picLocks noChangeAspect="1"/>
                </p:cNvPicPr>
                <p:nvPr/>
              </p:nvPicPr>
              <p:blipFill>
                <a:blip r:embed="rId7"/>
                <a:stretch>
                  <a:fillRect/>
                </a:stretch>
              </p:blipFill>
              <p:spPr>
                <a:xfrm flipV="1">
                  <a:off x="-13" y="-2"/>
                  <a:ext cx="12192001" cy="1741398"/>
                </a:xfrm>
                <a:prstGeom prst="rect">
                  <a:avLst/>
                </a:prstGeom>
              </p:spPr>
            </p:pic>
            <p:pic>
              <p:nvPicPr>
                <p:cNvPr id="12" name="图片 11" descr="liangxueyizuo3.png"/>
                <p:cNvPicPr>
                  <a:picLocks noChangeAspect="1"/>
                </p:cNvPicPr>
                <p:nvPr/>
              </p:nvPicPr>
              <p:blipFill>
                <a:blip r:embed="rId8">
                  <a:extLst>
                    <a:ext uri="{BEBA8EAE-BF5A-486C-A8C5-ECC9F3942E4B}">
                      <a14:imgProps xmlns:a14="http://schemas.microsoft.com/office/drawing/2010/main">
                        <a14:imgLayer>
                          <a14:imgEffect>
                            <a14:brightnessContrast contrast="-15000"/>
                          </a14:imgEffect>
                        </a14:imgLayer>
                      </a14:imgProps>
                    </a:ext>
                  </a:extLst>
                </a:blip>
                <a:stretch>
                  <a:fillRect/>
                </a:stretch>
              </p:blipFill>
              <p:spPr>
                <a:xfrm flipV="1">
                  <a:off x="-14" y="-1"/>
                  <a:ext cx="12183368" cy="1195952"/>
                </a:xfrm>
                <a:prstGeom prst="rect">
                  <a:avLst/>
                </a:prstGeom>
              </p:spPr>
            </p:pic>
          </p:grpSp>
        </p:grpSp>
      </p:grpSp>
      <p:grpSp>
        <p:nvGrpSpPr>
          <p:cNvPr id="21" name="组合 20"/>
          <p:cNvGrpSpPr/>
          <p:nvPr/>
        </p:nvGrpSpPr>
        <p:grpSpPr>
          <a:xfrm>
            <a:off x="1961050" y="1658620"/>
            <a:ext cx="8265566" cy="734260"/>
            <a:chOff x="5015" y="2524"/>
            <a:chExt cx="9896" cy="879"/>
          </a:xfrm>
        </p:grpSpPr>
        <p:grpSp>
          <p:nvGrpSpPr>
            <p:cNvPr id="3" name="Aitds4"/>
            <p:cNvGrpSpPr/>
            <p:nvPr/>
          </p:nvGrpSpPr>
          <p:grpSpPr>
            <a:xfrm>
              <a:off x="12981" y="2766"/>
              <a:ext cx="1930" cy="397"/>
              <a:chOff x="2551819" y="2363731"/>
              <a:chExt cx="1473851" cy="290589"/>
            </a:xfrm>
            <a:solidFill>
              <a:srgbClr val="C00000"/>
            </a:solidFill>
          </p:grpSpPr>
          <p:sp>
            <p:nvSpPr>
              <p:cNvPr id="13" name="星形: 五角 28"/>
              <p:cNvSpPr/>
              <p:nvPr/>
            </p:nvSpPr>
            <p:spPr>
              <a:xfrm>
                <a:off x="3420674"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14" name="星形: 五角 20"/>
              <p:cNvSpPr/>
              <p:nvPr/>
            </p:nvSpPr>
            <p:spPr>
              <a:xfrm>
                <a:off x="3722157"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15" name="星形: 五角 28"/>
              <p:cNvSpPr/>
              <p:nvPr/>
            </p:nvSpPr>
            <p:spPr>
              <a:xfrm>
                <a:off x="2846050"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16" name="星形: 五角 28"/>
              <p:cNvSpPr/>
              <p:nvPr/>
            </p:nvSpPr>
            <p:spPr>
              <a:xfrm>
                <a:off x="3140281"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17" name="星形: 五角 28"/>
              <p:cNvSpPr/>
              <p:nvPr/>
            </p:nvSpPr>
            <p:spPr>
              <a:xfrm>
                <a:off x="2551819"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grpSp>
        <p:sp>
          <p:nvSpPr>
            <p:cNvPr id="18" name="Aitds5"/>
            <p:cNvSpPr/>
            <p:nvPr/>
          </p:nvSpPr>
          <p:spPr>
            <a:xfrm>
              <a:off x="7131" y="2524"/>
              <a:ext cx="5659" cy="879"/>
            </a:xfrm>
            <a:prstGeom prst="roundRect">
              <a:avLst>
                <a:gd name="adj" fmla="val 50000"/>
              </a:avLst>
            </a:prstGeom>
            <a:solidFill>
              <a:srgbClr val="DE0000"/>
            </a:solidFill>
            <a:ln w="12700" cap="flat" cmpd="sng" algn="ctr">
              <a:noFill/>
              <a:prstDash val="solid"/>
              <a:miter lim="800000"/>
            </a:ln>
            <a:effectLst/>
          </p:spPr>
          <p:txBody>
            <a:bodyPr rtlCol="0" anchor="ctr"/>
            <a:lstStyle/>
            <a:p>
              <a:pPr lvl="0" algn="ctr"/>
              <a:r>
                <a:rPr lang="zh-CN" altLang="en-US" sz="3600" b="1">
                  <a:solidFill>
                    <a:srgbClr val="FFFFFF"/>
                  </a:solidFill>
                  <a:latin typeface="字魂35号-经典雅黑" panose="00000500000000000000" pitchFamily="2" charset="-122"/>
                  <a:ea typeface="微软雅黑" panose="020B0503020204020204" charset="-122"/>
                  <a:cs typeface="阿里巴巴普惠体 Light" panose="00020600040101010101" pitchFamily="18" charset="-122"/>
                  <a:sym typeface="+mn-lt"/>
                </a:rPr>
                <a:t>第三部分</a:t>
              </a:r>
            </a:p>
          </p:txBody>
        </p:sp>
        <p:grpSp>
          <p:nvGrpSpPr>
            <p:cNvPr id="19" name="Aitds8"/>
            <p:cNvGrpSpPr/>
            <p:nvPr/>
          </p:nvGrpSpPr>
          <p:grpSpPr>
            <a:xfrm>
              <a:off x="5015" y="2766"/>
              <a:ext cx="1938" cy="397"/>
              <a:chOff x="1993305" y="2363731"/>
              <a:chExt cx="1480438" cy="290589"/>
            </a:xfrm>
            <a:solidFill>
              <a:srgbClr val="C00000"/>
            </a:solidFill>
          </p:grpSpPr>
          <p:sp>
            <p:nvSpPr>
              <p:cNvPr id="20" name="星形: 五角 28"/>
              <p:cNvSpPr/>
              <p:nvPr/>
            </p:nvSpPr>
            <p:spPr>
              <a:xfrm>
                <a:off x="2875998"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26" name="星形: 五角 30"/>
              <p:cNvSpPr/>
              <p:nvPr/>
            </p:nvSpPr>
            <p:spPr>
              <a:xfrm>
                <a:off x="3170230"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27" name="星形: 五角 31"/>
              <p:cNvSpPr/>
              <p:nvPr/>
            </p:nvSpPr>
            <p:spPr>
              <a:xfrm>
                <a:off x="2287536"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28" name="星形: 五角 28"/>
              <p:cNvSpPr/>
              <p:nvPr/>
            </p:nvSpPr>
            <p:spPr>
              <a:xfrm>
                <a:off x="2581767"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29" name="星形: 五角 28"/>
              <p:cNvSpPr/>
              <p:nvPr/>
            </p:nvSpPr>
            <p:spPr>
              <a:xfrm>
                <a:off x="1993305"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grpSp>
      </p:grpSp>
      <p:sp>
        <p:nvSpPr>
          <p:cNvPr id="23" name="文本框 1"/>
          <p:cNvSpPr txBox="1"/>
          <p:nvPr/>
        </p:nvSpPr>
        <p:spPr>
          <a:xfrm>
            <a:off x="1746885" y="2734310"/>
            <a:ext cx="8724265" cy="1322070"/>
          </a:xfrm>
          <a:prstGeom prst="rect">
            <a:avLst/>
          </a:prstGeom>
          <a:noFill/>
        </p:spPr>
        <p:txBody>
          <a:bodyPr wrap="square" rtlCol="0">
            <a:spAutoFit/>
          </a:bodyPr>
          <a:lstStyle/>
          <a:p>
            <a:pPr algn="ctr"/>
            <a:r>
              <a:rPr lang="zh-CN" altLang="en-US" sz="4000" b="1" dirty="0">
                <a:solidFill>
                  <a:srgbClr val="DE0000"/>
                </a:solidFill>
                <a:latin typeface="思源黑体 CN Bold" panose="020B0800000000000000" charset="-122"/>
                <a:ea typeface="思源黑体 CN Bold" panose="020B0800000000000000" charset="-122"/>
                <a:cs typeface="思源黑体 CN Bold" panose="020B0800000000000000" charset="-122"/>
              </a:rPr>
              <a:t>在全面建设社会主义现代化国家新征程中全面贯彻新时代党的教育方针</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fill="hold"/>
                                        <p:tgtEl>
                                          <p:spTgt spid="23"/>
                                        </p:tgtEl>
                                        <p:attrNameLst>
                                          <p:attrName>ppt_x</p:attrName>
                                        </p:attrNameLst>
                                      </p:cBhvr>
                                      <p:tavLst>
                                        <p:tav tm="0">
                                          <p:val>
                                            <p:strVal val="#ppt_x"/>
                                          </p:val>
                                        </p:tav>
                                        <p:tav tm="100000">
                                          <p:val>
                                            <p:strVal val="#ppt_x"/>
                                          </p:val>
                                        </p:tav>
                                      </p:tavLst>
                                    </p:anim>
                                    <p:anim calcmode="lin" valueType="num">
                                      <p:cBhvr additive="base">
                                        <p:cTn id="1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591820" y="1259205"/>
            <a:ext cx="10996930" cy="4359275"/>
          </a:xfrm>
          <a:prstGeom prst="rect">
            <a:avLst/>
          </a:prstGeom>
          <a:gradFill>
            <a:gsLst>
              <a:gs pos="100000">
                <a:schemeClr val="accent1">
                  <a:lumMod val="20000"/>
                  <a:lumOff val="80000"/>
                  <a:alpha val="13000"/>
                </a:schemeClr>
              </a:gs>
              <a:gs pos="2000">
                <a:schemeClr val="accent1">
                  <a:lumMod val="20000"/>
                  <a:lumOff val="80000"/>
                  <a:alpha val="3000"/>
                </a:schemeClr>
              </a:gs>
            </a:gsLst>
            <a:lin ang="1200000" scaled="0"/>
          </a:gradFill>
          <a:ln w="19050" cap="flat" cmpd="sng" algn="ctr">
            <a:solidFill>
              <a:srgbClr val="DA1208">
                <a:alpha val="52000"/>
              </a:srgbClr>
            </a:solidFill>
            <a:prstDash val="sysDot"/>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2" name="文本框 1"/>
          <p:cNvSpPr txBox="1"/>
          <p:nvPr/>
        </p:nvSpPr>
        <p:spPr>
          <a:xfrm>
            <a:off x="1080135" y="1509395"/>
            <a:ext cx="6584950" cy="3580765"/>
          </a:xfrm>
          <a:prstGeom prst="rect">
            <a:avLst/>
          </a:prstGeom>
          <a:noFill/>
        </p:spPr>
        <p:txBody>
          <a:bodyPr wrap="square" rtlCol="0">
            <a:spAutoFit/>
          </a:bodyPr>
          <a:lstStyle/>
          <a:p>
            <a:pPr>
              <a:lnSpc>
                <a:spcPct val="210000"/>
              </a:lnSpc>
            </a:pPr>
            <a:r>
              <a:rPr lang="zh-CN" altLang="en-US" dirty="0">
                <a:latin typeface="思源黑体 CN Light" panose="020B0300000000000000" charset="-122"/>
                <a:ea typeface="思源黑体 CN Light" panose="020B0300000000000000" charset="-122"/>
              </a:rPr>
              <a:t>　　我国已开启全面建设社会主义现代化国家新征程，教育事业进入了高质量发展的新阶段。党的教育方针为新时代教育发展指明了方向，提供了遵循。新形势下，全面贯彻新时代党的教育方针，就是要以新时代党的教育方针为引领，继续深化教育改革，推动教育事业沿着正确的方向健康发展，为社会主义现代化建设、中华民族伟大复兴和人的全面发展奠定坚实基础。</a:t>
            </a:r>
          </a:p>
        </p:txBody>
      </p:sp>
      <p:pic>
        <p:nvPicPr>
          <p:cNvPr id="12"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665085" y="1425575"/>
            <a:ext cx="3799840" cy="3799840"/>
          </a:xfrm>
          <a:prstGeom prst="rect">
            <a:avLst/>
          </a:prstGeom>
          <a:noFill/>
          <a:ln w="9525">
            <a:noFill/>
          </a:ln>
        </p:spPr>
      </p:pic>
      <p:sp>
        <p:nvSpPr>
          <p:cNvPr id="6" name="矩形 5"/>
          <p:cNvSpPr/>
          <p:nvPr/>
        </p:nvSpPr>
        <p:spPr>
          <a:xfrm>
            <a:off x="1395730" y="294640"/>
            <a:ext cx="9748520" cy="460375"/>
          </a:xfrm>
          <a:prstGeom prst="rect">
            <a:avLst/>
          </a:prstGeom>
        </p:spPr>
        <p:txBody>
          <a:bodyPr wrap="square">
            <a:spAutoFit/>
          </a:bodyPr>
          <a:lstStyle/>
          <a:p>
            <a:pPr lvl="0">
              <a:defRPr/>
            </a:pPr>
            <a:r>
              <a:rPr sz="2400" b="1" kern="0">
                <a:solidFill>
                  <a:srgbClr val="DA1208"/>
                </a:solidFill>
                <a:latin typeface="思源黑体 CN Bold" panose="020B0800000000000000" charset="-122"/>
                <a:ea typeface="思源黑体 CN Bold" panose="020B0800000000000000" charset="-122"/>
                <a:cs typeface="思源黑体 CN Bold" panose="020B0800000000000000" charset="-122"/>
                <a:sym typeface="字魂58号-创中黑-Regular" panose="00000500000000000000" pitchFamily="2" charset="-122"/>
              </a:rPr>
              <a:t>在全面建设社会主义现代化国家新征程中全面贯彻新时代党的教育方针</a:t>
            </a: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ppt_x"/>
                                          </p:val>
                                        </p:tav>
                                        <p:tav tm="100000">
                                          <p:val>
                                            <p:strVal val="#ppt_x"/>
                                          </p:val>
                                        </p:tav>
                                      </p:tavLst>
                                    </p:anim>
                                    <p:anim calcmode="lin" valueType="num">
                                      <p:cBhvr additive="base">
                                        <p:cTn id="11" dur="500" fill="hold"/>
                                        <p:tgtEl>
                                          <p:spTgt spid="2"/>
                                        </p:tgtEl>
                                        <p:attrNameLst>
                                          <p:attrName>ppt_y</p:attrName>
                                        </p:attrNameLst>
                                      </p:cBhvr>
                                      <p:tavLst>
                                        <p:tav tm="0">
                                          <p:val>
                                            <p:strVal val="1+#ppt_h/2"/>
                                          </p:val>
                                        </p:tav>
                                        <p:tav tm="100000">
                                          <p:val>
                                            <p:strVal val="#ppt_y"/>
                                          </p:val>
                                        </p:tav>
                                      </p:tavLst>
                                    </p:anim>
                                  </p:childTnLst>
                                </p:cTn>
                              </p:par>
                              <p:par>
                                <p:cTn id="12" presetID="2" presetClass="entr" presetSubtype="4" fill="hold" nodeType="with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additive="base">
                                        <p:cTn id="14" dur="500" fill="hold"/>
                                        <p:tgtEl>
                                          <p:spTgt spid="12"/>
                                        </p:tgtEl>
                                        <p:attrNameLst>
                                          <p:attrName>ppt_x</p:attrName>
                                        </p:attrNameLst>
                                      </p:cBhvr>
                                      <p:tavLst>
                                        <p:tav tm="0">
                                          <p:val>
                                            <p:strVal val="#ppt_x"/>
                                          </p:val>
                                        </p:tav>
                                        <p:tav tm="100000">
                                          <p:val>
                                            <p:strVal val="#ppt_x"/>
                                          </p:val>
                                        </p:tav>
                                      </p:tavLst>
                                    </p:anim>
                                    <p:anim calcmode="lin" valueType="num">
                                      <p:cBhvr additive="base">
                                        <p:cTn id="1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591820" y="1510030"/>
            <a:ext cx="10996930" cy="1997710"/>
          </a:xfrm>
          <a:prstGeom prst="rect">
            <a:avLst/>
          </a:prstGeom>
          <a:gradFill>
            <a:gsLst>
              <a:gs pos="100000">
                <a:schemeClr val="accent1">
                  <a:lumMod val="20000"/>
                  <a:lumOff val="80000"/>
                  <a:alpha val="13000"/>
                </a:schemeClr>
              </a:gs>
              <a:gs pos="2000">
                <a:schemeClr val="accent1">
                  <a:lumMod val="20000"/>
                  <a:lumOff val="80000"/>
                  <a:alpha val="3000"/>
                </a:schemeClr>
              </a:gs>
            </a:gsLst>
            <a:lin ang="1200000" scaled="0"/>
          </a:gradFill>
          <a:ln w="19050" cap="flat" cmpd="sng" algn="ctr">
            <a:solidFill>
              <a:srgbClr val="DA1208">
                <a:alpha val="52000"/>
              </a:srgbClr>
            </a:solidFill>
            <a:prstDash val="sysDot"/>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2" name="文本框 1"/>
          <p:cNvSpPr txBox="1"/>
          <p:nvPr/>
        </p:nvSpPr>
        <p:spPr>
          <a:xfrm>
            <a:off x="875665" y="1898650"/>
            <a:ext cx="10415905" cy="1345565"/>
          </a:xfrm>
          <a:prstGeom prst="rect">
            <a:avLst/>
          </a:prstGeom>
          <a:noFill/>
        </p:spPr>
        <p:txBody>
          <a:bodyPr wrap="square" rtlCol="0">
            <a:spAutoFit/>
          </a:bodyPr>
          <a:lstStyle/>
          <a:p>
            <a:pPr>
              <a:lnSpc>
                <a:spcPct val="170000"/>
              </a:lnSpc>
            </a:pPr>
            <a:r>
              <a:rPr lang="en-US" altLang="zh-CN" sz="1600" dirty="0">
                <a:latin typeface="思源黑体 CN Light" panose="020B0300000000000000" charset="-122"/>
                <a:ea typeface="思源黑体 CN Light" panose="020B0300000000000000" charset="-122"/>
              </a:rPr>
              <a:t>         </a:t>
            </a:r>
            <a:r>
              <a:rPr lang="zh-CN" altLang="en-US" sz="1600" dirty="0">
                <a:latin typeface="思源黑体 CN Light" panose="020B0300000000000000" charset="-122"/>
                <a:ea typeface="思源黑体 CN Light" panose="020B0300000000000000" charset="-122"/>
              </a:rPr>
              <a:t>通过开展广泛深入的宣传教育，使全社会特别是广大教育工作者、学生和家长，全面理解和准确把握新时代党对教育工作的要求。把新时代党的教育方针的宣传教育与习近平新时代中国特色社会主义思想特别是习近平总书记关于教育的系列重要论述精神的学习贯通起来，全面准确把握其精神内涵、核心要义和实践要求。</a:t>
            </a:r>
          </a:p>
        </p:txBody>
      </p:sp>
      <p:sp>
        <p:nvSpPr>
          <p:cNvPr id="5" name="矩形 4"/>
          <p:cNvSpPr/>
          <p:nvPr/>
        </p:nvSpPr>
        <p:spPr>
          <a:xfrm>
            <a:off x="591820" y="3735705"/>
            <a:ext cx="10996930" cy="2103755"/>
          </a:xfrm>
          <a:prstGeom prst="rect">
            <a:avLst/>
          </a:prstGeom>
          <a:gradFill>
            <a:gsLst>
              <a:gs pos="100000">
                <a:schemeClr val="accent1">
                  <a:lumMod val="20000"/>
                  <a:lumOff val="80000"/>
                  <a:alpha val="13000"/>
                </a:schemeClr>
              </a:gs>
              <a:gs pos="2000">
                <a:schemeClr val="accent1">
                  <a:lumMod val="20000"/>
                  <a:lumOff val="80000"/>
                  <a:alpha val="3000"/>
                </a:schemeClr>
              </a:gs>
            </a:gsLst>
            <a:lin ang="1200000" scaled="0"/>
          </a:gradFill>
          <a:ln w="19050" cap="flat" cmpd="sng" algn="ctr">
            <a:solidFill>
              <a:srgbClr val="DA1208">
                <a:alpha val="52000"/>
              </a:srgbClr>
            </a:solidFill>
            <a:prstDash val="sysDot"/>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6" name="文本框 5"/>
          <p:cNvSpPr txBox="1"/>
          <p:nvPr/>
        </p:nvSpPr>
        <p:spPr>
          <a:xfrm>
            <a:off x="856615" y="3916045"/>
            <a:ext cx="10415905" cy="1763395"/>
          </a:xfrm>
          <a:prstGeom prst="rect">
            <a:avLst/>
          </a:prstGeom>
          <a:noFill/>
        </p:spPr>
        <p:txBody>
          <a:bodyPr wrap="square" rtlCol="0">
            <a:spAutoFit/>
          </a:bodyPr>
          <a:lstStyle/>
          <a:p>
            <a:pPr>
              <a:lnSpc>
                <a:spcPct val="170000"/>
              </a:lnSpc>
            </a:pPr>
            <a:r>
              <a:rPr lang="zh-CN" altLang="en-US" sz="1600" dirty="0">
                <a:latin typeface="思源黑体 CN Light" panose="020B0300000000000000" charset="-122"/>
                <a:ea typeface="思源黑体 CN Light" panose="020B0300000000000000" charset="-122"/>
                <a:sym typeface="+mn-ea"/>
              </a:rPr>
              <a:t>　　坚持系统思维，在全面上做文章。坚持系统思维，善于从全局和整体上看问题，力戒片面化、狭隘化、功利化和短视化，始终坚持马克思主义指导地位，坚持党的全面领导，坚持社会主义方向，坚持教育为社会主义现代化建设服务和为人民服务的统一，坚持教育与生产劳动和社会实践相结合，坚持德智体美劳全面发展，切实把新时代党的教育方针贯穿教育领域的各方面和人才培养的全过程。</a:t>
            </a:r>
          </a:p>
        </p:txBody>
      </p:sp>
      <p:grpSp>
        <p:nvGrpSpPr>
          <p:cNvPr id="9" name="组合 8"/>
          <p:cNvGrpSpPr/>
          <p:nvPr/>
        </p:nvGrpSpPr>
        <p:grpSpPr>
          <a:xfrm>
            <a:off x="1172210" y="1243013"/>
            <a:ext cx="9947910" cy="528320"/>
            <a:chOff x="1846" y="2138"/>
            <a:chExt cx="15666" cy="832"/>
          </a:xfrm>
        </p:grpSpPr>
        <p:sp>
          <p:nvSpPr>
            <p:cNvPr id="7" name="PA-圆角矩形 87"/>
            <p:cNvSpPr/>
            <p:nvPr>
              <p:custDataLst>
                <p:tags r:id="rId1"/>
              </p:custDataLst>
            </p:nvPr>
          </p:nvSpPr>
          <p:spPr bwMode="auto">
            <a:xfrm>
              <a:off x="3980" y="2138"/>
              <a:ext cx="11399" cy="832"/>
            </a:xfrm>
            <a:prstGeom prst="roundRect">
              <a:avLst>
                <a:gd name="adj" fmla="val 7543"/>
              </a:avLst>
            </a:prstGeom>
            <a:gradFill>
              <a:gsLst>
                <a:gs pos="58000">
                  <a:srgbClr val="DA0000"/>
                </a:gs>
                <a:gs pos="100000">
                  <a:srgbClr val="C80000"/>
                </a:gs>
                <a:gs pos="0">
                  <a:srgbClr val="F20000"/>
                </a:gs>
              </a:gsLst>
              <a:lin ang="5400000" scaled="0"/>
            </a:gradFill>
            <a:ln w="12700" cap="flat">
              <a:solidFill>
                <a:srgbClr val="FFFFFF"/>
              </a:solidFill>
              <a:prstDash val="solid"/>
              <a:miter lim="800000"/>
            </a:ln>
            <a:effectLst>
              <a:outerShdw blurRad="63500" sx="91000" sy="91000" algn="ctr" rotWithShape="0">
                <a:prstClr val="black">
                  <a:alpha val="40000"/>
                </a:prstClr>
              </a:outerShdw>
            </a:effectLst>
          </p:spPr>
          <p:txBody>
            <a:bodyPr vert="horz" wrap="square" lIns="0" tIns="0" rIns="0" bIns="0" numCol="1" anchor="ctr" anchorCtr="0" compatLnSpc="1"/>
            <a:lstStyle/>
            <a:p>
              <a:pPr marL="0" marR="0" lvl="0" indent="0" algn="ctr" defTabSz="914400" eaLnBrk="0" fontAlgn="base" latinLnBrk="0" hangingPunct="0">
                <a:lnSpc>
                  <a:spcPct val="100000"/>
                </a:lnSpc>
                <a:spcBef>
                  <a:spcPct val="0"/>
                </a:spcBef>
                <a:spcAft>
                  <a:spcPct val="0"/>
                </a:spcAft>
                <a:buClrTx/>
                <a:buSzTx/>
                <a:buFontTx/>
                <a:buNone/>
                <a:defRPr/>
              </a:pPr>
              <a:endParaRPr kumimoji="0" lang="zh-CN" altLang="en-US" sz="1200" b="0" i="0" u="none" strike="noStrike" kern="0" cap="none" spc="0" normalizeH="0" baseline="0" noProof="0">
                <a:ln>
                  <a:noFill/>
                </a:ln>
                <a:solidFill>
                  <a:srgbClr val="FFFFFF"/>
                </a:solidFill>
                <a:effectLst/>
                <a:uLnTx/>
                <a:uFillTx/>
                <a:latin typeface="Noto Sans S Chinese Bold" panose="020B0800000000000000" pitchFamily="34" charset="-122"/>
                <a:ea typeface="Noto Sans S Chinese Bold" panose="020B0800000000000000" pitchFamily="34" charset="-122"/>
                <a:cs typeface="+mn-ea"/>
                <a:sym typeface="+mn-lt"/>
              </a:endParaRPr>
            </a:p>
          </p:txBody>
        </p:sp>
        <p:sp>
          <p:nvSpPr>
            <p:cNvPr id="8" name="PA-矩形 88"/>
            <p:cNvSpPr/>
            <p:nvPr>
              <p:custDataLst>
                <p:tags r:id="rId2"/>
              </p:custDataLst>
            </p:nvPr>
          </p:nvSpPr>
          <p:spPr>
            <a:xfrm>
              <a:off x="1846" y="2190"/>
              <a:ext cx="15666" cy="677"/>
            </a:xfrm>
            <a:prstGeom prst="rect">
              <a:avLst/>
            </a:prstGeom>
            <a:noFill/>
          </p:spPr>
          <p:txBody>
            <a:bodyPr wrap="square">
              <a:spAutoFit/>
            </a:bodyPr>
            <a:lstStyle/>
            <a:p>
              <a:pPr lvl="0" algn="ctr" fontAlgn="base">
                <a:lnSpc>
                  <a:spcPct val="110000"/>
                </a:lnSpc>
                <a:spcBef>
                  <a:spcPts val="400"/>
                </a:spcBef>
                <a:spcAft>
                  <a:spcPts val="400"/>
                </a:spcAft>
              </a:pPr>
              <a:r>
                <a:rPr sz="2000" b="1" kern="0" dirty="0" err="1">
                  <a:solidFill>
                    <a:schemeClr val="bg1"/>
                  </a:solidFill>
                  <a:latin typeface="思源黑体 CN Medium" panose="020B0600000000000000" charset="-122"/>
                  <a:ea typeface="思源黑体 CN Medium" panose="020B0600000000000000" charset="-122"/>
                  <a:cs typeface="+mn-ea"/>
                  <a:sym typeface="+mn-lt"/>
                </a:rPr>
                <a:t>牢固树立正确的教育观念</a:t>
              </a:r>
              <a:endParaRPr sz="2000" b="1" kern="0" dirty="0">
                <a:solidFill>
                  <a:schemeClr val="bg1"/>
                </a:solidFill>
                <a:latin typeface="思源黑体 CN Medium" panose="020B0600000000000000" charset="-122"/>
                <a:ea typeface="思源黑体 CN Medium" panose="020B0600000000000000" charset="-122"/>
                <a:cs typeface="+mn-ea"/>
                <a:sym typeface="+mn-lt"/>
              </a:endParaRPr>
            </a:p>
          </p:txBody>
        </p:sp>
      </p:grpSp>
      <p:sp>
        <p:nvSpPr>
          <p:cNvPr id="3" name="矩形 2"/>
          <p:cNvSpPr/>
          <p:nvPr/>
        </p:nvSpPr>
        <p:spPr>
          <a:xfrm>
            <a:off x="1395730" y="294640"/>
            <a:ext cx="9748520" cy="460375"/>
          </a:xfrm>
          <a:prstGeom prst="rect">
            <a:avLst/>
          </a:prstGeom>
        </p:spPr>
        <p:txBody>
          <a:bodyPr wrap="square">
            <a:spAutoFit/>
          </a:bodyPr>
          <a:lstStyle/>
          <a:p>
            <a:pPr lvl="0">
              <a:defRPr/>
            </a:pPr>
            <a:r>
              <a:rPr sz="2400" b="1" kern="0">
                <a:solidFill>
                  <a:srgbClr val="DA1208"/>
                </a:solidFill>
                <a:latin typeface="思源黑体 CN Bold" panose="020B0800000000000000" charset="-122"/>
                <a:ea typeface="思源黑体 CN Bold" panose="020B0800000000000000" charset="-122"/>
                <a:cs typeface="思源黑体 CN Bold" panose="020B0800000000000000" charset="-122"/>
                <a:sym typeface="字魂58号-创中黑-Regular" panose="00000500000000000000" pitchFamily="2" charset="-122"/>
              </a:rPr>
              <a:t>在全面建设社会主义现代化国家新征程中全面贯彻新时代党的教育方针</a:t>
            </a: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ppt_x"/>
                                          </p:val>
                                        </p:tav>
                                        <p:tav tm="100000">
                                          <p:val>
                                            <p:strVal val="#ppt_x"/>
                                          </p:val>
                                        </p:tav>
                                      </p:tavLst>
                                    </p:anim>
                                    <p:anim calcmode="lin" valueType="num">
                                      <p:cBhvr additive="base">
                                        <p:cTn id="11" dur="500" fill="hold"/>
                                        <p:tgtEl>
                                          <p:spTgt spid="2"/>
                                        </p:tgtEl>
                                        <p:attrNameLst>
                                          <p:attrName>ppt_y</p:attrName>
                                        </p:attrNameLst>
                                      </p:cBhvr>
                                      <p:tavLst>
                                        <p:tav tm="0">
                                          <p:val>
                                            <p:strVal val="1+#ppt_h/2"/>
                                          </p:val>
                                        </p:tav>
                                        <p:tav tm="100000">
                                          <p:val>
                                            <p:strVal val="#ppt_y"/>
                                          </p:val>
                                        </p:tav>
                                      </p:tavLst>
                                    </p:anim>
                                  </p:childTnLst>
                                </p:cTn>
                              </p:par>
                            </p:childTnLst>
                          </p:cTn>
                        </p:par>
                        <p:par>
                          <p:cTn id="12" fill="hold" nodeType="afterGroup">
                            <p:stCondLst>
                              <p:cond delay="500"/>
                            </p:stCondLst>
                            <p:childTnLst>
                              <p:par>
                                <p:cTn id="13" presetID="22" presetClass="entr" presetSubtype="4"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par>
                                <p:cTn id="16" presetID="2" presetClass="entr" presetSubtype="4"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par>
                                <p:cTn id="20" presetID="29" presetClass="entr" presetSubtype="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1000" fill="hold"/>
                                        <p:tgtEl>
                                          <p:spTgt spid="9"/>
                                        </p:tgtEl>
                                        <p:attrNameLst>
                                          <p:attrName>ppt_x</p:attrName>
                                        </p:attrNameLst>
                                      </p:cBhvr>
                                      <p:tavLst>
                                        <p:tav tm="0">
                                          <p:val>
                                            <p:strVal val="#ppt_x-.2"/>
                                          </p:val>
                                        </p:tav>
                                        <p:tav tm="100000">
                                          <p:val>
                                            <p:strVal val="#ppt_x"/>
                                          </p:val>
                                        </p:tav>
                                      </p:tavLst>
                                    </p:anim>
                                    <p:anim calcmode="lin" valueType="num">
                                      <p:cBhvr>
                                        <p:cTn id="23"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4"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p:bldP spid="5" grpId="0" animBg="1"/>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756285" y="1285875"/>
            <a:ext cx="10761980" cy="4465320"/>
          </a:xfrm>
          <a:prstGeom prst="rect">
            <a:avLst/>
          </a:prstGeom>
          <a:gradFill>
            <a:gsLst>
              <a:gs pos="100000">
                <a:schemeClr val="accent1">
                  <a:lumMod val="20000"/>
                  <a:lumOff val="80000"/>
                  <a:alpha val="13000"/>
                </a:schemeClr>
              </a:gs>
              <a:gs pos="2000">
                <a:schemeClr val="accent1">
                  <a:lumMod val="20000"/>
                  <a:lumOff val="80000"/>
                  <a:alpha val="3000"/>
                </a:schemeClr>
              </a:gs>
            </a:gsLst>
            <a:lin ang="1200000" scaled="0"/>
          </a:gradFill>
          <a:ln w="19050" cap="flat" cmpd="sng" algn="ctr">
            <a:solidFill>
              <a:srgbClr val="DA1208">
                <a:alpha val="52000"/>
              </a:srgbClr>
            </a:solidFill>
            <a:prstDash val="sysDot"/>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2" name="文本框 1"/>
          <p:cNvSpPr txBox="1"/>
          <p:nvPr/>
        </p:nvSpPr>
        <p:spPr>
          <a:xfrm>
            <a:off x="1054100" y="1438910"/>
            <a:ext cx="6885940" cy="4038600"/>
          </a:xfrm>
          <a:prstGeom prst="rect">
            <a:avLst/>
          </a:prstGeom>
          <a:noFill/>
        </p:spPr>
        <p:txBody>
          <a:bodyPr wrap="square" rtlCol="0">
            <a:spAutoFit/>
          </a:bodyPr>
          <a:lstStyle/>
          <a:p>
            <a:pPr>
              <a:lnSpc>
                <a:spcPct val="190000"/>
              </a:lnSpc>
            </a:pPr>
            <a:r>
              <a:rPr lang="zh-CN" altLang="en-US" sz="1500" dirty="0">
                <a:latin typeface="思源黑体 CN Light" panose="020B0300000000000000" charset="-122"/>
                <a:ea typeface="思源黑体 CN Light" panose="020B0300000000000000" charset="-122"/>
              </a:rPr>
              <a:t>　　遵循教育规律、人的发展规律和人才成长规律。深刻认识和把握教育的规律性，在教育实践中尊重规律、遵循规律，在尊重遵循规律的前提下创造性地开展工作，避免主观性、盲目性和随意性，坚决杜绝违背规律、影响教育科学发展和损害学生身心健康的行为和现象。</a:t>
            </a:r>
          </a:p>
          <a:p>
            <a:pPr>
              <a:lnSpc>
                <a:spcPct val="190000"/>
              </a:lnSpc>
            </a:pPr>
            <a:r>
              <a:rPr lang="zh-CN" altLang="en-US" sz="1500" dirty="0">
                <a:latin typeface="思源黑体 CN Light" panose="020B0300000000000000" charset="-122"/>
                <a:ea typeface="思源黑体 CN Light" panose="020B0300000000000000" charset="-122"/>
              </a:rPr>
              <a:t>　　坚持以立德树人为根本任务。培养德智体美劳全面发展的社会主义建设者和接班人既是新时代教育的目的，也是新时代党的教育方针的核心要求。各级各类学校教育教学必须紧紧围绕这个目的和核心来开展，坚持德育为先、五育并举，着力培养学生的理想信念、爱国情怀、品德修养、知识见识、奋斗精神和综合素质，重视和加强体育、美育和劳动教育。</a:t>
            </a:r>
          </a:p>
        </p:txBody>
      </p:sp>
      <p:sp>
        <p:nvSpPr>
          <p:cNvPr id="3" name="矩形 2"/>
          <p:cNvSpPr/>
          <p:nvPr/>
        </p:nvSpPr>
        <p:spPr>
          <a:xfrm>
            <a:off x="1395730" y="294640"/>
            <a:ext cx="9748520" cy="460375"/>
          </a:xfrm>
          <a:prstGeom prst="rect">
            <a:avLst/>
          </a:prstGeom>
        </p:spPr>
        <p:txBody>
          <a:bodyPr wrap="square">
            <a:spAutoFit/>
          </a:bodyPr>
          <a:lstStyle/>
          <a:p>
            <a:pPr lvl="0">
              <a:defRPr/>
            </a:pPr>
            <a:r>
              <a:rPr sz="2400" b="1" kern="0">
                <a:solidFill>
                  <a:srgbClr val="DA1208"/>
                </a:solidFill>
                <a:latin typeface="思源黑体 CN Bold" panose="020B0800000000000000" charset="-122"/>
                <a:ea typeface="思源黑体 CN Bold" panose="020B0800000000000000" charset="-122"/>
                <a:cs typeface="思源黑体 CN Bold" panose="020B0800000000000000" charset="-122"/>
                <a:sym typeface="字魂58号-创中黑-Regular" panose="00000500000000000000" pitchFamily="2" charset="-122"/>
              </a:rPr>
              <a:t>在全面建设社会主义现代化国家新征程中全面贯彻新时代党的教育方针</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8334375" y="1438910"/>
            <a:ext cx="3183890" cy="43122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25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ppt_x"/>
                                          </p:val>
                                        </p:tav>
                                        <p:tav tm="100000">
                                          <p:val>
                                            <p:strVal val="#ppt_x"/>
                                          </p:val>
                                        </p:tav>
                                      </p:tavLst>
                                    </p:anim>
                                    <p:anim calcmode="lin" valueType="num">
                                      <p:cBhvr additive="base">
                                        <p:cTn id="1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591820" y="1201420"/>
            <a:ext cx="10996930" cy="4619625"/>
          </a:xfrm>
          <a:prstGeom prst="rect">
            <a:avLst/>
          </a:prstGeom>
          <a:gradFill>
            <a:gsLst>
              <a:gs pos="100000">
                <a:schemeClr val="accent1">
                  <a:lumMod val="20000"/>
                  <a:lumOff val="80000"/>
                  <a:alpha val="13000"/>
                </a:schemeClr>
              </a:gs>
              <a:gs pos="2000">
                <a:schemeClr val="accent1">
                  <a:lumMod val="20000"/>
                  <a:lumOff val="80000"/>
                  <a:alpha val="3000"/>
                </a:schemeClr>
              </a:gs>
            </a:gsLst>
            <a:lin ang="1200000" scaled="0"/>
          </a:gradFill>
          <a:ln w="19050" cap="flat" cmpd="sng" algn="ctr">
            <a:solidFill>
              <a:srgbClr val="DA1208">
                <a:alpha val="52000"/>
              </a:srgbClr>
            </a:solidFill>
            <a:prstDash val="sysDot"/>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2" name="文本框 1"/>
          <p:cNvSpPr txBox="1"/>
          <p:nvPr/>
        </p:nvSpPr>
        <p:spPr>
          <a:xfrm>
            <a:off x="925195" y="2156460"/>
            <a:ext cx="8005445" cy="3412490"/>
          </a:xfrm>
          <a:prstGeom prst="rect">
            <a:avLst/>
          </a:prstGeom>
          <a:noFill/>
        </p:spPr>
        <p:txBody>
          <a:bodyPr wrap="square" rtlCol="0">
            <a:spAutoFit/>
          </a:bodyPr>
          <a:lstStyle/>
          <a:p>
            <a:pPr>
              <a:lnSpc>
                <a:spcPct val="240000"/>
              </a:lnSpc>
            </a:pPr>
            <a:r>
              <a:rPr lang="zh-CN" altLang="en-US">
                <a:latin typeface="思源黑体 CN Light" panose="020B0300000000000000" charset="-122"/>
                <a:ea typeface="思源黑体 CN Light" panose="020B0300000000000000" charset="-122"/>
              </a:rPr>
              <a:t>　　建立常态化的检查机制，对标新时代党的教育方针检查各项教育工作、制度规范、政策措施，及时发现问题、矫正纠偏。完善教育评价机制，以新时代党的教育方针为指导，健全各类教育评价指标体系，确立科学、合理、正确的教育导向。强化教育督导，把全面贯彻新时代党的教育方针的情况作为教育督导的主要内容，加大督导力度，强化督导问责机制。</a:t>
            </a:r>
          </a:p>
        </p:txBody>
      </p:sp>
      <p:pic>
        <p:nvPicPr>
          <p:cNvPr id="4" name="图片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209405" y="1497330"/>
            <a:ext cx="1938020" cy="4034155"/>
          </a:xfrm>
          <a:prstGeom prst="rect">
            <a:avLst/>
          </a:prstGeom>
        </p:spPr>
      </p:pic>
      <p:grpSp>
        <p:nvGrpSpPr>
          <p:cNvPr id="53" name="PA-1022128"/>
          <p:cNvGrpSpPr/>
          <p:nvPr>
            <p:custDataLst>
              <p:tags r:id="rId1"/>
            </p:custDataLst>
          </p:nvPr>
        </p:nvGrpSpPr>
        <p:grpSpPr>
          <a:xfrm>
            <a:off x="894715" y="1499235"/>
            <a:ext cx="8035925" cy="518160"/>
            <a:chOff x="4191587" y="1844258"/>
            <a:chExt cx="2136848" cy="926878"/>
          </a:xfrm>
        </p:grpSpPr>
        <p:sp>
          <p:nvSpPr>
            <p:cNvPr id="54" name="PA-圆角矩形 87"/>
            <p:cNvSpPr/>
            <p:nvPr>
              <p:custDataLst>
                <p:tags r:id="rId2"/>
              </p:custDataLst>
            </p:nvPr>
          </p:nvSpPr>
          <p:spPr bwMode="auto">
            <a:xfrm>
              <a:off x="4191587" y="1844258"/>
              <a:ext cx="2136848" cy="926878"/>
            </a:xfrm>
            <a:prstGeom prst="roundRect">
              <a:avLst>
                <a:gd name="adj" fmla="val 7543"/>
              </a:avLst>
            </a:prstGeom>
            <a:gradFill>
              <a:gsLst>
                <a:gs pos="58000">
                  <a:srgbClr val="DA0000"/>
                </a:gs>
                <a:gs pos="100000">
                  <a:srgbClr val="C80000"/>
                </a:gs>
                <a:gs pos="0">
                  <a:srgbClr val="F20000"/>
                </a:gs>
              </a:gsLst>
              <a:lin ang="5400000" scaled="0"/>
            </a:gradFill>
            <a:ln w="12700" cap="flat">
              <a:solidFill>
                <a:srgbClr val="FFFFFF"/>
              </a:solidFill>
              <a:prstDash val="solid"/>
              <a:miter lim="800000"/>
            </a:ln>
            <a:effectLst>
              <a:outerShdw blurRad="63500" sx="91000" sy="91000" algn="ctr" rotWithShape="0">
                <a:prstClr val="black">
                  <a:alpha val="40000"/>
                </a:prstClr>
              </a:outerShdw>
            </a:effectLst>
          </p:spPr>
          <p:txBody>
            <a:bodyPr vert="horz" wrap="square" lIns="0" tIns="0" rIns="0" bIns="0" numCol="1" anchor="ctr" anchorCtr="0" compatLnSpc="1"/>
            <a:lstStyle/>
            <a:p>
              <a:pPr marL="0" marR="0" lvl="0" indent="0" algn="ctr" defTabSz="914400" eaLnBrk="0" fontAlgn="base" latinLnBrk="0" hangingPunct="0">
                <a:lnSpc>
                  <a:spcPct val="100000"/>
                </a:lnSpc>
                <a:spcBef>
                  <a:spcPct val="0"/>
                </a:spcBef>
                <a:spcAft>
                  <a:spcPct val="0"/>
                </a:spcAft>
                <a:buClrTx/>
                <a:buSzTx/>
                <a:buFontTx/>
                <a:buNone/>
                <a:defRPr/>
              </a:pPr>
              <a:endParaRPr kumimoji="0" lang="zh-CN" altLang="en-US" sz="1200" b="0" i="0" u="none" strike="noStrike" kern="0" cap="none" spc="0" normalizeH="0" baseline="0" noProof="0">
                <a:ln>
                  <a:noFill/>
                </a:ln>
                <a:solidFill>
                  <a:srgbClr val="FFFFFF"/>
                </a:solidFill>
                <a:effectLst/>
                <a:uLnTx/>
                <a:uFillTx/>
                <a:latin typeface="Noto Sans S Chinese Bold" panose="020B0800000000000000" pitchFamily="34" charset="-122"/>
                <a:ea typeface="Noto Sans S Chinese Bold" panose="020B0800000000000000" pitchFamily="34" charset="-122"/>
                <a:cs typeface="+mn-ea"/>
                <a:sym typeface="+mn-lt"/>
              </a:endParaRPr>
            </a:p>
          </p:txBody>
        </p:sp>
        <p:sp>
          <p:nvSpPr>
            <p:cNvPr id="5" name="PA-矩形 88"/>
            <p:cNvSpPr/>
            <p:nvPr>
              <p:custDataLst>
                <p:tags r:id="rId3"/>
              </p:custDataLst>
            </p:nvPr>
          </p:nvSpPr>
          <p:spPr>
            <a:xfrm>
              <a:off x="4222487" y="1943078"/>
              <a:ext cx="2068800" cy="707653"/>
            </a:xfrm>
            <a:prstGeom prst="rect">
              <a:avLst/>
            </a:prstGeom>
            <a:noFill/>
          </p:spPr>
          <p:txBody>
            <a:bodyPr wrap="square">
              <a:spAutoFit/>
            </a:bodyPr>
            <a:lstStyle/>
            <a:p>
              <a:pPr lvl="0" algn="ctr" fontAlgn="base">
                <a:lnSpc>
                  <a:spcPct val="110000"/>
                </a:lnSpc>
                <a:spcBef>
                  <a:spcPts val="400"/>
                </a:spcBef>
                <a:spcAft>
                  <a:spcPts val="400"/>
                </a:spcAft>
              </a:pPr>
              <a:r>
                <a:rPr b="1" kern="0">
                  <a:solidFill>
                    <a:schemeClr val="bg1"/>
                  </a:solidFill>
                  <a:latin typeface="思源黑体 CN Medium" panose="020B0600000000000000" charset="-122"/>
                  <a:ea typeface="思源黑体 CN Medium" panose="020B0600000000000000" charset="-122"/>
                  <a:cs typeface="+mn-ea"/>
                  <a:sym typeface="+mn-lt"/>
                </a:rPr>
                <a:t>建立新时代党的教育方针落实机制</a:t>
              </a:r>
            </a:p>
          </p:txBody>
        </p:sp>
      </p:grpSp>
      <p:sp>
        <p:nvSpPr>
          <p:cNvPr id="6" name="矩形 5"/>
          <p:cNvSpPr/>
          <p:nvPr/>
        </p:nvSpPr>
        <p:spPr>
          <a:xfrm>
            <a:off x="1395730" y="294640"/>
            <a:ext cx="9748520" cy="460375"/>
          </a:xfrm>
          <a:prstGeom prst="rect">
            <a:avLst/>
          </a:prstGeom>
        </p:spPr>
        <p:txBody>
          <a:bodyPr wrap="square">
            <a:spAutoFit/>
          </a:bodyPr>
          <a:lstStyle/>
          <a:p>
            <a:pPr lvl="0">
              <a:defRPr/>
            </a:pPr>
            <a:r>
              <a:rPr sz="2400" b="1" kern="0">
                <a:solidFill>
                  <a:srgbClr val="DA1208"/>
                </a:solidFill>
                <a:latin typeface="思源黑体 CN Bold" panose="020B0800000000000000" charset="-122"/>
                <a:ea typeface="思源黑体 CN Bold" panose="020B0800000000000000" charset="-122"/>
                <a:cs typeface="思源黑体 CN Bold" panose="020B0800000000000000" charset="-122"/>
                <a:sym typeface="字魂58号-创中黑-Regular" panose="00000500000000000000" pitchFamily="2" charset="-122"/>
              </a:rPr>
              <a:t>在全面建设社会主义现代化国家新征程中全面贯彻新时代党的教育方针</a:t>
            </a: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ppt_x"/>
                                          </p:val>
                                        </p:tav>
                                        <p:tav tm="100000">
                                          <p:val>
                                            <p:strVal val="#ppt_x"/>
                                          </p:val>
                                        </p:tav>
                                      </p:tavLst>
                                    </p:anim>
                                    <p:anim calcmode="lin" valueType="num">
                                      <p:cBhvr additive="base">
                                        <p:cTn id="11" dur="500" fill="hold"/>
                                        <p:tgtEl>
                                          <p:spTgt spid="2"/>
                                        </p:tgtEl>
                                        <p:attrNameLst>
                                          <p:attrName>ppt_y</p:attrName>
                                        </p:attrNameLst>
                                      </p:cBhvr>
                                      <p:tavLst>
                                        <p:tav tm="0">
                                          <p:val>
                                            <p:strVal val="1+#ppt_h/2"/>
                                          </p:val>
                                        </p:tav>
                                        <p:tav tm="100000">
                                          <p:val>
                                            <p:strVal val="#ppt_y"/>
                                          </p:val>
                                        </p:tav>
                                      </p:tavLst>
                                    </p:anim>
                                  </p:childTnLst>
                                </p:cTn>
                              </p:par>
                              <p:par>
                                <p:cTn id="12" presetID="2" presetClass="entr" presetSubtype="4"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par>
                                <p:cTn id="16" presetID="29" presetClass="entr" presetSubtype="0" fill="hold" nodeType="withEffect">
                                  <p:stCondLst>
                                    <p:cond delay="0"/>
                                  </p:stCondLst>
                                  <p:childTnLst>
                                    <p:set>
                                      <p:cBhvr>
                                        <p:cTn id="17" dur="1" fill="hold">
                                          <p:stCondLst>
                                            <p:cond delay="0"/>
                                          </p:stCondLst>
                                        </p:cTn>
                                        <p:tgtEl>
                                          <p:spTgt spid="53"/>
                                        </p:tgtEl>
                                        <p:attrNameLst>
                                          <p:attrName>style.visibility</p:attrName>
                                        </p:attrNameLst>
                                      </p:cBhvr>
                                      <p:to>
                                        <p:strVal val="visible"/>
                                      </p:to>
                                    </p:set>
                                    <p:anim calcmode="lin" valueType="num">
                                      <p:cBhvr>
                                        <p:cTn id="18" dur="1000" fill="hold"/>
                                        <p:tgtEl>
                                          <p:spTgt spid="53"/>
                                        </p:tgtEl>
                                        <p:attrNameLst>
                                          <p:attrName>ppt_x</p:attrName>
                                        </p:attrNameLst>
                                      </p:cBhvr>
                                      <p:tavLst>
                                        <p:tav tm="0">
                                          <p:val>
                                            <p:strVal val="#ppt_x-.2"/>
                                          </p:val>
                                        </p:tav>
                                        <p:tav tm="100000">
                                          <p:val>
                                            <p:strVal val="#ppt_x"/>
                                          </p:val>
                                        </p:tav>
                                      </p:tavLst>
                                    </p:anim>
                                    <p:anim calcmode="lin" valueType="num">
                                      <p:cBhvr>
                                        <p:cTn id="19" dur="1000" fill="hold"/>
                                        <p:tgtEl>
                                          <p:spTgt spid="53"/>
                                        </p:tgtEl>
                                        <p:attrNameLst>
                                          <p:attrName>ppt_y</p:attrName>
                                        </p:attrNameLst>
                                      </p:cBhvr>
                                      <p:tavLst>
                                        <p:tav tm="0">
                                          <p:val>
                                            <p:strVal val="#ppt_y"/>
                                          </p:val>
                                        </p:tav>
                                        <p:tav tm="100000">
                                          <p:val>
                                            <p:strVal val="#ppt_y"/>
                                          </p:val>
                                        </p:tav>
                                      </p:tavLst>
                                    </p:anim>
                                    <p:animEffect transition="in" filter="wipe(right)" prLst="gradientSize: 0.1">
                                      <p:cBhvr>
                                        <p:cTn id="20" dur="1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88726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图片 28"/>
          <p:cNvPicPr>
            <a:picLocks noChangeAspect="1"/>
          </p:cNvPicPr>
          <p:nvPr/>
        </p:nvPicPr>
        <p:blipFill>
          <a:blip r:embed="rId2" cstate="email">
            <a:extLst>
              <a:ext uri="{28A0092B-C50C-407E-A947-70E740481C1C}">
                <a14:useLocalDpi xmlns:a14="http://schemas.microsoft.com/office/drawing/2010/main"/>
              </a:ext>
            </a:extLst>
          </a:blip>
          <a:srcRect t="-4563"/>
          <a:stretch>
            <a:fillRect/>
          </a:stretch>
        </p:blipFill>
        <p:spPr>
          <a:xfrm>
            <a:off x="0" y="4660901"/>
            <a:ext cx="12192000" cy="2197099"/>
          </a:xfrm>
          <a:prstGeom prst="rect">
            <a:avLst/>
          </a:prstGeom>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3996055" cy="1362710"/>
          </a:xfrm>
          <a:prstGeom prst="rect">
            <a:avLst/>
          </a:prstGeom>
        </p:spPr>
      </p:pic>
      <p:sp>
        <p:nvSpPr>
          <p:cNvPr id="34" name="圆角矩形 4"/>
          <p:cNvSpPr>
            <a:spLocks noChangeArrowheads="1"/>
          </p:cNvSpPr>
          <p:nvPr/>
        </p:nvSpPr>
        <p:spPr bwMode="auto">
          <a:xfrm>
            <a:off x="1067480" y="1678048"/>
            <a:ext cx="9775825" cy="4232342"/>
          </a:xfrm>
          <a:prstGeom prst="roundRect">
            <a:avLst>
              <a:gd name="adj" fmla="val 2324"/>
            </a:avLst>
          </a:prstGeom>
          <a:solidFill>
            <a:srgbClr val="FFFFFF"/>
          </a:solidFill>
          <a:ln>
            <a:noFill/>
          </a:ln>
        </p:spPr>
        <p:txBody>
          <a:bodyPr/>
          <a:lstStyle>
            <a:lvl1pPr>
              <a:spcBef>
                <a:spcPct val="20000"/>
              </a:spcBef>
              <a:buChar char="•"/>
              <a:defRPr sz="2000">
                <a:solidFill>
                  <a:schemeClr val="accent1"/>
                </a:solidFill>
                <a:latin typeface="Arial" panose="020B0604020202020204" pitchFamily="34" charset="0"/>
                <a:ea typeface="微软雅黑" panose="020B0503020204020204" charset="-122"/>
              </a:defRPr>
            </a:lvl1pPr>
            <a:lvl2pPr marL="742950" indent="-285750">
              <a:spcBef>
                <a:spcPct val="20000"/>
              </a:spcBef>
              <a:buChar char="–"/>
              <a:defRPr sz="2000">
                <a:solidFill>
                  <a:schemeClr val="accent1"/>
                </a:solidFill>
                <a:latin typeface="Arial" panose="020B0604020202020204" pitchFamily="34" charset="0"/>
                <a:ea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294A5A"/>
              </a:solidFill>
              <a:effectLst/>
              <a:uLnTx/>
              <a:uFillTx/>
              <a:latin typeface="Arial" panose="020B0604020202020204" pitchFamily="34" charset="0"/>
              <a:ea typeface="宋体" panose="02010600030101010101" pitchFamily="2" charset="-122"/>
              <a:cs typeface="+mn-cs"/>
            </a:endParaRPr>
          </a:p>
        </p:txBody>
      </p:sp>
      <p:pic>
        <p:nvPicPr>
          <p:cNvPr id="11" name="Picture 2"/>
          <p:cNvPicPr>
            <a:picLocks noChangeAspect="1" noChangeArrowheads="1"/>
          </p:cNvPicPr>
          <p:nvPr/>
        </p:nvPicPr>
        <p:blipFill>
          <a:blip r:embed="rId4" cstate="email">
            <a:extLst>
              <a:ext uri="{BEBA8EAE-BF5A-486C-A8C5-ECC9F3942E4B}">
                <a14:imgProps xmlns:a14="http://schemas.microsoft.com/office/drawing/2010/main">
                  <a14:imgLayer>
                    <a14:imgEffect>
                      <a14:brightnessContrast bright="20000" contrast="20000"/>
                    </a14:imgEffect>
                    <a14:imgEffect>
                      <a14:colorTemperature colorTemp="11200"/>
                    </a14:imgEffect>
                  </a14:imgLayer>
                </a14:imgProps>
              </a:ext>
              <a:ext uri="{28A0092B-C50C-407E-A947-70E740481C1C}">
                <a14:useLocalDpi xmlns:a14="http://schemas.microsoft.com/office/drawing/2010/main"/>
              </a:ext>
            </a:extLst>
          </a:blip>
          <a:stretch>
            <a:fillRect/>
          </a:stretch>
        </p:blipFill>
        <p:spPr bwMode="auto">
          <a:xfrm>
            <a:off x="8694058" y="5094514"/>
            <a:ext cx="2670896" cy="1732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矩形 9"/>
          <p:cNvSpPr/>
          <p:nvPr/>
        </p:nvSpPr>
        <p:spPr>
          <a:xfrm>
            <a:off x="1607820" y="1941195"/>
            <a:ext cx="8695055" cy="3274695"/>
          </a:xfrm>
          <a:prstGeom prst="rect">
            <a:avLst/>
          </a:prstGeom>
        </p:spPr>
        <p:txBody>
          <a:bodyPr wrap="square">
            <a:spAutoFit/>
          </a:bodyPr>
          <a:lstStyle/>
          <a:p>
            <a:pPr lvl="0" algn="just">
              <a:lnSpc>
                <a:spcPct val="230000"/>
              </a:lnSpc>
              <a:defRPr/>
            </a:pPr>
            <a:r>
              <a:rPr>
                <a:solidFill>
                  <a:schemeClr val="bg2">
                    <a:lumMod val="10000"/>
                  </a:schemeClr>
                </a:solidFill>
                <a:latin typeface="思源黑体 CN Normal" panose="020B0400000000000000" pitchFamily="34" charset="-122"/>
                <a:ea typeface="思源黑体 CN Normal" panose="020B0400000000000000" pitchFamily="34" charset="-122"/>
                <a:cs typeface="思源黑体 CN Normal" panose="020B0400000000000000" pitchFamily="34" charset="-122"/>
                <a:sym typeface="字魂58号-创中黑" panose="00000500000000000000" pitchFamily="2" charset="-122"/>
              </a:rPr>
              <a:t>　　党的十八大以来，以习近平同志为核心的党中央着眼于党和国家事业发展全局，从社会主义现代化建设和民族复兴战略高度，深刻回答了“为谁培养人、培养什么人、怎样培养人”的一系列重要问题，丰富和发展了党的教育方针。习近平总书记强调要“在党的坚强领导下，全面贯彻党的教育方针”，这为新时代党和国家教育事业发展指明了前进方向，提供了根本遵循。</a:t>
            </a:r>
          </a:p>
        </p:txBody>
      </p:sp>
      <p:sp>
        <p:nvSpPr>
          <p:cNvPr id="2" name="文本框 1"/>
          <p:cNvSpPr txBox="1"/>
          <p:nvPr/>
        </p:nvSpPr>
        <p:spPr>
          <a:xfrm>
            <a:off x="5041865" y="362808"/>
            <a:ext cx="2014220" cy="1106805"/>
          </a:xfrm>
          <a:prstGeom prst="rect">
            <a:avLst/>
          </a:prstGeom>
          <a:noFill/>
        </p:spPr>
        <p:txBody>
          <a:bodyPr wrap="none" rtlCol="0">
            <a:spAutoFit/>
          </a:bodyPr>
          <a:lstStyle/>
          <a:p>
            <a:r>
              <a:rPr lang="zh-CN" altLang="en-US" sz="6600" b="1" spc="600">
                <a:solidFill>
                  <a:srgbClr val="E72230"/>
                </a:solidFill>
                <a:latin typeface="思源黑体 CN Normal" panose="020B0400000000000000" pitchFamily="34" charset="-122"/>
                <a:ea typeface="思源黑体 CN Normal" panose="020B0400000000000000" pitchFamily="34" charset="-122"/>
              </a:rPr>
              <a:t>前言</a:t>
            </a:r>
          </a:p>
        </p:txBody>
      </p:sp>
      <p:sp>
        <p:nvSpPr>
          <p:cNvPr id="3" name="文本框 2"/>
          <p:cNvSpPr txBox="1"/>
          <p:nvPr/>
        </p:nvSpPr>
        <p:spPr>
          <a:xfrm>
            <a:off x="1935332" y="1571348"/>
            <a:ext cx="1704513" cy="261610"/>
          </a:xfrm>
          <a:prstGeom prst="rect">
            <a:avLst/>
          </a:prstGeom>
          <a:noFill/>
        </p:spPr>
        <p:txBody>
          <a:bodyPr wrap="square" rtlCol="0">
            <a:spAutoFit/>
          </a:bodyPr>
          <a:lstStyle/>
          <a:p>
            <a:r>
              <a:rPr lang="en-US" altLang="zh-CN" sz="1050" dirty="0">
                <a:solidFill>
                  <a:srgbClr val="FFFFFF"/>
                </a:solidFill>
              </a:rPr>
              <a:t>https://www.ypppt.com/</a:t>
            </a:r>
            <a:endParaRPr lang="zh-CN" altLang="en-US" sz="105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par>
                          <p:cTn id="10" fill="hold" nodeType="afterGroup">
                            <p:stCondLst>
                              <p:cond delay="500"/>
                            </p:stCondLst>
                            <p:childTnLst>
                              <p:par>
                                <p:cTn id="11" presetID="2" presetClass="entr" presetSubtype="4" fill="hold" grpId="0" nodeType="afterEffect">
                                  <p:stCondLst>
                                    <p:cond delay="0"/>
                                  </p:stCondLst>
                                  <p:childTnLst>
                                    <p:set>
                                      <p:cBhvr>
                                        <p:cTn id="12" dur="1" fill="hold">
                                          <p:stCondLst>
                                            <p:cond delay="0"/>
                                          </p:stCondLst>
                                        </p:cTn>
                                        <p:tgtEl>
                                          <p:spTgt spid="34"/>
                                        </p:tgtEl>
                                        <p:attrNameLst>
                                          <p:attrName>style.visibility</p:attrName>
                                        </p:attrNameLst>
                                      </p:cBhvr>
                                      <p:to>
                                        <p:strVal val="visible"/>
                                      </p:to>
                                    </p:set>
                                    <p:anim calcmode="lin" valueType="num">
                                      <p:cBhvr additive="base">
                                        <p:cTn id="13" dur="500" fill="hold"/>
                                        <p:tgtEl>
                                          <p:spTgt spid="34"/>
                                        </p:tgtEl>
                                        <p:attrNameLst>
                                          <p:attrName>ppt_x</p:attrName>
                                        </p:attrNameLst>
                                      </p:cBhvr>
                                      <p:tavLst>
                                        <p:tav tm="0">
                                          <p:val>
                                            <p:strVal val="#ppt_x"/>
                                          </p:val>
                                        </p:tav>
                                        <p:tav tm="100000">
                                          <p:val>
                                            <p:strVal val="#ppt_x"/>
                                          </p:val>
                                        </p:tav>
                                      </p:tavLst>
                                    </p:anim>
                                    <p:anim calcmode="lin" valueType="num">
                                      <p:cBhvr additive="base">
                                        <p:cTn id="14" dur="500" fill="hold"/>
                                        <p:tgtEl>
                                          <p:spTgt spid="34"/>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1000"/>
                            </p:stCondLst>
                            <p:childTnLst>
                              <p:par>
                                <p:cTn id="16" presetID="42" presetClass="entr" presetSubtype="0" fill="hold" grpId="0" nodeType="afterEffect">
                                  <p:stCondLst>
                                    <p:cond delay="0"/>
                                  </p:stCondLst>
                                  <p:iterate type="lt">
                                    <p:tmPct val="1554"/>
                                  </p:iterate>
                                  <p:childTnLst>
                                    <p:set>
                                      <p:cBhvr>
                                        <p:cTn id="17" dur="1" fill="hold">
                                          <p:stCondLst>
                                            <p:cond delay="0"/>
                                          </p:stCondLst>
                                        </p:cTn>
                                        <p:tgtEl>
                                          <p:spTgt spid="10"/>
                                        </p:tgtEl>
                                        <p:attrNameLst>
                                          <p:attrName>style.visibility</p:attrName>
                                        </p:attrNameLst>
                                      </p:cBhvr>
                                      <p:to>
                                        <p:strVal val="visible"/>
                                      </p:to>
                                    </p:set>
                                    <p:animEffect transition="in" filter="fade">
                                      <p:cBhvr>
                                        <p:cTn id="18" dur="300"/>
                                        <p:tgtEl>
                                          <p:spTgt spid="10"/>
                                        </p:tgtEl>
                                      </p:cBhvr>
                                    </p:animEffect>
                                    <p:anim calcmode="lin" valueType="num">
                                      <p:cBhvr>
                                        <p:cTn id="19" dur="300" fill="hold"/>
                                        <p:tgtEl>
                                          <p:spTgt spid="10"/>
                                        </p:tgtEl>
                                        <p:attrNameLst>
                                          <p:attrName>ppt_x</p:attrName>
                                        </p:attrNameLst>
                                      </p:cBhvr>
                                      <p:tavLst>
                                        <p:tav tm="0">
                                          <p:val>
                                            <p:strVal val="#ppt_x"/>
                                          </p:val>
                                        </p:tav>
                                        <p:tav tm="100000">
                                          <p:val>
                                            <p:strVal val="#ppt_x"/>
                                          </p:val>
                                        </p:tav>
                                      </p:tavLst>
                                    </p:anim>
                                    <p:anim calcmode="lin" valueType="num">
                                      <p:cBhvr>
                                        <p:cTn id="20" dur="300" fill="hold"/>
                                        <p:tgtEl>
                                          <p:spTgt spid="10"/>
                                        </p:tgtEl>
                                        <p:attrNameLst>
                                          <p:attrName>ppt_y</p:attrName>
                                        </p:attrNameLst>
                                      </p:cBhvr>
                                      <p:tavLst>
                                        <p:tav tm="0">
                                          <p:val>
                                            <p:strVal val="#ppt_y+.1"/>
                                          </p:val>
                                        </p:tav>
                                        <p:tav tm="100000">
                                          <p:val>
                                            <p:strVal val="#ppt_y"/>
                                          </p:val>
                                        </p:tav>
                                      </p:tavLst>
                                    </p:anim>
                                  </p:childTnLst>
                                </p:cTn>
                              </p:par>
                            </p:childTnLst>
                          </p:cTn>
                        </p:par>
                        <p:par>
                          <p:cTn id="21" fill="hold" nodeType="afterGroup">
                            <p:stCondLst>
                              <p:cond delay="1300"/>
                            </p:stCondLst>
                            <p:childTnLst>
                              <p:par>
                                <p:cTn id="22" presetID="42" presetClass="entr" presetSubtype="0"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1000"/>
                                        <p:tgtEl>
                                          <p:spTgt spid="2"/>
                                        </p:tgtEl>
                                      </p:cBhvr>
                                    </p:animEffect>
                                    <p:anim calcmode="lin" valueType="num">
                                      <p:cBhvr>
                                        <p:cTn id="25" dur="1000" fill="hold"/>
                                        <p:tgtEl>
                                          <p:spTgt spid="2"/>
                                        </p:tgtEl>
                                        <p:attrNameLst>
                                          <p:attrName>ppt_x</p:attrName>
                                        </p:attrNameLst>
                                      </p:cBhvr>
                                      <p:tavLst>
                                        <p:tav tm="0">
                                          <p:val>
                                            <p:strVal val="#ppt_x"/>
                                          </p:val>
                                        </p:tav>
                                        <p:tav tm="100000">
                                          <p:val>
                                            <p:strVal val="#ppt_x"/>
                                          </p:val>
                                        </p:tav>
                                      </p:tavLst>
                                    </p:anim>
                                    <p:anim calcmode="lin" valueType="num">
                                      <p:cBhvr>
                                        <p:cTn id="2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10"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21659" y="2819401"/>
            <a:ext cx="12430984" cy="4078516"/>
            <a:chOff x="-2" y="2859315"/>
            <a:chExt cx="12200625" cy="3998687"/>
          </a:xfrm>
        </p:grpSpPr>
        <p:pic>
          <p:nvPicPr>
            <p:cNvPr id="5" name="图片 4"/>
            <p:cNvPicPr>
              <a:picLocks noChangeAspect="1"/>
            </p:cNvPicPr>
            <p:nvPr/>
          </p:nvPicPr>
          <p:blipFill>
            <a:blip r:embed="rId2"/>
            <a:stretch>
              <a:fillRect/>
            </a:stretch>
          </p:blipFill>
          <p:spPr>
            <a:xfrm>
              <a:off x="1" y="4826658"/>
              <a:ext cx="12191982" cy="2031341"/>
            </a:xfrm>
            <a:prstGeom prst="rect">
              <a:avLst/>
            </a:prstGeom>
          </p:spPr>
        </p:pic>
        <p:grpSp>
          <p:nvGrpSpPr>
            <p:cNvPr id="6" name="组合 5"/>
            <p:cNvGrpSpPr/>
            <p:nvPr/>
          </p:nvGrpSpPr>
          <p:grpSpPr>
            <a:xfrm>
              <a:off x="-2" y="2859315"/>
              <a:ext cx="12200625" cy="3998687"/>
              <a:chOff x="-2" y="1748425"/>
              <a:chExt cx="12200625" cy="5109576"/>
            </a:xfrm>
          </p:grpSpPr>
          <p:pic>
            <p:nvPicPr>
              <p:cNvPr id="7" name="Picture 15"/>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flipH="1">
                <a:off x="-2" y="1748425"/>
                <a:ext cx="1059543" cy="3739782"/>
              </a:xfrm>
              <a:prstGeom prst="rect">
                <a:avLst/>
              </a:prstGeom>
              <a:noFill/>
              <a:extLst>
                <a:ext uri="{909E8E84-426E-40DD-AFC4-6F175D3DCCD1}">
                  <a14:hiddenFill xmlns:a14="http://schemas.microsoft.com/office/drawing/2010/main">
                    <a:solidFill>
                      <a:srgbClr val="FFFFFF"/>
                    </a:solidFill>
                  </a14:hiddenFill>
                </a:ext>
              </a:extLst>
            </p:spPr>
          </p:pic>
          <p:pic>
            <p:nvPicPr>
              <p:cNvPr id="8" name="图片 7"/>
              <p:cNvPicPr>
                <a:picLocks noChangeAspect="1"/>
              </p:cNvPicPr>
              <p:nvPr/>
            </p:nvPicPr>
            <p:blipFill>
              <a:blip r:embed="rId4" cstate="email">
                <a:extLst>
                  <a:ext uri="{BEBA8EAE-BF5A-486C-A8C5-ECC9F3942E4B}">
                    <a14:imgProps xmlns:a14="http://schemas.microsoft.com/office/drawing/2010/main">
                      <a14:imgLayer>
                        <a14:imgEffect>
                          <a14:colorTemperature colorTemp="11500"/>
                        </a14:imgEffect>
                        <a14:imgEffect>
                          <a14:saturation sat="400000"/>
                        </a14:imgEffect>
                      </a14:imgLayer>
                    </a14:imgProps>
                  </a:ext>
                  <a:ext uri="{28A0092B-C50C-407E-A947-70E740481C1C}">
                    <a14:useLocalDpi xmlns:a14="http://schemas.microsoft.com/office/drawing/2010/main"/>
                  </a:ext>
                </a:extLst>
              </a:blip>
              <a:stretch>
                <a:fillRect/>
              </a:stretch>
            </p:blipFill>
            <p:spPr>
              <a:xfrm>
                <a:off x="3905250" y="4556150"/>
                <a:ext cx="8286750" cy="1949198"/>
              </a:xfrm>
              <a:prstGeom prst="rect">
                <a:avLst/>
              </a:prstGeom>
            </p:spPr>
          </p:pic>
          <p:pic>
            <p:nvPicPr>
              <p:cNvPr id="9" name="图片 8" descr="liangxueyizuo3.png"/>
              <p:cNvPicPr>
                <a:picLocks noChangeAspect="1"/>
              </p:cNvPicPr>
              <p:nvPr/>
            </p:nvPicPr>
            <p:blipFill>
              <a:blip r:embed="rId5" cstate="email">
                <a:extLst>
                  <a:ext uri="{BEBA8EAE-BF5A-486C-A8C5-ECC9F3942E4B}">
                    <a14:imgProps xmlns:a14="http://schemas.microsoft.com/office/drawing/2010/main">
                      <a14:imgLayer>
                        <a14:imgEffect>
                          <a14:brightnessContrast contrast="-15000"/>
                        </a14:imgEffect>
                      </a14:imgLayer>
                    </a14:imgProps>
                  </a:ext>
                  <a:ext uri="{28A0092B-C50C-407E-A947-70E740481C1C}">
                    <a14:useLocalDpi xmlns:a14="http://schemas.microsoft.com/office/drawing/2010/main"/>
                  </a:ext>
                </a:extLst>
              </a:blip>
              <a:stretch>
                <a:fillRect/>
              </a:stretch>
            </p:blipFill>
            <p:spPr>
              <a:xfrm>
                <a:off x="0" y="3873248"/>
                <a:ext cx="4133850" cy="2984753"/>
              </a:xfrm>
              <a:prstGeom prst="rect">
                <a:avLst/>
              </a:prstGeom>
            </p:spPr>
          </p:pic>
          <p:grpSp>
            <p:nvGrpSpPr>
              <p:cNvPr id="10" name="组合 9"/>
              <p:cNvGrpSpPr/>
              <p:nvPr/>
            </p:nvGrpSpPr>
            <p:grpSpPr>
              <a:xfrm flipV="1">
                <a:off x="0" y="5116605"/>
                <a:ext cx="12200623" cy="1741396"/>
                <a:chOff x="-14" y="-2"/>
                <a:chExt cx="12192002" cy="1741398"/>
              </a:xfrm>
            </p:grpSpPr>
            <p:pic>
              <p:nvPicPr>
                <p:cNvPr id="11" name="图片 10"/>
                <p:cNvPicPr>
                  <a:picLocks noChangeAspect="1"/>
                </p:cNvPicPr>
                <p:nvPr/>
              </p:nvPicPr>
              <p:blipFill>
                <a:blip r:embed="rId6"/>
                <a:stretch>
                  <a:fillRect/>
                </a:stretch>
              </p:blipFill>
              <p:spPr>
                <a:xfrm flipV="1">
                  <a:off x="-13" y="-2"/>
                  <a:ext cx="12192001" cy="1741398"/>
                </a:xfrm>
                <a:prstGeom prst="rect">
                  <a:avLst/>
                </a:prstGeom>
              </p:spPr>
            </p:pic>
            <p:pic>
              <p:nvPicPr>
                <p:cNvPr id="12" name="图片 11" descr="liangxueyizuo3.png"/>
                <p:cNvPicPr>
                  <a:picLocks noChangeAspect="1"/>
                </p:cNvPicPr>
                <p:nvPr/>
              </p:nvPicPr>
              <p:blipFill>
                <a:blip r:embed="rId7">
                  <a:extLst>
                    <a:ext uri="{BEBA8EAE-BF5A-486C-A8C5-ECC9F3942E4B}">
                      <a14:imgProps xmlns:a14="http://schemas.microsoft.com/office/drawing/2010/main">
                        <a14:imgLayer>
                          <a14:imgEffect>
                            <a14:brightnessContrast contrast="-15000"/>
                          </a14:imgEffect>
                        </a14:imgLayer>
                      </a14:imgProps>
                    </a:ext>
                  </a:extLst>
                </a:blip>
                <a:stretch>
                  <a:fillRect/>
                </a:stretch>
              </p:blipFill>
              <p:spPr>
                <a:xfrm flipV="1">
                  <a:off x="-14" y="-1"/>
                  <a:ext cx="12183368" cy="1195952"/>
                </a:xfrm>
                <a:prstGeom prst="rect">
                  <a:avLst/>
                </a:prstGeom>
              </p:spPr>
            </p:pic>
          </p:grpSp>
        </p:grpSp>
      </p:grpSp>
      <p:grpSp>
        <p:nvGrpSpPr>
          <p:cNvPr id="13" name="组合 12"/>
          <p:cNvGrpSpPr/>
          <p:nvPr/>
        </p:nvGrpSpPr>
        <p:grpSpPr>
          <a:xfrm>
            <a:off x="826826" y="2263423"/>
            <a:ext cx="11145520" cy="2058670"/>
            <a:chOff x="3562849" y="3882673"/>
            <a:chExt cx="11145520" cy="2058670"/>
          </a:xfrm>
        </p:grpSpPr>
        <p:sp>
          <p:nvSpPr>
            <p:cNvPr id="32" name="文本框 1"/>
            <p:cNvSpPr txBox="1"/>
            <p:nvPr/>
          </p:nvSpPr>
          <p:spPr>
            <a:xfrm>
              <a:off x="3578724" y="3882673"/>
              <a:ext cx="926465" cy="583565"/>
            </a:xfrm>
            <a:prstGeom prst="rect">
              <a:avLst/>
            </a:prstGeom>
            <a:noFill/>
          </p:spPr>
          <p:txBody>
            <a:bodyPr wrap="square" rtlCol="0">
              <a:spAutoFit/>
            </a:bodyPr>
            <a:lstStyle/>
            <a:p>
              <a:pPr algn="ctr"/>
              <a:r>
                <a:rPr lang="en-US" altLang="zh-CN" sz="3200">
                  <a:solidFill>
                    <a:srgbClr val="DD0E04"/>
                  </a:solidFill>
                  <a:latin typeface="思源黑体 CN Medium" panose="020B0600000000000000" charset="-122"/>
                  <a:ea typeface="思源黑体 CN Medium" panose="020B0600000000000000" charset="-122"/>
                </a:rPr>
                <a:t>01 </a:t>
              </a:r>
            </a:p>
          </p:txBody>
        </p:sp>
        <p:cxnSp>
          <p:nvCxnSpPr>
            <p:cNvPr id="33" name="直接连接符 32"/>
            <p:cNvCxnSpPr/>
            <p:nvPr/>
          </p:nvCxnSpPr>
          <p:spPr>
            <a:xfrm flipH="1">
              <a:off x="4577178" y="3989253"/>
              <a:ext cx="0" cy="432000"/>
            </a:xfrm>
            <a:prstGeom prst="line">
              <a:avLst/>
            </a:prstGeom>
            <a:ln>
              <a:solidFill>
                <a:srgbClr val="D43738"/>
              </a:solidFill>
            </a:ln>
          </p:spPr>
          <p:style>
            <a:lnRef idx="1">
              <a:schemeClr val="accent1"/>
            </a:lnRef>
            <a:fillRef idx="0">
              <a:schemeClr val="accent1"/>
            </a:fillRef>
            <a:effectRef idx="0">
              <a:schemeClr val="accent1"/>
            </a:effectRef>
            <a:fontRef idx="minor">
              <a:schemeClr val="tx1"/>
            </a:fontRef>
          </p:style>
        </p:cxnSp>
        <p:sp>
          <p:nvSpPr>
            <p:cNvPr id="34" name="文本框 3"/>
            <p:cNvSpPr txBox="1"/>
            <p:nvPr/>
          </p:nvSpPr>
          <p:spPr>
            <a:xfrm>
              <a:off x="4731249" y="3955698"/>
              <a:ext cx="8684895" cy="460375"/>
            </a:xfrm>
            <a:prstGeom prst="rect">
              <a:avLst/>
            </a:prstGeom>
            <a:noFill/>
          </p:spPr>
          <p:txBody>
            <a:bodyPr wrap="square" rtlCol="0">
              <a:spAutoFit/>
            </a:bodyPr>
            <a:lstStyle/>
            <a:p>
              <a:r>
                <a:rPr lang="zh-CN" altLang="en-US" sz="2400" b="1">
                  <a:solidFill>
                    <a:srgbClr val="DD0E04"/>
                  </a:solidFill>
                  <a:latin typeface="思源黑体 CN Medium" panose="020B0600000000000000" charset="-122"/>
                  <a:ea typeface="思源黑体 CN Medium" panose="020B0600000000000000" charset="-122"/>
                  <a:cs typeface="思源黑体 CN Medium" panose="020B0600000000000000" charset="-122"/>
                </a:rPr>
                <a:t>全面理解和准确把握新时代党的教育方针的核心要义</a:t>
              </a:r>
            </a:p>
          </p:txBody>
        </p:sp>
        <p:sp>
          <p:nvSpPr>
            <p:cNvPr id="35" name="文本框 4"/>
            <p:cNvSpPr txBox="1"/>
            <p:nvPr/>
          </p:nvSpPr>
          <p:spPr>
            <a:xfrm>
              <a:off x="3562849" y="4615463"/>
              <a:ext cx="942340" cy="583565"/>
            </a:xfrm>
            <a:prstGeom prst="rect">
              <a:avLst/>
            </a:prstGeom>
            <a:noFill/>
          </p:spPr>
          <p:txBody>
            <a:bodyPr wrap="square" rtlCol="0">
              <a:spAutoFit/>
            </a:bodyPr>
            <a:lstStyle/>
            <a:p>
              <a:pPr lvl="0" algn="ctr">
                <a:buClrTx/>
                <a:buSzTx/>
                <a:buFontTx/>
              </a:pPr>
              <a:r>
                <a:rPr lang="en-US" altLang="zh-CN" sz="3200">
                  <a:solidFill>
                    <a:srgbClr val="DD0E04"/>
                  </a:solidFill>
                  <a:latin typeface="思源黑体 CN Medium" panose="020B0600000000000000" charset="-122"/>
                  <a:ea typeface="思源黑体 CN Medium" panose="020B0600000000000000" charset="-122"/>
                  <a:sym typeface="+mn-ea"/>
                </a:rPr>
                <a:t>02 </a:t>
              </a:r>
            </a:p>
          </p:txBody>
        </p:sp>
        <p:cxnSp>
          <p:nvCxnSpPr>
            <p:cNvPr id="36" name="直接连接符 35"/>
            <p:cNvCxnSpPr/>
            <p:nvPr/>
          </p:nvCxnSpPr>
          <p:spPr>
            <a:xfrm flipH="1">
              <a:off x="4577178" y="4722043"/>
              <a:ext cx="0" cy="432000"/>
            </a:xfrm>
            <a:prstGeom prst="line">
              <a:avLst/>
            </a:prstGeom>
            <a:ln>
              <a:solidFill>
                <a:srgbClr val="D43738"/>
              </a:solidFill>
            </a:ln>
          </p:spPr>
          <p:style>
            <a:lnRef idx="1">
              <a:schemeClr val="accent1"/>
            </a:lnRef>
            <a:fillRef idx="0">
              <a:schemeClr val="accent1"/>
            </a:fillRef>
            <a:effectRef idx="0">
              <a:schemeClr val="accent1"/>
            </a:effectRef>
            <a:fontRef idx="minor">
              <a:schemeClr val="tx1"/>
            </a:fontRef>
          </p:style>
        </p:cxnSp>
        <p:sp>
          <p:nvSpPr>
            <p:cNvPr id="37" name="文本框 6"/>
            <p:cNvSpPr txBox="1"/>
            <p:nvPr/>
          </p:nvSpPr>
          <p:spPr>
            <a:xfrm>
              <a:off x="4731249" y="4688488"/>
              <a:ext cx="9695815" cy="460375"/>
            </a:xfrm>
            <a:prstGeom prst="rect">
              <a:avLst/>
            </a:prstGeom>
            <a:noFill/>
          </p:spPr>
          <p:txBody>
            <a:bodyPr wrap="square" rtlCol="0">
              <a:spAutoFit/>
            </a:bodyPr>
            <a:lstStyle/>
            <a:p>
              <a:pPr lvl="0" algn="l">
                <a:buClrTx/>
                <a:buSzTx/>
                <a:buFontTx/>
              </a:pPr>
              <a:r>
                <a:rPr lang="zh-CN" altLang="en-US" sz="2400" b="1">
                  <a:solidFill>
                    <a:srgbClr val="DD0E04"/>
                  </a:solidFill>
                  <a:latin typeface="思源黑体 CN Medium" panose="020B0600000000000000" charset="-122"/>
                  <a:ea typeface="思源黑体 CN Medium" panose="020B0600000000000000" charset="-122"/>
                  <a:sym typeface="+mn-ea"/>
                </a:rPr>
                <a:t>全面贯彻党的教育方针是新时代教育事业健康发展的重要保证</a:t>
              </a:r>
            </a:p>
          </p:txBody>
        </p:sp>
        <p:sp>
          <p:nvSpPr>
            <p:cNvPr id="38" name="文本框 7"/>
            <p:cNvSpPr txBox="1"/>
            <p:nvPr/>
          </p:nvSpPr>
          <p:spPr>
            <a:xfrm>
              <a:off x="3590154" y="5357778"/>
              <a:ext cx="915035" cy="583565"/>
            </a:xfrm>
            <a:prstGeom prst="rect">
              <a:avLst/>
            </a:prstGeom>
            <a:noFill/>
          </p:spPr>
          <p:txBody>
            <a:bodyPr wrap="square" rtlCol="0">
              <a:spAutoFit/>
            </a:bodyPr>
            <a:lstStyle/>
            <a:p>
              <a:pPr lvl="0" algn="ctr">
                <a:buClrTx/>
                <a:buSzTx/>
                <a:buFontTx/>
              </a:pPr>
              <a:r>
                <a:rPr lang="en-US" altLang="zh-CN" sz="3200">
                  <a:solidFill>
                    <a:srgbClr val="DD0E04"/>
                  </a:solidFill>
                  <a:latin typeface="思源黑体 CN Medium" panose="020B0600000000000000" charset="-122"/>
                  <a:ea typeface="思源黑体 CN Medium" panose="020B0600000000000000" charset="-122"/>
                  <a:sym typeface="+mn-ea"/>
                </a:rPr>
                <a:t>03 </a:t>
              </a:r>
            </a:p>
          </p:txBody>
        </p:sp>
        <p:cxnSp>
          <p:nvCxnSpPr>
            <p:cNvPr id="40" name="直接连接符 39"/>
            <p:cNvCxnSpPr/>
            <p:nvPr/>
          </p:nvCxnSpPr>
          <p:spPr>
            <a:xfrm flipH="1">
              <a:off x="4577178" y="5464358"/>
              <a:ext cx="0" cy="432000"/>
            </a:xfrm>
            <a:prstGeom prst="line">
              <a:avLst/>
            </a:prstGeom>
            <a:ln>
              <a:solidFill>
                <a:srgbClr val="D43738"/>
              </a:solidFill>
            </a:ln>
          </p:spPr>
          <p:style>
            <a:lnRef idx="1">
              <a:schemeClr val="accent1"/>
            </a:lnRef>
            <a:fillRef idx="0">
              <a:schemeClr val="accent1"/>
            </a:fillRef>
            <a:effectRef idx="0">
              <a:schemeClr val="accent1"/>
            </a:effectRef>
            <a:fontRef idx="minor">
              <a:schemeClr val="tx1"/>
            </a:fontRef>
          </p:style>
        </p:cxnSp>
        <p:sp>
          <p:nvSpPr>
            <p:cNvPr id="41" name="文本框 9"/>
            <p:cNvSpPr txBox="1"/>
            <p:nvPr/>
          </p:nvSpPr>
          <p:spPr>
            <a:xfrm>
              <a:off x="4740774" y="5430803"/>
              <a:ext cx="9967595" cy="460375"/>
            </a:xfrm>
            <a:prstGeom prst="rect">
              <a:avLst/>
            </a:prstGeom>
            <a:noFill/>
          </p:spPr>
          <p:txBody>
            <a:bodyPr wrap="square" rtlCol="0">
              <a:spAutoFit/>
            </a:bodyPr>
            <a:lstStyle/>
            <a:p>
              <a:pPr lvl="0" algn="l">
                <a:buClrTx/>
                <a:buSzTx/>
                <a:buFontTx/>
              </a:pPr>
              <a:r>
                <a:rPr lang="zh-CN" altLang="en-US" sz="2400" b="1">
                  <a:solidFill>
                    <a:srgbClr val="DD0E04"/>
                  </a:solidFill>
                  <a:latin typeface="思源黑体 CN Medium" panose="020B0600000000000000" charset="-122"/>
                  <a:ea typeface="思源黑体 CN Medium" panose="020B0600000000000000" charset="-122"/>
                  <a:sym typeface="+mn-ea"/>
                </a:rPr>
                <a:t>在全面建设社会主义现代化国家新征程中全面贯彻新时代党的教育方针</a:t>
              </a:r>
            </a:p>
          </p:txBody>
        </p:sp>
      </p:grpSp>
      <p:sp>
        <p:nvSpPr>
          <p:cNvPr id="53" name="TextBox 52"/>
          <p:cNvSpPr txBox="1"/>
          <p:nvPr/>
        </p:nvSpPr>
        <p:spPr>
          <a:xfrm>
            <a:off x="5175623" y="792198"/>
            <a:ext cx="1836420" cy="1091565"/>
          </a:xfrm>
          <a:prstGeom prst="rect">
            <a:avLst/>
          </a:prstGeom>
          <a:noFill/>
        </p:spPr>
        <p:txBody>
          <a:bodyPr wrap="none" rtlCol="0">
            <a:spAutoFit/>
          </a:bodyPr>
          <a:lstStyle/>
          <a:p>
            <a:r>
              <a:rPr lang="zh-CN" altLang="en-US" sz="6500" b="1">
                <a:solidFill>
                  <a:srgbClr val="DD0E04"/>
                </a:solidFill>
                <a:latin typeface="思源黑体 CN Medium" panose="020B0600000000000000" charset="-122"/>
                <a:ea typeface="思源黑体 CN Medium" panose="020B0600000000000000" charset="-122"/>
                <a:cs typeface="思源黑体 CN Medium" panose="020B0600000000000000" charset="-122"/>
              </a:rPr>
              <a:t>目录</a:t>
            </a:r>
            <a:endParaRPr lang="en-US" altLang="zh-CN" sz="3000" b="1">
              <a:solidFill>
                <a:srgbClr val="DD0E04"/>
              </a:solidFill>
              <a:latin typeface="思源黑体 CN Medium" panose="020B0600000000000000" charset="-122"/>
              <a:ea typeface="思源黑体 CN Medium" panose="020B0600000000000000" charset="-122"/>
              <a:cs typeface="思源黑体 CN Medium" panose="020B0600000000000000" charset="-122"/>
            </a:endParaRPr>
          </a:p>
        </p:txBody>
      </p:sp>
      <p:pic>
        <p:nvPicPr>
          <p:cNvPr id="21" name="图片 20"/>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0" y="0"/>
            <a:ext cx="3996055" cy="1362710"/>
          </a:xfrm>
          <a:prstGeom prst="rect">
            <a:avLst/>
          </a:prstGeom>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p:cTn id="7" dur="500" fill="hold"/>
                                        <p:tgtEl>
                                          <p:spTgt spid="53"/>
                                        </p:tgtEl>
                                        <p:attrNameLst>
                                          <p:attrName>ppt_w</p:attrName>
                                        </p:attrNameLst>
                                      </p:cBhvr>
                                      <p:tavLst>
                                        <p:tav tm="0">
                                          <p:val>
                                            <p:fltVal val="0"/>
                                          </p:val>
                                        </p:tav>
                                        <p:tav tm="100000">
                                          <p:val>
                                            <p:strVal val="#ppt_w"/>
                                          </p:val>
                                        </p:tav>
                                      </p:tavLst>
                                    </p:anim>
                                    <p:anim calcmode="lin" valueType="num">
                                      <p:cBhvr>
                                        <p:cTn id="8" dur="500" fill="hold"/>
                                        <p:tgtEl>
                                          <p:spTgt spid="53"/>
                                        </p:tgtEl>
                                        <p:attrNameLst>
                                          <p:attrName>ppt_h</p:attrName>
                                        </p:attrNameLst>
                                      </p:cBhvr>
                                      <p:tavLst>
                                        <p:tav tm="0">
                                          <p:val>
                                            <p:fltVal val="0"/>
                                          </p:val>
                                        </p:tav>
                                        <p:tav tm="100000">
                                          <p:val>
                                            <p:strVal val="#ppt_h"/>
                                          </p:val>
                                        </p:tav>
                                      </p:tavLst>
                                    </p:anim>
                                    <p:animEffect transition="in" filter="fade">
                                      <p:cBhvr>
                                        <p:cTn id="9" dur="500"/>
                                        <p:tgtEl>
                                          <p:spTgt spid="53"/>
                                        </p:tgtEl>
                                      </p:cBhvr>
                                    </p:animEffect>
                                    <p:anim calcmode="lin" valueType="num">
                                      <p:cBhvr>
                                        <p:cTn id="10" dur="500" fill="hold"/>
                                        <p:tgtEl>
                                          <p:spTgt spid="53"/>
                                        </p:tgtEl>
                                        <p:attrNameLst>
                                          <p:attrName>ppt_x</p:attrName>
                                        </p:attrNameLst>
                                      </p:cBhvr>
                                      <p:tavLst>
                                        <p:tav tm="0">
                                          <p:val>
                                            <p:fltVal val="0.5"/>
                                          </p:val>
                                        </p:tav>
                                        <p:tav tm="100000">
                                          <p:val>
                                            <p:strVal val="#ppt_x"/>
                                          </p:val>
                                        </p:tav>
                                      </p:tavLst>
                                    </p:anim>
                                    <p:anim calcmode="lin" valueType="num">
                                      <p:cBhvr>
                                        <p:cTn id="11" dur="500" fill="hold"/>
                                        <p:tgtEl>
                                          <p:spTgt spid="53"/>
                                        </p:tgtEl>
                                        <p:attrNameLst>
                                          <p:attrName>ppt_y</p:attrName>
                                        </p:attrNameLst>
                                      </p:cBhvr>
                                      <p:tavLst>
                                        <p:tav tm="0">
                                          <p:val>
                                            <p:fltVal val="0.5"/>
                                          </p:val>
                                        </p:tav>
                                        <p:tav tm="100000">
                                          <p:val>
                                            <p:strVal val="#ppt_y"/>
                                          </p:val>
                                        </p:tav>
                                      </p:tavLst>
                                    </p:anim>
                                  </p:childTnLst>
                                </p:cTn>
                              </p:par>
                            </p:childTnLst>
                          </p:cTn>
                        </p:par>
                        <p:par>
                          <p:cTn id="12" fill="hold" nodeType="afterGroup">
                            <p:stCondLst>
                              <p:cond delay="500"/>
                            </p:stCondLst>
                            <p:childTnLst>
                              <p:par>
                                <p:cTn id="13" presetID="42" presetClass="entr" presetSubtype="0"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1000"/>
                                        <p:tgtEl>
                                          <p:spTgt spid="13"/>
                                        </p:tgtEl>
                                      </p:cBhvr>
                                    </p:animEffect>
                                    <p:anim calcmode="lin" valueType="num">
                                      <p:cBhvr>
                                        <p:cTn id="16" dur="1000" fill="hold"/>
                                        <p:tgtEl>
                                          <p:spTgt spid="13"/>
                                        </p:tgtEl>
                                        <p:attrNameLst>
                                          <p:attrName>ppt_x</p:attrName>
                                        </p:attrNameLst>
                                      </p:cBhvr>
                                      <p:tavLst>
                                        <p:tav tm="0">
                                          <p:val>
                                            <p:strVal val="#ppt_x"/>
                                          </p:val>
                                        </p:tav>
                                        <p:tav tm="100000">
                                          <p:val>
                                            <p:strVal val="#ppt_x"/>
                                          </p:val>
                                        </p:tav>
                                      </p:tavLst>
                                    </p:anim>
                                    <p:anim calcmode="lin" valueType="num">
                                      <p:cBhvr>
                                        <p:cTn id="1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9535160" y="3312795"/>
            <a:ext cx="3103880" cy="3467100"/>
          </a:xfrm>
          <a:custGeom>
            <a:avLst/>
            <a:gdLst>
              <a:gd name="connsiteX0" fmla="*/ 0 w 3407764"/>
              <a:gd name="connsiteY0" fmla="*/ 0 h 4044529"/>
              <a:gd name="connsiteX1" fmla="*/ 2355757 w 3407764"/>
              <a:gd name="connsiteY1" fmla="*/ 0 h 4044529"/>
              <a:gd name="connsiteX2" fmla="*/ 3407764 w 3407764"/>
              <a:gd name="connsiteY2" fmla="*/ 1149796 h 4044529"/>
              <a:gd name="connsiteX3" fmla="*/ 3407764 w 3407764"/>
              <a:gd name="connsiteY3" fmla="*/ 4044529 h 4044529"/>
              <a:gd name="connsiteX4" fmla="*/ 0 w 3407764"/>
              <a:gd name="connsiteY4" fmla="*/ 4044529 h 40445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7764" h="4044529">
                <a:moveTo>
                  <a:pt x="0" y="0"/>
                </a:moveTo>
                <a:lnTo>
                  <a:pt x="2355757" y="0"/>
                </a:lnTo>
                <a:lnTo>
                  <a:pt x="3407764" y="1149796"/>
                </a:lnTo>
                <a:lnTo>
                  <a:pt x="3407764" y="4044529"/>
                </a:lnTo>
                <a:lnTo>
                  <a:pt x="0" y="4044529"/>
                </a:lnTo>
                <a:close/>
              </a:path>
            </a:pathLst>
          </a:custGeom>
        </p:spPr>
      </p:pic>
      <p:grpSp>
        <p:nvGrpSpPr>
          <p:cNvPr id="4" name="组合 3"/>
          <p:cNvGrpSpPr/>
          <p:nvPr/>
        </p:nvGrpSpPr>
        <p:grpSpPr>
          <a:xfrm>
            <a:off x="-121659" y="2819401"/>
            <a:ext cx="12430984" cy="4078516"/>
            <a:chOff x="-2" y="2859315"/>
            <a:chExt cx="12200625" cy="3998687"/>
          </a:xfrm>
        </p:grpSpPr>
        <p:pic>
          <p:nvPicPr>
            <p:cNvPr id="5" name="图片 4"/>
            <p:cNvPicPr>
              <a:picLocks noChangeAspect="1"/>
            </p:cNvPicPr>
            <p:nvPr/>
          </p:nvPicPr>
          <p:blipFill>
            <a:blip r:embed="rId3"/>
            <a:stretch>
              <a:fillRect/>
            </a:stretch>
          </p:blipFill>
          <p:spPr>
            <a:xfrm>
              <a:off x="1" y="4826658"/>
              <a:ext cx="12191982" cy="2031341"/>
            </a:xfrm>
            <a:prstGeom prst="rect">
              <a:avLst/>
            </a:prstGeom>
          </p:spPr>
        </p:pic>
        <p:grpSp>
          <p:nvGrpSpPr>
            <p:cNvPr id="6" name="组合 5"/>
            <p:cNvGrpSpPr/>
            <p:nvPr/>
          </p:nvGrpSpPr>
          <p:grpSpPr>
            <a:xfrm>
              <a:off x="-2" y="2859315"/>
              <a:ext cx="12200625" cy="3998687"/>
              <a:chOff x="-2" y="1748425"/>
              <a:chExt cx="12200625" cy="5109576"/>
            </a:xfrm>
          </p:grpSpPr>
          <p:pic>
            <p:nvPicPr>
              <p:cNvPr id="7" name="Picture 15"/>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flipH="1">
                <a:off x="-2" y="1748425"/>
                <a:ext cx="1059543" cy="3739782"/>
              </a:xfrm>
              <a:prstGeom prst="rect">
                <a:avLst/>
              </a:prstGeom>
              <a:noFill/>
              <a:extLst>
                <a:ext uri="{909E8E84-426E-40DD-AFC4-6F175D3DCCD1}">
                  <a14:hiddenFill xmlns:a14="http://schemas.microsoft.com/office/drawing/2010/main">
                    <a:solidFill>
                      <a:srgbClr val="FFFFFF"/>
                    </a:solidFill>
                  </a14:hiddenFill>
                </a:ext>
              </a:extLst>
            </p:spPr>
          </p:pic>
          <p:pic>
            <p:nvPicPr>
              <p:cNvPr id="8" name="图片 7"/>
              <p:cNvPicPr>
                <a:picLocks noChangeAspect="1"/>
              </p:cNvPicPr>
              <p:nvPr/>
            </p:nvPicPr>
            <p:blipFill>
              <a:blip r:embed="rId5" cstate="email">
                <a:extLst>
                  <a:ext uri="{BEBA8EAE-BF5A-486C-A8C5-ECC9F3942E4B}">
                    <a14:imgProps xmlns:a14="http://schemas.microsoft.com/office/drawing/2010/main">
                      <a14:imgLayer>
                        <a14:imgEffect>
                          <a14:colorTemperature colorTemp="11500"/>
                        </a14:imgEffect>
                        <a14:imgEffect>
                          <a14:saturation sat="400000"/>
                        </a14:imgEffect>
                      </a14:imgLayer>
                    </a14:imgProps>
                  </a:ext>
                  <a:ext uri="{28A0092B-C50C-407E-A947-70E740481C1C}">
                    <a14:useLocalDpi xmlns:a14="http://schemas.microsoft.com/office/drawing/2010/main"/>
                  </a:ext>
                </a:extLst>
              </a:blip>
              <a:stretch>
                <a:fillRect/>
              </a:stretch>
            </p:blipFill>
            <p:spPr>
              <a:xfrm>
                <a:off x="3905250" y="4556150"/>
                <a:ext cx="8286750" cy="1949198"/>
              </a:xfrm>
              <a:prstGeom prst="rect">
                <a:avLst/>
              </a:prstGeom>
            </p:spPr>
          </p:pic>
          <p:pic>
            <p:nvPicPr>
              <p:cNvPr id="9" name="图片 8" descr="liangxueyizuo3.png"/>
              <p:cNvPicPr>
                <a:picLocks noChangeAspect="1"/>
              </p:cNvPicPr>
              <p:nvPr/>
            </p:nvPicPr>
            <p:blipFill>
              <a:blip r:embed="rId6" cstate="email">
                <a:extLst>
                  <a:ext uri="{BEBA8EAE-BF5A-486C-A8C5-ECC9F3942E4B}">
                    <a14:imgProps xmlns:a14="http://schemas.microsoft.com/office/drawing/2010/main">
                      <a14:imgLayer>
                        <a14:imgEffect>
                          <a14:brightnessContrast contrast="-15000"/>
                        </a14:imgEffect>
                      </a14:imgLayer>
                    </a14:imgProps>
                  </a:ext>
                  <a:ext uri="{28A0092B-C50C-407E-A947-70E740481C1C}">
                    <a14:useLocalDpi xmlns:a14="http://schemas.microsoft.com/office/drawing/2010/main"/>
                  </a:ext>
                </a:extLst>
              </a:blip>
              <a:stretch>
                <a:fillRect/>
              </a:stretch>
            </p:blipFill>
            <p:spPr>
              <a:xfrm>
                <a:off x="0" y="3873248"/>
                <a:ext cx="4133850" cy="2984753"/>
              </a:xfrm>
              <a:prstGeom prst="rect">
                <a:avLst/>
              </a:prstGeom>
            </p:spPr>
          </p:pic>
          <p:grpSp>
            <p:nvGrpSpPr>
              <p:cNvPr id="10" name="组合 9"/>
              <p:cNvGrpSpPr/>
              <p:nvPr/>
            </p:nvGrpSpPr>
            <p:grpSpPr>
              <a:xfrm flipV="1">
                <a:off x="0" y="5116605"/>
                <a:ext cx="12200623" cy="1741396"/>
                <a:chOff x="-14" y="-2"/>
                <a:chExt cx="12192002" cy="1741398"/>
              </a:xfrm>
            </p:grpSpPr>
            <p:pic>
              <p:nvPicPr>
                <p:cNvPr id="11" name="图片 10"/>
                <p:cNvPicPr>
                  <a:picLocks noChangeAspect="1"/>
                </p:cNvPicPr>
                <p:nvPr/>
              </p:nvPicPr>
              <p:blipFill>
                <a:blip r:embed="rId7"/>
                <a:stretch>
                  <a:fillRect/>
                </a:stretch>
              </p:blipFill>
              <p:spPr>
                <a:xfrm flipV="1">
                  <a:off x="-13" y="-2"/>
                  <a:ext cx="12192001" cy="1741398"/>
                </a:xfrm>
                <a:prstGeom prst="rect">
                  <a:avLst/>
                </a:prstGeom>
              </p:spPr>
            </p:pic>
            <p:pic>
              <p:nvPicPr>
                <p:cNvPr id="12" name="图片 11" descr="liangxueyizuo3.png"/>
                <p:cNvPicPr>
                  <a:picLocks noChangeAspect="1"/>
                </p:cNvPicPr>
                <p:nvPr/>
              </p:nvPicPr>
              <p:blipFill>
                <a:blip r:embed="rId8">
                  <a:extLst>
                    <a:ext uri="{BEBA8EAE-BF5A-486C-A8C5-ECC9F3942E4B}">
                      <a14:imgProps xmlns:a14="http://schemas.microsoft.com/office/drawing/2010/main">
                        <a14:imgLayer>
                          <a14:imgEffect>
                            <a14:brightnessContrast contrast="-15000"/>
                          </a14:imgEffect>
                        </a14:imgLayer>
                      </a14:imgProps>
                    </a:ext>
                  </a:extLst>
                </a:blip>
                <a:stretch>
                  <a:fillRect/>
                </a:stretch>
              </p:blipFill>
              <p:spPr>
                <a:xfrm flipV="1">
                  <a:off x="-14" y="-1"/>
                  <a:ext cx="12183368" cy="1195952"/>
                </a:xfrm>
                <a:prstGeom prst="rect">
                  <a:avLst/>
                </a:prstGeom>
              </p:spPr>
            </p:pic>
          </p:grpSp>
        </p:grpSp>
      </p:grpSp>
      <p:grpSp>
        <p:nvGrpSpPr>
          <p:cNvPr id="21" name="组合 20"/>
          <p:cNvGrpSpPr/>
          <p:nvPr/>
        </p:nvGrpSpPr>
        <p:grpSpPr>
          <a:xfrm>
            <a:off x="1961050" y="1578610"/>
            <a:ext cx="8265566" cy="734260"/>
            <a:chOff x="5015" y="2524"/>
            <a:chExt cx="9896" cy="879"/>
          </a:xfrm>
        </p:grpSpPr>
        <p:grpSp>
          <p:nvGrpSpPr>
            <p:cNvPr id="3" name="Aitds4"/>
            <p:cNvGrpSpPr/>
            <p:nvPr/>
          </p:nvGrpSpPr>
          <p:grpSpPr>
            <a:xfrm>
              <a:off x="12981" y="2766"/>
              <a:ext cx="1930" cy="397"/>
              <a:chOff x="2551819" y="2363731"/>
              <a:chExt cx="1473851" cy="290589"/>
            </a:xfrm>
            <a:solidFill>
              <a:srgbClr val="C00000"/>
            </a:solidFill>
          </p:grpSpPr>
          <p:sp>
            <p:nvSpPr>
              <p:cNvPr id="13" name="星形: 五角 28"/>
              <p:cNvSpPr/>
              <p:nvPr/>
            </p:nvSpPr>
            <p:spPr>
              <a:xfrm>
                <a:off x="3420674"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14" name="星形: 五角 20"/>
              <p:cNvSpPr/>
              <p:nvPr/>
            </p:nvSpPr>
            <p:spPr>
              <a:xfrm>
                <a:off x="3722157"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15" name="星形: 五角 28"/>
              <p:cNvSpPr/>
              <p:nvPr/>
            </p:nvSpPr>
            <p:spPr>
              <a:xfrm>
                <a:off x="2846050"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16" name="星形: 五角 28"/>
              <p:cNvSpPr/>
              <p:nvPr/>
            </p:nvSpPr>
            <p:spPr>
              <a:xfrm>
                <a:off x="3140281"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17" name="星形: 五角 28"/>
              <p:cNvSpPr/>
              <p:nvPr/>
            </p:nvSpPr>
            <p:spPr>
              <a:xfrm>
                <a:off x="2551819"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grpSp>
        <p:sp>
          <p:nvSpPr>
            <p:cNvPr id="18" name="Aitds5"/>
            <p:cNvSpPr/>
            <p:nvPr/>
          </p:nvSpPr>
          <p:spPr>
            <a:xfrm>
              <a:off x="7131" y="2524"/>
              <a:ext cx="5659" cy="879"/>
            </a:xfrm>
            <a:prstGeom prst="roundRect">
              <a:avLst>
                <a:gd name="adj" fmla="val 50000"/>
              </a:avLst>
            </a:prstGeom>
            <a:solidFill>
              <a:srgbClr val="DE0000"/>
            </a:solidFill>
            <a:ln w="12700" cap="flat" cmpd="sng" algn="ctr">
              <a:noFill/>
              <a:prstDash val="solid"/>
              <a:miter lim="800000"/>
            </a:ln>
            <a:effectLst/>
          </p:spPr>
          <p:txBody>
            <a:bodyPr rtlCol="0" anchor="ctr"/>
            <a:lstStyle/>
            <a:p>
              <a:pPr lvl="0" algn="ctr"/>
              <a:r>
                <a:rPr lang="zh-CN" altLang="en-US" sz="3600" b="1">
                  <a:solidFill>
                    <a:srgbClr val="FFFFFF"/>
                  </a:solidFill>
                  <a:latin typeface="字魂35号-经典雅黑" panose="00000500000000000000" pitchFamily="2" charset="-122"/>
                  <a:ea typeface="微软雅黑" panose="020B0503020204020204" charset="-122"/>
                  <a:cs typeface="阿里巴巴普惠体 Light" panose="00020600040101010101" pitchFamily="18" charset="-122"/>
                  <a:sym typeface="+mn-lt"/>
                </a:rPr>
                <a:t>第一部分</a:t>
              </a:r>
            </a:p>
          </p:txBody>
        </p:sp>
        <p:grpSp>
          <p:nvGrpSpPr>
            <p:cNvPr id="19" name="Aitds8"/>
            <p:cNvGrpSpPr/>
            <p:nvPr/>
          </p:nvGrpSpPr>
          <p:grpSpPr>
            <a:xfrm>
              <a:off x="5015" y="2766"/>
              <a:ext cx="1938" cy="397"/>
              <a:chOff x="1993305" y="2363731"/>
              <a:chExt cx="1480438" cy="290589"/>
            </a:xfrm>
            <a:solidFill>
              <a:srgbClr val="C00000"/>
            </a:solidFill>
          </p:grpSpPr>
          <p:sp>
            <p:nvSpPr>
              <p:cNvPr id="20" name="星形: 五角 28"/>
              <p:cNvSpPr/>
              <p:nvPr/>
            </p:nvSpPr>
            <p:spPr>
              <a:xfrm>
                <a:off x="2875998"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26" name="星形: 五角 30"/>
              <p:cNvSpPr/>
              <p:nvPr/>
            </p:nvSpPr>
            <p:spPr>
              <a:xfrm>
                <a:off x="3170230"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27" name="星形: 五角 31"/>
              <p:cNvSpPr/>
              <p:nvPr/>
            </p:nvSpPr>
            <p:spPr>
              <a:xfrm>
                <a:off x="2287536"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28" name="星形: 五角 28"/>
              <p:cNvSpPr/>
              <p:nvPr/>
            </p:nvSpPr>
            <p:spPr>
              <a:xfrm>
                <a:off x="2581767"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29" name="星形: 五角 28"/>
              <p:cNvSpPr/>
              <p:nvPr/>
            </p:nvSpPr>
            <p:spPr>
              <a:xfrm>
                <a:off x="1993305"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grpSp>
      </p:grpSp>
      <p:sp>
        <p:nvSpPr>
          <p:cNvPr id="23" name="文本框 1"/>
          <p:cNvSpPr txBox="1"/>
          <p:nvPr/>
        </p:nvSpPr>
        <p:spPr>
          <a:xfrm>
            <a:off x="1872036" y="2828290"/>
            <a:ext cx="8443595" cy="1322070"/>
          </a:xfrm>
          <a:prstGeom prst="rect">
            <a:avLst/>
          </a:prstGeom>
          <a:noFill/>
        </p:spPr>
        <p:txBody>
          <a:bodyPr wrap="square" rtlCol="0">
            <a:spAutoFit/>
          </a:bodyPr>
          <a:lstStyle/>
          <a:p>
            <a:pPr algn="ctr"/>
            <a:r>
              <a:rPr lang="zh-CN" altLang="en-US" sz="4000" b="1" dirty="0">
                <a:solidFill>
                  <a:srgbClr val="DE0000"/>
                </a:solidFill>
                <a:latin typeface="思源黑体 CN Bold" panose="020B0800000000000000" charset="-122"/>
                <a:ea typeface="思源黑体 CN Bold" panose="020B0800000000000000" charset="-122"/>
                <a:cs typeface="思源黑体 CN Bold" panose="020B0800000000000000" charset="-122"/>
              </a:rPr>
              <a:t>全面理解和准确把握新时代党的教育方针的核心要义</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fill="hold"/>
                                        <p:tgtEl>
                                          <p:spTgt spid="23"/>
                                        </p:tgtEl>
                                        <p:attrNameLst>
                                          <p:attrName>ppt_x</p:attrName>
                                        </p:attrNameLst>
                                      </p:cBhvr>
                                      <p:tavLst>
                                        <p:tav tm="0">
                                          <p:val>
                                            <p:strVal val="#ppt_x"/>
                                          </p:val>
                                        </p:tav>
                                        <p:tav tm="100000">
                                          <p:val>
                                            <p:strVal val="#ppt_x"/>
                                          </p:val>
                                        </p:tav>
                                      </p:tavLst>
                                    </p:anim>
                                    <p:anim calcmode="lin" valueType="num">
                                      <p:cBhvr additive="base">
                                        <p:cTn id="1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706120" y="1201420"/>
            <a:ext cx="10996930" cy="3296920"/>
          </a:xfrm>
          <a:prstGeom prst="rect">
            <a:avLst/>
          </a:prstGeom>
          <a:gradFill>
            <a:gsLst>
              <a:gs pos="100000">
                <a:schemeClr val="accent1">
                  <a:lumMod val="20000"/>
                  <a:lumOff val="80000"/>
                  <a:alpha val="13000"/>
                </a:schemeClr>
              </a:gs>
              <a:gs pos="2000">
                <a:schemeClr val="accent1">
                  <a:lumMod val="20000"/>
                  <a:lumOff val="80000"/>
                  <a:alpha val="3000"/>
                </a:schemeClr>
              </a:gs>
            </a:gsLst>
            <a:lin ang="1200000" scaled="0"/>
          </a:gradFill>
          <a:ln w="19050" cap="flat" cmpd="sng" algn="ctr">
            <a:solidFill>
              <a:srgbClr val="DA1208">
                <a:alpha val="52000"/>
              </a:srgbClr>
            </a:solidFill>
            <a:prstDash val="sysDot"/>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2" name="文本框 1"/>
          <p:cNvSpPr txBox="1"/>
          <p:nvPr/>
        </p:nvSpPr>
        <p:spPr>
          <a:xfrm>
            <a:off x="1226185" y="1282065"/>
            <a:ext cx="10242550" cy="3046095"/>
          </a:xfrm>
          <a:prstGeom prst="rect">
            <a:avLst/>
          </a:prstGeom>
          <a:noFill/>
        </p:spPr>
        <p:txBody>
          <a:bodyPr wrap="square" rtlCol="0">
            <a:spAutoFit/>
          </a:bodyPr>
          <a:lstStyle/>
          <a:p>
            <a:pPr>
              <a:lnSpc>
                <a:spcPct val="200000"/>
              </a:lnSpc>
            </a:pPr>
            <a:r>
              <a:rPr lang="zh-CN" altLang="en-US" sz="1600" dirty="0">
                <a:latin typeface="思源黑体 CN Light" panose="020B0300000000000000" charset="-122"/>
                <a:ea typeface="思源黑体 CN Light" panose="020B0300000000000000" charset="-122"/>
              </a:rPr>
              <a:t>　　党的教育方针是党关于教育的指导思想和基本纲领，是党的理论和路线方针政策在教育领域的集中体现，是党和政府制定教育政策和开展教育工作的重要依据。新时代党的教育方针是一个整体，内涵丰富。全面贯彻新时代党的教育方针首先要完整把握和准确理解其核心要义。</a:t>
            </a:r>
          </a:p>
          <a:p>
            <a:pPr>
              <a:lnSpc>
                <a:spcPct val="200000"/>
              </a:lnSpc>
            </a:pPr>
            <a:r>
              <a:rPr lang="zh-CN" altLang="en-US" sz="1600" dirty="0">
                <a:latin typeface="思源黑体 CN Light" panose="020B0300000000000000" charset="-122"/>
                <a:ea typeface="思源黑体 CN Light" panose="020B0300000000000000" charset="-122"/>
              </a:rPr>
              <a:t>　　明确党的领导是新时代教育发展的根本保证。党的教育方针是党的教育主张，制定教育方针是党实现对教育工作领导的重要途径。“为党育人、为国育才”是教育的使命，党的领导是教育事业健康发展的根本保证，新时代的教育必须坚持党对教育工作的全面领导。</a:t>
            </a:r>
          </a:p>
        </p:txBody>
      </p:sp>
      <p:sp>
        <p:nvSpPr>
          <p:cNvPr id="3" name="矩形 2"/>
          <p:cNvSpPr/>
          <p:nvPr/>
        </p:nvSpPr>
        <p:spPr>
          <a:xfrm>
            <a:off x="526415" y="1339215"/>
            <a:ext cx="396875" cy="3000375"/>
          </a:xfrm>
          <a:prstGeom prst="rect">
            <a:avLst/>
          </a:prstGeom>
          <a:solidFill>
            <a:srgbClr val="DA12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        </a:t>
            </a:r>
          </a:p>
        </p:txBody>
      </p:sp>
      <p:sp>
        <p:nvSpPr>
          <p:cNvPr id="5" name="文本框 4"/>
          <p:cNvSpPr txBox="1"/>
          <p:nvPr/>
        </p:nvSpPr>
        <p:spPr>
          <a:xfrm>
            <a:off x="499745" y="1438910"/>
            <a:ext cx="428625" cy="2649855"/>
          </a:xfrm>
          <a:prstGeom prst="rect">
            <a:avLst/>
          </a:prstGeom>
          <a:noFill/>
        </p:spPr>
        <p:txBody>
          <a:bodyPr vert="eaVert" wrap="square" rtlCol="0">
            <a:spAutoFit/>
          </a:bodyPr>
          <a:lstStyle/>
          <a:p>
            <a:pPr algn="ctr"/>
            <a:r>
              <a:rPr lang="zh-CN" altLang="en-US" sz="1600">
                <a:solidFill>
                  <a:schemeClr val="bg1"/>
                </a:solidFill>
                <a:latin typeface="思源黑体 CN Medium" panose="020B0600000000000000" charset="-122"/>
                <a:ea typeface="思源黑体 CN Medium" panose="020B0600000000000000" charset="-122"/>
                <a:cs typeface="思源黑体 CN Medium" panose="020B0600000000000000" charset="-122"/>
              </a:rPr>
              <a:t>中国共产党</a:t>
            </a:r>
          </a:p>
        </p:txBody>
      </p:sp>
      <p:grpSp>
        <p:nvGrpSpPr>
          <p:cNvPr id="7" name="组合 6"/>
          <p:cNvGrpSpPr/>
          <p:nvPr/>
        </p:nvGrpSpPr>
        <p:grpSpPr>
          <a:xfrm>
            <a:off x="1091565" y="4774565"/>
            <a:ext cx="10144760" cy="1153160"/>
            <a:chOff x="1631" y="7519"/>
            <a:chExt cx="15976" cy="1816"/>
          </a:xfrm>
        </p:grpSpPr>
        <p:pic>
          <p:nvPicPr>
            <p:cNvPr id="4" name="图片 3" descr="图片11"/>
            <p:cNvPicPr>
              <a:picLocks noChangeAspect="1"/>
            </p:cNvPicPr>
            <p:nvPr>
              <p:custDataLst>
                <p:tags r:id="rId1"/>
              </p:custDataLst>
            </p:nvPr>
          </p:nvPicPr>
          <p:blipFill>
            <a:blip r:embed="rId4" cstate="email">
              <a:extLst>
                <a:ext uri="{28A0092B-C50C-407E-A947-70E740481C1C}">
                  <a14:useLocalDpi xmlns:a14="http://schemas.microsoft.com/office/drawing/2010/main"/>
                </a:ext>
              </a:extLst>
            </a:blip>
            <a:stretch>
              <a:fillRect/>
            </a:stretch>
          </p:blipFill>
          <p:spPr>
            <a:xfrm>
              <a:off x="1631" y="7519"/>
              <a:ext cx="7997" cy="1817"/>
            </a:xfrm>
            <a:prstGeom prst="rect">
              <a:avLst/>
            </a:prstGeom>
          </p:spPr>
        </p:pic>
        <p:pic>
          <p:nvPicPr>
            <p:cNvPr id="6" name="图片 5" descr="图片11"/>
            <p:cNvPicPr>
              <a:picLocks noChangeAspect="1"/>
            </p:cNvPicPr>
            <p:nvPr>
              <p:custDataLst>
                <p:tags r:id="rId2"/>
              </p:custDataLst>
            </p:nvPr>
          </p:nvPicPr>
          <p:blipFill>
            <a:blip r:embed="rId4" cstate="email">
              <a:extLst>
                <a:ext uri="{28A0092B-C50C-407E-A947-70E740481C1C}">
                  <a14:useLocalDpi xmlns:a14="http://schemas.microsoft.com/office/drawing/2010/main"/>
                </a:ext>
              </a:extLst>
            </a:blip>
            <a:stretch>
              <a:fillRect/>
            </a:stretch>
          </p:blipFill>
          <p:spPr>
            <a:xfrm flipH="1">
              <a:off x="9611" y="7519"/>
              <a:ext cx="7997" cy="1817"/>
            </a:xfrm>
            <a:prstGeom prst="rect">
              <a:avLst/>
            </a:prstGeom>
          </p:spPr>
        </p:pic>
      </p:grpSp>
      <p:sp>
        <p:nvSpPr>
          <p:cNvPr id="8" name="矩形 7"/>
          <p:cNvSpPr/>
          <p:nvPr/>
        </p:nvSpPr>
        <p:spPr>
          <a:xfrm>
            <a:off x="1521460" y="300990"/>
            <a:ext cx="9404985" cy="460375"/>
          </a:xfrm>
          <a:prstGeom prst="rect">
            <a:avLst/>
          </a:prstGeom>
        </p:spPr>
        <p:txBody>
          <a:bodyPr wrap="square">
            <a:spAutoFit/>
          </a:bodyPr>
          <a:lstStyle/>
          <a:p>
            <a:pPr lvl="0">
              <a:defRPr/>
            </a:pPr>
            <a:r>
              <a:rPr sz="2400" b="1" kern="0">
                <a:solidFill>
                  <a:srgbClr val="DA1208"/>
                </a:solidFill>
                <a:latin typeface="思源黑体 CN Bold" panose="020B0800000000000000" charset="-122"/>
                <a:ea typeface="思源黑体 CN Bold" panose="020B0800000000000000" charset="-122"/>
                <a:cs typeface="思源黑体 CN Bold" panose="020B0800000000000000" charset="-122"/>
                <a:sym typeface="字魂58号-创中黑-Regular" panose="00000500000000000000" pitchFamily="2" charset="-122"/>
              </a:rPr>
              <a:t>全面理解和准确把握新时代党的教育方针的核心要义</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p:cTn id="10" dur="1000" fill="hold"/>
                                        <p:tgtEl>
                                          <p:spTgt spid="5"/>
                                        </p:tgtEl>
                                        <p:attrNameLst>
                                          <p:attrName>ppt_x</p:attrName>
                                        </p:attrNameLst>
                                      </p:cBhvr>
                                      <p:tavLst>
                                        <p:tav tm="0">
                                          <p:val>
                                            <p:strVal val="#ppt_x-.2"/>
                                          </p:val>
                                        </p:tav>
                                        <p:tav tm="100000">
                                          <p:val>
                                            <p:strVal val="#ppt_x"/>
                                          </p:val>
                                        </p:tav>
                                      </p:tavLst>
                                    </p:anim>
                                    <p:anim calcmode="lin" valueType="num">
                                      <p:cBhvr>
                                        <p:cTn id="11"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2" dur="1000"/>
                                        <p:tgtEl>
                                          <p:spTgt spid="5"/>
                                        </p:tgtEl>
                                      </p:cBhvr>
                                    </p:animEffect>
                                  </p:childTnLst>
                                </p:cTn>
                              </p:par>
                              <p:par>
                                <p:cTn id="13" presetID="29"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ppt_x</p:attrName>
                                        </p:attrNameLst>
                                      </p:cBhvr>
                                      <p:tavLst>
                                        <p:tav tm="0">
                                          <p:val>
                                            <p:strVal val="#ppt_x-.2"/>
                                          </p:val>
                                        </p:tav>
                                        <p:tav tm="100000">
                                          <p:val>
                                            <p:strVal val="#ppt_x"/>
                                          </p:val>
                                        </p:tav>
                                      </p:tavLst>
                                    </p:anim>
                                    <p:anim calcmode="lin" valueType="num">
                                      <p:cBhvr>
                                        <p:cTn id="16"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17" dur="1000"/>
                                        <p:tgtEl>
                                          <p:spTgt spid="3"/>
                                        </p:tgtEl>
                                      </p:cBhvr>
                                    </p:animEffect>
                                  </p:childTnLst>
                                </p:cTn>
                              </p:par>
                              <p:par>
                                <p:cTn id="18" presetID="2" presetClass="entr" presetSubtype="4"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fill="hold"/>
                                        <p:tgtEl>
                                          <p:spTgt spid="2"/>
                                        </p:tgtEl>
                                        <p:attrNameLst>
                                          <p:attrName>ppt_x</p:attrName>
                                        </p:attrNameLst>
                                      </p:cBhvr>
                                      <p:tavLst>
                                        <p:tav tm="0">
                                          <p:val>
                                            <p:strVal val="#ppt_x"/>
                                          </p:val>
                                        </p:tav>
                                        <p:tav tm="100000">
                                          <p:val>
                                            <p:strVal val="#ppt_x"/>
                                          </p:val>
                                        </p:tav>
                                      </p:tavLst>
                                    </p:anim>
                                    <p:anim calcmode="lin" valueType="num">
                                      <p:cBhvr additive="base">
                                        <p:cTn id="21" dur="500" fill="hold"/>
                                        <p:tgtEl>
                                          <p:spTgt spid="2"/>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p:bldP spid="3" grpId="0" animBg="1"/>
      <p:bldP spid="5"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矩形 24"/>
          <p:cNvSpPr/>
          <p:nvPr/>
        </p:nvSpPr>
        <p:spPr>
          <a:xfrm>
            <a:off x="1479550" y="305435"/>
            <a:ext cx="9404985" cy="460375"/>
          </a:xfrm>
          <a:prstGeom prst="rect">
            <a:avLst/>
          </a:prstGeom>
        </p:spPr>
        <p:txBody>
          <a:bodyPr wrap="square">
            <a:spAutoFit/>
          </a:bodyPr>
          <a:lstStyle/>
          <a:p>
            <a:pPr lvl="0">
              <a:defRPr/>
            </a:pPr>
            <a:r>
              <a:rPr sz="2400" b="1" kern="0">
                <a:solidFill>
                  <a:srgbClr val="DA1208"/>
                </a:solidFill>
                <a:latin typeface="思源黑体 CN Bold" panose="020B0800000000000000" charset="-122"/>
                <a:ea typeface="思源黑体 CN Bold" panose="020B0800000000000000" charset="-122"/>
                <a:cs typeface="思源黑体 CN Bold" panose="020B0800000000000000" charset="-122"/>
                <a:sym typeface="字魂58号-创中黑-Regular" panose="00000500000000000000" pitchFamily="2" charset="-122"/>
              </a:rPr>
              <a:t>全面理解和准确把握新时代党的教育方针的核心要义</a:t>
            </a:r>
          </a:p>
        </p:txBody>
      </p:sp>
      <p:sp>
        <p:nvSpPr>
          <p:cNvPr id="11" name="矩形 10"/>
          <p:cNvSpPr/>
          <p:nvPr/>
        </p:nvSpPr>
        <p:spPr>
          <a:xfrm>
            <a:off x="5046345" y="1285240"/>
            <a:ext cx="6395720" cy="4341495"/>
          </a:xfrm>
          <a:prstGeom prst="rect">
            <a:avLst/>
          </a:prstGeom>
          <a:gradFill>
            <a:gsLst>
              <a:gs pos="100000">
                <a:schemeClr val="accent1">
                  <a:lumMod val="20000"/>
                  <a:lumOff val="80000"/>
                  <a:alpha val="13000"/>
                </a:schemeClr>
              </a:gs>
              <a:gs pos="2000">
                <a:schemeClr val="accent1">
                  <a:lumMod val="20000"/>
                  <a:lumOff val="80000"/>
                  <a:alpha val="3000"/>
                </a:schemeClr>
              </a:gs>
            </a:gsLst>
            <a:lin ang="1200000" scaled="0"/>
          </a:gradFill>
          <a:ln w="19050" cap="flat" cmpd="sng" algn="ctr">
            <a:solidFill>
              <a:srgbClr val="DA1208">
                <a:alpha val="52000"/>
              </a:srgbClr>
            </a:solidFill>
            <a:prstDash val="sysDot"/>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2" name="文本框 1"/>
          <p:cNvSpPr txBox="1"/>
          <p:nvPr/>
        </p:nvSpPr>
        <p:spPr>
          <a:xfrm>
            <a:off x="5352415" y="1480185"/>
            <a:ext cx="5781040" cy="3773170"/>
          </a:xfrm>
          <a:prstGeom prst="rect">
            <a:avLst/>
          </a:prstGeom>
          <a:noFill/>
        </p:spPr>
        <p:txBody>
          <a:bodyPr wrap="square" rtlCol="0">
            <a:spAutoFit/>
          </a:bodyPr>
          <a:lstStyle/>
          <a:p>
            <a:pPr>
              <a:lnSpc>
                <a:spcPct val="190000"/>
              </a:lnSpc>
            </a:pPr>
            <a:r>
              <a:rPr lang="zh-CN" altLang="en-US" sz="1400" dirty="0">
                <a:latin typeface="思源黑体 CN Light" panose="020B0300000000000000" charset="-122"/>
                <a:ea typeface="思源黑体 CN Light" panose="020B0300000000000000" charset="-122"/>
              </a:rPr>
              <a:t>　　明确马克思主义是新时代教育的根本指导思想。教育方针本身就是党的创新理论的有机组成部分，新时代我国教育必须坚持马克思主义指导地位，必须把习近平新时代中国特色社会主义思想贯穿教育行政管理、办学治校和教书育人全过程。</a:t>
            </a:r>
          </a:p>
          <a:p>
            <a:pPr>
              <a:lnSpc>
                <a:spcPct val="190000"/>
              </a:lnSpc>
            </a:pPr>
            <a:r>
              <a:rPr lang="zh-CN" altLang="en-US" sz="1400" dirty="0">
                <a:latin typeface="思源黑体 CN Light" panose="020B0300000000000000" charset="-122"/>
                <a:ea typeface="思源黑体 CN Light" panose="020B0300000000000000" charset="-122"/>
              </a:rPr>
              <a:t>　　明确我国教育的社会主义性质和社会主义的发展方向。教育具有鲜明的政治属性，我国是中国共产党领导的社会主义国家，这就决定了我国的教育一定是社会主义性质的教育，新时代的教育必须坚持中国特色社会主义教育发展道路和社会主义办学方向，为党治国理政服务，为巩固和发展中国特色社会主义服务，培养“社会主义建设者和接班人”。</a:t>
            </a:r>
          </a:p>
        </p:txBody>
      </p:sp>
      <p:pic>
        <p:nvPicPr>
          <p:cNvPr id="8" name="图片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07060" y="1398270"/>
            <a:ext cx="4115435" cy="411607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25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ppt_x"/>
                                          </p:val>
                                        </p:tav>
                                        <p:tav tm="100000">
                                          <p:val>
                                            <p:strVal val="#ppt_x"/>
                                          </p:val>
                                        </p:tav>
                                      </p:tavLst>
                                    </p:anim>
                                    <p:anim calcmode="lin" valueType="num">
                                      <p:cBhvr additive="base">
                                        <p:cTn id="11" dur="500" fill="hold"/>
                                        <p:tgtEl>
                                          <p:spTgt spid="2"/>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0"/>
                                  </p:stCondLst>
                                  <p:childTnLst>
                                    <p:set>
                                      <p:cBhvr>
                                        <p:cTn id="13" dur="1" fill="hold">
                                          <p:stCondLst>
                                            <p:cond delay="0"/>
                                          </p:stCondLst>
                                        </p:cTn>
                                        <p:tgtEl>
                                          <p:spTgt spid="25"/>
                                        </p:tgtEl>
                                        <p:attrNameLst>
                                          <p:attrName>style.visibility</p:attrName>
                                        </p:attrNameLst>
                                      </p:cBhvr>
                                      <p:to>
                                        <p:strVal val="visible"/>
                                      </p:to>
                                    </p:set>
                                    <p:anim calcmode="lin" valueType="num">
                                      <p:cBhvr additive="base">
                                        <p:cTn id="14" dur="500" fill="hold"/>
                                        <p:tgtEl>
                                          <p:spTgt spid="25"/>
                                        </p:tgtEl>
                                        <p:attrNameLst>
                                          <p:attrName>ppt_x</p:attrName>
                                        </p:attrNameLst>
                                      </p:cBhvr>
                                      <p:tavLst>
                                        <p:tav tm="0">
                                          <p:val>
                                            <p:strVal val="#ppt_x"/>
                                          </p:val>
                                        </p:tav>
                                        <p:tav tm="100000">
                                          <p:val>
                                            <p:strVal val="#ppt_x"/>
                                          </p:val>
                                        </p:tav>
                                      </p:tavLst>
                                    </p:anim>
                                    <p:anim calcmode="lin" valueType="num">
                                      <p:cBhvr additive="base">
                                        <p:cTn id="15" dur="500" fill="hold"/>
                                        <p:tgtEl>
                                          <p:spTgt spid="25"/>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ppt_x"/>
                                          </p:val>
                                        </p:tav>
                                        <p:tav tm="100000">
                                          <p:val>
                                            <p:strVal val="#ppt_x"/>
                                          </p:val>
                                        </p:tav>
                                      </p:tavLst>
                                    </p:anim>
                                    <p:anim calcmode="lin" valueType="num">
                                      <p:cBhvr additive="base">
                                        <p:cTn id="1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1" grpId="0" animBg="1"/>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591820" y="1201420"/>
            <a:ext cx="10996930" cy="4619625"/>
          </a:xfrm>
          <a:prstGeom prst="rect">
            <a:avLst/>
          </a:prstGeom>
          <a:gradFill>
            <a:gsLst>
              <a:gs pos="100000">
                <a:schemeClr val="accent1">
                  <a:lumMod val="20000"/>
                  <a:lumOff val="80000"/>
                  <a:alpha val="13000"/>
                </a:schemeClr>
              </a:gs>
              <a:gs pos="2000">
                <a:schemeClr val="accent1">
                  <a:lumMod val="20000"/>
                  <a:lumOff val="80000"/>
                  <a:alpha val="3000"/>
                </a:schemeClr>
              </a:gs>
            </a:gsLst>
            <a:lin ang="1200000" scaled="0"/>
          </a:gradFill>
          <a:ln w="19050" cap="flat" cmpd="sng" algn="ctr">
            <a:solidFill>
              <a:srgbClr val="DA1208">
                <a:alpha val="52000"/>
              </a:srgbClr>
            </a:solidFill>
            <a:prstDash val="sysDot"/>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2" name="文本框 1"/>
          <p:cNvSpPr txBox="1"/>
          <p:nvPr/>
        </p:nvSpPr>
        <p:spPr>
          <a:xfrm>
            <a:off x="925195" y="1356360"/>
            <a:ext cx="8005445" cy="4154170"/>
          </a:xfrm>
          <a:prstGeom prst="rect">
            <a:avLst/>
          </a:prstGeom>
          <a:noFill/>
        </p:spPr>
        <p:txBody>
          <a:bodyPr wrap="square" rtlCol="0">
            <a:spAutoFit/>
          </a:bodyPr>
          <a:lstStyle/>
          <a:p>
            <a:pPr>
              <a:lnSpc>
                <a:spcPct val="160000"/>
              </a:lnSpc>
            </a:pPr>
            <a:r>
              <a:rPr lang="zh-CN" altLang="en-US" sz="1500" dirty="0">
                <a:latin typeface="思源黑体 CN Light" panose="020B0300000000000000" charset="-122"/>
                <a:ea typeface="思源黑体 CN Light" panose="020B0300000000000000" charset="-122"/>
              </a:rPr>
              <a:t>　　明确教育必须为社会主义现代化建设服务、为人民服务是新时代我国教育的根本宗旨。教育是国之大计、党之大计，新时代的教育必须为社会主义现代化建设服务，坚持优先发展教育，充分发挥教育在社会主义现代化建设中的先导性、基础性和全局性的作用，为全面建设社会主义现代化国家提供坚强的人才保障和智力支持。新时代的教育必须为人民服务，坚持教育人民性和公益性原则，保障人民受教育权利，充分满足人民对公平而有质量的教育的需要，提高人民对教育的满意度和获得感，使教育成为人民提升综合素质、获得和享受幸福生活的重要途径。</a:t>
            </a:r>
          </a:p>
          <a:p>
            <a:pPr>
              <a:lnSpc>
                <a:spcPct val="160000"/>
              </a:lnSpc>
            </a:pPr>
            <a:r>
              <a:rPr lang="zh-CN" altLang="en-US" sz="1500" dirty="0">
                <a:latin typeface="思源黑体 CN Light" panose="020B0300000000000000" charset="-122"/>
                <a:ea typeface="思源黑体 CN Light" panose="020B0300000000000000" charset="-122"/>
              </a:rPr>
              <a:t>　　明确培养德智体美劳全面发展的社会主义建设者和接班人是新时代我国教育的根本目的。新时代党的教育方针确立的教育目的，坚持了马克思主义关于人的全面发展理论，反映了新时代党和国家对人才的总要求。这种人才必须既是德智体美劳全面发展的人，又是社会主义的建设者和接班人。这一教育目的既是我国各级各类教育制定培养目标和人才标准的根本依据，也是对各级各类学校教育教学的基本要求。</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209405" y="1497330"/>
            <a:ext cx="1938020" cy="4034155"/>
          </a:xfrm>
          <a:prstGeom prst="rect">
            <a:avLst/>
          </a:prstGeom>
        </p:spPr>
      </p:pic>
      <p:sp>
        <p:nvSpPr>
          <p:cNvPr id="3" name="矩形 2"/>
          <p:cNvSpPr/>
          <p:nvPr/>
        </p:nvSpPr>
        <p:spPr>
          <a:xfrm>
            <a:off x="1518920" y="308610"/>
            <a:ext cx="9081770" cy="460375"/>
          </a:xfrm>
          <a:prstGeom prst="rect">
            <a:avLst/>
          </a:prstGeom>
        </p:spPr>
        <p:txBody>
          <a:bodyPr wrap="square">
            <a:spAutoFit/>
          </a:bodyPr>
          <a:lstStyle/>
          <a:p>
            <a:pPr lvl="0">
              <a:defRPr/>
            </a:pPr>
            <a:r>
              <a:rPr sz="2400" b="1" kern="0">
                <a:solidFill>
                  <a:srgbClr val="DA1208"/>
                </a:solidFill>
                <a:latin typeface="思源黑体 CN Bold" panose="020B0800000000000000" charset="-122"/>
                <a:ea typeface="思源黑体 CN Bold" panose="020B0800000000000000" charset="-122"/>
                <a:cs typeface="思源黑体 CN Bold" panose="020B0800000000000000" charset="-122"/>
                <a:sym typeface="字魂58号-创中黑-Regular" panose="00000500000000000000" pitchFamily="2" charset="-122"/>
              </a:rPr>
              <a:t>全面理解和准确把握新时代党的教育方针的核心要义</a:t>
            </a: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ppt_x"/>
                                          </p:val>
                                        </p:tav>
                                        <p:tav tm="100000">
                                          <p:val>
                                            <p:strVal val="#ppt_x"/>
                                          </p:val>
                                        </p:tav>
                                      </p:tavLst>
                                    </p:anim>
                                    <p:anim calcmode="lin" valueType="num">
                                      <p:cBhvr additive="base">
                                        <p:cTn id="11" dur="500" fill="hold"/>
                                        <p:tgtEl>
                                          <p:spTgt spid="2"/>
                                        </p:tgtEl>
                                        <p:attrNameLst>
                                          <p:attrName>ppt_y</p:attrName>
                                        </p:attrNameLst>
                                      </p:cBhvr>
                                      <p:tavLst>
                                        <p:tav tm="0">
                                          <p:val>
                                            <p:strVal val="1+#ppt_h/2"/>
                                          </p:val>
                                        </p:tav>
                                        <p:tav tm="100000">
                                          <p:val>
                                            <p:strVal val="#ppt_y"/>
                                          </p:val>
                                        </p:tav>
                                      </p:tavLst>
                                    </p:anim>
                                  </p:childTnLst>
                                </p:cTn>
                              </p:par>
                              <p:par>
                                <p:cTn id="12" presetID="2" presetClass="entr" presetSubtype="4"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591820" y="1524635"/>
            <a:ext cx="10996930" cy="4296410"/>
          </a:xfrm>
          <a:prstGeom prst="rect">
            <a:avLst/>
          </a:prstGeom>
          <a:gradFill>
            <a:gsLst>
              <a:gs pos="100000">
                <a:schemeClr val="accent1">
                  <a:lumMod val="20000"/>
                  <a:lumOff val="80000"/>
                  <a:alpha val="13000"/>
                </a:schemeClr>
              </a:gs>
              <a:gs pos="2000">
                <a:schemeClr val="accent1">
                  <a:lumMod val="20000"/>
                  <a:lumOff val="80000"/>
                  <a:alpha val="3000"/>
                </a:schemeClr>
              </a:gs>
            </a:gsLst>
            <a:lin ang="1200000" scaled="0"/>
          </a:gradFill>
          <a:ln w="19050" cap="flat" cmpd="sng" algn="ctr">
            <a:solidFill>
              <a:srgbClr val="DA1208">
                <a:alpha val="52000"/>
              </a:srgbClr>
            </a:solidFill>
            <a:prstDash val="sysDot"/>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2" name="文本框 1"/>
          <p:cNvSpPr txBox="1"/>
          <p:nvPr/>
        </p:nvSpPr>
        <p:spPr>
          <a:xfrm>
            <a:off x="953135" y="1790700"/>
            <a:ext cx="5700395" cy="3580765"/>
          </a:xfrm>
          <a:prstGeom prst="rect">
            <a:avLst/>
          </a:prstGeom>
          <a:noFill/>
        </p:spPr>
        <p:txBody>
          <a:bodyPr wrap="square" rtlCol="0">
            <a:spAutoFit/>
          </a:bodyPr>
          <a:lstStyle/>
          <a:p>
            <a:pPr>
              <a:lnSpc>
                <a:spcPct val="210000"/>
              </a:lnSpc>
            </a:pPr>
            <a:r>
              <a:rPr lang="zh-CN" altLang="en-US">
                <a:latin typeface="思源黑体 CN Light" panose="020B0300000000000000" charset="-122"/>
                <a:ea typeface="思源黑体 CN Light" panose="020B0300000000000000" charset="-122"/>
              </a:rPr>
              <a:t>　　指明教育必须与生产劳动和社会实践相结合是新时代实现教育目标的根本途径。这一根本途径是教育规律和人才成长规律的要求，是适应现代经济社会发展的现代教育的要求，也是社会主义教育必须遵循的基本原则。这样的人才必须也只能通过教育与生产劳动和社会实践相结合的途径来培养。</a:t>
            </a:r>
          </a:p>
        </p:txBody>
      </p:sp>
      <p:sp>
        <p:nvSpPr>
          <p:cNvPr id="3" name="矩形 2"/>
          <p:cNvSpPr/>
          <p:nvPr/>
        </p:nvSpPr>
        <p:spPr>
          <a:xfrm>
            <a:off x="1490980" y="294640"/>
            <a:ext cx="9081770" cy="460375"/>
          </a:xfrm>
          <a:prstGeom prst="rect">
            <a:avLst/>
          </a:prstGeom>
        </p:spPr>
        <p:txBody>
          <a:bodyPr wrap="square">
            <a:spAutoFit/>
          </a:bodyPr>
          <a:lstStyle/>
          <a:p>
            <a:pPr lvl="0">
              <a:defRPr/>
            </a:pPr>
            <a:r>
              <a:rPr sz="2400" b="1" kern="0">
                <a:solidFill>
                  <a:srgbClr val="DA1208"/>
                </a:solidFill>
                <a:latin typeface="思源黑体 CN Bold" panose="020B0800000000000000" charset="-122"/>
                <a:ea typeface="思源黑体 CN Bold" panose="020B0800000000000000" charset="-122"/>
                <a:cs typeface="思源黑体 CN Bold" panose="020B0800000000000000" charset="-122"/>
                <a:sym typeface="字魂58号-创中黑-Regular" panose="00000500000000000000" pitchFamily="2" charset="-122"/>
              </a:rPr>
              <a:t>全面理解和准确把握新时代党的教育方针的核心要义</a:t>
            </a:r>
          </a:p>
        </p:txBody>
      </p: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86930" y="1695450"/>
            <a:ext cx="4161155" cy="361505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25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ppt_x"/>
                                          </p:val>
                                        </p:tav>
                                        <p:tav tm="100000">
                                          <p:val>
                                            <p:strVal val="#ppt_x"/>
                                          </p:val>
                                        </p:tav>
                                      </p:tavLst>
                                    </p:anim>
                                    <p:anim calcmode="lin" valueType="num">
                                      <p:cBhvr additive="base">
                                        <p:cTn id="1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9535160" y="3312795"/>
            <a:ext cx="3103880" cy="3467100"/>
          </a:xfrm>
          <a:custGeom>
            <a:avLst/>
            <a:gdLst>
              <a:gd name="connsiteX0" fmla="*/ 0 w 3407764"/>
              <a:gd name="connsiteY0" fmla="*/ 0 h 4044529"/>
              <a:gd name="connsiteX1" fmla="*/ 2355757 w 3407764"/>
              <a:gd name="connsiteY1" fmla="*/ 0 h 4044529"/>
              <a:gd name="connsiteX2" fmla="*/ 3407764 w 3407764"/>
              <a:gd name="connsiteY2" fmla="*/ 1149796 h 4044529"/>
              <a:gd name="connsiteX3" fmla="*/ 3407764 w 3407764"/>
              <a:gd name="connsiteY3" fmla="*/ 4044529 h 4044529"/>
              <a:gd name="connsiteX4" fmla="*/ 0 w 3407764"/>
              <a:gd name="connsiteY4" fmla="*/ 4044529 h 40445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7764" h="4044529">
                <a:moveTo>
                  <a:pt x="0" y="0"/>
                </a:moveTo>
                <a:lnTo>
                  <a:pt x="2355757" y="0"/>
                </a:lnTo>
                <a:lnTo>
                  <a:pt x="3407764" y="1149796"/>
                </a:lnTo>
                <a:lnTo>
                  <a:pt x="3407764" y="4044529"/>
                </a:lnTo>
                <a:lnTo>
                  <a:pt x="0" y="4044529"/>
                </a:lnTo>
                <a:close/>
              </a:path>
            </a:pathLst>
          </a:custGeom>
        </p:spPr>
      </p:pic>
      <p:grpSp>
        <p:nvGrpSpPr>
          <p:cNvPr id="4" name="组合 3"/>
          <p:cNvGrpSpPr/>
          <p:nvPr/>
        </p:nvGrpSpPr>
        <p:grpSpPr>
          <a:xfrm>
            <a:off x="-121659" y="2819401"/>
            <a:ext cx="12430984" cy="4078516"/>
            <a:chOff x="-2" y="2859315"/>
            <a:chExt cx="12200625" cy="3998687"/>
          </a:xfrm>
        </p:grpSpPr>
        <p:pic>
          <p:nvPicPr>
            <p:cNvPr id="5" name="图片 4"/>
            <p:cNvPicPr>
              <a:picLocks noChangeAspect="1"/>
            </p:cNvPicPr>
            <p:nvPr/>
          </p:nvPicPr>
          <p:blipFill>
            <a:blip r:embed="rId3"/>
            <a:stretch>
              <a:fillRect/>
            </a:stretch>
          </p:blipFill>
          <p:spPr>
            <a:xfrm>
              <a:off x="1" y="4826658"/>
              <a:ext cx="12191982" cy="2031341"/>
            </a:xfrm>
            <a:prstGeom prst="rect">
              <a:avLst/>
            </a:prstGeom>
          </p:spPr>
        </p:pic>
        <p:grpSp>
          <p:nvGrpSpPr>
            <p:cNvPr id="6" name="组合 5"/>
            <p:cNvGrpSpPr/>
            <p:nvPr/>
          </p:nvGrpSpPr>
          <p:grpSpPr>
            <a:xfrm>
              <a:off x="-2" y="2859315"/>
              <a:ext cx="12200625" cy="3998687"/>
              <a:chOff x="-2" y="1748425"/>
              <a:chExt cx="12200625" cy="5109576"/>
            </a:xfrm>
          </p:grpSpPr>
          <p:pic>
            <p:nvPicPr>
              <p:cNvPr id="7" name="Picture 15"/>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flipH="1">
                <a:off x="-2" y="1748425"/>
                <a:ext cx="1059543" cy="3739782"/>
              </a:xfrm>
              <a:prstGeom prst="rect">
                <a:avLst/>
              </a:prstGeom>
              <a:noFill/>
              <a:extLst>
                <a:ext uri="{909E8E84-426E-40DD-AFC4-6F175D3DCCD1}">
                  <a14:hiddenFill xmlns:a14="http://schemas.microsoft.com/office/drawing/2010/main">
                    <a:solidFill>
                      <a:srgbClr val="FFFFFF"/>
                    </a:solidFill>
                  </a14:hiddenFill>
                </a:ext>
              </a:extLst>
            </p:spPr>
          </p:pic>
          <p:pic>
            <p:nvPicPr>
              <p:cNvPr id="8" name="图片 7"/>
              <p:cNvPicPr>
                <a:picLocks noChangeAspect="1"/>
              </p:cNvPicPr>
              <p:nvPr/>
            </p:nvPicPr>
            <p:blipFill>
              <a:blip r:embed="rId5" cstate="email">
                <a:extLst>
                  <a:ext uri="{BEBA8EAE-BF5A-486C-A8C5-ECC9F3942E4B}">
                    <a14:imgProps xmlns:a14="http://schemas.microsoft.com/office/drawing/2010/main">
                      <a14:imgLayer>
                        <a14:imgEffect>
                          <a14:colorTemperature colorTemp="11500"/>
                        </a14:imgEffect>
                        <a14:imgEffect>
                          <a14:saturation sat="400000"/>
                        </a14:imgEffect>
                      </a14:imgLayer>
                    </a14:imgProps>
                  </a:ext>
                  <a:ext uri="{28A0092B-C50C-407E-A947-70E740481C1C}">
                    <a14:useLocalDpi xmlns:a14="http://schemas.microsoft.com/office/drawing/2010/main"/>
                  </a:ext>
                </a:extLst>
              </a:blip>
              <a:stretch>
                <a:fillRect/>
              </a:stretch>
            </p:blipFill>
            <p:spPr>
              <a:xfrm>
                <a:off x="3905250" y="4556150"/>
                <a:ext cx="8286750" cy="1949198"/>
              </a:xfrm>
              <a:prstGeom prst="rect">
                <a:avLst/>
              </a:prstGeom>
            </p:spPr>
          </p:pic>
          <p:pic>
            <p:nvPicPr>
              <p:cNvPr id="9" name="图片 8" descr="liangxueyizuo3.png"/>
              <p:cNvPicPr>
                <a:picLocks noChangeAspect="1"/>
              </p:cNvPicPr>
              <p:nvPr/>
            </p:nvPicPr>
            <p:blipFill>
              <a:blip r:embed="rId6" cstate="email">
                <a:extLst>
                  <a:ext uri="{BEBA8EAE-BF5A-486C-A8C5-ECC9F3942E4B}">
                    <a14:imgProps xmlns:a14="http://schemas.microsoft.com/office/drawing/2010/main">
                      <a14:imgLayer>
                        <a14:imgEffect>
                          <a14:brightnessContrast contrast="-15000"/>
                        </a14:imgEffect>
                      </a14:imgLayer>
                    </a14:imgProps>
                  </a:ext>
                  <a:ext uri="{28A0092B-C50C-407E-A947-70E740481C1C}">
                    <a14:useLocalDpi xmlns:a14="http://schemas.microsoft.com/office/drawing/2010/main"/>
                  </a:ext>
                </a:extLst>
              </a:blip>
              <a:stretch>
                <a:fillRect/>
              </a:stretch>
            </p:blipFill>
            <p:spPr>
              <a:xfrm>
                <a:off x="0" y="3873248"/>
                <a:ext cx="4133850" cy="2984753"/>
              </a:xfrm>
              <a:prstGeom prst="rect">
                <a:avLst/>
              </a:prstGeom>
            </p:spPr>
          </p:pic>
          <p:grpSp>
            <p:nvGrpSpPr>
              <p:cNvPr id="10" name="组合 9"/>
              <p:cNvGrpSpPr/>
              <p:nvPr/>
            </p:nvGrpSpPr>
            <p:grpSpPr>
              <a:xfrm flipV="1">
                <a:off x="0" y="5116605"/>
                <a:ext cx="12200623" cy="1741396"/>
                <a:chOff x="-14" y="-2"/>
                <a:chExt cx="12192002" cy="1741398"/>
              </a:xfrm>
            </p:grpSpPr>
            <p:pic>
              <p:nvPicPr>
                <p:cNvPr id="11" name="图片 10"/>
                <p:cNvPicPr>
                  <a:picLocks noChangeAspect="1"/>
                </p:cNvPicPr>
                <p:nvPr/>
              </p:nvPicPr>
              <p:blipFill>
                <a:blip r:embed="rId7"/>
                <a:stretch>
                  <a:fillRect/>
                </a:stretch>
              </p:blipFill>
              <p:spPr>
                <a:xfrm flipV="1">
                  <a:off x="-13" y="-2"/>
                  <a:ext cx="12192001" cy="1741398"/>
                </a:xfrm>
                <a:prstGeom prst="rect">
                  <a:avLst/>
                </a:prstGeom>
              </p:spPr>
            </p:pic>
            <p:pic>
              <p:nvPicPr>
                <p:cNvPr id="12" name="图片 11" descr="liangxueyizuo3.png"/>
                <p:cNvPicPr>
                  <a:picLocks noChangeAspect="1"/>
                </p:cNvPicPr>
                <p:nvPr/>
              </p:nvPicPr>
              <p:blipFill>
                <a:blip r:embed="rId8">
                  <a:extLst>
                    <a:ext uri="{BEBA8EAE-BF5A-486C-A8C5-ECC9F3942E4B}">
                      <a14:imgProps xmlns:a14="http://schemas.microsoft.com/office/drawing/2010/main">
                        <a14:imgLayer>
                          <a14:imgEffect>
                            <a14:brightnessContrast contrast="-15000"/>
                          </a14:imgEffect>
                        </a14:imgLayer>
                      </a14:imgProps>
                    </a:ext>
                  </a:extLst>
                </a:blip>
                <a:stretch>
                  <a:fillRect/>
                </a:stretch>
              </p:blipFill>
              <p:spPr>
                <a:xfrm flipV="1">
                  <a:off x="-14" y="-1"/>
                  <a:ext cx="12183368" cy="1195952"/>
                </a:xfrm>
                <a:prstGeom prst="rect">
                  <a:avLst/>
                </a:prstGeom>
              </p:spPr>
            </p:pic>
          </p:grpSp>
        </p:grpSp>
      </p:grpSp>
      <p:grpSp>
        <p:nvGrpSpPr>
          <p:cNvPr id="21" name="组合 20"/>
          <p:cNvGrpSpPr/>
          <p:nvPr/>
        </p:nvGrpSpPr>
        <p:grpSpPr>
          <a:xfrm>
            <a:off x="1961050" y="1658620"/>
            <a:ext cx="8265566" cy="734260"/>
            <a:chOff x="5015" y="2524"/>
            <a:chExt cx="9896" cy="879"/>
          </a:xfrm>
        </p:grpSpPr>
        <p:grpSp>
          <p:nvGrpSpPr>
            <p:cNvPr id="3" name="Aitds4"/>
            <p:cNvGrpSpPr/>
            <p:nvPr/>
          </p:nvGrpSpPr>
          <p:grpSpPr>
            <a:xfrm>
              <a:off x="12981" y="2766"/>
              <a:ext cx="1930" cy="397"/>
              <a:chOff x="2551819" y="2363731"/>
              <a:chExt cx="1473851" cy="290589"/>
            </a:xfrm>
            <a:solidFill>
              <a:srgbClr val="C00000"/>
            </a:solidFill>
          </p:grpSpPr>
          <p:sp>
            <p:nvSpPr>
              <p:cNvPr id="13" name="星形: 五角 28"/>
              <p:cNvSpPr/>
              <p:nvPr/>
            </p:nvSpPr>
            <p:spPr>
              <a:xfrm>
                <a:off x="3420674"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14" name="星形: 五角 20"/>
              <p:cNvSpPr/>
              <p:nvPr/>
            </p:nvSpPr>
            <p:spPr>
              <a:xfrm>
                <a:off x="3722157"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15" name="星形: 五角 28"/>
              <p:cNvSpPr/>
              <p:nvPr/>
            </p:nvSpPr>
            <p:spPr>
              <a:xfrm>
                <a:off x="2846050"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16" name="星形: 五角 28"/>
              <p:cNvSpPr/>
              <p:nvPr/>
            </p:nvSpPr>
            <p:spPr>
              <a:xfrm>
                <a:off x="3140281"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17" name="星形: 五角 28"/>
              <p:cNvSpPr/>
              <p:nvPr/>
            </p:nvSpPr>
            <p:spPr>
              <a:xfrm>
                <a:off x="2551819"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grpSp>
        <p:sp>
          <p:nvSpPr>
            <p:cNvPr id="18" name="Aitds5"/>
            <p:cNvSpPr/>
            <p:nvPr/>
          </p:nvSpPr>
          <p:spPr>
            <a:xfrm>
              <a:off x="7131" y="2524"/>
              <a:ext cx="5659" cy="879"/>
            </a:xfrm>
            <a:prstGeom prst="roundRect">
              <a:avLst>
                <a:gd name="adj" fmla="val 50000"/>
              </a:avLst>
            </a:prstGeom>
            <a:solidFill>
              <a:srgbClr val="DE0000"/>
            </a:solidFill>
            <a:ln w="12700" cap="flat" cmpd="sng" algn="ctr">
              <a:noFill/>
              <a:prstDash val="solid"/>
              <a:miter lim="800000"/>
            </a:ln>
            <a:effectLst/>
          </p:spPr>
          <p:txBody>
            <a:bodyPr rtlCol="0" anchor="ctr"/>
            <a:lstStyle/>
            <a:p>
              <a:pPr lvl="0" algn="ctr"/>
              <a:r>
                <a:rPr lang="zh-CN" altLang="en-US" sz="3600" b="1">
                  <a:solidFill>
                    <a:srgbClr val="FFFFFF"/>
                  </a:solidFill>
                  <a:latin typeface="字魂35号-经典雅黑" panose="00000500000000000000" pitchFamily="2" charset="-122"/>
                  <a:ea typeface="微软雅黑" panose="020B0503020204020204" charset="-122"/>
                  <a:cs typeface="阿里巴巴普惠体 Light" panose="00020600040101010101" pitchFamily="18" charset="-122"/>
                  <a:sym typeface="+mn-lt"/>
                </a:rPr>
                <a:t>第二部分</a:t>
              </a:r>
            </a:p>
          </p:txBody>
        </p:sp>
        <p:grpSp>
          <p:nvGrpSpPr>
            <p:cNvPr id="19" name="Aitds8"/>
            <p:cNvGrpSpPr/>
            <p:nvPr/>
          </p:nvGrpSpPr>
          <p:grpSpPr>
            <a:xfrm>
              <a:off x="5015" y="2766"/>
              <a:ext cx="1938" cy="397"/>
              <a:chOff x="1993305" y="2363731"/>
              <a:chExt cx="1480438" cy="290589"/>
            </a:xfrm>
            <a:solidFill>
              <a:srgbClr val="C00000"/>
            </a:solidFill>
          </p:grpSpPr>
          <p:sp>
            <p:nvSpPr>
              <p:cNvPr id="20" name="星形: 五角 28"/>
              <p:cNvSpPr/>
              <p:nvPr/>
            </p:nvSpPr>
            <p:spPr>
              <a:xfrm>
                <a:off x="2875998"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26" name="星形: 五角 30"/>
              <p:cNvSpPr/>
              <p:nvPr/>
            </p:nvSpPr>
            <p:spPr>
              <a:xfrm>
                <a:off x="3170230"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27" name="星形: 五角 31"/>
              <p:cNvSpPr/>
              <p:nvPr/>
            </p:nvSpPr>
            <p:spPr>
              <a:xfrm>
                <a:off x="2287536"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28" name="星形: 五角 28"/>
              <p:cNvSpPr/>
              <p:nvPr/>
            </p:nvSpPr>
            <p:spPr>
              <a:xfrm>
                <a:off x="2581767"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sp>
            <p:nvSpPr>
              <p:cNvPr id="29" name="星形: 五角 28"/>
              <p:cNvSpPr/>
              <p:nvPr/>
            </p:nvSpPr>
            <p:spPr>
              <a:xfrm>
                <a:off x="1993305" y="2363731"/>
                <a:ext cx="303513" cy="290589"/>
              </a:xfrm>
              <a:prstGeom prst="star5">
                <a:avLst/>
              </a:prstGeom>
              <a:solidFill>
                <a:srgbClr val="D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9110E"/>
                  </a:solidFill>
                  <a:effectLst/>
                  <a:uLnTx/>
                  <a:uFillTx/>
                  <a:cs typeface="+mn-ea"/>
                  <a:sym typeface="+mn-lt"/>
                </a:endParaRPr>
              </a:p>
            </p:txBody>
          </p:sp>
        </p:grpSp>
      </p:grpSp>
      <p:sp>
        <p:nvSpPr>
          <p:cNvPr id="23" name="文本框 1"/>
          <p:cNvSpPr txBox="1"/>
          <p:nvPr/>
        </p:nvSpPr>
        <p:spPr>
          <a:xfrm>
            <a:off x="1746885" y="2734310"/>
            <a:ext cx="8724265" cy="1322070"/>
          </a:xfrm>
          <a:prstGeom prst="rect">
            <a:avLst/>
          </a:prstGeom>
          <a:noFill/>
        </p:spPr>
        <p:txBody>
          <a:bodyPr wrap="square" rtlCol="0">
            <a:spAutoFit/>
          </a:bodyPr>
          <a:lstStyle/>
          <a:p>
            <a:pPr algn="ctr"/>
            <a:r>
              <a:rPr lang="zh-CN" altLang="en-US" sz="4000" b="1" dirty="0">
                <a:solidFill>
                  <a:srgbClr val="DE0000"/>
                </a:solidFill>
                <a:latin typeface="思源黑体 CN Bold" panose="020B0800000000000000" charset="-122"/>
                <a:ea typeface="思源黑体 CN Bold" panose="020B0800000000000000" charset="-122"/>
                <a:cs typeface="思源黑体 CN Bold" panose="020B0800000000000000" charset="-122"/>
              </a:rPr>
              <a:t>全面贯彻党的教育方针是新时代教育事业健康发展的重要保证</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fill="hold"/>
                                        <p:tgtEl>
                                          <p:spTgt spid="23"/>
                                        </p:tgtEl>
                                        <p:attrNameLst>
                                          <p:attrName>ppt_x</p:attrName>
                                        </p:attrNameLst>
                                      </p:cBhvr>
                                      <p:tavLst>
                                        <p:tav tm="0">
                                          <p:val>
                                            <p:strVal val="#ppt_x"/>
                                          </p:val>
                                        </p:tav>
                                        <p:tav tm="100000">
                                          <p:val>
                                            <p:strVal val="#ppt_x"/>
                                          </p:val>
                                        </p:tav>
                                      </p:tavLst>
                                    </p:anim>
                                    <p:anim calcmode="lin" valueType="num">
                                      <p:cBhvr additive="base">
                                        <p:cTn id="1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MThmZDY2NTcyNjc4NTQyMmEyMTI1MmM1NTA3Njk0YzAifQ=="/>
</p:tagLst>
</file>

<file path=ppt/tags/tag10.xml><?xml version="1.0" encoding="utf-8"?>
<p:tagLst xmlns:a="http://schemas.openxmlformats.org/drawingml/2006/main" xmlns:r="http://schemas.openxmlformats.org/officeDocument/2006/relationships" xmlns:p="http://schemas.openxmlformats.org/presentationml/2006/main">
  <p:tag name="PA" val="v5.2.9"/>
</p:tagLst>
</file>

<file path=ppt/tags/tag2.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2362,&quot;width&quot;:10397}"/>
</p:tagLst>
</file>

<file path=ppt/tags/tag3.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2362,&quot;width&quot;:10397}"/>
</p:tagLst>
</file>

<file path=ppt/tags/tag4.xml><?xml version="1.0" encoding="utf-8"?>
<p:tagLst xmlns:a="http://schemas.openxmlformats.org/drawingml/2006/main" xmlns:r="http://schemas.openxmlformats.org/officeDocument/2006/relationships" xmlns:p="http://schemas.openxmlformats.org/presentationml/2006/main">
  <p:tag name="PA" val="v5.2.9"/>
</p:tagLst>
</file>

<file path=ppt/tags/tag5.xml><?xml version="1.0" encoding="utf-8"?>
<p:tagLst xmlns:a="http://schemas.openxmlformats.org/drawingml/2006/main" xmlns:r="http://schemas.openxmlformats.org/officeDocument/2006/relationships" xmlns:p="http://schemas.openxmlformats.org/presentationml/2006/main">
  <p:tag name="PA" val="v5.2.9"/>
</p:tagLst>
</file>

<file path=ppt/tags/tag6.xml><?xml version="1.0" encoding="utf-8"?>
<p:tagLst xmlns:a="http://schemas.openxmlformats.org/drawingml/2006/main" xmlns:r="http://schemas.openxmlformats.org/officeDocument/2006/relationships" xmlns:p="http://schemas.openxmlformats.org/presentationml/2006/main">
  <p:tag name="PA" val="v5.2.9"/>
</p:tagLst>
</file>

<file path=ppt/tags/tag7.xml><?xml version="1.0" encoding="utf-8"?>
<p:tagLst xmlns:a="http://schemas.openxmlformats.org/drawingml/2006/main" xmlns:r="http://schemas.openxmlformats.org/officeDocument/2006/relationships" xmlns:p="http://schemas.openxmlformats.org/presentationml/2006/main">
  <p:tag name="PA" val="v5.2.9"/>
</p:tagLst>
</file>

<file path=ppt/tags/tag8.xml><?xml version="1.0" encoding="utf-8"?>
<p:tagLst xmlns:a="http://schemas.openxmlformats.org/drawingml/2006/main" xmlns:r="http://schemas.openxmlformats.org/officeDocument/2006/relationships" xmlns:p="http://schemas.openxmlformats.org/presentationml/2006/main">
  <p:tag name="PA" val="v5.2.9"/>
</p:tagLst>
</file>

<file path=ppt/tags/tag9.xml><?xml version="1.0" encoding="utf-8"?>
<p:tagLst xmlns:a="http://schemas.openxmlformats.org/drawingml/2006/main" xmlns:r="http://schemas.openxmlformats.org/officeDocument/2006/relationships" xmlns:p="http://schemas.openxmlformats.org/presentationml/2006/main">
  <p:tag name="PA" val="v5.2.9"/>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290</Words>
  <Application>Microsoft Office PowerPoint</Application>
  <PresentationFormat>宽屏</PresentationFormat>
  <Paragraphs>62</Paragraphs>
  <Slides>17</Slides>
  <Notes>3</Notes>
  <HiddenSlides>0</HiddenSlides>
  <MMClips>0</MMClips>
  <ScaleCrop>false</ScaleCrop>
  <HeadingPairs>
    <vt:vector size="6" baseType="variant">
      <vt:variant>
        <vt:lpstr>已用的字体</vt:lpstr>
      </vt:variant>
      <vt:variant>
        <vt:i4>17</vt:i4>
      </vt:variant>
      <vt:variant>
        <vt:lpstr>主题</vt:lpstr>
      </vt:variant>
      <vt:variant>
        <vt:i4>2</vt:i4>
      </vt:variant>
      <vt:variant>
        <vt:lpstr>幻灯片标题</vt:lpstr>
      </vt:variant>
      <vt:variant>
        <vt:i4>17</vt:i4>
      </vt:variant>
    </vt:vector>
  </HeadingPairs>
  <TitlesOfParts>
    <vt:vector size="36" baseType="lpstr">
      <vt:lpstr>Meiryo</vt:lpstr>
      <vt:lpstr>Noto Sans S Chinese Bold</vt:lpstr>
      <vt:lpstr>阿里巴巴普惠体 Light</vt:lpstr>
      <vt:lpstr>等线</vt:lpstr>
      <vt:lpstr>思源黑体 CN Bold</vt:lpstr>
      <vt:lpstr>思源黑体 CN Heavy</vt:lpstr>
      <vt:lpstr>思源黑体 CN Light</vt:lpstr>
      <vt:lpstr>思源黑体 CN Medium</vt:lpstr>
      <vt:lpstr>思源黑体 CN Normal</vt:lpstr>
      <vt:lpstr>宋体</vt:lpstr>
      <vt:lpstr>微软雅黑</vt:lpstr>
      <vt:lpstr>字魂35号-经典雅黑</vt:lpstr>
      <vt:lpstr>字魂58号-创中黑</vt:lpstr>
      <vt:lpstr>字魂58号-创中黑-Regular</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2022-05-23T13:03:39Z</cp:lastPrinted>
  <dcterms:created xsi:type="dcterms:W3CDTF">2022-05-23T13:03:39Z</dcterms:created>
  <dcterms:modified xsi:type="dcterms:W3CDTF">2023-03-21T02:28:32Z</dcterms:modified>
</cp:coreProperties>
</file>