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4"/>
  </p:notesMasterIdLst>
  <p:sldIdLst>
    <p:sldId id="301" r:id="rId3"/>
    <p:sldId id="257" r:id="rId4"/>
    <p:sldId id="279" r:id="rId5"/>
    <p:sldId id="280" r:id="rId6"/>
    <p:sldId id="281" r:id="rId7"/>
    <p:sldId id="282" r:id="rId8"/>
    <p:sldId id="283" r:id="rId9"/>
    <p:sldId id="297" r:id="rId10"/>
    <p:sldId id="285" r:id="rId11"/>
    <p:sldId id="286" r:id="rId12"/>
    <p:sldId id="287" r:id="rId13"/>
    <p:sldId id="298" r:id="rId14"/>
    <p:sldId id="289" r:id="rId15"/>
    <p:sldId id="290" r:id="rId16"/>
    <p:sldId id="291" r:id="rId17"/>
    <p:sldId id="299" r:id="rId18"/>
    <p:sldId id="293" r:id="rId19"/>
    <p:sldId id="294" r:id="rId20"/>
    <p:sldId id="295" r:id="rId21"/>
    <p:sldId id="296" r:id="rId22"/>
    <p:sldId id="302" r:id="rId23"/>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96314" autoAdjust="0"/>
  </p:normalViewPr>
  <p:slideViewPr>
    <p:cSldViewPr snapToGrid="0">
      <p:cViewPr varScale="1">
        <p:scale>
          <a:sx n="108" d="100"/>
          <a:sy n="108" d="100"/>
        </p:scale>
        <p:origin x="62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ABE50-95BA-43E9-AC4B-DCA70F87F407}" type="datetimeFigureOut">
              <a:rPr lang="zh-CN" altLang="en-US" smtClean="0"/>
              <a:t>2023/4/10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8D2A38-4868-4EEC-AA60-C259E209FE51}" type="slidenum">
              <a:rPr lang="zh-CN" altLang="en-US" smtClean="0"/>
              <a:t>‹#›</a:t>
            </a:fld>
            <a:endParaRPr lang="zh-CN" altLang="en-US"/>
          </a:p>
        </p:txBody>
      </p:sp>
    </p:spTree>
    <p:extLst>
      <p:ext uri="{BB962C8B-B14F-4D97-AF65-F5344CB8AC3E}">
        <p14:creationId xmlns:p14="http://schemas.microsoft.com/office/powerpoint/2010/main" val="259472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7B8D2A38-4868-4EEC-AA60-C259E209FE51}" type="slidenum">
              <a:rPr lang="zh-CN" altLang="en-US" smtClean="0"/>
              <a:t>10</a:t>
            </a:fld>
            <a:endParaRPr lang="zh-CN" altLang="en-US"/>
          </a:p>
        </p:txBody>
      </p:sp>
    </p:spTree>
    <p:extLst>
      <p:ext uri="{BB962C8B-B14F-4D97-AF65-F5344CB8AC3E}">
        <p14:creationId xmlns:p14="http://schemas.microsoft.com/office/powerpoint/2010/main" val="4139022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259203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95841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62361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54085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8954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657609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42290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71011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77839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829600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5617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02693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6B33BF4-B0FF-4F40-A7B3-091E169D76B6}" type="datetimeFigureOut">
              <a:rPr lang="zh-CN" altLang="en-US" smtClean="0"/>
              <a:t>2023/4/10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B6D6A-C3E1-4CF5-97CA-0C9F4C8D2BB0}"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0" y="183"/>
            <a:ext cx="12192000" cy="6857637"/>
          </a:xfrm>
          <a:prstGeom prst="rect">
            <a:avLst/>
          </a:prstGeom>
        </p:spPr>
      </p:pic>
      <p:sp>
        <p:nvSpPr>
          <p:cNvPr id="8" name="矩形 7"/>
          <p:cNvSpPr/>
          <p:nvPr userDrawn="1"/>
        </p:nvSpPr>
        <p:spPr>
          <a:xfrm>
            <a:off x="0" y="0"/>
            <a:ext cx="12192000" cy="6858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33BF4-B0FF-4F40-A7B3-091E169D76B6}" type="datetimeFigureOut">
              <a:rPr lang="zh-CN" altLang="en-US" smtClean="0"/>
              <a:t>2023/4/10</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B6D6A-C3E1-4CF5-97CA-0C9F4C8D2BB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99895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image" Target="../media/image4.pn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image" Target="../media/image1.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slideLayout" Target="../slideLayouts/slideLayout1.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83"/>
            <a:ext cx="12192000" cy="6857637"/>
          </a:xfrm>
          <a:prstGeom prst="rect">
            <a:avLst/>
          </a:prstGeom>
        </p:spPr>
      </p:pic>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0" y="6100519"/>
            <a:ext cx="12192000" cy="767726"/>
          </a:xfrm>
          <a:prstGeom prst="rect">
            <a:avLst/>
          </a:prstGeom>
        </p:spPr>
      </p:pic>
      <p:sp>
        <p:nvSpPr>
          <p:cNvPr id="4" name="文本框 3"/>
          <p:cNvSpPr txBox="1"/>
          <p:nvPr/>
        </p:nvSpPr>
        <p:spPr>
          <a:xfrm>
            <a:off x="691753" y="2140699"/>
            <a:ext cx="6109365" cy="1107996"/>
          </a:xfrm>
          <a:prstGeom prst="rect">
            <a:avLst/>
          </a:prstGeom>
          <a:noFill/>
        </p:spPr>
        <p:txBody>
          <a:bodyPr wrap="none" rtlCol="0">
            <a:spAutoFit/>
          </a:bodyPr>
          <a:lstStyle/>
          <a:p>
            <a:r>
              <a:rPr lang="zh-CN" altLang="en-US" sz="6600" b="1" dirty="0" smtClean="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gradFill>
                <a:latin typeface="微软雅黑" panose="020B0503020204020204" pitchFamily="34" charset="-122"/>
                <a:ea typeface="微软雅黑" panose="020B0503020204020204" pitchFamily="34" charset="-122"/>
              </a:rPr>
              <a:t>文明礼仪伴我行</a:t>
            </a:r>
            <a:endParaRPr lang="zh-CN" altLang="en-US" sz="66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gradFill>
              <a:latin typeface="微软雅黑" panose="020B0503020204020204" pitchFamily="34" charset="-122"/>
              <a:ea typeface="微软雅黑" panose="020B0503020204020204" pitchFamily="34" charset="-122"/>
            </a:endParaRPr>
          </a:p>
        </p:txBody>
      </p:sp>
      <p:sp>
        <p:nvSpPr>
          <p:cNvPr id="5" name="文本框 4"/>
          <p:cNvSpPr txBox="1"/>
          <p:nvPr/>
        </p:nvSpPr>
        <p:spPr>
          <a:xfrm>
            <a:off x="691754" y="4029313"/>
            <a:ext cx="3974165" cy="523220"/>
          </a:xfrm>
          <a:prstGeom prst="rect">
            <a:avLst/>
          </a:prstGeom>
          <a:noFill/>
        </p:spPr>
        <p:txBody>
          <a:bodyPr wrap="none" rtlCol="0">
            <a:spAutoFit/>
          </a:bodyPr>
          <a:lstStyle/>
          <a:p>
            <a:r>
              <a:rPr lang="zh-CN" altLang="en-US" sz="2800" smtClean="0"/>
              <a:t>讲文明 懂礼貌 主题班会</a:t>
            </a:r>
            <a:endParaRPr lang="zh-CN" altLang="en-US" sz="2800"/>
          </a:p>
        </p:txBody>
      </p:sp>
      <p:sp>
        <p:nvSpPr>
          <p:cNvPr id="6" name="矩形 5"/>
          <p:cNvSpPr/>
          <p:nvPr/>
        </p:nvSpPr>
        <p:spPr>
          <a:xfrm>
            <a:off x="691754" y="3475714"/>
            <a:ext cx="5543505" cy="523220"/>
          </a:xfrm>
          <a:prstGeom prst="rect">
            <a:avLst/>
          </a:prstGeom>
        </p:spPr>
        <p:txBody>
          <a:bodyPr wrap="none">
            <a:spAutoFit/>
          </a:bodyPr>
          <a:lstStyle/>
          <a:p>
            <a:r>
              <a:rPr lang="zh-CN" altLang="en-US" sz="2800" smtClean="0"/>
              <a:t>Civilized etiquette accompany me</a:t>
            </a:r>
            <a:endParaRPr lang="zh-CN" altLang="en-US" sz="2800"/>
          </a:p>
        </p:txBody>
      </p:sp>
      <p:pic>
        <p:nvPicPr>
          <p:cNvPr id="11" name="图片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6086415"/>
            <a:ext cx="12192000" cy="767726"/>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92871" y="3248697"/>
            <a:ext cx="4513599" cy="3044615"/>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1" y="658657"/>
            <a:ext cx="2646878" cy="461665"/>
          </a:xfrm>
          <a:prstGeom prst="rect">
            <a:avLst/>
          </a:prstGeom>
        </p:spPr>
        <p:txBody>
          <a:bodyPr wrap="none">
            <a:spAutoFit/>
          </a:bodyPr>
          <a:lstStyle/>
          <a:p>
            <a:r>
              <a:rPr lang="zh-CN" altLang="en-US" sz="2400" b="1" smtClean="0">
                <a:solidFill>
                  <a:srgbClr val="161B1F"/>
                </a:solidFill>
                <a:cs typeface="+mn-ea"/>
                <a:sym typeface="+mn-lt"/>
              </a:rPr>
              <a:t>常用文明礼仪用语</a:t>
            </a:r>
            <a:endParaRPr lang="zh-CN" altLang="en-US" sz="2400" b="1">
              <a:solidFill>
                <a:srgbClr val="161B1F"/>
              </a:solidFill>
              <a:cs typeface="+mn-ea"/>
              <a:sym typeface="+mn-lt"/>
            </a:endParaRPr>
          </a:p>
        </p:txBody>
      </p:sp>
      <p:sp>
        <p:nvSpPr>
          <p:cNvPr id="2" name="圆角矩形 1"/>
          <p:cNvSpPr/>
          <p:nvPr/>
        </p:nvSpPr>
        <p:spPr>
          <a:xfrm>
            <a:off x="1377497" y="1567545"/>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kern="0">
                <a:cs typeface="+mn-ea"/>
                <a:sym typeface="+mn-lt"/>
              </a:rPr>
              <a:t>见面</a:t>
            </a:r>
          </a:p>
        </p:txBody>
      </p:sp>
      <p:sp>
        <p:nvSpPr>
          <p:cNvPr id="33" name="圆角矩形 32"/>
          <p:cNvSpPr/>
          <p:nvPr/>
        </p:nvSpPr>
        <p:spPr>
          <a:xfrm>
            <a:off x="1377497" y="2510974"/>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kern="0">
                <a:cs typeface="+mn-ea"/>
                <a:sym typeface="+mn-lt"/>
              </a:rPr>
              <a:t>致谢他人</a:t>
            </a:r>
          </a:p>
        </p:txBody>
      </p:sp>
      <p:sp>
        <p:nvSpPr>
          <p:cNvPr id="34" name="圆角矩形 33"/>
          <p:cNvSpPr/>
          <p:nvPr/>
        </p:nvSpPr>
        <p:spPr>
          <a:xfrm>
            <a:off x="1377497" y="3454403"/>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kern="0">
                <a:cs typeface="+mn-ea"/>
                <a:sym typeface="+mn-lt"/>
              </a:rPr>
              <a:t>客人到访</a:t>
            </a:r>
          </a:p>
        </p:txBody>
      </p:sp>
      <p:sp>
        <p:nvSpPr>
          <p:cNvPr id="35" name="圆角矩形 34"/>
          <p:cNvSpPr/>
          <p:nvPr/>
        </p:nvSpPr>
        <p:spPr>
          <a:xfrm>
            <a:off x="1377497" y="4397832"/>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kern="0">
                <a:cs typeface="+mn-ea"/>
                <a:sym typeface="+mn-lt"/>
              </a:rPr>
              <a:t>忙，走不开</a:t>
            </a:r>
          </a:p>
        </p:txBody>
      </p:sp>
      <p:sp>
        <p:nvSpPr>
          <p:cNvPr id="36" name="圆角矩形 35"/>
          <p:cNvSpPr/>
          <p:nvPr/>
        </p:nvSpPr>
        <p:spPr>
          <a:xfrm>
            <a:off x="1377497" y="5341261"/>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kern="0">
                <a:cs typeface="+mn-ea"/>
                <a:sym typeface="+mn-lt"/>
              </a:rPr>
              <a:t>做错了</a:t>
            </a:r>
          </a:p>
        </p:txBody>
      </p:sp>
      <p:sp>
        <p:nvSpPr>
          <p:cNvPr id="37" name="圆角矩形 36"/>
          <p:cNvSpPr/>
          <p:nvPr/>
        </p:nvSpPr>
        <p:spPr>
          <a:xfrm>
            <a:off x="4454525" y="1567545"/>
            <a:ext cx="2336800" cy="74022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a:solidFill>
                  <a:srgbClr val="FFFFFF"/>
                </a:solidFill>
                <a:cs typeface="+mn-ea"/>
                <a:sym typeface="+mn-lt"/>
              </a:rPr>
              <a:t>您好</a:t>
            </a:r>
          </a:p>
        </p:txBody>
      </p:sp>
      <p:sp>
        <p:nvSpPr>
          <p:cNvPr id="38" name="圆角矩形 37"/>
          <p:cNvSpPr/>
          <p:nvPr/>
        </p:nvSpPr>
        <p:spPr>
          <a:xfrm>
            <a:off x="4454525" y="2510974"/>
            <a:ext cx="2336800" cy="74022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a:solidFill>
                  <a:srgbClr val="FFFFFF"/>
                </a:solidFill>
                <a:cs typeface="+mn-ea"/>
                <a:sym typeface="+mn-lt"/>
              </a:rPr>
              <a:t>谢谢</a:t>
            </a:r>
          </a:p>
        </p:txBody>
      </p:sp>
      <p:sp>
        <p:nvSpPr>
          <p:cNvPr id="39" name="圆角矩形 38"/>
          <p:cNvSpPr/>
          <p:nvPr/>
        </p:nvSpPr>
        <p:spPr>
          <a:xfrm>
            <a:off x="4454525" y="3454403"/>
            <a:ext cx="2336800" cy="74022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kern="0">
                <a:solidFill>
                  <a:schemeClr val="bg1"/>
                </a:solidFill>
                <a:cs typeface="+mn-ea"/>
                <a:sym typeface="+mn-lt"/>
              </a:rPr>
              <a:t>请进</a:t>
            </a:r>
          </a:p>
        </p:txBody>
      </p:sp>
      <p:sp>
        <p:nvSpPr>
          <p:cNvPr id="40" name="圆角矩形 39"/>
          <p:cNvSpPr/>
          <p:nvPr/>
        </p:nvSpPr>
        <p:spPr>
          <a:xfrm>
            <a:off x="4454525" y="4397832"/>
            <a:ext cx="2336800" cy="74022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kern="0">
                <a:solidFill>
                  <a:schemeClr val="bg1"/>
                </a:solidFill>
                <a:cs typeface="+mn-ea"/>
                <a:sym typeface="+mn-lt"/>
              </a:rPr>
              <a:t>请稍等</a:t>
            </a:r>
          </a:p>
        </p:txBody>
      </p:sp>
      <p:sp>
        <p:nvSpPr>
          <p:cNvPr id="41" name="圆角矩形 40"/>
          <p:cNvSpPr/>
          <p:nvPr/>
        </p:nvSpPr>
        <p:spPr>
          <a:xfrm>
            <a:off x="4454525" y="5341261"/>
            <a:ext cx="2336800" cy="74022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a:solidFill>
                  <a:srgbClr val="FFFFFF"/>
                </a:solidFill>
                <a:cs typeface="+mn-ea"/>
                <a:sym typeface="+mn-lt"/>
              </a:rPr>
              <a:t>对不起</a:t>
            </a:r>
          </a:p>
        </p:txBody>
      </p:sp>
      <p:sp>
        <p:nvSpPr>
          <p:cNvPr id="5" name="右箭头 4"/>
          <p:cNvSpPr/>
          <p:nvPr/>
        </p:nvSpPr>
        <p:spPr>
          <a:xfrm>
            <a:off x="3884551" y="1757924"/>
            <a:ext cx="420915" cy="359466"/>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右箭头 41"/>
          <p:cNvSpPr/>
          <p:nvPr/>
        </p:nvSpPr>
        <p:spPr>
          <a:xfrm>
            <a:off x="3884551" y="2701353"/>
            <a:ext cx="420915" cy="359466"/>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右箭头 42"/>
          <p:cNvSpPr/>
          <p:nvPr/>
        </p:nvSpPr>
        <p:spPr>
          <a:xfrm>
            <a:off x="3884551" y="3644782"/>
            <a:ext cx="420915" cy="359466"/>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右箭头 43"/>
          <p:cNvSpPr/>
          <p:nvPr/>
        </p:nvSpPr>
        <p:spPr>
          <a:xfrm>
            <a:off x="3884551" y="4588211"/>
            <a:ext cx="420915" cy="359466"/>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右箭头 44"/>
          <p:cNvSpPr/>
          <p:nvPr/>
        </p:nvSpPr>
        <p:spPr>
          <a:xfrm>
            <a:off x="3884551" y="5495355"/>
            <a:ext cx="420915" cy="359466"/>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4" name="图片 6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88818" y="2936107"/>
            <a:ext cx="3844897" cy="3304208"/>
          </a:xfrm>
          <a:prstGeom prst="rect">
            <a:avLst/>
          </a:prstGeom>
        </p:spPr>
      </p:pic>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56995" y="1567543"/>
            <a:ext cx="3508541" cy="939925"/>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4" y="658657"/>
            <a:ext cx="2031325" cy="461665"/>
          </a:xfrm>
          <a:prstGeom prst="rect">
            <a:avLst/>
          </a:prstGeom>
        </p:spPr>
        <p:txBody>
          <a:bodyPr wrap="none">
            <a:spAutoFit/>
          </a:bodyPr>
          <a:lstStyle/>
          <a:p>
            <a:r>
              <a:rPr lang="zh-CN" altLang="en-US" sz="2400" b="1" smtClean="0">
                <a:solidFill>
                  <a:srgbClr val="161B1F"/>
                </a:solidFill>
                <a:cs typeface="+mn-ea"/>
                <a:sym typeface="+mn-lt"/>
              </a:rPr>
              <a:t>学生文明礼仪</a:t>
            </a:r>
            <a:endParaRPr lang="zh-CN" altLang="en-US" sz="2400" b="1">
              <a:solidFill>
                <a:srgbClr val="161B1F"/>
              </a:solidFill>
              <a:cs typeface="+mn-ea"/>
              <a:sym typeface="+mn-lt"/>
            </a:endParaRPr>
          </a:p>
        </p:txBody>
      </p:sp>
      <p:sp>
        <p:nvSpPr>
          <p:cNvPr id="23" name="圆角矩形 22"/>
          <p:cNvSpPr/>
          <p:nvPr/>
        </p:nvSpPr>
        <p:spPr>
          <a:xfrm>
            <a:off x="874939" y="3249521"/>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smtClean="0">
                <a:solidFill>
                  <a:schemeClr val="bg1"/>
                </a:solidFill>
                <a:cs typeface="+mn-ea"/>
                <a:sym typeface="+mn-lt"/>
              </a:rPr>
              <a:t>心理文明</a:t>
            </a:r>
            <a:endParaRPr lang="en-US" altLang="zh-CN" sz="2400">
              <a:solidFill>
                <a:schemeClr val="bg1"/>
              </a:solidFill>
              <a:cs typeface="+mn-ea"/>
              <a:sym typeface="+mn-lt"/>
            </a:endParaRPr>
          </a:p>
        </p:txBody>
      </p:sp>
      <p:sp>
        <p:nvSpPr>
          <p:cNvPr id="28" name="矩形 27"/>
          <p:cNvSpPr/>
          <p:nvPr/>
        </p:nvSpPr>
        <p:spPr>
          <a:xfrm>
            <a:off x="899614" y="4044638"/>
            <a:ext cx="2342271" cy="923330"/>
          </a:xfrm>
          <a:prstGeom prst="rect">
            <a:avLst/>
          </a:prstGeom>
        </p:spPr>
        <p:txBody>
          <a:bodyPr wrap="square">
            <a:spAutoFit/>
          </a:bodyPr>
          <a:lstStyle/>
          <a:p>
            <a:pPr algn="ctr">
              <a:lnSpc>
                <a:spcPct val="150000"/>
              </a:lnSpc>
            </a:pPr>
            <a:r>
              <a:rPr lang="zh-CN" altLang="en-US" dirty="0">
                <a:cs typeface="+mn-ea"/>
                <a:sym typeface="+mn-lt"/>
              </a:rPr>
              <a:t>心理健康</a:t>
            </a:r>
            <a:endParaRPr lang="en-US" altLang="zh-CN" dirty="0">
              <a:cs typeface="+mn-ea"/>
              <a:sym typeface="+mn-lt"/>
            </a:endParaRPr>
          </a:p>
          <a:p>
            <a:pPr algn="ctr">
              <a:lnSpc>
                <a:spcPct val="150000"/>
              </a:lnSpc>
            </a:pPr>
            <a:r>
              <a:rPr lang="zh-CN" altLang="en-US" dirty="0">
                <a:cs typeface="+mn-ea"/>
                <a:sym typeface="+mn-lt"/>
              </a:rPr>
              <a:t>健全自我人格</a:t>
            </a:r>
          </a:p>
        </p:txBody>
      </p:sp>
      <p:sp>
        <p:nvSpPr>
          <p:cNvPr id="30" name="矩形 29"/>
          <p:cNvSpPr/>
          <p:nvPr/>
        </p:nvSpPr>
        <p:spPr>
          <a:xfrm>
            <a:off x="3525580" y="4155428"/>
            <a:ext cx="2356787" cy="1200329"/>
          </a:xfrm>
          <a:prstGeom prst="rect">
            <a:avLst/>
          </a:prstGeom>
        </p:spPr>
        <p:txBody>
          <a:bodyPr wrap="square">
            <a:spAutoFit/>
          </a:bodyPr>
          <a:lstStyle/>
          <a:p>
            <a:pPr algn="ctr">
              <a:spcBef>
                <a:spcPct val="50000"/>
              </a:spcBef>
            </a:pPr>
            <a:r>
              <a:rPr lang="zh-CN" altLang="en-US" dirty="0">
                <a:cs typeface="+mn-ea"/>
                <a:sym typeface="+mn-lt"/>
              </a:rPr>
              <a:t>遵守公民道德规范</a:t>
            </a:r>
          </a:p>
          <a:p>
            <a:pPr algn="ctr">
              <a:spcBef>
                <a:spcPct val="50000"/>
              </a:spcBef>
            </a:pPr>
            <a:r>
              <a:rPr lang="zh-CN" altLang="en-US" dirty="0">
                <a:cs typeface="+mn-ea"/>
                <a:sym typeface="+mn-lt"/>
              </a:rPr>
              <a:t>遵守市民规范</a:t>
            </a:r>
          </a:p>
          <a:p>
            <a:pPr algn="ctr">
              <a:spcBef>
                <a:spcPct val="50000"/>
              </a:spcBef>
            </a:pPr>
            <a:r>
              <a:rPr lang="zh-CN" altLang="en-US" dirty="0">
                <a:cs typeface="+mn-ea"/>
                <a:sym typeface="+mn-lt"/>
              </a:rPr>
              <a:t>遵守学生规范</a:t>
            </a:r>
          </a:p>
        </p:txBody>
      </p:sp>
      <p:sp>
        <p:nvSpPr>
          <p:cNvPr id="49" name="圆角矩形 48"/>
          <p:cNvSpPr/>
          <p:nvPr/>
        </p:nvSpPr>
        <p:spPr>
          <a:xfrm>
            <a:off x="3545567" y="3249521"/>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bg1"/>
                </a:solidFill>
                <a:cs typeface="+mn-ea"/>
                <a:sym typeface="+mn-lt"/>
              </a:rPr>
              <a:t>行为文明</a:t>
            </a:r>
            <a:endParaRPr lang="en-US" altLang="zh-CN" sz="2400" dirty="0">
              <a:solidFill>
                <a:schemeClr val="bg1"/>
              </a:solidFill>
              <a:cs typeface="+mn-ea"/>
              <a:sym typeface="+mn-lt"/>
            </a:endParaRPr>
          </a:p>
        </p:txBody>
      </p:sp>
      <p:sp>
        <p:nvSpPr>
          <p:cNvPr id="50" name="矩形 49"/>
          <p:cNvSpPr/>
          <p:nvPr/>
        </p:nvSpPr>
        <p:spPr>
          <a:xfrm>
            <a:off x="6231977" y="4155428"/>
            <a:ext cx="2356787" cy="1338828"/>
          </a:xfrm>
          <a:prstGeom prst="rect">
            <a:avLst/>
          </a:prstGeom>
        </p:spPr>
        <p:txBody>
          <a:bodyPr wrap="square">
            <a:spAutoFit/>
          </a:bodyPr>
          <a:lstStyle/>
          <a:p>
            <a:pPr algn="ctr">
              <a:lnSpc>
                <a:spcPct val="150000"/>
              </a:lnSpc>
            </a:pPr>
            <a:r>
              <a:rPr lang="zh-CN" altLang="en-US" dirty="0" smtClean="0">
                <a:cs typeface="+mn-ea"/>
                <a:sym typeface="+mn-lt"/>
              </a:rPr>
              <a:t>学习文明用语</a:t>
            </a:r>
            <a:endParaRPr lang="en-US" altLang="zh-CN" dirty="0" smtClean="0">
              <a:cs typeface="+mn-ea"/>
              <a:sym typeface="+mn-lt"/>
            </a:endParaRPr>
          </a:p>
          <a:p>
            <a:pPr algn="ctr">
              <a:lnSpc>
                <a:spcPct val="150000"/>
              </a:lnSpc>
            </a:pPr>
            <a:r>
              <a:rPr lang="zh-CN" altLang="en-US" dirty="0" smtClean="0">
                <a:cs typeface="+mn-ea"/>
                <a:sym typeface="+mn-lt"/>
              </a:rPr>
              <a:t>校园内讲普通话</a:t>
            </a:r>
            <a:endParaRPr lang="en-US" altLang="zh-CN" dirty="0" smtClean="0">
              <a:cs typeface="+mn-ea"/>
              <a:sym typeface="+mn-lt"/>
            </a:endParaRPr>
          </a:p>
          <a:p>
            <a:pPr algn="ctr">
              <a:lnSpc>
                <a:spcPct val="150000"/>
              </a:lnSpc>
            </a:pPr>
            <a:r>
              <a:rPr lang="zh-CN" altLang="en-US" dirty="0" smtClean="0">
                <a:cs typeface="+mn-ea"/>
                <a:sym typeface="+mn-lt"/>
              </a:rPr>
              <a:t>放弃不文明语言</a:t>
            </a:r>
            <a:endParaRPr lang="zh-CN" altLang="en-US" dirty="0">
              <a:cs typeface="+mn-ea"/>
              <a:sym typeface="+mn-lt"/>
            </a:endParaRPr>
          </a:p>
        </p:txBody>
      </p:sp>
      <p:sp>
        <p:nvSpPr>
          <p:cNvPr id="51" name="圆角矩形 50"/>
          <p:cNvSpPr/>
          <p:nvPr/>
        </p:nvSpPr>
        <p:spPr>
          <a:xfrm>
            <a:off x="6251964" y="3249521"/>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smtClean="0">
                <a:solidFill>
                  <a:schemeClr val="bg1"/>
                </a:solidFill>
                <a:cs typeface="+mn-ea"/>
                <a:sym typeface="+mn-lt"/>
              </a:rPr>
              <a:t>语言文明</a:t>
            </a:r>
            <a:endParaRPr lang="en-US" altLang="zh-CN" sz="2400">
              <a:solidFill>
                <a:schemeClr val="bg1"/>
              </a:solidFill>
              <a:cs typeface="+mn-ea"/>
              <a:sym typeface="+mn-lt"/>
            </a:endParaRPr>
          </a:p>
        </p:txBody>
      </p:sp>
      <p:sp>
        <p:nvSpPr>
          <p:cNvPr id="52" name="矩形 51"/>
          <p:cNvSpPr/>
          <p:nvPr/>
        </p:nvSpPr>
        <p:spPr>
          <a:xfrm>
            <a:off x="8938376" y="4155427"/>
            <a:ext cx="2003491" cy="923330"/>
          </a:xfrm>
          <a:prstGeom prst="rect">
            <a:avLst/>
          </a:prstGeom>
        </p:spPr>
        <p:txBody>
          <a:bodyPr wrap="square">
            <a:spAutoFit/>
          </a:bodyPr>
          <a:lstStyle/>
          <a:p>
            <a:pPr algn="ctr">
              <a:lnSpc>
                <a:spcPct val="150000"/>
              </a:lnSpc>
            </a:pPr>
            <a:r>
              <a:rPr lang="zh-CN" altLang="en-US" dirty="0" smtClean="0">
                <a:cs typeface="+mn-ea"/>
                <a:sym typeface="+mn-lt"/>
              </a:rPr>
              <a:t>遵守青少年网络文明公约</a:t>
            </a:r>
            <a:endParaRPr lang="zh-CN" altLang="en-US" dirty="0">
              <a:cs typeface="+mn-ea"/>
              <a:sym typeface="+mn-lt"/>
            </a:endParaRPr>
          </a:p>
        </p:txBody>
      </p:sp>
      <p:sp>
        <p:nvSpPr>
          <p:cNvPr id="53" name="圆角矩形 52"/>
          <p:cNvSpPr/>
          <p:nvPr/>
        </p:nvSpPr>
        <p:spPr>
          <a:xfrm>
            <a:off x="8958363" y="3249521"/>
            <a:ext cx="2336800" cy="74022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smtClean="0">
                <a:solidFill>
                  <a:schemeClr val="bg1"/>
                </a:solidFill>
                <a:cs typeface="+mn-ea"/>
                <a:sym typeface="+mn-lt"/>
              </a:rPr>
              <a:t>网络文明</a:t>
            </a:r>
            <a:endParaRPr lang="en-US" altLang="zh-CN" sz="2400">
              <a:solidFill>
                <a:schemeClr val="bg1"/>
              </a:solidFill>
              <a:cs typeface="+mn-ea"/>
              <a:sym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1000"/>
                                        <p:tgtEl>
                                          <p:spTgt spid="30"/>
                                        </p:tgtEl>
                                      </p:cBhvr>
                                    </p:animEffect>
                                    <p:anim calcmode="lin" valueType="num">
                                      <p:cBhvr>
                                        <p:cTn id="14" dur="1000" fill="hold"/>
                                        <p:tgtEl>
                                          <p:spTgt spid="30"/>
                                        </p:tgtEl>
                                        <p:attrNameLst>
                                          <p:attrName>ppt_x</p:attrName>
                                        </p:attrNameLst>
                                      </p:cBhvr>
                                      <p:tavLst>
                                        <p:tav tm="0">
                                          <p:val>
                                            <p:strVal val="#ppt_x"/>
                                          </p:val>
                                        </p:tav>
                                        <p:tav tm="100000">
                                          <p:val>
                                            <p:strVal val="#ppt_x"/>
                                          </p:val>
                                        </p:tav>
                                      </p:tavLst>
                                    </p:anim>
                                    <p:anim calcmode="lin" valueType="num">
                                      <p:cBhvr>
                                        <p:cTn id="15" dur="1000" fill="hold"/>
                                        <p:tgtEl>
                                          <p:spTgt spid="30"/>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fade">
                                      <p:cBhvr>
                                        <p:cTn id="19" dur="1000"/>
                                        <p:tgtEl>
                                          <p:spTgt spid="50"/>
                                        </p:tgtEl>
                                      </p:cBhvr>
                                    </p:animEffect>
                                    <p:anim calcmode="lin" valueType="num">
                                      <p:cBhvr>
                                        <p:cTn id="20" dur="1000" fill="hold"/>
                                        <p:tgtEl>
                                          <p:spTgt spid="50"/>
                                        </p:tgtEl>
                                        <p:attrNameLst>
                                          <p:attrName>ppt_x</p:attrName>
                                        </p:attrNameLst>
                                      </p:cBhvr>
                                      <p:tavLst>
                                        <p:tav tm="0">
                                          <p:val>
                                            <p:strVal val="#ppt_x"/>
                                          </p:val>
                                        </p:tav>
                                        <p:tav tm="100000">
                                          <p:val>
                                            <p:strVal val="#ppt_x"/>
                                          </p:val>
                                        </p:tav>
                                      </p:tavLst>
                                    </p:anim>
                                    <p:anim calcmode="lin" valueType="num">
                                      <p:cBhvr>
                                        <p:cTn id="21" dur="1000" fill="hold"/>
                                        <p:tgtEl>
                                          <p:spTgt spid="50"/>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fade">
                                      <p:cBhvr>
                                        <p:cTn id="25" dur="1000"/>
                                        <p:tgtEl>
                                          <p:spTgt spid="52"/>
                                        </p:tgtEl>
                                      </p:cBhvr>
                                    </p:animEffect>
                                    <p:anim calcmode="lin" valueType="num">
                                      <p:cBhvr>
                                        <p:cTn id="26" dur="1000" fill="hold"/>
                                        <p:tgtEl>
                                          <p:spTgt spid="52"/>
                                        </p:tgtEl>
                                        <p:attrNameLst>
                                          <p:attrName>ppt_x</p:attrName>
                                        </p:attrNameLst>
                                      </p:cBhvr>
                                      <p:tavLst>
                                        <p:tav tm="0">
                                          <p:val>
                                            <p:strVal val="#ppt_x"/>
                                          </p:val>
                                        </p:tav>
                                        <p:tav tm="100000">
                                          <p:val>
                                            <p:strVal val="#ppt_x"/>
                                          </p:val>
                                        </p:tav>
                                      </p:tavLst>
                                    </p:anim>
                                    <p:anim calcmode="lin" valueType="num">
                                      <p:cBhvr>
                                        <p:cTn id="27"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p:bldP spid="50" grpId="0"/>
      <p:bldP spid="5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83"/>
            <a:ext cx="12192000" cy="6857637"/>
          </a:xfrm>
          <a:prstGeom prst="rect">
            <a:avLst/>
          </a:prstGeom>
        </p:spPr>
      </p:pic>
      <p:sp>
        <p:nvSpPr>
          <p:cNvPr id="16" name="文本框"/>
          <p:cNvSpPr/>
          <p:nvPr>
            <p:custDataLst>
              <p:tags r:id="rId1"/>
            </p:custDataLst>
          </p:nvPr>
        </p:nvSpPr>
        <p:spPr>
          <a:xfrm>
            <a:off x="5119075" y="1369387"/>
            <a:ext cx="1953852" cy="1953852"/>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6000" b="1" smtClean="0">
                <a:solidFill>
                  <a:schemeClr val="bg1"/>
                </a:solidFill>
                <a:cs typeface="+mn-ea"/>
                <a:sym typeface="+mn-lt"/>
              </a:rPr>
              <a:t>3</a:t>
            </a:r>
            <a:endParaRPr lang="zh-CN" altLang="en-US" sz="6000" b="1">
              <a:solidFill>
                <a:schemeClr val="bg1"/>
              </a:solidFill>
              <a:cs typeface="+mn-ea"/>
              <a:sym typeface="+mn-lt"/>
            </a:endParaRPr>
          </a:p>
        </p:txBody>
      </p:sp>
      <p:sp>
        <p:nvSpPr>
          <p:cNvPr id="17" name="文本框"/>
          <p:cNvSpPr/>
          <p:nvPr>
            <p:custDataLst>
              <p:tags r:id="rId2"/>
            </p:custDataLst>
          </p:nvPr>
        </p:nvSpPr>
        <p:spPr>
          <a:xfrm>
            <a:off x="3448987" y="3501700"/>
            <a:ext cx="5294027" cy="73866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4800" b="1" dirty="0" smtClean="0">
                <a:solidFill>
                  <a:schemeClr val="tx1"/>
                </a:solidFill>
                <a:latin typeface="+mn-lt"/>
                <a:ea typeface="+mn-ea"/>
                <a:cs typeface="+mn-ea"/>
                <a:sym typeface="+mn-lt"/>
              </a:rPr>
              <a:t>校园文明规范</a:t>
            </a:r>
            <a:endParaRPr lang="zh-CN" altLang="en-US" sz="4800" b="1" dirty="0">
              <a:solidFill>
                <a:schemeClr val="tx1"/>
              </a:solidFill>
              <a:latin typeface="+mn-lt"/>
              <a:ea typeface="+mn-ea"/>
              <a:cs typeface="+mn-ea"/>
              <a:sym typeface="+mn-lt"/>
            </a:endParaRPr>
          </a:p>
        </p:txBody>
      </p:sp>
      <p:grpSp>
        <p:nvGrpSpPr>
          <p:cNvPr id="30" name="组合 29"/>
          <p:cNvGrpSpPr/>
          <p:nvPr/>
        </p:nvGrpSpPr>
        <p:grpSpPr>
          <a:xfrm>
            <a:off x="-1" y="5711127"/>
            <a:ext cx="12192001" cy="1161207"/>
            <a:chOff x="-1" y="5711125"/>
            <a:chExt cx="12192001" cy="1161207"/>
          </a:xfrm>
        </p:grpSpPr>
        <p:grpSp>
          <p:nvGrpSpPr>
            <p:cNvPr id="3" name="组合 2"/>
            <p:cNvGrpSpPr/>
            <p:nvPr/>
          </p:nvGrpSpPr>
          <p:grpSpPr>
            <a:xfrm>
              <a:off x="-1" y="5711125"/>
              <a:ext cx="12192001" cy="890362"/>
              <a:chOff x="-1" y="5711125"/>
              <a:chExt cx="12192001" cy="890362"/>
            </a:xfrm>
          </p:grpSpPr>
          <p:pic>
            <p:nvPicPr>
              <p:cNvPr id="28" name="图片 27"/>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1" y="5711125"/>
                <a:ext cx="4105707" cy="890362"/>
              </a:xfrm>
              <a:prstGeom prst="rect">
                <a:avLst/>
              </a:prstGeom>
            </p:spPr>
          </p:pic>
          <p:pic>
            <p:nvPicPr>
              <p:cNvPr id="29" name="图片 2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980586" y="5711125"/>
                <a:ext cx="8211414" cy="890362"/>
              </a:xfrm>
              <a:prstGeom prst="rect">
                <a:avLst/>
              </a:prstGeom>
            </p:spPr>
          </p:pic>
        </p:grpSp>
        <p:pic>
          <p:nvPicPr>
            <p:cNvPr id="27" name="图片 2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0" y="6282300"/>
              <a:ext cx="12192000" cy="590032"/>
            </a:xfrm>
            <a:prstGeom prst="rect">
              <a:avLst/>
            </a:prstGeom>
          </p:spPr>
        </p:pic>
      </p:grpSp>
      <p:sp>
        <p:nvSpPr>
          <p:cNvPr id="31" name="矩形 30"/>
          <p:cNvSpPr/>
          <p:nvPr/>
        </p:nvSpPr>
        <p:spPr>
          <a:xfrm>
            <a:off x="3949722" y="4363710"/>
            <a:ext cx="4292557" cy="1061829"/>
          </a:xfrm>
          <a:prstGeom prst="rect">
            <a:avLst/>
          </a:prstGeom>
        </p:spPr>
        <p:txBody>
          <a:bodyPr wrap="square">
            <a:spAutoFit/>
          </a:bodyPr>
          <a:lstStyle/>
          <a:p>
            <a:pPr algn="ctr">
              <a:lnSpc>
                <a:spcPct val="150000"/>
              </a:lnSpc>
            </a:pPr>
            <a:r>
              <a:rPr lang="zh-CN" altLang="en-US" sz="1400" i="0" smtClean="0">
                <a:effectLst/>
                <a:latin typeface="Arial" panose="020B0604020202020204" pitchFamily="34" charset="0"/>
              </a:rPr>
              <a:t>中华民族传统美德，是指中国五千年历史流传下来，具有影响，可以继承，并得到不断创新发展，有益于下代的优秀道德遗产。</a:t>
            </a:r>
            <a:endParaRPr lang="zh-CN" altLang="en-US" sz="140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右箭头 4"/>
          <p:cNvSpPr/>
          <p:nvPr/>
        </p:nvSpPr>
        <p:spPr>
          <a:xfrm>
            <a:off x="1543049" y="3429001"/>
            <a:ext cx="6753795" cy="35696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4" y="658657"/>
            <a:ext cx="2031325" cy="461665"/>
          </a:xfrm>
          <a:prstGeom prst="rect">
            <a:avLst/>
          </a:prstGeom>
        </p:spPr>
        <p:txBody>
          <a:bodyPr wrap="none">
            <a:spAutoFit/>
          </a:bodyPr>
          <a:lstStyle/>
          <a:p>
            <a:r>
              <a:rPr lang="zh-CN" altLang="en-US" sz="2400" b="1" smtClean="0">
                <a:solidFill>
                  <a:srgbClr val="161B1F"/>
                </a:solidFill>
                <a:cs typeface="+mn-ea"/>
                <a:sym typeface="+mn-lt"/>
              </a:rPr>
              <a:t>学生文明礼仪</a:t>
            </a:r>
            <a:endParaRPr lang="zh-CN" altLang="en-US" sz="2400" b="1">
              <a:solidFill>
                <a:srgbClr val="161B1F"/>
              </a:solidFill>
              <a:cs typeface="+mn-ea"/>
              <a:sym typeface="+mn-lt"/>
            </a:endParaRPr>
          </a:p>
        </p:txBody>
      </p:sp>
      <p:sp>
        <p:nvSpPr>
          <p:cNvPr id="2" name="椭圆 1"/>
          <p:cNvSpPr/>
          <p:nvPr/>
        </p:nvSpPr>
        <p:spPr>
          <a:xfrm>
            <a:off x="2179864" y="2815771"/>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lnSpc>
                <a:spcPct val="120000"/>
              </a:lnSpc>
              <a:defRPr/>
            </a:pPr>
            <a:r>
              <a:rPr lang="zh-CN" altLang="en-US" sz="2800" b="1" smtClean="0">
                <a:cs typeface="+mn-ea"/>
                <a:sym typeface="+mn-lt"/>
              </a:rPr>
              <a:t>学习</a:t>
            </a:r>
            <a:endParaRPr lang="en-US" altLang="zh-CN" sz="2800" b="1" smtClean="0">
              <a:cs typeface="+mn-ea"/>
              <a:sym typeface="+mn-lt"/>
            </a:endParaRPr>
          </a:p>
          <a:p>
            <a:pPr algn="ctr" defTabSz="1218565">
              <a:lnSpc>
                <a:spcPct val="120000"/>
              </a:lnSpc>
              <a:defRPr/>
            </a:pPr>
            <a:r>
              <a:rPr lang="zh-CN" altLang="en-US" sz="2800" b="1" smtClean="0">
                <a:cs typeface="+mn-ea"/>
                <a:sym typeface="+mn-lt"/>
              </a:rPr>
              <a:t>环境</a:t>
            </a:r>
            <a:endParaRPr lang="en-US" altLang="zh-CN" sz="2800" b="1">
              <a:cs typeface="+mn-ea"/>
              <a:sym typeface="+mn-lt"/>
            </a:endParaRPr>
          </a:p>
        </p:txBody>
      </p:sp>
      <p:sp>
        <p:nvSpPr>
          <p:cNvPr id="14" name="椭圆 13"/>
          <p:cNvSpPr/>
          <p:nvPr/>
        </p:nvSpPr>
        <p:spPr>
          <a:xfrm>
            <a:off x="4081235" y="2815771"/>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lnSpc>
                <a:spcPct val="120000"/>
              </a:lnSpc>
              <a:defRPr/>
            </a:pPr>
            <a:r>
              <a:rPr lang="zh-CN" altLang="en-US" sz="2800" b="1" smtClean="0">
                <a:cs typeface="+mn-ea"/>
                <a:sym typeface="+mn-lt"/>
              </a:rPr>
              <a:t>生活</a:t>
            </a:r>
            <a:endParaRPr lang="en-US" altLang="zh-CN" sz="2800" b="1" smtClean="0">
              <a:cs typeface="+mn-ea"/>
              <a:sym typeface="+mn-lt"/>
            </a:endParaRPr>
          </a:p>
          <a:p>
            <a:pPr algn="ctr" defTabSz="1218565">
              <a:lnSpc>
                <a:spcPct val="120000"/>
              </a:lnSpc>
              <a:defRPr/>
            </a:pPr>
            <a:r>
              <a:rPr lang="zh-CN" altLang="en-US" sz="2800" b="1" smtClean="0">
                <a:cs typeface="+mn-ea"/>
                <a:sym typeface="+mn-lt"/>
              </a:rPr>
              <a:t>环境</a:t>
            </a:r>
            <a:endParaRPr lang="en-US" altLang="zh-CN" sz="2800" b="1">
              <a:cs typeface="+mn-ea"/>
              <a:sym typeface="+mn-lt"/>
            </a:endParaRPr>
          </a:p>
        </p:txBody>
      </p:sp>
      <p:sp>
        <p:nvSpPr>
          <p:cNvPr id="15" name="椭圆 14"/>
          <p:cNvSpPr/>
          <p:nvPr/>
        </p:nvSpPr>
        <p:spPr>
          <a:xfrm>
            <a:off x="5982607" y="2815771"/>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lnSpc>
                <a:spcPct val="120000"/>
              </a:lnSpc>
              <a:defRPr/>
            </a:pPr>
            <a:r>
              <a:rPr lang="zh-CN" altLang="en-US" sz="2800" b="1" smtClean="0">
                <a:cs typeface="+mn-ea"/>
                <a:sym typeface="+mn-lt"/>
              </a:rPr>
              <a:t>人际</a:t>
            </a:r>
            <a:endParaRPr lang="en-US" altLang="zh-CN" sz="2800" b="1" smtClean="0">
              <a:cs typeface="+mn-ea"/>
              <a:sym typeface="+mn-lt"/>
            </a:endParaRPr>
          </a:p>
          <a:p>
            <a:pPr algn="ctr" defTabSz="1218565">
              <a:lnSpc>
                <a:spcPct val="120000"/>
              </a:lnSpc>
              <a:defRPr/>
            </a:pPr>
            <a:r>
              <a:rPr lang="zh-CN" altLang="en-US" sz="2800" b="1" smtClean="0">
                <a:cs typeface="+mn-ea"/>
                <a:sym typeface="+mn-lt"/>
              </a:rPr>
              <a:t>环境</a:t>
            </a:r>
            <a:endParaRPr lang="en-US" altLang="zh-CN" sz="2800" b="1">
              <a:cs typeface="+mn-ea"/>
              <a:sym typeface="+mn-lt"/>
            </a:endParaRPr>
          </a:p>
        </p:txBody>
      </p:sp>
      <p:pic>
        <p:nvPicPr>
          <p:cNvPr id="22" name="图片 2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420176" y="1962331"/>
            <a:ext cx="3068905" cy="4179048"/>
          </a:xfrm>
          <a:prstGeom prst="rect">
            <a:avLst/>
          </a:prstGeom>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1" y="658657"/>
            <a:ext cx="2646878" cy="461665"/>
          </a:xfrm>
          <a:prstGeom prst="rect">
            <a:avLst/>
          </a:prstGeom>
        </p:spPr>
        <p:txBody>
          <a:bodyPr wrap="none">
            <a:spAutoFit/>
          </a:bodyPr>
          <a:lstStyle/>
          <a:p>
            <a:r>
              <a:rPr lang="zh-CN" altLang="en-US" sz="2400" b="1" smtClean="0">
                <a:solidFill>
                  <a:srgbClr val="161B1F"/>
                </a:solidFill>
                <a:cs typeface="+mn-ea"/>
                <a:sym typeface="+mn-lt"/>
              </a:rPr>
              <a:t>优化校园学习环境</a:t>
            </a:r>
            <a:endParaRPr lang="zh-CN" altLang="en-US" sz="2400" b="1">
              <a:solidFill>
                <a:srgbClr val="161B1F"/>
              </a:solidFill>
              <a:cs typeface="+mn-ea"/>
              <a:sym typeface="+mn-lt"/>
            </a:endParaRPr>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23357" y="1859138"/>
            <a:ext cx="4097444" cy="3810623"/>
          </a:xfrm>
          <a:prstGeom prst="rect">
            <a:avLst/>
          </a:prstGeom>
        </p:spPr>
      </p:pic>
      <p:sp>
        <p:nvSpPr>
          <p:cNvPr id="13" name="Shape 2022"/>
          <p:cNvSpPr/>
          <p:nvPr/>
        </p:nvSpPr>
        <p:spPr>
          <a:xfrm>
            <a:off x="6683207" y="1758375"/>
            <a:ext cx="4279331" cy="906387"/>
          </a:xfrm>
          <a:prstGeom prst="rect">
            <a:avLst/>
          </a:prstGeom>
          <a:ln w="12700">
            <a:miter lim="400000"/>
          </a:ln>
        </p:spPr>
        <p:txBody>
          <a:bodyPr lIns="0" tIns="0" rIns="0" bIns="0" anchor="ctr"/>
          <a:lstStyle>
            <a:lvl1pPr algn="l">
              <a:lnSpc>
                <a:spcPct val="120000"/>
              </a:lnSpc>
              <a:defRPr sz="3500">
                <a:solidFill>
                  <a:srgbClr val="53585F"/>
                </a:solidFill>
              </a:defRPr>
            </a:lvl1pPr>
          </a:lstStyle>
          <a:p>
            <a:pPr>
              <a:lnSpc>
                <a:spcPct val="100000"/>
              </a:lnSpc>
            </a:pPr>
            <a:r>
              <a:rPr lang="zh-CN" altLang="en-US" sz="1800" dirty="0">
                <a:solidFill>
                  <a:schemeClr val="tx1"/>
                </a:solidFill>
                <a:cs typeface="+mn-ea"/>
                <a:sym typeface="+mn-lt"/>
              </a:rPr>
              <a:t>出勤好，不迟到，不早退，不旷课。</a:t>
            </a:r>
          </a:p>
        </p:txBody>
      </p:sp>
      <p:sp>
        <p:nvSpPr>
          <p:cNvPr id="16" name="Shape 2024"/>
          <p:cNvSpPr/>
          <p:nvPr/>
        </p:nvSpPr>
        <p:spPr>
          <a:xfrm>
            <a:off x="6721193" y="2530042"/>
            <a:ext cx="4347420" cy="1353257"/>
          </a:xfrm>
          <a:prstGeom prst="rect">
            <a:avLst/>
          </a:prstGeom>
          <a:ln w="12700">
            <a:miter lim="400000"/>
          </a:ln>
        </p:spPr>
        <p:txBody>
          <a:bodyPr lIns="0" tIns="0" rIns="0" bIns="0" anchor="ctr"/>
          <a:lstStyle>
            <a:lvl1pPr algn="l">
              <a:lnSpc>
                <a:spcPct val="120000"/>
              </a:lnSpc>
              <a:defRPr sz="3500">
                <a:solidFill>
                  <a:srgbClr val="53585F"/>
                </a:solidFill>
              </a:defRPr>
            </a:lvl1pPr>
          </a:lstStyle>
          <a:p>
            <a:pPr>
              <a:lnSpc>
                <a:spcPct val="100000"/>
              </a:lnSpc>
            </a:pPr>
            <a:r>
              <a:rPr lang="zh-CN" altLang="en-US" sz="1800" dirty="0">
                <a:solidFill>
                  <a:schemeClr val="tx1"/>
                </a:solidFill>
                <a:cs typeface="+mn-ea"/>
                <a:sym typeface="+mn-lt"/>
              </a:rPr>
              <a:t>学习中要形成良好的、健康的、友好的同学间合作和竞争，互帮互学，共同进步。</a:t>
            </a:r>
          </a:p>
        </p:txBody>
      </p:sp>
      <p:sp>
        <p:nvSpPr>
          <p:cNvPr id="17" name="Shape 2026"/>
          <p:cNvSpPr/>
          <p:nvPr/>
        </p:nvSpPr>
        <p:spPr>
          <a:xfrm>
            <a:off x="6683207" y="3699796"/>
            <a:ext cx="4348941" cy="1088477"/>
          </a:xfrm>
          <a:prstGeom prst="rect">
            <a:avLst/>
          </a:prstGeom>
          <a:ln w="12700">
            <a:miter lim="400000"/>
          </a:ln>
        </p:spPr>
        <p:txBody>
          <a:bodyPr lIns="0" tIns="0" rIns="0" bIns="0" anchor="ctr"/>
          <a:lstStyle>
            <a:lvl1pPr algn="r">
              <a:defRPr sz="3500">
                <a:solidFill>
                  <a:srgbClr val="53585F"/>
                </a:solidFill>
              </a:defRPr>
            </a:lvl1pPr>
          </a:lstStyle>
          <a:p>
            <a:pPr algn="l">
              <a:spcBef>
                <a:spcPct val="50000"/>
              </a:spcBef>
            </a:pPr>
            <a:r>
              <a:rPr lang="zh-CN" altLang="en-US" sz="1800" dirty="0">
                <a:solidFill>
                  <a:schemeClr val="tx1"/>
                </a:solidFill>
                <a:cs typeface="+mn-ea"/>
                <a:sym typeface="+mn-lt"/>
              </a:rPr>
              <a:t>上课时要专心听讲，积极思维，认真完成作业。体现学习的主体性和主动性。</a:t>
            </a:r>
          </a:p>
        </p:txBody>
      </p:sp>
      <p:sp>
        <p:nvSpPr>
          <p:cNvPr id="18" name="Shape 2028"/>
          <p:cNvSpPr/>
          <p:nvPr/>
        </p:nvSpPr>
        <p:spPr>
          <a:xfrm>
            <a:off x="6721194" y="4759243"/>
            <a:ext cx="4454807" cy="954060"/>
          </a:xfrm>
          <a:prstGeom prst="rect">
            <a:avLst/>
          </a:prstGeom>
          <a:ln w="12700">
            <a:miter lim="400000"/>
          </a:ln>
        </p:spPr>
        <p:txBody>
          <a:bodyPr lIns="0" tIns="0" rIns="0" bIns="0" anchor="ctr"/>
          <a:lstStyle>
            <a:lvl1pPr algn="r">
              <a:defRPr sz="3500">
                <a:solidFill>
                  <a:srgbClr val="53585F"/>
                </a:solidFill>
              </a:defRPr>
            </a:lvl1pPr>
          </a:lstStyle>
          <a:p>
            <a:pPr algn="l"/>
            <a:r>
              <a:rPr lang="zh-CN" altLang="en-US" sz="1800" dirty="0">
                <a:solidFill>
                  <a:schemeClr val="tx1"/>
                </a:solidFill>
                <a:cs typeface="+mn-ea"/>
                <a:sym typeface="+mn-lt"/>
              </a:rPr>
              <a:t>课间要文明休息，不要在教学楼道嬉戏、哄闹或打球</a:t>
            </a:r>
          </a:p>
        </p:txBody>
      </p:sp>
      <p:sp>
        <p:nvSpPr>
          <p:cNvPr id="5" name="椭圆 4"/>
          <p:cNvSpPr/>
          <p:nvPr/>
        </p:nvSpPr>
        <p:spPr>
          <a:xfrm>
            <a:off x="6031307" y="1889993"/>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1</a:t>
            </a:r>
            <a:endParaRPr lang="zh-CN" altLang="en-US"/>
          </a:p>
        </p:txBody>
      </p:sp>
      <p:sp>
        <p:nvSpPr>
          <p:cNvPr id="19" name="椭圆 18"/>
          <p:cNvSpPr/>
          <p:nvPr/>
        </p:nvSpPr>
        <p:spPr>
          <a:xfrm>
            <a:off x="6031307" y="2923073"/>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2</a:t>
            </a:r>
            <a:endParaRPr lang="zh-CN" altLang="en-US"/>
          </a:p>
        </p:txBody>
      </p:sp>
      <p:sp>
        <p:nvSpPr>
          <p:cNvPr id="20" name="椭圆 19"/>
          <p:cNvSpPr/>
          <p:nvPr/>
        </p:nvSpPr>
        <p:spPr>
          <a:xfrm>
            <a:off x="6031307" y="3956153"/>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3</a:t>
            </a:r>
            <a:endParaRPr lang="zh-CN" altLang="en-US"/>
          </a:p>
        </p:txBody>
      </p:sp>
      <p:sp>
        <p:nvSpPr>
          <p:cNvPr id="21" name="椭圆 20"/>
          <p:cNvSpPr/>
          <p:nvPr/>
        </p:nvSpPr>
        <p:spPr>
          <a:xfrm>
            <a:off x="6031307" y="4989234"/>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4</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1" y="658657"/>
            <a:ext cx="2646878" cy="461665"/>
          </a:xfrm>
          <a:prstGeom prst="rect">
            <a:avLst/>
          </a:prstGeom>
        </p:spPr>
        <p:txBody>
          <a:bodyPr wrap="none">
            <a:spAutoFit/>
          </a:bodyPr>
          <a:lstStyle/>
          <a:p>
            <a:r>
              <a:rPr lang="zh-CN" altLang="en-US" sz="2400" b="1" smtClean="0">
                <a:solidFill>
                  <a:srgbClr val="161B1F"/>
                </a:solidFill>
                <a:cs typeface="+mn-ea"/>
                <a:sym typeface="+mn-lt"/>
              </a:rPr>
              <a:t>优化校园人际环境</a:t>
            </a:r>
            <a:endParaRPr lang="zh-CN" altLang="en-US" sz="2400" b="1">
              <a:solidFill>
                <a:srgbClr val="161B1F"/>
              </a:solidFill>
              <a:cs typeface="+mn-ea"/>
              <a:sym typeface="+mn-lt"/>
            </a:endParaRPr>
          </a:p>
        </p:txBody>
      </p:sp>
      <p:pic>
        <p:nvPicPr>
          <p:cNvPr id="82" name="图片 8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251992" y="2218903"/>
            <a:ext cx="3708173" cy="3377290"/>
          </a:xfrm>
          <a:prstGeom prst="rect">
            <a:avLst/>
          </a:prstGeom>
        </p:spPr>
      </p:pic>
      <p:sp>
        <p:nvSpPr>
          <p:cNvPr id="83" name="矩形 1"/>
          <p:cNvSpPr/>
          <p:nvPr/>
        </p:nvSpPr>
        <p:spPr bwMode="auto">
          <a:xfrm>
            <a:off x="1326884" y="1981202"/>
            <a:ext cx="2774785" cy="86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a:cs typeface="+mn-ea"/>
                <a:sym typeface="+mn-lt"/>
              </a:rPr>
              <a:t>发式和服饰符合中学生的要求，仪表端正和讲究个人卫生，体现中职生良好的风貌。</a:t>
            </a:r>
          </a:p>
        </p:txBody>
      </p:sp>
      <p:sp>
        <p:nvSpPr>
          <p:cNvPr id="84" name="矩形 1"/>
          <p:cNvSpPr/>
          <p:nvPr/>
        </p:nvSpPr>
        <p:spPr bwMode="auto">
          <a:xfrm>
            <a:off x="1326884" y="3516665"/>
            <a:ext cx="2774785" cy="114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a:cs typeface="+mn-ea"/>
                <a:sym typeface="+mn-lt"/>
              </a:rPr>
              <a:t>举止得体，礼貌待人，不说脏话，校园内应说普通话。</a:t>
            </a:r>
            <a:endParaRPr lang="en-US" altLang="zh-CN" sz="1600">
              <a:cs typeface="+mn-ea"/>
              <a:sym typeface="+mn-lt"/>
            </a:endParaRPr>
          </a:p>
        </p:txBody>
      </p:sp>
      <p:sp>
        <p:nvSpPr>
          <p:cNvPr id="85" name="矩形 1"/>
          <p:cNvSpPr/>
          <p:nvPr/>
        </p:nvSpPr>
        <p:spPr bwMode="auto">
          <a:xfrm>
            <a:off x="1326884" y="4971032"/>
            <a:ext cx="2774785" cy="86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ts val="2000"/>
              </a:lnSpc>
            </a:pPr>
            <a:r>
              <a:rPr lang="zh-CN" altLang="en-US" sz="1600">
                <a:cs typeface="+mn-ea"/>
                <a:sym typeface="+mn-lt"/>
              </a:rPr>
              <a:t>自觉维护校园内的清洁卫生，不乱丢废弃物，不随地吐痰。对乱丢乱吐现象要坚决制止</a:t>
            </a:r>
            <a:endParaRPr lang="en-US" altLang="zh-CN" sz="1600">
              <a:solidFill>
                <a:schemeClr val="tx1">
                  <a:lumMod val="95000"/>
                  <a:lumOff val="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86" name="矩形 1"/>
          <p:cNvSpPr/>
          <p:nvPr/>
        </p:nvSpPr>
        <p:spPr bwMode="auto">
          <a:xfrm>
            <a:off x="8428029" y="1981202"/>
            <a:ext cx="2774785" cy="86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50000"/>
              </a:spcBef>
            </a:pPr>
            <a:r>
              <a:rPr lang="zh-CN" altLang="en-US" sz="1600">
                <a:cs typeface="+mn-ea"/>
                <a:sym typeface="+mn-lt"/>
              </a:rPr>
              <a:t>校园内要保持“安静、干净、有序”。</a:t>
            </a:r>
          </a:p>
        </p:txBody>
      </p:sp>
      <p:sp>
        <p:nvSpPr>
          <p:cNvPr id="87" name="矩形 1"/>
          <p:cNvSpPr/>
          <p:nvPr/>
        </p:nvSpPr>
        <p:spPr bwMode="auto">
          <a:xfrm>
            <a:off x="8428029" y="3225117"/>
            <a:ext cx="2774785" cy="114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1600" smtClean="0">
                <a:cs typeface="+mn-ea"/>
                <a:sym typeface="+mn-lt"/>
              </a:rPr>
              <a:t>同学</a:t>
            </a:r>
            <a:r>
              <a:rPr lang="zh-CN" altLang="en-US" sz="1600">
                <a:cs typeface="+mn-ea"/>
                <a:sym typeface="+mn-lt"/>
              </a:rPr>
              <a:t>之间要团结友爱，和睦相处，任何情况下不能发生打架现象，对违犯者要坚决举报和制止。</a:t>
            </a:r>
          </a:p>
          <a:p>
            <a:endParaRPr lang="en-US" altLang="zh-CN" sz="1600">
              <a:cs typeface="+mn-ea"/>
              <a:sym typeface="+mn-lt"/>
            </a:endParaRPr>
          </a:p>
        </p:txBody>
      </p:sp>
      <p:sp>
        <p:nvSpPr>
          <p:cNvPr id="88" name="矩形 1"/>
          <p:cNvSpPr/>
          <p:nvPr/>
        </p:nvSpPr>
        <p:spPr bwMode="auto">
          <a:xfrm>
            <a:off x="8428029" y="4971032"/>
            <a:ext cx="2774785" cy="86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50000"/>
              </a:spcBef>
            </a:pPr>
            <a:r>
              <a:rPr lang="zh-CN" altLang="en-US" sz="1600">
                <a:cs typeface="+mn-ea"/>
                <a:sym typeface="+mn-lt"/>
              </a:rPr>
              <a:t>有积极健康的心态，乐观向上的情绪，对人对事怀有一颗宽容的心、关爱的心。</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2000"/>
                                        <p:tgtEl>
                                          <p:spTgt spid="82"/>
                                        </p:tgtEl>
                                      </p:cBhvr>
                                    </p:animEffect>
                                    <p:anim calcmode="lin" valueType="num">
                                      <p:cBhvr>
                                        <p:cTn id="8" dur="2000" fill="hold"/>
                                        <p:tgtEl>
                                          <p:spTgt spid="82"/>
                                        </p:tgtEl>
                                        <p:attrNameLst>
                                          <p:attrName>ppt_x</p:attrName>
                                        </p:attrNameLst>
                                      </p:cBhvr>
                                      <p:tavLst>
                                        <p:tav tm="0">
                                          <p:val>
                                            <p:strVal val="#ppt_x"/>
                                          </p:val>
                                        </p:tav>
                                        <p:tav tm="100000">
                                          <p:val>
                                            <p:strVal val="#ppt_x"/>
                                          </p:val>
                                        </p:tav>
                                      </p:tavLst>
                                    </p:anim>
                                    <p:anim calcmode="lin" valueType="num">
                                      <p:cBhvr>
                                        <p:cTn id="9" dur="2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83"/>
            <a:ext cx="12192000" cy="6857637"/>
          </a:xfrm>
          <a:prstGeom prst="rect">
            <a:avLst/>
          </a:prstGeom>
        </p:spPr>
      </p:pic>
      <p:sp>
        <p:nvSpPr>
          <p:cNvPr id="16" name="文本框"/>
          <p:cNvSpPr/>
          <p:nvPr>
            <p:custDataLst>
              <p:tags r:id="rId1"/>
            </p:custDataLst>
          </p:nvPr>
        </p:nvSpPr>
        <p:spPr>
          <a:xfrm>
            <a:off x="5119075" y="1369387"/>
            <a:ext cx="1953852" cy="1953852"/>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6000" b="1" smtClean="0">
                <a:solidFill>
                  <a:schemeClr val="bg1"/>
                </a:solidFill>
                <a:cs typeface="+mn-ea"/>
                <a:sym typeface="+mn-lt"/>
              </a:rPr>
              <a:t>4</a:t>
            </a:r>
            <a:endParaRPr lang="zh-CN" altLang="en-US" sz="6000" b="1">
              <a:solidFill>
                <a:schemeClr val="bg1"/>
              </a:solidFill>
              <a:cs typeface="+mn-ea"/>
              <a:sym typeface="+mn-lt"/>
            </a:endParaRPr>
          </a:p>
        </p:txBody>
      </p:sp>
      <p:sp>
        <p:nvSpPr>
          <p:cNvPr id="17" name="文本框"/>
          <p:cNvSpPr/>
          <p:nvPr>
            <p:custDataLst>
              <p:tags r:id="rId2"/>
            </p:custDataLst>
          </p:nvPr>
        </p:nvSpPr>
        <p:spPr>
          <a:xfrm>
            <a:off x="3448987" y="3501700"/>
            <a:ext cx="5294027" cy="73866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4800" b="1" smtClean="0">
                <a:solidFill>
                  <a:schemeClr val="tx1"/>
                </a:solidFill>
                <a:latin typeface="+mn-lt"/>
                <a:ea typeface="+mn-ea"/>
                <a:cs typeface="+mn-ea"/>
                <a:sym typeface="+mn-lt"/>
              </a:rPr>
              <a:t>校园不文明行为</a:t>
            </a:r>
            <a:endParaRPr lang="zh-CN" altLang="en-US" sz="4800" b="1">
              <a:solidFill>
                <a:schemeClr val="tx1"/>
              </a:solidFill>
              <a:latin typeface="+mn-lt"/>
              <a:ea typeface="+mn-ea"/>
              <a:cs typeface="+mn-ea"/>
              <a:sym typeface="+mn-lt"/>
            </a:endParaRPr>
          </a:p>
        </p:txBody>
      </p:sp>
      <p:grpSp>
        <p:nvGrpSpPr>
          <p:cNvPr id="30" name="组合 29"/>
          <p:cNvGrpSpPr/>
          <p:nvPr/>
        </p:nvGrpSpPr>
        <p:grpSpPr>
          <a:xfrm>
            <a:off x="-1" y="5711127"/>
            <a:ext cx="12192001" cy="1161207"/>
            <a:chOff x="-1" y="5711125"/>
            <a:chExt cx="12192001" cy="1161207"/>
          </a:xfrm>
        </p:grpSpPr>
        <p:grpSp>
          <p:nvGrpSpPr>
            <p:cNvPr id="3" name="组合 2"/>
            <p:cNvGrpSpPr/>
            <p:nvPr/>
          </p:nvGrpSpPr>
          <p:grpSpPr>
            <a:xfrm>
              <a:off x="-1" y="5711125"/>
              <a:ext cx="12192001" cy="890362"/>
              <a:chOff x="-1" y="5711125"/>
              <a:chExt cx="12192001" cy="890362"/>
            </a:xfrm>
          </p:grpSpPr>
          <p:pic>
            <p:nvPicPr>
              <p:cNvPr id="28" name="图片 27"/>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1" y="5711125"/>
                <a:ext cx="4105707" cy="890362"/>
              </a:xfrm>
              <a:prstGeom prst="rect">
                <a:avLst/>
              </a:prstGeom>
            </p:spPr>
          </p:pic>
          <p:pic>
            <p:nvPicPr>
              <p:cNvPr id="29" name="图片 2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980586" y="5711125"/>
                <a:ext cx="8211414" cy="890362"/>
              </a:xfrm>
              <a:prstGeom prst="rect">
                <a:avLst/>
              </a:prstGeom>
            </p:spPr>
          </p:pic>
        </p:grpSp>
        <p:pic>
          <p:nvPicPr>
            <p:cNvPr id="27" name="图片 2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0" y="6282300"/>
              <a:ext cx="12192000" cy="590032"/>
            </a:xfrm>
            <a:prstGeom prst="rect">
              <a:avLst/>
            </a:prstGeom>
          </p:spPr>
        </p:pic>
      </p:grpSp>
      <p:sp>
        <p:nvSpPr>
          <p:cNvPr id="31" name="矩形 30"/>
          <p:cNvSpPr/>
          <p:nvPr/>
        </p:nvSpPr>
        <p:spPr>
          <a:xfrm>
            <a:off x="3949722" y="4363710"/>
            <a:ext cx="4292557" cy="1061829"/>
          </a:xfrm>
          <a:prstGeom prst="rect">
            <a:avLst/>
          </a:prstGeom>
        </p:spPr>
        <p:txBody>
          <a:bodyPr wrap="square">
            <a:spAutoFit/>
          </a:bodyPr>
          <a:lstStyle/>
          <a:p>
            <a:pPr algn="ctr">
              <a:lnSpc>
                <a:spcPct val="150000"/>
              </a:lnSpc>
            </a:pPr>
            <a:r>
              <a:rPr lang="zh-CN" altLang="en-US" sz="1400" i="0" smtClean="0">
                <a:effectLst/>
                <a:latin typeface="Arial" panose="020B0604020202020204" pitchFamily="34" charset="0"/>
              </a:rPr>
              <a:t>中华民族传统美德，是指中国五千年历史流传下来，具有影响，可以继承，并得到不断创新发展，有益于下代的优秀道德遗产。</a:t>
            </a:r>
            <a:endParaRPr lang="zh-CN" altLang="en-US" sz="140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1" y="658657"/>
            <a:ext cx="2339102" cy="461665"/>
          </a:xfrm>
          <a:prstGeom prst="rect">
            <a:avLst/>
          </a:prstGeom>
        </p:spPr>
        <p:txBody>
          <a:bodyPr wrap="none">
            <a:spAutoFit/>
          </a:bodyPr>
          <a:lstStyle/>
          <a:p>
            <a:r>
              <a:rPr lang="zh-CN" altLang="en-US" sz="2400" b="1" smtClean="0">
                <a:solidFill>
                  <a:srgbClr val="161B1F"/>
                </a:solidFill>
                <a:cs typeface="+mn-ea"/>
                <a:sym typeface="+mn-lt"/>
              </a:rPr>
              <a:t>学生不文明行为</a:t>
            </a:r>
            <a:endParaRPr lang="zh-CN" altLang="en-US" sz="2400" b="1">
              <a:solidFill>
                <a:srgbClr val="161B1F"/>
              </a:solidFill>
              <a:cs typeface="+mn-ea"/>
              <a:sym typeface="+mn-lt"/>
            </a:endParaRPr>
          </a:p>
        </p:txBody>
      </p:sp>
      <p:sp>
        <p:nvSpPr>
          <p:cNvPr id="12" name="Rectangle 35"/>
          <p:cNvSpPr/>
          <p:nvPr/>
        </p:nvSpPr>
        <p:spPr>
          <a:xfrm>
            <a:off x="6370837" y="2035289"/>
            <a:ext cx="4102184" cy="398104"/>
          </a:xfrm>
          <a:prstGeom prst="rect">
            <a:avLst/>
          </a:prstGeom>
        </p:spPr>
        <p:txBody>
          <a:bodyPr wrap="square" lIns="109709" tIns="54855" rIns="109709" bIns="54855">
            <a:spAutoFit/>
          </a:bodyPr>
          <a:lstStyle/>
          <a:p>
            <a:r>
              <a:rPr lang="zh-CN" altLang="en-US">
                <a:cs typeface="+mn-ea"/>
                <a:sym typeface="+mn-lt"/>
              </a:rPr>
              <a:t>在校园内抽烟、酗酒</a:t>
            </a:r>
          </a:p>
        </p:txBody>
      </p:sp>
      <p:sp>
        <p:nvSpPr>
          <p:cNvPr id="13" name="Rectangle 99"/>
          <p:cNvSpPr/>
          <p:nvPr/>
        </p:nvSpPr>
        <p:spPr>
          <a:xfrm>
            <a:off x="6370838" y="2866942"/>
            <a:ext cx="5142903" cy="387780"/>
          </a:xfrm>
          <a:prstGeom prst="rect">
            <a:avLst/>
          </a:prstGeom>
        </p:spPr>
        <p:txBody>
          <a:bodyPr wrap="square" lIns="109709" tIns="54855" rIns="109709" bIns="54855">
            <a:spAutoFit/>
          </a:bodyPr>
          <a:lstStyle/>
          <a:p>
            <a:r>
              <a:rPr lang="zh-CN" altLang="en-US">
                <a:cs typeface="+mn-ea"/>
                <a:sym typeface="+mn-lt"/>
              </a:rPr>
              <a:t>在教室等学习场所喧哗吵闹，影响他人学习</a:t>
            </a:r>
          </a:p>
        </p:txBody>
      </p:sp>
      <p:sp>
        <p:nvSpPr>
          <p:cNvPr id="14" name="Rectangle 101"/>
          <p:cNvSpPr/>
          <p:nvPr/>
        </p:nvSpPr>
        <p:spPr>
          <a:xfrm>
            <a:off x="6370837" y="3688269"/>
            <a:ext cx="4928603" cy="398104"/>
          </a:xfrm>
          <a:prstGeom prst="rect">
            <a:avLst/>
          </a:prstGeom>
        </p:spPr>
        <p:txBody>
          <a:bodyPr wrap="square" lIns="109709" tIns="54855" rIns="109709" bIns="54855">
            <a:spAutoFit/>
          </a:bodyPr>
          <a:lstStyle/>
          <a:p>
            <a:r>
              <a:rPr lang="zh-CN" altLang="en-US">
                <a:cs typeface="+mn-ea"/>
                <a:sym typeface="+mn-lt"/>
              </a:rPr>
              <a:t>随意吐痰，乱扔果皮纸屑</a:t>
            </a:r>
          </a:p>
        </p:txBody>
      </p:sp>
      <p:sp>
        <p:nvSpPr>
          <p:cNvPr id="15" name="Rectangle 48"/>
          <p:cNvSpPr/>
          <p:nvPr/>
        </p:nvSpPr>
        <p:spPr>
          <a:xfrm>
            <a:off x="6370837" y="4519921"/>
            <a:ext cx="4928603" cy="398104"/>
          </a:xfrm>
          <a:prstGeom prst="rect">
            <a:avLst/>
          </a:prstGeom>
        </p:spPr>
        <p:txBody>
          <a:bodyPr wrap="square" lIns="109709" tIns="54855" rIns="109709" bIns="54855">
            <a:spAutoFit/>
          </a:bodyPr>
          <a:lstStyle/>
          <a:p>
            <a:r>
              <a:rPr lang="zh-CN" altLang="en-US">
                <a:cs typeface="+mn-ea"/>
                <a:sym typeface="+mn-lt"/>
              </a:rPr>
              <a:t>课堂不文明，不尊重老师</a:t>
            </a:r>
          </a:p>
        </p:txBody>
      </p:sp>
      <p:sp>
        <p:nvSpPr>
          <p:cNvPr id="16" name="Rectangle 48"/>
          <p:cNvSpPr/>
          <p:nvPr/>
        </p:nvSpPr>
        <p:spPr>
          <a:xfrm>
            <a:off x="6370838" y="5351574"/>
            <a:ext cx="4910700" cy="387780"/>
          </a:xfrm>
          <a:prstGeom prst="rect">
            <a:avLst/>
          </a:prstGeom>
        </p:spPr>
        <p:txBody>
          <a:bodyPr wrap="square" lIns="109709" tIns="54855" rIns="109709" bIns="54855">
            <a:spAutoFit/>
          </a:bodyPr>
          <a:lstStyle/>
          <a:p>
            <a:r>
              <a:rPr lang="zh-CN" altLang="en-US">
                <a:cs typeface="+mn-ea"/>
                <a:sym typeface="+mn-lt"/>
              </a:rPr>
              <a:t>在桌椅、图书和教室、墙上乱涂乱画</a:t>
            </a:r>
          </a:p>
        </p:txBody>
      </p:sp>
      <p:sp>
        <p:nvSpPr>
          <p:cNvPr id="17" name="椭圆 16"/>
          <p:cNvSpPr/>
          <p:nvPr/>
        </p:nvSpPr>
        <p:spPr>
          <a:xfrm>
            <a:off x="5806021" y="1956253"/>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1</a:t>
            </a:r>
            <a:endParaRPr lang="zh-CN" altLang="en-US"/>
          </a:p>
        </p:txBody>
      </p:sp>
      <p:sp>
        <p:nvSpPr>
          <p:cNvPr id="18" name="椭圆 17"/>
          <p:cNvSpPr/>
          <p:nvPr/>
        </p:nvSpPr>
        <p:spPr>
          <a:xfrm>
            <a:off x="5806021" y="2794017"/>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2</a:t>
            </a:r>
            <a:endParaRPr lang="zh-CN" altLang="en-US"/>
          </a:p>
        </p:txBody>
      </p:sp>
      <p:sp>
        <p:nvSpPr>
          <p:cNvPr id="19" name="椭圆 18"/>
          <p:cNvSpPr/>
          <p:nvPr/>
        </p:nvSpPr>
        <p:spPr>
          <a:xfrm>
            <a:off x="5806021" y="3598801"/>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3</a:t>
            </a:r>
            <a:endParaRPr lang="zh-CN" altLang="en-US"/>
          </a:p>
        </p:txBody>
      </p:sp>
      <p:sp>
        <p:nvSpPr>
          <p:cNvPr id="20" name="椭圆 19"/>
          <p:cNvSpPr/>
          <p:nvPr/>
        </p:nvSpPr>
        <p:spPr>
          <a:xfrm>
            <a:off x="5806021" y="4436565"/>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4</a:t>
            </a:r>
            <a:endParaRPr lang="zh-CN" altLang="en-US"/>
          </a:p>
        </p:txBody>
      </p:sp>
      <p:sp>
        <p:nvSpPr>
          <p:cNvPr id="21" name="椭圆 20"/>
          <p:cNvSpPr/>
          <p:nvPr/>
        </p:nvSpPr>
        <p:spPr>
          <a:xfrm>
            <a:off x="5806021" y="5262277"/>
            <a:ext cx="564816" cy="5648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5</a:t>
            </a:r>
            <a:endParaRPr lang="zh-CN" altLang="en-US"/>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05568" y="1369140"/>
            <a:ext cx="3903845" cy="466476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par>
                          <p:cTn id="16" fill="hold" nodeType="afterGroup">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nodeType="afterGroup">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500" fill="hold"/>
                                        <p:tgtEl>
                                          <p:spTgt spid="15"/>
                                        </p:tgtEl>
                                        <p:attrNameLst>
                                          <p:attrName>ppt_w</p:attrName>
                                        </p:attrNameLst>
                                      </p:cBhvr>
                                      <p:tavLst>
                                        <p:tav tm="0">
                                          <p:val>
                                            <p:fltVal val="0"/>
                                          </p:val>
                                        </p:tav>
                                        <p:tav tm="100000">
                                          <p:val>
                                            <p:strVal val="#ppt_w"/>
                                          </p:val>
                                        </p:tav>
                                      </p:tavLst>
                                    </p:anim>
                                    <p:anim calcmode="lin" valueType="num">
                                      <p:cBhvr>
                                        <p:cTn id="26" dur="500" fill="hold"/>
                                        <p:tgtEl>
                                          <p:spTgt spid="15"/>
                                        </p:tgtEl>
                                        <p:attrNameLst>
                                          <p:attrName>ppt_h</p:attrName>
                                        </p:attrNameLst>
                                      </p:cBhvr>
                                      <p:tavLst>
                                        <p:tav tm="0">
                                          <p:val>
                                            <p:fltVal val="0"/>
                                          </p:val>
                                        </p:tav>
                                        <p:tav tm="100000">
                                          <p:val>
                                            <p:strVal val="#ppt_h"/>
                                          </p:val>
                                        </p:tav>
                                      </p:tavLst>
                                    </p:anim>
                                    <p:animEffect transition="in" filter="fade">
                                      <p:cBhvr>
                                        <p:cTn id="27" dur="500"/>
                                        <p:tgtEl>
                                          <p:spTgt spid="15"/>
                                        </p:tgtEl>
                                      </p:cBhvr>
                                    </p:animEffect>
                                  </p:childTnLst>
                                </p:cTn>
                              </p:par>
                            </p:childTnLst>
                          </p:cTn>
                        </p:par>
                        <p:par>
                          <p:cTn id="28" fill="hold" nodeType="afterGroup">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animEffect transition="in" filter="fade">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1" y="658657"/>
            <a:ext cx="2646878" cy="461665"/>
          </a:xfrm>
          <a:prstGeom prst="rect">
            <a:avLst/>
          </a:prstGeom>
        </p:spPr>
        <p:txBody>
          <a:bodyPr wrap="none">
            <a:spAutoFit/>
          </a:bodyPr>
          <a:lstStyle/>
          <a:p>
            <a:r>
              <a:rPr lang="zh-CN" altLang="en-US" sz="2400" b="1" smtClean="0">
                <a:solidFill>
                  <a:srgbClr val="161B1F"/>
                </a:solidFill>
                <a:cs typeface="+mn-ea"/>
                <a:sym typeface="+mn-lt"/>
              </a:rPr>
              <a:t>校园六“不”规范</a:t>
            </a:r>
            <a:endParaRPr lang="zh-CN" altLang="en-US" sz="2400" b="1">
              <a:solidFill>
                <a:srgbClr val="161B1F"/>
              </a:solidFill>
              <a:cs typeface="+mn-ea"/>
              <a:sym typeface="+mn-lt"/>
            </a:endParaRPr>
          </a:p>
        </p:txBody>
      </p:sp>
      <p:sp>
        <p:nvSpPr>
          <p:cNvPr id="22" name="矩形 21"/>
          <p:cNvSpPr/>
          <p:nvPr/>
        </p:nvSpPr>
        <p:spPr>
          <a:xfrm>
            <a:off x="2478805" y="2016693"/>
            <a:ext cx="7106140" cy="3477875"/>
          </a:xfrm>
          <a:prstGeom prst="rect">
            <a:avLst/>
          </a:prstGeom>
        </p:spPr>
        <p:txBody>
          <a:bodyPr wrap="square">
            <a:spAutoFit/>
          </a:bodyPr>
          <a:lstStyle/>
          <a:p>
            <a:pPr algn="ctr">
              <a:lnSpc>
                <a:spcPct val="150000"/>
              </a:lnSpc>
              <a:spcBef>
                <a:spcPct val="50000"/>
              </a:spcBef>
              <a:defRPr/>
            </a:pPr>
            <a:r>
              <a:rPr lang="zh-CN" altLang="en-US" sz="4400" b="1">
                <a:solidFill>
                  <a:schemeClr val="accent1"/>
                </a:solidFill>
                <a:cs typeface="+mn-ea"/>
                <a:sym typeface="+mn-lt"/>
              </a:rPr>
              <a:t>不随地吐痰；　不损坏公物；</a:t>
            </a:r>
            <a:endParaRPr lang="en-US" altLang="zh-CN" sz="4400" b="1">
              <a:solidFill>
                <a:schemeClr val="accent1"/>
              </a:solidFill>
              <a:cs typeface="+mn-ea"/>
              <a:sym typeface="+mn-lt"/>
            </a:endParaRPr>
          </a:p>
          <a:p>
            <a:pPr algn="ctr">
              <a:lnSpc>
                <a:spcPct val="150000"/>
              </a:lnSpc>
              <a:spcBef>
                <a:spcPct val="50000"/>
              </a:spcBef>
              <a:defRPr/>
            </a:pPr>
            <a:r>
              <a:rPr lang="zh-CN" altLang="en-US" sz="4400" b="1">
                <a:solidFill>
                  <a:schemeClr val="accent1"/>
                </a:solidFill>
                <a:cs typeface="+mn-ea"/>
                <a:sym typeface="+mn-lt"/>
              </a:rPr>
              <a:t>不乱倒垃圾；　不乱停车辆；</a:t>
            </a:r>
            <a:br>
              <a:rPr lang="zh-CN" altLang="en-US" sz="4400" b="1">
                <a:solidFill>
                  <a:schemeClr val="accent1"/>
                </a:solidFill>
                <a:cs typeface="+mn-ea"/>
                <a:sym typeface="+mn-lt"/>
              </a:rPr>
            </a:br>
            <a:r>
              <a:rPr lang="zh-CN" altLang="en-US" sz="4400" b="1">
                <a:solidFill>
                  <a:schemeClr val="accent1"/>
                </a:solidFill>
                <a:cs typeface="+mn-ea"/>
                <a:sym typeface="+mn-lt"/>
              </a:rPr>
              <a:t>不挤占楼道；　不乱穿马路。 </a:t>
            </a:r>
          </a:p>
        </p:txBody>
      </p:sp>
      <p:pic>
        <p:nvPicPr>
          <p:cNvPr id="23" name="图片 2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0066408" y="4236460"/>
            <a:ext cx="1670961" cy="2274613"/>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strips(downLeft)">
                                      <p:cBhvr>
                                        <p:cTn id="7" dur="1000"/>
                                        <p:tgtEl>
                                          <p:spTgt spid="22"/>
                                        </p:tgtEl>
                                      </p:cBhvr>
                                    </p:animEffect>
                                  </p:childTnLst>
                                </p:cTn>
                              </p:par>
                              <p:par>
                                <p:cTn id="8" presetID="42" presetClass="entr" presetSubtype="0" fill="hold" nodeType="withEffect">
                                  <p:stCondLst>
                                    <p:cond delay="110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1000"/>
                                        <p:tgtEl>
                                          <p:spTgt spid="23"/>
                                        </p:tgtEl>
                                      </p:cBhvr>
                                    </p:animEffect>
                                    <p:anim calcmode="lin" valueType="num">
                                      <p:cBhvr>
                                        <p:cTn id="11" dur="1000" fill="hold"/>
                                        <p:tgtEl>
                                          <p:spTgt spid="23"/>
                                        </p:tgtEl>
                                        <p:attrNameLst>
                                          <p:attrName>ppt_x</p:attrName>
                                        </p:attrNameLst>
                                      </p:cBhvr>
                                      <p:tavLst>
                                        <p:tav tm="0">
                                          <p:val>
                                            <p:strVal val="#ppt_x"/>
                                          </p:val>
                                        </p:tav>
                                        <p:tav tm="100000">
                                          <p:val>
                                            <p:strVal val="#ppt_x"/>
                                          </p:val>
                                        </p:tav>
                                      </p:tavLst>
                                    </p:anim>
                                    <p:anim calcmode="lin" valueType="num">
                                      <p:cBhvr>
                                        <p:cTn id="12"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4" y="658657"/>
            <a:ext cx="2031325" cy="461665"/>
          </a:xfrm>
          <a:prstGeom prst="rect">
            <a:avLst/>
          </a:prstGeom>
        </p:spPr>
        <p:txBody>
          <a:bodyPr wrap="none">
            <a:spAutoFit/>
          </a:bodyPr>
          <a:lstStyle/>
          <a:p>
            <a:r>
              <a:rPr lang="zh-CN" altLang="en-US" sz="2400" b="1" smtClean="0">
                <a:solidFill>
                  <a:srgbClr val="161B1F"/>
                </a:solidFill>
                <a:cs typeface="+mn-ea"/>
                <a:sym typeface="+mn-lt"/>
              </a:rPr>
              <a:t>全体学生宣誓</a:t>
            </a:r>
            <a:endParaRPr lang="zh-CN" altLang="en-US" sz="2400" b="1">
              <a:solidFill>
                <a:srgbClr val="161B1F"/>
              </a:solidFill>
              <a:cs typeface="+mn-ea"/>
              <a:sym typeface="+mn-lt"/>
            </a:endParaRPr>
          </a:p>
        </p:txBody>
      </p:sp>
      <p:sp>
        <p:nvSpPr>
          <p:cNvPr id="6" name="文本框 5" descr="e7d195523061f1c0c7fdb8e83abb5dcf03375f2c8b662a4106267E0752567F7A4243849C9E2D773FC6511ADD776D3461389E8BB5BAFBB3C937DB9AB1E09A294486DA4CCF35679A92315A5BDF0C7F02D8DB0983A561B9AD4F9360F817F987ED6312BA78B3C26FE59D74499348EFC01217C87131E0D883B4A0A28311D4F4EF0E5123EE3175F2E8EA19"/>
          <p:cNvSpPr txBox="1"/>
          <p:nvPr/>
        </p:nvSpPr>
        <p:spPr>
          <a:xfrm>
            <a:off x="1548175" y="1978436"/>
            <a:ext cx="6292036" cy="830997"/>
          </a:xfrm>
          <a:prstGeom prst="rect">
            <a:avLst/>
          </a:prstGeom>
          <a:noFill/>
        </p:spPr>
        <p:txBody>
          <a:bodyPr wrap="square" rtlCol="0">
            <a:spAutoFit/>
          </a:bodyPr>
          <a:lstStyle/>
          <a:p>
            <a:pPr>
              <a:lnSpc>
                <a:spcPct val="150000"/>
              </a:lnSpc>
            </a:pPr>
            <a:r>
              <a:rPr lang="zh-CN" altLang="en-US" sz="3200">
                <a:cs typeface="+mn-ea"/>
                <a:sym typeface="+mn-lt"/>
              </a:rPr>
              <a:t>请举起右手，让我们一起宣誓：</a:t>
            </a:r>
          </a:p>
        </p:txBody>
      </p:sp>
      <p:sp>
        <p:nvSpPr>
          <p:cNvPr id="8" name="Rectangle 4" descr="e7d195523061f1c0c7fdb8e83abb5dcf03375f2c8b662a4106267E0752567F7A4243849C9E2D773FC6511ADD776D3461389E8BB5BAFBB3C937DB9AB1E09A294486DA4CCF35679A92315A5BDF0C7F02D8DB0983A561B9AD4F9360F817F987ED6312BA78B3C26FE59D74499348EFC01217C87131E0D883B4A0A28311D4F4EF0E5123EE3175F2E8EA19"/>
          <p:cNvSpPr/>
          <p:nvPr/>
        </p:nvSpPr>
        <p:spPr>
          <a:xfrm>
            <a:off x="1548175" y="3368634"/>
            <a:ext cx="5011652" cy="2031325"/>
          </a:xfrm>
          <a:prstGeom prst="rect">
            <a:avLst/>
          </a:prstGeom>
        </p:spPr>
        <p:txBody>
          <a:bodyPr wrap="square">
            <a:spAutoFit/>
          </a:bodyPr>
          <a:lstStyle/>
          <a:p>
            <a:pPr>
              <a:lnSpc>
                <a:spcPct val="150000"/>
              </a:lnSpc>
            </a:pPr>
            <a:r>
              <a:rPr lang="zh-CN" altLang="en-US" sz="2800" b="1">
                <a:solidFill>
                  <a:schemeClr val="accent1"/>
                </a:solidFill>
                <a:cs typeface="+mn-ea"/>
                <a:sym typeface="+mn-lt"/>
              </a:rPr>
              <a:t>向不文明、不和谐、不友爱、不卫生现象宣战</a:t>
            </a:r>
            <a:r>
              <a:rPr lang="zh-CN" altLang="en-US" sz="2800" b="1" smtClean="0">
                <a:solidFill>
                  <a:schemeClr val="accent1"/>
                </a:solidFill>
                <a:cs typeface="+mn-ea"/>
                <a:sym typeface="+mn-lt"/>
              </a:rPr>
              <a:t>，</a:t>
            </a:r>
          </a:p>
          <a:p>
            <a:pPr>
              <a:lnSpc>
                <a:spcPct val="150000"/>
              </a:lnSpc>
            </a:pPr>
            <a:r>
              <a:rPr lang="zh-CN" altLang="en-US" sz="2800" b="1" smtClean="0">
                <a:solidFill>
                  <a:schemeClr val="accent1"/>
                </a:solidFill>
                <a:cs typeface="+mn-ea"/>
                <a:sym typeface="+mn-lt"/>
              </a:rPr>
              <a:t>争做文明学生，创建和谐校园！</a:t>
            </a:r>
            <a:endParaRPr lang="zh-CN" altLang="en-US" sz="2800" b="1">
              <a:solidFill>
                <a:schemeClr val="accent1"/>
              </a:solidFill>
              <a:cs typeface="+mn-ea"/>
              <a:sym typeface="+mn-lt"/>
            </a:endParaRPr>
          </a:p>
        </p:txBody>
      </p:sp>
      <p:pic>
        <p:nvPicPr>
          <p:cNvPr id="10" name="图片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0575" y="3015556"/>
            <a:ext cx="3498924" cy="384244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0" y="183"/>
            <a:ext cx="12192000" cy="6857637"/>
          </a:xfrm>
          <a:prstGeom prst="rect">
            <a:avLst/>
          </a:prstGeom>
        </p:spPr>
      </p:pic>
      <p:sp>
        <p:nvSpPr>
          <p:cNvPr id="6" name="文本框 1"/>
          <p:cNvSpPr txBox="1"/>
          <p:nvPr>
            <p:custDataLst>
              <p:tags r:id="rId1"/>
            </p:custDataLst>
          </p:nvPr>
        </p:nvSpPr>
        <p:spPr>
          <a:xfrm>
            <a:off x="1776709" y="1409158"/>
            <a:ext cx="3076784" cy="1015663"/>
          </a:xfrm>
          <a:prstGeom prst="rect">
            <a:avLst/>
          </a:prstGeom>
          <a:noFill/>
        </p:spPr>
        <p:txBody>
          <a:bodyPr vert="horz" wrap="square" lIns="0" tIns="0" rIns="0" bIns="0" rtlCol="0" anchor="ctr" anchorCtr="0">
            <a:spAutoFit/>
          </a:bodyPr>
          <a:lstStyle/>
          <a:p>
            <a:pPr algn="ctr"/>
            <a:r>
              <a:rPr lang="zh-CN" altLang="en-US" sz="6600" b="1" smtClean="0">
                <a:cs typeface="+mn-ea"/>
                <a:sym typeface="+mn-lt"/>
              </a:rPr>
              <a:t>目 录</a:t>
            </a:r>
            <a:endParaRPr lang="zh-CN" altLang="en-US" sz="6600" b="1">
              <a:cs typeface="+mn-ea"/>
              <a:sym typeface="+mn-lt"/>
            </a:endParaRPr>
          </a:p>
        </p:txBody>
      </p:sp>
      <p:sp>
        <p:nvSpPr>
          <p:cNvPr id="7" name="文本框 2"/>
          <p:cNvSpPr txBox="1"/>
          <p:nvPr>
            <p:custDataLst>
              <p:tags r:id="rId2"/>
            </p:custDataLst>
          </p:nvPr>
        </p:nvSpPr>
        <p:spPr>
          <a:xfrm>
            <a:off x="1776710" y="2538309"/>
            <a:ext cx="3297916" cy="492443"/>
          </a:xfrm>
          <a:prstGeom prst="rect">
            <a:avLst/>
          </a:prstGeom>
          <a:noFill/>
        </p:spPr>
        <p:txBody>
          <a:bodyPr wrap="square" lIns="0" tIns="0" rIns="0" bIns="0">
            <a:spAutoFit/>
          </a:bodyPr>
          <a:lstStyle/>
          <a:p>
            <a:pPr algn="ctr">
              <a:defRPr/>
            </a:pPr>
            <a:r>
              <a:rPr lang="en-US" altLang="zh-CN" sz="3200" b="1">
                <a:cs typeface="+mn-ea"/>
                <a:sym typeface="+mn-lt"/>
              </a:rPr>
              <a:t>CONTENTS</a:t>
            </a:r>
            <a:endParaRPr lang="zh-CN" altLang="en-US" sz="3200" b="1">
              <a:cs typeface="+mn-ea"/>
              <a:sym typeface="+mn-lt"/>
            </a:endParaRPr>
          </a:p>
        </p:txBody>
      </p:sp>
      <p:sp>
        <p:nvSpPr>
          <p:cNvPr id="8" name="文本框 1"/>
          <p:cNvSpPr/>
          <p:nvPr>
            <p:custDataLst>
              <p:tags r:id="rId3"/>
            </p:custDataLst>
          </p:nvPr>
        </p:nvSpPr>
        <p:spPr>
          <a:xfrm>
            <a:off x="6438629" y="1349343"/>
            <a:ext cx="941139" cy="941138"/>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3200" b="1">
                <a:solidFill>
                  <a:schemeClr val="bg1"/>
                </a:solidFill>
                <a:cs typeface="+mn-ea"/>
                <a:sym typeface="+mn-lt"/>
              </a:rPr>
              <a:t>1</a:t>
            </a:r>
            <a:endParaRPr lang="zh-CN" altLang="en-US" sz="3200" b="1">
              <a:solidFill>
                <a:schemeClr val="bg1"/>
              </a:solidFill>
              <a:cs typeface="+mn-ea"/>
              <a:sym typeface="+mn-lt"/>
            </a:endParaRPr>
          </a:p>
        </p:txBody>
      </p:sp>
      <p:sp>
        <p:nvSpPr>
          <p:cNvPr id="9" name="文本框 1"/>
          <p:cNvSpPr/>
          <p:nvPr>
            <p:custDataLst>
              <p:tags r:id="rId4"/>
            </p:custDataLst>
          </p:nvPr>
        </p:nvSpPr>
        <p:spPr>
          <a:xfrm>
            <a:off x="7549936" y="1573690"/>
            <a:ext cx="3118064" cy="49244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3200" b="1" smtClean="0">
                <a:solidFill>
                  <a:schemeClr val="tx1"/>
                </a:solidFill>
                <a:cs typeface="+mn-ea"/>
                <a:sym typeface="+mn-lt"/>
              </a:rPr>
              <a:t>什么是文明礼仪</a:t>
            </a:r>
            <a:endParaRPr lang="zh-CN" altLang="en-US" sz="3200" b="1">
              <a:solidFill>
                <a:schemeClr val="tx1"/>
              </a:solidFill>
              <a:cs typeface="+mn-ea"/>
              <a:sym typeface="+mn-lt"/>
            </a:endParaRPr>
          </a:p>
        </p:txBody>
      </p:sp>
      <p:sp>
        <p:nvSpPr>
          <p:cNvPr id="10" name="文本框 2"/>
          <p:cNvSpPr/>
          <p:nvPr>
            <p:custDataLst>
              <p:tags r:id="rId5"/>
            </p:custDataLst>
          </p:nvPr>
        </p:nvSpPr>
        <p:spPr>
          <a:xfrm>
            <a:off x="6438629" y="2560357"/>
            <a:ext cx="941139" cy="941138"/>
          </a:xfrm>
          <a:prstGeom prst="ellipse">
            <a:avLst/>
          </a:prstGeom>
          <a:solidFill>
            <a:schemeClr val="accent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3200" b="1">
                <a:solidFill>
                  <a:schemeClr val="bg1"/>
                </a:solidFill>
                <a:cs typeface="+mn-ea"/>
                <a:sym typeface="+mn-lt"/>
              </a:rPr>
              <a:t>2</a:t>
            </a:r>
            <a:endParaRPr lang="zh-CN" altLang="en-US" sz="3200" b="1">
              <a:solidFill>
                <a:schemeClr val="bg1"/>
              </a:solidFill>
              <a:cs typeface="+mn-ea"/>
              <a:sym typeface="+mn-lt"/>
            </a:endParaRPr>
          </a:p>
        </p:txBody>
      </p:sp>
      <p:sp>
        <p:nvSpPr>
          <p:cNvPr id="11" name="文本框 2"/>
          <p:cNvSpPr/>
          <p:nvPr>
            <p:custDataLst>
              <p:tags r:id="rId6"/>
            </p:custDataLst>
          </p:nvPr>
        </p:nvSpPr>
        <p:spPr>
          <a:xfrm>
            <a:off x="7549936" y="2784531"/>
            <a:ext cx="3118064" cy="49244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3200" b="1" smtClean="0">
                <a:solidFill>
                  <a:schemeClr val="tx1"/>
                </a:solidFill>
                <a:cs typeface="+mn-ea"/>
                <a:sym typeface="+mn-lt"/>
              </a:rPr>
              <a:t>校园礼仪</a:t>
            </a:r>
            <a:endParaRPr lang="zh-CN" altLang="en-US" sz="3200" b="1">
              <a:solidFill>
                <a:schemeClr val="tx1"/>
              </a:solidFill>
              <a:cs typeface="+mn-ea"/>
              <a:sym typeface="+mn-lt"/>
            </a:endParaRPr>
          </a:p>
        </p:txBody>
      </p:sp>
      <p:sp>
        <p:nvSpPr>
          <p:cNvPr id="12" name="文本框 3"/>
          <p:cNvSpPr/>
          <p:nvPr>
            <p:custDataLst>
              <p:tags r:id="rId7"/>
            </p:custDataLst>
          </p:nvPr>
        </p:nvSpPr>
        <p:spPr>
          <a:xfrm>
            <a:off x="6438629" y="3771370"/>
            <a:ext cx="941139" cy="941138"/>
          </a:xfrm>
          <a:prstGeom prst="ellipse">
            <a:avLst/>
          </a:prstGeom>
          <a:solidFill>
            <a:schemeClr val="accent3"/>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3200" b="1">
                <a:solidFill>
                  <a:schemeClr val="bg1"/>
                </a:solidFill>
                <a:cs typeface="+mn-ea"/>
                <a:sym typeface="+mn-lt"/>
              </a:rPr>
              <a:t>3</a:t>
            </a:r>
            <a:endParaRPr lang="zh-CN" altLang="en-US" sz="3200" b="1">
              <a:solidFill>
                <a:schemeClr val="bg1"/>
              </a:solidFill>
              <a:cs typeface="+mn-ea"/>
              <a:sym typeface="+mn-lt"/>
            </a:endParaRPr>
          </a:p>
        </p:txBody>
      </p:sp>
      <p:sp>
        <p:nvSpPr>
          <p:cNvPr id="13" name="文本框 3"/>
          <p:cNvSpPr/>
          <p:nvPr>
            <p:custDataLst>
              <p:tags r:id="rId8"/>
            </p:custDataLst>
          </p:nvPr>
        </p:nvSpPr>
        <p:spPr>
          <a:xfrm>
            <a:off x="7549936" y="3995370"/>
            <a:ext cx="3118064" cy="49244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3200" b="1" smtClean="0">
                <a:solidFill>
                  <a:schemeClr val="tx1"/>
                </a:solidFill>
                <a:cs typeface="+mn-ea"/>
                <a:sym typeface="+mn-lt"/>
              </a:rPr>
              <a:t>校园文明规范</a:t>
            </a:r>
            <a:endParaRPr lang="zh-CN" altLang="en-US" sz="3200" b="1">
              <a:solidFill>
                <a:schemeClr val="tx1"/>
              </a:solidFill>
              <a:cs typeface="+mn-ea"/>
              <a:sym typeface="+mn-lt"/>
            </a:endParaRPr>
          </a:p>
        </p:txBody>
      </p:sp>
      <p:sp>
        <p:nvSpPr>
          <p:cNvPr id="14" name="文本框 3"/>
          <p:cNvSpPr/>
          <p:nvPr>
            <p:custDataLst>
              <p:tags r:id="rId9"/>
            </p:custDataLst>
          </p:nvPr>
        </p:nvSpPr>
        <p:spPr>
          <a:xfrm>
            <a:off x="6438629" y="4982383"/>
            <a:ext cx="941139" cy="941138"/>
          </a:xfrm>
          <a:prstGeom prst="ellipse">
            <a:avLst/>
          </a:prstGeom>
          <a:solidFill>
            <a:schemeClr val="accent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3200" b="1" smtClean="0">
                <a:solidFill>
                  <a:schemeClr val="bg1"/>
                </a:solidFill>
                <a:cs typeface="+mn-ea"/>
                <a:sym typeface="+mn-lt"/>
              </a:rPr>
              <a:t>4</a:t>
            </a:r>
            <a:endParaRPr lang="zh-CN" altLang="en-US" sz="3200" b="1">
              <a:solidFill>
                <a:schemeClr val="bg1"/>
              </a:solidFill>
              <a:cs typeface="+mn-ea"/>
              <a:sym typeface="+mn-lt"/>
            </a:endParaRPr>
          </a:p>
        </p:txBody>
      </p:sp>
      <p:sp>
        <p:nvSpPr>
          <p:cNvPr id="15" name="文本框 3"/>
          <p:cNvSpPr/>
          <p:nvPr>
            <p:custDataLst>
              <p:tags r:id="rId10"/>
            </p:custDataLst>
          </p:nvPr>
        </p:nvSpPr>
        <p:spPr>
          <a:xfrm>
            <a:off x="7549936" y="5184336"/>
            <a:ext cx="3118064" cy="49244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3200" b="1" smtClean="0">
                <a:solidFill>
                  <a:schemeClr val="tx1"/>
                </a:solidFill>
                <a:cs typeface="+mn-ea"/>
                <a:sym typeface="+mn-lt"/>
              </a:rPr>
              <a:t>校园不文明行为</a:t>
            </a:r>
            <a:endParaRPr lang="zh-CN" altLang="en-US" sz="3200" b="1">
              <a:solidFill>
                <a:schemeClr val="tx1"/>
              </a:solidFill>
              <a:cs typeface="+mn-ea"/>
              <a:sym typeface="+mn-lt"/>
            </a:endParaRPr>
          </a:p>
        </p:txBody>
      </p:sp>
      <p:pic>
        <p:nvPicPr>
          <p:cNvPr id="40" name="图片 39"/>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a:xfrm>
            <a:off x="0" y="6282300"/>
            <a:ext cx="12192000" cy="590032"/>
          </a:xfrm>
          <a:prstGeom prst="rect">
            <a:avLst/>
          </a:prstGeom>
        </p:spPr>
      </p:pic>
      <p:pic>
        <p:nvPicPr>
          <p:cNvPr id="5" name="图片 4" descr="28009307-1"/>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302600" y="4136572"/>
            <a:ext cx="4029249" cy="2735943"/>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3535680"/>
            <a:ext cx="12192000" cy="3322320"/>
          </a:xfrm>
          <a:prstGeom prst="rect">
            <a:avLst/>
          </a:prstGeom>
        </p:spPr>
      </p:pic>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3" y="658657"/>
            <a:ext cx="1107996" cy="461665"/>
          </a:xfrm>
          <a:prstGeom prst="rect">
            <a:avLst/>
          </a:prstGeom>
        </p:spPr>
        <p:txBody>
          <a:bodyPr wrap="none">
            <a:spAutoFit/>
          </a:bodyPr>
          <a:lstStyle/>
          <a:p>
            <a:r>
              <a:rPr lang="zh-CN" altLang="en-US" sz="2400" b="1" smtClean="0">
                <a:solidFill>
                  <a:srgbClr val="161B1F"/>
                </a:solidFill>
                <a:cs typeface="+mn-ea"/>
                <a:sym typeface="+mn-lt"/>
              </a:rPr>
              <a:t>结束语</a:t>
            </a:r>
            <a:endParaRPr lang="zh-CN" altLang="en-US" sz="2400" b="1">
              <a:solidFill>
                <a:srgbClr val="161B1F"/>
              </a:solidFill>
              <a:cs typeface="+mn-ea"/>
              <a:sym typeface="+mn-lt"/>
            </a:endParaRPr>
          </a:p>
        </p:txBody>
      </p:sp>
      <p:sp>
        <p:nvSpPr>
          <p:cNvPr id="2" name="矩形 1"/>
          <p:cNvSpPr/>
          <p:nvPr/>
        </p:nvSpPr>
        <p:spPr>
          <a:xfrm>
            <a:off x="2369378" y="1541785"/>
            <a:ext cx="7765775" cy="2400657"/>
          </a:xfrm>
          <a:prstGeom prst="rect">
            <a:avLst/>
          </a:prstGeom>
        </p:spPr>
        <p:txBody>
          <a:bodyPr wrap="square">
            <a:spAutoFit/>
          </a:bodyPr>
          <a:lstStyle/>
          <a:p>
            <a:pPr>
              <a:lnSpc>
                <a:spcPct val="150000"/>
              </a:lnSpc>
            </a:pPr>
            <a:r>
              <a:rPr lang="zh-CN" altLang="zh-CN" sz="2000" dirty="0" smtClean="0">
                <a:solidFill>
                  <a:srgbClr val="161B1F"/>
                </a:solidFill>
                <a:latin typeface="+mn-lt"/>
                <a:ea typeface="+mn-ea"/>
                <a:cs typeface="+mn-ea"/>
                <a:sym typeface="+mn-lt"/>
              </a:rPr>
              <a:t>文明礼仪，不仅是个人素质、教养的体现，也是个人道德和社会公德的体现。中国，是有5000年历史的礼仪之邦，古有“</a:t>
            </a:r>
            <a:r>
              <a:rPr lang="zh-CN" altLang="en-US" sz="2000" dirty="0" smtClean="0">
                <a:latin typeface="+mn-lt"/>
                <a:ea typeface="+mn-ea"/>
                <a:cs typeface="+mn-ea"/>
                <a:sym typeface="+mn-lt"/>
              </a:rPr>
              <a:t>孔融让梨“</a:t>
            </a:r>
            <a:r>
              <a:rPr lang="zh-CN" altLang="zh-CN" sz="2000" dirty="0" smtClean="0">
                <a:solidFill>
                  <a:srgbClr val="161B1F"/>
                </a:solidFill>
                <a:latin typeface="+mn-lt"/>
                <a:ea typeface="+mn-ea"/>
                <a:cs typeface="+mn-ea"/>
                <a:sym typeface="+mn-lt"/>
              </a:rPr>
              <a:t>，今有“尊老爱幼”，希望大家踊跃参与，构建文明中国。</a:t>
            </a:r>
            <a:br>
              <a:rPr lang="zh-CN" altLang="zh-CN" sz="2000" dirty="0" smtClean="0">
                <a:solidFill>
                  <a:srgbClr val="161B1F"/>
                </a:solidFill>
                <a:latin typeface="+mn-lt"/>
                <a:ea typeface="+mn-ea"/>
                <a:cs typeface="+mn-ea"/>
                <a:sym typeface="+mn-lt"/>
              </a:rPr>
            </a:br>
            <a:r>
              <a:rPr lang="zh-CN" altLang="zh-CN" sz="2000" dirty="0" smtClean="0">
                <a:solidFill>
                  <a:srgbClr val="161B1F"/>
                </a:solidFill>
                <a:latin typeface="+mn-lt"/>
                <a:ea typeface="+mn-ea"/>
                <a:cs typeface="+mn-ea"/>
                <a:sym typeface="+mn-lt"/>
              </a:rPr>
              <a:t>文明的习惯，如果做得人多了，就会了一种风俗。希望大家在日后的日子里，文明礼貌，让礼仪之邦天下闻名</a:t>
            </a:r>
            <a:r>
              <a:rPr lang="zh-CN" altLang="en-US" sz="2000" dirty="0" smtClean="0">
                <a:solidFill>
                  <a:srgbClr val="161B1F"/>
                </a:solidFill>
                <a:latin typeface="+mn-lt"/>
                <a:ea typeface="+mn-ea"/>
                <a:cs typeface="+mn-ea"/>
                <a:sym typeface="+mn-lt"/>
              </a:rPr>
              <a:t>！</a:t>
            </a:r>
            <a:endParaRPr lang="zh-CN" altLang="en-US" sz="2000" dirty="0">
              <a:solidFill>
                <a:srgbClr val="161B1F"/>
              </a:solidFill>
              <a:latin typeface="+mn-lt"/>
              <a:ea typeface="+mn-ea"/>
              <a:cs typeface="+mn-ea"/>
              <a:sym typeface="+mn-lt"/>
            </a:endParaRPr>
          </a:p>
        </p:txBody>
      </p:sp>
      <p:pic>
        <p:nvPicPr>
          <p:cNvPr id="11" name="图片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23165" y="4259659"/>
            <a:ext cx="3426923" cy="2311605"/>
          </a:xfrm>
          <a:prstGeom prst="rect">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09580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83"/>
            <a:ext cx="12192000" cy="6857637"/>
          </a:xfrm>
          <a:prstGeom prst="rect">
            <a:avLst/>
          </a:prstGeom>
        </p:spPr>
      </p:pic>
      <p:sp>
        <p:nvSpPr>
          <p:cNvPr id="16" name="文本框"/>
          <p:cNvSpPr/>
          <p:nvPr>
            <p:custDataLst>
              <p:tags r:id="rId1"/>
            </p:custDataLst>
          </p:nvPr>
        </p:nvSpPr>
        <p:spPr>
          <a:xfrm>
            <a:off x="5119075" y="1369387"/>
            <a:ext cx="1953852" cy="1953852"/>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6000" b="1">
                <a:solidFill>
                  <a:schemeClr val="bg1"/>
                </a:solidFill>
                <a:cs typeface="+mn-ea"/>
                <a:sym typeface="+mn-lt"/>
              </a:rPr>
              <a:t>1</a:t>
            </a:r>
            <a:endParaRPr lang="zh-CN" altLang="en-US" sz="6000" b="1">
              <a:solidFill>
                <a:schemeClr val="bg1"/>
              </a:solidFill>
              <a:cs typeface="+mn-ea"/>
              <a:sym typeface="+mn-lt"/>
            </a:endParaRPr>
          </a:p>
        </p:txBody>
      </p:sp>
      <p:sp>
        <p:nvSpPr>
          <p:cNvPr id="17" name="文本框"/>
          <p:cNvSpPr/>
          <p:nvPr>
            <p:custDataLst>
              <p:tags r:id="rId2"/>
            </p:custDataLst>
          </p:nvPr>
        </p:nvSpPr>
        <p:spPr>
          <a:xfrm>
            <a:off x="3448987" y="3501700"/>
            <a:ext cx="5294027" cy="73866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4800" b="1" dirty="0" smtClean="0">
                <a:solidFill>
                  <a:schemeClr val="tx1"/>
                </a:solidFill>
                <a:latin typeface="+mn-lt"/>
                <a:ea typeface="+mn-ea"/>
                <a:cs typeface="+mn-ea"/>
                <a:sym typeface="+mn-lt"/>
              </a:rPr>
              <a:t>什么是文明礼仪</a:t>
            </a:r>
            <a:endParaRPr lang="zh-CN" altLang="en-US" sz="4800" b="1" dirty="0">
              <a:solidFill>
                <a:schemeClr val="tx1"/>
              </a:solidFill>
              <a:latin typeface="+mn-lt"/>
              <a:ea typeface="+mn-ea"/>
              <a:cs typeface="+mn-ea"/>
              <a:sym typeface="+mn-lt"/>
            </a:endParaRPr>
          </a:p>
        </p:txBody>
      </p:sp>
      <p:grpSp>
        <p:nvGrpSpPr>
          <p:cNvPr id="30" name="组合 29"/>
          <p:cNvGrpSpPr/>
          <p:nvPr/>
        </p:nvGrpSpPr>
        <p:grpSpPr>
          <a:xfrm>
            <a:off x="-1" y="5711127"/>
            <a:ext cx="12192001" cy="1161207"/>
            <a:chOff x="-1" y="5711125"/>
            <a:chExt cx="12192001" cy="1161207"/>
          </a:xfrm>
        </p:grpSpPr>
        <p:grpSp>
          <p:nvGrpSpPr>
            <p:cNvPr id="3" name="组合 2"/>
            <p:cNvGrpSpPr/>
            <p:nvPr/>
          </p:nvGrpSpPr>
          <p:grpSpPr>
            <a:xfrm>
              <a:off x="-1" y="5711125"/>
              <a:ext cx="12192001" cy="890362"/>
              <a:chOff x="-1" y="5711125"/>
              <a:chExt cx="12192001" cy="890362"/>
            </a:xfrm>
          </p:grpSpPr>
          <p:pic>
            <p:nvPicPr>
              <p:cNvPr id="28" name="图片 27"/>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1" y="5711125"/>
                <a:ext cx="4105707" cy="890362"/>
              </a:xfrm>
              <a:prstGeom prst="rect">
                <a:avLst/>
              </a:prstGeom>
            </p:spPr>
          </p:pic>
          <p:pic>
            <p:nvPicPr>
              <p:cNvPr id="29" name="图片 2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980586" y="5711125"/>
                <a:ext cx="8211414" cy="890362"/>
              </a:xfrm>
              <a:prstGeom prst="rect">
                <a:avLst/>
              </a:prstGeom>
            </p:spPr>
          </p:pic>
        </p:grpSp>
        <p:pic>
          <p:nvPicPr>
            <p:cNvPr id="27" name="图片 2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0" y="6282300"/>
              <a:ext cx="12192000" cy="590032"/>
            </a:xfrm>
            <a:prstGeom prst="rect">
              <a:avLst/>
            </a:prstGeom>
          </p:spPr>
        </p:pic>
      </p:grpSp>
      <p:sp>
        <p:nvSpPr>
          <p:cNvPr id="31" name="矩形 30"/>
          <p:cNvSpPr/>
          <p:nvPr/>
        </p:nvSpPr>
        <p:spPr>
          <a:xfrm>
            <a:off x="3949722" y="4363710"/>
            <a:ext cx="4292557" cy="1061829"/>
          </a:xfrm>
          <a:prstGeom prst="rect">
            <a:avLst/>
          </a:prstGeom>
        </p:spPr>
        <p:txBody>
          <a:bodyPr wrap="square">
            <a:spAutoFit/>
          </a:bodyPr>
          <a:lstStyle/>
          <a:p>
            <a:pPr algn="ctr">
              <a:lnSpc>
                <a:spcPct val="150000"/>
              </a:lnSpc>
            </a:pPr>
            <a:r>
              <a:rPr lang="zh-CN" altLang="en-US" sz="1400" i="0" smtClean="0">
                <a:effectLst/>
                <a:latin typeface="Arial" panose="020B0604020202020204" pitchFamily="34" charset="0"/>
              </a:rPr>
              <a:t>中华民族传统美德，是指中国五千年历史流传下来，具有影响，可以继承，并得到不断创新发展，有益于下代的优秀道德遗产。</a:t>
            </a:r>
            <a:endParaRPr lang="zh-CN" altLang="en-US" sz="140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圆角矩形 21"/>
          <p:cNvSpPr/>
          <p:nvPr/>
        </p:nvSpPr>
        <p:spPr>
          <a:xfrm>
            <a:off x="5453698" y="4593243"/>
            <a:ext cx="5466095" cy="114370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5453698" y="3109797"/>
            <a:ext cx="5466095" cy="114370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4" y="658657"/>
            <a:ext cx="1723549" cy="461665"/>
          </a:xfrm>
          <a:prstGeom prst="rect">
            <a:avLst/>
          </a:prstGeom>
        </p:spPr>
        <p:txBody>
          <a:bodyPr wrap="none">
            <a:spAutoFit/>
          </a:bodyPr>
          <a:lstStyle/>
          <a:p>
            <a:r>
              <a:rPr lang="zh-CN" altLang="en-US" sz="2400" b="1" smtClean="0">
                <a:solidFill>
                  <a:srgbClr val="161B1F"/>
                </a:solidFill>
                <a:cs typeface="+mn-ea"/>
                <a:sym typeface="+mn-lt"/>
              </a:rPr>
              <a:t>文明的概念</a:t>
            </a:r>
            <a:endParaRPr lang="en-US" altLang="zh-CN" sz="2400" b="1">
              <a:solidFill>
                <a:srgbClr val="161B1F"/>
              </a:solidFill>
              <a:cs typeface="+mn-ea"/>
              <a:sym typeface="+mn-lt"/>
            </a:endParaRPr>
          </a:p>
        </p:txBody>
      </p:sp>
      <p:sp>
        <p:nvSpPr>
          <p:cNvPr id="10" name="文本框 9"/>
          <p:cNvSpPr txBox="1"/>
          <p:nvPr/>
        </p:nvSpPr>
        <p:spPr bwMode="auto">
          <a:xfrm>
            <a:off x="1261383" y="1733349"/>
            <a:ext cx="9777680" cy="1015663"/>
          </a:xfrm>
          <a:prstGeom prst="rect">
            <a:avLst/>
          </a:prstGeom>
          <a:noFill/>
        </p:spPr>
        <p:txBody>
          <a:bodyPr wrap="square">
            <a:spAutoFit/>
          </a:bodyPr>
          <a:lstStyle/>
          <a:p>
            <a:pPr>
              <a:lnSpc>
                <a:spcPct val="150000"/>
              </a:lnSpc>
              <a:defRPr/>
            </a:pPr>
            <a:r>
              <a:rPr lang="zh-CN" altLang="en-US" sz="2000" dirty="0" smtClean="0">
                <a:ln w="18415" cmpd="sng">
                  <a:noFill/>
                  <a:prstDash val="solid"/>
                </a:ln>
                <a:cs typeface="+mn-ea"/>
                <a:sym typeface="+mn-lt"/>
              </a:rPr>
              <a:t>       文明</a:t>
            </a:r>
            <a:r>
              <a:rPr lang="zh-CN" altLang="en-US" sz="2000" dirty="0">
                <a:ln w="18415" cmpd="sng">
                  <a:noFill/>
                  <a:prstDash val="solid"/>
                </a:ln>
                <a:cs typeface="+mn-ea"/>
                <a:sym typeface="+mn-lt"/>
              </a:rPr>
              <a:t>指一种社会进步状态，是人类在认识世界和改造世界的过程中所逐步形成的思想观念以及不断进化的人类本性的具体体现。</a:t>
            </a:r>
          </a:p>
        </p:txBody>
      </p:sp>
      <p:sp>
        <p:nvSpPr>
          <p:cNvPr id="11" name="文本框 10"/>
          <p:cNvSpPr txBox="1"/>
          <p:nvPr/>
        </p:nvSpPr>
        <p:spPr bwMode="auto">
          <a:xfrm>
            <a:off x="5625975" y="3352945"/>
            <a:ext cx="5161295" cy="707886"/>
          </a:xfrm>
          <a:prstGeom prst="rect">
            <a:avLst/>
          </a:prstGeom>
          <a:noFill/>
        </p:spPr>
        <p:txBody>
          <a:bodyPr wrap="square">
            <a:spAutoFit/>
          </a:bodyPr>
          <a:lstStyle/>
          <a:p>
            <a:pPr>
              <a:defRPr/>
            </a:pPr>
            <a:r>
              <a:rPr lang="zh-CN" altLang="en-US" sz="2000" dirty="0">
                <a:ln w="18415" cmpd="sng">
                  <a:noFill/>
                  <a:prstDash val="solid"/>
                </a:ln>
                <a:solidFill>
                  <a:schemeClr val="bg1"/>
                </a:solidFill>
                <a:cs typeface="+mn-ea"/>
                <a:sym typeface="+mn-lt"/>
              </a:rPr>
              <a:t>它与“野蛮”一词相对立。文明与文化这两个词汇有含义相近的地方，也有不同。</a:t>
            </a:r>
          </a:p>
        </p:txBody>
      </p:sp>
      <p:sp>
        <p:nvSpPr>
          <p:cNvPr id="12" name="文本框 11"/>
          <p:cNvSpPr txBox="1"/>
          <p:nvPr/>
        </p:nvSpPr>
        <p:spPr bwMode="auto">
          <a:xfrm>
            <a:off x="5625719" y="4843731"/>
            <a:ext cx="5267568" cy="707886"/>
          </a:xfrm>
          <a:prstGeom prst="rect">
            <a:avLst/>
          </a:prstGeom>
          <a:noFill/>
        </p:spPr>
        <p:txBody>
          <a:bodyPr wrap="square">
            <a:spAutoFit/>
          </a:bodyPr>
          <a:lstStyle/>
          <a:p>
            <a:pPr>
              <a:defRPr/>
            </a:pPr>
            <a:r>
              <a:rPr lang="zh-CN" altLang="en-US" sz="2000" dirty="0">
                <a:ln w="18415" cmpd="sng">
                  <a:noFill/>
                  <a:prstDash val="solid"/>
                </a:ln>
                <a:solidFill>
                  <a:schemeClr val="bg1"/>
                </a:solidFill>
                <a:cs typeface="+mn-ea"/>
                <a:sym typeface="+mn-lt"/>
              </a:rPr>
              <a:t>文化指一种存在方式</a:t>
            </a:r>
            <a:r>
              <a:rPr lang="en-US" altLang="zh-CN" sz="2000" dirty="0">
                <a:ln w="18415" cmpd="sng">
                  <a:noFill/>
                  <a:prstDash val="solid"/>
                </a:ln>
                <a:solidFill>
                  <a:schemeClr val="bg1"/>
                </a:solidFill>
                <a:cs typeface="+mn-ea"/>
                <a:sym typeface="+mn-lt"/>
              </a:rPr>
              <a:t>,</a:t>
            </a:r>
            <a:r>
              <a:rPr lang="zh-CN" altLang="en-US" sz="2000" dirty="0">
                <a:ln w="18415" cmpd="sng">
                  <a:noFill/>
                  <a:prstDash val="solid"/>
                </a:ln>
                <a:solidFill>
                  <a:schemeClr val="bg1"/>
                </a:solidFill>
                <a:cs typeface="+mn-ea"/>
                <a:sym typeface="+mn-lt"/>
              </a:rPr>
              <a:t>有文化意味着某种文明，但是没有文化并不意味“野蛮”</a:t>
            </a:r>
            <a:r>
              <a:rPr lang="zh-CN" altLang="en-US" sz="2000" dirty="0" smtClean="0">
                <a:ln w="18415" cmpd="sng">
                  <a:noFill/>
                  <a:prstDash val="solid"/>
                </a:ln>
                <a:solidFill>
                  <a:schemeClr val="bg1"/>
                </a:solidFill>
                <a:cs typeface="+mn-ea"/>
                <a:sym typeface="+mn-lt"/>
              </a:rPr>
              <a:t>。</a:t>
            </a:r>
            <a:endParaRPr lang="zh-CN" altLang="en-US" sz="2000" dirty="0">
              <a:ln w="18415" cmpd="sng">
                <a:noFill/>
                <a:prstDash val="solid"/>
              </a:ln>
              <a:solidFill>
                <a:schemeClr val="bg1"/>
              </a:solidFill>
              <a:cs typeface="+mn-ea"/>
              <a:sym typeface="+mn-lt"/>
            </a:endParaRP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61384" y="3109797"/>
            <a:ext cx="3954769" cy="2667660"/>
          </a:xfrm>
          <a:prstGeom prst="rect">
            <a:avLst/>
          </a:prstGeom>
        </p:spPr>
      </p:pic>
      <p:sp>
        <p:nvSpPr>
          <p:cNvPr id="2" name="文本框 1"/>
          <p:cNvSpPr txBox="1"/>
          <p:nvPr/>
        </p:nvSpPr>
        <p:spPr>
          <a:xfrm>
            <a:off x="4128117" y="870012"/>
            <a:ext cx="1497602" cy="215444"/>
          </a:xfrm>
          <a:prstGeom prst="rect">
            <a:avLst/>
          </a:prstGeom>
          <a:noFill/>
        </p:spPr>
        <p:txBody>
          <a:bodyPr wrap="square" rtlCol="0">
            <a:spAutoFit/>
          </a:bodyPr>
          <a:lstStyle/>
          <a:p>
            <a:r>
              <a:rPr lang="en-US" altLang="zh-CN" sz="800" dirty="0">
                <a:solidFill>
                  <a:srgbClr val="F9FCFC"/>
                </a:solidFill>
              </a:rPr>
              <a:t>https://www.ypppt.com/</a:t>
            </a:r>
            <a:endParaRPr lang="zh-CN" altLang="en-US" sz="800" dirty="0">
              <a:solidFill>
                <a:srgbClr val="F9FCF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50"/>
                                        <p:tgtEl>
                                          <p:spTgt spid="10"/>
                                        </p:tgtEl>
                                      </p:cBhvr>
                                    </p:animEffect>
                                    <p:anim calcmode="lin" valueType="num">
                                      <p:cBhvr>
                                        <p:cTn id="8" dur="750" fill="hold"/>
                                        <p:tgtEl>
                                          <p:spTgt spid="10"/>
                                        </p:tgtEl>
                                        <p:attrNameLst>
                                          <p:attrName>ppt_x</p:attrName>
                                        </p:attrNameLst>
                                      </p:cBhvr>
                                      <p:tavLst>
                                        <p:tav tm="0">
                                          <p:val>
                                            <p:strVal val="#ppt_x"/>
                                          </p:val>
                                        </p:tav>
                                        <p:tav tm="100000">
                                          <p:val>
                                            <p:strVal val="#ppt_x"/>
                                          </p:val>
                                        </p:tav>
                                      </p:tavLst>
                                    </p:anim>
                                    <p:anim calcmode="lin" valueType="num">
                                      <p:cBhvr>
                                        <p:cTn id="9" dur="750" fill="hold"/>
                                        <p:tgtEl>
                                          <p:spTgt spid="1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750"/>
                                        <p:tgtEl>
                                          <p:spTgt spid="11"/>
                                        </p:tgtEl>
                                      </p:cBhvr>
                                    </p:animEffect>
                                    <p:anim calcmode="lin" valueType="num">
                                      <p:cBhvr>
                                        <p:cTn id="14" dur="750" fill="hold"/>
                                        <p:tgtEl>
                                          <p:spTgt spid="11"/>
                                        </p:tgtEl>
                                        <p:attrNameLst>
                                          <p:attrName>ppt_x</p:attrName>
                                        </p:attrNameLst>
                                      </p:cBhvr>
                                      <p:tavLst>
                                        <p:tav tm="0">
                                          <p:val>
                                            <p:strVal val="#ppt_x"/>
                                          </p:val>
                                        </p:tav>
                                        <p:tav tm="100000">
                                          <p:val>
                                            <p:strVal val="#ppt_x"/>
                                          </p:val>
                                        </p:tav>
                                      </p:tavLst>
                                    </p:anim>
                                    <p:anim calcmode="lin" valueType="num">
                                      <p:cBhvr>
                                        <p:cTn id="15" dur="750" fill="hold"/>
                                        <p:tgtEl>
                                          <p:spTgt spid="11"/>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5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750"/>
                                        <p:tgtEl>
                                          <p:spTgt spid="12"/>
                                        </p:tgtEl>
                                      </p:cBhvr>
                                    </p:animEffect>
                                    <p:anim calcmode="lin" valueType="num">
                                      <p:cBhvr>
                                        <p:cTn id="20" dur="750" fill="hold"/>
                                        <p:tgtEl>
                                          <p:spTgt spid="12"/>
                                        </p:tgtEl>
                                        <p:attrNameLst>
                                          <p:attrName>ppt_x</p:attrName>
                                        </p:attrNameLst>
                                      </p:cBhvr>
                                      <p:tavLst>
                                        <p:tav tm="0">
                                          <p:val>
                                            <p:strVal val="#ppt_x"/>
                                          </p:val>
                                        </p:tav>
                                        <p:tav tm="100000">
                                          <p:val>
                                            <p:strVal val="#ppt_x"/>
                                          </p:val>
                                        </p:tav>
                                      </p:tavLst>
                                    </p:anim>
                                    <p:anim calcmode="lin" valueType="num">
                                      <p:cBhvr>
                                        <p:cTn id="21" dur="7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1358763" y="1737905"/>
            <a:ext cx="2935301" cy="84627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4" y="658657"/>
            <a:ext cx="1723549" cy="461665"/>
          </a:xfrm>
          <a:prstGeom prst="rect">
            <a:avLst/>
          </a:prstGeom>
        </p:spPr>
        <p:txBody>
          <a:bodyPr wrap="none">
            <a:spAutoFit/>
          </a:bodyPr>
          <a:lstStyle/>
          <a:p>
            <a:r>
              <a:rPr lang="zh-CN" altLang="en-US" sz="2400" b="1" smtClean="0">
                <a:solidFill>
                  <a:srgbClr val="161B1F"/>
                </a:solidFill>
                <a:cs typeface="+mn-ea"/>
                <a:sym typeface="+mn-lt"/>
              </a:rPr>
              <a:t>文明的概念</a:t>
            </a:r>
            <a:endParaRPr lang="en-US" altLang="zh-CN" sz="2400" b="1">
              <a:solidFill>
                <a:srgbClr val="161B1F"/>
              </a:solidFill>
              <a:cs typeface="+mn-ea"/>
              <a:sym typeface="+mn-lt"/>
            </a:endParaRPr>
          </a:p>
        </p:txBody>
      </p:sp>
      <p:sp>
        <p:nvSpPr>
          <p:cNvPr id="9" name="TextBox 46"/>
          <p:cNvSpPr txBox="1">
            <a:spLocks noChangeArrowheads="1"/>
          </p:cNvSpPr>
          <p:nvPr/>
        </p:nvSpPr>
        <p:spPr bwMode="auto">
          <a:xfrm>
            <a:off x="4439836" y="1680653"/>
            <a:ext cx="665223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2605">
              <a:defRPr sz="1300">
                <a:solidFill>
                  <a:schemeClr val="tx1"/>
                </a:solidFill>
                <a:latin typeface="Calibri" panose="020F0502020204030204" pitchFamily="34" charset="0"/>
                <a:ea typeface="宋体" panose="02010600030101010101" pitchFamily="2" charset="-122"/>
              </a:defRPr>
            </a:lvl1pPr>
            <a:lvl2pPr marL="742950" indent="-285750" defTabSz="522605">
              <a:defRPr sz="1300">
                <a:solidFill>
                  <a:schemeClr val="tx1"/>
                </a:solidFill>
                <a:latin typeface="Calibri" panose="020F0502020204030204" pitchFamily="34" charset="0"/>
                <a:ea typeface="宋体" panose="02010600030101010101" pitchFamily="2" charset="-122"/>
              </a:defRPr>
            </a:lvl2pPr>
            <a:lvl3pPr marL="1143000" indent="-228600" defTabSz="522605">
              <a:defRPr sz="1300">
                <a:solidFill>
                  <a:schemeClr val="tx1"/>
                </a:solidFill>
                <a:latin typeface="Calibri" panose="020F0502020204030204" pitchFamily="34" charset="0"/>
                <a:ea typeface="宋体" panose="02010600030101010101" pitchFamily="2" charset="-122"/>
              </a:defRPr>
            </a:lvl3pPr>
            <a:lvl4pPr marL="1600200" indent="-228600" defTabSz="522605">
              <a:defRPr sz="1300">
                <a:solidFill>
                  <a:schemeClr val="tx1"/>
                </a:solidFill>
                <a:latin typeface="Calibri" panose="020F0502020204030204" pitchFamily="34" charset="0"/>
                <a:ea typeface="宋体" panose="02010600030101010101" pitchFamily="2" charset="-122"/>
              </a:defRPr>
            </a:lvl4pPr>
            <a:lvl5pPr marL="2057400" indent="-228600" defTabSz="522605">
              <a:defRPr sz="1300">
                <a:solidFill>
                  <a:schemeClr val="tx1"/>
                </a:solidFill>
                <a:latin typeface="Calibri" panose="020F0502020204030204" pitchFamily="34" charset="0"/>
                <a:ea typeface="宋体" panose="02010600030101010101" pitchFamily="2" charset="-122"/>
              </a:defRPr>
            </a:lvl5pPr>
            <a:lvl6pPr marL="2514600" indent="-2286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a:lnSpc>
                <a:spcPct val="150000"/>
              </a:lnSpc>
              <a:defRPr/>
            </a:pPr>
            <a:r>
              <a:rPr lang="zh-CN" altLang="en-US" sz="2000" dirty="0">
                <a:solidFill>
                  <a:srgbClr val="161B1F"/>
                </a:solidFill>
                <a:latin typeface="+mn-lt"/>
                <a:ea typeface="+mn-ea"/>
                <a:cs typeface="+mn-ea"/>
                <a:sym typeface="+mn-lt"/>
              </a:rPr>
              <a:t>礼仪是人类为维系社会正常生活而要求人们共同遵守的最起码的道德规范。</a:t>
            </a:r>
          </a:p>
        </p:txBody>
      </p:sp>
      <p:sp>
        <p:nvSpPr>
          <p:cNvPr id="13" name="文本框 12"/>
          <p:cNvSpPr txBox="1">
            <a:spLocks noChangeArrowheads="1"/>
          </p:cNvSpPr>
          <p:nvPr/>
        </p:nvSpPr>
        <p:spPr bwMode="auto">
          <a:xfrm>
            <a:off x="2123156" y="1807096"/>
            <a:ext cx="135325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r>
              <a:rPr lang="zh-CN" altLang="en-US" sz="4000" b="1" smtClean="0">
                <a:ln w="18415" cmpd="sng">
                  <a:noFill/>
                  <a:prstDash val="solid"/>
                </a:ln>
                <a:solidFill>
                  <a:schemeClr val="bg1"/>
                </a:solidFill>
                <a:latin typeface="+mn-lt"/>
                <a:ea typeface="+mn-ea"/>
                <a:cs typeface="+mn-ea"/>
                <a:sym typeface="+mn-lt"/>
              </a:rPr>
              <a:t>礼 仪</a:t>
            </a:r>
            <a:endParaRPr lang="zh-CN" altLang="en-US" sz="4000" b="1">
              <a:ln w="18415" cmpd="sng">
                <a:noFill/>
                <a:prstDash val="solid"/>
              </a:ln>
              <a:solidFill>
                <a:schemeClr val="bg1"/>
              </a:solidFill>
              <a:latin typeface="+mn-lt"/>
              <a:ea typeface="+mn-ea"/>
              <a:cs typeface="+mn-ea"/>
              <a:sym typeface="+mn-lt"/>
            </a:endParaRPr>
          </a:p>
        </p:txBody>
      </p:sp>
      <p:sp>
        <p:nvSpPr>
          <p:cNvPr id="14" name="TextBox 46"/>
          <p:cNvSpPr txBox="1">
            <a:spLocks noChangeArrowheads="1"/>
          </p:cNvSpPr>
          <p:nvPr/>
        </p:nvSpPr>
        <p:spPr bwMode="auto">
          <a:xfrm>
            <a:off x="5659038" y="3894053"/>
            <a:ext cx="488969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2605">
              <a:defRPr sz="1300">
                <a:solidFill>
                  <a:schemeClr val="tx1"/>
                </a:solidFill>
                <a:latin typeface="Calibri" panose="020F0502020204030204" pitchFamily="34" charset="0"/>
                <a:ea typeface="宋体" panose="02010600030101010101" pitchFamily="2" charset="-122"/>
              </a:defRPr>
            </a:lvl1pPr>
            <a:lvl2pPr marL="742950" indent="-285750" defTabSz="522605">
              <a:defRPr sz="1300">
                <a:solidFill>
                  <a:schemeClr val="tx1"/>
                </a:solidFill>
                <a:latin typeface="Calibri" panose="020F0502020204030204" pitchFamily="34" charset="0"/>
                <a:ea typeface="宋体" panose="02010600030101010101" pitchFamily="2" charset="-122"/>
              </a:defRPr>
            </a:lvl2pPr>
            <a:lvl3pPr marL="1143000" indent="-228600" defTabSz="522605">
              <a:defRPr sz="1300">
                <a:solidFill>
                  <a:schemeClr val="tx1"/>
                </a:solidFill>
                <a:latin typeface="Calibri" panose="020F0502020204030204" pitchFamily="34" charset="0"/>
                <a:ea typeface="宋体" panose="02010600030101010101" pitchFamily="2" charset="-122"/>
              </a:defRPr>
            </a:lvl3pPr>
            <a:lvl4pPr marL="1600200" indent="-228600" defTabSz="522605">
              <a:defRPr sz="1300">
                <a:solidFill>
                  <a:schemeClr val="tx1"/>
                </a:solidFill>
                <a:latin typeface="Calibri" panose="020F0502020204030204" pitchFamily="34" charset="0"/>
                <a:ea typeface="宋体" panose="02010600030101010101" pitchFamily="2" charset="-122"/>
              </a:defRPr>
            </a:lvl4pPr>
            <a:lvl5pPr marL="2057400" indent="-228600" defTabSz="522605">
              <a:defRPr sz="1300">
                <a:solidFill>
                  <a:schemeClr val="tx1"/>
                </a:solidFill>
                <a:latin typeface="Calibri" panose="020F0502020204030204" pitchFamily="34" charset="0"/>
                <a:ea typeface="宋体" panose="02010600030101010101" pitchFamily="2" charset="-122"/>
              </a:defRPr>
            </a:lvl5pPr>
            <a:lvl6pPr marL="2514600" indent="-2286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a:lnSpc>
                <a:spcPct val="150000"/>
              </a:lnSpc>
              <a:spcBef>
                <a:spcPct val="50000"/>
              </a:spcBef>
              <a:defRPr/>
            </a:pPr>
            <a:r>
              <a:rPr lang="zh-CN" altLang="en-US" sz="2000" dirty="0">
                <a:solidFill>
                  <a:srgbClr val="161B1F"/>
                </a:solidFill>
                <a:latin typeface="+mn-lt"/>
                <a:ea typeface="+mn-ea"/>
                <a:cs typeface="+mn-ea"/>
                <a:sym typeface="+mn-lt"/>
              </a:rPr>
              <a:t>对个人来说，礼仪是思想道德水平、文化修养、交际能力的外在表现，对社会来说，礼仪是一个国家社会文明程度、道德风尚和生活习惯的反映。</a:t>
            </a:r>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48042" y="3101534"/>
            <a:ext cx="2696959" cy="3346174"/>
          </a:xfrm>
          <a:prstGeom prst="rect">
            <a:avLst/>
          </a:prstGeom>
        </p:spPr>
      </p:pic>
      <p:sp>
        <p:nvSpPr>
          <p:cNvPr id="8" name="圆角矩形 7"/>
          <p:cNvSpPr/>
          <p:nvPr/>
        </p:nvSpPr>
        <p:spPr>
          <a:xfrm>
            <a:off x="5181601" y="3670852"/>
            <a:ext cx="5797815" cy="2411896"/>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900" decel="100000" fill="hold"/>
                                        <p:tgtEl>
                                          <p:spTgt spid="1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900" decel="100000" fill="hold"/>
                                        <p:tgtEl>
                                          <p:spTgt spid="9"/>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900" decel="100000" fill="hold"/>
                                        <p:tgtEl>
                                          <p:spTgt spid="1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9"/>
          <p:cNvSpPr/>
          <p:nvPr/>
        </p:nvSpPr>
        <p:spPr>
          <a:xfrm>
            <a:off x="1089934" y="1902333"/>
            <a:ext cx="1336044" cy="133604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smtClean="0">
                <a:ln w="18415" cmpd="sng">
                  <a:noFill/>
                  <a:prstDash val="solid"/>
                </a:ln>
                <a:cs typeface="+mn-ea"/>
                <a:sym typeface="+mn-lt"/>
              </a:rPr>
              <a:t>自律</a:t>
            </a:r>
            <a:endParaRPr lang="en-US" altLang="zh-CN" sz="2400" b="1" smtClean="0">
              <a:ln w="18415" cmpd="sng">
                <a:noFill/>
                <a:prstDash val="solid"/>
              </a:ln>
              <a:cs typeface="+mn-ea"/>
              <a:sym typeface="+mn-lt"/>
            </a:endParaRPr>
          </a:p>
          <a:p>
            <a:pPr algn="ctr">
              <a:defRPr/>
            </a:pPr>
            <a:r>
              <a:rPr lang="zh-CN" altLang="en-US" sz="2400" b="1" smtClean="0">
                <a:ln w="18415" cmpd="sng">
                  <a:noFill/>
                  <a:prstDash val="solid"/>
                </a:ln>
                <a:cs typeface="+mn-ea"/>
                <a:sym typeface="+mn-lt"/>
              </a:rPr>
              <a:t>原则</a:t>
            </a:r>
            <a:endParaRPr lang="zh-CN" altLang="en-US" sz="2400" b="1">
              <a:ln w="18415" cmpd="sng">
                <a:noFill/>
                <a:prstDash val="solid"/>
              </a:ln>
              <a:cs typeface="+mn-ea"/>
              <a:sym typeface="+mn-lt"/>
            </a:endParaRPr>
          </a:p>
        </p:txBody>
      </p:sp>
      <p:sp>
        <p:nvSpPr>
          <p:cNvPr id="17" name="圆角矩形 16"/>
          <p:cNvSpPr/>
          <p:nvPr/>
        </p:nvSpPr>
        <p:spPr>
          <a:xfrm>
            <a:off x="1089934" y="3923771"/>
            <a:ext cx="1336044" cy="133604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400" b="1">
                <a:ln w="18415" cmpd="sng">
                  <a:noFill/>
                  <a:prstDash val="solid"/>
                </a:ln>
                <a:cs typeface="+mn-ea"/>
                <a:sym typeface="+mn-lt"/>
              </a:rPr>
              <a:t>敬</a:t>
            </a:r>
            <a:r>
              <a:rPr lang="zh-CN" altLang="en-US" sz="2400" b="1" smtClean="0">
                <a:ln w="18415" cmpd="sng">
                  <a:noFill/>
                  <a:prstDash val="solid"/>
                </a:ln>
                <a:cs typeface="+mn-ea"/>
                <a:sym typeface="+mn-lt"/>
              </a:rPr>
              <a:t>人</a:t>
            </a:r>
            <a:endParaRPr lang="en-US" altLang="zh-CN" sz="2400" b="1" smtClean="0">
              <a:ln w="18415" cmpd="sng">
                <a:noFill/>
                <a:prstDash val="solid"/>
              </a:ln>
              <a:cs typeface="+mn-ea"/>
              <a:sym typeface="+mn-lt"/>
            </a:endParaRPr>
          </a:p>
          <a:p>
            <a:pPr algn="ctr">
              <a:defRPr/>
            </a:pPr>
            <a:r>
              <a:rPr lang="zh-CN" altLang="en-US" sz="2400" b="1" smtClean="0">
                <a:ln w="18415" cmpd="sng">
                  <a:noFill/>
                  <a:prstDash val="solid"/>
                </a:ln>
                <a:cs typeface="+mn-ea"/>
                <a:sym typeface="+mn-lt"/>
              </a:rPr>
              <a:t>原则</a:t>
            </a:r>
            <a:endParaRPr lang="zh-CN" altLang="en-US" sz="2400" b="1">
              <a:ln w="18415" cmpd="sng">
                <a:noFill/>
                <a:prstDash val="solid"/>
              </a:ln>
              <a:cs typeface="+mn-ea"/>
              <a:sym typeface="+mn-lt"/>
            </a:endParaRPr>
          </a:p>
        </p:txBody>
      </p:sp>
      <p:sp>
        <p:nvSpPr>
          <p:cNvPr id="15" name="Text Box 15"/>
          <p:cNvSpPr txBox="1">
            <a:spLocks noChangeArrowheads="1"/>
          </p:cNvSpPr>
          <p:nvPr/>
        </p:nvSpPr>
        <p:spPr bwMode="auto">
          <a:xfrm>
            <a:off x="2712497" y="1820231"/>
            <a:ext cx="8173399" cy="138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1865" dirty="0">
                <a:latin typeface="+mn-lt"/>
                <a:ea typeface="+mn-ea"/>
                <a:cs typeface="+mn-ea"/>
                <a:sym typeface="+mn-lt"/>
              </a:rPr>
              <a:t>自律，就是要克己，慎重；就是要在运用礼仪时，积极主动，自觉自愿，表里如一，自我对照，自我反省，自我要求，自我检点，自我约束。不允许妄自菲薄，自轻自贱；也不能人前人后不一样，生人熟人面前不相同。</a:t>
            </a:r>
          </a:p>
        </p:txBody>
      </p:sp>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4" y="658657"/>
            <a:ext cx="1723549" cy="461665"/>
          </a:xfrm>
          <a:prstGeom prst="rect">
            <a:avLst/>
          </a:prstGeom>
        </p:spPr>
        <p:txBody>
          <a:bodyPr wrap="none">
            <a:spAutoFit/>
          </a:bodyPr>
          <a:lstStyle/>
          <a:p>
            <a:r>
              <a:rPr lang="zh-CN" altLang="en-US" sz="2400" b="1" dirty="0" smtClean="0">
                <a:solidFill>
                  <a:srgbClr val="161B1F"/>
                </a:solidFill>
                <a:cs typeface="+mn-ea"/>
                <a:sym typeface="+mn-lt"/>
              </a:rPr>
              <a:t>礼仪的原则</a:t>
            </a:r>
            <a:endParaRPr lang="zh-CN" altLang="en-US" sz="2400" b="1" dirty="0">
              <a:solidFill>
                <a:srgbClr val="161B1F"/>
              </a:solidFill>
              <a:cs typeface="+mn-ea"/>
              <a:sym typeface="+mn-lt"/>
            </a:endParaRPr>
          </a:p>
        </p:txBody>
      </p:sp>
      <p:sp>
        <p:nvSpPr>
          <p:cNvPr id="11" name="Text Box 15"/>
          <p:cNvSpPr txBox="1">
            <a:spLocks noChangeArrowheads="1"/>
          </p:cNvSpPr>
          <p:nvPr/>
        </p:nvSpPr>
        <p:spPr bwMode="auto">
          <a:xfrm>
            <a:off x="2712495" y="3902085"/>
            <a:ext cx="4942395" cy="1814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buFont typeface="Wingdings" panose="05000000000000000000" pitchFamily="2" charset="2"/>
              <a:buNone/>
            </a:pPr>
            <a:r>
              <a:rPr lang="zh-CN" altLang="en-US" sz="1865" dirty="0">
                <a:latin typeface="+mn-lt"/>
                <a:ea typeface="+mn-ea"/>
                <a:cs typeface="+mn-ea"/>
                <a:sym typeface="+mn-lt"/>
              </a:rPr>
              <a:t>尊敬他人，是人际交往获得成功的重要保证，也是礼仪的核心。敬人的原则，就是要求在运用礼仪时，务必将对交往对象的恭敬与重视放在首位，切勿伤害对方的自尊心。</a:t>
            </a:r>
          </a:p>
        </p:txBody>
      </p:sp>
      <p:pic>
        <p:nvPicPr>
          <p:cNvPr id="18" name="图片 17"/>
          <p:cNvPicPr>
            <a:picLocks noChangeAspect="1"/>
          </p:cNvPicPr>
          <p:nvPr/>
        </p:nvPicPr>
        <p:blipFill>
          <a:blip r:embed="rId2" cstate="email">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tretch>
            <a:fillRect/>
          </a:stretch>
        </p:blipFill>
        <p:spPr>
          <a:xfrm>
            <a:off x="7782591" y="4071490"/>
            <a:ext cx="3887076" cy="237665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2" cstate="email">
            <a:extLst>
              <a:ext uri="{BEBA8EAE-BF5A-486C-A8C5-ECC9F3942E4B}">
                <a14:imgProps xmlns:a14="http://schemas.microsoft.com/office/drawing/2010/main">
                  <a14:imgLayer>
                    <a14:imgEffect>
                      <a14:colorTemperature colorTemp="7200"/>
                    </a14:imgEffect>
                    <a14:imgEffect>
                      <a14:saturation sat="200000"/>
                    </a14:imgEffect>
                  </a14:imgLayer>
                </a14:imgProps>
              </a:ext>
              <a:ext uri="{28A0092B-C50C-407E-A947-70E740481C1C}">
                <a14:useLocalDpi xmlns:a14="http://schemas.microsoft.com/office/drawing/2010/main"/>
              </a:ext>
            </a:extLst>
          </a:blip>
          <a:stretch>
            <a:fillRect/>
          </a:stretch>
        </p:blipFill>
        <p:spPr>
          <a:xfrm>
            <a:off x="249690" y="1874168"/>
            <a:ext cx="4728711" cy="4007066"/>
          </a:xfrm>
          <a:prstGeom prst="rect">
            <a:avLst/>
          </a:prstGeom>
        </p:spPr>
      </p:pic>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4" y="658657"/>
            <a:ext cx="1723549" cy="461665"/>
          </a:xfrm>
          <a:prstGeom prst="rect">
            <a:avLst/>
          </a:prstGeom>
        </p:spPr>
        <p:txBody>
          <a:bodyPr wrap="none">
            <a:spAutoFit/>
          </a:bodyPr>
          <a:lstStyle/>
          <a:p>
            <a:r>
              <a:rPr lang="zh-CN" altLang="en-US" sz="2400" b="1" smtClean="0">
                <a:solidFill>
                  <a:srgbClr val="161B1F"/>
                </a:solidFill>
                <a:cs typeface="+mn-ea"/>
                <a:sym typeface="+mn-lt"/>
              </a:rPr>
              <a:t>礼仪的原则</a:t>
            </a:r>
            <a:endParaRPr lang="zh-CN" altLang="en-US" sz="2400" b="1">
              <a:solidFill>
                <a:srgbClr val="161B1F"/>
              </a:solidFill>
              <a:cs typeface="+mn-ea"/>
              <a:sym typeface="+mn-lt"/>
            </a:endParaRPr>
          </a:p>
        </p:txBody>
      </p:sp>
      <p:sp>
        <p:nvSpPr>
          <p:cNvPr id="5" name="文本框 4"/>
          <p:cNvSpPr txBox="1"/>
          <p:nvPr/>
        </p:nvSpPr>
        <p:spPr bwMode="auto">
          <a:xfrm>
            <a:off x="5552662" y="1667249"/>
            <a:ext cx="5564767" cy="838563"/>
          </a:xfrm>
          <a:prstGeom prst="rect">
            <a:avLst/>
          </a:prstGeom>
          <a:noFill/>
        </p:spPr>
        <p:txBody>
          <a:bodyPr wrap="square">
            <a:spAutoFit/>
          </a:bodyPr>
          <a:lstStyle>
            <a:defPPr>
              <a:defRPr lang="zh-CN"/>
            </a:defPPr>
            <a:lvl1pPr algn="ctr" fontAlgn="auto">
              <a:lnSpc>
                <a:spcPct val="130000"/>
              </a:lnSpc>
              <a:spcBef>
                <a:spcPct val="0"/>
              </a:spcBef>
              <a:spcAft>
                <a:spcPct val="0"/>
              </a:spcAft>
              <a:defRPr sz="1600">
                <a:solidFill>
                  <a:schemeClr val="bg1">
                    <a:lumMod val="50000"/>
                  </a:schemeClr>
                </a:solidFill>
                <a:latin typeface="+mn-ea"/>
              </a:defRPr>
            </a:lvl1pPr>
          </a:lstStyle>
          <a:p>
            <a:pPr algn="l"/>
            <a:r>
              <a:rPr lang="zh-CN" altLang="en-US" sz="1865" dirty="0" smtClean="0">
                <a:solidFill>
                  <a:schemeClr val="tx1"/>
                </a:solidFill>
                <a:latin typeface="+mn-lt"/>
                <a:cs typeface="+mn-ea"/>
                <a:sym typeface="+mn-lt"/>
              </a:rPr>
              <a:t>运用</a:t>
            </a:r>
            <a:r>
              <a:rPr lang="zh-CN" altLang="en-US" sz="1865" dirty="0">
                <a:solidFill>
                  <a:schemeClr val="tx1"/>
                </a:solidFill>
                <a:latin typeface="+mn-lt"/>
                <a:cs typeface="+mn-ea"/>
                <a:sym typeface="+mn-lt"/>
              </a:rPr>
              <a:t>礼仪，与做其他事情一样，讲究具体问题具体分析，而且应当牢记过犹不及。</a:t>
            </a:r>
          </a:p>
        </p:txBody>
      </p:sp>
      <p:sp>
        <p:nvSpPr>
          <p:cNvPr id="6" name="文本框 5"/>
          <p:cNvSpPr txBox="1"/>
          <p:nvPr/>
        </p:nvSpPr>
        <p:spPr bwMode="auto">
          <a:xfrm>
            <a:off x="5552662" y="2597865"/>
            <a:ext cx="5564769" cy="1172629"/>
          </a:xfrm>
          <a:prstGeom prst="rect">
            <a:avLst/>
          </a:prstGeom>
          <a:noFill/>
        </p:spPr>
        <p:txBody>
          <a:bodyPr wrap="square">
            <a:spAutoFit/>
          </a:bodyPr>
          <a:lstStyle>
            <a:defPPr>
              <a:defRPr lang="zh-CN"/>
            </a:defPPr>
            <a:lvl1pPr algn="ctr" fontAlgn="auto">
              <a:lnSpc>
                <a:spcPct val="130000"/>
              </a:lnSpc>
              <a:spcBef>
                <a:spcPct val="0"/>
              </a:spcBef>
              <a:spcAft>
                <a:spcPct val="0"/>
              </a:spcAft>
              <a:defRPr sz="1600">
                <a:solidFill>
                  <a:schemeClr val="bg1">
                    <a:lumMod val="50000"/>
                  </a:schemeClr>
                </a:solidFill>
                <a:latin typeface="+mn-ea"/>
              </a:defRPr>
            </a:lvl1pPr>
          </a:lstStyle>
          <a:p>
            <a:pPr algn="l"/>
            <a:r>
              <a:rPr lang="zh-CN" altLang="en-US" sz="1800" smtClean="0">
                <a:solidFill>
                  <a:schemeClr val="tx1"/>
                </a:solidFill>
                <a:latin typeface="+mn-lt"/>
                <a:cs typeface="+mn-ea"/>
                <a:sym typeface="+mn-lt"/>
              </a:rPr>
              <a:t>所谓</a:t>
            </a:r>
            <a:r>
              <a:rPr lang="zh-CN" altLang="en-US" sz="1800">
                <a:solidFill>
                  <a:schemeClr val="tx1"/>
                </a:solidFill>
                <a:latin typeface="+mn-lt"/>
                <a:cs typeface="+mn-ea"/>
                <a:sym typeface="+mn-lt"/>
              </a:rPr>
              <a:t>适度，就是要求在运用礼仪时，既要掌握普遍规律</a:t>
            </a:r>
            <a:r>
              <a:rPr lang="en-US" altLang="zh-CN" sz="1800">
                <a:solidFill>
                  <a:schemeClr val="tx1"/>
                </a:solidFill>
                <a:latin typeface="+mn-lt"/>
                <a:cs typeface="+mn-ea"/>
                <a:sym typeface="+mn-lt"/>
              </a:rPr>
              <a:t>,</a:t>
            </a:r>
            <a:r>
              <a:rPr lang="zh-CN" altLang="en-US" sz="1800">
                <a:solidFill>
                  <a:schemeClr val="tx1"/>
                </a:solidFill>
                <a:latin typeface="+mn-lt"/>
                <a:cs typeface="+mn-ea"/>
                <a:sym typeface="+mn-lt"/>
              </a:rPr>
              <a:t>又要针对具体情况，认真得体</a:t>
            </a:r>
            <a:r>
              <a:rPr lang="en-US" altLang="zh-CN" sz="1800">
                <a:solidFill>
                  <a:schemeClr val="tx1"/>
                </a:solidFill>
                <a:latin typeface="+mn-lt"/>
                <a:cs typeface="+mn-ea"/>
                <a:sym typeface="+mn-lt"/>
              </a:rPr>
              <a:t>,</a:t>
            </a:r>
            <a:r>
              <a:rPr lang="zh-CN" altLang="en-US" sz="1800">
                <a:solidFill>
                  <a:schemeClr val="tx1"/>
                </a:solidFill>
                <a:latin typeface="+mn-lt"/>
                <a:cs typeface="+mn-ea"/>
                <a:sym typeface="+mn-lt"/>
              </a:rPr>
              <a:t>掌握分寸，不能做得过了头</a:t>
            </a:r>
            <a:r>
              <a:rPr lang="en-US" altLang="zh-CN" sz="1800">
                <a:solidFill>
                  <a:schemeClr val="tx1"/>
                </a:solidFill>
                <a:latin typeface="+mn-lt"/>
                <a:cs typeface="+mn-ea"/>
                <a:sym typeface="+mn-lt"/>
              </a:rPr>
              <a:t>,</a:t>
            </a:r>
            <a:r>
              <a:rPr lang="zh-CN" altLang="en-US" sz="1800">
                <a:solidFill>
                  <a:schemeClr val="tx1"/>
                </a:solidFill>
                <a:latin typeface="+mn-lt"/>
                <a:cs typeface="+mn-ea"/>
                <a:sym typeface="+mn-lt"/>
              </a:rPr>
              <a:t>也不能做得不到位。</a:t>
            </a:r>
          </a:p>
        </p:txBody>
      </p:sp>
      <p:sp>
        <p:nvSpPr>
          <p:cNvPr id="8" name="文本框 7"/>
          <p:cNvSpPr txBox="1"/>
          <p:nvPr/>
        </p:nvSpPr>
        <p:spPr bwMode="auto">
          <a:xfrm>
            <a:off x="5552662" y="3907766"/>
            <a:ext cx="5564767" cy="838563"/>
          </a:xfrm>
          <a:prstGeom prst="rect">
            <a:avLst/>
          </a:prstGeom>
          <a:noFill/>
        </p:spPr>
        <p:txBody>
          <a:bodyPr wrap="square">
            <a:spAutoFit/>
          </a:bodyPr>
          <a:lstStyle>
            <a:defPPr>
              <a:defRPr lang="zh-CN"/>
            </a:defPPr>
            <a:lvl1pPr algn="ctr" fontAlgn="auto">
              <a:lnSpc>
                <a:spcPct val="130000"/>
              </a:lnSpc>
              <a:spcBef>
                <a:spcPct val="0"/>
              </a:spcBef>
              <a:spcAft>
                <a:spcPct val="0"/>
              </a:spcAft>
              <a:defRPr sz="1600">
                <a:solidFill>
                  <a:schemeClr val="bg1">
                    <a:lumMod val="50000"/>
                  </a:schemeClr>
                </a:solidFill>
                <a:latin typeface="+mn-ea"/>
              </a:defRPr>
            </a:lvl1pPr>
          </a:lstStyle>
          <a:p>
            <a:pPr algn="l"/>
            <a:r>
              <a:rPr lang="zh-CN" altLang="en-US" sz="1865" smtClean="0">
                <a:solidFill>
                  <a:schemeClr val="tx1"/>
                </a:solidFill>
                <a:latin typeface="+mn-lt"/>
                <a:cs typeface="+mn-ea"/>
                <a:sym typeface="+mn-lt"/>
              </a:rPr>
              <a:t>应用</a:t>
            </a:r>
            <a:r>
              <a:rPr lang="zh-CN" altLang="en-US" sz="1865">
                <a:solidFill>
                  <a:schemeClr val="tx1"/>
                </a:solidFill>
                <a:latin typeface="+mn-lt"/>
                <a:cs typeface="+mn-ea"/>
                <a:sym typeface="+mn-lt"/>
              </a:rPr>
              <a:t>礼仪，必须诚心诚意，待人以诚。这样去做，待人友好与敬意才易于为他人所接受。</a:t>
            </a:r>
          </a:p>
        </p:txBody>
      </p:sp>
      <p:sp>
        <p:nvSpPr>
          <p:cNvPr id="9" name="文本框 8"/>
          <p:cNvSpPr txBox="1"/>
          <p:nvPr/>
        </p:nvSpPr>
        <p:spPr bwMode="auto">
          <a:xfrm>
            <a:off x="5552662" y="5020809"/>
            <a:ext cx="5564767" cy="838563"/>
          </a:xfrm>
          <a:prstGeom prst="rect">
            <a:avLst/>
          </a:prstGeom>
          <a:noFill/>
        </p:spPr>
        <p:txBody>
          <a:bodyPr wrap="square">
            <a:spAutoFit/>
          </a:bodyPr>
          <a:lstStyle>
            <a:defPPr>
              <a:defRPr lang="zh-CN"/>
            </a:defPPr>
            <a:lvl1pPr algn="ctr" fontAlgn="auto">
              <a:lnSpc>
                <a:spcPct val="130000"/>
              </a:lnSpc>
              <a:spcBef>
                <a:spcPct val="0"/>
              </a:spcBef>
              <a:spcAft>
                <a:spcPct val="0"/>
              </a:spcAft>
              <a:defRPr sz="1600">
                <a:solidFill>
                  <a:schemeClr val="bg1">
                    <a:lumMod val="50000"/>
                  </a:schemeClr>
                </a:solidFill>
                <a:latin typeface="+mn-ea"/>
              </a:defRPr>
            </a:lvl1pPr>
          </a:lstStyle>
          <a:p>
            <a:pPr algn="l">
              <a:buFont typeface="Wingdings" panose="05000000000000000000" pitchFamily="2" charset="2"/>
              <a:buNone/>
            </a:pPr>
            <a:r>
              <a:rPr lang="zh-CN" altLang="en-US" sz="1865" smtClean="0">
                <a:solidFill>
                  <a:schemeClr val="tx1"/>
                </a:solidFill>
                <a:latin typeface="+mn-lt"/>
                <a:cs typeface="+mn-ea"/>
                <a:sym typeface="+mn-lt"/>
              </a:rPr>
              <a:t>不</a:t>
            </a:r>
            <a:r>
              <a:rPr lang="zh-CN" altLang="en-US" sz="1865">
                <a:solidFill>
                  <a:schemeClr val="tx1"/>
                </a:solidFill>
                <a:latin typeface="+mn-lt"/>
                <a:cs typeface="+mn-ea"/>
                <a:sym typeface="+mn-lt"/>
              </a:rPr>
              <a:t>允许在运用礼仪时逢场作戏，言行不一，口是心非，投机取巧，做假骗人。</a:t>
            </a:r>
          </a:p>
        </p:txBody>
      </p:sp>
      <p:sp>
        <p:nvSpPr>
          <p:cNvPr id="2" name="椭圆 1"/>
          <p:cNvSpPr/>
          <p:nvPr/>
        </p:nvSpPr>
        <p:spPr>
          <a:xfrm>
            <a:off x="4823791" y="1736913"/>
            <a:ext cx="728871" cy="7288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1</a:t>
            </a:r>
            <a:endParaRPr lang="zh-CN" altLang="en-US"/>
          </a:p>
        </p:txBody>
      </p:sp>
      <p:sp>
        <p:nvSpPr>
          <p:cNvPr id="10" name="椭圆 9"/>
          <p:cNvSpPr/>
          <p:nvPr/>
        </p:nvSpPr>
        <p:spPr>
          <a:xfrm>
            <a:off x="4823791" y="2849955"/>
            <a:ext cx="728871" cy="7288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2</a:t>
            </a:r>
            <a:endParaRPr lang="zh-CN" altLang="en-US"/>
          </a:p>
        </p:txBody>
      </p:sp>
      <p:sp>
        <p:nvSpPr>
          <p:cNvPr id="11" name="椭圆 10"/>
          <p:cNvSpPr/>
          <p:nvPr/>
        </p:nvSpPr>
        <p:spPr>
          <a:xfrm>
            <a:off x="4823791" y="3962997"/>
            <a:ext cx="728871" cy="7288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3</a:t>
            </a:r>
            <a:endParaRPr lang="zh-CN" altLang="en-US"/>
          </a:p>
        </p:txBody>
      </p:sp>
      <p:sp>
        <p:nvSpPr>
          <p:cNvPr id="12" name="椭圆 11"/>
          <p:cNvSpPr/>
          <p:nvPr/>
        </p:nvSpPr>
        <p:spPr>
          <a:xfrm>
            <a:off x="4823791" y="5076040"/>
            <a:ext cx="728871" cy="7288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4</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250"/>
                                        <p:tgtEl>
                                          <p:spTgt spid="5"/>
                                        </p:tgtEl>
                                      </p:cBhvr>
                                    </p:animEffect>
                                  </p:childTnLst>
                                </p:cTn>
                              </p:par>
                            </p:childTnLst>
                          </p:cTn>
                        </p:par>
                        <p:par>
                          <p:cTn id="8" fill="hold" nodeType="afterGroup">
                            <p:stCondLst>
                              <p:cond delay="250"/>
                            </p:stCondLst>
                            <p:childTnLst>
                              <p:par>
                                <p:cTn id="9" presetID="10" presetClass="entr" presetSubtype="0" fill="hold" grpId="0" nodeType="afterEffect">
                                  <p:stCondLst>
                                    <p:cond delay="0"/>
                                  </p:stCondLst>
                                  <p:iterate type="wd">
                                    <p:tmPct val="10000"/>
                                  </p:iterate>
                                  <p:childTnLst>
                                    <p:set>
                                      <p:cBhvr>
                                        <p:cTn id="10" dur="1" fill="hold">
                                          <p:stCondLst>
                                            <p:cond delay="0"/>
                                          </p:stCondLst>
                                        </p:cTn>
                                        <p:tgtEl>
                                          <p:spTgt spid="6"/>
                                        </p:tgtEl>
                                        <p:attrNameLst>
                                          <p:attrName>style.visibility</p:attrName>
                                        </p:attrNameLst>
                                      </p:cBhvr>
                                      <p:to>
                                        <p:strVal val="visible"/>
                                      </p:to>
                                    </p:set>
                                    <p:animEffect transition="in" filter="fade">
                                      <p:cBhvr>
                                        <p:cTn id="11" dur="250"/>
                                        <p:tgtEl>
                                          <p:spTgt spid="6"/>
                                        </p:tgtEl>
                                      </p:cBhvr>
                                    </p:animEffect>
                                  </p:childTnLst>
                                </p:cTn>
                              </p:par>
                            </p:childTnLst>
                          </p:cTn>
                        </p:par>
                        <p:par>
                          <p:cTn id="12" fill="hold" nodeType="afterGroup">
                            <p:stCondLst>
                              <p:cond delay="500"/>
                            </p:stCondLst>
                            <p:childTnLst>
                              <p:par>
                                <p:cTn id="13" presetID="10" presetClass="entr" presetSubtype="0" fill="hold" grpId="0" nodeType="afterEffect">
                                  <p:stCondLst>
                                    <p:cond delay="0"/>
                                  </p:stCondLst>
                                  <p:iterate type="wd">
                                    <p:tmPct val="10000"/>
                                  </p:iterate>
                                  <p:childTnLst>
                                    <p:set>
                                      <p:cBhvr>
                                        <p:cTn id="14" dur="1" fill="hold">
                                          <p:stCondLst>
                                            <p:cond delay="0"/>
                                          </p:stCondLst>
                                        </p:cTn>
                                        <p:tgtEl>
                                          <p:spTgt spid="8"/>
                                        </p:tgtEl>
                                        <p:attrNameLst>
                                          <p:attrName>style.visibility</p:attrName>
                                        </p:attrNameLst>
                                      </p:cBhvr>
                                      <p:to>
                                        <p:strVal val="visible"/>
                                      </p:to>
                                    </p:set>
                                    <p:animEffect transition="in" filter="fade">
                                      <p:cBhvr>
                                        <p:cTn id="15" dur="250"/>
                                        <p:tgtEl>
                                          <p:spTgt spid="8"/>
                                        </p:tgtEl>
                                      </p:cBhvr>
                                    </p:animEffect>
                                  </p:childTnLst>
                                </p:cTn>
                              </p:par>
                            </p:childTnLst>
                          </p:cTn>
                        </p:par>
                        <p:par>
                          <p:cTn id="16" fill="hold" nodeType="afterGroup">
                            <p:stCondLst>
                              <p:cond delay="750"/>
                            </p:stCondLst>
                            <p:childTnLst>
                              <p:par>
                                <p:cTn id="17" presetID="10" presetClass="entr" presetSubtype="0" fill="hold" grpId="0" nodeType="afterEffect">
                                  <p:stCondLst>
                                    <p:cond delay="0"/>
                                  </p:stCondLst>
                                  <p:iterate type="wd">
                                    <p:tmPct val="10000"/>
                                  </p:iterate>
                                  <p:childTnLst>
                                    <p:set>
                                      <p:cBhvr>
                                        <p:cTn id="18" dur="1" fill="hold">
                                          <p:stCondLst>
                                            <p:cond delay="0"/>
                                          </p:stCondLst>
                                        </p:cTn>
                                        <p:tgtEl>
                                          <p:spTgt spid="9"/>
                                        </p:tgtEl>
                                        <p:attrNameLst>
                                          <p:attrName>style.visibility</p:attrName>
                                        </p:attrNameLst>
                                      </p:cBhvr>
                                      <p:to>
                                        <p:strVal val="visible"/>
                                      </p:to>
                                    </p:set>
                                    <p:animEffect transition="in" filter="fade">
                                      <p:cBhvr>
                                        <p:cTn id="19" dur="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83"/>
            <a:ext cx="12192000" cy="6857637"/>
          </a:xfrm>
          <a:prstGeom prst="rect">
            <a:avLst/>
          </a:prstGeom>
        </p:spPr>
      </p:pic>
      <p:sp>
        <p:nvSpPr>
          <p:cNvPr id="16" name="文本框"/>
          <p:cNvSpPr/>
          <p:nvPr>
            <p:custDataLst>
              <p:tags r:id="rId1"/>
            </p:custDataLst>
          </p:nvPr>
        </p:nvSpPr>
        <p:spPr>
          <a:xfrm>
            <a:off x="5119075" y="1369387"/>
            <a:ext cx="1953852" cy="1953852"/>
          </a:xfrm>
          <a:prstGeom prst="ellipse">
            <a:avLst/>
          </a:prstGeom>
          <a:solidFill>
            <a:schemeClr val="accent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r>
              <a:rPr lang="en-US" altLang="zh-CN" sz="6000" b="1" smtClean="0">
                <a:solidFill>
                  <a:schemeClr val="bg1"/>
                </a:solidFill>
                <a:cs typeface="+mn-ea"/>
                <a:sym typeface="+mn-lt"/>
              </a:rPr>
              <a:t>2</a:t>
            </a:r>
            <a:endParaRPr lang="zh-CN" altLang="en-US" sz="6000" b="1">
              <a:solidFill>
                <a:schemeClr val="bg1"/>
              </a:solidFill>
              <a:cs typeface="+mn-ea"/>
              <a:sym typeface="+mn-lt"/>
            </a:endParaRPr>
          </a:p>
        </p:txBody>
      </p:sp>
      <p:sp>
        <p:nvSpPr>
          <p:cNvPr id="17" name="文本框"/>
          <p:cNvSpPr/>
          <p:nvPr>
            <p:custDataLst>
              <p:tags r:id="rId2"/>
            </p:custDataLst>
          </p:nvPr>
        </p:nvSpPr>
        <p:spPr>
          <a:xfrm>
            <a:off x="3448987" y="3501700"/>
            <a:ext cx="5294027" cy="73866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4800" b="1" dirty="0" smtClean="0">
                <a:solidFill>
                  <a:schemeClr val="tx1"/>
                </a:solidFill>
                <a:latin typeface="+mn-lt"/>
                <a:ea typeface="+mn-ea"/>
                <a:cs typeface="+mn-ea"/>
                <a:sym typeface="+mn-lt"/>
              </a:rPr>
              <a:t>校园礼仪</a:t>
            </a:r>
            <a:endParaRPr lang="zh-CN" altLang="en-US" sz="4800" b="1" dirty="0">
              <a:solidFill>
                <a:schemeClr val="tx1"/>
              </a:solidFill>
              <a:latin typeface="+mn-lt"/>
              <a:ea typeface="+mn-ea"/>
              <a:cs typeface="+mn-ea"/>
              <a:sym typeface="+mn-lt"/>
            </a:endParaRPr>
          </a:p>
        </p:txBody>
      </p:sp>
      <p:grpSp>
        <p:nvGrpSpPr>
          <p:cNvPr id="30" name="组合 29"/>
          <p:cNvGrpSpPr/>
          <p:nvPr/>
        </p:nvGrpSpPr>
        <p:grpSpPr>
          <a:xfrm>
            <a:off x="-1" y="5711127"/>
            <a:ext cx="12192001" cy="1161207"/>
            <a:chOff x="-1" y="5711125"/>
            <a:chExt cx="12192001" cy="1161207"/>
          </a:xfrm>
        </p:grpSpPr>
        <p:grpSp>
          <p:nvGrpSpPr>
            <p:cNvPr id="3" name="组合 2"/>
            <p:cNvGrpSpPr/>
            <p:nvPr/>
          </p:nvGrpSpPr>
          <p:grpSpPr>
            <a:xfrm>
              <a:off x="-1" y="5711125"/>
              <a:ext cx="12192001" cy="890362"/>
              <a:chOff x="-1" y="5711125"/>
              <a:chExt cx="12192001" cy="890362"/>
            </a:xfrm>
          </p:grpSpPr>
          <p:pic>
            <p:nvPicPr>
              <p:cNvPr id="28" name="图片 27"/>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1" y="5711125"/>
                <a:ext cx="4105707" cy="890362"/>
              </a:xfrm>
              <a:prstGeom prst="rect">
                <a:avLst/>
              </a:prstGeom>
            </p:spPr>
          </p:pic>
          <p:pic>
            <p:nvPicPr>
              <p:cNvPr id="29" name="图片 2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980586" y="5711125"/>
                <a:ext cx="8211414" cy="890362"/>
              </a:xfrm>
              <a:prstGeom prst="rect">
                <a:avLst/>
              </a:prstGeom>
            </p:spPr>
          </p:pic>
        </p:grpSp>
        <p:pic>
          <p:nvPicPr>
            <p:cNvPr id="27" name="图片 2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0" y="6282300"/>
              <a:ext cx="12192000" cy="590032"/>
            </a:xfrm>
            <a:prstGeom prst="rect">
              <a:avLst/>
            </a:prstGeom>
          </p:spPr>
        </p:pic>
      </p:grpSp>
      <p:sp>
        <p:nvSpPr>
          <p:cNvPr id="31" name="矩形 30"/>
          <p:cNvSpPr/>
          <p:nvPr/>
        </p:nvSpPr>
        <p:spPr>
          <a:xfrm>
            <a:off x="3949722" y="4363710"/>
            <a:ext cx="4292557" cy="1061829"/>
          </a:xfrm>
          <a:prstGeom prst="rect">
            <a:avLst/>
          </a:prstGeom>
        </p:spPr>
        <p:txBody>
          <a:bodyPr wrap="square">
            <a:spAutoFit/>
          </a:bodyPr>
          <a:lstStyle/>
          <a:p>
            <a:pPr algn="ctr">
              <a:lnSpc>
                <a:spcPct val="150000"/>
              </a:lnSpc>
            </a:pPr>
            <a:r>
              <a:rPr lang="zh-CN" altLang="en-US" sz="1400" i="0" smtClean="0">
                <a:effectLst/>
                <a:latin typeface="Arial" panose="020B0604020202020204" pitchFamily="34" charset="0"/>
              </a:rPr>
              <a:t>中华民族传统美德，是指中国五千年历史流传下来，具有影响，可以继承，并得到不断创新发展，有益于下代的优秀道德遗产。</a:t>
            </a:r>
            <a:endParaRPr lang="zh-CN" altLang="en-US" sz="140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621847" y="608695"/>
            <a:ext cx="511629" cy="511629"/>
          </a:xfrm>
          <a:prstGeom prst="ellipse">
            <a:avLst/>
          </a:pr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49754" y="736600"/>
            <a:ext cx="255815" cy="255814"/>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61383" y="658657"/>
            <a:ext cx="2954655" cy="461665"/>
          </a:xfrm>
          <a:prstGeom prst="rect">
            <a:avLst/>
          </a:prstGeom>
        </p:spPr>
        <p:txBody>
          <a:bodyPr wrap="none">
            <a:spAutoFit/>
          </a:bodyPr>
          <a:lstStyle/>
          <a:p>
            <a:r>
              <a:rPr lang="zh-CN" altLang="en-US" sz="2400" b="1" smtClean="0">
                <a:solidFill>
                  <a:srgbClr val="161B1F"/>
                </a:solidFill>
                <a:cs typeface="+mn-ea"/>
                <a:sym typeface="+mn-lt"/>
              </a:rPr>
              <a:t>你知道哪些校园礼仪</a:t>
            </a:r>
            <a:endParaRPr lang="zh-CN" altLang="en-US" sz="2400" b="1">
              <a:solidFill>
                <a:srgbClr val="161B1F"/>
              </a:solidFill>
              <a:cs typeface="+mn-ea"/>
              <a:sym typeface="+mn-lt"/>
            </a:endParaRPr>
          </a:p>
        </p:txBody>
      </p:sp>
      <p:sp>
        <p:nvSpPr>
          <p:cNvPr id="15" name="TextBox 22"/>
          <p:cNvSpPr>
            <a:spLocks noChangeArrowheads="1"/>
          </p:cNvSpPr>
          <p:nvPr/>
        </p:nvSpPr>
        <p:spPr bwMode="auto">
          <a:xfrm>
            <a:off x="8403297" y="3570847"/>
            <a:ext cx="2491011"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4000" b="1" kern="0">
                <a:solidFill>
                  <a:schemeClr val="accent1"/>
                </a:solidFill>
                <a:cs typeface="+mn-ea"/>
                <a:sym typeface="+mn-lt"/>
              </a:rPr>
              <a:t>礼仪种类</a:t>
            </a:r>
          </a:p>
        </p:txBody>
      </p:sp>
      <p:sp>
        <p:nvSpPr>
          <p:cNvPr id="16" name="矩形 15"/>
          <p:cNvSpPr/>
          <p:nvPr/>
        </p:nvSpPr>
        <p:spPr>
          <a:xfrm>
            <a:off x="8622334" y="4288805"/>
            <a:ext cx="2052940" cy="379335"/>
          </a:xfrm>
          <a:prstGeom prst="rect">
            <a:avLst/>
          </a:prstGeom>
        </p:spPr>
        <p:txBody>
          <a:bodyPr wrap="square">
            <a:spAutoFit/>
          </a:bodyPr>
          <a:lstStyle/>
          <a:p>
            <a:pPr algn="ctr"/>
            <a:r>
              <a:rPr lang="zh-CN" altLang="en-US" sz="1865">
                <a:solidFill>
                  <a:srgbClr val="444444"/>
                </a:solidFill>
                <a:cs typeface="+mn-ea"/>
                <a:sym typeface="+mn-lt"/>
              </a:rPr>
              <a:t>你还知道更多吗？</a:t>
            </a:r>
            <a:endParaRPr lang="en-US" altLang="zh-CN" sz="1865">
              <a:solidFill>
                <a:srgbClr val="444444"/>
              </a:solidFill>
              <a:cs typeface="+mn-ea"/>
              <a:sym typeface="+mn-lt"/>
            </a:endParaRPr>
          </a:p>
        </p:txBody>
      </p:sp>
      <p:sp>
        <p:nvSpPr>
          <p:cNvPr id="13" name="圆角矩形 12"/>
          <p:cNvSpPr/>
          <p:nvPr/>
        </p:nvSpPr>
        <p:spPr>
          <a:xfrm>
            <a:off x="1361196" y="2751029"/>
            <a:ext cx="1722313" cy="76925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7" name="圆角矩形 16"/>
          <p:cNvSpPr/>
          <p:nvPr/>
        </p:nvSpPr>
        <p:spPr>
          <a:xfrm>
            <a:off x="3336701" y="2751029"/>
            <a:ext cx="1722313" cy="76925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8" name="圆角矩形 17"/>
          <p:cNvSpPr/>
          <p:nvPr/>
        </p:nvSpPr>
        <p:spPr>
          <a:xfrm>
            <a:off x="5312205" y="2751029"/>
            <a:ext cx="1722313" cy="76925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9" name="圆角矩形 18"/>
          <p:cNvSpPr/>
          <p:nvPr/>
        </p:nvSpPr>
        <p:spPr>
          <a:xfrm>
            <a:off x="1465243" y="4902414"/>
            <a:ext cx="2630275" cy="76925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0" name="圆角矩形 19"/>
          <p:cNvSpPr/>
          <p:nvPr/>
        </p:nvSpPr>
        <p:spPr>
          <a:xfrm>
            <a:off x="4300193" y="4902414"/>
            <a:ext cx="2630275" cy="76925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2" name="椭圆 21"/>
          <p:cNvSpPr/>
          <p:nvPr/>
        </p:nvSpPr>
        <p:spPr>
          <a:xfrm>
            <a:off x="1874299" y="1865654"/>
            <a:ext cx="696104" cy="6961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smtClean="0">
                <a:solidFill>
                  <a:schemeClr val="bg1"/>
                </a:solidFill>
              </a:rPr>
              <a:t>1</a:t>
            </a:r>
            <a:endParaRPr lang="zh-CN" altLang="en-US" sz="2400" b="1">
              <a:solidFill>
                <a:schemeClr val="bg1"/>
              </a:solidFill>
            </a:endParaRPr>
          </a:p>
        </p:txBody>
      </p:sp>
      <p:sp>
        <p:nvSpPr>
          <p:cNvPr id="23" name="椭圆 22"/>
          <p:cNvSpPr/>
          <p:nvPr/>
        </p:nvSpPr>
        <p:spPr>
          <a:xfrm>
            <a:off x="3849803" y="1865654"/>
            <a:ext cx="696104" cy="6961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smtClean="0">
                <a:solidFill>
                  <a:schemeClr val="bg1"/>
                </a:solidFill>
              </a:rPr>
              <a:t>2</a:t>
            </a:r>
            <a:endParaRPr lang="zh-CN" altLang="en-US" sz="2400" b="1">
              <a:solidFill>
                <a:schemeClr val="bg1"/>
              </a:solidFill>
            </a:endParaRPr>
          </a:p>
        </p:txBody>
      </p:sp>
      <p:sp>
        <p:nvSpPr>
          <p:cNvPr id="24" name="椭圆 23"/>
          <p:cNvSpPr/>
          <p:nvPr/>
        </p:nvSpPr>
        <p:spPr>
          <a:xfrm>
            <a:off x="5825307" y="1865654"/>
            <a:ext cx="696104" cy="6961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smtClean="0">
                <a:solidFill>
                  <a:schemeClr val="bg1"/>
                </a:solidFill>
              </a:rPr>
              <a:t>3</a:t>
            </a:r>
            <a:endParaRPr lang="zh-CN" altLang="en-US" sz="2400" b="1">
              <a:solidFill>
                <a:schemeClr val="bg1"/>
              </a:solidFill>
            </a:endParaRPr>
          </a:p>
        </p:txBody>
      </p:sp>
      <p:sp>
        <p:nvSpPr>
          <p:cNvPr id="25" name="椭圆 24"/>
          <p:cNvSpPr/>
          <p:nvPr/>
        </p:nvSpPr>
        <p:spPr>
          <a:xfrm>
            <a:off x="2432327" y="4017039"/>
            <a:ext cx="696104" cy="6961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smtClean="0">
                <a:solidFill>
                  <a:schemeClr val="bg1"/>
                </a:solidFill>
              </a:rPr>
              <a:t>4</a:t>
            </a:r>
            <a:endParaRPr lang="zh-CN" altLang="en-US" sz="2400" b="1">
              <a:solidFill>
                <a:schemeClr val="bg1"/>
              </a:solidFill>
            </a:endParaRPr>
          </a:p>
        </p:txBody>
      </p:sp>
      <p:sp>
        <p:nvSpPr>
          <p:cNvPr id="26" name="椭圆 25"/>
          <p:cNvSpPr/>
          <p:nvPr/>
        </p:nvSpPr>
        <p:spPr>
          <a:xfrm>
            <a:off x="5267279" y="4017039"/>
            <a:ext cx="696104" cy="6961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smtClean="0">
                <a:solidFill>
                  <a:schemeClr val="bg1"/>
                </a:solidFill>
              </a:rPr>
              <a:t>5</a:t>
            </a:r>
            <a:endParaRPr lang="zh-CN" altLang="en-US" sz="2400" b="1">
              <a:solidFill>
                <a:schemeClr val="bg1"/>
              </a:solidFill>
            </a:endParaRPr>
          </a:p>
        </p:txBody>
      </p:sp>
      <p:sp>
        <p:nvSpPr>
          <p:cNvPr id="27" name="TextBox 17"/>
          <p:cNvSpPr>
            <a:spLocks noChangeArrowheads="1"/>
          </p:cNvSpPr>
          <p:nvPr/>
        </p:nvSpPr>
        <p:spPr bwMode="auto">
          <a:xfrm>
            <a:off x="5051526" y="2927739"/>
            <a:ext cx="2243668" cy="410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2665" kern="0">
                <a:solidFill>
                  <a:schemeClr val="bg1"/>
                </a:solidFill>
                <a:cs typeface="+mn-ea"/>
                <a:sym typeface="+mn-lt"/>
              </a:rPr>
              <a:t>升旗仪式</a:t>
            </a:r>
          </a:p>
        </p:txBody>
      </p:sp>
      <p:sp>
        <p:nvSpPr>
          <p:cNvPr id="28" name="TextBox 18"/>
          <p:cNvSpPr>
            <a:spLocks noChangeArrowheads="1"/>
          </p:cNvSpPr>
          <p:nvPr/>
        </p:nvSpPr>
        <p:spPr bwMode="auto">
          <a:xfrm>
            <a:off x="1710957" y="5079123"/>
            <a:ext cx="2243665" cy="41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2665" kern="0">
                <a:solidFill>
                  <a:schemeClr val="bg1"/>
                </a:solidFill>
                <a:cs typeface="+mn-ea"/>
                <a:sym typeface="+mn-lt"/>
              </a:rPr>
              <a:t>尊师重道礼仪</a:t>
            </a:r>
          </a:p>
        </p:txBody>
      </p:sp>
      <p:sp>
        <p:nvSpPr>
          <p:cNvPr id="29" name="TextBox 19"/>
          <p:cNvSpPr>
            <a:spLocks noChangeArrowheads="1"/>
          </p:cNvSpPr>
          <p:nvPr/>
        </p:nvSpPr>
        <p:spPr bwMode="auto">
          <a:xfrm>
            <a:off x="4493497" y="5056022"/>
            <a:ext cx="2243668" cy="41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2665" kern="0">
                <a:solidFill>
                  <a:schemeClr val="bg1"/>
                </a:solidFill>
                <a:cs typeface="+mn-ea"/>
                <a:sym typeface="+mn-lt"/>
              </a:rPr>
              <a:t>客人来访礼仪</a:t>
            </a:r>
          </a:p>
        </p:txBody>
      </p:sp>
      <p:sp>
        <p:nvSpPr>
          <p:cNvPr id="30" name="TextBox 20"/>
          <p:cNvSpPr>
            <a:spLocks noChangeArrowheads="1"/>
          </p:cNvSpPr>
          <p:nvPr/>
        </p:nvSpPr>
        <p:spPr bwMode="auto">
          <a:xfrm>
            <a:off x="3128431" y="2927739"/>
            <a:ext cx="2138848" cy="410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2665" kern="0">
                <a:solidFill>
                  <a:schemeClr val="bg1"/>
                </a:solidFill>
                <a:cs typeface="+mn-ea"/>
                <a:sym typeface="+mn-lt"/>
              </a:rPr>
              <a:t>课堂礼仪</a:t>
            </a:r>
          </a:p>
        </p:txBody>
      </p:sp>
      <p:sp>
        <p:nvSpPr>
          <p:cNvPr id="31" name="TextBox 21"/>
          <p:cNvSpPr>
            <a:spLocks noChangeArrowheads="1"/>
          </p:cNvSpPr>
          <p:nvPr/>
        </p:nvSpPr>
        <p:spPr bwMode="auto">
          <a:xfrm>
            <a:off x="1261383" y="2930440"/>
            <a:ext cx="1921935" cy="410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zh-CN" altLang="en-US" sz="2665" kern="0">
                <a:solidFill>
                  <a:schemeClr val="bg1"/>
                </a:solidFill>
                <a:cs typeface="+mn-ea"/>
                <a:sym typeface="+mn-lt"/>
              </a:rPr>
              <a:t>自尊礼仪</a:t>
            </a:r>
          </a:p>
        </p:txBody>
      </p:sp>
      <p:sp>
        <p:nvSpPr>
          <p:cNvPr id="32" name="右大括号 31"/>
          <p:cNvSpPr/>
          <p:nvPr/>
        </p:nvSpPr>
        <p:spPr>
          <a:xfrm>
            <a:off x="7340117" y="2751028"/>
            <a:ext cx="931952" cy="2930273"/>
          </a:xfrm>
          <a:prstGeom prst="rightBrace">
            <a:avLst>
              <a:gd name="adj1" fmla="val 30508"/>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filter="">
                                      <p:cBhvr>
                                        <p:cTn id="9" dur="500"/>
                                        <p:tgtEl>
                                          <p:spTgt spid="15"/>
                                        </p:tgtEl>
                                      </p:cBhvr>
                                    </p:animEffect>
                                  </p:childTnLst>
                                </p:cTn>
                              </p:par>
                            </p:childTnLst>
                          </p:cTn>
                        </p:par>
                        <p:par>
                          <p:cTn id="10" fill="hold" nodeType="afterGroup">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1000"/>
                                        <p:tgtEl>
                                          <p:spTgt spid="16"/>
                                        </p:tgtEl>
                                      </p:cBhvr>
                                    </p:animEffect>
                                    <p:anim calcmode="lin" valueType="num">
                                      <p:cBhvr>
                                        <p:cTn id="14" dur="1000" fill="hold"/>
                                        <p:tgtEl>
                                          <p:spTgt spid="16"/>
                                        </p:tgtEl>
                                        <p:attrNameLst>
                                          <p:attrName>ppt_x</p:attrName>
                                        </p:attrNameLst>
                                      </p:cBhvr>
                                      <p:tavLst>
                                        <p:tav tm="0">
                                          <p:val>
                                            <p:strVal val="#ppt_x"/>
                                          </p:val>
                                        </p:tav>
                                        <p:tav tm="100000">
                                          <p:val>
                                            <p:strVal val="#ppt_x"/>
                                          </p:val>
                                        </p:tav>
                                      </p:tavLst>
                                    </p:anim>
                                    <p:anim calcmode="lin" valueType="num">
                                      <p:cBhvr>
                                        <p:cTn id="15" dur="1000" fill="hold"/>
                                        <p:tgtEl>
                                          <p:spTgt spid="16"/>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7"/>
                                        </p:tgtEl>
                                        <p:attrNameLst>
                                          <p:attrName>style.visibility</p:attrName>
                                        </p:attrNameLst>
                                      </p:cBhvr>
                                      <p:to>
                                        <p:strVal val="visible"/>
                                      </p:to>
                                    </p:set>
                                    <p:animEffect filter="">
                                      <p:cBhvr>
                                        <p:cTn id="19" dur="500"/>
                                        <p:tgtEl>
                                          <p:spTgt spid="27"/>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filter="">
                                      <p:cBhvr>
                                        <p:cTn id="23" dur="500"/>
                                        <p:tgtEl>
                                          <p:spTgt spid="28"/>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filter="">
                                      <p:cBhvr>
                                        <p:cTn id="27" dur="500"/>
                                        <p:tgtEl>
                                          <p:spTgt spid="29"/>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filter="">
                                      <p:cBhvr>
                                        <p:cTn id="31" dur="500"/>
                                        <p:tgtEl>
                                          <p:spTgt spid="30"/>
                                        </p:tgtEl>
                                      </p:cBhvr>
                                    </p:animEffect>
                                  </p:childTnLst>
                                </p:cTn>
                              </p:par>
                            </p:childTnLst>
                          </p:cTn>
                        </p:par>
                        <p:par>
                          <p:cTn id="32" fill="hold" nodeType="afterGroup">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filter="">
                                      <p:cBhvr>
                                        <p:cTn id="3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27" grpId="0"/>
      <p:bldP spid="28" grpId="0"/>
      <p:bldP spid="29" grpId="0"/>
      <p:bldP spid="30" grpId="0"/>
      <p:bldP spid="3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3"/>
  <p:tag name="MH_TYPE" val="NUMBER"/>
</p:tagLst>
</file>

<file path=ppt/tags/tag11.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3"/>
  <p:tag name="MH_TYPE" val="ENTRY"/>
</p:tagLst>
</file>

<file path=ppt/tags/tag12.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13.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14.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15.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16.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17.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18.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19.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2.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TYPE" val="OTHERS"/>
</p:tagLst>
</file>

<file path=ppt/tags/tag3.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TYPE" val="OTHERS"/>
</p:tagLst>
</file>

<file path=ppt/tags/tag4.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5.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ENTRY"/>
</p:tagLst>
</file>

<file path=ppt/tags/tag6.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2"/>
  <p:tag name="MH_TYPE" val="NUMBER"/>
</p:tagLst>
</file>

<file path=ppt/tags/tag7.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2"/>
  <p:tag name="MH_TYPE" val="ENTRY"/>
</p:tagLst>
</file>

<file path=ppt/tags/tag8.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3"/>
  <p:tag name="MH_TYPE" val="NUMBER"/>
</p:tagLst>
</file>

<file path=ppt/tags/tag9.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3"/>
  <p:tag name="MH_TYPE" val="ENTRY"/>
</p:tagLst>
</file>

<file path=ppt/theme/theme1.xml><?xml version="1.0" encoding="utf-8"?>
<a:theme xmlns:a="http://schemas.openxmlformats.org/drawingml/2006/main" name="第一PPT模板网-WWW.1PPT.COM">
  <a:themeElements>
    <a:clrScheme name="自定义 23">
      <a:dk1>
        <a:srgbClr val="000000"/>
      </a:dk1>
      <a:lt1>
        <a:srgbClr val="FFFFFF"/>
      </a:lt1>
      <a:dk2>
        <a:srgbClr val="44546A"/>
      </a:dk2>
      <a:lt2>
        <a:srgbClr val="E7E6E6"/>
      </a:lt2>
      <a:accent1>
        <a:srgbClr val="C00000"/>
      </a:accent1>
      <a:accent2>
        <a:srgbClr val="FF0000"/>
      </a:accent2>
      <a:accent3>
        <a:srgbClr val="C00000"/>
      </a:accent3>
      <a:accent4>
        <a:srgbClr val="FF0000"/>
      </a:accent4>
      <a:accent5>
        <a:srgbClr val="C00000"/>
      </a:accent5>
      <a:accent6>
        <a:srgbClr val="FF0000"/>
      </a:accent6>
      <a:hlink>
        <a:srgbClr val="3A3838"/>
      </a:hlink>
      <a:folHlink>
        <a:srgbClr val="869FB7"/>
      </a:folHlink>
    </a:clrScheme>
    <a:fontScheme name="Temp">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1096</Words>
  <Application>Microsoft Office PowerPoint</Application>
  <PresentationFormat>宽屏</PresentationFormat>
  <Paragraphs>142</Paragraphs>
  <Slides>21</Slides>
  <Notes>2</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21</vt:i4>
      </vt:variant>
    </vt:vector>
  </HeadingPairs>
  <TitlesOfParts>
    <vt:vector size="30" baseType="lpstr">
      <vt:lpstr>Meiryo</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2021-07-05T01:03:36Z</cp:lastPrinted>
  <dcterms:created xsi:type="dcterms:W3CDTF">2021-07-05T01:03:36Z</dcterms:created>
  <dcterms:modified xsi:type="dcterms:W3CDTF">2023-04-10T09:54:36Z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