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41"/>
  </p:notesMasterIdLst>
  <p:handoutMasterIdLst>
    <p:handoutMasterId r:id="rId42"/>
  </p:handoutMasterIdLst>
  <p:sldIdLst>
    <p:sldId id="1130" r:id="rId3"/>
    <p:sldId id="2116" r:id="rId4"/>
    <p:sldId id="2121" r:id="rId5"/>
    <p:sldId id="2111" r:id="rId6"/>
    <p:sldId id="2129" r:id="rId7"/>
    <p:sldId id="2123" r:id="rId8"/>
    <p:sldId id="2124" r:id="rId9"/>
    <p:sldId id="2154" r:id="rId10"/>
    <p:sldId id="2130" r:id="rId11"/>
    <p:sldId id="2155" r:id="rId12"/>
    <p:sldId id="2156" r:id="rId13"/>
    <p:sldId id="2157" r:id="rId14"/>
    <p:sldId id="2144" r:id="rId15"/>
    <p:sldId id="2145" r:id="rId16"/>
    <p:sldId id="2158" r:id="rId17"/>
    <p:sldId id="2159" r:id="rId18"/>
    <p:sldId id="2160" r:id="rId19"/>
    <p:sldId id="2161" r:id="rId20"/>
    <p:sldId id="2162" r:id="rId21"/>
    <p:sldId id="2125" r:id="rId22"/>
    <p:sldId id="2149" r:id="rId23"/>
    <p:sldId id="2163" r:id="rId24"/>
    <p:sldId id="2164" r:id="rId25"/>
    <p:sldId id="2165" r:id="rId26"/>
    <p:sldId id="2166" r:id="rId27"/>
    <p:sldId id="2150" r:id="rId28"/>
    <p:sldId id="2140" r:id="rId29"/>
    <p:sldId id="2141" r:id="rId30"/>
    <p:sldId id="2127" r:id="rId31"/>
    <p:sldId id="2151" r:id="rId32"/>
    <p:sldId id="2152" r:id="rId33"/>
    <p:sldId id="2167" r:id="rId34"/>
    <p:sldId id="2168" r:id="rId35"/>
    <p:sldId id="2169" r:id="rId36"/>
    <p:sldId id="2170" r:id="rId37"/>
    <p:sldId id="2153" r:id="rId38"/>
    <p:sldId id="2122" r:id="rId39"/>
    <p:sldId id="2171" r:id="rId40"/>
  </p:sldIdLst>
  <p:sldSz cx="12196763" cy="6858000"/>
  <p:notesSz cx="6858000" cy="9144000"/>
  <p:custDataLst>
    <p:tags r:id="rId43"/>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Objects="1">
      <p:cViewPr varScale="1">
        <p:scale>
          <a:sx n="108" d="100"/>
          <a:sy n="108" d="100"/>
        </p:scale>
        <p:origin x="654" y="114"/>
      </p:cViewPr>
      <p:guideLst>
        <p:guide orient="horz" pos="2160"/>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08"/>
    </p:cViewPr>
  </p:sorterViewPr>
  <p:notesViewPr>
    <p:cSldViewPr snapToObjects="1">
      <p:cViewPr varScale="1">
        <p:scale>
          <a:sx n="87" d="100"/>
          <a:sy n="87" d="100"/>
        </p:scale>
        <p:origin x="38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t>‹#›</a:t>
            </a:fld>
            <a:endParaRPr lang="zh-CN" altLang="en-US"/>
          </a:p>
        </p:txBody>
      </p:sp>
    </p:spTree>
    <p:extLst>
      <p:ext uri="{BB962C8B-B14F-4D97-AF65-F5344CB8AC3E}">
        <p14:creationId xmlns:p14="http://schemas.microsoft.com/office/powerpoint/2010/main" val="4241277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2023/4/12</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extLst>
      <p:ext uri="{BB962C8B-B14F-4D97-AF65-F5344CB8AC3E}">
        <p14:creationId xmlns:p14="http://schemas.microsoft.com/office/powerpoint/2010/main" val="1073764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91540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72916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91625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676878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1771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94990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41446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67236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92968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67547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10577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a:t>
            </a:fld>
            <a:endParaRPr lang="en-US">
              <a:solidFill>
                <a:prstClr val="black"/>
              </a:solidFill>
            </a:endParaRPr>
          </a:p>
        </p:txBody>
      </p:sp>
    </p:spTree>
    <p:extLst>
      <p:ext uri="{BB962C8B-B14F-4D97-AF65-F5344CB8AC3E}">
        <p14:creationId xmlns:p14="http://schemas.microsoft.com/office/powerpoint/2010/main" val="1356464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20</a:t>
            </a:fld>
            <a:endParaRPr lang="en-US">
              <a:solidFill>
                <a:prstClr val="black"/>
              </a:solidFill>
            </a:endParaRPr>
          </a:p>
        </p:txBody>
      </p:sp>
    </p:spTree>
    <p:extLst>
      <p:ext uri="{BB962C8B-B14F-4D97-AF65-F5344CB8AC3E}">
        <p14:creationId xmlns:p14="http://schemas.microsoft.com/office/powerpoint/2010/main" val="1403488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185593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84149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848998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57001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87953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10961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885164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75981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29</a:t>
            </a:fld>
            <a:endParaRPr lang="en-US">
              <a:solidFill>
                <a:prstClr val="black"/>
              </a:solidFill>
            </a:endParaRPr>
          </a:p>
        </p:txBody>
      </p:sp>
    </p:spTree>
    <p:extLst>
      <p:ext uri="{BB962C8B-B14F-4D97-AF65-F5344CB8AC3E}">
        <p14:creationId xmlns:p14="http://schemas.microsoft.com/office/powerpoint/2010/main" val="76004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a:t>
            </a:fld>
            <a:endParaRPr lang="en-US">
              <a:solidFill>
                <a:prstClr val="black"/>
              </a:solidFill>
            </a:endParaRPr>
          </a:p>
        </p:txBody>
      </p:sp>
    </p:spTree>
    <p:extLst>
      <p:ext uri="{BB962C8B-B14F-4D97-AF65-F5344CB8AC3E}">
        <p14:creationId xmlns:p14="http://schemas.microsoft.com/office/powerpoint/2010/main" val="3891729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774244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48920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09112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79224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512136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272940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54781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37</a:t>
            </a:fld>
            <a:endParaRPr lang="en-US">
              <a:solidFill>
                <a:prstClr val="black"/>
              </a:solidFill>
            </a:endParaRPr>
          </a:p>
        </p:txBody>
      </p:sp>
    </p:spTree>
    <p:extLst>
      <p:ext uri="{BB962C8B-B14F-4D97-AF65-F5344CB8AC3E}">
        <p14:creationId xmlns:p14="http://schemas.microsoft.com/office/powerpoint/2010/main" val="1667721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9961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96560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93979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6</a:t>
            </a:fld>
            <a:endParaRPr lang="en-US">
              <a:solidFill>
                <a:prstClr val="black"/>
              </a:solidFill>
            </a:endParaRPr>
          </a:p>
        </p:txBody>
      </p:sp>
    </p:spTree>
    <p:extLst>
      <p:ext uri="{BB962C8B-B14F-4D97-AF65-F5344CB8AC3E}">
        <p14:creationId xmlns:p14="http://schemas.microsoft.com/office/powerpoint/2010/main" val="2441003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50000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5198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227295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blipFill dpi="0" rotWithShape="1">
          <a:blip r:embed="rId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矩形 4"/>
          <p:cNvSpPr/>
          <p:nvPr userDrawn="1"/>
        </p:nvSpPr>
        <p:spPr bwMode="auto">
          <a:xfrm>
            <a:off x="0" y="245660"/>
            <a:ext cx="12196763" cy="6366680"/>
          </a:xfrm>
          <a:prstGeom prst="rect">
            <a:avLst/>
          </a:prstGeom>
          <a:pattFill prst="ltDnDiag">
            <a:fgClr>
              <a:schemeClr val="accent1"/>
            </a:fgClr>
            <a:bgClr>
              <a:schemeClr val="accent1">
                <a:lumMod val="85000"/>
                <a:lumOff val="15000"/>
              </a:schemeClr>
            </a:bgClr>
          </a:patt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latinLnBrk="0" hangingPunct="1">
              <a:lnSpc>
                <a:spcPct val="100000"/>
              </a:lnSpc>
              <a:buClrTx/>
              <a:buSzTx/>
              <a:buNone/>
            </a:pPr>
            <a:endParaRPr kumimoji="0" lang="zh-CN" altLang="en-US" sz="1800" b="0" i="0" u="none" strike="noStrike" cap="none" normalizeH="0" baseline="0">
              <a:ln>
                <a:noFill/>
              </a:ln>
              <a:effectLst/>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972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5213" y="987426"/>
            <a:ext cx="617461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63462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5213" y="987426"/>
            <a:ext cx="617461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1564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23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8309" y="365125"/>
            <a:ext cx="2629927"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527" y="365125"/>
            <a:ext cx="7737322"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159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任意多边形: 形状 5"/>
          <p:cNvSpPr/>
          <p:nvPr userDrawn="1"/>
        </p:nvSpPr>
        <p:spPr bwMode="auto">
          <a:xfrm>
            <a:off x="11659352" y="6320589"/>
            <a:ext cx="537411" cy="537411"/>
          </a:xfrm>
          <a:custGeom>
            <a:avLst/>
            <a:gdLst>
              <a:gd name="connsiteX0" fmla="*/ 588167 w 588167"/>
              <a:gd name="connsiteY0" fmla="*/ 0 h 588167"/>
              <a:gd name="connsiteX1" fmla="*/ 588167 w 588167"/>
              <a:gd name="connsiteY1" fmla="*/ 588167 h 588167"/>
              <a:gd name="connsiteX2" fmla="*/ 0 w 588167"/>
              <a:gd name="connsiteY2" fmla="*/ 588167 h 588167"/>
            </a:gdLst>
            <a:ahLst/>
            <a:cxnLst>
              <a:cxn ang="0">
                <a:pos x="connsiteX0" y="connsiteY0"/>
              </a:cxn>
              <a:cxn ang="0">
                <a:pos x="connsiteX1" y="connsiteY1"/>
              </a:cxn>
              <a:cxn ang="0">
                <a:pos x="connsiteX2" y="connsiteY2"/>
              </a:cxn>
            </a:cxnLst>
            <a:rect l="l" t="t" r="r" b="b"/>
            <a:pathLst>
              <a:path w="588167" h="588167">
                <a:moveTo>
                  <a:pt x="588167" y="0"/>
                </a:moveTo>
                <a:lnTo>
                  <a:pt x="588167" y="588167"/>
                </a:lnTo>
                <a:lnTo>
                  <a:pt x="0" y="588167"/>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TextBox 19"/>
          <p:cNvSpPr txBox="1"/>
          <p:nvPr userDrawn="1"/>
        </p:nvSpPr>
        <p:spPr>
          <a:xfrm>
            <a:off x="11847095" y="6536885"/>
            <a:ext cx="388248" cy="276999"/>
          </a:xfrm>
          <a:prstGeom prst="rect">
            <a:avLst/>
          </a:prstGeom>
          <a:noFill/>
        </p:spPr>
        <p:txBody>
          <a:bodyPr wrap="none" rtlCol="0">
            <a:spAutoFit/>
          </a:bodyPr>
          <a:lstStyle/>
          <a:p>
            <a:pPr algn="ctr"/>
            <a:fld id="{BA2BEF17-5336-49D4-9F7F-1AE04EBEDEA7}" type="slidenum">
              <a:rPr lang="zh-CN" altLang="en-US" sz="1200" smtClean="0">
                <a:solidFill>
                  <a:schemeClr val="tx1"/>
                </a:solidFill>
                <a:latin typeface="+mj-ea"/>
                <a:ea typeface="+mj-ea"/>
              </a:rPr>
              <a:t>‹#›</a:t>
            </a:fld>
            <a:endParaRPr lang="zh-CN" altLang="en-US" sz="1200">
              <a:solidFill>
                <a:schemeClr val="tx1"/>
              </a:solidFill>
              <a:latin typeface="+mj-ea"/>
              <a:ea typeface="+mj-ea"/>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596" y="1122363"/>
            <a:ext cx="9147572"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596" y="3602038"/>
            <a:ext cx="91475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990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9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2175" y="1709739"/>
            <a:ext cx="10519708"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2175" y="4589464"/>
            <a:ext cx="1051970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90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528"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4611"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4535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40116" y="365126"/>
            <a:ext cx="10519708"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40117" y="1681163"/>
            <a:ext cx="5159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117" y="2505075"/>
            <a:ext cx="5159802"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4611" y="1681163"/>
            <a:ext cx="51852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4611" y="2505075"/>
            <a:ext cx="51852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465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421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pattFill prst="ltUpDiag">
          <a:fgClr>
            <a:srgbClr val="F6F6F6"/>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0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528" y="365126"/>
            <a:ext cx="1051970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528" y="1825625"/>
            <a:ext cx="1051970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527" y="6356351"/>
            <a:ext cx="27442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6E5758D-A3C3-4E88-8AC0-22500507BD7E}" type="datetimeFigureOut">
              <a:rPr lang="zh-CN" altLang="en-US" smtClean="0">
                <a:solidFill>
                  <a:prstClr val="black">
                    <a:tint val="75000"/>
                  </a:prstClr>
                </a:solidFill>
                <a:latin typeface="Calibri" panose="020F0502020204030204"/>
              </a:rPr>
              <a:pPr fontAlgn="auto">
                <a:spcBef>
                  <a:spcPts val="0"/>
                </a:spcBef>
                <a:spcAft>
                  <a:spcPts val="0"/>
                </a:spcAft>
              </a:pPr>
              <a:t>2023/4/12</a:t>
            </a:fld>
            <a:endParaRPr lang="zh-CN" alt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40178" y="6356351"/>
            <a:ext cx="411640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3964" y="6356351"/>
            <a:ext cx="274427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A4E786F-588D-4932-A7B2-AE3451FA4ACA}" type="slidenum">
              <a:rPr lang="zh-CN" altLang="en-US" smtClean="0">
                <a:solidFill>
                  <a:prstClr val="black">
                    <a:tint val="75000"/>
                  </a:prstClr>
                </a:solidFill>
                <a:latin typeface="Calibri" panose="020F0502020204030204"/>
              </a:rPr>
              <a:pPr fontAlgn="auto">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7661038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813048"/>
          <p:cNvGrpSpPr/>
          <p:nvPr/>
        </p:nvGrpSpPr>
        <p:grpSpPr>
          <a:xfrm>
            <a:off x="725099" y="611746"/>
            <a:ext cx="2414033" cy="741705"/>
            <a:chOff x="841797" y="632537"/>
            <a:chExt cx="2414033" cy="741705"/>
          </a:xfrm>
        </p:grpSpPr>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797" y="692696"/>
              <a:ext cx="683829" cy="677378"/>
            </a:xfrm>
            <a:prstGeom prst="rect">
              <a:avLst/>
            </a:prstGeom>
          </p:spPr>
        </p:pic>
        <p:sp>
          <p:nvSpPr>
            <p:cNvPr id="4" name="文本框 3"/>
            <p:cNvSpPr txBox="1"/>
            <p:nvPr/>
          </p:nvSpPr>
          <p:spPr>
            <a:xfrm>
              <a:off x="1527936" y="632537"/>
              <a:ext cx="817853" cy="523220"/>
            </a:xfrm>
            <a:prstGeom prst="rect">
              <a:avLst/>
            </a:prstGeom>
            <a:noFill/>
          </p:spPr>
          <p:txBody>
            <a:bodyPr wrap="none" rtlCol="0">
              <a:spAutoFit/>
            </a:bodyPr>
            <a:lstStyle/>
            <a:p>
              <a:pPr algn="l"/>
              <a:r>
                <a:rPr lang="en-US" altLang="zh-CN" sz="2800">
                  <a:solidFill>
                    <a:schemeClr val="bg1"/>
                  </a:solidFill>
                  <a:latin typeface="Impact" panose="020B0806030902050204" pitchFamily="34" charset="0"/>
                </a:rPr>
                <a:t>6.26</a:t>
              </a:r>
              <a:endParaRPr lang="zh-CN" altLang="en-US" sz="2800">
                <a:solidFill>
                  <a:schemeClr val="bg1"/>
                </a:solidFill>
                <a:latin typeface="Impact" panose="020B0806030902050204" pitchFamily="34" charset="0"/>
              </a:endParaRPr>
            </a:p>
          </p:txBody>
        </p:sp>
        <p:sp>
          <p:nvSpPr>
            <p:cNvPr id="32" name="TextBox 5"/>
            <p:cNvSpPr txBox="1"/>
            <p:nvPr/>
          </p:nvSpPr>
          <p:spPr>
            <a:xfrm>
              <a:off x="1510655" y="1019353"/>
              <a:ext cx="1745175" cy="3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800" b="0">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a:solidFill>
                    <a:schemeClr val="bg1"/>
                  </a:solidFill>
                </a:rPr>
                <a:t>国际禁毒日</a:t>
              </a:r>
            </a:p>
          </p:txBody>
        </p:sp>
      </p:grpSp>
      <p:sp>
        <p:nvSpPr>
          <p:cNvPr id="8" name="284468"/>
          <p:cNvSpPr txBox="1"/>
          <p:nvPr/>
        </p:nvSpPr>
        <p:spPr>
          <a:xfrm>
            <a:off x="2162849" y="3744848"/>
            <a:ext cx="7871065" cy="1107996"/>
          </a:xfrm>
          <a:prstGeom prst="rect">
            <a:avLst/>
          </a:prstGeom>
          <a:noFill/>
        </p:spPr>
        <p:txBody>
          <a:bodyPr wrap="none" rtlCol="0">
            <a:spAutoFit/>
          </a:bodyPr>
          <a:lstStyle/>
          <a:p>
            <a:pPr algn="l"/>
            <a:r>
              <a:rPr lang="zh-CN" altLang="en-US" sz="6600" b="1" dirty="0">
                <a:solidFill>
                  <a:schemeClr val="accent2"/>
                </a:solidFill>
                <a:latin typeface="微软雅黑" panose="020B0503020204020204" pitchFamily="34" charset="-122"/>
                <a:ea typeface="微软雅黑" panose="020B0503020204020204" pitchFamily="34" charset="-122"/>
              </a:rPr>
              <a:t>全民禁       健康生活</a:t>
            </a:r>
          </a:p>
        </p:txBody>
      </p:sp>
      <p:sp>
        <p:nvSpPr>
          <p:cNvPr id="9" name="029649"/>
          <p:cNvSpPr/>
          <p:nvPr/>
        </p:nvSpPr>
        <p:spPr>
          <a:xfrm>
            <a:off x="4957552" y="3472465"/>
            <a:ext cx="1081947" cy="1569660"/>
          </a:xfrm>
          <a:prstGeom prst="rect">
            <a:avLst/>
          </a:prstGeom>
        </p:spPr>
        <p:txBody>
          <a:bodyPr wrap="square">
            <a:spAutoFit/>
          </a:bodyPr>
          <a:lstStyle/>
          <a:p>
            <a:pPr algn="ctr"/>
            <a:r>
              <a:rPr lang="zh-CN" altLang="en-US" sz="9600" b="1">
                <a:solidFill>
                  <a:schemeClr val="accent4"/>
                </a:solidFill>
                <a:effectLst>
                  <a:outerShdw blurRad="38100" dist="38100" dir="2700000" algn="tl">
                    <a:srgbClr val="000000">
                      <a:alpha val="43137"/>
                    </a:srgbClr>
                  </a:outerShdw>
                </a:effectLst>
                <a:latin typeface="思源宋体 Heavy" panose="02020900000000000000" pitchFamily="18" charset="-122"/>
                <a:ea typeface="思源宋体 Heavy" panose="02020900000000000000" pitchFamily="18" charset="-122"/>
              </a:rPr>
              <a:t>毒</a:t>
            </a:r>
            <a:endParaRPr lang="zh-CN" altLang="en-US" sz="9600">
              <a:solidFill>
                <a:schemeClr val="accent4"/>
              </a:solidFill>
              <a:effectLst>
                <a:outerShdw blurRad="38100" dist="38100" dir="2700000" algn="tl">
                  <a:srgbClr val="000000">
                    <a:alpha val="43137"/>
                  </a:srgbClr>
                </a:outerShdw>
              </a:effectLst>
            </a:endParaRPr>
          </a:p>
        </p:txBody>
      </p:sp>
      <p:sp>
        <p:nvSpPr>
          <p:cNvPr id="10" name="391069"/>
          <p:cNvSpPr txBox="1"/>
          <p:nvPr/>
        </p:nvSpPr>
        <p:spPr>
          <a:xfrm>
            <a:off x="3233654" y="5041684"/>
            <a:ext cx="5729454" cy="461665"/>
          </a:xfrm>
          <a:prstGeom prst="rect">
            <a:avLst/>
          </a:prstGeom>
          <a:noFill/>
        </p:spPr>
        <p:txBody>
          <a:bodyPr wrap="none" rtlCol="0">
            <a:spAutoFit/>
          </a:bodyPr>
          <a:lstStyle/>
          <a:p>
            <a:pPr algn="ctr"/>
            <a:r>
              <a:rPr lang="zh-CN" altLang="en-US" sz="2400" dirty="0">
                <a:solidFill>
                  <a:schemeClr val="bg1"/>
                </a:solidFill>
                <a:latin typeface="楷体" panose="02010609060101010101" pitchFamily="49" charset="-122"/>
                <a:ea typeface="楷体" panose="02010609060101010101" pitchFamily="49" charset="-122"/>
              </a:rPr>
              <a:t>对自己负责，对家人负责，对毒品</a:t>
            </a:r>
            <a:r>
              <a:rPr lang="zh-CN" altLang="en-US" sz="2400" b="1" dirty="0">
                <a:solidFill>
                  <a:schemeClr val="accent4"/>
                </a:solidFill>
                <a:latin typeface="楷体" panose="02010609060101010101" pitchFamily="49" charset="-122"/>
                <a:ea typeface="楷体" panose="02010609060101010101" pitchFamily="49" charset="-122"/>
              </a:rPr>
              <a:t>说不！</a:t>
            </a:r>
          </a:p>
        </p:txBody>
      </p:sp>
      <p:grpSp>
        <p:nvGrpSpPr>
          <p:cNvPr id="15" name="508660"/>
          <p:cNvGrpSpPr/>
          <p:nvPr/>
        </p:nvGrpSpPr>
        <p:grpSpPr>
          <a:xfrm>
            <a:off x="4341346" y="1191601"/>
            <a:ext cx="3514071" cy="2352089"/>
            <a:chOff x="3969358" y="1101291"/>
            <a:chExt cx="3514071" cy="2352089"/>
          </a:xfrm>
        </p:grpSpPr>
        <p:sp>
          <p:nvSpPr>
            <p:cNvPr id="13" name="禁止符 12"/>
            <p:cNvSpPr/>
            <p:nvPr/>
          </p:nvSpPr>
          <p:spPr bwMode="auto">
            <a:xfrm>
              <a:off x="4588104" y="1101291"/>
              <a:ext cx="2352089" cy="2352089"/>
            </a:xfrm>
            <a:prstGeom prst="noSmoking">
              <a:avLst>
                <a:gd name="adj" fmla="val 10903"/>
              </a:avLst>
            </a:prstGeom>
            <a:gradFill>
              <a:gsLst>
                <a:gs pos="56000">
                  <a:schemeClr val="accent4">
                    <a:lumMod val="98000"/>
                    <a:lumOff val="2000"/>
                  </a:schemeClr>
                </a:gs>
                <a:gs pos="0">
                  <a:schemeClr val="accent4">
                    <a:lumMod val="85000"/>
                    <a:lumOff val="15000"/>
                  </a:schemeClr>
                </a:gs>
                <a:gs pos="100000">
                  <a:schemeClr val="accent4">
                    <a:lumMod val="85000"/>
                  </a:schemeClr>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endParaRPr lang="zh-CN" altLang="en-US" sz="2000">
                <a:solidFill>
                  <a:schemeClr val="bg1"/>
                </a:solidFill>
                <a:latin typeface="+mj-ea"/>
                <a:ea typeface="+mj-ea"/>
              </a:endParaRPr>
            </a:p>
          </p:txBody>
        </p:sp>
        <p:pic>
          <p:nvPicPr>
            <p:cNvPr id="12" name="图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700000">
              <a:off x="5349423" y="485769"/>
              <a:ext cx="753941" cy="3514071"/>
            </a:xfrm>
            <a:prstGeom prst="rect">
              <a:avLst/>
            </a:prstGeom>
          </p:spPr>
        </p:pic>
        <p:sp>
          <p:nvSpPr>
            <p:cNvPr id="14" name="矩形 13"/>
            <p:cNvSpPr/>
            <p:nvPr/>
          </p:nvSpPr>
          <p:spPr bwMode="auto">
            <a:xfrm rot="18900000">
              <a:off x="5646877" y="1344527"/>
              <a:ext cx="242697" cy="1867740"/>
            </a:xfrm>
            <a:prstGeom prst="rect">
              <a:avLst/>
            </a:prstGeom>
            <a:gradFill>
              <a:gsLst>
                <a:gs pos="56000">
                  <a:schemeClr val="accent4">
                    <a:lumMod val="98000"/>
                    <a:lumOff val="2000"/>
                  </a:schemeClr>
                </a:gs>
                <a:gs pos="0">
                  <a:schemeClr val="accent4">
                    <a:lumMod val="85000"/>
                    <a:lumOff val="15000"/>
                  </a:schemeClr>
                </a:gs>
                <a:gs pos="100000">
                  <a:schemeClr val="accent4">
                    <a:lumMod val="85000"/>
                  </a:schemeClr>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endParaRPr lang="zh-CN" altLang="en-US" sz="2000">
                <a:solidFill>
                  <a:schemeClr val="bg1"/>
                </a:solidFill>
                <a:latin typeface="+mj-ea"/>
                <a:ea typeface="+mj-ea"/>
              </a:endParaRPr>
            </a:p>
          </p:txBody>
        </p:sp>
      </p:grpSp>
      <p:grpSp>
        <p:nvGrpSpPr>
          <p:cNvPr id="19" name="970190"/>
          <p:cNvGrpSpPr/>
          <p:nvPr/>
        </p:nvGrpSpPr>
        <p:grpSpPr>
          <a:xfrm flipH="1">
            <a:off x="10587136" y="617569"/>
            <a:ext cx="979409" cy="542491"/>
            <a:chOff x="10878901" y="1916832"/>
            <a:chExt cx="1281016" cy="725804"/>
          </a:xfrm>
          <a:solidFill>
            <a:schemeClr val="bg1"/>
          </a:solidFill>
        </p:grpSpPr>
        <p:sp>
          <p:nvSpPr>
            <p:cNvPr id="18" name="矩形: 圆角 17"/>
            <p:cNvSpPr/>
            <p:nvPr/>
          </p:nvSpPr>
          <p:spPr bwMode="auto">
            <a:xfrm>
              <a:off x="10878906" y="1916832"/>
              <a:ext cx="1281011" cy="180373"/>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53" name="矩形: 圆角 52"/>
            <p:cNvSpPr/>
            <p:nvPr/>
          </p:nvSpPr>
          <p:spPr bwMode="auto">
            <a:xfrm>
              <a:off x="10878904" y="2189547"/>
              <a:ext cx="1008000" cy="180373"/>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54" name="矩形: 圆角 53"/>
            <p:cNvSpPr/>
            <p:nvPr/>
          </p:nvSpPr>
          <p:spPr bwMode="auto">
            <a:xfrm>
              <a:off x="10878901" y="2462263"/>
              <a:ext cx="720000" cy="180373"/>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grpSp>
    </p:spTree>
  </p:cSld>
  <p:clrMapOvr>
    <a:masterClrMapping/>
  </p:clrMapOvr>
  <p:transition spd="slow" advTm="8811">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227879"/>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161050"/>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en-US" altLang="zh-CN" sz="2800" b="1">
                <a:solidFill>
                  <a:srgbClr val="484849"/>
                </a:solidFill>
                <a:latin typeface="微软雅黑" panose="020B0503020204020204" pitchFamily="34" charset="-122"/>
                <a:ea typeface="微软雅黑" panose="020B0503020204020204" pitchFamily="34" charset="-122"/>
              </a:rPr>
              <a:t>2</a:t>
            </a:r>
            <a:r>
              <a:rPr lang="zh-CN" altLang="en-US" sz="2800" b="1">
                <a:solidFill>
                  <a:srgbClr val="484849"/>
                </a:solidFill>
                <a:latin typeface="微软雅黑" panose="020B0503020204020204" pitchFamily="34" charset="-122"/>
                <a:ea typeface="微软雅黑" panose="020B0503020204020204" pitchFamily="34" charset="-122"/>
              </a:rPr>
              <a:t>、摇头丸</a:t>
            </a:r>
          </a:p>
        </p:txBody>
      </p:sp>
      <p:sp>
        <p:nvSpPr>
          <p:cNvPr id="32" name="906046"/>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7" name="277466"/>
          <p:cNvGrpSpPr/>
          <p:nvPr/>
        </p:nvGrpSpPr>
        <p:grpSpPr>
          <a:xfrm>
            <a:off x="6296830" y="1585943"/>
            <a:ext cx="4866403" cy="4802822"/>
            <a:chOff x="1431617" y="1448045"/>
            <a:chExt cx="9766053" cy="629752"/>
          </a:xfrm>
        </p:grpSpPr>
        <p:sp>
          <p:nvSpPr>
            <p:cNvPr id="39" name="矩形 38"/>
            <p:cNvSpPr/>
            <p:nvPr/>
          </p:nvSpPr>
          <p:spPr bwMode="auto">
            <a:xfrm>
              <a:off x="1624405" y="1465690"/>
              <a:ext cx="9573265" cy="612107"/>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矩形 40"/>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45" name="649885"/>
          <p:cNvGrpSpPr/>
          <p:nvPr/>
        </p:nvGrpSpPr>
        <p:grpSpPr>
          <a:xfrm>
            <a:off x="1051061" y="1585943"/>
            <a:ext cx="4866403" cy="4802822"/>
            <a:chOff x="1431617" y="1448045"/>
            <a:chExt cx="9766053" cy="629752"/>
          </a:xfrm>
        </p:grpSpPr>
        <p:sp>
          <p:nvSpPr>
            <p:cNvPr id="46" name="矩形 45"/>
            <p:cNvSpPr/>
            <p:nvPr/>
          </p:nvSpPr>
          <p:spPr bwMode="auto">
            <a:xfrm>
              <a:off x="1624405" y="1467268"/>
              <a:ext cx="9573265" cy="610529"/>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7" name="矩形 46"/>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8" name="484067"/>
          <p:cNvSpPr/>
          <p:nvPr/>
        </p:nvSpPr>
        <p:spPr>
          <a:xfrm>
            <a:off x="1306547" y="1940114"/>
            <a:ext cx="4272738" cy="2577950"/>
          </a:xfrm>
          <a:prstGeom prst="rect">
            <a:avLst/>
          </a:prstGeom>
        </p:spPr>
        <p:txBody>
          <a:bodyPr wrap="square">
            <a:spAutoFit/>
          </a:bodyPr>
          <a:lstStyle/>
          <a:p>
            <a:pPr indent="504190" algn="just" defTabSz="913765">
              <a:lnSpc>
                <a:spcPct val="130000"/>
              </a:lnSpc>
            </a:pPr>
            <a:r>
              <a:rPr lang="zh-CN" altLang="en-US" dirty="0">
                <a:solidFill>
                  <a:schemeClr val="accent1"/>
                </a:solidFill>
                <a:latin typeface="微软雅黑" panose="020B0503020204020204" pitchFamily="34" charset="-122"/>
                <a:ea typeface="微软雅黑" panose="020B0503020204020204" pitchFamily="34" charset="-122"/>
              </a:rPr>
              <a:t>最初在我国被称之为摇头丸的是指以</a:t>
            </a:r>
            <a:r>
              <a:rPr lang="en-US" altLang="zh-CN" dirty="0">
                <a:solidFill>
                  <a:schemeClr val="accent1"/>
                </a:solidFill>
                <a:latin typeface="微软雅黑" panose="020B0503020204020204" pitchFamily="34" charset="-122"/>
                <a:ea typeface="微软雅黑" panose="020B0503020204020204" pitchFamily="34" charset="-122"/>
              </a:rPr>
              <a:t>MDMA</a:t>
            </a:r>
            <a:r>
              <a:rPr lang="zh-CN" altLang="en-US" dirty="0">
                <a:solidFill>
                  <a:schemeClr val="accent1"/>
                </a:solidFill>
                <a:latin typeface="微软雅黑" panose="020B0503020204020204" pitchFamily="34" charset="-122"/>
                <a:ea typeface="微软雅黑" panose="020B0503020204020204" pitchFamily="34" charset="-122"/>
              </a:rPr>
              <a:t>、</a:t>
            </a:r>
            <a:r>
              <a:rPr lang="en-US" altLang="zh-CN" dirty="0">
                <a:solidFill>
                  <a:schemeClr val="accent1"/>
                </a:solidFill>
                <a:latin typeface="微软雅黑" panose="020B0503020204020204" pitchFamily="34" charset="-122"/>
                <a:ea typeface="微软雅黑" panose="020B0503020204020204" pitchFamily="34" charset="-122"/>
              </a:rPr>
              <a:t>MDA</a:t>
            </a:r>
            <a:r>
              <a:rPr lang="zh-CN" altLang="en-US" dirty="0">
                <a:solidFill>
                  <a:schemeClr val="accent1"/>
                </a:solidFill>
                <a:latin typeface="微软雅黑" panose="020B0503020204020204" pitchFamily="34" charset="-122"/>
                <a:ea typeface="微软雅黑" panose="020B0503020204020204" pitchFamily="34" charset="-122"/>
              </a:rPr>
              <a:t>等苯丙胺类兴奋剂为主要成分的丸剂，目前常被滥用的摇头丸成分更为混杂，</a:t>
            </a:r>
            <a:r>
              <a:rPr lang="zh-CN" altLang="en-US" b="1" dirty="0">
                <a:solidFill>
                  <a:schemeClr val="accent1"/>
                </a:solidFill>
                <a:latin typeface="微软雅黑" panose="020B0503020204020204" pitchFamily="34" charset="-122"/>
                <a:ea typeface="微软雅黑" panose="020B0503020204020204" pitchFamily="34" charset="-122"/>
              </a:rPr>
              <a:t>还常含有冰毒、氯胺酮、麻黄素、咖啡因、解热镇痛药</a:t>
            </a:r>
            <a:r>
              <a:rPr lang="zh-CN" altLang="en-US" dirty="0">
                <a:solidFill>
                  <a:schemeClr val="accent1"/>
                </a:solidFill>
                <a:latin typeface="微软雅黑" panose="020B0503020204020204" pitchFamily="34" charset="-122"/>
                <a:ea typeface="微软雅黑" panose="020B0503020204020204" pitchFamily="34" charset="-122"/>
              </a:rPr>
              <a:t>等毒品和药物，从而增强摇头丸的致幻、兴奋以及对人体的毒性作用。</a:t>
            </a:r>
          </a:p>
        </p:txBody>
      </p:sp>
      <p:sp>
        <p:nvSpPr>
          <p:cNvPr id="49" name="856586"/>
          <p:cNvSpPr/>
          <p:nvPr/>
        </p:nvSpPr>
        <p:spPr bwMode="auto">
          <a:xfrm>
            <a:off x="7925071"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案</a:t>
            </a:r>
          </a:p>
        </p:txBody>
      </p:sp>
      <p:sp>
        <p:nvSpPr>
          <p:cNvPr id="50" name="228906"/>
          <p:cNvSpPr/>
          <p:nvPr/>
        </p:nvSpPr>
        <p:spPr bwMode="auto">
          <a:xfrm>
            <a:off x="8568110"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例 </a:t>
            </a:r>
          </a:p>
        </p:txBody>
      </p:sp>
      <p:sp>
        <p:nvSpPr>
          <p:cNvPr id="51" name="063187"/>
          <p:cNvSpPr/>
          <p:nvPr/>
        </p:nvSpPr>
        <p:spPr bwMode="auto">
          <a:xfrm>
            <a:off x="9211149"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写</a:t>
            </a:r>
          </a:p>
        </p:txBody>
      </p:sp>
      <p:sp>
        <p:nvSpPr>
          <p:cNvPr id="52" name="434507"/>
          <p:cNvSpPr/>
          <p:nvPr/>
        </p:nvSpPr>
        <p:spPr bwMode="auto">
          <a:xfrm>
            <a:off x="9854188"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真</a:t>
            </a:r>
          </a:p>
        </p:txBody>
      </p:sp>
      <p:sp>
        <p:nvSpPr>
          <p:cNvPr id="53" name="279788"/>
          <p:cNvSpPr/>
          <p:nvPr/>
        </p:nvSpPr>
        <p:spPr>
          <a:xfrm>
            <a:off x="6697009" y="2220484"/>
            <a:ext cx="4027899" cy="3298147"/>
          </a:xfrm>
          <a:prstGeom prst="rect">
            <a:avLst/>
          </a:prstGeom>
        </p:spPr>
        <p:txBody>
          <a:bodyPr wrap="square">
            <a:spAutoFit/>
          </a:bodyPr>
          <a:lstStyle/>
          <a:p>
            <a:pPr indent="504190" algn="just" defTabSz="913765">
              <a:lnSpc>
                <a:spcPct val="130000"/>
              </a:lnSpc>
            </a:pPr>
            <a:r>
              <a:rPr lang="zh-CN" altLang="en-US" dirty="0">
                <a:solidFill>
                  <a:schemeClr val="accent1"/>
                </a:solidFill>
                <a:latin typeface="微软雅黑" panose="020B0503020204020204" pitchFamily="34" charset="-122"/>
                <a:ea typeface="微软雅黑" panose="020B0503020204020204" pitchFamily="34" charset="-122"/>
              </a:rPr>
              <a:t>一位吃过摇头丸的小姐说，药劲半个小时就会上来，先是感到浑身发热，坐着坐着就想晃动身体，你越想忍住就越想摇，不摇就会浑身冒汗，上下牙打架，莫名的兴奋会从骨子里钻出来。一女生在酒吧服下摇头丸后，摇头不止，直到呼吸困难、全身抽搐、倒地人事不省，被送进医院抢救才挽回生命。</a:t>
            </a:r>
          </a:p>
        </p:txBody>
      </p:sp>
      <p:grpSp>
        <p:nvGrpSpPr>
          <p:cNvPr id="54" name="541108"/>
          <p:cNvGrpSpPr/>
          <p:nvPr/>
        </p:nvGrpSpPr>
        <p:grpSpPr>
          <a:xfrm>
            <a:off x="6841037" y="1091842"/>
            <a:ext cx="1006746" cy="1003183"/>
            <a:chOff x="-400540" y="5472753"/>
            <a:chExt cx="1974836" cy="1967848"/>
          </a:xfrm>
        </p:grpSpPr>
        <p:sp>
          <p:nvSpPr>
            <p:cNvPr id="56" name="4123"/>
            <p:cNvSpPr/>
            <p:nvPr/>
          </p:nvSpPr>
          <p:spPr bwMode="auto">
            <a:xfrm>
              <a:off x="-400540" y="5472753"/>
              <a:ext cx="1974836" cy="196784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3765">
                <a:defRPr/>
              </a:pPr>
              <a:endParaRPr sz="1800">
                <a:solidFill>
                  <a:srgbClr val="3D3D3D"/>
                </a:solidFill>
              </a:endParaRPr>
            </a:p>
          </p:txBody>
        </p:sp>
        <p:pic>
          <p:nvPicPr>
            <p:cNvPr id="57" name="图片 5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0539" y="5676211"/>
              <a:ext cx="1637953" cy="1694835"/>
            </a:xfrm>
            <a:custGeom>
              <a:avLst/>
              <a:gdLst>
                <a:gd name="connsiteX0" fmla="*/ 384160 w 1637953"/>
                <a:gd name="connsiteY0" fmla="*/ 0 h 1694835"/>
                <a:gd name="connsiteX1" fmla="*/ 1590676 w 1637953"/>
                <a:gd name="connsiteY1" fmla="*/ 0 h 1694835"/>
                <a:gd name="connsiteX2" fmla="*/ 1637953 w 1637953"/>
                <a:gd name="connsiteY2" fmla="*/ 38870 h 1694835"/>
                <a:gd name="connsiteX3" fmla="*/ 1637953 w 1637953"/>
                <a:gd name="connsiteY3" fmla="*/ 1508741 h 1694835"/>
                <a:gd name="connsiteX4" fmla="*/ 1539493 w 1637953"/>
                <a:gd name="connsiteY4" fmla="*/ 1589690 h 1694835"/>
                <a:gd name="connsiteX5" fmla="*/ 1371766 w 1637953"/>
                <a:gd name="connsiteY5" fmla="*/ 1680408 h 1694835"/>
                <a:gd name="connsiteX6" fmla="*/ 1332206 w 1637953"/>
                <a:gd name="connsiteY6" fmla="*/ 1694835 h 1694835"/>
                <a:gd name="connsiteX7" fmla="*/ 642630 w 1637953"/>
                <a:gd name="connsiteY7" fmla="*/ 1694835 h 1694835"/>
                <a:gd name="connsiteX8" fmla="*/ 603070 w 1637953"/>
                <a:gd name="connsiteY8" fmla="*/ 1680408 h 1694835"/>
                <a:gd name="connsiteX9" fmla="*/ 0 w 1637953"/>
                <a:gd name="connsiteY9" fmla="*/ 773805 h 1694835"/>
                <a:gd name="connsiteX10" fmla="*/ 289208 w 1637953"/>
                <a:gd name="connsiteY10" fmla="*/ 78066 h 16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7953" h="1694835">
                  <a:moveTo>
                    <a:pt x="384160" y="0"/>
                  </a:moveTo>
                  <a:lnTo>
                    <a:pt x="1590676" y="0"/>
                  </a:lnTo>
                  <a:lnTo>
                    <a:pt x="1637953" y="38870"/>
                  </a:lnTo>
                  <a:lnTo>
                    <a:pt x="1637953" y="1508741"/>
                  </a:lnTo>
                  <a:lnTo>
                    <a:pt x="1539493" y="1589690"/>
                  </a:lnTo>
                  <a:cubicBezTo>
                    <a:pt x="1486962" y="1625054"/>
                    <a:pt x="1430832" y="1655513"/>
                    <a:pt x="1371766" y="1680408"/>
                  </a:cubicBezTo>
                  <a:lnTo>
                    <a:pt x="1332206" y="1694835"/>
                  </a:lnTo>
                  <a:lnTo>
                    <a:pt x="642630" y="1694835"/>
                  </a:lnTo>
                  <a:lnTo>
                    <a:pt x="603070" y="1680408"/>
                  </a:lnTo>
                  <a:cubicBezTo>
                    <a:pt x="248671" y="1531040"/>
                    <a:pt x="0" y="1181360"/>
                    <a:pt x="0" y="773805"/>
                  </a:cubicBezTo>
                  <a:cubicBezTo>
                    <a:pt x="0" y="502102"/>
                    <a:pt x="110521" y="256121"/>
                    <a:pt x="289208" y="78066"/>
                  </a:cubicBezTo>
                  <a:close/>
                </a:path>
              </a:pathLst>
            </a:custGeom>
          </p:spPr>
        </p:pic>
      </p:grpSp>
      <p:sp>
        <p:nvSpPr>
          <p:cNvPr id="58" name="913528"/>
          <p:cNvSpPr/>
          <p:nvPr/>
        </p:nvSpPr>
        <p:spPr bwMode="auto">
          <a:xfrm>
            <a:off x="2070796" y="1265469"/>
            <a:ext cx="2776550" cy="584775"/>
          </a:xfrm>
          <a:prstGeom prst="roundRect">
            <a:avLst>
              <a:gd name="adj" fmla="val 50000"/>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endParaRPr lang="zh-CN" altLang="en-US" sz="2000">
              <a:solidFill>
                <a:schemeClr val="bg1"/>
              </a:solidFill>
              <a:latin typeface="+mj-ea"/>
              <a:ea typeface="+mj-ea"/>
            </a:endParaRPr>
          </a:p>
        </p:txBody>
      </p:sp>
      <p:sp>
        <p:nvSpPr>
          <p:cNvPr id="59" name="758709"/>
          <p:cNvSpPr/>
          <p:nvPr/>
        </p:nvSpPr>
        <p:spPr>
          <a:xfrm>
            <a:off x="3269137" y="1296128"/>
            <a:ext cx="1107996" cy="497957"/>
          </a:xfrm>
          <a:prstGeom prst="rect">
            <a:avLst/>
          </a:prstGeom>
        </p:spPr>
        <p:txBody>
          <a:bodyPr wrap="none">
            <a:spAutoFit/>
          </a:bodyPr>
          <a:lstStyle/>
          <a:p>
            <a:pPr defTabSz="913765">
              <a:lnSpc>
                <a:spcPct val="120000"/>
              </a:lnSpc>
            </a:pPr>
            <a:r>
              <a:rPr lang="zh-CN" altLang="en-US" sz="2400" b="1">
                <a:solidFill>
                  <a:schemeClr val="accent1"/>
                </a:solidFill>
                <a:latin typeface="微软雅黑" panose="020B0503020204020204" pitchFamily="34" charset="-122"/>
                <a:ea typeface="微软雅黑" panose="020B0503020204020204" pitchFamily="34" charset="-122"/>
              </a:rPr>
              <a:t>小贴士</a:t>
            </a:r>
            <a:endParaRPr lang="zh-CN" altLang="zh-CN" sz="2400" b="1">
              <a:solidFill>
                <a:schemeClr val="accent1"/>
              </a:solidFill>
              <a:latin typeface="微软雅黑" panose="020B0503020204020204" pitchFamily="34" charset="-122"/>
              <a:ea typeface="微软雅黑" panose="020B0503020204020204" pitchFamily="34" charset="-122"/>
            </a:endParaRPr>
          </a:p>
        </p:txBody>
      </p:sp>
      <p:grpSp>
        <p:nvGrpSpPr>
          <p:cNvPr id="61" name="120129"/>
          <p:cNvGrpSpPr/>
          <p:nvPr/>
        </p:nvGrpSpPr>
        <p:grpSpPr>
          <a:xfrm>
            <a:off x="2540492" y="1277253"/>
            <a:ext cx="665904" cy="518837"/>
            <a:chOff x="340457" y="3683537"/>
            <a:chExt cx="958004" cy="746427"/>
          </a:xfrm>
        </p:grpSpPr>
        <p:sp>
          <p:nvSpPr>
            <p:cNvPr id="62" name="Freeform 198"/>
            <p:cNvSpPr/>
            <p:nvPr/>
          </p:nvSpPr>
          <p:spPr bwMode="auto">
            <a:xfrm>
              <a:off x="340457" y="3683537"/>
              <a:ext cx="958004" cy="746427"/>
            </a:xfrm>
            <a:custGeom>
              <a:avLst/>
              <a:gdLst>
                <a:gd name="T0" fmla="*/ 323 w 377"/>
                <a:gd name="T1" fmla="*/ 282 h 294"/>
                <a:gd name="T2" fmla="*/ 306 w 377"/>
                <a:gd name="T3" fmla="*/ 292 h 294"/>
                <a:gd name="T4" fmla="*/ 11 w 377"/>
                <a:gd name="T5" fmla="*/ 206 h 294"/>
                <a:gd name="T6" fmla="*/ 2 w 377"/>
                <a:gd name="T7" fmla="*/ 189 h 294"/>
                <a:gd name="T8" fmla="*/ 53 w 377"/>
                <a:gd name="T9" fmla="*/ 11 h 294"/>
                <a:gd name="T10" fmla="*/ 70 w 377"/>
                <a:gd name="T11" fmla="*/ 2 h 294"/>
                <a:gd name="T12" fmla="*/ 365 w 377"/>
                <a:gd name="T13" fmla="*/ 87 h 294"/>
                <a:gd name="T14" fmla="*/ 375 w 377"/>
                <a:gd name="T15" fmla="*/ 104 h 294"/>
                <a:gd name="T16" fmla="*/ 323 w 377"/>
                <a:gd name="T17"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94">
                  <a:moveTo>
                    <a:pt x="323" y="282"/>
                  </a:moveTo>
                  <a:cubicBezTo>
                    <a:pt x="321" y="290"/>
                    <a:pt x="314" y="294"/>
                    <a:pt x="306" y="292"/>
                  </a:cubicBezTo>
                  <a:cubicBezTo>
                    <a:pt x="11" y="206"/>
                    <a:pt x="11" y="206"/>
                    <a:pt x="11" y="206"/>
                  </a:cubicBezTo>
                  <a:cubicBezTo>
                    <a:pt x="4" y="204"/>
                    <a:pt x="0" y="197"/>
                    <a:pt x="2" y="189"/>
                  </a:cubicBezTo>
                  <a:cubicBezTo>
                    <a:pt x="53" y="11"/>
                    <a:pt x="53" y="11"/>
                    <a:pt x="53" y="11"/>
                  </a:cubicBezTo>
                  <a:cubicBezTo>
                    <a:pt x="55" y="4"/>
                    <a:pt x="63" y="0"/>
                    <a:pt x="70" y="2"/>
                  </a:cubicBezTo>
                  <a:cubicBezTo>
                    <a:pt x="365" y="87"/>
                    <a:pt x="365" y="87"/>
                    <a:pt x="365" y="87"/>
                  </a:cubicBezTo>
                  <a:cubicBezTo>
                    <a:pt x="373" y="89"/>
                    <a:pt x="377" y="97"/>
                    <a:pt x="375" y="104"/>
                  </a:cubicBezTo>
                  <a:lnTo>
                    <a:pt x="323" y="282"/>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99"/>
            <p:cNvSpPr/>
            <p:nvPr/>
          </p:nvSpPr>
          <p:spPr bwMode="auto">
            <a:xfrm>
              <a:off x="403822" y="3730793"/>
              <a:ext cx="828051" cy="648693"/>
            </a:xfrm>
            <a:custGeom>
              <a:avLst/>
              <a:gdLst>
                <a:gd name="T0" fmla="*/ 653 w 771"/>
                <a:gd name="T1" fmla="*/ 604 h 604"/>
                <a:gd name="T2" fmla="*/ 0 w 771"/>
                <a:gd name="T3" fmla="*/ 417 h 604"/>
                <a:gd name="T4" fmla="*/ 121 w 771"/>
                <a:gd name="T5" fmla="*/ 0 h 604"/>
                <a:gd name="T6" fmla="*/ 771 w 771"/>
                <a:gd name="T7" fmla="*/ 190 h 604"/>
                <a:gd name="T8" fmla="*/ 653 w 771"/>
                <a:gd name="T9" fmla="*/ 604 h 604"/>
              </a:gdLst>
              <a:ahLst/>
              <a:cxnLst>
                <a:cxn ang="0">
                  <a:pos x="T0" y="T1"/>
                </a:cxn>
                <a:cxn ang="0">
                  <a:pos x="T2" y="T3"/>
                </a:cxn>
                <a:cxn ang="0">
                  <a:pos x="T4" y="T5"/>
                </a:cxn>
                <a:cxn ang="0">
                  <a:pos x="T6" y="T7"/>
                </a:cxn>
                <a:cxn ang="0">
                  <a:pos x="T8" y="T9"/>
                </a:cxn>
              </a:cxnLst>
              <a:rect l="0" t="0" r="r" b="b"/>
              <a:pathLst>
                <a:path w="771" h="604">
                  <a:moveTo>
                    <a:pt x="653" y="604"/>
                  </a:moveTo>
                  <a:lnTo>
                    <a:pt x="0" y="417"/>
                  </a:lnTo>
                  <a:lnTo>
                    <a:pt x="121" y="0"/>
                  </a:lnTo>
                  <a:lnTo>
                    <a:pt x="771" y="190"/>
                  </a:lnTo>
                  <a:lnTo>
                    <a:pt x="653" y="604"/>
                  </a:lnTo>
                  <a:close/>
                </a:path>
              </a:pathLst>
            </a:custGeom>
            <a:solidFill>
              <a:srgbClr val="76C1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00"/>
            <p:cNvSpPr/>
            <p:nvPr/>
          </p:nvSpPr>
          <p:spPr bwMode="auto">
            <a:xfrm>
              <a:off x="394156" y="3784493"/>
              <a:ext cx="850605" cy="541294"/>
            </a:xfrm>
            <a:custGeom>
              <a:avLst/>
              <a:gdLst>
                <a:gd name="T0" fmla="*/ 335 w 335"/>
                <a:gd name="T1" fmla="*/ 199 h 213"/>
                <a:gd name="T2" fmla="*/ 321 w 335"/>
                <a:gd name="T3" fmla="*/ 213 h 213"/>
                <a:gd name="T4" fmla="*/ 14 w 335"/>
                <a:gd name="T5" fmla="*/ 213 h 213"/>
                <a:gd name="T6" fmla="*/ 0 w 335"/>
                <a:gd name="T7" fmla="*/ 199 h 213"/>
                <a:gd name="T8" fmla="*/ 0 w 335"/>
                <a:gd name="T9" fmla="*/ 14 h 213"/>
                <a:gd name="T10" fmla="*/ 14 w 335"/>
                <a:gd name="T11" fmla="*/ 0 h 213"/>
                <a:gd name="T12" fmla="*/ 321 w 335"/>
                <a:gd name="T13" fmla="*/ 0 h 213"/>
                <a:gd name="T14" fmla="*/ 335 w 335"/>
                <a:gd name="T15" fmla="*/ 14 h 213"/>
                <a:gd name="T16" fmla="*/ 335 w 335"/>
                <a:gd name="T17" fmla="*/ 19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213">
                  <a:moveTo>
                    <a:pt x="335" y="199"/>
                  </a:moveTo>
                  <a:cubicBezTo>
                    <a:pt x="335" y="207"/>
                    <a:pt x="328" y="213"/>
                    <a:pt x="321" y="213"/>
                  </a:cubicBezTo>
                  <a:cubicBezTo>
                    <a:pt x="14" y="213"/>
                    <a:pt x="14" y="213"/>
                    <a:pt x="14" y="213"/>
                  </a:cubicBezTo>
                  <a:cubicBezTo>
                    <a:pt x="6" y="213"/>
                    <a:pt x="0" y="207"/>
                    <a:pt x="0" y="199"/>
                  </a:cubicBezTo>
                  <a:cubicBezTo>
                    <a:pt x="0" y="14"/>
                    <a:pt x="0" y="14"/>
                    <a:pt x="0" y="14"/>
                  </a:cubicBezTo>
                  <a:cubicBezTo>
                    <a:pt x="0" y="7"/>
                    <a:pt x="6" y="0"/>
                    <a:pt x="14" y="0"/>
                  </a:cubicBezTo>
                  <a:cubicBezTo>
                    <a:pt x="321" y="0"/>
                    <a:pt x="321" y="0"/>
                    <a:pt x="321" y="0"/>
                  </a:cubicBezTo>
                  <a:cubicBezTo>
                    <a:pt x="328" y="0"/>
                    <a:pt x="335" y="7"/>
                    <a:pt x="335" y="14"/>
                  </a:cubicBezTo>
                  <a:lnTo>
                    <a:pt x="335" y="199"/>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Rectangle 201"/>
            <p:cNvSpPr>
              <a:spLocks noChangeArrowheads="1"/>
            </p:cNvSpPr>
            <p:nvPr/>
          </p:nvSpPr>
          <p:spPr bwMode="auto">
            <a:xfrm>
              <a:off x="454300" y="3825305"/>
              <a:ext cx="729243" cy="461818"/>
            </a:xfrm>
            <a:prstGeom prst="rect">
              <a:avLst/>
            </a:prstGeom>
            <a:solidFill>
              <a:srgbClr val="436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202"/>
            <p:cNvSpPr>
              <a:spLocks noChangeArrowheads="1"/>
            </p:cNvSpPr>
            <p:nvPr/>
          </p:nvSpPr>
          <p:spPr bwMode="auto">
            <a:xfrm>
              <a:off x="454300" y="4167910"/>
              <a:ext cx="729243" cy="124584"/>
            </a:xfrm>
            <a:prstGeom prst="rect">
              <a:avLst/>
            </a:prstGeom>
            <a:solidFill>
              <a:srgbClr val="9FCA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Oval 203"/>
            <p:cNvSpPr>
              <a:spLocks noChangeArrowheads="1"/>
            </p:cNvSpPr>
            <p:nvPr/>
          </p:nvSpPr>
          <p:spPr bwMode="auto">
            <a:xfrm>
              <a:off x="988076" y="3868265"/>
              <a:ext cx="85920" cy="86994"/>
            </a:xfrm>
            <a:prstGeom prst="ellipse">
              <a:avLst/>
            </a:prstGeom>
            <a:solidFill>
              <a:srgbClr val="FFF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04"/>
            <p:cNvSpPr/>
            <p:nvPr/>
          </p:nvSpPr>
          <p:spPr bwMode="auto">
            <a:xfrm>
              <a:off x="571366" y="3924113"/>
              <a:ext cx="139619" cy="170765"/>
            </a:xfrm>
            <a:custGeom>
              <a:avLst/>
              <a:gdLst>
                <a:gd name="T0" fmla="*/ 38 w 130"/>
                <a:gd name="T1" fmla="*/ 0 h 159"/>
                <a:gd name="T2" fmla="*/ 0 w 130"/>
                <a:gd name="T3" fmla="*/ 69 h 159"/>
                <a:gd name="T4" fmla="*/ 130 w 130"/>
                <a:gd name="T5" fmla="*/ 159 h 159"/>
                <a:gd name="T6" fmla="*/ 38 w 130"/>
                <a:gd name="T7" fmla="*/ 0 h 159"/>
              </a:gdLst>
              <a:ahLst/>
              <a:cxnLst>
                <a:cxn ang="0">
                  <a:pos x="T0" y="T1"/>
                </a:cxn>
                <a:cxn ang="0">
                  <a:pos x="T2" y="T3"/>
                </a:cxn>
                <a:cxn ang="0">
                  <a:pos x="T4" y="T5"/>
                </a:cxn>
                <a:cxn ang="0">
                  <a:pos x="T6" y="T7"/>
                </a:cxn>
              </a:cxnLst>
              <a:rect l="0" t="0" r="r" b="b"/>
              <a:pathLst>
                <a:path w="130" h="159">
                  <a:moveTo>
                    <a:pt x="38" y="0"/>
                  </a:moveTo>
                  <a:lnTo>
                    <a:pt x="0" y="69"/>
                  </a:lnTo>
                  <a:lnTo>
                    <a:pt x="130" y="159"/>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06"/>
            <p:cNvSpPr/>
            <p:nvPr/>
          </p:nvSpPr>
          <p:spPr bwMode="auto">
            <a:xfrm>
              <a:off x="454300" y="3998218"/>
              <a:ext cx="351197" cy="258833"/>
            </a:xfrm>
            <a:custGeom>
              <a:avLst/>
              <a:gdLst>
                <a:gd name="T0" fmla="*/ 265 w 327"/>
                <a:gd name="T1" fmla="*/ 135 h 241"/>
                <a:gd name="T2" fmla="*/ 239 w 327"/>
                <a:gd name="T3" fmla="*/ 90 h 241"/>
                <a:gd name="T4" fmla="*/ 109 w 327"/>
                <a:gd name="T5" fmla="*/ 0 h 241"/>
                <a:gd name="T6" fmla="*/ 31 w 327"/>
                <a:gd name="T7" fmla="*/ 135 h 241"/>
                <a:gd name="T8" fmla="*/ 0 w 327"/>
                <a:gd name="T9" fmla="*/ 187 h 241"/>
                <a:gd name="T10" fmla="*/ 0 w 327"/>
                <a:gd name="T11" fmla="*/ 241 h 241"/>
                <a:gd name="T12" fmla="*/ 327 w 327"/>
                <a:gd name="T13" fmla="*/ 241 h 241"/>
                <a:gd name="T14" fmla="*/ 265 w 327"/>
                <a:gd name="T15" fmla="*/ 135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41">
                  <a:moveTo>
                    <a:pt x="265" y="135"/>
                  </a:moveTo>
                  <a:lnTo>
                    <a:pt x="239" y="90"/>
                  </a:lnTo>
                  <a:lnTo>
                    <a:pt x="109" y="0"/>
                  </a:lnTo>
                  <a:lnTo>
                    <a:pt x="31" y="135"/>
                  </a:lnTo>
                  <a:lnTo>
                    <a:pt x="0" y="187"/>
                  </a:lnTo>
                  <a:lnTo>
                    <a:pt x="0" y="241"/>
                  </a:lnTo>
                  <a:lnTo>
                    <a:pt x="327" y="241"/>
                  </a:lnTo>
                  <a:lnTo>
                    <a:pt x="265" y="135"/>
                  </a:lnTo>
                  <a:close/>
                </a:path>
              </a:pathLst>
            </a:custGeom>
            <a:solidFill>
              <a:srgbClr val="7EA1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07"/>
            <p:cNvSpPr/>
            <p:nvPr/>
          </p:nvSpPr>
          <p:spPr bwMode="auto">
            <a:xfrm>
              <a:off x="680913" y="3901559"/>
              <a:ext cx="228761" cy="277091"/>
            </a:xfrm>
            <a:custGeom>
              <a:avLst/>
              <a:gdLst>
                <a:gd name="T0" fmla="*/ 52 w 213"/>
                <a:gd name="T1" fmla="*/ 0 h 258"/>
                <a:gd name="T2" fmla="*/ 0 w 213"/>
                <a:gd name="T3" fmla="*/ 83 h 258"/>
                <a:gd name="T4" fmla="*/ 213 w 213"/>
                <a:gd name="T5" fmla="*/ 258 h 258"/>
                <a:gd name="T6" fmla="*/ 52 w 213"/>
                <a:gd name="T7" fmla="*/ 0 h 258"/>
              </a:gdLst>
              <a:ahLst/>
              <a:cxnLst>
                <a:cxn ang="0">
                  <a:pos x="T0" y="T1"/>
                </a:cxn>
                <a:cxn ang="0">
                  <a:pos x="T2" y="T3"/>
                </a:cxn>
                <a:cxn ang="0">
                  <a:pos x="T4" y="T5"/>
                </a:cxn>
                <a:cxn ang="0">
                  <a:pos x="T6" y="T7"/>
                </a:cxn>
              </a:cxnLst>
              <a:rect l="0" t="0" r="r" b="b"/>
              <a:pathLst>
                <a:path w="213" h="258">
                  <a:moveTo>
                    <a:pt x="52" y="0"/>
                  </a:moveTo>
                  <a:lnTo>
                    <a:pt x="0" y="83"/>
                  </a:lnTo>
                  <a:lnTo>
                    <a:pt x="213" y="258"/>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08"/>
            <p:cNvSpPr/>
            <p:nvPr/>
          </p:nvSpPr>
          <p:spPr bwMode="auto">
            <a:xfrm>
              <a:off x="515518" y="3990700"/>
              <a:ext cx="442486" cy="266351"/>
            </a:xfrm>
            <a:custGeom>
              <a:avLst/>
              <a:gdLst>
                <a:gd name="T0" fmla="*/ 412 w 412"/>
                <a:gd name="T1" fmla="*/ 248 h 248"/>
                <a:gd name="T2" fmla="*/ 367 w 412"/>
                <a:gd name="T3" fmla="*/ 175 h 248"/>
                <a:gd name="T4" fmla="*/ 154 w 412"/>
                <a:gd name="T5" fmla="*/ 0 h 248"/>
                <a:gd name="T6" fmla="*/ 0 w 412"/>
                <a:gd name="T7" fmla="*/ 248 h 248"/>
                <a:gd name="T8" fmla="*/ 412 w 412"/>
                <a:gd name="T9" fmla="*/ 248 h 248"/>
              </a:gdLst>
              <a:ahLst/>
              <a:cxnLst>
                <a:cxn ang="0">
                  <a:pos x="T0" y="T1"/>
                </a:cxn>
                <a:cxn ang="0">
                  <a:pos x="T2" y="T3"/>
                </a:cxn>
                <a:cxn ang="0">
                  <a:pos x="T4" y="T5"/>
                </a:cxn>
                <a:cxn ang="0">
                  <a:pos x="T6" y="T7"/>
                </a:cxn>
                <a:cxn ang="0">
                  <a:pos x="T8" y="T9"/>
                </a:cxn>
              </a:cxnLst>
              <a:rect l="0" t="0" r="r" b="b"/>
              <a:pathLst>
                <a:path w="412" h="248">
                  <a:moveTo>
                    <a:pt x="412" y="248"/>
                  </a:moveTo>
                  <a:lnTo>
                    <a:pt x="367" y="175"/>
                  </a:lnTo>
                  <a:lnTo>
                    <a:pt x="154" y="0"/>
                  </a:lnTo>
                  <a:lnTo>
                    <a:pt x="0" y="248"/>
                  </a:lnTo>
                  <a:lnTo>
                    <a:pt x="412" y="248"/>
                  </a:lnTo>
                  <a:close/>
                </a:path>
              </a:pathLst>
            </a:custGeom>
            <a:solidFill>
              <a:srgbClr val="9FCA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74" name="59155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3953" y="4580840"/>
            <a:ext cx="2747214" cy="1534104"/>
          </a:xfrm>
          <a:prstGeom prst="rect">
            <a:avLst/>
          </a:prstGeom>
        </p:spPr>
      </p:pic>
    </p:spTree>
  </p:cSld>
  <p:clrMapOvr>
    <a:masterClrMapping/>
  </p:clrMapOvr>
  <p:transition spd="slow" advTm="9632">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336720"/>
          <p:cNvGrpSpPr/>
          <p:nvPr/>
        </p:nvGrpSpPr>
        <p:grpSpPr>
          <a:xfrm>
            <a:off x="1091376" y="1276766"/>
            <a:ext cx="5670371" cy="5051845"/>
            <a:chOff x="1431617" y="1448045"/>
            <a:chExt cx="9766053" cy="633169"/>
          </a:xfrm>
        </p:grpSpPr>
        <p:sp>
          <p:nvSpPr>
            <p:cNvPr id="34" name="矩形 33"/>
            <p:cNvSpPr/>
            <p:nvPr/>
          </p:nvSpPr>
          <p:spPr bwMode="auto">
            <a:xfrm>
              <a:off x="1624406" y="1479906"/>
              <a:ext cx="9573264" cy="601308"/>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3" name="708259"/>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543421"/>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en-US" altLang="zh-CN" sz="2800" b="1">
                <a:solidFill>
                  <a:srgbClr val="484849"/>
                </a:solidFill>
                <a:latin typeface="微软雅黑" panose="020B0503020204020204" pitchFamily="34" charset="-122"/>
                <a:ea typeface="微软雅黑" panose="020B0503020204020204" pitchFamily="34" charset="-122"/>
              </a:rPr>
              <a:t>3</a:t>
            </a:r>
            <a:r>
              <a:rPr lang="zh-CN" altLang="en-US" sz="2800" b="1">
                <a:solidFill>
                  <a:srgbClr val="484849"/>
                </a:solidFill>
                <a:latin typeface="微软雅黑" panose="020B0503020204020204" pitchFamily="34" charset="-122"/>
                <a:ea typeface="微软雅黑" panose="020B0503020204020204" pitchFamily="34" charset="-122"/>
              </a:rPr>
              <a:t>、</a:t>
            </a:r>
            <a:r>
              <a:rPr lang="en-US" altLang="zh-CN" sz="2800" b="1">
                <a:solidFill>
                  <a:srgbClr val="484849"/>
                </a:solidFill>
                <a:latin typeface="微软雅黑" panose="020B0503020204020204" pitchFamily="34" charset="-122"/>
                <a:ea typeface="微软雅黑" panose="020B0503020204020204" pitchFamily="34" charset="-122"/>
              </a:rPr>
              <a:t>K</a:t>
            </a:r>
            <a:r>
              <a:rPr lang="zh-CN" altLang="en-US" sz="2800" b="1">
                <a:solidFill>
                  <a:srgbClr val="484849"/>
                </a:solidFill>
                <a:latin typeface="微软雅黑" panose="020B0503020204020204" pitchFamily="34" charset="-122"/>
                <a:ea typeface="微软雅黑" panose="020B0503020204020204" pitchFamily="34" charset="-122"/>
              </a:rPr>
              <a:t>粉</a:t>
            </a:r>
          </a:p>
        </p:txBody>
      </p:sp>
      <p:sp>
        <p:nvSpPr>
          <p:cNvPr id="32" name="814655"/>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2" name="759836"/>
          <p:cNvSpPr/>
          <p:nvPr/>
        </p:nvSpPr>
        <p:spPr>
          <a:xfrm>
            <a:off x="1309457" y="1506163"/>
            <a:ext cx="5043217" cy="2058577"/>
          </a:xfrm>
          <a:prstGeom prst="rect">
            <a:avLst/>
          </a:prstGeom>
          <a:noFill/>
        </p:spPr>
        <p:txBody>
          <a:bodyPr wrap="square" rtlCol="0">
            <a:spAutoFit/>
          </a:bodyPr>
          <a:lstStyle/>
          <a:p>
            <a:pPr algn="just">
              <a:lnSpc>
                <a:spcPct val="120000"/>
              </a:lnSpc>
            </a:pPr>
            <a:r>
              <a:rPr lang="en-US" altLang="zh-CN" dirty="0">
                <a:solidFill>
                  <a:schemeClr val="accent1"/>
                </a:solidFill>
                <a:latin typeface="+mn-ea"/>
                <a:ea typeface="+mn-ea"/>
              </a:rPr>
              <a:t>K</a:t>
            </a:r>
            <a:r>
              <a:rPr lang="zh-CN" altLang="en-US" dirty="0">
                <a:solidFill>
                  <a:schemeClr val="accent1"/>
                </a:solidFill>
                <a:latin typeface="+mn-ea"/>
                <a:ea typeface="+mn-ea"/>
              </a:rPr>
              <a:t>粉，学名氯胺酮。静脉全麻药，有时也可用作兽用麻醉药。一般人只要足量接触二、三次即可上瘾，是一种很危险的精神药品。</a:t>
            </a:r>
            <a:r>
              <a:rPr lang="en-US" altLang="zh-CN" dirty="0">
                <a:solidFill>
                  <a:schemeClr val="accent1"/>
                </a:solidFill>
                <a:latin typeface="+mn-ea"/>
                <a:ea typeface="+mn-ea"/>
              </a:rPr>
              <a:t>K</a:t>
            </a:r>
            <a:r>
              <a:rPr lang="zh-CN" altLang="en-US" dirty="0">
                <a:solidFill>
                  <a:schemeClr val="accent1"/>
                </a:solidFill>
                <a:latin typeface="+mn-ea"/>
                <a:ea typeface="+mn-ea"/>
              </a:rPr>
              <a:t>粉外观上是白色结晶性粉末，无臭，易溶于水，可随意勾兑进饮料、红酒中服下。</a:t>
            </a:r>
          </a:p>
          <a:p>
            <a:pPr algn="just">
              <a:lnSpc>
                <a:spcPct val="120000"/>
              </a:lnSpc>
            </a:pPr>
            <a:endParaRPr lang="zh-CN" altLang="en-US" dirty="0">
              <a:solidFill>
                <a:schemeClr val="accent1"/>
              </a:solidFill>
              <a:latin typeface="+mn-ea"/>
              <a:ea typeface="+mn-ea"/>
            </a:endParaRPr>
          </a:p>
        </p:txBody>
      </p:sp>
      <p:sp>
        <p:nvSpPr>
          <p:cNvPr id="37" name="021256"/>
          <p:cNvSpPr/>
          <p:nvPr/>
        </p:nvSpPr>
        <p:spPr>
          <a:xfrm>
            <a:off x="1317490" y="3980439"/>
            <a:ext cx="5036096" cy="2058577"/>
          </a:xfrm>
          <a:prstGeom prst="rect">
            <a:avLst/>
          </a:prstGeom>
          <a:noFill/>
        </p:spPr>
        <p:txBody>
          <a:bodyPr wrap="square" rtlCol="0">
            <a:spAutoFit/>
          </a:bodyPr>
          <a:lstStyle/>
          <a:p>
            <a:pPr algn="just">
              <a:lnSpc>
                <a:spcPct val="120000"/>
              </a:lnSpc>
            </a:pPr>
            <a:r>
              <a:rPr lang="en-US" altLang="zh-CN">
                <a:latin typeface="+mn-ea"/>
                <a:ea typeface="+mn-ea"/>
              </a:rPr>
              <a:t>K</a:t>
            </a:r>
            <a:r>
              <a:rPr lang="zh-CN" altLang="en-US">
                <a:latin typeface="+mn-ea"/>
                <a:ea typeface="+mn-ea"/>
              </a:rPr>
              <a:t>粉具有很强的依赖性，服用后会产生意识与感觉的分离状态，导致神经中毒反应、幻觉和精神分裂症状，表现为</a:t>
            </a:r>
            <a:r>
              <a:rPr lang="zh-CN" altLang="en-US" b="1">
                <a:latin typeface="+mn-ea"/>
                <a:ea typeface="+mn-ea"/>
              </a:rPr>
              <a:t>头昏、精神错乱、过度兴奋、幻觉、幻视、幻听、运动功能障碍、抑郁</a:t>
            </a:r>
            <a:r>
              <a:rPr lang="zh-CN" altLang="en-US">
                <a:latin typeface="+mn-ea"/>
                <a:ea typeface="+mn-ea"/>
              </a:rPr>
              <a:t>以及出现怪异和危险行为。同时对记忆和思维能力造成严重的损害。</a:t>
            </a:r>
          </a:p>
        </p:txBody>
      </p:sp>
      <p:sp>
        <p:nvSpPr>
          <p:cNvPr id="38" name="493686"/>
          <p:cNvSpPr/>
          <p:nvPr/>
        </p:nvSpPr>
        <p:spPr bwMode="auto">
          <a:xfrm>
            <a:off x="1361667" y="3488897"/>
            <a:ext cx="1306847" cy="384613"/>
          </a:xfrm>
          <a:prstGeom prst="roundRect">
            <a:avLst>
              <a:gd name="adj" fmla="val 50000"/>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a:solidFill>
                  <a:schemeClr val="bg1"/>
                </a:solidFill>
                <a:latin typeface="+mj-ea"/>
                <a:ea typeface="+mj-ea"/>
              </a:rPr>
              <a:t>吸食危害</a:t>
            </a:r>
          </a:p>
        </p:txBody>
      </p:sp>
      <p:pic>
        <p:nvPicPr>
          <p:cNvPr id="3" name="23885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0101" y="1251181"/>
            <a:ext cx="4497867" cy="2550798"/>
          </a:xfrm>
          <a:prstGeom prst="rect">
            <a:avLst/>
          </a:prstGeom>
        </p:spPr>
      </p:pic>
      <p:pic>
        <p:nvPicPr>
          <p:cNvPr id="4" name="609287"/>
          <p:cNvPicPr>
            <a:picLocks noChangeAspect="1"/>
          </p:cNvPicPr>
          <p:nvPr/>
        </p:nvPicPr>
        <p:blipFill>
          <a:blip r:embed="rId4" cstate="email">
            <a:extLst>
              <a:ext uri="{28A0092B-C50C-407E-A947-70E740481C1C}">
                <a14:useLocalDpi xmlns:a14="http://schemas.microsoft.com/office/drawing/2010/main"/>
              </a:ext>
            </a:extLst>
          </a:blip>
          <a:srcRect t="17178" b="8247"/>
          <a:stretch>
            <a:fillRect/>
          </a:stretch>
        </p:blipFill>
        <p:spPr>
          <a:xfrm>
            <a:off x="6920101" y="3934075"/>
            <a:ext cx="4497867" cy="2394536"/>
          </a:xfrm>
          <a:prstGeom prst="rect">
            <a:avLst/>
          </a:prstGeom>
        </p:spPr>
      </p:pic>
    </p:spTree>
  </p:cSld>
  <p:clrMapOvr>
    <a:masterClrMapping/>
  </p:clrMapOvr>
  <p:transition spd="slow" advTm="9632">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444458"/>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816887"/>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en-US" altLang="zh-CN" sz="2800" b="1">
                <a:solidFill>
                  <a:schemeClr val="accent1"/>
                </a:solidFill>
                <a:latin typeface="微软雅黑" panose="020B0503020204020204" pitchFamily="34" charset="-122"/>
                <a:ea typeface="微软雅黑" panose="020B0503020204020204" pitchFamily="34" charset="-122"/>
              </a:rPr>
              <a:t>3</a:t>
            </a:r>
            <a:r>
              <a:rPr lang="zh-CN" altLang="en-US" sz="2800" b="1">
                <a:solidFill>
                  <a:schemeClr val="accent1"/>
                </a:solidFill>
                <a:latin typeface="微软雅黑" panose="020B0503020204020204" pitchFamily="34" charset="-122"/>
                <a:ea typeface="微软雅黑" panose="020B0503020204020204" pitchFamily="34" charset="-122"/>
              </a:rPr>
              <a:t>、</a:t>
            </a:r>
            <a:r>
              <a:rPr lang="en-US" altLang="zh-CN" sz="2800" b="1">
                <a:solidFill>
                  <a:schemeClr val="accent1"/>
                </a:solidFill>
                <a:latin typeface="微软雅黑" panose="020B0503020204020204" pitchFamily="34" charset="-122"/>
                <a:ea typeface="微软雅黑" panose="020B0503020204020204" pitchFamily="34" charset="-122"/>
              </a:rPr>
              <a:t>K</a:t>
            </a:r>
            <a:r>
              <a:rPr lang="zh-CN" altLang="en-US" sz="2800" b="1">
                <a:solidFill>
                  <a:schemeClr val="accent1"/>
                </a:solidFill>
                <a:latin typeface="微软雅黑" panose="020B0503020204020204" pitchFamily="34" charset="-122"/>
                <a:ea typeface="微软雅黑" panose="020B0503020204020204" pitchFamily="34" charset="-122"/>
              </a:rPr>
              <a:t>粉</a:t>
            </a:r>
          </a:p>
        </p:txBody>
      </p:sp>
      <p:sp>
        <p:nvSpPr>
          <p:cNvPr id="32" name="650863"/>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6" name="922293"/>
          <p:cNvGrpSpPr/>
          <p:nvPr/>
        </p:nvGrpSpPr>
        <p:grpSpPr>
          <a:xfrm>
            <a:off x="6509084" y="1585943"/>
            <a:ext cx="4654149" cy="4802822"/>
            <a:chOff x="1431617" y="1448045"/>
            <a:chExt cx="9766053" cy="629752"/>
          </a:xfrm>
        </p:grpSpPr>
        <p:sp>
          <p:nvSpPr>
            <p:cNvPr id="39" name="矩形 38"/>
            <p:cNvSpPr/>
            <p:nvPr/>
          </p:nvSpPr>
          <p:spPr bwMode="auto">
            <a:xfrm>
              <a:off x="1624405" y="1465690"/>
              <a:ext cx="9573265" cy="612107"/>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0" name="矩形 39"/>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41" name="394613"/>
          <p:cNvGrpSpPr/>
          <p:nvPr/>
        </p:nvGrpSpPr>
        <p:grpSpPr>
          <a:xfrm>
            <a:off x="1051061" y="1585943"/>
            <a:ext cx="5145202" cy="4802822"/>
            <a:chOff x="1431617" y="1448045"/>
            <a:chExt cx="9766053" cy="629752"/>
          </a:xfrm>
        </p:grpSpPr>
        <p:sp>
          <p:nvSpPr>
            <p:cNvPr id="42" name="矩形 41"/>
            <p:cNvSpPr/>
            <p:nvPr/>
          </p:nvSpPr>
          <p:spPr bwMode="auto">
            <a:xfrm>
              <a:off x="1624405" y="1467268"/>
              <a:ext cx="9573265" cy="610529"/>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矩形 42"/>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4" name="139884"/>
          <p:cNvSpPr/>
          <p:nvPr/>
        </p:nvSpPr>
        <p:spPr>
          <a:xfrm>
            <a:off x="1287379" y="1940114"/>
            <a:ext cx="4584032" cy="2938048"/>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一些不法分子经常在迪吧、舞厅等娱乐场所将</a:t>
            </a:r>
            <a:r>
              <a:rPr lang="en-US" altLang="zh-CN">
                <a:solidFill>
                  <a:schemeClr val="accent1"/>
                </a:solidFill>
                <a:latin typeface="微软雅黑" panose="020B0503020204020204" pitchFamily="34" charset="-122"/>
                <a:ea typeface="微软雅黑" panose="020B0503020204020204" pitchFamily="34" charset="-122"/>
              </a:rPr>
              <a:t>K</a:t>
            </a:r>
            <a:r>
              <a:rPr lang="zh-CN" altLang="en-US">
                <a:solidFill>
                  <a:schemeClr val="accent1"/>
                </a:solidFill>
                <a:latin typeface="微软雅黑" panose="020B0503020204020204" pitchFamily="34" charset="-122"/>
                <a:ea typeface="微软雅黑" panose="020B0503020204020204" pitchFamily="34" charset="-122"/>
              </a:rPr>
              <a:t>粉和冰毒 、摇头丸混合一起兜售给吸毒者使用</a:t>
            </a:r>
            <a:r>
              <a:rPr lang="en-US" altLang="zh-CN">
                <a:solidFill>
                  <a:schemeClr val="accent1"/>
                </a:solidFill>
                <a:latin typeface="微软雅黑" panose="020B0503020204020204" pitchFamily="34" charset="-122"/>
                <a:ea typeface="微软雅黑" panose="020B0503020204020204" pitchFamily="34" charset="-122"/>
              </a:rPr>
              <a:t>,</a:t>
            </a:r>
            <a:r>
              <a:rPr lang="zh-CN" altLang="en-US">
                <a:solidFill>
                  <a:schemeClr val="accent1"/>
                </a:solidFill>
                <a:latin typeface="微软雅黑" panose="020B0503020204020204" pitchFamily="34" charset="-122"/>
                <a:ea typeface="微软雅黑" panose="020B0503020204020204" pitchFamily="34" charset="-122"/>
              </a:rPr>
              <a:t>具有兴奋和致幻的双重作用。由此导致毒品之间相互作用产生的毒性较两种毒品单独使用要严重得多（即</a:t>
            </a:r>
            <a:r>
              <a:rPr lang="en-US" altLang="zh-CN">
                <a:solidFill>
                  <a:schemeClr val="accent1"/>
                </a:solidFill>
                <a:latin typeface="微软雅黑" panose="020B0503020204020204" pitchFamily="34" charset="-122"/>
                <a:ea typeface="微软雅黑" panose="020B0503020204020204" pitchFamily="34" charset="-122"/>
              </a:rPr>
              <a:t>1+1&gt;2</a:t>
            </a:r>
            <a:r>
              <a:rPr lang="zh-CN" altLang="en-US">
                <a:solidFill>
                  <a:schemeClr val="accent1"/>
                </a:solidFill>
                <a:latin typeface="微软雅黑" panose="020B0503020204020204" pitchFamily="34" charset="-122"/>
                <a:ea typeface="微软雅黑" panose="020B0503020204020204" pitchFamily="34" charset="-122"/>
              </a:rPr>
              <a:t>），很容易导致过量中毒甚至发生致命危险。目前也有发现把</a:t>
            </a:r>
            <a:r>
              <a:rPr lang="en-US" altLang="zh-CN">
                <a:solidFill>
                  <a:schemeClr val="accent1"/>
                </a:solidFill>
                <a:latin typeface="微软雅黑" panose="020B0503020204020204" pitchFamily="34" charset="-122"/>
                <a:ea typeface="微软雅黑" panose="020B0503020204020204" pitchFamily="34" charset="-122"/>
              </a:rPr>
              <a:t>K</a:t>
            </a:r>
            <a:r>
              <a:rPr lang="zh-CN" altLang="en-US">
                <a:solidFill>
                  <a:schemeClr val="accent1"/>
                </a:solidFill>
                <a:latin typeface="微软雅黑" panose="020B0503020204020204" pitchFamily="34" charset="-122"/>
                <a:ea typeface="微软雅黑" panose="020B0503020204020204" pitchFamily="34" charset="-122"/>
              </a:rPr>
              <a:t>粉溶于水中骗取年轻女性服用后实施性侵犯，因此也被叫做“强奸药”。</a:t>
            </a:r>
          </a:p>
        </p:txBody>
      </p:sp>
      <p:sp>
        <p:nvSpPr>
          <p:cNvPr id="45" name="501214"/>
          <p:cNvSpPr/>
          <p:nvPr/>
        </p:nvSpPr>
        <p:spPr bwMode="auto">
          <a:xfrm>
            <a:off x="8081273"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案</a:t>
            </a:r>
          </a:p>
        </p:txBody>
      </p:sp>
      <p:sp>
        <p:nvSpPr>
          <p:cNvPr id="46" name="345485"/>
          <p:cNvSpPr/>
          <p:nvPr/>
        </p:nvSpPr>
        <p:spPr bwMode="auto">
          <a:xfrm>
            <a:off x="8724312"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例 </a:t>
            </a:r>
          </a:p>
        </p:txBody>
      </p:sp>
      <p:sp>
        <p:nvSpPr>
          <p:cNvPr id="47" name="717915"/>
          <p:cNvSpPr/>
          <p:nvPr/>
        </p:nvSpPr>
        <p:spPr bwMode="auto">
          <a:xfrm>
            <a:off x="9367351"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写</a:t>
            </a:r>
          </a:p>
        </p:txBody>
      </p:sp>
      <p:sp>
        <p:nvSpPr>
          <p:cNvPr id="48" name="089334"/>
          <p:cNvSpPr/>
          <p:nvPr/>
        </p:nvSpPr>
        <p:spPr bwMode="auto">
          <a:xfrm>
            <a:off x="10010390"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真</a:t>
            </a:r>
          </a:p>
        </p:txBody>
      </p:sp>
      <p:sp>
        <p:nvSpPr>
          <p:cNvPr id="49" name="924516"/>
          <p:cNvSpPr/>
          <p:nvPr/>
        </p:nvSpPr>
        <p:spPr>
          <a:xfrm>
            <a:off x="6858000" y="2220484"/>
            <a:ext cx="3866908" cy="2217851"/>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有一位</a:t>
            </a:r>
            <a:r>
              <a:rPr lang="en-US" altLang="zh-CN">
                <a:solidFill>
                  <a:schemeClr val="accent1"/>
                </a:solidFill>
                <a:latin typeface="微软雅黑" panose="020B0503020204020204" pitchFamily="34" charset="-122"/>
                <a:ea typeface="微软雅黑" panose="020B0503020204020204" pitchFamily="34" charset="-122"/>
              </a:rPr>
              <a:t>18</a:t>
            </a:r>
            <a:r>
              <a:rPr lang="zh-CN" altLang="en-US">
                <a:solidFill>
                  <a:schemeClr val="accent1"/>
                </a:solidFill>
                <a:latin typeface="微软雅黑" panose="020B0503020204020204" pitchFamily="34" charset="-122"/>
                <a:ea typeface="微软雅黑" panose="020B0503020204020204" pitchFamily="34" charset="-122"/>
              </a:rPr>
              <a:t>岁的女病人两年前开始吸食氯胺酮，当医护人员为她作智力测验时，发现她的智力已下降至</a:t>
            </a:r>
            <a:r>
              <a:rPr lang="en-US" altLang="zh-CN">
                <a:solidFill>
                  <a:schemeClr val="accent1"/>
                </a:solidFill>
                <a:latin typeface="微软雅黑" panose="020B0503020204020204" pitchFamily="34" charset="-122"/>
                <a:ea typeface="微软雅黑" panose="020B0503020204020204" pitchFamily="34" charset="-122"/>
              </a:rPr>
              <a:t>86</a:t>
            </a:r>
            <a:r>
              <a:rPr lang="zh-CN" altLang="en-US">
                <a:solidFill>
                  <a:schemeClr val="accent1"/>
                </a:solidFill>
                <a:latin typeface="微软雅黑" panose="020B0503020204020204" pitchFamily="34" charset="-122"/>
                <a:ea typeface="微软雅黑" panose="020B0503020204020204" pitchFamily="34" charset="-122"/>
              </a:rPr>
              <a:t>，与医学上对弱智所定义的</a:t>
            </a:r>
            <a:r>
              <a:rPr lang="en-US" altLang="zh-CN">
                <a:solidFill>
                  <a:schemeClr val="accent1"/>
                </a:solidFill>
                <a:latin typeface="微软雅黑" panose="020B0503020204020204" pitchFamily="34" charset="-122"/>
                <a:ea typeface="微软雅黑" panose="020B0503020204020204" pitchFamily="34" charset="-122"/>
              </a:rPr>
              <a:t>70</a:t>
            </a:r>
            <a:r>
              <a:rPr lang="zh-CN" altLang="en-US">
                <a:solidFill>
                  <a:schemeClr val="accent1"/>
                </a:solidFill>
                <a:latin typeface="微软雅黑" panose="020B0503020204020204" pitchFamily="34" charset="-122"/>
                <a:ea typeface="微软雅黑" panose="020B0503020204020204" pitchFamily="34" charset="-122"/>
              </a:rPr>
              <a:t>相距不远。而正常人的平均智力应该在</a:t>
            </a:r>
            <a:r>
              <a:rPr lang="en-US" altLang="zh-CN">
                <a:solidFill>
                  <a:schemeClr val="accent1"/>
                </a:solidFill>
                <a:latin typeface="微软雅黑" panose="020B0503020204020204" pitchFamily="34" charset="-122"/>
                <a:ea typeface="微软雅黑" panose="020B0503020204020204" pitchFamily="34" charset="-122"/>
              </a:rPr>
              <a:t>100</a:t>
            </a:r>
            <a:r>
              <a:rPr lang="zh-CN" altLang="en-US">
                <a:solidFill>
                  <a:schemeClr val="accent1"/>
                </a:solidFill>
                <a:latin typeface="微软雅黑" panose="020B0503020204020204" pitchFamily="34" charset="-122"/>
                <a:ea typeface="微软雅黑" panose="020B0503020204020204" pitchFamily="34" charset="-122"/>
              </a:rPr>
              <a:t>以上。</a:t>
            </a:r>
          </a:p>
        </p:txBody>
      </p:sp>
      <p:grpSp>
        <p:nvGrpSpPr>
          <p:cNvPr id="50" name="296935"/>
          <p:cNvGrpSpPr/>
          <p:nvPr/>
        </p:nvGrpSpPr>
        <p:grpSpPr>
          <a:xfrm>
            <a:off x="6997239" y="1091842"/>
            <a:ext cx="1006746" cy="1003183"/>
            <a:chOff x="-400540" y="5472753"/>
            <a:chExt cx="1974836" cy="1967848"/>
          </a:xfrm>
        </p:grpSpPr>
        <p:sp>
          <p:nvSpPr>
            <p:cNvPr id="51" name="4123"/>
            <p:cNvSpPr/>
            <p:nvPr/>
          </p:nvSpPr>
          <p:spPr bwMode="auto">
            <a:xfrm>
              <a:off x="-400540" y="5472753"/>
              <a:ext cx="1974836" cy="196784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3765">
                <a:defRPr/>
              </a:pPr>
              <a:endParaRPr sz="1800">
                <a:solidFill>
                  <a:srgbClr val="3D3D3D"/>
                </a:solidFill>
              </a:endParaRPr>
            </a:p>
          </p:txBody>
        </p:sp>
        <p:pic>
          <p:nvPicPr>
            <p:cNvPr id="52" name="图片 5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0539" y="5676211"/>
              <a:ext cx="1637953" cy="1694835"/>
            </a:xfrm>
            <a:custGeom>
              <a:avLst/>
              <a:gdLst>
                <a:gd name="connsiteX0" fmla="*/ 384160 w 1637953"/>
                <a:gd name="connsiteY0" fmla="*/ 0 h 1694835"/>
                <a:gd name="connsiteX1" fmla="*/ 1590676 w 1637953"/>
                <a:gd name="connsiteY1" fmla="*/ 0 h 1694835"/>
                <a:gd name="connsiteX2" fmla="*/ 1637953 w 1637953"/>
                <a:gd name="connsiteY2" fmla="*/ 38870 h 1694835"/>
                <a:gd name="connsiteX3" fmla="*/ 1637953 w 1637953"/>
                <a:gd name="connsiteY3" fmla="*/ 1508741 h 1694835"/>
                <a:gd name="connsiteX4" fmla="*/ 1539493 w 1637953"/>
                <a:gd name="connsiteY4" fmla="*/ 1589690 h 1694835"/>
                <a:gd name="connsiteX5" fmla="*/ 1371766 w 1637953"/>
                <a:gd name="connsiteY5" fmla="*/ 1680408 h 1694835"/>
                <a:gd name="connsiteX6" fmla="*/ 1332206 w 1637953"/>
                <a:gd name="connsiteY6" fmla="*/ 1694835 h 1694835"/>
                <a:gd name="connsiteX7" fmla="*/ 642630 w 1637953"/>
                <a:gd name="connsiteY7" fmla="*/ 1694835 h 1694835"/>
                <a:gd name="connsiteX8" fmla="*/ 603070 w 1637953"/>
                <a:gd name="connsiteY8" fmla="*/ 1680408 h 1694835"/>
                <a:gd name="connsiteX9" fmla="*/ 0 w 1637953"/>
                <a:gd name="connsiteY9" fmla="*/ 773805 h 1694835"/>
                <a:gd name="connsiteX10" fmla="*/ 289208 w 1637953"/>
                <a:gd name="connsiteY10" fmla="*/ 78066 h 16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7953" h="1694835">
                  <a:moveTo>
                    <a:pt x="384160" y="0"/>
                  </a:moveTo>
                  <a:lnTo>
                    <a:pt x="1590676" y="0"/>
                  </a:lnTo>
                  <a:lnTo>
                    <a:pt x="1637953" y="38870"/>
                  </a:lnTo>
                  <a:lnTo>
                    <a:pt x="1637953" y="1508741"/>
                  </a:lnTo>
                  <a:lnTo>
                    <a:pt x="1539493" y="1589690"/>
                  </a:lnTo>
                  <a:cubicBezTo>
                    <a:pt x="1486962" y="1625054"/>
                    <a:pt x="1430832" y="1655513"/>
                    <a:pt x="1371766" y="1680408"/>
                  </a:cubicBezTo>
                  <a:lnTo>
                    <a:pt x="1332206" y="1694835"/>
                  </a:lnTo>
                  <a:lnTo>
                    <a:pt x="642630" y="1694835"/>
                  </a:lnTo>
                  <a:lnTo>
                    <a:pt x="603070" y="1680408"/>
                  </a:lnTo>
                  <a:cubicBezTo>
                    <a:pt x="248671" y="1531040"/>
                    <a:pt x="0" y="1181360"/>
                    <a:pt x="0" y="773805"/>
                  </a:cubicBezTo>
                  <a:cubicBezTo>
                    <a:pt x="0" y="502102"/>
                    <a:pt x="110521" y="256121"/>
                    <a:pt x="289208" y="78066"/>
                  </a:cubicBezTo>
                  <a:close/>
                </a:path>
              </a:pathLst>
            </a:custGeom>
          </p:spPr>
        </p:pic>
      </p:grpSp>
      <p:sp>
        <p:nvSpPr>
          <p:cNvPr id="53" name="668355"/>
          <p:cNvSpPr/>
          <p:nvPr/>
        </p:nvSpPr>
        <p:spPr bwMode="auto">
          <a:xfrm>
            <a:off x="2070796" y="1265469"/>
            <a:ext cx="2776550" cy="584775"/>
          </a:xfrm>
          <a:prstGeom prst="roundRect">
            <a:avLst>
              <a:gd name="adj" fmla="val 50000"/>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endParaRPr lang="zh-CN" altLang="en-US" sz="2000">
              <a:solidFill>
                <a:schemeClr val="bg1"/>
              </a:solidFill>
              <a:latin typeface="+mj-ea"/>
              <a:ea typeface="+mj-ea"/>
            </a:endParaRPr>
          </a:p>
        </p:txBody>
      </p:sp>
      <p:sp>
        <p:nvSpPr>
          <p:cNvPr id="54" name="402536"/>
          <p:cNvSpPr/>
          <p:nvPr/>
        </p:nvSpPr>
        <p:spPr>
          <a:xfrm>
            <a:off x="3269137" y="1296128"/>
            <a:ext cx="1107996" cy="497957"/>
          </a:xfrm>
          <a:prstGeom prst="rect">
            <a:avLst/>
          </a:prstGeom>
        </p:spPr>
        <p:txBody>
          <a:bodyPr wrap="none">
            <a:spAutoFit/>
          </a:bodyPr>
          <a:lstStyle/>
          <a:p>
            <a:pPr defTabSz="913765">
              <a:lnSpc>
                <a:spcPct val="120000"/>
              </a:lnSpc>
            </a:pPr>
            <a:r>
              <a:rPr lang="zh-CN" altLang="en-US" sz="2400" b="1">
                <a:solidFill>
                  <a:schemeClr val="accent1"/>
                </a:solidFill>
                <a:latin typeface="微软雅黑" panose="020B0503020204020204" pitchFamily="34" charset="-122"/>
                <a:ea typeface="微软雅黑" panose="020B0503020204020204" pitchFamily="34" charset="-122"/>
              </a:rPr>
              <a:t>小贴士</a:t>
            </a:r>
            <a:endParaRPr lang="zh-CN" altLang="zh-CN" sz="2400" b="1">
              <a:solidFill>
                <a:schemeClr val="accent1"/>
              </a:solidFill>
              <a:latin typeface="微软雅黑" panose="020B0503020204020204" pitchFamily="34" charset="-122"/>
              <a:ea typeface="微软雅黑" panose="020B0503020204020204" pitchFamily="34" charset="-122"/>
            </a:endParaRPr>
          </a:p>
        </p:txBody>
      </p:sp>
      <p:grpSp>
        <p:nvGrpSpPr>
          <p:cNvPr id="56" name="874956"/>
          <p:cNvGrpSpPr/>
          <p:nvPr/>
        </p:nvGrpSpPr>
        <p:grpSpPr>
          <a:xfrm>
            <a:off x="2540492" y="1277253"/>
            <a:ext cx="665904" cy="518837"/>
            <a:chOff x="340457" y="3683537"/>
            <a:chExt cx="958004" cy="746427"/>
          </a:xfrm>
        </p:grpSpPr>
        <p:sp>
          <p:nvSpPr>
            <p:cNvPr id="57" name="Freeform 198"/>
            <p:cNvSpPr/>
            <p:nvPr/>
          </p:nvSpPr>
          <p:spPr bwMode="auto">
            <a:xfrm>
              <a:off x="340457" y="3683537"/>
              <a:ext cx="958004" cy="746427"/>
            </a:xfrm>
            <a:custGeom>
              <a:avLst/>
              <a:gdLst>
                <a:gd name="T0" fmla="*/ 323 w 377"/>
                <a:gd name="T1" fmla="*/ 282 h 294"/>
                <a:gd name="T2" fmla="*/ 306 w 377"/>
                <a:gd name="T3" fmla="*/ 292 h 294"/>
                <a:gd name="T4" fmla="*/ 11 w 377"/>
                <a:gd name="T5" fmla="*/ 206 h 294"/>
                <a:gd name="T6" fmla="*/ 2 w 377"/>
                <a:gd name="T7" fmla="*/ 189 h 294"/>
                <a:gd name="T8" fmla="*/ 53 w 377"/>
                <a:gd name="T9" fmla="*/ 11 h 294"/>
                <a:gd name="T10" fmla="*/ 70 w 377"/>
                <a:gd name="T11" fmla="*/ 2 h 294"/>
                <a:gd name="T12" fmla="*/ 365 w 377"/>
                <a:gd name="T13" fmla="*/ 87 h 294"/>
                <a:gd name="T14" fmla="*/ 375 w 377"/>
                <a:gd name="T15" fmla="*/ 104 h 294"/>
                <a:gd name="T16" fmla="*/ 323 w 377"/>
                <a:gd name="T17"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94">
                  <a:moveTo>
                    <a:pt x="323" y="282"/>
                  </a:moveTo>
                  <a:cubicBezTo>
                    <a:pt x="321" y="290"/>
                    <a:pt x="314" y="294"/>
                    <a:pt x="306" y="292"/>
                  </a:cubicBezTo>
                  <a:cubicBezTo>
                    <a:pt x="11" y="206"/>
                    <a:pt x="11" y="206"/>
                    <a:pt x="11" y="206"/>
                  </a:cubicBezTo>
                  <a:cubicBezTo>
                    <a:pt x="4" y="204"/>
                    <a:pt x="0" y="197"/>
                    <a:pt x="2" y="189"/>
                  </a:cubicBezTo>
                  <a:cubicBezTo>
                    <a:pt x="53" y="11"/>
                    <a:pt x="53" y="11"/>
                    <a:pt x="53" y="11"/>
                  </a:cubicBezTo>
                  <a:cubicBezTo>
                    <a:pt x="55" y="4"/>
                    <a:pt x="63" y="0"/>
                    <a:pt x="70" y="2"/>
                  </a:cubicBezTo>
                  <a:cubicBezTo>
                    <a:pt x="365" y="87"/>
                    <a:pt x="365" y="87"/>
                    <a:pt x="365" y="87"/>
                  </a:cubicBezTo>
                  <a:cubicBezTo>
                    <a:pt x="373" y="89"/>
                    <a:pt x="377" y="97"/>
                    <a:pt x="375" y="104"/>
                  </a:cubicBezTo>
                  <a:lnTo>
                    <a:pt x="323" y="282"/>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99"/>
            <p:cNvSpPr/>
            <p:nvPr/>
          </p:nvSpPr>
          <p:spPr bwMode="auto">
            <a:xfrm>
              <a:off x="403822" y="3730793"/>
              <a:ext cx="828051" cy="648693"/>
            </a:xfrm>
            <a:custGeom>
              <a:avLst/>
              <a:gdLst>
                <a:gd name="T0" fmla="*/ 653 w 771"/>
                <a:gd name="T1" fmla="*/ 604 h 604"/>
                <a:gd name="T2" fmla="*/ 0 w 771"/>
                <a:gd name="T3" fmla="*/ 417 h 604"/>
                <a:gd name="T4" fmla="*/ 121 w 771"/>
                <a:gd name="T5" fmla="*/ 0 h 604"/>
                <a:gd name="T6" fmla="*/ 771 w 771"/>
                <a:gd name="T7" fmla="*/ 190 h 604"/>
                <a:gd name="T8" fmla="*/ 653 w 771"/>
                <a:gd name="T9" fmla="*/ 604 h 604"/>
              </a:gdLst>
              <a:ahLst/>
              <a:cxnLst>
                <a:cxn ang="0">
                  <a:pos x="T0" y="T1"/>
                </a:cxn>
                <a:cxn ang="0">
                  <a:pos x="T2" y="T3"/>
                </a:cxn>
                <a:cxn ang="0">
                  <a:pos x="T4" y="T5"/>
                </a:cxn>
                <a:cxn ang="0">
                  <a:pos x="T6" y="T7"/>
                </a:cxn>
                <a:cxn ang="0">
                  <a:pos x="T8" y="T9"/>
                </a:cxn>
              </a:cxnLst>
              <a:rect l="0" t="0" r="r" b="b"/>
              <a:pathLst>
                <a:path w="771" h="604">
                  <a:moveTo>
                    <a:pt x="653" y="604"/>
                  </a:moveTo>
                  <a:lnTo>
                    <a:pt x="0" y="417"/>
                  </a:lnTo>
                  <a:lnTo>
                    <a:pt x="121" y="0"/>
                  </a:lnTo>
                  <a:lnTo>
                    <a:pt x="771" y="190"/>
                  </a:lnTo>
                  <a:lnTo>
                    <a:pt x="653" y="604"/>
                  </a:lnTo>
                  <a:close/>
                </a:path>
              </a:pathLst>
            </a:custGeom>
            <a:solidFill>
              <a:srgbClr val="76C1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00"/>
            <p:cNvSpPr/>
            <p:nvPr/>
          </p:nvSpPr>
          <p:spPr bwMode="auto">
            <a:xfrm>
              <a:off x="394156" y="3784493"/>
              <a:ext cx="850605" cy="541294"/>
            </a:xfrm>
            <a:custGeom>
              <a:avLst/>
              <a:gdLst>
                <a:gd name="T0" fmla="*/ 335 w 335"/>
                <a:gd name="T1" fmla="*/ 199 h 213"/>
                <a:gd name="T2" fmla="*/ 321 w 335"/>
                <a:gd name="T3" fmla="*/ 213 h 213"/>
                <a:gd name="T4" fmla="*/ 14 w 335"/>
                <a:gd name="T5" fmla="*/ 213 h 213"/>
                <a:gd name="T6" fmla="*/ 0 w 335"/>
                <a:gd name="T7" fmla="*/ 199 h 213"/>
                <a:gd name="T8" fmla="*/ 0 w 335"/>
                <a:gd name="T9" fmla="*/ 14 h 213"/>
                <a:gd name="T10" fmla="*/ 14 w 335"/>
                <a:gd name="T11" fmla="*/ 0 h 213"/>
                <a:gd name="T12" fmla="*/ 321 w 335"/>
                <a:gd name="T13" fmla="*/ 0 h 213"/>
                <a:gd name="T14" fmla="*/ 335 w 335"/>
                <a:gd name="T15" fmla="*/ 14 h 213"/>
                <a:gd name="T16" fmla="*/ 335 w 335"/>
                <a:gd name="T17" fmla="*/ 19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213">
                  <a:moveTo>
                    <a:pt x="335" y="199"/>
                  </a:moveTo>
                  <a:cubicBezTo>
                    <a:pt x="335" y="207"/>
                    <a:pt x="328" y="213"/>
                    <a:pt x="321" y="213"/>
                  </a:cubicBezTo>
                  <a:cubicBezTo>
                    <a:pt x="14" y="213"/>
                    <a:pt x="14" y="213"/>
                    <a:pt x="14" y="213"/>
                  </a:cubicBezTo>
                  <a:cubicBezTo>
                    <a:pt x="6" y="213"/>
                    <a:pt x="0" y="207"/>
                    <a:pt x="0" y="199"/>
                  </a:cubicBezTo>
                  <a:cubicBezTo>
                    <a:pt x="0" y="14"/>
                    <a:pt x="0" y="14"/>
                    <a:pt x="0" y="14"/>
                  </a:cubicBezTo>
                  <a:cubicBezTo>
                    <a:pt x="0" y="7"/>
                    <a:pt x="6" y="0"/>
                    <a:pt x="14" y="0"/>
                  </a:cubicBezTo>
                  <a:cubicBezTo>
                    <a:pt x="321" y="0"/>
                    <a:pt x="321" y="0"/>
                    <a:pt x="321" y="0"/>
                  </a:cubicBezTo>
                  <a:cubicBezTo>
                    <a:pt x="328" y="0"/>
                    <a:pt x="335" y="7"/>
                    <a:pt x="335" y="14"/>
                  </a:cubicBezTo>
                  <a:lnTo>
                    <a:pt x="335" y="199"/>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Rectangle 201"/>
            <p:cNvSpPr>
              <a:spLocks noChangeArrowheads="1"/>
            </p:cNvSpPr>
            <p:nvPr/>
          </p:nvSpPr>
          <p:spPr bwMode="auto">
            <a:xfrm>
              <a:off x="454300" y="3825305"/>
              <a:ext cx="729243" cy="461818"/>
            </a:xfrm>
            <a:prstGeom prst="rect">
              <a:avLst/>
            </a:prstGeom>
            <a:solidFill>
              <a:srgbClr val="436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202"/>
            <p:cNvSpPr>
              <a:spLocks noChangeArrowheads="1"/>
            </p:cNvSpPr>
            <p:nvPr/>
          </p:nvSpPr>
          <p:spPr bwMode="auto">
            <a:xfrm>
              <a:off x="454300" y="4167910"/>
              <a:ext cx="729243" cy="124584"/>
            </a:xfrm>
            <a:prstGeom prst="rect">
              <a:avLst/>
            </a:prstGeom>
            <a:solidFill>
              <a:srgbClr val="9FCA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Oval 203"/>
            <p:cNvSpPr>
              <a:spLocks noChangeArrowheads="1"/>
            </p:cNvSpPr>
            <p:nvPr/>
          </p:nvSpPr>
          <p:spPr bwMode="auto">
            <a:xfrm>
              <a:off x="988076" y="3868265"/>
              <a:ext cx="85920" cy="86994"/>
            </a:xfrm>
            <a:prstGeom prst="ellipse">
              <a:avLst/>
            </a:prstGeom>
            <a:solidFill>
              <a:srgbClr val="FFF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04"/>
            <p:cNvSpPr/>
            <p:nvPr/>
          </p:nvSpPr>
          <p:spPr bwMode="auto">
            <a:xfrm>
              <a:off x="571366" y="3924113"/>
              <a:ext cx="139619" cy="170765"/>
            </a:xfrm>
            <a:custGeom>
              <a:avLst/>
              <a:gdLst>
                <a:gd name="T0" fmla="*/ 38 w 130"/>
                <a:gd name="T1" fmla="*/ 0 h 159"/>
                <a:gd name="T2" fmla="*/ 0 w 130"/>
                <a:gd name="T3" fmla="*/ 69 h 159"/>
                <a:gd name="T4" fmla="*/ 130 w 130"/>
                <a:gd name="T5" fmla="*/ 159 h 159"/>
                <a:gd name="T6" fmla="*/ 38 w 130"/>
                <a:gd name="T7" fmla="*/ 0 h 159"/>
              </a:gdLst>
              <a:ahLst/>
              <a:cxnLst>
                <a:cxn ang="0">
                  <a:pos x="T0" y="T1"/>
                </a:cxn>
                <a:cxn ang="0">
                  <a:pos x="T2" y="T3"/>
                </a:cxn>
                <a:cxn ang="0">
                  <a:pos x="T4" y="T5"/>
                </a:cxn>
                <a:cxn ang="0">
                  <a:pos x="T6" y="T7"/>
                </a:cxn>
              </a:cxnLst>
              <a:rect l="0" t="0" r="r" b="b"/>
              <a:pathLst>
                <a:path w="130" h="159">
                  <a:moveTo>
                    <a:pt x="38" y="0"/>
                  </a:moveTo>
                  <a:lnTo>
                    <a:pt x="0" y="69"/>
                  </a:lnTo>
                  <a:lnTo>
                    <a:pt x="130" y="159"/>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06"/>
            <p:cNvSpPr/>
            <p:nvPr/>
          </p:nvSpPr>
          <p:spPr bwMode="auto">
            <a:xfrm>
              <a:off x="454300" y="3998218"/>
              <a:ext cx="351197" cy="258833"/>
            </a:xfrm>
            <a:custGeom>
              <a:avLst/>
              <a:gdLst>
                <a:gd name="T0" fmla="*/ 265 w 327"/>
                <a:gd name="T1" fmla="*/ 135 h 241"/>
                <a:gd name="T2" fmla="*/ 239 w 327"/>
                <a:gd name="T3" fmla="*/ 90 h 241"/>
                <a:gd name="T4" fmla="*/ 109 w 327"/>
                <a:gd name="T5" fmla="*/ 0 h 241"/>
                <a:gd name="T6" fmla="*/ 31 w 327"/>
                <a:gd name="T7" fmla="*/ 135 h 241"/>
                <a:gd name="T8" fmla="*/ 0 w 327"/>
                <a:gd name="T9" fmla="*/ 187 h 241"/>
                <a:gd name="T10" fmla="*/ 0 w 327"/>
                <a:gd name="T11" fmla="*/ 241 h 241"/>
                <a:gd name="T12" fmla="*/ 327 w 327"/>
                <a:gd name="T13" fmla="*/ 241 h 241"/>
                <a:gd name="T14" fmla="*/ 265 w 327"/>
                <a:gd name="T15" fmla="*/ 135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41">
                  <a:moveTo>
                    <a:pt x="265" y="135"/>
                  </a:moveTo>
                  <a:lnTo>
                    <a:pt x="239" y="90"/>
                  </a:lnTo>
                  <a:lnTo>
                    <a:pt x="109" y="0"/>
                  </a:lnTo>
                  <a:lnTo>
                    <a:pt x="31" y="135"/>
                  </a:lnTo>
                  <a:lnTo>
                    <a:pt x="0" y="187"/>
                  </a:lnTo>
                  <a:lnTo>
                    <a:pt x="0" y="241"/>
                  </a:lnTo>
                  <a:lnTo>
                    <a:pt x="327" y="241"/>
                  </a:lnTo>
                  <a:lnTo>
                    <a:pt x="265" y="135"/>
                  </a:lnTo>
                  <a:close/>
                </a:path>
              </a:pathLst>
            </a:custGeom>
            <a:solidFill>
              <a:srgbClr val="7EA1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07"/>
            <p:cNvSpPr/>
            <p:nvPr/>
          </p:nvSpPr>
          <p:spPr bwMode="auto">
            <a:xfrm>
              <a:off x="680913" y="3901559"/>
              <a:ext cx="228761" cy="277091"/>
            </a:xfrm>
            <a:custGeom>
              <a:avLst/>
              <a:gdLst>
                <a:gd name="T0" fmla="*/ 52 w 213"/>
                <a:gd name="T1" fmla="*/ 0 h 258"/>
                <a:gd name="T2" fmla="*/ 0 w 213"/>
                <a:gd name="T3" fmla="*/ 83 h 258"/>
                <a:gd name="T4" fmla="*/ 213 w 213"/>
                <a:gd name="T5" fmla="*/ 258 h 258"/>
                <a:gd name="T6" fmla="*/ 52 w 213"/>
                <a:gd name="T7" fmla="*/ 0 h 258"/>
              </a:gdLst>
              <a:ahLst/>
              <a:cxnLst>
                <a:cxn ang="0">
                  <a:pos x="T0" y="T1"/>
                </a:cxn>
                <a:cxn ang="0">
                  <a:pos x="T2" y="T3"/>
                </a:cxn>
                <a:cxn ang="0">
                  <a:pos x="T4" y="T5"/>
                </a:cxn>
                <a:cxn ang="0">
                  <a:pos x="T6" y="T7"/>
                </a:cxn>
              </a:cxnLst>
              <a:rect l="0" t="0" r="r" b="b"/>
              <a:pathLst>
                <a:path w="213" h="258">
                  <a:moveTo>
                    <a:pt x="52" y="0"/>
                  </a:moveTo>
                  <a:lnTo>
                    <a:pt x="0" y="83"/>
                  </a:lnTo>
                  <a:lnTo>
                    <a:pt x="213" y="258"/>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08"/>
            <p:cNvSpPr/>
            <p:nvPr/>
          </p:nvSpPr>
          <p:spPr bwMode="auto">
            <a:xfrm>
              <a:off x="515518" y="3990700"/>
              <a:ext cx="442486" cy="266351"/>
            </a:xfrm>
            <a:custGeom>
              <a:avLst/>
              <a:gdLst>
                <a:gd name="T0" fmla="*/ 412 w 412"/>
                <a:gd name="T1" fmla="*/ 248 h 248"/>
                <a:gd name="T2" fmla="*/ 367 w 412"/>
                <a:gd name="T3" fmla="*/ 175 h 248"/>
                <a:gd name="T4" fmla="*/ 154 w 412"/>
                <a:gd name="T5" fmla="*/ 0 h 248"/>
                <a:gd name="T6" fmla="*/ 0 w 412"/>
                <a:gd name="T7" fmla="*/ 248 h 248"/>
                <a:gd name="T8" fmla="*/ 412 w 412"/>
                <a:gd name="T9" fmla="*/ 248 h 248"/>
              </a:gdLst>
              <a:ahLst/>
              <a:cxnLst>
                <a:cxn ang="0">
                  <a:pos x="T0" y="T1"/>
                </a:cxn>
                <a:cxn ang="0">
                  <a:pos x="T2" y="T3"/>
                </a:cxn>
                <a:cxn ang="0">
                  <a:pos x="T4" y="T5"/>
                </a:cxn>
                <a:cxn ang="0">
                  <a:pos x="T6" y="T7"/>
                </a:cxn>
                <a:cxn ang="0">
                  <a:pos x="T8" y="T9"/>
                </a:cxn>
              </a:cxnLst>
              <a:rect l="0" t="0" r="r" b="b"/>
              <a:pathLst>
                <a:path w="412" h="248">
                  <a:moveTo>
                    <a:pt x="412" y="248"/>
                  </a:moveTo>
                  <a:lnTo>
                    <a:pt x="367" y="175"/>
                  </a:lnTo>
                  <a:lnTo>
                    <a:pt x="154" y="0"/>
                  </a:lnTo>
                  <a:lnTo>
                    <a:pt x="0" y="248"/>
                  </a:lnTo>
                  <a:lnTo>
                    <a:pt x="412" y="248"/>
                  </a:lnTo>
                  <a:close/>
                </a:path>
              </a:pathLst>
            </a:custGeom>
            <a:solidFill>
              <a:srgbClr val="9FCA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70" name="6191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6571" y="5038350"/>
            <a:ext cx="1375278" cy="921141"/>
          </a:xfrm>
          <a:prstGeom prst="rect">
            <a:avLst/>
          </a:prstGeom>
        </p:spPr>
      </p:pic>
      <p:pic>
        <p:nvPicPr>
          <p:cNvPr id="71" name="08155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5948" y="5032604"/>
            <a:ext cx="1499859" cy="909126"/>
          </a:xfrm>
          <a:prstGeom prst="rect">
            <a:avLst/>
          </a:prstGeom>
        </p:spPr>
      </p:pic>
      <p:pic>
        <p:nvPicPr>
          <p:cNvPr id="72" name="35307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1564" y="5038350"/>
            <a:ext cx="1499859" cy="921141"/>
          </a:xfrm>
          <a:prstGeom prst="rect">
            <a:avLst/>
          </a:prstGeom>
        </p:spPr>
      </p:pic>
    </p:spTree>
  </p:cSld>
  <p:clrMapOvr>
    <a:masterClrMapping/>
  </p:clrMapOvr>
  <p:transition spd="slow" advTm="9632">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pattFill prst="ltUpDiag">
          <a:fgClr>
            <a:schemeClr val="accent2"/>
          </a:fgClr>
          <a:bgClr>
            <a:schemeClr val="accent3"/>
          </a:bgClr>
        </a:pattFill>
        <a:effectLst/>
      </p:bgPr>
    </p:bg>
    <p:spTree>
      <p:nvGrpSpPr>
        <p:cNvPr id="1" name=""/>
        <p:cNvGrpSpPr/>
        <p:nvPr/>
      </p:nvGrpSpPr>
      <p:grpSpPr>
        <a:xfrm>
          <a:off x="0" y="0"/>
          <a:ext cx="0" cy="0"/>
          <a:chOff x="0" y="0"/>
          <a:chExt cx="0" cy="0"/>
        </a:xfrm>
      </p:grpSpPr>
      <p:sp>
        <p:nvSpPr>
          <p:cNvPr id="31" name="298258"/>
          <p:cNvSpPr/>
          <p:nvPr/>
        </p:nvSpPr>
        <p:spPr bwMode="auto">
          <a:xfrm flipV="1">
            <a:off x="1082903" y="1034715"/>
            <a:ext cx="9986150" cy="1648182"/>
          </a:xfrm>
          <a:custGeom>
            <a:avLst/>
            <a:gdLst>
              <a:gd name="connsiteX0" fmla="*/ 0 w 8788224"/>
              <a:gd name="connsiteY0" fmla="*/ 1875909 h 1875909"/>
              <a:gd name="connsiteX1" fmla="*/ 8788224 w 8788224"/>
              <a:gd name="connsiteY1" fmla="*/ 1875909 h 1875909"/>
              <a:gd name="connsiteX2" fmla="*/ 8788224 w 8788224"/>
              <a:gd name="connsiteY2" fmla="*/ 398581 h 1875909"/>
              <a:gd name="connsiteX3" fmla="*/ 4896028 w 8788224"/>
              <a:gd name="connsiteY3" fmla="*/ 398581 h 1875909"/>
              <a:gd name="connsiteX4" fmla="*/ 4394112 w 8788224"/>
              <a:gd name="connsiteY4" fmla="*/ 0 h 1875909"/>
              <a:gd name="connsiteX5" fmla="*/ 3892197 w 8788224"/>
              <a:gd name="connsiteY5" fmla="*/ 398581 h 1875909"/>
              <a:gd name="connsiteX6" fmla="*/ 0 w 8788224"/>
              <a:gd name="connsiteY6" fmla="*/ 398581 h 187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8224" h="1875909">
                <a:moveTo>
                  <a:pt x="0" y="1875909"/>
                </a:moveTo>
                <a:lnTo>
                  <a:pt x="8788224" y="1875909"/>
                </a:lnTo>
                <a:lnTo>
                  <a:pt x="8788224" y="398581"/>
                </a:lnTo>
                <a:lnTo>
                  <a:pt x="4896028" y="398581"/>
                </a:lnTo>
                <a:lnTo>
                  <a:pt x="4394112" y="0"/>
                </a:lnTo>
                <a:lnTo>
                  <a:pt x="3892197" y="398581"/>
                </a:lnTo>
                <a:lnTo>
                  <a:pt x="0" y="398581"/>
                </a:lnTo>
                <a:close/>
              </a:path>
            </a:pathLst>
          </a:cu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4" name="569482"/>
          <p:cNvSpPr txBox="1"/>
          <p:nvPr/>
        </p:nvSpPr>
        <p:spPr>
          <a:xfrm>
            <a:off x="2535535" y="1268760"/>
            <a:ext cx="7028314" cy="830997"/>
          </a:xfrm>
          <a:prstGeom prst="rect">
            <a:avLst/>
          </a:prstGeom>
          <a:noFill/>
        </p:spPr>
        <p:txBody>
          <a:bodyPr wrap="square" rtlCol="0">
            <a:spAutoFit/>
          </a:bodyPr>
          <a:lstStyle>
            <a:defPPr>
              <a:defRPr lang="zh-CN"/>
            </a:defPPr>
            <a:lvl1pPr lvl="0">
              <a:defRPr sz="28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4800">
                <a:solidFill>
                  <a:schemeClr val="accent2"/>
                </a:solidFill>
              </a:rPr>
              <a:t>警惕，毒品的新伪装！</a:t>
            </a:r>
          </a:p>
        </p:txBody>
      </p:sp>
      <p:grpSp>
        <p:nvGrpSpPr>
          <p:cNvPr id="34" name="304663"/>
          <p:cNvGrpSpPr/>
          <p:nvPr/>
        </p:nvGrpSpPr>
        <p:grpSpPr>
          <a:xfrm>
            <a:off x="1055071" y="3006067"/>
            <a:ext cx="10015758" cy="3209146"/>
            <a:chOff x="1431617" y="1448045"/>
            <a:chExt cx="9766053" cy="656668"/>
          </a:xfrm>
        </p:grpSpPr>
        <p:sp>
          <p:nvSpPr>
            <p:cNvPr id="35" name="矩形 34"/>
            <p:cNvSpPr/>
            <p:nvPr/>
          </p:nvSpPr>
          <p:spPr bwMode="auto">
            <a:xfrm>
              <a:off x="1624406" y="1479906"/>
              <a:ext cx="9573264" cy="62480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6" name="矩形 35"/>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7" name="775083"/>
          <p:cNvSpPr/>
          <p:nvPr/>
        </p:nvSpPr>
        <p:spPr>
          <a:xfrm>
            <a:off x="1426161" y="3280364"/>
            <a:ext cx="9125534" cy="2446182"/>
          </a:xfrm>
          <a:prstGeom prst="rect">
            <a:avLst/>
          </a:prstGeom>
        </p:spPr>
        <p:txBody>
          <a:bodyPr wrap="square">
            <a:spAutoFit/>
          </a:bodyPr>
          <a:lstStyle/>
          <a:p>
            <a:pPr indent="504190" algn="just" defTabSz="913765">
              <a:lnSpc>
                <a:spcPct val="130000"/>
              </a:lnSpc>
            </a:pPr>
            <a:r>
              <a:rPr lang="zh-CN" altLang="en-US" sz="2400">
                <a:solidFill>
                  <a:schemeClr val="accent1"/>
                </a:solidFill>
                <a:latin typeface="微软雅黑" panose="020B0503020204020204" pitchFamily="34" charset="-122"/>
                <a:ea typeface="微软雅黑" panose="020B0503020204020204" pitchFamily="34" charset="-122"/>
              </a:rPr>
              <a:t>新型毒品一直在</a:t>
            </a:r>
            <a:r>
              <a:rPr lang="zh-CN" altLang="en-US" sz="2400" b="1">
                <a:solidFill>
                  <a:schemeClr val="accent1"/>
                </a:solidFill>
                <a:latin typeface="微软雅黑" panose="020B0503020204020204" pitchFamily="34" charset="-122"/>
                <a:ea typeface="微软雅黑" panose="020B0503020204020204" pitchFamily="34" charset="-122"/>
              </a:rPr>
              <a:t>变换伪装</a:t>
            </a:r>
            <a:r>
              <a:rPr lang="zh-CN" altLang="en-US" sz="2400">
                <a:solidFill>
                  <a:schemeClr val="accent1"/>
                </a:solidFill>
                <a:latin typeface="微软雅黑" panose="020B0503020204020204" pitchFamily="34" charset="-122"/>
                <a:ea typeface="微软雅黑" panose="020B0503020204020204" pitchFamily="34" charset="-122"/>
              </a:rPr>
              <a:t>，下面这些“零食”、“饮料”，别看名字好听，如果有人私下给你品偿一定要警惕！</a:t>
            </a:r>
          </a:p>
          <a:p>
            <a:pPr indent="504190" algn="just" defTabSz="913765">
              <a:lnSpc>
                <a:spcPct val="130000"/>
              </a:lnSpc>
            </a:pPr>
            <a:r>
              <a:rPr lang="zh-CN" altLang="en-US" sz="2400">
                <a:solidFill>
                  <a:schemeClr val="accent1"/>
                </a:solidFill>
                <a:latin typeface="微软雅黑" panose="020B0503020204020204" pitchFamily="34" charset="-122"/>
                <a:ea typeface="微软雅黑" panose="020B0503020204020204" pitchFamily="34" charset="-122"/>
              </a:rPr>
              <a:t>“彩虹烟”、“迷幻蘑菇”、“神仙水”、“奶茶包”、“跳跳糖”</a:t>
            </a:r>
            <a:r>
              <a:rPr lang="en-US" altLang="zh-CN" sz="2400">
                <a:solidFill>
                  <a:schemeClr val="accent1"/>
                </a:solidFill>
                <a:latin typeface="微软雅黑" panose="020B0503020204020204" pitchFamily="34" charset="-122"/>
                <a:ea typeface="微软雅黑" panose="020B0503020204020204" pitchFamily="34" charset="-122"/>
              </a:rPr>
              <a:t>……</a:t>
            </a:r>
            <a:r>
              <a:rPr lang="zh-CN" altLang="en-US" sz="2400">
                <a:solidFill>
                  <a:schemeClr val="accent1"/>
                </a:solidFill>
                <a:latin typeface="微软雅黑" panose="020B0503020204020204" pitchFamily="34" charset="-122"/>
                <a:ea typeface="微软雅黑" panose="020B0503020204020204" pitchFamily="34" charset="-122"/>
              </a:rPr>
              <a:t>，好听的名字背后，是各种极具伪装性、迷惑性的新型毒品！</a:t>
            </a:r>
          </a:p>
        </p:txBody>
      </p:sp>
    </p:spTree>
  </p:cSld>
  <p:clrMapOvr>
    <a:masterClrMapping/>
  </p:clrMapOvr>
  <p:transition spd="slow" advTm="9632">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510264"/>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982684"/>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dirty="0">
                <a:solidFill>
                  <a:schemeClr val="accent1"/>
                </a:solidFill>
                <a:latin typeface="微软雅黑" panose="020B0503020204020204" pitchFamily="34" charset="-122"/>
                <a:ea typeface="微软雅黑" panose="020B0503020204020204" pitchFamily="34" charset="-122"/>
              </a:rPr>
              <a:t>警惕这些新型毒品</a:t>
            </a:r>
          </a:p>
        </p:txBody>
      </p:sp>
      <p:sp>
        <p:nvSpPr>
          <p:cNvPr id="32" name="736670"/>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2" name="008090"/>
          <p:cNvSpPr/>
          <p:nvPr/>
        </p:nvSpPr>
        <p:spPr>
          <a:xfrm>
            <a:off x="4570125" y="2272086"/>
            <a:ext cx="6438770" cy="3658246"/>
          </a:xfrm>
          <a:prstGeom prst="rect">
            <a:avLst/>
          </a:prstGeom>
        </p:spPr>
        <p:txBody>
          <a:bodyPr wrap="square">
            <a:spAutoFit/>
          </a:bodyPr>
          <a:lstStyle/>
          <a:p>
            <a:pPr indent="504190" algn="just" defTabSz="913765">
              <a:lnSpc>
                <a:spcPct val="130000"/>
              </a:lnSpc>
            </a:pPr>
            <a:r>
              <a:rPr lang="zh-CN" altLang="en-US" dirty="0">
                <a:solidFill>
                  <a:schemeClr val="accent1"/>
                </a:solidFill>
                <a:latin typeface="微软雅黑" panose="020B0503020204020204" pitchFamily="34" charset="-122"/>
                <a:ea typeface="微软雅黑" panose="020B0503020204020204" pitchFamily="34" charset="-122"/>
              </a:rPr>
              <a:t>这是一张像贴画的新型毒品，</a:t>
            </a:r>
            <a:r>
              <a:rPr lang="en-US" altLang="zh-CN" dirty="0">
                <a:solidFill>
                  <a:schemeClr val="accent1"/>
                </a:solidFill>
                <a:latin typeface="微软雅黑" panose="020B0503020204020204" pitchFamily="34" charset="-122"/>
                <a:ea typeface="微软雅黑" panose="020B0503020204020204" pitchFamily="34" charset="-122"/>
              </a:rPr>
              <a:t>——“LSD</a:t>
            </a:r>
            <a:r>
              <a:rPr lang="zh-CN" altLang="en-US" dirty="0">
                <a:solidFill>
                  <a:schemeClr val="accent1"/>
                </a:solidFill>
                <a:latin typeface="微软雅黑" panose="020B0503020204020204" pitchFamily="34" charset="-122"/>
                <a:ea typeface="微软雅黑" panose="020B0503020204020204" pitchFamily="34" charset="-122"/>
              </a:rPr>
              <a:t>致幻剂”，俗称“邮票”是一种强烈的半人工致幻剂。无色无味但毒性极强，犯罪分子会将“</a:t>
            </a:r>
            <a:r>
              <a:rPr lang="en-US" altLang="zh-CN" dirty="0">
                <a:solidFill>
                  <a:schemeClr val="accent1"/>
                </a:solidFill>
                <a:latin typeface="微软雅黑" panose="020B0503020204020204" pitchFamily="34" charset="-122"/>
                <a:ea typeface="微软雅黑" panose="020B0503020204020204" pitchFamily="34" charset="-122"/>
              </a:rPr>
              <a:t>LSD</a:t>
            </a:r>
            <a:r>
              <a:rPr lang="zh-CN" altLang="en-US" dirty="0">
                <a:solidFill>
                  <a:schemeClr val="accent1"/>
                </a:solidFill>
                <a:latin typeface="微软雅黑" panose="020B0503020204020204" pitchFamily="34" charset="-122"/>
                <a:ea typeface="微软雅黑" panose="020B0503020204020204" pitchFamily="34" charset="-122"/>
              </a:rPr>
              <a:t>溶剂”吸附在纸上，浸泡饮料或者直接含服。</a:t>
            </a:r>
            <a:endParaRPr lang="en-US" altLang="zh-CN" dirty="0">
              <a:solidFill>
                <a:schemeClr val="accent1"/>
              </a:solidFill>
              <a:latin typeface="微软雅黑" panose="020B0503020204020204" pitchFamily="34" charset="-122"/>
              <a:ea typeface="微软雅黑" panose="020B0503020204020204" pitchFamily="34" charset="-122"/>
            </a:endParaRPr>
          </a:p>
          <a:p>
            <a:pPr indent="504190" algn="just" defTabSz="913765">
              <a:lnSpc>
                <a:spcPct val="130000"/>
              </a:lnSpc>
            </a:pPr>
            <a:r>
              <a:rPr lang="zh-CN" altLang="en-US" dirty="0">
                <a:solidFill>
                  <a:schemeClr val="accent1"/>
                </a:solidFill>
                <a:latin typeface="微软雅黑" panose="020B0503020204020204" pitchFamily="34" charset="-122"/>
                <a:ea typeface="微软雅黑" panose="020B0503020204020204" pitchFamily="34" charset="-122"/>
              </a:rPr>
              <a:t>一张比指甲盖还小的纸片，但这种毒品的“威力”却</a:t>
            </a:r>
            <a:r>
              <a:rPr lang="zh-CN" altLang="en-US" b="1" dirty="0">
                <a:solidFill>
                  <a:schemeClr val="accent1"/>
                </a:solidFill>
                <a:latin typeface="微软雅黑" panose="020B0503020204020204" pitchFamily="34" charset="-122"/>
                <a:ea typeface="微软雅黑" panose="020B0503020204020204" pitchFamily="34" charset="-122"/>
              </a:rPr>
              <a:t>是摇头丸的</a:t>
            </a:r>
            <a:r>
              <a:rPr lang="en-US" altLang="zh-CN" b="1" dirty="0">
                <a:solidFill>
                  <a:schemeClr val="accent1"/>
                </a:solidFill>
                <a:latin typeface="微软雅黑" panose="020B0503020204020204" pitchFamily="34" charset="-122"/>
                <a:ea typeface="微软雅黑" panose="020B0503020204020204" pitchFamily="34" charset="-122"/>
              </a:rPr>
              <a:t>3</a:t>
            </a:r>
            <a:r>
              <a:rPr lang="zh-CN" altLang="en-US" b="1" dirty="0">
                <a:solidFill>
                  <a:schemeClr val="accent1"/>
                </a:solidFill>
                <a:latin typeface="微软雅黑" panose="020B0503020204020204" pitchFamily="34" charset="-122"/>
                <a:ea typeface="微软雅黑" panose="020B0503020204020204" pitchFamily="34" charset="-122"/>
              </a:rPr>
              <a:t>倍</a:t>
            </a:r>
            <a:r>
              <a:rPr lang="zh-CN" altLang="en-US" dirty="0">
                <a:solidFill>
                  <a:schemeClr val="accent1"/>
                </a:solidFill>
                <a:latin typeface="微软雅黑" panose="020B0503020204020204" pitchFamily="34" charset="-122"/>
                <a:ea typeface="微软雅黑" panose="020B0503020204020204" pitchFamily="34" charset="-122"/>
              </a:rPr>
              <a:t>，皮肤接触后也能被皮肤吸收，只要将这张小纸片含在口中，吸毒者会开始心跳加速、血压升高。</a:t>
            </a:r>
          </a:p>
          <a:p>
            <a:pPr indent="504190" algn="just" defTabSz="913765">
              <a:lnSpc>
                <a:spcPct val="130000"/>
              </a:lnSpc>
            </a:pPr>
            <a:r>
              <a:rPr lang="zh-CN" altLang="en-US" dirty="0">
                <a:solidFill>
                  <a:schemeClr val="accent1"/>
                </a:solidFill>
                <a:latin typeface="微软雅黑" panose="020B0503020204020204" pitchFamily="34" charset="-122"/>
                <a:ea typeface="微软雅黑" panose="020B0503020204020204" pitchFamily="34" charset="-122"/>
              </a:rPr>
              <a:t>只需</a:t>
            </a:r>
            <a:r>
              <a:rPr lang="en-US" altLang="zh-CN" dirty="0">
                <a:solidFill>
                  <a:schemeClr val="accent1"/>
                </a:solidFill>
                <a:latin typeface="微软雅黑" panose="020B0503020204020204" pitchFamily="34" charset="-122"/>
                <a:ea typeface="微软雅黑" panose="020B0503020204020204" pitchFamily="34" charset="-122"/>
              </a:rPr>
              <a:t>100</a:t>
            </a:r>
            <a:r>
              <a:rPr lang="zh-CN" altLang="en-US" dirty="0">
                <a:solidFill>
                  <a:schemeClr val="accent1"/>
                </a:solidFill>
                <a:latin typeface="微软雅黑" panose="020B0503020204020204" pitchFamily="34" charset="-122"/>
                <a:ea typeface="微软雅黑" panose="020B0503020204020204" pitchFamily="34" charset="-122"/>
              </a:rPr>
              <a:t>微克（相当于一粒沙子</a:t>
            </a:r>
            <a:r>
              <a:rPr lang="en-US" altLang="zh-CN" dirty="0">
                <a:solidFill>
                  <a:schemeClr val="accent1"/>
                </a:solidFill>
                <a:latin typeface="微软雅黑" panose="020B0503020204020204" pitchFamily="34" charset="-122"/>
                <a:ea typeface="微软雅黑" panose="020B0503020204020204" pitchFamily="34" charset="-122"/>
              </a:rPr>
              <a:t>1/10</a:t>
            </a:r>
            <a:r>
              <a:rPr lang="zh-CN" altLang="en-US" dirty="0">
                <a:solidFill>
                  <a:schemeClr val="accent1"/>
                </a:solidFill>
                <a:latin typeface="微软雅黑" panose="020B0503020204020204" pitchFamily="34" charset="-122"/>
                <a:ea typeface="微软雅黑" panose="020B0503020204020204" pitchFamily="34" charset="-122"/>
              </a:rPr>
              <a:t>的重量），就足以让人在视觉、听觉和记忆上产生幻觉，并出现急性精神分裂，造成极大的心理落差。</a:t>
            </a:r>
          </a:p>
        </p:txBody>
      </p:sp>
      <p:grpSp>
        <p:nvGrpSpPr>
          <p:cNvPr id="3" name="470419"/>
          <p:cNvGrpSpPr/>
          <p:nvPr/>
        </p:nvGrpSpPr>
        <p:grpSpPr>
          <a:xfrm>
            <a:off x="4582157" y="1471482"/>
            <a:ext cx="3671506" cy="634044"/>
            <a:chOff x="4233241" y="1988840"/>
            <a:chExt cx="3671506" cy="634044"/>
          </a:xfrm>
        </p:grpSpPr>
        <p:sp>
          <p:nvSpPr>
            <p:cNvPr id="36" name="矩形 35"/>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矩形 33"/>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7" name="215690"/>
          <p:cNvSpPr txBox="1"/>
          <p:nvPr/>
        </p:nvSpPr>
        <p:spPr>
          <a:xfrm>
            <a:off x="4762790" y="1515560"/>
            <a:ext cx="2683978"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400" b="1">
                <a:solidFill>
                  <a:schemeClr val="accent1"/>
                </a:solidFill>
                <a:latin typeface="微软雅黑" panose="020B0503020204020204" pitchFamily="34" charset="-122"/>
                <a:ea typeface="微软雅黑" panose="020B0503020204020204" pitchFamily="34" charset="-122"/>
              </a:rPr>
              <a:t>卡通贴纸毒品</a:t>
            </a:r>
          </a:p>
        </p:txBody>
      </p:sp>
      <p:pic>
        <p:nvPicPr>
          <p:cNvPr id="5" name="6870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6195" y="1365490"/>
            <a:ext cx="3104742" cy="2405176"/>
          </a:xfrm>
          <a:prstGeom prst="rect">
            <a:avLst/>
          </a:prstGeom>
        </p:spPr>
      </p:pic>
      <p:pic>
        <p:nvPicPr>
          <p:cNvPr id="6" name="42229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6194" y="3919528"/>
            <a:ext cx="3104742" cy="2391851"/>
          </a:xfrm>
          <a:prstGeom prst="rect">
            <a:avLst/>
          </a:prstGeom>
        </p:spPr>
      </p:pic>
    </p:spTree>
  </p:cSld>
  <p:clrMapOvr>
    <a:masterClrMapping/>
  </p:clrMapOvr>
  <p:transition spd="slow" advTm="9632">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893611"/>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165031"/>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警惕这些新型毒品</a:t>
            </a:r>
          </a:p>
        </p:txBody>
      </p:sp>
      <p:sp>
        <p:nvSpPr>
          <p:cNvPr id="32" name="009027"/>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2" name="371446"/>
          <p:cNvSpPr/>
          <p:nvPr/>
        </p:nvSpPr>
        <p:spPr>
          <a:xfrm>
            <a:off x="1071709" y="2906130"/>
            <a:ext cx="3817576" cy="1137556"/>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近日，一种新型毒品“糖果”被海关查获，色彩鲜艳、包装花哨的外表下却是</a:t>
            </a:r>
            <a:r>
              <a:rPr lang="zh-CN" altLang="en-US" b="1">
                <a:solidFill>
                  <a:schemeClr val="accent1"/>
                </a:solidFill>
                <a:latin typeface="微软雅黑" panose="020B0503020204020204" pitchFamily="34" charset="-122"/>
                <a:ea typeface="微软雅黑" panose="020B0503020204020204" pitchFamily="34" charset="-122"/>
              </a:rPr>
              <a:t>摇头丸！！！</a:t>
            </a:r>
          </a:p>
        </p:txBody>
      </p:sp>
      <p:grpSp>
        <p:nvGrpSpPr>
          <p:cNvPr id="3" name="116628"/>
          <p:cNvGrpSpPr/>
          <p:nvPr/>
        </p:nvGrpSpPr>
        <p:grpSpPr>
          <a:xfrm>
            <a:off x="1083741" y="2105526"/>
            <a:ext cx="3671506" cy="634044"/>
            <a:chOff x="4233241" y="1988840"/>
            <a:chExt cx="3671506" cy="634044"/>
          </a:xfrm>
        </p:grpSpPr>
        <p:sp>
          <p:nvSpPr>
            <p:cNvPr id="36" name="矩形 35"/>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矩形 33"/>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7" name="588147"/>
          <p:cNvSpPr txBox="1"/>
          <p:nvPr/>
        </p:nvSpPr>
        <p:spPr>
          <a:xfrm>
            <a:off x="1264374" y="2149604"/>
            <a:ext cx="2683978"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400" b="1">
                <a:solidFill>
                  <a:schemeClr val="accent1"/>
                </a:solidFill>
                <a:latin typeface="微软雅黑" panose="020B0503020204020204" pitchFamily="34" charset="-122"/>
                <a:ea typeface="微软雅黑" panose="020B0503020204020204" pitchFamily="34" charset="-122"/>
              </a:rPr>
              <a:t>色彩鲜艳的“糖果”</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405" y="892852"/>
            <a:ext cx="5403954" cy="5164111"/>
          </a:xfrm>
          <a:prstGeom prst="rect">
            <a:avLst/>
          </a:prstGeom>
        </p:spPr>
      </p:pic>
    </p:spTree>
  </p:cSld>
  <p:clrMapOvr>
    <a:masterClrMapping/>
  </p:clrMapOvr>
  <p:transition spd="slow" advTm="9632">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795748"/>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166168"/>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警惕这些新型毒品</a:t>
            </a:r>
          </a:p>
        </p:txBody>
      </p:sp>
      <p:sp>
        <p:nvSpPr>
          <p:cNvPr id="32" name="901154"/>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2" name="272574"/>
          <p:cNvSpPr/>
          <p:nvPr/>
        </p:nvSpPr>
        <p:spPr>
          <a:xfrm>
            <a:off x="7173033" y="2906130"/>
            <a:ext cx="3817576" cy="1857753"/>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央视新闻就曾报道过一款在</a:t>
            </a:r>
            <a:r>
              <a:rPr lang="en-US" altLang="zh-CN">
                <a:solidFill>
                  <a:schemeClr val="accent1"/>
                </a:solidFill>
                <a:latin typeface="微软雅黑" panose="020B0503020204020204" pitchFamily="34" charset="-122"/>
                <a:ea typeface="微软雅黑" panose="020B0503020204020204" pitchFamily="34" charset="-122"/>
              </a:rPr>
              <a:t>KTV</a:t>
            </a:r>
            <a:r>
              <a:rPr lang="zh-CN" altLang="en-US">
                <a:solidFill>
                  <a:schemeClr val="accent1"/>
                </a:solidFill>
                <a:latin typeface="微软雅黑" panose="020B0503020204020204" pitchFamily="34" charset="-122"/>
                <a:ea typeface="微软雅黑" panose="020B0503020204020204" pitchFamily="34" charset="-122"/>
              </a:rPr>
              <a:t>售卖的“潮流饮品”，这其实是一款含有</a:t>
            </a:r>
            <a:r>
              <a:rPr lang="en-US" altLang="zh-CN" b="1">
                <a:solidFill>
                  <a:schemeClr val="accent1"/>
                </a:solidFill>
                <a:latin typeface="微软雅黑" panose="020B0503020204020204" pitchFamily="34" charset="-122"/>
                <a:ea typeface="微软雅黑" panose="020B0503020204020204" pitchFamily="34" charset="-122"/>
              </a:rPr>
              <a:t>γ-</a:t>
            </a:r>
            <a:r>
              <a:rPr lang="zh-CN" altLang="en-US" b="1">
                <a:solidFill>
                  <a:schemeClr val="accent1"/>
                </a:solidFill>
                <a:latin typeface="微软雅黑" panose="020B0503020204020204" pitchFamily="34" charset="-122"/>
                <a:ea typeface="微软雅黑" panose="020B0503020204020204" pitchFamily="34" charset="-122"/>
              </a:rPr>
              <a:t>羟基丁酸</a:t>
            </a:r>
            <a:r>
              <a:rPr lang="zh-CN" altLang="en-US">
                <a:solidFill>
                  <a:schemeClr val="accent1"/>
                </a:solidFill>
                <a:latin typeface="微软雅黑" panose="020B0503020204020204" pitchFamily="34" charset="-122"/>
                <a:ea typeface="微软雅黑" panose="020B0503020204020204" pitchFamily="34" charset="-122"/>
              </a:rPr>
              <a:t>的新型毒品。它无色无味，喝下可能会</a:t>
            </a:r>
            <a:r>
              <a:rPr lang="zh-CN" altLang="en-US" b="1">
                <a:solidFill>
                  <a:schemeClr val="accent1"/>
                </a:solidFill>
                <a:latin typeface="微软雅黑" panose="020B0503020204020204" pitchFamily="34" charset="-122"/>
                <a:ea typeface="微软雅黑" panose="020B0503020204020204" pitchFamily="34" charset="-122"/>
              </a:rPr>
              <a:t>丧失记忆，失去意识，甚至昏迷死亡。</a:t>
            </a:r>
          </a:p>
        </p:txBody>
      </p:sp>
      <p:grpSp>
        <p:nvGrpSpPr>
          <p:cNvPr id="3" name="117755"/>
          <p:cNvGrpSpPr/>
          <p:nvPr/>
        </p:nvGrpSpPr>
        <p:grpSpPr>
          <a:xfrm>
            <a:off x="7185065" y="2105526"/>
            <a:ext cx="3671506" cy="634044"/>
            <a:chOff x="4233241" y="1988840"/>
            <a:chExt cx="3671506" cy="634044"/>
          </a:xfrm>
        </p:grpSpPr>
        <p:sp>
          <p:nvSpPr>
            <p:cNvPr id="36" name="矩形 35"/>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矩形 33"/>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7" name="489175"/>
          <p:cNvSpPr txBox="1"/>
          <p:nvPr/>
        </p:nvSpPr>
        <p:spPr>
          <a:xfrm>
            <a:off x="7365697" y="2149604"/>
            <a:ext cx="3010347"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en-US" altLang="zh-CN" sz="2400" b="1">
                <a:solidFill>
                  <a:schemeClr val="accent1"/>
                </a:solidFill>
                <a:latin typeface="微软雅黑" panose="020B0503020204020204" pitchFamily="34" charset="-122"/>
                <a:ea typeface="微软雅黑" panose="020B0503020204020204" pitchFamily="34" charset="-122"/>
              </a:rPr>
              <a:t>KTV</a:t>
            </a:r>
            <a:r>
              <a:rPr lang="zh-CN" altLang="en-US" sz="2400" b="1">
                <a:solidFill>
                  <a:schemeClr val="accent1"/>
                </a:solidFill>
                <a:latin typeface="微软雅黑" panose="020B0503020204020204" pitchFamily="34" charset="-122"/>
                <a:ea typeface="微软雅黑" panose="020B0503020204020204" pitchFamily="34" charset="-122"/>
              </a:rPr>
              <a:t>里的“潮流饮品”</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41" y="1340768"/>
            <a:ext cx="6076950" cy="4572000"/>
          </a:xfrm>
          <a:prstGeom prst="rect">
            <a:avLst/>
          </a:prstGeom>
        </p:spPr>
      </p:pic>
    </p:spTree>
  </p:cSld>
  <p:clrMapOvr>
    <a:masterClrMapping/>
  </p:clrMapOvr>
  <p:transition spd="slow" advTm="9632">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696775"/>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068105"/>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警惕这些新型毒品</a:t>
            </a:r>
          </a:p>
        </p:txBody>
      </p:sp>
      <p:sp>
        <p:nvSpPr>
          <p:cNvPr id="32" name="812181"/>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1" name="184501"/>
          <p:cNvSpPr/>
          <p:nvPr/>
        </p:nvSpPr>
        <p:spPr>
          <a:xfrm>
            <a:off x="1453413" y="5031165"/>
            <a:ext cx="4290339" cy="1137556"/>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遇水即溶，与各种饮品混合后口味都不发生变化。毒劲很强，喝一次两天大脑都会处于兴奋当中。</a:t>
            </a:r>
            <a:endParaRPr lang="zh-CN" altLang="en-US" b="1">
              <a:solidFill>
                <a:schemeClr val="accent1"/>
              </a:solidFill>
              <a:latin typeface="微软雅黑" panose="020B0503020204020204" pitchFamily="34" charset="-122"/>
              <a:ea typeface="微软雅黑" panose="020B0503020204020204" pitchFamily="34" charset="-122"/>
            </a:endParaRPr>
          </a:p>
        </p:txBody>
      </p:sp>
      <p:grpSp>
        <p:nvGrpSpPr>
          <p:cNvPr id="35" name="028782"/>
          <p:cNvGrpSpPr/>
          <p:nvPr/>
        </p:nvGrpSpPr>
        <p:grpSpPr>
          <a:xfrm>
            <a:off x="1465445" y="4312900"/>
            <a:ext cx="4256353" cy="634044"/>
            <a:chOff x="4233241" y="1988840"/>
            <a:chExt cx="3671506" cy="634044"/>
          </a:xfrm>
        </p:grpSpPr>
        <p:sp>
          <p:nvSpPr>
            <p:cNvPr id="38" name="矩形 37"/>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矩形 38"/>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0" name="390102"/>
          <p:cNvSpPr txBox="1"/>
          <p:nvPr/>
        </p:nvSpPr>
        <p:spPr>
          <a:xfrm>
            <a:off x="1646076" y="4356978"/>
            <a:ext cx="3898923"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a:solidFill>
                  <a:schemeClr val="accent1"/>
                </a:solidFill>
                <a:latin typeface="微软雅黑" panose="020B0503020204020204" pitchFamily="34" charset="-122"/>
                <a:ea typeface="微软雅黑" panose="020B0503020204020204" pitchFamily="34" charset="-122"/>
              </a:rPr>
              <a:t>跳跳糖</a:t>
            </a:r>
          </a:p>
        </p:txBody>
      </p:sp>
      <p:sp>
        <p:nvSpPr>
          <p:cNvPr id="41" name="235383"/>
          <p:cNvSpPr/>
          <p:nvPr/>
        </p:nvSpPr>
        <p:spPr>
          <a:xfrm>
            <a:off x="6675118" y="5031165"/>
            <a:ext cx="4290339" cy="777457"/>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成分复杂，是冰毒等多种毒品的混合物。还有法拉利水、美人水等名字。</a:t>
            </a:r>
            <a:endParaRPr lang="zh-CN" altLang="en-US" b="1">
              <a:solidFill>
                <a:schemeClr val="accent1"/>
              </a:solidFill>
              <a:latin typeface="微软雅黑" panose="020B0503020204020204" pitchFamily="34" charset="-122"/>
              <a:ea typeface="微软雅黑" panose="020B0503020204020204" pitchFamily="34" charset="-122"/>
            </a:endParaRPr>
          </a:p>
        </p:txBody>
      </p:sp>
      <p:grpSp>
        <p:nvGrpSpPr>
          <p:cNvPr id="42" name="507703"/>
          <p:cNvGrpSpPr/>
          <p:nvPr/>
        </p:nvGrpSpPr>
        <p:grpSpPr>
          <a:xfrm>
            <a:off x="6687150" y="4312900"/>
            <a:ext cx="4256353" cy="634044"/>
            <a:chOff x="4233241" y="1988840"/>
            <a:chExt cx="3671506" cy="634044"/>
          </a:xfrm>
        </p:grpSpPr>
        <p:sp>
          <p:nvSpPr>
            <p:cNvPr id="43" name="矩形 42"/>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矩形 43"/>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5" name="979232"/>
          <p:cNvSpPr txBox="1"/>
          <p:nvPr/>
        </p:nvSpPr>
        <p:spPr>
          <a:xfrm>
            <a:off x="6867782" y="4356978"/>
            <a:ext cx="3935018"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a:solidFill>
                  <a:schemeClr val="accent1"/>
                </a:solidFill>
                <a:latin typeface="微软雅黑" panose="020B0503020204020204" pitchFamily="34" charset="-122"/>
                <a:ea typeface="微软雅黑" panose="020B0503020204020204" pitchFamily="34" charset="-122"/>
              </a:rPr>
              <a:t>神仙水</a:t>
            </a:r>
          </a:p>
        </p:txBody>
      </p:sp>
      <p:pic>
        <p:nvPicPr>
          <p:cNvPr id="10" name="71440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8422" y="1387363"/>
            <a:ext cx="4266013" cy="2778441"/>
          </a:xfrm>
          <a:prstGeom prst="rect">
            <a:avLst/>
          </a:prstGeom>
        </p:spPr>
      </p:pic>
      <p:pic>
        <p:nvPicPr>
          <p:cNvPr id="12" name="18683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7150" y="1333206"/>
            <a:ext cx="4278307" cy="2784588"/>
          </a:xfrm>
          <a:prstGeom prst="rect">
            <a:avLst/>
          </a:prstGeom>
        </p:spPr>
      </p:pic>
    </p:spTree>
  </p:cSld>
  <p:clrMapOvr>
    <a:masterClrMapping/>
  </p:clrMapOvr>
  <p:transition spd="slow" advTm="9632">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472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6129" y="1386301"/>
            <a:ext cx="4261229" cy="2775325"/>
          </a:xfrm>
          <a:prstGeom prst="rect">
            <a:avLst/>
          </a:prstGeom>
        </p:spPr>
      </p:pic>
      <p:pic>
        <p:nvPicPr>
          <p:cNvPr id="5" name="3924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7150" y="1350606"/>
            <a:ext cx="4273509" cy="2781465"/>
          </a:xfrm>
          <a:prstGeom prst="rect">
            <a:avLst/>
          </a:prstGeom>
        </p:spPr>
      </p:pic>
      <p:sp>
        <p:nvSpPr>
          <p:cNvPr id="33" name="654854"/>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599035"/>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警惕这些新型毒品</a:t>
            </a:r>
          </a:p>
        </p:txBody>
      </p:sp>
      <p:sp>
        <p:nvSpPr>
          <p:cNvPr id="32" name="870269"/>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1" name="615431"/>
          <p:cNvSpPr/>
          <p:nvPr/>
        </p:nvSpPr>
        <p:spPr>
          <a:xfrm>
            <a:off x="1453413" y="5031165"/>
            <a:ext cx="4290339" cy="1497654"/>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外形和平日看到的香烟很像，混杂的毒品成分不明。人在吸食彩虹烟的时候会产生彩色斑斓的烟雾，甚至还自带香气。</a:t>
            </a:r>
            <a:endParaRPr lang="zh-CN" altLang="en-US" b="1">
              <a:solidFill>
                <a:schemeClr val="accent1"/>
              </a:solidFill>
              <a:latin typeface="微软雅黑" panose="020B0503020204020204" pitchFamily="34" charset="-122"/>
              <a:ea typeface="微软雅黑" panose="020B0503020204020204" pitchFamily="34" charset="-122"/>
            </a:endParaRPr>
          </a:p>
        </p:txBody>
      </p:sp>
      <p:grpSp>
        <p:nvGrpSpPr>
          <p:cNvPr id="35" name="087860"/>
          <p:cNvGrpSpPr/>
          <p:nvPr/>
        </p:nvGrpSpPr>
        <p:grpSpPr>
          <a:xfrm>
            <a:off x="1465445" y="4312900"/>
            <a:ext cx="4256353" cy="634044"/>
            <a:chOff x="4233241" y="1988840"/>
            <a:chExt cx="3671506" cy="634044"/>
          </a:xfrm>
        </p:grpSpPr>
        <p:sp>
          <p:nvSpPr>
            <p:cNvPr id="38" name="矩形 37"/>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矩形 38"/>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0" name="359280"/>
          <p:cNvSpPr txBox="1"/>
          <p:nvPr/>
        </p:nvSpPr>
        <p:spPr>
          <a:xfrm>
            <a:off x="1646076" y="4356978"/>
            <a:ext cx="3898923"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a:solidFill>
                  <a:schemeClr val="accent1"/>
                </a:solidFill>
                <a:latin typeface="微软雅黑" panose="020B0503020204020204" pitchFamily="34" charset="-122"/>
                <a:ea typeface="微软雅黑" panose="020B0503020204020204" pitchFamily="34" charset="-122"/>
              </a:rPr>
              <a:t>彩虹烟</a:t>
            </a:r>
          </a:p>
        </p:txBody>
      </p:sp>
      <p:sp>
        <p:nvSpPr>
          <p:cNvPr id="41" name="293461"/>
          <p:cNvSpPr/>
          <p:nvPr/>
        </p:nvSpPr>
        <p:spPr>
          <a:xfrm>
            <a:off x="6675118" y="5031165"/>
            <a:ext cx="4290339" cy="1137556"/>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外形如黄色的“干蘑菇”，由一种含毒性的菌类植物“毒蝇伞”制成，人吸食后会产生强烈的幻觉。</a:t>
            </a:r>
            <a:endParaRPr lang="zh-CN" altLang="en-US" b="1">
              <a:solidFill>
                <a:schemeClr val="accent1"/>
              </a:solidFill>
              <a:latin typeface="微软雅黑" panose="020B0503020204020204" pitchFamily="34" charset="-122"/>
              <a:ea typeface="微软雅黑" panose="020B0503020204020204" pitchFamily="34" charset="-122"/>
            </a:endParaRPr>
          </a:p>
        </p:txBody>
      </p:sp>
      <p:grpSp>
        <p:nvGrpSpPr>
          <p:cNvPr id="42" name="565981"/>
          <p:cNvGrpSpPr/>
          <p:nvPr/>
        </p:nvGrpSpPr>
        <p:grpSpPr>
          <a:xfrm>
            <a:off x="6687150" y="4312900"/>
            <a:ext cx="4256353" cy="634044"/>
            <a:chOff x="4233241" y="1988840"/>
            <a:chExt cx="3671506" cy="634044"/>
          </a:xfrm>
        </p:grpSpPr>
        <p:sp>
          <p:nvSpPr>
            <p:cNvPr id="43" name="矩形 42"/>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矩形 43"/>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5" name="400162"/>
          <p:cNvSpPr txBox="1"/>
          <p:nvPr/>
        </p:nvSpPr>
        <p:spPr>
          <a:xfrm>
            <a:off x="6867782" y="4356978"/>
            <a:ext cx="3935018"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a:solidFill>
                  <a:schemeClr val="accent1"/>
                </a:solidFill>
                <a:latin typeface="微软雅黑" panose="020B0503020204020204" pitchFamily="34" charset="-122"/>
                <a:ea typeface="微软雅黑" panose="020B0503020204020204" pitchFamily="34" charset="-122"/>
              </a:rPr>
              <a:t>迷幻磨菇</a:t>
            </a:r>
          </a:p>
        </p:txBody>
      </p:sp>
    </p:spTree>
  </p:cSld>
  <p:clrMapOvr>
    <a:masterClrMapping/>
  </p:clrMapOvr>
  <p:transition spd="slow" advTm="9632">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725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6130" y="1386301"/>
            <a:ext cx="4261228" cy="2775324"/>
          </a:xfrm>
          <a:prstGeom prst="rect">
            <a:avLst/>
          </a:prstGeom>
        </p:spPr>
      </p:pic>
      <p:pic>
        <p:nvPicPr>
          <p:cNvPr id="7" name="14490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2347" y="1328895"/>
            <a:ext cx="4273508" cy="2781464"/>
          </a:xfrm>
          <a:prstGeom prst="rect">
            <a:avLst/>
          </a:prstGeom>
        </p:spPr>
      </p:pic>
      <p:sp>
        <p:nvSpPr>
          <p:cNvPr id="33" name="989183"/>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350503"/>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警惕这些新型毒品</a:t>
            </a:r>
          </a:p>
        </p:txBody>
      </p:sp>
      <p:sp>
        <p:nvSpPr>
          <p:cNvPr id="32" name="195598"/>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1" name="466918"/>
          <p:cNvSpPr/>
          <p:nvPr/>
        </p:nvSpPr>
        <p:spPr>
          <a:xfrm>
            <a:off x="1453413" y="5031165"/>
            <a:ext cx="4290339" cy="1137556"/>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外表与正常的咖啡、奶茶相似，开水调和即可食用。实际上多为冰毒和</a:t>
            </a:r>
            <a:r>
              <a:rPr lang="en-US" altLang="zh-CN">
                <a:solidFill>
                  <a:schemeClr val="accent1"/>
                </a:solidFill>
                <a:latin typeface="微软雅黑" panose="020B0503020204020204" pitchFamily="34" charset="-122"/>
                <a:ea typeface="微软雅黑" panose="020B0503020204020204" pitchFamily="34" charset="-122"/>
              </a:rPr>
              <a:t>K</a:t>
            </a:r>
            <a:r>
              <a:rPr lang="zh-CN" altLang="en-US">
                <a:solidFill>
                  <a:schemeClr val="accent1"/>
                </a:solidFill>
                <a:latin typeface="微软雅黑" panose="020B0503020204020204" pitchFamily="34" charset="-122"/>
                <a:ea typeface="微软雅黑" panose="020B0503020204020204" pitchFamily="34" charset="-122"/>
              </a:rPr>
              <a:t>粉混合而成。对人体危害极大。</a:t>
            </a:r>
            <a:endParaRPr lang="zh-CN" altLang="en-US" b="1">
              <a:solidFill>
                <a:schemeClr val="accent1"/>
              </a:solidFill>
              <a:latin typeface="微软雅黑" panose="020B0503020204020204" pitchFamily="34" charset="-122"/>
              <a:ea typeface="微软雅黑" panose="020B0503020204020204" pitchFamily="34" charset="-122"/>
            </a:endParaRPr>
          </a:p>
        </p:txBody>
      </p:sp>
      <p:grpSp>
        <p:nvGrpSpPr>
          <p:cNvPr id="35" name="301199"/>
          <p:cNvGrpSpPr/>
          <p:nvPr/>
        </p:nvGrpSpPr>
        <p:grpSpPr>
          <a:xfrm>
            <a:off x="1465445" y="4312900"/>
            <a:ext cx="4256353" cy="634044"/>
            <a:chOff x="4233241" y="1988840"/>
            <a:chExt cx="3671506" cy="634044"/>
          </a:xfrm>
        </p:grpSpPr>
        <p:sp>
          <p:nvSpPr>
            <p:cNvPr id="38" name="矩形 37"/>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矩形 38"/>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0" name="673519"/>
          <p:cNvSpPr txBox="1"/>
          <p:nvPr/>
        </p:nvSpPr>
        <p:spPr>
          <a:xfrm>
            <a:off x="1646076" y="4356978"/>
            <a:ext cx="3898923"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a:solidFill>
                  <a:schemeClr val="accent1"/>
                </a:solidFill>
                <a:latin typeface="微软雅黑" panose="020B0503020204020204" pitchFamily="34" charset="-122"/>
                <a:ea typeface="微软雅黑" panose="020B0503020204020204" pitchFamily="34" charset="-122"/>
              </a:rPr>
              <a:t>奶茶包</a:t>
            </a:r>
          </a:p>
        </p:txBody>
      </p:sp>
      <p:sp>
        <p:nvSpPr>
          <p:cNvPr id="41" name="045939"/>
          <p:cNvSpPr/>
          <p:nvPr/>
        </p:nvSpPr>
        <p:spPr>
          <a:xfrm>
            <a:off x="6675118" y="5031165"/>
            <a:ext cx="4290339" cy="1137556"/>
          </a:xfrm>
          <a:prstGeom prst="rect">
            <a:avLst/>
          </a:prstGeom>
        </p:spPr>
        <p:txBody>
          <a:bodyPr wrap="square">
            <a:spAutoFit/>
          </a:bodyPr>
          <a:lstStyle/>
          <a:p>
            <a:pPr indent="504190" algn="just" defTabSz="913765">
              <a:lnSpc>
                <a:spcPct val="130000"/>
              </a:lnSpc>
            </a:pPr>
            <a:r>
              <a:rPr lang="zh-CN" altLang="en-US">
                <a:solidFill>
                  <a:schemeClr val="accent1"/>
                </a:solidFill>
                <a:latin typeface="微软雅黑" panose="020B0503020204020204" pitchFamily="34" charset="-122"/>
                <a:ea typeface="微软雅黑" panose="020B0503020204020204" pitchFamily="34" charset="-122"/>
              </a:rPr>
              <a:t>主要成分为氯胺酮，吸食微量就会致人产生幻觉，引起发狂症状。市场售价高出冰毒</a:t>
            </a:r>
            <a:r>
              <a:rPr lang="en-US" altLang="zh-CN">
                <a:solidFill>
                  <a:schemeClr val="accent1"/>
                </a:solidFill>
                <a:latin typeface="微软雅黑" panose="020B0503020204020204" pitchFamily="34" charset="-122"/>
                <a:ea typeface="微软雅黑" panose="020B0503020204020204" pitchFamily="34" charset="-122"/>
              </a:rPr>
              <a:t>10</a:t>
            </a:r>
            <a:r>
              <a:rPr lang="zh-CN" altLang="en-US">
                <a:solidFill>
                  <a:schemeClr val="accent1"/>
                </a:solidFill>
                <a:latin typeface="微软雅黑" panose="020B0503020204020204" pitchFamily="34" charset="-122"/>
                <a:ea typeface="微软雅黑" panose="020B0503020204020204" pitchFamily="34" charset="-122"/>
              </a:rPr>
              <a:t>倍，对人体危害也更大。</a:t>
            </a:r>
            <a:endParaRPr lang="zh-CN" altLang="en-US" b="1">
              <a:solidFill>
                <a:schemeClr val="accent1"/>
              </a:solidFill>
              <a:latin typeface="微软雅黑" panose="020B0503020204020204" pitchFamily="34" charset="-122"/>
              <a:ea typeface="微软雅黑" panose="020B0503020204020204" pitchFamily="34" charset="-122"/>
            </a:endParaRPr>
          </a:p>
        </p:txBody>
      </p:sp>
      <p:grpSp>
        <p:nvGrpSpPr>
          <p:cNvPr id="42" name="880110"/>
          <p:cNvGrpSpPr/>
          <p:nvPr/>
        </p:nvGrpSpPr>
        <p:grpSpPr>
          <a:xfrm>
            <a:off x="6687150" y="4312900"/>
            <a:ext cx="4256353" cy="634044"/>
            <a:chOff x="4233241" y="1988840"/>
            <a:chExt cx="3671506" cy="634044"/>
          </a:xfrm>
        </p:grpSpPr>
        <p:sp>
          <p:nvSpPr>
            <p:cNvPr id="43" name="矩形 42"/>
            <p:cNvSpPr/>
            <p:nvPr/>
          </p:nvSpPr>
          <p:spPr bwMode="auto">
            <a:xfrm>
              <a:off x="4317462" y="2073061"/>
              <a:ext cx="3587285" cy="54982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矩形 43"/>
            <p:cNvSpPr/>
            <p:nvPr/>
          </p:nvSpPr>
          <p:spPr bwMode="auto">
            <a:xfrm>
              <a:off x="4233241" y="1988840"/>
              <a:ext cx="3587285"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5" name="252530"/>
          <p:cNvSpPr txBox="1"/>
          <p:nvPr/>
        </p:nvSpPr>
        <p:spPr>
          <a:xfrm>
            <a:off x="6867782" y="4356978"/>
            <a:ext cx="3935018"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a:solidFill>
                  <a:schemeClr val="accent1"/>
                </a:solidFill>
                <a:latin typeface="微软雅黑" panose="020B0503020204020204" pitchFamily="34" charset="-122"/>
                <a:ea typeface="微软雅黑" panose="020B0503020204020204" pitchFamily="34" charset="-122"/>
              </a:rPr>
              <a:t>可乐</a:t>
            </a:r>
          </a:p>
        </p:txBody>
      </p:sp>
    </p:spTree>
  </p:cSld>
  <p:clrMapOvr>
    <a:masterClrMapping/>
  </p:clrMapOvr>
  <p:transition spd="slow" advTm="9632">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15361"/>
          <p:cNvSpPr/>
          <p:nvPr/>
        </p:nvSpPr>
        <p:spPr bwMode="auto">
          <a:xfrm>
            <a:off x="0" y="0"/>
            <a:ext cx="3362077" cy="6858000"/>
          </a:xfrm>
          <a:prstGeom prst="rect">
            <a:avLst/>
          </a:prstGeom>
          <a:pattFill prst="ltDnDiag">
            <a:fgClr>
              <a:schemeClr val="accent1"/>
            </a:fgClr>
            <a:bgClr>
              <a:schemeClr val="accent1">
                <a:lumMod val="85000"/>
                <a:lumOff val="15000"/>
              </a:schemeClr>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186790"/>
          <p:cNvSpPr txBox="1"/>
          <p:nvPr/>
        </p:nvSpPr>
        <p:spPr>
          <a:xfrm rot="5400000">
            <a:off x="-738615" y="2881640"/>
            <a:ext cx="4743606" cy="1446550"/>
          </a:xfrm>
          <a:prstGeom prst="rect">
            <a:avLst/>
          </a:prstGeom>
          <a:noFill/>
          <a:ln>
            <a:noFill/>
          </a:ln>
        </p:spPr>
        <p:txBody>
          <a:bodyPr wrap="none" rtlCol="0">
            <a:spAutoFit/>
          </a:bodyPr>
          <a:lstStyle/>
          <a:p>
            <a:pPr algn="l"/>
            <a:r>
              <a:rPr lang="en-US" altLang="zh-CN" sz="8800" dirty="0">
                <a:ln>
                  <a:solidFill>
                    <a:schemeClr val="accent2"/>
                  </a:solidFill>
                </a:ln>
                <a:solidFill>
                  <a:schemeClr val="accent1"/>
                </a:solidFill>
                <a:latin typeface="Impact" panose="020B0806030902050204" pitchFamily="34" charset="0"/>
              </a:rPr>
              <a:t>CONTENTS</a:t>
            </a:r>
            <a:endParaRPr lang="zh-CN" altLang="en-US" sz="8800" dirty="0">
              <a:ln>
                <a:solidFill>
                  <a:schemeClr val="accent2"/>
                </a:solidFill>
              </a:ln>
              <a:solidFill>
                <a:schemeClr val="accent1"/>
              </a:solidFill>
              <a:latin typeface="Impact" panose="020B0806030902050204" pitchFamily="34" charset="0"/>
            </a:endParaRPr>
          </a:p>
        </p:txBody>
      </p:sp>
      <p:sp>
        <p:nvSpPr>
          <p:cNvPr id="4" name="302196"/>
          <p:cNvSpPr/>
          <p:nvPr/>
        </p:nvSpPr>
        <p:spPr bwMode="auto">
          <a:xfrm>
            <a:off x="1057821" y="469305"/>
            <a:ext cx="1152128" cy="763807"/>
          </a:xfrm>
          <a:prstGeom prst="rect">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r>
              <a:rPr lang="zh-CN" altLang="en-US" sz="3600">
                <a:solidFill>
                  <a:schemeClr val="accent1"/>
                </a:solidFill>
                <a:latin typeface="+mj-ea"/>
                <a:ea typeface="+mj-ea"/>
              </a:rPr>
              <a:t>目录</a:t>
            </a:r>
          </a:p>
        </p:txBody>
      </p:sp>
      <p:sp>
        <p:nvSpPr>
          <p:cNvPr id="74" name="147377"/>
          <p:cNvSpPr/>
          <p:nvPr/>
        </p:nvSpPr>
        <p:spPr bwMode="auto">
          <a:xfrm>
            <a:off x="3810507" y="1429816"/>
            <a:ext cx="843564" cy="843564"/>
          </a:xfrm>
          <a:prstGeom prst="roundRect">
            <a:avLst>
              <a:gd name="adj" fmla="val 7236"/>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en-US" altLang="zh-CN" sz="4400">
                <a:solidFill>
                  <a:schemeClr val="accent1"/>
                </a:solidFill>
                <a:latin typeface="Impact" panose="020B0806030902050204" pitchFamily="34" charset="0"/>
                <a:ea typeface="微软雅黑" panose="020B0503020204020204" pitchFamily="34" charset="-122"/>
              </a:rPr>
              <a:t>1</a:t>
            </a:r>
            <a:endParaRPr lang="zh-CN" altLang="en-US" sz="4400">
              <a:solidFill>
                <a:schemeClr val="accent1"/>
              </a:solidFill>
              <a:latin typeface="Impact" panose="020B0806030902050204" pitchFamily="34" charset="0"/>
              <a:ea typeface="微软雅黑" panose="020B0503020204020204" pitchFamily="34" charset="-122"/>
            </a:endParaRPr>
          </a:p>
        </p:txBody>
      </p:sp>
      <p:sp>
        <p:nvSpPr>
          <p:cNvPr id="75" name="519797"/>
          <p:cNvSpPr/>
          <p:nvPr/>
        </p:nvSpPr>
        <p:spPr bwMode="auto">
          <a:xfrm>
            <a:off x="4771434" y="1429816"/>
            <a:ext cx="6056987" cy="843564"/>
          </a:xfrm>
          <a:prstGeom prst="roundRect">
            <a:avLst>
              <a:gd name="adj" fmla="val 10380"/>
            </a:avLst>
          </a:prstGeom>
          <a:solidFill>
            <a:schemeClr val="bg1"/>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04" tIns="45702" rIns="91404" bIns="45702" numCol="1" rtlCol="0" anchor="t" anchorCtr="0" compatLnSpc="1"/>
          <a:lstStyle/>
          <a:p>
            <a:pPr defTabSz="913765">
              <a:defRPr/>
            </a:pPr>
            <a:endParaRPr lang="zh-CN" altLang="en-US" sz="2800">
              <a:solidFill>
                <a:schemeClr val="accent1"/>
              </a:solidFill>
              <a:latin typeface="微软雅黑" panose="020B0503020204020204" pitchFamily="34" charset="-122"/>
              <a:ea typeface="微软雅黑" panose="020B0503020204020204" pitchFamily="34" charset="-122"/>
            </a:endParaRPr>
          </a:p>
        </p:txBody>
      </p:sp>
      <p:sp>
        <p:nvSpPr>
          <p:cNvPr id="76" name="881127"/>
          <p:cNvSpPr/>
          <p:nvPr/>
        </p:nvSpPr>
        <p:spPr bwMode="auto">
          <a:xfrm>
            <a:off x="3810507" y="2543577"/>
            <a:ext cx="843564" cy="843564"/>
          </a:xfrm>
          <a:prstGeom prst="roundRect">
            <a:avLst>
              <a:gd name="adj" fmla="val 7236"/>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en-US" altLang="zh-CN" sz="4400">
                <a:solidFill>
                  <a:schemeClr val="accent1"/>
                </a:solidFill>
                <a:latin typeface="Impact" panose="020B0806030902050204" pitchFamily="34" charset="0"/>
                <a:ea typeface="微软雅黑" panose="020B0503020204020204" pitchFamily="34" charset="-122"/>
              </a:rPr>
              <a:t>2</a:t>
            </a:r>
            <a:endParaRPr lang="zh-CN" altLang="en-US" sz="4400">
              <a:solidFill>
                <a:schemeClr val="accent1"/>
              </a:solidFill>
              <a:latin typeface="Impact" panose="020B0806030902050204" pitchFamily="34" charset="0"/>
              <a:ea typeface="微软雅黑" panose="020B0503020204020204" pitchFamily="34" charset="-122"/>
            </a:endParaRPr>
          </a:p>
        </p:txBody>
      </p:sp>
      <p:sp>
        <p:nvSpPr>
          <p:cNvPr id="77" name="626398"/>
          <p:cNvSpPr/>
          <p:nvPr/>
        </p:nvSpPr>
        <p:spPr bwMode="auto">
          <a:xfrm>
            <a:off x="4771434" y="2543577"/>
            <a:ext cx="6056987" cy="843564"/>
          </a:xfrm>
          <a:prstGeom prst="roundRect">
            <a:avLst>
              <a:gd name="adj" fmla="val 10380"/>
            </a:avLst>
          </a:prstGeom>
          <a:solidFill>
            <a:schemeClr val="bg1"/>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04" tIns="45702" rIns="91404" bIns="45702" numCol="1" rtlCol="0" anchor="t" anchorCtr="0" compatLnSpc="1"/>
          <a:lstStyle/>
          <a:p>
            <a:pPr defTabSz="913765">
              <a:defRPr/>
            </a:pPr>
            <a:endParaRPr lang="zh-CN" altLang="en-US" sz="2800">
              <a:solidFill>
                <a:schemeClr val="accent1"/>
              </a:solidFill>
              <a:latin typeface="微软雅黑" panose="020B0503020204020204" pitchFamily="34" charset="-122"/>
              <a:ea typeface="微软雅黑" panose="020B0503020204020204" pitchFamily="34" charset="-122"/>
            </a:endParaRPr>
          </a:p>
        </p:txBody>
      </p:sp>
      <p:sp>
        <p:nvSpPr>
          <p:cNvPr id="78" name="098728"/>
          <p:cNvSpPr/>
          <p:nvPr/>
        </p:nvSpPr>
        <p:spPr bwMode="auto">
          <a:xfrm>
            <a:off x="3810507" y="3657337"/>
            <a:ext cx="843564" cy="843564"/>
          </a:xfrm>
          <a:prstGeom prst="roundRect">
            <a:avLst>
              <a:gd name="adj" fmla="val 7236"/>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en-US" altLang="zh-CN" sz="4400">
                <a:solidFill>
                  <a:schemeClr val="accent1"/>
                </a:solidFill>
                <a:latin typeface="Impact" panose="020B0806030902050204" pitchFamily="34" charset="0"/>
                <a:ea typeface="微软雅黑" panose="020B0503020204020204" pitchFamily="34" charset="-122"/>
              </a:rPr>
              <a:t>3</a:t>
            </a:r>
            <a:endParaRPr lang="zh-CN" altLang="en-US" sz="4400">
              <a:solidFill>
                <a:schemeClr val="accent1"/>
              </a:solidFill>
              <a:latin typeface="Impact" panose="020B0806030902050204" pitchFamily="34" charset="0"/>
              <a:ea typeface="微软雅黑" panose="020B0503020204020204" pitchFamily="34" charset="-122"/>
            </a:endParaRPr>
          </a:p>
        </p:txBody>
      </p:sp>
      <p:sp>
        <p:nvSpPr>
          <p:cNvPr id="79" name="098728"/>
          <p:cNvSpPr/>
          <p:nvPr/>
        </p:nvSpPr>
        <p:spPr bwMode="auto">
          <a:xfrm>
            <a:off x="4771434" y="3657337"/>
            <a:ext cx="6056987" cy="843564"/>
          </a:xfrm>
          <a:prstGeom prst="roundRect">
            <a:avLst>
              <a:gd name="adj" fmla="val 10380"/>
            </a:avLst>
          </a:prstGeom>
          <a:solidFill>
            <a:schemeClr val="bg1"/>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04" tIns="45702" rIns="91404" bIns="45702" numCol="1" rtlCol="0" anchor="t" anchorCtr="0" compatLnSpc="1"/>
          <a:lstStyle/>
          <a:p>
            <a:pPr defTabSz="913765">
              <a:defRPr/>
            </a:pPr>
            <a:endParaRPr lang="zh-CN" altLang="en-US" sz="2800">
              <a:solidFill>
                <a:schemeClr val="accent1"/>
              </a:solidFill>
              <a:latin typeface="微软雅黑" panose="020B0503020204020204" pitchFamily="34" charset="-122"/>
              <a:ea typeface="微软雅黑" panose="020B0503020204020204" pitchFamily="34" charset="-122"/>
            </a:endParaRPr>
          </a:p>
        </p:txBody>
      </p:sp>
      <p:sp>
        <p:nvSpPr>
          <p:cNvPr id="80" name="469147"/>
          <p:cNvSpPr/>
          <p:nvPr/>
        </p:nvSpPr>
        <p:spPr bwMode="auto">
          <a:xfrm>
            <a:off x="3810507" y="4771097"/>
            <a:ext cx="843564" cy="843564"/>
          </a:xfrm>
          <a:prstGeom prst="roundRect">
            <a:avLst>
              <a:gd name="adj" fmla="val 7236"/>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en-US" altLang="zh-CN" sz="4400">
                <a:solidFill>
                  <a:schemeClr val="accent1"/>
                </a:solidFill>
                <a:latin typeface="Impact" panose="020B0806030902050204" pitchFamily="34" charset="0"/>
                <a:ea typeface="微软雅黑" panose="020B0503020204020204" pitchFamily="34" charset="-122"/>
              </a:rPr>
              <a:t>4</a:t>
            </a:r>
            <a:endParaRPr lang="zh-CN" altLang="en-US" sz="4400">
              <a:solidFill>
                <a:schemeClr val="accent1"/>
              </a:solidFill>
              <a:latin typeface="Impact" panose="020B0806030902050204" pitchFamily="34" charset="0"/>
              <a:ea typeface="微软雅黑" panose="020B0503020204020204" pitchFamily="34" charset="-122"/>
            </a:endParaRPr>
          </a:p>
        </p:txBody>
      </p:sp>
      <p:sp>
        <p:nvSpPr>
          <p:cNvPr id="81" name="204328"/>
          <p:cNvSpPr/>
          <p:nvPr/>
        </p:nvSpPr>
        <p:spPr bwMode="auto">
          <a:xfrm>
            <a:off x="4771434" y="4771097"/>
            <a:ext cx="6056987" cy="843564"/>
          </a:xfrm>
          <a:prstGeom prst="roundRect">
            <a:avLst>
              <a:gd name="adj" fmla="val 10380"/>
            </a:avLst>
          </a:prstGeom>
          <a:solidFill>
            <a:schemeClr val="bg1"/>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04" tIns="45702" rIns="91404" bIns="45702" numCol="1" rtlCol="0" anchor="t" anchorCtr="0" compatLnSpc="1"/>
          <a:lstStyle/>
          <a:p>
            <a:pPr defTabSz="913765">
              <a:defRPr/>
            </a:pPr>
            <a:endParaRPr lang="zh-CN" altLang="en-US" sz="2800">
              <a:solidFill>
                <a:schemeClr val="accent1"/>
              </a:solidFill>
              <a:latin typeface="微软雅黑" panose="020B0503020204020204" pitchFamily="34" charset="-122"/>
              <a:ea typeface="微软雅黑" panose="020B0503020204020204" pitchFamily="34" charset="-122"/>
            </a:endParaRPr>
          </a:p>
        </p:txBody>
      </p:sp>
      <p:sp>
        <p:nvSpPr>
          <p:cNvPr id="84" name="666848"/>
          <p:cNvSpPr txBox="1"/>
          <p:nvPr/>
        </p:nvSpPr>
        <p:spPr>
          <a:xfrm>
            <a:off x="4839863" y="1527906"/>
            <a:ext cx="5218537" cy="6463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pPr defTabSz="913765">
              <a:defRPr/>
            </a:pPr>
            <a:r>
              <a:rPr lang="zh-CN" altLang="en-US" sz="4000" b="0" dirty="0"/>
              <a:t>什么是新型毒品</a:t>
            </a:r>
            <a:endParaRPr lang="en-US" altLang="zh-CN" sz="4000" b="0" dirty="0"/>
          </a:p>
        </p:txBody>
      </p:sp>
      <p:sp>
        <p:nvSpPr>
          <p:cNvPr id="85" name="401029"/>
          <p:cNvSpPr txBox="1"/>
          <p:nvPr/>
        </p:nvSpPr>
        <p:spPr>
          <a:xfrm>
            <a:off x="4839863" y="2648850"/>
            <a:ext cx="5218537" cy="6463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pPr defTabSz="913765">
              <a:defRPr/>
            </a:pPr>
            <a:r>
              <a:rPr lang="zh-CN" altLang="en-US" sz="4000" b="0"/>
              <a:t>常见的新型毒品种类</a:t>
            </a:r>
            <a:endParaRPr lang="en-US" altLang="zh-CN" sz="4000" b="0"/>
          </a:p>
        </p:txBody>
      </p:sp>
      <p:sp>
        <p:nvSpPr>
          <p:cNvPr id="86" name="873449"/>
          <p:cNvSpPr txBox="1"/>
          <p:nvPr/>
        </p:nvSpPr>
        <p:spPr>
          <a:xfrm>
            <a:off x="4839863" y="3755953"/>
            <a:ext cx="5218537" cy="6463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pPr defTabSz="913765">
              <a:defRPr/>
            </a:pPr>
            <a:r>
              <a:rPr lang="zh-CN" altLang="en-US" sz="4000" b="0"/>
              <a:t>毒品的巨大危害</a:t>
            </a:r>
            <a:endParaRPr lang="en-US" altLang="zh-CN" sz="4000" b="0"/>
          </a:p>
        </p:txBody>
      </p:sp>
      <p:sp>
        <p:nvSpPr>
          <p:cNvPr id="87" name="145869"/>
          <p:cNvSpPr txBox="1"/>
          <p:nvPr/>
        </p:nvSpPr>
        <p:spPr>
          <a:xfrm>
            <a:off x="4839863" y="4877562"/>
            <a:ext cx="5218537" cy="6463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pPr defTabSz="913765">
              <a:defRPr/>
            </a:pPr>
            <a:r>
              <a:rPr lang="zh-CN" altLang="en-US" sz="4000" b="0"/>
              <a:t>青少年如何防范毒品</a:t>
            </a:r>
            <a:endParaRPr lang="en-US" altLang="zh-CN" sz="4000" b="0"/>
          </a:p>
        </p:txBody>
      </p:sp>
      <p:grpSp>
        <p:nvGrpSpPr>
          <p:cNvPr id="9" name="568061"/>
          <p:cNvGrpSpPr/>
          <p:nvPr/>
        </p:nvGrpSpPr>
        <p:grpSpPr>
          <a:xfrm>
            <a:off x="464401" y="6208884"/>
            <a:ext cx="2386389" cy="359622"/>
            <a:chOff x="933956" y="8030399"/>
            <a:chExt cx="2386389" cy="359622"/>
          </a:xfrm>
        </p:grpSpPr>
        <p:grpSp>
          <p:nvGrpSpPr>
            <p:cNvPr id="104" name="组合 103"/>
            <p:cNvGrpSpPr/>
            <p:nvPr/>
          </p:nvGrpSpPr>
          <p:grpSpPr>
            <a:xfrm>
              <a:off x="933956" y="8030399"/>
              <a:ext cx="2386389" cy="352108"/>
              <a:chOff x="4697413" y="2492375"/>
              <a:chExt cx="3529012" cy="520701"/>
            </a:xfrm>
            <a:solidFill>
              <a:schemeClr val="accent2"/>
            </a:solidFill>
          </p:grpSpPr>
          <p:sp>
            <p:nvSpPr>
              <p:cNvPr id="105" name="Freeform 5"/>
              <p:cNvSpPr/>
              <p:nvPr/>
            </p:nvSpPr>
            <p:spPr bwMode="auto">
              <a:xfrm>
                <a:off x="5221288" y="2492375"/>
                <a:ext cx="433387" cy="430213"/>
              </a:xfrm>
              <a:custGeom>
                <a:avLst/>
                <a:gdLst>
                  <a:gd name="T0" fmla="*/ 139 w 2188"/>
                  <a:gd name="T1" fmla="*/ 1467 h 2164"/>
                  <a:gd name="T2" fmla="*/ 45 w 2188"/>
                  <a:gd name="T3" fmla="*/ 1259 h 2164"/>
                  <a:gd name="T4" fmla="*/ 16 w 2188"/>
                  <a:gd name="T5" fmla="*/ 1088 h 2164"/>
                  <a:gd name="T6" fmla="*/ 37 w 2188"/>
                  <a:gd name="T7" fmla="*/ 892 h 2164"/>
                  <a:gd name="T8" fmla="*/ 127 w 2188"/>
                  <a:gd name="T9" fmla="*/ 652 h 2164"/>
                  <a:gd name="T10" fmla="*/ 257 w 2188"/>
                  <a:gd name="T11" fmla="*/ 443 h 2164"/>
                  <a:gd name="T12" fmla="*/ 445 w 2188"/>
                  <a:gd name="T13" fmla="*/ 250 h 2164"/>
                  <a:gd name="T14" fmla="*/ 672 w 2188"/>
                  <a:gd name="T15" fmla="*/ 98 h 2164"/>
                  <a:gd name="T16" fmla="*/ 835 w 2188"/>
                  <a:gd name="T17" fmla="*/ 35 h 2164"/>
                  <a:gd name="T18" fmla="*/ 1069 w 2188"/>
                  <a:gd name="T19" fmla="*/ 0 h 2164"/>
                  <a:gd name="T20" fmla="*/ 1260 w 2188"/>
                  <a:gd name="T21" fmla="*/ 22 h 2164"/>
                  <a:gd name="T22" fmla="*/ 1396 w 2188"/>
                  <a:gd name="T23" fmla="*/ 98 h 2164"/>
                  <a:gd name="T24" fmla="*/ 1457 w 2188"/>
                  <a:gd name="T25" fmla="*/ 175 h 2164"/>
                  <a:gd name="T26" fmla="*/ 1497 w 2188"/>
                  <a:gd name="T27" fmla="*/ 280 h 2164"/>
                  <a:gd name="T28" fmla="*/ 1729 w 2188"/>
                  <a:gd name="T29" fmla="*/ 121 h 2164"/>
                  <a:gd name="T30" fmla="*/ 1878 w 2188"/>
                  <a:gd name="T31" fmla="*/ 69 h 2164"/>
                  <a:gd name="T32" fmla="*/ 2019 w 2188"/>
                  <a:gd name="T33" fmla="*/ 85 h 2164"/>
                  <a:gd name="T34" fmla="*/ 2136 w 2188"/>
                  <a:gd name="T35" fmla="*/ 209 h 2164"/>
                  <a:gd name="T36" fmla="*/ 2187 w 2188"/>
                  <a:gd name="T37" fmla="*/ 405 h 2164"/>
                  <a:gd name="T38" fmla="*/ 2171 w 2188"/>
                  <a:gd name="T39" fmla="*/ 599 h 2164"/>
                  <a:gd name="T40" fmla="*/ 2100 w 2188"/>
                  <a:gd name="T41" fmla="*/ 821 h 2164"/>
                  <a:gd name="T42" fmla="*/ 2036 w 2188"/>
                  <a:gd name="T43" fmla="*/ 889 h 2164"/>
                  <a:gd name="T44" fmla="*/ 2004 w 2188"/>
                  <a:gd name="T45" fmla="*/ 886 h 2164"/>
                  <a:gd name="T46" fmla="*/ 1991 w 2188"/>
                  <a:gd name="T47" fmla="*/ 847 h 2164"/>
                  <a:gd name="T48" fmla="*/ 2056 w 2188"/>
                  <a:gd name="T49" fmla="*/ 664 h 2164"/>
                  <a:gd name="T50" fmla="*/ 2078 w 2188"/>
                  <a:gd name="T51" fmla="*/ 485 h 2164"/>
                  <a:gd name="T52" fmla="*/ 2045 w 2188"/>
                  <a:gd name="T53" fmla="*/ 320 h 2164"/>
                  <a:gd name="T54" fmla="*/ 1944 w 2188"/>
                  <a:gd name="T55" fmla="*/ 200 h 2164"/>
                  <a:gd name="T56" fmla="*/ 1807 w 2188"/>
                  <a:gd name="T57" fmla="*/ 199 h 2164"/>
                  <a:gd name="T58" fmla="*/ 1662 w 2188"/>
                  <a:gd name="T59" fmla="*/ 270 h 2164"/>
                  <a:gd name="T60" fmla="*/ 1478 w 2188"/>
                  <a:gd name="T61" fmla="*/ 418 h 2164"/>
                  <a:gd name="T62" fmla="*/ 1428 w 2188"/>
                  <a:gd name="T63" fmla="*/ 439 h 2164"/>
                  <a:gd name="T64" fmla="*/ 1403 w 2188"/>
                  <a:gd name="T65" fmla="*/ 423 h 2164"/>
                  <a:gd name="T66" fmla="*/ 1387 w 2188"/>
                  <a:gd name="T67" fmla="*/ 342 h 2164"/>
                  <a:gd name="T68" fmla="*/ 1346 w 2188"/>
                  <a:gd name="T69" fmla="*/ 250 h 2164"/>
                  <a:gd name="T70" fmla="*/ 1264 w 2188"/>
                  <a:gd name="T71" fmla="*/ 172 h 2164"/>
                  <a:gd name="T72" fmla="*/ 1101 w 2188"/>
                  <a:gd name="T73" fmla="*/ 123 h 2164"/>
                  <a:gd name="T74" fmla="*/ 929 w 2188"/>
                  <a:gd name="T75" fmla="*/ 129 h 2164"/>
                  <a:gd name="T76" fmla="*/ 740 w 2188"/>
                  <a:gd name="T77" fmla="*/ 176 h 2164"/>
                  <a:gd name="T78" fmla="*/ 571 w 2188"/>
                  <a:gd name="T79" fmla="*/ 267 h 2164"/>
                  <a:gd name="T80" fmla="*/ 380 w 2188"/>
                  <a:gd name="T81" fmla="*/ 433 h 2164"/>
                  <a:gd name="T82" fmla="*/ 263 w 2188"/>
                  <a:gd name="T83" fmla="*/ 590 h 2164"/>
                  <a:gd name="T84" fmla="*/ 167 w 2188"/>
                  <a:gd name="T85" fmla="*/ 791 h 2164"/>
                  <a:gd name="T86" fmla="*/ 127 w 2188"/>
                  <a:gd name="T87" fmla="*/ 975 h 2164"/>
                  <a:gd name="T88" fmla="*/ 139 w 2188"/>
                  <a:gd name="T89" fmla="*/ 1133 h 2164"/>
                  <a:gd name="T90" fmla="*/ 186 w 2188"/>
                  <a:gd name="T91" fmla="*/ 1273 h 2164"/>
                  <a:gd name="T92" fmla="*/ 324 w 2188"/>
                  <a:gd name="T93" fmla="*/ 1515 h 2164"/>
                  <a:gd name="T94" fmla="*/ 425 w 2188"/>
                  <a:gd name="T95" fmla="*/ 1718 h 2164"/>
                  <a:gd name="T96" fmla="*/ 443 w 2188"/>
                  <a:gd name="T97" fmla="*/ 1852 h 2164"/>
                  <a:gd name="T98" fmla="*/ 400 w 2188"/>
                  <a:gd name="T99" fmla="*/ 1984 h 2164"/>
                  <a:gd name="T100" fmla="*/ 337 w 2188"/>
                  <a:gd name="T101" fmla="*/ 2057 h 2164"/>
                  <a:gd name="T102" fmla="*/ 199 w 2188"/>
                  <a:gd name="T103" fmla="*/ 2135 h 2164"/>
                  <a:gd name="T104" fmla="*/ 58 w 2188"/>
                  <a:gd name="T105" fmla="*/ 2164 h 2164"/>
                  <a:gd name="T106" fmla="*/ 24 w 2188"/>
                  <a:gd name="T107" fmla="*/ 2154 h 2164"/>
                  <a:gd name="T108" fmla="*/ 0 w 2188"/>
                  <a:gd name="T109" fmla="*/ 2104 h 2164"/>
                  <a:gd name="T110" fmla="*/ 14 w 2188"/>
                  <a:gd name="T111" fmla="*/ 2051 h 2164"/>
                  <a:gd name="T112" fmla="*/ 65 w 2188"/>
                  <a:gd name="T113" fmla="*/ 2015 h 2164"/>
                  <a:gd name="T114" fmla="*/ 170 w 2188"/>
                  <a:gd name="T115" fmla="*/ 2014 h 2164"/>
                  <a:gd name="T116" fmla="*/ 265 w 2188"/>
                  <a:gd name="T117" fmla="*/ 1980 h 2164"/>
                  <a:gd name="T118" fmla="*/ 320 w 2188"/>
                  <a:gd name="T119" fmla="*/ 1916 h 2164"/>
                  <a:gd name="T120" fmla="*/ 324 w 2188"/>
                  <a:gd name="T121" fmla="*/ 1813 h 2164"/>
                  <a:gd name="T122" fmla="*/ 265 w 2188"/>
                  <a:gd name="T123" fmla="*/ 1673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8" h="2164">
                    <a:moveTo>
                      <a:pt x="209" y="1587"/>
                    </a:moveTo>
                    <a:lnTo>
                      <a:pt x="219" y="1597"/>
                    </a:lnTo>
                    <a:lnTo>
                      <a:pt x="213" y="1587"/>
                    </a:lnTo>
                    <a:lnTo>
                      <a:pt x="206" y="1577"/>
                    </a:lnTo>
                    <a:lnTo>
                      <a:pt x="184" y="1542"/>
                    </a:lnTo>
                    <a:lnTo>
                      <a:pt x="161" y="1505"/>
                    </a:lnTo>
                    <a:lnTo>
                      <a:pt x="139" y="1467"/>
                    </a:lnTo>
                    <a:lnTo>
                      <a:pt x="117" y="1428"/>
                    </a:lnTo>
                    <a:lnTo>
                      <a:pt x="96" y="1388"/>
                    </a:lnTo>
                    <a:lnTo>
                      <a:pt x="77" y="1347"/>
                    </a:lnTo>
                    <a:lnTo>
                      <a:pt x="69" y="1326"/>
                    </a:lnTo>
                    <a:lnTo>
                      <a:pt x="60" y="1303"/>
                    </a:lnTo>
                    <a:lnTo>
                      <a:pt x="52" y="1282"/>
                    </a:lnTo>
                    <a:lnTo>
                      <a:pt x="45" y="1259"/>
                    </a:lnTo>
                    <a:lnTo>
                      <a:pt x="38" y="1236"/>
                    </a:lnTo>
                    <a:lnTo>
                      <a:pt x="33" y="1213"/>
                    </a:lnTo>
                    <a:lnTo>
                      <a:pt x="27" y="1189"/>
                    </a:lnTo>
                    <a:lnTo>
                      <a:pt x="23" y="1165"/>
                    </a:lnTo>
                    <a:lnTo>
                      <a:pt x="20" y="1140"/>
                    </a:lnTo>
                    <a:lnTo>
                      <a:pt x="17" y="1115"/>
                    </a:lnTo>
                    <a:lnTo>
                      <a:pt x="16" y="1088"/>
                    </a:lnTo>
                    <a:lnTo>
                      <a:pt x="15" y="1063"/>
                    </a:lnTo>
                    <a:lnTo>
                      <a:pt x="16" y="1036"/>
                    </a:lnTo>
                    <a:lnTo>
                      <a:pt x="18" y="1008"/>
                    </a:lnTo>
                    <a:lnTo>
                      <a:pt x="21" y="980"/>
                    </a:lnTo>
                    <a:lnTo>
                      <a:pt x="25" y="951"/>
                    </a:lnTo>
                    <a:lnTo>
                      <a:pt x="31" y="922"/>
                    </a:lnTo>
                    <a:lnTo>
                      <a:pt x="37" y="892"/>
                    </a:lnTo>
                    <a:lnTo>
                      <a:pt x="45" y="862"/>
                    </a:lnTo>
                    <a:lnTo>
                      <a:pt x="54" y="831"/>
                    </a:lnTo>
                    <a:lnTo>
                      <a:pt x="67" y="793"/>
                    </a:lnTo>
                    <a:lnTo>
                      <a:pt x="81" y="755"/>
                    </a:lnTo>
                    <a:lnTo>
                      <a:pt x="95" y="720"/>
                    </a:lnTo>
                    <a:lnTo>
                      <a:pt x="111" y="685"/>
                    </a:lnTo>
                    <a:lnTo>
                      <a:pt x="127" y="652"/>
                    </a:lnTo>
                    <a:lnTo>
                      <a:pt x="144" y="618"/>
                    </a:lnTo>
                    <a:lnTo>
                      <a:pt x="162" y="587"/>
                    </a:lnTo>
                    <a:lnTo>
                      <a:pt x="180" y="556"/>
                    </a:lnTo>
                    <a:lnTo>
                      <a:pt x="199" y="527"/>
                    </a:lnTo>
                    <a:lnTo>
                      <a:pt x="217" y="498"/>
                    </a:lnTo>
                    <a:lnTo>
                      <a:pt x="237" y="470"/>
                    </a:lnTo>
                    <a:lnTo>
                      <a:pt x="257" y="443"/>
                    </a:lnTo>
                    <a:lnTo>
                      <a:pt x="279" y="418"/>
                    </a:lnTo>
                    <a:lnTo>
                      <a:pt x="299" y="393"/>
                    </a:lnTo>
                    <a:lnTo>
                      <a:pt x="320" y="369"/>
                    </a:lnTo>
                    <a:lnTo>
                      <a:pt x="342" y="346"/>
                    </a:lnTo>
                    <a:lnTo>
                      <a:pt x="375" y="311"/>
                    </a:lnTo>
                    <a:lnTo>
                      <a:pt x="411" y="280"/>
                    </a:lnTo>
                    <a:lnTo>
                      <a:pt x="445" y="250"/>
                    </a:lnTo>
                    <a:lnTo>
                      <a:pt x="480" y="222"/>
                    </a:lnTo>
                    <a:lnTo>
                      <a:pt x="513" y="195"/>
                    </a:lnTo>
                    <a:lnTo>
                      <a:pt x="548" y="172"/>
                    </a:lnTo>
                    <a:lnTo>
                      <a:pt x="580" y="150"/>
                    </a:lnTo>
                    <a:lnTo>
                      <a:pt x="612" y="130"/>
                    </a:lnTo>
                    <a:lnTo>
                      <a:pt x="642" y="114"/>
                    </a:lnTo>
                    <a:lnTo>
                      <a:pt x="672" y="98"/>
                    </a:lnTo>
                    <a:lnTo>
                      <a:pt x="700" y="84"/>
                    </a:lnTo>
                    <a:lnTo>
                      <a:pt x="725" y="72"/>
                    </a:lnTo>
                    <a:lnTo>
                      <a:pt x="749" y="62"/>
                    </a:lnTo>
                    <a:lnTo>
                      <a:pt x="771" y="53"/>
                    </a:lnTo>
                    <a:lnTo>
                      <a:pt x="791" y="47"/>
                    </a:lnTo>
                    <a:lnTo>
                      <a:pt x="808" y="42"/>
                    </a:lnTo>
                    <a:lnTo>
                      <a:pt x="835" y="35"/>
                    </a:lnTo>
                    <a:lnTo>
                      <a:pt x="872" y="26"/>
                    </a:lnTo>
                    <a:lnTo>
                      <a:pt x="914" y="18"/>
                    </a:lnTo>
                    <a:lnTo>
                      <a:pt x="962" y="10"/>
                    </a:lnTo>
                    <a:lnTo>
                      <a:pt x="988" y="7"/>
                    </a:lnTo>
                    <a:lnTo>
                      <a:pt x="1014" y="3"/>
                    </a:lnTo>
                    <a:lnTo>
                      <a:pt x="1041" y="1"/>
                    </a:lnTo>
                    <a:lnTo>
                      <a:pt x="1069" y="0"/>
                    </a:lnTo>
                    <a:lnTo>
                      <a:pt x="1097" y="0"/>
                    </a:lnTo>
                    <a:lnTo>
                      <a:pt x="1126" y="1"/>
                    </a:lnTo>
                    <a:lnTo>
                      <a:pt x="1154" y="2"/>
                    </a:lnTo>
                    <a:lnTo>
                      <a:pt x="1182" y="6"/>
                    </a:lnTo>
                    <a:lnTo>
                      <a:pt x="1209" y="10"/>
                    </a:lnTo>
                    <a:lnTo>
                      <a:pt x="1234" y="16"/>
                    </a:lnTo>
                    <a:lnTo>
                      <a:pt x="1260" y="22"/>
                    </a:lnTo>
                    <a:lnTo>
                      <a:pt x="1284" y="31"/>
                    </a:lnTo>
                    <a:lnTo>
                      <a:pt x="1309" y="41"/>
                    </a:lnTo>
                    <a:lnTo>
                      <a:pt x="1332" y="52"/>
                    </a:lnTo>
                    <a:lnTo>
                      <a:pt x="1355" y="66"/>
                    </a:lnTo>
                    <a:lnTo>
                      <a:pt x="1376" y="81"/>
                    </a:lnTo>
                    <a:lnTo>
                      <a:pt x="1386" y="89"/>
                    </a:lnTo>
                    <a:lnTo>
                      <a:pt x="1396" y="98"/>
                    </a:lnTo>
                    <a:lnTo>
                      <a:pt x="1406" y="108"/>
                    </a:lnTo>
                    <a:lnTo>
                      <a:pt x="1416" y="118"/>
                    </a:lnTo>
                    <a:lnTo>
                      <a:pt x="1425" y="128"/>
                    </a:lnTo>
                    <a:lnTo>
                      <a:pt x="1432" y="139"/>
                    </a:lnTo>
                    <a:lnTo>
                      <a:pt x="1441" y="150"/>
                    </a:lnTo>
                    <a:lnTo>
                      <a:pt x="1449" y="163"/>
                    </a:lnTo>
                    <a:lnTo>
                      <a:pt x="1457" y="175"/>
                    </a:lnTo>
                    <a:lnTo>
                      <a:pt x="1463" y="188"/>
                    </a:lnTo>
                    <a:lnTo>
                      <a:pt x="1470" y="202"/>
                    </a:lnTo>
                    <a:lnTo>
                      <a:pt x="1477" y="216"/>
                    </a:lnTo>
                    <a:lnTo>
                      <a:pt x="1482" y="232"/>
                    </a:lnTo>
                    <a:lnTo>
                      <a:pt x="1488" y="247"/>
                    </a:lnTo>
                    <a:lnTo>
                      <a:pt x="1492" y="263"/>
                    </a:lnTo>
                    <a:lnTo>
                      <a:pt x="1497" y="280"/>
                    </a:lnTo>
                    <a:lnTo>
                      <a:pt x="1525" y="256"/>
                    </a:lnTo>
                    <a:lnTo>
                      <a:pt x="1557" y="232"/>
                    </a:lnTo>
                    <a:lnTo>
                      <a:pt x="1591" y="206"/>
                    </a:lnTo>
                    <a:lnTo>
                      <a:pt x="1628" y="180"/>
                    </a:lnTo>
                    <a:lnTo>
                      <a:pt x="1667" y="155"/>
                    </a:lnTo>
                    <a:lnTo>
                      <a:pt x="1708" y="131"/>
                    </a:lnTo>
                    <a:lnTo>
                      <a:pt x="1729" y="121"/>
                    </a:lnTo>
                    <a:lnTo>
                      <a:pt x="1750" y="110"/>
                    </a:lnTo>
                    <a:lnTo>
                      <a:pt x="1771" y="101"/>
                    </a:lnTo>
                    <a:lnTo>
                      <a:pt x="1792" y="92"/>
                    </a:lnTo>
                    <a:lnTo>
                      <a:pt x="1815" y="85"/>
                    </a:lnTo>
                    <a:lnTo>
                      <a:pt x="1836" y="79"/>
                    </a:lnTo>
                    <a:lnTo>
                      <a:pt x="1857" y="74"/>
                    </a:lnTo>
                    <a:lnTo>
                      <a:pt x="1878" y="69"/>
                    </a:lnTo>
                    <a:lnTo>
                      <a:pt x="1899" y="67"/>
                    </a:lnTo>
                    <a:lnTo>
                      <a:pt x="1920" y="66"/>
                    </a:lnTo>
                    <a:lnTo>
                      <a:pt x="1941" y="66"/>
                    </a:lnTo>
                    <a:lnTo>
                      <a:pt x="1961" y="68"/>
                    </a:lnTo>
                    <a:lnTo>
                      <a:pt x="1981" y="71"/>
                    </a:lnTo>
                    <a:lnTo>
                      <a:pt x="2000" y="77"/>
                    </a:lnTo>
                    <a:lnTo>
                      <a:pt x="2019" y="85"/>
                    </a:lnTo>
                    <a:lnTo>
                      <a:pt x="2037" y="95"/>
                    </a:lnTo>
                    <a:lnTo>
                      <a:pt x="2055" y="107"/>
                    </a:lnTo>
                    <a:lnTo>
                      <a:pt x="2071" y="121"/>
                    </a:lnTo>
                    <a:lnTo>
                      <a:pt x="2088" y="138"/>
                    </a:lnTo>
                    <a:lnTo>
                      <a:pt x="2104" y="157"/>
                    </a:lnTo>
                    <a:lnTo>
                      <a:pt x="2120" y="183"/>
                    </a:lnTo>
                    <a:lnTo>
                      <a:pt x="2136" y="209"/>
                    </a:lnTo>
                    <a:lnTo>
                      <a:pt x="2148" y="236"/>
                    </a:lnTo>
                    <a:lnTo>
                      <a:pt x="2159" y="264"/>
                    </a:lnTo>
                    <a:lnTo>
                      <a:pt x="2168" y="292"/>
                    </a:lnTo>
                    <a:lnTo>
                      <a:pt x="2175" y="320"/>
                    </a:lnTo>
                    <a:lnTo>
                      <a:pt x="2180" y="349"/>
                    </a:lnTo>
                    <a:lnTo>
                      <a:pt x="2185" y="378"/>
                    </a:lnTo>
                    <a:lnTo>
                      <a:pt x="2187" y="405"/>
                    </a:lnTo>
                    <a:lnTo>
                      <a:pt x="2188" y="434"/>
                    </a:lnTo>
                    <a:lnTo>
                      <a:pt x="2187" y="463"/>
                    </a:lnTo>
                    <a:lnTo>
                      <a:pt x="2186" y="491"/>
                    </a:lnTo>
                    <a:lnTo>
                      <a:pt x="2184" y="519"/>
                    </a:lnTo>
                    <a:lnTo>
                      <a:pt x="2180" y="546"/>
                    </a:lnTo>
                    <a:lnTo>
                      <a:pt x="2176" y="573"/>
                    </a:lnTo>
                    <a:lnTo>
                      <a:pt x="2171" y="599"/>
                    </a:lnTo>
                    <a:lnTo>
                      <a:pt x="2166" y="624"/>
                    </a:lnTo>
                    <a:lnTo>
                      <a:pt x="2160" y="648"/>
                    </a:lnTo>
                    <a:lnTo>
                      <a:pt x="2154" y="672"/>
                    </a:lnTo>
                    <a:lnTo>
                      <a:pt x="2147" y="694"/>
                    </a:lnTo>
                    <a:lnTo>
                      <a:pt x="2134" y="735"/>
                    </a:lnTo>
                    <a:lnTo>
                      <a:pt x="2121" y="771"/>
                    </a:lnTo>
                    <a:lnTo>
                      <a:pt x="2100" y="821"/>
                    </a:lnTo>
                    <a:lnTo>
                      <a:pt x="2091" y="840"/>
                    </a:lnTo>
                    <a:lnTo>
                      <a:pt x="2085" y="851"/>
                    </a:lnTo>
                    <a:lnTo>
                      <a:pt x="2077" y="862"/>
                    </a:lnTo>
                    <a:lnTo>
                      <a:pt x="2067" y="871"/>
                    </a:lnTo>
                    <a:lnTo>
                      <a:pt x="2057" y="879"/>
                    </a:lnTo>
                    <a:lnTo>
                      <a:pt x="2047" y="886"/>
                    </a:lnTo>
                    <a:lnTo>
                      <a:pt x="2036" y="889"/>
                    </a:lnTo>
                    <a:lnTo>
                      <a:pt x="2031" y="890"/>
                    </a:lnTo>
                    <a:lnTo>
                      <a:pt x="2026" y="891"/>
                    </a:lnTo>
                    <a:lnTo>
                      <a:pt x="2020" y="891"/>
                    </a:lnTo>
                    <a:lnTo>
                      <a:pt x="2016" y="891"/>
                    </a:lnTo>
                    <a:lnTo>
                      <a:pt x="2011" y="889"/>
                    </a:lnTo>
                    <a:lnTo>
                      <a:pt x="2007" y="888"/>
                    </a:lnTo>
                    <a:lnTo>
                      <a:pt x="2004" y="886"/>
                    </a:lnTo>
                    <a:lnTo>
                      <a:pt x="2000" y="882"/>
                    </a:lnTo>
                    <a:lnTo>
                      <a:pt x="1997" y="879"/>
                    </a:lnTo>
                    <a:lnTo>
                      <a:pt x="1995" y="876"/>
                    </a:lnTo>
                    <a:lnTo>
                      <a:pt x="1994" y="871"/>
                    </a:lnTo>
                    <a:lnTo>
                      <a:pt x="1991" y="867"/>
                    </a:lnTo>
                    <a:lnTo>
                      <a:pt x="1990" y="858"/>
                    </a:lnTo>
                    <a:lnTo>
                      <a:pt x="1991" y="847"/>
                    </a:lnTo>
                    <a:lnTo>
                      <a:pt x="1994" y="834"/>
                    </a:lnTo>
                    <a:lnTo>
                      <a:pt x="1999" y="822"/>
                    </a:lnTo>
                    <a:lnTo>
                      <a:pt x="2006" y="808"/>
                    </a:lnTo>
                    <a:lnTo>
                      <a:pt x="2024" y="765"/>
                    </a:lnTo>
                    <a:lnTo>
                      <a:pt x="2035" y="735"/>
                    </a:lnTo>
                    <a:lnTo>
                      <a:pt x="2045" y="702"/>
                    </a:lnTo>
                    <a:lnTo>
                      <a:pt x="2056" y="664"/>
                    </a:lnTo>
                    <a:lnTo>
                      <a:pt x="2065" y="623"/>
                    </a:lnTo>
                    <a:lnTo>
                      <a:pt x="2069" y="600"/>
                    </a:lnTo>
                    <a:lnTo>
                      <a:pt x="2073" y="578"/>
                    </a:lnTo>
                    <a:lnTo>
                      <a:pt x="2075" y="556"/>
                    </a:lnTo>
                    <a:lnTo>
                      <a:pt x="2077" y="532"/>
                    </a:lnTo>
                    <a:lnTo>
                      <a:pt x="2078" y="509"/>
                    </a:lnTo>
                    <a:lnTo>
                      <a:pt x="2078" y="485"/>
                    </a:lnTo>
                    <a:lnTo>
                      <a:pt x="2077" y="461"/>
                    </a:lnTo>
                    <a:lnTo>
                      <a:pt x="2076" y="438"/>
                    </a:lnTo>
                    <a:lnTo>
                      <a:pt x="2073" y="413"/>
                    </a:lnTo>
                    <a:lnTo>
                      <a:pt x="2067" y="390"/>
                    </a:lnTo>
                    <a:lnTo>
                      <a:pt x="2061" y="365"/>
                    </a:lnTo>
                    <a:lnTo>
                      <a:pt x="2054" y="342"/>
                    </a:lnTo>
                    <a:lnTo>
                      <a:pt x="2045" y="320"/>
                    </a:lnTo>
                    <a:lnTo>
                      <a:pt x="2034" y="296"/>
                    </a:lnTo>
                    <a:lnTo>
                      <a:pt x="2021" y="274"/>
                    </a:lnTo>
                    <a:lnTo>
                      <a:pt x="2007" y="253"/>
                    </a:lnTo>
                    <a:lnTo>
                      <a:pt x="1993" y="235"/>
                    </a:lnTo>
                    <a:lnTo>
                      <a:pt x="1977" y="221"/>
                    </a:lnTo>
                    <a:lnTo>
                      <a:pt x="1961" y="209"/>
                    </a:lnTo>
                    <a:lnTo>
                      <a:pt x="1944" y="200"/>
                    </a:lnTo>
                    <a:lnTo>
                      <a:pt x="1926" y="194"/>
                    </a:lnTo>
                    <a:lnTo>
                      <a:pt x="1907" y="190"/>
                    </a:lnTo>
                    <a:lnTo>
                      <a:pt x="1888" y="188"/>
                    </a:lnTo>
                    <a:lnTo>
                      <a:pt x="1868" y="188"/>
                    </a:lnTo>
                    <a:lnTo>
                      <a:pt x="1848" y="190"/>
                    </a:lnTo>
                    <a:lnTo>
                      <a:pt x="1827" y="194"/>
                    </a:lnTo>
                    <a:lnTo>
                      <a:pt x="1807" y="199"/>
                    </a:lnTo>
                    <a:lnTo>
                      <a:pt x="1786" y="206"/>
                    </a:lnTo>
                    <a:lnTo>
                      <a:pt x="1765" y="215"/>
                    </a:lnTo>
                    <a:lnTo>
                      <a:pt x="1744" y="224"/>
                    </a:lnTo>
                    <a:lnTo>
                      <a:pt x="1724" y="234"/>
                    </a:lnTo>
                    <a:lnTo>
                      <a:pt x="1702" y="245"/>
                    </a:lnTo>
                    <a:lnTo>
                      <a:pt x="1682" y="257"/>
                    </a:lnTo>
                    <a:lnTo>
                      <a:pt x="1662" y="270"/>
                    </a:lnTo>
                    <a:lnTo>
                      <a:pt x="1643" y="282"/>
                    </a:lnTo>
                    <a:lnTo>
                      <a:pt x="1625" y="295"/>
                    </a:lnTo>
                    <a:lnTo>
                      <a:pt x="1590" y="321"/>
                    </a:lnTo>
                    <a:lnTo>
                      <a:pt x="1559" y="345"/>
                    </a:lnTo>
                    <a:lnTo>
                      <a:pt x="1509" y="389"/>
                    </a:lnTo>
                    <a:lnTo>
                      <a:pt x="1483" y="413"/>
                    </a:lnTo>
                    <a:lnTo>
                      <a:pt x="1478" y="418"/>
                    </a:lnTo>
                    <a:lnTo>
                      <a:pt x="1472" y="423"/>
                    </a:lnTo>
                    <a:lnTo>
                      <a:pt x="1466" y="428"/>
                    </a:lnTo>
                    <a:lnTo>
                      <a:pt x="1460" y="431"/>
                    </a:lnTo>
                    <a:lnTo>
                      <a:pt x="1449" y="437"/>
                    </a:lnTo>
                    <a:lnTo>
                      <a:pt x="1438" y="439"/>
                    </a:lnTo>
                    <a:lnTo>
                      <a:pt x="1433" y="440"/>
                    </a:lnTo>
                    <a:lnTo>
                      <a:pt x="1428" y="439"/>
                    </a:lnTo>
                    <a:lnTo>
                      <a:pt x="1423" y="439"/>
                    </a:lnTo>
                    <a:lnTo>
                      <a:pt x="1419" y="438"/>
                    </a:lnTo>
                    <a:lnTo>
                      <a:pt x="1416" y="436"/>
                    </a:lnTo>
                    <a:lnTo>
                      <a:pt x="1412" y="433"/>
                    </a:lnTo>
                    <a:lnTo>
                      <a:pt x="1409" y="431"/>
                    </a:lnTo>
                    <a:lnTo>
                      <a:pt x="1406" y="428"/>
                    </a:lnTo>
                    <a:lnTo>
                      <a:pt x="1403" y="423"/>
                    </a:lnTo>
                    <a:lnTo>
                      <a:pt x="1401" y="420"/>
                    </a:lnTo>
                    <a:lnTo>
                      <a:pt x="1400" y="414"/>
                    </a:lnTo>
                    <a:lnTo>
                      <a:pt x="1399" y="410"/>
                    </a:lnTo>
                    <a:lnTo>
                      <a:pt x="1397" y="392"/>
                    </a:lnTo>
                    <a:lnTo>
                      <a:pt x="1395" y="374"/>
                    </a:lnTo>
                    <a:lnTo>
                      <a:pt x="1391" y="358"/>
                    </a:lnTo>
                    <a:lnTo>
                      <a:pt x="1387" y="342"/>
                    </a:lnTo>
                    <a:lnTo>
                      <a:pt x="1382" y="326"/>
                    </a:lnTo>
                    <a:lnTo>
                      <a:pt x="1378" y="312"/>
                    </a:lnTo>
                    <a:lnTo>
                      <a:pt x="1372" y="299"/>
                    </a:lnTo>
                    <a:lnTo>
                      <a:pt x="1367" y="285"/>
                    </a:lnTo>
                    <a:lnTo>
                      <a:pt x="1360" y="273"/>
                    </a:lnTo>
                    <a:lnTo>
                      <a:pt x="1353" y="261"/>
                    </a:lnTo>
                    <a:lnTo>
                      <a:pt x="1346" y="250"/>
                    </a:lnTo>
                    <a:lnTo>
                      <a:pt x="1339" y="238"/>
                    </a:lnTo>
                    <a:lnTo>
                      <a:pt x="1330" y="228"/>
                    </a:lnTo>
                    <a:lnTo>
                      <a:pt x="1322" y="218"/>
                    </a:lnTo>
                    <a:lnTo>
                      <a:pt x="1313" y="209"/>
                    </a:lnTo>
                    <a:lnTo>
                      <a:pt x="1304" y="202"/>
                    </a:lnTo>
                    <a:lnTo>
                      <a:pt x="1286" y="186"/>
                    </a:lnTo>
                    <a:lnTo>
                      <a:pt x="1264" y="172"/>
                    </a:lnTo>
                    <a:lnTo>
                      <a:pt x="1243" y="160"/>
                    </a:lnTo>
                    <a:lnTo>
                      <a:pt x="1221" y="150"/>
                    </a:lnTo>
                    <a:lnTo>
                      <a:pt x="1199" y="141"/>
                    </a:lnTo>
                    <a:lnTo>
                      <a:pt x="1176" y="135"/>
                    </a:lnTo>
                    <a:lnTo>
                      <a:pt x="1151" y="129"/>
                    </a:lnTo>
                    <a:lnTo>
                      <a:pt x="1127" y="126"/>
                    </a:lnTo>
                    <a:lnTo>
                      <a:pt x="1101" y="123"/>
                    </a:lnTo>
                    <a:lnTo>
                      <a:pt x="1076" y="120"/>
                    </a:lnTo>
                    <a:lnTo>
                      <a:pt x="1051" y="120"/>
                    </a:lnTo>
                    <a:lnTo>
                      <a:pt x="1026" y="120"/>
                    </a:lnTo>
                    <a:lnTo>
                      <a:pt x="1000" y="121"/>
                    </a:lnTo>
                    <a:lnTo>
                      <a:pt x="975" y="124"/>
                    </a:lnTo>
                    <a:lnTo>
                      <a:pt x="952" y="126"/>
                    </a:lnTo>
                    <a:lnTo>
                      <a:pt x="929" y="129"/>
                    </a:lnTo>
                    <a:lnTo>
                      <a:pt x="885" y="136"/>
                    </a:lnTo>
                    <a:lnTo>
                      <a:pt x="847" y="145"/>
                    </a:lnTo>
                    <a:lnTo>
                      <a:pt x="814" y="153"/>
                    </a:lnTo>
                    <a:lnTo>
                      <a:pt x="788" y="159"/>
                    </a:lnTo>
                    <a:lnTo>
                      <a:pt x="774" y="163"/>
                    </a:lnTo>
                    <a:lnTo>
                      <a:pt x="758" y="168"/>
                    </a:lnTo>
                    <a:lnTo>
                      <a:pt x="740" y="176"/>
                    </a:lnTo>
                    <a:lnTo>
                      <a:pt x="720" y="184"/>
                    </a:lnTo>
                    <a:lnTo>
                      <a:pt x="699" y="194"/>
                    </a:lnTo>
                    <a:lnTo>
                      <a:pt x="675" y="205"/>
                    </a:lnTo>
                    <a:lnTo>
                      <a:pt x="651" y="218"/>
                    </a:lnTo>
                    <a:lnTo>
                      <a:pt x="625" y="233"/>
                    </a:lnTo>
                    <a:lnTo>
                      <a:pt x="599" y="250"/>
                    </a:lnTo>
                    <a:lnTo>
                      <a:pt x="571" y="267"/>
                    </a:lnTo>
                    <a:lnTo>
                      <a:pt x="543" y="287"/>
                    </a:lnTo>
                    <a:lnTo>
                      <a:pt x="514" y="310"/>
                    </a:lnTo>
                    <a:lnTo>
                      <a:pt x="485" y="333"/>
                    </a:lnTo>
                    <a:lnTo>
                      <a:pt x="456" y="359"/>
                    </a:lnTo>
                    <a:lnTo>
                      <a:pt x="428" y="385"/>
                    </a:lnTo>
                    <a:lnTo>
                      <a:pt x="398" y="414"/>
                    </a:lnTo>
                    <a:lnTo>
                      <a:pt x="380" y="433"/>
                    </a:lnTo>
                    <a:lnTo>
                      <a:pt x="363" y="453"/>
                    </a:lnTo>
                    <a:lnTo>
                      <a:pt x="345" y="475"/>
                    </a:lnTo>
                    <a:lnTo>
                      <a:pt x="327" y="496"/>
                    </a:lnTo>
                    <a:lnTo>
                      <a:pt x="311" y="519"/>
                    </a:lnTo>
                    <a:lnTo>
                      <a:pt x="294" y="541"/>
                    </a:lnTo>
                    <a:lnTo>
                      <a:pt x="279" y="566"/>
                    </a:lnTo>
                    <a:lnTo>
                      <a:pt x="263" y="590"/>
                    </a:lnTo>
                    <a:lnTo>
                      <a:pt x="247" y="617"/>
                    </a:lnTo>
                    <a:lnTo>
                      <a:pt x="233" y="644"/>
                    </a:lnTo>
                    <a:lnTo>
                      <a:pt x="219" y="671"/>
                    </a:lnTo>
                    <a:lnTo>
                      <a:pt x="205" y="700"/>
                    </a:lnTo>
                    <a:lnTo>
                      <a:pt x="192" y="728"/>
                    </a:lnTo>
                    <a:lnTo>
                      <a:pt x="180" y="760"/>
                    </a:lnTo>
                    <a:lnTo>
                      <a:pt x="167" y="791"/>
                    </a:lnTo>
                    <a:lnTo>
                      <a:pt x="157" y="823"/>
                    </a:lnTo>
                    <a:lnTo>
                      <a:pt x="149" y="849"/>
                    </a:lnTo>
                    <a:lnTo>
                      <a:pt x="142" y="876"/>
                    </a:lnTo>
                    <a:lnTo>
                      <a:pt x="137" y="900"/>
                    </a:lnTo>
                    <a:lnTo>
                      <a:pt x="133" y="926"/>
                    </a:lnTo>
                    <a:lnTo>
                      <a:pt x="130" y="950"/>
                    </a:lnTo>
                    <a:lnTo>
                      <a:pt x="127" y="975"/>
                    </a:lnTo>
                    <a:lnTo>
                      <a:pt x="126" y="998"/>
                    </a:lnTo>
                    <a:lnTo>
                      <a:pt x="126" y="1021"/>
                    </a:lnTo>
                    <a:lnTo>
                      <a:pt x="127" y="1045"/>
                    </a:lnTo>
                    <a:lnTo>
                      <a:pt x="129" y="1067"/>
                    </a:lnTo>
                    <a:lnTo>
                      <a:pt x="132" y="1089"/>
                    </a:lnTo>
                    <a:lnTo>
                      <a:pt x="135" y="1111"/>
                    </a:lnTo>
                    <a:lnTo>
                      <a:pt x="139" y="1133"/>
                    </a:lnTo>
                    <a:lnTo>
                      <a:pt x="144" y="1154"/>
                    </a:lnTo>
                    <a:lnTo>
                      <a:pt x="150" y="1174"/>
                    </a:lnTo>
                    <a:lnTo>
                      <a:pt x="155" y="1195"/>
                    </a:lnTo>
                    <a:lnTo>
                      <a:pt x="162" y="1215"/>
                    </a:lnTo>
                    <a:lnTo>
                      <a:pt x="170" y="1235"/>
                    </a:lnTo>
                    <a:lnTo>
                      <a:pt x="177" y="1254"/>
                    </a:lnTo>
                    <a:lnTo>
                      <a:pt x="186" y="1273"/>
                    </a:lnTo>
                    <a:lnTo>
                      <a:pt x="204" y="1311"/>
                    </a:lnTo>
                    <a:lnTo>
                      <a:pt x="223" y="1348"/>
                    </a:lnTo>
                    <a:lnTo>
                      <a:pt x="243" y="1383"/>
                    </a:lnTo>
                    <a:lnTo>
                      <a:pt x="263" y="1418"/>
                    </a:lnTo>
                    <a:lnTo>
                      <a:pt x="284" y="1451"/>
                    </a:lnTo>
                    <a:lnTo>
                      <a:pt x="305" y="1485"/>
                    </a:lnTo>
                    <a:lnTo>
                      <a:pt x="324" y="1515"/>
                    </a:lnTo>
                    <a:lnTo>
                      <a:pt x="342" y="1544"/>
                    </a:lnTo>
                    <a:lnTo>
                      <a:pt x="360" y="1573"/>
                    </a:lnTo>
                    <a:lnTo>
                      <a:pt x="376" y="1602"/>
                    </a:lnTo>
                    <a:lnTo>
                      <a:pt x="391" y="1631"/>
                    </a:lnTo>
                    <a:lnTo>
                      <a:pt x="404" y="1660"/>
                    </a:lnTo>
                    <a:lnTo>
                      <a:pt x="416" y="1689"/>
                    </a:lnTo>
                    <a:lnTo>
                      <a:pt x="425" y="1718"/>
                    </a:lnTo>
                    <a:lnTo>
                      <a:pt x="433" y="1747"/>
                    </a:lnTo>
                    <a:lnTo>
                      <a:pt x="440" y="1777"/>
                    </a:lnTo>
                    <a:lnTo>
                      <a:pt x="442" y="1791"/>
                    </a:lnTo>
                    <a:lnTo>
                      <a:pt x="443" y="1806"/>
                    </a:lnTo>
                    <a:lnTo>
                      <a:pt x="444" y="1821"/>
                    </a:lnTo>
                    <a:lnTo>
                      <a:pt x="444" y="1837"/>
                    </a:lnTo>
                    <a:lnTo>
                      <a:pt x="443" y="1852"/>
                    </a:lnTo>
                    <a:lnTo>
                      <a:pt x="441" y="1869"/>
                    </a:lnTo>
                    <a:lnTo>
                      <a:pt x="438" y="1886"/>
                    </a:lnTo>
                    <a:lnTo>
                      <a:pt x="433" y="1904"/>
                    </a:lnTo>
                    <a:lnTo>
                      <a:pt x="426" y="1923"/>
                    </a:lnTo>
                    <a:lnTo>
                      <a:pt x="420" y="1941"/>
                    </a:lnTo>
                    <a:lnTo>
                      <a:pt x="411" y="1963"/>
                    </a:lnTo>
                    <a:lnTo>
                      <a:pt x="400" y="1984"/>
                    </a:lnTo>
                    <a:lnTo>
                      <a:pt x="392" y="1996"/>
                    </a:lnTo>
                    <a:lnTo>
                      <a:pt x="384" y="2007"/>
                    </a:lnTo>
                    <a:lnTo>
                      <a:pt x="375" y="2018"/>
                    </a:lnTo>
                    <a:lnTo>
                      <a:pt x="366" y="2029"/>
                    </a:lnTo>
                    <a:lnTo>
                      <a:pt x="357" y="2038"/>
                    </a:lnTo>
                    <a:lnTo>
                      <a:pt x="347" y="2048"/>
                    </a:lnTo>
                    <a:lnTo>
                      <a:pt x="337" y="2057"/>
                    </a:lnTo>
                    <a:lnTo>
                      <a:pt x="327" y="2065"/>
                    </a:lnTo>
                    <a:lnTo>
                      <a:pt x="305" y="2082"/>
                    </a:lnTo>
                    <a:lnTo>
                      <a:pt x="282" y="2096"/>
                    </a:lnTo>
                    <a:lnTo>
                      <a:pt x="257" y="2110"/>
                    </a:lnTo>
                    <a:lnTo>
                      <a:pt x="232" y="2123"/>
                    </a:lnTo>
                    <a:lnTo>
                      <a:pt x="215" y="2130"/>
                    </a:lnTo>
                    <a:lnTo>
                      <a:pt x="199" y="2135"/>
                    </a:lnTo>
                    <a:lnTo>
                      <a:pt x="182" y="2141"/>
                    </a:lnTo>
                    <a:lnTo>
                      <a:pt x="166" y="2145"/>
                    </a:lnTo>
                    <a:lnTo>
                      <a:pt x="136" y="2153"/>
                    </a:lnTo>
                    <a:lnTo>
                      <a:pt x="110" y="2159"/>
                    </a:lnTo>
                    <a:lnTo>
                      <a:pt x="86" y="2162"/>
                    </a:lnTo>
                    <a:lnTo>
                      <a:pt x="70" y="2163"/>
                    </a:lnTo>
                    <a:lnTo>
                      <a:pt x="58" y="2164"/>
                    </a:lnTo>
                    <a:lnTo>
                      <a:pt x="54" y="2164"/>
                    </a:lnTo>
                    <a:lnTo>
                      <a:pt x="48" y="2164"/>
                    </a:lnTo>
                    <a:lnTo>
                      <a:pt x="44" y="2163"/>
                    </a:lnTo>
                    <a:lnTo>
                      <a:pt x="38" y="2162"/>
                    </a:lnTo>
                    <a:lnTo>
                      <a:pt x="34" y="2160"/>
                    </a:lnTo>
                    <a:lnTo>
                      <a:pt x="28" y="2158"/>
                    </a:lnTo>
                    <a:lnTo>
                      <a:pt x="24" y="2154"/>
                    </a:lnTo>
                    <a:lnTo>
                      <a:pt x="20" y="2150"/>
                    </a:lnTo>
                    <a:lnTo>
                      <a:pt x="16" y="2145"/>
                    </a:lnTo>
                    <a:lnTo>
                      <a:pt x="10" y="2135"/>
                    </a:lnTo>
                    <a:lnTo>
                      <a:pt x="4" y="2124"/>
                    </a:lnTo>
                    <a:lnTo>
                      <a:pt x="2" y="2117"/>
                    </a:lnTo>
                    <a:lnTo>
                      <a:pt x="1" y="2111"/>
                    </a:lnTo>
                    <a:lnTo>
                      <a:pt x="0" y="2104"/>
                    </a:lnTo>
                    <a:lnTo>
                      <a:pt x="0" y="2097"/>
                    </a:lnTo>
                    <a:lnTo>
                      <a:pt x="0" y="2090"/>
                    </a:lnTo>
                    <a:lnTo>
                      <a:pt x="1" y="2082"/>
                    </a:lnTo>
                    <a:lnTo>
                      <a:pt x="3" y="2074"/>
                    </a:lnTo>
                    <a:lnTo>
                      <a:pt x="5" y="2066"/>
                    </a:lnTo>
                    <a:lnTo>
                      <a:pt x="10" y="2058"/>
                    </a:lnTo>
                    <a:lnTo>
                      <a:pt x="14" y="2051"/>
                    </a:lnTo>
                    <a:lnTo>
                      <a:pt x="20" y="2043"/>
                    </a:lnTo>
                    <a:lnTo>
                      <a:pt x="25" y="2036"/>
                    </a:lnTo>
                    <a:lnTo>
                      <a:pt x="32" y="2031"/>
                    </a:lnTo>
                    <a:lnTo>
                      <a:pt x="40" y="2025"/>
                    </a:lnTo>
                    <a:lnTo>
                      <a:pt x="47" y="2021"/>
                    </a:lnTo>
                    <a:lnTo>
                      <a:pt x="56" y="2017"/>
                    </a:lnTo>
                    <a:lnTo>
                      <a:pt x="65" y="2015"/>
                    </a:lnTo>
                    <a:lnTo>
                      <a:pt x="75" y="2014"/>
                    </a:lnTo>
                    <a:lnTo>
                      <a:pt x="85" y="2015"/>
                    </a:lnTo>
                    <a:lnTo>
                      <a:pt x="95" y="2017"/>
                    </a:lnTo>
                    <a:lnTo>
                      <a:pt x="105" y="2017"/>
                    </a:lnTo>
                    <a:lnTo>
                      <a:pt x="132" y="2017"/>
                    </a:lnTo>
                    <a:lnTo>
                      <a:pt x="150" y="2016"/>
                    </a:lnTo>
                    <a:lnTo>
                      <a:pt x="170" y="2014"/>
                    </a:lnTo>
                    <a:lnTo>
                      <a:pt x="191" y="2011"/>
                    </a:lnTo>
                    <a:lnTo>
                      <a:pt x="213" y="2005"/>
                    </a:lnTo>
                    <a:lnTo>
                      <a:pt x="223" y="2001"/>
                    </a:lnTo>
                    <a:lnTo>
                      <a:pt x="234" y="1997"/>
                    </a:lnTo>
                    <a:lnTo>
                      <a:pt x="245" y="1993"/>
                    </a:lnTo>
                    <a:lnTo>
                      <a:pt x="255" y="1987"/>
                    </a:lnTo>
                    <a:lnTo>
                      <a:pt x="265" y="1980"/>
                    </a:lnTo>
                    <a:lnTo>
                      <a:pt x="275" y="1974"/>
                    </a:lnTo>
                    <a:lnTo>
                      <a:pt x="284" y="1966"/>
                    </a:lnTo>
                    <a:lnTo>
                      <a:pt x="293" y="1958"/>
                    </a:lnTo>
                    <a:lnTo>
                      <a:pt x="301" y="1949"/>
                    </a:lnTo>
                    <a:lnTo>
                      <a:pt x="307" y="1939"/>
                    </a:lnTo>
                    <a:lnTo>
                      <a:pt x="314" y="1928"/>
                    </a:lnTo>
                    <a:lnTo>
                      <a:pt x="320" y="1916"/>
                    </a:lnTo>
                    <a:lnTo>
                      <a:pt x="323" y="1903"/>
                    </a:lnTo>
                    <a:lnTo>
                      <a:pt x="326" y="1888"/>
                    </a:lnTo>
                    <a:lnTo>
                      <a:pt x="329" y="1874"/>
                    </a:lnTo>
                    <a:lnTo>
                      <a:pt x="330" y="1857"/>
                    </a:lnTo>
                    <a:lnTo>
                      <a:pt x="329" y="1842"/>
                    </a:lnTo>
                    <a:lnTo>
                      <a:pt x="327" y="1828"/>
                    </a:lnTo>
                    <a:lnTo>
                      <a:pt x="324" y="1813"/>
                    </a:lnTo>
                    <a:lnTo>
                      <a:pt x="321" y="1798"/>
                    </a:lnTo>
                    <a:lnTo>
                      <a:pt x="316" y="1783"/>
                    </a:lnTo>
                    <a:lnTo>
                      <a:pt x="311" y="1768"/>
                    </a:lnTo>
                    <a:lnTo>
                      <a:pt x="305" y="1752"/>
                    </a:lnTo>
                    <a:lnTo>
                      <a:pt x="299" y="1737"/>
                    </a:lnTo>
                    <a:lnTo>
                      <a:pt x="283" y="1705"/>
                    </a:lnTo>
                    <a:lnTo>
                      <a:pt x="265" y="1673"/>
                    </a:lnTo>
                    <a:lnTo>
                      <a:pt x="245" y="1640"/>
                    </a:lnTo>
                    <a:lnTo>
                      <a:pt x="224" y="1606"/>
                    </a:lnTo>
                    <a:lnTo>
                      <a:pt x="227" y="1616"/>
                    </a:lnTo>
                    <a:lnTo>
                      <a:pt x="231" y="1625"/>
                    </a:lnTo>
                    <a:lnTo>
                      <a:pt x="209" y="15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6"/>
              <p:cNvSpPr>
                <a:spLocks noEditPoints="1"/>
              </p:cNvSpPr>
              <p:nvPr/>
            </p:nvSpPr>
            <p:spPr bwMode="auto">
              <a:xfrm>
                <a:off x="7046913" y="2657475"/>
                <a:ext cx="330200" cy="309563"/>
              </a:xfrm>
              <a:custGeom>
                <a:avLst/>
                <a:gdLst>
                  <a:gd name="T0" fmla="*/ 930 w 1663"/>
                  <a:gd name="T1" fmla="*/ 822 h 1566"/>
                  <a:gd name="T2" fmla="*/ 796 w 1663"/>
                  <a:gd name="T3" fmla="*/ 912 h 1566"/>
                  <a:gd name="T4" fmla="*/ 1115 w 1663"/>
                  <a:gd name="T5" fmla="*/ 843 h 1566"/>
                  <a:gd name="T6" fmla="*/ 848 w 1663"/>
                  <a:gd name="T7" fmla="*/ 570 h 1566"/>
                  <a:gd name="T8" fmla="*/ 502 w 1663"/>
                  <a:gd name="T9" fmla="*/ 706 h 1566"/>
                  <a:gd name="T10" fmla="*/ 568 w 1663"/>
                  <a:gd name="T11" fmla="*/ 624 h 1566"/>
                  <a:gd name="T12" fmla="*/ 619 w 1663"/>
                  <a:gd name="T13" fmla="*/ 369 h 1566"/>
                  <a:gd name="T14" fmla="*/ 645 w 1663"/>
                  <a:gd name="T15" fmla="*/ 331 h 1566"/>
                  <a:gd name="T16" fmla="*/ 901 w 1663"/>
                  <a:gd name="T17" fmla="*/ 263 h 1566"/>
                  <a:gd name="T18" fmla="*/ 146 w 1663"/>
                  <a:gd name="T19" fmla="*/ 282 h 1566"/>
                  <a:gd name="T20" fmla="*/ 114 w 1663"/>
                  <a:gd name="T21" fmla="*/ 199 h 1566"/>
                  <a:gd name="T22" fmla="*/ 778 w 1663"/>
                  <a:gd name="T23" fmla="*/ 194 h 1566"/>
                  <a:gd name="T24" fmla="*/ 722 w 1663"/>
                  <a:gd name="T25" fmla="*/ 19 h 1566"/>
                  <a:gd name="T26" fmla="*/ 904 w 1663"/>
                  <a:gd name="T27" fmla="*/ 9 h 1566"/>
                  <a:gd name="T28" fmla="*/ 1017 w 1663"/>
                  <a:gd name="T29" fmla="*/ 156 h 1566"/>
                  <a:gd name="T30" fmla="*/ 1480 w 1663"/>
                  <a:gd name="T31" fmla="*/ 71 h 1566"/>
                  <a:gd name="T32" fmla="*/ 1660 w 1663"/>
                  <a:gd name="T33" fmla="*/ 224 h 1566"/>
                  <a:gd name="T34" fmla="*/ 1582 w 1663"/>
                  <a:gd name="T35" fmla="*/ 267 h 1566"/>
                  <a:gd name="T36" fmla="*/ 1102 w 1663"/>
                  <a:gd name="T37" fmla="*/ 296 h 1566"/>
                  <a:gd name="T38" fmla="*/ 1136 w 1663"/>
                  <a:gd name="T39" fmla="*/ 365 h 1566"/>
                  <a:gd name="T40" fmla="*/ 1036 w 1663"/>
                  <a:gd name="T41" fmla="*/ 457 h 1566"/>
                  <a:gd name="T42" fmla="*/ 1069 w 1663"/>
                  <a:gd name="T43" fmla="*/ 641 h 1566"/>
                  <a:gd name="T44" fmla="*/ 922 w 1663"/>
                  <a:gd name="T45" fmla="*/ 668 h 1566"/>
                  <a:gd name="T46" fmla="*/ 311 w 1663"/>
                  <a:gd name="T47" fmla="*/ 366 h 1566"/>
                  <a:gd name="T48" fmla="*/ 429 w 1663"/>
                  <a:gd name="T49" fmla="*/ 338 h 1566"/>
                  <a:gd name="T50" fmla="*/ 589 w 1663"/>
                  <a:gd name="T51" fmla="*/ 400 h 1566"/>
                  <a:gd name="T52" fmla="*/ 531 w 1663"/>
                  <a:gd name="T53" fmla="*/ 477 h 1566"/>
                  <a:gd name="T54" fmla="*/ 1166 w 1663"/>
                  <a:gd name="T55" fmla="*/ 367 h 1566"/>
                  <a:gd name="T56" fmla="*/ 1332 w 1663"/>
                  <a:gd name="T57" fmla="*/ 360 h 1566"/>
                  <a:gd name="T58" fmla="*/ 1429 w 1663"/>
                  <a:gd name="T59" fmla="*/ 421 h 1566"/>
                  <a:gd name="T60" fmla="*/ 1355 w 1663"/>
                  <a:gd name="T61" fmla="*/ 600 h 1566"/>
                  <a:gd name="T62" fmla="*/ 1316 w 1663"/>
                  <a:gd name="T63" fmla="*/ 796 h 1566"/>
                  <a:gd name="T64" fmla="*/ 1378 w 1663"/>
                  <a:gd name="T65" fmla="*/ 886 h 1566"/>
                  <a:gd name="T66" fmla="*/ 1426 w 1663"/>
                  <a:gd name="T67" fmla="*/ 997 h 1566"/>
                  <a:gd name="T68" fmla="*/ 1311 w 1663"/>
                  <a:gd name="T69" fmla="*/ 1348 h 1566"/>
                  <a:gd name="T70" fmla="*/ 1199 w 1663"/>
                  <a:gd name="T71" fmla="*/ 1502 h 1566"/>
                  <a:gd name="T72" fmla="*/ 979 w 1663"/>
                  <a:gd name="T73" fmla="*/ 1557 h 1566"/>
                  <a:gd name="T74" fmla="*/ 948 w 1663"/>
                  <a:gd name="T75" fmla="*/ 1441 h 1566"/>
                  <a:gd name="T76" fmla="*/ 859 w 1663"/>
                  <a:gd name="T77" fmla="*/ 1374 h 1566"/>
                  <a:gd name="T78" fmla="*/ 1000 w 1663"/>
                  <a:gd name="T79" fmla="*/ 1348 h 1566"/>
                  <a:gd name="T80" fmla="*/ 726 w 1663"/>
                  <a:gd name="T81" fmla="*/ 988 h 1566"/>
                  <a:gd name="T82" fmla="*/ 776 w 1663"/>
                  <a:gd name="T83" fmla="*/ 1133 h 1566"/>
                  <a:gd name="T84" fmla="*/ 749 w 1663"/>
                  <a:gd name="T85" fmla="*/ 1020 h 1566"/>
                  <a:gd name="T86" fmla="*/ 947 w 1663"/>
                  <a:gd name="T87" fmla="*/ 1055 h 1566"/>
                  <a:gd name="T88" fmla="*/ 1025 w 1663"/>
                  <a:gd name="T89" fmla="*/ 1232 h 1566"/>
                  <a:gd name="T90" fmla="*/ 888 w 1663"/>
                  <a:gd name="T91" fmla="*/ 1329 h 1566"/>
                  <a:gd name="T92" fmla="*/ 809 w 1663"/>
                  <a:gd name="T93" fmla="*/ 1206 h 1566"/>
                  <a:gd name="T94" fmla="*/ 419 w 1663"/>
                  <a:gd name="T95" fmla="*/ 1335 h 1566"/>
                  <a:gd name="T96" fmla="*/ 370 w 1663"/>
                  <a:gd name="T97" fmla="*/ 1146 h 1566"/>
                  <a:gd name="T98" fmla="*/ 534 w 1663"/>
                  <a:gd name="T99" fmla="*/ 1008 h 1566"/>
                  <a:gd name="T100" fmla="*/ 255 w 1663"/>
                  <a:gd name="T101" fmla="*/ 1487 h 1566"/>
                  <a:gd name="T102" fmla="*/ 183 w 1663"/>
                  <a:gd name="T103" fmla="*/ 1544 h 1566"/>
                  <a:gd name="T104" fmla="*/ 19 w 1663"/>
                  <a:gd name="T105" fmla="*/ 1560 h 1566"/>
                  <a:gd name="T106" fmla="*/ 57 w 1663"/>
                  <a:gd name="T107" fmla="*/ 1293 h 1566"/>
                  <a:gd name="T108" fmla="*/ 128 w 1663"/>
                  <a:gd name="T109" fmla="*/ 872 h 1566"/>
                  <a:gd name="T110" fmla="*/ 175 w 1663"/>
                  <a:gd name="T111" fmla="*/ 829 h 1566"/>
                  <a:gd name="T112" fmla="*/ 391 w 1663"/>
                  <a:gd name="T113" fmla="*/ 909 h 1566"/>
                  <a:gd name="T114" fmla="*/ 444 w 1663"/>
                  <a:gd name="T115" fmla="*/ 805 h 1566"/>
                  <a:gd name="T116" fmla="*/ 258 w 1663"/>
                  <a:gd name="T117" fmla="*/ 787 h 1566"/>
                  <a:gd name="T118" fmla="*/ 245 w 1663"/>
                  <a:gd name="T119" fmla="*/ 695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63" h="1566">
                    <a:moveTo>
                      <a:pt x="1096" y="781"/>
                    </a:moveTo>
                    <a:lnTo>
                      <a:pt x="1098" y="768"/>
                    </a:lnTo>
                    <a:lnTo>
                      <a:pt x="930" y="768"/>
                    </a:lnTo>
                    <a:lnTo>
                      <a:pt x="934" y="772"/>
                    </a:lnTo>
                    <a:lnTo>
                      <a:pt x="939" y="775"/>
                    </a:lnTo>
                    <a:lnTo>
                      <a:pt x="942" y="780"/>
                    </a:lnTo>
                    <a:lnTo>
                      <a:pt x="943" y="784"/>
                    </a:lnTo>
                    <a:lnTo>
                      <a:pt x="944" y="788"/>
                    </a:lnTo>
                    <a:lnTo>
                      <a:pt x="944" y="794"/>
                    </a:lnTo>
                    <a:lnTo>
                      <a:pt x="943" y="800"/>
                    </a:lnTo>
                    <a:lnTo>
                      <a:pt x="941" y="806"/>
                    </a:lnTo>
                    <a:lnTo>
                      <a:pt x="938" y="812"/>
                    </a:lnTo>
                    <a:lnTo>
                      <a:pt x="934" y="817"/>
                    </a:lnTo>
                    <a:lnTo>
                      <a:pt x="930" y="822"/>
                    </a:lnTo>
                    <a:lnTo>
                      <a:pt x="924" y="826"/>
                    </a:lnTo>
                    <a:lnTo>
                      <a:pt x="919" y="830"/>
                    </a:lnTo>
                    <a:lnTo>
                      <a:pt x="912" y="833"/>
                    </a:lnTo>
                    <a:lnTo>
                      <a:pt x="906" y="835"/>
                    </a:lnTo>
                    <a:lnTo>
                      <a:pt x="898" y="837"/>
                    </a:lnTo>
                    <a:lnTo>
                      <a:pt x="889" y="840"/>
                    </a:lnTo>
                    <a:lnTo>
                      <a:pt x="881" y="842"/>
                    </a:lnTo>
                    <a:lnTo>
                      <a:pt x="872" y="846"/>
                    </a:lnTo>
                    <a:lnTo>
                      <a:pt x="862" y="851"/>
                    </a:lnTo>
                    <a:lnTo>
                      <a:pt x="852" y="858"/>
                    </a:lnTo>
                    <a:lnTo>
                      <a:pt x="842" y="864"/>
                    </a:lnTo>
                    <a:lnTo>
                      <a:pt x="831" y="872"/>
                    </a:lnTo>
                    <a:lnTo>
                      <a:pt x="821" y="881"/>
                    </a:lnTo>
                    <a:lnTo>
                      <a:pt x="796" y="912"/>
                    </a:lnTo>
                    <a:lnTo>
                      <a:pt x="1127" y="912"/>
                    </a:lnTo>
                    <a:lnTo>
                      <a:pt x="1136" y="901"/>
                    </a:lnTo>
                    <a:lnTo>
                      <a:pt x="1147" y="889"/>
                    </a:lnTo>
                    <a:lnTo>
                      <a:pt x="1160" y="873"/>
                    </a:lnTo>
                    <a:lnTo>
                      <a:pt x="1175" y="855"/>
                    </a:lnTo>
                    <a:lnTo>
                      <a:pt x="1183" y="845"/>
                    </a:lnTo>
                    <a:lnTo>
                      <a:pt x="1191" y="837"/>
                    </a:lnTo>
                    <a:lnTo>
                      <a:pt x="1180" y="840"/>
                    </a:lnTo>
                    <a:lnTo>
                      <a:pt x="1167" y="842"/>
                    </a:lnTo>
                    <a:lnTo>
                      <a:pt x="1151" y="843"/>
                    </a:lnTo>
                    <a:lnTo>
                      <a:pt x="1133" y="843"/>
                    </a:lnTo>
                    <a:lnTo>
                      <a:pt x="1127" y="844"/>
                    </a:lnTo>
                    <a:lnTo>
                      <a:pt x="1120" y="844"/>
                    </a:lnTo>
                    <a:lnTo>
                      <a:pt x="1115" y="843"/>
                    </a:lnTo>
                    <a:lnTo>
                      <a:pt x="1110" y="842"/>
                    </a:lnTo>
                    <a:lnTo>
                      <a:pt x="1106" y="840"/>
                    </a:lnTo>
                    <a:lnTo>
                      <a:pt x="1101" y="837"/>
                    </a:lnTo>
                    <a:lnTo>
                      <a:pt x="1098" y="834"/>
                    </a:lnTo>
                    <a:lnTo>
                      <a:pt x="1096" y="831"/>
                    </a:lnTo>
                    <a:lnTo>
                      <a:pt x="1093" y="826"/>
                    </a:lnTo>
                    <a:lnTo>
                      <a:pt x="1092" y="822"/>
                    </a:lnTo>
                    <a:lnTo>
                      <a:pt x="1091" y="816"/>
                    </a:lnTo>
                    <a:lnTo>
                      <a:pt x="1090" y="811"/>
                    </a:lnTo>
                    <a:lnTo>
                      <a:pt x="1092" y="797"/>
                    </a:lnTo>
                    <a:lnTo>
                      <a:pt x="1096" y="781"/>
                    </a:lnTo>
                    <a:close/>
                    <a:moveTo>
                      <a:pt x="858" y="587"/>
                    </a:moveTo>
                    <a:lnTo>
                      <a:pt x="853" y="578"/>
                    </a:lnTo>
                    <a:lnTo>
                      <a:pt x="848" y="570"/>
                    </a:lnTo>
                    <a:lnTo>
                      <a:pt x="841" y="562"/>
                    </a:lnTo>
                    <a:lnTo>
                      <a:pt x="833" y="556"/>
                    </a:lnTo>
                    <a:lnTo>
                      <a:pt x="788" y="581"/>
                    </a:lnTo>
                    <a:lnTo>
                      <a:pt x="744" y="605"/>
                    </a:lnTo>
                    <a:lnTo>
                      <a:pt x="703" y="627"/>
                    </a:lnTo>
                    <a:lnTo>
                      <a:pt x="663" y="647"/>
                    </a:lnTo>
                    <a:lnTo>
                      <a:pt x="624" y="665"/>
                    </a:lnTo>
                    <a:lnTo>
                      <a:pt x="587" y="680"/>
                    </a:lnTo>
                    <a:lnTo>
                      <a:pt x="551" y="694"/>
                    </a:lnTo>
                    <a:lnTo>
                      <a:pt x="518" y="706"/>
                    </a:lnTo>
                    <a:lnTo>
                      <a:pt x="513" y="707"/>
                    </a:lnTo>
                    <a:lnTo>
                      <a:pt x="509" y="707"/>
                    </a:lnTo>
                    <a:lnTo>
                      <a:pt x="505" y="707"/>
                    </a:lnTo>
                    <a:lnTo>
                      <a:pt x="502" y="706"/>
                    </a:lnTo>
                    <a:lnTo>
                      <a:pt x="500" y="704"/>
                    </a:lnTo>
                    <a:lnTo>
                      <a:pt x="498" y="702"/>
                    </a:lnTo>
                    <a:lnTo>
                      <a:pt x="495" y="698"/>
                    </a:lnTo>
                    <a:lnTo>
                      <a:pt x="495" y="694"/>
                    </a:lnTo>
                    <a:lnTo>
                      <a:pt x="494" y="689"/>
                    </a:lnTo>
                    <a:lnTo>
                      <a:pt x="495" y="685"/>
                    </a:lnTo>
                    <a:lnTo>
                      <a:pt x="497" y="680"/>
                    </a:lnTo>
                    <a:lnTo>
                      <a:pt x="498" y="676"/>
                    </a:lnTo>
                    <a:lnTo>
                      <a:pt x="501" y="673"/>
                    </a:lnTo>
                    <a:lnTo>
                      <a:pt x="504" y="669"/>
                    </a:lnTo>
                    <a:lnTo>
                      <a:pt x="509" y="666"/>
                    </a:lnTo>
                    <a:lnTo>
                      <a:pt x="513" y="663"/>
                    </a:lnTo>
                    <a:lnTo>
                      <a:pt x="540" y="644"/>
                    </a:lnTo>
                    <a:lnTo>
                      <a:pt x="568" y="624"/>
                    </a:lnTo>
                    <a:lnTo>
                      <a:pt x="595" y="602"/>
                    </a:lnTo>
                    <a:lnTo>
                      <a:pt x="624" y="578"/>
                    </a:lnTo>
                    <a:lnTo>
                      <a:pt x="653" y="552"/>
                    </a:lnTo>
                    <a:lnTo>
                      <a:pt x="683" y="524"/>
                    </a:lnTo>
                    <a:lnTo>
                      <a:pt x="713" y="494"/>
                    </a:lnTo>
                    <a:lnTo>
                      <a:pt x="744" y="462"/>
                    </a:lnTo>
                    <a:lnTo>
                      <a:pt x="736" y="455"/>
                    </a:lnTo>
                    <a:lnTo>
                      <a:pt x="724" y="447"/>
                    </a:lnTo>
                    <a:lnTo>
                      <a:pt x="711" y="436"/>
                    </a:lnTo>
                    <a:lnTo>
                      <a:pt x="695" y="424"/>
                    </a:lnTo>
                    <a:lnTo>
                      <a:pt x="673" y="408"/>
                    </a:lnTo>
                    <a:lnTo>
                      <a:pt x="652" y="392"/>
                    </a:lnTo>
                    <a:lnTo>
                      <a:pt x="634" y="379"/>
                    </a:lnTo>
                    <a:lnTo>
                      <a:pt x="619" y="369"/>
                    </a:lnTo>
                    <a:lnTo>
                      <a:pt x="615" y="366"/>
                    </a:lnTo>
                    <a:lnTo>
                      <a:pt x="612" y="364"/>
                    </a:lnTo>
                    <a:lnTo>
                      <a:pt x="610" y="362"/>
                    </a:lnTo>
                    <a:lnTo>
                      <a:pt x="609" y="360"/>
                    </a:lnTo>
                    <a:lnTo>
                      <a:pt x="608" y="356"/>
                    </a:lnTo>
                    <a:lnTo>
                      <a:pt x="609" y="352"/>
                    </a:lnTo>
                    <a:lnTo>
                      <a:pt x="610" y="348"/>
                    </a:lnTo>
                    <a:lnTo>
                      <a:pt x="612" y="344"/>
                    </a:lnTo>
                    <a:lnTo>
                      <a:pt x="614" y="341"/>
                    </a:lnTo>
                    <a:lnTo>
                      <a:pt x="617" y="338"/>
                    </a:lnTo>
                    <a:lnTo>
                      <a:pt x="620" y="336"/>
                    </a:lnTo>
                    <a:lnTo>
                      <a:pt x="624" y="334"/>
                    </a:lnTo>
                    <a:lnTo>
                      <a:pt x="633" y="332"/>
                    </a:lnTo>
                    <a:lnTo>
                      <a:pt x="645" y="331"/>
                    </a:lnTo>
                    <a:lnTo>
                      <a:pt x="672" y="334"/>
                    </a:lnTo>
                    <a:lnTo>
                      <a:pt x="698" y="337"/>
                    </a:lnTo>
                    <a:lnTo>
                      <a:pt x="723" y="342"/>
                    </a:lnTo>
                    <a:lnTo>
                      <a:pt x="747" y="345"/>
                    </a:lnTo>
                    <a:lnTo>
                      <a:pt x="770" y="350"/>
                    </a:lnTo>
                    <a:lnTo>
                      <a:pt x="792" y="353"/>
                    </a:lnTo>
                    <a:lnTo>
                      <a:pt x="812" y="357"/>
                    </a:lnTo>
                    <a:lnTo>
                      <a:pt x="832" y="362"/>
                    </a:lnTo>
                    <a:lnTo>
                      <a:pt x="852" y="337"/>
                    </a:lnTo>
                    <a:lnTo>
                      <a:pt x="870" y="314"/>
                    </a:lnTo>
                    <a:lnTo>
                      <a:pt x="886" y="291"/>
                    </a:lnTo>
                    <a:lnTo>
                      <a:pt x="900" y="268"/>
                    </a:lnTo>
                    <a:lnTo>
                      <a:pt x="901" y="264"/>
                    </a:lnTo>
                    <a:lnTo>
                      <a:pt x="901" y="263"/>
                    </a:lnTo>
                    <a:lnTo>
                      <a:pt x="315" y="263"/>
                    </a:lnTo>
                    <a:lnTo>
                      <a:pt x="294" y="263"/>
                    </a:lnTo>
                    <a:lnTo>
                      <a:pt x="273" y="264"/>
                    </a:lnTo>
                    <a:lnTo>
                      <a:pt x="253" y="265"/>
                    </a:lnTo>
                    <a:lnTo>
                      <a:pt x="233" y="267"/>
                    </a:lnTo>
                    <a:lnTo>
                      <a:pt x="214" y="269"/>
                    </a:lnTo>
                    <a:lnTo>
                      <a:pt x="196" y="273"/>
                    </a:lnTo>
                    <a:lnTo>
                      <a:pt x="179" y="276"/>
                    </a:lnTo>
                    <a:lnTo>
                      <a:pt x="162" y="281"/>
                    </a:lnTo>
                    <a:lnTo>
                      <a:pt x="161" y="281"/>
                    </a:lnTo>
                    <a:lnTo>
                      <a:pt x="156" y="281"/>
                    </a:lnTo>
                    <a:lnTo>
                      <a:pt x="153" y="282"/>
                    </a:lnTo>
                    <a:lnTo>
                      <a:pt x="150" y="283"/>
                    </a:lnTo>
                    <a:lnTo>
                      <a:pt x="146" y="282"/>
                    </a:lnTo>
                    <a:lnTo>
                      <a:pt x="144" y="279"/>
                    </a:lnTo>
                    <a:lnTo>
                      <a:pt x="141" y="277"/>
                    </a:lnTo>
                    <a:lnTo>
                      <a:pt x="139" y="273"/>
                    </a:lnTo>
                    <a:lnTo>
                      <a:pt x="136" y="268"/>
                    </a:lnTo>
                    <a:lnTo>
                      <a:pt x="134" y="263"/>
                    </a:lnTo>
                    <a:lnTo>
                      <a:pt x="132" y="258"/>
                    </a:lnTo>
                    <a:lnTo>
                      <a:pt x="130" y="253"/>
                    </a:lnTo>
                    <a:lnTo>
                      <a:pt x="129" y="246"/>
                    </a:lnTo>
                    <a:lnTo>
                      <a:pt x="126" y="237"/>
                    </a:lnTo>
                    <a:lnTo>
                      <a:pt x="118" y="226"/>
                    </a:lnTo>
                    <a:lnTo>
                      <a:pt x="112" y="218"/>
                    </a:lnTo>
                    <a:lnTo>
                      <a:pt x="109" y="208"/>
                    </a:lnTo>
                    <a:lnTo>
                      <a:pt x="109" y="199"/>
                    </a:lnTo>
                    <a:lnTo>
                      <a:pt x="114" y="199"/>
                    </a:lnTo>
                    <a:lnTo>
                      <a:pt x="128" y="199"/>
                    </a:lnTo>
                    <a:lnTo>
                      <a:pt x="153" y="203"/>
                    </a:lnTo>
                    <a:lnTo>
                      <a:pt x="181" y="205"/>
                    </a:lnTo>
                    <a:lnTo>
                      <a:pt x="210" y="207"/>
                    </a:lnTo>
                    <a:lnTo>
                      <a:pt x="241" y="209"/>
                    </a:lnTo>
                    <a:lnTo>
                      <a:pt x="275" y="210"/>
                    </a:lnTo>
                    <a:lnTo>
                      <a:pt x="310" y="211"/>
                    </a:lnTo>
                    <a:lnTo>
                      <a:pt x="348" y="211"/>
                    </a:lnTo>
                    <a:lnTo>
                      <a:pt x="388" y="213"/>
                    </a:lnTo>
                    <a:lnTo>
                      <a:pt x="780" y="213"/>
                    </a:lnTo>
                    <a:lnTo>
                      <a:pt x="778" y="209"/>
                    </a:lnTo>
                    <a:lnTo>
                      <a:pt x="777" y="205"/>
                    </a:lnTo>
                    <a:lnTo>
                      <a:pt x="777" y="199"/>
                    </a:lnTo>
                    <a:lnTo>
                      <a:pt x="778" y="194"/>
                    </a:lnTo>
                    <a:lnTo>
                      <a:pt x="776" y="183"/>
                    </a:lnTo>
                    <a:lnTo>
                      <a:pt x="774" y="175"/>
                    </a:lnTo>
                    <a:lnTo>
                      <a:pt x="774" y="155"/>
                    </a:lnTo>
                    <a:lnTo>
                      <a:pt x="773" y="136"/>
                    </a:lnTo>
                    <a:lnTo>
                      <a:pt x="770" y="118"/>
                    </a:lnTo>
                    <a:lnTo>
                      <a:pt x="766" y="101"/>
                    </a:lnTo>
                    <a:lnTo>
                      <a:pt x="759" y="86"/>
                    </a:lnTo>
                    <a:lnTo>
                      <a:pt x="751" y="71"/>
                    </a:lnTo>
                    <a:lnTo>
                      <a:pt x="742" y="57"/>
                    </a:lnTo>
                    <a:lnTo>
                      <a:pt x="731" y="43"/>
                    </a:lnTo>
                    <a:lnTo>
                      <a:pt x="726" y="34"/>
                    </a:lnTo>
                    <a:lnTo>
                      <a:pt x="722" y="27"/>
                    </a:lnTo>
                    <a:lnTo>
                      <a:pt x="722" y="22"/>
                    </a:lnTo>
                    <a:lnTo>
                      <a:pt x="722" y="19"/>
                    </a:lnTo>
                    <a:lnTo>
                      <a:pt x="723" y="15"/>
                    </a:lnTo>
                    <a:lnTo>
                      <a:pt x="724" y="12"/>
                    </a:lnTo>
                    <a:lnTo>
                      <a:pt x="728" y="10"/>
                    </a:lnTo>
                    <a:lnTo>
                      <a:pt x="730" y="7"/>
                    </a:lnTo>
                    <a:lnTo>
                      <a:pt x="733" y="4"/>
                    </a:lnTo>
                    <a:lnTo>
                      <a:pt x="738" y="3"/>
                    </a:lnTo>
                    <a:lnTo>
                      <a:pt x="747" y="1"/>
                    </a:lnTo>
                    <a:lnTo>
                      <a:pt x="759" y="0"/>
                    </a:lnTo>
                    <a:lnTo>
                      <a:pt x="787" y="0"/>
                    </a:lnTo>
                    <a:lnTo>
                      <a:pt x="813" y="0"/>
                    </a:lnTo>
                    <a:lnTo>
                      <a:pt x="838" y="1"/>
                    </a:lnTo>
                    <a:lnTo>
                      <a:pt x="862" y="3"/>
                    </a:lnTo>
                    <a:lnTo>
                      <a:pt x="883" y="5"/>
                    </a:lnTo>
                    <a:lnTo>
                      <a:pt x="904" y="9"/>
                    </a:lnTo>
                    <a:lnTo>
                      <a:pt x="923" y="13"/>
                    </a:lnTo>
                    <a:lnTo>
                      <a:pt x="940" y="19"/>
                    </a:lnTo>
                    <a:lnTo>
                      <a:pt x="956" y="24"/>
                    </a:lnTo>
                    <a:lnTo>
                      <a:pt x="970" y="31"/>
                    </a:lnTo>
                    <a:lnTo>
                      <a:pt x="982" y="39"/>
                    </a:lnTo>
                    <a:lnTo>
                      <a:pt x="993" y="47"/>
                    </a:lnTo>
                    <a:lnTo>
                      <a:pt x="1003" y="56"/>
                    </a:lnTo>
                    <a:lnTo>
                      <a:pt x="1011" y="66"/>
                    </a:lnTo>
                    <a:lnTo>
                      <a:pt x="1018" y="76"/>
                    </a:lnTo>
                    <a:lnTo>
                      <a:pt x="1022" y="88"/>
                    </a:lnTo>
                    <a:lnTo>
                      <a:pt x="1023" y="106"/>
                    </a:lnTo>
                    <a:lnTo>
                      <a:pt x="1023" y="123"/>
                    </a:lnTo>
                    <a:lnTo>
                      <a:pt x="1021" y="140"/>
                    </a:lnTo>
                    <a:lnTo>
                      <a:pt x="1017" y="156"/>
                    </a:lnTo>
                    <a:lnTo>
                      <a:pt x="1011" y="171"/>
                    </a:lnTo>
                    <a:lnTo>
                      <a:pt x="1002" y="186"/>
                    </a:lnTo>
                    <a:lnTo>
                      <a:pt x="992" y="199"/>
                    </a:lnTo>
                    <a:lnTo>
                      <a:pt x="980" y="213"/>
                    </a:lnTo>
                    <a:lnTo>
                      <a:pt x="1336" y="213"/>
                    </a:lnTo>
                    <a:lnTo>
                      <a:pt x="1359" y="181"/>
                    </a:lnTo>
                    <a:lnTo>
                      <a:pt x="1382" y="154"/>
                    </a:lnTo>
                    <a:lnTo>
                      <a:pt x="1404" y="130"/>
                    </a:lnTo>
                    <a:lnTo>
                      <a:pt x="1424" y="111"/>
                    </a:lnTo>
                    <a:lnTo>
                      <a:pt x="1441" y="95"/>
                    </a:lnTo>
                    <a:lnTo>
                      <a:pt x="1458" y="82"/>
                    </a:lnTo>
                    <a:lnTo>
                      <a:pt x="1466" y="78"/>
                    </a:lnTo>
                    <a:lnTo>
                      <a:pt x="1474" y="73"/>
                    </a:lnTo>
                    <a:lnTo>
                      <a:pt x="1480" y="71"/>
                    </a:lnTo>
                    <a:lnTo>
                      <a:pt x="1487" y="69"/>
                    </a:lnTo>
                    <a:lnTo>
                      <a:pt x="1498" y="72"/>
                    </a:lnTo>
                    <a:lnTo>
                      <a:pt x="1508" y="77"/>
                    </a:lnTo>
                    <a:lnTo>
                      <a:pt x="1518" y="81"/>
                    </a:lnTo>
                    <a:lnTo>
                      <a:pt x="1529" y="88"/>
                    </a:lnTo>
                    <a:lnTo>
                      <a:pt x="1539" y="95"/>
                    </a:lnTo>
                    <a:lnTo>
                      <a:pt x="1550" y="101"/>
                    </a:lnTo>
                    <a:lnTo>
                      <a:pt x="1560" y="110"/>
                    </a:lnTo>
                    <a:lnTo>
                      <a:pt x="1571" y="119"/>
                    </a:lnTo>
                    <a:lnTo>
                      <a:pt x="1592" y="139"/>
                    </a:lnTo>
                    <a:lnTo>
                      <a:pt x="1615" y="162"/>
                    </a:lnTo>
                    <a:lnTo>
                      <a:pt x="1636" y="189"/>
                    </a:lnTo>
                    <a:lnTo>
                      <a:pt x="1658" y="218"/>
                    </a:lnTo>
                    <a:lnTo>
                      <a:pt x="1660" y="224"/>
                    </a:lnTo>
                    <a:lnTo>
                      <a:pt x="1661" y="228"/>
                    </a:lnTo>
                    <a:lnTo>
                      <a:pt x="1663" y="233"/>
                    </a:lnTo>
                    <a:lnTo>
                      <a:pt x="1663" y="237"/>
                    </a:lnTo>
                    <a:lnTo>
                      <a:pt x="1661" y="247"/>
                    </a:lnTo>
                    <a:lnTo>
                      <a:pt x="1657" y="256"/>
                    </a:lnTo>
                    <a:lnTo>
                      <a:pt x="1655" y="260"/>
                    </a:lnTo>
                    <a:lnTo>
                      <a:pt x="1651" y="264"/>
                    </a:lnTo>
                    <a:lnTo>
                      <a:pt x="1649" y="266"/>
                    </a:lnTo>
                    <a:lnTo>
                      <a:pt x="1646" y="268"/>
                    </a:lnTo>
                    <a:lnTo>
                      <a:pt x="1641" y="269"/>
                    </a:lnTo>
                    <a:lnTo>
                      <a:pt x="1638" y="271"/>
                    </a:lnTo>
                    <a:lnTo>
                      <a:pt x="1634" y="269"/>
                    </a:lnTo>
                    <a:lnTo>
                      <a:pt x="1630" y="268"/>
                    </a:lnTo>
                    <a:lnTo>
                      <a:pt x="1582" y="267"/>
                    </a:lnTo>
                    <a:lnTo>
                      <a:pt x="1535" y="266"/>
                    </a:lnTo>
                    <a:lnTo>
                      <a:pt x="1485" y="265"/>
                    </a:lnTo>
                    <a:lnTo>
                      <a:pt x="1435" y="264"/>
                    </a:lnTo>
                    <a:lnTo>
                      <a:pt x="1382" y="263"/>
                    </a:lnTo>
                    <a:lnTo>
                      <a:pt x="1329" y="263"/>
                    </a:lnTo>
                    <a:lnTo>
                      <a:pt x="1275" y="263"/>
                    </a:lnTo>
                    <a:lnTo>
                      <a:pt x="1219" y="263"/>
                    </a:lnTo>
                    <a:lnTo>
                      <a:pt x="1020" y="263"/>
                    </a:lnTo>
                    <a:lnTo>
                      <a:pt x="1030" y="266"/>
                    </a:lnTo>
                    <a:lnTo>
                      <a:pt x="1042" y="271"/>
                    </a:lnTo>
                    <a:lnTo>
                      <a:pt x="1056" y="275"/>
                    </a:lnTo>
                    <a:lnTo>
                      <a:pt x="1072" y="281"/>
                    </a:lnTo>
                    <a:lnTo>
                      <a:pt x="1089" y="289"/>
                    </a:lnTo>
                    <a:lnTo>
                      <a:pt x="1102" y="296"/>
                    </a:lnTo>
                    <a:lnTo>
                      <a:pt x="1115" y="302"/>
                    </a:lnTo>
                    <a:lnTo>
                      <a:pt x="1123" y="306"/>
                    </a:lnTo>
                    <a:lnTo>
                      <a:pt x="1131" y="311"/>
                    </a:lnTo>
                    <a:lnTo>
                      <a:pt x="1139" y="315"/>
                    </a:lnTo>
                    <a:lnTo>
                      <a:pt x="1145" y="321"/>
                    </a:lnTo>
                    <a:lnTo>
                      <a:pt x="1149" y="325"/>
                    </a:lnTo>
                    <a:lnTo>
                      <a:pt x="1151" y="330"/>
                    </a:lnTo>
                    <a:lnTo>
                      <a:pt x="1153" y="334"/>
                    </a:lnTo>
                    <a:lnTo>
                      <a:pt x="1155" y="338"/>
                    </a:lnTo>
                    <a:lnTo>
                      <a:pt x="1155" y="344"/>
                    </a:lnTo>
                    <a:lnTo>
                      <a:pt x="1151" y="350"/>
                    </a:lnTo>
                    <a:lnTo>
                      <a:pt x="1147" y="355"/>
                    </a:lnTo>
                    <a:lnTo>
                      <a:pt x="1142" y="361"/>
                    </a:lnTo>
                    <a:lnTo>
                      <a:pt x="1136" y="365"/>
                    </a:lnTo>
                    <a:lnTo>
                      <a:pt x="1129" y="370"/>
                    </a:lnTo>
                    <a:lnTo>
                      <a:pt x="1121" y="374"/>
                    </a:lnTo>
                    <a:lnTo>
                      <a:pt x="1113" y="377"/>
                    </a:lnTo>
                    <a:lnTo>
                      <a:pt x="1103" y="381"/>
                    </a:lnTo>
                    <a:lnTo>
                      <a:pt x="1096" y="383"/>
                    </a:lnTo>
                    <a:lnTo>
                      <a:pt x="1087" y="385"/>
                    </a:lnTo>
                    <a:lnTo>
                      <a:pt x="1078" y="390"/>
                    </a:lnTo>
                    <a:lnTo>
                      <a:pt x="1070" y="393"/>
                    </a:lnTo>
                    <a:lnTo>
                      <a:pt x="1052" y="404"/>
                    </a:lnTo>
                    <a:lnTo>
                      <a:pt x="1033" y="419"/>
                    </a:lnTo>
                    <a:lnTo>
                      <a:pt x="1025" y="426"/>
                    </a:lnTo>
                    <a:lnTo>
                      <a:pt x="1011" y="438"/>
                    </a:lnTo>
                    <a:lnTo>
                      <a:pt x="1025" y="447"/>
                    </a:lnTo>
                    <a:lnTo>
                      <a:pt x="1036" y="457"/>
                    </a:lnTo>
                    <a:lnTo>
                      <a:pt x="1046" y="465"/>
                    </a:lnTo>
                    <a:lnTo>
                      <a:pt x="1055" y="474"/>
                    </a:lnTo>
                    <a:lnTo>
                      <a:pt x="1066" y="490"/>
                    </a:lnTo>
                    <a:lnTo>
                      <a:pt x="1076" y="506"/>
                    </a:lnTo>
                    <a:lnTo>
                      <a:pt x="1083" y="520"/>
                    </a:lnTo>
                    <a:lnTo>
                      <a:pt x="1089" y="535"/>
                    </a:lnTo>
                    <a:lnTo>
                      <a:pt x="1093" y="549"/>
                    </a:lnTo>
                    <a:lnTo>
                      <a:pt x="1096" y="563"/>
                    </a:lnTo>
                    <a:lnTo>
                      <a:pt x="1096" y="577"/>
                    </a:lnTo>
                    <a:lnTo>
                      <a:pt x="1095" y="590"/>
                    </a:lnTo>
                    <a:lnTo>
                      <a:pt x="1091" y="604"/>
                    </a:lnTo>
                    <a:lnTo>
                      <a:pt x="1086" y="616"/>
                    </a:lnTo>
                    <a:lnTo>
                      <a:pt x="1078" y="629"/>
                    </a:lnTo>
                    <a:lnTo>
                      <a:pt x="1069" y="641"/>
                    </a:lnTo>
                    <a:lnTo>
                      <a:pt x="1058" y="654"/>
                    </a:lnTo>
                    <a:lnTo>
                      <a:pt x="1046" y="665"/>
                    </a:lnTo>
                    <a:lnTo>
                      <a:pt x="1030" y="676"/>
                    </a:lnTo>
                    <a:lnTo>
                      <a:pt x="1013" y="687"/>
                    </a:lnTo>
                    <a:lnTo>
                      <a:pt x="1006" y="692"/>
                    </a:lnTo>
                    <a:lnTo>
                      <a:pt x="997" y="695"/>
                    </a:lnTo>
                    <a:lnTo>
                      <a:pt x="989" y="697"/>
                    </a:lnTo>
                    <a:lnTo>
                      <a:pt x="980" y="697"/>
                    </a:lnTo>
                    <a:lnTo>
                      <a:pt x="971" y="696"/>
                    </a:lnTo>
                    <a:lnTo>
                      <a:pt x="961" y="694"/>
                    </a:lnTo>
                    <a:lnTo>
                      <a:pt x="952" y="689"/>
                    </a:lnTo>
                    <a:lnTo>
                      <a:pt x="942" y="684"/>
                    </a:lnTo>
                    <a:lnTo>
                      <a:pt x="932" y="677"/>
                    </a:lnTo>
                    <a:lnTo>
                      <a:pt x="922" y="668"/>
                    </a:lnTo>
                    <a:lnTo>
                      <a:pt x="912" y="659"/>
                    </a:lnTo>
                    <a:lnTo>
                      <a:pt x="902" y="647"/>
                    </a:lnTo>
                    <a:lnTo>
                      <a:pt x="891" y="635"/>
                    </a:lnTo>
                    <a:lnTo>
                      <a:pt x="880" y="620"/>
                    </a:lnTo>
                    <a:lnTo>
                      <a:pt x="869" y="605"/>
                    </a:lnTo>
                    <a:lnTo>
                      <a:pt x="858" y="587"/>
                    </a:lnTo>
                    <a:close/>
                    <a:moveTo>
                      <a:pt x="278" y="625"/>
                    </a:moveTo>
                    <a:lnTo>
                      <a:pt x="295" y="531"/>
                    </a:lnTo>
                    <a:lnTo>
                      <a:pt x="302" y="493"/>
                    </a:lnTo>
                    <a:lnTo>
                      <a:pt x="306" y="457"/>
                    </a:lnTo>
                    <a:lnTo>
                      <a:pt x="310" y="419"/>
                    </a:lnTo>
                    <a:lnTo>
                      <a:pt x="311" y="381"/>
                    </a:lnTo>
                    <a:lnTo>
                      <a:pt x="311" y="373"/>
                    </a:lnTo>
                    <a:lnTo>
                      <a:pt x="311" y="366"/>
                    </a:lnTo>
                    <a:lnTo>
                      <a:pt x="311" y="361"/>
                    </a:lnTo>
                    <a:lnTo>
                      <a:pt x="313" y="354"/>
                    </a:lnTo>
                    <a:lnTo>
                      <a:pt x="314" y="350"/>
                    </a:lnTo>
                    <a:lnTo>
                      <a:pt x="316" y="345"/>
                    </a:lnTo>
                    <a:lnTo>
                      <a:pt x="320" y="341"/>
                    </a:lnTo>
                    <a:lnTo>
                      <a:pt x="323" y="337"/>
                    </a:lnTo>
                    <a:lnTo>
                      <a:pt x="326" y="334"/>
                    </a:lnTo>
                    <a:lnTo>
                      <a:pt x="332" y="332"/>
                    </a:lnTo>
                    <a:lnTo>
                      <a:pt x="336" y="331"/>
                    </a:lnTo>
                    <a:lnTo>
                      <a:pt x="342" y="330"/>
                    </a:lnTo>
                    <a:lnTo>
                      <a:pt x="355" y="330"/>
                    </a:lnTo>
                    <a:lnTo>
                      <a:pt x="371" y="331"/>
                    </a:lnTo>
                    <a:lnTo>
                      <a:pt x="401" y="334"/>
                    </a:lnTo>
                    <a:lnTo>
                      <a:pt x="429" y="338"/>
                    </a:lnTo>
                    <a:lnTo>
                      <a:pt x="454" y="342"/>
                    </a:lnTo>
                    <a:lnTo>
                      <a:pt x="479" y="346"/>
                    </a:lnTo>
                    <a:lnTo>
                      <a:pt x="501" y="352"/>
                    </a:lnTo>
                    <a:lnTo>
                      <a:pt x="521" y="356"/>
                    </a:lnTo>
                    <a:lnTo>
                      <a:pt x="540" y="363"/>
                    </a:lnTo>
                    <a:lnTo>
                      <a:pt x="557" y="369"/>
                    </a:lnTo>
                    <a:lnTo>
                      <a:pt x="565" y="371"/>
                    </a:lnTo>
                    <a:lnTo>
                      <a:pt x="572" y="373"/>
                    </a:lnTo>
                    <a:lnTo>
                      <a:pt x="579" y="376"/>
                    </a:lnTo>
                    <a:lnTo>
                      <a:pt x="583" y="380"/>
                    </a:lnTo>
                    <a:lnTo>
                      <a:pt x="587" y="384"/>
                    </a:lnTo>
                    <a:lnTo>
                      <a:pt x="589" y="389"/>
                    </a:lnTo>
                    <a:lnTo>
                      <a:pt x="589" y="394"/>
                    </a:lnTo>
                    <a:lnTo>
                      <a:pt x="589" y="400"/>
                    </a:lnTo>
                    <a:lnTo>
                      <a:pt x="589" y="405"/>
                    </a:lnTo>
                    <a:lnTo>
                      <a:pt x="587" y="412"/>
                    </a:lnTo>
                    <a:lnTo>
                      <a:pt x="584" y="418"/>
                    </a:lnTo>
                    <a:lnTo>
                      <a:pt x="581" y="423"/>
                    </a:lnTo>
                    <a:lnTo>
                      <a:pt x="577" y="429"/>
                    </a:lnTo>
                    <a:lnTo>
                      <a:pt x="570" y="434"/>
                    </a:lnTo>
                    <a:lnTo>
                      <a:pt x="563" y="439"/>
                    </a:lnTo>
                    <a:lnTo>
                      <a:pt x="555" y="443"/>
                    </a:lnTo>
                    <a:lnTo>
                      <a:pt x="550" y="448"/>
                    </a:lnTo>
                    <a:lnTo>
                      <a:pt x="545" y="451"/>
                    </a:lnTo>
                    <a:lnTo>
                      <a:pt x="541" y="457"/>
                    </a:lnTo>
                    <a:lnTo>
                      <a:pt x="538" y="462"/>
                    </a:lnTo>
                    <a:lnTo>
                      <a:pt x="534" y="469"/>
                    </a:lnTo>
                    <a:lnTo>
                      <a:pt x="531" y="477"/>
                    </a:lnTo>
                    <a:lnTo>
                      <a:pt x="529" y="484"/>
                    </a:lnTo>
                    <a:lnTo>
                      <a:pt x="527" y="493"/>
                    </a:lnTo>
                    <a:lnTo>
                      <a:pt x="484" y="718"/>
                    </a:lnTo>
                    <a:lnTo>
                      <a:pt x="1108" y="718"/>
                    </a:lnTo>
                    <a:lnTo>
                      <a:pt x="1143" y="531"/>
                    </a:lnTo>
                    <a:lnTo>
                      <a:pt x="1152" y="483"/>
                    </a:lnTo>
                    <a:lnTo>
                      <a:pt x="1158" y="445"/>
                    </a:lnTo>
                    <a:lnTo>
                      <a:pt x="1161" y="418"/>
                    </a:lnTo>
                    <a:lnTo>
                      <a:pt x="1162" y="400"/>
                    </a:lnTo>
                    <a:lnTo>
                      <a:pt x="1161" y="392"/>
                    </a:lnTo>
                    <a:lnTo>
                      <a:pt x="1161" y="385"/>
                    </a:lnTo>
                    <a:lnTo>
                      <a:pt x="1162" y="379"/>
                    </a:lnTo>
                    <a:lnTo>
                      <a:pt x="1163" y="373"/>
                    </a:lnTo>
                    <a:lnTo>
                      <a:pt x="1166" y="367"/>
                    </a:lnTo>
                    <a:lnTo>
                      <a:pt x="1168" y="363"/>
                    </a:lnTo>
                    <a:lnTo>
                      <a:pt x="1170" y="359"/>
                    </a:lnTo>
                    <a:lnTo>
                      <a:pt x="1173" y="354"/>
                    </a:lnTo>
                    <a:lnTo>
                      <a:pt x="1178" y="351"/>
                    </a:lnTo>
                    <a:lnTo>
                      <a:pt x="1182" y="348"/>
                    </a:lnTo>
                    <a:lnTo>
                      <a:pt x="1188" y="346"/>
                    </a:lnTo>
                    <a:lnTo>
                      <a:pt x="1193" y="345"/>
                    </a:lnTo>
                    <a:lnTo>
                      <a:pt x="1207" y="343"/>
                    </a:lnTo>
                    <a:lnTo>
                      <a:pt x="1222" y="344"/>
                    </a:lnTo>
                    <a:lnTo>
                      <a:pt x="1236" y="346"/>
                    </a:lnTo>
                    <a:lnTo>
                      <a:pt x="1252" y="350"/>
                    </a:lnTo>
                    <a:lnTo>
                      <a:pt x="1272" y="353"/>
                    </a:lnTo>
                    <a:lnTo>
                      <a:pt x="1296" y="356"/>
                    </a:lnTo>
                    <a:lnTo>
                      <a:pt x="1332" y="360"/>
                    </a:lnTo>
                    <a:lnTo>
                      <a:pt x="1364" y="364"/>
                    </a:lnTo>
                    <a:lnTo>
                      <a:pt x="1390" y="369"/>
                    </a:lnTo>
                    <a:lnTo>
                      <a:pt x="1410" y="375"/>
                    </a:lnTo>
                    <a:lnTo>
                      <a:pt x="1416" y="379"/>
                    </a:lnTo>
                    <a:lnTo>
                      <a:pt x="1420" y="382"/>
                    </a:lnTo>
                    <a:lnTo>
                      <a:pt x="1424" y="385"/>
                    </a:lnTo>
                    <a:lnTo>
                      <a:pt x="1427" y="389"/>
                    </a:lnTo>
                    <a:lnTo>
                      <a:pt x="1429" y="393"/>
                    </a:lnTo>
                    <a:lnTo>
                      <a:pt x="1431" y="397"/>
                    </a:lnTo>
                    <a:lnTo>
                      <a:pt x="1432" y="402"/>
                    </a:lnTo>
                    <a:lnTo>
                      <a:pt x="1432" y="406"/>
                    </a:lnTo>
                    <a:lnTo>
                      <a:pt x="1431" y="411"/>
                    </a:lnTo>
                    <a:lnTo>
                      <a:pt x="1430" y="415"/>
                    </a:lnTo>
                    <a:lnTo>
                      <a:pt x="1429" y="421"/>
                    </a:lnTo>
                    <a:lnTo>
                      <a:pt x="1426" y="426"/>
                    </a:lnTo>
                    <a:lnTo>
                      <a:pt x="1419" y="438"/>
                    </a:lnTo>
                    <a:lnTo>
                      <a:pt x="1408" y="450"/>
                    </a:lnTo>
                    <a:lnTo>
                      <a:pt x="1401" y="454"/>
                    </a:lnTo>
                    <a:lnTo>
                      <a:pt x="1396" y="460"/>
                    </a:lnTo>
                    <a:lnTo>
                      <a:pt x="1390" y="465"/>
                    </a:lnTo>
                    <a:lnTo>
                      <a:pt x="1386" y="472"/>
                    </a:lnTo>
                    <a:lnTo>
                      <a:pt x="1381" y="478"/>
                    </a:lnTo>
                    <a:lnTo>
                      <a:pt x="1378" y="484"/>
                    </a:lnTo>
                    <a:lnTo>
                      <a:pt x="1376" y="492"/>
                    </a:lnTo>
                    <a:lnTo>
                      <a:pt x="1374" y="500"/>
                    </a:lnTo>
                    <a:lnTo>
                      <a:pt x="1362" y="556"/>
                    </a:lnTo>
                    <a:lnTo>
                      <a:pt x="1359" y="578"/>
                    </a:lnTo>
                    <a:lnTo>
                      <a:pt x="1355" y="600"/>
                    </a:lnTo>
                    <a:lnTo>
                      <a:pt x="1351" y="623"/>
                    </a:lnTo>
                    <a:lnTo>
                      <a:pt x="1348" y="645"/>
                    </a:lnTo>
                    <a:lnTo>
                      <a:pt x="1344" y="668"/>
                    </a:lnTo>
                    <a:lnTo>
                      <a:pt x="1341" y="690"/>
                    </a:lnTo>
                    <a:lnTo>
                      <a:pt x="1338" y="714"/>
                    </a:lnTo>
                    <a:lnTo>
                      <a:pt x="1335" y="737"/>
                    </a:lnTo>
                    <a:lnTo>
                      <a:pt x="1335" y="746"/>
                    </a:lnTo>
                    <a:lnTo>
                      <a:pt x="1333" y="755"/>
                    </a:lnTo>
                    <a:lnTo>
                      <a:pt x="1331" y="763"/>
                    </a:lnTo>
                    <a:lnTo>
                      <a:pt x="1329" y="771"/>
                    </a:lnTo>
                    <a:lnTo>
                      <a:pt x="1327" y="778"/>
                    </a:lnTo>
                    <a:lnTo>
                      <a:pt x="1323" y="785"/>
                    </a:lnTo>
                    <a:lnTo>
                      <a:pt x="1320" y="791"/>
                    </a:lnTo>
                    <a:lnTo>
                      <a:pt x="1316" y="796"/>
                    </a:lnTo>
                    <a:lnTo>
                      <a:pt x="1310" y="802"/>
                    </a:lnTo>
                    <a:lnTo>
                      <a:pt x="1306" y="806"/>
                    </a:lnTo>
                    <a:lnTo>
                      <a:pt x="1299" y="811"/>
                    </a:lnTo>
                    <a:lnTo>
                      <a:pt x="1292" y="814"/>
                    </a:lnTo>
                    <a:lnTo>
                      <a:pt x="1286" y="817"/>
                    </a:lnTo>
                    <a:lnTo>
                      <a:pt x="1278" y="821"/>
                    </a:lnTo>
                    <a:lnTo>
                      <a:pt x="1270" y="823"/>
                    </a:lnTo>
                    <a:lnTo>
                      <a:pt x="1262" y="824"/>
                    </a:lnTo>
                    <a:lnTo>
                      <a:pt x="1281" y="832"/>
                    </a:lnTo>
                    <a:lnTo>
                      <a:pt x="1300" y="840"/>
                    </a:lnTo>
                    <a:lnTo>
                      <a:pt x="1319" y="850"/>
                    </a:lnTo>
                    <a:lnTo>
                      <a:pt x="1339" y="861"/>
                    </a:lnTo>
                    <a:lnTo>
                      <a:pt x="1359" y="873"/>
                    </a:lnTo>
                    <a:lnTo>
                      <a:pt x="1378" y="886"/>
                    </a:lnTo>
                    <a:lnTo>
                      <a:pt x="1398" y="902"/>
                    </a:lnTo>
                    <a:lnTo>
                      <a:pt x="1418" y="919"/>
                    </a:lnTo>
                    <a:lnTo>
                      <a:pt x="1428" y="931"/>
                    </a:lnTo>
                    <a:lnTo>
                      <a:pt x="1436" y="942"/>
                    </a:lnTo>
                    <a:lnTo>
                      <a:pt x="1438" y="949"/>
                    </a:lnTo>
                    <a:lnTo>
                      <a:pt x="1439" y="954"/>
                    </a:lnTo>
                    <a:lnTo>
                      <a:pt x="1440" y="960"/>
                    </a:lnTo>
                    <a:lnTo>
                      <a:pt x="1440" y="966"/>
                    </a:lnTo>
                    <a:lnTo>
                      <a:pt x="1440" y="971"/>
                    </a:lnTo>
                    <a:lnTo>
                      <a:pt x="1439" y="976"/>
                    </a:lnTo>
                    <a:lnTo>
                      <a:pt x="1437" y="981"/>
                    </a:lnTo>
                    <a:lnTo>
                      <a:pt x="1434" y="987"/>
                    </a:lnTo>
                    <a:lnTo>
                      <a:pt x="1430" y="991"/>
                    </a:lnTo>
                    <a:lnTo>
                      <a:pt x="1426" y="997"/>
                    </a:lnTo>
                    <a:lnTo>
                      <a:pt x="1420" y="1001"/>
                    </a:lnTo>
                    <a:lnTo>
                      <a:pt x="1415" y="1006"/>
                    </a:lnTo>
                    <a:lnTo>
                      <a:pt x="1405" y="1009"/>
                    </a:lnTo>
                    <a:lnTo>
                      <a:pt x="1396" y="1013"/>
                    </a:lnTo>
                    <a:lnTo>
                      <a:pt x="1389" y="1019"/>
                    </a:lnTo>
                    <a:lnTo>
                      <a:pt x="1382" y="1026"/>
                    </a:lnTo>
                    <a:lnTo>
                      <a:pt x="1377" y="1034"/>
                    </a:lnTo>
                    <a:lnTo>
                      <a:pt x="1372" y="1042"/>
                    </a:lnTo>
                    <a:lnTo>
                      <a:pt x="1369" y="1051"/>
                    </a:lnTo>
                    <a:lnTo>
                      <a:pt x="1366" y="1062"/>
                    </a:lnTo>
                    <a:lnTo>
                      <a:pt x="1322" y="1293"/>
                    </a:lnTo>
                    <a:lnTo>
                      <a:pt x="1319" y="1312"/>
                    </a:lnTo>
                    <a:lnTo>
                      <a:pt x="1315" y="1331"/>
                    </a:lnTo>
                    <a:lnTo>
                      <a:pt x="1311" y="1348"/>
                    </a:lnTo>
                    <a:lnTo>
                      <a:pt x="1307" y="1364"/>
                    </a:lnTo>
                    <a:lnTo>
                      <a:pt x="1301" y="1380"/>
                    </a:lnTo>
                    <a:lnTo>
                      <a:pt x="1296" y="1394"/>
                    </a:lnTo>
                    <a:lnTo>
                      <a:pt x="1290" y="1409"/>
                    </a:lnTo>
                    <a:lnTo>
                      <a:pt x="1283" y="1421"/>
                    </a:lnTo>
                    <a:lnTo>
                      <a:pt x="1277" y="1433"/>
                    </a:lnTo>
                    <a:lnTo>
                      <a:pt x="1269" y="1445"/>
                    </a:lnTo>
                    <a:lnTo>
                      <a:pt x="1261" y="1455"/>
                    </a:lnTo>
                    <a:lnTo>
                      <a:pt x="1253" y="1465"/>
                    </a:lnTo>
                    <a:lnTo>
                      <a:pt x="1245" y="1472"/>
                    </a:lnTo>
                    <a:lnTo>
                      <a:pt x="1235" y="1480"/>
                    </a:lnTo>
                    <a:lnTo>
                      <a:pt x="1226" y="1487"/>
                    </a:lnTo>
                    <a:lnTo>
                      <a:pt x="1215" y="1494"/>
                    </a:lnTo>
                    <a:lnTo>
                      <a:pt x="1199" y="1502"/>
                    </a:lnTo>
                    <a:lnTo>
                      <a:pt x="1180" y="1511"/>
                    </a:lnTo>
                    <a:lnTo>
                      <a:pt x="1161" y="1520"/>
                    </a:lnTo>
                    <a:lnTo>
                      <a:pt x="1140" y="1529"/>
                    </a:lnTo>
                    <a:lnTo>
                      <a:pt x="1117" y="1538"/>
                    </a:lnTo>
                    <a:lnTo>
                      <a:pt x="1092" y="1546"/>
                    </a:lnTo>
                    <a:lnTo>
                      <a:pt x="1067" y="1554"/>
                    </a:lnTo>
                    <a:lnTo>
                      <a:pt x="1040" y="1562"/>
                    </a:lnTo>
                    <a:lnTo>
                      <a:pt x="1022" y="1565"/>
                    </a:lnTo>
                    <a:lnTo>
                      <a:pt x="1008" y="1566"/>
                    </a:lnTo>
                    <a:lnTo>
                      <a:pt x="1001" y="1566"/>
                    </a:lnTo>
                    <a:lnTo>
                      <a:pt x="994" y="1565"/>
                    </a:lnTo>
                    <a:lnTo>
                      <a:pt x="989" y="1563"/>
                    </a:lnTo>
                    <a:lnTo>
                      <a:pt x="984" y="1560"/>
                    </a:lnTo>
                    <a:lnTo>
                      <a:pt x="979" y="1557"/>
                    </a:lnTo>
                    <a:lnTo>
                      <a:pt x="976" y="1554"/>
                    </a:lnTo>
                    <a:lnTo>
                      <a:pt x="971" y="1549"/>
                    </a:lnTo>
                    <a:lnTo>
                      <a:pt x="969" y="1545"/>
                    </a:lnTo>
                    <a:lnTo>
                      <a:pt x="966" y="1539"/>
                    </a:lnTo>
                    <a:lnTo>
                      <a:pt x="963" y="1533"/>
                    </a:lnTo>
                    <a:lnTo>
                      <a:pt x="962" y="1526"/>
                    </a:lnTo>
                    <a:lnTo>
                      <a:pt x="961" y="1518"/>
                    </a:lnTo>
                    <a:lnTo>
                      <a:pt x="961" y="1506"/>
                    </a:lnTo>
                    <a:lnTo>
                      <a:pt x="960" y="1492"/>
                    </a:lnTo>
                    <a:lnTo>
                      <a:pt x="959" y="1481"/>
                    </a:lnTo>
                    <a:lnTo>
                      <a:pt x="957" y="1470"/>
                    </a:lnTo>
                    <a:lnTo>
                      <a:pt x="954" y="1460"/>
                    </a:lnTo>
                    <a:lnTo>
                      <a:pt x="951" y="1450"/>
                    </a:lnTo>
                    <a:lnTo>
                      <a:pt x="948" y="1441"/>
                    </a:lnTo>
                    <a:lnTo>
                      <a:pt x="943" y="1432"/>
                    </a:lnTo>
                    <a:lnTo>
                      <a:pt x="938" y="1424"/>
                    </a:lnTo>
                    <a:lnTo>
                      <a:pt x="932" y="1417"/>
                    </a:lnTo>
                    <a:lnTo>
                      <a:pt x="927" y="1410"/>
                    </a:lnTo>
                    <a:lnTo>
                      <a:pt x="920" y="1404"/>
                    </a:lnTo>
                    <a:lnTo>
                      <a:pt x="912" y="1399"/>
                    </a:lnTo>
                    <a:lnTo>
                      <a:pt x="904" y="1394"/>
                    </a:lnTo>
                    <a:lnTo>
                      <a:pt x="896" y="1391"/>
                    </a:lnTo>
                    <a:lnTo>
                      <a:pt x="887" y="1387"/>
                    </a:lnTo>
                    <a:lnTo>
                      <a:pt x="878" y="1386"/>
                    </a:lnTo>
                    <a:lnTo>
                      <a:pt x="871" y="1383"/>
                    </a:lnTo>
                    <a:lnTo>
                      <a:pt x="866" y="1381"/>
                    </a:lnTo>
                    <a:lnTo>
                      <a:pt x="861" y="1378"/>
                    </a:lnTo>
                    <a:lnTo>
                      <a:pt x="859" y="1374"/>
                    </a:lnTo>
                    <a:lnTo>
                      <a:pt x="858" y="1371"/>
                    </a:lnTo>
                    <a:lnTo>
                      <a:pt x="858" y="1367"/>
                    </a:lnTo>
                    <a:lnTo>
                      <a:pt x="860" y="1362"/>
                    </a:lnTo>
                    <a:lnTo>
                      <a:pt x="861" y="1359"/>
                    </a:lnTo>
                    <a:lnTo>
                      <a:pt x="863" y="1357"/>
                    </a:lnTo>
                    <a:lnTo>
                      <a:pt x="868" y="1354"/>
                    </a:lnTo>
                    <a:lnTo>
                      <a:pt x="872" y="1353"/>
                    </a:lnTo>
                    <a:lnTo>
                      <a:pt x="887" y="1350"/>
                    </a:lnTo>
                    <a:lnTo>
                      <a:pt x="906" y="1350"/>
                    </a:lnTo>
                    <a:lnTo>
                      <a:pt x="928" y="1351"/>
                    </a:lnTo>
                    <a:lnTo>
                      <a:pt x="948" y="1351"/>
                    </a:lnTo>
                    <a:lnTo>
                      <a:pt x="967" y="1351"/>
                    </a:lnTo>
                    <a:lnTo>
                      <a:pt x="984" y="1350"/>
                    </a:lnTo>
                    <a:lnTo>
                      <a:pt x="1000" y="1348"/>
                    </a:lnTo>
                    <a:lnTo>
                      <a:pt x="1014" y="1345"/>
                    </a:lnTo>
                    <a:lnTo>
                      <a:pt x="1029" y="1342"/>
                    </a:lnTo>
                    <a:lnTo>
                      <a:pt x="1040" y="1339"/>
                    </a:lnTo>
                    <a:lnTo>
                      <a:pt x="1051" y="1334"/>
                    </a:lnTo>
                    <a:lnTo>
                      <a:pt x="1060" y="1329"/>
                    </a:lnTo>
                    <a:lnTo>
                      <a:pt x="1068" y="1322"/>
                    </a:lnTo>
                    <a:lnTo>
                      <a:pt x="1075" y="1315"/>
                    </a:lnTo>
                    <a:lnTo>
                      <a:pt x="1080" y="1308"/>
                    </a:lnTo>
                    <a:lnTo>
                      <a:pt x="1083" y="1300"/>
                    </a:lnTo>
                    <a:lnTo>
                      <a:pt x="1086" y="1291"/>
                    </a:lnTo>
                    <a:lnTo>
                      <a:pt x="1087" y="1281"/>
                    </a:lnTo>
                    <a:lnTo>
                      <a:pt x="1148" y="962"/>
                    </a:lnTo>
                    <a:lnTo>
                      <a:pt x="749" y="962"/>
                    </a:lnTo>
                    <a:lnTo>
                      <a:pt x="726" y="988"/>
                    </a:lnTo>
                    <a:lnTo>
                      <a:pt x="702" y="1012"/>
                    </a:lnTo>
                    <a:lnTo>
                      <a:pt x="680" y="1037"/>
                    </a:lnTo>
                    <a:lnTo>
                      <a:pt x="658" y="1059"/>
                    </a:lnTo>
                    <a:lnTo>
                      <a:pt x="635" y="1080"/>
                    </a:lnTo>
                    <a:lnTo>
                      <a:pt x="614" y="1100"/>
                    </a:lnTo>
                    <a:lnTo>
                      <a:pt x="593" y="1119"/>
                    </a:lnTo>
                    <a:lnTo>
                      <a:pt x="572" y="1137"/>
                    </a:lnTo>
                    <a:lnTo>
                      <a:pt x="605" y="1137"/>
                    </a:lnTo>
                    <a:lnTo>
                      <a:pt x="638" y="1137"/>
                    </a:lnTo>
                    <a:lnTo>
                      <a:pt x="668" y="1136"/>
                    </a:lnTo>
                    <a:lnTo>
                      <a:pt x="698" y="1136"/>
                    </a:lnTo>
                    <a:lnTo>
                      <a:pt x="724" y="1135"/>
                    </a:lnTo>
                    <a:lnTo>
                      <a:pt x="751" y="1134"/>
                    </a:lnTo>
                    <a:lnTo>
                      <a:pt x="776" y="1133"/>
                    </a:lnTo>
                    <a:lnTo>
                      <a:pt x="798" y="1130"/>
                    </a:lnTo>
                    <a:lnTo>
                      <a:pt x="794" y="1117"/>
                    </a:lnTo>
                    <a:lnTo>
                      <a:pt x="790" y="1105"/>
                    </a:lnTo>
                    <a:lnTo>
                      <a:pt x="786" y="1093"/>
                    </a:lnTo>
                    <a:lnTo>
                      <a:pt x="781" y="1081"/>
                    </a:lnTo>
                    <a:lnTo>
                      <a:pt x="776" y="1070"/>
                    </a:lnTo>
                    <a:lnTo>
                      <a:pt x="770" y="1060"/>
                    </a:lnTo>
                    <a:lnTo>
                      <a:pt x="764" y="1051"/>
                    </a:lnTo>
                    <a:lnTo>
                      <a:pt x="759" y="1044"/>
                    </a:lnTo>
                    <a:lnTo>
                      <a:pt x="752" y="1035"/>
                    </a:lnTo>
                    <a:lnTo>
                      <a:pt x="749" y="1028"/>
                    </a:lnTo>
                    <a:lnTo>
                      <a:pt x="749" y="1025"/>
                    </a:lnTo>
                    <a:lnTo>
                      <a:pt x="749" y="1022"/>
                    </a:lnTo>
                    <a:lnTo>
                      <a:pt x="749" y="1020"/>
                    </a:lnTo>
                    <a:lnTo>
                      <a:pt x="751" y="1018"/>
                    </a:lnTo>
                    <a:lnTo>
                      <a:pt x="753" y="1016"/>
                    </a:lnTo>
                    <a:lnTo>
                      <a:pt x="757" y="1013"/>
                    </a:lnTo>
                    <a:lnTo>
                      <a:pt x="760" y="1011"/>
                    </a:lnTo>
                    <a:lnTo>
                      <a:pt x="766" y="1009"/>
                    </a:lnTo>
                    <a:lnTo>
                      <a:pt x="777" y="1007"/>
                    </a:lnTo>
                    <a:lnTo>
                      <a:pt x="791" y="1006"/>
                    </a:lnTo>
                    <a:lnTo>
                      <a:pt x="818" y="1011"/>
                    </a:lnTo>
                    <a:lnTo>
                      <a:pt x="843" y="1017"/>
                    </a:lnTo>
                    <a:lnTo>
                      <a:pt x="867" y="1022"/>
                    </a:lnTo>
                    <a:lnTo>
                      <a:pt x="889" y="1030"/>
                    </a:lnTo>
                    <a:lnTo>
                      <a:pt x="910" y="1037"/>
                    </a:lnTo>
                    <a:lnTo>
                      <a:pt x="929" y="1046"/>
                    </a:lnTo>
                    <a:lnTo>
                      <a:pt x="947" y="1055"/>
                    </a:lnTo>
                    <a:lnTo>
                      <a:pt x="962" y="1064"/>
                    </a:lnTo>
                    <a:lnTo>
                      <a:pt x="976" y="1074"/>
                    </a:lnTo>
                    <a:lnTo>
                      <a:pt x="989" y="1085"/>
                    </a:lnTo>
                    <a:lnTo>
                      <a:pt x="999" y="1096"/>
                    </a:lnTo>
                    <a:lnTo>
                      <a:pt x="1009" y="1108"/>
                    </a:lnTo>
                    <a:lnTo>
                      <a:pt x="1016" y="1120"/>
                    </a:lnTo>
                    <a:lnTo>
                      <a:pt x="1022" y="1134"/>
                    </a:lnTo>
                    <a:lnTo>
                      <a:pt x="1027" y="1147"/>
                    </a:lnTo>
                    <a:lnTo>
                      <a:pt x="1029" y="1162"/>
                    </a:lnTo>
                    <a:lnTo>
                      <a:pt x="1030" y="1177"/>
                    </a:lnTo>
                    <a:lnTo>
                      <a:pt x="1030" y="1192"/>
                    </a:lnTo>
                    <a:lnTo>
                      <a:pt x="1029" y="1206"/>
                    </a:lnTo>
                    <a:lnTo>
                      <a:pt x="1028" y="1220"/>
                    </a:lnTo>
                    <a:lnTo>
                      <a:pt x="1025" y="1232"/>
                    </a:lnTo>
                    <a:lnTo>
                      <a:pt x="1020" y="1243"/>
                    </a:lnTo>
                    <a:lnTo>
                      <a:pt x="1016" y="1254"/>
                    </a:lnTo>
                    <a:lnTo>
                      <a:pt x="1009" y="1265"/>
                    </a:lnTo>
                    <a:lnTo>
                      <a:pt x="1002" y="1275"/>
                    </a:lnTo>
                    <a:lnTo>
                      <a:pt x="994" y="1284"/>
                    </a:lnTo>
                    <a:lnTo>
                      <a:pt x="984" y="1292"/>
                    </a:lnTo>
                    <a:lnTo>
                      <a:pt x="974" y="1300"/>
                    </a:lnTo>
                    <a:lnTo>
                      <a:pt x="963" y="1308"/>
                    </a:lnTo>
                    <a:lnTo>
                      <a:pt x="951" y="1314"/>
                    </a:lnTo>
                    <a:lnTo>
                      <a:pt x="938" y="1320"/>
                    </a:lnTo>
                    <a:lnTo>
                      <a:pt x="923" y="1324"/>
                    </a:lnTo>
                    <a:lnTo>
                      <a:pt x="910" y="1326"/>
                    </a:lnTo>
                    <a:lnTo>
                      <a:pt x="899" y="1329"/>
                    </a:lnTo>
                    <a:lnTo>
                      <a:pt x="888" y="1329"/>
                    </a:lnTo>
                    <a:lnTo>
                      <a:pt x="877" y="1328"/>
                    </a:lnTo>
                    <a:lnTo>
                      <a:pt x="868" y="1325"/>
                    </a:lnTo>
                    <a:lnTo>
                      <a:pt x="859" y="1322"/>
                    </a:lnTo>
                    <a:lnTo>
                      <a:pt x="850" y="1318"/>
                    </a:lnTo>
                    <a:lnTo>
                      <a:pt x="843" y="1312"/>
                    </a:lnTo>
                    <a:lnTo>
                      <a:pt x="837" y="1305"/>
                    </a:lnTo>
                    <a:lnTo>
                      <a:pt x="830" y="1298"/>
                    </a:lnTo>
                    <a:lnTo>
                      <a:pt x="826" y="1287"/>
                    </a:lnTo>
                    <a:lnTo>
                      <a:pt x="821" y="1277"/>
                    </a:lnTo>
                    <a:lnTo>
                      <a:pt x="818" y="1266"/>
                    </a:lnTo>
                    <a:lnTo>
                      <a:pt x="814" y="1253"/>
                    </a:lnTo>
                    <a:lnTo>
                      <a:pt x="812" y="1240"/>
                    </a:lnTo>
                    <a:lnTo>
                      <a:pt x="811" y="1224"/>
                    </a:lnTo>
                    <a:lnTo>
                      <a:pt x="809" y="1206"/>
                    </a:lnTo>
                    <a:lnTo>
                      <a:pt x="759" y="1220"/>
                    </a:lnTo>
                    <a:lnTo>
                      <a:pt x="712" y="1234"/>
                    </a:lnTo>
                    <a:lnTo>
                      <a:pt x="668" y="1249"/>
                    </a:lnTo>
                    <a:lnTo>
                      <a:pt x="627" y="1262"/>
                    </a:lnTo>
                    <a:lnTo>
                      <a:pt x="588" y="1276"/>
                    </a:lnTo>
                    <a:lnTo>
                      <a:pt x="552" y="1290"/>
                    </a:lnTo>
                    <a:lnTo>
                      <a:pt x="519" y="1304"/>
                    </a:lnTo>
                    <a:lnTo>
                      <a:pt x="488" y="1319"/>
                    </a:lnTo>
                    <a:lnTo>
                      <a:pt x="471" y="1326"/>
                    </a:lnTo>
                    <a:lnTo>
                      <a:pt x="455" y="1332"/>
                    </a:lnTo>
                    <a:lnTo>
                      <a:pt x="442" y="1335"/>
                    </a:lnTo>
                    <a:lnTo>
                      <a:pt x="430" y="1338"/>
                    </a:lnTo>
                    <a:lnTo>
                      <a:pt x="424" y="1337"/>
                    </a:lnTo>
                    <a:lnTo>
                      <a:pt x="419" y="1335"/>
                    </a:lnTo>
                    <a:lnTo>
                      <a:pt x="413" y="1334"/>
                    </a:lnTo>
                    <a:lnTo>
                      <a:pt x="409" y="1332"/>
                    </a:lnTo>
                    <a:lnTo>
                      <a:pt x="404" y="1330"/>
                    </a:lnTo>
                    <a:lnTo>
                      <a:pt x="401" y="1326"/>
                    </a:lnTo>
                    <a:lnTo>
                      <a:pt x="398" y="1323"/>
                    </a:lnTo>
                    <a:lnTo>
                      <a:pt x="394" y="1319"/>
                    </a:lnTo>
                    <a:lnTo>
                      <a:pt x="382" y="1286"/>
                    </a:lnTo>
                    <a:lnTo>
                      <a:pt x="372" y="1253"/>
                    </a:lnTo>
                    <a:lnTo>
                      <a:pt x="364" y="1217"/>
                    </a:lnTo>
                    <a:lnTo>
                      <a:pt x="358" y="1181"/>
                    </a:lnTo>
                    <a:lnTo>
                      <a:pt x="359" y="1171"/>
                    </a:lnTo>
                    <a:lnTo>
                      <a:pt x="361" y="1162"/>
                    </a:lnTo>
                    <a:lnTo>
                      <a:pt x="364" y="1154"/>
                    </a:lnTo>
                    <a:lnTo>
                      <a:pt x="370" y="1146"/>
                    </a:lnTo>
                    <a:lnTo>
                      <a:pt x="375" y="1140"/>
                    </a:lnTo>
                    <a:lnTo>
                      <a:pt x="382" y="1136"/>
                    </a:lnTo>
                    <a:lnTo>
                      <a:pt x="390" y="1133"/>
                    </a:lnTo>
                    <a:lnTo>
                      <a:pt x="399" y="1130"/>
                    </a:lnTo>
                    <a:lnTo>
                      <a:pt x="417" y="1126"/>
                    </a:lnTo>
                    <a:lnTo>
                      <a:pt x="433" y="1118"/>
                    </a:lnTo>
                    <a:lnTo>
                      <a:pt x="448" y="1109"/>
                    </a:lnTo>
                    <a:lnTo>
                      <a:pt x="462" y="1099"/>
                    </a:lnTo>
                    <a:lnTo>
                      <a:pt x="475" y="1088"/>
                    </a:lnTo>
                    <a:lnTo>
                      <a:pt x="488" y="1075"/>
                    </a:lnTo>
                    <a:lnTo>
                      <a:pt x="499" y="1060"/>
                    </a:lnTo>
                    <a:lnTo>
                      <a:pt x="509" y="1044"/>
                    </a:lnTo>
                    <a:lnTo>
                      <a:pt x="522" y="1027"/>
                    </a:lnTo>
                    <a:lnTo>
                      <a:pt x="534" y="1008"/>
                    </a:lnTo>
                    <a:lnTo>
                      <a:pt x="548" y="986"/>
                    </a:lnTo>
                    <a:lnTo>
                      <a:pt x="562" y="962"/>
                    </a:lnTo>
                    <a:lnTo>
                      <a:pt x="375" y="962"/>
                    </a:lnTo>
                    <a:lnTo>
                      <a:pt x="370" y="967"/>
                    </a:lnTo>
                    <a:lnTo>
                      <a:pt x="364" y="972"/>
                    </a:lnTo>
                    <a:lnTo>
                      <a:pt x="360" y="979"/>
                    </a:lnTo>
                    <a:lnTo>
                      <a:pt x="356" y="986"/>
                    </a:lnTo>
                    <a:lnTo>
                      <a:pt x="353" y="993"/>
                    </a:lnTo>
                    <a:lnTo>
                      <a:pt x="350" y="1001"/>
                    </a:lnTo>
                    <a:lnTo>
                      <a:pt x="348" y="1009"/>
                    </a:lnTo>
                    <a:lnTo>
                      <a:pt x="345" y="1018"/>
                    </a:lnTo>
                    <a:lnTo>
                      <a:pt x="262" y="1456"/>
                    </a:lnTo>
                    <a:lnTo>
                      <a:pt x="260" y="1472"/>
                    </a:lnTo>
                    <a:lnTo>
                      <a:pt x="255" y="1487"/>
                    </a:lnTo>
                    <a:lnTo>
                      <a:pt x="253" y="1494"/>
                    </a:lnTo>
                    <a:lnTo>
                      <a:pt x="250" y="1499"/>
                    </a:lnTo>
                    <a:lnTo>
                      <a:pt x="246" y="1505"/>
                    </a:lnTo>
                    <a:lnTo>
                      <a:pt x="242" y="1510"/>
                    </a:lnTo>
                    <a:lnTo>
                      <a:pt x="238" y="1515"/>
                    </a:lnTo>
                    <a:lnTo>
                      <a:pt x="233" y="1519"/>
                    </a:lnTo>
                    <a:lnTo>
                      <a:pt x="228" y="1524"/>
                    </a:lnTo>
                    <a:lnTo>
                      <a:pt x="222" y="1527"/>
                    </a:lnTo>
                    <a:lnTo>
                      <a:pt x="210" y="1533"/>
                    </a:lnTo>
                    <a:lnTo>
                      <a:pt x="196" y="1537"/>
                    </a:lnTo>
                    <a:lnTo>
                      <a:pt x="193" y="1537"/>
                    </a:lnTo>
                    <a:lnTo>
                      <a:pt x="190" y="1538"/>
                    </a:lnTo>
                    <a:lnTo>
                      <a:pt x="186" y="1540"/>
                    </a:lnTo>
                    <a:lnTo>
                      <a:pt x="183" y="1544"/>
                    </a:lnTo>
                    <a:lnTo>
                      <a:pt x="170" y="1548"/>
                    </a:lnTo>
                    <a:lnTo>
                      <a:pt x="155" y="1551"/>
                    </a:lnTo>
                    <a:lnTo>
                      <a:pt x="142" y="1555"/>
                    </a:lnTo>
                    <a:lnTo>
                      <a:pt x="128" y="1557"/>
                    </a:lnTo>
                    <a:lnTo>
                      <a:pt x="113" y="1559"/>
                    </a:lnTo>
                    <a:lnTo>
                      <a:pt x="98" y="1560"/>
                    </a:lnTo>
                    <a:lnTo>
                      <a:pt x="83" y="1562"/>
                    </a:lnTo>
                    <a:lnTo>
                      <a:pt x="67" y="1562"/>
                    </a:lnTo>
                    <a:lnTo>
                      <a:pt x="57" y="1564"/>
                    </a:lnTo>
                    <a:lnTo>
                      <a:pt x="47" y="1564"/>
                    </a:lnTo>
                    <a:lnTo>
                      <a:pt x="40" y="1564"/>
                    </a:lnTo>
                    <a:lnTo>
                      <a:pt x="32" y="1563"/>
                    </a:lnTo>
                    <a:lnTo>
                      <a:pt x="25" y="1562"/>
                    </a:lnTo>
                    <a:lnTo>
                      <a:pt x="19" y="1560"/>
                    </a:lnTo>
                    <a:lnTo>
                      <a:pt x="14" y="1557"/>
                    </a:lnTo>
                    <a:lnTo>
                      <a:pt x="10" y="1554"/>
                    </a:lnTo>
                    <a:lnTo>
                      <a:pt x="5" y="1550"/>
                    </a:lnTo>
                    <a:lnTo>
                      <a:pt x="3" y="1546"/>
                    </a:lnTo>
                    <a:lnTo>
                      <a:pt x="1" y="1540"/>
                    </a:lnTo>
                    <a:lnTo>
                      <a:pt x="0" y="1535"/>
                    </a:lnTo>
                    <a:lnTo>
                      <a:pt x="0" y="1528"/>
                    </a:lnTo>
                    <a:lnTo>
                      <a:pt x="0" y="1521"/>
                    </a:lnTo>
                    <a:lnTo>
                      <a:pt x="1" y="1514"/>
                    </a:lnTo>
                    <a:lnTo>
                      <a:pt x="3" y="1506"/>
                    </a:lnTo>
                    <a:lnTo>
                      <a:pt x="19" y="1447"/>
                    </a:lnTo>
                    <a:lnTo>
                      <a:pt x="33" y="1392"/>
                    </a:lnTo>
                    <a:lnTo>
                      <a:pt x="46" y="1341"/>
                    </a:lnTo>
                    <a:lnTo>
                      <a:pt x="57" y="1293"/>
                    </a:lnTo>
                    <a:lnTo>
                      <a:pt x="67" y="1250"/>
                    </a:lnTo>
                    <a:lnTo>
                      <a:pt x="78" y="1211"/>
                    </a:lnTo>
                    <a:lnTo>
                      <a:pt x="84" y="1175"/>
                    </a:lnTo>
                    <a:lnTo>
                      <a:pt x="91" y="1144"/>
                    </a:lnTo>
                    <a:lnTo>
                      <a:pt x="106" y="1062"/>
                    </a:lnTo>
                    <a:lnTo>
                      <a:pt x="111" y="1039"/>
                    </a:lnTo>
                    <a:lnTo>
                      <a:pt x="114" y="1016"/>
                    </a:lnTo>
                    <a:lnTo>
                      <a:pt x="118" y="992"/>
                    </a:lnTo>
                    <a:lnTo>
                      <a:pt x="121" y="970"/>
                    </a:lnTo>
                    <a:lnTo>
                      <a:pt x="123" y="948"/>
                    </a:lnTo>
                    <a:lnTo>
                      <a:pt x="125" y="925"/>
                    </a:lnTo>
                    <a:lnTo>
                      <a:pt x="128" y="903"/>
                    </a:lnTo>
                    <a:lnTo>
                      <a:pt x="129" y="881"/>
                    </a:lnTo>
                    <a:lnTo>
                      <a:pt x="128" y="872"/>
                    </a:lnTo>
                    <a:lnTo>
                      <a:pt x="128" y="863"/>
                    </a:lnTo>
                    <a:lnTo>
                      <a:pt x="128" y="856"/>
                    </a:lnTo>
                    <a:lnTo>
                      <a:pt x="129" y="850"/>
                    </a:lnTo>
                    <a:lnTo>
                      <a:pt x="130" y="844"/>
                    </a:lnTo>
                    <a:lnTo>
                      <a:pt x="132" y="839"/>
                    </a:lnTo>
                    <a:lnTo>
                      <a:pt x="135" y="834"/>
                    </a:lnTo>
                    <a:lnTo>
                      <a:pt x="139" y="831"/>
                    </a:lnTo>
                    <a:lnTo>
                      <a:pt x="142" y="829"/>
                    </a:lnTo>
                    <a:lnTo>
                      <a:pt x="146" y="826"/>
                    </a:lnTo>
                    <a:lnTo>
                      <a:pt x="151" y="825"/>
                    </a:lnTo>
                    <a:lnTo>
                      <a:pt x="156" y="824"/>
                    </a:lnTo>
                    <a:lnTo>
                      <a:pt x="162" y="825"/>
                    </a:lnTo>
                    <a:lnTo>
                      <a:pt x="169" y="826"/>
                    </a:lnTo>
                    <a:lnTo>
                      <a:pt x="175" y="829"/>
                    </a:lnTo>
                    <a:lnTo>
                      <a:pt x="182" y="831"/>
                    </a:lnTo>
                    <a:lnTo>
                      <a:pt x="206" y="836"/>
                    </a:lnTo>
                    <a:lnTo>
                      <a:pt x="230" y="842"/>
                    </a:lnTo>
                    <a:lnTo>
                      <a:pt x="254" y="849"/>
                    </a:lnTo>
                    <a:lnTo>
                      <a:pt x="279" y="856"/>
                    </a:lnTo>
                    <a:lnTo>
                      <a:pt x="303" y="864"/>
                    </a:lnTo>
                    <a:lnTo>
                      <a:pt x="326" y="873"/>
                    </a:lnTo>
                    <a:lnTo>
                      <a:pt x="351" y="883"/>
                    </a:lnTo>
                    <a:lnTo>
                      <a:pt x="375" y="893"/>
                    </a:lnTo>
                    <a:lnTo>
                      <a:pt x="376" y="895"/>
                    </a:lnTo>
                    <a:lnTo>
                      <a:pt x="381" y="900"/>
                    </a:lnTo>
                    <a:lnTo>
                      <a:pt x="385" y="903"/>
                    </a:lnTo>
                    <a:lnTo>
                      <a:pt x="389" y="905"/>
                    </a:lnTo>
                    <a:lnTo>
                      <a:pt x="391" y="909"/>
                    </a:lnTo>
                    <a:lnTo>
                      <a:pt x="391" y="912"/>
                    </a:lnTo>
                    <a:lnTo>
                      <a:pt x="584" y="912"/>
                    </a:lnTo>
                    <a:lnTo>
                      <a:pt x="600" y="878"/>
                    </a:lnTo>
                    <a:lnTo>
                      <a:pt x="617" y="842"/>
                    </a:lnTo>
                    <a:lnTo>
                      <a:pt x="632" y="805"/>
                    </a:lnTo>
                    <a:lnTo>
                      <a:pt x="649" y="768"/>
                    </a:lnTo>
                    <a:lnTo>
                      <a:pt x="462" y="768"/>
                    </a:lnTo>
                    <a:lnTo>
                      <a:pt x="461" y="772"/>
                    </a:lnTo>
                    <a:lnTo>
                      <a:pt x="459" y="775"/>
                    </a:lnTo>
                    <a:lnTo>
                      <a:pt x="457" y="777"/>
                    </a:lnTo>
                    <a:lnTo>
                      <a:pt x="453" y="781"/>
                    </a:lnTo>
                    <a:lnTo>
                      <a:pt x="450" y="792"/>
                    </a:lnTo>
                    <a:lnTo>
                      <a:pt x="447" y="801"/>
                    </a:lnTo>
                    <a:lnTo>
                      <a:pt x="444" y="805"/>
                    </a:lnTo>
                    <a:lnTo>
                      <a:pt x="441" y="807"/>
                    </a:lnTo>
                    <a:lnTo>
                      <a:pt x="438" y="811"/>
                    </a:lnTo>
                    <a:lnTo>
                      <a:pt x="434" y="812"/>
                    </a:lnTo>
                    <a:lnTo>
                      <a:pt x="425" y="822"/>
                    </a:lnTo>
                    <a:lnTo>
                      <a:pt x="415" y="831"/>
                    </a:lnTo>
                    <a:lnTo>
                      <a:pt x="405" y="837"/>
                    </a:lnTo>
                    <a:lnTo>
                      <a:pt x="397" y="842"/>
                    </a:lnTo>
                    <a:lnTo>
                      <a:pt x="388" y="845"/>
                    </a:lnTo>
                    <a:lnTo>
                      <a:pt x="378" y="846"/>
                    </a:lnTo>
                    <a:lnTo>
                      <a:pt x="369" y="845"/>
                    </a:lnTo>
                    <a:lnTo>
                      <a:pt x="360" y="843"/>
                    </a:lnTo>
                    <a:lnTo>
                      <a:pt x="322" y="825"/>
                    </a:lnTo>
                    <a:lnTo>
                      <a:pt x="288" y="806"/>
                    </a:lnTo>
                    <a:lnTo>
                      <a:pt x="258" y="787"/>
                    </a:lnTo>
                    <a:lnTo>
                      <a:pt x="231" y="768"/>
                    </a:lnTo>
                    <a:lnTo>
                      <a:pt x="223" y="761"/>
                    </a:lnTo>
                    <a:lnTo>
                      <a:pt x="218" y="753"/>
                    </a:lnTo>
                    <a:lnTo>
                      <a:pt x="215" y="748"/>
                    </a:lnTo>
                    <a:lnTo>
                      <a:pt x="214" y="745"/>
                    </a:lnTo>
                    <a:lnTo>
                      <a:pt x="214" y="741"/>
                    </a:lnTo>
                    <a:lnTo>
                      <a:pt x="214" y="737"/>
                    </a:lnTo>
                    <a:lnTo>
                      <a:pt x="214" y="733"/>
                    </a:lnTo>
                    <a:lnTo>
                      <a:pt x="215" y="729"/>
                    </a:lnTo>
                    <a:lnTo>
                      <a:pt x="218" y="725"/>
                    </a:lnTo>
                    <a:lnTo>
                      <a:pt x="220" y="722"/>
                    </a:lnTo>
                    <a:lnTo>
                      <a:pt x="228" y="714"/>
                    </a:lnTo>
                    <a:lnTo>
                      <a:pt x="236" y="706"/>
                    </a:lnTo>
                    <a:lnTo>
                      <a:pt x="245" y="695"/>
                    </a:lnTo>
                    <a:lnTo>
                      <a:pt x="252" y="685"/>
                    </a:lnTo>
                    <a:lnTo>
                      <a:pt x="259" y="674"/>
                    </a:lnTo>
                    <a:lnTo>
                      <a:pt x="263" y="664"/>
                    </a:lnTo>
                    <a:lnTo>
                      <a:pt x="269" y="654"/>
                    </a:lnTo>
                    <a:lnTo>
                      <a:pt x="272" y="644"/>
                    </a:lnTo>
                    <a:lnTo>
                      <a:pt x="275" y="634"/>
                    </a:lnTo>
                    <a:lnTo>
                      <a:pt x="278" y="6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7"/>
              <p:cNvSpPr>
                <a:spLocks noEditPoints="1"/>
              </p:cNvSpPr>
              <p:nvPr/>
            </p:nvSpPr>
            <p:spPr bwMode="auto">
              <a:xfrm>
                <a:off x="6691313" y="2662238"/>
                <a:ext cx="336550" cy="298450"/>
              </a:xfrm>
              <a:custGeom>
                <a:avLst/>
                <a:gdLst>
                  <a:gd name="T0" fmla="*/ 785 w 1698"/>
                  <a:gd name="T1" fmla="*/ 186 h 1504"/>
                  <a:gd name="T2" fmla="*/ 760 w 1698"/>
                  <a:gd name="T3" fmla="*/ 122 h 1504"/>
                  <a:gd name="T4" fmla="*/ 868 w 1698"/>
                  <a:gd name="T5" fmla="*/ 126 h 1504"/>
                  <a:gd name="T6" fmla="*/ 1457 w 1698"/>
                  <a:gd name="T7" fmla="*/ 9 h 1504"/>
                  <a:gd name="T8" fmla="*/ 1646 w 1698"/>
                  <a:gd name="T9" fmla="*/ 133 h 1504"/>
                  <a:gd name="T10" fmla="*/ 1543 w 1698"/>
                  <a:gd name="T11" fmla="*/ 179 h 1504"/>
                  <a:gd name="T12" fmla="*/ 411 w 1698"/>
                  <a:gd name="T13" fmla="*/ 130 h 1504"/>
                  <a:gd name="T14" fmla="*/ 385 w 1698"/>
                  <a:gd name="T15" fmla="*/ 9 h 1504"/>
                  <a:gd name="T16" fmla="*/ 553 w 1698"/>
                  <a:gd name="T17" fmla="*/ 38 h 1504"/>
                  <a:gd name="T18" fmla="*/ 697 w 1698"/>
                  <a:gd name="T19" fmla="*/ 170 h 1504"/>
                  <a:gd name="T20" fmla="*/ 622 w 1698"/>
                  <a:gd name="T21" fmla="*/ 327 h 1504"/>
                  <a:gd name="T22" fmla="*/ 464 w 1698"/>
                  <a:gd name="T23" fmla="*/ 357 h 1504"/>
                  <a:gd name="T24" fmla="*/ 579 w 1698"/>
                  <a:gd name="T25" fmla="*/ 727 h 1504"/>
                  <a:gd name="T26" fmla="*/ 509 w 1698"/>
                  <a:gd name="T27" fmla="*/ 1181 h 1504"/>
                  <a:gd name="T28" fmla="*/ 586 w 1698"/>
                  <a:gd name="T29" fmla="*/ 1257 h 1504"/>
                  <a:gd name="T30" fmla="*/ 916 w 1698"/>
                  <a:gd name="T31" fmla="*/ 1292 h 1504"/>
                  <a:gd name="T32" fmla="*/ 1467 w 1698"/>
                  <a:gd name="T33" fmla="*/ 1269 h 1504"/>
                  <a:gd name="T34" fmla="*/ 1580 w 1698"/>
                  <a:gd name="T35" fmla="*/ 1274 h 1504"/>
                  <a:gd name="T36" fmla="*/ 1485 w 1698"/>
                  <a:gd name="T37" fmla="*/ 1360 h 1504"/>
                  <a:gd name="T38" fmla="*/ 1429 w 1698"/>
                  <a:gd name="T39" fmla="*/ 1466 h 1504"/>
                  <a:gd name="T40" fmla="*/ 1366 w 1698"/>
                  <a:gd name="T41" fmla="*/ 1504 h 1504"/>
                  <a:gd name="T42" fmla="*/ 807 w 1698"/>
                  <a:gd name="T43" fmla="*/ 1497 h 1504"/>
                  <a:gd name="T44" fmla="*/ 514 w 1698"/>
                  <a:gd name="T45" fmla="*/ 1392 h 1504"/>
                  <a:gd name="T46" fmla="*/ 414 w 1698"/>
                  <a:gd name="T47" fmla="*/ 1218 h 1504"/>
                  <a:gd name="T48" fmla="*/ 286 w 1698"/>
                  <a:gd name="T49" fmla="*/ 1326 h 1504"/>
                  <a:gd name="T50" fmla="*/ 199 w 1698"/>
                  <a:gd name="T51" fmla="*/ 1473 h 1504"/>
                  <a:gd name="T52" fmla="*/ 131 w 1698"/>
                  <a:gd name="T53" fmla="*/ 1468 h 1504"/>
                  <a:gd name="T54" fmla="*/ 16 w 1698"/>
                  <a:gd name="T55" fmla="*/ 1321 h 1504"/>
                  <a:gd name="T56" fmla="*/ 9 w 1698"/>
                  <a:gd name="T57" fmla="*/ 1285 h 1504"/>
                  <a:gd name="T58" fmla="*/ 252 w 1698"/>
                  <a:gd name="T59" fmla="*/ 1127 h 1504"/>
                  <a:gd name="T60" fmla="*/ 212 w 1698"/>
                  <a:gd name="T61" fmla="*/ 643 h 1504"/>
                  <a:gd name="T62" fmla="*/ 152 w 1698"/>
                  <a:gd name="T63" fmla="*/ 639 h 1504"/>
                  <a:gd name="T64" fmla="*/ 146 w 1698"/>
                  <a:gd name="T65" fmla="*/ 583 h 1504"/>
                  <a:gd name="T66" fmla="*/ 438 w 1698"/>
                  <a:gd name="T67" fmla="*/ 521 h 1504"/>
                  <a:gd name="T68" fmla="*/ 602 w 1698"/>
                  <a:gd name="T69" fmla="*/ 573 h 1504"/>
                  <a:gd name="T70" fmla="*/ 631 w 1698"/>
                  <a:gd name="T71" fmla="*/ 665 h 1504"/>
                  <a:gd name="T72" fmla="*/ 579 w 1698"/>
                  <a:gd name="T73" fmla="*/ 727 h 1504"/>
                  <a:gd name="T74" fmla="*/ 1282 w 1698"/>
                  <a:gd name="T75" fmla="*/ 989 h 1504"/>
                  <a:gd name="T76" fmla="*/ 1396 w 1698"/>
                  <a:gd name="T77" fmla="*/ 902 h 1504"/>
                  <a:gd name="T78" fmla="*/ 1506 w 1698"/>
                  <a:gd name="T79" fmla="*/ 703 h 1504"/>
                  <a:gd name="T80" fmla="*/ 1515 w 1698"/>
                  <a:gd name="T81" fmla="*/ 792 h 1504"/>
                  <a:gd name="T82" fmla="*/ 1533 w 1698"/>
                  <a:gd name="T83" fmla="*/ 948 h 1504"/>
                  <a:gd name="T84" fmla="*/ 1588 w 1698"/>
                  <a:gd name="T85" fmla="*/ 1019 h 1504"/>
                  <a:gd name="T86" fmla="*/ 1530 w 1698"/>
                  <a:gd name="T87" fmla="*/ 1129 h 1504"/>
                  <a:gd name="T88" fmla="*/ 1121 w 1698"/>
                  <a:gd name="T89" fmla="*/ 1203 h 1504"/>
                  <a:gd name="T90" fmla="*/ 1031 w 1698"/>
                  <a:gd name="T91" fmla="*/ 1170 h 1504"/>
                  <a:gd name="T92" fmla="*/ 1014 w 1698"/>
                  <a:gd name="T93" fmla="*/ 1018 h 1504"/>
                  <a:gd name="T94" fmla="*/ 990 w 1698"/>
                  <a:gd name="T95" fmla="*/ 752 h 1504"/>
                  <a:gd name="T96" fmla="*/ 850 w 1698"/>
                  <a:gd name="T97" fmla="*/ 991 h 1504"/>
                  <a:gd name="T98" fmla="*/ 611 w 1698"/>
                  <a:gd name="T99" fmla="*/ 1157 h 1504"/>
                  <a:gd name="T100" fmla="*/ 516 w 1698"/>
                  <a:gd name="T101" fmla="*/ 1172 h 1504"/>
                  <a:gd name="T102" fmla="*/ 729 w 1698"/>
                  <a:gd name="T103" fmla="*/ 869 h 1504"/>
                  <a:gd name="T104" fmla="*/ 694 w 1698"/>
                  <a:gd name="T105" fmla="*/ 483 h 1504"/>
                  <a:gd name="T106" fmla="*/ 589 w 1698"/>
                  <a:gd name="T107" fmla="*/ 445 h 1504"/>
                  <a:gd name="T108" fmla="*/ 632 w 1698"/>
                  <a:gd name="T109" fmla="*/ 420 h 1504"/>
                  <a:gd name="T110" fmla="*/ 1472 w 1698"/>
                  <a:gd name="T111" fmla="*/ 332 h 1504"/>
                  <a:gd name="T112" fmla="*/ 1580 w 1698"/>
                  <a:gd name="T113" fmla="*/ 327 h 1504"/>
                  <a:gd name="T114" fmla="*/ 1695 w 1698"/>
                  <a:gd name="T115" fmla="*/ 464 h 1504"/>
                  <a:gd name="T116" fmla="*/ 1586 w 1698"/>
                  <a:gd name="T117" fmla="*/ 480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8" h="1504">
                    <a:moveTo>
                      <a:pt x="1338" y="177"/>
                    </a:moveTo>
                    <a:lnTo>
                      <a:pt x="932" y="177"/>
                    </a:lnTo>
                    <a:lnTo>
                      <a:pt x="899" y="180"/>
                    </a:lnTo>
                    <a:lnTo>
                      <a:pt x="869" y="184"/>
                    </a:lnTo>
                    <a:lnTo>
                      <a:pt x="842" y="187"/>
                    </a:lnTo>
                    <a:lnTo>
                      <a:pt x="818" y="189"/>
                    </a:lnTo>
                    <a:lnTo>
                      <a:pt x="809" y="191"/>
                    </a:lnTo>
                    <a:lnTo>
                      <a:pt x="799" y="191"/>
                    </a:lnTo>
                    <a:lnTo>
                      <a:pt x="794" y="190"/>
                    </a:lnTo>
                    <a:lnTo>
                      <a:pt x="790" y="188"/>
                    </a:lnTo>
                    <a:lnTo>
                      <a:pt x="785" y="186"/>
                    </a:lnTo>
                    <a:lnTo>
                      <a:pt x="782" y="184"/>
                    </a:lnTo>
                    <a:lnTo>
                      <a:pt x="782" y="179"/>
                    </a:lnTo>
                    <a:lnTo>
                      <a:pt x="781" y="174"/>
                    </a:lnTo>
                    <a:lnTo>
                      <a:pt x="778" y="167"/>
                    </a:lnTo>
                    <a:lnTo>
                      <a:pt x="774" y="158"/>
                    </a:lnTo>
                    <a:lnTo>
                      <a:pt x="765" y="147"/>
                    </a:lnTo>
                    <a:lnTo>
                      <a:pt x="759" y="139"/>
                    </a:lnTo>
                    <a:lnTo>
                      <a:pt x="758" y="131"/>
                    </a:lnTo>
                    <a:lnTo>
                      <a:pt x="759" y="126"/>
                    </a:lnTo>
                    <a:lnTo>
                      <a:pt x="759" y="123"/>
                    </a:lnTo>
                    <a:lnTo>
                      <a:pt x="760" y="122"/>
                    </a:lnTo>
                    <a:lnTo>
                      <a:pt x="761" y="121"/>
                    </a:lnTo>
                    <a:lnTo>
                      <a:pt x="762" y="121"/>
                    </a:lnTo>
                    <a:lnTo>
                      <a:pt x="764" y="118"/>
                    </a:lnTo>
                    <a:lnTo>
                      <a:pt x="767" y="116"/>
                    </a:lnTo>
                    <a:lnTo>
                      <a:pt x="771" y="115"/>
                    </a:lnTo>
                    <a:lnTo>
                      <a:pt x="777" y="115"/>
                    </a:lnTo>
                    <a:lnTo>
                      <a:pt x="787" y="118"/>
                    </a:lnTo>
                    <a:lnTo>
                      <a:pt x="801" y="120"/>
                    </a:lnTo>
                    <a:lnTo>
                      <a:pt x="820" y="122"/>
                    </a:lnTo>
                    <a:lnTo>
                      <a:pt x="841" y="123"/>
                    </a:lnTo>
                    <a:lnTo>
                      <a:pt x="868" y="126"/>
                    </a:lnTo>
                    <a:lnTo>
                      <a:pt x="897" y="126"/>
                    </a:lnTo>
                    <a:lnTo>
                      <a:pt x="930" y="127"/>
                    </a:lnTo>
                    <a:lnTo>
                      <a:pt x="967" y="127"/>
                    </a:lnTo>
                    <a:lnTo>
                      <a:pt x="1348" y="127"/>
                    </a:lnTo>
                    <a:lnTo>
                      <a:pt x="1369" y="99"/>
                    </a:lnTo>
                    <a:lnTo>
                      <a:pt x="1389" y="74"/>
                    </a:lnTo>
                    <a:lnTo>
                      <a:pt x="1408" y="54"/>
                    </a:lnTo>
                    <a:lnTo>
                      <a:pt x="1425" y="37"/>
                    </a:lnTo>
                    <a:lnTo>
                      <a:pt x="1439" y="23"/>
                    </a:lnTo>
                    <a:lnTo>
                      <a:pt x="1451" y="12"/>
                    </a:lnTo>
                    <a:lnTo>
                      <a:pt x="1457" y="9"/>
                    </a:lnTo>
                    <a:lnTo>
                      <a:pt x="1462" y="5"/>
                    </a:lnTo>
                    <a:lnTo>
                      <a:pt x="1467" y="3"/>
                    </a:lnTo>
                    <a:lnTo>
                      <a:pt x="1471" y="2"/>
                    </a:lnTo>
                    <a:lnTo>
                      <a:pt x="1492" y="10"/>
                    </a:lnTo>
                    <a:lnTo>
                      <a:pt x="1513" y="20"/>
                    </a:lnTo>
                    <a:lnTo>
                      <a:pt x="1535" y="32"/>
                    </a:lnTo>
                    <a:lnTo>
                      <a:pt x="1556" y="48"/>
                    </a:lnTo>
                    <a:lnTo>
                      <a:pt x="1578" y="66"/>
                    </a:lnTo>
                    <a:lnTo>
                      <a:pt x="1600" y="86"/>
                    </a:lnTo>
                    <a:lnTo>
                      <a:pt x="1622" y="108"/>
                    </a:lnTo>
                    <a:lnTo>
                      <a:pt x="1646" y="133"/>
                    </a:lnTo>
                    <a:lnTo>
                      <a:pt x="1649" y="143"/>
                    </a:lnTo>
                    <a:lnTo>
                      <a:pt x="1650" y="152"/>
                    </a:lnTo>
                    <a:lnTo>
                      <a:pt x="1649" y="161"/>
                    </a:lnTo>
                    <a:lnTo>
                      <a:pt x="1647" y="168"/>
                    </a:lnTo>
                    <a:lnTo>
                      <a:pt x="1642" y="174"/>
                    </a:lnTo>
                    <a:lnTo>
                      <a:pt x="1636" y="178"/>
                    </a:lnTo>
                    <a:lnTo>
                      <a:pt x="1628" y="181"/>
                    </a:lnTo>
                    <a:lnTo>
                      <a:pt x="1618" y="184"/>
                    </a:lnTo>
                    <a:lnTo>
                      <a:pt x="1597" y="181"/>
                    </a:lnTo>
                    <a:lnTo>
                      <a:pt x="1572" y="180"/>
                    </a:lnTo>
                    <a:lnTo>
                      <a:pt x="1543" y="179"/>
                    </a:lnTo>
                    <a:lnTo>
                      <a:pt x="1510" y="179"/>
                    </a:lnTo>
                    <a:lnTo>
                      <a:pt x="1473" y="178"/>
                    </a:lnTo>
                    <a:lnTo>
                      <a:pt x="1432" y="178"/>
                    </a:lnTo>
                    <a:lnTo>
                      <a:pt x="1387" y="177"/>
                    </a:lnTo>
                    <a:lnTo>
                      <a:pt x="1338" y="177"/>
                    </a:lnTo>
                    <a:close/>
                    <a:moveTo>
                      <a:pt x="416" y="270"/>
                    </a:moveTo>
                    <a:lnTo>
                      <a:pt x="419" y="237"/>
                    </a:lnTo>
                    <a:lnTo>
                      <a:pt x="419" y="205"/>
                    </a:lnTo>
                    <a:lnTo>
                      <a:pt x="418" y="174"/>
                    </a:lnTo>
                    <a:lnTo>
                      <a:pt x="413" y="145"/>
                    </a:lnTo>
                    <a:lnTo>
                      <a:pt x="411" y="130"/>
                    </a:lnTo>
                    <a:lnTo>
                      <a:pt x="408" y="116"/>
                    </a:lnTo>
                    <a:lnTo>
                      <a:pt x="404" y="102"/>
                    </a:lnTo>
                    <a:lnTo>
                      <a:pt x="401" y="89"/>
                    </a:lnTo>
                    <a:lnTo>
                      <a:pt x="395" y="77"/>
                    </a:lnTo>
                    <a:lnTo>
                      <a:pt x="391" y="63"/>
                    </a:lnTo>
                    <a:lnTo>
                      <a:pt x="385" y="51"/>
                    </a:lnTo>
                    <a:lnTo>
                      <a:pt x="379" y="40"/>
                    </a:lnTo>
                    <a:lnTo>
                      <a:pt x="379" y="29"/>
                    </a:lnTo>
                    <a:lnTo>
                      <a:pt x="380" y="20"/>
                    </a:lnTo>
                    <a:lnTo>
                      <a:pt x="382" y="13"/>
                    </a:lnTo>
                    <a:lnTo>
                      <a:pt x="385" y="9"/>
                    </a:lnTo>
                    <a:lnTo>
                      <a:pt x="388" y="5"/>
                    </a:lnTo>
                    <a:lnTo>
                      <a:pt x="390" y="3"/>
                    </a:lnTo>
                    <a:lnTo>
                      <a:pt x="393" y="2"/>
                    </a:lnTo>
                    <a:lnTo>
                      <a:pt x="396" y="1"/>
                    </a:lnTo>
                    <a:lnTo>
                      <a:pt x="403" y="0"/>
                    </a:lnTo>
                    <a:lnTo>
                      <a:pt x="411" y="2"/>
                    </a:lnTo>
                    <a:lnTo>
                      <a:pt x="443" y="8"/>
                    </a:lnTo>
                    <a:lnTo>
                      <a:pt x="474" y="14"/>
                    </a:lnTo>
                    <a:lnTo>
                      <a:pt x="502" y="21"/>
                    </a:lnTo>
                    <a:lnTo>
                      <a:pt x="529" y="29"/>
                    </a:lnTo>
                    <a:lnTo>
                      <a:pt x="553" y="38"/>
                    </a:lnTo>
                    <a:lnTo>
                      <a:pt x="576" y="47"/>
                    </a:lnTo>
                    <a:lnTo>
                      <a:pt x="597" y="55"/>
                    </a:lnTo>
                    <a:lnTo>
                      <a:pt x="615" y="67"/>
                    </a:lnTo>
                    <a:lnTo>
                      <a:pt x="632" y="77"/>
                    </a:lnTo>
                    <a:lnTo>
                      <a:pt x="648" y="89"/>
                    </a:lnTo>
                    <a:lnTo>
                      <a:pt x="661" y="100"/>
                    </a:lnTo>
                    <a:lnTo>
                      <a:pt x="672" y="113"/>
                    </a:lnTo>
                    <a:lnTo>
                      <a:pt x="681" y="127"/>
                    </a:lnTo>
                    <a:lnTo>
                      <a:pt x="688" y="141"/>
                    </a:lnTo>
                    <a:lnTo>
                      <a:pt x="693" y="156"/>
                    </a:lnTo>
                    <a:lnTo>
                      <a:pt x="697" y="170"/>
                    </a:lnTo>
                    <a:lnTo>
                      <a:pt x="697" y="189"/>
                    </a:lnTo>
                    <a:lnTo>
                      <a:pt x="695" y="207"/>
                    </a:lnTo>
                    <a:lnTo>
                      <a:pt x="692" y="224"/>
                    </a:lnTo>
                    <a:lnTo>
                      <a:pt x="688" y="239"/>
                    </a:lnTo>
                    <a:lnTo>
                      <a:pt x="682" y="254"/>
                    </a:lnTo>
                    <a:lnTo>
                      <a:pt x="675" y="268"/>
                    </a:lnTo>
                    <a:lnTo>
                      <a:pt x="668" y="282"/>
                    </a:lnTo>
                    <a:lnTo>
                      <a:pt x="658" y="294"/>
                    </a:lnTo>
                    <a:lnTo>
                      <a:pt x="647" y="306"/>
                    </a:lnTo>
                    <a:lnTo>
                      <a:pt x="635" y="317"/>
                    </a:lnTo>
                    <a:lnTo>
                      <a:pt x="622" y="327"/>
                    </a:lnTo>
                    <a:lnTo>
                      <a:pt x="607" y="336"/>
                    </a:lnTo>
                    <a:lnTo>
                      <a:pt x="591" y="344"/>
                    </a:lnTo>
                    <a:lnTo>
                      <a:pt x="573" y="352"/>
                    </a:lnTo>
                    <a:lnTo>
                      <a:pt x="555" y="358"/>
                    </a:lnTo>
                    <a:lnTo>
                      <a:pt x="535" y="364"/>
                    </a:lnTo>
                    <a:lnTo>
                      <a:pt x="521" y="365"/>
                    </a:lnTo>
                    <a:lnTo>
                      <a:pt x="509" y="366"/>
                    </a:lnTo>
                    <a:lnTo>
                      <a:pt x="496" y="365"/>
                    </a:lnTo>
                    <a:lnTo>
                      <a:pt x="484" y="363"/>
                    </a:lnTo>
                    <a:lnTo>
                      <a:pt x="474" y="361"/>
                    </a:lnTo>
                    <a:lnTo>
                      <a:pt x="464" y="357"/>
                    </a:lnTo>
                    <a:lnTo>
                      <a:pt x="456" y="353"/>
                    </a:lnTo>
                    <a:lnTo>
                      <a:pt x="448" y="347"/>
                    </a:lnTo>
                    <a:lnTo>
                      <a:pt x="441" y="341"/>
                    </a:lnTo>
                    <a:lnTo>
                      <a:pt x="435" y="334"/>
                    </a:lnTo>
                    <a:lnTo>
                      <a:pt x="430" y="325"/>
                    </a:lnTo>
                    <a:lnTo>
                      <a:pt x="425" y="316"/>
                    </a:lnTo>
                    <a:lnTo>
                      <a:pt x="422" y="306"/>
                    </a:lnTo>
                    <a:lnTo>
                      <a:pt x="419" y="295"/>
                    </a:lnTo>
                    <a:lnTo>
                      <a:pt x="418" y="284"/>
                    </a:lnTo>
                    <a:lnTo>
                      <a:pt x="416" y="270"/>
                    </a:lnTo>
                    <a:close/>
                    <a:moveTo>
                      <a:pt x="579" y="727"/>
                    </a:moveTo>
                    <a:lnTo>
                      <a:pt x="512" y="1070"/>
                    </a:lnTo>
                    <a:lnTo>
                      <a:pt x="509" y="1084"/>
                    </a:lnTo>
                    <a:lnTo>
                      <a:pt x="505" y="1096"/>
                    </a:lnTo>
                    <a:lnTo>
                      <a:pt x="503" y="1107"/>
                    </a:lnTo>
                    <a:lnTo>
                      <a:pt x="502" y="1119"/>
                    </a:lnTo>
                    <a:lnTo>
                      <a:pt x="501" y="1130"/>
                    </a:lnTo>
                    <a:lnTo>
                      <a:pt x="501" y="1142"/>
                    </a:lnTo>
                    <a:lnTo>
                      <a:pt x="502" y="1152"/>
                    </a:lnTo>
                    <a:lnTo>
                      <a:pt x="503" y="1162"/>
                    </a:lnTo>
                    <a:lnTo>
                      <a:pt x="505" y="1172"/>
                    </a:lnTo>
                    <a:lnTo>
                      <a:pt x="509" y="1181"/>
                    </a:lnTo>
                    <a:lnTo>
                      <a:pt x="512" y="1189"/>
                    </a:lnTo>
                    <a:lnTo>
                      <a:pt x="516" y="1198"/>
                    </a:lnTo>
                    <a:lnTo>
                      <a:pt x="521" y="1206"/>
                    </a:lnTo>
                    <a:lnTo>
                      <a:pt x="526" y="1214"/>
                    </a:lnTo>
                    <a:lnTo>
                      <a:pt x="533" y="1222"/>
                    </a:lnTo>
                    <a:lnTo>
                      <a:pt x="540" y="1228"/>
                    </a:lnTo>
                    <a:lnTo>
                      <a:pt x="548" y="1235"/>
                    </a:lnTo>
                    <a:lnTo>
                      <a:pt x="556" y="1242"/>
                    </a:lnTo>
                    <a:lnTo>
                      <a:pt x="565" y="1247"/>
                    </a:lnTo>
                    <a:lnTo>
                      <a:pt x="575" y="1253"/>
                    </a:lnTo>
                    <a:lnTo>
                      <a:pt x="586" y="1257"/>
                    </a:lnTo>
                    <a:lnTo>
                      <a:pt x="598" y="1263"/>
                    </a:lnTo>
                    <a:lnTo>
                      <a:pt x="610" y="1267"/>
                    </a:lnTo>
                    <a:lnTo>
                      <a:pt x="623" y="1271"/>
                    </a:lnTo>
                    <a:lnTo>
                      <a:pt x="651" y="1277"/>
                    </a:lnTo>
                    <a:lnTo>
                      <a:pt x="681" y="1283"/>
                    </a:lnTo>
                    <a:lnTo>
                      <a:pt x="715" y="1287"/>
                    </a:lnTo>
                    <a:lnTo>
                      <a:pt x="751" y="1290"/>
                    </a:lnTo>
                    <a:lnTo>
                      <a:pt x="788" y="1291"/>
                    </a:lnTo>
                    <a:lnTo>
                      <a:pt x="827" y="1292"/>
                    </a:lnTo>
                    <a:lnTo>
                      <a:pt x="870" y="1292"/>
                    </a:lnTo>
                    <a:lnTo>
                      <a:pt x="916" y="1292"/>
                    </a:lnTo>
                    <a:lnTo>
                      <a:pt x="967" y="1292"/>
                    </a:lnTo>
                    <a:lnTo>
                      <a:pt x="1020" y="1292"/>
                    </a:lnTo>
                    <a:lnTo>
                      <a:pt x="1077" y="1291"/>
                    </a:lnTo>
                    <a:lnTo>
                      <a:pt x="1138" y="1290"/>
                    </a:lnTo>
                    <a:lnTo>
                      <a:pt x="1197" y="1287"/>
                    </a:lnTo>
                    <a:lnTo>
                      <a:pt x="1252" y="1285"/>
                    </a:lnTo>
                    <a:lnTo>
                      <a:pt x="1303" y="1283"/>
                    </a:lnTo>
                    <a:lnTo>
                      <a:pt x="1350" y="1280"/>
                    </a:lnTo>
                    <a:lnTo>
                      <a:pt x="1393" y="1276"/>
                    </a:lnTo>
                    <a:lnTo>
                      <a:pt x="1432" y="1273"/>
                    </a:lnTo>
                    <a:lnTo>
                      <a:pt x="1467" y="1269"/>
                    </a:lnTo>
                    <a:lnTo>
                      <a:pt x="1498" y="1264"/>
                    </a:lnTo>
                    <a:lnTo>
                      <a:pt x="1535" y="1260"/>
                    </a:lnTo>
                    <a:lnTo>
                      <a:pt x="1559" y="1258"/>
                    </a:lnTo>
                    <a:lnTo>
                      <a:pt x="1567" y="1258"/>
                    </a:lnTo>
                    <a:lnTo>
                      <a:pt x="1571" y="1260"/>
                    </a:lnTo>
                    <a:lnTo>
                      <a:pt x="1574" y="1261"/>
                    </a:lnTo>
                    <a:lnTo>
                      <a:pt x="1574" y="1262"/>
                    </a:lnTo>
                    <a:lnTo>
                      <a:pt x="1574" y="1263"/>
                    </a:lnTo>
                    <a:lnTo>
                      <a:pt x="1572" y="1264"/>
                    </a:lnTo>
                    <a:lnTo>
                      <a:pt x="1577" y="1269"/>
                    </a:lnTo>
                    <a:lnTo>
                      <a:pt x="1580" y="1274"/>
                    </a:lnTo>
                    <a:lnTo>
                      <a:pt x="1580" y="1280"/>
                    </a:lnTo>
                    <a:lnTo>
                      <a:pt x="1578" y="1284"/>
                    </a:lnTo>
                    <a:lnTo>
                      <a:pt x="1575" y="1290"/>
                    </a:lnTo>
                    <a:lnTo>
                      <a:pt x="1569" y="1296"/>
                    </a:lnTo>
                    <a:lnTo>
                      <a:pt x="1561" y="1302"/>
                    </a:lnTo>
                    <a:lnTo>
                      <a:pt x="1552" y="1308"/>
                    </a:lnTo>
                    <a:lnTo>
                      <a:pt x="1530" y="1321"/>
                    </a:lnTo>
                    <a:lnTo>
                      <a:pt x="1510" y="1335"/>
                    </a:lnTo>
                    <a:lnTo>
                      <a:pt x="1501" y="1343"/>
                    </a:lnTo>
                    <a:lnTo>
                      <a:pt x="1492" y="1352"/>
                    </a:lnTo>
                    <a:lnTo>
                      <a:pt x="1485" y="1360"/>
                    </a:lnTo>
                    <a:lnTo>
                      <a:pt x="1477" y="1369"/>
                    </a:lnTo>
                    <a:lnTo>
                      <a:pt x="1469" y="1378"/>
                    </a:lnTo>
                    <a:lnTo>
                      <a:pt x="1462" y="1388"/>
                    </a:lnTo>
                    <a:lnTo>
                      <a:pt x="1456" y="1398"/>
                    </a:lnTo>
                    <a:lnTo>
                      <a:pt x="1450" y="1408"/>
                    </a:lnTo>
                    <a:lnTo>
                      <a:pt x="1445" y="1418"/>
                    </a:lnTo>
                    <a:lnTo>
                      <a:pt x="1440" y="1429"/>
                    </a:lnTo>
                    <a:lnTo>
                      <a:pt x="1436" y="1440"/>
                    </a:lnTo>
                    <a:lnTo>
                      <a:pt x="1431" y="1451"/>
                    </a:lnTo>
                    <a:lnTo>
                      <a:pt x="1430" y="1459"/>
                    </a:lnTo>
                    <a:lnTo>
                      <a:pt x="1429" y="1466"/>
                    </a:lnTo>
                    <a:lnTo>
                      <a:pt x="1427" y="1472"/>
                    </a:lnTo>
                    <a:lnTo>
                      <a:pt x="1423" y="1478"/>
                    </a:lnTo>
                    <a:lnTo>
                      <a:pt x="1420" y="1483"/>
                    </a:lnTo>
                    <a:lnTo>
                      <a:pt x="1417" y="1488"/>
                    </a:lnTo>
                    <a:lnTo>
                      <a:pt x="1412" y="1492"/>
                    </a:lnTo>
                    <a:lnTo>
                      <a:pt x="1407" y="1496"/>
                    </a:lnTo>
                    <a:lnTo>
                      <a:pt x="1401" y="1498"/>
                    </a:lnTo>
                    <a:lnTo>
                      <a:pt x="1396" y="1500"/>
                    </a:lnTo>
                    <a:lnTo>
                      <a:pt x="1389" y="1502"/>
                    </a:lnTo>
                    <a:lnTo>
                      <a:pt x="1381" y="1504"/>
                    </a:lnTo>
                    <a:lnTo>
                      <a:pt x="1366" y="1504"/>
                    </a:lnTo>
                    <a:lnTo>
                      <a:pt x="1347" y="1501"/>
                    </a:lnTo>
                    <a:lnTo>
                      <a:pt x="1319" y="1501"/>
                    </a:lnTo>
                    <a:lnTo>
                      <a:pt x="1285" y="1501"/>
                    </a:lnTo>
                    <a:lnTo>
                      <a:pt x="1243" y="1501"/>
                    </a:lnTo>
                    <a:lnTo>
                      <a:pt x="1197" y="1501"/>
                    </a:lnTo>
                    <a:lnTo>
                      <a:pt x="1114" y="1502"/>
                    </a:lnTo>
                    <a:lnTo>
                      <a:pt x="1039" y="1504"/>
                    </a:lnTo>
                    <a:lnTo>
                      <a:pt x="970" y="1502"/>
                    </a:lnTo>
                    <a:lnTo>
                      <a:pt x="909" y="1501"/>
                    </a:lnTo>
                    <a:lnTo>
                      <a:pt x="854" y="1500"/>
                    </a:lnTo>
                    <a:lnTo>
                      <a:pt x="807" y="1497"/>
                    </a:lnTo>
                    <a:lnTo>
                      <a:pt x="765" y="1494"/>
                    </a:lnTo>
                    <a:lnTo>
                      <a:pt x="732" y="1489"/>
                    </a:lnTo>
                    <a:lnTo>
                      <a:pt x="701" y="1483"/>
                    </a:lnTo>
                    <a:lnTo>
                      <a:pt x="673" y="1477"/>
                    </a:lnTo>
                    <a:lnTo>
                      <a:pt x="645" y="1469"/>
                    </a:lnTo>
                    <a:lnTo>
                      <a:pt x="620" y="1460"/>
                    </a:lnTo>
                    <a:lnTo>
                      <a:pt x="595" y="1449"/>
                    </a:lnTo>
                    <a:lnTo>
                      <a:pt x="573" y="1437"/>
                    </a:lnTo>
                    <a:lnTo>
                      <a:pt x="552" y="1423"/>
                    </a:lnTo>
                    <a:lnTo>
                      <a:pt x="532" y="1408"/>
                    </a:lnTo>
                    <a:lnTo>
                      <a:pt x="514" y="1392"/>
                    </a:lnTo>
                    <a:lnTo>
                      <a:pt x="498" y="1374"/>
                    </a:lnTo>
                    <a:lnTo>
                      <a:pt x="483" y="1355"/>
                    </a:lnTo>
                    <a:lnTo>
                      <a:pt x="469" y="1334"/>
                    </a:lnTo>
                    <a:lnTo>
                      <a:pt x="458" y="1313"/>
                    </a:lnTo>
                    <a:lnTo>
                      <a:pt x="446" y="1290"/>
                    </a:lnTo>
                    <a:lnTo>
                      <a:pt x="438" y="1265"/>
                    </a:lnTo>
                    <a:lnTo>
                      <a:pt x="431" y="1240"/>
                    </a:lnTo>
                    <a:lnTo>
                      <a:pt x="425" y="1230"/>
                    </a:lnTo>
                    <a:lnTo>
                      <a:pt x="421" y="1223"/>
                    </a:lnTo>
                    <a:lnTo>
                      <a:pt x="418" y="1220"/>
                    </a:lnTo>
                    <a:lnTo>
                      <a:pt x="414" y="1218"/>
                    </a:lnTo>
                    <a:lnTo>
                      <a:pt x="411" y="1216"/>
                    </a:lnTo>
                    <a:lnTo>
                      <a:pt x="406" y="1216"/>
                    </a:lnTo>
                    <a:lnTo>
                      <a:pt x="403" y="1216"/>
                    </a:lnTo>
                    <a:lnTo>
                      <a:pt x="399" y="1216"/>
                    </a:lnTo>
                    <a:lnTo>
                      <a:pt x="394" y="1217"/>
                    </a:lnTo>
                    <a:lnTo>
                      <a:pt x="390" y="1220"/>
                    </a:lnTo>
                    <a:lnTo>
                      <a:pt x="380" y="1225"/>
                    </a:lnTo>
                    <a:lnTo>
                      <a:pt x="369" y="1233"/>
                    </a:lnTo>
                    <a:lnTo>
                      <a:pt x="338" y="1266"/>
                    </a:lnTo>
                    <a:lnTo>
                      <a:pt x="310" y="1297"/>
                    </a:lnTo>
                    <a:lnTo>
                      <a:pt x="286" y="1326"/>
                    </a:lnTo>
                    <a:lnTo>
                      <a:pt x="265" y="1353"/>
                    </a:lnTo>
                    <a:lnTo>
                      <a:pt x="247" y="1378"/>
                    </a:lnTo>
                    <a:lnTo>
                      <a:pt x="234" y="1401"/>
                    </a:lnTo>
                    <a:lnTo>
                      <a:pt x="229" y="1411"/>
                    </a:lnTo>
                    <a:lnTo>
                      <a:pt x="224" y="1421"/>
                    </a:lnTo>
                    <a:lnTo>
                      <a:pt x="221" y="1430"/>
                    </a:lnTo>
                    <a:lnTo>
                      <a:pt x="217" y="1439"/>
                    </a:lnTo>
                    <a:lnTo>
                      <a:pt x="212" y="1453"/>
                    </a:lnTo>
                    <a:lnTo>
                      <a:pt x="206" y="1465"/>
                    </a:lnTo>
                    <a:lnTo>
                      <a:pt x="202" y="1470"/>
                    </a:lnTo>
                    <a:lnTo>
                      <a:pt x="199" y="1473"/>
                    </a:lnTo>
                    <a:lnTo>
                      <a:pt x="194" y="1477"/>
                    </a:lnTo>
                    <a:lnTo>
                      <a:pt x="190" y="1480"/>
                    </a:lnTo>
                    <a:lnTo>
                      <a:pt x="185" y="1482"/>
                    </a:lnTo>
                    <a:lnTo>
                      <a:pt x="180" y="1483"/>
                    </a:lnTo>
                    <a:lnTo>
                      <a:pt x="174" y="1483"/>
                    </a:lnTo>
                    <a:lnTo>
                      <a:pt x="169" y="1483"/>
                    </a:lnTo>
                    <a:lnTo>
                      <a:pt x="162" y="1483"/>
                    </a:lnTo>
                    <a:lnTo>
                      <a:pt x="155" y="1481"/>
                    </a:lnTo>
                    <a:lnTo>
                      <a:pt x="149" y="1479"/>
                    </a:lnTo>
                    <a:lnTo>
                      <a:pt x="142" y="1477"/>
                    </a:lnTo>
                    <a:lnTo>
                      <a:pt x="131" y="1468"/>
                    </a:lnTo>
                    <a:lnTo>
                      <a:pt x="120" y="1458"/>
                    </a:lnTo>
                    <a:lnTo>
                      <a:pt x="109" y="1447"/>
                    </a:lnTo>
                    <a:lnTo>
                      <a:pt x="97" y="1433"/>
                    </a:lnTo>
                    <a:lnTo>
                      <a:pt x="86" y="1418"/>
                    </a:lnTo>
                    <a:lnTo>
                      <a:pt x="74" y="1402"/>
                    </a:lnTo>
                    <a:lnTo>
                      <a:pt x="63" y="1383"/>
                    </a:lnTo>
                    <a:lnTo>
                      <a:pt x="51" y="1364"/>
                    </a:lnTo>
                    <a:lnTo>
                      <a:pt x="40" y="1350"/>
                    </a:lnTo>
                    <a:lnTo>
                      <a:pt x="30" y="1338"/>
                    </a:lnTo>
                    <a:lnTo>
                      <a:pt x="22" y="1328"/>
                    </a:lnTo>
                    <a:lnTo>
                      <a:pt x="16" y="1321"/>
                    </a:lnTo>
                    <a:lnTo>
                      <a:pt x="11" y="1318"/>
                    </a:lnTo>
                    <a:lnTo>
                      <a:pt x="6" y="1314"/>
                    </a:lnTo>
                    <a:lnTo>
                      <a:pt x="3" y="1311"/>
                    </a:lnTo>
                    <a:lnTo>
                      <a:pt x="1" y="1308"/>
                    </a:lnTo>
                    <a:lnTo>
                      <a:pt x="0" y="1305"/>
                    </a:lnTo>
                    <a:lnTo>
                      <a:pt x="0" y="1302"/>
                    </a:lnTo>
                    <a:lnTo>
                      <a:pt x="1" y="1299"/>
                    </a:lnTo>
                    <a:lnTo>
                      <a:pt x="2" y="1295"/>
                    </a:lnTo>
                    <a:lnTo>
                      <a:pt x="3" y="1292"/>
                    </a:lnTo>
                    <a:lnTo>
                      <a:pt x="5" y="1289"/>
                    </a:lnTo>
                    <a:lnTo>
                      <a:pt x="9" y="1285"/>
                    </a:lnTo>
                    <a:lnTo>
                      <a:pt x="14" y="1282"/>
                    </a:lnTo>
                    <a:lnTo>
                      <a:pt x="27" y="1273"/>
                    </a:lnTo>
                    <a:lnTo>
                      <a:pt x="45" y="1264"/>
                    </a:lnTo>
                    <a:lnTo>
                      <a:pt x="103" y="1232"/>
                    </a:lnTo>
                    <a:lnTo>
                      <a:pt x="152" y="1201"/>
                    </a:lnTo>
                    <a:lnTo>
                      <a:pt x="173" y="1187"/>
                    </a:lnTo>
                    <a:lnTo>
                      <a:pt x="193" y="1174"/>
                    </a:lnTo>
                    <a:lnTo>
                      <a:pt x="211" y="1160"/>
                    </a:lnTo>
                    <a:lnTo>
                      <a:pt x="226" y="1148"/>
                    </a:lnTo>
                    <a:lnTo>
                      <a:pt x="240" y="1137"/>
                    </a:lnTo>
                    <a:lnTo>
                      <a:pt x="252" y="1127"/>
                    </a:lnTo>
                    <a:lnTo>
                      <a:pt x="262" y="1117"/>
                    </a:lnTo>
                    <a:lnTo>
                      <a:pt x="270" y="1107"/>
                    </a:lnTo>
                    <a:lnTo>
                      <a:pt x="275" y="1099"/>
                    </a:lnTo>
                    <a:lnTo>
                      <a:pt x="279" y="1090"/>
                    </a:lnTo>
                    <a:lnTo>
                      <a:pt x="281" y="1084"/>
                    </a:lnTo>
                    <a:lnTo>
                      <a:pt x="281" y="1077"/>
                    </a:lnTo>
                    <a:lnTo>
                      <a:pt x="364" y="639"/>
                    </a:lnTo>
                    <a:lnTo>
                      <a:pt x="259" y="639"/>
                    </a:lnTo>
                    <a:lnTo>
                      <a:pt x="247" y="639"/>
                    </a:lnTo>
                    <a:lnTo>
                      <a:pt x="226" y="639"/>
                    </a:lnTo>
                    <a:lnTo>
                      <a:pt x="212" y="643"/>
                    </a:lnTo>
                    <a:lnTo>
                      <a:pt x="200" y="644"/>
                    </a:lnTo>
                    <a:lnTo>
                      <a:pt x="190" y="646"/>
                    </a:lnTo>
                    <a:lnTo>
                      <a:pt x="182" y="646"/>
                    </a:lnTo>
                    <a:lnTo>
                      <a:pt x="179" y="648"/>
                    </a:lnTo>
                    <a:lnTo>
                      <a:pt x="174" y="650"/>
                    </a:lnTo>
                    <a:lnTo>
                      <a:pt x="171" y="650"/>
                    </a:lnTo>
                    <a:lnTo>
                      <a:pt x="167" y="650"/>
                    </a:lnTo>
                    <a:lnTo>
                      <a:pt x="163" y="649"/>
                    </a:lnTo>
                    <a:lnTo>
                      <a:pt x="160" y="647"/>
                    </a:lnTo>
                    <a:lnTo>
                      <a:pt x="156" y="644"/>
                    </a:lnTo>
                    <a:lnTo>
                      <a:pt x="152" y="639"/>
                    </a:lnTo>
                    <a:lnTo>
                      <a:pt x="150" y="630"/>
                    </a:lnTo>
                    <a:lnTo>
                      <a:pt x="146" y="620"/>
                    </a:lnTo>
                    <a:lnTo>
                      <a:pt x="141" y="611"/>
                    </a:lnTo>
                    <a:lnTo>
                      <a:pt x="134" y="602"/>
                    </a:lnTo>
                    <a:lnTo>
                      <a:pt x="134" y="598"/>
                    </a:lnTo>
                    <a:lnTo>
                      <a:pt x="134" y="594"/>
                    </a:lnTo>
                    <a:lnTo>
                      <a:pt x="135" y="590"/>
                    </a:lnTo>
                    <a:lnTo>
                      <a:pt x="137" y="588"/>
                    </a:lnTo>
                    <a:lnTo>
                      <a:pt x="140" y="586"/>
                    </a:lnTo>
                    <a:lnTo>
                      <a:pt x="142" y="585"/>
                    </a:lnTo>
                    <a:lnTo>
                      <a:pt x="146" y="583"/>
                    </a:lnTo>
                    <a:lnTo>
                      <a:pt x="151" y="583"/>
                    </a:lnTo>
                    <a:lnTo>
                      <a:pt x="192" y="589"/>
                    </a:lnTo>
                    <a:lnTo>
                      <a:pt x="230" y="592"/>
                    </a:lnTo>
                    <a:lnTo>
                      <a:pt x="265" y="595"/>
                    </a:lnTo>
                    <a:lnTo>
                      <a:pt x="298" y="596"/>
                    </a:lnTo>
                    <a:lnTo>
                      <a:pt x="360" y="596"/>
                    </a:lnTo>
                    <a:lnTo>
                      <a:pt x="378" y="577"/>
                    </a:lnTo>
                    <a:lnTo>
                      <a:pt x="394" y="559"/>
                    </a:lnTo>
                    <a:lnTo>
                      <a:pt x="410" y="544"/>
                    </a:lnTo>
                    <a:lnTo>
                      <a:pt x="424" y="531"/>
                    </a:lnTo>
                    <a:lnTo>
                      <a:pt x="438" y="521"/>
                    </a:lnTo>
                    <a:lnTo>
                      <a:pt x="450" y="512"/>
                    </a:lnTo>
                    <a:lnTo>
                      <a:pt x="461" y="507"/>
                    </a:lnTo>
                    <a:lnTo>
                      <a:pt x="472" y="502"/>
                    </a:lnTo>
                    <a:lnTo>
                      <a:pt x="502" y="513"/>
                    </a:lnTo>
                    <a:lnTo>
                      <a:pt x="531" y="527"/>
                    </a:lnTo>
                    <a:lnTo>
                      <a:pt x="544" y="533"/>
                    </a:lnTo>
                    <a:lnTo>
                      <a:pt x="558" y="541"/>
                    </a:lnTo>
                    <a:lnTo>
                      <a:pt x="570" y="549"/>
                    </a:lnTo>
                    <a:lnTo>
                      <a:pt x="581" y="557"/>
                    </a:lnTo>
                    <a:lnTo>
                      <a:pt x="592" y="565"/>
                    </a:lnTo>
                    <a:lnTo>
                      <a:pt x="602" y="573"/>
                    </a:lnTo>
                    <a:lnTo>
                      <a:pt x="612" y="582"/>
                    </a:lnTo>
                    <a:lnTo>
                      <a:pt x="621" y="592"/>
                    </a:lnTo>
                    <a:lnTo>
                      <a:pt x="630" y="602"/>
                    </a:lnTo>
                    <a:lnTo>
                      <a:pt x="638" y="612"/>
                    </a:lnTo>
                    <a:lnTo>
                      <a:pt x="645" y="622"/>
                    </a:lnTo>
                    <a:lnTo>
                      <a:pt x="652" y="634"/>
                    </a:lnTo>
                    <a:lnTo>
                      <a:pt x="650" y="640"/>
                    </a:lnTo>
                    <a:lnTo>
                      <a:pt x="647" y="648"/>
                    </a:lnTo>
                    <a:lnTo>
                      <a:pt x="643" y="654"/>
                    </a:lnTo>
                    <a:lnTo>
                      <a:pt x="638" y="660"/>
                    </a:lnTo>
                    <a:lnTo>
                      <a:pt x="631" y="665"/>
                    </a:lnTo>
                    <a:lnTo>
                      <a:pt x="624" y="669"/>
                    </a:lnTo>
                    <a:lnTo>
                      <a:pt x="615" y="674"/>
                    </a:lnTo>
                    <a:lnTo>
                      <a:pt x="607" y="677"/>
                    </a:lnTo>
                    <a:lnTo>
                      <a:pt x="601" y="680"/>
                    </a:lnTo>
                    <a:lnTo>
                      <a:pt x="597" y="685"/>
                    </a:lnTo>
                    <a:lnTo>
                      <a:pt x="592" y="689"/>
                    </a:lnTo>
                    <a:lnTo>
                      <a:pt x="589" y="696"/>
                    </a:lnTo>
                    <a:lnTo>
                      <a:pt x="585" y="703"/>
                    </a:lnTo>
                    <a:lnTo>
                      <a:pt x="583" y="709"/>
                    </a:lnTo>
                    <a:lnTo>
                      <a:pt x="580" y="718"/>
                    </a:lnTo>
                    <a:lnTo>
                      <a:pt x="579" y="727"/>
                    </a:lnTo>
                    <a:close/>
                    <a:moveTo>
                      <a:pt x="1380" y="477"/>
                    </a:moveTo>
                    <a:lnTo>
                      <a:pt x="1343" y="477"/>
                    </a:lnTo>
                    <a:lnTo>
                      <a:pt x="1255" y="939"/>
                    </a:lnTo>
                    <a:lnTo>
                      <a:pt x="1253" y="951"/>
                    </a:lnTo>
                    <a:lnTo>
                      <a:pt x="1252" y="961"/>
                    </a:lnTo>
                    <a:lnTo>
                      <a:pt x="1255" y="970"/>
                    </a:lnTo>
                    <a:lnTo>
                      <a:pt x="1257" y="977"/>
                    </a:lnTo>
                    <a:lnTo>
                      <a:pt x="1261" y="982"/>
                    </a:lnTo>
                    <a:lnTo>
                      <a:pt x="1267" y="987"/>
                    </a:lnTo>
                    <a:lnTo>
                      <a:pt x="1273" y="989"/>
                    </a:lnTo>
                    <a:lnTo>
                      <a:pt x="1282" y="989"/>
                    </a:lnTo>
                    <a:lnTo>
                      <a:pt x="1301" y="989"/>
                    </a:lnTo>
                    <a:lnTo>
                      <a:pt x="1309" y="990"/>
                    </a:lnTo>
                    <a:lnTo>
                      <a:pt x="1317" y="989"/>
                    </a:lnTo>
                    <a:lnTo>
                      <a:pt x="1326" y="984"/>
                    </a:lnTo>
                    <a:lnTo>
                      <a:pt x="1335" y="979"/>
                    </a:lnTo>
                    <a:lnTo>
                      <a:pt x="1343" y="971"/>
                    </a:lnTo>
                    <a:lnTo>
                      <a:pt x="1353" y="962"/>
                    </a:lnTo>
                    <a:lnTo>
                      <a:pt x="1363" y="950"/>
                    </a:lnTo>
                    <a:lnTo>
                      <a:pt x="1373" y="937"/>
                    </a:lnTo>
                    <a:lnTo>
                      <a:pt x="1385" y="920"/>
                    </a:lnTo>
                    <a:lnTo>
                      <a:pt x="1396" y="902"/>
                    </a:lnTo>
                    <a:lnTo>
                      <a:pt x="1408" y="882"/>
                    </a:lnTo>
                    <a:lnTo>
                      <a:pt x="1419" y="861"/>
                    </a:lnTo>
                    <a:lnTo>
                      <a:pt x="1445" y="811"/>
                    </a:lnTo>
                    <a:lnTo>
                      <a:pt x="1471" y="752"/>
                    </a:lnTo>
                    <a:lnTo>
                      <a:pt x="1476" y="741"/>
                    </a:lnTo>
                    <a:lnTo>
                      <a:pt x="1480" y="731"/>
                    </a:lnTo>
                    <a:lnTo>
                      <a:pt x="1485" y="722"/>
                    </a:lnTo>
                    <a:lnTo>
                      <a:pt x="1489" y="715"/>
                    </a:lnTo>
                    <a:lnTo>
                      <a:pt x="1495" y="709"/>
                    </a:lnTo>
                    <a:lnTo>
                      <a:pt x="1500" y="705"/>
                    </a:lnTo>
                    <a:lnTo>
                      <a:pt x="1506" y="703"/>
                    </a:lnTo>
                    <a:lnTo>
                      <a:pt x="1512" y="702"/>
                    </a:lnTo>
                    <a:lnTo>
                      <a:pt x="1517" y="702"/>
                    </a:lnTo>
                    <a:lnTo>
                      <a:pt x="1520" y="703"/>
                    </a:lnTo>
                    <a:lnTo>
                      <a:pt x="1522" y="706"/>
                    </a:lnTo>
                    <a:lnTo>
                      <a:pt x="1525" y="712"/>
                    </a:lnTo>
                    <a:lnTo>
                      <a:pt x="1525" y="718"/>
                    </a:lnTo>
                    <a:lnTo>
                      <a:pt x="1525" y="728"/>
                    </a:lnTo>
                    <a:lnTo>
                      <a:pt x="1523" y="738"/>
                    </a:lnTo>
                    <a:lnTo>
                      <a:pt x="1521" y="752"/>
                    </a:lnTo>
                    <a:lnTo>
                      <a:pt x="1518" y="773"/>
                    </a:lnTo>
                    <a:lnTo>
                      <a:pt x="1515" y="792"/>
                    </a:lnTo>
                    <a:lnTo>
                      <a:pt x="1512" y="811"/>
                    </a:lnTo>
                    <a:lnTo>
                      <a:pt x="1511" y="829"/>
                    </a:lnTo>
                    <a:lnTo>
                      <a:pt x="1510" y="845"/>
                    </a:lnTo>
                    <a:lnTo>
                      <a:pt x="1511" y="862"/>
                    </a:lnTo>
                    <a:lnTo>
                      <a:pt x="1511" y="876"/>
                    </a:lnTo>
                    <a:lnTo>
                      <a:pt x="1513" y="891"/>
                    </a:lnTo>
                    <a:lnTo>
                      <a:pt x="1516" y="904"/>
                    </a:lnTo>
                    <a:lnTo>
                      <a:pt x="1519" y="917"/>
                    </a:lnTo>
                    <a:lnTo>
                      <a:pt x="1523" y="928"/>
                    </a:lnTo>
                    <a:lnTo>
                      <a:pt x="1528" y="938"/>
                    </a:lnTo>
                    <a:lnTo>
                      <a:pt x="1533" y="948"/>
                    </a:lnTo>
                    <a:lnTo>
                      <a:pt x="1539" y="957"/>
                    </a:lnTo>
                    <a:lnTo>
                      <a:pt x="1547" y="963"/>
                    </a:lnTo>
                    <a:lnTo>
                      <a:pt x="1555" y="970"/>
                    </a:lnTo>
                    <a:lnTo>
                      <a:pt x="1566" y="979"/>
                    </a:lnTo>
                    <a:lnTo>
                      <a:pt x="1575" y="988"/>
                    </a:lnTo>
                    <a:lnTo>
                      <a:pt x="1578" y="992"/>
                    </a:lnTo>
                    <a:lnTo>
                      <a:pt x="1581" y="998"/>
                    </a:lnTo>
                    <a:lnTo>
                      <a:pt x="1585" y="1002"/>
                    </a:lnTo>
                    <a:lnTo>
                      <a:pt x="1586" y="1008"/>
                    </a:lnTo>
                    <a:lnTo>
                      <a:pt x="1588" y="1013"/>
                    </a:lnTo>
                    <a:lnTo>
                      <a:pt x="1588" y="1019"/>
                    </a:lnTo>
                    <a:lnTo>
                      <a:pt x="1588" y="1026"/>
                    </a:lnTo>
                    <a:lnTo>
                      <a:pt x="1588" y="1031"/>
                    </a:lnTo>
                    <a:lnTo>
                      <a:pt x="1586" y="1045"/>
                    </a:lnTo>
                    <a:lnTo>
                      <a:pt x="1581" y="1058"/>
                    </a:lnTo>
                    <a:lnTo>
                      <a:pt x="1580" y="1069"/>
                    </a:lnTo>
                    <a:lnTo>
                      <a:pt x="1577" y="1079"/>
                    </a:lnTo>
                    <a:lnTo>
                      <a:pt x="1571" y="1090"/>
                    </a:lnTo>
                    <a:lnTo>
                      <a:pt x="1564" y="1100"/>
                    </a:lnTo>
                    <a:lnTo>
                      <a:pt x="1555" y="1110"/>
                    </a:lnTo>
                    <a:lnTo>
                      <a:pt x="1543" y="1120"/>
                    </a:lnTo>
                    <a:lnTo>
                      <a:pt x="1530" y="1129"/>
                    </a:lnTo>
                    <a:lnTo>
                      <a:pt x="1516" y="1139"/>
                    </a:lnTo>
                    <a:lnTo>
                      <a:pt x="1486" y="1154"/>
                    </a:lnTo>
                    <a:lnTo>
                      <a:pt x="1457" y="1167"/>
                    </a:lnTo>
                    <a:lnTo>
                      <a:pt x="1427" y="1177"/>
                    </a:lnTo>
                    <a:lnTo>
                      <a:pt x="1398" y="1186"/>
                    </a:lnTo>
                    <a:lnTo>
                      <a:pt x="1368" y="1193"/>
                    </a:lnTo>
                    <a:lnTo>
                      <a:pt x="1339" y="1198"/>
                    </a:lnTo>
                    <a:lnTo>
                      <a:pt x="1309" y="1201"/>
                    </a:lnTo>
                    <a:lnTo>
                      <a:pt x="1279" y="1202"/>
                    </a:lnTo>
                    <a:lnTo>
                      <a:pt x="1142" y="1202"/>
                    </a:lnTo>
                    <a:lnTo>
                      <a:pt x="1121" y="1203"/>
                    </a:lnTo>
                    <a:lnTo>
                      <a:pt x="1101" y="1203"/>
                    </a:lnTo>
                    <a:lnTo>
                      <a:pt x="1092" y="1202"/>
                    </a:lnTo>
                    <a:lnTo>
                      <a:pt x="1083" y="1201"/>
                    </a:lnTo>
                    <a:lnTo>
                      <a:pt x="1076" y="1198"/>
                    </a:lnTo>
                    <a:lnTo>
                      <a:pt x="1068" y="1196"/>
                    </a:lnTo>
                    <a:lnTo>
                      <a:pt x="1060" y="1193"/>
                    </a:lnTo>
                    <a:lnTo>
                      <a:pt x="1053" y="1189"/>
                    </a:lnTo>
                    <a:lnTo>
                      <a:pt x="1048" y="1185"/>
                    </a:lnTo>
                    <a:lnTo>
                      <a:pt x="1041" y="1181"/>
                    </a:lnTo>
                    <a:lnTo>
                      <a:pt x="1037" y="1176"/>
                    </a:lnTo>
                    <a:lnTo>
                      <a:pt x="1031" y="1170"/>
                    </a:lnTo>
                    <a:lnTo>
                      <a:pt x="1027" y="1165"/>
                    </a:lnTo>
                    <a:lnTo>
                      <a:pt x="1022" y="1158"/>
                    </a:lnTo>
                    <a:lnTo>
                      <a:pt x="1019" y="1152"/>
                    </a:lnTo>
                    <a:lnTo>
                      <a:pt x="1016" y="1144"/>
                    </a:lnTo>
                    <a:lnTo>
                      <a:pt x="1013" y="1136"/>
                    </a:lnTo>
                    <a:lnTo>
                      <a:pt x="1011" y="1128"/>
                    </a:lnTo>
                    <a:lnTo>
                      <a:pt x="1008" y="1109"/>
                    </a:lnTo>
                    <a:lnTo>
                      <a:pt x="1007" y="1089"/>
                    </a:lnTo>
                    <a:lnTo>
                      <a:pt x="1008" y="1067"/>
                    </a:lnTo>
                    <a:lnTo>
                      <a:pt x="1010" y="1044"/>
                    </a:lnTo>
                    <a:lnTo>
                      <a:pt x="1014" y="1018"/>
                    </a:lnTo>
                    <a:lnTo>
                      <a:pt x="1021" y="989"/>
                    </a:lnTo>
                    <a:lnTo>
                      <a:pt x="1119" y="477"/>
                    </a:lnTo>
                    <a:lnTo>
                      <a:pt x="1062" y="477"/>
                    </a:lnTo>
                    <a:lnTo>
                      <a:pt x="1054" y="517"/>
                    </a:lnTo>
                    <a:lnTo>
                      <a:pt x="1047" y="553"/>
                    </a:lnTo>
                    <a:lnTo>
                      <a:pt x="1038" y="590"/>
                    </a:lnTo>
                    <a:lnTo>
                      <a:pt x="1029" y="626"/>
                    </a:lnTo>
                    <a:lnTo>
                      <a:pt x="1020" y="659"/>
                    </a:lnTo>
                    <a:lnTo>
                      <a:pt x="1010" y="692"/>
                    </a:lnTo>
                    <a:lnTo>
                      <a:pt x="1000" y="723"/>
                    </a:lnTo>
                    <a:lnTo>
                      <a:pt x="990" y="752"/>
                    </a:lnTo>
                    <a:lnTo>
                      <a:pt x="979" y="781"/>
                    </a:lnTo>
                    <a:lnTo>
                      <a:pt x="968" y="807"/>
                    </a:lnTo>
                    <a:lnTo>
                      <a:pt x="957" y="833"/>
                    </a:lnTo>
                    <a:lnTo>
                      <a:pt x="944" y="856"/>
                    </a:lnTo>
                    <a:lnTo>
                      <a:pt x="932" y="880"/>
                    </a:lnTo>
                    <a:lnTo>
                      <a:pt x="919" y="901"/>
                    </a:lnTo>
                    <a:lnTo>
                      <a:pt x="907" y="921"/>
                    </a:lnTo>
                    <a:lnTo>
                      <a:pt x="893" y="939"/>
                    </a:lnTo>
                    <a:lnTo>
                      <a:pt x="880" y="957"/>
                    </a:lnTo>
                    <a:lnTo>
                      <a:pt x="865" y="974"/>
                    </a:lnTo>
                    <a:lnTo>
                      <a:pt x="850" y="991"/>
                    </a:lnTo>
                    <a:lnTo>
                      <a:pt x="833" y="1009"/>
                    </a:lnTo>
                    <a:lnTo>
                      <a:pt x="815" y="1025"/>
                    </a:lnTo>
                    <a:lnTo>
                      <a:pt x="798" y="1041"/>
                    </a:lnTo>
                    <a:lnTo>
                      <a:pt x="778" y="1057"/>
                    </a:lnTo>
                    <a:lnTo>
                      <a:pt x="757" y="1072"/>
                    </a:lnTo>
                    <a:lnTo>
                      <a:pt x="735" y="1087"/>
                    </a:lnTo>
                    <a:lnTo>
                      <a:pt x="712" y="1101"/>
                    </a:lnTo>
                    <a:lnTo>
                      <a:pt x="689" y="1116"/>
                    </a:lnTo>
                    <a:lnTo>
                      <a:pt x="663" y="1130"/>
                    </a:lnTo>
                    <a:lnTo>
                      <a:pt x="638" y="1144"/>
                    </a:lnTo>
                    <a:lnTo>
                      <a:pt x="611" y="1157"/>
                    </a:lnTo>
                    <a:lnTo>
                      <a:pt x="583" y="1170"/>
                    </a:lnTo>
                    <a:lnTo>
                      <a:pt x="553" y="1183"/>
                    </a:lnTo>
                    <a:lnTo>
                      <a:pt x="539" y="1187"/>
                    </a:lnTo>
                    <a:lnTo>
                      <a:pt x="528" y="1189"/>
                    </a:lnTo>
                    <a:lnTo>
                      <a:pt x="523" y="1189"/>
                    </a:lnTo>
                    <a:lnTo>
                      <a:pt x="520" y="1187"/>
                    </a:lnTo>
                    <a:lnTo>
                      <a:pt x="518" y="1186"/>
                    </a:lnTo>
                    <a:lnTo>
                      <a:pt x="516" y="1183"/>
                    </a:lnTo>
                    <a:lnTo>
                      <a:pt x="515" y="1179"/>
                    </a:lnTo>
                    <a:lnTo>
                      <a:pt x="515" y="1176"/>
                    </a:lnTo>
                    <a:lnTo>
                      <a:pt x="516" y="1172"/>
                    </a:lnTo>
                    <a:lnTo>
                      <a:pt x="519" y="1167"/>
                    </a:lnTo>
                    <a:lnTo>
                      <a:pt x="525" y="1157"/>
                    </a:lnTo>
                    <a:lnTo>
                      <a:pt x="535" y="1146"/>
                    </a:lnTo>
                    <a:lnTo>
                      <a:pt x="564" y="1117"/>
                    </a:lnTo>
                    <a:lnTo>
                      <a:pt x="592" y="1087"/>
                    </a:lnTo>
                    <a:lnTo>
                      <a:pt x="618" y="1056"/>
                    </a:lnTo>
                    <a:lnTo>
                      <a:pt x="643" y="1022"/>
                    </a:lnTo>
                    <a:lnTo>
                      <a:pt x="667" y="987"/>
                    </a:lnTo>
                    <a:lnTo>
                      <a:pt x="689" y="949"/>
                    </a:lnTo>
                    <a:lnTo>
                      <a:pt x="709" y="910"/>
                    </a:lnTo>
                    <a:lnTo>
                      <a:pt x="729" y="869"/>
                    </a:lnTo>
                    <a:lnTo>
                      <a:pt x="747" y="826"/>
                    </a:lnTo>
                    <a:lnTo>
                      <a:pt x="764" y="782"/>
                    </a:lnTo>
                    <a:lnTo>
                      <a:pt x="780" y="736"/>
                    </a:lnTo>
                    <a:lnTo>
                      <a:pt x="794" y="687"/>
                    </a:lnTo>
                    <a:lnTo>
                      <a:pt x="807" y="638"/>
                    </a:lnTo>
                    <a:lnTo>
                      <a:pt x="819" y="586"/>
                    </a:lnTo>
                    <a:lnTo>
                      <a:pt x="829" y="532"/>
                    </a:lnTo>
                    <a:lnTo>
                      <a:pt x="838" y="477"/>
                    </a:lnTo>
                    <a:lnTo>
                      <a:pt x="763" y="477"/>
                    </a:lnTo>
                    <a:lnTo>
                      <a:pt x="727" y="480"/>
                    </a:lnTo>
                    <a:lnTo>
                      <a:pt x="694" y="483"/>
                    </a:lnTo>
                    <a:lnTo>
                      <a:pt x="667" y="487"/>
                    </a:lnTo>
                    <a:lnTo>
                      <a:pt x="642" y="490"/>
                    </a:lnTo>
                    <a:lnTo>
                      <a:pt x="639" y="491"/>
                    </a:lnTo>
                    <a:lnTo>
                      <a:pt x="635" y="491"/>
                    </a:lnTo>
                    <a:lnTo>
                      <a:pt x="632" y="491"/>
                    </a:lnTo>
                    <a:lnTo>
                      <a:pt x="628" y="491"/>
                    </a:lnTo>
                    <a:lnTo>
                      <a:pt x="620" y="489"/>
                    </a:lnTo>
                    <a:lnTo>
                      <a:pt x="612" y="483"/>
                    </a:lnTo>
                    <a:lnTo>
                      <a:pt x="603" y="471"/>
                    </a:lnTo>
                    <a:lnTo>
                      <a:pt x="595" y="459"/>
                    </a:lnTo>
                    <a:lnTo>
                      <a:pt x="589" y="445"/>
                    </a:lnTo>
                    <a:lnTo>
                      <a:pt x="584" y="433"/>
                    </a:lnTo>
                    <a:lnTo>
                      <a:pt x="584" y="429"/>
                    </a:lnTo>
                    <a:lnTo>
                      <a:pt x="585" y="425"/>
                    </a:lnTo>
                    <a:lnTo>
                      <a:pt x="586" y="422"/>
                    </a:lnTo>
                    <a:lnTo>
                      <a:pt x="589" y="420"/>
                    </a:lnTo>
                    <a:lnTo>
                      <a:pt x="592" y="418"/>
                    </a:lnTo>
                    <a:lnTo>
                      <a:pt x="595" y="415"/>
                    </a:lnTo>
                    <a:lnTo>
                      <a:pt x="601" y="415"/>
                    </a:lnTo>
                    <a:lnTo>
                      <a:pt x="607" y="414"/>
                    </a:lnTo>
                    <a:lnTo>
                      <a:pt x="618" y="418"/>
                    </a:lnTo>
                    <a:lnTo>
                      <a:pt x="632" y="420"/>
                    </a:lnTo>
                    <a:lnTo>
                      <a:pt x="650" y="422"/>
                    </a:lnTo>
                    <a:lnTo>
                      <a:pt x="672" y="424"/>
                    </a:lnTo>
                    <a:lnTo>
                      <a:pt x="698" y="425"/>
                    </a:lnTo>
                    <a:lnTo>
                      <a:pt x="728" y="426"/>
                    </a:lnTo>
                    <a:lnTo>
                      <a:pt x="761" y="426"/>
                    </a:lnTo>
                    <a:lnTo>
                      <a:pt x="798" y="426"/>
                    </a:lnTo>
                    <a:lnTo>
                      <a:pt x="1390" y="426"/>
                    </a:lnTo>
                    <a:lnTo>
                      <a:pt x="1413" y="397"/>
                    </a:lnTo>
                    <a:lnTo>
                      <a:pt x="1436" y="372"/>
                    </a:lnTo>
                    <a:lnTo>
                      <a:pt x="1455" y="350"/>
                    </a:lnTo>
                    <a:lnTo>
                      <a:pt x="1472" y="332"/>
                    </a:lnTo>
                    <a:lnTo>
                      <a:pt x="1488" y="317"/>
                    </a:lnTo>
                    <a:lnTo>
                      <a:pt x="1501" y="306"/>
                    </a:lnTo>
                    <a:lnTo>
                      <a:pt x="1507" y="303"/>
                    </a:lnTo>
                    <a:lnTo>
                      <a:pt x="1512" y="299"/>
                    </a:lnTo>
                    <a:lnTo>
                      <a:pt x="1517" y="297"/>
                    </a:lnTo>
                    <a:lnTo>
                      <a:pt x="1521" y="296"/>
                    </a:lnTo>
                    <a:lnTo>
                      <a:pt x="1531" y="299"/>
                    </a:lnTo>
                    <a:lnTo>
                      <a:pt x="1540" y="304"/>
                    </a:lnTo>
                    <a:lnTo>
                      <a:pt x="1550" y="308"/>
                    </a:lnTo>
                    <a:lnTo>
                      <a:pt x="1560" y="314"/>
                    </a:lnTo>
                    <a:lnTo>
                      <a:pt x="1580" y="327"/>
                    </a:lnTo>
                    <a:lnTo>
                      <a:pt x="1601" y="343"/>
                    </a:lnTo>
                    <a:lnTo>
                      <a:pt x="1622" y="362"/>
                    </a:lnTo>
                    <a:lnTo>
                      <a:pt x="1644" y="383"/>
                    </a:lnTo>
                    <a:lnTo>
                      <a:pt x="1666" y="406"/>
                    </a:lnTo>
                    <a:lnTo>
                      <a:pt x="1688" y="433"/>
                    </a:lnTo>
                    <a:lnTo>
                      <a:pt x="1695" y="442"/>
                    </a:lnTo>
                    <a:lnTo>
                      <a:pt x="1697" y="451"/>
                    </a:lnTo>
                    <a:lnTo>
                      <a:pt x="1698" y="454"/>
                    </a:lnTo>
                    <a:lnTo>
                      <a:pt x="1698" y="458"/>
                    </a:lnTo>
                    <a:lnTo>
                      <a:pt x="1697" y="461"/>
                    </a:lnTo>
                    <a:lnTo>
                      <a:pt x="1695" y="464"/>
                    </a:lnTo>
                    <a:lnTo>
                      <a:pt x="1691" y="469"/>
                    </a:lnTo>
                    <a:lnTo>
                      <a:pt x="1689" y="473"/>
                    </a:lnTo>
                    <a:lnTo>
                      <a:pt x="1685" y="475"/>
                    </a:lnTo>
                    <a:lnTo>
                      <a:pt x="1681" y="479"/>
                    </a:lnTo>
                    <a:lnTo>
                      <a:pt x="1677" y="481"/>
                    </a:lnTo>
                    <a:lnTo>
                      <a:pt x="1671" y="482"/>
                    </a:lnTo>
                    <a:lnTo>
                      <a:pt x="1666" y="483"/>
                    </a:lnTo>
                    <a:lnTo>
                      <a:pt x="1660" y="483"/>
                    </a:lnTo>
                    <a:lnTo>
                      <a:pt x="1639" y="482"/>
                    </a:lnTo>
                    <a:lnTo>
                      <a:pt x="1615" y="481"/>
                    </a:lnTo>
                    <a:lnTo>
                      <a:pt x="1586" y="480"/>
                    </a:lnTo>
                    <a:lnTo>
                      <a:pt x="1554" y="479"/>
                    </a:lnTo>
                    <a:lnTo>
                      <a:pt x="1516" y="478"/>
                    </a:lnTo>
                    <a:lnTo>
                      <a:pt x="1475" y="478"/>
                    </a:lnTo>
                    <a:lnTo>
                      <a:pt x="1430" y="477"/>
                    </a:lnTo>
                    <a:lnTo>
                      <a:pt x="1380" y="4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
              <p:cNvSpPr>
                <a:spLocks noEditPoints="1"/>
              </p:cNvSpPr>
              <p:nvPr/>
            </p:nvSpPr>
            <p:spPr bwMode="auto">
              <a:xfrm>
                <a:off x="6118225" y="2632075"/>
                <a:ext cx="338137" cy="328613"/>
              </a:xfrm>
              <a:custGeom>
                <a:avLst/>
                <a:gdLst>
                  <a:gd name="T0" fmla="*/ 414 w 1708"/>
                  <a:gd name="T1" fmla="*/ 930 h 1657"/>
                  <a:gd name="T2" fmla="*/ 1066 w 1708"/>
                  <a:gd name="T3" fmla="*/ 1262 h 1657"/>
                  <a:gd name="T4" fmla="*/ 1157 w 1708"/>
                  <a:gd name="T5" fmla="*/ 1184 h 1657"/>
                  <a:gd name="T6" fmla="*/ 1065 w 1708"/>
                  <a:gd name="T7" fmla="*/ 898 h 1657"/>
                  <a:gd name="T8" fmla="*/ 194 w 1708"/>
                  <a:gd name="T9" fmla="*/ 836 h 1657"/>
                  <a:gd name="T10" fmla="*/ 221 w 1708"/>
                  <a:gd name="T11" fmla="*/ 761 h 1657"/>
                  <a:gd name="T12" fmla="*/ 372 w 1708"/>
                  <a:gd name="T13" fmla="*/ 791 h 1657"/>
                  <a:gd name="T14" fmla="*/ 619 w 1708"/>
                  <a:gd name="T15" fmla="*/ 773 h 1657"/>
                  <a:gd name="T16" fmla="*/ 796 w 1708"/>
                  <a:gd name="T17" fmla="*/ 849 h 1657"/>
                  <a:gd name="T18" fmla="*/ 801 w 1708"/>
                  <a:gd name="T19" fmla="*/ 920 h 1657"/>
                  <a:gd name="T20" fmla="*/ 752 w 1708"/>
                  <a:gd name="T21" fmla="*/ 983 h 1657"/>
                  <a:gd name="T22" fmla="*/ 688 w 1708"/>
                  <a:gd name="T23" fmla="*/ 1390 h 1657"/>
                  <a:gd name="T24" fmla="*/ 556 w 1708"/>
                  <a:gd name="T25" fmla="*/ 1456 h 1657"/>
                  <a:gd name="T26" fmla="*/ 444 w 1708"/>
                  <a:gd name="T27" fmla="*/ 1455 h 1657"/>
                  <a:gd name="T28" fmla="*/ 325 w 1708"/>
                  <a:gd name="T29" fmla="*/ 1392 h 1657"/>
                  <a:gd name="T30" fmla="*/ 280 w 1708"/>
                  <a:gd name="T31" fmla="*/ 1484 h 1657"/>
                  <a:gd name="T32" fmla="*/ 160 w 1708"/>
                  <a:gd name="T33" fmla="*/ 1510 h 1657"/>
                  <a:gd name="T34" fmla="*/ 70 w 1708"/>
                  <a:gd name="T35" fmla="*/ 1500 h 1657"/>
                  <a:gd name="T36" fmla="*/ 103 w 1708"/>
                  <a:gd name="T37" fmla="*/ 1343 h 1657"/>
                  <a:gd name="T38" fmla="*/ 665 w 1708"/>
                  <a:gd name="T39" fmla="*/ 636 h 1657"/>
                  <a:gd name="T40" fmla="*/ 550 w 1708"/>
                  <a:gd name="T41" fmla="*/ 587 h 1657"/>
                  <a:gd name="T42" fmla="*/ 250 w 1708"/>
                  <a:gd name="T43" fmla="*/ 743 h 1657"/>
                  <a:gd name="T44" fmla="*/ 16 w 1708"/>
                  <a:gd name="T45" fmla="*/ 817 h 1657"/>
                  <a:gd name="T46" fmla="*/ 41 w 1708"/>
                  <a:gd name="T47" fmla="*/ 772 h 1657"/>
                  <a:gd name="T48" fmla="*/ 542 w 1708"/>
                  <a:gd name="T49" fmla="*/ 365 h 1657"/>
                  <a:gd name="T50" fmla="*/ 718 w 1708"/>
                  <a:gd name="T51" fmla="*/ 129 h 1657"/>
                  <a:gd name="T52" fmla="*/ 795 w 1708"/>
                  <a:gd name="T53" fmla="*/ 2 h 1657"/>
                  <a:gd name="T54" fmla="*/ 1014 w 1708"/>
                  <a:gd name="T55" fmla="*/ 51 h 1657"/>
                  <a:gd name="T56" fmla="*/ 1116 w 1708"/>
                  <a:gd name="T57" fmla="*/ 111 h 1657"/>
                  <a:gd name="T58" fmla="*/ 1050 w 1708"/>
                  <a:gd name="T59" fmla="*/ 154 h 1657"/>
                  <a:gd name="T60" fmla="*/ 1230 w 1708"/>
                  <a:gd name="T61" fmla="*/ 353 h 1657"/>
                  <a:gd name="T62" fmla="*/ 1569 w 1708"/>
                  <a:gd name="T63" fmla="*/ 497 h 1657"/>
                  <a:gd name="T64" fmla="*/ 1708 w 1708"/>
                  <a:gd name="T65" fmla="*/ 540 h 1657"/>
                  <a:gd name="T66" fmla="*/ 1566 w 1708"/>
                  <a:gd name="T67" fmla="*/ 645 h 1657"/>
                  <a:gd name="T68" fmla="*/ 1442 w 1708"/>
                  <a:gd name="T69" fmla="*/ 770 h 1657"/>
                  <a:gd name="T70" fmla="*/ 1513 w 1708"/>
                  <a:gd name="T71" fmla="*/ 850 h 1657"/>
                  <a:gd name="T72" fmla="*/ 1481 w 1708"/>
                  <a:gd name="T73" fmla="*/ 898 h 1657"/>
                  <a:gd name="T74" fmla="*/ 1375 w 1708"/>
                  <a:gd name="T75" fmla="*/ 1286 h 1657"/>
                  <a:gd name="T76" fmla="*/ 1259 w 1708"/>
                  <a:gd name="T77" fmla="*/ 1426 h 1657"/>
                  <a:gd name="T78" fmla="*/ 1055 w 1708"/>
                  <a:gd name="T79" fmla="*/ 1462 h 1657"/>
                  <a:gd name="T80" fmla="*/ 1031 w 1708"/>
                  <a:gd name="T81" fmla="*/ 1408 h 1657"/>
                  <a:gd name="T82" fmla="*/ 929 w 1708"/>
                  <a:gd name="T83" fmla="*/ 1586 h 1657"/>
                  <a:gd name="T84" fmla="*/ 879 w 1708"/>
                  <a:gd name="T85" fmla="*/ 1634 h 1657"/>
                  <a:gd name="T86" fmla="*/ 735 w 1708"/>
                  <a:gd name="T87" fmla="*/ 1657 h 1657"/>
                  <a:gd name="T88" fmla="*/ 689 w 1708"/>
                  <a:gd name="T89" fmla="*/ 1627 h 1657"/>
                  <a:gd name="T90" fmla="*/ 756 w 1708"/>
                  <a:gd name="T91" fmla="*/ 1306 h 1657"/>
                  <a:gd name="T92" fmla="*/ 852 w 1708"/>
                  <a:gd name="T93" fmla="*/ 768 h 1657"/>
                  <a:gd name="T94" fmla="*/ 877 w 1708"/>
                  <a:gd name="T95" fmla="*/ 725 h 1657"/>
                  <a:gd name="T96" fmla="*/ 1078 w 1708"/>
                  <a:gd name="T97" fmla="*/ 774 h 1657"/>
                  <a:gd name="T98" fmla="*/ 1210 w 1708"/>
                  <a:gd name="T99" fmla="*/ 797 h 1657"/>
                  <a:gd name="T100" fmla="*/ 1244 w 1708"/>
                  <a:gd name="T101" fmla="*/ 670 h 1657"/>
                  <a:gd name="T102" fmla="*/ 1035 w 1708"/>
                  <a:gd name="T103" fmla="*/ 365 h 1657"/>
                  <a:gd name="T104" fmla="*/ 683 w 1708"/>
                  <a:gd name="T105" fmla="*/ 493 h 1657"/>
                  <a:gd name="T106" fmla="*/ 756 w 1708"/>
                  <a:gd name="T107" fmla="*/ 580 h 1657"/>
                  <a:gd name="T108" fmla="*/ 1002 w 1708"/>
                  <a:gd name="T109" fmla="*/ 455 h 1657"/>
                  <a:gd name="T110" fmla="*/ 1127 w 1708"/>
                  <a:gd name="T111" fmla="*/ 558 h 1657"/>
                  <a:gd name="T112" fmla="*/ 1142 w 1708"/>
                  <a:gd name="T113" fmla="*/ 631 h 1657"/>
                  <a:gd name="T114" fmla="*/ 833 w 1708"/>
                  <a:gd name="T115" fmla="*/ 63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08" h="1657">
                    <a:moveTo>
                      <a:pt x="539" y="891"/>
                    </a:moveTo>
                    <a:lnTo>
                      <a:pt x="447" y="891"/>
                    </a:lnTo>
                    <a:lnTo>
                      <a:pt x="440" y="891"/>
                    </a:lnTo>
                    <a:lnTo>
                      <a:pt x="439" y="894"/>
                    </a:lnTo>
                    <a:lnTo>
                      <a:pt x="437" y="898"/>
                    </a:lnTo>
                    <a:lnTo>
                      <a:pt x="435" y="900"/>
                    </a:lnTo>
                    <a:lnTo>
                      <a:pt x="432" y="903"/>
                    </a:lnTo>
                    <a:lnTo>
                      <a:pt x="424" y="913"/>
                    </a:lnTo>
                    <a:lnTo>
                      <a:pt x="418" y="922"/>
                    </a:lnTo>
                    <a:lnTo>
                      <a:pt x="414" y="930"/>
                    </a:lnTo>
                    <a:lnTo>
                      <a:pt x="412" y="937"/>
                    </a:lnTo>
                    <a:lnTo>
                      <a:pt x="346" y="1281"/>
                    </a:lnTo>
                    <a:lnTo>
                      <a:pt x="465" y="1281"/>
                    </a:lnTo>
                    <a:lnTo>
                      <a:pt x="539" y="891"/>
                    </a:lnTo>
                    <a:close/>
                    <a:moveTo>
                      <a:pt x="1065" y="898"/>
                    </a:moveTo>
                    <a:lnTo>
                      <a:pt x="996" y="1261"/>
                    </a:lnTo>
                    <a:lnTo>
                      <a:pt x="1015" y="1262"/>
                    </a:lnTo>
                    <a:lnTo>
                      <a:pt x="1034" y="1263"/>
                    </a:lnTo>
                    <a:lnTo>
                      <a:pt x="1051" y="1263"/>
                    </a:lnTo>
                    <a:lnTo>
                      <a:pt x="1066" y="1262"/>
                    </a:lnTo>
                    <a:lnTo>
                      <a:pt x="1082" y="1259"/>
                    </a:lnTo>
                    <a:lnTo>
                      <a:pt x="1095" y="1255"/>
                    </a:lnTo>
                    <a:lnTo>
                      <a:pt x="1106" y="1250"/>
                    </a:lnTo>
                    <a:lnTo>
                      <a:pt x="1117" y="1244"/>
                    </a:lnTo>
                    <a:lnTo>
                      <a:pt x="1127" y="1237"/>
                    </a:lnTo>
                    <a:lnTo>
                      <a:pt x="1136" y="1228"/>
                    </a:lnTo>
                    <a:lnTo>
                      <a:pt x="1143" y="1220"/>
                    </a:lnTo>
                    <a:lnTo>
                      <a:pt x="1150" y="1208"/>
                    </a:lnTo>
                    <a:lnTo>
                      <a:pt x="1154" y="1197"/>
                    </a:lnTo>
                    <a:lnTo>
                      <a:pt x="1157" y="1184"/>
                    </a:lnTo>
                    <a:lnTo>
                      <a:pt x="1160" y="1169"/>
                    </a:lnTo>
                    <a:lnTo>
                      <a:pt x="1161" y="1155"/>
                    </a:lnTo>
                    <a:lnTo>
                      <a:pt x="1221" y="844"/>
                    </a:lnTo>
                    <a:lnTo>
                      <a:pt x="1102" y="844"/>
                    </a:lnTo>
                    <a:lnTo>
                      <a:pt x="1087" y="860"/>
                    </a:lnTo>
                    <a:lnTo>
                      <a:pt x="1076" y="874"/>
                    </a:lnTo>
                    <a:lnTo>
                      <a:pt x="1072" y="881"/>
                    </a:lnTo>
                    <a:lnTo>
                      <a:pt x="1070" y="887"/>
                    </a:lnTo>
                    <a:lnTo>
                      <a:pt x="1067" y="892"/>
                    </a:lnTo>
                    <a:lnTo>
                      <a:pt x="1065" y="898"/>
                    </a:lnTo>
                    <a:close/>
                    <a:moveTo>
                      <a:pt x="157" y="1095"/>
                    </a:moveTo>
                    <a:lnTo>
                      <a:pt x="161" y="1071"/>
                    </a:lnTo>
                    <a:lnTo>
                      <a:pt x="166" y="1045"/>
                    </a:lnTo>
                    <a:lnTo>
                      <a:pt x="170" y="1015"/>
                    </a:lnTo>
                    <a:lnTo>
                      <a:pt x="175" y="983"/>
                    </a:lnTo>
                    <a:lnTo>
                      <a:pt x="180" y="949"/>
                    </a:lnTo>
                    <a:lnTo>
                      <a:pt x="185" y="912"/>
                    </a:lnTo>
                    <a:lnTo>
                      <a:pt x="189" y="873"/>
                    </a:lnTo>
                    <a:lnTo>
                      <a:pt x="195" y="831"/>
                    </a:lnTo>
                    <a:lnTo>
                      <a:pt x="194" y="836"/>
                    </a:lnTo>
                    <a:lnTo>
                      <a:pt x="194" y="834"/>
                    </a:lnTo>
                    <a:lnTo>
                      <a:pt x="196" y="824"/>
                    </a:lnTo>
                    <a:lnTo>
                      <a:pt x="199" y="805"/>
                    </a:lnTo>
                    <a:lnTo>
                      <a:pt x="201" y="791"/>
                    </a:lnTo>
                    <a:lnTo>
                      <a:pt x="205" y="780"/>
                    </a:lnTo>
                    <a:lnTo>
                      <a:pt x="207" y="775"/>
                    </a:lnTo>
                    <a:lnTo>
                      <a:pt x="210" y="771"/>
                    </a:lnTo>
                    <a:lnTo>
                      <a:pt x="214" y="766"/>
                    </a:lnTo>
                    <a:lnTo>
                      <a:pt x="217" y="763"/>
                    </a:lnTo>
                    <a:lnTo>
                      <a:pt x="221" y="761"/>
                    </a:lnTo>
                    <a:lnTo>
                      <a:pt x="226" y="758"/>
                    </a:lnTo>
                    <a:lnTo>
                      <a:pt x="230" y="757"/>
                    </a:lnTo>
                    <a:lnTo>
                      <a:pt x="236" y="756"/>
                    </a:lnTo>
                    <a:lnTo>
                      <a:pt x="247" y="756"/>
                    </a:lnTo>
                    <a:lnTo>
                      <a:pt x="260" y="758"/>
                    </a:lnTo>
                    <a:lnTo>
                      <a:pt x="280" y="763"/>
                    </a:lnTo>
                    <a:lnTo>
                      <a:pt x="301" y="767"/>
                    </a:lnTo>
                    <a:lnTo>
                      <a:pt x="324" y="774"/>
                    </a:lnTo>
                    <a:lnTo>
                      <a:pt x="347" y="782"/>
                    </a:lnTo>
                    <a:lnTo>
                      <a:pt x="372" y="791"/>
                    </a:lnTo>
                    <a:lnTo>
                      <a:pt x="397" y="801"/>
                    </a:lnTo>
                    <a:lnTo>
                      <a:pt x="425" y="812"/>
                    </a:lnTo>
                    <a:lnTo>
                      <a:pt x="453" y="824"/>
                    </a:lnTo>
                    <a:lnTo>
                      <a:pt x="458" y="831"/>
                    </a:lnTo>
                    <a:lnTo>
                      <a:pt x="464" y="837"/>
                    </a:lnTo>
                    <a:lnTo>
                      <a:pt x="549" y="837"/>
                    </a:lnTo>
                    <a:lnTo>
                      <a:pt x="557" y="830"/>
                    </a:lnTo>
                    <a:lnTo>
                      <a:pt x="566" y="817"/>
                    </a:lnTo>
                    <a:lnTo>
                      <a:pt x="595" y="792"/>
                    </a:lnTo>
                    <a:lnTo>
                      <a:pt x="619" y="773"/>
                    </a:lnTo>
                    <a:lnTo>
                      <a:pt x="629" y="767"/>
                    </a:lnTo>
                    <a:lnTo>
                      <a:pt x="637" y="762"/>
                    </a:lnTo>
                    <a:lnTo>
                      <a:pt x="644" y="760"/>
                    </a:lnTo>
                    <a:lnTo>
                      <a:pt x="651" y="758"/>
                    </a:lnTo>
                    <a:lnTo>
                      <a:pt x="681" y="772"/>
                    </a:lnTo>
                    <a:lnTo>
                      <a:pt x="709" y="786"/>
                    </a:lnTo>
                    <a:lnTo>
                      <a:pt x="735" y="801"/>
                    </a:lnTo>
                    <a:lnTo>
                      <a:pt x="757" y="816"/>
                    </a:lnTo>
                    <a:lnTo>
                      <a:pt x="778" y="832"/>
                    </a:lnTo>
                    <a:lnTo>
                      <a:pt x="796" y="849"/>
                    </a:lnTo>
                    <a:lnTo>
                      <a:pt x="804" y="858"/>
                    </a:lnTo>
                    <a:lnTo>
                      <a:pt x="812" y="866"/>
                    </a:lnTo>
                    <a:lnTo>
                      <a:pt x="817" y="875"/>
                    </a:lnTo>
                    <a:lnTo>
                      <a:pt x="824" y="884"/>
                    </a:lnTo>
                    <a:lnTo>
                      <a:pt x="824" y="891"/>
                    </a:lnTo>
                    <a:lnTo>
                      <a:pt x="822" y="897"/>
                    </a:lnTo>
                    <a:lnTo>
                      <a:pt x="818" y="903"/>
                    </a:lnTo>
                    <a:lnTo>
                      <a:pt x="814" y="909"/>
                    </a:lnTo>
                    <a:lnTo>
                      <a:pt x="808" y="914"/>
                    </a:lnTo>
                    <a:lnTo>
                      <a:pt x="801" y="920"/>
                    </a:lnTo>
                    <a:lnTo>
                      <a:pt x="792" y="925"/>
                    </a:lnTo>
                    <a:lnTo>
                      <a:pt x="782" y="930"/>
                    </a:lnTo>
                    <a:lnTo>
                      <a:pt x="776" y="936"/>
                    </a:lnTo>
                    <a:lnTo>
                      <a:pt x="772" y="941"/>
                    </a:lnTo>
                    <a:lnTo>
                      <a:pt x="767" y="947"/>
                    </a:lnTo>
                    <a:lnTo>
                      <a:pt x="763" y="953"/>
                    </a:lnTo>
                    <a:lnTo>
                      <a:pt x="759" y="960"/>
                    </a:lnTo>
                    <a:lnTo>
                      <a:pt x="756" y="968"/>
                    </a:lnTo>
                    <a:lnTo>
                      <a:pt x="754" y="976"/>
                    </a:lnTo>
                    <a:lnTo>
                      <a:pt x="752" y="983"/>
                    </a:lnTo>
                    <a:lnTo>
                      <a:pt x="731" y="1095"/>
                    </a:lnTo>
                    <a:lnTo>
                      <a:pt x="724" y="1132"/>
                    </a:lnTo>
                    <a:lnTo>
                      <a:pt x="718" y="1167"/>
                    </a:lnTo>
                    <a:lnTo>
                      <a:pt x="712" y="1204"/>
                    </a:lnTo>
                    <a:lnTo>
                      <a:pt x="706" y="1240"/>
                    </a:lnTo>
                    <a:lnTo>
                      <a:pt x="702" y="1274"/>
                    </a:lnTo>
                    <a:lnTo>
                      <a:pt x="697" y="1310"/>
                    </a:lnTo>
                    <a:lnTo>
                      <a:pt x="693" y="1344"/>
                    </a:lnTo>
                    <a:lnTo>
                      <a:pt x="689" y="1380"/>
                    </a:lnTo>
                    <a:lnTo>
                      <a:pt x="688" y="1390"/>
                    </a:lnTo>
                    <a:lnTo>
                      <a:pt x="686" y="1400"/>
                    </a:lnTo>
                    <a:lnTo>
                      <a:pt x="682" y="1410"/>
                    </a:lnTo>
                    <a:lnTo>
                      <a:pt x="676" y="1418"/>
                    </a:lnTo>
                    <a:lnTo>
                      <a:pt x="668" y="1425"/>
                    </a:lnTo>
                    <a:lnTo>
                      <a:pt x="661" y="1430"/>
                    </a:lnTo>
                    <a:lnTo>
                      <a:pt x="651" y="1436"/>
                    </a:lnTo>
                    <a:lnTo>
                      <a:pt x="638" y="1439"/>
                    </a:lnTo>
                    <a:lnTo>
                      <a:pt x="605" y="1448"/>
                    </a:lnTo>
                    <a:lnTo>
                      <a:pt x="572" y="1453"/>
                    </a:lnTo>
                    <a:lnTo>
                      <a:pt x="556" y="1456"/>
                    </a:lnTo>
                    <a:lnTo>
                      <a:pt x="540" y="1458"/>
                    </a:lnTo>
                    <a:lnTo>
                      <a:pt x="525" y="1458"/>
                    </a:lnTo>
                    <a:lnTo>
                      <a:pt x="509" y="1459"/>
                    </a:lnTo>
                    <a:lnTo>
                      <a:pt x="489" y="1461"/>
                    </a:lnTo>
                    <a:lnTo>
                      <a:pt x="473" y="1461"/>
                    </a:lnTo>
                    <a:lnTo>
                      <a:pt x="465" y="1461"/>
                    </a:lnTo>
                    <a:lnTo>
                      <a:pt x="458" y="1460"/>
                    </a:lnTo>
                    <a:lnTo>
                      <a:pt x="453" y="1459"/>
                    </a:lnTo>
                    <a:lnTo>
                      <a:pt x="447" y="1457"/>
                    </a:lnTo>
                    <a:lnTo>
                      <a:pt x="444" y="1455"/>
                    </a:lnTo>
                    <a:lnTo>
                      <a:pt x="440" y="1452"/>
                    </a:lnTo>
                    <a:lnTo>
                      <a:pt x="437" y="1449"/>
                    </a:lnTo>
                    <a:lnTo>
                      <a:pt x="436" y="1445"/>
                    </a:lnTo>
                    <a:lnTo>
                      <a:pt x="435" y="1441"/>
                    </a:lnTo>
                    <a:lnTo>
                      <a:pt x="435" y="1437"/>
                    </a:lnTo>
                    <a:lnTo>
                      <a:pt x="436" y="1431"/>
                    </a:lnTo>
                    <a:lnTo>
                      <a:pt x="437" y="1426"/>
                    </a:lnTo>
                    <a:lnTo>
                      <a:pt x="456" y="1326"/>
                    </a:lnTo>
                    <a:lnTo>
                      <a:pt x="337" y="1326"/>
                    </a:lnTo>
                    <a:lnTo>
                      <a:pt x="325" y="1392"/>
                    </a:lnTo>
                    <a:lnTo>
                      <a:pt x="322" y="1414"/>
                    </a:lnTo>
                    <a:lnTo>
                      <a:pt x="316" y="1433"/>
                    </a:lnTo>
                    <a:lnTo>
                      <a:pt x="313" y="1442"/>
                    </a:lnTo>
                    <a:lnTo>
                      <a:pt x="309" y="1450"/>
                    </a:lnTo>
                    <a:lnTo>
                      <a:pt x="305" y="1457"/>
                    </a:lnTo>
                    <a:lnTo>
                      <a:pt x="301" y="1464"/>
                    </a:lnTo>
                    <a:lnTo>
                      <a:pt x="296" y="1469"/>
                    </a:lnTo>
                    <a:lnTo>
                      <a:pt x="291" y="1475"/>
                    </a:lnTo>
                    <a:lnTo>
                      <a:pt x="286" y="1479"/>
                    </a:lnTo>
                    <a:lnTo>
                      <a:pt x="280" y="1484"/>
                    </a:lnTo>
                    <a:lnTo>
                      <a:pt x="274" y="1486"/>
                    </a:lnTo>
                    <a:lnTo>
                      <a:pt x="267" y="1489"/>
                    </a:lnTo>
                    <a:lnTo>
                      <a:pt x="260" y="1490"/>
                    </a:lnTo>
                    <a:lnTo>
                      <a:pt x="253" y="1491"/>
                    </a:lnTo>
                    <a:lnTo>
                      <a:pt x="237" y="1496"/>
                    </a:lnTo>
                    <a:lnTo>
                      <a:pt x="221" y="1500"/>
                    </a:lnTo>
                    <a:lnTo>
                      <a:pt x="206" y="1504"/>
                    </a:lnTo>
                    <a:lnTo>
                      <a:pt x="190" y="1507"/>
                    </a:lnTo>
                    <a:lnTo>
                      <a:pt x="176" y="1509"/>
                    </a:lnTo>
                    <a:lnTo>
                      <a:pt x="160" y="1510"/>
                    </a:lnTo>
                    <a:lnTo>
                      <a:pt x="145" y="1511"/>
                    </a:lnTo>
                    <a:lnTo>
                      <a:pt x="130" y="1511"/>
                    </a:lnTo>
                    <a:lnTo>
                      <a:pt x="119" y="1514"/>
                    </a:lnTo>
                    <a:lnTo>
                      <a:pt x="108" y="1515"/>
                    </a:lnTo>
                    <a:lnTo>
                      <a:pt x="99" y="1515"/>
                    </a:lnTo>
                    <a:lnTo>
                      <a:pt x="91" y="1514"/>
                    </a:lnTo>
                    <a:lnTo>
                      <a:pt x="84" y="1511"/>
                    </a:lnTo>
                    <a:lnTo>
                      <a:pt x="78" y="1509"/>
                    </a:lnTo>
                    <a:lnTo>
                      <a:pt x="74" y="1505"/>
                    </a:lnTo>
                    <a:lnTo>
                      <a:pt x="70" y="1500"/>
                    </a:lnTo>
                    <a:lnTo>
                      <a:pt x="67" y="1495"/>
                    </a:lnTo>
                    <a:lnTo>
                      <a:pt x="66" y="1487"/>
                    </a:lnTo>
                    <a:lnTo>
                      <a:pt x="66" y="1479"/>
                    </a:lnTo>
                    <a:lnTo>
                      <a:pt x="67" y="1471"/>
                    </a:lnTo>
                    <a:lnTo>
                      <a:pt x="68" y="1461"/>
                    </a:lnTo>
                    <a:lnTo>
                      <a:pt x="71" y="1450"/>
                    </a:lnTo>
                    <a:lnTo>
                      <a:pt x="76" y="1439"/>
                    </a:lnTo>
                    <a:lnTo>
                      <a:pt x="80" y="1426"/>
                    </a:lnTo>
                    <a:lnTo>
                      <a:pt x="91" y="1384"/>
                    </a:lnTo>
                    <a:lnTo>
                      <a:pt x="103" y="1343"/>
                    </a:lnTo>
                    <a:lnTo>
                      <a:pt x="113" y="1302"/>
                    </a:lnTo>
                    <a:lnTo>
                      <a:pt x="123" y="1261"/>
                    </a:lnTo>
                    <a:lnTo>
                      <a:pt x="131" y="1220"/>
                    </a:lnTo>
                    <a:lnTo>
                      <a:pt x="140" y="1178"/>
                    </a:lnTo>
                    <a:lnTo>
                      <a:pt x="149" y="1137"/>
                    </a:lnTo>
                    <a:lnTo>
                      <a:pt x="157" y="1095"/>
                    </a:lnTo>
                    <a:close/>
                    <a:moveTo>
                      <a:pt x="773" y="633"/>
                    </a:moveTo>
                    <a:lnTo>
                      <a:pt x="714" y="633"/>
                    </a:lnTo>
                    <a:lnTo>
                      <a:pt x="689" y="634"/>
                    </a:lnTo>
                    <a:lnTo>
                      <a:pt x="665" y="636"/>
                    </a:lnTo>
                    <a:lnTo>
                      <a:pt x="639" y="640"/>
                    </a:lnTo>
                    <a:lnTo>
                      <a:pt x="612" y="646"/>
                    </a:lnTo>
                    <a:lnTo>
                      <a:pt x="605" y="645"/>
                    </a:lnTo>
                    <a:lnTo>
                      <a:pt x="598" y="643"/>
                    </a:lnTo>
                    <a:lnTo>
                      <a:pt x="590" y="638"/>
                    </a:lnTo>
                    <a:lnTo>
                      <a:pt x="582" y="633"/>
                    </a:lnTo>
                    <a:lnTo>
                      <a:pt x="574" y="620"/>
                    </a:lnTo>
                    <a:lnTo>
                      <a:pt x="567" y="608"/>
                    </a:lnTo>
                    <a:lnTo>
                      <a:pt x="559" y="597"/>
                    </a:lnTo>
                    <a:lnTo>
                      <a:pt x="550" y="587"/>
                    </a:lnTo>
                    <a:lnTo>
                      <a:pt x="523" y="605"/>
                    </a:lnTo>
                    <a:lnTo>
                      <a:pt x="494" y="621"/>
                    </a:lnTo>
                    <a:lnTo>
                      <a:pt x="465" y="639"/>
                    </a:lnTo>
                    <a:lnTo>
                      <a:pt x="435" y="655"/>
                    </a:lnTo>
                    <a:lnTo>
                      <a:pt x="406" y="672"/>
                    </a:lnTo>
                    <a:lnTo>
                      <a:pt x="375" y="686"/>
                    </a:lnTo>
                    <a:lnTo>
                      <a:pt x="345" y="702"/>
                    </a:lnTo>
                    <a:lnTo>
                      <a:pt x="314" y="715"/>
                    </a:lnTo>
                    <a:lnTo>
                      <a:pt x="283" y="729"/>
                    </a:lnTo>
                    <a:lnTo>
                      <a:pt x="250" y="743"/>
                    </a:lnTo>
                    <a:lnTo>
                      <a:pt x="219" y="755"/>
                    </a:lnTo>
                    <a:lnTo>
                      <a:pt x="186" y="767"/>
                    </a:lnTo>
                    <a:lnTo>
                      <a:pt x="154" y="780"/>
                    </a:lnTo>
                    <a:lnTo>
                      <a:pt x="120" y="791"/>
                    </a:lnTo>
                    <a:lnTo>
                      <a:pt x="87" y="801"/>
                    </a:lnTo>
                    <a:lnTo>
                      <a:pt x="54" y="811"/>
                    </a:lnTo>
                    <a:lnTo>
                      <a:pt x="41" y="814"/>
                    </a:lnTo>
                    <a:lnTo>
                      <a:pt x="31" y="816"/>
                    </a:lnTo>
                    <a:lnTo>
                      <a:pt x="23" y="817"/>
                    </a:lnTo>
                    <a:lnTo>
                      <a:pt x="16" y="817"/>
                    </a:lnTo>
                    <a:lnTo>
                      <a:pt x="9" y="817"/>
                    </a:lnTo>
                    <a:lnTo>
                      <a:pt x="5" y="816"/>
                    </a:lnTo>
                    <a:lnTo>
                      <a:pt x="3" y="814"/>
                    </a:lnTo>
                    <a:lnTo>
                      <a:pt x="0" y="811"/>
                    </a:lnTo>
                    <a:lnTo>
                      <a:pt x="0" y="807"/>
                    </a:lnTo>
                    <a:lnTo>
                      <a:pt x="1" y="804"/>
                    </a:lnTo>
                    <a:lnTo>
                      <a:pt x="5" y="800"/>
                    </a:lnTo>
                    <a:lnTo>
                      <a:pt x="8" y="795"/>
                    </a:lnTo>
                    <a:lnTo>
                      <a:pt x="21" y="784"/>
                    </a:lnTo>
                    <a:lnTo>
                      <a:pt x="41" y="772"/>
                    </a:lnTo>
                    <a:lnTo>
                      <a:pt x="108" y="728"/>
                    </a:lnTo>
                    <a:lnTo>
                      <a:pt x="173" y="684"/>
                    </a:lnTo>
                    <a:lnTo>
                      <a:pt x="234" y="639"/>
                    </a:lnTo>
                    <a:lnTo>
                      <a:pt x="293" y="595"/>
                    </a:lnTo>
                    <a:lnTo>
                      <a:pt x="348" y="549"/>
                    </a:lnTo>
                    <a:lnTo>
                      <a:pt x="400" y="503"/>
                    </a:lnTo>
                    <a:lnTo>
                      <a:pt x="450" y="458"/>
                    </a:lnTo>
                    <a:lnTo>
                      <a:pt x="497" y="412"/>
                    </a:lnTo>
                    <a:lnTo>
                      <a:pt x="519" y="389"/>
                    </a:lnTo>
                    <a:lnTo>
                      <a:pt x="542" y="365"/>
                    </a:lnTo>
                    <a:lnTo>
                      <a:pt x="563" y="342"/>
                    </a:lnTo>
                    <a:lnTo>
                      <a:pt x="583" y="318"/>
                    </a:lnTo>
                    <a:lnTo>
                      <a:pt x="602" y="295"/>
                    </a:lnTo>
                    <a:lnTo>
                      <a:pt x="621" y="272"/>
                    </a:lnTo>
                    <a:lnTo>
                      <a:pt x="638" y="248"/>
                    </a:lnTo>
                    <a:lnTo>
                      <a:pt x="656" y="224"/>
                    </a:lnTo>
                    <a:lnTo>
                      <a:pt x="673" y="200"/>
                    </a:lnTo>
                    <a:lnTo>
                      <a:pt x="688" y="177"/>
                    </a:lnTo>
                    <a:lnTo>
                      <a:pt x="704" y="152"/>
                    </a:lnTo>
                    <a:lnTo>
                      <a:pt x="718" y="129"/>
                    </a:lnTo>
                    <a:lnTo>
                      <a:pt x="732" y="105"/>
                    </a:lnTo>
                    <a:lnTo>
                      <a:pt x="745" y="80"/>
                    </a:lnTo>
                    <a:lnTo>
                      <a:pt x="757" y="56"/>
                    </a:lnTo>
                    <a:lnTo>
                      <a:pt x="769" y="32"/>
                    </a:lnTo>
                    <a:lnTo>
                      <a:pt x="774" y="21"/>
                    </a:lnTo>
                    <a:lnTo>
                      <a:pt x="779" y="13"/>
                    </a:lnTo>
                    <a:lnTo>
                      <a:pt x="783" y="9"/>
                    </a:lnTo>
                    <a:lnTo>
                      <a:pt x="786" y="7"/>
                    </a:lnTo>
                    <a:lnTo>
                      <a:pt x="791" y="4"/>
                    </a:lnTo>
                    <a:lnTo>
                      <a:pt x="795" y="2"/>
                    </a:lnTo>
                    <a:lnTo>
                      <a:pt x="804" y="0"/>
                    </a:lnTo>
                    <a:lnTo>
                      <a:pt x="815" y="0"/>
                    </a:lnTo>
                    <a:lnTo>
                      <a:pt x="827" y="1"/>
                    </a:lnTo>
                    <a:lnTo>
                      <a:pt x="841" y="5"/>
                    </a:lnTo>
                    <a:lnTo>
                      <a:pt x="864" y="9"/>
                    </a:lnTo>
                    <a:lnTo>
                      <a:pt x="889" y="14"/>
                    </a:lnTo>
                    <a:lnTo>
                      <a:pt x="917" y="22"/>
                    </a:lnTo>
                    <a:lnTo>
                      <a:pt x="947" y="30"/>
                    </a:lnTo>
                    <a:lnTo>
                      <a:pt x="980" y="40"/>
                    </a:lnTo>
                    <a:lnTo>
                      <a:pt x="1014" y="51"/>
                    </a:lnTo>
                    <a:lnTo>
                      <a:pt x="1051" y="63"/>
                    </a:lnTo>
                    <a:lnTo>
                      <a:pt x="1090" y="78"/>
                    </a:lnTo>
                    <a:lnTo>
                      <a:pt x="1097" y="81"/>
                    </a:lnTo>
                    <a:lnTo>
                      <a:pt x="1103" y="85"/>
                    </a:lnTo>
                    <a:lnTo>
                      <a:pt x="1108" y="89"/>
                    </a:lnTo>
                    <a:lnTo>
                      <a:pt x="1112" y="92"/>
                    </a:lnTo>
                    <a:lnTo>
                      <a:pt x="1115" y="97"/>
                    </a:lnTo>
                    <a:lnTo>
                      <a:pt x="1116" y="101"/>
                    </a:lnTo>
                    <a:lnTo>
                      <a:pt x="1117" y="106"/>
                    </a:lnTo>
                    <a:lnTo>
                      <a:pt x="1116" y="111"/>
                    </a:lnTo>
                    <a:lnTo>
                      <a:pt x="1115" y="117"/>
                    </a:lnTo>
                    <a:lnTo>
                      <a:pt x="1112" y="124"/>
                    </a:lnTo>
                    <a:lnTo>
                      <a:pt x="1107" y="129"/>
                    </a:lnTo>
                    <a:lnTo>
                      <a:pt x="1102" y="134"/>
                    </a:lnTo>
                    <a:lnTo>
                      <a:pt x="1096" y="139"/>
                    </a:lnTo>
                    <a:lnTo>
                      <a:pt x="1088" y="144"/>
                    </a:lnTo>
                    <a:lnTo>
                      <a:pt x="1080" y="147"/>
                    </a:lnTo>
                    <a:lnTo>
                      <a:pt x="1070" y="150"/>
                    </a:lnTo>
                    <a:lnTo>
                      <a:pt x="1060" y="151"/>
                    </a:lnTo>
                    <a:lnTo>
                      <a:pt x="1050" y="154"/>
                    </a:lnTo>
                    <a:lnTo>
                      <a:pt x="1038" y="158"/>
                    </a:lnTo>
                    <a:lnTo>
                      <a:pt x="1027" y="164"/>
                    </a:lnTo>
                    <a:lnTo>
                      <a:pt x="1058" y="200"/>
                    </a:lnTo>
                    <a:lnTo>
                      <a:pt x="1090" y="234"/>
                    </a:lnTo>
                    <a:lnTo>
                      <a:pt x="1123" y="267"/>
                    </a:lnTo>
                    <a:lnTo>
                      <a:pt x="1157" y="297"/>
                    </a:lnTo>
                    <a:lnTo>
                      <a:pt x="1175" y="312"/>
                    </a:lnTo>
                    <a:lnTo>
                      <a:pt x="1193" y="326"/>
                    </a:lnTo>
                    <a:lnTo>
                      <a:pt x="1211" y="340"/>
                    </a:lnTo>
                    <a:lnTo>
                      <a:pt x="1230" y="353"/>
                    </a:lnTo>
                    <a:lnTo>
                      <a:pt x="1248" y="365"/>
                    </a:lnTo>
                    <a:lnTo>
                      <a:pt x="1267" y="377"/>
                    </a:lnTo>
                    <a:lnTo>
                      <a:pt x="1287" y="389"/>
                    </a:lnTo>
                    <a:lnTo>
                      <a:pt x="1307" y="400"/>
                    </a:lnTo>
                    <a:lnTo>
                      <a:pt x="1347" y="421"/>
                    </a:lnTo>
                    <a:lnTo>
                      <a:pt x="1390" y="440"/>
                    </a:lnTo>
                    <a:lnTo>
                      <a:pt x="1432" y="458"/>
                    </a:lnTo>
                    <a:lnTo>
                      <a:pt x="1476" y="472"/>
                    </a:lnTo>
                    <a:lnTo>
                      <a:pt x="1522" y="486"/>
                    </a:lnTo>
                    <a:lnTo>
                      <a:pt x="1569" y="497"/>
                    </a:lnTo>
                    <a:lnTo>
                      <a:pt x="1616" y="507"/>
                    </a:lnTo>
                    <a:lnTo>
                      <a:pt x="1666" y="514"/>
                    </a:lnTo>
                    <a:lnTo>
                      <a:pt x="1676" y="516"/>
                    </a:lnTo>
                    <a:lnTo>
                      <a:pt x="1685" y="518"/>
                    </a:lnTo>
                    <a:lnTo>
                      <a:pt x="1693" y="521"/>
                    </a:lnTo>
                    <a:lnTo>
                      <a:pt x="1699" y="523"/>
                    </a:lnTo>
                    <a:lnTo>
                      <a:pt x="1703" y="528"/>
                    </a:lnTo>
                    <a:lnTo>
                      <a:pt x="1706" y="531"/>
                    </a:lnTo>
                    <a:lnTo>
                      <a:pt x="1708" y="536"/>
                    </a:lnTo>
                    <a:lnTo>
                      <a:pt x="1708" y="540"/>
                    </a:lnTo>
                    <a:lnTo>
                      <a:pt x="1708" y="543"/>
                    </a:lnTo>
                    <a:lnTo>
                      <a:pt x="1706" y="548"/>
                    </a:lnTo>
                    <a:lnTo>
                      <a:pt x="1703" y="552"/>
                    </a:lnTo>
                    <a:lnTo>
                      <a:pt x="1699" y="557"/>
                    </a:lnTo>
                    <a:lnTo>
                      <a:pt x="1685" y="568"/>
                    </a:lnTo>
                    <a:lnTo>
                      <a:pt x="1666" y="580"/>
                    </a:lnTo>
                    <a:lnTo>
                      <a:pt x="1640" y="594"/>
                    </a:lnTo>
                    <a:lnTo>
                      <a:pt x="1614" y="609"/>
                    </a:lnTo>
                    <a:lnTo>
                      <a:pt x="1590" y="626"/>
                    </a:lnTo>
                    <a:lnTo>
                      <a:pt x="1566" y="645"/>
                    </a:lnTo>
                    <a:lnTo>
                      <a:pt x="1545" y="664"/>
                    </a:lnTo>
                    <a:lnTo>
                      <a:pt x="1524" y="685"/>
                    </a:lnTo>
                    <a:lnTo>
                      <a:pt x="1504" y="708"/>
                    </a:lnTo>
                    <a:lnTo>
                      <a:pt x="1485" y="732"/>
                    </a:lnTo>
                    <a:lnTo>
                      <a:pt x="1479" y="742"/>
                    </a:lnTo>
                    <a:lnTo>
                      <a:pt x="1472" y="750"/>
                    </a:lnTo>
                    <a:lnTo>
                      <a:pt x="1464" y="756"/>
                    </a:lnTo>
                    <a:lnTo>
                      <a:pt x="1457" y="762"/>
                    </a:lnTo>
                    <a:lnTo>
                      <a:pt x="1450" y="766"/>
                    </a:lnTo>
                    <a:lnTo>
                      <a:pt x="1442" y="770"/>
                    </a:lnTo>
                    <a:lnTo>
                      <a:pt x="1434" y="771"/>
                    </a:lnTo>
                    <a:lnTo>
                      <a:pt x="1425" y="772"/>
                    </a:lnTo>
                    <a:lnTo>
                      <a:pt x="1449" y="785"/>
                    </a:lnTo>
                    <a:lnTo>
                      <a:pt x="1467" y="800"/>
                    </a:lnTo>
                    <a:lnTo>
                      <a:pt x="1477" y="807"/>
                    </a:lnTo>
                    <a:lnTo>
                      <a:pt x="1485" y="815"/>
                    </a:lnTo>
                    <a:lnTo>
                      <a:pt x="1493" y="823"/>
                    </a:lnTo>
                    <a:lnTo>
                      <a:pt x="1500" y="831"/>
                    </a:lnTo>
                    <a:lnTo>
                      <a:pt x="1509" y="841"/>
                    </a:lnTo>
                    <a:lnTo>
                      <a:pt x="1513" y="850"/>
                    </a:lnTo>
                    <a:lnTo>
                      <a:pt x="1514" y="854"/>
                    </a:lnTo>
                    <a:lnTo>
                      <a:pt x="1515" y="859"/>
                    </a:lnTo>
                    <a:lnTo>
                      <a:pt x="1515" y="863"/>
                    </a:lnTo>
                    <a:lnTo>
                      <a:pt x="1514" y="868"/>
                    </a:lnTo>
                    <a:lnTo>
                      <a:pt x="1513" y="871"/>
                    </a:lnTo>
                    <a:lnTo>
                      <a:pt x="1511" y="875"/>
                    </a:lnTo>
                    <a:lnTo>
                      <a:pt x="1507" y="880"/>
                    </a:lnTo>
                    <a:lnTo>
                      <a:pt x="1503" y="883"/>
                    </a:lnTo>
                    <a:lnTo>
                      <a:pt x="1494" y="890"/>
                    </a:lnTo>
                    <a:lnTo>
                      <a:pt x="1481" y="898"/>
                    </a:lnTo>
                    <a:lnTo>
                      <a:pt x="1472" y="901"/>
                    </a:lnTo>
                    <a:lnTo>
                      <a:pt x="1465" y="905"/>
                    </a:lnTo>
                    <a:lnTo>
                      <a:pt x="1459" y="910"/>
                    </a:lnTo>
                    <a:lnTo>
                      <a:pt x="1453" y="915"/>
                    </a:lnTo>
                    <a:lnTo>
                      <a:pt x="1447" y="921"/>
                    </a:lnTo>
                    <a:lnTo>
                      <a:pt x="1444" y="928"/>
                    </a:lnTo>
                    <a:lnTo>
                      <a:pt x="1441" y="936"/>
                    </a:lnTo>
                    <a:lnTo>
                      <a:pt x="1439" y="943"/>
                    </a:lnTo>
                    <a:lnTo>
                      <a:pt x="1377" y="1267"/>
                    </a:lnTo>
                    <a:lnTo>
                      <a:pt x="1375" y="1286"/>
                    </a:lnTo>
                    <a:lnTo>
                      <a:pt x="1371" y="1304"/>
                    </a:lnTo>
                    <a:lnTo>
                      <a:pt x="1365" y="1322"/>
                    </a:lnTo>
                    <a:lnTo>
                      <a:pt x="1359" y="1339"/>
                    </a:lnTo>
                    <a:lnTo>
                      <a:pt x="1349" y="1354"/>
                    </a:lnTo>
                    <a:lnTo>
                      <a:pt x="1339" y="1369"/>
                    </a:lnTo>
                    <a:lnTo>
                      <a:pt x="1326" y="1382"/>
                    </a:lnTo>
                    <a:lnTo>
                      <a:pt x="1312" y="1394"/>
                    </a:lnTo>
                    <a:lnTo>
                      <a:pt x="1295" y="1406"/>
                    </a:lnTo>
                    <a:lnTo>
                      <a:pt x="1279" y="1417"/>
                    </a:lnTo>
                    <a:lnTo>
                      <a:pt x="1259" y="1426"/>
                    </a:lnTo>
                    <a:lnTo>
                      <a:pt x="1237" y="1435"/>
                    </a:lnTo>
                    <a:lnTo>
                      <a:pt x="1215" y="1442"/>
                    </a:lnTo>
                    <a:lnTo>
                      <a:pt x="1191" y="1449"/>
                    </a:lnTo>
                    <a:lnTo>
                      <a:pt x="1164" y="1455"/>
                    </a:lnTo>
                    <a:lnTo>
                      <a:pt x="1136" y="1459"/>
                    </a:lnTo>
                    <a:lnTo>
                      <a:pt x="1107" y="1462"/>
                    </a:lnTo>
                    <a:lnTo>
                      <a:pt x="1083" y="1465"/>
                    </a:lnTo>
                    <a:lnTo>
                      <a:pt x="1073" y="1464"/>
                    </a:lnTo>
                    <a:lnTo>
                      <a:pt x="1064" y="1464"/>
                    </a:lnTo>
                    <a:lnTo>
                      <a:pt x="1055" y="1462"/>
                    </a:lnTo>
                    <a:lnTo>
                      <a:pt x="1048" y="1460"/>
                    </a:lnTo>
                    <a:lnTo>
                      <a:pt x="1042" y="1458"/>
                    </a:lnTo>
                    <a:lnTo>
                      <a:pt x="1037" y="1455"/>
                    </a:lnTo>
                    <a:lnTo>
                      <a:pt x="1033" y="1451"/>
                    </a:lnTo>
                    <a:lnTo>
                      <a:pt x="1031" y="1448"/>
                    </a:lnTo>
                    <a:lnTo>
                      <a:pt x="1028" y="1443"/>
                    </a:lnTo>
                    <a:lnTo>
                      <a:pt x="1028" y="1438"/>
                    </a:lnTo>
                    <a:lnTo>
                      <a:pt x="1028" y="1432"/>
                    </a:lnTo>
                    <a:lnTo>
                      <a:pt x="1031" y="1426"/>
                    </a:lnTo>
                    <a:lnTo>
                      <a:pt x="1031" y="1408"/>
                    </a:lnTo>
                    <a:lnTo>
                      <a:pt x="1030" y="1392"/>
                    </a:lnTo>
                    <a:lnTo>
                      <a:pt x="1027" y="1377"/>
                    </a:lnTo>
                    <a:lnTo>
                      <a:pt x="1023" y="1363"/>
                    </a:lnTo>
                    <a:lnTo>
                      <a:pt x="1016" y="1350"/>
                    </a:lnTo>
                    <a:lnTo>
                      <a:pt x="1007" y="1339"/>
                    </a:lnTo>
                    <a:lnTo>
                      <a:pt x="997" y="1329"/>
                    </a:lnTo>
                    <a:lnTo>
                      <a:pt x="985" y="1320"/>
                    </a:lnTo>
                    <a:lnTo>
                      <a:pt x="941" y="1551"/>
                    </a:lnTo>
                    <a:lnTo>
                      <a:pt x="936" y="1570"/>
                    </a:lnTo>
                    <a:lnTo>
                      <a:pt x="929" y="1586"/>
                    </a:lnTo>
                    <a:lnTo>
                      <a:pt x="926" y="1594"/>
                    </a:lnTo>
                    <a:lnTo>
                      <a:pt x="923" y="1601"/>
                    </a:lnTo>
                    <a:lnTo>
                      <a:pt x="918" y="1607"/>
                    </a:lnTo>
                    <a:lnTo>
                      <a:pt x="914" y="1613"/>
                    </a:lnTo>
                    <a:lnTo>
                      <a:pt x="909" y="1617"/>
                    </a:lnTo>
                    <a:lnTo>
                      <a:pt x="904" y="1622"/>
                    </a:lnTo>
                    <a:lnTo>
                      <a:pt x="898" y="1626"/>
                    </a:lnTo>
                    <a:lnTo>
                      <a:pt x="892" y="1629"/>
                    </a:lnTo>
                    <a:lnTo>
                      <a:pt x="886" y="1632"/>
                    </a:lnTo>
                    <a:lnTo>
                      <a:pt x="879" y="1634"/>
                    </a:lnTo>
                    <a:lnTo>
                      <a:pt x="872" y="1636"/>
                    </a:lnTo>
                    <a:lnTo>
                      <a:pt x="865" y="1637"/>
                    </a:lnTo>
                    <a:lnTo>
                      <a:pt x="848" y="1642"/>
                    </a:lnTo>
                    <a:lnTo>
                      <a:pt x="833" y="1646"/>
                    </a:lnTo>
                    <a:lnTo>
                      <a:pt x="817" y="1650"/>
                    </a:lnTo>
                    <a:lnTo>
                      <a:pt x="801" y="1652"/>
                    </a:lnTo>
                    <a:lnTo>
                      <a:pt x="785" y="1654"/>
                    </a:lnTo>
                    <a:lnTo>
                      <a:pt x="768" y="1656"/>
                    </a:lnTo>
                    <a:lnTo>
                      <a:pt x="752" y="1656"/>
                    </a:lnTo>
                    <a:lnTo>
                      <a:pt x="735" y="1657"/>
                    </a:lnTo>
                    <a:lnTo>
                      <a:pt x="722" y="1656"/>
                    </a:lnTo>
                    <a:lnTo>
                      <a:pt x="711" y="1654"/>
                    </a:lnTo>
                    <a:lnTo>
                      <a:pt x="706" y="1652"/>
                    </a:lnTo>
                    <a:lnTo>
                      <a:pt x="702" y="1650"/>
                    </a:lnTo>
                    <a:lnTo>
                      <a:pt x="698" y="1647"/>
                    </a:lnTo>
                    <a:lnTo>
                      <a:pt x="695" y="1644"/>
                    </a:lnTo>
                    <a:lnTo>
                      <a:pt x="693" y="1641"/>
                    </a:lnTo>
                    <a:lnTo>
                      <a:pt x="691" y="1636"/>
                    </a:lnTo>
                    <a:lnTo>
                      <a:pt x="689" y="1632"/>
                    </a:lnTo>
                    <a:lnTo>
                      <a:pt x="689" y="1627"/>
                    </a:lnTo>
                    <a:lnTo>
                      <a:pt x="689" y="1616"/>
                    </a:lnTo>
                    <a:lnTo>
                      <a:pt x="693" y="1604"/>
                    </a:lnTo>
                    <a:lnTo>
                      <a:pt x="699" y="1580"/>
                    </a:lnTo>
                    <a:lnTo>
                      <a:pt x="705" y="1554"/>
                    </a:lnTo>
                    <a:lnTo>
                      <a:pt x="713" y="1523"/>
                    </a:lnTo>
                    <a:lnTo>
                      <a:pt x="721" y="1487"/>
                    </a:lnTo>
                    <a:lnTo>
                      <a:pt x="728" y="1448"/>
                    </a:lnTo>
                    <a:lnTo>
                      <a:pt x="737" y="1404"/>
                    </a:lnTo>
                    <a:lnTo>
                      <a:pt x="746" y="1358"/>
                    </a:lnTo>
                    <a:lnTo>
                      <a:pt x="756" y="1306"/>
                    </a:lnTo>
                    <a:lnTo>
                      <a:pt x="814" y="1002"/>
                    </a:lnTo>
                    <a:lnTo>
                      <a:pt x="822" y="963"/>
                    </a:lnTo>
                    <a:lnTo>
                      <a:pt x="828" y="927"/>
                    </a:lnTo>
                    <a:lnTo>
                      <a:pt x="834" y="894"/>
                    </a:lnTo>
                    <a:lnTo>
                      <a:pt x="839" y="864"/>
                    </a:lnTo>
                    <a:lnTo>
                      <a:pt x="843" y="837"/>
                    </a:lnTo>
                    <a:lnTo>
                      <a:pt x="846" y="814"/>
                    </a:lnTo>
                    <a:lnTo>
                      <a:pt x="849" y="795"/>
                    </a:lnTo>
                    <a:lnTo>
                      <a:pt x="851" y="778"/>
                    </a:lnTo>
                    <a:lnTo>
                      <a:pt x="852" y="768"/>
                    </a:lnTo>
                    <a:lnTo>
                      <a:pt x="852" y="761"/>
                    </a:lnTo>
                    <a:lnTo>
                      <a:pt x="853" y="753"/>
                    </a:lnTo>
                    <a:lnTo>
                      <a:pt x="855" y="747"/>
                    </a:lnTo>
                    <a:lnTo>
                      <a:pt x="857" y="742"/>
                    </a:lnTo>
                    <a:lnTo>
                      <a:pt x="859" y="737"/>
                    </a:lnTo>
                    <a:lnTo>
                      <a:pt x="863" y="734"/>
                    </a:lnTo>
                    <a:lnTo>
                      <a:pt x="866" y="732"/>
                    </a:lnTo>
                    <a:lnTo>
                      <a:pt x="868" y="729"/>
                    </a:lnTo>
                    <a:lnTo>
                      <a:pt x="873" y="726"/>
                    </a:lnTo>
                    <a:lnTo>
                      <a:pt x="877" y="725"/>
                    </a:lnTo>
                    <a:lnTo>
                      <a:pt x="883" y="724"/>
                    </a:lnTo>
                    <a:lnTo>
                      <a:pt x="888" y="723"/>
                    </a:lnTo>
                    <a:lnTo>
                      <a:pt x="896" y="724"/>
                    </a:lnTo>
                    <a:lnTo>
                      <a:pt x="904" y="724"/>
                    </a:lnTo>
                    <a:lnTo>
                      <a:pt x="914" y="725"/>
                    </a:lnTo>
                    <a:lnTo>
                      <a:pt x="944" y="733"/>
                    </a:lnTo>
                    <a:lnTo>
                      <a:pt x="981" y="744"/>
                    </a:lnTo>
                    <a:lnTo>
                      <a:pt x="1023" y="756"/>
                    </a:lnTo>
                    <a:lnTo>
                      <a:pt x="1070" y="772"/>
                    </a:lnTo>
                    <a:lnTo>
                      <a:pt x="1078" y="774"/>
                    </a:lnTo>
                    <a:lnTo>
                      <a:pt x="1086" y="776"/>
                    </a:lnTo>
                    <a:lnTo>
                      <a:pt x="1094" y="777"/>
                    </a:lnTo>
                    <a:lnTo>
                      <a:pt x="1101" y="778"/>
                    </a:lnTo>
                    <a:lnTo>
                      <a:pt x="1112" y="782"/>
                    </a:lnTo>
                    <a:lnTo>
                      <a:pt x="1120" y="786"/>
                    </a:lnTo>
                    <a:lnTo>
                      <a:pt x="1122" y="788"/>
                    </a:lnTo>
                    <a:lnTo>
                      <a:pt x="1123" y="792"/>
                    </a:lnTo>
                    <a:lnTo>
                      <a:pt x="1124" y="795"/>
                    </a:lnTo>
                    <a:lnTo>
                      <a:pt x="1124" y="797"/>
                    </a:lnTo>
                    <a:lnTo>
                      <a:pt x="1210" y="797"/>
                    </a:lnTo>
                    <a:lnTo>
                      <a:pt x="1212" y="796"/>
                    </a:lnTo>
                    <a:lnTo>
                      <a:pt x="1217" y="792"/>
                    </a:lnTo>
                    <a:lnTo>
                      <a:pt x="1254" y="754"/>
                    </a:lnTo>
                    <a:lnTo>
                      <a:pt x="1281" y="728"/>
                    </a:lnTo>
                    <a:lnTo>
                      <a:pt x="1290" y="721"/>
                    </a:lnTo>
                    <a:lnTo>
                      <a:pt x="1297" y="715"/>
                    </a:lnTo>
                    <a:lnTo>
                      <a:pt x="1303" y="712"/>
                    </a:lnTo>
                    <a:lnTo>
                      <a:pt x="1305" y="713"/>
                    </a:lnTo>
                    <a:lnTo>
                      <a:pt x="1274" y="693"/>
                    </a:lnTo>
                    <a:lnTo>
                      <a:pt x="1244" y="670"/>
                    </a:lnTo>
                    <a:lnTo>
                      <a:pt x="1216" y="648"/>
                    </a:lnTo>
                    <a:lnTo>
                      <a:pt x="1191" y="623"/>
                    </a:lnTo>
                    <a:lnTo>
                      <a:pt x="1165" y="597"/>
                    </a:lnTo>
                    <a:lnTo>
                      <a:pt x="1142" y="568"/>
                    </a:lnTo>
                    <a:lnTo>
                      <a:pt x="1121" y="539"/>
                    </a:lnTo>
                    <a:lnTo>
                      <a:pt x="1101" y="508"/>
                    </a:lnTo>
                    <a:lnTo>
                      <a:pt x="1082" y="474"/>
                    </a:lnTo>
                    <a:lnTo>
                      <a:pt x="1064" y="440"/>
                    </a:lnTo>
                    <a:lnTo>
                      <a:pt x="1050" y="403"/>
                    </a:lnTo>
                    <a:lnTo>
                      <a:pt x="1035" y="365"/>
                    </a:lnTo>
                    <a:lnTo>
                      <a:pt x="1023" y="326"/>
                    </a:lnTo>
                    <a:lnTo>
                      <a:pt x="1012" y="284"/>
                    </a:lnTo>
                    <a:lnTo>
                      <a:pt x="1003" y="242"/>
                    </a:lnTo>
                    <a:lnTo>
                      <a:pt x="995" y="197"/>
                    </a:lnTo>
                    <a:lnTo>
                      <a:pt x="944" y="252"/>
                    </a:lnTo>
                    <a:lnTo>
                      <a:pt x="893" y="305"/>
                    </a:lnTo>
                    <a:lnTo>
                      <a:pt x="842" y="355"/>
                    </a:lnTo>
                    <a:lnTo>
                      <a:pt x="788" y="403"/>
                    </a:lnTo>
                    <a:lnTo>
                      <a:pt x="736" y="449"/>
                    </a:lnTo>
                    <a:lnTo>
                      <a:pt x="683" y="493"/>
                    </a:lnTo>
                    <a:lnTo>
                      <a:pt x="628" y="535"/>
                    </a:lnTo>
                    <a:lnTo>
                      <a:pt x="574" y="574"/>
                    </a:lnTo>
                    <a:lnTo>
                      <a:pt x="587" y="575"/>
                    </a:lnTo>
                    <a:lnTo>
                      <a:pt x="604" y="577"/>
                    </a:lnTo>
                    <a:lnTo>
                      <a:pt x="624" y="578"/>
                    </a:lnTo>
                    <a:lnTo>
                      <a:pt x="645" y="578"/>
                    </a:lnTo>
                    <a:lnTo>
                      <a:pt x="669" y="579"/>
                    </a:lnTo>
                    <a:lnTo>
                      <a:pt x="696" y="579"/>
                    </a:lnTo>
                    <a:lnTo>
                      <a:pt x="725" y="580"/>
                    </a:lnTo>
                    <a:lnTo>
                      <a:pt x="756" y="580"/>
                    </a:lnTo>
                    <a:lnTo>
                      <a:pt x="868" y="580"/>
                    </a:lnTo>
                    <a:lnTo>
                      <a:pt x="895" y="550"/>
                    </a:lnTo>
                    <a:lnTo>
                      <a:pt x="918" y="526"/>
                    </a:lnTo>
                    <a:lnTo>
                      <a:pt x="940" y="503"/>
                    </a:lnTo>
                    <a:lnTo>
                      <a:pt x="957" y="486"/>
                    </a:lnTo>
                    <a:lnTo>
                      <a:pt x="973" y="472"/>
                    </a:lnTo>
                    <a:lnTo>
                      <a:pt x="986" y="462"/>
                    </a:lnTo>
                    <a:lnTo>
                      <a:pt x="992" y="459"/>
                    </a:lnTo>
                    <a:lnTo>
                      <a:pt x="997" y="457"/>
                    </a:lnTo>
                    <a:lnTo>
                      <a:pt x="1002" y="455"/>
                    </a:lnTo>
                    <a:lnTo>
                      <a:pt x="1005" y="454"/>
                    </a:lnTo>
                    <a:lnTo>
                      <a:pt x="1012" y="457"/>
                    </a:lnTo>
                    <a:lnTo>
                      <a:pt x="1018" y="460"/>
                    </a:lnTo>
                    <a:lnTo>
                      <a:pt x="1025" y="463"/>
                    </a:lnTo>
                    <a:lnTo>
                      <a:pt x="1033" y="468"/>
                    </a:lnTo>
                    <a:lnTo>
                      <a:pt x="1048" y="479"/>
                    </a:lnTo>
                    <a:lnTo>
                      <a:pt x="1066" y="494"/>
                    </a:lnTo>
                    <a:lnTo>
                      <a:pt x="1085" y="512"/>
                    </a:lnTo>
                    <a:lnTo>
                      <a:pt x="1106" y="533"/>
                    </a:lnTo>
                    <a:lnTo>
                      <a:pt x="1127" y="558"/>
                    </a:lnTo>
                    <a:lnTo>
                      <a:pt x="1151" y="587"/>
                    </a:lnTo>
                    <a:lnTo>
                      <a:pt x="1154" y="598"/>
                    </a:lnTo>
                    <a:lnTo>
                      <a:pt x="1155" y="607"/>
                    </a:lnTo>
                    <a:lnTo>
                      <a:pt x="1155" y="611"/>
                    </a:lnTo>
                    <a:lnTo>
                      <a:pt x="1154" y="616"/>
                    </a:lnTo>
                    <a:lnTo>
                      <a:pt x="1153" y="619"/>
                    </a:lnTo>
                    <a:lnTo>
                      <a:pt x="1151" y="623"/>
                    </a:lnTo>
                    <a:lnTo>
                      <a:pt x="1148" y="626"/>
                    </a:lnTo>
                    <a:lnTo>
                      <a:pt x="1145" y="629"/>
                    </a:lnTo>
                    <a:lnTo>
                      <a:pt x="1142" y="631"/>
                    </a:lnTo>
                    <a:lnTo>
                      <a:pt x="1137" y="634"/>
                    </a:lnTo>
                    <a:lnTo>
                      <a:pt x="1127" y="637"/>
                    </a:lnTo>
                    <a:lnTo>
                      <a:pt x="1115" y="639"/>
                    </a:lnTo>
                    <a:lnTo>
                      <a:pt x="1090" y="638"/>
                    </a:lnTo>
                    <a:lnTo>
                      <a:pt x="1060" y="637"/>
                    </a:lnTo>
                    <a:lnTo>
                      <a:pt x="1024" y="636"/>
                    </a:lnTo>
                    <a:lnTo>
                      <a:pt x="984" y="635"/>
                    </a:lnTo>
                    <a:lnTo>
                      <a:pt x="938" y="634"/>
                    </a:lnTo>
                    <a:lnTo>
                      <a:pt x="888" y="634"/>
                    </a:lnTo>
                    <a:lnTo>
                      <a:pt x="833" y="633"/>
                    </a:lnTo>
                    <a:lnTo>
                      <a:pt x="773" y="6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9"/>
              <p:cNvSpPr/>
              <p:nvPr/>
            </p:nvSpPr>
            <p:spPr bwMode="auto">
              <a:xfrm>
                <a:off x="5691188" y="2570163"/>
                <a:ext cx="412750" cy="368300"/>
              </a:xfrm>
              <a:custGeom>
                <a:avLst/>
                <a:gdLst>
                  <a:gd name="T0" fmla="*/ 938 w 2076"/>
                  <a:gd name="T1" fmla="*/ 225 h 1855"/>
                  <a:gd name="T2" fmla="*/ 1061 w 2076"/>
                  <a:gd name="T3" fmla="*/ 281 h 1855"/>
                  <a:gd name="T4" fmla="*/ 1048 w 2076"/>
                  <a:gd name="T5" fmla="*/ 327 h 1855"/>
                  <a:gd name="T6" fmla="*/ 973 w 2076"/>
                  <a:gd name="T7" fmla="*/ 376 h 1855"/>
                  <a:gd name="T8" fmla="*/ 919 w 2076"/>
                  <a:gd name="T9" fmla="*/ 452 h 1855"/>
                  <a:gd name="T10" fmla="*/ 1062 w 2076"/>
                  <a:gd name="T11" fmla="*/ 595 h 1855"/>
                  <a:gd name="T12" fmla="*/ 1136 w 2076"/>
                  <a:gd name="T13" fmla="*/ 142 h 1855"/>
                  <a:gd name="T14" fmla="*/ 1144 w 2076"/>
                  <a:gd name="T15" fmla="*/ 31 h 1855"/>
                  <a:gd name="T16" fmla="*/ 1177 w 2076"/>
                  <a:gd name="T17" fmla="*/ 2 h 1855"/>
                  <a:gd name="T18" fmla="*/ 1306 w 2076"/>
                  <a:gd name="T19" fmla="*/ 11 h 1855"/>
                  <a:gd name="T20" fmla="*/ 1527 w 2076"/>
                  <a:gd name="T21" fmla="*/ 59 h 1855"/>
                  <a:gd name="T22" fmla="*/ 1546 w 2076"/>
                  <a:gd name="T23" fmla="*/ 99 h 1855"/>
                  <a:gd name="T24" fmla="*/ 1509 w 2076"/>
                  <a:gd name="T25" fmla="*/ 146 h 1855"/>
                  <a:gd name="T26" fmla="*/ 1466 w 2076"/>
                  <a:gd name="T27" fmla="*/ 208 h 1855"/>
                  <a:gd name="T28" fmla="*/ 1770 w 2076"/>
                  <a:gd name="T29" fmla="*/ 455 h 1855"/>
                  <a:gd name="T30" fmla="*/ 1857 w 2076"/>
                  <a:gd name="T31" fmla="*/ 408 h 1855"/>
                  <a:gd name="T32" fmla="*/ 1953 w 2076"/>
                  <a:gd name="T33" fmla="*/ 470 h 1855"/>
                  <a:gd name="T34" fmla="*/ 2076 w 2076"/>
                  <a:gd name="T35" fmla="*/ 615 h 1855"/>
                  <a:gd name="T36" fmla="*/ 2064 w 2076"/>
                  <a:gd name="T37" fmla="*/ 650 h 1855"/>
                  <a:gd name="T38" fmla="*/ 1899 w 2076"/>
                  <a:gd name="T39" fmla="*/ 662 h 1855"/>
                  <a:gd name="T40" fmla="*/ 1283 w 2076"/>
                  <a:gd name="T41" fmla="*/ 1156 h 1855"/>
                  <a:gd name="T42" fmla="*/ 1637 w 2076"/>
                  <a:gd name="T43" fmla="*/ 992 h 1855"/>
                  <a:gd name="T44" fmla="*/ 1704 w 2076"/>
                  <a:gd name="T45" fmla="*/ 998 h 1855"/>
                  <a:gd name="T46" fmla="*/ 1798 w 2076"/>
                  <a:gd name="T47" fmla="*/ 1068 h 1855"/>
                  <a:gd name="T48" fmla="*/ 1883 w 2076"/>
                  <a:gd name="T49" fmla="*/ 1188 h 1855"/>
                  <a:gd name="T50" fmla="*/ 1868 w 2076"/>
                  <a:gd name="T51" fmla="*/ 1214 h 1855"/>
                  <a:gd name="T52" fmla="*/ 1730 w 2076"/>
                  <a:gd name="T53" fmla="*/ 1218 h 1855"/>
                  <a:gd name="T54" fmla="*/ 1482 w 2076"/>
                  <a:gd name="T55" fmla="*/ 1213 h 1855"/>
                  <a:gd name="T56" fmla="*/ 1501 w 2076"/>
                  <a:gd name="T57" fmla="*/ 1775 h 1855"/>
                  <a:gd name="T58" fmla="*/ 1669 w 2076"/>
                  <a:gd name="T59" fmla="*/ 1604 h 1855"/>
                  <a:gd name="T60" fmla="*/ 1725 w 2076"/>
                  <a:gd name="T61" fmla="*/ 1593 h 1855"/>
                  <a:gd name="T62" fmla="*/ 1818 w 2076"/>
                  <a:gd name="T63" fmla="*/ 1647 h 1855"/>
                  <a:gd name="T64" fmla="*/ 1959 w 2076"/>
                  <a:gd name="T65" fmla="*/ 1782 h 1855"/>
                  <a:gd name="T66" fmla="*/ 1954 w 2076"/>
                  <a:gd name="T67" fmla="*/ 1828 h 1855"/>
                  <a:gd name="T68" fmla="*/ 1905 w 2076"/>
                  <a:gd name="T69" fmla="*/ 1847 h 1855"/>
                  <a:gd name="T70" fmla="*/ 1506 w 2076"/>
                  <a:gd name="T71" fmla="*/ 1839 h 1855"/>
                  <a:gd name="T72" fmla="*/ 123 w 2076"/>
                  <a:gd name="T73" fmla="*/ 1845 h 1855"/>
                  <a:gd name="T74" fmla="*/ 39 w 2076"/>
                  <a:gd name="T75" fmla="*/ 1847 h 1855"/>
                  <a:gd name="T76" fmla="*/ 26 w 2076"/>
                  <a:gd name="T77" fmla="*/ 1826 h 1855"/>
                  <a:gd name="T78" fmla="*/ 1 w 2076"/>
                  <a:gd name="T79" fmla="*/ 1762 h 1855"/>
                  <a:gd name="T80" fmla="*/ 111 w 2076"/>
                  <a:gd name="T81" fmla="*/ 1766 h 1855"/>
                  <a:gd name="T82" fmla="*/ 944 w 2076"/>
                  <a:gd name="T83" fmla="*/ 1213 h 1855"/>
                  <a:gd name="T84" fmla="*/ 479 w 2076"/>
                  <a:gd name="T85" fmla="*/ 1221 h 1855"/>
                  <a:gd name="T86" fmla="*/ 430 w 2076"/>
                  <a:gd name="T87" fmla="*/ 1225 h 1855"/>
                  <a:gd name="T88" fmla="*/ 394 w 2076"/>
                  <a:gd name="T89" fmla="*/ 1156 h 1855"/>
                  <a:gd name="T90" fmla="*/ 410 w 2076"/>
                  <a:gd name="T91" fmla="*/ 1133 h 1855"/>
                  <a:gd name="T92" fmla="*/ 637 w 2076"/>
                  <a:gd name="T93" fmla="*/ 1152 h 1855"/>
                  <a:gd name="T94" fmla="*/ 730 w 2076"/>
                  <a:gd name="T95" fmla="*/ 751 h 1855"/>
                  <a:gd name="T96" fmla="*/ 478 w 2076"/>
                  <a:gd name="T97" fmla="*/ 1041 h 1855"/>
                  <a:gd name="T98" fmla="*/ 180 w 2076"/>
                  <a:gd name="T99" fmla="*/ 1277 h 1855"/>
                  <a:gd name="T100" fmla="*/ 141 w 2076"/>
                  <a:gd name="T101" fmla="*/ 1289 h 1855"/>
                  <a:gd name="T102" fmla="*/ 155 w 2076"/>
                  <a:gd name="T103" fmla="*/ 1237 h 1855"/>
                  <a:gd name="T104" fmla="*/ 355 w 2076"/>
                  <a:gd name="T105" fmla="*/ 944 h 1855"/>
                  <a:gd name="T106" fmla="*/ 530 w 2076"/>
                  <a:gd name="T107" fmla="*/ 609 h 1855"/>
                  <a:gd name="T108" fmla="*/ 622 w 2076"/>
                  <a:gd name="T109" fmla="*/ 366 h 1855"/>
                  <a:gd name="T110" fmla="*/ 657 w 2076"/>
                  <a:gd name="T111" fmla="*/ 235 h 1855"/>
                  <a:gd name="T112" fmla="*/ 702 w 2076"/>
                  <a:gd name="T113" fmla="*/ 186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6" h="1855">
                    <a:moveTo>
                      <a:pt x="749" y="186"/>
                    </a:moveTo>
                    <a:lnTo>
                      <a:pt x="770" y="188"/>
                    </a:lnTo>
                    <a:lnTo>
                      <a:pt x="795" y="193"/>
                    </a:lnTo>
                    <a:lnTo>
                      <a:pt x="825" y="198"/>
                    </a:lnTo>
                    <a:lnTo>
                      <a:pt x="859" y="206"/>
                    </a:lnTo>
                    <a:lnTo>
                      <a:pt x="896" y="215"/>
                    </a:lnTo>
                    <a:lnTo>
                      <a:pt x="938" y="225"/>
                    </a:lnTo>
                    <a:lnTo>
                      <a:pt x="983" y="236"/>
                    </a:lnTo>
                    <a:lnTo>
                      <a:pt x="1032" y="250"/>
                    </a:lnTo>
                    <a:lnTo>
                      <a:pt x="1040" y="256"/>
                    </a:lnTo>
                    <a:lnTo>
                      <a:pt x="1048" y="262"/>
                    </a:lnTo>
                    <a:lnTo>
                      <a:pt x="1053" y="269"/>
                    </a:lnTo>
                    <a:lnTo>
                      <a:pt x="1058" y="274"/>
                    </a:lnTo>
                    <a:lnTo>
                      <a:pt x="1061" y="281"/>
                    </a:lnTo>
                    <a:lnTo>
                      <a:pt x="1062" y="288"/>
                    </a:lnTo>
                    <a:lnTo>
                      <a:pt x="1063" y="294"/>
                    </a:lnTo>
                    <a:lnTo>
                      <a:pt x="1062" y="300"/>
                    </a:lnTo>
                    <a:lnTo>
                      <a:pt x="1061" y="307"/>
                    </a:lnTo>
                    <a:lnTo>
                      <a:pt x="1058" y="313"/>
                    </a:lnTo>
                    <a:lnTo>
                      <a:pt x="1053" y="320"/>
                    </a:lnTo>
                    <a:lnTo>
                      <a:pt x="1048" y="327"/>
                    </a:lnTo>
                    <a:lnTo>
                      <a:pt x="1041" y="333"/>
                    </a:lnTo>
                    <a:lnTo>
                      <a:pt x="1032" y="340"/>
                    </a:lnTo>
                    <a:lnTo>
                      <a:pt x="1023" y="348"/>
                    </a:lnTo>
                    <a:lnTo>
                      <a:pt x="1012" y="354"/>
                    </a:lnTo>
                    <a:lnTo>
                      <a:pt x="998" y="361"/>
                    </a:lnTo>
                    <a:lnTo>
                      <a:pt x="984" y="368"/>
                    </a:lnTo>
                    <a:lnTo>
                      <a:pt x="973" y="376"/>
                    </a:lnTo>
                    <a:lnTo>
                      <a:pt x="962" y="384"/>
                    </a:lnTo>
                    <a:lnTo>
                      <a:pt x="953" y="393"/>
                    </a:lnTo>
                    <a:lnTo>
                      <a:pt x="946" y="405"/>
                    </a:lnTo>
                    <a:lnTo>
                      <a:pt x="939" y="415"/>
                    </a:lnTo>
                    <a:lnTo>
                      <a:pt x="934" y="427"/>
                    </a:lnTo>
                    <a:lnTo>
                      <a:pt x="928" y="439"/>
                    </a:lnTo>
                    <a:lnTo>
                      <a:pt x="919" y="452"/>
                    </a:lnTo>
                    <a:lnTo>
                      <a:pt x="910" y="467"/>
                    </a:lnTo>
                    <a:lnTo>
                      <a:pt x="900" y="483"/>
                    </a:lnTo>
                    <a:lnTo>
                      <a:pt x="890" y="505"/>
                    </a:lnTo>
                    <a:lnTo>
                      <a:pt x="877" y="530"/>
                    </a:lnTo>
                    <a:lnTo>
                      <a:pt x="859" y="560"/>
                    </a:lnTo>
                    <a:lnTo>
                      <a:pt x="838" y="595"/>
                    </a:lnTo>
                    <a:lnTo>
                      <a:pt x="1062" y="595"/>
                    </a:lnTo>
                    <a:lnTo>
                      <a:pt x="1099" y="402"/>
                    </a:lnTo>
                    <a:lnTo>
                      <a:pt x="1108" y="353"/>
                    </a:lnTo>
                    <a:lnTo>
                      <a:pt x="1116" y="307"/>
                    </a:lnTo>
                    <a:lnTo>
                      <a:pt x="1122" y="262"/>
                    </a:lnTo>
                    <a:lnTo>
                      <a:pt x="1128" y="220"/>
                    </a:lnTo>
                    <a:lnTo>
                      <a:pt x="1132" y="180"/>
                    </a:lnTo>
                    <a:lnTo>
                      <a:pt x="1136" y="142"/>
                    </a:lnTo>
                    <a:lnTo>
                      <a:pt x="1138" y="107"/>
                    </a:lnTo>
                    <a:lnTo>
                      <a:pt x="1138" y="74"/>
                    </a:lnTo>
                    <a:lnTo>
                      <a:pt x="1138" y="64"/>
                    </a:lnTo>
                    <a:lnTo>
                      <a:pt x="1139" y="55"/>
                    </a:lnTo>
                    <a:lnTo>
                      <a:pt x="1140" y="47"/>
                    </a:lnTo>
                    <a:lnTo>
                      <a:pt x="1142" y="39"/>
                    </a:lnTo>
                    <a:lnTo>
                      <a:pt x="1144" y="31"/>
                    </a:lnTo>
                    <a:lnTo>
                      <a:pt x="1148" y="26"/>
                    </a:lnTo>
                    <a:lnTo>
                      <a:pt x="1151" y="20"/>
                    </a:lnTo>
                    <a:lnTo>
                      <a:pt x="1154" y="16"/>
                    </a:lnTo>
                    <a:lnTo>
                      <a:pt x="1160" y="11"/>
                    </a:lnTo>
                    <a:lnTo>
                      <a:pt x="1164" y="8"/>
                    </a:lnTo>
                    <a:lnTo>
                      <a:pt x="1171" y="5"/>
                    </a:lnTo>
                    <a:lnTo>
                      <a:pt x="1177" y="2"/>
                    </a:lnTo>
                    <a:lnTo>
                      <a:pt x="1183" y="1"/>
                    </a:lnTo>
                    <a:lnTo>
                      <a:pt x="1191" y="0"/>
                    </a:lnTo>
                    <a:lnTo>
                      <a:pt x="1199" y="0"/>
                    </a:lnTo>
                    <a:lnTo>
                      <a:pt x="1208" y="1"/>
                    </a:lnTo>
                    <a:lnTo>
                      <a:pt x="1239" y="4"/>
                    </a:lnTo>
                    <a:lnTo>
                      <a:pt x="1271" y="7"/>
                    </a:lnTo>
                    <a:lnTo>
                      <a:pt x="1306" y="11"/>
                    </a:lnTo>
                    <a:lnTo>
                      <a:pt x="1343" y="17"/>
                    </a:lnTo>
                    <a:lnTo>
                      <a:pt x="1382" y="24"/>
                    </a:lnTo>
                    <a:lnTo>
                      <a:pt x="1422" y="31"/>
                    </a:lnTo>
                    <a:lnTo>
                      <a:pt x="1466" y="40"/>
                    </a:lnTo>
                    <a:lnTo>
                      <a:pt x="1511" y="49"/>
                    </a:lnTo>
                    <a:lnTo>
                      <a:pt x="1519" y="55"/>
                    </a:lnTo>
                    <a:lnTo>
                      <a:pt x="1527" y="59"/>
                    </a:lnTo>
                    <a:lnTo>
                      <a:pt x="1532" y="65"/>
                    </a:lnTo>
                    <a:lnTo>
                      <a:pt x="1538" y="70"/>
                    </a:lnTo>
                    <a:lnTo>
                      <a:pt x="1542" y="76"/>
                    </a:lnTo>
                    <a:lnTo>
                      <a:pt x="1545" y="82"/>
                    </a:lnTo>
                    <a:lnTo>
                      <a:pt x="1546" y="87"/>
                    </a:lnTo>
                    <a:lnTo>
                      <a:pt x="1547" y="94"/>
                    </a:lnTo>
                    <a:lnTo>
                      <a:pt x="1546" y="99"/>
                    </a:lnTo>
                    <a:lnTo>
                      <a:pt x="1544" y="106"/>
                    </a:lnTo>
                    <a:lnTo>
                      <a:pt x="1541" y="113"/>
                    </a:lnTo>
                    <a:lnTo>
                      <a:pt x="1537" y="118"/>
                    </a:lnTo>
                    <a:lnTo>
                      <a:pt x="1531" y="125"/>
                    </a:lnTo>
                    <a:lnTo>
                      <a:pt x="1525" y="132"/>
                    </a:lnTo>
                    <a:lnTo>
                      <a:pt x="1518" y="138"/>
                    </a:lnTo>
                    <a:lnTo>
                      <a:pt x="1509" y="146"/>
                    </a:lnTo>
                    <a:lnTo>
                      <a:pt x="1499" y="154"/>
                    </a:lnTo>
                    <a:lnTo>
                      <a:pt x="1491" y="162"/>
                    </a:lnTo>
                    <a:lnTo>
                      <a:pt x="1485" y="171"/>
                    </a:lnTo>
                    <a:lnTo>
                      <a:pt x="1478" y="180"/>
                    </a:lnTo>
                    <a:lnTo>
                      <a:pt x="1472" y="188"/>
                    </a:lnTo>
                    <a:lnTo>
                      <a:pt x="1468" y="198"/>
                    </a:lnTo>
                    <a:lnTo>
                      <a:pt x="1466" y="208"/>
                    </a:lnTo>
                    <a:lnTo>
                      <a:pt x="1462" y="217"/>
                    </a:lnTo>
                    <a:lnTo>
                      <a:pt x="1390" y="595"/>
                    </a:lnTo>
                    <a:lnTo>
                      <a:pt x="1647" y="595"/>
                    </a:lnTo>
                    <a:lnTo>
                      <a:pt x="1682" y="552"/>
                    </a:lnTo>
                    <a:lnTo>
                      <a:pt x="1715" y="514"/>
                    </a:lnTo>
                    <a:lnTo>
                      <a:pt x="1744" y="481"/>
                    </a:lnTo>
                    <a:lnTo>
                      <a:pt x="1770" y="455"/>
                    </a:lnTo>
                    <a:lnTo>
                      <a:pt x="1792" y="434"/>
                    </a:lnTo>
                    <a:lnTo>
                      <a:pt x="1812" y="418"/>
                    </a:lnTo>
                    <a:lnTo>
                      <a:pt x="1821" y="411"/>
                    </a:lnTo>
                    <a:lnTo>
                      <a:pt x="1830" y="407"/>
                    </a:lnTo>
                    <a:lnTo>
                      <a:pt x="1837" y="405"/>
                    </a:lnTo>
                    <a:lnTo>
                      <a:pt x="1844" y="402"/>
                    </a:lnTo>
                    <a:lnTo>
                      <a:pt x="1857" y="408"/>
                    </a:lnTo>
                    <a:lnTo>
                      <a:pt x="1870" y="415"/>
                    </a:lnTo>
                    <a:lnTo>
                      <a:pt x="1884" y="421"/>
                    </a:lnTo>
                    <a:lnTo>
                      <a:pt x="1897" y="429"/>
                    </a:lnTo>
                    <a:lnTo>
                      <a:pt x="1911" y="438"/>
                    </a:lnTo>
                    <a:lnTo>
                      <a:pt x="1925" y="448"/>
                    </a:lnTo>
                    <a:lnTo>
                      <a:pt x="1939" y="459"/>
                    </a:lnTo>
                    <a:lnTo>
                      <a:pt x="1953" y="470"/>
                    </a:lnTo>
                    <a:lnTo>
                      <a:pt x="1981" y="497"/>
                    </a:lnTo>
                    <a:lnTo>
                      <a:pt x="2011" y="526"/>
                    </a:lnTo>
                    <a:lnTo>
                      <a:pt x="2040" y="558"/>
                    </a:lnTo>
                    <a:lnTo>
                      <a:pt x="2071" y="595"/>
                    </a:lnTo>
                    <a:lnTo>
                      <a:pt x="2074" y="602"/>
                    </a:lnTo>
                    <a:lnTo>
                      <a:pt x="2075" y="608"/>
                    </a:lnTo>
                    <a:lnTo>
                      <a:pt x="2076" y="615"/>
                    </a:lnTo>
                    <a:lnTo>
                      <a:pt x="2076" y="621"/>
                    </a:lnTo>
                    <a:lnTo>
                      <a:pt x="2076" y="626"/>
                    </a:lnTo>
                    <a:lnTo>
                      <a:pt x="2075" y="632"/>
                    </a:lnTo>
                    <a:lnTo>
                      <a:pt x="2073" y="636"/>
                    </a:lnTo>
                    <a:lnTo>
                      <a:pt x="2070" y="642"/>
                    </a:lnTo>
                    <a:lnTo>
                      <a:pt x="2067" y="645"/>
                    </a:lnTo>
                    <a:lnTo>
                      <a:pt x="2064" y="650"/>
                    </a:lnTo>
                    <a:lnTo>
                      <a:pt x="2059" y="653"/>
                    </a:lnTo>
                    <a:lnTo>
                      <a:pt x="2054" y="657"/>
                    </a:lnTo>
                    <a:lnTo>
                      <a:pt x="2040" y="663"/>
                    </a:lnTo>
                    <a:lnTo>
                      <a:pt x="2025" y="667"/>
                    </a:lnTo>
                    <a:lnTo>
                      <a:pt x="1989" y="665"/>
                    </a:lnTo>
                    <a:lnTo>
                      <a:pt x="1947" y="664"/>
                    </a:lnTo>
                    <a:lnTo>
                      <a:pt x="1899" y="662"/>
                    </a:lnTo>
                    <a:lnTo>
                      <a:pt x="1847" y="661"/>
                    </a:lnTo>
                    <a:lnTo>
                      <a:pt x="1788" y="661"/>
                    </a:lnTo>
                    <a:lnTo>
                      <a:pt x="1724" y="660"/>
                    </a:lnTo>
                    <a:lnTo>
                      <a:pt x="1654" y="660"/>
                    </a:lnTo>
                    <a:lnTo>
                      <a:pt x="1579" y="660"/>
                    </a:lnTo>
                    <a:lnTo>
                      <a:pt x="1378" y="660"/>
                    </a:lnTo>
                    <a:lnTo>
                      <a:pt x="1283" y="1156"/>
                    </a:lnTo>
                    <a:lnTo>
                      <a:pt x="1468" y="1156"/>
                    </a:lnTo>
                    <a:lnTo>
                      <a:pt x="1506" y="1115"/>
                    </a:lnTo>
                    <a:lnTo>
                      <a:pt x="1540" y="1080"/>
                    </a:lnTo>
                    <a:lnTo>
                      <a:pt x="1570" y="1049"/>
                    </a:lnTo>
                    <a:lnTo>
                      <a:pt x="1597" y="1025"/>
                    </a:lnTo>
                    <a:lnTo>
                      <a:pt x="1619" y="1005"/>
                    </a:lnTo>
                    <a:lnTo>
                      <a:pt x="1637" y="992"/>
                    </a:lnTo>
                    <a:lnTo>
                      <a:pt x="1645" y="986"/>
                    </a:lnTo>
                    <a:lnTo>
                      <a:pt x="1651" y="983"/>
                    </a:lnTo>
                    <a:lnTo>
                      <a:pt x="1657" y="982"/>
                    </a:lnTo>
                    <a:lnTo>
                      <a:pt x="1661" y="980"/>
                    </a:lnTo>
                    <a:lnTo>
                      <a:pt x="1676" y="986"/>
                    </a:lnTo>
                    <a:lnTo>
                      <a:pt x="1689" y="992"/>
                    </a:lnTo>
                    <a:lnTo>
                      <a:pt x="1704" y="998"/>
                    </a:lnTo>
                    <a:lnTo>
                      <a:pt x="1717" y="1006"/>
                    </a:lnTo>
                    <a:lnTo>
                      <a:pt x="1730" y="1015"/>
                    </a:lnTo>
                    <a:lnTo>
                      <a:pt x="1745" y="1024"/>
                    </a:lnTo>
                    <a:lnTo>
                      <a:pt x="1758" y="1034"/>
                    </a:lnTo>
                    <a:lnTo>
                      <a:pt x="1771" y="1044"/>
                    </a:lnTo>
                    <a:lnTo>
                      <a:pt x="1785" y="1056"/>
                    </a:lnTo>
                    <a:lnTo>
                      <a:pt x="1798" y="1068"/>
                    </a:lnTo>
                    <a:lnTo>
                      <a:pt x="1811" y="1081"/>
                    </a:lnTo>
                    <a:lnTo>
                      <a:pt x="1824" y="1094"/>
                    </a:lnTo>
                    <a:lnTo>
                      <a:pt x="1850" y="1124"/>
                    </a:lnTo>
                    <a:lnTo>
                      <a:pt x="1876" y="1156"/>
                    </a:lnTo>
                    <a:lnTo>
                      <a:pt x="1880" y="1170"/>
                    </a:lnTo>
                    <a:lnTo>
                      <a:pt x="1883" y="1182"/>
                    </a:lnTo>
                    <a:lnTo>
                      <a:pt x="1883" y="1188"/>
                    </a:lnTo>
                    <a:lnTo>
                      <a:pt x="1881" y="1192"/>
                    </a:lnTo>
                    <a:lnTo>
                      <a:pt x="1881" y="1197"/>
                    </a:lnTo>
                    <a:lnTo>
                      <a:pt x="1879" y="1201"/>
                    </a:lnTo>
                    <a:lnTo>
                      <a:pt x="1877" y="1204"/>
                    </a:lnTo>
                    <a:lnTo>
                      <a:pt x="1875" y="1208"/>
                    </a:lnTo>
                    <a:lnTo>
                      <a:pt x="1871" y="1211"/>
                    </a:lnTo>
                    <a:lnTo>
                      <a:pt x="1868" y="1214"/>
                    </a:lnTo>
                    <a:lnTo>
                      <a:pt x="1859" y="1218"/>
                    </a:lnTo>
                    <a:lnTo>
                      <a:pt x="1847" y="1221"/>
                    </a:lnTo>
                    <a:lnTo>
                      <a:pt x="1830" y="1221"/>
                    </a:lnTo>
                    <a:lnTo>
                      <a:pt x="1809" y="1221"/>
                    </a:lnTo>
                    <a:lnTo>
                      <a:pt x="1786" y="1220"/>
                    </a:lnTo>
                    <a:lnTo>
                      <a:pt x="1760" y="1219"/>
                    </a:lnTo>
                    <a:lnTo>
                      <a:pt x="1730" y="1218"/>
                    </a:lnTo>
                    <a:lnTo>
                      <a:pt x="1698" y="1217"/>
                    </a:lnTo>
                    <a:lnTo>
                      <a:pt x="1664" y="1215"/>
                    </a:lnTo>
                    <a:lnTo>
                      <a:pt x="1625" y="1213"/>
                    </a:lnTo>
                    <a:lnTo>
                      <a:pt x="1585" y="1213"/>
                    </a:lnTo>
                    <a:lnTo>
                      <a:pt x="1547" y="1213"/>
                    </a:lnTo>
                    <a:lnTo>
                      <a:pt x="1514" y="1213"/>
                    </a:lnTo>
                    <a:lnTo>
                      <a:pt x="1482" y="1213"/>
                    </a:lnTo>
                    <a:lnTo>
                      <a:pt x="1456" y="1213"/>
                    </a:lnTo>
                    <a:lnTo>
                      <a:pt x="1431" y="1213"/>
                    </a:lnTo>
                    <a:lnTo>
                      <a:pt x="1410" y="1213"/>
                    </a:lnTo>
                    <a:lnTo>
                      <a:pt x="1392" y="1213"/>
                    </a:lnTo>
                    <a:lnTo>
                      <a:pt x="1272" y="1213"/>
                    </a:lnTo>
                    <a:lnTo>
                      <a:pt x="1166" y="1775"/>
                    </a:lnTo>
                    <a:lnTo>
                      <a:pt x="1501" y="1775"/>
                    </a:lnTo>
                    <a:lnTo>
                      <a:pt x="1541" y="1730"/>
                    </a:lnTo>
                    <a:lnTo>
                      <a:pt x="1576" y="1691"/>
                    </a:lnTo>
                    <a:lnTo>
                      <a:pt x="1608" y="1659"/>
                    </a:lnTo>
                    <a:lnTo>
                      <a:pt x="1635" y="1632"/>
                    </a:lnTo>
                    <a:lnTo>
                      <a:pt x="1647" y="1621"/>
                    </a:lnTo>
                    <a:lnTo>
                      <a:pt x="1658" y="1612"/>
                    </a:lnTo>
                    <a:lnTo>
                      <a:pt x="1669" y="1604"/>
                    </a:lnTo>
                    <a:lnTo>
                      <a:pt x="1678" y="1599"/>
                    </a:lnTo>
                    <a:lnTo>
                      <a:pt x="1686" y="1594"/>
                    </a:lnTo>
                    <a:lnTo>
                      <a:pt x="1694" y="1591"/>
                    </a:lnTo>
                    <a:lnTo>
                      <a:pt x="1700" y="1590"/>
                    </a:lnTo>
                    <a:lnTo>
                      <a:pt x="1705" y="1590"/>
                    </a:lnTo>
                    <a:lnTo>
                      <a:pt x="1715" y="1591"/>
                    </a:lnTo>
                    <a:lnTo>
                      <a:pt x="1725" y="1593"/>
                    </a:lnTo>
                    <a:lnTo>
                      <a:pt x="1736" y="1596"/>
                    </a:lnTo>
                    <a:lnTo>
                      <a:pt x="1748" y="1601"/>
                    </a:lnTo>
                    <a:lnTo>
                      <a:pt x="1760" y="1608"/>
                    </a:lnTo>
                    <a:lnTo>
                      <a:pt x="1774" y="1615"/>
                    </a:lnTo>
                    <a:lnTo>
                      <a:pt x="1788" y="1624"/>
                    </a:lnTo>
                    <a:lnTo>
                      <a:pt x="1802" y="1634"/>
                    </a:lnTo>
                    <a:lnTo>
                      <a:pt x="1818" y="1647"/>
                    </a:lnTo>
                    <a:lnTo>
                      <a:pt x="1835" y="1659"/>
                    </a:lnTo>
                    <a:lnTo>
                      <a:pt x="1853" y="1673"/>
                    </a:lnTo>
                    <a:lnTo>
                      <a:pt x="1870" y="1689"/>
                    </a:lnTo>
                    <a:lnTo>
                      <a:pt x="1909" y="1726"/>
                    </a:lnTo>
                    <a:lnTo>
                      <a:pt x="1951" y="1767"/>
                    </a:lnTo>
                    <a:lnTo>
                      <a:pt x="1956" y="1775"/>
                    </a:lnTo>
                    <a:lnTo>
                      <a:pt x="1959" y="1782"/>
                    </a:lnTo>
                    <a:lnTo>
                      <a:pt x="1960" y="1789"/>
                    </a:lnTo>
                    <a:lnTo>
                      <a:pt x="1961" y="1797"/>
                    </a:lnTo>
                    <a:lnTo>
                      <a:pt x="1963" y="1804"/>
                    </a:lnTo>
                    <a:lnTo>
                      <a:pt x="1961" y="1810"/>
                    </a:lnTo>
                    <a:lnTo>
                      <a:pt x="1959" y="1817"/>
                    </a:lnTo>
                    <a:lnTo>
                      <a:pt x="1957" y="1823"/>
                    </a:lnTo>
                    <a:lnTo>
                      <a:pt x="1954" y="1828"/>
                    </a:lnTo>
                    <a:lnTo>
                      <a:pt x="1949" y="1834"/>
                    </a:lnTo>
                    <a:lnTo>
                      <a:pt x="1944" y="1837"/>
                    </a:lnTo>
                    <a:lnTo>
                      <a:pt x="1937" y="1841"/>
                    </a:lnTo>
                    <a:lnTo>
                      <a:pt x="1930" y="1844"/>
                    </a:lnTo>
                    <a:lnTo>
                      <a:pt x="1923" y="1845"/>
                    </a:lnTo>
                    <a:lnTo>
                      <a:pt x="1914" y="1847"/>
                    </a:lnTo>
                    <a:lnTo>
                      <a:pt x="1905" y="1847"/>
                    </a:lnTo>
                    <a:lnTo>
                      <a:pt x="1870" y="1845"/>
                    </a:lnTo>
                    <a:lnTo>
                      <a:pt x="1829" y="1844"/>
                    </a:lnTo>
                    <a:lnTo>
                      <a:pt x="1780" y="1841"/>
                    </a:lnTo>
                    <a:lnTo>
                      <a:pt x="1724" y="1840"/>
                    </a:lnTo>
                    <a:lnTo>
                      <a:pt x="1658" y="1840"/>
                    </a:lnTo>
                    <a:lnTo>
                      <a:pt x="1586" y="1839"/>
                    </a:lnTo>
                    <a:lnTo>
                      <a:pt x="1506" y="1839"/>
                    </a:lnTo>
                    <a:lnTo>
                      <a:pt x="1417" y="1839"/>
                    </a:lnTo>
                    <a:lnTo>
                      <a:pt x="264" y="1839"/>
                    </a:lnTo>
                    <a:lnTo>
                      <a:pt x="230" y="1839"/>
                    </a:lnTo>
                    <a:lnTo>
                      <a:pt x="199" y="1840"/>
                    </a:lnTo>
                    <a:lnTo>
                      <a:pt x="170" y="1841"/>
                    </a:lnTo>
                    <a:lnTo>
                      <a:pt x="145" y="1843"/>
                    </a:lnTo>
                    <a:lnTo>
                      <a:pt x="123" y="1845"/>
                    </a:lnTo>
                    <a:lnTo>
                      <a:pt x="104" y="1848"/>
                    </a:lnTo>
                    <a:lnTo>
                      <a:pt x="90" y="1851"/>
                    </a:lnTo>
                    <a:lnTo>
                      <a:pt x="76" y="1855"/>
                    </a:lnTo>
                    <a:lnTo>
                      <a:pt x="69" y="1855"/>
                    </a:lnTo>
                    <a:lnTo>
                      <a:pt x="60" y="1853"/>
                    </a:lnTo>
                    <a:lnTo>
                      <a:pt x="50" y="1850"/>
                    </a:lnTo>
                    <a:lnTo>
                      <a:pt x="39" y="1847"/>
                    </a:lnTo>
                    <a:lnTo>
                      <a:pt x="40" y="1847"/>
                    </a:lnTo>
                    <a:lnTo>
                      <a:pt x="41" y="1846"/>
                    </a:lnTo>
                    <a:lnTo>
                      <a:pt x="42" y="1846"/>
                    </a:lnTo>
                    <a:lnTo>
                      <a:pt x="41" y="1845"/>
                    </a:lnTo>
                    <a:lnTo>
                      <a:pt x="37" y="1843"/>
                    </a:lnTo>
                    <a:lnTo>
                      <a:pt x="32" y="1839"/>
                    </a:lnTo>
                    <a:lnTo>
                      <a:pt x="26" y="1826"/>
                    </a:lnTo>
                    <a:lnTo>
                      <a:pt x="19" y="1812"/>
                    </a:lnTo>
                    <a:lnTo>
                      <a:pt x="11" y="1798"/>
                    </a:lnTo>
                    <a:lnTo>
                      <a:pt x="3" y="1782"/>
                    </a:lnTo>
                    <a:lnTo>
                      <a:pt x="1" y="1777"/>
                    </a:lnTo>
                    <a:lnTo>
                      <a:pt x="0" y="1771"/>
                    </a:lnTo>
                    <a:lnTo>
                      <a:pt x="0" y="1767"/>
                    </a:lnTo>
                    <a:lnTo>
                      <a:pt x="1" y="1762"/>
                    </a:lnTo>
                    <a:lnTo>
                      <a:pt x="3" y="1759"/>
                    </a:lnTo>
                    <a:lnTo>
                      <a:pt x="6" y="1756"/>
                    </a:lnTo>
                    <a:lnTo>
                      <a:pt x="11" y="1752"/>
                    </a:lnTo>
                    <a:lnTo>
                      <a:pt x="16" y="1750"/>
                    </a:lnTo>
                    <a:lnTo>
                      <a:pt x="45" y="1757"/>
                    </a:lnTo>
                    <a:lnTo>
                      <a:pt x="76" y="1761"/>
                    </a:lnTo>
                    <a:lnTo>
                      <a:pt x="111" y="1766"/>
                    </a:lnTo>
                    <a:lnTo>
                      <a:pt x="147" y="1769"/>
                    </a:lnTo>
                    <a:lnTo>
                      <a:pt x="187" y="1771"/>
                    </a:lnTo>
                    <a:lnTo>
                      <a:pt x="230" y="1774"/>
                    </a:lnTo>
                    <a:lnTo>
                      <a:pt x="276" y="1775"/>
                    </a:lnTo>
                    <a:lnTo>
                      <a:pt x="324" y="1775"/>
                    </a:lnTo>
                    <a:lnTo>
                      <a:pt x="837" y="1775"/>
                    </a:lnTo>
                    <a:lnTo>
                      <a:pt x="944" y="1213"/>
                    </a:lnTo>
                    <a:lnTo>
                      <a:pt x="655" y="1213"/>
                    </a:lnTo>
                    <a:lnTo>
                      <a:pt x="632" y="1213"/>
                    </a:lnTo>
                    <a:lnTo>
                      <a:pt x="601" y="1215"/>
                    </a:lnTo>
                    <a:lnTo>
                      <a:pt x="563" y="1218"/>
                    </a:lnTo>
                    <a:lnTo>
                      <a:pt x="519" y="1221"/>
                    </a:lnTo>
                    <a:lnTo>
                      <a:pt x="496" y="1221"/>
                    </a:lnTo>
                    <a:lnTo>
                      <a:pt x="479" y="1221"/>
                    </a:lnTo>
                    <a:lnTo>
                      <a:pt x="464" y="1221"/>
                    </a:lnTo>
                    <a:lnTo>
                      <a:pt x="454" y="1221"/>
                    </a:lnTo>
                    <a:lnTo>
                      <a:pt x="448" y="1224"/>
                    </a:lnTo>
                    <a:lnTo>
                      <a:pt x="442" y="1227"/>
                    </a:lnTo>
                    <a:lnTo>
                      <a:pt x="438" y="1228"/>
                    </a:lnTo>
                    <a:lnTo>
                      <a:pt x="433" y="1227"/>
                    </a:lnTo>
                    <a:lnTo>
                      <a:pt x="430" y="1225"/>
                    </a:lnTo>
                    <a:lnTo>
                      <a:pt x="428" y="1222"/>
                    </a:lnTo>
                    <a:lnTo>
                      <a:pt x="425" y="1219"/>
                    </a:lnTo>
                    <a:lnTo>
                      <a:pt x="424" y="1213"/>
                    </a:lnTo>
                    <a:lnTo>
                      <a:pt x="415" y="1198"/>
                    </a:lnTo>
                    <a:lnTo>
                      <a:pt x="408" y="1183"/>
                    </a:lnTo>
                    <a:lnTo>
                      <a:pt x="401" y="1170"/>
                    </a:lnTo>
                    <a:lnTo>
                      <a:pt x="394" y="1156"/>
                    </a:lnTo>
                    <a:lnTo>
                      <a:pt x="394" y="1151"/>
                    </a:lnTo>
                    <a:lnTo>
                      <a:pt x="394" y="1146"/>
                    </a:lnTo>
                    <a:lnTo>
                      <a:pt x="395" y="1142"/>
                    </a:lnTo>
                    <a:lnTo>
                      <a:pt x="398" y="1139"/>
                    </a:lnTo>
                    <a:lnTo>
                      <a:pt x="401" y="1136"/>
                    </a:lnTo>
                    <a:lnTo>
                      <a:pt x="404" y="1134"/>
                    </a:lnTo>
                    <a:lnTo>
                      <a:pt x="410" y="1133"/>
                    </a:lnTo>
                    <a:lnTo>
                      <a:pt x="415" y="1133"/>
                    </a:lnTo>
                    <a:lnTo>
                      <a:pt x="455" y="1136"/>
                    </a:lnTo>
                    <a:lnTo>
                      <a:pt x="494" y="1140"/>
                    </a:lnTo>
                    <a:lnTo>
                      <a:pt x="532" y="1143"/>
                    </a:lnTo>
                    <a:lnTo>
                      <a:pt x="569" y="1146"/>
                    </a:lnTo>
                    <a:lnTo>
                      <a:pt x="603" y="1150"/>
                    </a:lnTo>
                    <a:lnTo>
                      <a:pt x="637" y="1152"/>
                    </a:lnTo>
                    <a:lnTo>
                      <a:pt x="669" y="1154"/>
                    </a:lnTo>
                    <a:lnTo>
                      <a:pt x="699" y="1156"/>
                    </a:lnTo>
                    <a:lnTo>
                      <a:pt x="956" y="1156"/>
                    </a:lnTo>
                    <a:lnTo>
                      <a:pt x="1050" y="660"/>
                    </a:lnTo>
                    <a:lnTo>
                      <a:pt x="794" y="660"/>
                    </a:lnTo>
                    <a:lnTo>
                      <a:pt x="762" y="705"/>
                    </a:lnTo>
                    <a:lnTo>
                      <a:pt x="730" y="751"/>
                    </a:lnTo>
                    <a:lnTo>
                      <a:pt x="697" y="796"/>
                    </a:lnTo>
                    <a:lnTo>
                      <a:pt x="662" y="839"/>
                    </a:lnTo>
                    <a:lnTo>
                      <a:pt x="628" y="881"/>
                    </a:lnTo>
                    <a:lnTo>
                      <a:pt x="591" y="922"/>
                    </a:lnTo>
                    <a:lnTo>
                      <a:pt x="554" y="964"/>
                    </a:lnTo>
                    <a:lnTo>
                      <a:pt x="516" y="1003"/>
                    </a:lnTo>
                    <a:lnTo>
                      <a:pt x="478" y="1041"/>
                    </a:lnTo>
                    <a:lnTo>
                      <a:pt x="438" y="1077"/>
                    </a:lnTo>
                    <a:lnTo>
                      <a:pt x="396" y="1113"/>
                    </a:lnTo>
                    <a:lnTo>
                      <a:pt x="355" y="1149"/>
                    </a:lnTo>
                    <a:lnTo>
                      <a:pt x="313" y="1182"/>
                    </a:lnTo>
                    <a:lnTo>
                      <a:pt x="269" y="1214"/>
                    </a:lnTo>
                    <a:lnTo>
                      <a:pt x="224" y="1247"/>
                    </a:lnTo>
                    <a:lnTo>
                      <a:pt x="180" y="1277"/>
                    </a:lnTo>
                    <a:lnTo>
                      <a:pt x="172" y="1282"/>
                    </a:lnTo>
                    <a:lnTo>
                      <a:pt x="166" y="1287"/>
                    </a:lnTo>
                    <a:lnTo>
                      <a:pt x="160" y="1290"/>
                    </a:lnTo>
                    <a:lnTo>
                      <a:pt x="154" y="1291"/>
                    </a:lnTo>
                    <a:lnTo>
                      <a:pt x="150" y="1291"/>
                    </a:lnTo>
                    <a:lnTo>
                      <a:pt x="145" y="1291"/>
                    </a:lnTo>
                    <a:lnTo>
                      <a:pt x="141" y="1289"/>
                    </a:lnTo>
                    <a:lnTo>
                      <a:pt x="137" y="1285"/>
                    </a:lnTo>
                    <a:lnTo>
                      <a:pt x="137" y="1281"/>
                    </a:lnTo>
                    <a:lnTo>
                      <a:pt x="137" y="1276"/>
                    </a:lnTo>
                    <a:lnTo>
                      <a:pt x="137" y="1271"/>
                    </a:lnTo>
                    <a:lnTo>
                      <a:pt x="140" y="1266"/>
                    </a:lnTo>
                    <a:lnTo>
                      <a:pt x="145" y="1252"/>
                    </a:lnTo>
                    <a:lnTo>
                      <a:pt x="155" y="1237"/>
                    </a:lnTo>
                    <a:lnTo>
                      <a:pt x="185" y="1198"/>
                    </a:lnTo>
                    <a:lnTo>
                      <a:pt x="215" y="1158"/>
                    </a:lnTo>
                    <a:lnTo>
                      <a:pt x="244" y="1116"/>
                    </a:lnTo>
                    <a:lnTo>
                      <a:pt x="273" y="1074"/>
                    </a:lnTo>
                    <a:lnTo>
                      <a:pt x="301" y="1032"/>
                    </a:lnTo>
                    <a:lnTo>
                      <a:pt x="329" y="987"/>
                    </a:lnTo>
                    <a:lnTo>
                      <a:pt x="355" y="944"/>
                    </a:lnTo>
                    <a:lnTo>
                      <a:pt x="382" y="898"/>
                    </a:lnTo>
                    <a:lnTo>
                      <a:pt x="408" y="852"/>
                    </a:lnTo>
                    <a:lnTo>
                      <a:pt x="433" y="806"/>
                    </a:lnTo>
                    <a:lnTo>
                      <a:pt x="459" y="758"/>
                    </a:lnTo>
                    <a:lnTo>
                      <a:pt x="482" y="709"/>
                    </a:lnTo>
                    <a:lnTo>
                      <a:pt x="506" y="660"/>
                    </a:lnTo>
                    <a:lnTo>
                      <a:pt x="530" y="609"/>
                    </a:lnTo>
                    <a:lnTo>
                      <a:pt x="552" y="558"/>
                    </a:lnTo>
                    <a:lnTo>
                      <a:pt x="574" y="507"/>
                    </a:lnTo>
                    <a:lnTo>
                      <a:pt x="585" y="477"/>
                    </a:lnTo>
                    <a:lnTo>
                      <a:pt x="597" y="448"/>
                    </a:lnTo>
                    <a:lnTo>
                      <a:pt x="605" y="420"/>
                    </a:lnTo>
                    <a:lnTo>
                      <a:pt x="614" y="392"/>
                    </a:lnTo>
                    <a:lnTo>
                      <a:pt x="622" y="366"/>
                    </a:lnTo>
                    <a:lnTo>
                      <a:pt x="629" y="340"/>
                    </a:lnTo>
                    <a:lnTo>
                      <a:pt x="635" y="314"/>
                    </a:lnTo>
                    <a:lnTo>
                      <a:pt x="640" y="290"/>
                    </a:lnTo>
                    <a:lnTo>
                      <a:pt x="643" y="274"/>
                    </a:lnTo>
                    <a:lnTo>
                      <a:pt x="648" y="261"/>
                    </a:lnTo>
                    <a:lnTo>
                      <a:pt x="651" y="247"/>
                    </a:lnTo>
                    <a:lnTo>
                      <a:pt x="657" y="235"/>
                    </a:lnTo>
                    <a:lnTo>
                      <a:pt x="661" y="225"/>
                    </a:lnTo>
                    <a:lnTo>
                      <a:pt x="667" y="215"/>
                    </a:lnTo>
                    <a:lnTo>
                      <a:pt x="673" y="207"/>
                    </a:lnTo>
                    <a:lnTo>
                      <a:pt x="680" y="200"/>
                    </a:lnTo>
                    <a:lnTo>
                      <a:pt x="687" y="194"/>
                    </a:lnTo>
                    <a:lnTo>
                      <a:pt x="694" y="190"/>
                    </a:lnTo>
                    <a:lnTo>
                      <a:pt x="702" y="186"/>
                    </a:lnTo>
                    <a:lnTo>
                      <a:pt x="710" y="184"/>
                    </a:lnTo>
                    <a:lnTo>
                      <a:pt x="719" y="182"/>
                    </a:lnTo>
                    <a:lnTo>
                      <a:pt x="729" y="183"/>
                    </a:lnTo>
                    <a:lnTo>
                      <a:pt x="738" y="184"/>
                    </a:lnTo>
                    <a:lnTo>
                      <a:pt x="749"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
              <p:cNvSpPr>
                <a:spLocks noEditPoints="1"/>
              </p:cNvSpPr>
              <p:nvPr/>
            </p:nvSpPr>
            <p:spPr bwMode="auto">
              <a:xfrm>
                <a:off x="5300663" y="2647950"/>
                <a:ext cx="355600" cy="328613"/>
              </a:xfrm>
              <a:custGeom>
                <a:avLst/>
                <a:gdLst>
                  <a:gd name="T0" fmla="*/ 791 w 1791"/>
                  <a:gd name="T1" fmla="*/ 1157 h 1663"/>
                  <a:gd name="T2" fmla="*/ 1051 w 1791"/>
                  <a:gd name="T3" fmla="*/ 1109 h 1663"/>
                  <a:gd name="T4" fmla="*/ 412 w 1791"/>
                  <a:gd name="T5" fmla="*/ 780 h 1663"/>
                  <a:gd name="T6" fmla="*/ 637 w 1791"/>
                  <a:gd name="T7" fmla="*/ 763 h 1663"/>
                  <a:gd name="T8" fmla="*/ 1492 w 1791"/>
                  <a:gd name="T9" fmla="*/ 607 h 1663"/>
                  <a:gd name="T10" fmla="*/ 1037 w 1791"/>
                  <a:gd name="T11" fmla="*/ 655 h 1663"/>
                  <a:gd name="T12" fmla="*/ 945 w 1791"/>
                  <a:gd name="T13" fmla="*/ 727 h 1663"/>
                  <a:gd name="T14" fmla="*/ 1355 w 1791"/>
                  <a:gd name="T15" fmla="*/ 718 h 1663"/>
                  <a:gd name="T16" fmla="*/ 903 w 1791"/>
                  <a:gd name="T17" fmla="*/ 369 h 1663"/>
                  <a:gd name="T18" fmla="*/ 624 w 1791"/>
                  <a:gd name="T19" fmla="*/ 215 h 1663"/>
                  <a:gd name="T20" fmla="*/ 448 w 1791"/>
                  <a:gd name="T21" fmla="*/ 190 h 1663"/>
                  <a:gd name="T22" fmla="*/ 739 w 1791"/>
                  <a:gd name="T23" fmla="*/ 137 h 1663"/>
                  <a:gd name="T24" fmla="*/ 1449 w 1791"/>
                  <a:gd name="T25" fmla="*/ 4 h 1663"/>
                  <a:gd name="T26" fmla="*/ 1648 w 1791"/>
                  <a:gd name="T27" fmla="*/ 112 h 1663"/>
                  <a:gd name="T28" fmla="*/ 1700 w 1791"/>
                  <a:gd name="T29" fmla="*/ 209 h 1663"/>
                  <a:gd name="T30" fmla="*/ 1539 w 1791"/>
                  <a:gd name="T31" fmla="*/ 211 h 1663"/>
                  <a:gd name="T32" fmla="*/ 1619 w 1791"/>
                  <a:gd name="T33" fmla="*/ 313 h 1663"/>
                  <a:gd name="T34" fmla="*/ 1512 w 1791"/>
                  <a:gd name="T35" fmla="*/ 371 h 1663"/>
                  <a:gd name="T36" fmla="*/ 1474 w 1791"/>
                  <a:gd name="T37" fmla="*/ 532 h 1663"/>
                  <a:gd name="T38" fmla="*/ 1646 w 1791"/>
                  <a:gd name="T39" fmla="*/ 479 h 1663"/>
                  <a:gd name="T40" fmla="*/ 1785 w 1791"/>
                  <a:gd name="T41" fmla="*/ 657 h 1663"/>
                  <a:gd name="T42" fmla="*/ 1750 w 1791"/>
                  <a:gd name="T43" fmla="*/ 727 h 1663"/>
                  <a:gd name="T44" fmla="*/ 1544 w 1791"/>
                  <a:gd name="T45" fmla="*/ 764 h 1663"/>
                  <a:gd name="T46" fmla="*/ 1576 w 1791"/>
                  <a:gd name="T47" fmla="*/ 860 h 1663"/>
                  <a:gd name="T48" fmla="*/ 862 w 1791"/>
                  <a:gd name="T49" fmla="*/ 859 h 1663"/>
                  <a:gd name="T50" fmla="*/ 1126 w 1791"/>
                  <a:gd name="T51" fmla="*/ 967 h 1663"/>
                  <a:gd name="T52" fmla="*/ 1282 w 1791"/>
                  <a:gd name="T53" fmla="*/ 962 h 1663"/>
                  <a:gd name="T54" fmla="*/ 1433 w 1791"/>
                  <a:gd name="T55" fmla="*/ 1114 h 1663"/>
                  <a:gd name="T56" fmla="*/ 1355 w 1791"/>
                  <a:gd name="T57" fmla="*/ 1150 h 1663"/>
                  <a:gd name="T58" fmla="*/ 1147 w 1791"/>
                  <a:gd name="T59" fmla="*/ 1336 h 1663"/>
                  <a:gd name="T60" fmla="*/ 1636 w 1791"/>
                  <a:gd name="T61" fmla="*/ 1410 h 1663"/>
                  <a:gd name="T62" fmla="*/ 1640 w 1791"/>
                  <a:gd name="T63" fmla="*/ 1458 h 1663"/>
                  <a:gd name="T64" fmla="*/ 1454 w 1791"/>
                  <a:gd name="T65" fmla="*/ 1655 h 1663"/>
                  <a:gd name="T66" fmla="*/ 1175 w 1791"/>
                  <a:gd name="T67" fmla="*/ 1593 h 1663"/>
                  <a:gd name="T68" fmla="*/ 808 w 1791"/>
                  <a:gd name="T69" fmla="*/ 1516 h 1663"/>
                  <a:gd name="T70" fmla="*/ 214 w 1791"/>
                  <a:gd name="T71" fmla="*/ 1643 h 1663"/>
                  <a:gd name="T72" fmla="*/ 135 w 1791"/>
                  <a:gd name="T73" fmla="*/ 1621 h 1663"/>
                  <a:gd name="T74" fmla="*/ 498 w 1791"/>
                  <a:gd name="T75" fmla="*/ 1509 h 1663"/>
                  <a:gd name="T76" fmla="*/ 751 w 1791"/>
                  <a:gd name="T77" fmla="*/ 1263 h 1663"/>
                  <a:gd name="T78" fmla="*/ 432 w 1791"/>
                  <a:gd name="T79" fmla="*/ 1329 h 1663"/>
                  <a:gd name="T80" fmla="*/ 9 w 1791"/>
                  <a:gd name="T81" fmla="*/ 1530 h 1663"/>
                  <a:gd name="T82" fmla="*/ 166 w 1791"/>
                  <a:gd name="T83" fmla="*/ 1379 h 1663"/>
                  <a:gd name="T84" fmla="*/ 568 w 1791"/>
                  <a:gd name="T85" fmla="*/ 903 h 1663"/>
                  <a:gd name="T86" fmla="*/ 347 w 1791"/>
                  <a:gd name="T87" fmla="*/ 874 h 1663"/>
                  <a:gd name="T88" fmla="*/ 243 w 1791"/>
                  <a:gd name="T89" fmla="*/ 871 h 1663"/>
                  <a:gd name="T90" fmla="*/ 163 w 1791"/>
                  <a:gd name="T91" fmla="*/ 773 h 1663"/>
                  <a:gd name="T92" fmla="*/ 281 w 1791"/>
                  <a:gd name="T93" fmla="*/ 641 h 1663"/>
                  <a:gd name="T94" fmla="*/ 368 w 1791"/>
                  <a:gd name="T95" fmla="*/ 472 h 1663"/>
                  <a:gd name="T96" fmla="*/ 442 w 1791"/>
                  <a:gd name="T97" fmla="*/ 534 h 1663"/>
                  <a:gd name="T98" fmla="*/ 594 w 1791"/>
                  <a:gd name="T99" fmla="*/ 400 h 1663"/>
                  <a:gd name="T100" fmla="*/ 550 w 1791"/>
                  <a:gd name="T101" fmla="*/ 243 h 1663"/>
                  <a:gd name="T102" fmla="*/ 706 w 1791"/>
                  <a:gd name="T103" fmla="*/ 256 h 1663"/>
                  <a:gd name="T104" fmla="*/ 844 w 1791"/>
                  <a:gd name="T105" fmla="*/ 380 h 1663"/>
                  <a:gd name="T106" fmla="*/ 794 w 1791"/>
                  <a:gd name="T107" fmla="*/ 533 h 1663"/>
                  <a:gd name="T108" fmla="*/ 1297 w 1791"/>
                  <a:gd name="T109" fmla="*/ 216 h 1663"/>
                  <a:gd name="T110" fmla="*/ 1098 w 1791"/>
                  <a:gd name="T111" fmla="*/ 254 h 1663"/>
                  <a:gd name="T112" fmla="*/ 1161 w 1791"/>
                  <a:gd name="T113" fmla="*/ 374 h 1663"/>
                  <a:gd name="T114" fmla="*/ 1073 w 1791"/>
                  <a:gd name="T115" fmla="*/ 518 h 1663"/>
                  <a:gd name="T116" fmla="*/ 922 w 1791"/>
                  <a:gd name="T117" fmla="*/ 500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90" h="1663">
                    <a:moveTo>
                      <a:pt x="709" y="1070"/>
                    </a:moveTo>
                    <a:lnTo>
                      <a:pt x="716" y="1070"/>
                    </a:lnTo>
                    <a:lnTo>
                      <a:pt x="717" y="1064"/>
                    </a:lnTo>
                    <a:lnTo>
                      <a:pt x="716" y="1067"/>
                    </a:lnTo>
                    <a:lnTo>
                      <a:pt x="715" y="1069"/>
                    </a:lnTo>
                    <a:lnTo>
                      <a:pt x="713" y="1070"/>
                    </a:lnTo>
                    <a:lnTo>
                      <a:pt x="709" y="1070"/>
                    </a:lnTo>
                    <a:close/>
                    <a:moveTo>
                      <a:pt x="1072" y="1077"/>
                    </a:moveTo>
                    <a:lnTo>
                      <a:pt x="728" y="1077"/>
                    </a:lnTo>
                    <a:lnTo>
                      <a:pt x="748" y="1105"/>
                    </a:lnTo>
                    <a:lnTo>
                      <a:pt x="768" y="1132"/>
                    </a:lnTo>
                    <a:lnTo>
                      <a:pt x="791" y="1157"/>
                    </a:lnTo>
                    <a:lnTo>
                      <a:pt x="814" y="1182"/>
                    </a:lnTo>
                    <a:lnTo>
                      <a:pt x="837" y="1205"/>
                    </a:lnTo>
                    <a:lnTo>
                      <a:pt x="863" y="1227"/>
                    </a:lnTo>
                    <a:lnTo>
                      <a:pt x="888" y="1248"/>
                    </a:lnTo>
                    <a:lnTo>
                      <a:pt x="916" y="1269"/>
                    </a:lnTo>
                    <a:lnTo>
                      <a:pt x="934" y="1253"/>
                    </a:lnTo>
                    <a:lnTo>
                      <a:pt x="952" y="1235"/>
                    </a:lnTo>
                    <a:lnTo>
                      <a:pt x="971" y="1214"/>
                    </a:lnTo>
                    <a:lnTo>
                      <a:pt x="991" y="1192"/>
                    </a:lnTo>
                    <a:lnTo>
                      <a:pt x="1010" y="1166"/>
                    </a:lnTo>
                    <a:lnTo>
                      <a:pt x="1030" y="1138"/>
                    </a:lnTo>
                    <a:lnTo>
                      <a:pt x="1051" y="1109"/>
                    </a:lnTo>
                    <a:lnTo>
                      <a:pt x="1072" y="1077"/>
                    </a:lnTo>
                    <a:close/>
                    <a:moveTo>
                      <a:pt x="455" y="607"/>
                    </a:moveTo>
                    <a:lnTo>
                      <a:pt x="454" y="636"/>
                    </a:lnTo>
                    <a:lnTo>
                      <a:pt x="453" y="664"/>
                    </a:lnTo>
                    <a:lnTo>
                      <a:pt x="448" y="689"/>
                    </a:lnTo>
                    <a:lnTo>
                      <a:pt x="442" y="715"/>
                    </a:lnTo>
                    <a:lnTo>
                      <a:pt x="438" y="726"/>
                    </a:lnTo>
                    <a:lnTo>
                      <a:pt x="434" y="738"/>
                    </a:lnTo>
                    <a:lnTo>
                      <a:pt x="429" y="749"/>
                    </a:lnTo>
                    <a:lnTo>
                      <a:pt x="424" y="759"/>
                    </a:lnTo>
                    <a:lnTo>
                      <a:pt x="418" y="770"/>
                    </a:lnTo>
                    <a:lnTo>
                      <a:pt x="412" y="780"/>
                    </a:lnTo>
                    <a:lnTo>
                      <a:pt x="405" y="790"/>
                    </a:lnTo>
                    <a:lnTo>
                      <a:pt x="398" y="798"/>
                    </a:lnTo>
                    <a:lnTo>
                      <a:pt x="417" y="800"/>
                    </a:lnTo>
                    <a:lnTo>
                      <a:pt x="443" y="801"/>
                    </a:lnTo>
                    <a:lnTo>
                      <a:pt x="473" y="803"/>
                    </a:lnTo>
                    <a:lnTo>
                      <a:pt x="509" y="805"/>
                    </a:lnTo>
                    <a:lnTo>
                      <a:pt x="543" y="806"/>
                    </a:lnTo>
                    <a:lnTo>
                      <a:pt x="572" y="807"/>
                    </a:lnTo>
                    <a:lnTo>
                      <a:pt x="595" y="810"/>
                    </a:lnTo>
                    <a:lnTo>
                      <a:pt x="614" y="812"/>
                    </a:lnTo>
                    <a:lnTo>
                      <a:pt x="626" y="787"/>
                    </a:lnTo>
                    <a:lnTo>
                      <a:pt x="637" y="763"/>
                    </a:lnTo>
                    <a:lnTo>
                      <a:pt x="648" y="738"/>
                    </a:lnTo>
                    <a:lnTo>
                      <a:pt x="658" y="715"/>
                    </a:lnTo>
                    <a:lnTo>
                      <a:pt x="667" y="690"/>
                    </a:lnTo>
                    <a:lnTo>
                      <a:pt x="676" y="667"/>
                    </a:lnTo>
                    <a:lnTo>
                      <a:pt x="683" y="644"/>
                    </a:lnTo>
                    <a:lnTo>
                      <a:pt x="689" y="620"/>
                    </a:lnTo>
                    <a:lnTo>
                      <a:pt x="691" y="617"/>
                    </a:lnTo>
                    <a:lnTo>
                      <a:pt x="693" y="614"/>
                    </a:lnTo>
                    <a:lnTo>
                      <a:pt x="695" y="610"/>
                    </a:lnTo>
                    <a:lnTo>
                      <a:pt x="698" y="607"/>
                    </a:lnTo>
                    <a:lnTo>
                      <a:pt x="455" y="607"/>
                    </a:lnTo>
                    <a:close/>
                    <a:moveTo>
                      <a:pt x="1492" y="607"/>
                    </a:moveTo>
                    <a:lnTo>
                      <a:pt x="930" y="607"/>
                    </a:lnTo>
                    <a:lnTo>
                      <a:pt x="950" y="610"/>
                    </a:lnTo>
                    <a:lnTo>
                      <a:pt x="970" y="615"/>
                    </a:lnTo>
                    <a:lnTo>
                      <a:pt x="991" y="620"/>
                    </a:lnTo>
                    <a:lnTo>
                      <a:pt x="1012" y="627"/>
                    </a:lnTo>
                    <a:lnTo>
                      <a:pt x="1017" y="630"/>
                    </a:lnTo>
                    <a:lnTo>
                      <a:pt x="1023" y="634"/>
                    </a:lnTo>
                    <a:lnTo>
                      <a:pt x="1027" y="638"/>
                    </a:lnTo>
                    <a:lnTo>
                      <a:pt x="1031" y="641"/>
                    </a:lnTo>
                    <a:lnTo>
                      <a:pt x="1034" y="646"/>
                    </a:lnTo>
                    <a:lnTo>
                      <a:pt x="1036" y="650"/>
                    </a:lnTo>
                    <a:lnTo>
                      <a:pt x="1037" y="655"/>
                    </a:lnTo>
                    <a:lnTo>
                      <a:pt x="1038" y="660"/>
                    </a:lnTo>
                    <a:lnTo>
                      <a:pt x="1036" y="665"/>
                    </a:lnTo>
                    <a:lnTo>
                      <a:pt x="1033" y="669"/>
                    </a:lnTo>
                    <a:lnTo>
                      <a:pt x="1028" y="674"/>
                    </a:lnTo>
                    <a:lnTo>
                      <a:pt x="1024" y="678"/>
                    </a:lnTo>
                    <a:lnTo>
                      <a:pt x="1013" y="686"/>
                    </a:lnTo>
                    <a:lnTo>
                      <a:pt x="1000" y="693"/>
                    </a:lnTo>
                    <a:lnTo>
                      <a:pt x="987" y="697"/>
                    </a:lnTo>
                    <a:lnTo>
                      <a:pt x="976" y="703"/>
                    </a:lnTo>
                    <a:lnTo>
                      <a:pt x="965" y="709"/>
                    </a:lnTo>
                    <a:lnTo>
                      <a:pt x="955" y="718"/>
                    </a:lnTo>
                    <a:lnTo>
                      <a:pt x="945" y="727"/>
                    </a:lnTo>
                    <a:lnTo>
                      <a:pt x="936" y="739"/>
                    </a:lnTo>
                    <a:lnTo>
                      <a:pt x="927" y="752"/>
                    </a:lnTo>
                    <a:lnTo>
                      <a:pt x="919" y="766"/>
                    </a:lnTo>
                    <a:lnTo>
                      <a:pt x="912" y="776"/>
                    </a:lnTo>
                    <a:lnTo>
                      <a:pt x="905" y="787"/>
                    </a:lnTo>
                    <a:lnTo>
                      <a:pt x="901" y="800"/>
                    </a:lnTo>
                    <a:lnTo>
                      <a:pt x="897" y="812"/>
                    </a:lnTo>
                    <a:lnTo>
                      <a:pt x="1267" y="812"/>
                    </a:lnTo>
                    <a:lnTo>
                      <a:pt x="1293" y="783"/>
                    </a:lnTo>
                    <a:lnTo>
                      <a:pt x="1316" y="757"/>
                    </a:lnTo>
                    <a:lnTo>
                      <a:pt x="1337" y="736"/>
                    </a:lnTo>
                    <a:lnTo>
                      <a:pt x="1355" y="718"/>
                    </a:lnTo>
                    <a:lnTo>
                      <a:pt x="1370" y="704"/>
                    </a:lnTo>
                    <a:lnTo>
                      <a:pt x="1382" y="695"/>
                    </a:lnTo>
                    <a:lnTo>
                      <a:pt x="1391" y="688"/>
                    </a:lnTo>
                    <a:lnTo>
                      <a:pt x="1397" y="687"/>
                    </a:lnTo>
                    <a:lnTo>
                      <a:pt x="1405" y="687"/>
                    </a:lnTo>
                    <a:lnTo>
                      <a:pt x="1416" y="687"/>
                    </a:lnTo>
                    <a:lnTo>
                      <a:pt x="1427" y="692"/>
                    </a:lnTo>
                    <a:lnTo>
                      <a:pt x="1435" y="693"/>
                    </a:lnTo>
                    <a:lnTo>
                      <a:pt x="1492" y="607"/>
                    </a:lnTo>
                    <a:close/>
                    <a:moveTo>
                      <a:pt x="905" y="429"/>
                    </a:moveTo>
                    <a:lnTo>
                      <a:pt x="905" y="397"/>
                    </a:lnTo>
                    <a:lnTo>
                      <a:pt x="903" y="369"/>
                    </a:lnTo>
                    <a:lnTo>
                      <a:pt x="899" y="341"/>
                    </a:lnTo>
                    <a:lnTo>
                      <a:pt x="895" y="314"/>
                    </a:lnTo>
                    <a:lnTo>
                      <a:pt x="888" y="289"/>
                    </a:lnTo>
                    <a:lnTo>
                      <a:pt x="881" y="266"/>
                    </a:lnTo>
                    <a:lnTo>
                      <a:pt x="869" y="244"/>
                    </a:lnTo>
                    <a:lnTo>
                      <a:pt x="858" y="223"/>
                    </a:lnTo>
                    <a:lnTo>
                      <a:pt x="857" y="221"/>
                    </a:lnTo>
                    <a:lnTo>
                      <a:pt x="853" y="216"/>
                    </a:lnTo>
                    <a:lnTo>
                      <a:pt x="787" y="216"/>
                    </a:lnTo>
                    <a:lnTo>
                      <a:pt x="727" y="216"/>
                    </a:lnTo>
                    <a:lnTo>
                      <a:pt x="673" y="216"/>
                    </a:lnTo>
                    <a:lnTo>
                      <a:pt x="624" y="215"/>
                    </a:lnTo>
                    <a:lnTo>
                      <a:pt x="579" y="214"/>
                    </a:lnTo>
                    <a:lnTo>
                      <a:pt x="540" y="213"/>
                    </a:lnTo>
                    <a:lnTo>
                      <a:pt x="506" y="211"/>
                    </a:lnTo>
                    <a:lnTo>
                      <a:pt x="477" y="209"/>
                    </a:lnTo>
                    <a:lnTo>
                      <a:pt x="469" y="209"/>
                    </a:lnTo>
                    <a:lnTo>
                      <a:pt x="463" y="208"/>
                    </a:lnTo>
                    <a:lnTo>
                      <a:pt x="458" y="207"/>
                    </a:lnTo>
                    <a:lnTo>
                      <a:pt x="454" y="205"/>
                    </a:lnTo>
                    <a:lnTo>
                      <a:pt x="450" y="203"/>
                    </a:lnTo>
                    <a:lnTo>
                      <a:pt x="448" y="199"/>
                    </a:lnTo>
                    <a:lnTo>
                      <a:pt x="448" y="195"/>
                    </a:lnTo>
                    <a:lnTo>
                      <a:pt x="448" y="190"/>
                    </a:lnTo>
                    <a:lnTo>
                      <a:pt x="448" y="187"/>
                    </a:lnTo>
                    <a:lnTo>
                      <a:pt x="448" y="184"/>
                    </a:lnTo>
                    <a:lnTo>
                      <a:pt x="450" y="181"/>
                    </a:lnTo>
                    <a:lnTo>
                      <a:pt x="454" y="178"/>
                    </a:lnTo>
                    <a:lnTo>
                      <a:pt x="458" y="176"/>
                    </a:lnTo>
                    <a:lnTo>
                      <a:pt x="464" y="174"/>
                    </a:lnTo>
                    <a:lnTo>
                      <a:pt x="470" y="171"/>
                    </a:lnTo>
                    <a:lnTo>
                      <a:pt x="478" y="170"/>
                    </a:lnTo>
                    <a:lnTo>
                      <a:pt x="545" y="162"/>
                    </a:lnTo>
                    <a:lnTo>
                      <a:pt x="611" y="155"/>
                    </a:lnTo>
                    <a:lnTo>
                      <a:pt x="675" y="146"/>
                    </a:lnTo>
                    <a:lnTo>
                      <a:pt x="739" y="137"/>
                    </a:lnTo>
                    <a:lnTo>
                      <a:pt x="803" y="128"/>
                    </a:lnTo>
                    <a:lnTo>
                      <a:pt x="865" y="119"/>
                    </a:lnTo>
                    <a:lnTo>
                      <a:pt x="926" y="109"/>
                    </a:lnTo>
                    <a:lnTo>
                      <a:pt x="987" y="99"/>
                    </a:lnTo>
                    <a:lnTo>
                      <a:pt x="1047" y="88"/>
                    </a:lnTo>
                    <a:lnTo>
                      <a:pt x="1107" y="78"/>
                    </a:lnTo>
                    <a:lnTo>
                      <a:pt x="1166" y="67"/>
                    </a:lnTo>
                    <a:lnTo>
                      <a:pt x="1224" y="54"/>
                    </a:lnTo>
                    <a:lnTo>
                      <a:pt x="1281" y="42"/>
                    </a:lnTo>
                    <a:lnTo>
                      <a:pt x="1337" y="30"/>
                    </a:lnTo>
                    <a:lnTo>
                      <a:pt x="1393" y="18"/>
                    </a:lnTo>
                    <a:lnTo>
                      <a:pt x="1449" y="4"/>
                    </a:lnTo>
                    <a:lnTo>
                      <a:pt x="1462" y="2"/>
                    </a:lnTo>
                    <a:lnTo>
                      <a:pt x="1475" y="0"/>
                    </a:lnTo>
                    <a:lnTo>
                      <a:pt x="1489" y="0"/>
                    </a:lnTo>
                    <a:lnTo>
                      <a:pt x="1502" y="1"/>
                    </a:lnTo>
                    <a:lnTo>
                      <a:pt x="1514" y="3"/>
                    </a:lnTo>
                    <a:lnTo>
                      <a:pt x="1527" y="7"/>
                    </a:lnTo>
                    <a:lnTo>
                      <a:pt x="1540" y="12"/>
                    </a:lnTo>
                    <a:lnTo>
                      <a:pt x="1551" y="18"/>
                    </a:lnTo>
                    <a:lnTo>
                      <a:pt x="1580" y="43"/>
                    </a:lnTo>
                    <a:lnTo>
                      <a:pt x="1605" y="68"/>
                    </a:lnTo>
                    <a:lnTo>
                      <a:pt x="1628" y="91"/>
                    </a:lnTo>
                    <a:lnTo>
                      <a:pt x="1648" y="112"/>
                    </a:lnTo>
                    <a:lnTo>
                      <a:pt x="1664" y="132"/>
                    </a:lnTo>
                    <a:lnTo>
                      <a:pt x="1679" y="150"/>
                    </a:lnTo>
                    <a:lnTo>
                      <a:pt x="1690" y="168"/>
                    </a:lnTo>
                    <a:lnTo>
                      <a:pt x="1699" y="184"/>
                    </a:lnTo>
                    <a:lnTo>
                      <a:pt x="1702" y="187"/>
                    </a:lnTo>
                    <a:lnTo>
                      <a:pt x="1704" y="190"/>
                    </a:lnTo>
                    <a:lnTo>
                      <a:pt x="1706" y="194"/>
                    </a:lnTo>
                    <a:lnTo>
                      <a:pt x="1708" y="197"/>
                    </a:lnTo>
                    <a:lnTo>
                      <a:pt x="1706" y="200"/>
                    </a:lnTo>
                    <a:lnTo>
                      <a:pt x="1705" y="204"/>
                    </a:lnTo>
                    <a:lnTo>
                      <a:pt x="1703" y="207"/>
                    </a:lnTo>
                    <a:lnTo>
                      <a:pt x="1700" y="209"/>
                    </a:lnTo>
                    <a:lnTo>
                      <a:pt x="1689" y="215"/>
                    </a:lnTo>
                    <a:lnTo>
                      <a:pt x="1679" y="218"/>
                    </a:lnTo>
                    <a:lnTo>
                      <a:pt x="1673" y="218"/>
                    </a:lnTo>
                    <a:lnTo>
                      <a:pt x="1669" y="218"/>
                    </a:lnTo>
                    <a:lnTo>
                      <a:pt x="1663" y="218"/>
                    </a:lnTo>
                    <a:lnTo>
                      <a:pt x="1659" y="216"/>
                    </a:lnTo>
                    <a:lnTo>
                      <a:pt x="1642" y="214"/>
                    </a:lnTo>
                    <a:lnTo>
                      <a:pt x="1625" y="211"/>
                    </a:lnTo>
                    <a:lnTo>
                      <a:pt x="1606" y="210"/>
                    </a:lnTo>
                    <a:lnTo>
                      <a:pt x="1588" y="209"/>
                    </a:lnTo>
                    <a:lnTo>
                      <a:pt x="1564" y="210"/>
                    </a:lnTo>
                    <a:lnTo>
                      <a:pt x="1539" y="211"/>
                    </a:lnTo>
                    <a:lnTo>
                      <a:pt x="1513" y="214"/>
                    </a:lnTo>
                    <a:lnTo>
                      <a:pt x="1486" y="216"/>
                    </a:lnTo>
                    <a:lnTo>
                      <a:pt x="1520" y="230"/>
                    </a:lnTo>
                    <a:lnTo>
                      <a:pt x="1551" y="245"/>
                    </a:lnTo>
                    <a:lnTo>
                      <a:pt x="1580" y="259"/>
                    </a:lnTo>
                    <a:lnTo>
                      <a:pt x="1608" y="276"/>
                    </a:lnTo>
                    <a:lnTo>
                      <a:pt x="1614" y="286"/>
                    </a:lnTo>
                    <a:lnTo>
                      <a:pt x="1619" y="295"/>
                    </a:lnTo>
                    <a:lnTo>
                      <a:pt x="1620" y="299"/>
                    </a:lnTo>
                    <a:lnTo>
                      <a:pt x="1620" y="304"/>
                    </a:lnTo>
                    <a:lnTo>
                      <a:pt x="1620" y="308"/>
                    </a:lnTo>
                    <a:lnTo>
                      <a:pt x="1619" y="313"/>
                    </a:lnTo>
                    <a:lnTo>
                      <a:pt x="1618" y="316"/>
                    </a:lnTo>
                    <a:lnTo>
                      <a:pt x="1615" y="321"/>
                    </a:lnTo>
                    <a:lnTo>
                      <a:pt x="1612" y="324"/>
                    </a:lnTo>
                    <a:lnTo>
                      <a:pt x="1609" y="328"/>
                    </a:lnTo>
                    <a:lnTo>
                      <a:pt x="1600" y="335"/>
                    </a:lnTo>
                    <a:lnTo>
                      <a:pt x="1589" y="342"/>
                    </a:lnTo>
                    <a:lnTo>
                      <a:pt x="1573" y="344"/>
                    </a:lnTo>
                    <a:lnTo>
                      <a:pt x="1560" y="347"/>
                    </a:lnTo>
                    <a:lnTo>
                      <a:pt x="1546" y="352"/>
                    </a:lnTo>
                    <a:lnTo>
                      <a:pt x="1534" y="357"/>
                    </a:lnTo>
                    <a:lnTo>
                      <a:pt x="1523" y="363"/>
                    </a:lnTo>
                    <a:lnTo>
                      <a:pt x="1512" y="371"/>
                    </a:lnTo>
                    <a:lnTo>
                      <a:pt x="1503" y="380"/>
                    </a:lnTo>
                    <a:lnTo>
                      <a:pt x="1494" y="389"/>
                    </a:lnTo>
                    <a:lnTo>
                      <a:pt x="1471" y="410"/>
                    </a:lnTo>
                    <a:lnTo>
                      <a:pt x="1447" y="431"/>
                    </a:lnTo>
                    <a:lnTo>
                      <a:pt x="1423" y="452"/>
                    </a:lnTo>
                    <a:lnTo>
                      <a:pt x="1399" y="473"/>
                    </a:lnTo>
                    <a:lnTo>
                      <a:pt x="1373" y="493"/>
                    </a:lnTo>
                    <a:lnTo>
                      <a:pt x="1346" y="514"/>
                    </a:lnTo>
                    <a:lnTo>
                      <a:pt x="1319" y="534"/>
                    </a:lnTo>
                    <a:lnTo>
                      <a:pt x="1290" y="555"/>
                    </a:lnTo>
                    <a:lnTo>
                      <a:pt x="1455" y="555"/>
                    </a:lnTo>
                    <a:lnTo>
                      <a:pt x="1474" y="532"/>
                    </a:lnTo>
                    <a:lnTo>
                      <a:pt x="1492" y="512"/>
                    </a:lnTo>
                    <a:lnTo>
                      <a:pt x="1509" y="496"/>
                    </a:lnTo>
                    <a:lnTo>
                      <a:pt x="1524" y="481"/>
                    </a:lnTo>
                    <a:lnTo>
                      <a:pt x="1539" y="469"/>
                    </a:lnTo>
                    <a:lnTo>
                      <a:pt x="1552" y="460"/>
                    </a:lnTo>
                    <a:lnTo>
                      <a:pt x="1564" y="453"/>
                    </a:lnTo>
                    <a:lnTo>
                      <a:pt x="1575" y="448"/>
                    </a:lnTo>
                    <a:lnTo>
                      <a:pt x="1590" y="452"/>
                    </a:lnTo>
                    <a:lnTo>
                      <a:pt x="1604" y="457"/>
                    </a:lnTo>
                    <a:lnTo>
                      <a:pt x="1619" y="463"/>
                    </a:lnTo>
                    <a:lnTo>
                      <a:pt x="1633" y="471"/>
                    </a:lnTo>
                    <a:lnTo>
                      <a:pt x="1646" y="479"/>
                    </a:lnTo>
                    <a:lnTo>
                      <a:pt x="1660" y="489"/>
                    </a:lnTo>
                    <a:lnTo>
                      <a:pt x="1673" y="499"/>
                    </a:lnTo>
                    <a:lnTo>
                      <a:pt x="1686" y="511"/>
                    </a:lnTo>
                    <a:lnTo>
                      <a:pt x="1700" y="524"/>
                    </a:lnTo>
                    <a:lnTo>
                      <a:pt x="1712" y="538"/>
                    </a:lnTo>
                    <a:lnTo>
                      <a:pt x="1724" y="553"/>
                    </a:lnTo>
                    <a:lnTo>
                      <a:pt x="1736" y="570"/>
                    </a:lnTo>
                    <a:lnTo>
                      <a:pt x="1748" y="587"/>
                    </a:lnTo>
                    <a:lnTo>
                      <a:pt x="1759" y="606"/>
                    </a:lnTo>
                    <a:lnTo>
                      <a:pt x="1771" y="626"/>
                    </a:lnTo>
                    <a:lnTo>
                      <a:pt x="1781" y="647"/>
                    </a:lnTo>
                    <a:lnTo>
                      <a:pt x="1785" y="657"/>
                    </a:lnTo>
                    <a:lnTo>
                      <a:pt x="1789" y="666"/>
                    </a:lnTo>
                    <a:lnTo>
                      <a:pt x="1790" y="675"/>
                    </a:lnTo>
                    <a:lnTo>
                      <a:pt x="1791" y="683"/>
                    </a:lnTo>
                    <a:lnTo>
                      <a:pt x="1790" y="692"/>
                    </a:lnTo>
                    <a:lnTo>
                      <a:pt x="1789" y="699"/>
                    </a:lnTo>
                    <a:lnTo>
                      <a:pt x="1785" y="706"/>
                    </a:lnTo>
                    <a:lnTo>
                      <a:pt x="1782" y="713"/>
                    </a:lnTo>
                    <a:lnTo>
                      <a:pt x="1778" y="717"/>
                    </a:lnTo>
                    <a:lnTo>
                      <a:pt x="1772" y="722"/>
                    </a:lnTo>
                    <a:lnTo>
                      <a:pt x="1765" y="724"/>
                    </a:lnTo>
                    <a:lnTo>
                      <a:pt x="1758" y="726"/>
                    </a:lnTo>
                    <a:lnTo>
                      <a:pt x="1750" y="727"/>
                    </a:lnTo>
                    <a:lnTo>
                      <a:pt x="1741" y="728"/>
                    </a:lnTo>
                    <a:lnTo>
                      <a:pt x="1731" y="727"/>
                    </a:lnTo>
                    <a:lnTo>
                      <a:pt x="1720" y="726"/>
                    </a:lnTo>
                    <a:lnTo>
                      <a:pt x="1696" y="722"/>
                    </a:lnTo>
                    <a:lnTo>
                      <a:pt x="1672" y="721"/>
                    </a:lnTo>
                    <a:lnTo>
                      <a:pt x="1649" y="721"/>
                    </a:lnTo>
                    <a:lnTo>
                      <a:pt x="1624" y="723"/>
                    </a:lnTo>
                    <a:lnTo>
                      <a:pt x="1601" y="727"/>
                    </a:lnTo>
                    <a:lnTo>
                      <a:pt x="1578" y="734"/>
                    </a:lnTo>
                    <a:lnTo>
                      <a:pt x="1553" y="742"/>
                    </a:lnTo>
                    <a:lnTo>
                      <a:pt x="1530" y="753"/>
                    </a:lnTo>
                    <a:lnTo>
                      <a:pt x="1544" y="764"/>
                    </a:lnTo>
                    <a:lnTo>
                      <a:pt x="1556" y="776"/>
                    </a:lnTo>
                    <a:lnTo>
                      <a:pt x="1569" y="790"/>
                    </a:lnTo>
                    <a:lnTo>
                      <a:pt x="1580" y="805"/>
                    </a:lnTo>
                    <a:lnTo>
                      <a:pt x="1585" y="819"/>
                    </a:lnTo>
                    <a:lnTo>
                      <a:pt x="1589" y="830"/>
                    </a:lnTo>
                    <a:lnTo>
                      <a:pt x="1589" y="835"/>
                    </a:lnTo>
                    <a:lnTo>
                      <a:pt x="1589" y="840"/>
                    </a:lnTo>
                    <a:lnTo>
                      <a:pt x="1588" y="844"/>
                    </a:lnTo>
                    <a:lnTo>
                      <a:pt x="1585" y="849"/>
                    </a:lnTo>
                    <a:lnTo>
                      <a:pt x="1583" y="853"/>
                    </a:lnTo>
                    <a:lnTo>
                      <a:pt x="1580" y="856"/>
                    </a:lnTo>
                    <a:lnTo>
                      <a:pt x="1576" y="860"/>
                    </a:lnTo>
                    <a:lnTo>
                      <a:pt x="1572" y="863"/>
                    </a:lnTo>
                    <a:lnTo>
                      <a:pt x="1561" y="868"/>
                    </a:lnTo>
                    <a:lnTo>
                      <a:pt x="1546" y="872"/>
                    </a:lnTo>
                    <a:lnTo>
                      <a:pt x="1506" y="869"/>
                    </a:lnTo>
                    <a:lnTo>
                      <a:pt x="1469" y="866"/>
                    </a:lnTo>
                    <a:lnTo>
                      <a:pt x="1431" y="864"/>
                    </a:lnTo>
                    <a:lnTo>
                      <a:pt x="1395" y="862"/>
                    </a:lnTo>
                    <a:lnTo>
                      <a:pt x="1361" y="861"/>
                    </a:lnTo>
                    <a:lnTo>
                      <a:pt x="1327" y="860"/>
                    </a:lnTo>
                    <a:lnTo>
                      <a:pt x="1295" y="859"/>
                    </a:lnTo>
                    <a:lnTo>
                      <a:pt x="1265" y="859"/>
                    </a:lnTo>
                    <a:lnTo>
                      <a:pt x="862" y="859"/>
                    </a:lnTo>
                    <a:lnTo>
                      <a:pt x="849" y="881"/>
                    </a:lnTo>
                    <a:lnTo>
                      <a:pt x="833" y="909"/>
                    </a:lnTo>
                    <a:lnTo>
                      <a:pt x="812" y="940"/>
                    </a:lnTo>
                    <a:lnTo>
                      <a:pt x="786" y="978"/>
                    </a:lnTo>
                    <a:lnTo>
                      <a:pt x="775" y="993"/>
                    </a:lnTo>
                    <a:lnTo>
                      <a:pt x="765" y="1006"/>
                    </a:lnTo>
                    <a:lnTo>
                      <a:pt x="757" y="1017"/>
                    </a:lnTo>
                    <a:lnTo>
                      <a:pt x="752" y="1025"/>
                    </a:lnTo>
                    <a:lnTo>
                      <a:pt x="1075" y="1025"/>
                    </a:lnTo>
                    <a:lnTo>
                      <a:pt x="1094" y="1002"/>
                    </a:lnTo>
                    <a:lnTo>
                      <a:pt x="1111" y="983"/>
                    </a:lnTo>
                    <a:lnTo>
                      <a:pt x="1126" y="967"/>
                    </a:lnTo>
                    <a:lnTo>
                      <a:pt x="1142" y="953"/>
                    </a:lnTo>
                    <a:lnTo>
                      <a:pt x="1155" y="942"/>
                    </a:lnTo>
                    <a:lnTo>
                      <a:pt x="1166" y="933"/>
                    </a:lnTo>
                    <a:lnTo>
                      <a:pt x="1177" y="928"/>
                    </a:lnTo>
                    <a:lnTo>
                      <a:pt x="1186" y="924"/>
                    </a:lnTo>
                    <a:lnTo>
                      <a:pt x="1200" y="928"/>
                    </a:lnTo>
                    <a:lnTo>
                      <a:pt x="1212" y="931"/>
                    </a:lnTo>
                    <a:lnTo>
                      <a:pt x="1226" y="935"/>
                    </a:lnTo>
                    <a:lnTo>
                      <a:pt x="1240" y="941"/>
                    </a:lnTo>
                    <a:lnTo>
                      <a:pt x="1253" y="948"/>
                    </a:lnTo>
                    <a:lnTo>
                      <a:pt x="1267" y="954"/>
                    </a:lnTo>
                    <a:lnTo>
                      <a:pt x="1282" y="962"/>
                    </a:lnTo>
                    <a:lnTo>
                      <a:pt x="1296" y="971"/>
                    </a:lnTo>
                    <a:lnTo>
                      <a:pt x="1326" y="991"/>
                    </a:lnTo>
                    <a:lnTo>
                      <a:pt x="1357" y="1015"/>
                    </a:lnTo>
                    <a:lnTo>
                      <a:pt x="1390" y="1040"/>
                    </a:lnTo>
                    <a:lnTo>
                      <a:pt x="1423" y="1070"/>
                    </a:lnTo>
                    <a:lnTo>
                      <a:pt x="1426" y="1078"/>
                    </a:lnTo>
                    <a:lnTo>
                      <a:pt x="1430" y="1085"/>
                    </a:lnTo>
                    <a:lnTo>
                      <a:pt x="1432" y="1091"/>
                    </a:lnTo>
                    <a:lnTo>
                      <a:pt x="1434" y="1097"/>
                    </a:lnTo>
                    <a:lnTo>
                      <a:pt x="1434" y="1104"/>
                    </a:lnTo>
                    <a:lnTo>
                      <a:pt x="1434" y="1108"/>
                    </a:lnTo>
                    <a:lnTo>
                      <a:pt x="1433" y="1114"/>
                    </a:lnTo>
                    <a:lnTo>
                      <a:pt x="1432" y="1118"/>
                    </a:lnTo>
                    <a:lnTo>
                      <a:pt x="1430" y="1123"/>
                    </a:lnTo>
                    <a:lnTo>
                      <a:pt x="1426" y="1127"/>
                    </a:lnTo>
                    <a:lnTo>
                      <a:pt x="1422" y="1130"/>
                    </a:lnTo>
                    <a:lnTo>
                      <a:pt x="1417" y="1134"/>
                    </a:lnTo>
                    <a:lnTo>
                      <a:pt x="1411" y="1137"/>
                    </a:lnTo>
                    <a:lnTo>
                      <a:pt x="1404" y="1139"/>
                    </a:lnTo>
                    <a:lnTo>
                      <a:pt x="1397" y="1142"/>
                    </a:lnTo>
                    <a:lnTo>
                      <a:pt x="1389" y="1144"/>
                    </a:lnTo>
                    <a:lnTo>
                      <a:pt x="1377" y="1144"/>
                    </a:lnTo>
                    <a:lnTo>
                      <a:pt x="1366" y="1147"/>
                    </a:lnTo>
                    <a:lnTo>
                      <a:pt x="1355" y="1150"/>
                    </a:lnTo>
                    <a:lnTo>
                      <a:pt x="1344" y="1156"/>
                    </a:lnTo>
                    <a:lnTo>
                      <a:pt x="1333" y="1164"/>
                    </a:lnTo>
                    <a:lnTo>
                      <a:pt x="1322" y="1173"/>
                    </a:lnTo>
                    <a:lnTo>
                      <a:pt x="1311" y="1184"/>
                    </a:lnTo>
                    <a:lnTo>
                      <a:pt x="1300" y="1196"/>
                    </a:lnTo>
                    <a:lnTo>
                      <a:pt x="1279" y="1217"/>
                    </a:lnTo>
                    <a:lnTo>
                      <a:pt x="1257" y="1238"/>
                    </a:lnTo>
                    <a:lnTo>
                      <a:pt x="1236" y="1259"/>
                    </a:lnTo>
                    <a:lnTo>
                      <a:pt x="1214" y="1279"/>
                    </a:lnTo>
                    <a:lnTo>
                      <a:pt x="1193" y="1299"/>
                    </a:lnTo>
                    <a:lnTo>
                      <a:pt x="1170" y="1318"/>
                    </a:lnTo>
                    <a:lnTo>
                      <a:pt x="1147" y="1336"/>
                    </a:lnTo>
                    <a:lnTo>
                      <a:pt x="1124" y="1355"/>
                    </a:lnTo>
                    <a:lnTo>
                      <a:pt x="1148" y="1362"/>
                    </a:lnTo>
                    <a:lnTo>
                      <a:pt x="1173" y="1368"/>
                    </a:lnTo>
                    <a:lnTo>
                      <a:pt x="1198" y="1373"/>
                    </a:lnTo>
                    <a:lnTo>
                      <a:pt x="1225" y="1379"/>
                    </a:lnTo>
                    <a:lnTo>
                      <a:pt x="1282" y="1388"/>
                    </a:lnTo>
                    <a:lnTo>
                      <a:pt x="1343" y="1394"/>
                    </a:lnTo>
                    <a:lnTo>
                      <a:pt x="1407" y="1401"/>
                    </a:lnTo>
                    <a:lnTo>
                      <a:pt x="1475" y="1404"/>
                    </a:lnTo>
                    <a:lnTo>
                      <a:pt x="1546" y="1407"/>
                    </a:lnTo>
                    <a:lnTo>
                      <a:pt x="1623" y="1408"/>
                    </a:lnTo>
                    <a:lnTo>
                      <a:pt x="1636" y="1410"/>
                    </a:lnTo>
                    <a:lnTo>
                      <a:pt x="1648" y="1412"/>
                    </a:lnTo>
                    <a:lnTo>
                      <a:pt x="1656" y="1414"/>
                    </a:lnTo>
                    <a:lnTo>
                      <a:pt x="1663" y="1418"/>
                    </a:lnTo>
                    <a:lnTo>
                      <a:pt x="1669" y="1421"/>
                    </a:lnTo>
                    <a:lnTo>
                      <a:pt x="1671" y="1426"/>
                    </a:lnTo>
                    <a:lnTo>
                      <a:pt x="1672" y="1430"/>
                    </a:lnTo>
                    <a:lnTo>
                      <a:pt x="1671" y="1435"/>
                    </a:lnTo>
                    <a:lnTo>
                      <a:pt x="1669" y="1438"/>
                    </a:lnTo>
                    <a:lnTo>
                      <a:pt x="1666" y="1441"/>
                    </a:lnTo>
                    <a:lnTo>
                      <a:pt x="1662" y="1446"/>
                    </a:lnTo>
                    <a:lnTo>
                      <a:pt x="1656" y="1449"/>
                    </a:lnTo>
                    <a:lnTo>
                      <a:pt x="1640" y="1458"/>
                    </a:lnTo>
                    <a:lnTo>
                      <a:pt x="1618" y="1468"/>
                    </a:lnTo>
                    <a:lnTo>
                      <a:pt x="1598" y="1480"/>
                    </a:lnTo>
                    <a:lnTo>
                      <a:pt x="1579" y="1496"/>
                    </a:lnTo>
                    <a:lnTo>
                      <a:pt x="1560" y="1512"/>
                    </a:lnTo>
                    <a:lnTo>
                      <a:pt x="1541" y="1533"/>
                    </a:lnTo>
                    <a:lnTo>
                      <a:pt x="1523" y="1554"/>
                    </a:lnTo>
                    <a:lnTo>
                      <a:pt x="1506" y="1578"/>
                    </a:lnTo>
                    <a:lnTo>
                      <a:pt x="1490" y="1605"/>
                    </a:lnTo>
                    <a:lnTo>
                      <a:pt x="1474" y="1633"/>
                    </a:lnTo>
                    <a:lnTo>
                      <a:pt x="1469" y="1642"/>
                    </a:lnTo>
                    <a:lnTo>
                      <a:pt x="1462" y="1649"/>
                    </a:lnTo>
                    <a:lnTo>
                      <a:pt x="1454" y="1655"/>
                    </a:lnTo>
                    <a:lnTo>
                      <a:pt x="1445" y="1660"/>
                    </a:lnTo>
                    <a:lnTo>
                      <a:pt x="1436" y="1662"/>
                    </a:lnTo>
                    <a:lnTo>
                      <a:pt x="1426" y="1663"/>
                    </a:lnTo>
                    <a:lnTo>
                      <a:pt x="1415" y="1662"/>
                    </a:lnTo>
                    <a:lnTo>
                      <a:pt x="1403" y="1660"/>
                    </a:lnTo>
                    <a:lnTo>
                      <a:pt x="1369" y="1652"/>
                    </a:lnTo>
                    <a:lnTo>
                      <a:pt x="1334" y="1644"/>
                    </a:lnTo>
                    <a:lnTo>
                      <a:pt x="1301" y="1635"/>
                    </a:lnTo>
                    <a:lnTo>
                      <a:pt x="1269" y="1625"/>
                    </a:lnTo>
                    <a:lnTo>
                      <a:pt x="1236" y="1615"/>
                    </a:lnTo>
                    <a:lnTo>
                      <a:pt x="1205" y="1604"/>
                    </a:lnTo>
                    <a:lnTo>
                      <a:pt x="1175" y="1593"/>
                    </a:lnTo>
                    <a:lnTo>
                      <a:pt x="1145" y="1580"/>
                    </a:lnTo>
                    <a:lnTo>
                      <a:pt x="1116" y="1567"/>
                    </a:lnTo>
                    <a:lnTo>
                      <a:pt x="1088" y="1554"/>
                    </a:lnTo>
                    <a:lnTo>
                      <a:pt x="1061" y="1540"/>
                    </a:lnTo>
                    <a:lnTo>
                      <a:pt x="1033" y="1526"/>
                    </a:lnTo>
                    <a:lnTo>
                      <a:pt x="1007" y="1510"/>
                    </a:lnTo>
                    <a:lnTo>
                      <a:pt x="982" y="1495"/>
                    </a:lnTo>
                    <a:lnTo>
                      <a:pt x="956" y="1478"/>
                    </a:lnTo>
                    <a:lnTo>
                      <a:pt x="932" y="1461"/>
                    </a:lnTo>
                    <a:lnTo>
                      <a:pt x="892" y="1480"/>
                    </a:lnTo>
                    <a:lnTo>
                      <a:pt x="851" y="1499"/>
                    </a:lnTo>
                    <a:lnTo>
                      <a:pt x="808" y="1516"/>
                    </a:lnTo>
                    <a:lnTo>
                      <a:pt x="765" y="1533"/>
                    </a:lnTo>
                    <a:lnTo>
                      <a:pt x="722" y="1547"/>
                    </a:lnTo>
                    <a:lnTo>
                      <a:pt x="675" y="1561"/>
                    </a:lnTo>
                    <a:lnTo>
                      <a:pt x="628" y="1575"/>
                    </a:lnTo>
                    <a:lnTo>
                      <a:pt x="580" y="1587"/>
                    </a:lnTo>
                    <a:lnTo>
                      <a:pt x="532" y="1598"/>
                    </a:lnTo>
                    <a:lnTo>
                      <a:pt x="482" y="1608"/>
                    </a:lnTo>
                    <a:lnTo>
                      <a:pt x="430" y="1617"/>
                    </a:lnTo>
                    <a:lnTo>
                      <a:pt x="378" y="1625"/>
                    </a:lnTo>
                    <a:lnTo>
                      <a:pt x="324" y="1632"/>
                    </a:lnTo>
                    <a:lnTo>
                      <a:pt x="269" y="1637"/>
                    </a:lnTo>
                    <a:lnTo>
                      <a:pt x="214" y="1643"/>
                    </a:lnTo>
                    <a:lnTo>
                      <a:pt x="157" y="1646"/>
                    </a:lnTo>
                    <a:lnTo>
                      <a:pt x="148" y="1647"/>
                    </a:lnTo>
                    <a:lnTo>
                      <a:pt x="141" y="1648"/>
                    </a:lnTo>
                    <a:lnTo>
                      <a:pt x="136" y="1647"/>
                    </a:lnTo>
                    <a:lnTo>
                      <a:pt x="131" y="1646"/>
                    </a:lnTo>
                    <a:lnTo>
                      <a:pt x="128" y="1644"/>
                    </a:lnTo>
                    <a:lnTo>
                      <a:pt x="127" y="1642"/>
                    </a:lnTo>
                    <a:lnTo>
                      <a:pt x="126" y="1637"/>
                    </a:lnTo>
                    <a:lnTo>
                      <a:pt x="126" y="1633"/>
                    </a:lnTo>
                    <a:lnTo>
                      <a:pt x="128" y="1628"/>
                    </a:lnTo>
                    <a:lnTo>
                      <a:pt x="130" y="1624"/>
                    </a:lnTo>
                    <a:lnTo>
                      <a:pt x="135" y="1621"/>
                    </a:lnTo>
                    <a:lnTo>
                      <a:pt x="139" y="1616"/>
                    </a:lnTo>
                    <a:lnTo>
                      <a:pt x="146" y="1614"/>
                    </a:lnTo>
                    <a:lnTo>
                      <a:pt x="153" y="1611"/>
                    </a:lnTo>
                    <a:lnTo>
                      <a:pt x="161" y="1608"/>
                    </a:lnTo>
                    <a:lnTo>
                      <a:pt x="171" y="1606"/>
                    </a:lnTo>
                    <a:lnTo>
                      <a:pt x="223" y="1594"/>
                    </a:lnTo>
                    <a:lnTo>
                      <a:pt x="271" y="1580"/>
                    </a:lnTo>
                    <a:lnTo>
                      <a:pt x="320" y="1567"/>
                    </a:lnTo>
                    <a:lnTo>
                      <a:pt x="367" y="1554"/>
                    </a:lnTo>
                    <a:lnTo>
                      <a:pt x="413" y="1539"/>
                    </a:lnTo>
                    <a:lnTo>
                      <a:pt x="456" y="1525"/>
                    </a:lnTo>
                    <a:lnTo>
                      <a:pt x="498" y="1509"/>
                    </a:lnTo>
                    <a:lnTo>
                      <a:pt x="539" y="1494"/>
                    </a:lnTo>
                    <a:lnTo>
                      <a:pt x="578" y="1478"/>
                    </a:lnTo>
                    <a:lnTo>
                      <a:pt x="616" y="1462"/>
                    </a:lnTo>
                    <a:lnTo>
                      <a:pt x="653" y="1445"/>
                    </a:lnTo>
                    <a:lnTo>
                      <a:pt x="688" y="1428"/>
                    </a:lnTo>
                    <a:lnTo>
                      <a:pt x="722" y="1410"/>
                    </a:lnTo>
                    <a:lnTo>
                      <a:pt x="754" y="1392"/>
                    </a:lnTo>
                    <a:lnTo>
                      <a:pt x="784" y="1374"/>
                    </a:lnTo>
                    <a:lnTo>
                      <a:pt x="814" y="1355"/>
                    </a:lnTo>
                    <a:lnTo>
                      <a:pt x="791" y="1325"/>
                    </a:lnTo>
                    <a:lnTo>
                      <a:pt x="769" y="1294"/>
                    </a:lnTo>
                    <a:lnTo>
                      <a:pt x="751" y="1263"/>
                    </a:lnTo>
                    <a:lnTo>
                      <a:pt x="733" y="1231"/>
                    </a:lnTo>
                    <a:lnTo>
                      <a:pt x="718" y="1198"/>
                    </a:lnTo>
                    <a:lnTo>
                      <a:pt x="705" y="1165"/>
                    </a:lnTo>
                    <a:lnTo>
                      <a:pt x="694" y="1132"/>
                    </a:lnTo>
                    <a:lnTo>
                      <a:pt x="684" y="1097"/>
                    </a:lnTo>
                    <a:lnTo>
                      <a:pt x="651" y="1134"/>
                    </a:lnTo>
                    <a:lnTo>
                      <a:pt x="617" y="1171"/>
                    </a:lnTo>
                    <a:lnTo>
                      <a:pt x="582" y="1205"/>
                    </a:lnTo>
                    <a:lnTo>
                      <a:pt x="546" y="1238"/>
                    </a:lnTo>
                    <a:lnTo>
                      <a:pt x="508" y="1270"/>
                    </a:lnTo>
                    <a:lnTo>
                      <a:pt x="470" y="1300"/>
                    </a:lnTo>
                    <a:lnTo>
                      <a:pt x="432" y="1329"/>
                    </a:lnTo>
                    <a:lnTo>
                      <a:pt x="392" y="1357"/>
                    </a:lnTo>
                    <a:lnTo>
                      <a:pt x="352" y="1383"/>
                    </a:lnTo>
                    <a:lnTo>
                      <a:pt x="309" y="1408"/>
                    </a:lnTo>
                    <a:lnTo>
                      <a:pt x="267" y="1431"/>
                    </a:lnTo>
                    <a:lnTo>
                      <a:pt x="224" y="1453"/>
                    </a:lnTo>
                    <a:lnTo>
                      <a:pt x="179" y="1473"/>
                    </a:lnTo>
                    <a:lnTo>
                      <a:pt x="134" y="1492"/>
                    </a:lnTo>
                    <a:lnTo>
                      <a:pt x="88" y="1510"/>
                    </a:lnTo>
                    <a:lnTo>
                      <a:pt x="40" y="1527"/>
                    </a:lnTo>
                    <a:lnTo>
                      <a:pt x="26" y="1529"/>
                    </a:lnTo>
                    <a:lnTo>
                      <a:pt x="14" y="1530"/>
                    </a:lnTo>
                    <a:lnTo>
                      <a:pt x="9" y="1530"/>
                    </a:lnTo>
                    <a:lnTo>
                      <a:pt x="6" y="1529"/>
                    </a:lnTo>
                    <a:lnTo>
                      <a:pt x="3" y="1529"/>
                    </a:lnTo>
                    <a:lnTo>
                      <a:pt x="1" y="1527"/>
                    </a:lnTo>
                    <a:lnTo>
                      <a:pt x="0" y="1524"/>
                    </a:lnTo>
                    <a:lnTo>
                      <a:pt x="1" y="1519"/>
                    </a:lnTo>
                    <a:lnTo>
                      <a:pt x="4" y="1515"/>
                    </a:lnTo>
                    <a:lnTo>
                      <a:pt x="6" y="1509"/>
                    </a:lnTo>
                    <a:lnTo>
                      <a:pt x="16" y="1496"/>
                    </a:lnTo>
                    <a:lnTo>
                      <a:pt x="30" y="1481"/>
                    </a:lnTo>
                    <a:lnTo>
                      <a:pt x="77" y="1448"/>
                    </a:lnTo>
                    <a:lnTo>
                      <a:pt x="121" y="1413"/>
                    </a:lnTo>
                    <a:lnTo>
                      <a:pt x="166" y="1379"/>
                    </a:lnTo>
                    <a:lnTo>
                      <a:pt x="208" y="1343"/>
                    </a:lnTo>
                    <a:lnTo>
                      <a:pt x="248" y="1306"/>
                    </a:lnTo>
                    <a:lnTo>
                      <a:pt x="287" y="1270"/>
                    </a:lnTo>
                    <a:lnTo>
                      <a:pt x="325" y="1232"/>
                    </a:lnTo>
                    <a:lnTo>
                      <a:pt x="360" y="1193"/>
                    </a:lnTo>
                    <a:lnTo>
                      <a:pt x="395" y="1154"/>
                    </a:lnTo>
                    <a:lnTo>
                      <a:pt x="427" y="1114"/>
                    </a:lnTo>
                    <a:lnTo>
                      <a:pt x="458" y="1072"/>
                    </a:lnTo>
                    <a:lnTo>
                      <a:pt x="488" y="1031"/>
                    </a:lnTo>
                    <a:lnTo>
                      <a:pt x="516" y="989"/>
                    </a:lnTo>
                    <a:lnTo>
                      <a:pt x="543" y="947"/>
                    </a:lnTo>
                    <a:lnTo>
                      <a:pt x="568" y="903"/>
                    </a:lnTo>
                    <a:lnTo>
                      <a:pt x="592" y="859"/>
                    </a:lnTo>
                    <a:lnTo>
                      <a:pt x="563" y="859"/>
                    </a:lnTo>
                    <a:lnTo>
                      <a:pt x="535" y="860"/>
                    </a:lnTo>
                    <a:lnTo>
                      <a:pt x="506" y="861"/>
                    </a:lnTo>
                    <a:lnTo>
                      <a:pt x="477" y="862"/>
                    </a:lnTo>
                    <a:lnTo>
                      <a:pt x="447" y="864"/>
                    </a:lnTo>
                    <a:lnTo>
                      <a:pt x="417" y="866"/>
                    </a:lnTo>
                    <a:lnTo>
                      <a:pt x="388" y="869"/>
                    </a:lnTo>
                    <a:lnTo>
                      <a:pt x="357" y="872"/>
                    </a:lnTo>
                    <a:lnTo>
                      <a:pt x="353" y="872"/>
                    </a:lnTo>
                    <a:lnTo>
                      <a:pt x="350" y="872"/>
                    </a:lnTo>
                    <a:lnTo>
                      <a:pt x="347" y="874"/>
                    </a:lnTo>
                    <a:lnTo>
                      <a:pt x="344" y="873"/>
                    </a:lnTo>
                    <a:lnTo>
                      <a:pt x="342" y="871"/>
                    </a:lnTo>
                    <a:lnTo>
                      <a:pt x="339" y="865"/>
                    </a:lnTo>
                    <a:lnTo>
                      <a:pt x="337" y="863"/>
                    </a:lnTo>
                    <a:lnTo>
                      <a:pt x="334" y="859"/>
                    </a:lnTo>
                    <a:lnTo>
                      <a:pt x="332" y="859"/>
                    </a:lnTo>
                    <a:lnTo>
                      <a:pt x="327" y="859"/>
                    </a:lnTo>
                    <a:lnTo>
                      <a:pt x="309" y="864"/>
                    </a:lnTo>
                    <a:lnTo>
                      <a:pt x="292" y="869"/>
                    </a:lnTo>
                    <a:lnTo>
                      <a:pt x="275" y="871"/>
                    </a:lnTo>
                    <a:lnTo>
                      <a:pt x="258" y="872"/>
                    </a:lnTo>
                    <a:lnTo>
                      <a:pt x="243" y="871"/>
                    </a:lnTo>
                    <a:lnTo>
                      <a:pt x="226" y="869"/>
                    </a:lnTo>
                    <a:lnTo>
                      <a:pt x="210" y="864"/>
                    </a:lnTo>
                    <a:lnTo>
                      <a:pt x="195" y="859"/>
                    </a:lnTo>
                    <a:lnTo>
                      <a:pt x="187" y="850"/>
                    </a:lnTo>
                    <a:lnTo>
                      <a:pt x="179" y="840"/>
                    </a:lnTo>
                    <a:lnTo>
                      <a:pt x="174" y="831"/>
                    </a:lnTo>
                    <a:lnTo>
                      <a:pt x="168" y="822"/>
                    </a:lnTo>
                    <a:lnTo>
                      <a:pt x="165" y="812"/>
                    </a:lnTo>
                    <a:lnTo>
                      <a:pt x="163" y="802"/>
                    </a:lnTo>
                    <a:lnTo>
                      <a:pt x="161" y="792"/>
                    </a:lnTo>
                    <a:lnTo>
                      <a:pt x="161" y="783"/>
                    </a:lnTo>
                    <a:lnTo>
                      <a:pt x="163" y="773"/>
                    </a:lnTo>
                    <a:lnTo>
                      <a:pt x="165" y="763"/>
                    </a:lnTo>
                    <a:lnTo>
                      <a:pt x="169" y="752"/>
                    </a:lnTo>
                    <a:lnTo>
                      <a:pt x="174" y="742"/>
                    </a:lnTo>
                    <a:lnTo>
                      <a:pt x="180" y="732"/>
                    </a:lnTo>
                    <a:lnTo>
                      <a:pt x="187" y="721"/>
                    </a:lnTo>
                    <a:lnTo>
                      <a:pt x="196" y="710"/>
                    </a:lnTo>
                    <a:lnTo>
                      <a:pt x="205" y="699"/>
                    </a:lnTo>
                    <a:lnTo>
                      <a:pt x="223" y="688"/>
                    </a:lnTo>
                    <a:lnTo>
                      <a:pt x="239" y="677"/>
                    </a:lnTo>
                    <a:lnTo>
                      <a:pt x="254" y="666"/>
                    </a:lnTo>
                    <a:lnTo>
                      <a:pt x="268" y="654"/>
                    </a:lnTo>
                    <a:lnTo>
                      <a:pt x="281" y="641"/>
                    </a:lnTo>
                    <a:lnTo>
                      <a:pt x="295" y="628"/>
                    </a:lnTo>
                    <a:lnTo>
                      <a:pt x="306" y="616"/>
                    </a:lnTo>
                    <a:lnTo>
                      <a:pt x="316" y="602"/>
                    </a:lnTo>
                    <a:lnTo>
                      <a:pt x="326" y="588"/>
                    </a:lnTo>
                    <a:lnTo>
                      <a:pt x="335" y="573"/>
                    </a:lnTo>
                    <a:lnTo>
                      <a:pt x="343" y="559"/>
                    </a:lnTo>
                    <a:lnTo>
                      <a:pt x="349" y="545"/>
                    </a:lnTo>
                    <a:lnTo>
                      <a:pt x="355" y="529"/>
                    </a:lnTo>
                    <a:lnTo>
                      <a:pt x="359" y="513"/>
                    </a:lnTo>
                    <a:lnTo>
                      <a:pt x="363" y="498"/>
                    </a:lnTo>
                    <a:lnTo>
                      <a:pt x="366" y="481"/>
                    </a:lnTo>
                    <a:lnTo>
                      <a:pt x="368" y="472"/>
                    </a:lnTo>
                    <a:lnTo>
                      <a:pt x="373" y="467"/>
                    </a:lnTo>
                    <a:lnTo>
                      <a:pt x="375" y="464"/>
                    </a:lnTo>
                    <a:lnTo>
                      <a:pt x="377" y="463"/>
                    </a:lnTo>
                    <a:lnTo>
                      <a:pt x="379" y="462"/>
                    </a:lnTo>
                    <a:lnTo>
                      <a:pt x="383" y="461"/>
                    </a:lnTo>
                    <a:lnTo>
                      <a:pt x="389" y="463"/>
                    </a:lnTo>
                    <a:lnTo>
                      <a:pt x="397" y="467"/>
                    </a:lnTo>
                    <a:lnTo>
                      <a:pt x="405" y="472"/>
                    </a:lnTo>
                    <a:lnTo>
                      <a:pt x="413" y="481"/>
                    </a:lnTo>
                    <a:lnTo>
                      <a:pt x="423" y="498"/>
                    </a:lnTo>
                    <a:lnTo>
                      <a:pt x="432" y="516"/>
                    </a:lnTo>
                    <a:lnTo>
                      <a:pt x="442" y="534"/>
                    </a:lnTo>
                    <a:lnTo>
                      <a:pt x="452" y="555"/>
                    </a:lnTo>
                    <a:lnTo>
                      <a:pt x="623" y="555"/>
                    </a:lnTo>
                    <a:lnTo>
                      <a:pt x="616" y="547"/>
                    </a:lnTo>
                    <a:lnTo>
                      <a:pt x="611" y="538"/>
                    </a:lnTo>
                    <a:lnTo>
                      <a:pt x="606" y="527"/>
                    </a:lnTo>
                    <a:lnTo>
                      <a:pt x="603" y="514"/>
                    </a:lnTo>
                    <a:lnTo>
                      <a:pt x="599" y="500"/>
                    </a:lnTo>
                    <a:lnTo>
                      <a:pt x="598" y="484"/>
                    </a:lnTo>
                    <a:lnTo>
                      <a:pt x="597" y="468"/>
                    </a:lnTo>
                    <a:lnTo>
                      <a:pt x="597" y="448"/>
                    </a:lnTo>
                    <a:lnTo>
                      <a:pt x="596" y="423"/>
                    </a:lnTo>
                    <a:lnTo>
                      <a:pt x="594" y="400"/>
                    </a:lnTo>
                    <a:lnTo>
                      <a:pt x="590" y="376"/>
                    </a:lnTo>
                    <a:lnTo>
                      <a:pt x="585" y="354"/>
                    </a:lnTo>
                    <a:lnTo>
                      <a:pt x="579" y="332"/>
                    </a:lnTo>
                    <a:lnTo>
                      <a:pt x="572" y="311"/>
                    </a:lnTo>
                    <a:lnTo>
                      <a:pt x="563" y="289"/>
                    </a:lnTo>
                    <a:lnTo>
                      <a:pt x="552" y="269"/>
                    </a:lnTo>
                    <a:lnTo>
                      <a:pt x="548" y="263"/>
                    </a:lnTo>
                    <a:lnTo>
                      <a:pt x="546" y="256"/>
                    </a:lnTo>
                    <a:lnTo>
                      <a:pt x="546" y="253"/>
                    </a:lnTo>
                    <a:lnTo>
                      <a:pt x="547" y="249"/>
                    </a:lnTo>
                    <a:lnTo>
                      <a:pt x="548" y="246"/>
                    </a:lnTo>
                    <a:lnTo>
                      <a:pt x="550" y="243"/>
                    </a:lnTo>
                    <a:lnTo>
                      <a:pt x="552" y="239"/>
                    </a:lnTo>
                    <a:lnTo>
                      <a:pt x="553" y="237"/>
                    </a:lnTo>
                    <a:lnTo>
                      <a:pt x="556" y="235"/>
                    </a:lnTo>
                    <a:lnTo>
                      <a:pt x="558" y="233"/>
                    </a:lnTo>
                    <a:lnTo>
                      <a:pt x="567" y="230"/>
                    </a:lnTo>
                    <a:lnTo>
                      <a:pt x="579" y="229"/>
                    </a:lnTo>
                    <a:lnTo>
                      <a:pt x="603" y="233"/>
                    </a:lnTo>
                    <a:lnTo>
                      <a:pt x="626" y="236"/>
                    </a:lnTo>
                    <a:lnTo>
                      <a:pt x="647" y="239"/>
                    </a:lnTo>
                    <a:lnTo>
                      <a:pt x="668" y="245"/>
                    </a:lnTo>
                    <a:lnTo>
                      <a:pt x="687" y="249"/>
                    </a:lnTo>
                    <a:lnTo>
                      <a:pt x="706" y="256"/>
                    </a:lnTo>
                    <a:lnTo>
                      <a:pt x="724" y="263"/>
                    </a:lnTo>
                    <a:lnTo>
                      <a:pt x="741" y="269"/>
                    </a:lnTo>
                    <a:lnTo>
                      <a:pt x="755" y="277"/>
                    </a:lnTo>
                    <a:lnTo>
                      <a:pt x="769" y="285"/>
                    </a:lnTo>
                    <a:lnTo>
                      <a:pt x="783" y="295"/>
                    </a:lnTo>
                    <a:lnTo>
                      <a:pt x="795" y="304"/>
                    </a:lnTo>
                    <a:lnTo>
                      <a:pt x="807" y="314"/>
                    </a:lnTo>
                    <a:lnTo>
                      <a:pt x="817" y="325"/>
                    </a:lnTo>
                    <a:lnTo>
                      <a:pt x="826" y="336"/>
                    </a:lnTo>
                    <a:lnTo>
                      <a:pt x="834" y="348"/>
                    </a:lnTo>
                    <a:lnTo>
                      <a:pt x="839" y="364"/>
                    </a:lnTo>
                    <a:lnTo>
                      <a:pt x="844" y="380"/>
                    </a:lnTo>
                    <a:lnTo>
                      <a:pt x="846" y="394"/>
                    </a:lnTo>
                    <a:lnTo>
                      <a:pt x="848" y="409"/>
                    </a:lnTo>
                    <a:lnTo>
                      <a:pt x="848" y="423"/>
                    </a:lnTo>
                    <a:lnTo>
                      <a:pt x="847" y="436"/>
                    </a:lnTo>
                    <a:lnTo>
                      <a:pt x="845" y="450"/>
                    </a:lnTo>
                    <a:lnTo>
                      <a:pt x="842" y="463"/>
                    </a:lnTo>
                    <a:lnTo>
                      <a:pt x="837" y="475"/>
                    </a:lnTo>
                    <a:lnTo>
                      <a:pt x="831" y="488"/>
                    </a:lnTo>
                    <a:lnTo>
                      <a:pt x="824" y="500"/>
                    </a:lnTo>
                    <a:lnTo>
                      <a:pt x="815" y="511"/>
                    </a:lnTo>
                    <a:lnTo>
                      <a:pt x="805" y="522"/>
                    </a:lnTo>
                    <a:lnTo>
                      <a:pt x="794" y="533"/>
                    </a:lnTo>
                    <a:lnTo>
                      <a:pt x="782" y="545"/>
                    </a:lnTo>
                    <a:lnTo>
                      <a:pt x="768" y="555"/>
                    </a:lnTo>
                    <a:lnTo>
                      <a:pt x="1177" y="555"/>
                    </a:lnTo>
                    <a:lnTo>
                      <a:pt x="1197" y="520"/>
                    </a:lnTo>
                    <a:lnTo>
                      <a:pt x="1217" y="483"/>
                    </a:lnTo>
                    <a:lnTo>
                      <a:pt x="1236" y="444"/>
                    </a:lnTo>
                    <a:lnTo>
                      <a:pt x="1256" y="403"/>
                    </a:lnTo>
                    <a:lnTo>
                      <a:pt x="1276" y="360"/>
                    </a:lnTo>
                    <a:lnTo>
                      <a:pt x="1295" y="314"/>
                    </a:lnTo>
                    <a:lnTo>
                      <a:pt x="1315" y="266"/>
                    </a:lnTo>
                    <a:lnTo>
                      <a:pt x="1335" y="216"/>
                    </a:lnTo>
                    <a:lnTo>
                      <a:pt x="1297" y="216"/>
                    </a:lnTo>
                    <a:lnTo>
                      <a:pt x="1259" y="216"/>
                    </a:lnTo>
                    <a:lnTo>
                      <a:pt x="1220" y="216"/>
                    </a:lnTo>
                    <a:lnTo>
                      <a:pt x="1182" y="216"/>
                    </a:lnTo>
                    <a:lnTo>
                      <a:pt x="1143" y="216"/>
                    </a:lnTo>
                    <a:lnTo>
                      <a:pt x="1103" y="216"/>
                    </a:lnTo>
                    <a:lnTo>
                      <a:pt x="1064" y="216"/>
                    </a:lnTo>
                    <a:lnTo>
                      <a:pt x="1025" y="216"/>
                    </a:lnTo>
                    <a:lnTo>
                      <a:pt x="1048" y="225"/>
                    </a:lnTo>
                    <a:lnTo>
                      <a:pt x="1070" y="236"/>
                    </a:lnTo>
                    <a:lnTo>
                      <a:pt x="1080" y="242"/>
                    </a:lnTo>
                    <a:lnTo>
                      <a:pt x="1090" y="248"/>
                    </a:lnTo>
                    <a:lnTo>
                      <a:pt x="1098" y="254"/>
                    </a:lnTo>
                    <a:lnTo>
                      <a:pt x="1107" y="262"/>
                    </a:lnTo>
                    <a:lnTo>
                      <a:pt x="1115" y="268"/>
                    </a:lnTo>
                    <a:lnTo>
                      <a:pt x="1122" y="276"/>
                    </a:lnTo>
                    <a:lnTo>
                      <a:pt x="1128" y="284"/>
                    </a:lnTo>
                    <a:lnTo>
                      <a:pt x="1135" y="292"/>
                    </a:lnTo>
                    <a:lnTo>
                      <a:pt x="1141" y="301"/>
                    </a:lnTo>
                    <a:lnTo>
                      <a:pt x="1146" y="309"/>
                    </a:lnTo>
                    <a:lnTo>
                      <a:pt x="1151" y="320"/>
                    </a:lnTo>
                    <a:lnTo>
                      <a:pt x="1155" y="328"/>
                    </a:lnTo>
                    <a:lnTo>
                      <a:pt x="1158" y="344"/>
                    </a:lnTo>
                    <a:lnTo>
                      <a:pt x="1160" y="360"/>
                    </a:lnTo>
                    <a:lnTo>
                      <a:pt x="1161" y="374"/>
                    </a:lnTo>
                    <a:lnTo>
                      <a:pt x="1160" y="389"/>
                    </a:lnTo>
                    <a:lnTo>
                      <a:pt x="1157" y="402"/>
                    </a:lnTo>
                    <a:lnTo>
                      <a:pt x="1155" y="415"/>
                    </a:lnTo>
                    <a:lnTo>
                      <a:pt x="1151" y="429"/>
                    </a:lnTo>
                    <a:lnTo>
                      <a:pt x="1145" y="441"/>
                    </a:lnTo>
                    <a:lnTo>
                      <a:pt x="1138" y="453"/>
                    </a:lnTo>
                    <a:lnTo>
                      <a:pt x="1131" y="465"/>
                    </a:lnTo>
                    <a:lnTo>
                      <a:pt x="1122" y="477"/>
                    </a:lnTo>
                    <a:lnTo>
                      <a:pt x="1111" y="488"/>
                    </a:lnTo>
                    <a:lnTo>
                      <a:pt x="1100" y="499"/>
                    </a:lnTo>
                    <a:lnTo>
                      <a:pt x="1086" y="509"/>
                    </a:lnTo>
                    <a:lnTo>
                      <a:pt x="1073" y="518"/>
                    </a:lnTo>
                    <a:lnTo>
                      <a:pt x="1057" y="528"/>
                    </a:lnTo>
                    <a:lnTo>
                      <a:pt x="1040" y="532"/>
                    </a:lnTo>
                    <a:lnTo>
                      <a:pt x="1023" y="536"/>
                    </a:lnTo>
                    <a:lnTo>
                      <a:pt x="1007" y="538"/>
                    </a:lnTo>
                    <a:lnTo>
                      <a:pt x="993" y="539"/>
                    </a:lnTo>
                    <a:lnTo>
                      <a:pt x="980" y="538"/>
                    </a:lnTo>
                    <a:lnTo>
                      <a:pt x="967" y="536"/>
                    </a:lnTo>
                    <a:lnTo>
                      <a:pt x="956" y="531"/>
                    </a:lnTo>
                    <a:lnTo>
                      <a:pt x="945" y="526"/>
                    </a:lnTo>
                    <a:lnTo>
                      <a:pt x="936" y="519"/>
                    </a:lnTo>
                    <a:lnTo>
                      <a:pt x="928" y="510"/>
                    </a:lnTo>
                    <a:lnTo>
                      <a:pt x="922" y="500"/>
                    </a:lnTo>
                    <a:lnTo>
                      <a:pt x="916" y="489"/>
                    </a:lnTo>
                    <a:lnTo>
                      <a:pt x="912" y="475"/>
                    </a:lnTo>
                    <a:lnTo>
                      <a:pt x="908" y="462"/>
                    </a:lnTo>
                    <a:lnTo>
                      <a:pt x="906" y="445"/>
                    </a:lnTo>
                    <a:lnTo>
                      <a:pt x="905" y="4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
              <p:cNvSpPr>
                <a:spLocks noEditPoints="1"/>
              </p:cNvSpPr>
              <p:nvPr/>
            </p:nvSpPr>
            <p:spPr bwMode="auto">
              <a:xfrm>
                <a:off x="4697413" y="2570163"/>
                <a:ext cx="485775" cy="442913"/>
              </a:xfrm>
              <a:custGeom>
                <a:avLst/>
                <a:gdLst>
                  <a:gd name="T0" fmla="*/ 1595 w 2450"/>
                  <a:gd name="T1" fmla="*/ 1122 h 2232"/>
                  <a:gd name="T2" fmla="*/ 994 w 2450"/>
                  <a:gd name="T3" fmla="*/ 1398 h 2232"/>
                  <a:gd name="T4" fmla="*/ 971 w 2450"/>
                  <a:gd name="T5" fmla="*/ 1355 h 2232"/>
                  <a:gd name="T6" fmla="*/ 1446 w 2450"/>
                  <a:gd name="T7" fmla="*/ 914 h 2232"/>
                  <a:gd name="T8" fmla="*/ 1641 w 2450"/>
                  <a:gd name="T9" fmla="*/ 686 h 2232"/>
                  <a:gd name="T10" fmla="*/ 1832 w 2450"/>
                  <a:gd name="T11" fmla="*/ 791 h 2232"/>
                  <a:gd name="T12" fmla="*/ 1911 w 2450"/>
                  <a:gd name="T13" fmla="*/ 939 h 2232"/>
                  <a:gd name="T14" fmla="*/ 1892 w 2450"/>
                  <a:gd name="T15" fmla="*/ 1355 h 2232"/>
                  <a:gd name="T16" fmla="*/ 1493 w 2450"/>
                  <a:gd name="T17" fmla="*/ 1608 h 2232"/>
                  <a:gd name="T18" fmla="*/ 843 w 2450"/>
                  <a:gd name="T19" fmla="*/ 1800 h 2232"/>
                  <a:gd name="T20" fmla="*/ 1083 w 2450"/>
                  <a:gd name="T21" fmla="*/ 1614 h 2232"/>
                  <a:gd name="T22" fmla="*/ 1762 w 2450"/>
                  <a:gd name="T23" fmla="*/ 1057 h 2232"/>
                  <a:gd name="T24" fmla="*/ 1842 w 2450"/>
                  <a:gd name="T25" fmla="*/ 1041 h 2232"/>
                  <a:gd name="T26" fmla="*/ 2053 w 2450"/>
                  <a:gd name="T27" fmla="*/ 1269 h 2232"/>
                  <a:gd name="T28" fmla="*/ 2169 w 2450"/>
                  <a:gd name="T29" fmla="*/ 1662 h 2232"/>
                  <a:gd name="T30" fmla="*/ 1856 w 2450"/>
                  <a:gd name="T31" fmla="*/ 1853 h 2232"/>
                  <a:gd name="T32" fmla="*/ 1272 w 2450"/>
                  <a:gd name="T33" fmla="*/ 2098 h 2232"/>
                  <a:gd name="T34" fmla="*/ 556 w 2450"/>
                  <a:gd name="T35" fmla="*/ 2226 h 2232"/>
                  <a:gd name="T36" fmla="*/ 460 w 2450"/>
                  <a:gd name="T37" fmla="*/ 2187 h 2232"/>
                  <a:gd name="T38" fmla="*/ 1127 w 2450"/>
                  <a:gd name="T39" fmla="*/ 1921 h 2232"/>
                  <a:gd name="T40" fmla="*/ 1669 w 2450"/>
                  <a:gd name="T41" fmla="*/ 1613 h 2232"/>
                  <a:gd name="T42" fmla="*/ 1938 w 2450"/>
                  <a:gd name="T43" fmla="*/ 1377 h 2232"/>
                  <a:gd name="T44" fmla="*/ 2008 w 2450"/>
                  <a:gd name="T45" fmla="*/ 1397 h 2232"/>
                  <a:gd name="T46" fmla="*/ 2234 w 2450"/>
                  <a:gd name="T47" fmla="*/ 1609 h 2232"/>
                  <a:gd name="T48" fmla="*/ 957 w 2450"/>
                  <a:gd name="T49" fmla="*/ 343 h 2232"/>
                  <a:gd name="T50" fmla="*/ 891 w 2450"/>
                  <a:gd name="T51" fmla="*/ 422 h 2232"/>
                  <a:gd name="T52" fmla="*/ 936 w 2450"/>
                  <a:gd name="T53" fmla="*/ 765 h 2232"/>
                  <a:gd name="T54" fmla="*/ 1143 w 2450"/>
                  <a:gd name="T55" fmla="*/ 807 h 2232"/>
                  <a:gd name="T56" fmla="*/ 1481 w 2450"/>
                  <a:gd name="T57" fmla="*/ 323 h 2232"/>
                  <a:gd name="T58" fmla="*/ 1607 w 2450"/>
                  <a:gd name="T59" fmla="*/ 28 h 2232"/>
                  <a:gd name="T60" fmla="*/ 1725 w 2450"/>
                  <a:gd name="T61" fmla="*/ 14 h 2232"/>
                  <a:gd name="T62" fmla="*/ 2024 w 2450"/>
                  <a:gd name="T63" fmla="*/ 148 h 2232"/>
                  <a:gd name="T64" fmla="*/ 1940 w 2450"/>
                  <a:gd name="T65" fmla="*/ 224 h 2232"/>
                  <a:gd name="T66" fmla="*/ 2193 w 2450"/>
                  <a:gd name="T67" fmla="*/ 642 h 2232"/>
                  <a:gd name="T68" fmla="*/ 2403 w 2450"/>
                  <a:gd name="T69" fmla="*/ 773 h 2232"/>
                  <a:gd name="T70" fmla="*/ 2433 w 2450"/>
                  <a:gd name="T71" fmla="*/ 847 h 2232"/>
                  <a:gd name="T72" fmla="*/ 2295 w 2450"/>
                  <a:gd name="T73" fmla="*/ 936 h 2232"/>
                  <a:gd name="T74" fmla="*/ 2184 w 2450"/>
                  <a:gd name="T75" fmla="*/ 1083 h 2232"/>
                  <a:gd name="T76" fmla="*/ 2063 w 2450"/>
                  <a:gd name="T77" fmla="*/ 1036 h 2232"/>
                  <a:gd name="T78" fmla="*/ 1905 w 2450"/>
                  <a:gd name="T79" fmla="*/ 788 h 2232"/>
                  <a:gd name="T80" fmla="*/ 1856 w 2450"/>
                  <a:gd name="T81" fmla="*/ 411 h 2232"/>
                  <a:gd name="T82" fmla="*/ 1645 w 2450"/>
                  <a:gd name="T83" fmla="*/ 611 h 2232"/>
                  <a:gd name="T84" fmla="*/ 1254 w 2450"/>
                  <a:gd name="T85" fmla="*/ 938 h 2232"/>
                  <a:gd name="T86" fmla="*/ 885 w 2450"/>
                  <a:gd name="T87" fmla="*/ 1124 h 2232"/>
                  <a:gd name="T88" fmla="*/ 919 w 2450"/>
                  <a:gd name="T89" fmla="*/ 1045 h 2232"/>
                  <a:gd name="T90" fmla="*/ 939 w 2450"/>
                  <a:gd name="T91" fmla="*/ 1488 h 2232"/>
                  <a:gd name="T92" fmla="*/ 979 w 2450"/>
                  <a:gd name="T93" fmla="*/ 1541 h 2232"/>
                  <a:gd name="T94" fmla="*/ 171 w 2450"/>
                  <a:gd name="T95" fmla="*/ 1954 h 2232"/>
                  <a:gd name="T96" fmla="*/ 64 w 2450"/>
                  <a:gd name="T97" fmla="*/ 1991 h 2232"/>
                  <a:gd name="T98" fmla="*/ 7 w 2450"/>
                  <a:gd name="T99" fmla="*/ 1727 h 2232"/>
                  <a:gd name="T100" fmla="*/ 21 w 2450"/>
                  <a:gd name="T101" fmla="*/ 1611 h 2232"/>
                  <a:gd name="T102" fmla="*/ 251 w 2450"/>
                  <a:gd name="T103" fmla="*/ 1583 h 2232"/>
                  <a:gd name="T104" fmla="*/ 236 w 2450"/>
                  <a:gd name="T105" fmla="*/ 1002 h 2232"/>
                  <a:gd name="T106" fmla="*/ 185 w 2450"/>
                  <a:gd name="T107" fmla="*/ 904 h 2232"/>
                  <a:gd name="T108" fmla="*/ 555 w 2450"/>
                  <a:gd name="T109" fmla="*/ 343 h 2232"/>
                  <a:gd name="T110" fmla="*/ 306 w 2450"/>
                  <a:gd name="T111" fmla="*/ 307 h 2232"/>
                  <a:gd name="T112" fmla="*/ 360 w 2450"/>
                  <a:gd name="T113" fmla="*/ 258 h 2232"/>
                  <a:gd name="T114" fmla="*/ 1057 w 2450"/>
                  <a:gd name="T115" fmla="*/ 129 h 2232"/>
                  <a:gd name="T116" fmla="*/ 1218 w 2450"/>
                  <a:gd name="T117" fmla="*/ 159 h 2232"/>
                  <a:gd name="T118" fmla="*/ 1324 w 2450"/>
                  <a:gd name="T119" fmla="*/ 309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50" h="2232">
                    <a:moveTo>
                      <a:pt x="1864" y="957"/>
                    </a:moveTo>
                    <a:lnTo>
                      <a:pt x="1850" y="957"/>
                    </a:lnTo>
                    <a:lnTo>
                      <a:pt x="1836" y="960"/>
                    </a:lnTo>
                    <a:lnTo>
                      <a:pt x="1821" y="965"/>
                    </a:lnTo>
                    <a:lnTo>
                      <a:pt x="1806" y="970"/>
                    </a:lnTo>
                    <a:lnTo>
                      <a:pt x="1791" y="978"/>
                    </a:lnTo>
                    <a:lnTo>
                      <a:pt x="1775" y="988"/>
                    </a:lnTo>
                    <a:lnTo>
                      <a:pt x="1760" y="999"/>
                    </a:lnTo>
                    <a:lnTo>
                      <a:pt x="1743" y="1012"/>
                    </a:lnTo>
                    <a:lnTo>
                      <a:pt x="1708" y="1041"/>
                    </a:lnTo>
                    <a:lnTo>
                      <a:pt x="1672" y="1068"/>
                    </a:lnTo>
                    <a:lnTo>
                      <a:pt x="1634" y="1095"/>
                    </a:lnTo>
                    <a:lnTo>
                      <a:pt x="1595" y="1122"/>
                    </a:lnTo>
                    <a:lnTo>
                      <a:pt x="1554" y="1147"/>
                    </a:lnTo>
                    <a:lnTo>
                      <a:pt x="1512" y="1173"/>
                    </a:lnTo>
                    <a:lnTo>
                      <a:pt x="1467" y="1199"/>
                    </a:lnTo>
                    <a:lnTo>
                      <a:pt x="1422" y="1223"/>
                    </a:lnTo>
                    <a:lnTo>
                      <a:pt x="1375" y="1247"/>
                    </a:lnTo>
                    <a:lnTo>
                      <a:pt x="1326" y="1270"/>
                    </a:lnTo>
                    <a:lnTo>
                      <a:pt x="1276" y="1292"/>
                    </a:lnTo>
                    <a:lnTo>
                      <a:pt x="1224" y="1315"/>
                    </a:lnTo>
                    <a:lnTo>
                      <a:pt x="1172" y="1336"/>
                    </a:lnTo>
                    <a:lnTo>
                      <a:pt x="1116" y="1357"/>
                    </a:lnTo>
                    <a:lnTo>
                      <a:pt x="1060" y="1377"/>
                    </a:lnTo>
                    <a:lnTo>
                      <a:pt x="1003" y="1397"/>
                    </a:lnTo>
                    <a:lnTo>
                      <a:pt x="994" y="1398"/>
                    </a:lnTo>
                    <a:lnTo>
                      <a:pt x="985" y="1399"/>
                    </a:lnTo>
                    <a:lnTo>
                      <a:pt x="978" y="1399"/>
                    </a:lnTo>
                    <a:lnTo>
                      <a:pt x="973" y="1399"/>
                    </a:lnTo>
                    <a:lnTo>
                      <a:pt x="967" y="1397"/>
                    </a:lnTo>
                    <a:lnTo>
                      <a:pt x="964" y="1395"/>
                    </a:lnTo>
                    <a:lnTo>
                      <a:pt x="960" y="1391"/>
                    </a:lnTo>
                    <a:lnTo>
                      <a:pt x="958" y="1388"/>
                    </a:lnTo>
                    <a:lnTo>
                      <a:pt x="957" y="1383"/>
                    </a:lnTo>
                    <a:lnTo>
                      <a:pt x="958" y="1378"/>
                    </a:lnTo>
                    <a:lnTo>
                      <a:pt x="959" y="1373"/>
                    </a:lnTo>
                    <a:lnTo>
                      <a:pt x="963" y="1367"/>
                    </a:lnTo>
                    <a:lnTo>
                      <a:pt x="966" y="1361"/>
                    </a:lnTo>
                    <a:lnTo>
                      <a:pt x="971" y="1355"/>
                    </a:lnTo>
                    <a:lnTo>
                      <a:pt x="978" y="1349"/>
                    </a:lnTo>
                    <a:lnTo>
                      <a:pt x="985" y="1341"/>
                    </a:lnTo>
                    <a:lnTo>
                      <a:pt x="1035" y="1303"/>
                    </a:lnTo>
                    <a:lnTo>
                      <a:pt x="1081" y="1264"/>
                    </a:lnTo>
                    <a:lnTo>
                      <a:pt x="1128" y="1225"/>
                    </a:lnTo>
                    <a:lnTo>
                      <a:pt x="1173" y="1186"/>
                    </a:lnTo>
                    <a:lnTo>
                      <a:pt x="1216" y="1147"/>
                    </a:lnTo>
                    <a:lnTo>
                      <a:pt x="1258" y="1109"/>
                    </a:lnTo>
                    <a:lnTo>
                      <a:pt x="1298" y="1070"/>
                    </a:lnTo>
                    <a:lnTo>
                      <a:pt x="1337" y="1031"/>
                    </a:lnTo>
                    <a:lnTo>
                      <a:pt x="1375" y="992"/>
                    </a:lnTo>
                    <a:lnTo>
                      <a:pt x="1412" y="953"/>
                    </a:lnTo>
                    <a:lnTo>
                      <a:pt x="1446" y="914"/>
                    </a:lnTo>
                    <a:lnTo>
                      <a:pt x="1479" y="875"/>
                    </a:lnTo>
                    <a:lnTo>
                      <a:pt x="1512" y="836"/>
                    </a:lnTo>
                    <a:lnTo>
                      <a:pt x="1542" y="797"/>
                    </a:lnTo>
                    <a:lnTo>
                      <a:pt x="1571" y="758"/>
                    </a:lnTo>
                    <a:lnTo>
                      <a:pt x="1598" y="719"/>
                    </a:lnTo>
                    <a:lnTo>
                      <a:pt x="1603" y="712"/>
                    </a:lnTo>
                    <a:lnTo>
                      <a:pt x="1608" y="706"/>
                    </a:lnTo>
                    <a:lnTo>
                      <a:pt x="1613" y="701"/>
                    </a:lnTo>
                    <a:lnTo>
                      <a:pt x="1618" y="696"/>
                    </a:lnTo>
                    <a:lnTo>
                      <a:pt x="1624" y="693"/>
                    </a:lnTo>
                    <a:lnTo>
                      <a:pt x="1629" y="690"/>
                    </a:lnTo>
                    <a:lnTo>
                      <a:pt x="1635" y="689"/>
                    </a:lnTo>
                    <a:lnTo>
                      <a:pt x="1641" y="686"/>
                    </a:lnTo>
                    <a:lnTo>
                      <a:pt x="1647" y="685"/>
                    </a:lnTo>
                    <a:lnTo>
                      <a:pt x="1653" y="685"/>
                    </a:lnTo>
                    <a:lnTo>
                      <a:pt x="1659" y="686"/>
                    </a:lnTo>
                    <a:lnTo>
                      <a:pt x="1666" y="687"/>
                    </a:lnTo>
                    <a:lnTo>
                      <a:pt x="1673" y="690"/>
                    </a:lnTo>
                    <a:lnTo>
                      <a:pt x="1679" y="693"/>
                    </a:lnTo>
                    <a:lnTo>
                      <a:pt x="1686" y="696"/>
                    </a:lnTo>
                    <a:lnTo>
                      <a:pt x="1693" y="700"/>
                    </a:lnTo>
                    <a:lnTo>
                      <a:pt x="1721" y="715"/>
                    </a:lnTo>
                    <a:lnTo>
                      <a:pt x="1748" y="731"/>
                    </a:lnTo>
                    <a:lnTo>
                      <a:pt x="1775" y="750"/>
                    </a:lnTo>
                    <a:lnTo>
                      <a:pt x="1804" y="769"/>
                    </a:lnTo>
                    <a:lnTo>
                      <a:pt x="1832" y="791"/>
                    </a:lnTo>
                    <a:lnTo>
                      <a:pt x="1860" y="813"/>
                    </a:lnTo>
                    <a:lnTo>
                      <a:pt x="1888" y="839"/>
                    </a:lnTo>
                    <a:lnTo>
                      <a:pt x="1917" y="866"/>
                    </a:lnTo>
                    <a:lnTo>
                      <a:pt x="1921" y="876"/>
                    </a:lnTo>
                    <a:lnTo>
                      <a:pt x="1923" y="885"/>
                    </a:lnTo>
                    <a:lnTo>
                      <a:pt x="1925" y="894"/>
                    </a:lnTo>
                    <a:lnTo>
                      <a:pt x="1925" y="902"/>
                    </a:lnTo>
                    <a:lnTo>
                      <a:pt x="1925" y="909"/>
                    </a:lnTo>
                    <a:lnTo>
                      <a:pt x="1924" y="917"/>
                    </a:lnTo>
                    <a:lnTo>
                      <a:pt x="1922" y="924"/>
                    </a:lnTo>
                    <a:lnTo>
                      <a:pt x="1920" y="929"/>
                    </a:lnTo>
                    <a:lnTo>
                      <a:pt x="1915" y="935"/>
                    </a:lnTo>
                    <a:lnTo>
                      <a:pt x="1911" y="939"/>
                    </a:lnTo>
                    <a:lnTo>
                      <a:pt x="1905" y="944"/>
                    </a:lnTo>
                    <a:lnTo>
                      <a:pt x="1898" y="948"/>
                    </a:lnTo>
                    <a:lnTo>
                      <a:pt x="1892" y="950"/>
                    </a:lnTo>
                    <a:lnTo>
                      <a:pt x="1883" y="954"/>
                    </a:lnTo>
                    <a:lnTo>
                      <a:pt x="1874" y="955"/>
                    </a:lnTo>
                    <a:lnTo>
                      <a:pt x="1864" y="957"/>
                    </a:lnTo>
                    <a:close/>
                    <a:moveTo>
                      <a:pt x="1986" y="1323"/>
                    </a:moveTo>
                    <a:lnTo>
                      <a:pt x="1972" y="1325"/>
                    </a:lnTo>
                    <a:lnTo>
                      <a:pt x="1957" y="1327"/>
                    </a:lnTo>
                    <a:lnTo>
                      <a:pt x="1942" y="1331"/>
                    </a:lnTo>
                    <a:lnTo>
                      <a:pt x="1926" y="1337"/>
                    </a:lnTo>
                    <a:lnTo>
                      <a:pt x="1910" y="1345"/>
                    </a:lnTo>
                    <a:lnTo>
                      <a:pt x="1892" y="1355"/>
                    </a:lnTo>
                    <a:lnTo>
                      <a:pt x="1874" y="1366"/>
                    </a:lnTo>
                    <a:lnTo>
                      <a:pt x="1856" y="1378"/>
                    </a:lnTo>
                    <a:lnTo>
                      <a:pt x="1834" y="1397"/>
                    </a:lnTo>
                    <a:lnTo>
                      <a:pt x="1811" y="1416"/>
                    </a:lnTo>
                    <a:lnTo>
                      <a:pt x="1786" y="1434"/>
                    </a:lnTo>
                    <a:lnTo>
                      <a:pt x="1762" y="1452"/>
                    </a:lnTo>
                    <a:lnTo>
                      <a:pt x="1737" y="1468"/>
                    </a:lnTo>
                    <a:lnTo>
                      <a:pt x="1713" y="1485"/>
                    </a:lnTo>
                    <a:lnTo>
                      <a:pt x="1686" y="1502"/>
                    </a:lnTo>
                    <a:lnTo>
                      <a:pt x="1661" y="1518"/>
                    </a:lnTo>
                    <a:lnTo>
                      <a:pt x="1606" y="1550"/>
                    </a:lnTo>
                    <a:lnTo>
                      <a:pt x="1551" y="1580"/>
                    </a:lnTo>
                    <a:lnTo>
                      <a:pt x="1493" y="1608"/>
                    </a:lnTo>
                    <a:lnTo>
                      <a:pt x="1433" y="1635"/>
                    </a:lnTo>
                    <a:lnTo>
                      <a:pt x="1370" y="1661"/>
                    </a:lnTo>
                    <a:lnTo>
                      <a:pt x="1306" y="1684"/>
                    </a:lnTo>
                    <a:lnTo>
                      <a:pt x="1240" y="1708"/>
                    </a:lnTo>
                    <a:lnTo>
                      <a:pt x="1172" y="1729"/>
                    </a:lnTo>
                    <a:lnTo>
                      <a:pt x="1101" y="1749"/>
                    </a:lnTo>
                    <a:lnTo>
                      <a:pt x="1029" y="1768"/>
                    </a:lnTo>
                    <a:lnTo>
                      <a:pt x="956" y="1785"/>
                    </a:lnTo>
                    <a:lnTo>
                      <a:pt x="879" y="1800"/>
                    </a:lnTo>
                    <a:lnTo>
                      <a:pt x="868" y="1801"/>
                    </a:lnTo>
                    <a:lnTo>
                      <a:pt x="858" y="1802"/>
                    </a:lnTo>
                    <a:lnTo>
                      <a:pt x="850" y="1801"/>
                    </a:lnTo>
                    <a:lnTo>
                      <a:pt x="843" y="1800"/>
                    </a:lnTo>
                    <a:lnTo>
                      <a:pt x="837" y="1797"/>
                    </a:lnTo>
                    <a:lnTo>
                      <a:pt x="833" y="1794"/>
                    </a:lnTo>
                    <a:lnTo>
                      <a:pt x="830" y="1788"/>
                    </a:lnTo>
                    <a:lnTo>
                      <a:pt x="828" y="1781"/>
                    </a:lnTo>
                    <a:lnTo>
                      <a:pt x="829" y="1777"/>
                    </a:lnTo>
                    <a:lnTo>
                      <a:pt x="833" y="1772"/>
                    </a:lnTo>
                    <a:lnTo>
                      <a:pt x="836" y="1767"/>
                    </a:lnTo>
                    <a:lnTo>
                      <a:pt x="841" y="1761"/>
                    </a:lnTo>
                    <a:lnTo>
                      <a:pt x="855" y="1749"/>
                    </a:lnTo>
                    <a:lnTo>
                      <a:pt x="874" y="1736"/>
                    </a:lnTo>
                    <a:lnTo>
                      <a:pt x="945" y="1696"/>
                    </a:lnTo>
                    <a:lnTo>
                      <a:pt x="1015" y="1655"/>
                    </a:lnTo>
                    <a:lnTo>
                      <a:pt x="1083" y="1614"/>
                    </a:lnTo>
                    <a:lnTo>
                      <a:pt x="1147" y="1573"/>
                    </a:lnTo>
                    <a:lnTo>
                      <a:pt x="1210" y="1532"/>
                    </a:lnTo>
                    <a:lnTo>
                      <a:pt x="1272" y="1491"/>
                    </a:lnTo>
                    <a:lnTo>
                      <a:pt x="1330" y="1448"/>
                    </a:lnTo>
                    <a:lnTo>
                      <a:pt x="1387" y="1406"/>
                    </a:lnTo>
                    <a:lnTo>
                      <a:pt x="1442" y="1364"/>
                    </a:lnTo>
                    <a:lnTo>
                      <a:pt x="1494" y="1320"/>
                    </a:lnTo>
                    <a:lnTo>
                      <a:pt x="1544" y="1278"/>
                    </a:lnTo>
                    <a:lnTo>
                      <a:pt x="1592" y="1234"/>
                    </a:lnTo>
                    <a:lnTo>
                      <a:pt x="1637" y="1191"/>
                    </a:lnTo>
                    <a:lnTo>
                      <a:pt x="1682" y="1146"/>
                    </a:lnTo>
                    <a:lnTo>
                      <a:pt x="1723" y="1102"/>
                    </a:lnTo>
                    <a:lnTo>
                      <a:pt x="1762" y="1057"/>
                    </a:lnTo>
                    <a:lnTo>
                      <a:pt x="1767" y="1052"/>
                    </a:lnTo>
                    <a:lnTo>
                      <a:pt x="1772" y="1047"/>
                    </a:lnTo>
                    <a:lnTo>
                      <a:pt x="1776" y="1043"/>
                    </a:lnTo>
                    <a:lnTo>
                      <a:pt x="1782" y="1039"/>
                    </a:lnTo>
                    <a:lnTo>
                      <a:pt x="1787" y="1037"/>
                    </a:lnTo>
                    <a:lnTo>
                      <a:pt x="1793" y="1035"/>
                    </a:lnTo>
                    <a:lnTo>
                      <a:pt x="1798" y="1033"/>
                    </a:lnTo>
                    <a:lnTo>
                      <a:pt x="1804" y="1033"/>
                    </a:lnTo>
                    <a:lnTo>
                      <a:pt x="1810" y="1032"/>
                    </a:lnTo>
                    <a:lnTo>
                      <a:pt x="1815" y="1033"/>
                    </a:lnTo>
                    <a:lnTo>
                      <a:pt x="1822" y="1034"/>
                    </a:lnTo>
                    <a:lnTo>
                      <a:pt x="1828" y="1035"/>
                    </a:lnTo>
                    <a:lnTo>
                      <a:pt x="1842" y="1041"/>
                    </a:lnTo>
                    <a:lnTo>
                      <a:pt x="1855" y="1048"/>
                    </a:lnTo>
                    <a:lnTo>
                      <a:pt x="1877" y="1065"/>
                    </a:lnTo>
                    <a:lnTo>
                      <a:pt x="1901" y="1084"/>
                    </a:lnTo>
                    <a:lnTo>
                      <a:pt x="1924" y="1104"/>
                    </a:lnTo>
                    <a:lnTo>
                      <a:pt x="1948" y="1126"/>
                    </a:lnTo>
                    <a:lnTo>
                      <a:pt x="1972" y="1150"/>
                    </a:lnTo>
                    <a:lnTo>
                      <a:pt x="1997" y="1175"/>
                    </a:lnTo>
                    <a:lnTo>
                      <a:pt x="2023" y="1203"/>
                    </a:lnTo>
                    <a:lnTo>
                      <a:pt x="2048" y="1232"/>
                    </a:lnTo>
                    <a:lnTo>
                      <a:pt x="2051" y="1242"/>
                    </a:lnTo>
                    <a:lnTo>
                      <a:pt x="2053" y="1251"/>
                    </a:lnTo>
                    <a:lnTo>
                      <a:pt x="2053" y="1260"/>
                    </a:lnTo>
                    <a:lnTo>
                      <a:pt x="2053" y="1269"/>
                    </a:lnTo>
                    <a:lnTo>
                      <a:pt x="2052" y="1277"/>
                    </a:lnTo>
                    <a:lnTo>
                      <a:pt x="2050" y="1283"/>
                    </a:lnTo>
                    <a:lnTo>
                      <a:pt x="2047" y="1290"/>
                    </a:lnTo>
                    <a:lnTo>
                      <a:pt x="2043" y="1296"/>
                    </a:lnTo>
                    <a:lnTo>
                      <a:pt x="2040" y="1301"/>
                    </a:lnTo>
                    <a:lnTo>
                      <a:pt x="2034" y="1306"/>
                    </a:lnTo>
                    <a:lnTo>
                      <a:pt x="2027" y="1310"/>
                    </a:lnTo>
                    <a:lnTo>
                      <a:pt x="2021" y="1315"/>
                    </a:lnTo>
                    <a:lnTo>
                      <a:pt x="2014" y="1318"/>
                    </a:lnTo>
                    <a:lnTo>
                      <a:pt x="2005" y="1320"/>
                    </a:lnTo>
                    <a:lnTo>
                      <a:pt x="1996" y="1322"/>
                    </a:lnTo>
                    <a:lnTo>
                      <a:pt x="1986" y="1323"/>
                    </a:lnTo>
                    <a:close/>
                    <a:moveTo>
                      <a:pt x="2169" y="1662"/>
                    </a:moveTo>
                    <a:lnTo>
                      <a:pt x="2159" y="1663"/>
                    </a:lnTo>
                    <a:lnTo>
                      <a:pt x="2146" y="1667"/>
                    </a:lnTo>
                    <a:lnTo>
                      <a:pt x="2134" y="1671"/>
                    </a:lnTo>
                    <a:lnTo>
                      <a:pt x="2119" y="1679"/>
                    </a:lnTo>
                    <a:lnTo>
                      <a:pt x="2103" y="1688"/>
                    </a:lnTo>
                    <a:lnTo>
                      <a:pt x="2085" y="1699"/>
                    </a:lnTo>
                    <a:lnTo>
                      <a:pt x="2066" y="1711"/>
                    </a:lnTo>
                    <a:lnTo>
                      <a:pt x="2046" y="1727"/>
                    </a:lnTo>
                    <a:lnTo>
                      <a:pt x="2010" y="1753"/>
                    </a:lnTo>
                    <a:lnTo>
                      <a:pt x="1972" y="1779"/>
                    </a:lnTo>
                    <a:lnTo>
                      <a:pt x="1934" y="1805"/>
                    </a:lnTo>
                    <a:lnTo>
                      <a:pt x="1895" y="1829"/>
                    </a:lnTo>
                    <a:lnTo>
                      <a:pt x="1856" y="1853"/>
                    </a:lnTo>
                    <a:lnTo>
                      <a:pt x="1816" y="1876"/>
                    </a:lnTo>
                    <a:lnTo>
                      <a:pt x="1775" y="1898"/>
                    </a:lnTo>
                    <a:lnTo>
                      <a:pt x="1733" y="1919"/>
                    </a:lnTo>
                    <a:lnTo>
                      <a:pt x="1691" y="1941"/>
                    </a:lnTo>
                    <a:lnTo>
                      <a:pt x="1647" y="1961"/>
                    </a:lnTo>
                    <a:lnTo>
                      <a:pt x="1603" y="1981"/>
                    </a:lnTo>
                    <a:lnTo>
                      <a:pt x="1557" y="2000"/>
                    </a:lnTo>
                    <a:lnTo>
                      <a:pt x="1512" y="2017"/>
                    </a:lnTo>
                    <a:lnTo>
                      <a:pt x="1466" y="2035"/>
                    </a:lnTo>
                    <a:lnTo>
                      <a:pt x="1418" y="2052"/>
                    </a:lnTo>
                    <a:lnTo>
                      <a:pt x="1370" y="2068"/>
                    </a:lnTo>
                    <a:lnTo>
                      <a:pt x="1322" y="2083"/>
                    </a:lnTo>
                    <a:lnTo>
                      <a:pt x="1272" y="2098"/>
                    </a:lnTo>
                    <a:lnTo>
                      <a:pt x="1222" y="2112"/>
                    </a:lnTo>
                    <a:lnTo>
                      <a:pt x="1170" y="2125"/>
                    </a:lnTo>
                    <a:lnTo>
                      <a:pt x="1118" y="2138"/>
                    </a:lnTo>
                    <a:lnTo>
                      <a:pt x="1066" y="2150"/>
                    </a:lnTo>
                    <a:lnTo>
                      <a:pt x="1011" y="2161"/>
                    </a:lnTo>
                    <a:lnTo>
                      <a:pt x="958" y="2171"/>
                    </a:lnTo>
                    <a:lnTo>
                      <a:pt x="903" y="2181"/>
                    </a:lnTo>
                    <a:lnTo>
                      <a:pt x="847" y="2190"/>
                    </a:lnTo>
                    <a:lnTo>
                      <a:pt x="790" y="2199"/>
                    </a:lnTo>
                    <a:lnTo>
                      <a:pt x="732" y="2207"/>
                    </a:lnTo>
                    <a:lnTo>
                      <a:pt x="675" y="2213"/>
                    </a:lnTo>
                    <a:lnTo>
                      <a:pt x="616" y="2220"/>
                    </a:lnTo>
                    <a:lnTo>
                      <a:pt x="556" y="2226"/>
                    </a:lnTo>
                    <a:lnTo>
                      <a:pt x="496" y="2230"/>
                    </a:lnTo>
                    <a:lnTo>
                      <a:pt x="485" y="2232"/>
                    </a:lnTo>
                    <a:lnTo>
                      <a:pt x="475" y="2232"/>
                    </a:lnTo>
                    <a:lnTo>
                      <a:pt x="466" y="2232"/>
                    </a:lnTo>
                    <a:lnTo>
                      <a:pt x="459" y="2230"/>
                    </a:lnTo>
                    <a:lnTo>
                      <a:pt x="453" y="2228"/>
                    </a:lnTo>
                    <a:lnTo>
                      <a:pt x="449" y="2224"/>
                    </a:lnTo>
                    <a:lnTo>
                      <a:pt x="446" y="2219"/>
                    </a:lnTo>
                    <a:lnTo>
                      <a:pt x="443" y="2212"/>
                    </a:lnTo>
                    <a:lnTo>
                      <a:pt x="446" y="2206"/>
                    </a:lnTo>
                    <a:lnTo>
                      <a:pt x="449" y="2199"/>
                    </a:lnTo>
                    <a:lnTo>
                      <a:pt x="455" y="2193"/>
                    </a:lnTo>
                    <a:lnTo>
                      <a:pt x="460" y="2187"/>
                    </a:lnTo>
                    <a:lnTo>
                      <a:pt x="468" y="2181"/>
                    </a:lnTo>
                    <a:lnTo>
                      <a:pt x="477" y="2177"/>
                    </a:lnTo>
                    <a:lnTo>
                      <a:pt x="487" y="2171"/>
                    </a:lnTo>
                    <a:lnTo>
                      <a:pt x="498" y="2167"/>
                    </a:lnTo>
                    <a:lnTo>
                      <a:pt x="625" y="2123"/>
                    </a:lnTo>
                    <a:lnTo>
                      <a:pt x="745" y="2079"/>
                    </a:lnTo>
                    <a:lnTo>
                      <a:pt x="804" y="2056"/>
                    </a:lnTo>
                    <a:lnTo>
                      <a:pt x="860" y="2034"/>
                    </a:lnTo>
                    <a:lnTo>
                      <a:pt x="916" y="2012"/>
                    </a:lnTo>
                    <a:lnTo>
                      <a:pt x="970" y="1988"/>
                    </a:lnTo>
                    <a:lnTo>
                      <a:pt x="1024" y="1966"/>
                    </a:lnTo>
                    <a:lnTo>
                      <a:pt x="1076" y="1944"/>
                    </a:lnTo>
                    <a:lnTo>
                      <a:pt x="1127" y="1921"/>
                    </a:lnTo>
                    <a:lnTo>
                      <a:pt x="1176" y="1897"/>
                    </a:lnTo>
                    <a:lnTo>
                      <a:pt x="1224" y="1875"/>
                    </a:lnTo>
                    <a:lnTo>
                      <a:pt x="1272" y="1851"/>
                    </a:lnTo>
                    <a:lnTo>
                      <a:pt x="1317" y="1828"/>
                    </a:lnTo>
                    <a:lnTo>
                      <a:pt x="1360" y="1805"/>
                    </a:lnTo>
                    <a:lnTo>
                      <a:pt x="1404" y="1781"/>
                    </a:lnTo>
                    <a:lnTo>
                      <a:pt x="1446" y="1758"/>
                    </a:lnTo>
                    <a:lnTo>
                      <a:pt x="1486" y="1733"/>
                    </a:lnTo>
                    <a:lnTo>
                      <a:pt x="1525" y="1710"/>
                    </a:lnTo>
                    <a:lnTo>
                      <a:pt x="1563" y="1686"/>
                    </a:lnTo>
                    <a:lnTo>
                      <a:pt x="1599" y="1662"/>
                    </a:lnTo>
                    <a:lnTo>
                      <a:pt x="1635" y="1638"/>
                    </a:lnTo>
                    <a:lnTo>
                      <a:pt x="1669" y="1613"/>
                    </a:lnTo>
                    <a:lnTo>
                      <a:pt x="1702" y="1589"/>
                    </a:lnTo>
                    <a:lnTo>
                      <a:pt x="1733" y="1564"/>
                    </a:lnTo>
                    <a:lnTo>
                      <a:pt x="1763" y="1540"/>
                    </a:lnTo>
                    <a:lnTo>
                      <a:pt x="1792" y="1515"/>
                    </a:lnTo>
                    <a:lnTo>
                      <a:pt x="1820" y="1491"/>
                    </a:lnTo>
                    <a:lnTo>
                      <a:pt x="1846" y="1465"/>
                    </a:lnTo>
                    <a:lnTo>
                      <a:pt x="1871" y="1440"/>
                    </a:lnTo>
                    <a:lnTo>
                      <a:pt x="1895" y="1415"/>
                    </a:lnTo>
                    <a:lnTo>
                      <a:pt x="1907" y="1400"/>
                    </a:lnTo>
                    <a:lnTo>
                      <a:pt x="1920" y="1389"/>
                    </a:lnTo>
                    <a:lnTo>
                      <a:pt x="1925" y="1384"/>
                    </a:lnTo>
                    <a:lnTo>
                      <a:pt x="1932" y="1380"/>
                    </a:lnTo>
                    <a:lnTo>
                      <a:pt x="1938" y="1377"/>
                    </a:lnTo>
                    <a:lnTo>
                      <a:pt x="1944" y="1374"/>
                    </a:lnTo>
                    <a:lnTo>
                      <a:pt x="1951" y="1373"/>
                    </a:lnTo>
                    <a:lnTo>
                      <a:pt x="1956" y="1370"/>
                    </a:lnTo>
                    <a:lnTo>
                      <a:pt x="1963" y="1370"/>
                    </a:lnTo>
                    <a:lnTo>
                      <a:pt x="1968" y="1370"/>
                    </a:lnTo>
                    <a:lnTo>
                      <a:pt x="1975" y="1371"/>
                    </a:lnTo>
                    <a:lnTo>
                      <a:pt x="1981" y="1374"/>
                    </a:lnTo>
                    <a:lnTo>
                      <a:pt x="1987" y="1376"/>
                    </a:lnTo>
                    <a:lnTo>
                      <a:pt x="1994" y="1378"/>
                    </a:lnTo>
                    <a:lnTo>
                      <a:pt x="1997" y="1379"/>
                    </a:lnTo>
                    <a:lnTo>
                      <a:pt x="2002" y="1383"/>
                    </a:lnTo>
                    <a:lnTo>
                      <a:pt x="2005" y="1389"/>
                    </a:lnTo>
                    <a:lnTo>
                      <a:pt x="2008" y="1397"/>
                    </a:lnTo>
                    <a:lnTo>
                      <a:pt x="2048" y="1426"/>
                    </a:lnTo>
                    <a:lnTo>
                      <a:pt x="2085" y="1453"/>
                    </a:lnTo>
                    <a:lnTo>
                      <a:pt x="2117" y="1477"/>
                    </a:lnTo>
                    <a:lnTo>
                      <a:pt x="2146" y="1499"/>
                    </a:lnTo>
                    <a:lnTo>
                      <a:pt x="2171" y="1521"/>
                    </a:lnTo>
                    <a:lnTo>
                      <a:pt x="2192" y="1540"/>
                    </a:lnTo>
                    <a:lnTo>
                      <a:pt x="2209" y="1556"/>
                    </a:lnTo>
                    <a:lnTo>
                      <a:pt x="2222" y="1571"/>
                    </a:lnTo>
                    <a:lnTo>
                      <a:pt x="2226" y="1577"/>
                    </a:lnTo>
                    <a:lnTo>
                      <a:pt x="2231" y="1585"/>
                    </a:lnTo>
                    <a:lnTo>
                      <a:pt x="2233" y="1593"/>
                    </a:lnTo>
                    <a:lnTo>
                      <a:pt x="2234" y="1601"/>
                    </a:lnTo>
                    <a:lnTo>
                      <a:pt x="2234" y="1609"/>
                    </a:lnTo>
                    <a:lnTo>
                      <a:pt x="2234" y="1618"/>
                    </a:lnTo>
                    <a:lnTo>
                      <a:pt x="2231" y="1626"/>
                    </a:lnTo>
                    <a:lnTo>
                      <a:pt x="2227" y="1635"/>
                    </a:lnTo>
                    <a:lnTo>
                      <a:pt x="2224" y="1642"/>
                    </a:lnTo>
                    <a:lnTo>
                      <a:pt x="2219" y="1648"/>
                    </a:lnTo>
                    <a:lnTo>
                      <a:pt x="2213" y="1652"/>
                    </a:lnTo>
                    <a:lnTo>
                      <a:pt x="2206" y="1655"/>
                    </a:lnTo>
                    <a:lnTo>
                      <a:pt x="2197" y="1659"/>
                    </a:lnTo>
                    <a:lnTo>
                      <a:pt x="2189" y="1661"/>
                    </a:lnTo>
                    <a:lnTo>
                      <a:pt x="2179" y="1662"/>
                    </a:lnTo>
                    <a:lnTo>
                      <a:pt x="2169" y="1662"/>
                    </a:lnTo>
                    <a:close/>
                    <a:moveTo>
                      <a:pt x="1277" y="343"/>
                    </a:moveTo>
                    <a:lnTo>
                      <a:pt x="957" y="343"/>
                    </a:lnTo>
                    <a:lnTo>
                      <a:pt x="955" y="350"/>
                    </a:lnTo>
                    <a:lnTo>
                      <a:pt x="954" y="356"/>
                    </a:lnTo>
                    <a:lnTo>
                      <a:pt x="950" y="362"/>
                    </a:lnTo>
                    <a:lnTo>
                      <a:pt x="947" y="368"/>
                    </a:lnTo>
                    <a:lnTo>
                      <a:pt x="944" y="373"/>
                    </a:lnTo>
                    <a:lnTo>
                      <a:pt x="939" y="379"/>
                    </a:lnTo>
                    <a:lnTo>
                      <a:pt x="935" y="383"/>
                    </a:lnTo>
                    <a:lnTo>
                      <a:pt x="929" y="389"/>
                    </a:lnTo>
                    <a:lnTo>
                      <a:pt x="920" y="393"/>
                    </a:lnTo>
                    <a:lnTo>
                      <a:pt x="911" y="400"/>
                    </a:lnTo>
                    <a:lnTo>
                      <a:pt x="904" y="407"/>
                    </a:lnTo>
                    <a:lnTo>
                      <a:pt x="897" y="413"/>
                    </a:lnTo>
                    <a:lnTo>
                      <a:pt x="891" y="422"/>
                    </a:lnTo>
                    <a:lnTo>
                      <a:pt x="887" y="431"/>
                    </a:lnTo>
                    <a:lnTo>
                      <a:pt x="884" y="441"/>
                    </a:lnTo>
                    <a:lnTo>
                      <a:pt x="880" y="452"/>
                    </a:lnTo>
                    <a:lnTo>
                      <a:pt x="794" y="911"/>
                    </a:lnTo>
                    <a:lnTo>
                      <a:pt x="820" y="877"/>
                    </a:lnTo>
                    <a:lnTo>
                      <a:pt x="844" y="847"/>
                    </a:lnTo>
                    <a:lnTo>
                      <a:pt x="866" y="821"/>
                    </a:lnTo>
                    <a:lnTo>
                      <a:pt x="885" y="801"/>
                    </a:lnTo>
                    <a:lnTo>
                      <a:pt x="903" y="785"/>
                    </a:lnTo>
                    <a:lnTo>
                      <a:pt x="917" y="773"/>
                    </a:lnTo>
                    <a:lnTo>
                      <a:pt x="924" y="770"/>
                    </a:lnTo>
                    <a:lnTo>
                      <a:pt x="930" y="767"/>
                    </a:lnTo>
                    <a:lnTo>
                      <a:pt x="936" y="765"/>
                    </a:lnTo>
                    <a:lnTo>
                      <a:pt x="940" y="764"/>
                    </a:lnTo>
                    <a:lnTo>
                      <a:pt x="945" y="764"/>
                    </a:lnTo>
                    <a:lnTo>
                      <a:pt x="950" y="767"/>
                    </a:lnTo>
                    <a:lnTo>
                      <a:pt x="956" y="769"/>
                    </a:lnTo>
                    <a:lnTo>
                      <a:pt x="963" y="772"/>
                    </a:lnTo>
                    <a:lnTo>
                      <a:pt x="976" y="781"/>
                    </a:lnTo>
                    <a:lnTo>
                      <a:pt x="991" y="794"/>
                    </a:lnTo>
                    <a:lnTo>
                      <a:pt x="1009" y="811"/>
                    </a:lnTo>
                    <a:lnTo>
                      <a:pt x="1028" y="831"/>
                    </a:lnTo>
                    <a:lnTo>
                      <a:pt x="1049" y="856"/>
                    </a:lnTo>
                    <a:lnTo>
                      <a:pt x="1073" y="884"/>
                    </a:lnTo>
                    <a:lnTo>
                      <a:pt x="1108" y="845"/>
                    </a:lnTo>
                    <a:lnTo>
                      <a:pt x="1143" y="807"/>
                    </a:lnTo>
                    <a:lnTo>
                      <a:pt x="1176" y="768"/>
                    </a:lnTo>
                    <a:lnTo>
                      <a:pt x="1207" y="730"/>
                    </a:lnTo>
                    <a:lnTo>
                      <a:pt x="1238" y="692"/>
                    </a:lnTo>
                    <a:lnTo>
                      <a:pt x="1268" y="654"/>
                    </a:lnTo>
                    <a:lnTo>
                      <a:pt x="1296" y="616"/>
                    </a:lnTo>
                    <a:lnTo>
                      <a:pt x="1323" y="579"/>
                    </a:lnTo>
                    <a:lnTo>
                      <a:pt x="1349" y="542"/>
                    </a:lnTo>
                    <a:lnTo>
                      <a:pt x="1374" y="505"/>
                    </a:lnTo>
                    <a:lnTo>
                      <a:pt x="1397" y="468"/>
                    </a:lnTo>
                    <a:lnTo>
                      <a:pt x="1419" y="431"/>
                    </a:lnTo>
                    <a:lnTo>
                      <a:pt x="1442" y="396"/>
                    </a:lnTo>
                    <a:lnTo>
                      <a:pt x="1462" y="359"/>
                    </a:lnTo>
                    <a:lnTo>
                      <a:pt x="1481" y="323"/>
                    </a:lnTo>
                    <a:lnTo>
                      <a:pt x="1497" y="288"/>
                    </a:lnTo>
                    <a:lnTo>
                      <a:pt x="1511" y="268"/>
                    </a:lnTo>
                    <a:lnTo>
                      <a:pt x="1523" y="246"/>
                    </a:lnTo>
                    <a:lnTo>
                      <a:pt x="1535" y="221"/>
                    </a:lnTo>
                    <a:lnTo>
                      <a:pt x="1547" y="194"/>
                    </a:lnTo>
                    <a:lnTo>
                      <a:pt x="1559" y="164"/>
                    </a:lnTo>
                    <a:lnTo>
                      <a:pt x="1572" y="132"/>
                    </a:lnTo>
                    <a:lnTo>
                      <a:pt x="1584" y="96"/>
                    </a:lnTo>
                    <a:lnTo>
                      <a:pt x="1596" y="59"/>
                    </a:lnTo>
                    <a:lnTo>
                      <a:pt x="1598" y="50"/>
                    </a:lnTo>
                    <a:lnTo>
                      <a:pt x="1601" y="43"/>
                    </a:lnTo>
                    <a:lnTo>
                      <a:pt x="1604" y="35"/>
                    </a:lnTo>
                    <a:lnTo>
                      <a:pt x="1607" y="28"/>
                    </a:lnTo>
                    <a:lnTo>
                      <a:pt x="1612" y="22"/>
                    </a:lnTo>
                    <a:lnTo>
                      <a:pt x="1616" y="17"/>
                    </a:lnTo>
                    <a:lnTo>
                      <a:pt x="1621" y="12"/>
                    </a:lnTo>
                    <a:lnTo>
                      <a:pt x="1626" y="8"/>
                    </a:lnTo>
                    <a:lnTo>
                      <a:pt x="1633" y="6"/>
                    </a:lnTo>
                    <a:lnTo>
                      <a:pt x="1639" y="4"/>
                    </a:lnTo>
                    <a:lnTo>
                      <a:pt x="1646" y="1"/>
                    </a:lnTo>
                    <a:lnTo>
                      <a:pt x="1654" y="0"/>
                    </a:lnTo>
                    <a:lnTo>
                      <a:pt x="1662" y="0"/>
                    </a:lnTo>
                    <a:lnTo>
                      <a:pt x="1671" y="0"/>
                    </a:lnTo>
                    <a:lnTo>
                      <a:pt x="1679" y="1"/>
                    </a:lnTo>
                    <a:lnTo>
                      <a:pt x="1689" y="4"/>
                    </a:lnTo>
                    <a:lnTo>
                      <a:pt x="1725" y="14"/>
                    </a:lnTo>
                    <a:lnTo>
                      <a:pt x="1761" y="24"/>
                    </a:lnTo>
                    <a:lnTo>
                      <a:pt x="1798" y="35"/>
                    </a:lnTo>
                    <a:lnTo>
                      <a:pt x="1836" y="47"/>
                    </a:lnTo>
                    <a:lnTo>
                      <a:pt x="1875" y="60"/>
                    </a:lnTo>
                    <a:lnTo>
                      <a:pt x="1916" y="74"/>
                    </a:lnTo>
                    <a:lnTo>
                      <a:pt x="1957" y="89"/>
                    </a:lnTo>
                    <a:lnTo>
                      <a:pt x="1998" y="105"/>
                    </a:lnTo>
                    <a:lnTo>
                      <a:pt x="2006" y="113"/>
                    </a:lnTo>
                    <a:lnTo>
                      <a:pt x="2012" y="120"/>
                    </a:lnTo>
                    <a:lnTo>
                      <a:pt x="2016" y="127"/>
                    </a:lnTo>
                    <a:lnTo>
                      <a:pt x="2020" y="135"/>
                    </a:lnTo>
                    <a:lnTo>
                      <a:pt x="2022" y="142"/>
                    </a:lnTo>
                    <a:lnTo>
                      <a:pt x="2024" y="148"/>
                    </a:lnTo>
                    <a:lnTo>
                      <a:pt x="2024" y="155"/>
                    </a:lnTo>
                    <a:lnTo>
                      <a:pt x="2022" y="162"/>
                    </a:lnTo>
                    <a:lnTo>
                      <a:pt x="2020" y="168"/>
                    </a:lnTo>
                    <a:lnTo>
                      <a:pt x="2016" y="174"/>
                    </a:lnTo>
                    <a:lnTo>
                      <a:pt x="2012" y="180"/>
                    </a:lnTo>
                    <a:lnTo>
                      <a:pt x="2006" y="185"/>
                    </a:lnTo>
                    <a:lnTo>
                      <a:pt x="1998" y="191"/>
                    </a:lnTo>
                    <a:lnTo>
                      <a:pt x="1991" y="196"/>
                    </a:lnTo>
                    <a:lnTo>
                      <a:pt x="1982" y="201"/>
                    </a:lnTo>
                    <a:lnTo>
                      <a:pt x="1971" y="205"/>
                    </a:lnTo>
                    <a:lnTo>
                      <a:pt x="1965" y="207"/>
                    </a:lnTo>
                    <a:lnTo>
                      <a:pt x="1951" y="214"/>
                    </a:lnTo>
                    <a:lnTo>
                      <a:pt x="1940" y="224"/>
                    </a:lnTo>
                    <a:lnTo>
                      <a:pt x="1928" y="233"/>
                    </a:lnTo>
                    <a:lnTo>
                      <a:pt x="1952" y="285"/>
                    </a:lnTo>
                    <a:lnTo>
                      <a:pt x="1976" y="335"/>
                    </a:lnTo>
                    <a:lnTo>
                      <a:pt x="2001" y="382"/>
                    </a:lnTo>
                    <a:lnTo>
                      <a:pt x="2026" y="428"/>
                    </a:lnTo>
                    <a:lnTo>
                      <a:pt x="2052" y="470"/>
                    </a:lnTo>
                    <a:lnTo>
                      <a:pt x="2079" y="509"/>
                    </a:lnTo>
                    <a:lnTo>
                      <a:pt x="2106" y="546"/>
                    </a:lnTo>
                    <a:lnTo>
                      <a:pt x="2134" y="581"/>
                    </a:lnTo>
                    <a:lnTo>
                      <a:pt x="2149" y="597"/>
                    </a:lnTo>
                    <a:lnTo>
                      <a:pt x="2163" y="613"/>
                    </a:lnTo>
                    <a:lnTo>
                      <a:pt x="2179" y="628"/>
                    </a:lnTo>
                    <a:lnTo>
                      <a:pt x="2193" y="642"/>
                    </a:lnTo>
                    <a:lnTo>
                      <a:pt x="2207" y="656"/>
                    </a:lnTo>
                    <a:lnTo>
                      <a:pt x="2223" y="669"/>
                    </a:lnTo>
                    <a:lnTo>
                      <a:pt x="2239" y="682"/>
                    </a:lnTo>
                    <a:lnTo>
                      <a:pt x="2254" y="693"/>
                    </a:lnTo>
                    <a:lnTo>
                      <a:pt x="2270" y="704"/>
                    </a:lnTo>
                    <a:lnTo>
                      <a:pt x="2286" y="715"/>
                    </a:lnTo>
                    <a:lnTo>
                      <a:pt x="2302" y="724"/>
                    </a:lnTo>
                    <a:lnTo>
                      <a:pt x="2319" y="734"/>
                    </a:lnTo>
                    <a:lnTo>
                      <a:pt x="2335" y="742"/>
                    </a:lnTo>
                    <a:lnTo>
                      <a:pt x="2352" y="751"/>
                    </a:lnTo>
                    <a:lnTo>
                      <a:pt x="2369" y="758"/>
                    </a:lnTo>
                    <a:lnTo>
                      <a:pt x="2385" y="764"/>
                    </a:lnTo>
                    <a:lnTo>
                      <a:pt x="2403" y="773"/>
                    </a:lnTo>
                    <a:lnTo>
                      <a:pt x="2418" y="782"/>
                    </a:lnTo>
                    <a:lnTo>
                      <a:pt x="2430" y="790"/>
                    </a:lnTo>
                    <a:lnTo>
                      <a:pt x="2439" y="797"/>
                    </a:lnTo>
                    <a:lnTo>
                      <a:pt x="2445" y="803"/>
                    </a:lnTo>
                    <a:lnTo>
                      <a:pt x="2449" y="809"/>
                    </a:lnTo>
                    <a:lnTo>
                      <a:pt x="2450" y="812"/>
                    </a:lnTo>
                    <a:lnTo>
                      <a:pt x="2450" y="814"/>
                    </a:lnTo>
                    <a:lnTo>
                      <a:pt x="2449" y="817"/>
                    </a:lnTo>
                    <a:lnTo>
                      <a:pt x="2448" y="819"/>
                    </a:lnTo>
                    <a:lnTo>
                      <a:pt x="2445" y="827"/>
                    </a:lnTo>
                    <a:lnTo>
                      <a:pt x="2443" y="833"/>
                    </a:lnTo>
                    <a:lnTo>
                      <a:pt x="2439" y="840"/>
                    </a:lnTo>
                    <a:lnTo>
                      <a:pt x="2433" y="847"/>
                    </a:lnTo>
                    <a:lnTo>
                      <a:pt x="2428" y="853"/>
                    </a:lnTo>
                    <a:lnTo>
                      <a:pt x="2420" y="860"/>
                    </a:lnTo>
                    <a:lnTo>
                      <a:pt x="2411" y="868"/>
                    </a:lnTo>
                    <a:lnTo>
                      <a:pt x="2401" y="875"/>
                    </a:lnTo>
                    <a:lnTo>
                      <a:pt x="2389" y="877"/>
                    </a:lnTo>
                    <a:lnTo>
                      <a:pt x="2377" y="881"/>
                    </a:lnTo>
                    <a:lnTo>
                      <a:pt x="2365" y="886"/>
                    </a:lnTo>
                    <a:lnTo>
                      <a:pt x="2353" y="891"/>
                    </a:lnTo>
                    <a:lnTo>
                      <a:pt x="2342" y="898"/>
                    </a:lnTo>
                    <a:lnTo>
                      <a:pt x="2330" y="906"/>
                    </a:lnTo>
                    <a:lnTo>
                      <a:pt x="2319" y="915"/>
                    </a:lnTo>
                    <a:lnTo>
                      <a:pt x="2306" y="925"/>
                    </a:lnTo>
                    <a:lnTo>
                      <a:pt x="2295" y="936"/>
                    </a:lnTo>
                    <a:lnTo>
                      <a:pt x="2283" y="947"/>
                    </a:lnTo>
                    <a:lnTo>
                      <a:pt x="2272" y="960"/>
                    </a:lnTo>
                    <a:lnTo>
                      <a:pt x="2260" y="974"/>
                    </a:lnTo>
                    <a:lnTo>
                      <a:pt x="2249" y="988"/>
                    </a:lnTo>
                    <a:lnTo>
                      <a:pt x="2236" y="1005"/>
                    </a:lnTo>
                    <a:lnTo>
                      <a:pt x="2225" y="1022"/>
                    </a:lnTo>
                    <a:lnTo>
                      <a:pt x="2214" y="1039"/>
                    </a:lnTo>
                    <a:lnTo>
                      <a:pt x="2210" y="1049"/>
                    </a:lnTo>
                    <a:lnTo>
                      <a:pt x="2205" y="1058"/>
                    </a:lnTo>
                    <a:lnTo>
                      <a:pt x="2200" y="1066"/>
                    </a:lnTo>
                    <a:lnTo>
                      <a:pt x="2195" y="1073"/>
                    </a:lnTo>
                    <a:lnTo>
                      <a:pt x="2190" y="1078"/>
                    </a:lnTo>
                    <a:lnTo>
                      <a:pt x="2184" y="1083"/>
                    </a:lnTo>
                    <a:lnTo>
                      <a:pt x="2179" y="1087"/>
                    </a:lnTo>
                    <a:lnTo>
                      <a:pt x="2172" y="1090"/>
                    </a:lnTo>
                    <a:lnTo>
                      <a:pt x="2166" y="1092"/>
                    </a:lnTo>
                    <a:lnTo>
                      <a:pt x="2160" y="1092"/>
                    </a:lnTo>
                    <a:lnTo>
                      <a:pt x="2153" y="1092"/>
                    </a:lnTo>
                    <a:lnTo>
                      <a:pt x="2145" y="1091"/>
                    </a:lnTo>
                    <a:lnTo>
                      <a:pt x="2139" y="1088"/>
                    </a:lnTo>
                    <a:lnTo>
                      <a:pt x="2131" y="1085"/>
                    </a:lnTo>
                    <a:lnTo>
                      <a:pt x="2123" y="1081"/>
                    </a:lnTo>
                    <a:lnTo>
                      <a:pt x="2115" y="1076"/>
                    </a:lnTo>
                    <a:lnTo>
                      <a:pt x="2097" y="1064"/>
                    </a:lnTo>
                    <a:lnTo>
                      <a:pt x="2080" y="1051"/>
                    </a:lnTo>
                    <a:lnTo>
                      <a:pt x="2063" y="1036"/>
                    </a:lnTo>
                    <a:lnTo>
                      <a:pt x="2047" y="1022"/>
                    </a:lnTo>
                    <a:lnTo>
                      <a:pt x="2032" y="1006"/>
                    </a:lnTo>
                    <a:lnTo>
                      <a:pt x="2017" y="990"/>
                    </a:lnTo>
                    <a:lnTo>
                      <a:pt x="2003" y="974"/>
                    </a:lnTo>
                    <a:lnTo>
                      <a:pt x="1990" y="956"/>
                    </a:lnTo>
                    <a:lnTo>
                      <a:pt x="1977" y="937"/>
                    </a:lnTo>
                    <a:lnTo>
                      <a:pt x="1965" y="918"/>
                    </a:lnTo>
                    <a:lnTo>
                      <a:pt x="1953" y="898"/>
                    </a:lnTo>
                    <a:lnTo>
                      <a:pt x="1942" y="878"/>
                    </a:lnTo>
                    <a:lnTo>
                      <a:pt x="1932" y="856"/>
                    </a:lnTo>
                    <a:lnTo>
                      <a:pt x="1923" y="833"/>
                    </a:lnTo>
                    <a:lnTo>
                      <a:pt x="1913" y="811"/>
                    </a:lnTo>
                    <a:lnTo>
                      <a:pt x="1905" y="788"/>
                    </a:lnTo>
                    <a:lnTo>
                      <a:pt x="1897" y="763"/>
                    </a:lnTo>
                    <a:lnTo>
                      <a:pt x="1891" y="738"/>
                    </a:lnTo>
                    <a:lnTo>
                      <a:pt x="1884" y="712"/>
                    </a:lnTo>
                    <a:lnTo>
                      <a:pt x="1878" y="685"/>
                    </a:lnTo>
                    <a:lnTo>
                      <a:pt x="1873" y="657"/>
                    </a:lnTo>
                    <a:lnTo>
                      <a:pt x="1868" y="630"/>
                    </a:lnTo>
                    <a:lnTo>
                      <a:pt x="1865" y="601"/>
                    </a:lnTo>
                    <a:lnTo>
                      <a:pt x="1862" y="571"/>
                    </a:lnTo>
                    <a:lnTo>
                      <a:pt x="1860" y="540"/>
                    </a:lnTo>
                    <a:lnTo>
                      <a:pt x="1857" y="509"/>
                    </a:lnTo>
                    <a:lnTo>
                      <a:pt x="1856" y="477"/>
                    </a:lnTo>
                    <a:lnTo>
                      <a:pt x="1856" y="445"/>
                    </a:lnTo>
                    <a:lnTo>
                      <a:pt x="1856" y="411"/>
                    </a:lnTo>
                    <a:lnTo>
                      <a:pt x="1856" y="377"/>
                    </a:lnTo>
                    <a:lnTo>
                      <a:pt x="1857" y="342"/>
                    </a:lnTo>
                    <a:lnTo>
                      <a:pt x="1860" y="307"/>
                    </a:lnTo>
                    <a:lnTo>
                      <a:pt x="1842" y="339"/>
                    </a:lnTo>
                    <a:lnTo>
                      <a:pt x="1823" y="370"/>
                    </a:lnTo>
                    <a:lnTo>
                      <a:pt x="1804" y="402"/>
                    </a:lnTo>
                    <a:lnTo>
                      <a:pt x="1783" y="434"/>
                    </a:lnTo>
                    <a:lnTo>
                      <a:pt x="1762" y="464"/>
                    </a:lnTo>
                    <a:lnTo>
                      <a:pt x="1741" y="494"/>
                    </a:lnTo>
                    <a:lnTo>
                      <a:pt x="1717" y="524"/>
                    </a:lnTo>
                    <a:lnTo>
                      <a:pt x="1694" y="553"/>
                    </a:lnTo>
                    <a:lnTo>
                      <a:pt x="1671" y="582"/>
                    </a:lnTo>
                    <a:lnTo>
                      <a:pt x="1645" y="611"/>
                    </a:lnTo>
                    <a:lnTo>
                      <a:pt x="1619" y="638"/>
                    </a:lnTo>
                    <a:lnTo>
                      <a:pt x="1594" y="665"/>
                    </a:lnTo>
                    <a:lnTo>
                      <a:pt x="1566" y="693"/>
                    </a:lnTo>
                    <a:lnTo>
                      <a:pt x="1538" y="720"/>
                    </a:lnTo>
                    <a:lnTo>
                      <a:pt x="1511" y="745"/>
                    </a:lnTo>
                    <a:lnTo>
                      <a:pt x="1481" y="771"/>
                    </a:lnTo>
                    <a:lnTo>
                      <a:pt x="1451" y="797"/>
                    </a:lnTo>
                    <a:lnTo>
                      <a:pt x="1419" y="821"/>
                    </a:lnTo>
                    <a:lnTo>
                      <a:pt x="1388" y="846"/>
                    </a:lnTo>
                    <a:lnTo>
                      <a:pt x="1356" y="869"/>
                    </a:lnTo>
                    <a:lnTo>
                      <a:pt x="1323" y="894"/>
                    </a:lnTo>
                    <a:lnTo>
                      <a:pt x="1288" y="916"/>
                    </a:lnTo>
                    <a:lnTo>
                      <a:pt x="1254" y="938"/>
                    </a:lnTo>
                    <a:lnTo>
                      <a:pt x="1218" y="960"/>
                    </a:lnTo>
                    <a:lnTo>
                      <a:pt x="1183" y="983"/>
                    </a:lnTo>
                    <a:lnTo>
                      <a:pt x="1146" y="1004"/>
                    </a:lnTo>
                    <a:lnTo>
                      <a:pt x="1108" y="1025"/>
                    </a:lnTo>
                    <a:lnTo>
                      <a:pt x="1069" y="1045"/>
                    </a:lnTo>
                    <a:lnTo>
                      <a:pt x="1030" y="1065"/>
                    </a:lnTo>
                    <a:lnTo>
                      <a:pt x="990" y="1084"/>
                    </a:lnTo>
                    <a:lnTo>
                      <a:pt x="949" y="1103"/>
                    </a:lnTo>
                    <a:lnTo>
                      <a:pt x="908" y="1122"/>
                    </a:lnTo>
                    <a:lnTo>
                      <a:pt x="901" y="1124"/>
                    </a:lnTo>
                    <a:lnTo>
                      <a:pt x="896" y="1124"/>
                    </a:lnTo>
                    <a:lnTo>
                      <a:pt x="890" y="1125"/>
                    </a:lnTo>
                    <a:lnTo>
                      <a:pt x="885" y="1124"/>
                    </a:lnTo>
                    <a:lnTo>
                      <a:pt x="881" y="1123"/>
                    </a:lnTo>
                    <a:lnTo>
                      <a:pt x="878" y="1120"/>
                    </a:lnTo>
                    <a:lnTo>
                      <a:pt x="876" y="1116"/>
                    </a:lnTo>
                    <a:lnTo>
                      <a:pt x="874" y="1113"/>
                    </a:lnTo>
                    <a:lnTo>
                      <a:pt x="873" y="1109"/>
                    </a:lnTo>
                    <a:lnTo>
                      <a:pt x="874" y="1103"/>
                    </a:lnTo>
                    <a:lnTo>
                      <a:pt x="875" y="1097"/>
                    </a:lnTo>
                    <a:lnTo>
                      <a:pt x="878" y="1092"/>
                    </a:lnTo>
                    <a:lnTo>
                      <a:pt x="881" y="1086"/>
                    </a:lnTo>
                    <a:lnTo>
                      <a:pt x="887" y="1081"/>
                    </a:lnTo>
                    <a:lnTo>
                      <a:pt x="894" y="1074"/>
                    </a:lnTo>
                    <a:lnTo>
                      <a:pt x="900" y="1067"/>
                    </a:lnTo>
                    <a:lnTo>
                      <a:pt x="919" y="1045"/>
                    </a:lnTo>
                    <a:lnTo>
                      <a:pt x="939" y="1024"/>
                    </a:lnTo>
                    <a:lnTo>
                      <a:pt x="959" y="1004"/>
                    </a:lnTo>
                    <a:lnTo>
                      <a:pt x="980" y="985"/>
                    </a:lnTo>
                    <a:lnTo>
                      <a:pt x="779" y="985"/>
                    </a:lnTo>
                    <a:lnTo>
                      <a:pt x="676" y="1525"/>
                    </a:lnTo>
                    <a:lnTo>
                      <a:pt x="715" y="1523"/>
                    </a:lnTo>
                    <a:lnTo>
                      <a:pt x="751" y="1520"/>
                    </a:lnTo>
                    <a:lnTo>
                      <a:pt x="787" y="1516"/>
                    </a:lnTo>
                    <a:lnTo>
                      <a:pt x="820" y="1512"/>
                    </a:lnTo>
                    <a:lnTo>
                      <a:pt x="853" y="1506"/>
                    </a:lnTo>
                    <a:lnTo>
                      <a:pt x="883" y="1501"/>
                    </a:lnTo>
                    <a:lnTo>
                      <a:pt x="911" y="1495"/>
                    </a:lnTo>
                    <a:lnTo>
                      <a:pt x="939" y="1488"/>
                    </a:lnTo>
                    <a:lnTo>
                      <a:pt x="953" y="1487"/>
                    </a:lnTo>
                    <a:lnTo>
                      <a:pt x="964" y="1486"/>
                    </a:lnTo>
                    <a:lnTo>
                      <a:pt x="974" y="1487"/>
                    </a:lnTo>
                    <a:lnTo>
                      <a:pt x="983" y="1488"/>
                    </a:lnTo>
                    <a:lnTo>
                      <a:pt x="989" y="1492"/>
                    </a:lnTo>
                    <a:lnTo>
                      <a:pt x="995" y="1495"/>
                    </a:lnTo>
                    <a:lnTo>
                      <a:pt x="998" y="1501"/>
                    </a:lnTo>
                    <a:lnTo>
                      <a:pt x="999" y="1507"/>
                    </a:lnTo>
                    <a:lnTo>
                      <a:pt x="999" y="1514"/>
                    </a:lnTo>
                    <a:lnTo>
                      <a:pt x="997" y="1521"/>
                    </a:lnTo>
                    <a:lnTo>
                      <a:pt x="994" y="1527"/>
                    </a:lnTo>
                    <a:lnTo>
                      <a:pt x="987" y="1534"/>
                    </a:lnTo>
                    <a:lnTo>
                      <a:pt x="979" y="1541"/>
                    </a:lnTo>
                    <a:lnTo>
                      <a:pt x="969" y="1547"/>
                    </a:lnTo>
                    <a:lnTo>
                      <a:pt x="957" y="1555"/>
                    </a:lnTo>
                    <a:lnTo>
                      <a:pt x="944" y="1562"/>
                    </a:lnTo>
                    <a:lnTo>
                      <a:pt x="865" y="1608"/>
                    </a:lnTo>
                    <a:lnTo>
                      <a:pt x="781" y="1653"/>
                    </a:lnTo>
                    <a:lnTo>
                      <a:pt x="696" y="1699"/>
                    </a:lnTo>
                    <a:lnTo>
                      <a:pt x="607" y="1745"/>
                    </a:lnTo>
                    <a:lnTo>
                      <a:pt x="514" y="1791"/>
                    </a:lnTo>
                    <a:lnTo>
                      <a:pt x="418" y="1837"/>
                    </a:lnTo>
                    <a:lnTo>
                      <a:pt x="318" y="1883"/>
                    </a:lnTo>
                    <a:lnTo>
                      <a:pt x="215" y="1928"/>
                    </a:lnTo>
                    <a:lnTo>
                      <a:pt x="191" y="1942"/>
                    </a:lnTo>
                    <a:lnTo>
                      <a:pt x="171" y="1954"/>
                    </a:lnTo>
                    <a:lnTo>
                      <a:pt x="154" y="1964"/>
                    </a:lnTo>
                    <a:lnTo>
                      <a:pt x="142" y="1974"/>
                    </a:lnTo>
                    <a:lnTo>
                      <a:pt x="134" y="1981"/>
                    </a:lnTo>
                    <a:lnTo>
                      <a:pt x="126" y="1986"/>
                    </a:lnTo>
                    <a:lnTo>
                      <a:pt x="118" y="1991"/>
                    </a:lnTo>
                    <a:lnTo>
                      <a:pt x="111" y="1995"/>
                    </a:lnTo>
                    <a:lnTo>
                      <a:pt x="103" y="1997"/>
                    </a:lnTo>
                    <a:lnTo>
                      <a:pt x="96" y="2000"/>
                    </a:lnTo>
                    <a:lnTo>
                      <a:pt x="89" y="2001"/>
                    </a:lnTo>
                    <a:lnTo>
                      <a:pt x="82" y="2002"/>
                    </a:lnTo>
                    <a:lnTo>
                      <a:pt x="76" y="1999"/>
                    </a:lnTo>
                    <a:lnTo>
                      <a:pt x="70" y="1995"/>
                    </a:lnTo>
                    <a:lnTo>
                      <a:pt x="64" y="1991"/>
                    </a:lnTo>
                    <a:lnTo>
                      <a:pt x="60" y="1985"/>
                    </a:lnTo>
                    <a:lnTo>
                      <a:pt x="56" y="1980"/>
                    </a:lnTo>
                    <a:lnTo>
                      <a:pt x="51" y="1973"/>
                    </a:lnTo>
                    <a:lnTo>
                      <a:pt x="48" y="1965"/>
                    </a:lnTo>
                    <a:lnTo>
                      <a:pt x="46" y="1956"/>
                    </a:lnTo>
                    <a:lnTo>
                      <a:pt x="42" y="1942"/>
                    </a:lnTo>
                    <a:lnTo>
                      <a:pt x="39" y="1924"/>
                    </a:lnTo>
                    <a:lnTo>
                      <a:pt x="34" y="1902"/>
                    </a:lnTo>
                    <a:lnTo>
                      <a:pt x="30" y="1876"/>
                    </a:lnTo>
                    <a:lnTo>
                      <a:pt x="26" y="1845"/>
                    </a:lnTo>
                    <a:lnTo>
                      <a:pt x="20" y="1810"/>
                    </a:lnTo>
                    <a:lnTo>
                      <a:pt x="13" y="1770"/>
                    </a:lnTo>
                    <a:lnTo>
                      <a:pt x="7" y="1727"/>
                    </a:lnTo>
                    <a:lnTo>
                      <a:pt x="6" y="1706"/>
                    </a:lnTo>
                    <a:lnTo>
                      <a:pt x="4" y="1688"/>
                    </a:lnTo>
                    <a:lnTo>
                      <a:pt x="3" y="1673"/>
                    </a:lnTo>
                    <a:lnTo>
                      <a:pt x="0" y="1662"/>
                    </a:lnTo>
                    <a:lnTo>
                      <a:pt x="0" y="1654"/>
                    </a:lnTo>
                    <a:lnTo>
                      <a:pt x="0" y="1648"/>
                    </a:lnTo>
                    <a:lnTo>
                      <a:pt x="1" y="1641"/>
                    </a:lnTo>
                    <a:lnTo>
                      <a:pt x="3" y="1634"/>
                    </a:lnTo>
                    <a:lnTo>
                      <a:pt x="6" y="1629"/>
                    </a:lnTo>
                    <a:lnTo>
                      <a:pt x="8" y="1623"/>
                    </a:lnTo>
                    <a:lnTo>
                      <a:pt x="12" y="1619"/>
                    </a:lnTo>
                    <a:lnTo>
                      <a:pt x="17" y="1614"/>
                    </a:lnTo>
                    <a:lnTo>
                      <a:pt x="21" y="1611"/>
                    </a:lnTo>
                    <a:lnTo>
                      <a:pt x="28" y="1608"/>
                    </a:lnTo>
                    <a:lnTo>
                      <a:pt x="33" y="1604"/>
                    </a:lnTo>
                    <a:lnTo>
                      <a:pt x="41" y="1602"/>
                    </a:lnTo>
                    <a:lnTo>
                      <a:pt x="49" y="1601"/>
                    </a:lnTo>
                    <a:lnTo>
                      <a:pt x="58" y="1600"/>
                    </a:lnTo>
                    <a:lnTo>
                      <a:pt x="67" y="1599"/>
                    </a:lnTo>
                    <a:lnTo>
                      <a:pt x="77" y="1599"/>
                    </a:lnTo>
                    <a:lnTo>
                      <a:pt x="102" y="1598"/>
                    </a:lnTo>
                    <a:lnTo>
                      <a:pt x="130" y="1596"/>
                    </a:lnTo>
                    <a:lnTo>
                      <a:pt x="158" y="1594"/>
                    </a:lnTo>
                    <a:lnTo>
                      <a:pt x="188" y="1592"/>
                    </a:lnTo>
                    <a:lnTo>
                      <a:pt x="219" y="1587"/>
                    </a:lnTo>
                    <a:lnTo>
                      <a:pt x="251" y="1583"/>
                    </a:lnTo>
                    <a:lnTo>
                      <a:pt x="285" y="1577"/>
                    </a:lnTo>
                    <a:lnTo>
                      <a:pt x="319" y="1571"/>
                    </a:lnTo>
                    <a:lnTo>
                      <a:pt x="431" y="985"/>
                    </a:lnTo>
                    <a:lnTo>
                      <a:pt x="386" y="985"/>
                    </a:lnTo>
                    <a:lnTo>
                      <a:pt x="361" y="985"/>
                    </a:lnTo>
                    <a:lnTo>
                      <a:pt x="339" y="986"/>
                    </a:lnTo>
                    <a:lnTo>
                      <a:pt x="319" y="987"/>
                    </a:lnTo>
                    <a:lnTo>
                      <a:pt x="300" y="989"/>
                    </a:lnTo>
                    <a:lnTo>
                      <a:pt x="283" y="992"/>
                    </a:lnTo>
                    <a:lnTo>
                      <a:pt x="269" y="995"/>
                    </a:lnTo>
                    <a:lnTo>
                      <a:pt x="257" y="998"/>
                    </a:lnTo>
                    <a:lnTo>
                      <a:pt x="246" y="1003"/>
                    </a:lnTo>
                    <a:lnTo>
                      <a:pt x="236" y="1002"/>
                    </a:lnTo>
                    <a:lnTo>
                      <a:pt x="226" y="998"/>
                    </a:lnTo>
                    <a:lnTo>
                      <a:pt x="215" y="993"/>
                    </a:lnTo>
                    <a:lnTo>
                      <a:pt x="203" y="985"/>
                    </a:lnTo>
                    <a:lnTo>
                      <a:pt x="203" y="978"/>
                    </a:lnTo>
                    <a:lnTo>
                      <a:pt x="203" y="970"/>
                    </a:lnTo>
                    <a:lnTo>
                      <a:pt x="202" y="960"/>
                    </a:lnTo>
                    <a:lnTo>
                      <a:pt x="201" y="948"/>
                    </a:lnTo>
                    <a:lnTo>
                      <a:pt x="198" y="939"/>
                    </a:lnTo>
                    <a:lnTo>
                      <a:pt x="195" y="931"/>
                    </a:lnTo>
                    <a:lnTo>
                      <a:pt x="191" y="926"/>
                    </a:lnTo>
                    <a:lnTo>
                      <a:pt x="188" y="920"/>
                    </a:lnTo>
                    <a:lnTo>
                      <a:pt x="186" y="911"/>
                    </a:lnTo>
                    <a:lnTo>
                      <a:pt x="185" y="904"/>
                    </a:lnTo>
                    <a:lnTo>
                      <a:pt x="183" y="898"/>
                    </a:lnTo>
                    <a:lnTo>
                      <a:pt x="185" y="892"/>
                    </a:lnTo>
                    <a:lnTo>
                      <a:pt x="189" y="892"/>
                    </a:lnTo>
                    <a:lnTo>
                      <a:pt x="202" y="892"/>
                    </a:lnTo>
                    <a:lnTo>
                      <a:pt x="247" y="899"/>
                    </a:lnTo>
                    <a:lnTo>
                      <a:pt x="288" y="905"/>
                    </a:lnTo>
                    <a:lnTo>
                      <a:pt x="323" y="909"/>
                    </a:lnTo>
                    <a:lnTo>
                      <a:pt x="357" y="914"/>
                    </a:lnTo>
                    <a:lnTo>
                      <a:pt x="385" y="917"/>
                    </a:lnTo>
                    <a:lnTo>
                      <a:pt x="408" y="919"/>
                    </a:lnTo>
                    <a:lnTo>
                      <a:pt x="428" y="920"/>
                    </a:lnTo>
                    <a:lnTo>
                      <a:pt x="443" y="920"/>
                    </a:lnTo>
                    <a:lnTo>
                      <a:pt x="555" y="343"/>
                    </a:lnTo>
                    <a:lnTo>
                      <a:pt x="499" y="343"/>
                    </a:lnTo>
                    <a:lnTo>
                      <a:pt x="467" y="344"/>
                    </a:lnTo>
                    <a:lnTo>
                      <a:pt x="432" y="348"/>
                    </a:lnTo>
                    <a:lnTo>
                      <a:pt x="396" y="353"/>
                    </a:lnTo>
                    <a:lnTo>
                      <a:pt x="359" y="361"/>
                    </a:lnTo>
                    <a:lnTo>
                      <a:pt x="349" y="360"/>
                    </a:lnTo>
                    <a:lnTo>
                      <a:pt x="339" y="357"/>
                    </a:lnTo>
                    <a:lnTo>
                      <a:pt x="328" y="351"/>
                    </a:lnTo>
                    <a:lnTo>
                      <a:pt x="317" y="343"/>
                    </a:lnTo>
                    <a:lnTo>
                      <a:pt x="317" y="337"/>
                    </a:lnTo>
                    <a:lnTo>
                      <a:pt x="315" y="329"/>
                    </a:lnTo>
                    <a:lnTo>
                      <a:pt x="311" y="319"/>
                    </a:lnTo>
                    <a:lnTo>
                      <a:pt x="306" y="307"/>
                    </a:lnTo>
                    <a:lnTo>
                      <a:pt x="302" y="298"/>
                    </a:lnTo>
                    <a:lnTo>
                      <a:pt x="299" y="290"/>
                    </a:lnTo>
                    <a:lnTo>
                      <a:pt x="296" y="284"/>
                    </a:lnTo>
                    <a:lnTo>
                      <a:pt x="292" y="279"/>
                    </a:lnTo>
                    <a:lnTo>
                      <a:pt x="290" y="270"/>
                    </a:lnTo>
                    <a:lnTo>
                      <a:pt x="291" y="263"/>
                    </a:lnTo>
                    <a:lnTo>
                      <a:pt x="291" y="260"/>
                    </a:lnTo>
                    <a:lnTo>
                      <a:pt x="293" y="256"/>
                    </a:lnTo>
                    <a:lnTo>
                      <a:pt x="295" y="254"/>
                    </a:lnTo>
                    <a:lnTo>
                      <a:pt x="297" y="251"/>
                    </a:lnTo>
                    <a:lnTo>
                      <a:pt x="302" y="251"/>
                    </a:lnTo>
                    <a:lnTo>
                      <a:pt x="316" y="251"/>
                    </a:lnTo>
                    <a:lnTo>
                      <a:pt x="360" y="258"/>
                    </a:lnTo>
                    <a:lnTo>
                      <a:pt x="401" y="263"/>
                    </a:lnTo>
                    <a:lnTo>
                      <a:pt x="437" y="268"/>
                    </a:lnTo>
                    <a:lnTo>
                      <a:pt x="469" y="272"/>
                    </a:lnTo>
                    <a:lnTo>
                      <a:pt x="498" y="275"/>
                    </a:lnTo>
                    <a:lnTo>
                      <a:pt x="521" y="276"/>
                    </a:lnTo>
                    <a:lnTo>
                      <a:pt x="541" y="279"/>
                    </a:lnTo>
                    <a:lnTo>
                      <a:pt x="558" y="279"/>
                    </a:lnTo>
                    <a:lnTo>
                      <a:pt x="933" y="279"/>
                    </a:lnTo>
                    <a:lnTo>
                      <a:pt x="961" y="240"/>
                    </a:lnTo>
                    <a:lnTo>
                      <a:pt x="989" y="205"/>
                    </a:lnTo>
                    <a:lnTo>
                      <a:pt x="1014" y="176"/>
                    </a:lnTo>
                    <a:lnTo>
                      <a:pt x="1037" y="151"/>
                    </a:lnTo>
                    <a:lnTo>
                      <a:pt x="1057" y="129"/>
                    </a:lnTo>
                    <a:lnTo>
                      <a:pt x="1075" y="114"/>
                    </a:lnTo>
                    <a:lnTo>
                      <a:pt x="1084" y="107"/>
                    </a:lnTo>
                    <a:lnTo>
                      <a:pt x="1091" y="103"/>
                    </a:lnTo>
                    <a:lnTo>
                      <a:pt x="1098" y="98"/>
                    </a:lnTo>
                    <a:lnTo>
                      <a:pt x="1105" y="95"/>
                    </a:lnTo>
                    <a:lnTo>
                      <a:pt x="1119" y="100"/>
                    </a:lnTo>
                    <a:lnTo>
                      <a:pt x="1134" y="106"/>
                    </a:lnTo>
                    <a:lnTo>
                      <a:pt x="1149" y="113"/>
                    </a:lnTo>
                    <a:lnTo>
                      <a:pt x="1163" y="120"/>
                    </a:lnTo>
                    <a:lnTo>
                      <a:pt x="1177" y="129"/>
                    </a:lnTo>
                    <a:lnTo>
                      <a:pt x="1192" y="138"/>
                    </a:lnTo>
                    <a:lnTo>
                      <a:pt x="1205" y="148"/>
                    </a:lnTo>
                    <a:lnTo>
                      <a:pt x="1218" y="159"/>
                    </a:lnTo>
                    <a:lnTo>
                      <a:pt x="1232" y="172"/>
                    </a:lnTo>
                    <a:lnTo>
                      <a:pt x="1244" y="184"/>
                    </a:lnTo>
                    <a:lnTo>
                      <a:pt x="1257" y="197"/>
                    </a:lnTo>
                    <a:lnTo>
                      <a:pt x="1269" y="212"/>
                    </a:lnTo>
                    <a:lnTo>
                      <a:pt x="1282" y="227"/>
                    </a:lnTo>
                    <a:lnTo>
                      <a:pt x="1293" y="244"/>
                    </a:lnTo>
                    <a:lnTo>
                      <a:pt x="1305" y="261"/>
                    </a:lnTo>
                    <a:lnTo>
                      <a:pt x="1316" y="279"/>
                    </a:lnTo>
                    <a:lnTo>
                      <a:pt x="1319" y="285"/>
                    </a:lnTo>
                    <a:lnTo>
                      <a:pt x="1322" y="292"/>
                    </a:lnTo>
                    <a:lnTo>
                      <a:pt x="1323" y="298"/>
                    </a:lnTo>
                    <a:lnTo>
                      <a:pt x="1324" y="303"/>
                    </a:lnTo>
                    <a:lnTo>
                      <a:pt x="1324" y="309"/>
                    </a:lnTo>
                    <a:lnTo>
                      <a:pt x="1323" y="313"/>
                    </a:lnTo>
                    <a:lnTo>
                      <a:pt x="1322" y="318"/>
                    </a:lnTo>
                    <a:lnTo>
                      <a:pt x="1319" y="322"/>
                    </a:lnTo>
                    <a:lnTo>
                      <a:pt x="1317" y="325"/>
                    </a:lnTo>
                    <a:lnTo>
                      <a:pt x="1313" y="330"/>
                    </a:lnTo>
                    <a:lnTo>
                      <a:pt x="1309" y="332"/>
                    </a:lnTo>
                    <a:lnTo>
                      <a:pt x="1304" y="335"/>
                    </a:lnTo>
                    <a:lnTo>
                      <a:pt x="1292" y="340"/>
                    </a:lnTo>
                    <a:lnTo>
                      <a:pt x="1277" y="3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2"/>
              <p:cNvSpPr>
                <a:spLocks noEditPoints="1"/>
              </p:cNvSpPr>
              <p:nvPr/>
            </p:nvSpPr>
            <p:spPr bwMode="auto">
              <a:xfrm>
                <a:off x="7915275" y="2654300"/>
                <a:ext cx="311150" cy="303213"/>
              </a:xfrm>
              <a:custGeom>
                <a:avLst/>
                <a:gdLst>
                  <a:gd name="T0" fmla="*/ 1101 w 1568"/>
                  <a:gd name="T1" fmla="*/ 914 h 1529"/>
                  <a:gd name="T2" fmla="*/ 385 w 1568"/>
                  <a:gd name="T3" fmla="*/ 879 h 1529"/>
                  <a:gd name="T4" fmla="*/ 284 w 1568"/>
                  <a:gd name="T5" fmla="*/ 1311 h 1529"/>
                  <a:gd name="T6" fmla="*/ 784 w 1568"/>
                  <a:gd name="T7" fmla="*/ 179 h 1529"/>
                  <a:gd name="T8" fmla="*/ 103 w 1568"/>
                  <a:gd name="T9" fmla="*/ 1033 h 1529"/>
                  <a:gd name="T10" fmla="*/ 139 w 1568"/>
                  <a:gd name="T11" fmla="*/ 798 h 1529"/>
                  <a:gd name="T12" fmla="*/ 161 w 1568"/>
                  <a:gd name="T13" fmla="*/ 732 h 1529"/>
                  <a:gd name="T14" fmla="*/ 234 w 1568"/>
                  <a:gd name="T15" fmla="*/ 740 h 1529"/>
                  <a:gd name="T16" fmla="*/ 403 w 1568"/>
                  <a:gd name="T17" fmla="*/ 805 h 1529"/>
                  <a:gd name="T18" fmla="*/ 521 w 1568"/>
                  <a:gd name="T19" fmla="*/ 830 h 1529"/>
                  <a:gd name="T20" fmla="*/ 630 w 1568"/>
                  <a:gd name="T21" fmla="*/ 717 h 1529"/>
                  <a:gd name="T22" fmla="*/ 771 w 1568"/>
                  <a:gd name="T23" fmla="*/ 791 h 1529"/>
                  <a:gd name="T24" fmla="*/ 828 w 1568"/>
                  <a:gd name="T25" fmla="*/ 877 h 1529"/>
                  <a:gd name="T26" fmla="*/ 768 w 1568"/>
                  <a:gd name="T27" fmla="*/ 937 h 1529"/>
                  <a:gd name="T28" fmla="*/ 659 w 1568"/>
                  <a:gd name="T29" fmla="*/ 1433 h 1529"/>
                  <a:gd name="T30" fmla="*/ 568 w 1568"/>
                  <a:gd name="T31" fmla="*/ 1484 h 1529"/>
                  <a:gd name="T32" fmla="*/ 446 w 1568"/>
                  <a:gd name="T33" fmla="*/ 1494 h 1529"/>
                  <a:gd name="T34" fmla="*/ 426 w 1568"/>
                  <a:gd name="T35" fmla="*/ 1460 h 1529"/>
                  <a:gd name="T36" fmla="*/ 255 w 1568"/>
                  <a:gd name="T37" fmla="*/ 1459 h 1529"/>
                  <a:gd name="T38" fmla="*/ 196 w 1568"/>
                  <a:gd name="T39" fmla="*/ 1507 h 1529"/>
                  <a:gd name="T40" fmla="*/ 29 w 1568"/>
                  <a:gd name="T41" fmla="*/ 1528 h 1529"/>
                  <a:gd name="T42" fmla="*/ 0 w 1568"/>
                  <a:gd name="T43" fmla="*/ 1494 h 1529"/>
                  <a:gd name="T44" fmla="*/ 57 w 1568"/>
                  <a:gd name="T45" fmla="*/ 1255 h 1529"/>
                  <a:gd name="T46" fmla="*/ 870 w 1568"/>
                  <a:gd name="T47" fmla="*/ 887 h 1529"/>
                  <a:gd name="T48" fmla="*/ 891 w 1568"/>
                  <a:gd name="T49" fmla="*/ 753 h 1529"/>
                  <a:gd name="T50" fmla="*/ 923 w 1568"/>
                  <a:gd name="T51" fmla="*/ 731 h 1529"/>
                  <a:gd name="T52" fmla="*/ 1042 w 1568"/>
                  <a:gd name="T53" fmla="*/ 766 h 1529"/>
                  <a:gd name="T54" fmla="*/ 1151 w 1568"/>
                  <a:gd name="T55" fmla="*/ 823 h 1529"/>
                  <a:gd name="T56" fmla="*/ 1348 w 1568"/>
                  <a:gd name="T57" fmla="*/ 734 h 1529"/>
                  <a:gd name="T58" fmla="*/ 1447 w 1568"/>
                  <a:gd name="T59" fmla="*/ 751 h 1529"/>
                  <a:gd name="T60" fmla="*/ 1568 w 1568"/>
                  <a:gd name="T61" fmla="*/ 871 h 1529"/>
                  <a:gd name="T62" fmla="*/ 1546 w 1568"/>
                  <a:gd name="T63" fmla="*/ 907 h 1529"/>
                  <a:gd name="T64" fmla="*/ 1494 w 1568"/>
                  <a:gd name="T65" fmla="*/ 965 h 1529"/>
                  <a:gd name="T66" fmla="*/ 1429 w 1568"/>
                  <a:gd name="T67" fmla="*/ 1352 h 1529"/>
                  <a:gd name="T68" fmla="*/ 1409 w 1568"/>
                  <a:gd name="T69" fmla="*/ 1452 h 1529"/>
                  <a:gd name="T70" fmla="*/ 1310 w 1568"/>
                  <a:gd name="T71" fmla="*/ 1503 h 1529"/>
                  <a:gd name="T72" fmla="*/ 1182 w 1568"/>
                  <a:gd name="T73" fmla="*/ 1513 h 1529"/>
                  <a:gd name="T74" fmla="*/ 1162 w 1568"/>
                  <a:gd name="T75" fmla="*/ 1479 h 1529"/>
                  <a:gd name="T76" fmla="*/ 994 w 1568"/>
                  <a:gd name="T77" fmla="*/ 1457 h 1529"/>
                  <a:gd name="T78" fmla="*/ 908 w 1568"/>
                  <a:gd name="T79" fmla="*/ 1512 h 1529"/>
                  <a:gd name="T80" fmla="*/ 790 w 1568"/>
                  <a:gd name="T81" fmla="*/ 1528 h 1529"/>
                  <a:gd name="T82" fmla="*/ 757 w 1568"/>
                  <a:gd name="T83" fmla="*/ 1509 h 1529"/>
                  <a:gd name="T84" fmla="*/ 528 w 1568"/>
                  <a:gd name="T85" fmla="*/ 201 h 1529"/>
                  <a:gd name="T86" fmla="*/ 550 w 1568"/>
                  <a:gd name="T87" fmla="*/ 45 h 1529"/>
                  <a:gd name="T88" fmla="*/ 580 w 1568"/>
                  <a:gd name="T89" fmla="*/ 19 h 1529"/>
                  <a:gd name="T90" fmla="*/ 713 w 1568"/>
                  <a:gd name="T91" fmla="*/ 55 h 1529"/>
                  <a:gd name="T92" fmla="*/ 830 w 1568"/>
                  <a:gd name="T93" fmla="*/ 108 h 1529"/>
                  <a:gd name="T94" fmla="*/ 1256 w 1568"/>
                  <a:gd name="T95" fmla="*/ 2 h 1529"/>
                  <a:gd name="T96" fmla="*/ 1381 w 1568"/>
                  <a:gd name="T97" fmla="*/ 59 h 1529"/>
                  <a:gd name="T98" fmla="*/ 1456 w 1568"/>
                  <a:gd name="T99" fmla="*/ 172 h 1529"/>
                  <a:gd name="T100" fmla="*/ 1398 w 1568"/>
                  <a:gd name="T101" fmla="*/ 231 h 1529"/>
                  <a:gd name="T102" fmla="*/ 1355 w 1568"/>
                  <a:gd name="T103" fmla="*/ 465 h 1529"/>
                  <a:gd name="T104" fmla="*/ 1332 w 1568"/>
                  <a:gd name="T105" fmla="*/ 615 h 1529"/>
                  <a:gd name="T106" fmla="*/ 1291 w 1568"/>
                  <a:gd name="T107" fmla="*/ 658 h 1529"/>
                  <a:gd name="T108" fmla="*/ 1116 w 1568"/>
                  <a:gd name="T109" fmla="*/ 685 h 1529"/>
                  <a:gd name="T110" fmla="*/ 1077 w 1568"/>
                  <a:gd name="T111" fmla="*/ 673 h 1529"/>
                  <a:gd name="T112" fmla="*/ 697 w 1568"/>
                  <a:gd name="T113" fmla="*/ 608 h 1529"/>
                  <a:gd name="T114" fmla="*/ 632 w 1568"/>
                  <a:gd name="T115" fmla="*/ 677 h 1529"/>
                  <a:gd name="T116" fmla="*/ 453 w 1568"/>
                  <a:gd name="T117" fmla="*/ 705 h 1529"/>
                  <a:gd name="T118" fmla="*/ 426 w 1568"/>
                  <a:gd name="T119" fmla="*/ 661 h 1529"/>
                  <a:gd name="T120" fmla="*/ 472 w 1568"/>
                  <a:gd name="T121" fmla="*/ 476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8" h="1529">
                    <a:moveTo>
                      <a:pt x="1277" y="875"/>
                    </a:moveTo>
                    <a:lnTo>
                      <a:pt x="1138" y="875"/>
                    </a:lnTo>
                    <a:lnTo>
                      <a:pt x="1130" y="879"/>
                    </a:lnTo>
                    <a:lnTo>
                      <a:pt x="1122" y="885"/>
                    </a:lnTo>
                    <a:lnTo>
                      <a:pt x="1116" y="891"/>
                    </a:lnTo>
                    <a:lnTo>
                      <a:pt x="1110" y="898"/>
                    </a:lnTo>
                    <a:lnTo>
                      <a:pt x="1106" y="906"/>
                    </a:lnTo>
                    <a:lnTo>
                      <a:pt x="1101" y="914"/>
                    </a:lnTo>
                    <a:lnTo>
                      <a:pt x="1098" y="921"/>
                    </a:lnTo>
                    <a:lnTo>
                      <a:pt x="1096" y="931"/>
                    </a:lnTo>
                    <a:lnTo>
                      <a:pt x="1023" y="1311"/>
                    </a:lnTo>
                    <a:lnTo>
                      <a:pt x="1193" y="1311"/>
                    </a:lnTo>
                    <a:lnTo>
                      <a:pt x="1277" y="875"/>
                    </a:lnTo>
                    <a:close/>
                    <a:moveTo>
                      <a:pt x="538" y="875"/>
                    </a:moveTo>
                    <a:lnTo>
                      <a:pt x="393" y="875"/>
                    </a:lnTo>
                    <a:lnTo>
                      <a:pt x="385" y="879"/>
                    </a:lnTo>
                    <a:lnTo>
                      <a:pt x="380" y="885"/>
                    </a:lnTo>
                    <a:lnTo>
                      <a:pt x="374" y="891"/>
                    </a:lnTo>
                    <a:lnTo>
                      <a:pt x="370" y="898"/>
                    </a:lnTo>
                    <a:lnTo>
                      <a:pt x="365" y="906"/>
                    </a:lnTo>
                    <a:lnTo>
                      <a:pt x="362" y="914"/>
                    </a:lnTo>
                    <a:lnTo>
                      <a:pt x="359" y="921"/>
                    </a:lnTo>
                    <a:lnTo>
                      <a:pt x="356" y="931"/>
                    </a:lnTo>
                    <a:lnTo>
                      <a:pt x="284" y="1311"/>
                    </a:lnTo>
                    <a:lnTo>
                      <a:pt x="454" y="1311"/>
                    </a:lnTo>
                    <a:lnTo>
                      <a:pt x="538" y="875"/>
                    </a:lnTo>
                    <a:close/>
                    <a:moveTo>
                      <a:pt x="1168" y="158"/>
                    </a:moveTo>
                    <a:lnTo>
                      <a:pt x="808" y="158"/>
                    </a:lnTo>
                    <a:lnTo>
                      <a:pt x="801" y="163"/>
                    </a:lnTo>
                    <a:lnTo>
                      <a:pt x="794" y="167"/>
                    </a:lnTo>
                    <a:lnTo>
                      <a:pt x="789" y="173"/>
                    </a:lnTo>
                    <a:lnTo>
                      <a:pt x="784" y="179"/>
                    </a:lnTo>
                    <a:lnTo>
                      <a:pt x="780" y="187"/>
                    </a:lnTo>
                    <a:lnTo>
                      <a:pt x="777" y="195"/>
                    </a:lnTo>
                    <a:lnTo>
                      <a:pt x="773" y="205"/>
                    </a:lnTo>
                    <a:lnTo>
                      <a:pt x="771" y="216"/>
                    </a:lnTo>
                    <a:lnTo>
                      <a:pt x="712" y="526"/>
                    </a:lnTo>
                    <a:lnTo>
                      <a:pt x="1097" y="526"/>
                    </a:lnTo>
                    <a:lnTo>
                      <a:pt x="1168" y="158"/>
                    </a:lnTo>
                    <a:close/>
                    <a:moveTo>
                      <a:pt x="103" y="1033"/>
                    </a:moveTo>
                    <a:lnTo>
                      <a:pt x="113" y="981"/>
                    </a:lnTo>
                    <a:lnTo>
                      <a:pt x="120" y="949"/>
                    </a:lnTo>
                    <a:lnTo>
                      <a:pt x="124" y="919"/>
                    </a:lnTo>
                    <a:lnTo>
                      <a:pt x="129" y="891"/>
                    </a:lnTo>
                    <a:lnTo>
                      <a:pt x="132" y="865"/>
                    </a:lnTo>
                    <a:lnTo>
                      <a:pt x="135" y="840"/>
                    </a:lnTo>
                    <a:lnTo>
                      <a:pt x="137" y="818"/>
                    </a:lnTo>
                    <a:lnTo>
                      <a:pt x="139" y="798"/>
                    </a:lnTo>
                    <a:lnTo>
                      <a:pt x="140" y="779"/>
                    </a:lnTo>
                    <a:lnTo>
                      <a:pt x="142" y="764"/>
                    </a:lnTo>
                    <a:lnTo>
                      <a:pt x="145" y="752"/>
                    </a:lnTo>
                    <a:lnTo>
                      <a:pt x="148" y="746"/>
                    </a:lnTo>
                    <a:lnTo>
                      <a:pt x="151" y="742"/>
                    </a:lnTo>
                    <a:lnTo>
                      <a:pt x="154" y="739"/>
                    </a:lnTo>
                    <a:lnTo>
                      <a:pt x="158" y="734"/>
                    </a:lnTo>
                    <a:lnTo>
                      <a:pt x="161" y="732"/>
                    </a:lnTo>
                    <a:lnTo>
                      <a:pt x="165" y="730"/>
                    </a:lnTo>
                    <a:lnTo>
                      <a:pt x="170" y="727"/>
                    </a:lnTo>
                    <a:lnTo>
                      <a:pt x="175" y="726"/>
                    </a:lnTo>
                    <a:lnTo>
                      <a:pt x="181" y="726"/>
                    </a:lnTo>
                    <a:lnTo>
                      <a:pt x="186" y="726"/>
                    </a:lnTo>
                    <a:lnTo>
                      <a:pt x="193" y="727"/>
                    </a:lnTo>
                    <a:lnTo>
                      <a:pt x="200" y="729"/>
                    </a:lnTo>
                    <a:lnTo>
                      <a:pt x="234" y="740"/>
                    </a:lnTo>
                    <a:lnTo>
                      <a:pt x="265" y="750"/>
                    </a:lnTo>
                    <a:lnTo>
                      <a:pt x="295" y="760"/>
                    </a:lnTo>
                    <a:lnTo>
                      <a:pt x="321" y="770"/>
                    </a:lnTo>
                    <a:lnTo>
                      <a:pt x="345" y="779"/>
                    </a:lnTo>
                    <a:lnTo>
                      <a:pt x="366" y="788"/>
                    </a:lnTo>
                    <a:lnTo>
                      <a:pt x="384" y="797"/>
                    </a:lnTo>
                    <a:lnTo>
                      <a:pt x="400" y="804"/>
                    </a:lnTo>
                    <a:lnTo>
                      <a:pt x="403" y="805"/>
                    </a:lnTo>
                    <a:lnTo>
                      <a:pt x="405" y="808"/>
                    </a:lnTo>
                    <a:lnTo>
                      <a:pt x="408" y="811"/>
                    </a:lnTo>
                    <a:lnTo>
                      <a:pt x="410" y="817"/>
                    </a:lnTo>
                    <a:lnTo>
                      <a:pt x="412" y="820"/>
                    </a:lnTo>
                    <a:lnTo>
                      <a:pt x="413" y="823"/>
                    </a:lnTo>
                    <a:lnTo>
                      <a:pt x="414" y="827"/>
                    </a:lnTo>
                    <a:lnTo>
                      <a:pt x="414" y="830"/>
                    </a:lnTo>
                    <a:lnTo>
                      <a:pt x="521" y="830"/>
                    </a:lnTo>
                    <a:lnTo>
                      <a:pt x="543" y="803"/>
                    </a:lnTo>
                    <a:lnTo>
                      <a:pt x="563" y="780"/>
                    </a:lnTo>
                    <a:lnTo>
                      <a:pt x="581" y="760"/>
                    </a:lnTo>
                    <a:lnTo>
                      <a:pt x="597" y="744"/>
                    </a:lnTo>
                    <a:lnTo>
                      <a:pt x="610" y="732"/>
                    </a:lnTo>
                    <a:lnTo>
                      <a:pt x="621" y="723"/>
                    </a:lnTo>
                    <a:lnTo>
                      <a:pt x="625" y="720"/>
                    </a:lnTo>
                    <a:lnTo>
                      <a:pt x="630" y="717"/>
                    </a:lnTo>
                    <a:lnTo>
                      <a:pt x="634" y="716"/>
                    </a:lnTo>
                    <a:lnTo>
                      <a:pt x="638" y="716"/>
                    </a:lnTo>
                    <a:lnTo>
                      <a:pt x="658" y="722"/>
                    </a:lnTo>
                    <a:lnTo>
                      <a:pt x="679" y="731"/>
                    </a:lnTo>
                    <a:lnTo>
                      <a:pt x="701" y="742"/>
                    </a:lnTo>
                    <a:lnTo>
                      <a:pt x="723" y="755"/>
                    </a:lnTo>
                    <a:lnTo>
                      <a:pt x="747" y="772"/>
                    </a:lnTo>
                    <a:lnTo>
                      <a:pt x="771" y="791"/>
                    </a:lnTo>
                    <a:lnTo>
                      <a:pt x="797" y="812"/>
                    </a:lnTo>
                    <a:lnTo>
                      <a:pt x="823" y="836"/>
                    </a:lnTo>
                    <a:lnTo>
                      <a:pt x="828" y="847"/>
                    </a:lnTo>
                    <a:lnTo>
                      <a:pt x="830" y="858"/>
                    </a:lnTo>
                    <a:lnTo>
                      <a:pt x="831" y="862"/>
                    </a:lnTo>
                    <a:lnTo>
                      <a:pt x="830" y="868"/>
                    </a:lnTo>
                    <a:lnTo>
                      <a:pt x="830" y="872"/>
                    </a:lnTo>
                    <a:lnTo>
                      <a:pt x="828" y="877"/>
                    </a:lnTo>
                    <a:lnTo>
                      <a:pt x="823" y="887"/>
                    </a:lnTo>
                    <a:lnTo>
                      <a:pt x="817" y="896"/>
                    </a:lnTo>
                    <a:lnTo>
                      <a:pt x="808" y="903"/>
                    </a:lnTo>
                    <a:lnTo>
                      <a:pt x="797" y="912"/>
                    </a:lnTo>
                    <a:lnTo>
                      <a:pt x="788" y="917"/>
                    </a:lnTo>
                    <a:lnTo>
                      <a:pt x="780" y="922"/>
                    </a:lnTo>
                    <a:lnTo>
                      <a:pt x="773" y="930"/>
                    </a:lnTo>
                    <a:lnTo>
                      <a:pt x="768" y="937"/>
                    </a:lnTo>
                    <a:lnTo>
                      <a:pt x="763" y="946"/>
                    </a:lnTo>
                    <a:lnTo>
                      <a:pt x="759" y="955"/>
                    </a:lnTo>
                    <a:lnTo>
                      <a:pt x="755" y="965"/>
                    </a:lnTo>
                    <a:lnTo>
                      <a:pt x="752" y="976"/>
                    </a:lnTo>
                    <a:lnTo>
                      <a:pt x="675" y="1380"/>
                    </a:lnTo>
                    <a:lnTo>
                      <a:pt x="671" y="1400"/>
                    </a:lnTo>
                    <a:lnTo>
                      <a:pt x="665" y="1417"/>
                    </a:lnTo>
                    <a:lnTo>
                      <a:pt x="659" y="1433"/>
                    </a:lnTo>
                    <a:lnTo>
                      <a:pt x="652" y="1445"/>
                    </a:lnTo>
                    <a:lnTo>
                      <a:pt x="643" y="1456"/>
                    </a:lnTo>
                    <a:lnTo>
                      <a:pt x="634" y="1465"/>
                    </a:lnTo>
                    <a:lnTo>
                      <a:pt x="629" y="1468"/>
                    </a:lnTo>
                    <a:lnTo>
                      <a:pt x="624" y="1470"/>
                    </a:lnTo>
                    <a:lnTo>
                      <a:pt x="619" y="1474"/>
                    </a:lnTo>
                    <a:lnTo>
                      <a:pt x="612" y="1475"/>
                    </a:lnTo>
                    <a:lnTo>
                      <a:pt x="568" y="1484"/>
                    </a:lnTo>
                    <a:lnTo>
                      <a:pt x="531" y="1489"/>
                    </a:lnTo>
                    <a:lnTo>
                      <a:pt x="503" y="1493"/>
                    </a:lnTo>
                    <a:lnTo>
                      <a:pt x="483" y="1495"/>
                    </a:lnTo>
                    <a:lnTo>
                      <a:pt x="474" y="1496"/>
                    </a:lnTo>
                    <a:lnTo>
                      <a:pt x="467" y="1496"/>
                    </a:lnTo>
                    <a:lnTo>
                      <a:pt x="459" y="1496"/>
                    </a:lnTo>
                    <a:lnTo>
                      <a:pt x="452" y="1496"/>
                    </a:lnTo>
                    <a:lnTo>
                      <a:pt x="446" y="1494"/>
                    </a:lnTo>
                    <a:lnTo>
                      <a:pt x="442" y="1493"/>
                    </a:lnTo>
                    <a:lnTo>
                      <a:pt x="438" y="1489"/>
                    </a:lnTo>
                    <a:lnTo>
                      <a:pt x="434" y="1486"/>
                    </a:lnTo>
                    <a:lnTo>
                      <a:pt x="431" y="1483"/>
                    </a:lnTo>
                    <a:lnTo>
                      <a:pt x="429" y="1478"/>
                    </a:lnTo>
                    <a:lnTo>
                      <a:pt x="428" y="1473"/>
                    </a:lnTo>
                    <a:lnTo>
                      <a:pt x="426" y="1467"/>
                    </a:lnTo>
                    <a:lnTo>
                      <a:pt x="426" y="1460"/>
                    </a:lnTo>
                    <a:lnTo>
                      <a:pt x="426" y="1454"/>
                    </a:lnTo>
                    <a:lnTo>
                      <a:pt x="429" y="1446"/>
                    </a:lnTo>
                    <a:lnTo>
                      <a:pt x="431" y="1437"/>
                    </a:lnTo>
                    <a:lnTo>
                      <a:pt x="446" y="1355"/>
                    </a:lnTo>
                    <a:lnTo>
                      <a:pt x="275" y="1355"/>
                    </a:lnTo>
                    <a:lnTo>
                      <a:pt x="261" y="1431"/>
                    </a:lnTo>
                    <a:lnTo>
                      <a:pt x="259" y="1446"/>
                    </a:lnTo>
                    <a:lnTo>
                      <a:pt x="255" y="1459"/>
                    </a:lnTo>
                    <a:lnTo>
                      <a:pt x="250" y="1472"/>
                    </a:lnTo>
                    <a:lnTo>
                      <a:pt x="242" y="1482"/>
                    </a:lnTo>
                    <a:lnTo>
                      <a:pt x="238" y="1486"/>
                    </a:lnTo>
                    <a:lnTo>
                      <a:pt x="233" y="1491"/>
                    </a:lnTo>
                    <a:lnTo>
                      <a:pt x="228" y="1494"/>
                    </a:lnTo>
                    <a:lnTo>
                      <a:pt x="222" y="1497"/>
                    </a:lnTo>
                    <a:lnTo>
                      <a:pt x="210" y="1503"/>
                    </a:lnTo>
                    <a:lnTo>
                      <a:pt x="196" y="1507"/>
                    </a:lnTo>
                    <a:lnTo>
                      <a:pt x="159" y="1515"/>
                    </a:lnTo>
                    <a:lnTo>
                      <a:pt x="124" y="1522"/>
                    </a:lnTo>
                    <a:lnTo>
                      <a:pt x="93" y="1525"/>
                    </a:lnTo>
                    <a:lnTo>
                      <a:pt x="66" y="1526"/>
                    </a:lnTo>
                    <a:lnTo>
                      <a:pt x="55" y="1528"/>
                    </a:lnTo>
                    <a:lnTo>
                      <a:pt x="45" y="1529"/>
                    </a:lnTo>
                    <a:lnTo>
                      <a:pt x="36" y="1529"/>
                    </a:lnTo>
                    <a:lnTo>
                      <a:pt x="29" y="1528"/>
                    </a:lnTo>
                    <a:lnTo>
                      <a:pt x="21" y="1527"/>
                    </a:lnTo>
                    <a:lnTo>
                      <a:pt x="15" y="1525"/>
                    </a:lnTo>
                    <a:lnTo>
                      <a:pt x="10" y="1522"/>
                    </a:lnTo>
                    <a:lnTo>
                      <a:pt x="6" y="1518"/>
                    </a:lnTo>
                    <a:lnTo>
                      <a:pt x="3" y="1513"/>
                    </a:lnTo>
                    <a:lnTo>
                      <a:pt x="1" y="1507"/>
                    </a:lnTo>
                    <a:lnTo>
                      <a:pt x="0" y="1502"/>
                    </a:lnTo>
                    <a:lnTo>
                      <a:pt x="0" y="1494"/>
                    </a:lnTo>
                    <a:lnTo>
                      <a:pt x="1" y="1486"/>
                    </a:lnTo>
                    <a:lnTo>
                      <a:pt x="3" y="1477"/>
                    </a:lnTo>
                    <a:lnTo>
                      <a:pt x="6" y="1467"/>
                    </a:lnTo>
                    <a:lnTo>
                      <a:pt x="10" y="1456"/>
                    </a:lnTo>
                    <a:lnTo>
                      <a:pt x="22" y="1408"/>
                    </a:lnTo>
                    <a:lnTo>
                      <a:pt x="34" y="1359"/>
                    </a:lnTo>
                    <a:lnTo>
                      <a:pt x="46" y="1308"/>
                    </a:lnTo>
                    <a:lnTo>
                      <a:pt x="57" y="1255"/>
                    </a:lnTo>
                    <a:lnTo>
                      <a:pt x="70" y="1202"/>
                    </a:lnTo>
                    <a:lnTo>
                      <a:pt x="81" y="1146"/>
                    </a:lnTo>
                    <a:lnTo>
                      <a:pt x="92" y="1091"/>
                    </a:lnTo>
                    <a:lnTo>
                      <a:pt x="103" y="1033"/>
                    </a:lnTo>
                    <a:close/>
                    <a:moveTo>
                      <a:pt x="759" y="1469"/>
                    </a:moveTo>
                    <a:lnTo>
                      <a:pt x="859" y="950"/>
                    </a:lnTo>
                    <a:lnTo>
                      <a:pt x="864" y="917"/>
                    </a:lnTo>
                    <a:lnTo>
                      <a:pt x="870" y="887"/>
                    </a:lnTo>
                    <a:lnTo>
                      <a:pt x="874" y="861"/>
                    </a:lnTo>
                    <a:lnTo>
                      <a:pt x="879" y="838"/>
                    </a:lnTo>
                    <a:lnTo>
                      <a:pt x="881" y="818"/>
                    </a:lnTo>
                    <a:lnTo>
                      <a:pt x="883" y="801"/>
                    </a:lnTo>
                    <a:lnTo>
                      <a:pt x="884" y="789"/>
                    </a:lnTo>
                    <a:lnTo>
                      <a:pt x="884" y="779"/>
                    </a:lnTo>
                    <a:lnTo>
                      <a:pt x="887" y="764"/>
                    </a:lnTo>
                    <a:lnTo>
                      <a:pt x="891" y="753"/>
                    </a:lnTo>
                    <a:lnTo>
                      <a:pt x="893" y="748"/>
                    </a:lnTo>
                    <a:lnTo>
                      <a:pt x="897" y="743"/>
                    </a:lnTo>
                    <a:lnTo>
                      <a:pt x="900" y="740"/>
                    </a:lnTo>
                    <a:lnTo>
                      <a:pt x="904" y="736"/>
                    </a:lnTo>
                    <a:lnTo>
                      <a:pt x="908" y="734"/>
                    </a:lnTo>
                    <a:lnTo>
                      <a:pt x="913" y="732"/>
                    </a:lnTo>
                    <a:lnTo>
                      <a:pt x="918" y="731"/>
                    </a:lnTo>
                    <a:lnTo>
                      <a:pt x="923" y="731"/>
                    </a:lnTo>
                    <a:lnTo>
                      <a:pt x="930" y="731"/>
                    </a:lnTo>
                    <a:lnTo>
                      <a:pt x="936" y="731"/>
                    </a:lnTo>
                    <a:lnTo>
                      <a:pt x="943" y="733"/>
                    </a:lnTo>
                    <a:lnTo>
                      <a:pt x="950" y="734"/>
                    </a:lnTo>
                    <a:lnTo>
                      <a:pt x="972" y="742"/>
                    </a:lnTo>
                    <a:lnTo>
                      <a:pt x="996" y="749"/>
                    </a:lnTo>
                    <a:lnTo>
                      <a:pt x="1019" y="758"/>
                    </a:lnTo>
                    <a:lnTo>
                      <a:pt x="1042" y="766"/>
                    </a:lnTo>
                    <a:lnTo>
                      <a:pt x="1066" y="777"/>
                    </a:lnTo>
                    <a:lnTo>
                      <a:pt x="1089" y="787"/>
                    </a:lnTo>
                    <a:lnTo>
                      <a:pt x="1113" y="799"/>
                    </a:lnTo>
                    <a:lnTo>
                      <a:pt x="1138" y="811"/>
                    </a:lnTo>
                    <a:lnTo>
                      <a:pt x="1139" y="812"/>
                    </a:lnTo>
                    <a:lnTo>
                      <a:pt x="1142" y="817"/>
                    </a:lnTo>
                    <a:lnTo>
                      <a:pt x="1148" y="820"/>
                    </a:lnTo>
                    <a:lnTo>
                      <a:pt x="1151" y="823"/>
                    </a:lnTo>
                    <a:lnTo>
                      <a:pt x="1152" y="827"/>
                    </a:lnTo>
                    <a:lnTo>
                      <a:pt x="1153" y="830"/>
                    </a:lnTo>
                    <a:lnTo>
                      <a:pt x="1260" y="830"/>
                    </a:lnTo>
                    <a:lnTo>
                      <a:pt x="1282" y="803"/>
                    </a:lnTo>
                    <a:lnTo>
                      <a:pt x="1302" y="780"/>
                    </a:lnTo>
                    <a:lnTo>
                      <a:pt x="1319" y="761"/>
                    </a:lnTo>
                    <a:lnTo>
                      <a:pt x="1335" y="745"/>
                    </a:lnTo>
                    <a:lnTo>
                      <a:pt x="1348" y="734"/>
                    </a:lnTo>
                    <a:lnTo>
                      <a:pt x="1359" y="726"/>
                    </a:lnTo>
                    <a:lnTo>
                      <a:pt x="1365" y="724"/>
                    </a:lnTo>
                    <a:lnTo>
                      <a:pt x="1369" y="722"/>
                    </a:lnTo>
                    <a:lnTo>
                      <a:pt x="1372" y="722"/>
                    </a:lnTo>
                    <a:lnTo>
                      <a:pt x="1376" y="722"/>
                    </a:lnTo>
                    <a:lnTo>
                      <a:pt x="1399" y="730"/>
                    </a:lnTo>
                    <a:lnTo>
                      <a:pt x="1424" y="739"/>
                    </a:lnTo>
                    <a:lnTo>
                      <a:pt x="1447" y="751"/>
                    </a:lnTo>
                    <a:lnTo>
                      <a:pt x="1470" y="765"/>
                    </a:lnTo>
                    <a:lnTo>
                      <a:pt x="1494" y="781"/>
                    </a:lnTo>
                    <a:lnTo>
                      <a:pt x="1516" y="799"/>
                    </a:lnTo>
                    <a:lnTo>
                      <a:pt x="1539" y="820"/>
                    </a:lnTo>
                    <a:lnTo>
                      <a:pt x="1561" y="842"/>
                    </a:lnTo>
                    <a:lnTo>
                      <a:pt x="1566" y="854"/>
                    </a:lnTo>
                    <a:lnTo>
                      <a:pt x="1568" y="866"/>
                    </a:lnTo>
                    <a:lnTo>
                      <a:pt x="1568" y="871"/>
                    </a:lnTo>
                    <a:lnTo>
                      <a:pt x="1568" y="876"/>
                    </a:lnTo>
                    <a:lnTo>
                      <a:pt x="1567" y="880"/>
                    </a:lnTo>
                    <a:lnTo>
                      <a:pt x="1566" y="885"/>
                    </a:lnTo>
                    <a:lnTo>
                      <a:pt x="1564" y="889"/>
                    </a:lnTo>
                    <a:lnTo>
                      <a:pt x="1561" y="893"/>
                    </a:lnTo>
                    <a:lnTo>
                      <a:pt x="1558" y="897"/>
                    </a:lnTo>
                    <a:lnTo>
                      <a:pt x="1555" y="900"/>
                    </a:lnTo>
                    <a:lnTo>
                      <a:pt x="1546" y="907"/>
                    </a:lnTo>
                    <a:lnTo>
                      <a:pt x="1536" y="912"/>
                    </a:lnTo>
                    <a:lnTo>
                      <a:pt x="1527" y="917"/>
                    </a:lnTo>
                    <a:lnTo>
                      <a:pt x="1519" y="922"/>
                    </a:lnTo>
                    <a:lnTo>
                      <a:pt x="1512" y="930"/>
                    </a:lnTo>
                    <a:lnTo>
                      <a:pt x="1507" y="937"/>
                    </a:lnTo>
                    <a:lnTo>
                      <a:pt x="1501" y="946"/>
                    </a:lnTo>
                    <a:lnTo>
                      <a:pt x="1498" y="955"/>
                    </a:lnTo>
                    <a:lnTo>
                      <a:pt x="1494" y="965"/>
                    </a:lnTo>
                    <a:lnTo>
                      <a:pt x="1491" y="976"/>
                    </a:lnTo>
                    <a:lnTo>
                      <a:pt x="1480" y="1035"/>
                    </a:lnTo>
                    <a:lnTo>
                      <a:pt x="1470" y="1092"/>
                    </a:lnTo>
                    <a:lnTo>
                      <a:pt x="1460" y="1147"/>
                    </a:lnTo>
                    <a:lnTo>
                      <a:pt x="1451" y="1202"/>
                    </a:lnTo>
                    <a:lnTo>
                      <a:pt x="1444" y="1253"/>
                    </a:lnTo>
                    <a:lnTo>
                      <a:pt x="1436" y="1304"/>
                    </a:lnTo>
                    <a:lnTo>
                      <a:pt x="1429" y="1352"/>
                    </a:lnTo>
                    <a:lnTo>
                      <a:pt x="1424" y="1399"/>
                    </a:lnTo>
                    <a:lnTo>
                      <a:pt x="1422" y="1408"/>
                    </a:lnTo>
                    <a:lnTo>
                      <a:pt x="1422" y="1416"/>
                    </a:lnTo>
                    <a:lnTo>
                      <a:pt x="1420" y="1424"/>
                    </a:lnTo>
                    <a:lnTo>
                      <a:pt x="1418" y="1431"/>
                    </a:lnTo>
                    <a:lnTo>
                      <a:pt x="1416" y="1438"/>
                    </a:lnTo>
                    <a:lnTo>
                      <a:pt x="1412" y="1445"/>
                    </a:lnTo>
                    <a:lnTo>
                      <a:pt x="1409" y="1452"/>
                    </a:lnTo>
                    <a:lnTo>
                      <a:pt x="1405" y="1458"/>
                    </a:lnTo>
                    <a:lnTo>
                      <a:pt x="1399" y="1464"/>
                    </a:lnTo>
                    <a:lnTo>
                      <a:pt x="1393" y="1469"/>
                    </a:lnTo>
                    <a:lnTo>
                      <a:pt x="1388" y="1474"/>
                    </a:lnTo>
                    <a:lnTo>
                      <a:pt x="1381" y="1479"/>
                    </a:lnTo>
                    <a:lnTo>
                      <a:pt x="1366" y="1487"/>
                    </a:lnTo>
                    <a:lnTo>
                      <a:pt x="1348" y="1495"/>
                    </a:lnTo>
                    <a:lnTo>
                      <a:pt x="1310" y="1503"/>
                    </a:lnTo>
                    <a:lnTo>
                      <a:pt x="1276" y="1508"/>
                    </a:lnTo>
                    <a:lnTo>
                      <a:pt x="1246" y="1512"/>
                    </a:lnTo>
                    <a:lnTo>
                      <a:pt x="1218" y="1513"/>
                    </a:lnTo>
                    <a:lnTo>
                      <a:pt x="1209" y="1515"/>
                    </a:lnTo>
                    <a:lnTo>
                      <a:pt x="1201" y="1515"/>
                    </a:lnTo>
                    <a:lnTo>
                      <a:pt x="1195" y="1515"/>
                    </a:lnTo>
                    <a:lnTo>
                      <a:pt x="1188" y="1515"/>
                    </a:lnTo>
                    <a:lnTo>
                      <a:pt x="1182" y="1513"/>
                    </a:lnTo>
                    <a:lnTo>
                      <a:pt x="1177" y="1512"/>
                    </a:lnTo>
                    <a:lnTo>
                      <a:pt x="1172" y="1508"/>
                    </a:lnTo>
                    <a:lnTo>
                      <a:pt x="1169" y="1505"/>
                    </a:lnTo>
                    <a:lnTo>
                      <a:pt x="1167" y="1502"/>
                    </a:lnTo>
                    <a:lnTo>
                      <a:pt x="1165" y="1497"/>
                    </a:lnTo>
                    <a:lnTo>
                      <a:pt x="1162" y="1492"/>
                    </a:lnTo>
                    <a:lnTo>
                      <a:pt x="1162" y="1486"/>
                    </a:lnTo>
                    <a:lnTo>
                      <a:pt x="1162" y="1479"/>
                    </a:lnTo>
                    <a:lnTo>
                      <a:pt x="1162" y="1473"/>
                    </a:lnTo>
                    <a:lnTo>
                      <a:pt x="1163" y="1465"/>
                    </a:lnTo>
                    <a:lnTo>
                      <a:pt x="1166" y="1456"/>
                    </a:lnTo>
                    <a:lnTo>
                      <a:pt x="1186" y="1355"/>
                    </a:lnTo>
                    <a:lnTo>
                      <a:pt x="1014" y="1355"/>
                    </a:lnTo>
                    <a:lnTo>
                      <a:pt x="1000" y="1431"/>
                    </a:lnTo>
                    <a:lnTo>
                      <a:pt x="998" y="1445"/>
                    </a:lnTo>
                    <a:lnTo>
                      <a:pt x="994" y="1457"/>
                    </a:lnTo>
                    <a:lnTo>
                      <a:pt x="989" y="1467"/>
                    </a:lnTo>
                    <a:lnTo>
                      <a:pt x="982" y="1477"/>
                    </a:lnTo>
                    <a:lnTo>
                      <a:pt x="973" y="1485"/>
                    </a:lnTo>
                    <a:lnTo>
                      <a:pt x="962" y="1492"/>
                    </a:lnTo>
                    <a:lnTo>
                      <a:pt x="950" y="1497"/>
                    </a:lnTo>
                    <a:lnTo>
                      <a:pt x="937" y="1501"/>
                    </a:lnTo>
                    <a:lnTo>
                      <a:pt x="922" y="1506"/>
                    </a:lnTo>
                    <a:lnTo>
                      <a:pt x="908" y="1512"/>
                    </a:lnTo>
                    <a:lnTo>
                      <a:pt x="892" y="1516"/>
                    </a:lnTo>
                    <a:lnTo>
                      <a:pt x="876" y="1519"/>
                    </a:lnTo>
                    <a:lnTo>
                      <a:pt x="859" y="1523"/>
                    </a:lnTo>
                    <a:lnTo>
                      <a:pt x="842" y="1524"/>
                    </a:lnTo>
                    <a:lnTo>
                      <a:pt x="823" y="1526"/>
                    </a:lnTo>
                    <a:lnTo>
                      <a:pt x="806" y="1526"/>
                    </a:lnTo>
                    <a:lnTo>
                      <a:pt x="798" y="1527"/>
                    </a:lnTo>
                    <a:lnTo>
                      <a:pt x="790" y="1528"/>
                    </a:lnTo>
                    <a:lnTo>
                      <a:pt x="783" y="1528"/>
                    </a:lnTo>
                    <a:lnTo>
                      <a:pt x="778" y="1527"/>
                    </a:lnTo>
                    <a:lnTo>
                      <a:pt x="772" y="1526"/>
                    </a:lnTo>
                    <a:lnTo>
                      <a:pt x="768" y="1524"/>
                    </a:lnTo>
                    <a:lnTo>
                      <a:pt x="764" y="1522"/>
                    </a:lnTo>
                    <a:lnTo>
                      <a:pt x="761" y="1518"/>
                    </a:lnTo>
                    <a:lnTo>
                      <a:pt x="759" y="1514"/>
                    </a:lnTo>
                    <a:lnTo>
                      <a:pt x="757" y="1509"/>
                    </a:lnTo>
                    <a:lnTo>
                      <a:pt x="755" y="1505"/>
                    </a:lnTo>
                    <a:lnTo>
                      <a:pt x="754" y="1498"/>
                    </a:lnTo>
                    <a:lnTo>
                      <a:pt x="755" y="1485"/>
                    </a:lnTo>
                    <a:lnTo>
                      <a:pt x="759" y="1469"/>
                    </a:lnTo>
                    <a:close/>
                    <a:moveTo>
                      <a:pt x="504" y="323"/>
                    </a:moveTo>
                    <a:lnTo>
                      <a:pt x="514" y="273"/>
                    </a:lnTo>
                    <a:lnTo>
                      <a:pt x="521" y="235"/>
                    </a:lnTo>
                    <a:lnTo>
                      <a:pt x="528" y="201"/>
                    </a:lnTo>
                    <a:lnTo>
                      <a:pt x="533" y="171"/>
                    </a:lnTo>
                    <a:lnTo>
                      <a:pt x="537" y="145"/>
                    </a:lnTo>
                    <a:lnTo>
                      <a:pt x="540" y="122"/>
                    </a:lnTo>
                    <a:lnTo>
                      <a:pt x="543" y="103"/>
                    </a:lnTo>
                    <a:lnTo>
                      <a:pt x="544" y="88"/>
                    </a:lnTo>
                    <a:lnTo>
                      <a:pt x="545" y="77"/>
                    </a:lnTo>
                    <a:lnTo>
                      <a:pt x="547" y="59"/>
                    </a:lnTo>
                    <a:lnTo>
                      <a:pt x="550" y="45"/>
                    </a:lnTo>
                    <a:lnTo>
                      <a:pt x="552" y="39"/>
                    </a:lnTo>
                    <a:lnTo>
                      <a:pt x="554" y="34"/>
                    </a:lnTo>
                    <a:lnTo>
                      <a:pt x="558" y="29"/>
                    </a:lnTo>
                    <a:lnTo>
                      <a:pt x="561" y="26"/>
                    </a:lnTo>
                    <a:lnTo>
                      <a:pt x="565" y="24"/>
                    </a:lnTo>
                    <a:lnTo>
                      <a:pt x="570" y="21"/>
                    </a:lnTo>
                    <a:lnTo>
                      <a:pt x="574" y="20"/>
                    </a:lnTo>
                    <a:lnTo>
                      <a:pt x="580" y="19"/>
                    </a:lnTo>
                    <a:lnTo>
                      <a:pt x="585" y="20"/>
                    </a:lnTo>
                    <a:lnTo>
                      <a:pt x="592" y="21"/>
                    </a:lnTo>
                    <a:lnTo>
                      <a:pt x="599" y="24"/>
                    </a:lnTo>
                    <a:lnTo>
                      <a:pt x="605" y="26"/>
                    </a:lnTo>
                    <a:lnTo>
                      <a:pt x="634" y="32"/>
                    </a:lnTo>
                    <a:lnTo>
                      <a:pt x="661" y="39"/>
                    </a:lnTo>
                    <a:lnTo>
                      <a:pt x="688" y="47"/>
                    </a:lnTo>
                    <a:lnTo>
                      <a:pt x="713" y="55"/>
                    </a:lnTo>
                    <a:lnTo>
                      <a:pt x="739" y="63"/>
                    </a:lnTo>
                    <a:lnTo>
                      <a:pt x="762" y="71"/>
                    </a:lnTo>
                    <a:lnTo>
                      <a:pt x="786" y="80"/>
                    </a:lnTo>
                    <a:lnTo>
                      <a:pt x="808" y="89"/>
                    </a:lnTo>
                    <a:lnTo>
                      <a:pt x="817" y="93"/>
                    </a:lnTo>
                    <a:lnTo>
                      <a:pt x="822" y="97"/>
                    </a:lnTo>
                    <a:lnTo>
                      <a:pt x="827" y="103"/>
                    </a:lnTo>
                    <a:lnTo>
                      <a:pt x="830" y="108"/>
                    </a:lnTo>
                    <a:lnTo>
                      <a:pt x="1146" y="108"/>
                    </a:lnTo>
                    <a:lnTo>
                      <a:pt x="1169" y="81"/>
                    </a:lnTo>
                    <a:lnTo>
                      <a:pt x="1190" y="59"/>
                    </a:lnTo>
                    <a:lnTo>
                      <a:pt x="1208" y="40"/>
                    </a:lnTo>
                    <a:lnTo>
                      <a:pt x="1225" y="25"/>
                    </a:lnTo>
                    <a:lnTo>
                      <a:pt x="1239" y="12"/>
                    </a:lnTo>
                    <a:lnTo>
                      <a:pt x="1250" y="5"/>
                    </a:lnTo>
                    <a:lnTo>
                      <a:pt x="1256" y="2"/>
                    </a:lnTo>
                    <a:lnTo>
                      <a:pt x="1260" y="1"/>
                    </a:lnTo>
                    <a:lnTo>
                      <a:pt x="1263" y="0"/>
                    </a:lnTo>
                    <a:lnTo>
                      <a:pt x="1267" y="0"/>
                    </a:lnTo>
                    <a:lnTo>
                      <a:pt x="1288" y="8"/>
                    </a:lnTo>
                    <a:lnTo>
                      <a:pt x="1310" y="18"/>
                    </a:lnTo>
                    <a:lnTo>
                      <a:pt x="1333" y="29"/>
                    </a:lnTo>
                    <a:lnTo>
                      <a:pt x="1357" y="44"/>
                    </a:lnTo>
                    <a:lnTo>
                      <a:pt x="1381" y="59"/>
                    </a:lnTo>
                    <a:lnTo>
                      <a:pt x="1407" y="78"/>
                    </a:lnTo>
                    <a:lnTo>
                      <a:pt x="1432" y="98"/>
                    </a:lnTo>
                    <a:lnTo>
                      <a:pt x="1459" y="120"/>
                    </a:lnTo>
                    <a:lnTo>
                      <a:pt x="1462" y="132"/>
                    </a:lnTo>
                    <a:lnTo>
                      <a:pt x="1464" y="143"/>
                    </a:lnTo>
                    <a:lnTo>
                      <a:pt x="1464" y="153"/>
                    </a:lnTo>
                    <a:lnTo>
                      <a:pt x="1460" y="162"/>
                    </a:lnTo>
                    <a:lnTo>
                      <a:pt x="1456" y="172"/>
                    </a:lnTo>
                    <a:lnTo>
                      <a:pt x="1450" y="181"/>
                    </a:lnTo>
                    <a:lnTo>
                      <a:pt x="1441" y="188"/>
                    </a:lnTo>
                    <a:lnTo>
                      <a:pt x="1431" y="197"/>
                    </a:lnTo>
                    <a:lnTo>
                      <a:pt x="1424" y="202"/>
                    </a:lnTo>
                    <a:lnTo>
                      <a:pt x="1416" y="208"/>
                    </a:lnTo>
                    <a:lnTo>
                      <a:pt x="1409" y="215"/>
                    </a:lnTo>
                    <a:lnTo>
                      <a:pt x="1403" y="222"/>
                    </a:lnTo>
                    <a:lnTo>
                      <a:pt x="1398" y="231"/>
                    </a:lnTo>
                    <a:lnTo>
                      <a:pt x="1393" y="240"/>
                    </a:lnTo>
                    <a:lnTo>
                      <a:pt x="1390" y="250"/>
                    </a:lnTo>
                    <a:lnTo>
                      <a:pt x="1388" y="260"/>
                    </a:lnTo>
                    <a:lnTo>
                      <a:pt x="1380" y="303"/>
                    </a:lnTo>
                    <a:lnTo>
                      <a:pt x="1372" y="345"/>
                    </a:lnTo>
                    <a:lnTo>
                      <a:pt x="1366" y="387"/>
                    </a:lnTo>
                    <a:lnTo>
                      <a:pt x="1359" y="427"/>
                    </a:lnTo>
                    <a:lnTo>
                      <a:pt x="1355" y="465"/>
                    </a:lnTo>
                    <a:lnTo>
                      <a:pt x="1349" y="501"/>
                    </a:lnTo>
                    <a:lnTo>
                      <a:pt x="1345" y="536"/>
                    </a:lnTo>
                    <a:lnTo>
                      <a:pt x="1341" y="570"/>
                    </a:lnTo>
                    <a:lnTo>
                      <a:pt x="1341" y="580"/>
                    </a:lnTo>
                    <a:lnTo>
                      <a:pt x="1340" y="589"/>
                    </a:lnTo>
                    <a:lnTo>
                      <a:pt x="1338" y="598"/>
                    </a:lnTo>
                    <a:lnTo>
                      <a:pt x="1336" y="607"/>
                    </a:lnTo>
                    <a:lnTo>
                      <a:pt x="1332" y="615"/>
                    </a:lnTo>
                    <a:lnTo>
                      <a:pt x="1329" y="622"/>
                    </a:lnTo>
                    <a:lnTo>
                      <a:pt x="1326" y="628"/>
                    </a:lnTo>
                    <a:lnTo>
                      <a:pt x="1321" y="635"/>
                    </a:lnTo>
                    <a:lnTo>
                      <a:pt x="1316" y="641"/>
                    </a:lnTo>
                    <a:lnTo>
                      <a:pt x="1311" y="646"/>
                    </a:lnTo>
                    <a:lnTo>
                      <a:pt x="1305" y="651"/>
                    </a:lnTo>
                    <a:lnTo>
                      <a:pt x="1298" y="654"/>
                    </a:lnTo>
                    <a:lnTo>
                      <a:pt x="1291" y="658"/>
                    </a:lnTo>
                    <a:lnTo>
                      <a:pt x="1283" y="661"/>
                    </a:lnTo>
                    <a:lnTo>
                      <a:pt x="1276" y="663"/>
                    </a:lnTo>
                    <a:lnTo>
                      <a:pt x="1267" y="665"/>
                    </a:lnTo>
                    <a:lnTo>
                      <a:pt x="1221" y="673"/>
                    </a:lnTo>
                    <a:lnTo>
                      <a:pt x="1181" y="680"/>
                    </a:lnTo>
                    <a:lnTo>
                      <a:pt x="1149" y="683"/>
                    </a:lnTo>
                    <a:lnTo>
                      <a:pt x="1123" y="684"/>
                    </a:lnTo>
                    <a:lnTo>
                      <a:pt x="1116" y="685"/>
                    </a:lnTo>
                    <a:lnTo>
                      <a:pt x="1109" y="686"/>
                    </a:lnTo>
                    <a:lnTo>
                      <a:pt x="1102" y="686"/>
                    </a:lnTo>
                    <a:lnTo>
                      <a:pt x="1097" y="685"/>
                    </a:lnTo>
                    <a:lnTo>
                      <a:pt x="1091" y="684"/>
                    </a:lnTo>
                    <a:lnTo>
                      <a:pt x="1087" y="682"/>
                    </a:lnTo>
                    <a:lnTo>
                      <a:pt x="1082" y="680"/>
                    </a:lnTo>
                    <a:lnTo>
                      <a:pt x="1080" y="676"/>
                    </a:lnTo>
                    <a:lnTo>
                      <a:pt x="1077" y="673"/>
                    </a:lnTo>
                    <a:lnTo>
                      <a:pt x="1076" y="668"/>
                    </a:lnTo>
                    <a:lnTo>
                      <a:pt x="1074" y="663"/>
                    </a:lnTo>
                    <a:lnTo>
                      <a:pt x="1073" y="657"/>
                    </a:lnTo>
                    <a:lnTo>
                      <a:pt x="1074" y="643"/>
                    </a:lnTo>
                    <a:lnTo>
                      <a:pt x="1078" y="627"/>
                    </a:lnTo>
                    <a:lnTo>
                      <a:pt x="1088" y="576"/>
                    </a:lnTo>
                    <a:lnTo>
                      <a:pt x="702" y="576"/>
                    </a:lnTo>
                    <a:lnTo>
                      <a:pt x="697" y="608"/>
                    </a:lnTo>
                    <a:lnTo>
                      <a:pt x="694" y="621"/>
                    </a:lnTo>
                    <a:lnTo>
                      <a:pt x="691" y="632"/>
                    </a:lnTo>
                    <a:lnTo>
                      <a:pt x="685" y="642"/>
                    </a:lnTo>
                    <a:lnTo>
                      <a:pt x="679" y="651"/>
                    </a:lnTo>
                    <a:lnTo>
                      <a:pt x="670" y="660"/>
                    </a:lnTo>
                    <a:lnTo>
                      <a:pt x="659" y="666"/>
                    </a:lnTo>
                    <a:lnTo>
                      <a:pt x="647" y="673"/>
                    </a:lnTo>
                    <a:lnTo>
                      <a:pt x="632" y="677"/>
                    </a:lnTo>
                    <a:lnTo>
                      <a:pt x="601" y="684"/>
                    </a:lnTo>
                    <a:lnTo>
                      <a:pt x="567" y="691"/>
                    </a:lnTo>
                    <a:lnTo>
                      <a:pt x="530" y="696"/>
                    </a:lnTo>
                    <a:lnTo>
                      <a:pt x="489" y="703"/>
                    </a:lnTo>
                    <a:lnTo>
                      <a:pt x="479" y="705"/>
                    </a:lnTo>
                    <a:lnTo>
                      <a:pt x="469" y="706"/>
                    </a:lnTo>
                    <a:lnTo>
                      <a:pt x="461" y="706"/>
                    </a:lnTo>
                    <a:lnTo>
                      <a:pt x="453" y="705"/>
                    </a:lnTo>
                    <a:lnTo>
                      <a:pt x="446" y="703"/>
                    </a:lnTo>
                    <a:lnTo>
                      <a:pt x="441" y="700"/>
                    </a:lnTo>
                    <a:lnTo>
                      <a:pt x="436" y="695"/>
                    </a:lnTo>
                    <a:lnTo>
                      <a:pt x="433" y="691"/>
                    </a:lnTo>
                    <a:lnTo>
                      <a:pt x="430" y="684"/>
                    </a:lnTo>
                    <a:lnTo>
                      <a:pt x="428" y="677"/>
                    </a:lnTo>
                    <a:lnTo>
                      <a:pt x="428" y="670"/>
                    </a:lnTo>
                    <a:lnTo>
                      <a:pt x="426" y="661"/>
                    </a:lnTo>
                    <a:lnTo>
                      <a:pt x="428" y="651"/>
                    </a:lnTo>
                    <a:lnTo>
                      <a:pt x="430" y="640"/>
                    </a:lnTo>
                    <a:lnTo>
                      <a:pt x="432" y="627"/>
                    </a:lnTo>
                    <a:lnTo>
                      <a:pt x="436" y="615"/>
                    </a:lnTo>
                    <a:lnTo>
                      <a:pt x="445" y="580"/>
                    </a:lnTo>
                    <a:lnTo>
                      <a:pt x="454" y="547"/>
                    </a:lnTo>
                    <a:lnTo>
                      <a:pt x="463" y="511"/>
                    </a:lnTo>
                    <a:lnTo>
                      <a:pt x="472" y="476"/>
                    </a:lnTo>
                    <a:lnTo>
                      <a:pt x="481" y="439"/>
                    </a:lnTo>
                    <a:lnTo>
                      <a:pt x="489" y="401"/>
                    </a:lnTo>
                    <a:lnTo>
                      <a:pt x="497" y="362"/>
                    </a:lnTo>
                    <a:lnTo>
                      <a:pt x="504" y="3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3" name="Freeform 13"/>
            <p:cNvSpPr>
              <a:spLocks noEditPoints="1"/>
            </p:cNvSpPr>
            <p:nvPr/>
          </p:nvSpPr>
          <p:spPr bwMode="auto">
            <a:xfrm>
              <a:off x="2781449" y="8098030"/>
              <a:ext cx="261934" cy="254419"/>
            </a:xfrm>
            <a:custGeom>
              <a:avLst/>
              <a:gdLst>
                <a:gd name="T0" fmla="*/ 845 w 1949"/>
                <a:gd name="T1" fmla="*/ 1173 h 1897"/>
                <a:gd name="T2" fmla="*/ 768 w 1949"/>
                <a:gd name="T3" fmla="*/ 993 h 1897"/>
                <a:gd name="T4" fmla="*/ 920 w 1949"/>
                <a:gd name="T5" fmla="*/ 959 h 1897"/>
                <a:gd name="T6" fmla="*/ 1084 w 1949"/>
                <a:gd name="T7" fmla="*/ 1045 h 1897"/>
                <a:gd name="T8" fmla="*/ 1214 w 1949"/>
                <a:gd name="T9" fmla="*/ 1166 h 1897"/>
                <a:gd name="T10" fmla="*/ 748 w 1949"/>
                <a:gd name="T11" fmla="*/ 1462 h 1897"/>
                <a:gd name="T12" fmla="*/ 697 w 1949"/>
                <a:gd name="T13" fmla="*/ 1300 h 1897"/>
                <a:gd name="T14" fmla="*/ 816 w 1949"/>
                <a:gd name="T15" fmla="*/ 1274 h 1897"/>
                <a:gd name="T16" fmla="*/ 997 w 1949"/>
                <a:gd name="T17" fmla="*/ 1358 h 1897"/>
                <a:gd name="T18" fmla="*/ 946 w 1949"/>
                <a:gd name="T19" fmla="*/ 1529 h 1897"/>
                <a:gd name="T20" fmla="*/ 757 w 1949"/>
                <a:gd name="T21" fmla="*/ 1517 h 1897"/>
                <a:gd name="T22" fmla="*/ 1696 w 1949"/>
                <a:gd name="T23" fmla="*/ 584 h 1897"/>
                <a:gd name="T24" fmla="*/ 1851 w 1949"/>
                <a:gd name="T25" fmla="*/ 601 h 1897"/>
                <a:gd name="T26" fmla="*/ 1939 w 1949"/>
                <a:gd name="T27" fmla="*/ 748 h 1897"/>
                <a:gd name="T28" fmla="*/ 1574 w 1949"/>
                <a:gd name="T29" fmla="*/ 761 h 1897"/>
                <a:gd name="T30" fmla="*/ 269 w 1949"/>
                <a:gd name="T31" fmla="*/ 770 h 1897"/>
                <a:gd name="T32" fmla="*/ 142 w 1949"/>
                <a:gd name="T33" fmla="*/ 738 h 1897"/>
                <a:gd name="T34" fmla="*/ 181 w 1949"/>
                <a:gd name="T35" fmla="*/ 690 h 1897"/>
                <a:gd name="T36" fmla="*/ 366 w 1949"/>
                <a:gd name="T37" fmla="*/ 550 h 1897"/>
                <a:gd name="T38" fmla="*/ 302 w 1949"/>
                <a:gd name="T39" fmla="*/ 489 h 1897"/>
                <a:gd name="T40" fmla="*/ 484 w 1949"/>
                <a:gd name="T41" fmla="*/ 481 h 1897"/>
                <a:gd name="T42" fmla="*/ 327 w 1949"/>
                <a:gd name="T43" fmla="*/ 333 h 1897"/>
                <a:gd name="T44" fmla="*/ 271 w 1949"/>
                <a:gd name="T45" fmla="*/ 236 h 1897"/>
                <a:gd name="T46" fmla="*/ 641 w 1949"/>
                <a:gd name="T47" fmla="*/ 249 h 1897"/>
                <a:gd name="T48" fmla="*/ 960 w 1949"/>
                <a:gd name="T49" fmla="*/ 27 h 1897"/>
                <a:gd name="T50" fmla="*/ 1103 w 1949"/>
                <a:gd name="T51" fmla="*/ 16 h 1897"/>
                <a:gd name="T52" fmla="*/ 1321 w 1949"/>
                <a:gd name="T53" fmla="*/ 93 h 1897"/>
                <a:gd name="T54" fmla="*/ 1242 w 1949"/>
                <a:gd name="T55" fmla="*/ 191 h 1897"/>
                <a:gd name="T56" fmla="*/ 1732 w 1949"/>
                <a:gd name="T57" fmla="*/ 90 h 1897"/>
                <a:gd name="T58" fmla="*/ 1922 w 1949"/>
                <a:gd name="T59" fmla="*/ 269 h 1897"/>
                <a:gd name="T60" fmla="*/ 1774 w 1949"/>
                <a:gd name="T61" fmla="*/ 313 h 1897"/>
                <a:gd name="T62" fmla="*/ 1413 w 1949"/>
                <a:gd name="T63" fmla="*/ 436 h 1897"/>
                <a:gd name="T64" fmla="*/ 1586 w 1949"/>
                <a:gd name="T65" fmla="*/ 360 h 1897"/>
                <a:gd name="T66" fmla="*/ 1706 w 1949"/>
                <a:gd name="T67" fmla="*/ 527 h 1897"/>
                <a:gd name="T68" fmla="*/ 267 w 1949"/>
                <a:gd name="T69" fmla="*/ 1424 h 1897"/>
                <a:gd name="T70" fmla="*/ 40 w 1949"/>
                <a:gd name="T71" fmla="*/ 1274 h 1897"/>
                <a:gd name="T72" fmla="*/ 6 w 1949"/>
                <a:gd name="T73" fmla="*/ 1174 h 1897"/>
                <a:gd name="T74" fmla="*/ 311 w 1949"/>
                <a:gd name="T75" fmla="*/ 1198 h 1897"/>
                <a:gd name="T76" fmla="*/ 444 w 1949"/>
                <a:gd name="T77" fmla="*/ 799 h 1897"/>
                <a:gd name="T78" fmla="*/ 565 w 1949"/>
                <a:gd name="T79" fmla="*/ 789 h 1897"/>
                <a:gd name="T80" fmla="*/ 760 w 1949"/>
                <a:gd name="T81" fmla="*/ 889 h 1897"/>
                <a:gd name="T82" fmla="*/ 1413 w 1949"/>
                <a:gd name="T83" fmla="*/ 783 h 1897"/>
                <a:gd name="T84" fmla="*/ 1616 w 1949"/>
                <a:gd name="T85" fmla="*/ 948 h 1897"/>
                <a:gd name="T86" fmla="*/ 1524 w 1949"/>
                <a:gd name="T87" fmla="*/ 1082 h 1897"/>
                <a:gd name="T88" fmla="*/ 1655 w 1949"/>
                <a:gd name="T89" fmla="*/ 1049 h 1897"/>
                <a:gd name="T90" fmla="*/ 1874 w 1949"/>
                <a:gd name="T91" fmla="*/ 1198 h 1897"/>
                <a:gd name="T92" fmla="*/ 1833 w 1949"/>
                <a:gd name="T93" fmla="*/ 1258 h 1897"/>
                <a:gd name="T94" fmla="*/ 1432 w 1949"/>
                <a:gd name="T95" fmla="*/ 1425 h 1897"/>
                <a:gd name="T96" fmla="*/ 1543 w 1949"/>
                <a:gd name="T97" fmla="*/ 1399 h 1897"/>
                <a:gd name="T98" fmla="*/ 1704 w 1949"/>
                <a:gd name="T99" fmla="*/ 1556 h 1897"/>
                <a:gd name="T100" fmla="*/ 1458 w 1949"/>
                <a:gd name="T101" fmla="*/ 1590 h 1897"/>
                <a:gd name="T102" fmla="*/ 1264 w 1949"/>
                <a:gd name="T103" fmla="*/ 1793 h 1897"/>
                <a:gd name="T104" fmla="*/ 985 w 1949"/>
                <a:gd name="T105" fmla="*/ 1893 h 1897"/>
                <a:gd name="T106" fmla="*/ 944 w 1949"/>
                <a:gd name="T107" fmla="*/ 1770 h 1897"/>
                <a:gd name="T108" fmla="*/ 802 w 1949"/>
                <a:gd name="T109" fmla="*/ 1677 h 1897"/>
                <a:gd name="T110" fmla="*/ 899 w 1949"/>
                <a:gd name="T111" fmla="*/ 1646 h 1897"/>
                <a:gd name="T112" fmla="*/ 1093 w 1949"/>
                <a:gd name="T113" fmla="*/ 1590 h 1897"/>
                <a:gd name="T114" fmla="*/ 346 w 1949"/>
                <a:gd name="T115" fmla="*/ 1702 h 1897"/>
                <a:gd name="T116" fmla="*/ 181 w 1949"/>
                <a:gd name="T117" fmla="*/ 1597 h 1897"/>
                <a:gd name="T118" fmla="*/ 206 w 1949"/>
                <a:gd name="T119" fmla="*/ 1507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9" h="1897">
                  <a:moveTo>
                    <a:pt x="1268" y="941"/>
                  </a:moveTo>
                  <a:lnTo>
                    <a:pt x="713" y="941"/>
                  </a:lnTo>
                  <a:lnTo>
                    <a:pt x="706" y="946"/>
                  </a:lnTo>
                  <a:lnTo>
                    <a:pt x="700" y="951"/>
                  </a:lnTo>
                  <a:lnTo>
                    <a:pt x="695" y="957"/>
                  </a:lnTo>
                  <a:lnTo>
                    <a:pt x="689" y="965"/>
                  </a:lnTo>
                  <a:lnTo>
                    <a:pt x="685" y="973"/>
                  </a:lnTo>
                  <a:lnTo>
                    <a:pt x="679" y="981"/>
                  </a:lnTo>
                  <a:lnTo>
                    <a:pt x="675" y="991"/>
                  </a:lnTo>
                  <a:lnTo>
                    <a:pt x="670" y="1002"/>
                  </a:lnTo>
                  <a:lnTo>
                    <a:pt x="604" y="1198"/>
                  </a:lnTo>
                  <a:lnTo>
                    <a:pt x="852" y="1198"/>
                  </a:lnTo>
                  <a:lnTo>
                    <a:pt x="847" y="1186"/>
                  </a:lnTo>
                  <a:lnTo>
                    <a:pt x="845" y="1173"/>
                  </a:lnTo>
                  <a:lnTo>
                    <a:pt x="845" y="1160"/>
                  </a:lnTo>
                  <a:lnTo>
                    <a:pt x="846" y="1145"/>
                  </a:lnTo>
                  <a:lnTo>
                    <a:pt x="844" y="1125"/>
                  </a:lnTo>
                  <a:lnTo>
                    <a:pt x="839" y="1105"/>
                  </a:lnTo>
                  <a:lnTo>
                    <a:pt x="834" y="1086"/>
                  </a:lnTo>
                  <a:lnTo>
                    <a:pt x="825" y="1068"/>
                  </a:lnTo>
                  <a:lnTo>
                    <a:pt x="816" y="1051"/>
                  </a:lnTo>
                  <a:lnTo>
                    <a:pt x="804" y="1034"/>
                  </a:lnTo>
                  <a:lnTo>
                    <a:pt x="792" y="1017"/>
                  </a:lnTo>
                  <a:lnTo>
                    <a:pt x="776" y="1002"/>
                  </a:lnTo>
                  <a:lnTo>
                    <a:pt x="773" y="1000"/>
                  </a:lnTo>
                  <a:lnTo>
                    <a:pt x="770" y="998"/>
                  </a:lnTo>
                  <a:lnTo>
                    <a:pt x="769" y="995"/>
                  </a:lnTo>
                  <a:lnTo>
                    <a:pt x="768" y="993"/>
                  </a:lnTo>
                  <a:lnTo>
                    <a:pt x="768" y="989"/>
                  </a:lnTo>
                  <a:lnTo>
                    <a:pt x="769" y="987"/>
                  </a:lnTo>
                  <a:lnTo>
                    <a:pt x="770" y="983"/>
                  </a:lnTo>
                  <a:lnTo>
                    <a:pt x="773" y="979"/>
                  </a:lnTo>
                  <a:lnTo>
                    <a:pt x="778" y="973"/>
                  </a:lnTo>
                  <a:lnTo>
                    <a:pt x="785" y="968"/>
                  </a:lnTo>
                  <a:lnTo>
                    <a:pt x="792" y="966"/>
                  </a:lnTo>
                  <a:lnTo>
                    <a:pt x="798" y="965"/>
                  </a:lnTo>
                  <a:lnTo>
                    <a:pt x="820" y="961"/>
                  </a:lnTo>
                  <a:lnTo>
                    <a:pt x="843" y="960"/>
                  </a:lnTo>
                  <a:lnTo>
                    <a:pt x="864" y="959"/>
                  </a:lnTo>
                  <a:lnTo>
                    <a:pt x="884" y="958"/>
                  </a:lnTo>
                  <a:lnTo>
                    <a:pt x="903" y="958"/>
                  </a:lnTo>
                  <a:lnTo>
                    <a:pt x="920" y="959"/>
                  </a:lnTo>
                  <a:lnTo>
                    <a:pt x="938" y="960"/>
                  </a:lnTo>
                  <a:lnTo>
                    <a:pt x="955" y="963"/>
                  </a:lnTo>
                  <a:lnTo>
                    <a:pt x="970" y="965"/>
                  </a:lnTo>
                  <a:lnTo>
                    <a:pt x="985" y="968"/>
                  </a:lnTo>
                  <a:lnTo>
                    <a:pt x="998" y="973"/>
                  </a:lnTo>
                  <a:lnTo>
                    <a:pt x="1012" y="977"/>
                  </a:lnTo>
                  <a:lnTo>
                    <a:pt x="1024" y="983"/>
                  </a:lnTo>
                  <a:lnTo>
                    <a:pt x="1035" y="988"/>
                  </a:lnTo>
                  <a:lnTo>
                    <a:pt x="1045" y="995"/>
                  </a:lnTo>
                  <a:lnTo>
                    <a:pt x="1054" y="1002"/>
                  </a:lnTo>
                  <a:lnTo>
                    <a:pt x="1064" y="1013"/>
                  </a:lnTo>
                  <a:lnTo>
                    <a:pt x="1072" y="1023"/>
                  </a:lnTo>
                  <a:lnTo>
                    <a:pt x="1078" y="1034"/>
                  </a:lnTo>
                  <a:lnTo>
                    <a:pt x="1084" y="1045"/>
                  </a:lnTo>
                  <a:lnTo>
                    <a:pt x="1088" y="1057"/>
                  </a:lnTo>
                  <a:lnTo>
                    <a:pt x="1091" y="1068"/>
                  </a:lnTo>
                  <a:lnTo>
                    <a:pt x="1092" y="1081"/>
                  </a:lnTo>
                  <a:lnTo>
                    <a:pt x="1092" y="1093"/>
                  </a:lnTo>
                  <a:lnTo>
                    <a:pt x="1089" y="1105"/>
                  </a:lnTo>
                  <a:lnTo>
                    <a:pt x="1087" y="1117"/>
                  </a:lnTo>
                  <a:lnTo>
                    <a:pt x="1083" y="1131"/>
                  </a:lnTo>
                  <a:lnTo>
                    <a:pt x="1077" y="1143"/>
                  </a:lnTo>
                  <a:lnTo>
                    <a:pt x="1069" y="1156"/>
                  </a:lnTo>
                  <a:lnTo>
                    <a:pt x="1061" y="1170"/>
                  </a:lnTo>
                  <a:lnTo>
                    <a:pt x="1051" y="1184"/>
                  </a:lnTo>
                  <a:lnTo>
                    <a:pt x="1039" y="1198"/>
                  </a:lnTo>
                  <a:lnTo>
                    <a:pt x="1205" y="1198"/>
                  </a:lnTo>
                  <a:lnTo>
                    <a:pt x="1214" y="1166"/>
                  </a:lnTo>
                  <a:lnTo>
                    <a:pt x="1218" y="1149"/>
                  </a:lnTo>
                  <a:lnTo>
                    <a:pt x="1218" y="1145"/>
                  </a:lnTo>
                  <a:lnTo>
                    <a:pt x="1218" y="1144"/>
                  </a:lnTo>
                  <a:lnTo>
                    <a:pt x="1216" y="1146"/>
                  </a:lnTo>
                  <a:lnTo>
                    <a:pt x="1213" y="1153"/>
                  </a:lnTo>
                  <a:lnTo>
                    <a:pt x="1225" y="1110"/>
                  </a:lnTo>
                  <a:lnTo>
                    <a:pt x="1235" y="1072"/>
                  </a:lnTo>
                  <a:lnTo>
                    <a:pt x="1245" y="1038"/>
                  </a:lnTo>
                  <a:lnTo>
                    <a:pt x="1252" y="1009"/>
                  </a:lnTo>
                  <a:lnTo>
                    <a:pt x="1258" y="986"/>
                  </a:lnTo>
                  <a:lnTo>
                    <a:pt x="1263" y="966"/>
                  </a:lnTo>
                  <a:lnTo>
                    <a:pt x="1266" y="951"/>
                  </a:lnTo>
                  <a:lnTo>
                    <a:pt x="1268" y="941"/>
                  </a:lnTo>
                  <a:close/>
                  <a:moveTo>
                    <a:pt x="748" y="1462"/>
                  </a:moveTo>
                  <a:lnTo>
                    <a:pt x="750" y="1438"/>
                  </a:lnTo>
                  <a:lnTo>
                    <a:pt x="750" y="1416"/>
                  </a:lnTo>
                  <a:lnTo>
                    <a:pt x="748" y="1396"/>
                  </a:lnTo>
                  <a:lnTo>
                    <a:pt x="744" y="1377"/>
                  </a:lnTo>
                  <a:lnTo>
                    <a:pt x="742" y="1368"/>
                  </a:lnTo>
                  <a:lnTo>
                    <a:pt x="738" y="1360"/>
                  </a:lnTo>
                  <a:lnTo>
                    <a:pt x="734" y="1352"/>
                  </a:lnTo>
                  <a:lnTo>
                    <a:pt x="730" y="1345"/>
                  </a:lnTo>
                  <a:lnTo>
                    <a:pt x="725" y="1337"/>
                  </a:lnTo>
                  <a:lnTo>
                    <a:pt x="720" y="1330"/>
                  </a:lnTo>
                  <a:lnTo>
                    <a:pt x="715" y="1325"/>
                  </a:lnTo>
                  <a:lnTo>
                    <a:pt x="708" y="1319"/>
                  </a:lnTo>
                  <a:lnTo>
                    <a:pt x="700" y="1308"/>
                  </a:lnTo>
                  <a:lnTo>
                    <a:pt x="697" y="1300"/>
                  </a:lnTo>
                  <a:lnTo>
                    <a:pt x="696" y="1296"/>
                  </a:lnTo>
                  <a:lnTo>
                    <a:pt x="696" y="1293"/>
                  </a:lnTo>
                  <a:lnTo>
                    <a:pt x="697" y="1290"/>
                  </a:lnTo>
                  <a:lnTo>
                    <a:pt x="699" y="1289"/>
                  </a:lnTo>
                  <a:lnTo>
                    <a:pt x="702" y="1284"/>
                  </a:lnTo>
                  <a:lnTo>
                    <a:pt x="705" y="1282"/>
                  </a:lnTo>
                  <a:lnTo>
                    <a:pt x="708" y="1279"/>
                  </a:lnTo>
                  <a:lnTo>
                    <a:pt x="713" y="1277"/>
                  </a:lnTo>
                  <a:lnTo>
                    <a:pt x="722" y="1274"/>
                  </a:lnTo>
                  <a:lnTo>
                    <a:pt x="732" y="1273"/>
                  </a:lnTo>
                  <a:lnTo>
                    <a:pt x="754" y="1272"/>
                  </a:lnTo>
                  <a:lnTo>
                    <a:pt x="776" y="1272"/>
                  </a:lnTo>
                  <a:lnTo>
                    <a:pt x="796" y="1273"/>
                  </a:lnTo>
                  <a:lnTo>
                    <a:pt x="816" y="1274"/>
                  </a:lnTo>
                  <a:lnTo>
                    <a:pt x="835" y="1276"/>
                  </a:lnTo>
                  <a:lnTo>
                    <a:pt x="853" y="1278"/>
                  </a:lnTo>
                  <a:lnTo>
                    <a:pt x="869" y="1281"/>
                  </a:lnTo>
                  <a:lnTo>
                    <a:pt x="886" y="1284"/>
                  </a:lnTo>
                  <a:lnTo>
                    <a:pt x="900" y="1289"/>
                  </a:lnTo>
                  <a:lnTo>
                    <a:pt x="915" y="1293"/>
                  </a:lnTo>
                  <a:lnTo>
                    <a:pt x="929" y="1299"/>
                  </a:lnTo>
                  <a:lnTo>
                    <a:pt x="942" y="1304"/>
                  </a:lnTo>
                  <a:lnTo>
                    <a:pt x="954" y="1311"/>
                  </a:lnTo>
                  <a:lnTo>
                    <a:pt x="964" y="1318"/>
                  </a:lnTo>
                  <a:lnTo>
                    <a:pt x="974" y="1326"/>
                  </a:lnTo>
                  <a:lnTo>
                    <a:pt x="984" y="1333"/>
                  </a:lnTo>
                  <a:lnTo>
                    <a:pt x="990" y="1346"/>
                  </a:lnTo>
                  <a:lnTo>
                    <a:pt x="997" y="1358"/>
                  </a:lnTo>
                  <a:lnTo>
                    <a:pt x="1002" y="1370"/>
                  </a:lnTo>
                  <a:lnTo>
                    <a:pt x="1005" y="1382"/>
                  </a:lnTo>
                  <a:lnTo>
                    <a:pt x="1007" y="1395"/>
                  </a:lnTo>
                  <a:lnTo>
                    <a:pt x="1008" y="1407"/>
                  </a:lnTo>
                  <a:lnTo>
                    <a:pt x="1008" y="1419"/>
                  </a:lnTo>
                  <a:lnTo>
                    <a:pt x="1006" y="1431"/>
                  </a:lnTo>
                  <a:lnTo>
                    <a:pt x="1003" y="1444"/>
                  </a:lnTo>
                  <a:lnTo>
                    <a:pt x="998" y="1456"/>
                  </a:lnTo>
                  <a:lnTo>
                    <a:pt x="993" y="1468"/>
                  </a:lnTo>
                  <a:lnTo>
                    <a:pt x="986" y="1480"/>
                  </a:lnTo>
                  <a:lnTo>
                    <a:pt x="978" y="1493"/>
                  </a:lnTo>
                  <a:lnTo>
                    <a:pt x="968" y="1505"/>
                  </a:lnTo>
                  <a:lnTo>
                    <a:pt x="958" y="1517"/>
                  </a:lnTo>
                  <a:lnTo>
                    <a:pt x="946" y="1529"/>
                  </a:lnTo>
                  <a:lnTo>
                    <a:pt x="1112" y="1529"/>
                  </a:lnTo>
                  <a:lnTo>
                    <a:pt x="1116" y="1509"/>
                  </a:lnTo>
                  <a:lnTo>
                    <a:pt x="1123" y="1480"/>
                  </a:lnTo>
                  <a:lnTo>
                    <a:pt x="1133" y="1441"/>
                  </a:lnTo>
                  <a:lnTo>
                    <a:pt x="1145" y="1394"/>
                  </a:lnTo>
                  <a:lnTo>
                    <a:pt x="1159" y="1351"/>
                  </a:lnTo>
                  <a:lnTo>
                    <a:pt x="1172" y="1312"/>
                  </a:lnTo>
                  <a:lnTo>
                    <a:pt x="1181" y="1279"/>
                  </a:lnTo>
                  <a:lnTo>
                    <a:pt x="1187" y="1251"/>
                  </a:lnTo>
                  <a:lnTo>
                    <a:pt x="586" y="1251"/>
                  </a:lnTo>
                  <a:lnTo>
                    <a:pt x="503" y="1529"/>
                  </a:lnTo>
                  <a:lnTo>
                    <a:pt x="765" y="1529"/>
                  </a:lnTo>
                  <a:lnTo>
                    <a:pt x="762" y="1524"/>
                  </a:lnTo>
                  <a:lnTo>
                    <a:pt x="757" y="1517"/>
                  </a:lnTo>
                  <a:lnTo>
                    <a:pt x="755" y="1509"/>
                  </a:lnTo>
                  <a:lnTo>
                    <a:pt x="753" y="1502"/>
                  </a:lnTo>
                  <a:lnTo>
                    <a:pt x="750" y="1493"/>
                  </a:lnTo>
                  <a:lnTo>
                    <a:pt x="749" y="1483"/>
                  </a:lnTo>
                  <a:lnTo>
                    <a:pt x="748" y="1473"/>
                  </a:lnTo>
                  <a:lnTo>
                    <a:pt x="748" y="1462"/>
                  </a:lnTo>
                  <a:close/>
                  <a:moveTo>
                    <a:pt x="1248" y="535"/>
                  </a:moveTo>
                  <a:lnTo>
                    <a:pt x="1174" y="535"/>
                  </a:lnTo>
                  <a:lnTo>
                    <a:pt x="1142" y="701"/>
                  </a:lnTo>
                  <a:lnTo>
                    <a:pt x="1593" y="701"/>
                  </a:lnTo>
                  <a:lnTo>
                    <a:pt x="1623" y="664"/>
                  </a:lnTo>
                  <a:lnTo>
                    <a:pt x="1651" y="632"/>
                  </a:lnTo>
                  <a:lnTo>
                    <a:pt x="1675" y="605"/>
                  </a:lnTo>
                  <a:lnTo>
                    <a:pt x="1696" y="584"/>
                  </a:lnTo>
                  <a:lnTo>
                    <a:pt x="1714" y="567"/>
                  </a:lnTo>
                  <a:lnTo>
                    <a:pt x="1730" y="557"/>
                  </a:lnTo>
                  <a:lnTo>
                    <a:pt x="1735" y="553"/>
                  </a:lnTo>
                  <a:lnTo>
                    <a:pt x="1741" y="550"/>
                  </a:lnTo>
                  <a:lnTo>
                    <a:pt x="1745" y="549"/>
                  </a:lnTo>
                  <a:lnTo>
                    <a:pt x="1750" y="550"/>
                  </a:lnTo>
                  <a:lnTo>
                    <a:pt x="1763" y="554"/>
                  </a:lnTo>
                  <a:lnTo>
                    <a:pt x="1776" y="559"/>
                  </a:lnTo>
                  <a:lnTo>
                    <a:pt x="1789" y="564"/>
                  </a:lnTo>
                  <a:lnTo>
                    <a:pt x="1802" y="570"/>
                  </a:lnTo>
                  <a:lnTo>
                    <a:pt x="1814" y="577"/>
                  </a:lnTo>
                  <a:lnTo>
                    <a:pt x="1826" y="584"/>
                  </a:lnTo>
                  <a:lnTo>
                    <a:pt x="1839" y="592"/>
                  </a:lnTo>
                  <a:lnTo>
                    <a:pt x="1851" y="601"/>
                  </a:lnTo>
                  <a:lnTo>
                    <a:pt x="1863" y="611"/>
                  </a:lnTo>
                  <a:lnTo>
                    <a:pt x="1874" y="619"/>
                  </a:lnTo>
                  <a:lnTo>
                    <a:pt x="1885" y="631"/>
                  </a:lnTo>
                  <a:lnTo>
                    <a:pt x="1897" y="642"/>
                  </a:lnTo>
                  <a:lnTo>
                    <a:pt x="1920" y="666"/>
                  </a:lnTo>
                  <a:lnTo>
                    <a:pt x="1941" y="693"/>
                  </a:lnTo>
                  <a:lnTo>
                    <a:pt x="1945" y="707"/>
                  </a:lnTo>
                  <a:lnTo>
                    <a:pt x="1947" y="720"/>
                  </a:lnTo>
                  <a:lnTo>
                    <a:pt x="1949" y="725"/>
                  </a:lnTo>
                  <a:lnTo>
                    <a:pt x="1947" y="731"/>
                  </a:lnTo>
                  <a:lnTo>
                    <a:pt x="1946" y="735"/>
                  </a:lnTo>
                  <a:lnTo>
                    <a:pt x="1944" y="740"/>
                  </a:lnTo>
                  <a:lnTo>
                    <a:pt x="1942" y="744"/>
                  </a:lnTo>
                  <a:lnTo>
                    <a:pt x="1939" y="748"/>
                  </a:lnTo>
                  <a:lnTo>
                    <a:pt x="1934" y="751"/>
                  </a:lnTo>
                  <a:lnTo>
                    <a:pt x="1930" y="754"/>
                  </a:lnTo>
                  <a:lnTo>
                    <a:pt x="1925" y="756"/>
                  </a:lnTo>
                  <a:lnTo>
                    <a:pt x="1919" y="759"/>
                  </a:lnTo>
                  <a:lnTo>
                    <a:pt x="1912" y="760"/>
                  </a:lnTo>
                  <a:lnTo>
                    <a:pt x="1905" y="761"/>
                  </a:lnTo>
                  <a:lnTo>
                    <a:pt x="1873" y="760"/>
                  </a:lnTo>
                  <a:lnTo>
                    <a:pt x="1840" y="759"/>
                  </a:lnTo>
                  <a:lnTo>
                    <a:pt x="1803" y="758"/>
                  </a:lnTo>
                  <a:lnTo>
                    <a:pt x="1763" y="758"/>
                  </a:lnTo>
                  <a:lnTo>
                    <a:pt x="1720" y="758"/>
                  </a:lnTo>
                  <a:lnTo>
                    <a:pt x="1674" y="759"/>
                  </a:lnTo>
                  <a:lnTo>
                    <a:pt x="1625" y="760"/>
                  </a:lnTo>
                  <a:lnTo>
                    <a:pt x="1574" y="761"/>
                  </a:lnTo>
                  <a:lnTo>
                    <a:pt x="1546" y="761"/>
                  </a:lnTo>
                  <a:lnTo>
                    <a:pt x="1521" y="761"/>
                  </a:lnTo>
                  <a:lnTo>
                    <a:pt x="1497" y="761"/>
                  </a:lnTo>
                  <a:lnTo>
                    <a:pt x="1474" y="761"/>
                  </a:lnTo>
                  <a:lnTo>
                    <a:pt x="1454" y="761"/>
                  </a:lnTo>
                  <a:lnTo>
                    <a:pt x="1434" y="761"/>
                  </a:lnTo>
                  <a:lnTo>
                    <a:pt x="1417" y="761"/>
                  </a:lnTo>
                  <a:lnTo>
                    <a:pt x="1401" y="761"/>
                  </a:lnTo>
                  <a:lnTo>
                    <a:pt x="461" y="761"/>
                  </a:lnTo>
                  <a:lnTo>
                    <a:pt x="417" y="761"/>
                  </a:lnTo>
                  <a:lnTo>
                    <a:pt x="376" y="762"/>
                  </a:lnTo>
                  <a:lnTo>
                    <a:pt x="338" y="764"/>
                  </a:lnTo>
                  <a:lnTo>
                    <a:pt x="302" y="766"/>
                  </a:lnTo>
                  <a:lnTo>
                    <a:pt x="269" y="770"/>
                  </a:lnTo>
                  <a:lnTo>
                    <a:pt x="239" y="774"/>
                  </a:lnTo>
                  <a:lnTo>
                    <a:pt x="211" y="779"/>
                  </a:lnTo>
                  <a:lnTo>
                    <a:pt x="186" y="783"/>
                  </a:lnTo>
                  <a:lnTo>
                    <a:pt x="180" y="785"/>
                  </a:lnTo>
                  <a:lnTo>
                    <a:pt x="175" y="785"/>
                  </a:lnTo>
                  <a:lnTo>
                    <a:pt x="170" y="784"/>
                  </a:lnTo>
                  <a:lnTo>
                    <a:pt x="166" y="782"/>
                  </a:lnTo>
                  <a:lnTo>
                    <a:pt x="162" y="779"/>
                  </a:lnTo>
                  <a:lnTo>
                    <a:pt x="158" y="773"/>
                  </a:lnTo>
                  <a:lnTo>
                    <a:pt x="156" y="768"/>
                  </a:lnTo>
                  <a:lnTo>
                    <a:pt x="152" y="761"/>
                  </a:lnTo>
                  <a:lnTo>
                    <a:pt x="150" y="755"/>
                  </a:lnTo>
                  <a:lnTo>
                    <a:pt x="146" y="748"/>
                  </a:lnTo>
                  <a:lnTo>
                    <a:pt x="142" y="738"/>
                  </a:lnTo>
                  <a:lnTo>
                    <a:pt x="138" y="723"/>
                  </a:lnTo>
                  <a:lnTo>
                    <a:pt x="135" y="716"/>
                  </a:lnTo>
                  <a:lnTo>
                    <a:pt x="132" y="710"/>
                  </a:lnTo>
                  <a:lnTo>
                    <a:pt x="130" y="705"/>
                  </a:lnTo>
                  <a:lnTo>
                    <a:pt x="127" y="701"/>
                  </a:lnTo>
                  <a:lnTo>
                    <a:pt x="125" y="695"/>
                  </a:lnTo>
                  <a:lnTo>
                    <a:pt x="124" y="691"/>
                  </a:lnTo>
                  <a:lnTo>
                    <a:pt x="125" y="689"/>
                  </a:lnTo>
                  <a:lnTo>
                    <a:pt x="126" y="685"/>
                  </a:lnTo>
                  <a:lnTo>
                    <a:pt x="129" y="684"/>
                  </a:lnTo>
                  <a:lnTo>
                    <a:pt x="132" y="684"/>
                  </a:lnTo>
                  <a:lnTo>
                    <a:pt x="138" y="684"/>
                  </a:lnTo>
                  <a:lnTo>
                    <a:pt x="145" y="685"/>
                  </a:lnTo>
                  <a:lnTo>
                    <a:pt x="181" y="690"/>
                  </a:lnTo>
                  <a:lnTo>
                    <a:pt x="222" y="692"/>
                  </a:lnTo>
                  <a:lnTo>
                    <a:pt x="266" y="695"/>
                  </a:lnTo>
                  <a:lnTo>
                    <a:pt x="314" y="697"/>
                  </a:lnTo>
                  <a:lnTo>
                    <a:pt x="365" y="699"/>
                  </a:lnTo>
                  <a:lnTo>
                    <a:pt x="420" y="700"/>
                  </a:lnTo>
                  <a:lnTo>
                    <a:pt x="478" y="701"/>
                  </a:lnTo>
                  <a:lnTo>
                    <a:pt x="540" y="701"/>
                  </a:lnTo>
                  <a:lnTo>
                    <a:pt x="848" y="701"/>
                  </a:lnTo>
                  <a:lnTo>
                    <a:pt x="880" y="535"/>
                  </a:lnTo>
                  <a:lnTo>
                    <a:pt x="489" y="535"/>
                  </a:lnTo>
                  <a:lnTo>
                    <a:pt x="459" y="536"/>
                  </a:lnTo>
                  <a:lnTo>
                    <a:pt x="428" y="538"/>
                  </a:lnTo>
                  <a:lnTo>
                    <a:pt x="397" y="544"/>
                  </a:lnTo>
                  <a:lnTo>
                    <a:pt x="366" y="550"/>
                  </a:lnTo>
                  <a:lnTo>
                    <a:pt x="361" y="553"/>
                  </a:lnTo>
                  <a:lnTo>
                    <a:pt x="357" y="555"/>
                  </a:lnTo>
                  <a:lnTo>
                    <a:pt x="352" y="556"/>
                  </a:lnTo>
                  <a:lnTo>
                    <a:pt x="348" y="556"/>
                  </a:lnTo>
                  <a:lnTo>
                    <a:pt x="344" y="554"/>
                  </a:lnTo>
                  <a:lnTo>
                    <a:pt x="339" y="552"/>
                  </a:lnTo>
                  <a:lnTo>
                    <a:pt x="335" y="547"/>
                  </a:lnTo>
                  <a:lnTo>
                    <a:pt x="330" y="543"/>
                  </a:lnTo>
                  <a:lnTo>
                    <a:pt x="327" y="538"/>
                  </a:lnTo>
                  <a:lnTo>
                    <a:pt x="325" y="531"/>
                  </a:lnTo>
                  <a:lnTo>
                    <a:pt x="322" y="523"/>
                  </a:lnTo>
                  <a:lnTo>
                    <a:pt x="320" y="513"/>
                  </a:lnTo>
                  <a:lnTo>
                    <a:pt x="310" y="499"/>
                  </a:lnTo>
                  <a:lnTo>
                    <a:pt x="302" y="489"/>
                  </a:lnTo>
                  <a:lnTo>
                    <a:pt x="300" y="482"/>
                  </a:lnTo>
                  <a:lnTo>
                    <a:pt x="299" y="477"/>
                  </a:lnTo>
                  <a:lnTo>
                    <a:pt x="299" y="471"/>
                  </a:lnTo>
                  <a:lnTo>
                    <a:pt x="299" y="467"/>
                  </a:lnTo>
                  <a:lnTo>
                    <a:pt x="304" y="465"/>
                  </a:lnTo>
                  <a:lnTo>
                    <a:pt x="309" y="464"/>
                  </a:lnTo>
                  <a:lnTo>
                    <a:pt x="316" y="465"/>
                  </a:lnTo>
                  <a:lnTo>
                    <a:pt x="322" y="467"/>
                  </a:lnTo>
                  <a:lnTo>
                    <a:pt x="349" y="470"/>
                  </a:lnTo>
                  <a:lnTo>
                    <a:pt x="377" y="474"/>
                  </a:lnTo>
                  <a:lnTo>
                    <a:pt x="404" y="476"/>
                  </a:lnTo>
                  <a:lnTo>
                    <a:pt x="430" y="478"/>
                  </a:lnTo>
                  <a:lnTo>
                    <a:pt x="457" y="480"/>
                  </a:lnTo>
                  <a:lnTo>
                    <a:pt x="484" y="481"/>
                  </a:lnTo>
                  <a:lnTo>
                    <a:pt x="510" y="482"/>
                  </a:lnTo>
                  <a:lnTo>
                    <a:pt x="537" y="482"/>
                  </a:lnTo>
                  <a:lnTo>
                    <a:pt x="890" y="482"/>
                  </a:lnTo>
                  <a:lnTo>
                    <a:pt x="924" y="309"/>
                  </a:lnTo>
                  <a:lnTo>
                    <a:pt x="608" y="309"/>
                  </a:lnTo>
                  <a:lnTo>
                    <a:pt x="564" y="310"/>
                  </a:lnTo>
                  <a:lnTo>
                    <a:pt x="523" y="310"/>
                  </a:lnTo>
                  <a:lnTo>
                    <a:pt x="485" y="312"/>
                  </a:lnTo>
                  <a:lnTo>
                    <a:pt x="449" y="314"/>
                  </a:lnTo>
                  <a:lnTo>
                    <a:pt x="416" y="318"/>
                  </a:lnTo>
                  <a:lnTo>
                    <a:pt x="386" y="322"/>
                  </a:lnTo>
                  <a:lnTo>
                    <a:pt x="358" y="327"/>
                  </a:lnTo>
                  <a:lnTo>
                    <a:pt x="332" y="331"/>
                  </a:lnTo>
                  <a:lnTo>
                    <a:pt x="327" y="333"/>
                  </a:lnTo>
                  <a:lnTo>
                    <a:pt x="321" y="333"/>
                  </a:lnTo>
                  <a:lnTo>
                    <a:pt x="317" y="332"/>
                  </a:lnTo>
                  <a:lnTo>
                    <a:pt x="312" y="330"/>
                  </a:lnTo>
                  <a:lnTo>
                    <a:pt x="308" y="327"/>
                  </a:lnTo>
                  <a:lnTo>
                    <a:pt x="305" y="322"/>
                  </a:lnTo>
                  <a:lnTo>
                    <a:pt x="302" y="315"/>
                  </a:lnTo>
                  <a:lnTo>
                    <a:pt x="299" y="309"/>
                  </a:lnTo>
                  <a:lnTo>
                    <a:pt x="295" y="303"/>
                  </a:lnTo>
                  <a:lnTo>
                    <a:pt x="291" y="296"/>
                  </a:lnTo>
                  <a:lnTo>
                    <a:pt x="288" y="289"/>
                  </a:lnTo>
                  <a:lnTo>
                    <a:pt x="285" y="281"/>
                  </a:lnTo>
                  <a:lnTo>
                    <a:pt x="279" y="262"/>
                  </a:lnTo>
                  <a:lnTo>
                    <a:pt x="275" y="241"/>
                  </a:lnTo>
                  <a:lnTo>
                    <a:pt x="271" y="236"/>
                  </a:lnTo>
                  <a:lnTo>
                    <a:pt x="269" y="232"/>
                  </a:lnTo>
                  <a:lnTo>
                    <a:pt x="269" y="228"/>
                  </a:lnTo>
                  <a:lnTo>
                    <a:pt x="270" y="226"/>
                  </a:lnTo>
                  <a:lnTo>
                    <a:pt x="274" y="225"/>
                  </a:lnTo>
                  <a:lnTo>
                    <a:pt x="278" y="224"/>
                  </a:lnTo>
                  <a:lnTo>
                    <a:pt x="285" y="225"/>
                  </a:lnTo>
                  <a:lnTo>
                    <a:pt x="292" y="226"/>
                  </a:lnTo>
                  <a:lnTo>
                    <a:pt x="346" y="231"/>
                  </a:lnTo>
                  <a:lnTo>
                    <a:pt x="398" y="236"/>
                  </a:lnTo>
                  <a:lnTo>
                    <a:pt x="448" y="240"/>
                  </a:lnTo>
                  <a:lnTo>
                    <a:pt x="498" y="243"/>
                  </a:lnTo>
                  <a:lnTo>
                    <a:pt x="547" y="245"/>
                  </a:lnTo>
                  <a:lnTo>
                    <a:pt x="595" y="247"/>
                  </a:lnTo>
                  <a:lnTo>
                    <a:pt x="641" y="249"/>
                  </a:lnTo>
                  <a:lnTo>
                    <a:pt x="687" y="249"/>
                  </a:lnTo>
                  <a:lnTo>
                    <a:pt x="935" y="249"/>
                  </a:lnTo>
                  <a:lnTo>
                    <a:pt x="939" y="224"/>
                  </a:lnTo>
                  <a:lnTo>
                    <a:pt x="943" y="201"/>
                  </a:lnTo>
                  <a:lnTo>
                    <a:pt x="946" y="177"/>
                  </a:lnTo>
                  <a:lnTo>
                    <a:pt x="949" y="154"/>
                  </a:lnTo>
                  <a:lnTo>
                    <a:pt x="952" y="132"/>
                  </a:lnTo>
                  <a:lnTo>
                    <a:pt x="953" y="110"/>
                  </a:lnTo>
                  <a:lnTo>
                    <a:pt x="954" y="89"/>
                  </a:lnTo>
                  <a:lnTo>
                    <a:pt x="955" y="68"/>
                  </a:lnTo>
                  <a:lnTo>
                    <a:pt x="955" y="56"/>
                  </a:lnTo>
                  <a:lnTo>
                    <a:pt x="957" y="45"/>
                  </a:lnTo>
                  <a:lnTo>
                    <a:pt x="958" y="35"/>
                  </a:lnTo>
                  <a:lnTo>
                    <a:pt x="960" y="27"/>
                  </a:lnTo>
                  <a:lnTo>
                    <a:pt x="963" y="19"/>
                  </a:lnTo>
                  <a:lnTo>
                    <a:pt x="966" y="15"/>
                  </a:lnTo>
                  <a:lnTo>
                    <a:pt x="969" y="10"/>
                  </a:lnTo>
                  <a:lnTo>
                    <a:pt x="974" y="7"/>
                  </a:lnTo>
                  <a:lnTo>
                    <a:pt x="977" y="5"/>
                  </a:lnTo>
                  <a:lnTo>
                    <a:pt x="982" y="1"/>
                  </a:lnTo>
                  <a:lnTo>
                    <a:pt x="987" y="0"/>
                  </a:lnTo>
                  <a:lnTo>
                    <a:pt x="994" y="0"/>
                  </a:lnTo>
                  <a:lnTo>
                    <a:pt x="1002" y="0"/>
                  </a:lnTo>
                  <a:lnTo>
                    <a:pt x="1012" y="1"/>
                  </a:lnTo>
                  <a:lnTo>
                    <a:pt x="1022" y="5"/>
                  </a:lnTo>
                  <a:lnTo>
                    <a:pt x="1034" y="7"/>
                  </a:lnTo>
                  <a:lnTo>
                    <a:pt x="1068" y="11"/>
                  </a:lnTo>
                  <a:lnTo>
                    <a:pt x="1103" y="16"/>
                  </a:lnTo>
                  <a:lnTo>
                    <a:pt x="1136" y="21"/>
                  </a:lnTo>
                  <a:lnTo>
                    <a:pt x="1169" y="27"/>
                  </a:lnTo>
                  <a:lnTo>
                    <a:pt x="1202" y="32"/>
                  </a:lnTo>
                  <a:lnTo>
                    <a:pt x="1234" y="39"/>
                  </a:lnTo>
                  <a:lnTo>
                    <a:pt x="1265" y="46"/>
                  </a:lnTo>
                  <a:lnTo>
                    <a:pt x="1296" y="52"/>
                  </a:lnTo>
                  <a:lnTo>
                    <a:pt x="1302" y="57"/>
                  </a:lnTo>
                  <a:lnTo>
                    <a:pt x="1307" y="63"/>
                  </a:lnTo>
                  <a:lnTo>
                    <a:pt x="1312" y="67"/>
                  </a:lnTo>
                  <a:lnTo>
                    <a:pt x="1315" y="73"/>
                  </a:lnTo>
                  <a:lnTo>
                    <a:pt x="1317" y="77"/>
                  </a:lnTo>
                  <a:lnTo>
                    <a:pt x="1320" y="81"/>
                  </a:lnTo>
                  <a:lnTo>
                    <a:pt x="1321" y="87"/>
                  </a:lnTo>
                  <a:lnTo>
                    <a:pt x="1321" y="93"/>
                  </a:lnTo>
                  <a:lnTo>
                    <a:pt x="1320" y="97"/>
                  </a:lnTo>
                  <a:lnTo>
                    <a:pt x="1317" y="103"/>
                  </a:lnTo>
                  <a:lnTo>
                    <a:pt x="1315" y="108"/>
                  </a:lnTo>
                  <a:lnTo>
                    <a:pt x="1311" y="114"/>
                  </a:lnTo>
                  <a:lnTo>
                    <a:pt x="1306" y="119"/>
                  </a:lnTo>
                  <a:lnTo>
                    <a:pt x="1301" y="125"/>
                  </a:lnTo>
                  <a:lnTo>
                    <a:pt x="1295" y="130"/>
                  </a:lnTo>
                  <a:lnTo>
                    <a:pt x="1287" y="136"/>
                  </a:lnTo>
                  <a:lnTo>
                    <a:pt x="1277" y="142"/>
                  </a:lnTo>
                  <a:lnTo>
                    <a:pt x="1268" y="149"/>
                  </a:lnTo>
                  <a:lnTo>
                    <a:pt x="1261" y="158"/>
                  </a:lnTo>
                  <a:lnTo>
                    <a:pt x="1253" y="167"/>
                  </a:lnTo>
                  <a:lnTo>
                    <a:pt x="1247" y="178"/>
                  </a:lnTo>
                  <a:lnTo>
                    <a:pt x="1242" y="191"/>
                  </a:lnTo>
                  <a:lnTo>
                    <a:pt x="1237" y="204"/>
                  </a:lnTo>
                  <a:lnTo>
                    <a:pt x="1234" y="218"/>
                  </a:lnTo>
                  <a:lnTo>
                    <a:pt x="1228" y="249"/>
                  </a:lnTo>
                  <a:lnTo>
                    <a:pt x="1544" y="249"/>
                  </a:lnTo>
                  <a:lnTo>
                    <a:pt x="1578" y="213"/>
                  </a:lnTo>
                  <a:lnTo>
                    <a:pt x="1608" y="182"/>
                  </a:lnTo>
                  <a:lnTo>
                    <a:pt x="1637" y="156"/>
                  </a:lnTo>
                  <a:lnTo>
                    <a:pt x="1662" y="134"/>
                  </a:lnTo>
                  <a:lnTo>
                    <a:pt x="1684" y="116"/>
                  </a:lnTo>
                  <a:lnTo>
                    <a:pt x="1703" y="103"/>
                  </a:lnTo>
                  <a:lnTo>
                    <a:pt x="1712" y="98"/>
                  </a:lnTo>
                  <a:lnTo>
                    <a:pt x="1720" y="95"/>
                  </a:lnTo>
                  <a:lnTo>
                    <a:pt x="1726" y="91"/>
                  </a:lnTo>
                  <a:lnTo>
                    <a:pt x="1732" y="90"/>
                  </a:lnTo>
                  <a:lnTo>
                    <a:pt x="1742" y="94"/>
                  </a:lnTo>
                  <a:lnTo>
                    <a:pt x="1752" y="98"/>
                  </a:lnTo>
                  <a:lnTo>
                    <a:pt x="1763" y="103"/>
                  </a:lnTo>
                  <a:lnTo>
                    <a:pt x="1773" y="108"/>
                  </a:lnTo>
                  <a:lnTo>
                    <a:pt x="1794" y="122"/>
                  </a:lnTo>
                  <a:lnTo>
                    <a:pt x="1816" y="139"/>
                  </a:lnTo>
                  <a:lnTo>
                    <a:pt x="1840" y="159"/>
                  </a:lnTo>
                  <a:lnTo>
                    <a:pt x="1864" y="184"/>
                  </a:lnTo>
                  <a:lnTo>
                    <a:pt x="1889" y="211"/>
                  </a:lnTo>
                  <a:lnTo>
                    <a:pt x="1914" y="241"/>
                  </a:lnTo>
                  <a:lnTo>
                    <a:pt x="1916" y="249"/>
                  </a:lnTo>
                  <a:lnTo>
                    <a:pt x="1919" y="255"/>
                  </a:lnTo>
                  <a:lnTo>
                    <a:pt x="1921" y="262"/>
                  </a:lnTo>
                  <a:lnTo>
                    <a:pt x="1922" y="269"/>
                  </a:lnTo>
                  <a:lnTo>
                    <a:pt x="1922" y="274"/>
                  </a:lnTo>
                  <a:lnTo>
                    <a:pt x="1921" y="280"/>
                  </a:lnTo>
                  <a:lnTo>
                    <a:pt x="1920" y="285"/>
                  </a:lnTo>
                  <a:lnTo>
                    <a:pt x="1917" y="290"/>
                  </a:lnTo>
                  <a:lnTo>
                    <a:pt x="1915" y="294"/>
                  </a:lnTo>
                  <a:lnTo>
                    <a:pt x="1912" y="299"/>
                  </a:lnTo>
                  <a:lnTo>
                    <a:pt x="1907" y="302"/>
                  </a:lnTo>
                  <a:lnTo>
                    <a:pt x="1903" y="306"/>
                  </a:lnTo>
                  <a:lnTo>
                    <a:pt x="1897" y="309"/>
                  </a:lnTo>
                  <a:lnTo>
                    <a:pt x="1892" y="312"/>
                  </a:lnTo>
                  <a:lnTo>
                    <a:pt x="1884" y="314"/>
                  </a:lnTo>
                  <a:lnTo>
                    <a:pt x="1877" y="316"/>
                  </a:lnTo>
                  <a:lnTo>
                    <a:pt x="1827" y="314"/>
                  </a:lnTo>
                  <a:lnTo>
                    <a:pt x="1774" y="313"/>
                  </a:lnTo>
                  <a:lnTo>
                    <a:pt x="1715" y="312"/>
                  </a:lnTo>
                  <a:lnTo>
                    <a:pt x="1653" y="311"/>
                  </a:lnTo>
                  <a:lnTo>
                    <a:pt x="1584" y="310"/>
                  </a:lnTo>
                  <a:lnTo>
                    <a:pt x="1512" y="310"/>
                  </a:lnTo>
                  <a:lnTo>
                    <a:pt x="1434" y="309"/>
                  </a:lnTo>
                  <a:lnTo>
                    <a:pt x="1352" y="309"/>
                  </a:lnTo>
                  <a:lnTo>
                    <a:pt x="1217" y="309"/>
                  </a:lnTo>
                  <a:lnTo>
                    <a:pt x="1184" y="482"/>
                  </a:lnTo>
                  <a:lnTo>
                    <a:pt x="1372" y="482"/>
                  </a:lnTo>
                  <a:lnTo>
                    <a:pt x="1376" y="478"/>
                  </a:lnTo>
                  <a:lnTo>
                    <a:pt x="1378" y="475"/>
                  </a:lnTo>
                  <a:lnTo>
                    <a:pt x="1381" y="471"/>
                  </a:lnTo>
                  <a:lnTo>
                    <a:pt x="1382" y="467"/>
                  </a:lnTo>
                  <a:lnTo>
                    <a:pt x="1413" y="436"/>
                  </a:lnTo>
                  <a:lnTo>
                    <a:pt x="1441" y="408"/>
                  </a:lnTo>
                  <a:lnTo>
                    <a:pt x="1465" y="386"/>
                  </a:lnTo>
                  <a:lnTo>
                    <a:pt x="1485" y="368"/>
                  </a:lnTo>
                  <a:lnTo>
                    <a:pt x="1503" y="353"/>
                  </a:lnTo>
                  <a:lnTo>
                    <a:pt x="1517" y="344"/>
                  </a:lnTo>
                  <a:lnTo>
                    <a:pt x="1523" y="341"/>
                  </a:lnTo>
                  <a:lnTo>
                    <a:pt x="1527" y="340"/>
                  </a:lnTo>
                  <a:lnTo>
                    <a:pt x="1531" y="339"/>
                  </a:lnTo>
                  <a:lnTo>
                    <a:pt x="1534" y="339"/>
                  </a:lnTo>
                  <a:lnTo>
                    <a:pt x="1544" y="341"/>
                  </a:lnTo>
                  <a:lnTo>
                    <a:pt x="1554" y="344"/>
                  </a:lnTo>
                  <a:lnTo>
                    <a:pt x="1565" y="349"/>
                  </a:lnTo>
                  <a:lnTo>
                    <a:pt x="1575" y="353"/>
                  </a:lnTo>
                  <a:lnTo>
                    <a:pt x="1586" y="360"/>
                  </a:lnTo>
                  <a:lnTo>
                    <a:pt x="1596" y="367"/>
                  </a:lnTo>
                  <a:lnTo>
                    <a:pt x="1607" y="373"/>
                  </a:lnTo>
                  <a:lnTo>
                    <a:pt x="1618" y="382"/>
                  </a:lnTo>
                  <a:lnTo>
                    <a:pt x="1641" y="402"/>
                  </a:lnTo>
                  <a:lnTo>
                    <a:pt x="1663" y="426"/>
                  </a:lnTo>
                  <a:lnTo>
                    <a:pt x="1686" y="452"/>
                  </a:lnTo>
                  <a:lnTo>
                    <a:pt x="1710" y="482"/>
                  </a:lnTo>
                  <a:lnTo>
                    <a:pt x="1714" y="495"/>
                  </a:lnTo>
                  <a:lnTo>
                    <a:pt x="1715" y="506"/>
                  </a:lnTo>
                  <a:lnTo>
                    <a:pt x="1714" y="510"/>
                  </a:lnTo>
                  <a:lnTo>
                    <a:pt x="1713" y="515"/>
                  </a:lnTo>
                  <a:lnTo>
                    <a:pt x="1712" y="519"/>
                  </a:lnTo>
                  <a:lnTo>
                    <a:pt x="1710" y="524"/>
                  </a:lnTo>
                  <a:lnTo>
                    <a:pt x="1706" y="527"/>
                  </a:lnTo>
                  <a:lnTo>
                    <a:pt x="1703" y="530"/>
                  </a:lnTo>
                  <a:lnTo>
                    <a:pt x="1699" y="534"/>
                  </a:lnTo>
                  <a:lnTo>
                    <a:pt x="1694" y="536"/>
                  </a:lnTo>
                  <a:lnTo>
                    <a:pt x="1683" y="540"/>
                  </a:lnTo>
                  <a:lnTo>
                    <a:pt x="1669" y="543"/>
                  </a:lnTo>
                  <a:lnTo>
                    <a:pt x="1639" y="540"/>
                  </a:lnTo>
                  <a:lnTo>
                    <a:pt x="1603" y="539"/>
                  </a:lnTo>
                  <a:lnTo>
                    <a:pt x="1561" y="538"/>
                  </a:lnTo>
                  <a:lnTo>
                    <a:pt x="1512" y="537"/>
                  </a:lnTo>
                  <a:lnTo>
                    <a:pt x="1456" y="536"/>
                  </a:lnTo>
                  <a:lnTo>
                    <a:pt x="1394" y="536"/>
                  </a:lnTo>
                  <a:lnTo>
                    <a:pt x="1325" y="535"/>
                  </a:lnTo>
                  <a:lnTo>
                    <a:pt x="1248" y="535"/>
                  </a:lnTo>
                  <a:close/>
                  <a:moveTo>
                    <a:pt x="267" y="1424"/>
                  </a:moveTo>
                  <a:lnTo>
                    <a:pt x="315" y="1251"/>
                  </a:lnTo>
                  <a:lnTo>
                    <a:pt x="297" y="1251"/>
                  </a:lnTo>
                  <a:lnTo>
                    <a:pt x="274" y="1252"/>
                  </a:lnTo>
                  <a:lnTo>
                    <a:pt x="244" y="1254"/>
                  </a:lnTo>
                  <a:lnTo>
                    <a:pt x="208" y="1258"/>
                  </a:lnTo>
                  <a:lnTo>
                    <a:pt x="157" y="1262"/>
                  </a:lnTo>
                  <a:lnTo>
                    <a:pt x="115" y="1266"/>
                  </a:lnTo>
                  <a:lnTo>
                    <a:pt x="84" y="1270"/>
                  </a:lnTo>
                  <a:lnTo>
                    <a:pt x="62" y="1273"/>
                  </a:lnTo>
                  <a:lnTo>
                    <a:pt x="55" y="1273"/>
                  </a:lnTo>
                  <a:lnTo>
                    <a:pt x="48" y="1273"/>
                  </a:lnTo>
                  <a:lnTo>
                    <a:pt x="46" y="1274"/>
                  </a:lnTo>
                  <a:lnTo>
                    <a:pt x="43" y="1276"/>
                  </a:lnTo>
                  <a:lnTo>
                    <a:pt x="40" y="1274"/>
                  </a:lnTo>
                  <a:lnTo>
                    <a:pt x="38" y="1273"/>
                  </a:lnTo>
                  <a:lnTo>
                    <a:pt x="33" y="1268"/>
                  </a:lnTo>
                  <a:lnTo>
                    <a:pt x="28" y="1258"/>
                  </a:lnTo>
                  <a:lnTo>
                    <a:pt x="26" y="1250"/>
                  </a:lnTo>
                  <a:lnTo>
                    <a:pt x="23" y="1241"/>
                  </a:lnTo>
                  <a:lnTo>
                    <a:pt x="21" y="1231"/>
                  </a:lnTo>
                  <a:lnTo>
                    <a:pt x="20" y="1221"/>
                  </a:lnTo>
                  <a:lnTo>
                    <a:pt x="10" y="1202"/>
                  </a:lnTo>
                  <a:lnTo>
                    <a:pt x="3" y="1191"/>
                  </a:lnTo>
                  <a:lnTo>
                    <a:pt x="1" y="1185"/>
                  </a:lnTo>
                  <a:lnTo>
                    <a:pt x="0" y="1181"/>
                  </a:lnTo>
                  <a:lnTo>
                    <a:pt x="1" y="1178"/>
                  </a:lnTo>
                  <a:lnTo>
                    <a:pt x="2" y="1175"/>
                  </a:lnTo>
                  <a:lnTo>
                    <a:pt x="6" y="1174"/>
                  </a:lnTo>
                  <a:lnTo>
                    <a:pt x="9" y="1173"/>
                  </a:lnTo>
                  <a:lnTo>
                    <a:pt x="15" y="1174"/>
                  </a:lnTo>
                  <a:lnTo>
                    <a:pt x="21" y="1175"/>
                  </a:lnTo>
                  <a:lnTo>
                    <a:pt x="32" y="1178"/>
                  </a:lnTo>
                  <a:lnTo>
                    <a:pt x="47" y="1179"/>
                  </a:lnTo>
                  <a:lnTo>
                    <a:pt x="65" y="1181"/>
                  </a:lnTo>
                  <a:lnTo>
                    <a:pt x="87" y="1183"/>
                  </a:lnTo>
                  <a:lnTo>
                    <a:pt x="114" y="1185"/>
                  </a:lnTo>
                  <a:lnTo>
                    <a:pt x="144" y="1186"/>
                  </a:lnTo>
                  <a:lnTo>
                    <a:pt x="177" y="1189"/>
                  </a:lnTo>
                  <a:lnTo>
                    <a:pt x="214" y="1191"/>
                  </a:lnTo>
                  <a:lnTo>
                    <a:pt x="251" y="1194"/>
                  </a:lnTo>
                  <a:lnTo>
                    <a:pt x="284" y="1196"/>
                  </a:lnTo>
                  <a:lnTo>
                    <a:pt x="311" y="1198"/>
                  </a:lnTo>
                  <a:lnTo>
                    <a:pt x="332" y="1198"/>
                  </a:lnTo>
                  <a:lnTo>
                    <a:pt x="383" y="1055"/>
                  </a:lnTo>
                  <a:lnTo>
                    <a:pt x="388" y="1036"/>
                  </a:lnTo>
                  <a:lnTo>
                    <a:pt x="394" y="1016"/>
                  </a:lnTo>
                  <a:lnTo>
                    <a:pt x="399" y="993"/>
                  </a:lnTo>
                  <a:lnTo>
                    <a:pt x="405" y="966"/>
                  </a:lnTo>
                  <a:lnTo>
                    <a:pt x="411" y="938"/>
                  </a:lnTo>
                  <a:lnTo>
                    <a:pt x="418" y="907"/>
                  </a:lnTo>
                  <a:lnTo>
                    <a:pt x="425" y="872"/>
                  </a:lnTo>
                  <a:lnTo>
                    <a:pt x="431" y="837"/>
                  </a:lnTo>
                  <a:lnTo>
                    <a:pt x="434" y="826"/>
                  </a:lnTo>
                  <a:lnTo>
                    <a:pt x="437" y="815"/>
                  </a:lnTo>
                  <a:lnTo>
                    <a:pt x="439" y="807"/>
                  </a:lnTo>
                  <a:lnTo>
                    <a:pt x="444" y="799"/>
                  </a:lnTo>
                  <a:lnTo>
                    <a:pt x="447" y="792"/>
                  </a:lnTo>
                  <a:lnTo>
                    <a:pt x="451" y="785"/>
                  </a:lnTo>
                  <a:lnTo>
                    <a:pt x="456" y="780"/>
                  </a:lnTo>
                  <a:lnTo>
                    <a:pt x="460" y="777"/>
                  </a:lnTo>
                  <a:lnTo>
                    <a:pt x="466" y="773"/>
                  </a:lnTo>
                  <a:lnTo>
                    <a:pt x="470" y="771"/>
                  </a:lnTo>
                  <a:lnTo>
                    <a:pt x="477" y="769"/>
                  </a:lnTo>
                  <a:lnTo>
                    <a:pt x="483" y="769"/>
                  </a:lnTo>
                  <a:lnTo>
                    <a:pt x="489" y="769"/>
                  </a:lnTo>
                  <a:lnTo>
                    <a:pt x="496" y="770"/>
                  </a:lnTo>
                  <a:lnTo>
                    <a:pt x="504" y="773"/>
                  </a:lnTo>
                  <a:lnTo>
                    <a:pt x="511" y="775"/>
                  </a:lnTo>
                  <a:lnTo>
                    <a:pt x="538" y="782"/>
                  </a:lnTo>
                  <a:lnTo>
                    <a:pt x="565" y="789"/>
                  </a:lnTo>
                  <a:lnTo>
                    <a:pt x="593" y="798"/>
                  </a:lnTo>
                  <a:lnTo>
                    <a:pt x="620" y="807"/>
                  </a:lnTo>
                  <a:lnTo>
                    <a:pt x="647" y="815"/>
                  </a:lnTo>
                  <a:lnTo>
                    <a:pt x="675" y="827"/>
                  </a:lnTo>
                  <a:lnTo>
                    <a:pt x="703" y="839"/>
                  </a:lnTo>
                  <a:lnTo>
                    <a:pt x="729" y="851"/>
                  </a:lnTo>
                  <a:lnTo>
                    <a:pt x="736" y="856"/>
                  </a:lnTo>
                  <a:lnTo>
                    <a:pt x="742" y="859"/>
                  </a:lnTo>
                  <a:lnTo>
                    <a:pt x="747" y="863"/>
                  </a:lnTo>
                  <a:lnTo>
                    <a:pt x="750" y="868"/>
                  </a:lnTo>
                  <a:lnTo>
                    <a:pt x="754" y="873"/>
                  </a:lnTo>
                  <a:lnTo>
                    <a:pt x="757" y="878"/>
                  </a:lnTo>
                  <a:lnTo>
                    <a:pt x="759" y="883"/>
                  </a:lnTo>
                  <a:lnTo>
                    <a:pt x="760" y="889"/>
                  </a:lnTo>
                  <a:lnTo>
                    <a:pt x="1248" y="889"/>
                  </a:lnTo>
                  <a:lnTo>
                    <a:pt x="1274" y="862"/>
                  </a:lnTo>
                  <a:lnTo>
                    <a:pt x="1296" y="840"/>
                  </a:lnTo>
                  <a:lnTo>
                    <a:pt x="1316" y="820"/>
                  </a:lnTo>
                  <a:lnTo>
                    <a:pt x="1335" y="804"/>
                  </a:lnTo>
                  <a:lnTo>
                    <a:pt x="1351" y="792"/>
                  </a:lnTo>
                  <a:lnTo>
                    <a:pt x="1364" y="783"/>
                  </a:lnTo>
                  <a:lnTo>
                    <a:pt x="1370" y="780"/>
                  </a:lnTo>
                  <a:lnTo>
                    <a:pt x="1374" y="778"/>
                  </a:lnTo>
                  <a:lnTo>
                    <a:pt x="1380" y="777"/>
                  </a:lnTo>
                  <a:lnTo>
                    <a:pt x="1383" y="775"/>
                  </a:lnTo>
                  <a:lnTo>
                    <a:pt x="1393" y="778"/>
                  </a:lnTo>
                  <a:lnTo>
                    <a:pt x="1403" y="780"/>
                  </a:lnTo>
                  <a:lnTo>
                    <a:pt x="1413" y="783"/>
                  </a:lnTo>
                  <a:lnTo>
                    <a:pt x="1425" y="788"/>
                  </a:lnTo>
                  <a:lnTo>
                    <a:pt x="1436" y="793"/>
                  </a:lnTo>
                  <a:lnTo>
                    <a:pt x="1448" y="800"/>
                  </a:lnTo>
                  <a:lnTo>
                    <a:pt x="1462" y="807"/>
                  </a:lnTo>
                  <a:lnTo>
                    <a:pt x="1475" y="815"/>
                  </a:lnTo>
                  <a:lnTo>
                    <a:pt x="1504" y="836"/>
                  </a:lnTo>
                  <a:lnTo>
                    <a:pt x="1535" y="859"/>
                  </a:lnTo>
                  <a:lnTo>
                    <a:pt x="1568" y="887"/>
                  </a:lnTo>
                  <a:lnTo>
                    <a:pt x="1604" y="919"/>
                  </a:lnTo>
                  <a:lnTo>
                    <a:pt x="1607" y="925"/>
                  </a:lnTo>
                  <a:lnTo>
                    <a:pt x="1611" y="930"/>
                  </a:lnTo>
                  <a:lnTo>
                    <a:pt x="1614" y="936"/>
                  </a:lnTo>
                  <a:lnTo>
                    <a:pt x="1615" y="942"/>
                  </a:lnTo>
                  <a:lnTo>
                    <a:pt x="1616" y="948"/>
                  </a:lnTo>
                  <a:lnTo>
                    <a:pt x="1616" y="954"/>
                  </a:lnTo>
                  <a:lnTo>
                    <a:pt x="1615" y="960"/>
                  </a:lnTo>
                  <a:lnTo>
                    <a:pt x="1614" y="966"/>
                  </a:lnTo>
                  <a:lnTo>
                    <a:pt x="1611" y="973"/>
                  </a:lnTo>
                  <a:lnTo>
                    <a:pt x="1607" y="978"/>
                  </a:lnTo>
                  <a:lnTo>
                    <a:pt x="1604" y="985"/>
                  </a:lnTo>
                  <a:lnTo>
                    <a:pt x="1598" y="991"/>
                  </a:lnTo>
                  <a:lnTo>
                    <a:pt x="1586" y="1004"/>
                  </a:lnTo>
                  <a:lnTo>
                    <a:pt x="1571" y="1017"/>
                  </a:lnTo>
                  <a:lnTo>
                    <a:pt x="1557" y="1029"/>
                  </a:lnTo>
                  <a:lnTo>
                    <a:pt x="1546" y="1042"/>
                  </a:lnTo>
                  <a:lnTo>
                    <a:pt x="1537" y="1055"/>
                  </a:lnTo>
                  <a:lnTo>
                    <a:pt x="1530" y="1069"/>
                  </a:lnTo>
                  <a:lnTo>
                    <a:pt x="1524" y="1082"/>
                  </a:lnTo>
                  <a:lnTo>
                    <a:pt x="1520" y="1096"/>
                  </a:lnTo>
                  <a:lnTo>
                    <a:pt x="1515" y="1112"/>
                  </a:lnTo>
                  <a:lnTo>
                    <a:pt x="1511" y="1131"/>
                  </a:lnTo>
                  <a:lnTo>
                    <a:pt x="1504" y="1151"/>
                  </a:lnTo>
                  <a:lnTo>
                    <a:pt x="1497" y="1170"/>
                  </a:lnTo>
                  <a:lnTo>
                    <a:pt x="1493" y="1185"/>
                  </a:lnTo>
                  <a:lnTo>
                    <a:pt x="1491" y="1198"/>
                  </a:lnTo>
                  <a:lnTo>
                    <a:pt x="1528" y="1198"/>
                  </a:lnTo>
                  <a:lnTo>
                    <a:pt x="1555" y="1161"/>
                  </a:lnTo>
                  <a:lnTo>
                    <a:pt x="1580" y="1128"/>
                  </a:lnTo>
                  <a:lnTo>
                    <a:pt x="1602" y="1102"/>
                  </a:lnTo>
                  <a:lnTo>
                    <a:pt x="1622" y="1079"/>
                  </a:lnTo>
                  <a:lnTo>
                    <a:pt x="1640" y="1062"/>
                  </a:lnTo>
                  <a:lnTo>
                    <a:pt x="1655" y="1049"/>
                  </a:lnTo>
                  <a:lnTo>
                    <a:pt x="1662" y="1045"/>
                  </a:lnTo>
                  <a:lnTo>
                    <a:pt x="1669" y="1042"/>
                  </a:lnTo>
                  <a:lnTo>
                    <a:pt x="1674" y="1040"/>
                  </a:lnTo>
                  <a:lnTo>
                    <a:pt x="1679" y="1039"/>
                  </a:lnTo>
                  <a:lnTo>
                    <a:pt x="1702" y="1048"/>
                  </a:lnTo>
                  <a:lnTo>
                    <a:pt x="1725" y="1059"/>
                  </a:lnTo>
                  <a:lnTo>
                    <a:pt x="1749" y="1074"/>
                  </a:lnTo>
                  <a:lnTo>
                    <a:pt x="1772" y="1091"/>
                  </a:lnTo>
                  <a:lnTo>
                    <a:pt x="1796" y="1110"/>
                  </a:lnTo>
                  <a:lnTo>
                    <a:pt x="1821" y="1132"/>
                  </a:lnTo>
                  <a:lnTo>
                    <a:pt x="1845" y="1156"/>
                  </a:lnTo>
                  <a:lnTo>
                    <a:pt x="1870" y="1183"/>
                  </a:lnTo>
                  <a:lnTo>
                    <a:pt x="1872" y="1190"/>
                  </a:lnTo>
                  <a:lnTo>
                    <a:pt x="1874" y="1198"/>
                  </a:lnTo>
                  <a:lnTo>
                    <a:pt x="1876" y="1204"/>
                  </a:lnTo>
                  <a:lnTo>
                    <a:pt x="1876" y="1210"/>
                  </a:lnTo>
                  <a:lnTo>
                    <a:pt x="1877" y="1216"/>
                  </a:lnTo>
                  <a:lnTo>
                    <a:pt x="1876" y="1222"/>
                  </a:lnTo>
                  <a:lnTo>
                    <a:pt x="1875" y="1227"/>
                  </a:lnTo>
                  <a:lnTo>
                    <a:pt x="1873" y="1232"/>
                  </a:lnTo>
                  <a:lnTo>
                    <a:pt x="1871" y="1237"/>
                  </a:lnTo>
                  <a:lnTo>
                    <a:pt x="1867" y="1241"/>
                  </a:lnTo>
                  <a:lnTo>
                    <a:pt x="1863" y="1244"/>
                  </a:lnTo>
                  <a:lnTo>
                    <a:pt x="1859" y="1248"/>
                  </a:lnTo>
                  <a:lnTo>
                    <a:pt x="1853" y="1251"/>
                  </a:lnTo>
                  <a:lnTo>
                    <a:pt x="1846" y="1253"/>
                  </a:lnTo>
                  <a:lnTo>
                    <a:pt x="1840" y="1257"/>
                  </a:lnTo>
                  <a:lnTo>
                    <a:pt x="1833" y="1258"/>
                  </a:lnTo>
                  <a:lnTo>
                    <a:pt x="1787" y="1257"/>
                  </a:lnTo>
                  <a:lnTo>
                    <a:pt x="1743" y="1254"/>
                  </a:lnTo>
                  <a:lnTo>
                    <a:pt x="1699" y="1253"/>
                  </a:lnTo>
                  <a:lnTo>
                    <a:pt x="1655" y="1252"/>
                  </a:lnTo>
                  <a:lnTo>
                    <a:pt x="1611" y="1252"/>
                  </a:lnTo>
                  <a:lnTo>
                    <a:pt x="1567" y="1251"/>
                  </a:lnTo>
                  <a:lnTo>
                    <a:pt x="1524" y="1251"/>
                  </a:lnTo>
                  <a:lnTo>
                    <a:pt x="1481" y="1251"/>
                  </a:lnTo>
                  <a:lnTo>
                    <a:pt x="1473" y="1279"/>
                  </a:lnTo>
                  <a:lnTo>
                    <a:pt x="1465" y="1308"/>
                  </a:lnTo>
                  <a:lnTo>
                    <a:pt x="1457" y="1337"/>
                  </a:lnTo>
                  <a:lnTo>
                    <a:pt x="1450" y="1366"/>
                  </a:lnTo>
                  <a:lnTo>
                    <a:pt x="1441" y="1395"/>
                  </a:lnTo>
                  <a:lnTo>
                    <a:pt x="1432" y="1425"/>
                  </a:lnTo>
                  <a:lnTo>
                    <a:pt x="1423" y="1454"/>
                  </a:lnTo>
                  <a:lnTo>
                    <a:pt x="1413" y="1484"/>
                  </a:lnTo>
                  <a:lnTo>
                    <a:pt x="1434" y="1462"/>
                  </a:lnTo>
                  <a:lnTo>
                    <a:pt x="1453" y="1441"/>
                  </a:lnTo>
                  <a:lnTo>
                    <a:pt x="1468" y="1426"/>
                  </a:lnTo>
                  <a:lnTo>
                    <a:pt x="1483" y="1413"/>
                  </a:lnTo>
                  <a:lnTo>
                    <a:pt x="1496" y="1403"/>
                  </a:lnTo>
                  <a:lnTo>
                    <a:pt x="1506" y="1397"/>
                  </a:lnTo>
                  <a:lnTo>
                    <a:pt x="1511" y="1395"/>
                  </a:lnTo>
                  <a:lnTo>
                    <a:pt x="1514" y="1394"/>
                  </a:lnTo>
                  <a:lnTo>
                    <a:pt x="1517" y="1394"/>
                  </a:lnTo>
                  <a:lnTo>
                    <a:pt x="1521" y="1394"/>
                  </a:lnTo>
                  <a:lnTo>
                    <a:pt x="1532" y="1396"/>
                  </a:lnTo>
                  <a:lnTo>
                    <a:pt x="1543" y="1399"/>
                  </a:lnTo>
                  <a:lnTo>
                    <a:pt x="1554" y="1404"/>
                  </a:lnTo>
                  <a:lnTo>
                    <a:pt x="1565" y="1408"/>
                  </a:lnTo>
                  <a:lnTo>
                    <a:pt x="1576" y="1414"/>
                  </a:lnTo>
                  <a:lnTo>
                    <a:pt x="1587" y="1420"/>
                  </a:lnTo>
                  <a:lnTo>
                    <a:pt x="1598" y="1427"/>
                  </a:lnTo>
                  <a:lnTo>
                    <a:pt x="1611" y="1435"/>
                  </a:lnTo>
                  <a:lnTo>
                    <a:pt x="1622" y="1444"/>
                  </a:lnTo>
                  <a:lnTo>
                    <a:pt x="1634" y="1454"/>
                  </a:lnTo>
                  <a:lnTo>
                    <a:pt x="1645" y="1465"/>
                  </a:lnTo>
                  <a:lnTo>
                    <a:pt x="1657" y="1476"/>
                  </a:lnTo>
                  <a:lnTo>
                    <a:pt x="1681" y="1501"/>
                  </a:lnTo>
                  <a:lnTo>
                    <a:pt x="1705" y="1529"/>
                  </a:lnTo>
                  <a:lnTo>
                    <a:pt x="1705" y="1544"/>
                  </a:lnTo>
                  <a:lnTo>
                    <a:pt x="1704" y="1556"/>
                  </a:lnTo>
                  <a:lnTo>
                    <a:pt x="1701" y="1566"/>
                  </a:lnTo>
                  <a:lnTo>
                    <a:pt x="1696" y="1574"/>
                  </a:lnTo>
                  <a:lnTo>
                    <a:pt x="1694" y="1579"/>
                  </a:lnTo>
                  <a:lnTo>
                    <a:pt x="1691" y="1581"/>
                  </a:lnTo>
                  <a:lnTo>
                    <a:pt x="1687" y="1584"/>
                  </a:lnTo>
                  <a:lnTo>
                    <a:pt x="1683" y="1586"/>
                  </a:lnTo>
                  <a:lnTo>
                    <a:pt x="1674" y="1589"/>
                  </a:lnTo>
                  <a:lnTo>
                    <a:pt x="1664" y="1590"/>
                  </a:lnTo>
                  <a:lnTo>
                    <a:pt x="1633" y="1590"/>
                  </a:lnTo>
                  <a:lnTo>
                    <a:pt x="1601" y="1590"/>
                  </a:lnTo>
                  <a:lnTo>
                    <a:pt x="1567" y="1590"/>
                  </a:lnTo>
                  <a:lnTo>
                    <a:pt x="1532" y="1590"/>
                  </a:lnTo>
                  <a:lnTo>
                    <a:pt x="1496" y="1590"/>
                  </a:lnTo>
                  <a:lnTo>
                    <a:pt x="1458" y="1590"/>
                  </a:lnTo>
                  <a:lnTo>
                    <a:pt x="1418" y="1590"/>
                  </a:lnTo>
                  <a:lnTo>
                    <a:pt x="1378" y="1590"/>
                  </a:lnTo>
                  <a:lnTo>
                    <a:pt x="1376" y="1601"/>
                  </a:lnTo>
                  <a:lnTo>
                    <a:pt x="1374" y="1612"/>
                  </a:lnTo>
                  <a:lnTo>
                    <a:pt x="1372" y="1623"/>
                  </a:lnTo>
                  <a:lnTo>
                    <a:pt x="1370" y="1635"/>
                  </a:lnTo>
                  <a:lnTo>
                    <a:pt x="1362" y="1658"/>
                  </a:lnTo>
                  <a:lnTo>
                    <a:pt x="1353" y="1680"/>
                  </a:lnTo>
                  <a:lnTo>
                    <a:pt x="1343" y="1701"/>
                  </a:lnTo>
                  <a:lnTo>
                    <a:pt x="1331" y="1721"/>
                  </a:lnTo>
                  <a:lnTo>
                    <a:pt x="1316" y="1741"/>
                  </a:lnTo>
                  <a:lnTo>
                    <a:pt x="1301" y="1759"/>
                  </a:lnTo>
                  <a:lnTo>
                    <a:pt x="1283" y="1777"/>
                  </a:lnTo>
                  <a:lnTo>
                    <a:pt x="1264" y="1793"/>
                  </a:lnTo>
                  <a:lnTo>
                    <a:pt x="1243" y="1809"/>
                  </a:lnTo>
                  <a:lnTo>
                    <a:pt x="1221" y="1824"/>
                  </a:lnTo>
                  <a:lnTo>
                    <a:pt x="1196" y="1837"/>
                  </a:lnTo>
                  <a:lnTo>
                    <a:pt x="1171" y="1849"/>
                  </a:lnTo>
                  <a:lnTo>
                    <a:pt x="1143" y="1861"/>
                  </a:lnTo>
                  <a:lnTo>
                    <a:pt x="1114" y="1873"/>
                  </a:lnTo>
                  <a:lnTo>
                    <a:pt x="1083" y="1883"/>
                  </a:lnTo>
                  <a:lnTo>
                    <a:pt x="1049" y="1892"/>
                  </a:lnTo>
                  <a:lnTo>
                    <a:pt x="1029" y="1896"/>
                  </a:lnTo>
                  <a:lnTo>
                    <a:pt x="1012" y="1897"/>
                  </a:lnTo>
                  <a:lnTo>
                    <a:pt x="1004" y="1897"/>
                  </a:lnTo>
                  <a:lnTo>
                    <a:pt x="997" y="1896"/>
                  </a:lnTo>
                  <a:lnTo>
                    <a:pt x="990" y="1895"/>
                  </a:lnTo>
                  <a:lnTo>
                    <a:pt x="985" y="1893"/>
                  </a:lnTo>
                  <a:lnTo>
                    <a:pt x="980" y="1890"/>
                  </a:lnTo>
                  <a:lnTo>
                    <a:pt x="976" y="1887"/>
                  </a:lnTo>
                  <a:lnTo>
                    <a:pt x="973" y="1883"/>
                  </a:lnTo>
                  <a:lnTo>
                    <a:pt x="970" y="1878"/>
                  </a:lnTo>
                  <a:lnTo>
                    <a:pt x="968" y="1874"/>
                  </a:lnTo>
                  <a:lnTo>
                    <a:pt x="967" y="1867"/>
                  </a:lnTo>
                  <a:lnTo>
                    <a:pt x="967" y="1860"/>
                  </a:lnTo>
                  <a:lnTo>
                    <a:pt x="967" y="1854"/>
                  </a:lnTo>
                  <a:lnTo>
                    <a:pt x="966" y="1838"/>
                  </a:lnTo>
                  <a:lnTo>
                    <a:pt x="964" y="1822"/>
                  </a:lnTo>
                  <a:lnTo>
                    <a:pt x="960" y="1809"/>
                  </a:lnTo>
                  <a:lnTo>
                    <a:pt x="956" y="1795"/>
                  </a:lnTo>
                  <a:lnTo>
                    <a:pt x="950" y="1782"/>
                  </a:lnTo>
                  <a:lnTo>
                    <a:pt x="944" y="1770"/>
                  </a:lnTo>
                  <a:lnTo>
                    <a:pt x="937" y="1759"/>
                  </a:lnTo>
                  <a:lnTo>
                    <a:pt x="928" y="1748"/>
                  </a:lnTo>
                  <a:lnTo>
                    <a:pt x="919" y="1738"/>
                  </a:lnTo>
                  <a:lnTo>
                    <a:pt x="909" y="1729"/>
                  </a:lnTo>
                  <a:lnTo>
                    <a:pt x="897" y="1720"/>
                  </a:lnTo>
                  <a:lnTo>
                    <a:pt x="885" y="1712"/>
                  </a:lnTo>
                  <a:lnTo>
                    <a:pt x="872" y="1704"/>
                  </a:lnTo>
                  <a:lnTo>
                    <a:pt x="857" y="1699"/>
                  </a:lnTo>
                  <a:lnTo>
                    <a:pt x="842" y="1693"/>
                  </a:lnTo>
                  <a:lnTo>
                    <a:pt x="826" y="1688"/>
                  </a:lnTo>
                  <a:lnTo>
                    <a:pt x="817" y="1685"/>
                  </a:lnTo>
                  <a:lnTo>
                    <a:pt x="810" y="1683"/>
                  </a:lnTo>
                  <a:lnTo>
                    <a:pt x="805" y="1680"/>
                  </a:lnTo>
                  <a:lnTo>
                    <a:pt x="802" y="1677"/>
                  </a:lnTo>
                  <a:lnTo>
                    <a:pt x="799" y="1672"/>
                  </a:lnTo>
                  <a:lnTo>
                    <a:pt x="798" y="1668"/>
                  </a:lnTo>
                  <a:lnTo>
                    <a:pt x="799" y="1663"/>
                  </a:lnTo>
                  <a:lnTo>
                    <a:pt x="802" y="1658"/>
                  </a:lnTo>
                  <a:lnTo>
                    <a:pt x="803" y="1652"/>
                  </a:lnTo>
                  <a:lnTo>
                    <a:pt x="806" y="1648"/>
                  </a:lnTo>
                  <a:lnTo>
                    <a:pt x="810" y="1644"/>
                  </a:lnTo>
                  <a:lnTo>
                    <a:pt x="815" y="1642"/>
                  </a:lnTo>
                  <a:lnTo>
                    <a:pt x="822" y="1641"/>
                  </a:lnTo>
                  <a:lnTo>
                    <a:pt x="829" y="1641"/>
                  </a:lnTo>
                  <a:lnTo>
                    <a:pt x="839" y="1641"/>
                  </a:lnTo>
                  <a:lnTo>
                    <a:pt x="849" y="1642"/>
                  </a:lnTo>
                  <a:lnTo>
                    <a:pt x="875" y="1644"/>
                  </a:lnTo>
                  <a:lnTo>
                    <a:pt x="899" y="1646"/>
                  </a:lnTo>
                  <a:lnTo>
                    <a:pt x="923" y="1648"/>
                  </a:lnTo>
                  <a:lnTo>
                    <a:pt x="945" y="1648"/>
                  </a:lnTo>
                  <a:lnTo>
                    <a:pt x="965" y="1646"/>
                  </a:lnTo>
                  <a:lnTo>
                    <a:pt x="984" y="1645"/>
                  </a:lnTo>
                  <a:lnTo>
                    <a:pt x="1001" y="1643"/>
                  </a:lnTo>
                  <a:lnTo>
                    <a:pt x="1017" y="1641"/>
                  </a:lnTo>
                  <a:lnTo>
                    <a:pt x="1032" y="1636"/>
                  </a:lnTo>
                  <a:lnTo>
                    <a:pt x="1044" y="1632"/>
                  </a:lnTo>
                  <a:lnTo>
                    <a:pt x="1056" y="1628"/>
                  </a:lnTo>
                  <a:lnTo>
                    <a:pt x="1066" y="1621"/>
                  </a:lnTo>
                  <a:lnTo>
                    <a:pt x="1075" y="1614"/>
                  </a:lnTo>
                  <a:lnTo>
                    <a:pt x="1082" y="1607"/>
                  </a:lnTo>
                  <a:lnTo>
                    <a:pt x="1088" y="1599"/>
                  </a:lnTo>
                  <a:lnTo>
                    <a:pt x="1093" y="1590"/>
                  </a:lnTo>
                  <a:lnTo>
                    <a:pt x="484" y="1590"/>
                  </a:lnTo>
                  <a:lnTo>
                    <a:pt x="470" y="1620"/>
                  </a:lnTo>
                  <a:lnTo>
                    <a:pt x="468" y="1624"/>
                  </a:lnTo>
                  <a:lnTo>
                    <a:pt x="466" y="1629"/>
                  </a:lnTo>
                  <a:lnTo>
                    <a:pt x="460" y="1634"/>
                  </a:lnTo>
                  <a:lnTo>
                    <a:pt x="455" y="1641"/>
                  </a:lnTo>
                  <a:lnTo>
                    <a:pt x="438" y="1655"/>
                  </a:lnTo>
                  <a:lnTo>
                    <a:pt x="415" y="1672"/>
                  </a:lnTo>
                  <a:lnTo>
                    <a:pt x="401" y="1683"/>
                  </a:lnTo>
                  <a:lnTo>
                    <a:pt x="389" y="1691"/>
                  </a:lnTo>
                  <a:lnTo>
                    <a:pt x="377" y="1697"/>
                  </a:lnTo>
                  <a:lnTo>
                    <a:pt x="366" y="1701"/>
                  </a:lnTo>
                  <a:lnTo>
                    <a:pt x="356" y="1702"/>
                  </a:lnTo>
                  <a:lnTo>
                    <a:pt x="346" y="1702"/>
                  </a:lnTo>
                  <a:lnTo>
                    <a:pt x="337" y="1700"/>
                  </a:lnTo>
                  <a:lnTo>
                    <a:pt x="328" y="1695"/>
                  </a:lnTo>
                  <a:lnTo>
                    <a:pt x="317" y="1687"/>
                  </a:lnTo>
                  <a:lnTo>
                    <a:pt x="305" y="1678"/>
                  </a:lnTo>
                  <a:lnTo>
                    <a:pt x="290" y="1669"/>
                  </a:lnTo>
                  <a:lnTo>
                    <a:pt x="275" y="1658"/>
                  </a:lnTo>
                  <a:lnTo>
                    <a:pt x="257" y="1650"/>
                  </a:lnTo>
                  <a:lnTo>
                    <a:pt x="240" y="1642"/>
                  </a:lnTo>
                  <a:lnTo>
                    <a:pt x="226" y="1635"/>
                  </a:lnTo>
                  <a:lnTo>
                    <a:pt x="212" y="1628"/>
                  </a:lnTo>
                  <a:lnTo>
                    <a:pt x="202" y="1620"/>
                  </a:lnTo>
                  <a:lnTo>
                    <a:pt x="194" y="1612"/>
                  </a:lnTo>
                  <a:lnTo>
                    <a:pt x="186" y="1605"/>
                  </a:lnTo>
                  <a:lnTo>
                    <a:pt x="181" y="1597"/>
                  </a:lnTo>
                  <a:lnTo>
                    <a:pt x="177" y="1593"/>
                  </a:lnTo>
                  <a:lnTo>
                    <a:pt x="174" y="1587"/>
                  </a:lnTo>
                  <a:lnTo>
                    <a:pt x="170" y="1583"/>
                  </a:lnTo>
                  <a:lnTo>
                    <a:pt x="168" y="1577"/>
                  </a:lnTo>
                  <a:lnTo>
                    <a:pt x="167" y="1572"/>
                  </a:lnTo>
                  <a:lnTo>
                    <a:pt x="167" y="1567"/>
                  </a:lnTo>
                  <a:lnTo>
                    <a:pt x="167" y="1562"/>
                  </a:lnTo>
                  <a:lnTo>
                    <a:pt x="168" y="1556"/>
                  </a:lnTo>
                  <a:lnTo>
                    <a:pt x="170" y="1551"/>
                  </a:lnTo>
                  <a:lnTo>
                    <a:pt x="172" y="1544"/>
                  </a:lnTo>
                  <a:lnTo>
                    <a:pt x="177" y="1538"/>
                  </a:lnTo>
                  <a:lnTo>
                    <a:pt x="181" y="1533"/>
                  </a:lnTo>
                  <a:lnTo>
                    <a:pt x="191" y="1519"/>
                  </a:lnTo>
                  <a:lnTo>
                    <a:pt x="206" y="1507"/>
                  </a:lnTo>
                  <a:lnTo>
                    <a:pt x="216" y="1501"/>
                  </a:lnTo>
                  <a:lnTo>
                    <a:pt x="226" y="1493"/>
                  </a:lnTo>
                  <a:lnTo>
                    <a:pt x="235" y="1485"/>
                  </a:lnTo>
                  <a:lnTo>
                    <a:pt x="242" y="1475"/>
                  </a:lnTo>
                  <a:lnTo>
                    <a:pt x="249" y="1464"/>
                  </a:lnTo>
                  <a:lnTo>
                    <a:pt x="256" y="1452"/>
                  </a:lnTo>
                  <a:lnTo>
                    <a:pt x="261" y="1438"/>
                  </a:lnTo>
                  <a:lnTo>
                    <a:pt x="267" y="142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4" name="Freeform 14"/>
            <p:cNvSpPr>
              <a:spLocks noEditPoints="1"/>
            </p:cNvSpPr>
            <p:nvPr/>
          </p:nvSpPr>
          <p:spPr bwMode="auto">
            <a:xfrm>
              <a:off x="2742266" y="8056163"/>
              <a:ext cx="333858" cy="333858"/>
            </a:xfrm>
            <a:custGeom>
              <a:avLst/>
              <a:gdLst>
                <a:gd name="T0" fmla="*/ 558 w 2483"/>
                <a:gd name="T1" fmla="*/ 205 h 2488"/>
                <a:gd name="T2" fmla="*/ 830 w 2483"/>
                <a:gd name="T3" fmla="*/ 70 h 2488"/>
                <a:gd name="T4" fmla="*/ 1122 w 2483"/>
                <a:gd name="T5" fmla="*/ 5 h 2488"/>
                <a:gd name="T6" fmla="*/ 1419 w 2483"/>
                <a:gd name="T7" fmla="*/ 13 h 2488"/>
                <a:gd name="T8" fmla="*/ 1708 w 2483"/>
                <a:gd name="T9" fmla="*/ 91 h 2488"/>
                <a:gd name="T10" fmla="*/ 1975 w 2483"/>
                <a:gd name="T11" fmla="*/ 240 h 2488"/>
                <a:gd name="T12" fmla="*/ 2204 w 2483"/>
                <a:gd name="T13" fmla="*/ 459 h 2488"/>
                <a:gd name="T14" fmla="*/ 2367 w 2483"/>
                <a:gd name="T15" fmla="*/ 720 h 2488"/>
                <a:gd name="T16" fmla="*/ 2460 w 2483"/>
                <a:gd name="T17" fmla="*/ 1007 h 2488"/>
                <a:gd name="T18" fmla="*/ 2482 w 2483"/>
                <a:gd name="T19" fmla="*/ 1304 h 2488"/>
                <a:gd name="T20" fmla="*/ 2432 w 2483"/>
                <a:gd name="T21" fmla="*/ 1598 h 2488"/>
                <a:gd name="T22" fmla="*/ 2311 w 2483"/>
                <a:gd name="T23" fmla="*/ 1876 h 2488"/>
                <a:gd name="T24" fmla="*/ 2119 w 2483"/>
                <a:gd name="T25" fmla="*/ 2124 h 2488"/>
                <a:gd name="T26" fmla="*/ 1872 w 2483"/>
                <a:gd name="T27" fmla="*/ 2315 h 2488"/>
                <a:gd name="T28" fmla="*/ 1595 w 2483"/>
                <a:gd name="T29" fmla="*/ 2437 h 2488"/>
                <a:gd name="T30" fmla="*/ 1300 w 2483"/>
                <a:gd name="T31" fmla="*/ 2487 h 2488"/>
                <a:gd name="T32" fmla="*/ 1003 w 2483"/>
                <a:gd name="T33" fmla="*/ 2466 h 2488"/>
                <a:gd name="T34" fmla="*/ 718 w 2483"/>
                <a:gd name="T35" fmla="*/ 2373 h 2488"/>
                <a:gd name="T36" fmla="*/ 458 w 2483"/>
                <a:gd name="T37" fmla="*/ 2210 h 2488"/>
                <a:gd name="T38" fmla="*/ 240 w 2483"/>
                <a:gd name="T39" fmla="*/ 1980 h 2488"/>
                <a:gd name="T40" fmla="*/ 90 w 2483"/>
                <a:gd name="T41" fmla="*/ 1712 h 2488"/>
                <a:gd name="T42" fmla="*/ 12 w 2483"/>
                <a:gd name="T43" fmla="*/ 1422 h 2488"/>
                <a:gd name="T44" fmla="*/ 5 w 2483"/>
                <a:gd name="T45" fmla="*/ 1125 h 2488"/>
                <a:gd name="T46" fmla="*/ 69 w 2483"/>
                <a:gd name="T47" fmla="*/ 832 h 2488"/>
                <a:gd name="T48" fmla="*/ 204 w 2483"/>
                <a:gd name="T49" fmla="*/ 559 h 2488"/>
                <a:gd name="T50" fmla="*/ 523 w 2483"/>
                <a:gd name="T51" fmla="*/ 418 h 2488"/>
                <a:gd name="T52" fmla="*/ 2186 w 2483"/>
                <a:gd name="T53" fmla="*/ 1792 h 2488"/>
                <a:gd name="T54" fmla="*/ 2287 w 2483"/>
                <a:gd name="T55" fmla="*/ 1558 h 2488"/>
                <a:gd name="T56" fmla="*/ 2332 w 2483"/>
                <a:gd name="T57" fmla="*/ 1310 h 2488"/>
                <a:gd name="T58" fmla="*/ 2317 w 2483"/>
                <a:gd name="T59" fmla="*/ 1059 h 2488"/>
                <a:gd name="T60" fmla="*/ 2246 w 2483"/>
                <a:gd name="T61" fmla="*/ 815 h 2488"/>
                <a:gd name="T62" fmla="*/ 2118 w 2483"/>
                <a:gd name="T63" fmla="*/ 591 h 2488"/>
                <a:gd name="T64" fmla="*/ 1934 w 2483"/>
                <a:gd name="T65" fmla="*/ 397 h 2488"/>
                <a:gd name="T66" fmla="*/ 1715 w 2483"/>
                <a:gd name="T67" fmla="*/ 258 h 2488"/>
                <a:gd name="T68" fmla="*/ 1476 w 2483"/>
                <a:gd name="T69" fmla="*/ 174 h 2488"/>
                <a:gd name="T70" fmla="*/ 1226 w 2483"/>
                <a:gd name="T71" fmla="*/ 150 h 2488"/>
                <a:gd name="T72" fmla="*/ 977 w 2483"/>
                <a:gd name="T73" fmla="*/ 182 h 2488"/>
                <a:gd name="T74" fmla="*/ 739 w 2483"/>
                <a:gd name="T75" fmla="*/ 271 h 2488"/>
                <a:gd name="T76" fmla="*/ 523 w 2483"/>
                <a:gd name="T77" fmla="*/ 418 h 2488"/>
                <a:gd name="T78" fmla="*/ 322 w 2483"/>
                <a:gd name="T79" fmla="*/ 651 h 2488"/>
                <a:gd name="T80" fmla="*/ 210 w 2483"/>
                <a:gd name="T81" fmla="*/ 882 h 2488"/>
                <a:gd name="T82" fmla="*/ 155 w 2483"/>
                <a:gd name="T83" fmla="*/ 1128 h 2488"/>
                <a:gd name="T84" fmla="*/ 158 w 2483"/>
                <a:gd name="T85" fmla="*/ 1380 h 2488"/>
                <a:gd name="T86" fmla="*/ 216 w 2483"/>
                <a:gd name="T87" fmla="*/ 1625 h 2488"/>
                <a:gd name="T88" fmla="*/ 333 w 2483"/>
                <a:gd name="T89" fmla="*/ 1854 h 2488"/>
                <a:gd name="T90" fmla="*/ 508 w 2483"/>
                <a:gd name="T91" fmla="*/ 2055 h 2488"/>
                <a:gd name="T92" fmla="*/ 721 w 2483"/>
                <a:gd name="T93" fmla="*/ 2206 h 2488"/>
                <a:gd name="T94" fmla="*/ 958 w 2483"/>
                <a:gd name="T95" fmla="*/ 2301 h 2488"/>
                <a:gd name="T96" fmla="*/ 1206 w 2483"/>
                <a:gd name="T97" fmla="*/ 2338 h 2488"/>
                <a:gd name="T98" fmla="*/ 1456 w 2483"/>
                <a:gd name="T99" fmla="*/ 2316 h 2488"/>
                <a:gd name="T100" fmla="*/ 1697 w 2483"/>
                <a:gd name="T101" fmla="*/ 2238 h 2488"/>
                <a:gd name="T102" fmla="*/ 1918 w 2483"/>
                <a:gd name="T103" fmla="*/ 2103 h 2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3" h="2488">
                  <a:moveTo>
                    <a:pt x="363" y="364"/>
                  </a:moveTo>
                  <a:lnTo>
                    <a:pt x="409" y="320"/>
                  </a:lnTo>
                  <a:lnTo>
                    <a:pt x="458" y="278"/>
                  </a:lnTo>
                  <a:lnTo>
                    <a:pt x="507" y="240"/>
                  </a:lnTo>
                  <a:lnTo>
                    <a:pt x="558" y="205"/>
                  </a:lnTo>
                  <a:lnTo>
                    <a:pt x="610" y="172"/>
                  </a:lnTo>
                  <a:lnTo>
                    <a:pt x="663" y="142"/>
                  </a:lnTo>
                  <a:lnTo>
                    <a:pt x="718" y="115"/>
                  </a:lnTo>
                  <a:lnTo>
                    <a:pt x="773" y="91"/>
                  </a:lnTo>
                  <a:lnTo>
                    <a:pt x="830" y="70"/>
                  </a:lnTo>
                  <a:lnTo>
                    <a:pt x="888" y="51"/>
                  </a:lnTo>
                  <a:lnTo>
                    <a:pt x="946" y="35"/>
                  </a:lnTo>
                  <a:lnTo>
                    <a:pt x="1003" y="22"/>
                  </a:lnTo>
                  <a:lnTo>
                    <a:pt x="1062" y="13"/>
                  </a:lnTo>
                  <a:lnTo>
                    <a:pt x="1122" y="5"/>
                  </a:lnTo>
                  <a:lnTo>
                    <a:pt x="1181" y="1"/>
                  </a:lnTo>
                  <a:lnTo>
                    <a:pt x="1241" y="0"/>
                  </a:lnTo>
                  <a:lnTo>
                    <a:pt x="1300" y="1"/>
                  </a:lnTo>
                  <a:lnTo>
                    <a:pt x="1360" y="5"/>
                  </a:lnTo>
                  <a:lnTo>
                    <a:pt x="1419" y="13"/>
                  </a:lnTo>
                  <a:lnTo>
                    <a:pt x="1478" y="22"/>
                  </a:lnTo>
                  <a:lnTo>
                    <a:pt x="1537" y="35"/>
                  </a:lnTo>
                  <a:lnTo>
                    <a:pt x="1595" y="51"/>
                  </a:lnTo>
                  <a:lnTo>
                    <a:pt x="1651" y="70"/>
                  </a:lnTo>
                  <a:lnTo>
                    <a:pt x="1708" y="91"/>
                  </a:lnTo>
                  <a:lnTo>
                    <a:pt x="1764" y="115"/>
                  </a:lnTo>
                  <a:lnTo>
                    <a:pt x="1818" y="142"/>
                  </a:lnTo>
                  <a:lnTo>
                    <a:pt x="1872" y="172"/>
                  </a:lnTo>
                  <a:lnTo>
                    <a:pt x="1924" y="205"/>
                  </a:lnTo>
                  <a:lnTo>
                    <a:pt x="1975" y="240"/>
                  </a:lnTo>
                  <a:lnTo>
                    <a:pt x="2025" y="278"/>
                  </a:lnTo>
                  <a:lnTo>
                    <a:pt x="2073" y="320"/>
                  </a:lnTo>
                  <a:lnTo>
                    <a:pt x="2119" y="364"/>
                  </a:lnTo>
                  <a:lnTo>
                    <a:pt x="2163" y="411"/>
                  </a:lnTo>
                  <a:lnTo>
                    <a:pt x="2204" y="459"/>
                  </a:lnTo>
                  <a:lnTo>
                    <a:pt x="2243" y="509"/>
                  </a:lnTo>
                  <a:lnTo>
                    <a:pt x="2278" y="559"/>
                  </a:lnTo>
                  <a:lnTo>
                    <a:pt x="2311" y="611"/>
                  </a:lnTo>
                  <a:lnTo>
                    <a:pt x="2341" y="666"/>
                  </a:lnTo>
                  <a:lnTo>
                    <a:pt x="2367" y="720"/>
                  </a:lnTo>
                  <a:lnTo>
                    <a:pt x="2392" y="776"/>
                  </a:lnTo>
                  <a:lnTo>
                    <a:pt x="2413" y="832"/>
                  </a:lnTo>
                  <a:lnTo>
                    <a:pt x="2432" y="890"/>
                  </a:lnTo>
                  <a:lnTo>
                    <a:pt x="2447" y="948"/>
                  </a:lnTo>
                  <a:lnTo>
                    <a:pt x="2460" y="1007"/>
                  </a:lnTo>
                  <a:lnTo>
                    <a:pt x="2470" y="1066"/>
                  </a:lnTo>
                  <a:lnTo>
                    <a:pt x="2477" y="1125"/>
                  </a:lnTo>
                  <a:lnTo>
                    <a:pt x="2482" y="1184"/>
                  </a:lnTo>
                  <a:lnTo>
                    <a:pt x="2483" y="1244"/>
                  </a:lnTo>
                  <a:lnTo>
                    <a:pt x="2482" y="1304"/>
                  </a:lnTo>
                  <a:lnTo>
                    <a:pt x="2477" y="1363"/>
                  </a:lnTo>
                  <a:lnTo>
                    <a:pt x="2470" y="1422"/>
                  </a:lnTo>
                  <a:lnTo>
                    <a:pt x="2460" y="1481"/>
                  </a:lnTo>
                  <a:lnTo>
                    <a:pt x="2447" y="1540"/>
                  </a:lnTo>
                  <a:lnTo>
                    <a:pt x="2432" y="1598"/>
                  </a:lnTo>
                  <a:lnTo>
                    <a:pt x="2413" y="1656"/>
                  </a:lnTo>
                  <a:lnTo>
                    <a:pt x="2392" y="1712"/>
                  </a:lnTo>
                  <a:lnTo>
                    <a:pt x="2367" y="1767"/>
                  </a:lnTo>
                  <a:lnTo>
                    <a:pt x="2341" y="1823"/>
                  </a:lnTo>
                  <a:lnTo>
                    <a:pt x="2311" y="1876"/>
                  </a:lnTo>
                  <a:lnTo>
                    <a:pt x="2278" y="1929"/>
                  </a:lnTo>
                  <a:lnTo>
                    <a:pt x="2243" y="1980"/>
                  </a:lnTo>
                  <a:lnTo>
                    <a:pt x="2204" y="2029"/>
                  </a:lnTo>
                  <a:lnTo>
                    <a:pt x="2163" y="2077"/>
                  </a:lnTo>
                  <a:lnTo>
                    <a:pt x="2119" y="2124"/>
                  </a:lnTo>
                  <a:lnTo>
                    <a:pt x="2073" y="2168"/>
                  </a:lnTo>
                  <a:lnTo>
                    <a:pt x="2025" y="2210"/>
                  </a:lnTo>
                  <a:lnTo>
                    <a:pt x="1975" y="2247"/>
                  </a:lnTo>
                  <a:lnTo>
                    <a:pt x="1924" y="2283"/>
                  </a:lnTo>
                  <a:lnTo>
                    <a:pt x="1872" y="2315"/>
                  </a:lnTo>
                  <a:lnTo>
                    <a:pt x="1818" y="2345"/>
                  </a:lnTo>
                  <a:lnTo>
                    <a:pt x="1764" y="2373"/>
                  </a:lnTo>
                  <a:lnTo>
                    <a:pt x="1708" y="2397"/>
                  </a:lnTo>
                  <a:lnTo>
                    <a:pt x="1651" y="2418"/>
                  </a:lnTo>
                  <a:lnTo>
                    <a:pt x="1595" y="2437"/>
                  </a:lnTo>
                  <a:lnTo>
                    <a:pt x="1537" y="2452"/>
                  </a:lnTo>
                  <a:lnTo>
                    <a:pt x="1478" y="2466"/>
                  </a:lnTo>
                  <a:lnTo>
                    <a:pt x="1419" y="2476"/>
                  </a:lnTo>
                  <a:lnTo>
                    <a:pt x="1360" y="2482"/>
                  </a:lnTo>
                  <a:lnTo>
                    <a:pt x="1300" y="2487"/>
                  </a:lnTo>
                  <a:lnTo>
                    <a:pt x="1241" y="2488"/>
                  </a:lnTo>
                  <a:lnTo>
                    <a:pt x="1181" y="2487"/>
                  </a:lnTo>
                  <a:lnTo>
                    <a:pt x="1122" y="2482"/>
                  </a:lnTo>
                  <a:lnTo>
                    <a:pt x="1062" y="2476"/>
                  </a:lnTo>
                  <a:lnTo>
                    <a:pt x="1003" y="2466"/>
                  </a:lnTo>
                  <a:lnTo>
                    <a:pt x="946" y="2452"/>
                  </a:lnTo>
                  <a:lnTo>
                    <a:pt x="888" y="2437"/>
                  </a:lnTo>
                  <a:lnTo>
                    <a:pt x="830" y="2418"/>
                  </a:lnTo>
                  <a:lnTo>
                    <a:pt x="773" y="2397"/>
                  </a:lnTo>
                  <a:lnTo>
                    <a:pt x="718" y="2373"/>
                  </a:lnTo>
                  <a:lnTo>
                    <a:pt x="663" y="2345"/>
                  </a:lnTo>
                  <a:lnTo>
                    <a:pt x="610" y="2315"/>
                  </a:lnTo>
                  <a:lnTo>
                    <a:pt x="558" y="2283"/>
                  </a:lnTo>
                  <a:lnTo>
                    <a:pt x="507" y="2247"/>
                  </a:lnTo>
                  <a:lnTo>
                    <a:pt x="458" y="2210"/>
                  </a:lnTo>
                  <a:lnTo>
                    <a:pt x="409" y="2168"/>
                  </a:lnTo>
                  <a:lnTo>
                    <a:pt x="363" y="2124"/>
                  </a:lnTo>
                  <a:lnTo>
                    <a:pt x="319" y="2077"/>
                  </a:lnTo>
                  <a:lnTo>
                    <a:pt x="278" y="2029"/>
                  </a:lnTo>
                  <a:lnTo>
                    <a:pt x="240" y="1980"/>
                  </a:lnTo>
                  <a:lnTo>
                    <a:pt x="204" y="1929"/>
                  </a:lnTo>
                  <a:lnTo>
                    <a:pt x="171" y="1876"/>
                  </a:lnTo>
                  <a:lnTo>
                    <a:pt x="141" y="1823"/>
                  </a:lnTo>
                  <a:lnTo>
                    <a:pt x="114" y="1767"/>
                  </a:lnTo>
                  <a:lnTo>
                    <a:pt x="90" y="1712"/>
                  </a:lnTo>
                  <a:lnTo>
                    <a:pt x="69" y="1656"/>
                  </a:lnTo>
                  <a:lnTo>
                    <a:pt x="51" y="1598"/>
                  </a:lnTo>
                  <a:lnTo>
                    <a:pt x="35" y="1540"/>
                  </a:lnTo>
                  <a:lnTo>
                    <a:pt x="22" y="1481"/>
                  </a:lnTo>
                  <a:lnTo>
                    <a:pt x="12" y="1422"/>
                  </a:lnTo>
                  <a:lnTo>
                    <a:pt x="5" y="1363"/>
                  </a:lnTo>
                  <a:lnTo>
                    <a:pt x="1" y="1304"/>
                  </a:lnTo>
                  <a:lnTo>
                    <a:pt x="0" y="1244"/>
                  </a:lnTo>
                  <a:lnTo>
                    <a:pt x="1" y="1184"/>
                  </a:lnTo>
                  <a:lnTo>
                    <a:pt x="5" y="1125"/>
                  </a:lnTo>
                  <a:lnTo>
                    <a:pt x="12" y="1066"/>
                  </a:lnTo>
                  <a:lnTo>
                    <a:pt x="22" y="1007"/>
                  </a:lnTo>
                  <a:lnTo>
                    <a:pt x="35" y="948"/>
                  </a:lnTo>
                  <a:lnTo>
                    <a:pt x="51" y="890"/>
                  </a:lnTo>
                  <a:lnTo>
                    <a:pt x="69" y="832"/>
                  </a:lnTo>
                  <a:lnTo>
                    <a:pt x="90" y="776"/>
                  </a:lnTo>
                  <a:lnTo>
                    <a:pt x="114" y="720"/>
                  </a:lnTo>
                  <a:lnTo>
                    <a:pt x="141" y="666"/>
                  </a:lnTo>
                  <a:lnTo>
                    <a:pt x="171" y="611"/>
                  </a:lnTo>
                  <a:lnTo>
                    <a:pt x="204" y="559"/>
                  </a:lnTo>
                  <a:lnTo>
                    <a:pt x="240" y="509"/>
                  </a:lnTo>
                  <a:lnTo>
                    <a:pt x="278" y="459"/>
                  </a:lnTo>
                  <a:lnTo>
                    <a:pt x="319" y="411"/>
                  </a:lnTo>
                  <a:lnTo>
                    <a:pt x="363" y="364"/>
                  </a:lnTo>
                  <a:close/>
                  <a:moveTo>
                    <a:pt x="523" y="418"/>
                  </a:moveTo>
                  <a:lnTo>
                    <a:pt x="2064" y="1963"/>
                  </a:lnTo>
                  <a:lnTo>
                    <a:pt x="2098" y="1922"/>
                  </a:lnTo>
                  <a:lnTo>
                    <a:pt x="2131" y="1880"/>
                  </a:lnTo>
                  <a:lnTo>
                    <a:pt x="2159" y="1836"/>
                  </a:lnTo>
                  <a:lnTo>
                    <a:pt x="2186" y="1792"/>
                  </a:lnTo>
                  <a:lnTo>
                    <a:pt x="2212" y="1747"/>
                  </a:lnTo>
                  <a:lnTo>
                    <a:pt x="2234" y="1700"/>
                  </a:lnTo>
                  <a:lnTo>
                    <a:pt x="2254" y="1654"/>
                  </a:lnTo>
                  <a:lnTo>
                    <a:pt x="2272" y="1606"/>
                  </a:lnTo>
                  <a:lnTo>
                    <a:pt x="2287" y="1558"/>
                  </a:lnTo>
                  <a:lnTo>
                    <a:pt x="2301" y="1509"/>
                  </a:lnTo>
                  <a:lnTo>
                    <a:pt x="2312" y="1459"/>
                  </a:lnTo>
                  <a:lnTo>
                    <a:pt x="2321" y="1410"/>
                  </a:lnTo>
                  <a:lnTo>
                    <a:pt x="2327" y="1360"/>
                  </a:lnTo>
                  <a:lnTo>
                    <a:pt x="2332" y="1310"/>
                  </a:lnTo>
                  <a:lnTo>
                    <a:pt x="2333" y="1259"/>
                  </a:lnTo>
                  <a:lnTo>
                    <a:pt x="2333" y="1209"/>
                  </a:lnTo>
                  <a:lnTo>
                    <a:pt x="2329" y="1158"/>
                  </a:lnTo>
                  <a:lnTo>
                    <a:pt x="2325" y="1108"/>
                  </a:lnTo>
                  <a:lnTo>
                    <a:pt x="2317" y="1059"/>
                  </a:lnTo>
                  <a:lnTo>
                    <a:pt x="2308" y="1009"/>
                  </a:lnTo>
                  <a:lnTo>
                    <a:pt x="2296" y="960"/>
                  </a:lnTo>
                  <a:lnTo>
                    <a:pt x="2282" y="911"/>
                  </a:lnTo>
                  <a:lnTo>
                    <a:pt x="2265" y="863"/>
                  </a:lnTo>
                  <a:lnTo>
                    <a:pt x="2246" y="815"/>
                  </a:lnTo>
                  <a:lnTo>
                    <a:pt x="2225" y="769"/>
                  </a:lnTo>
                  <a:lnTo>
                    <a:pt x="2202" y="722"/>
                  </a:lnTo>
                  <a:lnTo>
                    <a:pt x="2176" y="678"/>
                  </a:lnTo>
                  <a:lnTo>
                    <a:pt x="2148" y="635"/>
                  </a:lnTo>
                  <a:lnTo>
                    <a:pt x="2118" y="591"/>
                  </a:lnTo>
                  <a:lnTo>
                    <a:pt x="2085" y="550"/>
                  </a:lnTo>
                  <a:lnTo>
                    <a:pt x="2050" y="509"/>
                  </a:lnTo>
                  <a:lnTo>
                    <a:pt x="2014" y="470"/>
                  </a:lnTo>
                  <a:lnTo>
                    <a:pt x="1975" y="433"/>
                  </a:lnTo>
                  <a:lnTo>
                    <a:pt x="1934" y="397"/>
                  </a:lnTo>
                  <a:lnTo>
                    <a:pt x="1893" y="365"/>
                  </a:lnTo>
                  <a:lnTo>
                    <a:pt x="1849" y="335"/>
                  </a:lnTo>
                  <a:lnTo>
                    <a:pt x="1806" y="307"/>
                  </a:lnTo>
                  <a:lnTo>
                    <a:pt x="1760" y="281"/>
                  </a:lnTo>
                  <a:lnTo>
                    <a:pt x="1715" y="258"/>
                  </a:lnTo>
                  <a:lnTo>
                    <a:pt x="1668" y="237"/>
                  </a:lnTo>
                  <a:lnTo>
                    <a:pt x="1621" y="218"/>
                  </a:lnTo>
                  <a:lnTo>
                    <a:pt x="1573" y="201"/>
                  </a:lnTo>
                  <a:lnTo>
                    <a:pt x="1525" y="187"/>
                  </a:lnTo>
                  <a:lnTo>
                    <a:pt x="1476" y="174"/>
                  </a:lnTo>
                  <a:lnTo>
                    <a:pt x="1426" y="166"/>
                  </a:lnTo>
                  <a:lnTo>
                    <a:pt x="1376" y="158"/>
                  </a:lnTo>
                  <a:lnTo>
                    <a:pt x="1326" y="152"/>
                  </a:lnTo>
                  <a:lnTo>
                    <a:pt x="1276" y="150"/>
                  </a:lnTo>
                  <a:lnTo>
                    <a:pt x="1226" y="150"/>
                  </a:lnTo>
                  <a:lnTo>
                    <a:pt x="1176" y="151"/>
                  </a:lnTo>
                  <a:lnTo>
                    <a:pt x="1126" y="156"/>
                  </a:lnTo>
                  <a:lnTo>
                    <a:pt x="1076" y="162"/>
                  </a:lnTo>
                  <a:lnTo>
                    <a:pt x="1026" y="171"/>
                  </a:lnTo>
                  <a:lnTo>
                    <a:pt x="977" y="182"/>
                  </a:lnTo>
                  <a:lnTo>
                    <a:pt x="928" y="196"/>
                  </a:lnTo>
                  <a:lnTo>
                    <a:pt x="880" y="211"/>
                  </a:lnTo>
                  <a:lnTo>
                    <a:pt x="832" y="229"/>
                  </a:lnTo>
                  <a:lnTo>
                    <a:pt x="786" y="249"/>
                  </a:lnTo>
                  <a:lnTo>
                    <a:pt x="739" y="271"/>
                  </a:lnTo>
                  <a:lnTo>
                    <a:pt x="693" y="296"/>
                  </a:lnTo>
                  <a:lnTo>
                    <a:pt x="650" y="324"/>
                  </a:lnTo>
                  <a:lnTo>
                    <a:pt x="607" y="353"/>
                  </a:lnTo>
                  <a:lnTo>
                    <a:pt x="564" y="385"/>
                  </a:lnTo>
                  <a:lnTo>
                    <a:pt x="523" y="418"/>
                  </a:lnTo>
                  <a:close/>
                  <a:moveTo>
                    <a:pt x="1958" y="2069"/>
                  </a:moveTo>
                  <a:lnTo>
                    <a:pt x="418" y="524"/>
                  </a:lnTo>
                  <a:lnTo>
                    <a:pt x="383" y="565"/>
                  </a:lnTo>
                  <a:lnTo>
                    <a:pt x="352" y="608"/>
                  </a:lnTo>
                  <a:lnTo>
                    <a:pt x="322" y="651"/>
                  </a:lnTo>
                  <a:lnTo>
                    <a:pt x="295" y="696"/>
                  </a:lnTo>
                  <a:lnTo>
                    <a:pt x="271" y="740"/>
                  </a:lnTo>
                  <a:lnTo>
                    <a:pt x="249" y="787"/>
                  </a:lnTo>
                  <a:lnTo>
                    <a:pt x="228" y="834"/>
                  </a:lnTo>
                  <a:lnTo>
                    <a:pt x="210" y="882"/>
                  </a:lnTo>
                  <a:lnTo>
                    <a:pt x="194" y="930"/>
                  </a:lnTo>
                  <a:lnTo>
                    <a:pt x="181" y="979"/>
                  </a:lnTo>
                  <a:lnTo>
                    <a:pt x="170" y="1029"/>
                  </a:lnTo>
                  <a:lnTo>
                    <a:pt x="161" y="1078"/>
                  </a:lnTo>
                  <a:lnTo>
                    <a:pt x="155" y="1128"/>
                  </a:lnTo>
                  <a:lnTo>
                    <a:pt x="151" y="1178"/>
                  </a:lnTo>
                  <a:lnTo>
                    <a:pt x="149" y="1228"/>
                  </a:lnTo>
                  <a:lnTo>
                    <a:pt x="150" y="1278"/>
                  </a:lnTo>
                  <a:lnTo>
                    <a:pt x="152" y="1330"/>
                  </a:lnTo>
                  <a:lnTo>
                    <a:pt x="158" y="1380"/>
                  </a:lnTo>
                  <a:lnTo>
                    <a:pt x="164" y="1429"/>
                  </a:lnTo>
                  <a:lnTo>
                    <a:pt x="174" y="1479"/>
                  </a:lnTo>
                  <a:lnTo>
                    <a:pt x="186" y="1528"/>
                  </a:lnTo>
                  <a:lnTo>
                    <a:pt x="200" y="1577"/>
                  </a:lnTo>
                  <a:lnTo>
                    <a:pt x="216" y="1625"/>
                  </a:lnTo>
                  <a:lnTo>
                    <a:pt x="235" y="1673"/>
                  </a:lnTo>
                  <a:lnTo>
                    <a:pt x="257" y="1719"/>
                  </a:lnTo>
                  <a:lnTo>
                    <a:pt x="280" y="1765"/>
                  </a:lnTo>
                  <a:lnTo>
                    <a:pt x="305" y="1810"/>
                  </a:lnTo>
                  <a:lnTo>
                    <a:pt x="333" y="1854"/>
                  </a:lnTo>
                  <a:lnTo>
                    <a:pt x="364" y="1897"/>
                  </a:lnTo>
                  <a:lnTo>
                    <a:pt x="397" y="1938"/>
                  </a:lnTo>
                  <a:lnTo>
                    <a:pt x="431" y="1979"/>
                  </a:lnTo>
                  <a:lnTo>
                    <a:pt x="469" y="2018"/>
                  </a:lnTo>
                  <a:lnTo>
                    <a:pt x="508" y="2055"/>
                  </a:lnTo>
                  <a:lnTo>
                    <a:pt x="548" y="2090"/>
                  </a:lnTo>
                  <a:lnTo>
                    <a:pt x="590" y="2123"/>
                  </a:lnTo>
                  <a:lnTo>
                    <a:pt x="632" y="2153"/>
                  </a:lnTo>
                  <a:lnTo>
                    <a:pt x="677" y="2181"/>
                  </a:lnTo>
                  <a:lnTo>
                    <a:pt x="721" y="2206"/>
                  </a:lnTo>
                  <a:lnTo>
                    <a:pt x="767" y="2231"/>
                  </a:lnTo>
                  <a:lnTo>
                    <a:pt x="813" y="2252"/>
                  </a:lnTo>
                  <a:lnTo>
                    <a:pt x="861" y="2270"/>
                  </a:lnTo>
                  <a:lnTo>
                    <a:pt x="909" y="2286"/>
                  </a:lnTo>
                  <a:lnTo>
                    <a:pt x="958" y="2301"/>
                  </a:lnTo>
                  <a:lnTo>
                    <a:pt x="1007" y="2313"/>
                  </a:lnTo>
                  <a:lnTo>
                    <a:pt x="1056" y="2322"/>
                  </a:lnTo>
                  <a:lnTo>
                    <a:pt x="1106" y="2330"/>
                  </a:lnTo>
                  <a:lnTo>
                    <a:pt x="1156" y="2335"/>
                  </a:lnTo>
                  <a:lnTo>
                    <a:pt x="1206" y="2338"/>
                  </a:lnTo>
                  <a:lnTo>
                    <a:pt x="1256" y="2338"/>
                  </a:lnTo>
                  <a:lnTo>
                    <a:pt x="1307" y="2337"/>
                  </a:lnTo>
                  <a:lnTo>
                    <a:pt x="1357" y="2332"/>
                  </a:lnTo>
                  <a:lnTo>
                    <a:pt x="1407" y="2325"/>
                  </a:lnTo>
                  <a:lnTo>
                    <a:pt x="1456" y="2316"/>
                  </a:lnTo>
                  <a:lnTo>
                    <a:pt x="1506" y="2305"/>
                  </a:lnTo>
                  <a:lnTo>
                    <a:pt x="1554" y="2292"/>
                  </a:lnTo>
                  <a:lnTo>
                    <a:pt x="1603" y="2276"/>
                  </a:lnTo>
                  <a:lnTo>
                    <a:pt x="1650" y="2259"/>
                  </a:lnTo>
                  <a:lnTo>
                    <a:pt x="1697" y="2238"/>
                  </a:lnTo>
                  <a:lnTo>
                    <a:pt x="1743" y="2216"/>
                  </a:lnTo>
                  <a:lnTo>
                    <a:pt x="1788" y="2192"/>
                  </a:lnTo>
                  <a:lnTo>
                    <a:pt x="1833" y="2164"/>
                  </a:lnTo>
                  <a:lnTo>
                    <a:pt x="1876" y="2135"/>
                  </a:lnTo>
                  <a:lnTo>
                    <a:pt x="1918" y="2103"/>
                  </a:lnTo>
                  <a:lnTo>
                    <a:pt x="1958" y="2069"/>
                  </a:lnTo>
                  <a:close/>
                </a:path>
              </a:pathLst>
            </a:custGeom>
            <a:solidFill>
              <a:schemeClr val="accent4"/>
            </a:solidFill>
            <a:ln w="19050">
              <a:noFill/>
              <a:round/>
            </a:ln>
          </p:spPr>
          <p:txBody>
            <a:bodyPr vert="horz" wrap="square" lIns="91440" tIns="45720" rIns="91440" bIns="45720" numCol="1" anchor="t" anchorCtr="0" compatLnSpc="1"/>
            <a:lstStyle/>
            <a:p>
              <a:endParaRPr lang="zh-CN" altLang="en-US"/>
            </a:p>
          </p:txBody>
        </p:sp>
      </p:grpSp>
    </p:spTree>
  </p:cSld>
  <p:clrMapOvr>
    <a:masterClrMapping/>
  </p:clrMapOvr>
  <p:transition spd="slow" advTm="8811">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24050"/>
          <p:cNvSpPr/>
          <p:nvPr/>
        </p:nvSpPr>
        <p:spPr bwMode="auto">
          <a:xfrm>
            <a:off x="0" y="-1"/>
            <a:ext cx="12196763" cy="4090738"/>
          </a:xfrm>
          <a:prstGeom prst="rect">
            <a:avLst/>
          </a:prstGeom>
          <a:pattFill prst="ltDnDiag">
            <a:fgClr>
              <a:schemeClr val="accent1"/>
            </a:fgClr>
            <a:bgClr>
              <a:schemeClr val="accent1">
                <a:lumMod val="85000"/>
                <a:lumOff val="15000"/>
              </a:schemeClr>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468945"/>
          <p:cNvSpPr/>
          <p:nvPr/>
        </p:nvSpPr>
        <p:spPr bwMode="auto">
          <a:xfrm>
            <a:off x="4910713" y="1223813"/>
            <a:ext cx="2375336" cy="2375336"/>
          </a:xfrm>
          <a:prstGeom prst="frame">
            <a:avLst>
              <a:gd name="adj1" fmla="val 6236"/>
            </a:avLst>
          </a:prstGeom>
          <a:solidFill>
            <a:schemeClr val="bg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p>
        </p:txBody>
      </p:sp>
      <p:sp>
        <p:nvSpPr>
          <p:cNvPr id="26" name="203126"/>
          <p:cNvSpPr txBox="1"/>
          <p:nvPr/>
        </p:nvSpPr>
        <p:spPr>
          <a:xfrm>
            <a:off x="5527161" y="1088559"/>
            <a:ext cx="1046569" cy="2645844"/>
          </a:xfrm>
          <a:prstGeom prst="rect">
            <a:avLst/>
          </a:prstGeom>
          <a:noFill/>
        </p:spPr>
        <p:txBody>
          <a:bodyPr wrap="square" rtlCol="0">
            <a:spAutoFit/>
          </a:bodyPr>
          <a:lstStyle/>
          <a:p>
            <a:pPr algn="dist"/>
            <a:r>
              <a:rPr lang="en-US" altLang="zh-CN" sz="16595">
                <a:solidFill>
                  <a:schemeClr val="accent2"/>
                </a:solidFill>
                <a:latin typeface="Impact" panose="020B0806030902050204" pitchFamily="34" charset="0"/>
                <a:ea typeface="思源宋体" panose="02020700000000000000" pitchFamily="18" charset="-122"/>
              </a:rPr>
              <a:t>3</a:t>
            </a:r>
            <a:endParaRPr lang="zh-CN" altLang="en-US" sz="16595">
              <a:solidFill>
                <a:schemeClr val="accent2"/>
              </a:solidFill>
              <a:latin typeface="Impact" panose="020B0806030902050204" pitchFamily="34" charset="0"/>
              <a:ea typeface="思源宋体" panose="02020700000000000000" pitchFamily="18" charset="-122"/>
            </a:endParaRPr>
          </a:p>
        </p:txBody>
      </p:sp>
      <p:sp>
        <p:nvSpPr>
          <p:cNvPr id="27" name="674646"/>
          <p:cNvSpPr/>
          <p:nvPr/>
        </p:nvSpPr>
        <p:spPr bwMode="auto">
          <a:xfrm>
            <a:off x="470045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第</a:t>
            </a:r>
          </a:p>
        </p:txBody>
      </p:sp>
      <p:sp>
        <p:nvSpPr>
          <p:cNvPr id="28" name="946066"/>
          <p:cNvSpPr/>
          <p:nvPr/>
        </p:nvSpPr>
        <p:spPr bwMode="auto">
          <a:xfrm>
            <a:off x="694578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章</a:t>
            </a:r>
          </a:p>
        </p:txBody>
      </p:sp>
      <p:sp>
        <p:nvSpPr>
          <p:cNvPr id="29" name="781247"/>
          <p:cNvSpPr txBox="1"/>
          <p:nvPr/>
        </p:nvSpPr>
        <p:spPr>
          <a:xfrm>
            <a:off x="1480636" y="4239302"/>
            <a:ext cx="9235490" cy="1107996"/>
          </a:xfrm>
          <a:prstGeom prst="rect">
            <a:avLst/>
          </a:prstGeom>
          <a:noFill/>
        </p:spPr>
        <p:txBody>
          <a:bodyPr wrap="square" rtlCol="0">
            <a:spAutoFit/>
          </a:bodyPr>
          <a:lstStyle/>
          <a:p>
            <a:pPr algn="ctr"/>
            <a:r>
              <a:rPr lang="zh-CN" altLang="en-US" sz="6600" b="1" dirty="0">
                <a:solidFill>
                  <a:schemeClr val="accent1"/>
                </a:solidFill>
                <a:latin typeface="+mj-ea"/>
                <a:ea typeface="+mj-ea"/>
              </a:rPr>
              <a:t>吸毒的巨大危害</a:t>
            </a:r>
          </a:p>
        </p:txBody>
      </p:sp>
      <p:sp>
        <p:nvSpPr>
          <p:cNvPr id="30" name="153667"/>
          <p:cNvSpPr>
            <a:spLocks noEditPoints="1"/>
          </p:cNvSpPr>
          <p:nvPr/>
        </p:nvSpPr>
        <p:spPr bwMode="auto">
          <a:xfrm>
            <a:off x="4056001" y="5453837"/>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1" name="525087"/>
          <p:cNvSpPr>
            <a:spLocks noEditPoints="1"/>
          </p:cNvSpPr>
          <p:nvPr/>
        </p:nvSpPr>
        <p:spPr bwMode="auto">
          <a:xfrm>
            <a:off x="6799186" y="5453837"/>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3" name="360268"/>
          <p:cNvSpPr>
            <a:spLocks noEditPoints="1"/>
          </p:cNvSpPr>
          <p:nvPr/>
        </p:nvSpPr>
        <p:spPr bwMode="auto">
          <a:xfrm>
            <a:off x="4056001" y="5853360"/>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5" name="731688"/>
          <p:cNvSpPr>
            <a:spLocks noEditPoints="1"/>
          </p:cNvSpPr>
          <p:nvPr/>
        </p:nvSpPr>
        <p:spPr bwMode="auto">
          <a:xfrm>
            <a:off x="6799141" y="5853360"/>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6" name="576869"/>
          <p:cNvSpPr txBox="1"/>
          <p:nvPr/>
        </p:nvSpPr>
        <p:spPr>
          <a:xfrm>
            <a:off x="4275433" y="5379613"/>
            <a:ext cx="2523708" cy="36920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吸毒对身体伤害巨大</a:t>
            </a:r>
          </a:p>
        </p:txBody>
      </p:sp>
      <p:sp>
        <p:nvSpPr>
          <p:cNvPr id="37" name="948289"/>
          <p:cNvSpPr txBox="1"/>
          <p:nvPr/>
        </p:nvSpPr>
        <p:spPr>
          <a:xfrm>
            <a:off x="4275433" y="5789019"/>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吸毒祸害社会</a:t>
            </a:r>
          </a:p>
        </p:txBody>
      </p:sp>
      <p:sp>
        <p:nvSpPr>
          <p:cNvPr id="38" name="210618"/>
          <p:cNvSpPr txBox="1"/>
          <p:nvPr/>
        </p:nvSpPr>
        <p:spPr>
          <a:xfrm>
            <a:off x="6994383" y="5379613"/>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吸毒祸害家庭</a:t>
            </a:r>
          </a:p>
        </p:txBody>
      </p:sp>
      <p:sp>
        <p:nvSpPr>
          <p:cNvPr id="39" name="055980"/>
          <p:cNvSpPr txBox="1"/>
          <p:nvPr/>
        </p:nvSpPr>
        <p:spPr>
          <a:xfrm>
            <a:off x="6994383" y="5789019"/>
            <a:ext cx="3064438" cy="36920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吸毒、贩毒是违法行为</a:t>
            </a:r>
          </a:p>
        </p:txBody>
      </p:sp>
    </p:spTree>
  </p:cSld>
  <p:clrMapOvr>
    <a:masterClrMapping/>
  </p:clrMapOvr>
  <p:transition spd="slow" advTm="8811">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27319"/>
          <p:cNvSpPr/>
          <p:nvPr/>
        </p:nvSpPr>
        <p:spPr bwMode="auto">
          <a:xfrm>
            <a:off x="1057821" y="2081790"/>
            <a:ext cx="4781399" cy="3644375"/>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3" name="898739"/>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633900"/>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dirty="0">
                <a:solidFill>
                  <a:schemeClr val="accent1"/>
                </a:solidFill>
                <a:latin typeface="微软雅黑" panose="020B0503020204020204" pitchFamily="34" charset="-122"/>
                <a:ea typeface="微软雅黑" panose="020B0503020204020204" pitchFamily="34" charset="-122"/>
              </a:rPr>
              <a:t>一、吸毒对身体伤害巨大</a:t>
            </a:r>
          </a:p>
        </p:txBody>
      </p:sp>
      <p:sp>
        <p:nvSpPr>
          <p:cNvPr id="32" name="487996"/>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pic>
        <p:nvPicPr>
          <p:cNvPr id="3" name="8493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9300" y="1374767"/>
            <a:ext cx="5040369" cy="4351398"/>
          </a:xfrm>
          <a:prstGeom prst="rect">
            <a:avLst/>
          </a:prstGeom>
        </p:spPr>
      </p:pic>
      <p:sp>
        <p:nvSpPr>
          <p:cNvPr id="36" name="535947"/>
          <p:cNvSpPr/>
          <p:nvPr/>
        </p:nvSpPr>
        <p:spPr>
          <a:xfrm>
            <a:off x="1251677" y="2325054"/>
            <a:ext cx="4290339" cy="1422954"/>
          </a:xfrm>
          <a:prstGeom prst="rect">
            <a:avLst/>
          </a:prstGeom>
        </p:spPr>
        <p:txBody>
          <a:bodyPr wrap="square">
            <a:spAutoFit/>
          </a:bodyPr>
          <a:lstStyle/>
          <a:p>
            <a:pPr algn="just" defTabSz="913765">
              <a:lnSpc>
                <a:spcPct val="150000"/>
              </a:lnSpc>
            </a:pPr>
            <a:r>
              <a:rPr lang="zh-CN" altLang="en-US" sz="2000" dirty="0">
                <a:solidFill>
                  <a:schemeClr val="accent1"/>
                </a:solidFill>
                <a:latin typeface="微软雅黑" panose="020B0503020204020204" pitchFamily="34" charset="-122"/>
                <a:ea typeface="微软雅黑" panose="020B0503020204020204" pitchFamily="34" charset="-122"/>
              </a:rPr>
              <a:t>新型毒品的身体依赖性虽然不如海洛因等传统毒品明显，但精神</a:t>
            </a:r>
            <a:r>
              <a:rPr lang="zh-CN" altLang="en-US" sz="2000" b="1" dirty="0">
                <a:solidFill>
                  <a:schemeClr val="accent1"/>
                </a:solidFill>
                <a:latin typeface="微软雅黑" panose="020B0503020204020204" pitchFamily="34" charset="-122"/>
                <a:ea typeface="微软雅黑" panose="020B0503020204020204" pitchFamily="34" charset="-122"/>
              </a:rPr>
              <a:t>依赖性很强，极易上瘾。</a:t>
            </a:r>
          </a:p>
        </p:txBody>
      </p:sp>
      <p:sp>
        <p:nvSpPr>
          <p:cNvPr id="39" name="906367"/>
          <p:cNvSpPr/>
          <p:nvPr/>
        </p:nvSpPr>
        <p:spPr bwMode="auto">
          <a:xfrm>
            <a:off x="1057822" y="1374767"/>
            <a:ext cx="4781398"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accent1"/>
                </a:solidFill>
                <a:latin typeface="+mj-ea"/>
                <a:ea typeface="+mj-ea"/>
              </a:rPr>
              <a:t>精神依赖</a:t>
            </a:r>
          </a:p>
        </p:txBody>
      </p:sp>
    </p:spTree>
  </p:cSld>
  <p:clrMapOvr>
    <a:masterClrMapping/>
  </p:clrMapOvr>
  <p:transition spd="slow" advTm="9632">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7415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5085" y="1345531"/>
            <a:ext cx="5238273" cy="4380634"/>
          </a:xfrm>
          <a:prstGeom prst="rect">
            <a:avLst/>
          </a:prstGeom>
        </p:spPr>
      </p:pic>
      <p:sp>
        <p:nvSpPr>
          <p:cNvPr id="33" name="113068"/>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485488"/>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一、吸毒对身体伤害巨大</a:t>
            </a:r>
          </a:p>
        </p:txBody>
      </p:sp>
      <p:sp>
        <p:nvSpPr>
          <p:cNvPr id="32" name="239374"/>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5" name="396415"/>
          <p:cNvSpPr/>
          <p:nvPr/>
        </p:nvSpPr>
        <p:spPr bwMode="auto">
          <a:xfrm>
            <a:off x="6586927" y="2081790"/>
            <a:ext cx="4781399" cy="3644375"/>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231696"/>
          <p:cNvSpPr/>
          <p:nvPr/>
        </p:nvSpPr>
        <p:spPr>
          <a:xfrm>
            <a:off x="6780783" y="2325054"/>
            <a:ext cx="4290339" cy="1422954"/>
          </a:xfrm>
          <a:prstGeom prst="rect">
            <a:avLst/>
          </a:prstGeom>
        </p:spPr>
        <p:txBody>
          <a:bodyPr wrap="square">
            <a:spAutoFit/>
          </a:bodyPr>
          <a:lstStyle/>
          <a:p>
            <a:pPr algn="just" defTabSz="913765">
              <a:lnSpc>
                <a:spcPct val="150000"/>
              </a:lnSpc>
            </a:pPr>
            <a:r>
              <a:rPr lang="zh-CN" altLang="en-US" sz="2000" dirty="0">
                <a:solidFill>
                  <a:schemeClr val="accent1"/>
                </a:solidFill>
                <a:latin typeface="微软雅黑" panose="020B0503020204020204" pitchFamily="34" charset="-122"/>
                <a:ea typeface="微软雅黑" panose="020B0503020204020204" pitchFamily="34" charset="-122"/>
              </a:rPr>
              <a:t>会对大脑神经细胞产生直接的损害作用，导致神经细胞变性、坏死，出现</a:t>
            </a:r>
            <a:r>
              <a:rPr lang="zh-CN" altLang="en-US" sz="2000" b="1" dirty="0">
                <a:solidFill>
                  <a:schemeClr val="accent1"/>
                </a:solidFill>
                <a:latin typeface="微软雅黑" panose="020B0503020204020204" pitchFamily="34" charset="-122"/>
                <a:ea typeface="微软雅黑" panose="020B0503020204020204" pitchFamily="34" charset="-122"/>
              </a:rPr>
              <a:t>急慢性精神障碍</a:t>
            </a:r>
            <a:r>
              <a:rPr lang="zh-CN" altLang="en-US" sz="2000" dirty="0">
                <a:solidFill>
                  <a:schemeClr val="accent1"/>
                </a:solidFill>
                <a:latin typeface="微软雅黑" panose="020B0503020204020204" pitchFamily="34" charset="-122"/>
                <a:ea typeface="微软雅黑" panose="020B0503020204020204" pitchFamily="34" charset="-122"/>
              </a:rPr>
              <a:t>。</a:t>
            </a:r>
          </a:p>
        </p:txBody>
      </p:sp>
      <p:sp>
        <p:nvSpPr>
          <p:cNvPr id="38" name="593016"/>
          <p:cNvSpPr/>
          <p:nvPr/>
        </p:nvSpPr>
        <p:spPr bwMode="auto">
          <a:xfrm>
            <a:off x="6586928" y="1374767"/>
            <a:ext cx="4781398"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accent1"/>
                </a:solidFill>
                <a:latin typeface="+mj-ea"/>
                <a:ea typeface="+mj-ea"/>
              </a:rPr>
              <a:t>损伤大脑</a:t>
            </a:r>
          </a:p>
        </p:txBody>
      </p:sp>
    </p:spTree>
  </p:cSld>
  <p:clrMapOvr>
    <a:masterClrMapping/>
  </p:clrMapOvr>
  <p:transition spd="slow" advTm="9632">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9654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2016" y="1345531"/>
            <a:ext cx="5761150" cy="4378059"/>
          </a:xfrm>
          <a:prstGeom prst="rect">
            <a:avLst/>
          </a:prstGeom>
        </p:spPr>
      </p:pic>
      <p:sp>
        <p:nvSpPr>
          <p:cNvPr id="33" name="709617"/>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171137"/>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一、吸毒对身体伤害巨大</a:t>
            </a:r>
          </a:p>
        </p:txBody>
      </p:sp>
      <p:sp>
        <p:nvSpPr>
          <p:cNvPr id="32" name="925022"/>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1" name="404143"/>
          <p:cNvSpPr/>
          <p:nvPr/>
        </p:nvSpPr>
        <p:spPr bwMode="auto">
          <a:xfrm>
            <a:off x="1057821" y="2081790"/>
            <a:ext cx="4320295" cy="3644375"/>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876563"/>
          <p:cNvSpPr/>
          <p:nvPr/>
        </p:nvSpPr>
        <p:spPr>
          <a:xfrm>
            <a:off x="1251677" y="2325054"/>
            <a:ext cx="3876591" cy="1884618"/>
          </a:xfrm>
          <a:prstGeom prst="rect">
            <a:avLst/>
          </a:prstGeom>
        </p:spPr>
        <p:txBody>
          <a:bodyPr wrap="square">
            <a:spAutoFit/>
          </a:bodyPr>
          <a:lstStyle/>
          <a:p>
            <a:pPr algn="just" defTabSz="913765">
              <a:lnSpc>
                <a:spcPct val="150000"/>
              </a:lnSpc>
            </a:pPr>
            <a:r>
              <a:rPr lang="zh-CN" altLang="en-US" sz="2000" dirty="0">
                <a:solidFill>
                  <a:schemeClr val="accent1"/>
                </a:solidFill>
                <a:latin typeface="微软雅黑" panose="020B0503020204020204" pitchFamily="34" charset="-122"/>
                <a:ea typeface="微软雅黑" panose="020B0503020204020204" pitchFamily="34" charset="-122"/>
              </a:rPr>
              <a:t>导致吸食者骨骼肌痉挛、恶性高热、脑血管损害、肾功能严重损伤、急性心肌缺血、心肌病和心律失常</a:t>
            </a:r>
            <a:r>
              <a:rPr lang="en-US" altLang="zh-CN" sz="2000" dirty="0">
                <a:solidFill>
                  <a:schemeClr val="accent1"/>
                </a:solidFill>
                <a:latin typeface="微软雅黑" panose="020B0503020204020204" pitchFamily="34" charset="-122"/>
                <a:ea typeface="微软雅黑" panose="020B0503020204020204" pitchFamily="34" charset="-122"/>
              </a:rPr>
              <a:t>……</a:t>
            </a:r>
          </a:p>
        </p:txBody>
      </p:sp>
      <p:sp>
        <p:nvSpPr>
          <p:cNvPr id="35" name="611744"/>
          <p:cNvSpPr/>
          <p:nvPr/>
        </p:nvSpPr>
        <p:spPr bwMode="auto">
          <a:xfrm>
            <a:off x="1057822" y="1374767"/>
            <a:ext cx="4320294"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accent1"/>
                </a:solidFill>
                <a:latin typeface="+mj-ea"/>
                <a:ea typeface="+mj-ea"/>
              </a:rPr>
              <a:t>损害肌体</a:t>
            </a:r>
          </a:p>
        </p:txBody>
      </p:sp>
    </p:spTree>
  </p:cSld>
  <p:clrMapOvr>
    <a:masterClrMapping/>
  </p:clrMapOvr>
  <p:transition spd="slow" advTm="9632">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08216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55085" y="1350576"/>
            <a:ext cx="5185558" cy="4375589"/>
          </a:xfrm>
          <a:prstGeom prst="rect">
            <a:avLst/>
          </a:prstGeom>
        </p:spPr>
      </p:pic>
      <p:sp>
        <p:nvSpPr>
          <p:cNvPr id="33" name="827345"/>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299765"/>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一、吸毒对身体伤害巨大</a:t>
            </a:r>
          </a:p>
        </p:txBody>
      </p:sp>
      <p:sp>
        <p:nvSpPr>
          <p:cNvPr id="32" name="033750"/>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5" name="305170"/>
          <p:cNvSpPr/>
          <p:nvPr/>
        </p:nvSpPr>
        <p:spPr bwMode="auto">
          <a:xfrm>
            <a:off x="6586927" y="2081790"/>
            <a:ext cx="4781399" cy="3644375"/>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777590"/>
          <p:cNvSpPr/>
          <p:nvPr/>
        </p:nvSpPr>
        <p:spPr>
          <a:xfrm>
            <a:off x="6780783" y="2325054"/>
            <a:ext cx="4290339" cy="1042721"/>
          </a:xfrm>
          <a:prstGeom prst="rect">
            <a:avLst/>
          </a:prstGeom>
        </p:spPr>
        <p:txBody>
          <a:bodyPr wrap="square">
            <a:spAutoFit/>
          </a:bodyPr>
          <a:lstStyle/>
          <a:p>
            <a:pPr algn="just" defTabSz="913765">
              <a:lnSpc>
                <a:spcPct val="150000"/>
              </a:lnSpc>
            </a:pPr>
            <a:r>
              <a:rPr lang="zh-CN" altLang="en-US" sz="2000" dirty="0">
                <a:solidFill>
                  <a:schemeClr val="accent1"/>
                </a:solidFill>
                <a:latin typeface="微软雅黑" panose="020B0503020204020204" pitchFamily="34" charset="-122"/>
                <a:ea typeface="微软雅黑" panose="020B0503020204020204" pitchFamily="34" charset="-122"/>
              </a:rPr>
              <a:t>据有关部门统计，吸毒者多数短命，一般寿命</a:t>
            </a:r>
            <a:r>
              <a:rPr lang="zh-CN" altLang="en-US" sz="2400" b="1" dirty="0">
                <a:solidFill>
                  <a:schemeClr val="accent1"/>
                </a:solidFill>
                <a:latin typeface="微软雅黑" panose="020B0503020204020204" pitchFamily="34" charset="-122"/>
                <a:ea typeface="微软雅黑" panose="020B0503020204020204" pitchFamily="34" charset="-122"/>
              </a:rPr>
              <a:t>不超过四十岁</a:t>
            </a:r>
            <a:r>
              <a:rPr lang="zh-CN" altLang="en-US" sz="2000" dirty="0">
                <a:solidFill>
                  <a:schemeClr val="accent1"/>
                </a:solidFill>
                <a:latin typeface="微软雅黑" panose="020B0503020204020204" pitchFamily="34" charset="-122"/>
                <a:ea typeface="微软雅黑" panose="020B0503020204020204" pitchFamily="34" charset="-122"/>
              </a:rPr>
              <a:t>。</a:t>
            </a:r>
          </a:p>
        </p:txBody>
      </p:sp>
      <p:sp>
        <p:nvSpPr>
          <p:cNvPr id="38" name="512771"/>
          <p:cNvSpPr/>
          <p:nvPr/>
        </p:nvSpPr>
        <p:spPr bwMode="auto">
          <a:xfrm>
            <a:off x="6586928" y="1374767"/>
            <a:ext cx="4781398"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accent1"/>
                </a:solidFill>
                <a:latin typeface="+mj-ea"/>
                <a:ea typeface="+mj-ea"/>
              </a:rPr>
              <a:t>影响寿命</a:t>
            </a:r>
          </a:p>
        </p:txBody>
      </p:sp>
    </p:spTree>
  </p:cSld>
  <p:clrMapOvr>
    <a:masterClrMapping/>
  </p:clrMapOvr>
  <p:transition spd="slow" advTm="9632">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98419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2015" y="1345531"/>
            <a:ext cx="5761151" cy="4368360"/>
          </a:xfrm>
          <a:prstGeom prst="rect">
            <a:avLst/>
          </a:prstGeom>
        </p:spPr>
      </p:pic>
      <p:sp>
        <p:nvSpPr>
          <p:cNvPr id="33" name="729372"/>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190892"/>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一、吸毒对身体伤害巨大</a:t>
            </a:r>
          </a:p>
        </p:txBody>
      </p:sp>
      <p:sp>
        <p:nvSpPr>
          <p:cNvPr id="32" name="935788"/>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1" name="306207"/>
          <p:cNvSpPr/>
          <p:nvPr/>
        </p:nvSpPr>
        <p:spPr bwMode="auto">
          <a:xfrm>
            <a:off x="1057821" y="2081790"/>
            <a:ext cx="4320295" cy="3644375"/>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678627"/>
          <p:cNvSpPr/>
          <p:nvPr/>
        </p:nvSpPr>
        <p:spPr>
          <a:xfrm>
            <a:off x="1251677" y="2325054"/>
            <a:ext cx="3876591" cy="1884618"/>
          </a:xfrm>
          <a:prstGeom prst="rect">
            <a:avLst/>
          </a:prstGeom>
        </p:spPr>
        <p:txBody>
          <a:bodyPr wrap="square">
            <a:spAutoFit/>
          </a:bodyPr>
          <a:lstStyle/>
          <a:p>
            <a:pPr algn="just" defTabSz="913765">
              <a:lnSpc>
                <a:spcPct val="150000"/>
              </a:lnSpc>
            </a:pPr>
            <a:r>
              <a:rPr lang="zh-CN" altLang="en-US" sz="2000">
                <a:solidFill>
                  <a:schemeClr val="accent1"/>
                </a:solidFill>
                <a:latin typeface="微软雅黑" panose="020B0503020204020204" pitchFamily="34" charset="-122"/>
                <a:ea typeface="微软雅黑" panose="020B0503020204020204" pitchFamily="34" charset="-122"/>
              </a:rPr>
              <a:t>吸毒还会造成</a:t>
            </a:r>
            <a:r>
              <a:rPr lang="zh-CN" altLang="en-US" sz="2000" b="1">
                <a:solidFill>
                  <a:schemeClr val="accent1"/>
                </a:solidFill>
                <a:latin typeface="微软雅黑" panose="020B0503020204020204" pitchFamily="34" charset="-122"/>
                <a:ea typeface="微软雅黑" panose="020B0503020204020204" pitchFamily="34" charset="-122"/>
              </a:rPr>
              <a:t>乙型肝炎、丙型肝炎、性病</a:t>
            </a:r>
            <a:r>
              <a:rPr lang="zh-CN" altLang="en-US" sz="2000">
                <a:solidFill>
                  <a:schemeClr val="accent1"/>
                </a:solidFill>
                <a:latin typeface="微软雅黑" panose="020B0503020204020204" pitchFamily="34" charset="-122"/>
                <a:ea typeface="微软雅黑" panose="020B0503020204020204" pitchFamily="34" charset="-122"/>
              </a:rPr>
              <a:t>的传播等公共卫生问题，其中最严重的是</a:t>
            </a:r>
            <a:r>
              <a:rPr lang="zh-CN" altLang="en-US" sz="2000" b="1">
                <a:solidFill>
                  <a:schemeClr val="accent1"/>
                </a:solidFill>
                <a:latin typeface="微软雅黑" panose="020B0503020204020204" pitchFamily="34" charset="-122"/>
                <a:ea typeface="微软雅黑" panose="020B0503020204020204" pitchFamily="34" charset="-122"/>
              </a:rPr>
              <a:t>艾滋病</a:t>
            </a:r>
            <a:r>
              <a:rPr lang="zh-CN" altLang="en-US" sz="2000">
                <a:solidFill>
                  <a:schemeClr val="accent1"/>
                </a:solidFill>
                <a:latin typeface="微软雅黑" panose="020B0503020204020204" pitchFamily="34" charset="-122"/>
                <a:ea typeface="微软雅黑" panose="020B0503020204020204" pitchFamily="34" charset="-122"/>
              </a:rPr>
              <a:t>的感染和传播。</a:t>
            </a:r>
          </a:p>
        </p:txBody>
      </p:sp>
      <p:sp>
        <p:nvSpPr>
          <p:cNvPr id="35" name="513808"/>
          <p:cNvSpPr/>
          <p:nvPr/>
        </p:nvSpPr>
        <p:spPr bwMode="auto">
          <a:xfrm>
            <a:off x="1057822" y="1374767"/>
            <a:ext cx="4320294" cy="54982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accent1"/>
                </a:solidFill>
                <a:latin typeface="+mj-ea"/>
                <a:ea typeface="+mj-ea"/>
              </a:rPr>
              <a:t>助长传染病</a:t>
            </a:r>
          </a:p>
        </p:txBody>
      </p:sp>
    </p:spTree>
  </p:cSld>
  <p:clrMapOvr>
    <a:masterClrMapping/>
  </p:clrMapOvr>
  <p:transition spd="slow" advTm="9632">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885228"/>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620409"/>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二、吸毒祸害家庭</a:t>
            </a:r>
          </a:p>
        </p:txBody>
      </p:sp>
      <p:sp>
        <p:nvSpPr>
          <p:cNvPr id="32" name="001634"/>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2" name="846815"/>
          <p:cNvSpPr/>
          <p:nvPr/>
        </p:nvSpPr>
        <p:spPr>
          <a:xfrm>
            <a:off x="3002037" y="1166966"/>
            <a:ext cx="7297757" cy="830997"/>
          </a:xfrm>
          <a:prstGeom prst="rect">
            <a:avLst/>
          </a:prstGeom>
          <a:noFill/>
        </p:spPr>
        <p:txBody>
          <a:bodyPr wrap="square" rtlCol="0">
            <a:spAutoFit/>
          </a:bodyPr>
          <a:lstStyle/>
          <a:p>
            <a:r>
              <a:rPr lang="zh-CN" altLang="en-US" sz="4800" b="1">
                <a:solidFill>
                  <a:schemeClr val="accent1"/>
                </a:solidFill>
                <a:latin typeface="微软雅黑" panose="020B0503020204020204" pitchFamily="34" charset="-122"/>
                <a:ea typeface="微软雅黑" panose="020B0503020204020204" pitchFamily="34" charset="-122"/>
              </a:rPr>
              <a:t>“一人吸毒，全家遭殃”</a:t>
            </a:r>
          </a:p>
        </p:txBody>
      </p:sp>
      <p:sp>
        <p:nvSpPr>
          <p:cNvPr id="35" name="218234"/>
          <p:cNvSpPr/>
          <p:nvPr/>
        </p:nvSpPr>
        <p:spPr bwMode="auto">
          <a:xfrm>
            <a:off x="1025028" y="2071979"/>
            <a:ext cx="1638850" cy="420042"/>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b="1">
                <a:solidFill>
                  <a:schemeClr val="accent1"/>
                </a:solidFill>
                <a:latin typeface="+mj-ea"/>
                <a:ea typeface="+mj-ea"/>
              </a:rPr>
              <a:t>耗费大量钱财</a:t>
            </a:r>
          </a:p>
        </p:txBody>
      </p:sp>
      <p:sp>
        <p:nvSpPr>
          <p:cNvPr id="3" name="589664"/>
          <p:cNvSpPr/>
          <p:nvPr/>
        </p:nvSpPr>
        <p:spPr>
          <a:xfrm>
            <a:off x="965501" y="2496549"/>
            <a:ext cx="6096000" cy="658257"/>
          </a:xfrm>
          <a:prstGeom prst="rect">
            <a:avLst/>
          </a:prstGeom>
        </p:spPr>
        <p:txBody>
          <a:bodyPr wrap="square">
            <a:spAutoFit/>
          </a:bodyPr>
          <a:lstStyle/>
          <a:p>
            <a:pPr algn="just" defTabSz="913765">
              <a:lnSpc>
                <a:spcPct val="120000"/>
              </a:lnSpc>
            </a:pPr>
            <a:r>
              <a:rPr lang="zh-CN" altLang="en-US" sz="1600">
                <a:solidFill>
                  <a:schemeClr val="accent1"/>
                </a:solidFill>
                <a:latin typeface="微软雅黑" panose="020B0503020204020204" pitchFamily="34" charset="-122"/>
                <a:ea typeface="微软雅黑" panose="020B0503020204020204" pitchFamily="34" charset="-122"/>
              </a:rPr>
              <a:t>吸毒的高额支出，使一些原本富裕的家庭维持不了多久就债台高筑，到了一定程度必然要靠变卖家产换取毒品，致使家徒四壁。</a:t>
            </a:r>
          </a:p>
        </p:txBody>
      </p:sp>
      <p:sp>
        <p:nvSpPr>
          <p:cNvPr id="36" name="424835"/>
          <p:cNvSpPr/>
          <p:nvPr/>
        </p:nvSpPr>
        <p:spPr bwMode="auto">
          <a:xfrm>
            <a:off x="1025028" y="3335294"/>
            <a:ext cx="1638850" cy="420042"/>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b="1">
                <a:solidFill>
                  <a:schemeClr val="accent1"/>
                </a:solidFill>
                <a:latin typeface="+mj-ea"/>
                <a:ea typeface="+mj-ea"/>
              </a:rPr>
              <a:t>导致家庭破裂</a:t>
            </a:r>
          </a:p>
        </p:txBody>
      </p:sp>
      <p:sp>
        <p:nvSpPr>
          <p:cNvPr id="37" name="796255"/>
          <p:cNvSpPr/>
          <p:nvPr/>
        </p:nvSpPr>
        <p:spPr>
          <a:xfrm>
            <a:off x="965501" y="3759864"/>
            <a:ext cx="6096000" cy="953723"/>
          </a:xfrm>
          <a:prstGeom prst="rect">
            <a:avLst/>
          </a:prstGeom>
        </p:spPr>
        <p:txBody>
          <a:bodyPr wrap="square">
            <a:spAutoFit/>
          </a:bodyPr>
          <a:lstStyle/>
          <a:p>
            <a:pPr algn="just" defTabSz="913765">
              <a:lnSpc>
                <a:spcPct val="120000"/>
              </a:lnSpc>
            </a:pPr>
            <a:r>
              <a:rPr lang="zh-CN" altLang="en-US" sz="1600">
                <a:solidFill>
                  <a:schemeClr val="accent1"/>
                </a:solidFill>
                <a:latin typeface="微软雅黑" panose="020B0503020204020204" pitchFamily="34" charset="-122"/>
                <a:ea typeface="微软雅黑" panose="020B0503020204020204" pitchFamily="34" charset="-122"/>
              </a:rPr>
              <a:t>吸毒成瘾后，吸毒者会变得十分自私且不诚实，性格变得烦躁易怒，他们淡漠了对配偶的关心体贴、淡漠了对家庭的责任和对子女的教育，容易导致幸福美满家庭的破裂。</a:t>
            </a:r>
          </a:p>
        </p:txBody>
      </p:sp>
      <p:sp>
        <p:nvSpPr>
          <p:cNvPr id="38" name="631436"/>
          <p:cNvSpPr/>
          <p:nvPr/>
        </p:nvSpPr>
        <p:spPr bwMode="auto">
          <a:xfrm>
            <a:off x="1025028" y="4887368"/>
            <a:ext cx="1638850" cy="420042"/>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b="1">
                <a:solidFill>
                  <a:schemeClr val="accent1"/>
                </a:solidFill>
                <a:latin typeface="+mj-ea"/>
                <a:ea typeface="+mj-ea"/>
              </a:rPr>
              <a:t>贻害后代</a:t>
            </a:r>
          </a:p>
        </p:txBody>
      </p:sp>
      <p:sp>
        <p:nvSpPr>
          <p:cNvPr id="39" name="903856"/>
          <p:cNvSpPr/>
          <p:nvPr/>
        </p:nvSpPr>
        <p:spPr>
          <a:xfrm>
            <a:off x="965501" y="5311938"/>
            <a:ext cx="6096000" cy="658257"/>
          </a:xfrm>
          <a:prstGeom prst="rect">
            <a:avLst/>
          </a:prstGeom>
        </p:spPr>
        <p:txBody>
          <a:bodyPr wrap="square">
            <a:spAutoFit/>
          </a:bodyPr>
          <a:lstStyle/>
          <a:p>
            <a:pPr algn="just" defTabSz="913765">
              <a:lnSpc>
                <a:spcPct val="120000"/>
              </a:lnSpc>
            </a:pPr>
            <a:r>
              <a:rPr lang="zh-CN" altLang="en-US" sz="1600">
                <a:solidFill>
                  <a:schemeClr val="accent1"/>
                </a:solidFill>
                <a:latin typeface="微软雅黑" panose="020B0503020204020204" pitchFamily="34" charset="-122"/>
                <a:ea typeface="微软雅黑" panose="020B0503020204020204" pitchFamily="34" charset="-122"/>
              </a:rPr>
              <a:t>生活在吸毒者家庭中的孩子缺少家庭关爱，常伴有不健康的心理，行为往往具有攻击性和反抗性。这样的孩子易走上违法犯罪的道路。</a:t>
            </a:r>
          </a:p>
        </p:txBody>
      </p:sp>
      <p:pic>
        <p:nvPicPr>
          <p:cNvPr id="4" name="3753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23166" y="2282000"/>
            <a:ext cx="4122593" cy="3688195"/>
          </a:xfrm>
          <a:prstGeom prst="rect">
            <a:avLst/>
          </a:prstGeom>
          <a:ln>
            <a:solidFill>
              <a:schemeClr val="accent1"/>
            </a:solidFill>
          </a:ln>
        </p:spPr>
      </p:pic>
    </p:spTree>
  </p:cSld>
  <p:clrMapOvr>
    <a:masterClrMapping/>
  </p:clrMapOvr>
  <p:transition spd="slow" advTm="9632">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119557"/>
          <p:cNvGrpSpPr/>
          <p:nvPr/>
        </p:nvGrpSpPr>
        <p:grpSpPr>
          <a:xfrm>
            <a:off x="1055071" y="2102133"/>
            <a:ext cx="10015758" cy="3209146"/>
            <a:chOff x="1431617" y="1448045"/>
            <a:chExt cx="9766053" cy="656668"/>
          </a:xfrm>
        </p:grpSpPr>
        <p:sp>
          <p:nvSpPr>
            <p:cNvPr id="37" name="矩形 36"/>
            <p:cNvSpPr/>
            <p:nvPr/>
          </p:nvSpPr>
          <p:spPr bwMode="auto">
            <a:xfrm>
              <a:off x="1624406" y="1479906"/>
              <a:ext cx="9573264" cy="62480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矩形 37"/>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9" name="581987"/>
          <p:cNvSpPr/>
          <p:nvPr/>
        </p:nvSpPr>
        <p:spPr>
          <a:xfrm>
            <a:off x="1426161" y="2376430"/>
            <a:ext cx="9125534" cy="2446182"/>
          </a:xfrm>
          <a:prstGeom prst="rect">
            <a:avLst/>
          </a:prstGeom>
        </p:spPr>
        <p:txBody>
          <a:bodyPr wrap="square">
            <a:spAutoFit/>
          </a:bodyPr>
          <a:lstStyle/>
          <a:p>
            <a:pPr marL="342900" indent="-342900" algn="just" defTabSz="913765">
              <a:lnSpc>
                <a:spcPct val="130000"/>
              </a:lnSpc>
              <a:buFont typeface="Wingdings" panose="05000000000000000000" pitchFamily="2" charset="2"/>
              <a:buChar char="l"/>
            </a:pPr>
            <a:r>
              <a:rPr lang="zh-CN" altLang="en-US" sz="2400" dirty="0">
                <a:solidFill>
                  <a:schemeClr val="accent1"/>
                </a:solidFill>
                <a:latin typeface="微软雅黑" panose="020B0503020204020204" pitchFamily="34" charset="-122"/>
                <a:ea typeface="微软雅黑" panose="020B0503020204020204" pitchFamily="34" charset="-122"/>
              </a:rPr>
              <a:t>吸毒吞噬社会巨额财富，危及国家经济</a:t>
            </a:r>
          </a:p>
          <a:p>
            <a:pPr marL="342900" indent="-342900" algn="just" defTabSz="913765">
              <a:lnSpc>
                <a:spcPct val="130000"/>
              </a:lnSpc>
              <a:buFont typeface="Wingdings" panose="05000000000000000000" pitchFamily="2" charset="2"/>
              <a:buChar char="l"/>
            </a:pPr>
            <a:r>
              <a:rPr lang="zh-CN" altLang="en-US" sz="2400" dirty="0">
                <a:solidFill>
                  <a:schemeClr val="accent1"/>
                </a:solidFill>
                <a:latin typeface="微软雅黑" panose="020B0503020204020204" pitchFamily="34" charset="-122"/>
                <a:ea typeface="微软雅黑" panose="020B0503020204020204" pitchFamily="34" charset="-122"/>
              </a:rPr>
              <a:t>吸毒严重败坏社会风气</a:t>
            </a:r>
          </a:p>
          <a:p>
            <a:pPr marL="342900" indent="-342900" algn="just" defTabSz="913765">
              <a:lnSpc>
                <a:spcPct val="130000"/>
              </a:lnSpc>
              <a:buFont typeface="Wingdings" panose="05000000000000000000" pitchFamily="2" charset="2"/>
              <a:buChar char="l"/>
            </a:pPr>
            <a:r>
              <a:rPr lang="zh-CN" altLang="en-US" sz="2400" dirty="0">
                <a:solidFill>
                  <a:schemeClr val="accent1"/>
                </a:solidFill>
                <a:latin typeface="微软雅黑" panose="020B0503020204020204" pitchFamily="34" charset="-122"/>
                <a:ea typeface="微软雅黑" panose="020B0503020204020204" pitchFamily="34" charset="-122"/>
              </a:rPr>
              <a:t>吸毒诱发多种犯罪，影响社会安定</a:t>
            </a:r>
          </a:p>
          <a:p>
            <a:pPr marL="342900" indent="-342900" algn="just" defTabSz="913765">
              <a:lnSpc>
                <a:spcPct val="130000"/>
              </a:lnSpc>
              <a:buFont typeface="Wingdings" panose="05000000000000000000" pitchFamily="2" charset="2"/>
              <a:buChar char="l"/>
            </a:pPr>
            <a:r>
              <a:rPr lang="zh-CN" altLang="en-US" sz="2400" dirty="0">
                <a:solidFill>
                  <a:schemeClr val="accent1"/>
                </a:solidFill>
                <a:latin typeface="微软雅黑" panose="020B0503020204020204" pitchFamily="34" charset="-122"/>
                <a:ea typeface="微软雅黑" panose="020B0503020204020204" pitchFamily="34" charset="-122"/>
              </a:rPr>
              <a:t>吸毒严重危害年轻一代</a:t>
            </a:r>
          </a:p>
          <a:p>
            <a:pPr marL="342900" indent="-342900" algn="just" defTabSz="913765">
              <a:lnSpc>
                <a:spcPct val="130000"/>
              </a:lnSpc>
              <a:buFont typeface="Wingdings" panose="05000000000000000000" pitchFamily="2" charset="2"/>
              <a:buChar char="l"/>
            </a:pPr>
            <a:r>
              <a:rPr lang="zh-CN" altLang="en-US" sz="2400" dirty="0">
                <a:solidFill>
                  <a:schemeClr val="accent1"/>
                </a:solidFill>
                <a:latin typeface="微软雅黑" panose="020B0503020204020204" pitchFamily="34" charset="-122"/>
                <a:ea typeface="微软雅黑" panose="020B0503020204020204" pitchFamily="34" charset="-122"/>
              </a:rPr>
              <a:t>严重破坏生态环境</a:t>
            </a:r>
          </a:p>
        </p:txBody>
      </p:sp>
      <p:sp>
        <p:nvSpPr>
          <p:cNvPr id="33" name="843307"/>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788588"/>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三、吸毒危害社会</a:t>
            </a:r>
          </a:p>
        </p:txBody>
      </p:sp>
      <p:sp>
        <p:nvSpPr>
          <p:cNvPr id="32" name="532563"/>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pic>
        <p:nvPicPr>
          <p:cNvPr id="35" name="80499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659" y="1287643"/>
            <a:ext cx="3830154" cy="4993829"/>
          </a:xfrm>
          <a:prstGeom prst="rect">
            <a:avLst/>
          </a:prstGeom>
        </p:spPr>
      </p:pic>
    </p:spTree>
  </p:cSld>
  <p:clrMapOvr>
    <a:masterClrMapping/>
  </p:clrMapOvr>
  <p:transition spd="slow" advTm="9632">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276313"/>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011584"/>
          <p:cNvSpPr txBox="1"/>
          <p:nvPr/>
        </p:nvSpPr>
        <p:spPr>
          <a:xfrm>
            <a:off x="1766925" y="312478"/>
            <a:ext cx="5944537"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四、吸毒、贩毒是违法行为</a:t>
            </a:r>
          </a:p>
        </p:txBody>
      </p:sp>
      <p:sp>
        <p:nvSpPr>
          <p:cNvPr id="32" name="382729"/>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40" name="227990"/>
          <p:cNvSpPr/>
          <p:nvPr/>
        </p:nvSpPr>
        <p:spPr bwMode="auto">
          <a:xfrm>
            <a:off x="1112691" y="1485706"/>
            <a:ext cx="1638850" cy="420042"/>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000" b="1">
                <a:solidFill>
                  <a:schemeClr val="accent1"/>
                </a:solidFill>
                <a:latin typeface="+mj-ea"/>
                <a:ea typeface="+mj-ea"/>
              </a:rPr>
              <a:t>吸毒违法</a:t>
            </a:r>
          </a:p>
        </p:txBody>
      </p:sp>
      <p:sp>
        <p:nvSpPr>
          <p:cNvPr id="41" name="599329"/>
          <p:cNvSpPr/>
          <p:nvPr/>
        </p:nvSpPr>
        <p:spPr>
          <a:xfrm>
            <a:off x="1053164" y="1910276"/>
            <a:ext cx="7745458" cy="362792"/>
          </a:xfrm>
          <a:prstGeom prst="rect">
            <a:avLst/>
          </a:prstGeom>
        </p:spPr>
        <p:txBody>
          <a:bodyPr wrap="square">
            <a:spAutoFit/>
          </a:bodyPr>
          <a:lstStyle/>
          <a:p>
            <a:pPr algn="just" defTabSz="913765">
              <a:lnSpc>
                <a:spcPct val="120000"/>
              </a:lnSpc>
            </a:pPr>
            <a:r>
              <a:rPr lang="zh-CN" altLang="en-US" sz="1600">
                <a:solidFill>
                  <a:schemeClr val="accent1"/>
                </a:solidFill>
                <a:latin typeface="微软雅黑" panose="020B0503020204020204" pitchFamily="34" charset="-122"/>
                <a:ea typeface="微软雅黑" panose="020B0503020204020204" pitchFamily="34" charset="-122"/>
              </a:rPr>
              <a:t>吸食、注射毒品处十日以上十五日以下</a:t>
            </a:r>
            <a:r>
              <a:rPr lang="zh-CN" altLang="en-US" sz="1600" b="1">
                <a:solidFill>
                  <a:schemeClr val="accent1"/>
                </a:solidFill>
                <a:latin typeface="微软雅黑" panose="020B0503020204020204" pitchFamily="34" charset="-122"/>
                <a:ea typeface="微软雅黑" panose="020B0503020204020204" pitchFamily="34" charset="-122"/>
              </a:rPr>
              <a:t>拘留</a:t>
            </a:r>
            <a:r>
              <a:rPr lang="zh-CN" altLang="en-US" sz="1600">
                <a:solidFill>
                  <a:schemeClr val="accent1"/>
                </a:solidFill>
                <a:latin typeface="微软雅黑" panose="020B0503020204020204" pitchFamily="34" charset="-122"/>
                <a:ea typeface="微软雅黑" panose="020B0503020204020204" pitchFamily="34" charset="-122"/>
              </a:rPr>
              <a:t>，可以并处二千元以下</a:t>
            </a:r>
            <a:r>
              <a:rPr lang="zh-CN" altLang="en-US" sz="1600" b="1">
                <a:solidFill>
                  <a:schemeClr val="accent1"/>
                </a:solidFill>
                <a:latin typeface="微软雅黑" panose="020B0503020204020204" pitchFamily="34" charset="-122"/>
                <a:ea typeface="微软雅黑" panose="020B0503020204020204" pitchFamily="34" charset="-122"/>
              </a:rPr>
              <a:t>罚款</a:t>
            </a:r>
            <a:r>
              <a:rPr lang="zh-CN" altLang="en-US" sz="1600">
                <a:solidFill>
                  <a:schemeClr val="accent1"/>
                </a:solidFill>
                <a:latin typeface="微软雅黑" panose="020B0503020204020204" pitchFamily="34" charset="-122"/>
                <a:ea typeface="微软雅黑" panose="020B0503020204020204" pitchFamily="34" charset="-122"/>
              </a:rPr>
              <a:t>。</a:t>
            </a:r>
          </a:p>
        </p:txBody>
      </p:sp>
      <p:sp>
        <p:nvSpPr>
          <p:cNvPr id="42" name="433590"/>
          <p:cNvSpPr/>
          <p:nvPr/>
        </p:nvSpPr>
        <p:spPr bwMode="auto">
          <a:xfrm>
            <a:off x="1112691" y="2652769"/>
            <a:ext cx="1638850" cy="420042"/>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000" b="1">
                <a:solidFill>
                  <a:schemeClr val="accent1"/>
                </a:solidFill>
                <a:latin typeface="+mj-ea"/>
                <a:ea typeface="+mj-ea"/>
              </a:rPr>
              <a:t>种毒必究</a:t>
            </a:r>
          </a:p>
        </p:txBody>
      </p:sp>
      <p:sp>
        <p:nvSpPr>
          <p:cNvPr id="43" name="705920"/>
          <p:cNvSpPr/>
          <p:nvPr/>
        </p:nvSpPr>
        <p:spPr>
          <a:xfrm>
            <a:off x="1053164" y="3077339"/>
            <a:ext cx="6197346" cy="1544654"/>
          </a:xfrm>
          <a:prstGeom prst="rect">
            <a:avLst/>
          </a:prstGeom>
        </p:spPr>
        <p:txBody>
          <a:bodyPr wrap="square">
            <a:spAutoFit/>
          </a:bodyPr>
          <a:lstStyle/>
          <a:p>
            <a:pPr marL="285750" indent="-285750" algn="just" defTabSz="913765">
              <a:lnSpc>
                <a:spcPct val="120000"/>
              </a:lnSpc>
              <a:buFont typeface="Wingdings" panose="05000000000000000000" pitchFamily="2" charset="2"/>
              <a:buChar char="l"/>
            </a:pPr>
            <a:r>
              <a:rPr lang="zh-CN" altLang="en-US" sz="1600">
                <a:solidFill>
                  <a:schemeClr val="accent1"/>
                </a:solidFill>
                <a:latin typeface="微软雅黑" panose="020B0503020204020204" pitchFamily="34" charset="-122"/>
                <a:ea typeface="微软雅黑" panose="020B0503020204020204" pitchFamily="34" charset="-122"/>
              </a:rPr>
              <a:t>非法种植罂粟不满五百株或其他少量毒品原植物的处十日以上十五日以下</a:t>
            </a:r>
            <a:r>
              <a:rPr lang="zh-CN" altLang="en-US" sz="1600" b="1">
                <a:solidFill>
                  <a:schemeClr val="accent1"/>
                </a:solidFill>
                <a:latin typeface="微软雅黑" panose="020B0503020204020204" pitchFamily="34" charset="-122"/>
                <a:ea typeface="微软雅黑" panose="020B0503020204020204" pitchFamily="34" charset="-122"/>
              </a:rPr>
              <a:t>拘留</a:t>
            </a:r>
            <a:r>
              <a:rPr lang="zh-CN" altLang="en-US" sz="1600">
                <a:solidFill>
                  <a:schemeClr val="accent1"/>
                </a:solidFill>
                <a:latin typeface="微软雅黑" panose="020B0503020204020204" pitchFamily="34" charset="-122"/>
                <a:ea typeface="微软雅黑" panose="020B0503020204020204" pitchFamily="34" charset="-122"/>
              </a:rPr>
              <a:t>，可以并处三千元以下</a:t>
            </a:r>
            <a:r>
              <a:rPr lang="zh-CN" altLang="en-US" sz="1600" b="1">
                <a:solidFill>
                  <a:schemeClr val="accent1"/>
                </a:solidFill>
                <a:latin typeface="微软雅黑" panose="020B0503020204020204" pitchFamily="34" charset="-122"/>
                <a:ea typeface="微软雅黑" panose="020B0503020204020204" pitchFamily="34" charset="-122"/>
              </a:rPr>
              <a:t>罚款</a:t>
            </a:r>
            <a:r>
              <a:rPr lang="zh-CN" altLang="en-US" sz="1600">
                <a:solidFill>
                  <a:schemeClr val="accent1"/>
                </a:solidFill>
                <a:latin typeface="微软雅黑" panose="020B0503020204020204" pitchFamily="34" charset="-122"/>
                <a:ea typeface="微软雅黑" panose="020B0503020204020204" pitchFamily="34" charset="-122"/>
              </a:rPr>
              <a:t>。</a:t>
            </a:r>
          </a:p>
          <a:p>
            <a:pPr marL="285750" indent="-285750" algn="just" defTabSz="913765">
              <a:lnSpc>
                <a:spcPct val="120000"/>
              </a:lnSpc>
              <a:buFont typeface="Wingdings" panose="05000000000000000000" pitchFamily="2" charset="2"/>
              <a:buChar char="l"/>
            </a:pPr>
            <a:r>
              <a:rPr lang="zh-CN" altLang="en-US" sz="1600">
                <a:solidFill>
                  <a:schemeClr val="accent1"/>
                </a:solidFill>
                <a:latin typeface="微软雅黑" panose="020B0503020204020204" pitchFamily="34" charset="-122"/>
                <a:ea typeface="微软雅黑" panose="020B0503020204020204" pitchFamily="34" charset="-122"/>
              </a:rPr>
              <a:t>种植罂粟五百株以上不满三千株或者其它毒品原植物数量较大的。经公安机关处理后又种植的、抗拒铲除的处</a:t>
            </a:r>
            <a:r>
              <a:rPr lang="zh-CN" altLang="en-US" sz="1600" b="1">
                <a:solidFill>
                  <a:schemeClr val="accent1"/>
                </a:solidFill>
                <a:latin typeface="微软雅黑" panose="020B0503020204020204" pitchFamily="34" charset="-122"/>
                <a:ea typeface="微软雅黑" panose="020B0503020204020204" pitchFamily="34" charset="-122"/>
              </a:rPr>
              <a:t>五年以下有期徒刑、拘役或者管制，并处罚金</a:t>
            </a:r>
            <a:r>
              <a:rPr lang="zh-CN" altLang="en-US" sz="1600">
                <a:solidFill>
                  <a:schemeClr val="accent1"/>
                </a:solidFill>
                <a:latin typeface="微软雅黑" panose="020B0503020204020204" pitchFamily="34" charset="-122"/>
                <a:ea typeface="微软雅黑" panose="020B0503020204020204" pitchFamily="34" charset="-122"/>
              </a:rPr>
              <a:t>。</a:t>
            </a:r>
          </a:p>
        </p:txBody>
      </p:sp>
      <p:sp>
        <p:nvSpPr>
          <p:cNvPr id="44" name="177340"/>
          <p:cNvSpPr/>
          <p:nvPr/>
        </p:nvSpPr>
        <p:spPr bwMode="auto">
          <a:xfrm>
            <a:off x="1112691" y="4746263"/>
            <a:ext cx="1638850" cy="420042"/>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000" b="1">
                <a:solidFill>
                  <a:schemeClr val="accent1"/>
                </a:solidFill>
                <a:latin typeface="+mj-ea"/>
                <a:ea typeface="+mj-ea"/>
              </a:rPr>
              <a:t>贩毒严惩</a:t>
            </a:r>
          </a:p>
        </p:txBody>
      </p:sp>
      <p:sp>
        <p:nvSpPr>
          <p:cNvPr id="45" name="912521"/>
          <p:cNvSpPr/>
          <p:nvPr/>
        </p:nvSpPr>
        <p:spPr>
          <a:xfrm>
            <a:off x="1053163" y="5170833"/>
            <a:ext cx="9797746" cy="953723"/>
          </a:xfrm>
          <a:prstGeom prst="rect">
            <a:avLst/>
          </a:prstGeom>
        </p:spPr>
        <p:txBody>
          <a:bodyPr wrap="square">
            <a:spAutoFit/>
          </a:bodyPr>
          <a:lstStyle/>
          <a:p>
            <a:pPr marL="285750" indent="-285750" algn="just" defTabSz="913765">
              <a:lnSpc>
                <a:spcPct val="120000"/>
              </a:lnSpc>
              <a:buFont typeface="Wingdings" panose="05000000000000000000" pitchFamily="2" charset="2"/>
              <a:buChar char="l"/>
            </a:pPr>
            <a:r>
              <a:rPr lang="zh-CN" altLang="en-US" sz="1600">
                <a:solidFill>
                  <a:schemeClr val="accent1"/>
                </a:solidFill>
                <a:latin typeface="微软雅黑" panose="020B0503020204020204" pitchFamily="34" charset="-122"/>
                <a:ea typeface="微软雅黑" panose="020B0503020204020204" pitchFamily="34" charset="-122"/>
              </a:rPr>
              <a:t>走私、贩卖、运输、制造毒品，无论数量多少，都应当追究刑事责任，予以刑事处罚。走私、运输、贩卖、制造鸦片一千克以上的、海洛因或者甲基苯丙胺五十克以上或者其它毒品数量大的处</a:t>
            </a:r>
            <a:r>
              <a:rPr lang="zh-CN" altLang="en-US" sz="1600" b="1">
                <a:solidFill>
                  <a:schemeClr val="accent1"/>
                </a:solidFill>
                <a:latin typeface="微软雅黑" panose="020B0503020204020204" pitchFamily="34" charset="-122"/>
                <a:ea typeface="微软雅黑" panose="020B0503020204020204" pitchFamily="34" charset="-122"/>
              </a:rPr>
              <a:t>十五年</a:t>
            </a:r>
            <a:r>
              <a:rPr lang="zh-CN" altLang="en-US" sz="1600">
                <a:solidFill>
                  <a:schemeClr val="accent1"/>
                </a:solidFill>
                <a:latin typeface="微软雅黑" panose="020B0503020204020204" pitchFamily="34" charset="-122"/>
                <a:ea typeface="微软雅黑" panose="020B0503020204020204" pitchFamily="34" charset="-122"/>
              </a:rPr>
              <a:t>有期徒刑、</a:t>
            </a:r>
            <a:r>
              <a:rPr lang="zh-CN" altLang="en-US" sz="1600" b="1">
                <a:solidFill>
                  <a:schemeClr val="accent1"/>
                </a:solidFill>
                <a:latin typeface="微软雅黑" panose="020B0503020204020204" pitchFamily="34" charset="-122"/>
                <a:ea typeface="微软雅黑" panose="020B0503020204020204" pitchFamily="34" charset="-122"/>
              </a:rPr>
              <a:t>无期徒刑或者死刑</a:t>
            </a:r>
            <a:r>
              <a:rPr lang="zh-CN" altLang="en-US" sz="1600">
                <a:solidFill>
                  <a:schemeClr val="accent1"/>
                </a:solidFill>
                <a:latin typeface="微软雅黑" panose="020B0503020204020204" pitchFamily="34" charset="-122"/>
                <a:ea typeface="微软雅黑" panose="020B0503020204020204" pitchFamily="34" charset="-122"/>
              </a:rPr>
              <a:t>，并处</a:t>
            </a:r>
            <a:r>
              <a:rPr lang="zh-CN" altLang="en-US" sz="1600" b="1">
                <a:solidFill>
                  <a:schemeClr val="accent1"/>
                </a:solidFill>
                <a:latin typeface="微软雅黑" panose="020B0503020204020204" pitchFamily="34" charset="-122"/>
                <a:ea typeface="微软雅黑" panose="020B0503020204020204" pitchFamily="34" charset="-122"/>
              </a:rPr>
              <a:t>没收财产</a:t>
            </a:r>
            <a:r>
              <a:rPr lang="zh-CN" altLang="en-US" sz="1600">
                <a:solidFill>
                  <a:schemeClr val="accent1"/>
                </a:solidFill>
                <a:latin typeface="微软雅黑" panose="020B0503020204020204" pitchFamily="34" charset="-122"/>
                <a:ea typeface="微软雅黑" panose="020B0503020204020204" pitchFamily="34" charset="-122"/>
              </a:rPr>
              <a:t>。</a:t>
            </a:r>
          </a:p>
        </p:txBody>
      </p:sp>
      <p:pic>
        <p:nvPicPr>
          <p:cNvPr id="2" name="384041"/>
          <p:cNvPicPr>
            <a:picLocks noChangeAspect="1"/>
          </p:cNvPicPr>
          <p:nvPr/>
        </p:nvPicPr>
        <p:blipFill>
          <a:blip r:embed="rId3" cstate="email">
            <a:extLst>
              <a:ext uri="{BEBA8EAE-BF5A-486C-A8C5-ECC9F3942E4B}">
                <a14:imgProps xmlns:a14="http://schemas.microsoft.com/office/drawing/2010/main">
                  <a14:imgLayer>
                    <a14:imgEffect>
                      <a14:backgroundRemoval t="2163" b="100000" l="2899" r="98137">
                        <a14:foregroundMark x1="68323" y1="12500" x2="79089" y2="5529"/>
                        <a14:foregroundMark x1="79089" y1="5529" x2="91304" y2="8413"/>
                        <a14:foregroundMark x1="91304" y1="8413" x2="92340" y2="21394"/>
                        <a14:foregroundMark x1="92340" y1="21394" x2="89855" y2="30529"/>
                        <a14:foregroundMark x1="65010" y1="5769" x2="75776" y2="1683"/>
                        <a14:foregroundMark x1="75776" y1="1683" x2="88613" y2="1683"/>
                        <a14:foregroundMark x1="88613" y1="1683" x2="98137" y2="6971"/>
                        <a14:foregroundMark x1="98137" y1="6971" x2="98344" y2="18029"/>
                        <a14:foregroundMark x1="68323" y1="2404" x2="98137" y2="2404"/>
                        <a14:foregroundMark x1="40373" y1="75000" x2="56729" y2="83173"/>
                        <a14:foregroundMark x1="54451" y1="77885" x2="45135" y2="84856"/>
                        <a14:foregroundMark x1="45135" y1="84856" x2="37474" y2="87500"/>
                        <a14:foregroundMark x1="39130" y1="78365" x2="48654" y2="83413"/>
                        <a14:foregroundMark x1="48654" y1="83413" x2="55280" y2="77404"/>
                        <a14:foregroundMark x1="55487" y1="79087" x2="53416" y2="89904"/>
                      </a14:backgroundRemoval>
                    </a14:imgEffect>
                  </a14:imgLayer>
                </a14:imgProps>
              </a:ext>
              <a:ext uri="{28A0092B-C50C-407E-A947-70E740481C1C}">
                <a14:useLocalDpi xmlns:a14="http://schemas.microsoft.com/office/drawing/2010/main"/>
              </a:ext>
            </a:extLst>
          </a:blip>
          <a:srcRect/>
          <a:stretch>
            <a:fillRect/>
          </a:stretch>
        </p:blipFill>
        <p:spPr>
          <a:xfrm>
            <a:off x="7367480" y="1838790"/>
            <a:ext cx="3546591" cy="3057623"/>
          </a:xfrm>
          <a:prstGeom prst="rect">
            <a:avLst/>
          </a:prstGeom>
        </p:spPr>
      </p:pic>
    </p:spTree>
  </p:cSld>
  <p:clrMapOvr>
    <a:masterClrMapping/>
  </p:clrMapOvr>
  <p:transition spd="slow" advTm="9632">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56461"/>
          <p:cNvSpPr/>
          <p:nvPr/>
        </p:nvSpPr>
        <p:spPr bwMode="auto">
          <a:xfrm>
            <a:off x="0" y="-1"/>
            <a:ext cx="12196763" cy="4090738"/>
          </a:xfrm>
          <a:prstGeom prst="rect">
            <a:avLst/>
          </a:prstGeom>
          <a:pattFill prst="ltDnDiag">
            <a:fgClr>
              <a:schemeClr val="accent1"/>
            </a:fgClr>
            <a:bgClr>
              <a:schemeClr val="accent1">
                <a:lumMod val="85000"/>
                <a:lumOff val="15000"/>
              </a:schemeClr>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500357"/>
          <p:cNvSpPr/>
          <p:nvPr/>
        </p:nvSpPr>
        <p:spPr bwMode="auto">
          <a:xfrm>
            <a:off x="4910713" y="1223813"/>
            <a:ext cx="2375336" cy="2375336"/>
          </a:xfrm>
          <a:prstGeom prst="frame">
            <a:avLst>
              <a:gd name="adj1" fmla="val 6236"/>
            </a:avLst>
          </a:prstGeom>
          <a:solidFill>
            <a:schemeClr val="bg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p>
        </p:txBody>
      </p:sp>
      <p:sp>
        <p:nvSpPr>
          <p:cNvPr id="26" name="345528"/>
          <p:cNvSpPr txBox="1"/>
          <p:nvPr/>
        </p:nvSpPr>
        <p:spPr>
          <a:xfrm>
            <a:off x="5527161" y="1088559"/>
            <a:ext cx="1046569" cy="2645844"/>
          </a:xfrm>
          <a:prstGeom prst="rect">
            <a:avLst/>
          </a:prstGeom>
          <a:noFill/>
        </p:spPr>
        <p:txBody>
          <a:bodyPr wrap="square" rtlCol="0">
            <a:spAutoFit/>
          </a:bodyPr>
          <a:lstStyle/>
          <a:p>
            <a:pPr algn="dist"/>
            <a:r>
              <a:rPr lang="en-US" altLang="zh-CN" sz="16595">
                <a:solidFill>
                  <a:schemeClr val="accent2"/>
                </a:solidFill>
                <a:latin typeface="Impact" panose="020B0806030902050204" pitchFamily="34" charset="0"/>
                <a:ea typeface="思源宋体" panose="02020700000000000000" pitchFamily="18" charset="-122"/>
              </a:rPr>
              <a:t>4</a:t>
            </a:r>
            <a:endParaRPr lang="zh-CN" altLang="en-US" sz="16595">
              <a:solidFill>
                <a:schemeClr val="accent2"/>
              </a:solidFill>
              <a:latin typeface="Impact" panose="020B0806030902050204" pitchFamily="34" charset="0"/>
              <a:ea typeface="思源宋体" panose="02020700000000000000" pitchFamily="18" charset="-122"/>
            </a:endParaRPr>
          </a:p>
        </p:txBody>
      </p:sp>
      <p:sp>
        <p:nvSpPr>
          <p:cNvPr id="27" name="616057"/>
          <p:cNvSpPr/>
          <p:nvPr/>
        </p:nvSpPr>
        <p:spPr bwMode="auto">
          <a:xfrm>
            <a:off x="470045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第</a:t>
            </a:r>
          </a:p>
        </p:txBody>
      </p:sp>
      <p:sp>
        <p:nvSpPr>
          <p:cNvPr id="28" name="088477"/>
          <p:cNvSpPr/>
          <p:nvPr/>
        </p:nvSpPr>
        <p:spPr bwMode="auto">
          <a:xfrm>
            <a:off x="694578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章</a:t>
            </a:r>
          </a:p>
        </p:txBody>
      </p:sp>
      <p:sp>
        <p:nvSpPr>
          <p:cNvPr id="29" name="823658"/>
          <p:cNvSpPr txBox="1"/>
          <p:nvPr/>
        </p:nvSpPr>
        <p:spPr>
          <a:xfrm>
            <a:off x="1480636" y="4239302"/>
            <a:ext cx="9235490" cy="1107996"/>
          </a:xfrm>
          <a:prstGeom prst="rect">
            <a:avLst/>
          </a:prstGeom>
          <a:noFill/>
        </p:spPr>
        <p:txBody>
          <a:bodyPr wrap="square" rtlCol="0">
            <a:spAutoFit/>
          </a:bodyPr>
          <a:lstStyle/>
          <a:p>
            <a:pPr algn="ctr"/>
            <a:r>
              <a:rPr lang="zh-CN" altLang="en-US" sz="6600" b="1">
                <a:solidFill>
                  <a:schemeClr val="accent1"/>
                </a:solidFill>
                <a:latin typeface="+mj-ea"/>
                <a:ea typeface="+mj-ea"/>
              </a:rPr>
              <a:t>青少年如何防范毒品</a:t>
            </a:r>
          </a:p>
        </p:txBody>
      </p:sp>
      <p:sp>
        <p:nvSpPr>
          <p:cNvPr id="30" name="285078"/>
          <p:cNvSpPr>
            <a:spLocks noEditPoints="1"/>
          </p:cNvSpPr>
          <p:nvPr/>
        </p:nvSpPr>
        <p:spPr bwMode="auto">
          <a:xfrm>
            <a:off x="4056001" y="5453837"/>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1" name="285078"/>
          <p:cNvSpPr>
            <a:spLocks noEditPoints="1"/>
          </p:cNvSpPr>
          <p:nvPr/>
        </p:nvSpPr>
        <p:spPr bwMode="auto">
          <a:xfrm>
            <a:off x="6799186" y="5453837"/>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3" name="657498"/>
          <p:cNvSpPr>
            <a:spLocks noEditPoints="1"/>
          </p:cNvSpPr>
          <p:nvPr/>
        </p:nvSpPr>
        <p:spPr bwMode="auto">
          <a:xfrm>
            <a:off x="4056001" y="5853360"/>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6" name="492679"/>
          <p:cNvSpPr txBox="1"/>
          <p:nvPr/>
        </p:nvSpPr>
        <p:spPr>
          <a:xfrm>
            <a:off x="4275433" y="5379613"/>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如何识别吸毒人员</a:t>
            </a:r>
          </a:p>
        </p:txBody>
      </p:sp>
      <p:sp>
        <p:nvSpPr>
          <p:cNvPr id="37" name="863099"/>
          <p:cNvSpPr txBox="1"/>
          <p:nvPr/>
        </p:nvSpPr>
        <p:spPr>
          <a:xfrm>
            <a:off x="4275432" y="5789019"/>
            <a:ext cx="2822419" cy="36920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青少年“自卫防毒”术</a:t>
            </a:r>
          </a:p>
        </p:txBody>
      </p:sp>
      <p:sp>
        <p:nvSpPr>
          <p:cNvPr id="38" name="608270"/>
          <p:cNvSpPr txBox="1"/>
          <p:nvPr/>
        </p:nvSpPr>
        <p:spPr>
          <a:xfrm>
            <a:off x="6994383" y="5379613"/>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如何防范毒品</a:t>
            </a:r>
          </a:p>
        </p:txBody>
      </p:sp>
    </p:spTree>
  </p:cSld>
  <p:clrMapOvr>
    <a:masterClrMapping/>
  </p:clrMapOvr>
  <p:transition spd="slow" advTm="8811">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930481"/>
          <p:cNvSpPr/>
          <p:nvPr/>
        </p:nvSpPr>
        <p:spPr bwMode="auto">
          <a:xfrm>
            <a:off x="0" y="-1"/>
            <a:ext cx="12196763" cy="4090738"/>
          </a:xfrm>
          <a:prstGeom prst="rect">
            <a:avLst/>
          </a:prstGeom>
          <a:pattFill prst="ltDnDiag">
            <a:fgClr>
              <a:schemeClr val="accent1"/>
            </a:fgClr>
            <a:bgClr>
              <a:schemeClr val="accent1">
                <a:lumMod val="85000"/>
                <a:lumOff val="15000"/>
              </a:schemeClr>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775662"/>
          <p:cNvSpPr/>
          <p:nvPr/>
        </p:nvSpPr>
        <p:spPr bwMode="auto">
          <a:xfrm>
            <a:off x="4910713" y="1223813"/>
            <a:ext cx="2375336" cy="2375336"/>
          </a:xfrm>
          <a:prstGeom prst="frame">
            <a:avLst>
              <a:gd name="adj1" fmla="val 6236"/>
            </a:avLst>
          </a:prstGeom>
          <a:solidFill>
            <a:schemeClr val="bg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p>
        </p:txBody>
      </p:sp>
      <p:sp>
        <p:nvSpPr>
          <p:cNvPr id="26" name="147182"/>
          <p:cNvSpPr txBox="1"/>
          <p:nvPr/>
        </p:nvSpPr>
        <p:spPr>
          <a:xfrm>
            <a:off x="5527161" y="1088559"/>
            <a:ext cx="1046569" cy="2645844"/>
          </a:xfrm>
          <a:prstGeom prst="rect">
            <a:avLst/>
          </a:prstGeom>
          <a:noFill/>
        </p:spPr>
        <p:txBody>
          <a:bodyPr wrap="square" rtlCol="0">
            <a:spAutoFit/>
          </a:bodyPr>
          <a:lstStyle/>
          <a:p>
            <a:pPr algn="dist"/>
            <a:r>
              <a:rPr lang="en-US" altLang="zh-CN" sz="16595">
                <a:solidFill>
                  <a:schemeClr val="accent2"/>
                </a:solidFill>
                <a:latin typeface="Impact" panose="020B0806030902050204" pitchFamily="34" charset="0"/>
                <a:ea typeface="思源宋体" panose="02020700000000000000" pitchFamily="18" charset="-122"/>
              </a:rPr>
              <a:t>1</a:t>
            </a:r>
            <a:endParaRPr lang="zh-CN" altLang="en-US" sz="16595">
              <a:solidFill>
                <a:schemeClr val="accent2"/>
              </a:solidFill>
              <a:latin typeface="Impact" panose="020B0806030902050204" pitchFamily="34" charset="0"/>
              <a:ea typeface="思源宋体" panose="02020700000000000000" pitchFamily="18" charset="-122"/>
            </a:endParaRPr>
          </a:p>
        </p:txBody>
      </p:sp>
      <p:sp>
        <p:nvSpPr>
          <p:cNvPr id="27" name="418501"/>
          <p:cNvSpPr/>
          <p:nvPr/>
        </p:nvSpPr>
        <p:spPr bwMode="auto">
          <a:xfrm>
            <a:off x="470045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第</a:t>
            </a:r>
          </a:p>
        </p:txBody>
      </p:sp>
      <p:sp>
        <p:nvSpPr>
          <p:cNvPr id="28" name="353782"/>
          <p:cNvSpPr/>
          <p:nvPr/>
        </p:nvSpPr>
        <p:spPr bwMode="auto">
          <a:xfrm>
            <a:off x="694578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章</a:t>
            </a:r>
          </a:p>
        </p:txBody>
      </p:sp>
      <p:sp>
        <p:nvSpPr>
          <p:cNvPr id="29" name="625102"/>
          <p:cNvSpPr txBox="1"/>
          <p:nvPr/>
        </p:nvSpPr>
        <p:spPr>
          <a:xfrm>
            <a:off x="2396718" y="4239302"/>
            <a:ext cx="7403326" cy="1107996"/>
          </a:xfrm>
          <a:prstGeom prst="rect">
            <a:avLst/>
          </a:prstGeom>
          <a:noFill/>
        </p:spPr>
        <p:txBody>
          <a:bodyPr wrap="square" rtlCol="0">
            <a:spAutoFit/>
          </a:bodyPr>
          <a:lstStyle/>
          <a:p>
            <a:pPr algn="ctr"/>
            <a:r>
              <a:rPr lang="zh-CN" altLang="en-US" sz="6600" b="1" dirty="0">
                <a:solidFill>
                  <a:schemeClr val="accent1"/>
                </a:solidFill>
                <a:latin typeface="+mj-ea"/>
                <a:ea typeface="+mj-ea"/>
              </a:rPr>
              <a:t>什么是新型毒品</a:t>
            </a:r>
          </a:p>
        </p:txBody>
      </p:sp>
      <p:sp>
        <p:nvSpPr>
          <p:cNvPr id="30" name="097532"/>
          <p:cNvSpPr>
            <a:spLocks noEditPoints="1"/>
          </p:cNvSpPr>
          <p:nvPr/>
        </p:nvSpPr>
        <p:spPr bwMode="auto">
          <a:xfrm>
            <a:off x="3359138" y="5474461"/>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1" name="832703"/>
          <p:cNvSpPr>
            <a:spLocks noEditPoints="1"/>
          </p:cNvSpPr>
          <p:nvPr/>
        </p:nvSpPr>
        <p:spPr bwMode="auto">
          <a:xfrm>
            <a:off x="6718215" y="5474461"/>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6" name="204133"/>
          <p:cNvSpPr txBox="1"/>
          <p:nvPr/>
        </p:nvSpPr>
        <p:spPr>
          <a:xfrm>
            <a:off x="3578570" y="5400237"/>
            <a:ext cx="2739444" cy="36920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什么是“新型毒品”？</a:t>
            </a:r>
          </a:p>
        </p:txBody>
      </p:sp>
      <p:sp>
        <p:nvSpPr>
          <p:cNvPr id="38" name="048304"/>
          <p:cNvSpPr txBox="1"/>
          <p:nvPr/>
        </p:nvSpPr>
        <p:spPr>
          <a:xfrm>
            <a:off x="6913412" y="5400237"/>
            <a:ext cx="3145410" cy="36920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新型毒品与传统毒品的区别</a:t>
            </a:r>
          </a:p>
        </p:txBody>
      </p:sp>
      <p:sp>
        <p:nvSpPr>
          <p:cNvPr id="3" name="文本框 2"/>
          <p:cNvSpPr txBox="1"/>
          <p:nvPr/>
        </p:nvSpPr>
        <p:spPr>
          <a:xfrm>
            <a:off x="625773" y="5695201"/>
            <a:ext cx="1296144" cy="200055"/>
          </a:xfrm>
          <a:prstGeom prst="rect">
            <a:avLst/>
          </a:prstGeom>
          <a:noFill/>
        </p:spPr>
        <p:txBody>
          <a:bodyPr wrap="square" rtlCol="0">
            <a:spAutoFit/>
          </a:bodyPr>
          <a:lstStyle/>
          <a:p>
            <a:r>
              <a:rPr lang="en-US" altLang="zh-CN" sz="700" dirty="0">
                <a:solidFill>
                  <a:srgbClr val="FFFFFF"/>
                </a:solidFill>
              </a:rPr>
              <a:t>https://www.ypppt.com/</a:t>
            </a:r>
            <a:endParaRPr lang="zh-CN" altLang="en-US" sz="700" dirty="0">
              <a:solidFill>
                <a:srgbClr val="FFFFFF"/>
              </a:solidFill>
            </a:endParaRPr>
          </a:p>
        </p:txBody>
      </p:sp>
    </p:spTree>
  </p:cSld>
  <p:clrMapOvr>
    <a:masterClrMapping/>
  </p:clrMapOvr>
  <p:transition spd="slow" advTm="8811">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42110"/>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342110"/>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如何识别吸毒人员</a:t>
            </a:r>
          </a:p>
        </p:txBody>
      </p:sp>
      <p:sp>
        <p:nvSpPr>
          <p:cNvPr id="32" name="568525"/>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pic>
        <p:nvPicPr>
          <p:cNvPr id="14247" name="3037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306" y="2222981"/>
            <a:ext cx="2515923" cy="2515923"/>
          </a:xfrm>
          <a:prstGeom prst="rect">
            <a:avLst/>
          </a:prstGeom>
        </p:spPr>
      </p:pic>
      <p:pic>
        <p:nvPicPr>
          <p:cNvPr id="14249" name="7751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0161" y="1168383"/>
            <a:ext cx="1916928" cy="1920401"/>
          </a:xfrm>
          <a:prstGeom prst="rect">
            <a:avLst/>
          </a:prstGeom>
        </p:spPr>
      </p:pic>
      <p:pic>
        <p:nvPicPr>
          <p:cNvPr id="14251" name="51030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7450" y="1168384"/>
            <a:ext cx="1916928" cy="1923874"/>
          </a:xfrm>
          <a:prstGeom prst="rect">
            <a:avLst/>
          </a:prstGeom>
        </p:spPr>
      </p:pic>
      <p:pic>
        <p:nvPicPr>
          <p:cNvPr id="14253" name="9817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0374" y="3888066"/>
            <a:ext cx="1805802" cy="1805802"/>
          </a:xfrm>
          <a:prstGeom prst="rect">
            <a:avLst/>
          </a:prstGeom>
        </p:spPr>
      </p:pic>
      <p:pic>
        <p:nvPicPr>
          <p:cNvPr id="14255" name="25314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48465" y="3892623"/>
            <a:ext cx="1805802" cy="1802329"/>
          </a:xfrm>
          <a:prstGeom prst="rect">
            <a:avLst/>
          </a:prstGeom>
        </p:spPr>
      </p:pic>
      <p:sp>
        <p:nvSpPr>
          <p:cNvPr id="14256" name="198328"/>
          <p:cNvSpPr/>
          <p:nvPr/>
        </p:nvSpPr>
        <p:spPr>
          <a:xfrm>
            <a:off x="1288294" y="4790847"/>
            <a:ext cx="2012096" cy="728982"/>
          </a:xfrm>
          <a:prstGeom prst="rect">
            <a:avLst/>
          </a:prstGeom>
        </p:spPr>
        <p:txBody>
          <a:bodyPr wrap="square">
            <a:spAutoFit/>
          </a:bodyPr>
          <a:lstStyle/>
          <a:p>
            <a:pPr algn="ctr" defTabSz="913765">
              <a:lnSpc>
                <a:spcPct val="120000"/>
              </a:lnSpc>
            </a:pPr>
            <a:r>
              <a:rPr lang="zh-CN" altLang="en-US">
                <a:solidFill>
                  <a:schemeClr val="accent1"/>
                </a:solidFill>
                <a:latin typeface="微软雅黑" panose="020B0503020204020204" pitchFamily="34" charset="-122"/>
                <a:ea typeface="微软雅黑" panose="020B0503020204020204" pitchFamily="34" charset="-122"/>
              </a:rPr>
              <a:t>机械性的反复相似的动作</a:t>
            </a:r>
          </a:p>
        </p:txBody>
      </p:sp>
      <p:sp>
        <p:nvSpPr>
          <p:cNvPr id="14257" name="460748"/>
          <p:cNvSpPr txBox="1"/>
          <p:nvPr/>
        </p:nvSpPr>
        <p:spPr>
          <a:xfrm>
            <a:off x="8020989" y="3157777"/>
            <a:ext cx="2949600" cy="396583"/>
          </a:xfrm>
          <a:prstGeom prst="rect">
            <a:avLst/>
          </a:prstGeom>
        </p:spPr>
        <p:txBody>
          <a:bodyPr wrap="square">
            <a:spAutoFit/>
          </a:bodyPr>
          <a:lstStyle>
            <a:defPPr>
              <a:defRPr lang="zh-CN"/>
            </a:defPPr>
            <a:lvl1pPr algn="ctr" defTabSz="913765">
              <a:lnSpc>
                <a:spcPct val="120000"/>
              </a:lnSpc>
              <a:defRPr>
                <a:solidFill>
                  <a:schemeClr val="accent1"/>
                </a:solidFill>
                <a:latin typeface="微软雅黑" panose="020B0503020204020204" pitchFamily="34" charset="-122"/>
                <a:ea typeface="微软雅黑" panose="020B0503020204020204" pitchFamily="34" charset="-122"/>
              </a:defRPr>
            </a:lvl1pPr>
          </a:lstStyle>
          <a:p>
            <a:r>
              <a:rPr lang="zh-CN" altLang="en-US"/>
              <a:t>出汗、健谈、兴奋异常</a:t>
            </a:r>
          </a:p>
        </p:txBody>
      </p:sp>
      <p:sp>
        <p:nvSpPr>
          <p:cNvPr id="14258" name="832177"/>
          <p:cNvSpPr/>
          <p:nvPr/>
        </p:nvSpPr>
        <p:spPr>
          <a:xfrm>
            <a:off x="4476581" y="3093945"/>
            <a:ext cx="2413888" cy="728982"/>
          </a:xfrm>
          <a:prstGeom prst="rect">
            <a:avLst/>
          </a:prstGeom>
        </p:spPr>
        <p:txBody>
          <a:bodyPr wrap="square">
            <a:spAutoFit/>
          </a:bodyPr>
          <a:lstStyle/>
          <a:p>
            <a:pPr algn="ctr" defTabSz="913765">
              <a:lnSpc>
                <a:spcPct val="120000"/>
              </a:lnSpc>
            </a:pPr>
            <a:r>
              <a:rPr lang="zh-CN" altLang="en-US">
                <a:solidFill>
                  <a:schemeClr val="accent1"/>
                </a:solidFill>
                <a:latin typeface="微软雅黑" panose="020B0503020204020204" pitchFamily="34" charset="-122"/>
                <a:ea typeface="微软雅黑" panose="020B0503020204020204" pitchFamily="34" charset="-122"/>
              </a:rPr>
              <a:t>幻听、幻觉妄想、言语不清楚</a:t>
            </a:r>
          </a:p>
        </p:txBody>
      </p:sp>
      <p:sp>
        <p:nvSpPr>
          <p:cNvPr id="14259" name="677349"/>
          <p:cNvSpPr/>
          <p:nvPr/>
        </p:nvSpPr>
        <p:spPr>
          <a:xfrm>
            <a:off x="4407732" y="5718130"/>
            <a:ext cx="2331086" cy="396583"/>
          </a:xfrm>
          <a:prstGeom prst="rect">
            <a:avLst/>
          </a:prstGeom>
        </p:spPr>
        <p:txBody>
          <a:bodyPr wrap="square">
            <a:spAutoFit/>
          </a:bodyPr>
          <a:lstStyle/>
          <a:p>
            <a:pPr algn="ctr" defTabSz="913765">
              <a:lnSpc>
                <a:spcPct val="120000"/>
              </a:lnSpc>
            </a:pPr>
            <a:r>
              <a:rPr lang="zh-CN" altLang="en-US">
                <a:solidFill>
                  <a:schemeClr val="accent1"/>
                </a:solidFill>
                <a:latin typeface="微软雅黑" panose="020B0503020204020204" pitchFamily="34" charset="-122"/>
                <a:ea typeface="微软雅黑" panose="020B0503020204020204" pitchFamily="34" charset="-122"/>
              </a:rPr>
              <a:t>步态不稳、反应迟钝 </a:t>
            </a:r>
          </a:p>
        </p:txBody>
      </p:sp>
      <p:sp>
        <p:nvSpPr>
          <p:cNvPr id="14260" name="038768"/>
          <p:cNvSpPr/>
          <p:nvPr/>
        </p:nvSpPr>
        <p:spPr>
          <a:xfrm>
            <a:off x="8948261" y="5718130"/>
            <a:ext cx="1338828" cy="396583"/>
          </a:xfrm>
          <a:prstGeom prst="rect">
            <a:avLst/>
          </a:prstGeom>
        </p:spPr>
        <p:txBody>
          <a:bodyPr wrap="square">
            <a:spAutoFit/>
          </a:bodyPr>
          <a:lstStyle/>
          <a:p>
            <a:pPr algn="ctr" defTabSz="913765">
              <a:lnSpc>
                <a:spcPct val="120000"/>
              </a:lnSpc>
            </a:pPr>
            <a:r>
              <a:rPr lang="zh-CN" altLang="en-US">
                <a:solidFill>
                  <a:schemeClr val="accent1"/>
                </a:solidFill>
                <a:latin typeface="微软雅黑" panose="020B0503020204020204" pitchFamily="34" charset="-122"/>
                <a:ea typeface="微软雅黑" panose="020B0503020204020204" pitchFamily="34" charset="-122"/>
              </a:rPr>
              <a:t>头晕和呕吐</a:t>
            </a:r>
          </a:p>
        </p:txBody>
      </p:sp>
    </p:spTree>
  </p:cSld>
  <p:clrMapOvr>
    <a:masterClrMapping/>
  </p:clrMapOvr>
  <p:transition spd="slow" advTm="9632">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873049"/>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245469"/>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mj-ea"/>
              </a:rPr>
              <a:t>如何防范毒品</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099355"/>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1" name="733205"/>
          <p:cNvGrpSpPr/>
          <p:nvPr/>
        </p:nvGrpSpPr>
        <p:grpSpPr>
          <a:xfrm>
            <a:off x="1055071" y="4402956"/>
            <a:ext cx="9953824" cy="1780826"/>
            <a:chOff x="1431617" y="1448045"/>
            <a:chExt cx="9705663" cy="656668"/>
          </a:xfrm>
        </p:grpSpPr>
        <p:sp>
          <p:nvSpPr>
            <p:cNvPr id="34" name="矩形 33"/>
            <p:cNvSpPr/>
            <p:nvPr/>
          </p:nvSpPr>
          <p:spPr bwMode="auto">
            <a:xfrm>
              <a:off x="1624406" y="1479906"/>
              <a:ext cx="9512874" cy="62480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6" name="578476"/>
          <p:cNvSpPr/>
          <p:nvPr/>
        </p:nvSpPr>
        <p:spPr>
          <a:xfrm>
            <a:off x="1448868" y="4830790"/>
            <a:ext cx="8929538" cy="430374"/>
          </a:xfrm>
          <a:prstGeom prst="rect">
            <a:avLst/>
          </a:prstGeom>
        </p:spPr>
        <p:txBody>
          <a:bodyPr wrap="square">
            <a:spAutoFit/>
          </a:bodyPr>
          <a:lstStyle/>
          <a:p>
            <a:pPr algn="just" defTabSz="913765">
              <a:lnSpc>
                <a:spcPct val="120000"/>
              </a:lnSpc>
            </a:pPr>
            <a:r>
              <a:rPr lang="zh-CN" altLang="en-US" sz="2000">
                <a:solidFill>
                  <a:schemeClr val="accent1"/>
                </a:solidFill>
                <a:latin typeface="微软雅黑" panose="020B0503020204020204" pitchFamily="34" charset="-122"/>
                <a:ea typeface="微软雅黑" panose="020B0503020204020204" pitchFamily="34" charset="-122"/>
              </a:rPr>
              <a:t>在毒品问题上，你正面临生与死的抉择。控制好奇心，</a:t>
            </a:r>
            <a:r>
              <a:rPr lang="zh-CN" altLang="en-US" sz="2000" b="1">
                <a:solidFill>
                  <a:schemeClr val="accent1"/>
                </a:solidFill>
                <a:latin typeface="微软雅黑" panose="020B0503020204020204" pitchFamily="34" charset="-122"/>
                <a:ea typeface="微软雅黑" panose="020B0503020204020204" pitchFamily="34" charset="-122"/>
              </a:rPr>
              <a:t>决不因为好奇以身试毒！</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381" y="1556792"/>
            <a:ext cx="8963025" cy="2667000"/>
          </a:xfrm>
          <a:prstGeom prst="rect">
            <a:avLst/>
          </a:prstGeom>
        </p:spPr>
      </p:pic>
    </p:spTree>
  </p:cSld>
  <p:clrMapOvr>
    <a:masterClrMapping/>
  </p:clrMapOvr>
  <p:transition spd="slow" advTm="9632">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940806"/>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784077"/>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mj-ea"/>
              </a:rPr>
              <a:t>如何防范毒品</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056201"/>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1" name="990482"/>
          <p:cNvGrpSpPr/>
          <p:nvPr/>
        </p:nvGrpSpPr>
        <p:grpSpPr>
          <a:xfrm>
            <a:off x="1055071" y="4402956"/>
            <a:ext cx="9953824" cy="1780826"/>
            <a:chOff x="1431617" y="1448045"/>
            <a:chExt cx="9705663" cy="656668"/>
          </a:xfrm>
        </p:grpSpPr>
        <p:sp>
          <p:nvSpPr>
            <p:cNvPr id="34" name="矩形 33"/>
            <p:cNvSpPr/>
            <p:nvPr/>
          </p:nvSpPr>
          <p:spPr bwMode="auto">
            <a:xfrm>
              <a:off x="1624406" y="1479906"/>
              <a:ext cx="9512874" cy="62480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6" name="262802"/>
          <p:cNvSpPr/>
          <p:nvPr/>
        </p:nvSpPr>
        <p:spPr>
          <a:xfrm>
            <a:off x="1448868" y="4830790"/>
            <a:ext cx="8929538" cy="799706"/>
          </a:xfrm>
          <a:prstGeom prst="rect">
            <a:avLst/>
          </a:prstGeom>
        </p:spPr>
        <p:txBody>
          <a:bodyPr wrap="square">
            <a:spAutoFit/>
          </a:bodyPr>
          <a:lstStyle/>
          <a:p>
            <a:pPr algn="just" defTabSz="913765">
              <a:lnSpc>
                <a:spcPct val="120000"/>
              </a:lnSpc>
            </a:pPr>
            <a:r>
              <a:rPr lang="zh-CN" altLang="en-US" sz="2000">
                <a:solidFill>
                  <a:schemeClr val="accent1"/>
                </a:solidFill>
                <a:latin typeface="微软雅黑" panose="020B0503020204020204" pitchFamily="34" charset="-122"/>
                <a:ea typeface="微软雅黑" panose="020B0503020204020204" pitchFamily="34" charset="-122"/>
              </a:rPr>
              <a:t>不要相信毒品</a:t>
            </a:r>
            <a:r>
              <a:rPr lang="zh-CN" altLang="en-US" sz="2000" b="1">
                <a:solidFill>
                  <a:schemeClr val="accent1"/>
                </a:solidFill>
                <a:latin typeface="微软雅黑" panose="020B0503020204020204" pitchFamily="34" charset="-122"/>
                <a:ea typeface="微软雅黑" panose="020B0503020204020204" pitchFamily="34" charset="-122"/>
              </a:rPr>
              <a:t>可以治病、可以减肥</a:t>
            </a:r>
            <a:r>
              <a:rPr lang="zh-CN" altLang="en-US" sz="2000">
                <a:solidFill>
                  <a:schemeClr val="accent1"/>
                </a:solidFill>
                <a:latin typeface="微软雅黑" panose="020B0503020204020204" pitchFamily="34" charset="-122"/>
                <a:ea typeface="微软雅黑" panose="020B0503020204020204" pitchFamily="34" charset="-122"/>
              </a:rPr>
              <a:t>等谎言，有病一定要去看医生，在医生的指导下服用药物。</a:t>
            </a:r>
          </a:p>
        </p:txBody>
      </p:sp>
      <p:pic>
        <p:nvPicPr>
          <p:cNvPr id="4" name="6342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5605" y="1522537"/>
            <a:ext cx="4123116" cy="2513016"/>
          </a:xfrm>
          <a:prstGeom prst="rect">
            <a:avLst/>
          </a:prstGeom>
        </p:spPr>
      </p:pic>
      <p:pic>
        <p:nvPicPr>
          <p:cNvPr id="6" name="47940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0554" y="1916832"/>
            <a:ext cx="4685073" cy="2190997"/>
          </a:xfrm>
          <a:prstGeom prst="rect">
            <a:avLst/>
          </a:prstGeom>
        </p:spPr>
      </p:pic>
    </p:spTree>
  </p:cSld>
  <p:clrMapOvr>
    <a:masterClrMapping/>
  </p:clrMapOvr>
  <p:transition spd="slow" advTm="9632">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418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1293" y="1045814"/>
            <a:ext cx="6837196" cy="3523932"/>
          </a:xfrm>
          <a:prstGeom prst="rect">
            <a:avLst/>
          </a:prstGeom>
        </p:spPr>
      </p:pic>
      <p:sp>
        <p:nvSpPr>
          <p:cNvPr id="33" name="686004"/>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057434"/>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mj-ea"/>
              </a:rPr>
              <a:t>如何防范毒品</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802419"/>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1" name="173849"/>
          <p:cNvGrpSpPr/>
          <p:nvPr/>
        </p:nvGrpSpPr>
        <p:grpSpPr>
          <a:xfrm>
            <a:off x="1055071" y="4402956"/>
            <a:ext cx="9953824" cy="1780826"/>
            <a:chOff x="1431617" y="1448045"/>
            <a:chExt cx="9705663" cy="656668"/>
          </a:xfrm>
        </p:grpSpPr>
        <p:sp>
          <p:nvSpPr>
            <p:cNvPr id="34" name="矩形 33"/>
            <p:cNvSpPr/>
            <p:nvPr/>
          </p:nvSpPr>
          <p:spPr bwMode="auto">
            <a:xfrm>
              <a:off x="1624406" y="1479906"/>
              <a:ext cx="9512874" cy="62480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6" name="535369"/>
          <p:cNvSpPr/>
          <p:nvPr/>
        </p:nvSpPr>
        <p:spPr>
          <a:xfrm>
            <a:off x="1448868" y="4830790"/>
            <a:ext cx="8929538" cy="799706"/>
          </a:xfrm>
          <a:prstGeom prst="rect">
            <a:avLst/>
          </a:prstGeom>
        </p:spPr>
        <p:txBody>
          <a:bodyPr wrap="square">
            <a:spAutoFit/>
          </a:bodyPr>
          <a:lstStyle/>
          <a:p>
            <a:pPr algn="just" defTabSz="913765">
              <a:lnSpc>
                <a:spcPct val="120000"/>
              </a:lnSpc>
            </a:pPr>
            <a:r>
              <a:rPr lang="zh-CN" altLang="en-US" sz="2000">
                <a:solidFill>
                  <a:schemeClr val="accent1"/>
                </a:solidFill>
                <a:latin typeface="微软雅黑" panose="020B0503020204020204" pitchFamily="34" charset="-122"/>
                <a:ea typeface="微软雅黑" panose="020B0503020204020204" pitchFamily="34" charset="-122"/>
              </a:rPr>
              <a:t>坚决</a:t>
            </a:r>
            <a:r>
              <a:rPr lang="zh-CN" altLang="en-US" sz="2000" b="1">
                <a:solidFill>
                  <a:schemeClr val="accent1"/>
                </a:solidFill>
                <a:latin typeface="微软雅黑" panose="020B0503020204020204" pitchFamily="34" charset="-122"/>
                <a:ea typeface="微软雅黑" panose="020B0503020204020204" pitchFamily="34" charset="-122"/>
              </a:rPr>
              <a:t>不与吸毒者交友</a:t>
            </a:r>
            <a:r>
              <a:rPr lang="zh-CN" altLang="en-US" sz="2000">
                <a:solidFill>
                  <a:schemeClr val="accent1"/>
                </a:solidFill>
                <a:latin typeface="微软雅黑" panose="020B0503020204020204" pitchFamily="34" charset="-122"/>
                <a:ea typeface="微软雅黑" panose="020B0503020204020204" pitchFamily="34" charset="-122"/>
              </a:rPr>
              <a:t>，</a:t>
            </a:r>
            <a:r>
              <a:rPr lang="zh-CN" altLang="en-US" sz="2000" b="1">
                <a:solidFill>
                  <a:schemeClr val="accent1"/>
                </a:solidFill>
                <a:latin typeface="微软雅黑" panose="020B0503020204020204" pitchFamily="34" charset="-122"/>
                <a:ea typeface="微软雅黑" panose="020B0503020204020204" pitchFamily="34" charset="-122"/>
              </a:rPr>
              <a:t>不喝陌生人的饮料</a:t>
            </a:r>
            <a:r>
              <a:rPr lang="zh-CN" altLang="en-US" sz="2000">
                <a:solidFill>
                  <a:schemeClr val="accent1"/>
                </a:solidFill>
                <a:latin typeface="微软雅黑" panose="020B0503020204020204" pitchFamily="34" charset="-122"/>
                <a:ea typeface="微软雅黑" panose="020B0503020204020204" pitchFamily="34" charset="-122"/>
              </a:rPr>
              <a:t>，去酒吧等娱乐场所要高度警惕自己的饮料，以防被人下药。</a:t>
            </a:r>
          </a:p>
        </p:txBody>
      </p:sp>
    </p:spTree>
  </p:cSld>
  <p:clrMapOvr>
    <a:masterClrMapping/>
  </p:clrMapOvr>
  <p:transition spd="slow" advTm="9632">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70530"/>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742960"/>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mj-ea"/>
              </a:rPr>
              <a:t>如何防范毒品</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596945"/>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1" name="968375"/>
          <p:cNvGrpSpPr/>
          <p:nvPr/>
        </p:nvGrpSpPr>
        <p:grpSpPr>
          <a:xfrm>
            <a:off x="7126405" y="1459773"/>
            <a:ext cx="4244235" cy="4471799"/>
            <a:chOff x="1431617" y="1448045"/>
            <a:chExt cx="10041783" cy="647508"/>
          </a:xfrm>
        </p:grpSpPr>
        <p:sp>
          <p:nvSpPr>
            <p:cNvPr id="34" name="矩形 33"/>
            <p:cNvSpPr/>
            <p:nvPr/>
          </p:nvSpPr>
          <p:spPr bwMode="auto">
            <a:xfrm>
              <a:off x="1624407" y="1479906"/>
              <a:ext cx="9848993" cy="61564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6" name="703546"/>
          <p:cNvSpPr/>
          <p:nvPr/>
        </p:nvSpPr>
        <p:spPr>
          <a:xfrm>
            <a:off x="7378690" y="1897882"/>
            <a:ext cx="3373302" cy="1422954"/>
          </a:xfrm>
          <a:prstGeom prst="rect">
            <a:avLst/>
          </a:prstGeom>
        </p:spPr>
        <p:txBody>
          <a:bodyPr wrap="square">
            <a:spAutoFit/>
          </a:bodyPr>
          <a:lstStyle/>
          <a:p>
            <a:pPr algn="just" defTabSz="913765">
              <a:lnSpc>
                <a:spcPct val="150000"/>
              </a:lnSpc>
            </a:pPr>
            <a:r>
              <a:rPr lang="zh-CN" altLang="en-US" sz="2000">
                <a:solidFill>
                  <a:schemeClr val="accent1"/>
                </a:solidFill>
                <a:latin typeface="微软雅黑" panose="020B0503020204020204" pitchFamily="34" charset="-122"/>
                <a:ea typeface="微软雅黑" panose="020B0503020204020204" pitchFamily="34" charset="-122"/>
              </a:rPr>
              <a:t>不要盲从“吸毒是时髦，是有钱人的标志”这种</a:t>
            </a:r>
            <a:r>
              <a:rPr lang="zh-CN" altLang="en-US" sz="2000" b="1">
                <a:solidFill>
                  <a:schemeClr val="accent1"/>
                </a:solidFill>
                <a:latin typeface="微软雅黑" panose="020B0503020204020204" pitchFamily="34" charset="-122"/>
                <a:ea typeface="微软雅黑" panose="020B0503020204020204" pitchFamily="34" charset="-122"/>
              </a:rPr>
              <a:t>极其荒唐</a:t>
            </a:r>
            <a:r>
              <a:rPr lang="zh-CN" altLang="en-US" sz="2000">
                <a:solidFill>
                  <a:schemeClr val="accent1"/>
                </a:solidFill>
                <a:latin typeface="微软雅黑" panose="020B0503020204020204" pitchFamily="34" charset="-122"/>
                <a:ea typeface="微软雅黑" panose="020B0503020204020204" pitchFamily="34" charset="-122"/>
              </a:rPr>
              <a:t>的错误观念。</a:t>
            </a:r>
          </a:p>
        </p:txBody>
      </p:sp>
      <p:pic>
        <p:nvPicPr>
          <p:cNvPr id="4" name="1759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5659" y="1897882"/>
            <a:ext cx="5585912" cy="4002184"/>
          </a:xfrm>
          <a:prstGeom prst="rect">
            <a:avLst/>
          </a:prstGeom>
        </p:spPr>
      </p:pic>
    </p:spTree>
  </p:cSld>
  <p:clrMapOvr>
    <a:masterClrMapping/>
  </p:clrMapOvr>
  <p:transition spd="slow" advTm="9632">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447396"/>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281577"/>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mj-ea"/>
              </a:rPr>
              <a:t>如何防范毒品</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026553"/>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1" name="497973"/>
          <p:cNvGrpSpPr/>
          <p:nvPr/>
        </p:nvGrpSpPr>
        <p:grpSpPr>
          <a:xfrm>
            <a:off x="1055071" y="4402956"/>
            <a:ext cx="9953824" cy="1780826"/>
            <a:chOff x="1431617" y="1448045"/>
            <a:chExt cx="9705663" cy="656668"/>
          </a:xfrm>
        </p:grpSpPr>
        <p:sp>
          <p:nvSpPr>
            <p:cNvPr id="34" name="矩形 33"/>
            <p:cNvSpPr/>
            <p:nvPr/>
          </p:nvSpPr>
          <p:spPr bwMode="auto">
            <a:xfrm>
              <a:off x="1624406" y="1479906"/>
              <a:ext cx="9512874" cy="62480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6" name="869302"/>
          <p:cNvSpPr/>
          <p:nvPr/>
        </p:nvSpPr>
        <p:spPr>
          <a:xfrm>
            <a:off x="1448868" y="4830790"/>
            <a:ext cx="8929538" cy="799706"/>
          </a:xfrm>
          <a:prstGeom prst="rect">
            <a:avLst/>
          </a:prstGeom>
        </p:spPr>
        <p:txBody>
          <a:bodyPr wrap="square">
            <a:spAutoFit/>
          </a:bodyPr>
          <a:lstStyle/>
          <a:p>
            <a:pPr algn="just" defTabSz="913765">
              <a:lnSpc>
                <a:spcPct val="120000"/>
              </a:lnSpc>
            </a:pPr>
            <a:r>
              <a:rPr lang="zh-CN" altLang="en-US" sz="2000">
                <a:solidFill>
                  <a:schemeClr val="accent1"/>
                </a:solidFill>
                <a:latin typeface="微软雅黑" panose="020B0503020204020204" pitchFamily="34" charset="-122"/>
                <a:ea typeface="微软雅黑" panose="020B0503020204020204" pitchFamily="34" charset="-122"/>
              </a:rPr>
              <a:t>不要接受了毒贩子或其他吸毒人员</a:t>
            </a:r>
            <a:r>
              <a:rPr lang="zh-CN" altLang="en-US" sz="2000" b="1">
                <a:solidFill>
                  <a:schemeClr val="accent1"/>
                </a:solidFill>
                <a:latin typeface="微软雅黑" panose="020B0503020204020204" pitchFamily="34" charset="-122"/>
                <a:ea typeface="微软雅黑" panose="020B0503020204020204" pitchFamily="34" charset="-122"/>
              </a:rPr>
              <a:t>“免费”</a:t>
            </a:r>
            <a:r>
              <a:rPr lang="zh-CN" altLang="en-US" sz="2000">
                <a:solidFill>
                  <a:schemeClr val="accent1"/>
                </a:solidFill>
                <a:latin typeface="微软雅黑" panose="020B0503020204020204" pitchFamily="34" charset="-122"/>
                <a:ea typeface="微软雅黑" panose="020B0503020204020204" pitchFamily="34" charset="-122"/>
              </a:rPr>
              <a:t>提供的毒品，一旦上瘾，你就会很难摆脱他们的控制。</a:t>
            </a:r>
          </a:p>
        </p:txBody>
      </p:sp>
      <p:pic>
        <p:nvPicPr>
          <p:cNvPr id="4" name="604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5704" y="961437"/>
            <a:ext cx="6725005" cy="3367171"/>
          </a:xfrm>
          <a:prstGeom prst="rect">
            <a:avLst/>
          </a:prstGeom>
        </p:spPr>
      </p:pic>
    </p:spTree>
  </p:cSld>
  <p:clrMapOvr>
    <a:masterClrMapping/>
  </p:clrMapOvr>
  <p:transition spd="slow" advTm="9632">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076903"/>
          <p:cNvGrpSpPr/>
          <p:nvPr/>
        </p:nvGrpSpPr>
        <p:grpSpPr>
          <a:xfrm>
            <a:off x="794084" y="1333206"/>
            <a:ext cx="10575759" cy="4983373"/>
            <a:chOff x="1431617" y="1448045"/>
            <a:chExt cx="9779395" cy="647508"/>
          </a:xfrm>
        </p:grpSpPr>
        <p:sp>
          <p:nvSpPr>
            <p:cNvPr id="36" name="矩形 35"/>
            <p:cNvSpPr/>
            <p:nvPr/>
          </p:nvSpPr>
          <p:spPr bwMode="auto">
            <a:xfrm>
              <a:off x="1624408" y="1479906"/>
              <a:ext cx="9586604" cy="615647"/>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矩形 36"/>
            <p:cNvSpPr/>
            <p:nvPr/>
          </p:nvSpPr>
          <p:spPr bwMode="auto">
            <a:xfrm>
              <a:off x="1431617" y="1448045"/>
              <a:ext cx="9538426" cy="612803"/>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3" name="348323"/>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283504"/>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chemeClr val="accent1"/>
                </a:solidFill>
                <a:latin typeface="微软雅黑" panose="020B0503020204020204" pitchFamily="34" charset="-122"/>
                <a:ea typeface="微软雅黑" panose="020B0503020204020204" pitchFamily="34" charset="-122"/>
              </a:rPr>
              <a:t>青少年“自卫防毒”术</a:t>
            </a:r>
          </a:p>
        </p:txBody>
      </p:sp>
      <p:sp>
        <p:nvSpPr>
          <p:cNvPr id="32" name="037580"/>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1" name="309910"/>
          <p:cNvSpPr txBox="1"/>
          <p:nvPr/>
        </p:nvSpPr>
        <p:spPr>
          <a:xfrm>
            <a:off x="5087361" y="1736485"/>
            <a:ext cx="5605049" cy="4130939"/>
          </a:xfrm>
          <a:prstGeom prst="rect">
            <a:avLst/>
          </a:prstGeom>
        </p:spPr>
        <p:txBody>
          <a:bodyPr wrap="square">
            <a:spAutoFit/>
          </a:bodyPr>
          <a:lstStyle>
            <a:defPPr>
              <a:defRPr lang="zh-CN"/>
            </a:defPPr>
            <a:lvl1pPr algn="just" defTabSz="913765">
              <a:lnSpc>
                <a:spcPct val="120000"/>
              </a:lnSpc>
              <a:defRPr sz="2000">
                <a:solidFill>
                  <a:schemeClr val="accent1"/>
                </a:solidFill>
                <a:latin typeface="微软雅黑" panose="020B0503020204020204" pitchFamily="34" charset="-122"/>
                <a:ea typeface="微软雅黑" panose="020B0503020204020204" pitchFamily="34" charset="-122"/>
              </a:defRPr>
            </a:lvl1pPr>
          </a:lstStyle>
          <a:p>
            <a:pPr>
              <a:spcBef>
                <a:spcPts val="400"/>
              </a:spcBef>
              <a:spcAft>
                <a:spcPts val="400"/>
              </a:spcAft>
            </a:pPr>
            <a:r>
              <a:rPr lang="en-US" altLang="zh-CN" sz="1800"/>
              <a:t>1</a:t>
            </a:r>
            <a:r>
              <a:rPr lang="zh-CN" altLang="en-US" sz="1800"/>
              <a:t>、不要进入治安复杂的场所。</a:t>
            </a:r>
          </a:p>
          <a:p>
            <a:pPr>
              <a:spcBef>
                <a:spcPts val="400"/>
              </a:spcBef>
              <a:spcAft>
                <a:spcPts val="400"/>
              </a:spcAft>
            </a:pPr>
            <a:r>
              <a:rPr lang="en-US" altLang="zh-CN" sz="1800"/>
              <a:t>2</a:t>
            </a:r>
            <a:r>
              <a:rPr lang="zh-CN" altLang="en-US" sz="1800"/>
              <a:t>、有警觉戒备意识，对诱惑提高警惕，采取坚决拒绝的态度，不轻信谎言。如，不轻易和陌生人搭讪，不接受陌生人提供的香烟和饮料；出入娱乐场所，尽量少喝里面提供的饮料，不随便离开座位，离开座位时最好有人看守饮料、食物等。</a:t>
            </a:r>
          </a:p>
          <a:p>
            <a:pPr>
              <a:spcBef>
                <a:spcPts val="400"/>
              </a:spcBef>
              <a:spcAft>
                <a:spcPts val="400"/>
              </a:spcAft>
            </a:pPr>
            <a:r>
              <a:rPr lang="en-US" altLang="zh-CN" sz="1800"/>
              <a:t>3</a:t>
            </a:r>
            <a:r>
              <a:rPr lang="zh-CN" altLang="en-US" sz="1800"/>
              <a:t>、不要盲目攀比，盲目追求时尚。</a:t>
            </a:r>
          </a:p>
          <a:p>
            <a:pPr>
              <a:spcBef>
                <a:spcPts val="400"/>
              </a:spcBef>
              <a:spcAft>
                <a:spcPts val="400"/>
              </a:spcAft>
            </a:pPr>
            <a:r>
              <a:rPr lang="en-US" altLang="zh-CN" sz="1800"/>
              <a:t>4</a:t>
            </a:r>
            <a:r>
              <a:rPr lang="zh-CN" altLang="en-US" sz="1800"/>
              <a:t>、不要滥用药品（减肥药、兴奋药、镇静药等）。</a:t>
            </a:r>
          </a:p>
          <a:p>
            <a:pPr>
              <a:spcBef>
                <a:spcPts val="400"/>
              </a:spcBef>
              <a:spcAft>
                <a:spcPts val="400"/>
              </a:spcAft>
            </a:pPr>
            <a:r>
              <a:rPr lang="en-US" altLang="zh-CN" sz="1800"/>
              <a:t>5</a:t>
            </a:r>
            <a:r>
              <a:rPr lang="zh-CN" altLang="en-US" sz="1800"/>
              <a:t>、一旦遇到无法排解的事端，首先要设法寻找正确的途径去解决，而不能沉溺其中，自暴自弃，更不能借毒解愁。</a:t>
            </a:r>
          </a:p>
        </p:txBody>
      </p:sp>
      <p:pic>
        <p:nvPicPr>
          <p:cNvPr id="2" name="770339"/>
          <p:cNvPicPr>
            <a:picLocks noChangeAspect="1"/>
          </p:cNvPicPr>
          <p:nvPr/>
        </p:nvPicPr>
        <p:blipFill>
          <a:blip r:embed="rId3">
            <a:extLst>
              <a:ext uri="{BEBA8EAE-BF5A-486C-A8C5-ECC9F3942E4B}">
                <a14:imgProps xmlns:a14="http://schemas.microsoft.com/office/drawing/2010/main">
                  <a14:imgLayer>
                    <a14:imgEffect>
                      <a14:backgroundRemoval t="9873" b="98408" l="964" r="92289">
                        <a14:foregroundMark x1="8675" y1="19745" x2="7470" y2="24522"/>
                        <a14:foregroundMark x1="8675" y1="37580" x2="6747" y2="50000"/>
                        <a14:foregroundMark x1="6747" y1="50000" x2="6747" y2="90127"/>
                        <a14:foregroundMark x1="6747" y1="90127" x2="15422" y2="99045"/>
                        <a14:foregroundMark x1="15422" y1="99045" x2="26506" y2="99045"/>
                        <a14:foregroundMark x1="26506" y1="99045" x2="36627" y2="98089"/>
                        <a14:foregroundMark x1="36627" y1="98089" x2="28916" y2="88854"/>
                        <a14:foregroundMark x1="28916" y1="88854" x2="9639" y2="92357"/>
                        <a14:foregroundMark x1="9639" y1="92357" x2="8916" y2="91401"/>
                        <a14:foregroundMark x1="4096" y1="86624" x2="1446" y2="99045"/>
                        <a14:foregroundMark x1="1446" y1="99045" x2="11566" y2="98726"/>
                        <a14:foregroundMark x1="11566" y1="98726" x2="38313" y2="98726"/>
                        <a14:foregroundMark x1="4578" y1="86943" x2="964" y2="98089"/>
                        <a14:foregroundMark x1="964" y1="98089" x2="3614" y2="97452"/>
                        <a14:foregroundMark x1="67711" y1="27070" x2="71325" y2="30892"/>
                        <a14:foregroundMark x1="88193" y1="11465" x2="92289" y2="16561"/>
                      </a14:backgroundRemoval>
                    </a14:imgEffect>
                  </a14:imgLayer>
                </a14:imgProps>
              </a:ext>
            </a:extLst>
          </a:blip>
          <a:stretch>
            <a:fillRect/>
          </a:stretch>
        </p:blipFill>
        <p:spPr>
          <a:xfrm>
            <a:off x="1072848" y="2117558"/>
            <a:ext cx="4052025" cy="3735475"/>
          </a:xfrm>
          <a:prstGeom prst="rect">
            <a:avLst/>
          </a:prstGeom>
        </p:spPr>
      </p:pic>
    </p:spTree>
  </p:cSld>
  <p:clrMapOvr>
    <a:masterClrMapping/>
  </p:clrMapOvr>
  <p:transition spd="slow" advTm="9632">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515501"/>
          <p:cNvGrpSpPr/>
          <p:nvPr/>
        </p:nvGrpSpPr>
        <p:grpSpPr>
          <a:xfrm>
            <a:off x="725099" y="611746"/>
            <a:ext cx="2414033" cy="741705"/>
            <a:chOff x="841797" y="632537"/>
            <a:chExt cx="2414033" cy="741705"/>
          </a:xfrm>
        </p:grpSpPr>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797" y="692696"/>
              <a:ext cx="683829" cy="677378"/>
            </a:xfrm>
            <a:prstGeom prst="rect">
              <a:avLst/>
            </a:prstGeom>
          </p:spPr>
        </p:pic>
        <p:sp>
          <p:nvSpPr>
            <p:cNvPr id="4" name="文本框 3"/>
            <p:cNvSpPr txBox="1"/>
            <p:nvPr/>
          </p:nvSpPr>
          <p:spPr>
            <a:xfrm>
              <a:off x="1527936" y="632537"/>
              <a:ext cx="817853" cy="523220"/>
            </a:xfrm>
            <a:prstGeom prst="rect">
              <a:avLst/>
            </a:prstGeom>
            <a:noFill/>
          </p:spPr>
          <p:txBody>
            <a:bodyPr wrap="none" rtlCol="0">
              <a:spAutoFit/>
            </a:bodyPr>
            <a:lstStyle/>
            <a:p>
              <a:pPr algn="l"/>
              <a:r>
                <a:rPr lang="en-US" altLang="zh-CN" sz="2800">
                  <a:solidFill>
                    <a:schemeClr val="bg1"/>
                  </a:solidFill>
                  <a:latin typeface="Impact" panose="020B0806030902050204" pitchFamily="34" charset="0"/>
                </a:rPr>
                <a:t>6.26</a:t>
              </a:r>
              <a:endParaRPr lang="zh-CN" altLang="en-US" sz="2800">
                <a:solidFill>
                  <a:schemeClr val="bg1"/>
                </a:solidFill>
                <a:latin typeface="Impact" panose="020B0806030902050204" pitchFamily="34" charset="0"/>
              </a:endParaRPr>
            </a:p>
          </p:txBody>
        </p:sp>
        <p:sp>
          <p:nvSpPr>
            <p:cNvPr id="32" name="TextBox 5"/>
            <p:cNvSpPr txBox="1"/>
            <p:nvPr/>
          </p:nvSpPr>
          <p:spPr>
            <a:xfrm>
              <a:off x="1510655" y="1019353"/>
              <a:ext cx="1745175" cy="3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800" b="0">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a:solidFill>
                    <a:schemeClr val="bg1"/>
                  </a:solidFill>
                </a:rPr>
                <a:t>国际禁毒日</a:t>
              </a:r>
            </a:p>
          </p:txBody>
        </p:sp>
      </p:grpSp>
      <p:sp>
        <p:nvSpPr>
          <p:cNvPr id="8" name="977030"/>
          <p:cNvSpPr txBox="1"/>
          <p:nvPr/>
        </p:nvSpPr>
        <p:spPr>
          <a:xfrm>
            <a:off x="2494670" y="3608120"/>
            <a:ext cx="7207422" cy="1107996"/>
          </a:xfrm>
          <a:prstGeom prst="rect">
            <a:avLst/>
          </a:prstGeom>
          <a:noFill/>
        </p:spPr>
        <p:txBody>
          <a:bodyPr wrap="none" rtlCol="0">
            <a:spAutoFit/>
          </a:bodyPr>
          <a:lstStyle/>
          <a:p>
            <a:pPr algn="ctr"/>
            <a:r>
              <a:rPr lang="zh-CN" altLang="en-US" sz="6600" b="1">
                <a:solidFill>
                  <a:schemeClr val="accent2"/>
                </a:solidFill>
                <a:latin typeface="微软雅黑" panose="020B0503020204020204" pitchFamily="34" charset="-122"/>
                <a:ea typeface="微软雅黑" panose="020B0503020204020204" pitchFamily="34" charset="-122"/>
              </a:rPr>
              <a:t>课程完毕 谢谢大家</a:t>
            </a:r>
          </a:p>
        </p:txBody>
      </p:sp>
      <p:sp>
        <p:nvSpPr>
          <p:cNvPr id="10" name="249450"/>
          <p:cNvSpPr txBox="1"/>
          <p:nvPr/>
        </p:nvSpPr>
        <p:spPr>
          <a:xfrm>
            <a:off x="2790711" y="4716116"/>
            <a:ext cx="6615341" cy="646331"/>
          </a:xfrm>
          <a:prstGeom prst="rect">
            <a:avLst/>
          </a:prstGeom>
          <a:noFill/>
        </p:spPr>
        <p:txBody>
          <a:bodyPr wrap="square" rtlCol="0">
            <a:spAutoFit/>
          </a:bodyPr>
          <a:lstStyle/>
          <a:p>
            <a:pPr algn="ctr"/>
            <a:r>
              <a:rPr lang="zh-CN" altLang="en-US" sz="3600" b="1">
                <a:solidFill>
                  <a:schemeClr val="bg1"/>
                </a:solidFill>
                <a:latin typeface="楷体" panose="02010609060101010101" pitchFamily="49" charset="-122"/>
                <a:ea typeface="楷体" panose="02010609060101010101" pitchFamily="49" charset="-122"/>
              </a:rPr>
              <a:t>愿大家都有健康美好的人生</a:t>
            </a:r>
          </a:p>
        </p:txBody>
      </p:sp>
      <p:grpSp>
        <p:nvGrpSpPr>
          <p:cNvPr id="15" name="456051"/>
          <p:cNvGrpSpPr/>
          <p:nvPr/>
        </p:nvGrpSpPr>
        <p:grpSpPr>
          <a:xfrm>
            <a:off x="4341346" y="1184977"/>
            <a:ext cx="3514071" cy="2352089"/>
            <a:chOff x="3969358" y="1101291"/>
            <a:chExt cx="3514071" cy="2352089"/>
          </a:xfrm>
        </p:grpSpPr>
        <p:sp>
          <p:nvSpPr>
            <p:cNvPr id="13" name="禁止符 12"/>
            <p:cNvSpPr/>
            <p:nvPr/>
          </p:nvSpPr>
          <p:spPr bwMode="auto">
            <a:xfrm>
              <a:off x="4588104" y="1101291"/>
              <a:ext cx="2352089" cy="2352089"/>
            </a:xfrm>
            <a:prstGeom prst="noSmoking">
              <a:avLst>
                <a:gd name="adj" fmla="val 10903"/>
              </a:avLst>
            </a:prstGeom>
            <a:gradFill>
              <a:gsLst>
                <a:gs pos="56000">
                  <a:schemeClr val="accent4">
                    <a:lumMod val="98000"/>
                    <a:lumOff val="2000"/>
                  </a:schemeClr>
                </a:gs>
                <a:gs pos="0">
                  <a:schemeClr val="accent4">
                    <a:lumMod val="85000"/>
                    <a:lumOff val="15000"/>
                  </a:schemeClr>
                </a:gs>
                <a:gs pos="100000">
                  <a:schemeClr val="accent4">
                    <a:lumMod val="85000"/>
                  </a:schemeClr>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endParaRPr lang="zh-CN" altLang="en-US" sz="2000">
                <a:solidFill>
                  <a:schemeClr val="bg1"/>
                </a:solidFill>
                <a:latin typeface="+mj-ea"/>
                <a:ea typeface="+mj-ea"/>
              </a:endParaRPr>
            </a:p>
          </p:txBody>
        </p:sp>
        <p:pic>
          <p:nvPicPr>
            <p:cNvPr id="12" name="图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700000">
              <a:off x="5349423" y="485769"/>
              <a:ext cx="753941" cy="3514071"/>
            </a:xfrm>
            <a:prstGeom prst="rect">
              <a:avLst/>
            </a:prstGeom>
          </p:spPr>
        </p:pic>
        <p:sp>
          <p:nvSpPr>
            <p:cNvPr id="14" name="矩形 13"/>
            <p:cNvSpPr/>
            <p:nvPr/>
          </p:nvSpPr>
          <p:spPr bwMode="auto">
            <a:xfrm rot="18900000">
              <a:off x="5646877" y="1344527"/>
              <a:ext cx="242697" cy="1867740"/>
            </a:xfrm>
            <a:prstGeom prst="rect">
              <a:avLst/>
            </a:prstGeom>
            <a:gradFill>
              <a:gsLst>
                <a:gs pos="56000">
                  <a:schemeClr val="accent4">
                    <a:lumMod val="98000"/>
                    <a:lumOff val="2000"/>
                  </a:schemeClr>
                </a:gs>
                <a:gs pos="0">
                  <a:schemeClr val="accent4">
                    <a:lumMod val="85000"/>
                    <a:lumOff val="15000"/>
                  </a:schemeClr>
                </a:gs>
                <a:gs pos="100000">
                  <a:schemeClr val="accent4">
                    <a:lumMod val="85000"/>
                  </a:schemeClr>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endParaRPr lang="zh-CN" altLang="en-US" sz="2000">
                <a:solidFill>
                  <a:schemeClr val="bg1"/>
                </a:solidFill>
                <a:latin typeface="+mj-ea"/>
                <a:ea typeface="+mj-ea"/>
              </a:endParaRPr>
            </a:p>
          </p:txBody>
        </p:sp>
      </p:grpSp>
      <p:grpSp>
        <p:nvGrpSpPr>
          <p:cNvPr id="19" name="390232"/>
          <p:cNvGrpSpPr/>
          <p:nvPr/>
        </p:nvGrpSpPr>
        <p:grpSpPr>
          <a:xfrm flipH="1">
            <a:off x="10587138" y="779589"/>
            <a:ext cx="979405" cy="569694"/>
            <a:chOff x="10878905" y="1916832"/>
            <a:chExt cx="1281011" cy="762199"/>
          </a:xfrm>
          <a:solidFill>
            <a:schemeClr val="bg1"/>
          </a:solidFill>
        </p:grpSpPr>
        <p:sp>
          <p:nvSpPr>
            <p:cNvPr id="18" name="矩形: 圆角 17"/>
            <p:cNvSpPr/>
            <p:nvPr/>
          </p:nvSpPr>
          <p:spPr bwMode="auto">
            <a:xfrm>
              <a:off x="10878905" y="1916832"/>
              <a:ext cx="1281011" cy="216768"/>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53" name="矩形: 圆角 52"/>
            <p:cNvSpPr/>
            <p:nvPr/>
          </p:nvSpPr>
          <p:spPr bwMode="auto">
            <a:xfrm>
              <a:off x="10878905" y="2189548"/>
              <a:ext cx="1008000" cy="216768"/>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54" name="矩形: 圆角 53"/>
            <p:cNvSpPr/>
            <p:nvPr/>
          </p:nvSpPr>
          <p:spPr bwMode="auto">
            <a:xfrm>
              <a:off x="10878905" y="2462263"/>
              <a:ext cx="720000" cy="216768"/>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grpSp>
      <p:pic>
        <p:nvPicPr>
          <p:cNvPr id="55" name="New picture"/>
          <p:cNvPicPr/>
          <p:nvPr/>
        </p:nvPicPr>
        <p:blipFill>
          <a:blip r:embed="rId5"/>
          <a:stretch>
            <a:fillRect/>
          </a:stretch>
        </p:blipFill>
        <p:spPr>
          <a:xfrm>
            <a:off x="10642600" y="12115800"/>
            <a:ext cx="317500" cy="228600"/>
          </a:xfrm>
          <a:prstGeom prst="cube">
            <a:avLst/>
          </a:prstGeom>
        </p:spPr>
      </p:pic>
    </p:spTree>
  </p:cSld>
  <p:clrMapOvr>
    <a:masterClrMapping/>
  </p:clrMapOvr>
  <p:transition spd="slow" advTm="8811">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83" y="2949866"/>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auto">
              <a:spcBef>
                <a:spcPts val="0"/>
              </a:spcBef>
              <a:spcAft>
                <a:spcPts val="0"/>
              </a:spcAft>
              <a:defRPr/>
            </a:pPr>
            <a:r>
              <a:rPr lang="en-US" altLang="zh-CN"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2382" y="2182093"/>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4212" y="3921023"/>
            <a:ext cx="6906409" cy="1692771"/>
          </a:xfrm>
          <a:prstGeom prst="rect">
            <a:avLst/>
          </a:prstGeom>
          <a:noFill/>
          <a:ln w="25400" cap="flat" cmpd="sng" algn="ctr">
            <a:noFill/>
            <a:prstDash val="solid"/>
          </a:ln>
          <a:effectLst/>
        </p:spPr>
        <p:txBody>
          <a:bodyPr rtlCol="0" anchor="ctr"/>
          <a:lstStyle/>
          <a:p>
            <a:pPr fontAlgn="auto">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87335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10734"/>
          <p:cNvGrpSpPr/>
          <p:nvPr/>
        </p:nvGrpSpPr>
        <p:grpSpPr>
          <a:xfrm>
            <a:off x="1091376" y="1586269"/>
            <a:ext cx="6213190" cy="1020728"/>
            <a:chOff x="1431617" y="1448045"/>
            <a:chExt cx="9674558" cy="676598"/>
          </a:xfrm>
        </p:grpSpPr>
        <p:sp>
          <p:nvSpPr>
            <p:cNvPr id="31" name="矩形 30"/>
            <p:cNvSpPr/>
            <p:nvPr/>
          </p:nvSpPr>
          <p:spPr bwMode="auto">
            <a:xfrm>
              <a:off x="1495410" y="1511840"/>
              <a:ext cx="9610765" cy="612803"/>
            </a:xfrm>
            <a:prstGeom prst="rect">
              <a:avLst/>
            </a:prstGeom>
            <a:solidFill>
              <a:schemeClr val="bg1">
                <a:lumMod val="9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 name="矩形 3"/>
            <p:cNvSpPr/>
            <p:nvPr/>
          </p:nvSpPr>
          <p:spPr bwMode="auto">
            <a:xfrm>
              <a:off x="1431617" y="1448045"/>
              <a:ext cx="9538426" cy="612803"/>
            </a:xfrm>
            <a:prstGeom prst="rect">
              <a:avLst/>
            </a:prstGeom>
            <a:solidFill>
              <a:schemeClr val="accent2"/>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3" name="782154"/>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627325"/>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a:solidFill>
                  <a:srgbClr val="484849"/>
                </a:solidFill>
                <a:latin typeface="微软雅黑" panose="020B0503020204020204" pitchFamily="34" charset="-122"/>
                <a:ea typeface="微软雅黑" panose="020B0503020204020204" pitchFamily="34" charset="-122"/>
              </a:rPr>
              <a:t>什么是“新型毒品”？</a:t>
            </a:r>
          </a:p>
        </p:txBody>
      </p:sp>
      <p:sp>
        <p:nvSpPr>
          <p:cNvPr id="32" name="998569"/>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2" name="733730"/>
          <p:cNvSpPr/>
          <p:nvPr/>
        </p:nvSpPr>
        <p:spPr>
          <a:xfrm>
            <a:off x="1132698" y="2753238"/>
            <a:ext cx="6150603" cy="2454005"/>
          </a:xfrm>
          <a:prstGeom prst="rect">
            <a:avLst/>
          </a:prstGeom>
        </p:spPr>
        <p:txBody>
          <a:bodyPr wrap="square">
            <a:spAutoFit/>
          </a:bodyPr>
          <a:lstStyle/>
          <a:p>
            <a:pPr indent="504190" algn="just">
              <a:lnSpc>
                <a:spcPct val="130000"/>
              </a:lnSpc>
            </a:pPr>
            <a:r>
              <a:rPr lang="zh-CN" altLang="en-US" sz="2000" dirty="0">
                <a:latin typeface="微软雅黑" panose="020B0503020204020204" pitchFamily="34" charset="-122"/>
                <a:ea typeface="微软雅黑" panose="020B0503020204020204" pitchFamily="34" charset="-122"/>
              </a:rPr>
              <a:t>新型毒品从人们发现它的那一天起，就以一种伪善的面孔出现在我们面前。很多人错误地认为冰毒、摇头丸、K粉等新型毒品不同于海洛因等毒品，它们不是真正的毒品，只是“娱乐消遣品”，是无害的。</a:t>
            </a:r>
            <a:endParaRPr lang="en-US" altLang="zh-CN" sz="2000" dirty="0">
              <a:latin typeface="微软雅黑" panose="020B0503020204020204" pitchFamily="34" charset="-122"/>
              <a:ea typeface="微软雅黑" panose="020B0503020204020204" pitchFamily="34" charset="-122"/>
            </a:endParaRPr>
          </a:p>
          <a:p>
            <a:pPr indent="504190" algn="just">
              <a:lnSpc>
                <a:spcPct val="130000"/>
              </a:lnSpc>
            </a:pPr>
            <a:r>
              <a:rPr lang="zh-CN" altLang="en-US" sz="2000" dirty="0">
                <a:latin typeface="微软雅黑" panose="020B0503020204020204" pitchFamily="34" charset="-122"/>
                <a:ea typeface="微软雅黑" panose="020B0503020204020204" pitchFamily="34" charset="-122"/>
              </a:rPr>
              <a:t>然而，新型毒品不但影响人们的身心健康，而且还能引发大量违法犯罪活动及多种疾病的传播流行。</a:t>
            </a:r>
          </a:p>
        </p:txBody>
      </p:sp>
      <p:sp>
        <p:nvSpPr>
          <p:cNvPr id="3" name="105260"/>
          <p:cNvSpPr/>
          <p:nvPr/>
        </p:nvSpPr>
        <p:spPr>
          <a:xfrm>
            <a:off x="1279770" y="1648659"/>
            <a:ext cx="5627441" cy="799706"/>
          </a:xfrm>
          <a:prstGeom prst="rect">
            <a:avLst/>
          </a:prstGeom>
        </p:spPr>
        <p:txBody>
          <a:bodyPr wrap="square">
            <a:spAutoFit/>
          </a:bodyPr>
          <a:lstStyle/>
          <a:p>
            <a:pPr>
              <a:lnSpc>
                <a:spcPct val="120000"/>
              </a:lnSpc>
            </a:pPr>
            <a:r>
              <a:rPr lang="zh-CN" altLang="en-US" sz="2000" dirty="0">
                <a:latin typeface="微软雅黑" panose="020B0503020204020204" pitchFamily="34" charset="-122"/>
                <a:ea typeface="微软雅黑" panose="020B0503020204020204" pitchFamily="34" charset="-122"/>
              </a:rPr>
              <a:t>新型毒品是相对海洛因传统毒品而言，主要是指通过</a:t>
            </a:r>
            <a:r>
              <a:rPr lang="zh-CN" altLang="en-US" sz="2000" b="1" dirty="0">
                <a:solidFill>
                  <a:schemeClr val="accent4"/>
                </a:solidFill>
                <a:latin typeface="微软雅黑" panose="020B0503020204020204" pitchFamily="34" charset="-122"/>
                <a:ea typeface="微软雅黑" panose="020B0503020204020204" pitchFamily="34" charset="-122"/>
              </a:rPr>
              <a:t>人工化学合成</a:t>
            </a:r>
            <a:r>
              <a:rPr lang="zh-CN" altLang="en-US" sz="2000" dirty="0">
                <a:latin typeface="微软雅黑" panose="020B0503020204020204" pitchFamily="34" charset="-122"/>
                <a:ea typeface="微软雅黑" panose="020B0503020204020204" pitchFamily="34" charset="-122"/>
              </a:rPr>
              <a:t>的一类毒品。</a:t>
            </a:r>
          </a:p>
        </p:txBody>
      </p:sp>
      <p:pic>
        <p:nvPicPr>
          <p:cNvPr id="6" name="94043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0809" y="862718"/>
            <a:ext cx="3611367" cy="5162403"/>
          </a:xfrm>
          <a:prstGeom prst="rect">
            <a:avLst/>
          </a:prstGeom>
        </p:spPr>
      </p:pic>
    </p:spTree>
  </p:cSld>
  <p:clrMapOvr>
    <a:masterClrMapping/>
  </p:clrMapOvr>
  <p:transition spd="slow" advTm="9632">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11861"/>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683281"/>
          <p:cNvSpPr txBox="1"/>
          <p:nvPr/>
        </p:nvSpPr>
        <p:spPr>
          <a:xfrm>
            <a:off x="1766925" y="312478"/>
            <a:ext cx="5247951"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zh-CN" altLang="en-US" sz="2800" b="1" dirty="0">
                <a:solidFill>
                  <a:srgbClr val="484849"/>
                </a:solidFill>
                <a:latin typeface="微软雅黑" panose="020B0503020204020204" pitchFamily="34" charset="-122"/>
                <a:ea typeface="微软雅黑" panose="020B0503020204020204" pitchFamily="34" charset="-122"/>
              </a:rPr>
              <a:t>新型毒品与传统毒品的区别</a:t>
            </a:r>
          </a:p>
        </p:txBody>
      </p:sp>
      <p:sp>
        <p:nvSpPr>
          <p:cNvPr id="32" name="437277"/>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37" name="809696"/>
          <p:cNvSpPr txBox="1"/>
          <p:nvPr/>
        </p:nvSpPr>
        <p:spPr>
          <a:xfrm>
            <a:off x="3652060" y="1888768"/>
            <a:ext cx="6120681" cy="362792"/>
          </a:xfrm>
          <a:prstGeom prst="rect">
            <a:avLst/>
          </a:prstGeom>
          <a:noFill/>
        </p:spPr>
        <p:txBody>
          <a:bodyPr wrap="square" rtlCol="0">
            <a:spAutoFit/>
          </a:bodyPr>
          <a:lstStyle/>
          <a:p>
            <a:pPr>
              <a:lnSpc>
                <a:spcPct val="120000"/>
              </a:lnSpc>
            </a:pPr>
            <a:r>
              <a:rPr lang="zh-CN" altLang="en-US" sz="1600">
                <a:latin typeface="+mn-ea"/>
                <a:ea typeface="+mn-ea"/>
              </a:rPr>
              <a:t>大部分是通过</a:t>
            </a:r>
            <a:r>
              <a:rPr lang="zh-CN" altLang="en-US" sz="1600" b="1">
                <a:latin typeface="+mn-ea"/>
                <a:ea typeface="+mn-ea"/>
              </a:rPr>
              <a:t>人工化学合成类</a:t>
            </a:r>
            <a:r>
              <a:rPr lang="zh-CN" altLang="en-US" sz="1600">
                <a:latin typeface="+mn-ea"/>
                <a:ea typeface="+mn-ea"/>
              </a:rPr>
              <a:t>毒品，又叫“实验室毒品” 。</a:t>
            </a:r>
          </a:p>
        </p:txBody>
      </p:sp>
      <p:sp>
        <p:nvSpPr>
          <p:cNvPr id="2" name="644867"/>
          <p:cNvSpPr/>
          <p:nvPr/>
        </p:nvSpPr>
        <p:spPr bwMode="auto">
          <a:xfrm>
            <a:off x="1288361" y="1344630"/>
            <a:ext cx="998947" cy="998947"/>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bg1"/>
                </a:solidFill>
                <a:latin typeface="+mj-ea"/>
                <a:ea typeface="+mj-ea"/>
              </a:rPr>
              <a:t>人工</a:t>
            </a:r>
          </a:p>
          <a:p>
            <a:pPr algn="ctr"/>
            <a:r>
              <a:rPr lang="zh-CN" altLang="en-US" sz="2400" b="1">
                <a:solidFill>
                  <a:schemeClr val="bg1"/>
                </a:solidFill>
                <a:latin typeface="+mj-ea"/>
                <a:ea typeface="+mj-ea"/>
              </a:rPr>
              <a:t>合成</a:t>
            </a:r>
          </a:p>
        </p:txBody>
      </p:sp>
      <p:sp>
        <p:nvSpPr>
          <p:cNvPr id="57" name="016297"/>
          <p:cNvSpPr/>
          <p:nvPr/>
        </p:nvSpPr>
        <p:spPr bwMode="auto">
          <a:xfrm>
            <a:off x="1288361" y="2631169"/>
            <a:ext cx="998947" cy="998947"/>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bg1"/>
                </a:solidFill>
                <a:latin typeface="+mj-ea"/>
                <a:ea typeface="+mj-ea"/>
              </a:rPr>
              <a:t>兴奋</a:t>
            </a:r>
          </a:p>
          <a:p>
            <a:pPr algn="ctr"/>
            <a:r>
              <a:rPr lang="zh-CN" altLang="en-US" sz="2400" b="1">
                <a:solidFill>
                  <a:schemeClr val="bg1"/>
                </a:solidFill>
                <a:latin typeface="+mj-ea"/>
                <a:ea typeface="+mj-ea"/>
              </a:rPr>
              <a:t>致幻</a:t>
            </a:r>
          </a:p>
        </p:txBody>
      </p:sp>
      <p:sp>
        <p:nvSpPr>
          <p:cNvPr id="58" name="851468"/>
          <p:cNvSpPr/>
          <p:nvPr/>
        </p:nvSpPr>
        <p:spPr bwMode="auto">
          <a:xfrm>
            <a:off x="1288361" y="3960240"/>
            <a:ext cx="998947" cy="998947"/>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bg1"/>
                </a:solidFill>
                <a:latin typeface="+mj-ea"/>
                <a:ea typeface="+mj-ea"/>
              </a:rPr>
              <a:t>吸食</a:t>
            </a:r>
          </a:p>
          <a:p>
            <a:pPr algn="ctr"/>
            <a:r>
              <a:rPr lang="zh-CN" altLang="en-US" sz="2400" b="1">
                <a:solidFill>
                  <a:schemeClr val="bg1"/>
                </a:solidFill>
                <a:latin typeface="+mj-ea"/>
                <a:ea typeface="+mj-ea"/>
              </a:rPr>
              <a:t>为主</a:t>
            </a:r>
          </a:p>
        </p:txBody>
      </p:sp>
      <p:sp>
        <p:nvSpPr>
          <p:cNvPr id="59" name="223898"/>
          <p:cNvSpPr/>
          <p:nvPr/>
        </p:nvSpPr>
        <p:spPr bwMode="auto">
          <a:xfrm>
            <a:off x="1288361" y="5246779"/>
            <a:ext cx="998947" cy="998947"/>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a:solidFill>
                  <a:schemeClr val="bg1"/>
                </a:solidFill>
                <a:latin typeface="+mj-ea"/>
                <a:ea typeface="+mj-ea"/>
              </a:rPr>
              <a:t>吸后</a:t>
            </a:r>
          </a:p>
          <a:p>
            <a:pPr algn="ctr"/>
            <a:r>
              <a:rPr lang="zh-CN" altLang="en-US" sz="2400" b="1">
                <a:solidFill>
                  <a:schemeClr val="bg1"/>
                </a:solidFill>
                <a:latin typeface="+mj-ea"/>
                <a:ea typeface="+mj-ea"/>
              </a:rPr>
              <a:t>犯罪</a:t>
            </a:r>
          </a:p>
        </p:txBody>
      </p:sp>
      <p:sp>
        <p:nvSpPr>
          <p:cNvPr id="3" name="595218"/>
          <p:cNvSpPr/>
          <p:nvPr/>
        </p:nvSpPr>
        <p:spPr bwMode="auto">
          <a:xfrm>
            <a:off x="2478041" y="1411673"/>
            <a:ext cx="1196210" cy="358624"/>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传统毒品</a:t>
            </a:r>
          </a:p>
        </p:txBody>
      </p:sp>
      <p:sp>
        <p:nvSpPr>
          <p:cNvPr id="60" name="439499"/>
          <p:cNvSpPr/>
          <p:nvPr/>
        </p:nvSpPr>
        <p:spPr bwMode="auto">
          <a:xfrm>
            <a:off x="2478041" y="1892936"/>
            <a:ext cx="1196210" cy="358624"/>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新型毒品</a:t>
            </a:r>
          </a:p>
        </p:txBody>
      </p:sp>
      <p:sp>
        <p:nvSpPr>
          <p:cNvPr id="61" name="701819"/>
          <p:cNvSpPr txBox="1"/>
          <p:nvPr/>
        </p:nvSpPr>
        <p:spPr>
          <a:xfrm>
            <a:off x="3674251" y="1414629"/>
            <a:ext cx="6120681" cy="362792"/>
          </a:xfrm>
          <a:prstGeom prst="rect">
            <a:avLst/>
          </a:prstGeom>
          <a:noFill/>
        </p:spPr>
        <p:txBody>
          <a:bodyPr wrap="square" rtlCol="0">
            <a:spAutoFit/>
          </a:bodyPr>
          <a:lstStyle/>
          <a:p>
            <a:pPr>
              <a:lnSpc>
                <a:spcPct val="120000"/>
              </a:lnSpc>
            </a:pPr>
            <a:r>
              <a:rPr lang="zh-CN" altLang="en-US" sz="1600">
                <a:latin typeface="+mn-ea"/>
                <a:ea typeface="+mn-ea"/>
              </a:rPr>
              <a:t>鸦片、海洛因等主要是罂粟等毒品原植物再加工的</a:t>
            </a:r>
            <a:r>
              <a:rPr lang="zh-CN" altLang="en-US" sz="1600" b="1">
                <a:latin typeface="+mn-ea"/>
                <a:ea typeface="+mn-ea"/>
              </a:rPr>
              <a:t>半合成类</a:t>
            </a:r>
            <a:r>
              <a:rPr lang="zh-CN" altLang="en-US" sz="1600">
                <a:latin typeface="+mn-ea"/>
                <a:ea typeface="+mn-ea"/>
              </a:rPr>
              <a:t>毒品。</a:t>
            </a:r>
          </a:p>
        </p:txBody>
      </p:sp>
      <p:sp>
        <p:nvSpPr>
          <p:cNvPr id="63" name="163339"/>
          <p:cNvSpPr txBox="1"/>
          <p:nvPr/>
        </p:nvSpPr>
        <p:spPr>
          <a:xfrm>
            <a:off x="3652060" y="3212242"/>
            <a:ext cx="6120681" cy="362792"/>
          </a:xfrm>
          <a:prstGeom prst="rect">
            <a:avLst/>
          </a:prstGeom>
          <a:noFill/>
        </p:spPr>
        <p:txBody>
          <a:bodyPr wrap="square" rtlCol="0">
            <a:spAutoFit/>
          </a:bodyPr>
          <a:lstStyle/>
          <a:p>
            <a:pPr>
              <a:lnSpc>
                <a:spcPct val="120000"/>
              </a:lnSpc>
            </a:pPr>
            <a:r>
              <a:rPr lang="zh-CN" altLang="en-US" sz="1600">
                <a:latin typeface="+mn-ea"/>
                <a:ea typeface="+mn-ea"/>
              </a:rPr>
              <a:t>对人体主要有</a:t>
            </a:r>
            <a:r>
              <a:rPr lang="zh-CN" altLang="en-US" sz="1600" b="1">
                <a:latin typeface="+mn-ea"/>
                <a:ea typeface="+mn-ea"/>
              </a:rPr>
              <a:t>兴奋、抑制或致幻</a:t>
            </a:r>
            <a:r>
              <a:rPr lang="zh-CN" altLang="en-US" sz="1600">
                <a:latin typeface="+mn-ea"/>
                <a:ea typeface="+mn-ea"/>
              </a:rPr>
              <a:t>的作用</a:t>
            </a:r>
          </a:p>
        </p:txBody>
      </p:sp>
      <p:sp>
        <p:nvSpPr>
          <p:cNvPr id="64" name="908510"/>
          <p:cNvSpPr/>
          <p:nvPr/>
        </p:nvSpPr>
        <p:spPr bwMode="auto">
          <a:xfrm>
            <a:off x="2478041" y="2735147"/>
            <a:ext cx="1196210" cy="358624"/>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传统毒品</a:t>
            </a:r>
          </a:p>
        </p:txBody>
      </p:sp>
      <p:sp>
        <p:nvSpPr>
          <p:cNvPr id="65" name="370930"/>
          <p:cNvSpPr/>
          <p:nvPr/>
        </p:nvSpPr>
        <p:spPr bwMode="auto">
          <a:xfrm>
            <a:off x="2478041" y="3216410"/>
            <a:ext cx="1196210" cy="358624"/>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新型毒品</a:t>
            </a:r>
          </a:p>
        </p:txBody>
      </p:sp>
      <p:sp>
        <p:nvSpPr>
          <p:cNvPr id="66" name="115111"/>
          <p:cNvSpPr txBox="1"/>
          <p:nvPr/>
        </p:nvSpPr>
        <p:spPr>
          <a:xfrm>
            <a:off x="3674251" y="2738103"/>
            <a:ext cx="6120681" cy="362792"/>
          </a:xfrm>
          <a:prstGeom prst="rect">
            <a:avLst/>
          </a:prstGeom>
          <a:noFill/>
        </p:spPr>
        <p:txBody>
          <a:bodyPr wrap="square" rtlCol="0">
            <a:spAutoFit/>
          </a:bodyPr>
          <a:lstStyle/>
          <a:p>
            <a:pPr>
              <a:lnSpc>
                <a:spcPct val="120000"/>
              </a:lnSpc>
            </a:pPr>
            <a:r>
              <a:rPr lang="zh-CN" altLang="en-US" sz="1600">
                <a:latin typeface="+mn-ea"/>
                <a:ea typeface="+mn-ea"/>
              </a:rPr>
              <a:t>鸦片、海洛因等对人体则主要以“镇痛”、“镇静”为主。</a:t>
            </a:r>
          </a:p>
        </p:txBody>
      </p:sp>
      <p:sp>
        <p:nvSpPr>
          <p:cNvPr id="71" name="586531"/>
          <p:cNvSpPr txBox="1"/>
          <p:nvPr/>
        </p:nvSpPr>
        <p:spPr>
          <a:xfrm>
            <a:off x="3652060" y="4499621"/>
            <a:ext cx="6120681" cy="362792"/>
          </a:xfrm>
          <a:prstGeom prst="rect">
            <a:avLst/>
          </a:prstGeom>
          <a:noFill/>
        </p:spPr>
        <p:txBody>
          <a:bodyPr wrap="square" rtlCol="0">
            <a:spAutoFit/>
          </a:bodyPr>
          <a:lstStyle/>
          <a:p>
            <a:pPr>
              <a:lnSpc>
                <a:spcPct val="120000"/>
              </a:lnSpc>
            </a:pPr>
            <a:r>
              <a:rPr lang="zh-CN" altLang="en-US" sz="1600">
                <a:latin typeface="+mn-ea"/>
                <a:ea typeface="+mn-ea"/>
              </a:rPr>
              <a:t>大多为片剂或粉末，多采用</a:t>
            </a:r>
            <a:r>
              <a:rPr lang="zh-CN" altLang="en-US" sz="1600" b="1">
                <a:latin typeface="+mn-ea"/>
                <a:ea typeface="+mn-ea"/>
              </a:rPr>
              <a:t>口服或鼻吸式</a:t>
            </a:r>
            <a:r>
              <a:rPr lang="zh-CN" altLang="en-US" sz="1600">
                <a:latin typeface="+mn-ea"/>
                <a:ea typeface="+mn-ea"/>
              </a:rPr>
              <a:t>，具有较强的隐蔽性。</a:t>
            </a:r>
          </a:p>
        </p:txBody>
      </p:sp>
      <p:sp>
        <p:nvSpPr>
          <p:cNvPr id="72" name="858950"/>
          <p:cNvSpPr/>
          <p:nvPr/>
        </p:nvSpPr>
        <p:spPr bwMode="auto">
          <a:xfrm>
            <a:off x="2478041" y="4022526"/>
            <a:ext cx="1196210" cy="358624"/>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传统毒品</a:t>
            </a:r>
          </a:p>
        </p:txBody>
      </p:sp>
      <p:sp>
        <p:nvSpPr>
          <p:cNvPr id="73" name="793131"/>
          <p:cNvSpPr/>
          <p:nvPr/>
        </p:nvSpPr>
        <p:spPr bwMode="auto">
          <a:xfrm>
            <a:off x="2478041" y="4503789"/>
            <a:ext cx="1196210" cy="358624"/>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新型毒品</a:t>
            </a:r>
          </a:p>
        </p:txBody>
      </p:sp>
      <p:sp>
        <p:nvSpPr>
          <p:cNvPr id="74" name="065551"/>
          <p:cNvSpPr txBox="1"/>
          <p:nvPr/>
        </p:nvSpPr>
        <p:spPr>
          <a:xfrm>
            <a:off x="3674251" y="4025482"/>
            <a:ext cx="6120681" cy="362792"/>
          </a:xfrm>
          <a:prstGeom prst="rect">
            <a:avLst/>
          </a:prstGeom>
          <a:noFill/>
        </p:spPr>
        <p:txBody>
          <a:bodyPr wrap="square" rtlCol="0">
            <a:spAutoFit/>
          </a:bodyPr>
          <a:lstStyle/>
          <a:p>
            <a:pPr>
              <a:lnSpc>
                <a:spcPct val="120000"/>
              </a:lnSpc>
            </a:pPr>
            <a:r>
              <a:rPr lang="zh-CN" altLang="en-US" sz="1600">
                <a:latin typeface="+mn-ea"/>
                <a:ea typeface="+mn-ea"/>
              </a:rPr>
              <a:t>海洛因等传统毒品多采用</a:t>
            </a:r>
            <a:r>
              <a:rPr lang="zh-CN" altLang="en-US" sz="1600" b="1">
                <a:latin typeface="+mn-ea"/>
                <a:ea typeface="+mn-ea"/>
              </a:rPr>
              <a:t>吸烟式或注射</a:t>
            </a:r>
            <a:r>
              <a:rPr lang="zh-CN" altLang="en-US" sz="1600">
                <a:latin typeface="+mn-ea"/>
                <a:ea typeface="+mn-ea"/>
              </a:rPr>
              <a:t>等方法吸食滥用。</a:t>
            </a:r>
          </a:p>
        </p:txBody>
      </p:sp>
      <p:sp>
        <p:nvSpPr>
          <p:cNvPr id="75" name="437971"/>
          <p:cNvSpPr txBox="1"/>
          <p:nvPr/>
        </p:nvSpPr>
        <p:spPr>
          <a:xfrm>
            <a:off x="3652060" y="5774968"/>
            <a:ext cx="6120681" cy="587469"/>
          </a:xfrm>
          <a:prstGeom prst="rect">
            <a:avLst/>
          </a:prstGeom>
          <a:noFill/>
        </p:spPr>
        <p:txBody>
          <a:bodyPr wrap="square" rtlCol="0">
            <a:spAutoFit/>
          </a:bodyPr>
          <a:lstStyle/>
          <a:p>
            <a:pPr>
              <a:lnSpc>
                <a:spcPct val="120000"/>
              </a:lnSpc>
            </a:pPr>
            <a:r>
              <a:rPr lang="zh-CN" altLang="en-US" sz="1400">
                <a:latin typeface="+mn-ea"/>
                <a:ea typeface="+mn-ea"/>
              </a:rPr>
              <a:t>在吸食后会出现幻觉、极度的兴奋、抑郁等精神病症状，从而导致行为失控造成暴力犯罪。</a:t>
            </a:r>
          </a:p>
        </p:txBody>
      </p:sp>
      <p:sp>
        <p:nvSpPr>
          <p:cNvPr id="76" name="272152"/>
          <p:cNvSpPr/>
          <p:nvPr/>
        </p:nvSpPr>
        <p:spPr bwMode="auto">
          <a:xfrm>
            <a:off x="2478041" y="5297873"/>
            <a:ext cx="1196210" cy="358624"/>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传统毒品</a:t>
            </a:r>
          </a:p>
        </p:txBody>
      </p:sp>
      <p:sp>
        <p:nvSpPr>
          <p:cNvPr id="77" name="643672"/>
          <p:cNvSpPr/>
          <p:nvPr/>
        </p:nvSpPr>
        <p:spPr bwMode="auto">
          <a:xfrm>
            <a:off x="2478041" y="5862548"/>
            <a:ext cx="1196210" cy="358624"/>
          </a:xfrm>
          <a:prstGeom prst="rect">
            <a:avLst/>
          </a:prstGeom>
          <a:solidFill>
            <a:schemeClr val="accent2"/>
          </a:solidFill>
          <a:ln w="381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accent1"/>
                </a:solidFill>
                <a:latin typeface="+mj-ea"/>
                <a:ea typeface="+mj-ea"/>
              </a:rPr>
              <a:t>新型毒品</a:t>
            </a:r>
          </a:p>
        </p:txBody>
      </p:sp>
      <p:sp>
        <p:nvSpPr>
          <p:cNvPr id="78" name="488853"/>
          <p:cNvSpPr txBox="1"/>
          <p:nvPr/>
        </p:nvSpPr>
        <p:spPr>
          <a:xfrm>
            <a:off x="3674251" y="5143709"/>
            <a:ext cx="6120681" cy="587469"/>
          </a:xfrm>
          <a:prstGeom prst="rect">
            <a:avLst/>
          </a:prstGeom>
          <a:noFill/>
        </p:spPr>
        <p:txBody>
          <a:bodyPr wrap="square" rtlCol="0">
            <a:spAutoFit/>
          </a:bodyPr>
          <a:lstStyle/>
          <a:p>
            <a:pPr>
              <a:lnSpc>
                <a:spcPct val="120000"/>
              </a:lnSpc>
            </a:pPr>
            <a:r>
              <a:rPr lang="zh-CN" altLang="en-US" sz="1400">
                <a:latin typeface="+mn-ea"/>
                <a:ea typeface="+mn-ea"/>
              </a:rPr>
              <a:t>一般是在吸食前犯罪，由于对毒品的强烈渴求，为了获取毒资而去杀人、抢劫、盗窃；</a:t>
            </a:r>
          </a:p>
        </p:txBody>
      </p:sp>
      <p:cxnSp>
        <p:nvCxnSpPr>
          <p:cNvPr id="5" name="850273"/>
          <p:cNvCxnSpPr/>
          <p:nvPr/>
        </p:nvCxnSpPr>
        <p:spPr bwMode="auto">
          <a:xfrm>
            <a:off x="1317489" y="2492896"/>
            <a:ext cx="9653100" cy="0"/>
          </a:xfrm>
          <a:prstGeom prst="line">
            <a:avLst/>
          </a:prstGeom>
          <a:solidFill>
            <a:schemeClr val="accent1"/>
          </a:solid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122603"/>
          <p:cNvCxnSpPr/>
          <p:nvPr/>
        </p:nvCxnSpPr>
        <p:spPr bwMode="auto">
          <a:xfrm>
            <a:off x="1317489" y="3816370"/>
            <a:ext cx="9653100" cy="0"/>
          </a:xfrm>
          <a:prstGeom prst="line">
            <a:avLst/>
          </a:prstGeom>
          <a:solidFill>
            <a:schemeClr val="accent1"/>
          </a:solid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067874"/>
          <p:cNvCxnSpPr/>
          <p:nvPr/>
        </p:nvCxnSpPr>
        <p:spPr bwMode="auto">
          <a:xfrm>
            <a:off x="1317489" y="5115781"/>
            <a:ext cx="9653100" cy="0"/>
          </a:xfrm>
          <a:prstGeom prst="line">
            <a:avLst/>
          </a:prstGeom>
          <a:solidFill>
            <a:schemeClr val="accent1"/>
          </a:solid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339204"/>
          <p:cNvCxnSpPr/>
          <p:nvPr/>
        </p:nvCxnSpPr>
        <p:spPr bwMode="auto">
          <a:xfrm>
            <a:off x="1317489" y="6379097"/>
            <a:ext cx="9653100" cy="0"/>
          </a:xfrm>
          <a:prstGeom prst="line">
            <a:avLst/>
          </a:prstGeom>
          <a:solidFill>
            <a:schemeClr val="accent1"/>
          </a:solid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700623"/>
          <p:cNvCxnSpPr/>
          <p:nvPr/>
        </p:nvCxnSpPr>
        <p:spPr bwMode="auto">
          <a:xfrm>
            <a:off x="1317489" y="1193487"/>
            <a:ext cx="9653100" cy="0"/>
          </a:xfrm>
          <a:prstGeom prst="line">
            <a:avLst/>
          </a:prstGeom>
          <a:solidFill>
            <a:schemeClr val="accent1"/>
          </a:solid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9632">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45805"/>
          <p:cNvSpPr/>
          <p:nvPr/>
        </p:nvSpPr>
        <p:spPr bwMode="auto">
          <a:xfrm>
            <a:off x="0" y="-1"/>
            <a:ext cx="12196763" cy="4090738"/>
          </a:xfrm>
          <a:prstGeom prst="rect">
            <a:avLst/>
          </a:prstGeom>
          <a:pattFill prst="ltDnDiag">
            <a:fgClr>
              <a:schemeClr val="accent1"/>
            </a:fgClr>
            <a:bgClr>
              <a:schemeClr val="accent1">
                <a:lumMod val="85000"/>
                <a:lumOff val="15000"/>
              </a:schemeClr>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390880"/>
          <p:cNvSpPr/>
          <p:nvPr/>
        </p:nvSpPr>
        <p:spPr bwMode="auto">
          <a:xfrm>
            <a:off x="4910713" y="1223813"/>
            <a:ext cx="2375336" cy="2375336"/>
          </a:xfrm>
          <a:prstGeom prst="frame">
            <a:avLst>
              <a:gd name="adj1" fmla="val 6236"/>
            </a:avLst>
          </a:prstGeom>
          <a:solidFill>
            <a:schemeClr val="bg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a:p>
        </p:txBody>
      </p:sp>
      <p:sp>
        <p:nvSpPr>
          <p:cNvPr id="26" name="751200"/>
          <p:cNvSpPr txBox="1"/>
          <p:nvPr/>
        </p:nvSpPr>
        <p:spPr>
          <a:xfrm>
            <a:off x="5527161" y="1088559"/>
            <a:ext cx="1046569" cy="2645844"/>
          </a:xfrm>
          <a:prstGeom prst="rect">
            <a:avLst/>
          </a:prstGeom>
          <a:noFill/>
        </p:spPr>
        <p:txBody>
          <a:bodyPr wrap="square" rtlCol="0">
            <a:spAutoFit/>
          </a:bodyPr>
          <a:lstStyle/>
          <a:p>
            <a:pPr algn="dist"/>
            <a:r>
              <a:rPr lang="en-US" altLang="zh-CN" sz="16595">
                <a:solidFill>
                  <a:schemeClr val="accent2"/>
                </a:solidFill>
                <a:latin typeface="Impact" panose="020B0806030902050204" pitchFamily="34" charset="0"/>
                <a:ea typeface="思源宋体" panose="02020700000000000000" pitchFamily="18" charset="-122"/>
              </a:rPr>
              <a:t>2</a:t>
            </a:r>
            <a:endParaRPr lang="zh-CN" altLang="en-US" sz="16595">
              <a:solidFill>
                <a:schemeClr val="accent2"/>
              </a:solidFill>
              <a:latin typeface="Impact" panose="020B0806030902050204" pitchFamily="34" charset="0"/>
              <a:ea typeface="思源宋体" panose="02020700000000000000" pitchFamily="18" charset="-122"/>
            </a:endParaRPr>
          </a:p>
        </p:txBody>
      </p:sp>
      <p:sp>
        <p:nvSpPr>
          <p:cNvPr id="27" name="123630"/>
          <p:cNvSpPr/>
          <p:nvPr/>
        </p:nvSpPr>
        <p:spPr bwMode="auto">
          <a:xfrm>
            <a:off x="470045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第</a:t>
            </a:r>
          </a:p>
        </p:txBody>
      </p:sp>
      <p:sp>
        <p:nvSpPr>
          <p:cNvPr id="28" name="968801"/>
          <p:cNvSpPr/>
          <p:nvPr/>
        </p:nvSpPr>
        <p:spPr bwMode="auto">
          <a:xfrm>
            <a:off x="6945785" y="2196631"/>
            <a:ext cx="557466" cy="557466"/>
          </a:xfrm>
          <a:prstGeom prst="ellipse">
            <a:avLst/>
          </a:prstGeom>
          <a:solidFill>
            <a:schemeClr val="accent1"/>
          </a:solidFill>
          <a:ln w="2857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800">
                <a:solidFill>
                  <a:schemeClr val="accent2"/>
                </a:solidFill>
                <a:latin typeface="微软雅黑" panose="020B0503020204020204" pitchFamily="34" charset="-122"/>
                <a:ea typeface="微软雅黑" panose="020B0503020204020204" pitchFamily="34" charset="-122"/>
              </a:rPr>
              <a:t>章</a:t>
            </a:r>
          </a:p>
        </p:txBody>
      </p:sp>
      <p:sp>
        <p:nvSpPr>
          <p:cNvPr id="29" name="230231"/>
          <p:cNvSpPr txBox="1"/>
          <p:nvPr/>
        </p:nvSpPr>
        <p:spPr>
          <a:xfrm>
            <a:off x="1480636" y="4239302"/>
            <a:ext cx="9235490" cy="1107996"/>
          </a:xfrm>
          <a:prstGeom prst="rect">
            <a:avLst/>
          </a:prstGeom>
          <a:noFill/>
        </p:spPr>
        <p:txBody>
          <a:bodyPr wrap="square" rtlCol="0">
            <a:spAutoFit/>
          </a:bodyPr>
          <a:lstStyle/>
          <a:p>
            <a:pPr algn="ctr"/>
            <a:r>
              <a:rPr lang="zh-CN" altLang="en-US" sz="6600" b="1" dirty="0">
                <a:solidFill>
                  <a:schemeClr val="accent1"/>
                </a:solidFill>
                <a:latin typeface="+mj-ea"/>
                <a:ea typeface="+mj-ea"/>
              </a:rPr>
              <a:t>常见的新型毒品种类</a:t>
            </a:r>
          </a:p>
        </p:txBody>
      </p:sp>
      <p:sp>
        <p:nvSpPr>
          <p:cNvPr id="30" name="602751"/>
          <p:cNvSpPr>
            <a:spLocks noEditPoints="1"/>
          </p:cNvSpPr>
          <p:nvPr/>
        </p:nvSpPr>
        <p:spPr bwMode="auto">
          <a:xfrm>
            <a:off x="4056001" y="5453837"/>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1" name="447932"/>
          <p:cNvSpPr>
            <a:spLocks noEditPoints="1"/>
          </p:cNvSpPr>
          <p:nvPr/>
        </p:nvSpPr>
        <p:spPr bwMode="auto">
          <a:xfrm>
            <a:off x="6799186" y="5453837"/>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3" name="818351"/>
          <p:cNvSpPr>
            <a:spLocks noEditPoints="1"/>
          </p:cNvSpPr>
          <p:nvPr/>
        </p:nvSpPr>
        <p:spPr bwMode="auto">
          <a:xfrm>
            <a:off x="4056001" y="5853360"/>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5" name="653533"/>
          <p:cNvSpPr>
            <a:spLocks noEditPoints="1"/>
          </p:cNvSpPr>
          <p:nvPr/>
        </p:nvSpPr>
        <p:spPr bwMode="auto">
          <a:xfrm>
            <a:off x="6799141" y="5853360"/>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4"/>
          </a:solidFill>
          <a:ln>
            <a:noFill/>
          </a:ln>
        </p:spPr>
        <p:txBody>
          <a:bodyPr vert="horz" wrap="square" lIns="91392" tIns="45696" rIns="91392" bIns="45696" numCol="1" anchor="t" anchorCtr="0" compatLnSpc="1"/>
          <a:lstStyle/>
          <a:p>
            <a:endParaRPr lang="zh-CN" altLang="en-US" sz="1600"/>
          </a:p>
        </p:txBody>
      </p:sp>
      <p:sp>
        <p:nvSpPr>
          <p:cNvPr id="36" name="025952"/>
          <p:cNvSpPr txBox="1"/>
          <p:nvPr/>
        </p:nvSpPr>
        <p:spPr>
          <a:xfrm>
            <a:off x="4275433" y="5379613"/>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冰毒</a:t>
            </a:r>
          </a:p>
        </p:txBody>
      </p:sp>
      <p:sp>
        <p:nvSpPr>
          <p:cNvPr id="37" name="497372"/>
          <p:cNvSpPr txBox="1"/>
          <p:nvPr/>
        </p:nvSpPr>
        <p:spPr>
          <a:xfrm>
            <a:off x="4275433" y="5789019"/>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en-US" altLang="zh-CN" sz="1800">
                <a:solidFill>
                  <a:schemeClr val="tx1"/>
                </a:solidFill>
              </a:rPr>
              <a:t>K</a:t>
            </a:r>
            <a:r>
              <a:rPr lang="zh-CN" altLang="en-US" sz="1800">
                <a:solidFill>
                  <a:schemeClr val="tx1"/>
                </a:solidFill>
              </a:rPr>
              <a:t>粉</a:t>
            </a:r>
          </a:p>
        </p:txBody>
      </p:sp>
      <p:sp>
        <p:nvSpPr>
          <p:cNvPr id="38" name="232553"/>
          <p:cNvSpPr txBox="1"/>
          <p:nvPr/>
        </p:nvSpPr>
        <p:spPr>
          <a:xfrm>
            <a:off x="6994383" y="5379613"/>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摇头丸</a:t>
            </a:r>
          </a:p>
        </p:txBody>
      </p:sp>
      <p:sp>
        <p:nvSpPr>
          <p:cNvPr id="39" name="604973"/>
          <p:cNvSpPr txBox="1"/>
          <p:nvPr/>
        </p:nvSpPr>
        <p:spPr>
          <a:xfrm>
            <a:off x="6994383" y="5789019"/>
            <a:ext cx="2201368" cy="369188"/>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tx1"/>
                </a:solidFill>
              </a:rPr>
              <a:t>其他新型毒品</a:t>
            </a:r>
          </a:p>
        </p:txBody>
      </p:sp>
    </p:spTree>
  </p:cSld>
  <p:clrMapOvr>
    <a:masterClrMapping/>
  </p:clrMapOvr>
  <p:transition spd="slow" advTm="8811">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75393"/>
          <p:cNvGrpSpPr/>
          <p:nvPr/>
        </p:nvGrpSpPr>
        <p:grpSpPr>
          <a:xfrm>
            <a:off x="1091376" y="1276766"/>
            <a:ext cx="5670371" cy="5051845"/>
            <a:chOff x="1431617" y="1448045"/>
            <a:chExt cx="9766053" cy="633169"/>
          </a:xfrm>
        </p:grpSpPr>
        <p:sp>
          <p:nvSpPr>
            <p:cNvPr id="34" name="矩形 33"/>
            <p:cNvSpPr/>
            <p:nvPr/>
          </p:nvSpPr>
          <p:spPr bwMode="auto">
            <a:xfrm>
              <a:off x="1624406" y="1479906"/>
              <a:ext cx="9573264" cy="601308"/>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3" name="710574"/>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182094"/>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en-US" altLang="zh-CN" sz="2800" b="1" dirty="0">
                <a:solidFill>
                  <a:schemeClr val="accent1"/>
                </a:solidFill>
                <a:latin typeface="微软雅黑" panose="020B0503020204020204" pitchFamily="34" charset="-122"/>
                <a:ea typeface="微软雅黑" panose="020B0503020204020204" pitchFamily="34" charset="-122"/>
              </a:rPr>
              <a:t>1</a:t>
            </a:r>
            <a:r>
              <a:rPr lang="zh-CN" altLang="en-US" sz="2800" b="1" dirty="0">
                <a:solidFill>
                  <a:schemeClr val="accent1"/>
                </a:solidFill>
                <a:latin typeface="微软雅黑" panose="020B0503020204020204" pitchFamily="34" charset="-122"/>
                <a:ea typeface="微软雅黑" panose="020B0503020204020204" pitchFamily="34" charset="-122"/>
              </a:rPr>
              <a:t>、冰毒</a:t>
            </a:r>
          </a:p>
        </p:txBody>
      </p:sp>
      <p:sp>
        <p:nvSpPr>
          <p:cNvPr id="32" name="936980"/>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2" name="308409"/>
          <p:cNvSpPr/>
          <p:nvPr/>
        </p:nvSpPr>
        <p:spPr>
          <a:xfrm>
            <a:off x="1309457" y="1506163"/>
            <a:ext cx="5043217" cy="1726178"/>
          </a:xfrm>
          <a:prstGeom prst="rect">
            <a:avLst/>
          </a:prstGeom>
          <a:noFill/>
        </p:spPr>
        <p:txBody>
          <a:bodyPr wrap="square" rtlCol="0">
            <a:spAutoFit/>
          </a:bodyPr>
          <a:lstStyle/>
          <a:p>
            <a:pPr algn="just">
              <a:lnSpc>
                <a:spcPct val="120000"/>
              </a:lnSpc>
            </a:pPr>
            <a:r>
              <a:rPr lang="zh-CN" altLang="en-US" dirty="0">
                <a:solidFill>
                  <a:schemeClr val="accent1"/>
                </a:solidFill>
                <a:latin typeface="+mn-ea"/>
                <a:ea typeface="+mn-ea"/>
              </a:rPr>
              <a:t>冰毒是目前国际上危害最大的毒品之一，毒性剧烈。外观为纯白结晶体，晶莹剔透，故被吸毒、贩毒者称为“冰”（</a:t>
            </a:r>
            <a:r>
              <a:rPr lang="en-US" altLang="zh-CN" dirty="0" err="1">
                <a:solidFill>
                  <a:schemeClr val="accent1"/>
                </a:solidFill>
                <a:latin typeface="+mn-ea"/>
                <a:ea typeface="+mn-ea"/>
              </a:rPr>
              <a:t>lce</a:t>
            </a:r>
            <a:r>
              <a:rPr lang="zh-CN" altLang="en-US" dirty="0">
                <a:solidFill>
                  <a:schemeClr val="accent1"/>
                </a:solidFill>
                <a:latin typeface="+mn-ea"/>
                <a:ea typeface="+mn-ea"/>
              </a:rPr>
              <a:t>）。由于对人体的中枢神经系统具有极强的刺激作用，且毒性剧烈，又称之为“冰毒”。</a:t>
            </a:r>
          </a:p>
        </p:txBody>
      </p:sp>
      <p:sp>
        <p:nvSpPr>
          <p:cNvPr id="6" name="143680"/>
          <p:cNvSpPr/>
          <p:nvPr/>
        </p:nvSpPr>
        <p:spPr>
          <a:xfrm>
            <a:off x="2656167" y="3238030"/>
            <a:ext cx="1569660" cy="396134"/>
          </a:xfrm>
          <a:prstGeom prst="rect">
            <a:avLst/>
          </a:prstGeom>
          <a:noFill/>
        </p:spPr>
        <p:txBody>
          <a:bodyPr wrap="square" rtlCol="0">
            <a:spAutoFit/>
          </a:bodyPr>
          <a:lstStyle/>
          <a:p>
            <a:pPr algn="just">
              <a:lnSpc>
                <a:spcPct val="120000"/>
              </a:lnSpc>
            </a:pPr>
            <a:r>
              <a:rPr lang="zh-CN" altLang="en-US">
                <a:latin typeface="+mn-ea"/>
                <a:ea typeface="+mn-ea"/>
              </a:rPr>
              <a:t>口服、鼻吸。</a:t>
            </a:r>
          </a:p>
        </p:txBody>
      </p:sp>
      <p:sp>
        <p:nvSpPr>
          <p:cNvPr id="37" name="505000"/>
          <p:cNvSpPr/>
          <p:nvPr/>
        </p:nvSpPr>
        <p:spPr>
          <a:xfrm>
            <a:off x="1317490" y="4322326"/>
            <a:ext cx="5036096" cy="1393779"/>
          </a:xfrm>
          <a:prstGeom prst="rect">
            <a:avLst/>
          </a:prstGeom>
          <a:noFill/>
        </p:spPr>
        <p:txBody>
          <a:bodyPr wrap="square" rtlCol="0">
            <a:spAutoFit/>
          </a:bodyPr>
          <a:lstStyle/>
          <a:p>
            <a:pPr algn="just">
              <a:lnSpc>
                <a:spcPct val="120000"/>
              </a:lnSpc>
            </a:pPr>
            <a:r>
              <a:rPr lang="zh-CN" altLang="en-US" dirty="0">
                <a:latin typeface="+mn-ea"/>
                <a:ea typeface="+mn-ea"/>
              </a:rPr>
              <a:t>吸食后会产生强烈的生理兴奋，能大量消耗人的体力和降低免疫功能，严重损害心脏、大脑组织甚至导致死亡。吸食成瘾者还会造成精神障碍，表现出妄想、好斗等。</a:t>
            </a:r>
          </a:p>
        </p:txBody>
      </p:sp>
      <p:sp>
        <p:nvSpPr>
          <p:cNvPr id="7" name="877420"/>
          <p:cNvSpPr/>
          <p:nvPr/>
        </p:nvSpPr>
        <p:spPr bwMode="auto">
          <a:xfrm>
            <a:off x="1361667" y="3264284"/>
            <a:ext cx="1306847" cy="384613"/>
          </a:xfrm>
          <a:prstGeom prst="roundRect">
            <a:avLst>
              <a:gd name="adj" fmla="val 50000"/>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a:solidFill>
                  <a:schemeClr val="bg1"/>
                </a:solidFill>
                <a:latin typeface="+mj-ea"/>
                <a:ea typeface="+mj-ea"/>
              </a:rPr>
              <a:t>滥用方式</a:t>
            </a:r>
          </a:p>
        </p:txBody>
      </p:sp>
      <p:sp>
        <p:nvSpPr>
          <p:cNvPr id="38" name="711601"/>
          <p:cNvSpPr/>
          <p:nvPr/>
        </p:nvSpPr>
        <p:spPr bwMode="auto">
          <a:xfrm>
            <a:off x="1361667" y="3911459"/>
            <a:ext cx="1306847" cy="384613"/>
          </a:xfrm>
          <a:prstGeom prst="roundRect">
            <a:avLst>
              <a:gd name="adj" fmla="val 50000"/>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a:solidFill>
                  <a:schemeClr val="bg1"/>
                </a:solidFill>
                <a:latin typeface="+mj-ea"/>
                <a:ea typeface="+mj-ea"/>
              </a:rPr>
              <a:t>吸食危害</a:t>
            </a:r>
          </a:p>
        </p:txBody>
      </p:sp>
      <p:pic>
        <p:nvPicPr>
          <p:cNvPr id="8" name="0830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6606" y="1276766"/>
            <a:ext cx="4178054" cy="3054602"/>
          </a:xfrm>
          <a:prstGeom prst="rect">
            <a:avLst/>
          </a:prstGeom>
        </p:spPr>
      </p:pic>
      <p:pic>
        <p:nvPicPr>
          <p:cNvPr id="9" name="92820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076606" y="4435587"/>
            <a:ext cx="1769326" cy="1889395"/>
          </a:xfrm>
          <a:prstGeom prst="rect">
            <a:avLst/>
          </a:prstGeom>
        </p:spPr>
      </p:pic>
      <p:pic>
        <p:nvPicPr>
          <p:cNvPr id="10" name="2906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93291" y="4435587"/>
            <a:ext cx="2261369" cy="1889395"/>
          </a:xfrm>
          <a:prstGeom prst="rect">
            <a:avLst/>
          </a:prstGeom>
        </p:spPr>
      </p:pic>
    </p:spTree>
  </p:cSld>
  <p:clrMapOvr>
    <a:masterClrMapping/>
  </p:clrMapOvr>
  <p:transition spd="slow" advTm="9632">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662042"/>
          <p:cNvGrpSpPr/>
          <p:nvPr/>
        </p:nvGrpSpPr>
        <p:grpSpPr>
          <a:xfrm>
            <a:off x="6296830" y="1585943"/>
            <a:ext cx="4866403" cy="4802822"/>
            <a:chOff x="1431617" y="1448045"/>
            <a:chExt cx="9766053" cy="629752"/>
          </a:xfrm>
        </p:grpSpPr>
        <p:sp>
          <p:nvSpPr>
            <p:cNvPr id="117" name="矩形 116"/>
            <p:cNvSpPr/>
            <p:nvPr/>
          </p:nvSpPr>
          <p:spPr bwMode="auto">
            <a:xfrm>
              <a:off x="1624405" y="1465690"/>
              <a:ext cx="9573265" cy="612107"/>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8" name="矩形 117"/>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13" name="407223"/>
          <p:cNvGrpSpPr/>
          <p:nvPr/>
        </p:nvGrpSpPr>
        <p:grpSpPr>
          <a:xfrm>
            <a:off x="1051061" y="1585943"/>
            <a:ext cx="4866403" cy="4802822"/>
            <a:chOff x="1431617" y="1448045"/>
            <a:chExt cx="9766053" cy="629752"/>
          </a:xfrm>
        </p:grpSpPr>
        <p:sp>
          <p:nvSpPr>
            <p:cNvPr id="114" name="矩形 113"/>
            <p:cNvSpPr/>
            <p:nvPr/>
          </p:nvSpPr>
          <p:spPr bwMode="auto">
            <a:xfrm>
              <a:off x="1624405" y="1467268"/>
              <a:ext cx="9573265" cy="610529"/>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5" name="矩形 114"/>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3" name="879643"/>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140172"/>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en-US" altLang="zh-CN" sz="2800" b="1">
                <a:solidFill>
                  <a:srgbClr val="484849"/>
                </a:solidFill>
                <a:latin typeface="微软雅黑" panose="020B0503020204020204" pitchFamily="34" charset="-122"/>
                <a:ea typeface="微软雅黑" panose="020B0503020204020204" pitchFamily="34" charset="-122"/>
              </a:rPr>
              <a:t>1</a:t>
            </a:r>
            <a:r>
              <a:rPr lang="zh-CN" altLang="en-US" sz="2800" b="1">
                <a:solidFill>
                  <a:srgbClr val="484849"/>
                </a:solidFill>
                <a:latin typeface="微软雅黑" panose="020B0503020204020204" pitchFamily="34" charset="-122"/>
                <a:ea typeface="微软雅黑" panose="020B0503020204020204" pitchFamily="34" charset="-122"/>
              </a:rPr>
              <a:t>、冰毒</a:t>
            </a:r>
          </a:p>
        </p:txBody>
      </p:sp>
      <p:sp>
        <p:nvSpPr>
          <p:cNvPr id="32" name="995058"/>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sp>
        <p:nvSpPr>
          <p:cNvPr id="65" name="839239"/>
          <p:cNvSpPr/>
          <p:nvPr/>
        </p:nvSpPr>
        <p:spPr>
          <a:xfrm>
            <a:off x="1306547" y="1940114"/>
            <a:ext cx="4272738" cy="2217851"/>
          </a:xfrm>
          <a:prstGeom prst="rect">
            <a:avLst/>
          </a:prstGeom>
        </p:spPr>
        <p:txBody>
          <a:bodyPr wrap="square">
            <a:spAutoFit/>
          </a:bodyPr>
          <a:lstStyle/>
          <a:p>
            <a:pPr indent="504190" algn="just" defTabSz="913765">
              <a:lnSpc>
                <a:spcPct val="130000"/>
              </a:lnSpc>
            </a:pPr>
            <a:r>
              <a:rPr lang="zh-CN" altLang="en-US" dirty="0">
                <a:solidFill>
                  <a:schemeClr val="accent1"/>
                </a:solidFill>
                <a:latin typeface="微软雅黑" panose="020B0503020204020204" pitchFamily="34" charset="-122"/>
                <a:ea typeface="微软雅黑" panose="020B0503020204020204" pitchFamily="34" charset="-122"/>
              </a:rPr>
              <a:t>“麻古”是泰语的音译，实际是缅甸产的“冰毒片”，其主要成分是“甲基苯丙胺”和“咖啡因”。外观与摇头丸相似，通常为红色、黑色、绿色的片剂，属苯丙胺类兴奋剂，具有很强的成瘾性。</a:t>
            </a:r>
          </a:p>
        </p:txBody>
      </p:sp>
      <p:sp>
        <p:nvSpPr>
          <p:cNvPr id="67" name="101759"/>
          <p:cNvSpPr/>
          <p:nvPr/>
        </p:nvSpPr>
        <p:spPr bwMode="auto">
          <a:xfrm>
            <a:off x="7925071"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案</a:t>
            </a:r>
          </a:p>
        </p:txBody>
      </p:sp>
      <p:sp>
        <p:nvSpPr>
          <p:cNvPr id="68" name="573189"/>
          <p:cNvSpPr/>
          <p:nvPr/>
        </p:nvSpPr>
        <p:spPr bwMode="auto">
          <a:xfrm>
            <a:off x="8568110"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例 </a:t>
            </a:r>
          </a:p>
        </p:txBody>
      </p:sp>
      <p:sp>
        <p:nvSpPr>
          <p:cNvPr id="69" name="318350"/>
          <p:cNvSpPr/>
          <p:nvPr/>
        </p:nvSpPr>
        <p:spPr bwMode="auto">
          <a:xfrm>
            <a:off x="9211149"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写</a:t>
            </a:r>
          </a:p>
        </p:txBody>
      </p:sp>
      <p:sp>
        <p:nvSpPr>
          <p:cNvPr id="70" name="780780"/>
          <p:cNvSpPr/>
          <p:nvPr/>
        </p:nvSpPr>
        <p:spPr bwMode="auto">
          <a:xfrm>
            <a:off x="9854188" y="1337303"/>
            <a:ext cx="524218" cy="524216"/>
          </a:xfrm>
          <a:prstGeom prst="roundRect">
            <a:avLst>
              <a:gd name="adj" fmla="val 7214"/>
            </a:avLst>
          </a:prstGeom>
          <a:solidFill>
            <a:schemeClr val="accent2"/>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defTabSz="913765">
              <a:defRPr/>
            </a:pPr>
            <a:r>
              <a:rPr lang="zh-CN" altLang="en-US" sz="2800">
                <a:solidFill>
                  <a:schemeClr val="accent1"/>
                </a:solidFill>
                <a:latin typeface="思源宋体 Heavy" panose="02020900000000000000" pitchFamily="18" charset="-122"/>
                <a:ea typeface="思源宋体 Heavy" panose="02020900000000000000" pitchFamily="18" charset="-122"/>
              </a:rPr>
              <a:t>真</a:t>
            </a:r>
          </a:p>
        </p:txBody>
      </p:sp>
      <p:sp>
        <p:nvSpPr>
          <p:cNvPr id="71" name="052100"/>
          <p:cNvSpPr/>
          <p:nvPr/>
        </p:nvSpPr>
        <p:spPr>
          <a:xfrm>
            <a:off x="6697009" y="2220484"/>
            <a:ext cx="4027899" cy="2577950"/>
          </a:xfrm>
          <a:prstGeom prst="rect">
            <a:avLst/>
          </a:prstGeom>
        </p:spPr>
        <p:txBody>
          <a:bodyPr wrap="square">
            <a:spAutoFit/>
          </a:bodyPr>
          <a:lstStyle/>
          <a:p>
            <a:pPr indent="504190" algn="just" defTabSz="913765">
              <a:lnSpc>
                <a:spcPct val="130000"/>
              </a:lnSpc>
            </a:pPr>
            <a:r>
              <a:rPr lang="zh-CN" altLang="en-US" dirty="0">
                <a:solidFill>
                  <a:schemeClr val="accent1"/>
                </a:solidFill>
                <a:latin typeface="微软雅黑" panose="020B0503020204020204" pitchFamily="34" charset="-122"/>
                <a:ea typeface="微软雅黑" panose="020B0503020204020204" pitchFamily="34" charset="-122"/>
              </a:rPr>
              <a:t>福建厦门某一居室内发生了一场激烈的枪战。警方调查发现，开枪者是两名台湾人，他们不仅合伙秘密加工制造冰毒，而且本身就是冰毒吸食者。两人吸食冰毒后产生了强烈幻觉，神志不清，怀疑被人监视，两人竟互相开枪对射了</a:t>
            </a:r>
            <a:r>
              <a:rPr lang="en-US" altLang="zh-CN" dirty="0">
                <a:solidFill>
                  <a:schemeClr val="accent1"/>
                </a:solidFill>
                <a:latin typeface="微软雅黑" panose="020B0503020204020204" pitchFamily="34" charset="-122"/>
                <a:ea typeface="微软雅黑" panose="020B0503020204020204" pitchFamily="34" charset="-122"/>
              </a:rPr>
              <a:t>40</a:t>
            </a:r>
            <a:r>
              <a:rPr lang="zh-CN" altLang="en-US" dirty="0">
                <a:solidFill>
                  <a:schemeClr val="accent1"/>
                </a:solidFill>
                <a:latin typeface="微软雅黑" panose="020B0503020204020204" pitchFamily="34" charset="-122"/>
                <a:ea typeface="微软雅黑" panose="020B0503020204020204" pitchFamily="34" charset="-122"/>
              </a:rPr>
              <a:t>余发子弹。</a:t>
            </a:r>
          </a:p>
        </p:txBody>
      </p:sp>
      <p:grpSp>
        <p:nvGrpSpPr>
          <p:cNvPr id="72" name="996371"/>
          <p:cNvGrpSpPr/>
          <p:nvPr/>
        </p:nvGrpSpPr>
        <p:grpSpPr>
          <a:xfrm>
            <a:off x="6841037" y="1091842"/>
            <a:ext cx="1006746" cy="1003183"/>
            <a:chOff x="-400540" y="5472753"/>
            <a:chExt cx="1974836" cy="1967848"/>
          </a:xfrm>
        </p:grpSpPr>
        <p:sp>
          <p:nvSpPr>
            <p:cNvPr id="73" name="4132"/>
            <p:cNvSpPr/>
            <p:nvPr/>
          </p:nvSpPr>
          <p:spPr bwMode="auto">
            <a:xfrm>
              <a:off x="-400540" y="5472753"/>
              <a:ext cx="1974836" cy="196784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3765">
                <a:defRPr/>
              </a:pPr>
              <a:endParaRPr sz="1800">
                <a:solidFill>
                  <a:srgbClr val="3D3D3D"/>
                </a:solidFill>
              </a:endParaRPr>
            </a:p>
          </p:txBody>
        </p:sp>
        <p:pic>
          <p:nvPicPr>
            <p:cNvPr id="74" name="图片 7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0539" y="5676211"/>
              <a:ext cx="1637953" cy="1694835"/>
            </a:xfrm>
            <a:custGeom>
              <a:avLst/>
              <a:gdLst>
                <a:gd name="connsiteX0" fmla="*/ 384160 w 1637953"/>
                <a:gd name="connsiteY0" fmla="*/ 0 h 1694835"/>
                <a:gd name="connsiteX1" fmla="*/ 1590676 w 1637953"/>
                <a:gd name="connsiteY1" fmla="*/ 0 h 1694835"/>
                <a:gd name="connsiteX2" fmla="*/ 1637953 w 1637953"/>
                <a:gd name="connsiteY2" fmla="*/ 38870 h 1694835"/>
                <a:gd name="connsiteX3" fmla="*/ 1637953 w 1637953"/>
                <a:gd name="connsiteY3" fmla="*/ 1508741 h 1694835"/>
                <a:gd name="connsiteX4" fmla="*/ 1539493 w 1637953"/>
                <a:gd name="connsiteY4" fmla="*/ 1589690 h 1694835"/>
                <a:gd name="connsiteX5" fmla="*/ 1371766 w 1637953"/>
                <a:gd name="connsiteY5" fmla="*/ 1680408 h 1694835"/>
                <a:gd name="connsiteX6" fmla="*/ 1332206 w 1637953"/>
                <a:gd name="connsiteY6" fmla="*/ 1694835 h 1694835"/>
                <a:gd name="connsiteX7" fmla="*/ 642630 w 1637953"/>
                <a:gd name="connsiteY7" fmla="*/ 1694835 h 1694835"/>
                <a:gd name="connsiteX8" fmla="*/ 603070 w 1637953"/>
                <a:gd name="connsiteY8" fmla="*/ 1680408 h 1694835"/>
                <a:gd name="connsiteX9" fmla="*/ 0 w 1637953"/>
                <a:gd name="connsiteY9" fmla="*/ 773805 h 1694835"/>
                <a:gd name="connsiteX10" fmla="*/ 289208 w 1637953"/>
                <a:gd name="connsiteY10" fmla="*/ 78066 h 16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7953" h="1694835">
                  <a:moveTo>
                    <a:pt x="384160" y="0"/>
                  </a:moveTo>
                  <a:lnTo>
                    <a:pt x="1590676" y="0"/>
                  </a:lnTo>
                  <a:lnTo>
                    <a:pt x="1637953" y="38870"/>
                  </a:lnTo>
                  <a:lnTo>
                    <a:pt x="1637953" y="1508741"/>
                  </a:lnTo>
                  <a:lnTo>
                    <a:pt x="1539493" y="1589690"/>
                  </a:lnTo>
                  <a:cubicBezTo>
                    <a:pt x="1486962" y="1625054"/>
                    <a:pt x="1430832" y="1655513"/>
                    <a:pt x="1371766" y="1680408"/>
                  </a:cubicBezTo>
                  <a:lnTo>
                    <a:pt x="1332206" y="1694835"/>
                  </a:lnTo>
                  <a:lnTo>
                    <a:pt x="642630" y="1694835"/>
                  </a:lnTo>
                  <a:lnTo>
                    <a:pt x="603070" y="1680408"/>
                  </a:lnTo>
                  <a:cubicBezTo>
                    <a:pt x="248671" y="1531040"/>
                    <a:pt x="0" y="1181360"/>
                    <a:pt x="0" y="773805"/>
                  </a:cubicBezTo>
                  <a:cubicBezTo>
                    <a:pt x="0" y="502102"/>
                    <a:pt x="110521" y="256121"/>
                    <a:pt x="289208" y="78066"/>
                  </a:cubicBezTo>
                  <a:close/>
                </a:path>
              </a:pathLst>
            </a:custGeom>
          </p:spPr>
        </p:pic>
      </p:grpSp>
      <p:sp>
        <p:nvSpPr>
          <p:cNvPr id="75" name="996371"/>
          <p:cNvSpPr/>
          <p:nvPr/>
        </p:nvSpPr>
        <p:spPr bwMode="auto">
          <a:xfrm>
            <a:off x="2070796" y="1265469"/>
            <a:ext cx="2776550" cy="584775"/>
          </a:xfrm>
          <a:prstGeom prst="roundRect">
            <a:avLst>
              <a:gd name="adj" fmla="val 50000"/>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lstStyle/>
          <a:p>
            <a:pPr algn="ctr"/>
            <a:endParaRPr lang="zh-CN" altLang="en-US" sz="2000">
              <a:solidFill>
                <a:schemeClr val="bg1"/>
              </a:solidFill>
              <a:latin typeface="+mj-ea"/>
              <a:ea typeface="+mj-ea"/>
            </a:endParaRPr>
          </a:p>
        </p:txBody>
      </p:sp>
      <p:sp>
        <p:nvSpPr>
          <p:cNvPr id="76" name="258700"/>
          <p:cNvSpPr/>
          <p:nvPr/>
        </p:nvSpPr>
        <p:spPr>
          <a:xfrm>
            <a:off x="3269137" y="1296128"/>
            <a:ext cx="1107996" cy="497957"/>
          </a:xfrm>
          <a:prstGeom prst="rect">
            <a:avLst/>
          </a:prstGeom>
        </p:spPr>
        <p:txBody>
          <a:bodyPr wrap="none">
            <a:spAutoFit/>
          </a:bodyPr>
          <a:lstStyle/>
          <a:p>
            <a:pPr defTabSz="913765">
              <a:lnSpc>
                <a:spcPct val="120000"/>
              </a:lnSpc>
            </a:pPr>
            <a:r>
              <a:rPr lang="zh-CN" altLang="en-US" sz="2400" b="1" dirty="0">
                <a:solidFill>
                  <a:schemeClr val="accent1"/>
                </a:solidFill>
                <a:latin typeface="微软雅黑" panose="020B0503020204020204" pitchFamily="34" charset="-122"/>
                <a:ea typeface="微软雅黑" panose="020B0503020204020204" pitchFamily="34" charset="-122"/>
              </a:rPr>
              <a:t>小贴士</a:t>
            </a:r>
            <a:endParaRPr lang="zh-CN" altLang="zh-CN" sz="2400" b="1" dirty="0">
              <a:solidFill>
                <a:schemeClr val="accent1"/>
              </a:solidFill>
              <a:latin typeface="微软雅黑" panose="020B0503020204020204" pitchFamily="34" charset="-122"/>
              <a:ea typeface="微软雅黑" panose="020B0503020204020204" pitchFamily="34" charset="-122"/>
            </a:endParaRPr>
          </a:p>
        </p:txBody>
      </p:sp>
      <p:pic>
        <p:nvPicPr>
          <p:cNvPr id="100" name="19397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8627" y="4077072"/>
            <a:ext cx="2991659" cy="1993092"/>
          </a:xfrm>
          <a:prstGeom prst="rect">
            <a:avLst/>
          </a:prstGeom>
        </p:spPr>
      </p:pic>
      <p:grpSp>
        <p:nvGrpSpPr>
          <p:cNvPr id="102" name="837821"/>
          <p:cNvGrpSpPr/>
          <p:nvPr/>
        </p:nvGrpSpPr>
        <p:grpSpPr>
          <a:xfrm>
            <a:off x="2540492" y="1277253"/>
            <a:ext cx="665904" cy="518837"/>
            <a:chOff x="340457" y="3683537"/>
            <a:chExt cx="958004" cy="746427"/>
          </a:xfrm>
        </p:grpSpPr>
        <p:sp>
          <p:nvSpPr>
            <p:cNvPr id="103" name="Freeform 198"/>
            <p:cNvSpPr/>
            <p:nvPr/>
          </p:nvSpPr>
          <p:spPr bwMode="auto">
            <a:xfrm>
              <a:off x="340457" y="3683537"/>
              <a:ext cx="958004" cy="746427"/>
            </a:xfrm>
            <a:custGeom>
              <a:avLst/>
              <a:gdLst>
                <a:gd name="T0" fmla="*/ 323 w 377"/>
                <a:gd name="T1" fmla="*/ 282 h 294"/>
                <a:gd name="T2" fmla="*/ 306 w 377"/>
                <a:gd name="T3" fmla="*/ 292 h 294"/>
                <a:gd name="T4" fmla="*/ 11 w 377"/>
                <a:gd name="T5" fmla="*/ 206 h 294"/>
                <a:gd name="T6" fmla="*/ 2 w 377"/>
                <a:gd name="T7" fmla="*/ 189 h 294"/>
                <a:gd name="T8" fmla="*/ 53 w 377"/>
                <a:gd name="T9" fmla="*/ 11 h 294"/>
                <a:gd name="T10" fmla="*/ 70 w 377"/>
                <a:gd name="T11" fmla="*/ 2 h 294"/>
                <a:gd name="T12" fmla="*/ 365 w 377"/>
                <a:gd name="T13" fmla="*/ 87 h 294"/>
                <a:gd name="T14" fmla="*/ 375 w 377"/>
                <a:gd name="T15" fmla="*/ 104 h 294"/>
                <a:gd name="T16" fmla="*/ 323 w 377"/>
                <a:gd name="T17"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94">
                  <a:moveTo>
                    <a:pt x="323" y="282"/>
                  </a:moveTo>
                  <a:cubicBezTo>
                    <a:pt x="321" y="290"/>
                    <a:pt x="314" y="294"/>
                    <a:pt x="306" y="292"/>
                  </a:cubicBezTo>
                  <a:cubicBezTo>
                    <a:pt x="11" y="206"/>
                    <a:pt x="11" y="206"/>
                    <a:pt x="11" y="206"/>
                  </a:cubicBezTo>
                  <a:cubicBezTo>
                    <a:pt x="4" y="204"/>
                    <a:pt x="0" y="197"/>
                    <a:pt x="2" y="189"/>
                  </a:cubicBezTo>
                  <a:cubicBezTo>
                    <a:pt x="53" y="11"/>
                    <a:pt x="53" y="11"/>
                    <a:pt x="53" y="11"/>
                  </a:cubicBezTo>
                  <a:cubicBezTo>
                    <a:pt x="55" y="4"/>
                    <a:pt x="63" y="0"/>
                    <a:pt x="70" y="2"/>
                  </a:cubicBezTo>
                  <a:cubicBezTo>
                    <a:pt x="365" y="87"/>
                    <a:pt x="365" y="87"/>
                    <a:pt x="365" y="87"/>
                  </a:cubicBezTo>
                  <a:cubicBezTo>
                    <a:pt x="373" y="89"/>
                    <a:pt x="377" y="97"/>
                    <a:pt x="375" y="104"/>
                  </a:cubicBezTo>
                  <a:lnTo>
                    <a:pt x="323" y="282"/>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99"/>
            <p:cNvSpPr/>
            <p:nvPr/>
          </p:nvSpPr>
          <p:spPr bwMode="auto">
            <a:xfrm>
              <a:off x="403822" y="3730793"/>
              <a:ext cx="828051" cy="648693"/>
            </a:xfrm>
            <a:custGeom>
              <a:avLst/>
              <a:gdLst>
                <a:gd name="T0" fmla="*/ 653 w 771"/>
                <a:gd name="T1" fmla="*/ 604 h 604"/>
                <a:gd name="T2" fmla="*/ 0 w 771"/>
                <a:gd name="T3" fmla="*/ 417 h 604"/>
                <a:gd name="T4" fmla="*/ 121 w 771"/>
                <a:gd name="T5" fmla="*/ 0 h 604"/>
                <a:gd name="T6" fmla="*/ 771 w 771"/>
                <a:gd name="T7" fmla="*/ 190 h 604"/>
                <a:gd name="T8" fmla="*/ 653 w 771"/>
                <a:gd name="T9" fmla="*/ 604 h 604"/>
              </a:gdLst>
              <a:ahLst/>
              <a:cxnLst>
                <a:cxn ang="0">
                  <a:pos x="T0" y="T1"/>
                </a:cxn>
                <a:cxn ang="0">
                  <a:pos x="T2" y="T3"/>
                </a:cxn>
                <a:cxn ang="0">
                  <a:pos x="T4" y="T5"/>
                </a:cxn>
                <a:cxn ang="0">
                  <a:pos x="T6" y="T7"/>
                </a:cxn>
                <a:cxn ang="0">
                  <a:pos x="T8" y="T9"/>
                </a:cxn>
              </a:cxnLst>
              <a:rect l="0" t="0" r="r" b="b"/>
              <a:pathLst>
                <a:path w="771" h="604">
                  <a:moveTo>
                    <a:pt x="653" y="604"/>
                  </a:moveTo>
                  <a:lnTo>
                    <a:pt x="0" y="417"/>
                  </a:lnTo>
                  <a:lnTo>
                    <a:pt x="121" y="0"/>
                  </a:lnTo>
                  <a:lnTo>
                    <a:pt x="771" y="190"/>
                  </a:lnTo>
                  <a:lnTo>
                    <a:pt x="653" y="604"/>
                  </a:lnTo>
                  <a:close/>
                </a:path>
              </a:pathLst>
            </a:custGeom>
            <a:solidFill>
              <a:srgbClr val="76C1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00"/>
            <p:cNvSpPr/>
            <p:nvPr/>
          </p:nvSpPr>
          <p:spPr bwMode="auto">
            <a:xfrm>
              <a:off x="394156" y="3784493"/>
              <a:ext cx="850605" cy="541294"/>
            </a:xfrm>
            <a:custGeom>
              <a:avLst/>
              <a:gdLst>
                <a:gd name="T0" fmla="*/ 335 w 335"/>
                <a:gd name="T1" fmla="*/ 199 h 213"/>
                <a:gd name="T2" fmla="*/ 321 w 335"/>
                <a:gd name="T3" fmla="*/ 213 h 213"/>
                <a:gd name="T4" fmla="*/ 14 w 335"/>
                <a:gd name="T5" fmla="*/ 213 h 213"/>
                <a:gd name="T6" fmla="*/ 0 w 335"/>
                <a:gd name="T7" fmla="*/ 199 h 213"/>
                <a:gd name="T8" fmla="*/ 0 w 335"/>
                <a:gd name="T9" fmla="*/ 14 h 213"/>
                <a:gd name="T10" fmla="*/ 14 w 335"/>
                <a:gd name="T11" fmla="*/ 0 h 213"/>
                <a:gd name="T12" fmla="*/ 321 w 335"/>
                <a:gd name="T13" fmla="*/ 0 h 213"/>
                <a:gd name="T14" fmla="*/ 335 w 335"/>
                <a:gd name="T15" fmla="*/ 14 h 213"/>
                <a:gd name="T16" fmla="*/ 335 w 335"/>
                <a:gd name="T17" fmla="*/ 19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213">
                  <a:moveTo>
                    <a:pt x="335" y="199"/>
                  </a:moveTo>
                  <a:cubicBezTo>
                    <a:pt x="335" y="207"/>
                    <a:pt x="328" y="213"/>
                    <a:pt x="321" y="213"/>
                  </a:cubicBezTo>
                  <a:cubicBezTo>
                    <a:pt x="14" y="213"/>
                    <a:pt x="14" y="213"/>
                    <a:pt x="14" y="213"/>
                  </a:cubicBezTo>
                  <a:cubicBezTo>
                    <a:pt x="6" y="213"/>
                    <a:pt x="0" y="207"/>
                    <a:pt x="0" y="199"/>
                  </a:cubicBezTo>
                  <a:cubicBezTo>
                    <a:pt x="0" y="14"/>
                    <a:pt x="0" y="14"/>
                    <a:pt x="0" y="14"/>
                  </a:cubicBezTo>
                  <a:cubicBezTo>
                    <a:pt x="0" y="7"/>
                    <a:pt x="6" y="0"/>
                    <a:pt x="14" y="0"/>
                  </a:cubicBezTo>
                  <a:cubicBezTo>
                    <a:pt x="321" y="0"/>
                    <a:pt x="321" y="0"/>
                    <a:pt x="321" y="0"/>
                  </a:cubicBezTo>
                  <a:cubicBezTo>
                    <a:pt x="328" y="0"/>
                    <a:pt x="335" y="7"/>
                    <a:pt x="335" y="14"/>
                  </a:cubicBezTo>
                  <a:lnTo>
                    <a:pt x="335" y="199"/>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Rectangle 201"/>
            <p:cNvSpPr>
              <a:spLocks noChangeArrowheads="1"/>
            </p:cNvSpPr>
            <p:nvPr/>
          </p:nvSpPr>
          <p:spPr bwMode="auto">
            <a:xfrm>
              <a:off x="454300" y="3825305"/>
              <a:ext cx="729243" cy="461818"/>
            </a:xfrm>
            <a:prstGeom prst="rect">
              <a:avLst/>
            </a:prstGeom>
            <a:solidFill>
              <a:srgbClr val="436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 name="Rectangle 202"/>
            <p:cNvSpPr>
              <a:spLocks noChangeArrowheads="1"/>
            </p:cNvSpPr>
            <p:nvPr/>
          </p:nvSpPr>
          <p:spPr bwMode="auto">
            <a:xfrm>
              <a:off x="454300" y="4167910"/>
              <a:ext cx="729243" cy="124584"/>
            </a:xfrm>
            <a:prstGeom prst="rect">
              <a:avLst/>
            </a:prstGeom>
            <a:solidFill>
              <a:srgbClr val="9FCA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Oval 203"/>
            <p:cNvSpPr>
              <a:spLocks noChangeArrowheads="1"/>
            </p:cNvSpPr>
            <p:nvPr/>
          </p:nvSpPr>
          <p:spPr bwMode="auto">
            <a:xfrm>
              <a:off x="988076" y="3868265"/>
              <a:ext cx="85920" cy="86994"/>
            </a:xfrm>
            <a:prstGeom prst="ellipse">
              <a:avLst/>
            </a:prstGeom>
            <a:solidFill>
              <a:srgbClr val="FFF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04"/>
            <p:cNvSpPr/>
            <p:nvPr/>
          </p:nvSpPr>
          <p:spPr bwMode="auto">
            <a:xfrm>
              <a:off x="571366" y="3924113"/>
              <a:ext cx="139619" cy="170765"/>
            </a:xfrm>
            <a:custGeom>
              <a:avLst/>
              <a:gdLst>
                <a:gd name="T0" fmla="*/ 38 w 130"/>
                <a:gd name="T1" fmla="*/ 0 h 159"/>
                <a:gd name="T2" fmla="*/ 0 w 130"/>
                <a:gd name="T3" fmla="*/ 69 h 159"/>
                <a:gd name="T4" fmla="*/ 130 w 130"/>
                <a:gd name="T5" fmla="*/ 159 h 159"/>
                <a:gd name="T6" fmla="*/ 38 w 130"/>
                <a:gd name="T7" fmla="*/ 0 h 159"/>
              </a:gdLst>
              <a:ahLst/>
              <a:cxnLst>
                <a:cxn ang="0">
                  <a:pos x="T0" y="T1"/>
                </a:cxn>
                <a:cxn ang="0">
                  <a:pos x="T2" y="T3"/>
                </a:cxn>
                <a:cxn ang="0">
                  <a:pos x="T4" y="T5"/>
                </a:cxn>
                <a:cxn ang="0">
                  <a:pos x="T6" y="T7"/>
                </a:cxn>
              </a:cxnLst>
              <a:rect l="0" t="0" r="r" b="b"/>
              <a:pathLst>
                <a:path w="130" h="159">
                  <a:moveTo>
                    <a:pt x="38" y="0"/>
                  </a:moveTo>
                  <a:lnTo>
                    <a:pt x="0" y="69"/>
                  </a:lnTo>
                  <a:lnTo>
                    <a:pt x="130" y="159"/>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06"/>
            <p:cNvSpPr/>
            <p:nvPr/>
          </p:nvSpPr>
          <p:spPr bwMode="auto">
            <a:xfrm>
              <a:off x="454300" y="3998218"/>
              <a:ext cx="351197" cy="258833"/>
            </a:xfrm>
            <a:custGeom>
              <a:avLst/>
              <a:gdLst>
                <a:gd name="T0" fmla="*/ 265 w 327"/>
                <a:gd name="T1" fmla="*/ 135 h 241"/>
                <a:gd name="T2" fmla="*/ 239 w 327"/>
                <a:gd name="T3" fmla="*/ 90 h 241"/>
                <a:gd name="T4" fmla="*/ 109 w 327"/>
                <a:gd name="T5" fmla="*/ 0 h 241"/>
                <a:gd name="T6" fmla="*/ 31 w 327"/>
                <a:gd name="T7" fmla="*/ 135 h 241"/>
                <a:gd name="T8" fmla="*/ 0 w 327"/>
                <a:gd name="T9" fmla="*/ 187 h 241"/>
                <a:gd name="T10" fmla="*/ 0 w 327"/>
                <a:gd name="T11" fmla="*/ 241 h 241"/>
                <a:gd name="T12" fmla="*/ 327 w 327"/>
                <a:gd name="T13" fmla="*/ 241 h 241"/>
                <a:gd name="T14" fmla="*/ 265 w 327"/>
                <a:gd name="T15" fmla="*/ 135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41">
                  <a:moveTo>
                    <a:pt x="265" y="135"/>
                  </a:moveTo>
                  <a:lnTo>
                    <a:pt x="239" y="90"/>
                  </a:lnTo>
                  <a:lnTo>
                    <a:pt x="109" y="0"/>
                  </a:lnTo>
                  <a:lnTo>
                    <a:pt x="31" y="135"/>
                  </a:lnTo>
                  <a:lnTo>
                    <a:pt x="0" y="187"/>
                  </a:lnTo>
                  <a:lnTo>
                    <a:pt x="0" y="241"/>
                  </a:lnTo>
                  <a:lnTo>
                    <a:pt x="327" y="241"/>
                  </a:lnTo>
                  <a:lnTo>
                    <a:pt x="265" y="135"/>
                  </a:lnTo>
                  <a:close/>
                </a:path>
              </a:pathLst>
            </a:custGeom>
            <a:solidFill>
              <a:srgbClr val="7EA1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07"/>
            <p:cNvSpPr/>
            <p:nvPr/>
          </p:nvSpPr>
          <p:spPr bwMode="auto">
            <a:xfrm>
              <a:off x="680913" y="3901559"/>
              <a:ext cx="228761" cy="277091"/>
            </a:xfrm>
            <a:custGeom>
              <a:avLst/>
              <a:gdLst>
                <a:gd name="T0" fmla="*/ 52 w 213"/>
                <a:gd name="T1" fmla="*/ 0 h 258"/>
                <a:gd name="T2" fmla="*/ 0 w 213"/>
                <a:gd name="T3" fmla="*/ 83 h 258"/>
                <a:gd name="T4" fmla="*/ 213 w 213"/>
                <a:gd name="T5" fmla="*/ 258 h 258"/>
                <a:gd name="T6" fmla="*/ 52 w 213"/>
                <a:gd name="T7" fmla="*/ 0 h 258"/>
              </a:gdLst>
              <a:ahLst/>
              <a:cxnLst>
                <a:cxn ang="0">
                  <a:pos x="T0" y="T1"/>
                </a:cxn>
                <a:cxn ang="0">
                  <a:pos x="T2" y="T3"/>
                </a:cxn>
                <a:cxn ang="0">
                  <a:pos x="T4" y="T5"/>
                </a:cxn>
                <a:cxn ang="0">
                  <a:pos x="T6" y="T7"/>
                </a:cxn>
              </a:cxnLst>
              <a:rect l="0" t="0" r="r" b="b"/>
              <a:pathLst>
                <a:path w="213" h="258">
                  <a:moveTo>
                    <a:pt x="52" y="0"/>
                  </a:moveTo>
                  <a:lnTo>
                    <a:pt x="0" y="83"/>
                  </a:lnTo>
                  <a:lnTo>
                    <a:pt x="213" y="258"/>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08"/>
            <p:cNvSpPr/>
            <p:nvPr/>
          </p:nvSpPr>
          <p:spPr bwMode="auto">
            <a:xfrm>
              <a:off x="515518" y="3990700"/>
              <a:ext cx="442486" cy="266351"/>
            </a:xfrm>
            <a:custGeom>
              <a:avLst/>
              <a:gdLst>
                <a:gd name="T0" fmla="*/ 412 w 412"/>
                <a:gd name="T1" fmla="*/ 248 h 248"/>
                <a:gd name="T2" fmla="*/ 367 w 412"/>
                <a:gd name="T3" fmla="*/ 175 h 248"/>
                <a:gd name="T4" fmla="*/ 154 w 412"/>
                <a:gd name="T5" fmla="*/ 0 h 248"/>
                <a:gd name="T6" fmla="*/ 0 w 412"/>
                <a:gd name="T7" fmla="*/ 248 h 248"/>
                <a:gd name="T8" fmla="*/ 412 w 412"/>
                <a:gd name="T9" fmla="*/ 248 h 248"/>
              </a:gdLst>
              <a:ahLst/>
              <a:cxnLst>
                <a:cxn ang="0">
                  <a:pos x="T0" y="T1"/>
                </a:cxn>
                <a:cxn ang="0">
                  <a:pos x="T2" y="T3"/>
                </a:cxn>
                <a:cxn ang="0">
                  <a:pos x="T4" y="T5"/>
                </a:cxn>
                <a:cxn ang="0">
                  <a:pos x="T6" y="T7"/>
                </a:cxn>
                <a:cxn ang="0">
                  <a:pos x="T8" y="T9"/>
                </a:cxn>
              </a:cxnLst>
              <a:rect l="0" t="0" r="r" b="b"/>
              <a:pathLst>
                <a:path w="412" h="248">
                  <a:moveTo>
                    <a:pt x="412" y="248"/>
                  </a:moveTo>
                  <a:lnTo>
                    <a:pt x="367" y="175"/>
                  </a:lnTo>
                  <a:lnTo>
                    <a:pt x="154" y="0"/>
                  </a:lnTo>
                  <a:lnTo>
                    <a:pt x="0" y="248"/>
                  </a:lnTo>
                  <a:lnTo>
                    <a:pt x="412" y="248"/>
                  </a:lnTo>
                  <a:close/>
                </a:path>
              </a:pathLst>
            </a:custGeom>
            <a:solidFill>
              <a:srgbClr val="9FCA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advTm="9632">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672002"/>
          <p:cNvSpPr/>
          <p:nvPr/>
        </p:nvSpPr>
        <p:spPr bwMode="auto">
          <a:xfrm>
            <a:off x="91891" y="-3"/>
            <a:ext cx="1970983" cy="1020728"/>
          </a:xfrm>
          <a:custGeom>
            <a:avLst/>
            <a:gdLst>
              <a:gd name="connsiteX0" fmla="*/ 0 w 1970983"/>
              <a:gd name="connsiteY0" fmla="*/ 0 h 1020728"/>
              <a:gd name="connsiteX1" fmla="*/ 1970983 w 1970983"/>
              <a:gd name="connsiteY1" fmla="*/ 0 h 1020728"/>
              <a:gd name="connsiteX2" fmla="*/ 985492 w 1970983"/>
              <a:gd name="connsiteY2" fmla="*/ 1020728 h 1020728"/>
            </a:gdLst>
            <a:ahLst/>
            <a:cxnLst>
              <a:cxn ang="0">
                <a:pos x="connsiteX0" y="connsiteY0"/>
              </a:cxn>
              <a:cxn ang="0">
                <a:pos x="connsiteX1" y="connsiteY1"/>
              </a:cxn>
              <a:cxn ang="0">
                <a:pos x="connsiteX2" y="connsiteY2"/>
              </a:cxn>
            </a:cxnLst>
            <a:rect l="l" t="t" r="r" b="b"/>
            <a:pathLst>
              <a:path w="1970983" h="1020728">
                <a:moveTo>
                  <a:pt x="0" y="0"/>
                </a:moveTo>
                <a:lnTo>
                  <a:pt x="1970983" y="0"/>
                </a:lnTo>
                <a:lnTo>
                  <a:pt x="985492" y="1020728"/>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043422"/>
          <p:cNvSpPr txBox="1"/>
          <p:nvPr/>
        </p:nvSpPr>
        <p:spPr>
          <a:xfrm>
            <a:off x="1766926" y="312478"/>
            <a:ext cx="4261230"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r>
              <a:rPr lang="en-US" altLang="zh-CN" sz="2800" b="1" dirty="0">
                <a:solidFill>
                  <a:srgbClr val="484849"/>
                </a:solidFill>
                <a:latin typeface="微软雅黑" panose="020B0503020204020204" pitchFamily="34" charset="-122"/>
                <a:ea typeface="微软雅黑" panose="020B0503020204020204" pitchFamily="34" charset="-122"/>
              </a:rPr>
              <a:t>2</a:t>
            </a:r>
            <a:r>
              <a:rPr lang="zh-CN" altLang="en-US" sz="2800" b="1" dirty="0">
                <a:solidFill>
                  <a:srgbClr val="484849"/>
                </a:solidFill>
                <a:latin typeface="微软雅黑" panose="020B0503020204020204" pitchFamily="34" charset="-122"/>
                <a:ea typeface="微软雅黑" panose="020B0503020204020204" pitchFamily="34" charset="-122"/>
              </a:rPr>
              <a:t>、摇头丸</a:t>
            </a:r>
          </a:p>
        </p:txBody>
      </p:sp>
      <p:sp>
        <p:nvSpPr>
          <p:cNvPr id="32" name="953137"/>
          <p:cNvSpPr>
            <a:spLocks noChangeAspect="1"/>
          </p:cNvSpPr>
          <p:nvPr/>
        </p:nvSpPr>
        <p:spPr bwMode="auto">
          <a:xfrm>
            <a:off x="832565" y="233916"/>
            <a:ext cx="484924" cy="455864"/>
          </a:xfrm>
          <a:custGeom>
            <a:avLst/>
            <a:gdLst>
              <a:gd name="connsiteX0" fmla="*/ 281174 w 591050"/>
              <a:gd name="connsiteY0" fmla="*/ 186505 h 555630"/>
              <a:gd name="connsiteX1" fmla="*/ 315832 w 591050"/>
              <a:gd name="connsiteY1" fmla="*/ 186505 h 555630"/>
              <a:gd name="connsiteX2" fmla="*/ 315832 w 591050"/>
              <a:gd name="connsiteY2" fmla="*/ 301575 h 555630"/>
              <a:gd name="connsiteX3" fmla="*/ 304939 w 591050"/>
              <a:gd name="connsiteY3" fmla="*/ 312487 h 555630"/>
              <a:gd name="connsiteX4" fmla="*/ 270281 w 591050"/>
              <a:gd name="connsiteY4" fmla="*/ 312487 h 555630"/>
              <a:gd name="connsiteX5" fmla="*/ 270281 w 591050"/>
              <a:gd name="connsiteY5" fmla="*/ 197417 h 555630"/>
              <a:gd name="connsiteX6" fmla="*/ 281174 w 591050"/>
              <a:gd name="connsiteY6" fmla="*/ 186505 h 555630"/>
              <a:gd name="connsiteX7" fmla="*/ 201736 w 591050"/>
              <a:gd name="connsiteY7" fmla="*/ 143821 h 555630"/>
              <a:gd name="connsiteX8" fmla="*/ 236515 w 591050"/>
              <a:gd name="connsiteY8" fmla="*/ 143821 h 555630"/>
              <a:gd name="connsiteX9" fmla="*/ 236515 w 591050"/>
              <a:gd name="connsiteY9" fmla="*/ 301574 h 555630"/>
              <a:gd name="connsiteX10" fmla="*/ 225584 w 591050"/>
              <a:gd name="connsiteY10" fmla="*/ 312488 h 555630"/>
              <a:gd name="connsiteX11" fmla="*/ 190805 w 591050"/>
              <a:gd name="connsiteY11" fmla="*/ 312488 h 555630"/>
              <a:gd name="connsiteX12" fmla="*/ 190805 w 591050"/>
              <a:gd name="connsiteY12" fmla="*/ 155727 h 555630"/>
              <a:gd name="connsiteX13" fmla="*/ 201736 w 591050"/>
              <a:gd name="connsiteY13" fmla="*/ 143821 h 555630"/>
              <a:gd name="connsiteX14" fmla="*/ 365625 w 591050"/>
              <a:gd name="connsiteY14" fmla="*/ 101136 h 555630"/>
              <a:gd name="connsiteX15" fmla="*/ 400404 w 591050"/>
              <a:gd name="connsiteY15" fmla="*/ 101136 h 555630"/>
              <a:gd name="connsiteX16" fmla="*/ 400404 w 591050"/>
              <a:gd name="connsiteY16" fmla="*/ 301572 h 555630"/>
              <a:gd name="connsiteX17" fmla="*/ 389473 w 591050"/>
              <a:gd name="connsiteY17" fmla="*/ 312487 h 555630"/>
              <a:gd name="connsiteX18" fmla="*/ 354694 w 591050"/>
              <a:gd name="connsiteY18" fmla="*/ 312487 h 555630"/>
              <a:gd name="connsiteX19" fmla="*/ 354694 w 591050"/>
              <a:gd name="connsiteY19" fmla="*/ 112051 h 555630"/>
              <a:gd name="connsiteX20" fmla="*/ 365625 w 591050"/>
              <a:gd name="connsiteY20" fmla="*/ 101136 h 555630"/>
              <a:gd name="connsiteX21" fmla="*/ 73509 w 591050"/>
              <a:gd name="connsiteY21" fmla="*/ 51580 h 555630"/>
              <a:gd name="connsiteX22" fmla="*/ 47681 w 591050"/>
              <a:gd name="connsiteY22" fmla="*/ 78362 h 555630"/>
              <a:gd name="connsiteX23" fmla="*/ 47681 w 591050"/>
              <a:gd name="connsiteY23" fmla="*/ 352131 h 555630"/>
              <a:gd name="connsiteX24" fmla="*/ 516548 w 591050"/>
              <a:gd name="connsiteY24" fmla="*/ 352131 h 555630"/>
              <a:gd name="connsiteX25" fmla="*/ 543369 w 591050"/>
              <a:gd name="connsiteY25" fmla="*/ 325349 h 555630"/>
              <a:gd name="connsiteX26" fmla="*/ 543369 w 591050"/>
              <a:gd name="connsiteY26" fmla="*/ 51580 h 555630"/>
              <a:gd name="connsiteX27" fmla="*/ 58608 w 591050"/>
              <a:gd name="connsiteY27" fmla="*/ 0 h 555630"/>
              <a:gd name="connsiteX28" fmla="*/ 591050 w 591050"/>
              <a:gd name="connsiteY28" fmla="*/ 0 h 555630"/>
              <a:gd name="connsiteX29" fmla="*/ 591050 w 591050"/>
              <a:gd name="connsiteY29" fmla="*/ 342212 h 555630"/>
              <a:gd name="connsiteX30" fmla="*/ 532442 w 591050"/>
              <a:gd name="connsiteY30" fmla="*/ 400735 h 555630"/>
              <a:gd name="connsiteX31" fmla="*/ 390391 w 591050"/>
              <a:gd name="connsiteY31" fmla="*/ 400735 h 555630"/>
              <a:gd name="connsiteX32" fmla="*/ 447013 w 591050"/>
              <a:gd name="connsiteY32" fmla="*/ 493976 h 555630"/>
              <a:gd name="connsiteX33" fmla="*/ 433106 w 591050"/>
              <a:gd name="connsiteY33" fmla="*/ 549523 h 555630"/>
              <a:gd name="connsiteX34" fmla="*/ 376484 w 591050"/>
              <a:gd name="connsiteY34" fmla="*/ 535636 h 555630"/>
              <a:gd name="connsiteX35" fmla="*/ 299002 w 591050"/>
              <a:gd name="connsiteY35" fmla="*/ 408671 h 555630"/>
              <a:gd name="connsiteX36" fmla="*/ 295028 w 591050"/>
              <a:gd name="connsiteY36" fmla="*/ 400735 h 555630"/>
              <a:gd name="connsiteX37" fmla="*/ 275161 w 591050"/>
              <a:gd name="connsiteY37" fmla="*/ 400735 h 555630"/>
              <a:gd name="connsiteX38" fmla="*/ 271188 w 591050"/>
              <a:gd name="connsiteY38" fmla="*/ 408671 h 555630"/>
              <a:gd name="connsiteX39" fmla="*/ 194699 w 591050"/>
              <a:gd name="connsiteY39" fmla="*/ 535636 h 555630"/>
              <a:gd name="connsiteX40" fmla="*/ 138077 w 591050"/>
              <a:gd name="connsiteY40" fmla="*/ 549523 h 555630"/>
              <a:gd name="connsiteX41" fmla="*/ 124170 w 591050"/>
              <a:gd name="connsiteY41" fmla="*/ 493976 h 555630"/>
              <a:gd name="connsiteX42" fmla="*/ 180792 w 591050"/>
              <a:gd name="connsiteY42" fmla="*/ 400735 h 555630"/>
              <a:gd name="connsiteX43" fmla="*/ 0 w 591050"/>
              <a:gd name="connsiteY43" fmla="*/ 400735 h 555630"/>
              <a:gd name="connsiteX44" fmla="*/ 0 w 591050"/>
              <a:gd name="connsiteY44" fmla="*/ 58523 h 555630"/>
              <a:gd name="connsiteX45" fmla="*/ 58608 w 591050"/>
              <a:gd name="connsiteY45" fmla="*/ 0 h 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1050" h="555630">
                <a:moveTo>
                  <a:pt x="281174" y="186505"/>
                </a:moveTo>
                <a:lnTo>
                  <a:pt x="315832" y="186505"/>
                </a:lnTo>
                <a:lnTo>
                  <a:pt x="315832" y="301575"/>
                </a:lnTo>
                <a:cubicBezTo>
                  <a:pt x="315832" y="307527"/>
                  <a:pt x="310881" y="312487"/>
                  <a:pt x="304939" y="312487"/>
                </a:cubicBezTo>
                <a:lnTo>
                  <a:pt x="270281" y="312487"/>
                </a:lnTo>
                <a:lnTo>
                  <a:pt x="270281" y="197417"/>
                </a:lnTo>
                <a:cubicBezTo>
                  <a:pt x="270281" y="191465"/>
                  <a:pt x="275232" y="186505"/>
                  <a:pt x="281174" y="186505"/>
                </a:cubicBezTo>
                <a:close/>
                <a:moveTo>
                  <a:pt x="201736" y="143821"/>
                </a:moveTo>
                <a:lnTo>
                  <a:pt x="236515" y="143821"/>
                </a:lnTo>
                <a:lnTo>
                  <a:pt x="236515" y="301574"/>
                </a:lnTo>
                <a:cubicBezTo>
                  <a:pt x="236515" y="307527"/>
                  <a:pt x="231546" y="312488"/>
                  <a:pt x="225584" y="312488"/>
                </a:cubicBezTo>
                <a:lnTo>
                  <a:pt x="190805" y="312488"/>
                </a:lnTo>
                <a:lnTo>
                  <a:pt x="190805" y="155727"/>
                </a:lnTo>
                <a:cubicBezTo>
                  <a:pt x="190805" y="148782"/>
                  <a:pt x="195773" y="143821"/>
                  <a:pt x="201736" y="143821"/>
                </a:cubicBezTo>
                <a:close/>
                <a:moveTo>
                  <a:pt x="365625" y="101136"/>
                </a:moveTo>
                <a:lnTo>
                  <a:pt x="400404" y="101136"/>
                </a:lnTo>
                <a:lnTo>
                  <a:pt x="400404" y="301572"/>
                </a:lnTo>
                <a:cubicBezTo>
                  <a:pt x="400404" y="307526"/>
                  <a:pt x="395436" y="312487"/>
                  <a:pt x="389473" y="312487"/>
                </a:cubicBezTo>
                <a:lnTo>
                  <a:pt x="354694" y="312487"/>
                </a:lnTo>
                <a:lnTo>
                  <a:pt x="354694" y="112051"/>
                </a:lnTo>
                <a:cubicBezTo>
                  <a:pt x="354694" y="106097"/>
                  <a:pt x="359663" y="101136"/>
                  <a:pt x="365625" y="101136"/>
                </a:cubicBezTo>
                <a:close/>
                <a:moveTo>
                  <a:pt x="73509" y="51580"/>
                </a:moveTo>
                <a:cubicBezTo>
                  <a:pt x="59602" y="51580"/>
                  <a:pt x="47681" y="63483"/>
                  <a:pt x="47681" y="78362"/>
                </a:cubicBezTo>
                <a:lnTo>
                  <a:pt x="47681" y="352131"/>
                </a:lnTo>
                <a:lnTo>
                  <a:pt x="516548" y="352131"/>
                </a:lnTo>
                <a:cubicBezTo>
                  <a:pt x="531448" y="352131"/>
                  <a:pt x="543369" y="340228"/>
                  <a:pt x="543369" y="325349"/>
                </a:cubicBezTo>
                <a:lnTo>
                  <a:pt x="543369" y="51580"/>
                </a:lnTo>
                <a:close/>
                <a:moveTo>
                  <a:pt x="58608" y="0"/>
                </a:moveTo>
                <a:lnTo>
                  <a:pt x="591050" y="0"/>
                </a:lnTo>
                <a:lnTo>
                  <a:pt x="591050" y="342212"/>
                </a:lnTo>
                <a:cubicBezTo>
                  <a:pt x="591050" y="374945"/>
                  <a:pt x="564229" y="400735"/>
                  <a:pt x="532442" y="400735"/>
                </a:cubicBezTo>
                <a:lnTo>
                  <a:pt x="390391" y="400735"/>
                </a:lnTo>
                <a:lnTo>
                  <a:pt x="447013" y="493976"/>
                </a:lnTo>
                <a:cubicBezTo>
                  <a:pt x="457940" y="512822"/>
                  <a:pt x="451979" y="538612"/>
                  <a:pt x="433106" y="549523"/>
                </a:cubicBezTo>
                <a:cubicBezTo>
                  <a:pt x="413238" y="561426"/>
                  <a:pt x="388404" y="555474"/>
                  <a:pt x="376484" y="535636"/>
                </a:cubicBezTo>
                <a:lnTo>
                  <a:pt x="299002" y="408671"/>
                </a:lnTo>
                <a:cubicBezTo>
                  <a:pt x="298008" y="405695"/>
                  <a:pt x="296022" y="403711"/>
                  <a:pt x="295028" y="400735"/>
                </a:cubicBezTo>
                <a:lnTo>
                  <a:pt x="275161" y="400735"/>
                </a:lnTo>
                <a:cubicBezTo>
                  <a:pt x="274168" y="403711"/>
                  <a:pt x="273174" y="405695"/>
                  <a:pt x="271188" y="408671"/>
                </a:cubicBezTo>
                <a:lnTo>
                  <a:pt x="194699" y="535636"/>
                </a:lnTo>
                <a:cubicBezTo>
                  <a:pt x="182778" y="555474"/>
                  <a:pt x="156951" y="561426"/>
                  <a:pt x="138077" y="549523"/>
                </a:cubicBezTo>
                <a:cubicBezTo>
                  <a:pt x="118210" y="538612"/>
                  <a:pt x="112250" y="512822"/>
                  <a:pt x="124170" y="493976"/>
                </a:cubicBezTo>
                <a:lnTo>
                  <a:pt x="180792" y="400735"/>
                </a:lnTo>
                <a:lnTo>
                  <a:pt x="0" y="400735"/>
                </a:lnTo>
                <a:lnTo>
                  <a:pt x="0" y="58523"/>
                </a:lnTo>
                <a:cubicBezTo>
                  <a:pt x="0" y="26782"/>
                  <a:pt x="25827" y="0"/>
                  <a:pt x="58608" y="0"/>
                </a:cubicBezTo>
                <a:close/>
              </a:path>
            </a:pathLst>
          </a:custGeom>
          <a:solidFill>
            <a:schemeClr val="tx1"/>
          </a:solidFill>
          <a:ln>
            <a:noFill/>
          </a:ln>
        </p:spPr>
        <p:txBody>
          <a:bodyPr/>
          <a:lstStyle/>
          <a:p>
            <a:endParaRPr/>
          </a:p>
        </p:txBody>
      </p:sp>
      <p:grpSp>
        <p:nvGrpSpPr>
          <p:cNvPr id="31" name="169838"/>
          <p:cNvGrpSpPr/>
          <p:nvPr/>
        </p:nvGrpSpPr>
        <p:grpSpPr>
          <a:xfrm>
            <a:off x="6088763" y="1223812"/>
            <a:ext cx="5143448" cy="5051845"/>
            <a:chOff x="1431617" y="1448045"/>
            <a:chExt cx="9835070" cy="633169"/>
          </a:xfrm>
        </p:grpSpPr>
        <p:sp>
          <p:nvSpPr>
            <p:cNvPr id="34" name="矩形 33"/>
            <p:cNvSpPr/>
            <p:nvPr/>
          </p:nvSpPr>
          <p:spPr bwMode="auto">
            <a:xfrm>
              <a:off x="1624406" y="1467471"/>
              <a:ext cx="9642281" cy="613743"/>
            </a:xfrm>
            <a:prstGeom prst="rect">
              <a:avLst/>
            </a:prstGeom>
            <a:solidFill>
              <a:schemeClr val="accent2"/>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1431617" y="1448045"/>
              <a:ext cx="9538426" cy="612803"/>
            </a:xfrm>
            <a:prstGeom prst="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6" name="004019"/>
          <p:cNvSpPr/>
          <p:nvPr/>
        </p:nvSpPr>
        <p:spPr>
          <a:xfrm>
            <a:off x="6306843" y="1453209"/>
            <a:ext cx="4480199" cy="1393779"/>
          </a:xfrm>
          <a:prstGeom prst="rect">
            <a:avLst/>
          </a:prstGeom>
          <a:noFill/>
        </p:spPr>
        <p:txBody>
          <a:bodyPr wrap="square" rtlCol="0">
            <a:spAutoFit/>
          </a:bodyPr>
          <a:lstStyle/>
          <a:p>
            <a:pPr algn="just">
              <a:lnSpc>
                <a:spcPct val="120000"/>
              </a:lnSpc>
            </a:pPr>
            <a:r>
              <a:rPr lang="zh-CN" altLang="en-US" dirty="0">
                <a:solidFill>
                  <a:schemeClr val="accent1"/>
                </a:solidFill>
                <a:latin typeface="+mn-ea"/>
                <a:ea typeface="+mn-ea"/>
              </a:rPr>
              <a:t>外观多呈片剂，形状多样，五颜六色。以苯丙胺类兴奋剂为主要成分，由于滥用者服用后可出现长时间难以控制随音乐剧烈摆动头部的现象，故称为摇头丸。</a:t>
            </a:r>
          </a:p>
        </p:txBody>
      </p:sp>
      <p:sp>
        <p:nvSpPr>
          <p:cNvPr id="38" name="376438"/>
          <p:cNvSpPr/>
          <p:nvPr/>
        </p:nvSpPr>
        <p:spPr>
          <a:xfrm>
            <a:off x="6314876" y="3777871"/>
            <a:ext cx="4473873" cy="1726178"/>
          </a:xfrm>
          <a:prstGeom prst="rect">
            <a:avLst/>
          </a:prstGeom>
          <a:noFill/>
        </p:spPr>
        <p:txBody>
          <a:bodyPr wrap="square" rtlCol="0">
            <a:spAutoFit/>
          </a:bodyPr>
          <a:lstStyle/>
          <a:p>
            <a:pPr algn="just">
              <a:lnSpc>
                <a:spcPct val="120000"/>
              </a:lnSpc>
            </a:pPr>
            <a:r>
              <a:rPr lang="zh-CN" altLang="en-US" dirty="0">
                <a:latin typeface="+mn-ea"/>
                <a:ea typeface="+mn-ea"/>
              </a:rPr>
              <a:t>摇头丸具有</a:t>
            </a:r>
            <a:r>
              <a:rPr lang="zh-CN" altLang="en-US" b="1" dirty="0">
                <a:latin typeface="+mn-ea"/>
                <a:ea typeface="+mn-ea"/>
              </a:rPr>
              <a:t>兴奋和致幻</a:t>
            </a:r>
            <a:r>
              <a:rPr lang="zh-CN" altLang="en-US" dirty="0">
                <a:latin typeface="+mn-ea"/>
                <a:ea typeface="+mn-ea"/>
              </a:rPr>
              <a:t>双重作用，服用后表现出超乎寻常地活跃，整夜狂舞，不知疲劳。同时在幻觉作用下使人行为失控，常常引发集体淫乱、自残与攻击行为，并可诱发精神分裂症及急性心脑疾病。</a:t>
            </a:r>
          </a:p>
        </p:txBody>
      </p:sp>
      <p:sp>
        <p:nvSpPr>
          <p:cNvPr id="40" name="376438"/>
          <p:cNvSpPr/>
          <p:nvPr/>
        </p:nvSpPr>
        <p:spPr bwMode="auto">
          <a:xfrm>
            <a:off x="6359053" y="3367004"/>
            <a:ext cx="1306847" cy="384613"/>
          </a:xfrm>
          <a:prstGeom prst="roundRect">
            <a:avLst>
              <a:gd name="adj" fmla="val 50000"/>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a:solidFill>
                  <a:schemeClr val="bg1"/>
                </a:solidFill>
                <a:latin typeface="+mj-ea"/>
                <a:ea typeface="+mj-ea"/>
              </a:rPr>
              <a:t>吸食危害</a:t>
            </a:r>
          </a:p>
        </p:txBody>
      </p:sp>
      <p:pic>
        <p:nvPicPr>
          <p:cNvPr id="43" name="58303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0336" y="4681271"/>
            <a:ext cx="3075034" cy="1502961"/>
          </a:xfrm>
          <a:prstGeom prst="rect">
            <a:avLst/>
          </a:prstGeom>
        </p:spPr>
      </p:pic>
      <p:pic>
        <p:nvPicPr>
          <p:cNvPr id="44" name="95545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8849" y="4681271"/>
            <a:ext cx="1841318" cy="150296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564" y="1124744"/>
            <a:ext cx="5000625" cy="3343275"/>
          </a:xfrm>
          <a:prstGeom prst="rect">
            <a:avLst/>
          </a:prstGeom>
        </p:spPr>
      </p:pic>
    </p:spTree>
  </p:cSld>
  <p:clrMapOvr>
    <a:masterClrMapping/>
  </p:clrMapOvr>
  <p:transition spd="slow" advTm="9632">
    <p:push/>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ISLIDE.GUIDESSETTING" val="{&quot;Id&quot;:&quot;GuidesStyle_None&quot;,&quot;Name&quot;:&quot;无&quot;,&quot;HeaderHeight&quot;:0.0,&quot;FooterHeight&quot;:0.0,&quot;SideMargin&quot;:0.0,&quot;TopMargin&quot;:0.0,&quot;BottomMargin&quot;:0.0,&quot;IntervalMargin&quot;:0.0}"/>
  <p:tag name="ISPRING_FIRST_PUBLISH" val="1"/>
  <p:tag name="ISPRING_OUTPUT_FOLDER" val="D:\云盘\FangCloudSync\待传\2019工作报告"/>
  <p:tag name="ISPRING_PLAYERS_CUSTOMIZATION" val="UEsDBBQAAgAIADZb6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2W+t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Zb60i+fNZIuQIAAFEKAAAhAAAAdW5pdmVyc2FsL2ZsYXNoX3NraW5fc2V0dGluZ3MueG1slVbbTuMwEH3nK6ruO2GvZSVTCUpXQmIXBIh3p5kmVh07sp2y/fv1ODax24ZmO0KqZ87xXDwzhegNE/OzyYSsJJfqGYxhotSoCboJK66meWuMFOcrKQwIcy6kqimfzj/9ch+SOeQpltyCGstZ0xX0bmbuM4bifXyfoQwRVrJuqNjdy1Ke53S1KZVsRXEytGrXgOJMbCzy4udssRx0wJk2dwbqJKblJco4SqNAa8CQfixRTrI4zYEHTxfuM5LTu/o4+z3almlmHO36M8oQraElpEW+vEYZxgt7e/oqM5SPCQb+Ggv9+gVlEMrpDlR6+e03lEGGbNrmf3qkUbLEgqacjx/xncMlLez4YVQXKCcJmBA6OvkKvjwu19sI5L/Gc09wXJXkj1jXvYWAj55zmBvVAsnCqbPpSr49tMbOB8zXlGsLiFU96NEG/UhbHa5JdT3uCd6YKCKQV/SIV8nbGhZdvBEw1ff4xeLGrYo4vnddFKCCrVdGEfbKHvnHlvUAGSl75DNnBTwIvjuA71s6TnjiG+ofM6q+jz4pvzWDoPYYChZOwYqu7nFydeTbKwKmlgXMNcbzwmrAZyOZ03UxZQdBEUG3rKSGSfEbcfnOZaNJtmfwrXa8sYhhhsOxfnMx2i0dP5g7n50sCOl+FfrkuvPE2CV+NaXG0FVV218lPZ14np0SW5hpdpyBa9LCQd2JtRzJqanagHqRko/1IqSBGOsyGwLLbrSG4CSLSkCy40Um/pJj1RdtnYNa2kdjELom1XW4ipUVt3/mlcEbFClhwNgxTWWvE5S9N2Wk8B0AVK2q0LLdobPULTeMwxbC5EcKl/BQZkTbFh3qtmtzD2sT95vXjGpIvyj6RolxqeEI4dXGJdOVExtG9LyhuXaZJWMfVnB/c7KUwy7D1ovXmDv7TkoutvbDClol/iv5D1BLAwQUAAIACAA2W+tI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A2W+tItIcUDKABAAAuBgAAHwAAAHVuaXZlcnNhbC9odG1sX3NraW5fc2V0dGluZ3MuanONlE1vwjAMhu/8CpRdJ8Q+YbuhwSQkDpPGbdohFFMq0jhKAoMh/vvq8NWk6SC+NK+evo4dOdtGs1gsYc3X5tZ9u/2Hv3cakGb1Em59XdToOenMiGwK4ywHkUlgAbIiZMaFgZO+OyMxZyad62TzSb6mZMjwZFYSVcRCRzQT0VYR7SeirWOJf49go1TVvqJSnydLa1G2EpQWpG1J1Dl3DLt5d6tcYADjCvQFdMYT8Ew7btWRZ8enDkWZSzBXXG5GmGJrwpNFqnEpp3X55xsFurjxxR5ov3TeBp6dyIwdWsjDxIMuRT2pNBgDh7zPA4ooLPgERMm37dY/qGdcLSigV5nJ7JHu3VGUacVTqHSp26PwMVl4VbrZoahyFtZ2TzzcU3iE4BvQFav+I4UHolqqKy5QaUypIxW02vMTKpBPM5keUrcpohwdlmzruncu1B2/z7wRwmCE5pGJzOsejium3kYH1wRZR7GZFzExlhcjmor9HDyQx9PY8Bmh/VeTcWt5Ms+L16F4GanjYIpv0EM5QxJyrhegx4iiqOf70snD5I3dH1BLAwQUAAIACAA2W+t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2W+tI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Nlvr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3W+tIzZF56aEOAADyXgAAFwAAAHVuaXZlcnNhbC91bml2ZXJzYWwucG5n7dx5VNLbvgBwy6HJTnUalDJJTbunCdRKKZRs0DzZeE3rlIJD0mm4ZJSCMaTlTdPkqCl4NGny1r1mZB0PDihiKVEG1dXMVMggKRIRUQEZfpfee2sd1Hfe/2+tH2vxc/32z9+ePpu9v/ufnbl3d8jsmYtn2tjYzA7dsW2/jY1dmI2NbeJ0B0uKecvqEMufKfj9IVtsHghdvlhu7LBBu4JsbCpps4wx9pb7Gad3HMLb2Hz35Nt3Ch93L97GJvpy6LagcEK0sodLK2m/2ZIIdFy79ipXeGtL+I6f3ctu3tgRFHRxW5zg1o5jedW+S1F5N+q1y3YPvDiPHeWI+oU+LzSVl6pjOr6qEcwqFcnUOtbc09eVLCEna7VcwDSAoxq6RAAnZeQ5SnhhioMzZtyFQndIAJzXxK/LVbKdNFSjhgkYo8yy7dDXWZP+N8fZ+VQ8xYBgcMiGiNX7ZkEwE/K7IW48tlzalQWlGivN8JxwL9XtYJ9GG1tH+B+XVzGY3/KcpOc2ruVIm3oen0+YkAfm1LfnaKqpChN7pnn8u98uxthvz5+/qV2N8MA+nfB8M30Kz9KXcyfVDIPdDFeH9uanTWqUXf6DGbkChmFiPZb5YWJuuf8rY2L5cExMXqSnp7DIe2LDjjY2bdsePm9S2Y1Nd8ozfrgxUDyh7NTuC+mZV+65T+yhxgvpodEF1/yxLZNbN2v+wn3b4ycxzsp/4P6PC7W4iY07Y7vIa+WtK88mdeMiL+KB/R9LIBPToxxWh4VvW5g7qZtWh9VeYUxVNExs3bPZBxn3Mla6T3I6yJAdCM3EJ0xMPwt5CN8378C2iQU4P4R/WRk78x4IAUKAECAECAFCgBAgBAgBQoAQIAQIAUKAECAECAFCgBAgBAgBQoAQIAQIAUKAECAECAFCgBAgBAgBQoAQIAQIAUKAECAECAFCgBAgBAgBQoAQIAQIAUKAECAECAFCgBAgBAgBQoAQIAQIAUKAECAECAFCgBAgBAgBQoAQIAQIAUKAECDE/0+IRkrMkEkrkej5kImFWy4A9kP6k8EZvP/llL33FzCxMXExTyc92mSblrlnJnPBpMYsYzAOFR3ynlQD05+D/FmyT9m1ScnuttF5tmF2wanhNyd0y2LH6V5pmZimSVWlqdeHNZhGu+r2oEzDA59e0JNV9VpxzyYVB48HsvnrXSWEEql6QxsMFVJAH1dgtaRxVN+/JpAeMMZo0fSoRUzz8N3PCJVOT1P5coHXUNUiieq9SC9NFxT74QbEZG1P8azl2igxgSNNNKQ/wbmOH/asVFyDvi8BeAW4BcUi5UtR7AKlOlCk1Btz8ZCLmR4ooF3fL3Gdlr8nUC871JxHrJYmQhEl/GjRkdqzav8U6jzUxzbDoBXU5gSM0W2somHLxx0LDtaLQqDk30jCTWLsSGLp1y5+T+DoXvfvvERVwVf59WP2n95/Lbq904nmYUjHnWOJB5BWPfh5A9y8eezinEBdT0saBBEhZJ5wRIxV85ei+uiyjIuC19NSslTsJs2Cr0UelixuG5w0BX/FyS9aDb7WRt37QrbOZaQS+u/nzXEAga1Tt0SxhL2fu+zzX0byyFdGWnPLsvi5po/JC+q0+AdWnTMMcUZ3fVzEfIeWeleQ0FI+p4pGHP5ac194nBMF77TLv1v7ub2Z4ELmZrDCCJvmW70qc2h54UsRodnxQHfiUdk/S0+Y36KEhJ+FitU5lnfnhQm3bEw3DrSyUWY1zSmyy2Nv/R5z8UVf61+00sGSgWy4TVPVTgbeukl/oBrVkStYwriRJN5yRy+o5banPJI1YB7r4IqjFs+IoA+FZ6wlutxNEZTJTw/Pml/hepdtoNqNO2sS9yEL1lCtm3OOqUB0xgH+5aKLfLP6byYpeaQ9cs4VL+4heCdKLXYdJuPOP0tH2omg5sHLdVSjFMpNOcYkj3ZuZ16YQ3SRU8xy1xeERnmDyJMWR/Wjl/JGvStcL7MNL2nWo/V72w5zcQh0iDP8qyT5XHCHsRKnjoOaio+LrhdjzmBifL7TK7vYwCl7KRBYBdd/O+FTY7ja3ExGV494z6NBschCfIzsPU9Wp2qoW+L9xY3pUq4ZTOIirGeTzbEf3Kjpg7qtvSaUtMBBgxAZVFygnE2Tp0Ipul7gfPRZhTQb2FAKE9ISj1egAt8SuGrVMPGtIvsNzU9MRRaq8d0Uid6ZL4ozatUaf61mKQ4q9xM3BPDVEj5/KUBGsgK0JlhAlp4AHRoJs8u35cU7ZM6DDhwOz6YrTnLJ+k/0FXFNcW6uO0IeMiSjq66ruayFYS2iU5QltF436mORAsnpweVY//JOt1mG5kL6pVQ9WUjuaYHMbtE8xEta8E3tfIgIxje0ys8Y5Ps1BbN9g5ej6O0QT+gJQPPOoUTNIZCKgVOGEn3bquAW6CMarkue41GajdMgha6Kj0RdLvPfZWjRNvghu/x9z/vY82YM1GXjnTi01XOCSNBbd2d6PU77myiBtB+9eFeEvFdJwVuveKkeDtFciunGQR/gFTEwk7kqQznfAAn7XaQJ7mawfmTcjDOQdwfQSqjT66Nw2apNDVflkSFbGs3kCOxZAb9EFMQX4SgAnidroKG4Ih2RJs/xdVY+eYWUKJceGarWSrDvDl4XmZVpAndGa/uzxkT0XMa5k3W1zst2H+C1e0Z9f7QvT9bN3UNu3enKp/hs+LH3gvkXet/9/xpaueNPfCVkcxfKwz8zymlqjiIcDgFMGpFltlLELgzrU8QuCQlGQiRrTVnrLVULJbwz3zRlb6Pb5avjRPiSrGt/ZX2ojoBDNkTIPRgnpwrM8N29Rf4OZsPpU+hbj1amle+s/YQ5o6i8umf4MmlpfjuRUCdxsZ7cP2Sk7kxrNFuY8NJMgw7791/Ul592YXxKh0WsukoqsyYcMTIz9dRyRvk1Pem4Q/qJCi0MwYRQWuKWYOFc83Odqpwu64909/3+qqou6v5JaEdVmkDnneP8voGWLoiN8UllmTcw9PYnE34u3knj/5TUj0YlKebjKPtLx7RxqJz2FT8NpdQtqNBqiz2tF5cSn4cppWdkSnmDY5MxrUwzwzQKc4C4xXA2xhiQx0glaknIunfmx1G01lc+5gB0zuOx/XO1JpcIplMIxXx36huCUSMPoJTKF3kZmF8phIfkH4Q19O7pXlyS95s1T5Vl/anRZ/5JWzg9Z21YH82P5zctXz2DovDcKI/4S/me4zhtsZt1bVy8B8XnVVHDVahRUQj/19i1YaPUwy/Nnghf135po8ITIeV3U7zb9GdKTJLl+Uho9PV9Q5W/U4+hpC2ko82k0JeUmEdjui4Y0VuIBdiqfidkOY3OIVvGEI0uuwQTFM0VvkwfdVq3IlxLzi1t9+xJ/iI/Lg981c8tFMTZ31n4TBmZLQ7O11fttkyM5ZqhJC7ReuZohA/SucZP+9IEZPTp4bYOeJHIVkvdKcyFHamN+pcLWUwcIHYqNJgR0kBbF7sXWzcXMZJXYgg0G3dubSk6ufW1ec5bVtX/jKJLvHiDH+9+dOFjUxPr7o+dTx/X3rmdwYYBNQUYH1fDaGvwOghwnmIfz3uKi18FiIXT/6jHVkcOST8U9Dq+yhGhZctaUd2l5Vl4mKAz5FrNaoiKO/a+qFx+pRx/mAwcgENwkkBVDyxs1NL+xHhO9zHzUTfN0Z0aeT10yREPhuP88seIkST0k3hLjOGQcUq9yWmXw68Q+9+p7GHP1GVBSHiPk8eDkTc32uO6g/PxsPqNi39Zm6o06HYVWs0Du20lFIOynvrki6KmlZBHRVc7Z2WoAw1cQYLdBX06hk9LXOnaCvxOdvRY1gqUktY8O4HqKIECbcRsel+rs48YV9JRw1T5s9TIFA4ZtZoBxRp87hAb5lwN0ahpB1rhiQLWtDRBKsYHvduHqaNN3cBdPKTTkpa+JRkU67HlWT+Rp6okgTYlxSmmCF48ssU0ta877tD1y+xkc7DcEin90Xll/z1lFYSOlfRHiKnnotlD/syhRJJlRXNqzksstKxpxOe2G2vjq1XeV9/4oelJA18zssv45llTAw6M1MmQLL3gN1qYpnUtgtYuHU7i5o4bI+LGu0zKT067IpjT6EgcSSiRW0KhGv/C6V51LOyjNHihS9yW38iZwulTpFQR1+H4iHdLF85eXeXKrzkYG/PRr7IAgcNe+mPi8J5NGuRNO/A6/lxSSCnLHC3GGiv86Q0LsKW30wWpdBlyA+NwkPGIK1+RmFInCR836VxL9cOJkZ+/FiFH8bwTVE67nFdFNR4e00lImpdn7j/cCOPFzw9rSZO9d0JSstvLCC6USjREnRRsFQT4J2BIs7NOoER1BTSuT+IqmuY9TWqJCg4GqqKvtxPqMI9meElHdnU0VHuwbg7555iaku2qtYmF1ovX4AJR5QPTkaFnfPQh1JB3qcHgQhTWb7yrH/VnIJvHehc7nY3vTFTWvCU4SvkHo3L4vU7DBfOsu+FbaPaCDmOZp8k6CGvPD8flsDorfbzF8s/88zkqvwHCOQdBlxQzdORF9+vn66LlZ6/uuaP2zu/YS3TphFFmpKi+nrSOFH1PK1EMc4Xtk1w5RzRiiV0fB2zcuyNQa8nBJTdK+iFv62gDmetch08WWtEqIc5UuOkIen0iep3/WIkWEchELd6Zl9r0WvTSn5E9h1Qx8iT34g7JiqgklwB/VfJ5rq5mfvK4aH6VreiLvj9Xzv2CF48ygef8UaWTfb5s2mADhRc7cSuZKk/YDO80rkGIlEPIaO6HifuU00stOxjM0D309ncrFOcC910vxx8dl0fp2wsYd8Z0r0k7nIe+gx8vQymn/xLoPXHrZykW7ZgdMfQRDYzRbdWhvD87uNyyE8n/v54nA4aXz2U/c09nw9qknIkbwOpdtrdzs3Eoy4KglABmdt4dr0lbvs0Vqa+D+9iAQ74aarYEe90mnZRWNe32QE9CDx42kD6+3h9+dQieBdkVb1BSbd5hbP0kkeQMG8sndPvubQ+2YNL+A1BLAwQUAAIACAA3W+tIle6RfksAAABrAAAAGwAAAHVuaXZlcnNhbC91bml2ZXJzYWwucG5nLnhtbLOxr8jNUShLLSrOzM+zVTLUM1Cyt+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tIvnzWSLkCAABRCgAAIQAAAAAAAAABAAAAAAANCAAAdW5pdmVyc2FsL2ZsYXNoX3NraW5fc2V0dGluZ3MueG1sUEsBAgAAFAACAAgANlvrSCqWD2f+AgAAlwsAACYAAAAAAAAAAQAAAAAABQsAAHVuaXZlcnNhbC9odG1sX3B1Ymxpc2hpbmdfc2V0dGluZ3MueG1sUEsBAgAAFAACAAgANlvrSLSHFAygAQAALgYAAB8AAAAAAAAAAQAAAAAARw4AAHVuaXZlcnNhbC9odG1sX3NraW5fc2V0dGluZ3MuanNQSwECAAAUAAIACAA2W+tIPTwv0cEAAADlAQAAGgAAAAAAAAABAAAAAAAkEAAAdW5pdmVyc2FsL2kxOG5fcHJlc2V0cy54bWxQSwECAAAUAAIACAA2W+tIlBOzImkAAABuAAAAHAAAAAAAAAABAAAAAAAdEQAAdW5pdmVyc2FsL2xvY2FsX3NldHRpbmdzLnhtbFBLAQIAABQAAgAIAESUV0cjtE77+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SwAAAGsAAAAbAAAAAAAAAAEAAAAAAHIlAAB1bml2ZXJzYWwvdW5pdmVyc2FsLnBuZy54bWxQSwUGAAAAAAsACwBJAwAA9iUAAAAA"/>
  <p:tag name="ISPRING_PRESENTATION_TITLE" val="导出1"/>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QUIZZES" val="0"/>
  <p:tag name="ISPRING_SCORM_RATE_SLIDES" val="1"/>
  <p:tag name="ISPRING_ULTRA_SCORM_COURSE_ID" val="9C5CD29A-3ACC-4FB8-9CFB-5F9A5988C3F9"/>
  <p:tag name="ISPRINGCLOUDFOLDERID" val="0"/>
  <p:tag name="ISPRINGCLOUDFOLDERPATH" val="Repository"/>
  <p:tag name="ISPRINGONLINEFOLDERID" val="0"/>
  <p:tag name="ISPRINGONLINEFOLDERPATH" val="Content List"/>
</p:tagLst>
</file>

<file path=ppt/theme/theme1.xml><?xml version="1.0" encoding="utf-8"?>
<a:theme xmlns:a="http://schemas.openxmlformats.org/drawingml/2006/main" name="第一PPT模板网-WWW.1PPT.COM">
  <a:themeElements>
    <a:clrScheme name="自定义 65">
      <a:dk1>
        <a:srgbClr val="3D3D3D"/>
      </a:dk1>
      <a:lt1>
        <a:srgbClr val="FFFFFF"/>
      </a:lt1>
      <a:dk2>
        <a:srgbClr val="7F7F7F"/>
      </a:dk2>
      <a:lt2>
        <a:srgbClr val="F6F6F6"/>
      </a:lt2>
      <a:accent1>
        <a:srgbClr val="000000"/>
      </a:accent1>
      <a:accent2>
        <a:srgbClr val="FFD23C"/>
      </a:accent2>
      <a:accent3>
        <a:srgbClr val="FFBF0B"/>
      </a:accent3>
      <a:accent4>
        <a:srgbClr val="C00000"/>
      </a:accent4>
      <a:accent5>
        <a:srgbClr val="EAEAEA"/>
      </a:accent5>
      <a:accent6>
        <a:srgbClr val="9E9E9E"/>
      </a:accent6>
      <a:hlink>
        <a:srgbClr val="3D3D3D"/>
      </a:hlink>
      <a:folHlink>
        <a:srgbClr val="9E9E9E"/>
      </a:folHlink>
    </a:clrScheme>
    <a:fontScheme name="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50000"/>
          </a:schemeClr>
        </a:solidFill>
        <a:ln w="9525" cap="flat" cmpd="sng" algn="ctr">
          <a:no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spAutoFit/>
      </a:bodyPr>
      <a:lstStyle>
        <a:defPPr algn="l">
          <a:defRPr/>
        </a:defPPr>
      </a:lstStyle>
    </a:tx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2654</Words>
  <Application>Microsoft Office PowerPoint</Application>
  <PresentationFormat>自定义</PresentationFormat>
  <Paragraphs>251</Paragraphs>
  <Slides>38</Slides>
  <Notes>38</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38</vt:i4>
      </vt:variant>
    </vt:vector>
  </HeadingPairs>
  <TitlesOfParts>
    <vt:vector size="53" baseType="lpstr">
      <vt:lpstr>Meiryo</vt:lpstr>
      <vt:lpstr>方正卡通简体</vt:lpstr>
      <vt:lpstr>仿宋_GB2312</vt:lpstr>
      <vt:lpstr>楷体</vt:lpstr>
      <vt:lpstr>思源宋体</vt:lpstr>
      <vt:lpstr>思源宋体 Heavy</vt:lpstr>
      <vt:lpstr>宋体</vt:lpstr>
      <vt:lpstr>微软雅黑</vt:lpstr>
      <vt:lpstr>Arial</vt:lpstr>
      <vt:lpstr>Calibri</vt:lpstr>
      <vt:lpstr>Calibri Light</vt:lpstr>
      <vt:lpstr>Impact</vt:lpstr>
      <vt:lpstr>Wingdings</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11</cp:revision>
  <cp:lastPrinted>2021-06-26T13:51:23Z</cp:lastPrinted>
  <dcterms:created xsi:type="dcterms:W3CDTF">2021-06-26T13:51:23Z</dcterms:created>
  <dcterms:modified xsi:type="dcterms:W3CDTF">2023-04-12T01:31:54Z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