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1.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notesMasterIdLst>
    <p:notesMasterId r:id="rId26"/>
  </p:notesMasterIdLst>
  <p:sldIdLst>
    <p:sldId id="257" r:id="rId3"/>
    <p:sldId id="259" r:id="rId4"/>
    <p:sldId id="260" r:id="rId5"/>
    <p:sldId id="264" r:id="rId6"/>
    <p:sldId id="265" r:id="rId7"/>
    <p:sldId id="266" r:id="rId8"/>
    <p:sldId id="267" r:id="rId9"/>
    <p:sldId id="261" r:id="rId10"/>
    <p:sldId id="268" r:id="rId11"/>
    <p:sldId id="269" r:id="rId12"/>
    <p:sldId id="270" r:id="rId13"/>
    <p:sldId id="262" r:id="rId14"/>
    <p:sldId id="271" r:id="rId15"/>
    <p:sldId id="272" r:id="rId16"/>
    <p:sldId id="273" r:id="rId17"/>
    <p:sldId id="274" r:id="rId18"/>
    <p:sldId id="263" r:id="rId19"/>
    <p:sldId id="275" r:id="rId20"/>
    <p:sldId id="276" r:id="rId21"/>
    <p:sldId id="277" r:id="rId22"/>
    <p:sldId id="278" r:id="rId23"/>
    <p:sldId id="279" r:id="rId24"/>
    <p:sldId id="280" r:id="rId25"/>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16">
          <p15:clr>
            <a:srgbClr val="A4A3A4"/>
          </p15:clr>
        </p15:guide>
        <p15:guide id="2" pos="41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96314" autoAdjust="0"/>
  </p:normalViewPr>
  <p:slideViewPr>
    <p:cSldViewPr snapToGrid="0">
      <p:cViewPr varScale="1">
        <p:scale>
          <a:sx n="108" d="100"/>
          <a:sy n="108" d="100"/>
        </p:scale>
        <p:origin x="636" y="114"/>
      </p:cViewPr>
      <p:guideLst>
        <p:guide orient="horz" pos="3816"/>
        <p:guide pos="415"/>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4EF119-7E6B-42A4-9F20-6F3F2E56F1C6}" type="datetimeFigureOut">
              <a:rPr lang="zh-CN" altLang="en-US" smtClean="0"/>
              <a:t>2023/3/11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AAF3E3-022D-4115-B1F1-BCA4FD4114A0}" type="slidenum">
              <a:rPr lang="zh-CN" altLang="en-US" smtClean="0"/>
              <a:t>‹#›</a:t>
            </a:fld>
            <a:endParaRPr lang="zh-CN" altLang="en-US"/>
          </a:p>
        </p:txBody>
      </p:sp>
    </p:spTree>
    <p:extLst>
      <p:ext uri="{BB962C8B-B14F-4D97-AF65-F5344CB8AC3E}">
        <p14:creationId xmlns:p14="http://schemas.microsoft.com/office/powerpoint/2010/main" val="1490485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EEAAF3E3-022D-4115-B1F1-BCA4FD4114A0}" type="slidenum">
              <a:rPr lang="zh-CN" altLang="en-US" smtClean="0"/>
              <a:t>11</a:t>
            </a:fld>
            <a:endParaRPr lang="zh-CN" altLang="en-US"/>
          </a:p>
        </p:txBody>
      </p:sp>
    </p:spTree>
    <p:extLst>
      <p:ext uri="{BB962C8B-B14F-4D97-AF65-F5344CB8AC3E}">
        <p14:creationId xmlns:p14="http://schemas.microsoft.com/office/powerpoint/2010/main" val="782093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23</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96301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DA2CC75-8280-4D50-8556-C2874ADEF926}" type="datetimeFigureOut">
              <a:rPr lang="zh-CN" altLang="en-US" smtClean="0"/>
              <a:t>2023/3/11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190E77-D57C-49F8-ADC2-FB99C50EBC2E}" type="slidenum">
              <a:rPr lang="zh-CN" altLang="en-US" smtClean="0"/>
              <a:t>‹#›</a:t>
            </a:fld>
            <a:endParaRPr lang="zh-CN" altLang="en-US"/>
          </a:p>
        </p:txBody>
      </p:sp>
    </p:spTree>
  </p:cSld>
  <p:clrMapOvr>
    <a:masterClrMapping/>
  </p:clrMapOvr>
  <p:transition spd="slow" advTm="5000">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86439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282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82024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27972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DA2CC75-8280-4D50-8556-C2874ADEF926}" type="datetimeFigureOut">
              <a:rPr lang="zh-CN" altLang="en-US" smtClean="0"/>
              <a:t>2023/3/11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E190E77-D57C-49F8-ADC2-FB99C50EBC2E}" type="slidenum">
              <a:rPr lang="zh-CN" altLang="en-US" smtClean="0"/>
              <a:t>‹#›</a:t>
            </a:fld>
            <a:endParaRPr lang="zh-CN" altLang="en-US"/>
          </a:p>
        </p:txBody>
      </p:sp>
    </p:spTree>
  </p:cSld>
  <p:clrMapOvr>
    <a:masterClrMapping/>
  </p:clrMapOvr>
  <p:transition spd="slow" advTm="5000">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48155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38897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1296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90704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93043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4124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173571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file:///D:\qq&#25991;&#20214;\712321467\Image\C2C\Image2\%7b75232B38-A165-1FB7-499C-2E1C792CACB5%7d.pn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A2CC75-8280-4D50-8556-C2874ADEF926}" type="datetimeFigureOut">
              <a:rPr lang="zh-CN" altLang="en-US" smtClean="0"/>
              <a:t>2023/3/11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190E77-D57C-49F8-ADC2-FB99C50EBC2E}" type="slidenum">
              <a:rPr lang="zh-CN" altLang="en-US" smtClean="0"/>
              <a:t>‹#›</a:t>
            </a:fld>
            <a:endParaRPr lang="zh-CN" altLang="en-US"/>
          </a:p>
        </p:txBody>
      </p:sp>
      <p:sp>
        <p:nvSpPr>
          <p:cNvPr id="7" name="页面-上"/>
          <p:cNvSpPr/>
          <p:nvPr userDrawn="1"/>
        </p:nvSpPr>
        <p:spPr>
          <a:xfrm>
            <a:off x="5778500" y="-22860000"/>
            <a:ext cx="635000" cy="635000"/>
          </a:xfrm>
          <a:prstGeom prst="ellipse">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页面-下"/>
          <p:cNvSpPr/>
          <p:nvPr userDrawn="1"/>
        </p:nvSpPr>
        <p:spPr>
          <a:xfrm>
            <a:off x="5778500" y="22860000"/>
            <a:ext cx="635000" cy="635000"/>
          </a:xfrm>
          <a:prstGeom prst="ellipse">
            <a:avLst/>
          </a:prstGeom>
          <a:noFill/>
          <a:ln w="12700" cap="flat" cmpd="sng" algn="ctr">
            <a:noFill/>
            <a:prstDash val="solid"/>
            <a:miter lim="800000"/>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1073743875" descr="学科网 zxxk.com"/>
          <p:cNvPicPr>
            <a:picLocks noChangeAspect="1"/>
          </p:cNvPicPr>
          <p:nvPr/>
        </p:nvPicPr>
        <p:blipFill>
          <a:blip r:link="rId4"/>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slow" advTm="5000">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2023/3/11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02259102"/>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18.xml"/><Relationship Id="rId5" Type="http://schemas.openxmlformats.org/officeDocument/2006/relationships/image" Target="../media/image14.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9.xml"/><Relationship Id="rId6" Type="http://schemas.openxmlformats.org/officeDocument/2006/relationships/image" Target="../media/image15.png"/><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4.png"/><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23.xml"/><Relationship Id="rId5" Type="http://schemas.openxmlformats.org/officeDocument/2006/relationships/image" Target="../media/image16.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24.xml"/><Relationship Id="rId5" Type="http://schemas.openxmlformats.org/officeDocument/2006/relationships/image" Target="../media/image17.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25.xml"/><Relationship Id="rId5" Type="http://schemas.openxmlformats.org/officeDocument/2006/relationships/image" Target="../media/image1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4.png"/><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21.png"/><Relationship Id="rId2" Type="http://schemas.openxmlformats.org/officeDocument/2006/relationships/slideLayout" Target="../slideLayouts/slideLayout2.xml"/><Relationship Id="rId1" Type="http://schemas.openxmlformats.org/officeDocument/2006/relationships/tags" Target="../tags/tag28.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6.png"/><Relationship Id="rId7" Type="http://schemas.openxmlformats.org/officeDocument/2006/relationships/image" Target="../media/image24.png"/><Relationship Id="rId2" Type="http://schemas.openxmlformats.org/officeDocument/2006/relationships/slideLayout" Target="../slideLayouts/slideLayout2.xml"/><Relationship Id="rId1" Type="http://schemas.openxmlformats.org/officeDocument/2006/relationships/tags" Target="../tags/tag29.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5.xml"/><Relationship Id="rId7"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5" Type="http://schemas.openxmlformats.org/officeDocument/2006/relationships/tags" Target="../tags/tag7.xml"/><Relationship Id="rId4" Type="http://schemas.openxmlformats.org/officeDocument/2006/relationships/tags" Target="../tags/tag6.xml"/><Relationship Id="rId9" Type="http://schemas.openxmlformats.org/officeDocument/2006/relationships/image" Target="../media/image7.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30.xml"/><Relationship Id="rId5" Type="http://schemas.openxmlformats.org/officeDocument/2006/relationships/image" Target="../media/image26.png"/><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31.xml"/><Relationship Id="rId5" Type="http://schemas.openxmlformats.org/officeDocument/2006/relationships/image" Target="../media/image27.png"/><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32.xml"/><Relationship Id="rId5" Type="http://schemas.openxmlformats.org/officeDocument/2006/relationships/image" Target="../media/image28.png"/><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4.png"/><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11.xml"/><Relationship Id="rId5" Type="http://schemas.openxmlformats.org/officeDocument/2006/relationships/image" Target="../media/image9.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12.xml"/><Relationship Id="rId5" Type="http://schemas.openxmlformats.org/officeDocument/2006/relationships/image" Target="../media/image10.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14.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2.xml"/><Relationship Id="rId7" Type="http://schemas.openxmlformats.org/officeDocument/2006/relationships/image" Target="../media/image4.png"/><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17.xml"/><Relationship Id="rId5" Type="http://schemas.openxmlformats.org/officeDocument/2006/relationships/image" Target="../media/image13.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27100" y="1750520"/>
            <a:ext cx="7416800" cy="4076658"/>
          </a:xfrm>
          <a:prstGeom prst="rect">
            <a:avLst/>
          </a:prstGeom>
        </p:spPr>
      </p:pic>
      <p:pic>
        <p:nvPicPr>
          <p:cNvPr id="26" name="图片 2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652393" y="1318720"/>
            <a:ext cx="5966214" cy="811890"/>
          </a:xfrm>
          <a:prstGeom prst="rect">
            <a:avLst/>
          </a:prstGeom>
        </p:spPr>
      </p:pic>
      <p:sp>
        <p:nvSpPr>
          <p:cNvPr id="18" name="文本框 17"/>
          <p:cNvSpPr txBox="1"/>
          <p:nvPr/>
        </p:nvSpPr>
        <p:spPr>
          <a:xfrm>
            <a:off x="1168400" y="2881631"/>
            <a:ext cx="6934200" cy="1323439"/>
          </a:xfrm>
          <a:prstGeom prst="rect">
            <a:avLst/>
          </a:prstGeom>
          <a:noFill/>
        </p:spPr>
        <p:txBody>
          <a:bodyPr wrap="square">
            <a:spAutoFit/>
          </a:bodyPr>
          <a:lstStyle/>
          <a:p>
            <a:pPr algn="ctr"/>
            <a:r>
              <a:rPr lang="zh-CN" altLang="en-US" sz="8000" dirty="0">
                <a:solidFill>
                  <a:schemeClr val="tx1">
                    <a:lumMod val="85000"/>
                    <a:lumOff val="15000"/>
                  </a:schemeClr>
                </a:solidFill>
                <a:latin typeface="阿里巴巴普惠体 H" panose="00020600040101010101" pitchFamily="18" charset="-122"/>
                <a:ea typeface="阿里巴巴普惠体 H" panose="00020600040101010101" pitchFamily="18" charset="-122"/>
                <a:cs typeface="阿里巴巴普惠体 H" panose="00020600040101010101" pitchFamily="18" charset="-122"/>
                <a:sym typeface="+mn-lt"/>
              </a:rPr>
              <a:t>猴痘</a:t>
            </a:r>
            <a:r>
              <a:rPr lang="zh-CN" altLang="en-US" sz="8000" dirty="0">
                <a:solidFill>
                  <a:srgbClr val="FC6E30"/>
                </a:solidFill>
                <a:latin typeface="阿里巴巴普惠体 H" panose="00020600040101010101" pitchFamily="18" charset="-122"/>
                <a:ea typeface="阿里巴巴普惠体 H" panose="00020600040101010101" pitchFamily="18" charset="-122"/>
                <a:cs typeface="阿里巴巴普惠体 H" panose="00020600040101010101" pitchFamily="18" charset="-122"/>
                <a:sym typeface="+mn-lt"/>
              </a:rPr>
              <a:t>病毒</a:t>
            </a:r>
            <a:r>
              <a:rPr lang="zh-CN" altLang="en-US" sz="8000" dirty="0">
                <a:solidFill>
                  <a:schemeClr val="tx1">
                    <a:lumMod val="85000"/>
                    <a:lumOff val="15000"/>
                  </a:schemeClr>
                </a:solidFill>
                <a:latin typeface="阿里巴巴普惠体 H" panose="00020600040101010101" pitchFamily="18" charset="-122"/>
                <a:ea typeface="阿里巴巴普惠体 H" panose="00020600040101010101" pitchFamily="18" charset="-122"/>
                <a:cs typeface="阿里巴巴普惠体 H" panose="00020600040101010101" pitchFamily="18" charset="-122"/>
                <a:sym typeface="+mn-lt"/>
              </a:rPr>
              <a:t>科普</a:t>
            </a:r>
          </a:p>
        </p:txBody>
      </p:sp>
      <p:sp>
        <p:nvSpPr>
          <p:cNvPr id="19" name="文本框 18"/>
          <p:cNvSpPr txBox="1"/>
          <p:nvPr/>
        </p:nvSpPr>
        <p:spPr>
          <a:xfrm>
            <a:off x="2692401" y="2220477"/>
            <a:ext cx="3886200" cy="461665"/>
          </a:xfrm>
          <a:prstGeom prst="rect">
            <a:avLst/>
          </a:prstGeom>
          <a:noFill/>
        </p:spPr>
        <p:txBody>
          <a:bodyPr wrap="square" rtlCol="0">
            <a:spAutoFit/>
          </a:bodyPr>
          <a:lstStyle/>
          <a:p>
            <a:pPr algn="dist"/>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传</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染</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病</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防</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治</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知</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识</a:t>
            </a:r>
          </a:p>
        </p:txBody>
      </p:sp>
      <p:sp>
        <p:nvSpPr>
          <p:cNvPr id="20" name="文本框 19"/>
          <p:cNvSpPr txBox="1"/>
          <p:nvPr/>
        </p:nvSpPr>
        <p:spPr>
          <a:xfrm>
            <a:off x="1600200" y="4199871"/>
            <a:ext cx="6070600" cy="400110"/>
          </a:xfrm>
          <a:prstGeom prst="rect">
            <a:avLst/>
          </a:prstGeom>
          <a:noFill/>
        </p:spPr>
        <p:txBody>
          <a:bodyPr wrap="square" rtlCol="0">
            <a:spAutoFit/>
          </a:bodyPr>
          <a:lstStyle/>
          <a:p>
            <a:pPr algn="dist"/>
            <a:r>
              <a:rPr lang="zh-CN" altLang="en-US" sz="20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知识讲座</a:t>
            </a:r>
            <a:r>
              <a:rPr lang="en-US" altLang="zh-CN" sz="20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a:t>
            </a:r>
            <a:r>
              <a:rPr lang="zh-CN" altLang="en-US" sz="20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主题班会</a:t>
            </a:r>
            <a:r>
              <a:rPr lang="en-US" altLang="zh-CN" sz="20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a:t>
            </a:r>
            <a:r>
              <a:rPr lang="zh-CN" altLang="en-US" sz="20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安全教育</a:t>
            </a:r>
          </a:p>
        </p:txBody>
      </p:sp>
      <p:grpSp>
        <p:nvGrpSpPr>
          <p:cNvPr id="45" name="组合 44"/>
          <p:cNvGrpSpPr/>
          <p:nvPr/>
        </p:nvGrpSpPr>
        <p:grpSpPr>
          <a:xfrm>
            <a:off x="2768600" y="4940301"/>
            <a:ext cx="3733800" cy="419100"/>
            <a:chOff x="2781300" y="4940301"/>
            <a:chExt cx="3733800" cy="419100"/>
          </a:xfrm>
        </p:grpSpPr>
        <p:sp>
          <p:nvSpPr>
            <p:cNvPr id="43" name="矩形: 圆角 42"/>
            <p:cNvSpPr/>
            <p:nvPr/>
          </p:nvSpPr>
          <p:spPr>
            <a:xfrm>
              <a:off x="2781300" y="4940301"/>
              <a:ext cx="3733800" cy="419100"/>
            </a:xfrm>
            <a:prstGeom prst="roundRect">
              <a:avLst>
                <a:gd name="adj" fmla="val 50000"/>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21" name="文本框 20"/>
            <p:cNvSpPr txBox="1"/>
            <p:nvPr/>
          </p:nvSpPr>
          <p:spPr>
            <a:xfrm>
              <a:off x="3050540" y="4980574"/>
              <a:ext cx="3195320" cy="337185"/>
            </a:xfrm>
            <a:prstGeom prst="rect">
              <a:avLst/>
            </a:prstGeom>
            <a:noFill/>
          </p:spPr>
          <p:txBody>
            <a:bodyPr wrap="square" rtlCol="0">
              <a:spAutoFit/>
            </a:bodyPr>
            <a:lstStyle/>
            <a:p>
              <a:pPr algn="ctr"/>
              <a:r>
                <a:rPr lang="zh-CN" sz="16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学校</a:t>
              </a:r>
              <a:r>
                <a:rPr lang="en-US" altLang="zh-CN" sz="16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            </a:t>
              </a:r>
              <a:r>
                <a:rPr lang="zh-CN" altLang="en-US" sz="1600" dirty="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班级</a:t>
              </a:r>
            </a:p>
          </p:txBody>
        </p:sp>
      </p:grpSp>
      <p:pic>
        <p:nvPicPr>
          <p:cNvPr id="28" name="图片 2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209800" y="317500"/>
            <a:ext cx="1117600" cy="1117600"/>
          </a:xfrm>
          <a:prstGeom prst="rect">
            <a:avLst/>
          </a:prstGeom>
        </p:spPr>
      </p:pic>
      <p:pic>
        <p:nvPicPr>
          <p:cNvPr id="31" name="图片 3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688986" y="2070100"/>
            <a:ext cx="2848167" cy="4778674"/>
          </a:xfrm>
          <a:prstGeom prst="rect">
            <a:avLst/>
          </a:prstGeom>
        </p:spPr>
      </p:pic>
      <p:sp>
        <p:nvSpPr>
          <p:cNvPr id="32" name="椭圆 31"/>
          <p:cNvSpPr/>
          <p:nvPr/>
        </p:nvSpPr>
        <p:spPr>
          <a:xfrm>
            <a:off x="11734800" y="330200"/>
            <a:ext cx="152400" cy="152400"/>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33" name="virus-molecule_65950"/>
          <p:cNvSpPr/>
          <p:nvPr/>
        </p:nvSpPr>
        <p:spPr>
          <a:xfrm>
            <a:off x="11214057" y="2502333"/>
            <a:ext cx="457481" cy="456767"/>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virus-molecule_65950"/>
          <p:cNvSpPr/>
          <p:nvPr/>
        </p:nvSpPr>
        <p:spPr>
          <a:xfrm>
            <a:off x="8762957" y="1880033"/>
            <a:ext cx="304843" cy="304367"/>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virus-molecule_65950"/>
          <p:cNvSpPr/>
          <p:nvPr/>
        </p:nvSpPr>
        <p:spPr>
          <a:xfrm>
            <a:off x="8076803" y="901700"/>
            <a:ext cx="508794" cy="50800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任意多边形: 形状 40"/>
          <p:cNvSpPr/>
          <p:nvPr/>
        </p:nvSpPr>
        <p:spPr>
          <a:xfrm>
            <a:off x="0" y="6261100"/>
            <a:ext cx="838200" cy="596900"/>
          </a:xfrm>
          <a:custGeom>
            <a:avLst/>
            <a:gdLst>
              <a:gd name="connsiteX0" fmla="*/ 279400 w 838200"/>
              <a:gd name="connsiteY0" fmla="*/ 0 h 596900"/>
              <a:gd name="connsiteX1" fmla="*/ 838200 w 838200"/>
              <a:gd name="connsiteY1" fmla="*/ 558800 h 596900"/>
              <a:gd name="connsiteX2" fmla="*/ 834359 w 838200"/>
              <a:gd name="connsiteY2" fmla="*/ 596900 h 596900"/>
              <a:gd name="connsiteX3" fmla="*/ 0 w 838200"/>
              <a:gd name="connsiteY3" fmla="*/ 596900 h 596900"/>
              <a:gd name="connsiteX4" fmla="*/ 0 w 838200"/>
              <a:gd name="connsiteY4" fmla="*/ 77506 h 596900"/>
              <a:gd name="connsiteX5" fmla="*/ 61890 w 838200"/>
              <a:gd name="connsiteY5" fmla="*/ 43913 h 596900"/>
              <a:gd name="connsiteX6" fmla="*/ 279400 w 838200"/>
              <a:gd name="connsiteY6" fmla="*/ 0 h 596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8200" h="596900">
                <a:moveTo>
                  <a:pt x="279400" y="0"/>
                </a:moveTo>
                <a:cubicBezTo>
                  <a:pt x="588017" y="0"/>
                  <a:pt x="838200" y="250183"/>
                  <a:pt x="838200" y="558800"/>
                </a:cubicBezTo>
                <a:lnTo>
                  <a:pt x="834359" y="596900"/>
                </a:lnTo>
                <a:lnTo>
                  <a:pt x="0" y="596900"/>
                </a:lnTo>
                <a:lnTo>
                  <a:pt x="0" y="77506"/>
                </a:lnTo>
                <a:lnTo>
                  <a:pt x="61890" y="43913"/>
                </a:lnTo>
                <a:cubicBezTo>
                  <a:pt x="128744" y="15637"/>
                  <a:pt x="202246" y="0"/>
                  <a:pt x="279400" y="0"/>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p14:dur="10" advTm="5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Tm="5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anim calcmode="lin" valueType="num">
                                      <p:cBhvr>
                                        <p:cTn id="8" dur="1000" fill="hold"/>
                                        <p:tgtEl>
                                          <p:spTgt spid="31"/>
                                        </p:tgtEl>
                                        <p:attrNameLst>
                                          <p:attrName>ppt_x</p:attrName>
                                        </p:attrNameLst>
                                      </p:cBhvr>
                                      <p:tavLst>
                                        <p:tav tm="0">
                                          <p:val>
                                            <p:strVal val="#ppt_x"/>
                                          </p:val>
                                        </p:tav>
                                        <p:tav tm="100000">
                                          <p:val>
                                            <p:strVal val="#ppt_x"/>
                                          </p:val>
                                        </p:tav>
                                      </p:tavLst>
                                    </p:anim>
                                    <p:anim calcmode="lin" valueType="num">
                                      <p:cBhvr>
                                        <p:cTn id="9" dur="1000" fill="hold"/>
                                        <p:tgtEl>
                                          <p:spTgt spid="3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1000"/>
                                        <p:tgtEl>
                                          <p:spTgt spid="32"/>
                                        </p:tgtEl>
                                      </p:cBhvr>
                                    </p:animEffect>
                                    <p:anim calcmode="lin" valueType="num">
                                      <p:cBhvr>
                                        <p:cTn id="13" dur="1000" fill="hold"/>
                                        <p:tgtEl>
                                          <p:spTgt spid="32"/>
                                        </p:tgtEl>
                                        <p:attrNameLst>
                                          <p:attrName>ppt_x</p:attrName>
                                        </p:attrNameLst>
                                      </p:cBhvr>
                                      <p:tavLst>
                                        <p:tav tm="0">
                                          <p:val>
                                            <p:strVal val="#ppt_x"/>
                                          </p:val>
                                        </p:tav>
                                        <p:tav tm="100000">
                                          <p:val>
                                            <p:strVal val="#ppt_x"/>
                                          </p:val>
                                        </p:tav>
                                      </p:tavLst>
                                    </p:anim>
                                    <p:anim calcmode="lin" valueType="num">
                                      <p:cBhvr>
                                        <p:cTn id="14" dur="1000" fill="hold"/>
                                        <p:tgtEl>
                                          <p:spTgt spid="32"/>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1000"/>
                                        <p:tgtEl>
                                          <p:spTgt spid="33"/>
                                        </p:tgtEl>
                                      </p:cBhvr>
                                    </p:animEffect>
                                    <p:anim calcmode="lin" valueType="num">
                                      <p:cBhvr>
                                        <p:cTn id="18" dur="1000" fill="hold"/>
                                        <p:tgtEl>
                                          <p:spTgt spid="33"/>
                                        </p:tgtEl>
                                        <p:attrNameLst>
                                          <p:attrName>ppt_x</p:attrName>
                                        </p:attrNameLst>
                                      </p:cBhvr>
                                      <p:tavLst>
                                        <p:tav tm="0">
                                          <p:val>
                                            <p:strVal val="#ppt_x"/>
                                          </p:val>
                                        </p:tav>
                                        <p:tav tm="100000">
                                          <p:val>
                                            <p:strVal val="#ppt_x"/>
                                          </p:val>
                                        </p:tav>
                                      </p:tavLst>
                                    </p:anim>
                                    <p:anim calcmode="lin" valueType="num">
                                      <p:cBhvr>
                                        <p:cTn id="19" dur="1000" fill="hold"/>
                                        <p:tgtEl>
                                          <p:spTgt spid="33"/>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1000"/>
                                        <p:tgtEl>
                                          <p:spTgt spid="34"/>
                                        </p:tgtEl>
                                      </p:cBhvr>
                                    </p:animEffect>
                                    <p:anim calcmode="lin" valueType="num">
                                      <p:cBhvr>
                                        <p:cTn id="23" dur="1000" fill="hold"/>
                                        <p:tgtEl>
                                          <p:spTgt spid="34"/>
                                        </p:tgtEl>
                                        <p:attrNameLst>
                                          <p:attrName>ppt_x</p:attrName>
                                        </p:attrNameLst>
                                      </p:cBhvr>
                                      <p:tavLst>
                                        <p:tav tm="0">
                                          <p:val>
                                            <p:strVal val="#ppt_x"/>
                                          </p:val>
                                        </p:tav>
                                        <p:tav tm="100000">
                                          <p:val>
                                            <p:strVal val="#ppt_x"/>
                                          </p:val>
                                        </p:tav>
                                      </p:tavLst>
                                    </p:anim>
                                    <p:anim calcmode="lin" valueType="num">
                                      <p:cBhvr>
                                        <p:cTn id="24" dur="1000" fill="hold"/>
                                        <p:tgtEl>
                                          <p:spTgt spid="34"/>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fade">
                                      <p:cBhvr>
                                        <p:cTn id="27" dur="1000"/>
                                        <p:tgtEl>
                                          <p:spTgt spid="36"/>
                                        </p:tgtEl>
                                      </p:cBhvr>
                                    </p:animEffect>
                                    <p:anim calcmode="lin" valueType="num">
                                      <p:cBhvr>
                                        <p:cTn id="28" dur="1000" fill="hold"/>
                                        <p:tgtEl>
                                          <p:spTgt spid="36"/>
                                        </p:tgtEl>
                                        <p:attrNameLst>
                                          <p:attrName>ppt_x</p:attrName>
                                        </p:attrNameLst>
                                      </p:cBhvr>
                                      <p:tavLst>
                                        <p:tav tm="0">
                                          <p:val>
                                            <p:strVal val="#ppt_x"/>
                                          </p:val>
                                        </p:tav>
                                        <p:tav tm="100000">
                                          <p:val>
                                            <p:strVal val="#ppt_x"/>
                                          </p:val>
                                        </p:tav>
                                      </p:tavLst>
                                    </p:anim>
                                    <p:anim calcmode="lin" valueType="num">
                                      <p:cBhvr>
                                        <p:cTn id="29"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30" fill="hold" nodeType="clickPar">
                      <p:stCondLst>
                        <p:cond delay="indefinite"/>
                        <p:cond evt="onBegin" delay="0">
                          <p:tn val="29"/>
                        </p:cond>
                      </p:stCondLst>
                      <p:childTnLst>
                        <p:par>
                          <p:cTn id="31" fill="hold" nodeType="afterGroup">
                            <p:stCondLst>
                              <p:cond delay="0"/>
                            </p:stCondLst>
                            <p:childTnLst>
                              <p:par>
                                <p:cTn id="32" presetID="42" presetClass="entr" presetSubtype="0" fill="hold" nodeType="click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fade">
                                      <p:cBhvr>
                                        <p:cTn id="34" dur="1000"/>
                                        <p:tgtEl>
                                          <p:spTgt spid="28"/>
                                        </p:tgtEl>
                                      </p:cBhvr>
                                    </p:animEffect>
                                    <p:anim calcmode="lin" valueType="num">
                                      <p:cBhvr>
                                        <p:cTn id="35" dur="1000" fill="hold"/>
                                        <p:tgtEl>
                                          <p:spTgt spid="28"/>
                                        </p:tgtEl>
                                        <p:attrNameLst>
                                          <p:attrName>ppt_x</p:attrName>
                                        </p:attrNameLst>
                                      </p:cBhvr>
                                      <p:tavLst>
                                        <p:tav tm="0">
                                          <p:val>
                                            <p:strVal val="#ppt_x"/>
                                          </p:val>
                                        </p:tav>
                                        <p:tav tm="100000">
                                          <p:val>
                                            <p:strVal val="#ppt_x"/>
                                          </p:val>
                                        </p:tav>
                                      </p:tavLst>
                                    </p:anim>
                                    <p:anim calcmode="lin" valueType="num">
                                      <p:cBhvr>
                                        <p:cTn id="36"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7" fill="hold" nodeType="clickPar">
                      <p:stCondLst>
                        <p:cond delay="indefinite"/>
                        <p:cond evt="onBegin" delay="0">
                          <p:tn val="36"/>
                        </p:cond>
                      </p:stCondLst>
                      <p:childTnLst>
                        <p:par>
                          <p:cTn id="38" fill="hold" nodeType="afterGroup">
                            <p:stCondLst>
                              <p:cond delay="0"/>
                            </p:stCondLst>
                            <p:childTnLst>
                              <p:par>
                                <p:cTn id="39" presetID="22" presetClass="entr" presetSubtype="4" fill="hold" nodeType="click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wipe(down)">
                                      <p:cBhvr>
                                        <p:cTn id="41" dur="500"/>
                                        <p:tgtEl>
                                          <p:spTgt spid="26"/>
                                        </p:tgtEl>
                                      </p:cBhvr>
                                    </p:animEffect>
                                  </p:childTnLst>
                                </p:cTn>
                              </p:par>
                              <p:par>
                                <p:cTn id="42" presetID="22" presetClass="entr" presetSubtype="4" fill="hold" nodeType="with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wipe(down)">
                                      <p:cBhvr>
                                        <p:cTn id="44" dur="500"/>
                                        <p:tgtEl>
                                          <p:spTgt spid="24"/>
                                        </p:tgtEl>
                                      </p:cBhvr>
                                    </p:animEffect>
                                  </p:childTnLst>
                                </p:cTn>
                              </p:par>
                            </p:childTnLst>
                          </p:cTn>
                        </p:par>
                        <p:par>
                          <p:cTn id="45" fill="hold" nodeType="afterGroup">
                            <p:stCondLst>
                              <p:cond delay="500"/>
                            </p:stCondLst>
                            <p:childTnLst>
                              <p:par>
                                <p:cTn id="46" presetID="22" presetClass="entr" presetSubtype="4" fill="hold" grpId="0" nodeType="after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wipe(down)">
                                      <p:cBhvr>
                                        <p:cTn id="48" dur="500"/>
                                        <p:tgtEl>
                                          <p:spTgt spid="19"/>
                                        </p:tgtEl>
                                      </p:cBhvr>
                                    </p:animEffect>
                                  </p:childTnLst>
                                </p:cTn>
                              </p:par>
                            </p:childTnLst>
                          </p:cTn>
                        </p:par>
                        <p:par>
                          <p:cTn id="49" fill="hold" nodeType="afterGroup">
                            <p:stCondLst>
                              <p:cond delay="1000"/>
                            </p:stCondLst>
                            <p:childTnLst>
                              <p:par>
                                <p:cTn id="50" presetID="22" presetClass="entr" presetSubtype="4"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down)">
                                      <p:cBhvr>
                                        <p:cTn id="52" dur="500"/>
                                        <p:tgtEl>
                                          <p:spTgt spid="18"/>
                                        </p:tgtEl>
                                      </p:cBhvr>
                                    </p:animEffect>
                                  </p:childTnLst>
                                </p:cTn>
                              </p:par>
                            </p:childTnLst>
                          </p:cTn>
                        </p:par>
                        <p:par>
                          <p:cTn id="53" fill="hold" nodeType="afterGroup">
                            <p:stCondLst>
                              <p:cond delay="1500"/>
                            </p:stCondLst>
                            <p:childTnLst>
                              <p:par>
                                <p:cTn id="54" presetID="22" presetClass="entr" presetSubtype="4" fill="hold" grpId="0" nodeType="after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wipe(down)">
                                      <p:cBhvr>
                                        <p:cTn id="56" dur="500"/>
                                        <p:tgtEl>
                                          <p:spTgt spid="20"/>
                                        </p:tgtEl>
                                      </p:cBhvr>
                                    </p:animEffect>
                                  </p:childTnLst>
                                </p:cTn>
                              </p:par>
                            </p:childTnLst>
                          </p:cTn>
                        </p:par>
                      </p:childTnLst>
                    </p:cTn>
                  </p:par>
                  <p:par>
                    <p:cTn id="57" fill="hold" nodeType="clickPar">
                      <p:stCondLst>
                        <p:cond delay="indefinite"/>
                        <p:cond evt="onBegin" delay="0">
                          <p:tn val="56"/>
                        </p:cond>
                      </p:stCondLst>
                      <p:childTnLst>
                        <p:par>
                          <p:cTn id="58" fill="hold" nodeType="afterGroup">
                            <p:stCondLst>
                              <p:cond delay="0"/>
                            </p:stCondLst>
                            <p:childTnLst>
                              <p:par>
                                <p:cTn id="59" presetID="10" presetClass="entr" presetSubtype="0" fill="hold" nodeType="click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fade">
                                      <p:cBhvr>
                                        <p:cTn id="61"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32" grpId="0" animBg="1"/>
      <p:bldP spid="33" grpId="0" animBg="1"/>
      <p:bldP spid="34" grpId="0" animBg="1"/>
      <p:bldP spid="3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grpSp>
        <p:nvGrpSpPr>
          <p:cNvPr id="13" name="组合 12"/>
          <p:cNvGrpSpPr/>
          <p:nvPr/>
        </p:nvGrpSpPr>
        <p:grpSpPr>
          <a:xfrm>
            <a:off x="674877" y="764689"/>
            <a:ext cx="913467" cy="789423"/>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
          <p:nvSpPr>
            <p:cNvPr id="42" name="文本框 41"/>
            <p:cNvSpPr txBox="1"/>
            <p:nvPr/>
          </p:nvSpPr>
          <p:spPr>
            <a:xfrm>
              <a:off x="1729274" y="2659404"/>
              <a:ext cx="856764" cy="604526"/>
            </a:xfrm>
            <a:prstGeom prst="rect">
              <a:avLst/>
            </a:prstGeom>
            <a:noFill/>
          </p:spPr>
          <p:txBody>
            <a:bodyPr wrap="square" rtlCol="0">
              <a:spAutoFit/>
            </a:bodyP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02</a:t>
              </a:r>
              <a:endPar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7" name="组合 16"/>
          <p:cNvGrpSpPr/>
          <p:nvPr/>
        </p:nvGrpSpPr>
        <p:grpSpPr>
          <a:xfrm>
            <a:off x="1600643" y="729966"/>
            <a:ext cx="3924300" cy="858868"/>
            <a:chOff x="1624359" y="797578"/>
            <a:chExt cx="3924300" cy="858868"/>
          </a:xfrm>
        </p:grpSpPr>
        <p:sp>
          <p:nvSpPr>
            <p:cNvPr id="81" name="文本框 80"/>
            <p:cNvSpPr txBox="1"/>
            <p:nvPr/>
          </p:nvSpPr>
          <p:spPr>
            <a:xfrm>
              <a:off x="1624359" y="1133226"/>
              <a:ext cx="3886200" cy="523220"/>
            </a:xfrm>
            <a:prstGeom prst="rect">
              <a:avLst/>
            </a:prstGeom>
            <a:noFill/>
          </p:spPr>
          <p:txBody>
            <a:bodyPr wrap="square" rtlCol="0">
              <a:spAutoFit/>
            </a:bodyPr>
            <a:lstStyle/>
            <a:p>
              <a:pPr algn="just"/>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什么是猴痘</a:t>
              </a:r>
            </a:p>
          </p:txBody>
        </p:sp>
        <p:sp>
          <p:nvSpPr>
            <p:cNvPr id="82" name="文本框 81"/>
            <p:cNvSpPr txBox="1"/>
            <p:nvPr/>
          </p:nvSpPr>
          <p:spPr>
            <a:xfrm>
              <a:off x="1662459" y="797578"/>
              <a:ext cx="3886200" cy="400110"/>
            </a:xfrm>
            <a:prstGeom prst="rect">
              <a:avLst/>
            </a:prstGeom>
            <a:noFill/>
          </p:spPr>
          <p:txBody>
            <a:bodyPr wrap="square" rtlCol="0">
              <a:spAutoFit/>
            </a:bodyPr>
            <a:lstStyle/>
            <a:p>
              <a:pPr algn="just"/>
              <a:r>
                <a:rPr lang="en-US" altLang="zh-CN"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PART.</a:t>
              </a:r>
              <a:endParaRPr lang="zh-CN" altLang="en-US"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p:txBody>
        </p:sp>
      </p:grpSp>
      <p:grpSp>
        <p:nvGrpSpPr>
          <p:cNvPr id="12" name="组合 11"/>
          <p:cNvGrpSpPr/>
          <p:nvPr/>
        </p:nvGrpSpPr>
        <p:grpSpPr>
          <a:xfrm>
            <a:off x="952500" y="1872770"/>
            <a:ext cx="10287000" cy="3919616"/>
            <a:chOff x="1520329" y="1872770"/>
            <a:chExt cx="9059192" cy="3919616"/>
          </a:xfrm>
        </p:grpSpPr>
        <p:sp>
          <p:nvSpPr>
            <p:cNvPr id="18" name="矩形 17"/>
            <p:cNvSpPr/>
            <p:nvPr/>
          </p:nvSpPr>
          <p:spPr>
            <a:xfrm>
              <a:off x="1520329" y="1872770"/>
              <a:ext cx="9059192" cy="1071390"/>
            </a:xfrm>
            <a:prstGeom prst="rect">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25" name="矩形 24"/>
            <p:cNvSpPr/>
            <p:nvPr/>
          </p:nvSpPr>
          <p:spPr>
            <a:xfrm>
              <a:off x="1520329" y="1971922"/>
              <a:ext cx="9059192" cy="38204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sp>
        <p:nvSpPr>
          <p:cNvPr id="34" name="矩形 33"/>
          <p:cNvSpPr/>
          <p:nvPr/>
        </p:nvSpPr>
        <p:spPr>
          <a:xfrm>
            <a:off x="5042582" y="3271301"/>
            <a:ext cx="5653771" cy="2257926"/>
          </a:xfrm>
          <a:prstGeom prst="rect">
            <a:avLst/>
          </a:prstGeom>
        </p:spPr>
        <p:txBody>
          <a:bodyPr wrap="square">
            <a:spAutoFit/>
          </a:bodyPr>
          <a:lstStyle/>
          <a:p>
            <a:pPr marL="342900" indent="-342900">
              <a:lnSpc>
                <a:spcPct val="140000"/>
              </a:lnSpc>
              <a:buFont typeface="+mj-lt"/>
              <a:buAutoNum type="arabicPeriod"/>
            </a:pPr>
            <a:r>
              <a:rPr lang="en-US" altLang="zh-CN" sz="2400" dirty="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1958</a:t>
            </a:r>
            <a:r>
              <a:rPr lang="zh-CN" altLang="en-US" sz="2400" dirty="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年，</a:t>
            </a: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猴痘病毒首次在猴子身上发现，因此命名为猴痘，但现在啮齿动物也被视为可能的主要动物宿主。</a:t>
            </a:r>
          </a:p>
          <a:p>
            <a:pPr marL="342900" indent="-342900">
              <a:lnSpc>
                <a:spcPct val="140000"/>
              </a:lnSpc>
              <a:buFont typeface="+mj-lt"/>
              <a:buAutoNum type="arabicPeriod"/>
            </a:pPr>
            <a:r>
              <a:rPr lang="en-US" altLang="zh-CN" sz="2400" dirty="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1970</a:t>
            </a:r>
            <a:r>
              <a:rPr lang="zh-CN" altLang="en-US" sz="2400" dirty="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年，</a:t>
            </a: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刚果（金）发现首例人感染猴痘病例。自那以后，西非国家多次暴发猴痘疫情。</a:t>
            </a:r>
          </a:p>
        </p:txBody>
      </p:sp>
      <p:grpSp>
        <p:nvGrpSpPr>
          <p:cNvPr id="15" name="组合 14"/>
          <p:cNvGrpSpPr/>
          <p:nvPr/>
        </p:nvGrpSpPr>
        <p:grpSpPr>
          <a:xfrm>
            <a:off x="4811153" y="2491640"/>
            <a:ext cx="6973904" cy="645882"/>
            <a:chOff x="1308485" y="2262576"/>
            <a:chExt cx="6973904" cy="645882"/>
          </a:xfrm>
        </p:grpSpPr>
        <p:sp>
          <p:nvSpPr>
            <p:cNvPr id="35" name="矩形 34"/>
            <p:cNvSpPr/>
            <p:nvPr/>
          </p:nvSpPr>
          <p:spPr>
            <a:xfrm>
              <a:off x="1539914" y="2262576"/>
              <a:ext cx="6742475" cy="645882"/>
            </a:xfrm>
            <a:prstGeom prst="rect">
              <a:avLst/>
            </a:prstGeom>
          </p:spPr>
          <p:txBody>
            <a:bodyPr wrap="square">
              <a:spAutoFit/>
            </a:bodyPr>
            <a:lstStyle/>
            <a:p>
              <a:pPr>
                <a:lnSpc>
                  <a:spcPct val="140000"/>
                </a:lnSpc>
              </a:pPr>
              <a:r>
                <a:rPr lang="zh-CN" altLang="en-US" sz="2800" dirty="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发现过程</a:t>
              </a:r>
            </a:p>
          </p:txBody>
        </p:sp>
        <p:sp>
          <p:nvSpPr>
            <p:cNvPr id="31" name="virus-molecule_65950"/>
            <p:cNvSpPr/>
            <p:nvPr/>
          </p:nvSpPr>
          <p:spPr>
            <a:xfrm>
              <a:off x="1308485" y="2532201"/>
              <a:ext cx="230409" cy="230049"/>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grpSp>
      <p:pic>
        <p:nvPicPr>
          <p:cNvPr id="20" name="图片 1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518685" y="2624468"/>
            <a:ext cx="2872563" cy="2872563"/>
          </a:xfrm>
          <a:prstGeom prst="rect">
            <a:avLst/>
          </a:prstGeom>
        </p:spPr>
      </p:pic>
    </p:spTree>
    <p:custDataLst>
      <p:tags r:id="rId1"/>
    </p:custData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down)">
                                      <p:cBhvr>
                                        <p:cTn id="15" dur="500"/>
                                        <p:tgtEl>
                                          <p:spTgt spid="20"/>
                                        </p:tgtEl>
                                      </p:cBhvr>
                                    </p:animEffect>
                                  </p:childTnLst>
                                </p:cTn>
                              </p:par>
                              <p:par>
                                <p:cTn id="16" presetID="22" presetClass="entr" presetSubtype="4"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down)">
                                      <p:cBhvr>
                                        <p:cTn id="18" dur="500"/>
                                        <p:tgtEl>
                                          <p:spTgt spid="12"/>
                                        </p:tgtEl>
                                      </p:cBhvr>
                                    </p:animEffect>
                                  </p:childTnLst>
                                </p:cTn>
                              </p:par>
                            </p:childTnLst>
                          </p:cTn>
                        </p:par>
                        <p:par>
                          <p:cTn id="19" fill="hold" nodeType="afterGroup">
                            <p:stCondLst>
                              <p:cond delay="500"/>
                            </p:stCondLst>
                            <p:childTnLst>
                              <p:par>
                                <p:cTn id="20" presetID="16" presetClass="entr" presetSubtype="21" fill="hold" grpId="0" nodeType="after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barn(inVertical)">
                                      <p:cBhvr>
                                        <p:cTn id="22" dur="500"/>
                                        <p:tgtEl>
                                          <p:spTgt spid="34"/>
                                        </p:tgtEl>
                                      </p:cBhvr>
                                    </p:animEffect>
                                  </p:childTnLst>
                                </p:cTn>
                              </p:par>
                            </p:childTnLst>
                          </p:cTn>
                        </p:par>
                        <p:par>
                          <p:cTn id="23" fill="hold" nodeType="afterGroup">
                            <p:stCondLst>
                              <p:cond delay="1000"/>
                            </p:stCondLst>
                            <p:childTnLst>
                              <p:par>
                                <p:cTn id="24" presetID="16" presetClass="entr" presetSubtype="21" fill="hold"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arn(inVertical)">
                                      <p:cBhvr>
                                        <p:cTn id="2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grpSp>
        <p:nvGrpSpPr>
          <p:cNvPr id="13" name="组合 12"/>
          <p:cNvGrpSpPr/>
          <p:nvPr/>
        </p:nvGrpSpPr>
        <p:grpSpPr>
          <a:xfrm>
            <a:off x="674877" y="764689"/>
            <a:ext cx="913467" cy="789423"/>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
          <p:nvSpPr>
            <p:cNvPr id="42" name="文本框 41"/>
            <p:cNvSpPr txBox="1"/>
            <p:nvPr/>
          </p:nvSpPr>
          <p:spPr>
            <a:xfrm>
              <a:off x="1729274" y="2659404"/>
              <a:ext cx="856764" cy="604526"/>
            </a:xfrm>
            <a:prstGeom prst="rect">
              <a:avLst/>
            </a:prstGeom>
            <a:noFill/>
          </p:spPr>
          <p:txBody>
            <a:bodyPr wrap="square" rtlCol="0">
              <a:spAutoFit/>
            </a:bodyP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02</a:t>
              </a:r>
              <a:endPar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7" name="组合 16"/>
          <p:cNvGrpSpPr/>
          <p:nvPr/>
        </p:nvGrpSpPr>
        <p:grpSpPr>
          <a:xfrm>
            <a:off x="1600643" y="729966"/>
            <a:ext cx="3924300" cy="858868"/>
            <a:chOff x="1624359" y="797578"/>
            <a:chExt cx="3924300" cy="858868"/>
          </a:xfrm>
        </p:grpSpPr>
        <p:sp>
          <p:nvSpPr>
            <p:cNvPr id="81" name="文本框 80"/>
            <p:cNvSpPr txBox="1"/>
            <p:nvPr/>
          </p:nvSpPr>
          <p:spPr>
            <a:xfrm>
              <a:off x="1624359" y="1133226"/>
              <a:ext cx="3886200" cy="523220"/>
            </a:xfrm>
            <a:prstGeom prst="rect">
              <a:avLst/>
            </a:prstGeom>
            <a:noFill/>
          </p:spPr>
          <p:txBody>
            <a:bodyPr wrap="square" rtlCol="0">
              <a:spAutoFit/>
            </a:bodyPr>
            <a:lstStyle/>
            <a:p>
              <a:pPr algn="just"/>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什么是猴痘</a:t>
              </a:r>
            </a:p>
          </p:txBody>
        </p:sp>
        <p:sp>
          <p:nvSpPr>
            <p:cNvPr id="82" name="文本框 81"/>
            <p:cNvSpPr txBox="1"/>
            <p:nvPr/>
          </p:nvSpPr>
          <p:spPr>
            <a:xfrm>
              <a:off x="1662459" y="797578"/>
              <a:ext cx="3886200" cy="400110"/>
            </a:xfrm>
            <a:prstGeom prst="rect">
              <a:avLst/>
            </a:prstGeom>
            <a:noFill/>
          </p:spPr>
          <p:txBody>
            <a:bodyPr wrap="square" rtlCol="0">
              <a:spAutoFit/>
            </a:bodyPr>
            <a:lstStyle/>
            <a:p>
              <a:pPr algn="just"/>
              <a:r>
                <a:rPr lang="en-US" altLang="zh-CN"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PART.</a:t>
              </a:r>
              <a:endParaRPr lang="zh-CN" altLang="en-US"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p:txBody>
        </p:sp>
      </p:grpSp>
      <p:grpSp>
        <p:nvGrpSpPr>
          <p:cNvPr id="15" name="组合 14"/>
          <p:cNvGrpSpPr/>
          <p:nvPr/>
        </p:nvGrpSpPr>
        <p:grpSpPr>
          <a:xfrm>
            <a:off x="1192371" y="1651401"/>
            <a:ext cx="6973904" cy="645882"/>
            <a:chOff x="1308485" y="2262576"/>
            <a:chExt cx="6973904" cy="645882"/>
          </a:xfrm>
        </p:grpSpPr>
        <p:sp>
          <p:nvSpPr>
            <p:cNvPr id="35" name="矩形 34"/>
            <p:cNvSpPr/>
            <p:nvPr/>
          </p:nvSpPr>
          <p:spPr>
            <a:xfrm>
              <a:off x="1539914" y="2262576"/>
              <a:ext cx="6742475" cy="645882"/>
            </a:xfrm>
            <a:prstGeom prst="rect">
              <a:avLst/>
            </a:prstGeom>
          </p:spPr>
          <p:txBody>
            <a:bodyPr wrap="square">
              <a:spAutoFit/>
            </a:bodyPr>
            <a:lstStyle/>
            <a:p>
              <a:pPr>
                <a:lnSpc>
                  <a:spcPct val="140000"/>
                </a:lnSpc>
              </a:pPr>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猴痘病毒传播方式</a:t>
              </a:r>
            </a:p>
          </p:txBody>
        </p:sp>
        <p:sp>
          <p:nvSpPr>
            <p:cNvPr id="31" name="virus-molecule_65950"/>
            <p:cNvSpPr/>
            <p:nvPr/>
          </p:nvSpPr>
          <p:spPr>
            <a:xfrm>
              <a:off x="1308485" y="2532201"/>
              <a:ext cx="230409" cy="230049"/>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grpSp>
      <p:sp>
        <p:nvSpPr>
          <p:cNvPr id="19" name="矩形: 圆角 18"/>
          <p:cNvSpPr/>
          <p:nvPr/>
        </p:nvSpPr>
        <p:spPr>
          <a:xfrm>
            <a:off x="1219200" y="2509920"/>
            <a:ext cx="9753600" cy="636210"/>
          </a:xfrm>
          <a:prstGeom prst="roundRect">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rPr>
              <a:t>猴痘病毒的主要传播方式是通过直接接触到受感染的动物的血液、体液、皮肤或黏膜伤口。</a:t>
            </a:r>
          </a:p>
        </p:txBody>
      </p:sp>
      <p:sp>
        <p:nvSpPr>
          <p:cNvPr id="36" name="矩形 35"/>
          <p:cNvSpPr/>
          <p:nvPr/>
        </p:nvSpPr>
        <p:spPr>
          <a:xfrm>
            <a:off x="1478018" y="3492352"/>
            <a:ext cx="3243360" cy="1999393"/>
          </a:xfrm>
          <a:prstGeom prst="rect">
            <a:avLst/>
          </a:prstGeom>
        </p:spPr>
        <p:txBody>
          <a:bodyPr wrap="square">
            <a:spAutoFit/>
          </a:bodyPr>
          <a:lstStyle/>
          <a:p>
            <a:pPr>
              <a:lnSpc>
                <a:spcPct val="140000"/>
              </a:lnSpc>
            </a:pP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人类之间的二次传播主要由于密切接触了感染者的呼吸道分泌物、皮肤损伤，或被患者体液或病变组织污染的物品（如患者皮疹破裂后流出的液体沾染的衣物、床单等）。</a:t>
            </a:r>
          </a:p>
        </p:txBody>
      </p:sp>
      <p:sp>
        <p:nvSpPr>
          <p:cNvPr id="37" name="矩形 36"/>
          <p:cNvSpPr/>
          <p:nvPr/>
        </p:nvSpPr>
        <p:spPr>
          <a:xfrm>
            <a:off x="5230789" y="3492352"/>
            <a:ext cx="2375574" cy="1611595"/>
          </a:xfrm>
          <a:prstGeom prst="rect">
            <a:avLst/>
          </a:prstGeom>
        </p:spPr>
        <p:txBody>
          <a:bodyPr wrap="square">
            <a:spAutoFit/>
          </a:bodyPr>
          <a:lstStyle/>
          <a:p>
            <a:pPr>
              <a:lnSpc>
                <a:spcPct val="140000"/>
              </a:lnSpc>
            </a:pP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猴痘病毒能在呼吸道飞沫中存在，但通常需要长时间面对面接触才能传播。</a:t>
            </a:r>
          </a:p>
        </p:txBody>
      </p:sp>
      <p:pic>
        <p:nvPicPr>
          <p:cNvPr id="26" name="图片 25"/>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flipH="1">
            <a:off x="8176057" y="3575922"/>
            <a:ext cx="2626002" cy="2176292"/>
          </a:xfrm>
          <a:prstGeom prst="rect">
            <a:avLst/>
          </a:prstGeom>
        </p:spPr>
      </p:pic>
      <p:grpSp>
        <p:nvGrpSpPr>
          <p:cNvPr id="40" name="组合 39"/>
          <p:cNvGrpSpPr/>
          <p:nvPr/>
        </p:nvGrpSpPr>
        <p:grpSpPr>
          <a:xfrm flipV="1">
            <a:off x="5358809" y="5528880"/>
            <a:ext cx="2147777" cy="186149"/>
            <a:chOff x="5358809" y="5491745"/>
            <a:chExt cx="2514571" cy="217939"/>
          </a:xfrm>
        </p:grpSpPr>
        <p:sp>
          <p:nvSpPr>
            <p:cNvPr id="39" name="箭头: V 形 38"/>
            <p:cNvSpPr/>
            <p:nvPr/>
          </p:nvSpPr>
          <p:spPr>
            <a:xfrm>
              <a:off x="5358809" y="5491745"/>
              <a:ext cx="217939" cy="217939"/>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43" name="箭头: V 形 42"/>
            <p:cNvSpPr/>
            <p:nvPr/>
          </p:nvSpPr>
          <p:spPr>
            <a:xfrm>
              <a:off x="5645888" y="5491745"/>
              <a:ext cx="217939" cy="217939"/>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44" name="箭头: V 形 43"/>
            <p:cNvSpPr/>
            <p:nvPr/>
          </p:nvSpPr>
          <p:spPr>
            <a:xfrm>
              <a:off x="5932967" y="5491745"/>
              <a:ext cx="217939" cy="217939"/>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45" name="箭头: V 形 44"/>
            <p:cNvSpPr/>
            <p:nvPr/>
          </p:nvSpPr>
          <p:spPr>
            <a:xfrm>
              <a:off x="6220046" y="5491745"/>
              <a:ext cx="217939" cy="217939"/>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46" name="箭头: V 形 45"/>
            <p:cNvSpPr/>
            <p:nvPr/>
          </p:nvSpPr>
          <p:spPr>
            <a:xfrm>
              <a:off x="6507125" y="5491745"/>
              <a:ext cx="217939" cy="217939"/>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47" name="箭头: V 形 46"/>
            <p:cNvSpPr/>
            <p:nvPr/>
          </p:nvSpPr>
          <p:spPr>
            <a:xfrm>
              <a:off x="6794204" y="5491745"/>
              <a:ext cx="217939" cy="217939"/>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48" name="箭头: V 形 47"/>
            <p:cNvSpPr/>
            <p:nvPr/>
          </p:nvSpPr>
          <p:spPr>
            <a:xfrm>
              <a:off x="7081283" y="5491745"/>
              <a:ext cx="217939" cy="217939"/>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49" name="箭头: V 形 48"/>
            <p:cNvSpPr/>
            <p:nvPr/>
          </p:nvSpPr>
          <p:spPr>
            <a:xfrm>
              <a:off x="7368362" y="5491745"/>
              <a:ext cx="217939" cy="217939"/>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50" name="箭头: V 形 49"/>
            <p:cNvSpPr/>
            <p:nvPr/>
          </p:nvSpPr>
          <p:spPr>
            <a:xfrm>
              <a:off x="7655441" y="5491745"/>
              <a:ext cx="217939" cy="217939"/>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spTree>
    <p:custDataLst>
      <p:tags r:id="rId1"/>
    </p:custData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down)">
                                      <p:cBhvr>
                                        <p:cTn id="15" dur="500"/>
                                        <p:tgtEl>
                                          <p:spTgt spid="15"/>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wipe(down)">
                                      <p:cBhvr>
                                        <p:cTn id="18" dur="500"/>
                                        <p:tgtEl>
                                          <p:spTgt spid="19"/>
                                        </p:tgtEl>
                                      </p:cBhvr>
                                    </p:animEffect>
                                  </p:childTnLst>
                                </p:cTn>
                              </p:par>
                            </p:childTnLst>
                          </p:cTn>
                        </p:par>
                        <p:par>
                          <p:cTn id="19" fill="hold" nodeType="afterGroup">
                            <p:stCondLst>
                              <p:cond delay="500"/>
                            </p:stCondLst>
                            <p:childTnLst>
                              <p:par>
                                <p:cTn id="20" presetID="22" presetClass="entr" presetSubtype="4" fill="hold" grpId="0" nodeType="after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wipe(down)">
                                      <p:cBhvr>
                                        <p:cTn id="22" dur="500"/>
                                        <p:tgtEl>
                                          <p:spTgt spid="36"/>
                                        </p:tgtEl>
                                      </p:cBhvr>
                                    </p:animEffect>
                                  </p:childTnLst>
                                </p:cTn>
                              </p:par>
                            </p:childTnLst>
                          </p:cTn>
                        </p:par>
                        <p:par>
                          <p:cTn id="23" fill="hold" nodeType="afterGroup">
                            <p:stCondLst>
                              <p:cond delay="1000"/>
                            </p:stCondLst>
                            <p:childTnLst>
                              <p:par>
                                <p:cTn id="24" presetID="22" presetClass="entr" presetSubtype="4" fill="hold" grpId="0" nodeType="after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wipe(down)">
                                      <p:cBhvr>
                                        <p:cTn id="26" dur="500"/>
                                        <p:tgtEl>
                                          <p:spTgt spid="37"/>
                                        </p:tgtEl>
                                      </p:cBhvr>
                                    </p:animEffect>
                                  </p:childTnLst>
                                </p:cTn>
                              </p:par>
                            </p:childTnLst>
                          </p:cTn>
                        </p:par>
                        <p:par>
                          <p:cTn id="27" fill="hold" nodeType="afterGroup">
                            <p:stCondLst>
                              <p:cond delay="1500"/>
                            </p:stCondLst>
                            <p:childTnLst>
                              <p:par>
                                <p:cTn id="28" presetID="22" presetClass="entr" presetSubtype="4" fill="hold" nodeType="after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wipe(down)">
                                      <p:cBhvr>
                                        <p:cTn id="30" dur="500"/>
                                        <p:tgtEl>
                                          <p:spTgt spid="26"/>
                                        </p:tgtEl>
                                      </p:cBhvr>
                                    </p:animEffect>
                                  </p:childTnLst>
                                </p:cTn>
                              </p:par>
                            </p:childTnLst>
                          </p:cTn>
                        </p:par>
                        <p:par>
                          <p:cTn id="31" fill="hold" nodeType="afterGroup">
                            <p:stCondLst>
                              <p:cond delay="2000"/>
                            </p:stCondLst>
                            <p:childTnLst>
                              <p:par>
                                <p:cTn id="32" presetID="22" presetClass="entr" presetSubtype="4" fill="hold" nodeType="afterEffect">
                                  <p:stCondLst>
                                    <p:cond delay="0"/>
                                  </p:stCondLst>
                                  <p:childTnLst>
                                    <p:set>
                                      <p:cBhvr>
                                        <p:cTn id="33" dur="1" fill="hold">
                                          <p:stCondLst>
                                            <p:cond delay="0"/>
                                          </p:stCondLst>
                                        </p:cTn>
                                        <p:tgtEl>
                                          <p:spTgt spid="40"/>
                                        </p:tgtEl>
                                        <p:attrNameLst>
                                          <p:attrName>style.visibility</p:attrName>
                                        </p:attrNameLst>
                                      </p:cBhvr>
                                      <p:to>
                                        <p:strVal val="visible"/>
                                      </p:to>
                                    </p:set>
                                    <p:animEffect transition="in" filter="wipe(down)">
                                      <p:cBhvr>
                                        <p:cTn id="34"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36" grpId="0"/>
      <p:bldP spid="3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529" y="-297"/>
            <a:ext cx="12193057" cy="6858594"/>
          </a:xfrm>
          <a:prstGeom prst="rect">
            <a:avLst/>
          </a:prstGeom>
        </p:spPr>
      </p:pic>
      <p:pic>
        <p:nvPicPr>
          <p:cNvPr id="24" name="图片 2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3848099" y="1750520"/>
            <a:ext cx="7416800" cy="4076658"/>
          </a:xfrm>
          <a:prstGeom prst="rect">
            <a:avLst/>
          </a:prstGeom>
        </p:spPr>
      </p:pic>
      <p:pic>
        <p:nvPicPr>
          <p:cNvPr id="26" name="图片 2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573392" y="1318720"/>
            <a:ext cx="5966214" cy="811890"/>
          </a:xfrm>
          <a:prstGeom prst="rect">
            <a:avLst/>
          </a:prstGeom>
        </p:spPr>
      </p:pic>
      <p:pic>
        <p:nvPicPr>
          <p:cNvPr id="28" name="图片 2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5537199" y="482600"/>
            <a:ext cx="1117600" cy="1117600"/>
          </a:xfrm>
          <a:prstGeom prst="rect">
            <a:avLst/>
          </a:prstGeom>
        </p:spPr>
      </p:pic>
      <p:sp>
        <p:nvSpPr>
          <p:cNvPr id="32" name="椭圆 31"/>
          <p:cNvSpPr/>
          <p:nvPr/>
        </p:nvSpPr>
        <p:spPr>
          <a:xfrm flipH="1">
            <a:off x="304799" y="330200"/>
            <a:ext cx="152400" cy="152400"/>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33" name="virus-molecule_65950"/>
          <p:cNvSpPr/>
          <p:nvPr/>
        </p:nvSpPr>
        <p:spPr>
          <a:xfrm flipH="1">
            <a:off x="520461" y="2502333"/>
            <a:ext cx="457481" cy="456767"/>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virus-molecule_65950"/>
          <p:cNvSpPr/>
          <p:nvPr/>
        </p:nvSpPr>
        <p:spPr>
          <a:xfrm flipH="1">
            <a:off x="3124199" y="1880033"/>
            <a:ext cx="304843" cy="304367"/>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virus-molecule_65950"/>
          <p:cNvSpPr/>
          <p:nvPr/>
        </p:nvSpPr>
        <p:spPr>
          <a:xfrm flipH="1">
            <a:off x="3606402" y="901700"/>
            <a:ext cx="508794" cy="50800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任意多边形: 形状 40"/>
          <p:cNvSpPr/>
          <p:nvPr/>
        </p:nvSpPr>
        <p:spPr>
          <a:xfrm flipH="1">
            <a:off x="11353799" y="6261100"/>
            <a:ext cx="838200" cy="596900"/>
          </a:xfrm>
          <a:custGeom>
            <a:avLst/>
            <a:gdLst>
              <a:gd name="connsiteX0" fmla="*/ 279400 w 838200"/>
              <a:gd name="connsiteY0" fmla="*/ 0 h 596900"/>
              <a:gd name="connsiteX1" fmla="*/ 838200 w 838200"/>
              <a:gd name="connsiteY1" fmla="*/ 558800 h 596900"/>
              <a:gd name="connsiteX2" fmla="*/ 834359 w 838200"/>
              <a:gd name="connsiteY2" fmla="*/ 596900 h 596900"/>
              <a:gd name="connsiteX3" fmla="*/ 0 w 838200"/>
              <a:gd name="connsiteY3" fmla="*/ 596900 h 596900"/>
              <a:gd name="connsiteX4" fmla="*/ 0 w 838200"/>
              <a:gd name="connsiteY4" fmla="*/ 77506 h 596900"/>
              <a:gd name="connsiteX5" fmla="*/ 61890 w 838200"/>
              <a:gd name="connsiteY5" fmla="*/ 43913 h 596900"/>
              <a:gd name="connsiteX6" fmla="*/ 279400 w 838200"/>
              <a:gd name="connsiteY6" fmla="*/ 0 h 596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8200" h="596900">
                <a:moveTo>
                  <a:pt x="279400" y="0"/>
                </a:moveTo>
                <a:cubicBezTo>
                  <a:pt x="588017" y="0"/>
                  <a:pt x="838200" y="250183"/>
                  <a:pt x="838200" y="558800"/>
                </a:cubicBezTo>
                <a:lnTo>
                  <a:pt x="834359" y="596900"/>
                </a:lnTo>
                <a:lnTo>
                  <a:pt x="0" y="596900"/>
                </a:lnTo>
                <a:lnTo>
                  <a:pt x="0" y="77506"/>
                </a:lnTo>
                <a:lnTo>
                  <a:pt x="61890" y="43913"/>
                </a:lnTo>
                <a:cubicBezTo>
                  <a:pt x="128744" y="15637"/>
                  <a:pt x="202246" y="0"/>
                  <a:pt x="279400" y="0"/>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2" name="图片 1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734091" y="2324100"/>
            <a:ext cx="2814770" cy="4524672"/>
          </a:xfrm>
          <a:prstGeom prst="rect">
            <a:avLst/>
          </a:prstGeom>
        </p:spPr>
      </p:pic>
      <p:sp>
        <p:nvSpPr>
          <p:cNvPr id="18" name="文本框 17"/>
          <p:cNvSpPr txBox="1"/>
          <p:nvPr/>
        </p:nvSpPr>
        <p:spPr>
          <a:xfrm flipH="1">
            <a:off x="4089399" y="3506734"/>
            <a:ext cx="6934200" cy="923330"/>
          </a:xfrm>
          <a:prstGeom prst="rect">
            <a:avLst/>
          </a:prstGeom>
          <a:noFill/>
        </p:spPr>
        <p:txBody>
          <a:bodyPr wrap="square">
            <a:spAutoFit/>
          </a:bodyPr>
          <a:lstStyle/>
          <a:p>
            <a:pPr algn="ctr"/>
            <a:r>
              <a:rPr lang="zh-CN" altLang="en-US" sz="5400" dirty="0">
                <a:solidFill>
                  <a:schemeClr val="tx1">
                    <a:lumMod val="85000"/>
                    <a:lumOff val="15000"/>
                  </a:schemeClr>
                </a:solidFill>
                <a:latin typeface="阿里巴巴普惠体 H" panose="00020600040101010101" pitchFamily="18" charset="-122"/>
                <a:ea typeface="阿里巴巴普惠体 H" panose="00020600040101010101" pitchFamily="18" charset="-122"/>
                <a:cs typeface="阿里巴巴普惠体 H" panose="00020600040101010101" pitchFamily="18" charset="-122"/>
                <a:sym typeface="+mn-lt"/>
              </a:rPr>
              <a:t>感染猴痘有哪些症状</a:t>
            </a:r>
          </a:p>
        </p:txBody>
      </p:sp>
      <p:sp>
        <p:nvSpPr>
          <p:cNvPr id="19" name="文本框 18"/>
          <p:cNvSpPr txBox="1"/>
          <p:nvPr/>
        </p:nvSpPr>
        <p:spPr>
          <a:xfrm flipH="1">
            <a:off x="5613399" y="2253239"/>
            <a:ext cx="3886200" cy="461665"/>
          </a:xfrm>
          <a:prstGeom prst="rect">
            <a:avLst/>
          </a:prstGeom>
          <a:noFill/>
        </p:spPr>
        <p:txBody>
          <a:bodyPr wrap="square" rtlCol="0">
            <a:spAutoFit/>
          </a:bodyPr>
          <a:lstStyle/>
          <a:p>
            <a:pPr algn="dist"/>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传</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染</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病</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防</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治</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知</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识</a:t>
            </a:r>
          </a:p>
        </p:txBody>
      </p:sp>
      <p:sp>
        <p:nvSpPr>
          <p:cNvPr id="21" name="文本框 20"/>
          <p:cNvSpPr txBox="1"/>
          <p:nvPr/>
        </p:nvSpPr>
        <p:spPr>
          <a:xfrm flipH="1">
            <a:off x="4948383" y="2817469"/>
            <a:ext cx="5216233" cy="707886"/>
          </a:xfrm>
          <a:prstGeom prst="rect">
            <a:avLst/>
          </a:prstGeom>
          <a:noFill/>
        </p:spPr>
        <p:txBody>
          <a:bodyPr wrap="square" rtlCol="0">
            <a:spAutoFit/>
          </a:bodyPr>
          <a:lstStyle/>
          <a:p>
            <a:pPr algn="ctr"/>
            <a:r>
              <a:rPr lang="en-US" altLang="zh-CN" sz="40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PART-03</a:t>
            </a:r>
            <a:endParaRPr lang="zh-CN" altLang="en-US" sz="40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sp>
        <p:nvSpPr>
          <p:cNvPr id="27" name="PA-文本框 88"/>
          <p:cNvSpPr txBox="1"/>
          <p:nvPr>
            <p:custDataLst>
              <p:tags r:id="rId2"/>
            </p:custDataLst>
          </p:nvPr>
        </p:nvSpPr>
        <p:spPr>
          <a:xfrm>
            <a:off x="5183422" y="4521612"/>
            <a:ext cx="4746154" cy="802848"/>
          </a:xfrm>
          <a:prstGeom prst="rect">
            <a:avLst/>
          </a:prstGeom>
          <a:noFill/>
        </p:spPr>
        <p:txBody>
          <a:bodyPr wrap="square" lIns="0" tIns="0" rIns="0" bIns="0" rtlCol="0">
            <a:spAutoFit/>
          </a:bodyPr>
          <a:lstStyle/>
          <a:p>
            <a:pPr algn="ctr" hangingPunct="0">
              <a:lnSpc>
                <a:spcPct val="150000"/>
              </a:lnSpc>
            </a:pPr>
            <a:r>
              <a:rPr lang="en-US" altLang="zh-CN" sz="1200">
                <a:solidFill>
                  <a:schemeClr val="tx1">
                    <a:lumMod val="85000"/>
                    <a:lumOff val="15000"/>
                  </a:schemeClr>
                </a:solidFill>
                <a:cs typeface="+mn-ea"/>
                <a:sym typeface="+mn-lt"/>
              </a:rPr>
              <a:t>You can also format the appropriate text and adjust the line spacing of the text. You can also format the appropriate text and adjust the line spacing of the text. </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5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par>
                          <p:cTn id="13" fill="hold" nodeType="afterGroup">
                            <p:stCondLst>
                              <p:cond delay="500"/>
                            </p:stCondLst>
                            <p:childTnLst>
                              <p:par>
                                <p:cTn id="14" presetID="22" presetClass="entr" presetSubtype="4" fill="hold" nodeType="after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wipe(down)">
                                      <p:cBhvr>
                                        <p:cTn id="16" dur="500"/>
                                        <p:tgtEl>
                                          <p:spTgt spid="26"/>
                                        </p:tgtEl>
                                      </p:cBhvr>
                                    </p:animEffect>
                                  </p:childTnLst>
                                </p:cTn>
                              </p:par>
                            </p:childTnLst>
                          </p:cTn>
                        </p:par>
                        <p:par>
                          <p:cTn id="17" fill="hold" nodeType="afterGroup">
                            <p:stCondLst>
                              <p:cond delay="1000"/>
                            </p:stCondLst>
                            <p:childTnLst>
                              <p:par>
                                <p:cTn id="18" presetID="22" presetClass="entr" presetSubtype="4" fill="hold"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down)">
                                      <p:cBhvr>
                                        <p:cTn id="20" dur="500"/>
                                        <p:tgtEl>
                                          <p:spTgt spid="24"/>
                                        </p:tgtEl>
                                      </p:cBhvr>
                                    </p:animEffect>
                                  </p:childTnLst>
                                </p:cTn>
                              </p:par>
                            </p:childTnLst>
                          </p:cTn>
                        </p:par>
                        <p:par>
                          <p:cTn id="21" fill="hold" nodeType="afterGroup">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1000"/>
                                        <p:tgtEl>
                                          <p:spTgt spid="19"/>
                                        </p:tgtEl>
                                      </p:cBhvr>
                                    </p:animEffect>
                                    <p:anim calcmode="lin" valueType="num">
                                      <p:cBhvr>
                                        <p:cTn id="25" dur="1000" fill="hold"/>
                                        <p:tgtEl>
                                          <p:spTgt spid="19"/>
                                        </p:tgtEl>
                                        <p:attrNameLst>
                                          <p:attrName>ppt_x</p:attrName>
                                        </p:attrNameLst>
                                      </p:cBhvr>
                                      <p:tavLst>
                                        <p:tav tm="0">
                                          <p:val>
                                            <p:strVal val="#ppt_x"/>
                                          </p:val>
                                        </p:tav>
                                        <p:tav tm="100000">
                                          <p:val>
                                            <p:strVal val="#ppt_x"/>
                                          </p:val>
                                        </p:tav>
                                      </p:tavLst>
                                    </p:anim>
                                    <p:anim calcmode="lin" valueType="num">
                                      <p:cBhvr>
                                        <p:cTn id="26" dur="1000" fill="hold"/>
                                        <p:tgtEl>
                                          <p:spTgt spid="19"/>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1000"/>
                                        <p:tgtEl>
                                          <p:spTgt spid="21"/>
                                        </p:tgtEl>
                                      </p:cBhvr>
                                    </p:animEffect>
                                    <p:anim calcmode="lin" valueType="num">
                                      <p:cBhvr>
                                        <p:cTn id="31" dur="1000" fill="hold"/>
                                        <p:tgtEl>
                                          <p:spTgt spid="21"/>
                                        </p:tgtEl>
                                        <p:attrNameLst>
                                          <p:attrName>ppt_x</p:attrName>
                                        </p:attrNameLst>
                                      </p:cBhvr>
                                      <p:tavLst>
                                        <p:tav tm="0">
                                          <p:val>
                                            <p:strVal val="#ppt_x"/>
                                          </p:val>
                                        </p:tav>
                                        <p:tav tm="100000">
                                          <p:val>
                                            <p:strVal val="#ppt_x"/>
                                          </p:val>
                                        </p:tav>
                                      </p:tavLst>
                                    </p:anim>
                                    <p:anim calcmode="lin" valueType="num">
                                      <p:cBhvr>
                                        <p:cTn id="32" dur="1000" fill="hold"/>
                                        <p:tgtEl>
                                          <p:spTgt spid="21"/>
                                        </p:tgtEl>
                                        <p:attrNameLst>
                                          <p:attrName>ppt_y</p:attrName>
                                        </p:attrNameLst>
                                      </p:cBhvr>
                                      <p:tavLst>
                                        <p:tav tm="0">
                                          <p:val>
                                            <p:strVal val="#ppt_y+.1"/>
                                          </p:val>
                                        </p:tav>
                                        <p:tav tm="100000">
                                          <p:val>
                                            <p:strVal val="#ppt_y"/>
                                          </p:val>
                                        </p:tav>
                                      </p:tavLst>
                                    </p:anim>
                                  </p:childTnLst>
                                </p:cTn>
                              </p:par>
                            </p:childTnLst>
                          </p:cTn>
                        </p:par>
                        <p:par>
                          <p:cTn id="33" fill="hold" nodeType="afterGroup">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nodeType="afterGroup">
                            <p:stCondLst>
                              <p:cond delay="4500"/>
                            </p:stCondLst>
                            <p:childTnLst>
                              <p:par>
                                <p:cTn id="40" presetID="42" presetClass="entr" presetSubtype="0"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anim calcmode="lin" valueType="num">
                                      <p:cBhvr>
                                        <p:cTn id="43" dur="1000" fill="hold"/>
                                        <p:tgtEl>
                                          <p:spTgt spid="27"/>
                                        </p:tgtEl>
                                        <p:attrNameLst>
                                          <p:attrName>ppt_x</p:attrName>
                                        </p:attrNameLst>
                                      </p:cBhvr>
                                      <p:tavLst>
                                        <p:tav tm="0">
                                          <p:val>
                                            <p:strVal val="#ppt_x"/>
                                          </p:val>
                                        </p:tav>
                                        <p:tav tm="100000">
                                          <p:val>
                                            <p:strVal val="#ppt_x"/>
                                          </p:val>
                                        </p:tav>
                                      </p:tavLst>
                                    </p:anim>
                                    <p:anim calcmode="lin" valueType="num">
                                      <p:cBhvr>
                                        <p:cTn id="4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1" grpId="0"/>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grpSp>
        <p:nvGrpSpPr>
          <p:cNvPr id="13" name="组合 12"/>
          <p:cNvGrpSpPr/>
          <p:nvPr/>
        </p:nvGrpSpPr>
        <p:grpSpPr>
          <a:xfrm>
            <a:off x="674877" y="764689"/>
            <a:ext cx="913467" cy="789423"/>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
          <p:nvSpPr>
            <p:cNvPr id="42" name="文本框 41"/>
            <p:cNvSpPr txBox="1"/>
            <p:nvPr/>
          </p:nvSpPr>
          <p:spPr>
            <a:xfrm>
              <a:off x="1729274" y="2659404"/>
              <a:ext cx="856764" cy="604526"/>
            </a:xfrm>
            <a:prstGeom prst="rect">
              <a:avLst/>
            </a:prstGeom>
            <a:noFill/>
          </p:spPr>
          <p:txBody>
            <a:bodyPr wrap="square" rtlCol="0">
              <a:spAutoFit/>
            </a:bodyP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02</a:t>
              </a:r>
              <a:endPar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7" name="组合 16"/>
          <p:cNvGrpSpPr/>
          <p:nvPr/>
        </p:nvGrpSpPr>
        <p:grpSpPr>
          <a:xfrm>
            <a:off x="1600643" y="729966"/>
            <a:ext cx="3924300" cy="858868"/>
            <a:chOff x="1624359" y="797578"/>
            <a:chExt cx="3924300" cy="858868"/>
          </a:xfrm>
        </p:grpSpPr>
        <p:sp>
          <p:nvSpPr>
            <p:cNvPr id="81" name="文本框 80"/>
            <p:cNvSpPr txBox="1"/>
            <p:nvPr/>
          </p:nvSpPr>
          <p:spPr>
            <a:xfrm>
              <a:off x="1624359" y="1133226"/>
              <a:ext cx="3886200" cy="523220"/>
            </a:xfrm>
            <a:prstGeom prst="rect">
              <a:avLst/>
            </a:prstGeom>
            <a:noFill/>
          </p:spPr>
          <p:txBody>
            <a:bodyPr wrap="square" rtlCol="0">
              <a:spAutoFit/>
            </a:bodyPr>
            <a:lstStyle/>
            <a:p>
              <a:pPr algn="just"/>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感染猴痘有哪些症状</a:t>
              </a:r>
            </a:p>
          </p:txBody>
        </p:sp>
        <p:sp>
          <p:nvSpPr>
            <p:cNvPr id="82" name="文本框 81"/>
            <p:cNvSpPr txBox="1"/>
            <p:nvPr/>
          </p:nvSpPr>
          <p:spPr>
            <a:xfrm>
              <a:off x="1662459" y="797578"/>
              <a:ext cx="3886200" cy="400110"/>
            </a:xfrm>
            <a:prstGeom prst="rect">
              <a:avLst/>
            </a:prstGeom>
            <a:noFill/>
          </p:spPr>
          <p:txBody>
            <a:bodyPr wrap="square" rtlCol="0">
              <a:spAutoFit/>
            </a:bodyPr>
            <a:lstStyle/>
            <a:p>
              <a:pPr algn="just"/>
              <a:r>
                <a:rPr lang="en-US" altLang="zh-CN"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PART.</a:t>
              </a:r>
              <a:endParaRPr lang="zh-CN" altLang="en-US"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p:txBody>
        </p:sp>
      </p:grpSp>
      <p:grpSp>
        <p:nvGrpSpPr>
          <p:cNvPr id="15" name="组合 14"/>
          <p:cNvGrpSpPr/>
          <p:nvPr/>
        </p:nvGrpSpPr>
        <p:grpSpPr>
          <a:xfrm>
            <a:off x="1192371" y="1930801"/>
            <a:ext cx="6973904" cy="645882"/>
            <a:chOff x="1308485" y="2262576"/>
            <a:chExt cx="6973904" cy="645882"/>
          </a:xfrm>
        </p:grpSpPr>
        <p:sp>
          <p:nvSpPr>
            <p:cNvPr id="35" name="矩形 34"/>
            <p:cNvSpPr/>
            <p:nvPr/>
          </p:nvSpPr>
          <p:spPr>
            <a:xfrm>
              <a:off x="1539914" y="2262576"/>
              <a:ext cx="6742475" cy="645882"/>
            </a:xfrm>
            <a:prstGeom prst="rect">
              <a:avLst/>
            </a:prstGeom>
          </p:spPr>
          <p:txBody>
            <a:bodyPr wrap="square">
              <a:spAutoFit/>
            </a:bodyPr>
            <a:lstStyle/>
            <a:p>
              <a:pPr>
                <a:lnSpc>
                  <a:spcPct val="140000"/>
                </a:lnSpc>
              </a:pPr>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猴痘的潜伏期可达到</a:t>
              </a:r>
            </a:p>
          </p:txBody>
        </p:sp>
        <p:sp>
          <p:nvSpPr>
            <p:cNvPr id="31" name="virus-molecule_65950"/>
            <p:cNvSpPr/>
            <p:nvPr/>
          </p:nvSpPr>
          <p:spPr>
            <a:xfrm>
              <a:off x="1308485" y="2532201"/>
              <a:ext cx="230409" cy="230049"/>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grpSp>
      <p:sp>
        <p:nvSpPr>
          <p:cNvPr id="34" name="矩形 33"/>
          <p:cNvSpPr/>
          <p:nvPr/>
        </p:nvSpPr>
        <p:spPr>
          <a:xfrm>
            <a:off x="1270001" y="2724699"/>
            <a:ext cx="9194800" cy="3154710"/>
          </a:xfrm>
          <a:prstGeom prst="rect">
            <a:avLst/>
          </a:prstGeom>
        </p:spPr>
        <p:txBody>
          <a:bodyPr wrap="square">
            <a:spAutoFit/>
          </a:bodyPr>
          <a:lstStyle/>
          <a:p>
            <a:r>
              <a:rPr lang="en-US" altLang="zh-CN" sz="199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5</a:t>
            </a:r>
            <a:r>
              <a:rPr lang="en-US" altLang="zh-CN" sz="115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en-US" altLang="zh-CN" sz="199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21</a:t>
            </a:r>
          </a:p>
        </p:txBody>
      </p:sp>
      <p:sp>
        <p:nvSpPr>
          <p:cNvPr id="14" name="矩形: 圆角 13"/>
          <p:cNvSpPr/>
          <p:nvPr/>
        </p:nvSpPr>
        <p:spPr>
          <a:xfrm>
            <a:off x="7772400" y="3186941"/>
            <a:ext cx="2605314" cy="2046514"/>
          </a:xfrm>
          <a:prstGeom prst="roundRect">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5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天</a:t>
            </a:r>
          </a:p>
        </p:txBody>
      </p:sp>
      <p:cxnSp>
        <p:nvCxnSpPr>
          <p:cNvPr id="20" name="直接连接符 19"/>
          <p:cNvCxnSpPr/>
          <p:nvPr/>
        </p:nvCxnSpPr>
        <p:spPr>
          <a:xfrm>
            <a:off x="4944140" y="2307265"/>
            <a:ext cx="5443869" cy="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down)">
                                      <p:cBhvr>
                                        <p:cTn id="15" dur="500"/>
                                        <p:tgtEl>
                                          <p:spTgt spid="15"/>
                                        </p:tgtEl>
                                      </p:cBhvr>
                                    </p:animEffect>
                                  </p:childTnLst>
                                </p:cTn>
                              </p:par>
                              <p:par>
                                <p:cTn id="16" presetID="22" presetClass="entr" presetSubtype="4" fill="hold"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wipe(down)">
                                      <p:cBhvr>
                                        <p:cTn id="18" dur="500"/>
                                        <p:tgtEl>
                                          <p:spTgt spid="20"/>
                                        </p:tgtEl>
                                      </p:cBhvr>
                                    </p:animEffect>
                                  </p:childTnLst>
                                </p:cTn>
                              </p:par>
                            </p:childTnLst>
                          </p:cTn>
                        </p:par>
                      </p:childTnLst>
                    </p:cTn>
                  </p:par>
                  <p:par>
                    <p:cTn id="19" fill="hold" nodeType="clickPar">
                      <p:stCondLst>
                        <p:cond delay="indefinite"/>
                      </p:stCondLst>
                      <p:childTnLst>
                        <p:par>
                          <p:cTn id="20" fill="hold" nodeType="afterGroup">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barn(inVertical)">
                                      <p:cBhvr>
                                        <p:cTn id="23" dur="500"/>
                                        <p:tgtEl>
                                          <p:spTgt spid="34"/>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barn(inVertical)">
                                      <p:cBhvr>
                                        <p:cTn id="2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grpSp>
        <p:nvGrpSpPr>
          <p:cNvPr id="13" name="组合 12"/>
          <p:cNvGrpSpPr/>
          <p:nvPr/>
        </p:nvGrpSpPr>
        <p:grpSpPr>
          <a:xfrm>
            <a:off x="674877" y="764689"/>
            <a:ext cx="913467" cy="789423"/>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
          <p:nvSpPr>
            <p:cNvPr id="42" name="文本框 41"/>
            <p:cNvSpPr txBox="1"/>
            <p:nvPr/>
          </p:nvSpPr>
          <p:spPr>
            <a:xfrm>
              <a:off x="1729274" y="2659404"/>
              <a:ext cx="856764" cy="604526"/>
            </a:xfrm>
            <a:prstGeom prst="rect">
              <a:avLst/>
            </a:prstGeom>
            <a:noFill/>
          </p:spPr>
          <p:txBody>
            <a:bodyPr wrap="square" rtlCol="0">
              <a:spAutoFit/>
            </a:bodyP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02</a:t>
              </a:r>
              <a:endPar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7" name="组合 16"/>
          <p:cNvGrpSpPr/>
          <p:nvPr/>
        </p:nvGrpSpPr>
        <p:grpSpPr>
          <a:xfrm>
            <a:off x="1600643" y="729966"/>
            <a:ext cx="3924300" cy="858868"/>
            <a:chOff x="1624359" y="797578"/>
            <a:chExt cx="3924300" cy="858868"/>
          </a:xfrm>
        </p:grpSpPr>
        <p:sp>
          <p:nvSpPr>
            <p:cNvPr id="81" name="文本框 80"/>
            <p:cNvSpPr txBox="1"/>
            <p:nvPr/>
          </p:nvSpPr>
          <p:spPr>
            <a:xfrm>
              <a:off x="1624359" y="1133226"/>
              <a:ext cx="3886200" cy="523220"/>
            </a:xfrm>
            <a:prstGeom prst="rect">
              <a:avLst/>
            </a:prstGeom>
            <a:noFill/>
          </p:spPr>
          <p:txBody>
            <a:bodyPr wrap="square" rtlCol="0">
              <a:spAutoFit/>
            </a:bodyPr>
            <a:lstStyle/>
            <a:p>
              <a:pPr algn="just"/>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感染猴痘有哪些症状</a:t>
              </a:r>
            </a:p>
          </p:txBody>
        </p:sp>
        <p:sp>
          <p:nvSpPr>
            <p:cNvPr id="82" name="文本框 81"/>
            <p:cNvSpPr txBox="1"/>
            <p:nvPr/>
          </p:nvSpPr>
          <p:spPr>
            <a:xfrm>
              <a:off x="1662459" y="797578"/>
              <a:ext cx="3886200" cy="400110"/>
            </a:xfrm>
            <a:prstGeom prst="rect">
              <a:avLst/>
            </a:prstGeom>
            <a:noFill/>
          </p:spPr>
          <p:txBody>
            <a:bodyPr wrap="square" rtlCol="0">
              <a:spAutoFit/>
            </a:bodyPr>
            <a:lstStyle/>
            <a:p>
              <a:pPr algn="just"/>
              <a:r>
                <a:rPr lang="en-US" altLang="zh-CN"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PART.</a:t>
              </a:r>
              <a:endParaRPr lang="zh-CN" altLang="en-US"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p:txBody>
        </p:sp>
      </p:grpSp>
      <p:grpSp>
        <p:nvGrpSpPr>
          <p:cNvPr id="15" name="组合 14"/>
          <p:cNvGrpSpPr/>
          <p:nvPr/>
        </p:nvGrpSpPr>
        <p:grpSpPr>
          <a:xfrm>
            <a:off x="1192371" y="1715513"/>
            <a:ext cx="6973904" cy="645882"/>
            <a:chOff x="1308485" y="2262576"/>
            <a:chExt cx="6973904" cy="645882"/>
          </a:xfrm>
        </p:grpSpPr>
        <p:sp>
          <p:nvSpPr>
            <p:cNvPr id="35" name="矩形 34"/>
            <p:cNvSpPr/>
            <p:nvPr/>
          </p:nvSpPr>
          <p:spPr>
            <a:xfrm>
              <a:off x="1539914" y="2262576"/>
              <a:ext cx="6742475" cy="645882"/>
            </a:xfrm>
            <a:prstGeom prst="rect">
              <a:avLst/>
            </a:prstGeom>
          </p:spPr>
          <p:txBody>
            <a:bodyPr wrap="square">
              <a:spAutoFit/>
            </a:bodyPr>
            <a:lstStyle/>
            <a:p>
              <a:pPr>
                <a:lnSpc>
                  <a:spcPct val="140000"/>
                </a:lnSpc>
              </a:pPr>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侵袭期</a:t>
              </a:r>
            </a:p>
          </p:txBody>
        </p:sp>
        <p:sp>
          <p:nvSpPr>
            <p:cNvPr id="31" name="virus-molecule_65950"/>
            <p:cNvSpPr/>
            <p:nvPr/>
          </p:nvSpPr>
          <p:spPr>
            <a:xfrm>
              <a:off x="1308485" y="2532201"/>
              <a:ext cx="230409" cy="230049"/>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grpSp>
      <p:sp>
        <p:nvSpPr>
          <p:cNvPr id="34" name="矩形 33"/>
          <p:cNvSpPr/>
          <p:nvPr/>
        </p:nvSpPr>
        <p:spPr>
          <a:xfrm>
            <a:off x="1216838" y="2812834"/>
            <a:ext cx="9194800" cy="3154710"/>
          </a:xfrm>
          <a:prstGeom prst="rect">
            <a:avLst/>
          </a:prstGeom>
        </p:spPr>
        <p:txBody>
          <a:bodyPr wrap="square">
            <a:spAutoFit/>
          </a:bodyPr>
          <a:lstStyle/>
          <a:p>
            <a:r>
              <a:rPr lang="en-US" altLang="zh-CN" sz="199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0~5</a:t>
            </a:r>
          </a:p>
        </p:txBody>
      </p:sp>
      <p:sp>
        <p:nvSpPr>
          <p:cNvPr id="14" name="矩形: 圆角 13"/>
          <p:cNvSpPr/>
          <p:nvPr/>
        </p:nvSpPr>
        <p:spPr>
          <a:xfrm>
            <a:off x="6064786" y="3366932"/>
            <a:ext cx="2605314" cy="2046514"/>
          </a:xfrm>
          <a:prstGeom prst="roundRect">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15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天</a:t>
            </a:r>
          </a:p>
        </p:txBody>
      </p:sp>
      <p:sp>
        <p:nvSpPr>
          <p:cNvPr id="36" name="矩形 35"/>
          <p:cNvSpPr/>
          <p:nvPr/>
        </p:nvSpPr>
        <p:spPr>
          <a:xfrm>
            <a:off x="1392958" y="2487237"/>
            <a:ext cx="9789162" cy="448200"/>
          </a:xfrm>
          <a:prstGeom prst="rect">
            <a:avLst/>
          </a:prstGeom>
        </p:spPr>
        <p:txBody>
          <a:bodyPr wrap="square">
            <a:spAutoFit/>
          </a:bodyPr>
          <a:lstStyle/>
          <a:p>
            <a:pPr>
              <a:lnSpc>
                <a:spcPct val="140000"/>
              </a:lnSpc>
            </a:pPr>
            <a:r>
              <a:rPr lang="zh-CN" altLang="en-US">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持续</a:t>
            </a:r>
            <a:r>
              <a:rPr lang="en-US" altLang="zh-CN">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0-5</a:t>
            </a:r>
            <a:r>
              <a:rPr lang="zh-CN" altLang="en-US">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天，特征为发热、剧烈头痛、淋巴结痛、淋巴结肿胀、背痛、肌痛和极度虚弱等。</a:t>
            </a:r>
          </a:p>
        </p:txBody>
      </p:sp>
      <p:pic>
        <p:nvPicPr>
          <p:cNvPr id="21" name="图片 2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063137" y="3752748"/>
            <a:ext cx="1526892" cy="1291240"/>
          </a:xfrm>
          <a:prstGeom prst="rect">
            <a:avLst/>
          </a:prstGeom>
        </p:spPr>
      </p:pic>
    </p:spTree>
    <p:custDataLst>
      <p:tags r:id="rId1"/>
    </p:custData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6" presetClass="entr" presetSubtype="21"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arn(inVertical)">
                                      <p:cBhvr>
                                        <p:cTn id="15" dur="500"/>
                                        <p:tgtEl>
                                          <p:spTgt spid="1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6"/>
                                        </p:tgtEl>
                                        <p:attrNameLst>
                                          <p:attrName>style.visibility</p:attrName>
                                        </p:attrNameLst>
                                      </p:cBhvr>
                                      <p:to>
                                        <p:strVal val="visible"/>
                                      </p:to>
                                    </p:set>
                                    <p:animEffect transition="in" filter="barn(inVertical)">
                                      <p:cBhvr>
                                        <p:cTn id="18" dur="500"/>
                                        <p:tgtEl>
                                          <p:spTgt spid="36"/>
                                        </p:tgtEl>
                                      </p:cBhvr>
                                    </p:animEffect>
                                  </p:childTnLst>
                                </p:cTn>
                              </p:par>
                            </p:childTnLst>
                          </p:cTn>
                        </p:par>
                      </p:childTnLst>
                    </p:cTn>
                  </p:par>
                  <p:par>
                    <p:cTn id="19" fill="hold" nodeType="clickPar">
                      <p:stCondLst>
                        <p:cond delay="indefinite"/>
                      </p:stCondLst>
                      <p:childTnLst>
                        <p:par>
                          <p:cTn id="20" fill="hold" nodeType="afterGroup">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down)">
                                      <p:cBhvr>
                                        <p:cTn id="23" dur="500"/>
                                        <p:tgtEl>
                                          <p:spTgt spid="14"/>
                                        </p:tgtEl>
                                      </p:cBhvr>
                                    </p:animEffect>
                                  </p:childTnLst>
                                </p:cTn>
                              </p:par>
                              <p:par>
                                <p:cTn id="24" presetID="22" presetClass="entr" presetSubtype="4" fill="hold"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wipe(down)">
                                      <p:cBhvr>
                                        <p:cTn id="26" dur="500"/>
                                        <p:tgtEl>
                                          <p:spTgt spid="21"/>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wipe(down)">
                                      <p:cBhvr>
                                        <p:cTn id="29"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14" grpId="0" animBg="1"/>
      <p:bldP spid="3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grpSp>
        <p:nvGrpSpPr>
          <p:cNvPr id="13" name="组合 12"/>
          <p:cNvGrpSpPr/>
          <p:nvPr/>
        </p:nvGrpSpPr>
        <p:grpSpPr>
          <a:xfrm>
            <a:off x="674877" y="764689"/>
            <a:ext cx="913467" cy="789423"/>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
          <p:nvSpPr>
            <p:cNvPr id="42" name="文本框 41"/>
            <p:cNvSpPr txBox="1"/>
            <p:nvPr/>
          </p:nvSpPr>
          <p:spPr>
            <a:xfrm>
              <a:off x="1729274" y="2659404"/>
              <a:ext cx="856764" cy="604526"/>
            </a:xfrm>
            <a:prstGeom prst="rect">
              <a:avLst/>
            </a:prstGeom>
            <a:noFill/>
          </p:spPr>
          <p:txBody>
            <a:bodyPr wrap="square" rtlCol="0">
              <a:spAutoFit/>
            </a:bodyP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02</a:t>
              </a:r>
              <a:endPar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7" name="组合 16"/>
          <p:cNvGrpSpPr/>
          <p:nvPr/>
        </p:nvGrpSpPr>
        <p:grpSpPr>
          <a:xfrm>
            <a:off x="1600643" y="729966"/>
            <a:ext cx="3924300" cy="858868"/>
            <a:chOff x="1624359" y="797578"/>
            <a:chExt cx="3924300" cy="858868"/>
          </a:xfrm>
        </p:grpSpPr>
        <p:sp>
          <p:nvSpPr>
            <p:cNvPr id="81" name="文本框 80"/>
            <p:cNvSpPr txBox="1"/>
            <p:nvPr/>
          </p:nvSpPr>
          <p:spPr>
            <a:xfrm>
              <a:off x="1624359" y="1133226"/>
              <a:ext cx="3886200" cy="523220"/>
            </a:xfrm>
            <a:prstGeom prst="rect">
              <a:avLst/>
            </a:prstGeom>
            <a:noFill/>
          </p:spPr>
          <p:txBody>
            <a:bodyPr wrap="square" rtlCol="0">
              <a:spAutoFit/>
            </a:bodyPr>
            <a:lstStyle/>
            <a:p>
              <a:pPr algn="just"/>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感染猴痘有哪些症状</a:t>
              </a:r>
            </a:p>
          </p:txBody>
        </p:sp>
        <p:sp>
          <p:nvSpPr>
            <p:cNvPr id="82" name="文本框 81"/>
            <p:cNvSpPr txBox="1"/>
            <p:nvPr/>
          </p:nvSpPr>
          <p:spPr>
            <a:xfrm>
              <a:off x="1662459" y="797578"/>
              <a:ext cx="3886200" cy="400110"/>
            </a:xfrm>
            <a:prstGeom prst="rect">
              <a:avLst/>
            </a:prstGeom>
            <a:noFill/>
          </p:spPr>
          <p:txBody>
            <a:bodyPr wrap="square" rtlCol="0">
              <a:spAutoFit/>
            </a:bodyPr>
            <a:lstStyle/>
            <a:p>
              <a:pPr algn="just"/>
              <a:r>
                <a:rPr lang="en-US" altLang="zh-CN"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PART.</a:t>
              </a:r>
              <a:endParaRPr lang="zh-CN" altLang="en-US"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p:txBody>
        </p:sp>
      </p:grpSp>
      <p:grpSp>
        <p:nvGrpSpPr>
          <p:cNvPr id="15" name="组合 14"/>
          <p:cNvGrpSpPr/>
          <p:nvPr/>
        </p:nvGrpSpPr>
        <p:grpSpPr>
          <a:xfrm>
            <a:off x="1192371" y="1766313"/>
            <a:ext cx="6973904" cy="645882"/>
            <a:chOff x="1308485" y="2262576"/>
            <a:chExt cx="6973904" cy="645882"/>
          </a:xfrm>
        </p:grpSpPr>
        <p:sp>
          <p:nvSpPr>
            <p:cNvPr id="35" name="矩形 34"/>
            <p:cNvSpPr/>
            <p:nvPr/>
          </p:nvSpPr>
          <p:spPr>
            <a:xfrm>
              <a:off x="1539914" y="2262576"/>
              <a:ext cx="6742475" cy="645882"/>
            </a:xfrm>
            <a:prstGeom prst="rect">
              <a:avLst/>
            </a:prstGeom>
          </p:spPr>
          <p:txBody>
            <a:bodyPr wrap="square">
              <a:spAutoFit/>
            </a:bodyPr>
            <a:lstStyle/>
            <a:p>
              <a:pPr>
                <a:lnSpc>
                  <a:spcPct val="140000"/>
                </a:lnSpc>
              </a:pPr>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皮肤发疹期</a:t>
              </a:r>
            </a:p>
          </p:txBody>
        </p:sp>
        <p:sp>
          <p:nvSpPr>
            <p:cNvPr id="31" name="virus-molecule_65950"/>
            <p:cNvSpPr/>
            <p:nvPr/>
          </p:nvSpPr>
          <p:spPr>
            <a:xfrm>
              <a:off x="1308485" y="2532201"/>
              <a:ext cx="230409" cy="230049"/>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grpSp>
      <p:sp>
        <p:nvSpPr>
          <p:cNvPr id="36" name="矩形 35"/>
          <p:cNvSpPr/>
          <p:nvPr/>
        </p:nvSpPr>
        <p:spPr>
          <a:xfrm>
            <a:off x="3691897" y="2654999"/>
            <a:ext cx="7461657" cy="835998"/>
          </a:xfrm>
          <a:prstGeom prst="rect">
            <a:avLst/>
          </a:prstGeom>
        </p:spPr>
        <p:txBody>
          <a:bodyPr wrap="square">
            <a:spAutoFit/>
          </a:bodyPr>
          <a:lstStyle/>
          <a:p>
            <a:pPr marL="285750" indent="-285750">
              <a:lnSpc>
                <a:spcPct val="140000"/>
              </a:lnSpc>
              <a:buFont typeface="Arial" panose="020B0604020202020204" pitchFamily="34" charset="0"/>
              <a:buChar char="•"/>
            </a:pP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全身都可发疹，</a:t>
            </a:r>
            <a:r>
              <a:rPr lang="en-US" altLang="zh-CN"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95%</a:t>
            </a: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病例皮疹发生在面部，</a:t>
            </a:r>
            <a:r>
              <a:rPr lang="en-US" altLang="zh-CN"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75%</a:t>
            </a: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病例发疹在双手手掌与双脚脚底，身体部位几乎同时发疹。</a:t>
            </a:r>
          </a:p>
        </p:txBody>
      </p:sp>
      <p:sp>
        <p:nvSpPr>
          <p:cNvPr id="30" name="矩形 29"/>
          <p:cNvSpPr/>
          <p:nvPr/>
        </p:nvSpPr>
        <p:spPr>
          <a:xfrm>
            <a:off x="3691897" y="3789736"/>
            <a:ext cx="7461657" cy="835998"/>
          </a:xfrm>
          <a:prstGeom prst="rect">
            <a:avLst/>
          </a:prstGeom>
        </p:spPr>
        <p:txBody>
          <a:bodyPr wrap="square">
            <a:spAutoFit/>
          </a:bodyPr>
          <a:lstStyle/>
          <a:p>
            <a:pPr marL="285750" indent="-285750">
              <a:lnSpc>
                <a:spcPct val="140000"/>
              </a:lnSpc>
              <a:buFont typeface="Arial" panose="020B0604020202020204" pitchFamily="34" charset="0"/>
              <a:buChar char="•"/>
            </a:pPr>
            <a:r>
              <a:rPr lang="zh-CN" altLang="en-US">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持续</a:t>
            </a:r>
            <a:r>
              <a:rPr lang="en-US" altLang="zh-CN">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10</a:t>
            </a:r>
            <a:r>
              <a:rPr lang="zh-CN" altLang="en-US">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天左右，皮疹从斑丘疹发展到水疱、脓疱，最后形成痂壳。持续</a:t>
            </a:r>
            <a:r>
              <a:rPr lang="en-US" altLang="zh-CN">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3</a:t>
            </a:r>
            <a:r>
              <a:rPr lang="zh-CN" altLang="en-US">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周时间，痂壳脱落消失。</a:t>
            </a:r>
          </a:p>
        </p:txBody>
      </p:sp>
      <p:sp>
        <p:nvSpPr>
          <p:cNvPr id="32" name="矩形 31"/>
          <p:cNvSpPr/>
          <p:nvPr/>
        </p:nvSpPr>
        <p:spPr>
          <a:xfrm>
            <a:off x="3691897" y="4924474"/>
            <a:ext cx="7461657" cy="835998"/>
          </a:xfrm>
          <a:prstGeom prst="rect">
            <a:avLst/>
          </a:prstGeom>
        </p:spPr>
        <p:txBody>
          <a:bodyPr wrap="square">
            <a:spAutoFit/>
          </a:bodyPr>
          <a:lstStyle/>
          <a:p>
            <a:pPr marL="285750" indent="-285750">
              <a:lnSpc>
                <a:spcPct val="140000"/>
              </a:lnSpc>
              <a:buFont typeface="Arial" panose="020B0604020202020204" pitchFamily="34" charset="0"/>
              <a:buChar char="•"/>
            </a:pPr>
            <a:r>
              <a:rPr lang="zh-CN" altLang="en-US">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全身病变损伤部位从几个到几千处不同，</a:t>
            </a:r>
            <a:r>
              <a:rPr lang="en-US" altLang="zh-CN">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70%</a:t>
            </a:r>
            <a:r>
              <a:rPr lang="zh-CN" altLang="en-US">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的病例损伤口腔黏膜，</a:t>
            </a:r>
            <a:r>
              <a:rPr lang="en-US" altLang="zh-CN">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30%</a:t>
            </a:r>
            <a:r>
              <a:rPr lang="zh-CN" altLang="en-US">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损伤面颊，</a:t>
            </a:r>
            <a:r>
              <a:rPr lang="en-US" altLang="zh-CN">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20%</a:t>
            </a:r>
            <a:r>
              <a:rPr lang="zh-CN" altLang="en-US">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损伤眼睑和角膜。</a:t>
            </a:r>
          </a:p>
        </p:txBody>
      </p:sp>
      <p:pic>
        <p:nvPicPr>
          <p:cNvPr id="20" name="图片 19"/>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159370" y="2969486"/>
            <a:ext cx="2306283" cy="2633871"/>
          </a:xfrm>
          <a:prstGeom prst="rect">
            <a:avLst/>
          </a:prstGeom>
        </p:spPr>
      </p:pic>
    </p:spTree>
    <p:custDataLst>
      <p:tags r:id="rId1"/>
    </p:custData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par>
                          <p:cTn id="11" fill="hold" nodeType="afterGroup">
                            <p:stCondLst>
                              <p:cond delay="500"/>
                            </p:stCondLst>
                            <p:childTnLst>
                              <p:par>
                                <p:cTn id="12" presetID="22" presetClass="entr" presetSubtype="8"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wipe(left)">
                                      <p:cBhvr>
                                        <p:cTn id="14" dur="500"/>
                                        <p:tgtEl>
                                          <p:spTgt spid="15"/>
                                        </p:tgtEl>
                                      </p:cBhvr>
                                    </p:animEffect>
                                  </p:childTnLst>
                                </p:cTn>
                              </p:par>
                            </p:childTnLst>
                          </p:cTn>
                        </p:par>
                        <p:par>
                          <p:cTn id="15" fill="hold" nodeType="afterGroup">
                            <p:stCondLst>
                              <p:cond delay="1000"/>
                            </p:stCondLst>
                            <p:childTnLst>
                              <p:par>
                                <p:cTn id="16" presetID="22" presetClass="entr" presetSubtype="8"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wipe(left)">
                                      <p:cBhvr>
                                        <p:cTn id="18" dur="500"/>
                                        <p:tgtEl>
                                          <p:spTgt spid="20"/>
                                        </p:tgtEl>
                                      </p:cBhvr>
                                    </p:animEffect>
                                  </p:childTnLst>
                                </p:cTn>
                              </p:par>
                            </p:childTnLst>
                          </p:cTn>
                        </p:par>
                        <p:par>
                          <p:cTn id="19" fill="hold" nodeType="afterGroup">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wipe(left)">
                                      <p:cBhvr>
                                        <p:cTn id="22" dur="500"/>
                                        <p:tgtEl>
                                          <p:spTgt spid="36"/>
                                        </p:tgtEl>
                                      </p:cBhvr>
                                    </p:animEffect>
                                  </p:childTnLst>
                                </p:cTn>
                              </p:par>
                            </p:childTnLst>
                          </p:cTn>
                        </p:par>
                        <p:par>
                          <p:cTn id="23" fill="hold" nodeType="afterGroup">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wipe(left)">
                                      <p:cBhvr>
                                        <p:cTn id="26" dur="500"/>
                                        <p:tgtEl>
                                          <p:spTgt spid="30"/>
                                        </p:tgtEl>
                                      </p:cBhvr>
                                    </p:animEffect>
                                  </p:childTnLst>
                                </p:cTn>
                              </p:par>
                            </p:childTnLst>
                          </p:cTn>
                        </p:par>
                        <p:par>
                          <p:cTn id="27" fill="hold" nodeType="afterGroup">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wipe(left)">
                                      <p:cBhvr>
                                        <p:cTn id="30"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0" grpId="0"/>
      <p:bldP spid="3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grpSp>
        <p:nvGrpSpPr>
          <p:cNvPr id="13" name="组合 12"/>
          <p:cNvGrpSpPr/>
          <p:nvPr/>
        </p:nvGrpSpPr>
        <p:grpSpPr>
          <a:xfrm>
            <a:off x="674877" y="764689"/>
            <a:ext cx="913467" cy="789423"/>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
          <p:nvSpPr>
            <p:cNvPr id="42" name="文本框 41"/>
            <p:cNvSpPr txBox="1"/>
            <p:nvPr/>
          </p:nvSpPr>
          <p:spPr>
            <a:xfrm>
              <a:off x="1729274" y="2659404"/>
              <a:ext cx="856764" cy="604526"/>
            </a:xfrm>
            <a:prstGeom prst="rect">
              <a:avLst/>
            </a:prstGeom>
            <a:noFill/>
          </p:spPr>
          <p:txBody>
            <a:bodyPr wrap="square" rtlCol="0">
              <a:spAutoFit/>
            </a:bodyP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02</a:t>
              </a:r>
              <a:endPar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7" name="组合 16"/>
          <p:cNvGrpSpPr/>
          <p:nvPr/>
        </p:nvGrpSpPr>
        <p:grpSpPr>
          <a:xfrm>
            <a:off x="1600643" y="729966"/>
            <a:ext cx="3924300" cy="858868"/>
            <a:chOff x="1624359" y="797578"/>
            <a:chExt cx="3924300" cy="858868"/>
          </a:xfrm>
        </p:grpSpPr>
        <p:sp>
          <p:nvSpPr>
            <p:cNvPr id="81" name="文本框 80"/>
            <p:cNvSpPr txBox="1"/>
            <p:nvPr/>
          </p:nvSpPr>
          <p:spPr>
            <a:xfrm>
              <a:off x="1624359" y="1133226"/>
              <a:ext cx="3886200" cy="523220"/>
            </a:xfrm>
            <a:prstGeom prst="rect">
              <a:avLst/>
            </a:prstGeom>
            <a:noFill/>
          </p:spPr>
          <p:txBody>
            <a:bodyPr wrap="square" rtlCol="0">
              <a:spAutoFit/>
            </a:bodyPr>
            <a:lstStyle/>
            <a:p>
              <a:pPr algn="just"/>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感染猴痘有哪些症状</a:t>
              </a:r>
            </a:p>
          </p:txBody>
        </p:sp>
        <p:sp>
          <p:nvSpPr>
            <p:cNvPr id="82" name="文本框 81"/>
            <p:cNvSpPr txBox="1"/>
            <p:nvPr/>
          </p:nvSpPr>
          <p:spPr>
            <a:xfrm>
              <a:off x="1662459" y="797578"/>
              <a:ext cx="3886200" cy="400110"/>
            </a:xfrm>
            <a:prstGeom prst="rect">
              <a:avLst/>
            </a:prstGeom>
            <a:noFill/>
          </p:spPr>
          <p:txBody>
            <a:bodyPr wrap="square" rtlCol="0">
              <a:spAutoFit/>
            </a:bodyPr>
            <a:lstStyle/>
            <a:p>
              <a:pPr algn="just"/>
              <a:r>
                <a:rPr lang="en-US" altLang="zh-CN"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PART.</a:t>
              </a:r>
              <a:endParaRPr lang="zh-CN" altLang="en-US"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p:txBody>
        </p:sp>
      </p:grpSp>
      <p:grpSp>
        <p:nvGrpSpPr>
          <p:cNvPr id="15" name="组合 14"/>
          <p:cNvGrpSpPr/>
          <p:nvPr/>
        </p:nvGrpSpPr>
        <p:grpSpPr>
          <a:xfrm>
            <a:off x="1192371" y="1809856"/>
            <a:ext cx="6973904" cy="645882"/>
            <a:chOff x="1308485" y="2262576"/>
            <a:chExt cx="6973904" cy="645882"/>
          </a:xfrm>
        </p:grpSpPr>
        <p:sp>
          <p:nvSpPr>
            <p:cNvPr id="35" name="矩形 34"/>
            <p:cNvSpPr/>
            <p:nvPr/>
          </p:nvSpPr>
          <p:spPr>
            <a:xfrm>
              <a:off x="1539914" y="2262576"/>
              <a:ext cx="6742475" cy="645882"/>
            </a:xfrm>
            <a:prstGeom prst="rect">
              <a:avLst/>
            </a:prstGeom>
          </p:spPr>
          <p:txBody>
            <a:bodyPr wrap="square">
              <a:spAutoFit/>
            </a:bodyPr>
            <a:lstStyle/>
            <a:p>
              <a:pPr>
                <a:lnSpc>
                  <a:spcPct val="140000"/>
                </a:lnSpc>
              </a:pPr>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症状</a:t>
              </a:r>
            </a:p>
          </p:txBody>
        </p:sp>
        <p:sp>
          <p:nvSpPr>
            <p:cNvPr id="31" name="virus-molecule_65950"/>
            <p:cNvSpPr/>
            <p:nvPr/>
          </p:nvSpPr>
          <p:spPr>
            <a:xfrm>
              <a:off x="1308485" y="2532201"/>
              <a:ext cx="230409" cy="230049"/>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grpSp>
      <p:sp>
        <p:nvSpPr>
          <p:cNvPr id="36" name="矩形 35"/>
          <p:cNvSpPr/>
          <p:nvPr/>
        </p:nvSpPr>
        <p:spPr>
          <a:xfrm>
            <a:off x="1459059" y="2582892"/>
            <a:ext cx="9678841" cy="835998"/>
          </a:xfrm>
          <a:prstGeom prst="rect">
            <a:avLst/>
          </a:prstGeom>
        </p:spPr>
        <p:txBody>
          <a:bodyPr wrap="square">
            <a:spAutoFit/>
          </a:bodyPr>
          <a:lstStyle/>
          <a:p>
            <a:pPr>
              <a:lnSpc>
                <a:spcPct val="140000"/>
              </a:lnSpc>
            </a:pPr>
            <a:r>
              <a:rPr lang="zh-CN" altLang="en-US">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猴痘症状通常可持续</a:t>
            </a:r>
            <a:r>
              <a:rPr lang="en-US" altLang="zh-CN">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14-21</a:t>
            </a:r>
            <a:r>
              <a:rPr lang="zh-CN" altLang="en-US">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天。该病的病死率变化较大，确诊病例一般小于</a:t>
            </a:r>
            <a:r>
              <a:rPr lang="en-US" altLang="zh-CN">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10% </a:t>
            </a:r>
            <a:r>
              <a:rPr lang="zh-CN" altLang="en-US">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。多数死亡病例是年轻儿童。</a:t>
            </a:r>
          </a:p>
        </p:txBody>
      </p:sp>
      <p:grpSp>
        <p:nvGrpSpPr>
          <p:cNvPr id="14" name="组合 13"/>
          <p:cNvGrpSpPr/>
          <p:nvPr/>
        </p:nvGrpSpPr>
        <p:grpSpPr>
          <a:xfrm>
            <a:off x="1403351" y="3673493"/>
            <a:ext cx="4178299" cy="1096045"/>
            <a:chOff x="1270001" y="2969583"/>
            <a:chExt cx="9194800" cy="2411965"/>
          </a:xfrm>
        </p:grpSpPr>
        <p:sp>
          <p:nvSpPr>
            <p:cNvPr id="45" name="矩形 44"/>
            <p:cNvSpPr/>
            <p:nvPr/>
          </p:nvSpPr>
          <p:spPr>
            <a:xfrm>
              <a:off x="1270001" y="2969583"/>
              <a:ext cx="9194800" cy="1323439"/>
            </a:xfrm>
            <a:prstGeom prst="rect">
              <a:avLst/>
            </a:prstGeom>
          </p:spPr>
          <p:txBody>
            <a:bodyPr wrap="square">
              <a:spAutoFit/>
            </a:bodyPr>
            <a:lstStyle/>
            <a:p>
              <a:r>
                <a:rPr lang="en-US" altLang="zh-CN" sz="80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0~5</a:t>
              </a:r>
            </a:p>
          </p:txBody>
        </p:sp>
        <p:sp>
          <p:nvSpPr>
            <p:cNvPr id="46" name="矩形: 圆角 45"/>
            <p:cNvSpPr/>
            <p:nvPr/>
          </p:nvSpPr>
          <p:spPr>
            <a:xfrm>
              <a:off x="6064786" y="3335034"/>
              <a:ext cx="2605314" cy="2046514"/>
            </a:xfrm>
            <a:prstGeom prst="roundRect">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天</a:t>
              </a:r>
            </a:p>
          </p:txBody>
        </p:sp>
      </p:grpSp>
      <p:sp>
        <p:nvSpPr>
          <p:cNvPr id="47" name="矩形 46"/>
          <p:cNvSpPr/>
          <p:nvPr/>
        </p:nvSpPr>
        <p:spPr>
          <a:xfrm>
            <a:off x="1459059" y="4639068"/>
            <a:ext cx="3307043" cy="962251"/>
          </a:xfrm>
          <a:prstGeom prst="rect">
            <a:avLst/>
          </a:prstGeom>
        </p:spPr>
        <p:txBody>
          <a:bodyPr wrap="square">
            <a:spAutoFit/>
          </a:bodyPr>
          <a:lstStyle/>
          <a:p>
            <a:pPr algn="dist">
              <a:lnSpc>
                <a:spcPct val="140000"/>
              </a:lnSpc>
            </a:pPr>
            <a:r>
              <a:rPr lang="zh-CN" altLang="en-US" sz="44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症状持续</a:t>
            </a:r>
          </a:p>
        </p:txBody>
      </p:sp>
      <p:sp>
        <p:nvSpPr>
          <p:cNvPr id="49" name="矩形 48"/>
          <p:cNvSpPr/>
          <p:nvPr/>
        </p:nvSpPr>
        <p:spPr>
          <a:xfrm>
            <a:off x="5608275" y="3673493"/>
            <a:ext cx="4178299" cy="1323439"/>
          </a:xfrm>
          <a:prstGeom prst="rect">
            <a:avLst/>
          </a:prstGeom>
        </p:spPr>
        <p:txBody>
          <a:bodyPr wrap="square">
            <a:spAutoFit/>
          </a:bodyPr>
          <a:lstStyle/>
          <a:p>
            <a:r>
              <a:rPr lang="en-US" altLang="zh-CN" sz="80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10%</a:t>
            </a:r>
          </a:p>
        </p:txBody>
      </p:sp>
      <p:sp>
        <p:nvSpPr>
          <p:cNvPr id="51" name="矩形 50"/>
          <p:cNvSpPr/>
          <p:nvPr/>
        </p:nvSpPr>
        <p:spPr>
          <a:xfrm>
            <a:off x="5663984" y="4639068"/>
            <a:ext cx="2298916" cy="962251"/>
          </a:xfrm>
          <a:prstGeom prst="rect">
            <a:avLst/>
          </a:prstGeom>
        </p:spPr>
        <p:txBody>
          <a:bodyPr wrap="square">
            <a:spAutoFit/>
          </a:bodyPr>
          <a:lstStyle/>
          <a:p>
            <a:pPr algn="dist">
              <a:lnSpc>
                <a:spcPct val="140000"/>
              </a:lnSpc>
            </a:pPr>
            <a:r>
              <a:rPr lang="zh-CN" altLang="en-US" sz="44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病死率</a:t>
            </a:r>
          </a:p>
        </p:txBody>
      </p:sp>
      <p:cxnSp>
        <p:nvCxnSpPr>
          <p:cNvPr id="19" name="直接连接符 18"/>
          <p:cNvCxnSpPr/>
          <p:nvPr/>
        </p:nvCxnSpPr>
        <p:spPr>
          <a:xfrm flipH="1">
            <a:off x="5354198" y="3798983"/>
            <a:ext cx="0" cy="1861851"/>
          </a:xfrm>
          <a:prstGeom prst="line">
            <a:avLst/>
          </a:prstGeom>
          <a:ln>
            <a:solidFill>
              <a:schemeClr val="bg1">
                <a:lumMod val="75000"/>
              </a:schemeClr>
            </a:solidFill>
            <a:prstDash val="dashDot"/>
          </a:ln>
        </p:spPr>
        <p:style>
          <a:lnRef idx="1">
            <a:schemeClr val="accent1"/>
          </a:lnRef>
          <a:fillRef idx="0">
            <a:schemeClr val="accent1"/>
          </a:fillRef>
          <a:effectRef idx="0">
            <a:schemeClr val="accent1"/>
          </a:effectRef>
          <a:fontRef idx="minor">
            <a:schemeClr val="tx1"/>
          </a:fontRef>
        </p:style>
      </p:cxnSp>
      <p:pic>
        <p:nvPicPr>
          <p:cNvPr id="23" name="图片 2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8695348" y="3711131"/>
            <a:ext cx="2660074" cy="1924124"/>
          </a:xfrm>
          <a:prstGeom prst="rect">
            <a:avLst/>
          </a:prstGeom>
        </p:spPr>
      </p:pic>
      <p:cxnSp>
        <p:nvCxnSpPr>
          <p:cNvPr id="52" name="直接连接符 51"/>
          <p:cNvCxnSpPr/>
          <p:nvPr/>
        </p:nvCxnSpPr>
        <p:spPr>
          <a:xfrm flipH="1">
            <a:off x="8373844" y="3798983"/>
            <a:ext cx="0" cy="1861851"/>
          </a:xfrm>
          <a:prstGeom prst="line">
            <a:avLst/>
          </a:prstGeom>
          <a:ln>
            <a:solidFill>
              <a:schemeClr val="bg1">
                <a:lumMod val="75000"/>
              </a:schemeClr>
            </a:solidFill>
            <a:prstDash val="dashDot"/>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down)">
                                      <p:cBhvr>
                                        <p:cTn id="15" dur="500"/>
                                        <p:tgtEl>
                                          <p:spTgt spid="15"/>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6"/>
                                        </p:tgtEl>
                                        <p:attrNameLst>
                                          <p:attrName>style.visibility</p:attrName>
                                        </p:attrNameLst>
                                      </p:cBhvr>
                                      <p:to>
                                        <p:strVal val="visible"/>
                                      </p:to>
                                    </p:set>
                                    <p:animEffect transition="in" filter="wipe(down)">
                                      <p:cBhvr>
                                        <p:cTn id="18" dur="500"/>
                                        <p:tgtEl>
                                          <p:spTgt spid="36"/>
                                        </p:tgtEl>
                                      </p:cBhvr>
                                    </p:animEffect>
                                  </p:childTnLst>
                                </p:cTn>
                              </p:par>
                              <p:par>
                                <p:cTn id="19" presetID="22" presetClass="entr" presetSubtype="4" fill="hold"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down)">
                                      <p:cBhvr>
                                        <p:cTn id="21" dur="500"/>
                                        <p:tgtEl>
                                          <p:spTgt spid="19"/>
                                        </p:tgtEl>
                                      </p:cBhvr>
                                    </p:animEffect>
                                  </p:childTnLst>
                                </p:cTn>
                              </p:par>
                              <p:par>
                                <p:cTn id="22" presetID="22" presetClass="entr" presetSubtype="4" fill="hold" nodeType="with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down)">
                                      <p:cBhvr>
                                        <p:cTn id="24" dur="500"/>
                                        <p:tgtEl>
                                          <p:spTgt spid="23"/>
                                        </p:tgtEl>
                                      </p:cBhvr>
                                    </p:animEffect>
                                  </p:childTnLst>
                                </p:cTn>
                              </p:par>
                              <p:par>
                                <p:cTn id="25" presetID="22" presetClass="entr" presetSubtype="4" fill="hold" nodeType="withEffect">
                                  <p:stCondLst>
                                    <p:cond delay="0"/>
                                  </p:stCondLst>
                                  <p:childTnLst>
                                    <p:set>
                                      <p:cBhvr>
                                        <p:cTn id="26" dur="1" fill="hold">
                                          <p:stCondLst>
                                            <p:cond delay="0"/>
                                          </p:stCondLst>
                                        </p:cTn>
                                        <p:tgtEl>
                                          <p:spTgt spid="52"/>
                                        </p:tgtEl>
                                        <p:attrNameLst>
                                          <p:attrName>style.visibility</p:attrName>
                                        </p:attrNameLst>
                                      </p:cBhvr>
                                      <p:to>
                                        <p:strVal val="visible"/>
                                      </p:to>
                                    </p:set>
                                    <p:animEffect transition="in" filter="wipe(down)">
                                      <p:cBhvr>
                                        <p:cTn id="27" dur="500"/>
                                        <p:tgtEl>
                                          <p:spTgt spid="52"/>
                                        </p:tgtEl>
                                      </p:cBhvr>
                                    </p:animEffect>
                                  </p:childTnLst>
                                </p:cTn>
                              </p:par>
                            </p:childTnLst>
                          </p:cTn>
                        </p:par>
                        <p:par>
                          <p:cTn id="28" fill="hold" nodeType="afterGroup">
                            <p:stCondLst>
                              <p:cond delay="500"/>
                            </p:stCondLst>
                            <p:childTnLst>
                              <p:par>
                                <p:cTn id="29" presetID="22" presetClass="entr" presetSubtype="4"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down)">
                                      <p:cBhvr>
                                        <p:cTn id="31" dur="500"/>
                                        <p:tgtEl>
                                          <p:spTgt spid="14"/>
                                        </p:tgtEl>
                                      </p:cBhvr>
                                    </p:animEffect>
                                  </p:childTnLst>
                                </p:cTn>
                              </p:par>
                            </p:childTnLst>
                          </p:cTn>
                        </p:par>
                        <p:par>
                          <p:cTn id="32" fill="hold" nodeType="afterGroup">
                            <p:stCondLst>
                              <p:cond delay="1000"/>
                            </p:stCondLst>
                            <p:childTnLst>
                              <p:par>
                                <p:cTn id="33" presetID="22" presetClass="entr" presetSubtype="4" fill="hold" grpId="0" nodeType="afterEffect">
                                  <p:stCondLst>
                                    <p:cond delay="0"/>
                                  </p:stCondLst>
                                  <p:childTnLst>
                                    <p:set>
                                      <p:cBhvr>
                                        <p:cTn id="34" dur="1" fill="hold">
                                          <p:stCondLst>
                                            <p:cond delay="0"/>
                                          </p:stCondLst>
                                        </p:cTn>
                                        <p:tgtEl>
                                          <p:spTgt spid="47"/>
                                        </p:tgtEl>
                                        <p:attrNameLst>
                                          <p:attrName>style.visibility</p:attrName>
                                        </p:attrNameLst>
                                      </p:cBhvr>
                                      <p:to>
                                        <p:strVal val="visible"/>
                                      </p:to>
                                    </p:set>
                                    <p:animEffect transition="in" filter="wipe(down)">
                                      <p:cBhvr>
                                        <p:cTn id="35" dur="500"/>
                                        <p:tgtEl>
                                          <p:spTgt spid="47"/>
                                        </p:tgtEl>
                                      </p:cBhvr>
                                    </p:animEffect>
                                  </p:childTnLst>
                                </p:cTn>
                              </p:par>
                            </p:childTnLst>
                          </p:cTn>
                        </p:par>
                        <p:par>
                          <p:cTn id="36" fill="hold" nodeType="afterGroup">
                            <p:stCondLst>
                              <p:cond delay="1500"/>
                            </p:stCondLst>
                            <p:childTnLst>
                              <p:par>
                                <p:cTn id="37" presetID="22" presetClass="entr" presetSubtype="4" fill="hold" grpId="0" nodeType="afterEffect">
                                  <p:stCondLst>
                                    <p:cond delay="0"/>
                                  </p:stCondLst>
                                  <p:childTnLst>
                                    <p:set>
                                      <p:cBhvr>
                                        <p:cTn id="38" dur="1" fill="hold">
                                          <p:stCondLst>
                                            <p:cond delay="0"/>
                                          </p:stCondLst>
                                        </p:cTn>
                                        <p:tgtEl>
                                          <p:spTgt spid="49"/>
                                        </p:tgtEl>
                                        <p:attrNameLst>
                                          <p:attrName>style.visibility</p:attrName>
                                        </p:attrNameLst>
                                      </p:cBhvr>
                                      <p:to>
                                        <p:strVal val="visible"/>
                                      </p:to>
                                    </p:set>
                                    <p:animEffect transition="in" filter="wipe(down)">
                                      <p:cBhvr>
                                        <p:cTn id="39" dur="500"/>
                                        <p:tgtEl>
                                          <p:spTgt spid="49"/>
                                        </p:tgtEl>
                                      </p:cBhvr>
                                    </p:animEffect>
                                  </p:childTnLst>
                                </p:cTn>
                              </p:par>
                            </p:childTnLst>
                          </p:cTn>
                        </p:par>
                        <p:par>
                          <p:cTn id="40" fill="hold" nodeType="afterGroup">
                            <p:stCondLst>
                              <p:cond delay="2000"/>
                            </p:stCondLst>
                            <p:childTnLst>
                              <p:par>
                                <p:cTn id="41" presetID="22" presetClass="entr" presetSubtype="4" fill="hold" grpId="0" nodeType="afterEffect">
                                  <p:stCondLst>
                                    <p:cond delay="0"/>
                                  </p:stCondLst>
                                  <p:childTnLst>
                                    <p:set>
                                      <p:cBhvr>
                                        <p:cTn id="42" dur="1" fill="hold">
                                          <p:stCondLst>
                                            <p:cond delay="0"/>
                                          </p:stCondLst>
                                        </p:cTn>
                                        <p:tgtEl>
                                          <p:spTgt spid="51"/>
                                        </p:tgtEl>
                                        <p:attrNameLst>
                                          <p:attrName>style.visibility</p:attrName>
                                        </p:attrNameLst>
                                      </p:cBhvr>
                                      <p:to>
                                        <p:strVal val="visible"/>
                                      </p:to>
                                    </p:set>
                                    <p:animEffect transition="in" filter="wipe(down)">
                                      <p:cBhvr>
                                        <p:cTn id="43"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7" grpId="0"/>
      <p:bldP spid="49" grpId="0"/>
      <p:bldP spid="5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529" y="-297"/>
            <a:ext cx="12193057" cy="6858594"/>
          </a:xfrm>
          <a:prstGeom prst="rect">
            <a:avLst/>
          </a:prstGeom>
        </p:spPr>
      </p:pic>
      <p:pic>
        <p:nvPicPr>
          <p:cNvPr id="24" name="图片 2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3848099" y="1750520"/>
            <a:ext cx="7416800" cy="4076658"/>
          </a:xfrm>
          <a:prstGeom prst="rect">
            <a:avLst/>
          </a:prstGeom>
        </p:spPr>
      </p:pic>
      <p:pic>
        <p:nvPicPr>
          <p:cNvPr id="26" name="图片 2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573392" y="1318720"/>
            <a:ext cx="5966214" cy="811890"/>
          </a:xfrm>
          <a:prstGeom prst="rect">
            <a:avLst/>
          </a:prstGeom>
        </p:spPr>
      </p:pic>
      <p:pic>
        <p:nvPicPr>
          <p:cNvPr id="28" name="图片 2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5537199" y="482600"/>
            <a:ext cx="1117600" cy="1117600"/>
          </a:xfrm>
          <a:prstGeom prst="rect">
            <a:avLst/>
          </a:prstGeom>
        </p:spPr>
      </p:pic>
      <p:sp>
        <p:nvSpPr>
          <p:cNvPr id="32" name="椭圆 31"/>
          <p:cNvSpPr/>
          <p:nvPr/>
        </p:nvSpPr>
        <p:spPr>
          <a:xfrm flipH="1">
            <a:off x="304799" y="330200"/>
            <a:ext cx="152400" cy="152400"/>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33" name="virus-molecule_65950"/>
          <p:cNvSpPr/>
          <p:nvPr/>
        </p:nvSpPr>
        <p:spPr>
          <a:xfrm flipH="1">
            <a:off x="520461" y="2502333"/>
            <a:ext cx="457481" cy="456767"/>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virus-molecule_65950"/>
          <p:cNvSpPr/>
          <p:nvPr/>
        </p:nvSpPr>
        <p:spPr>
          <a:xfrm flipH="1">
            <a:off x="3124199" y="1880033"/>
            <a:ext cx="304843" cy="304367"/>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virus-molecule_65950"/>
          <p:cNvSpPr/>
          <p:nvPr/>
        </p:nvSpPr>
        <p:spPr>
          <a:xfrm flipH="1">
            <a:off x="3606402" y="901700"/>
            <a:ext cx="508794" cy="50800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任意多边形: 形状 40"/>
          <p:cNvSpPr/>
          <p:nvPr/>
        </p:nvSpPr>
        <p:spPr>
          <a:xfrm flipH="1">
            <a:off x="11353799" y="6261100"/>
            <a:ext cx="838200" cy="596900"/>
          </a:xfrm>
          <a:custGeom>
            <a:avLst/>
            <a:gdLst>
              <a:gd name="connsiteX0" fmla="*/ 279400 w 838200"/>
              <a:gd name="connsiteY0" fmla="*/ 0 h 596900"/>
              <a:gd name="connsiteX1" fmla="*/ 838200 w 838200"/>
              <a:gd name="connsiteY1" fmla="*/ 558800 h 596900"/>
              <a:gd name="connsiteX2" fmla="*/ 834359 w 838200"/>
              <a:gd name="connsiteY2" fmla="*/ 596900 h 596900"/>
              <a:gd name="connsiteX3" fmla="*/ 0 w 838200"/>
              <a:gd name="connsiteY3" fmla="*/ 596900 h 596900"/>
              <a:gd name="connsiteX4" fmla="*/ 0 w 838200"/>
              <a:gd name="connsiteY4" fmla="*/ 77506 h 596900"/>
              <a:gd name="connsiteX5" fmla="*/ 61890 w 838200"/>
              <a:gd name="connsiteY5" fmla="*/ 43913 h 596900"/>
              <a:gd name="connsiteX6" fmla="*/ 279400 w 838200"/>
              <a:gd name="connsiteY6" fmla="*/ 0 h 596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8200" h="596900">
                <a:moveTo>
                  <a:pt x="279400" y="0"/>
                </a:moveTo>
                <a:cubicBezTo>
                  <a:pt x="588017" y="0"/>
                  <a:pt x="838200" y="250183"/>
                  <a:pt x="838200" y="558800"/>
                </a:cubicBezTo>
                <a:lnTo>
                  <a:pt x="834359" y="596900"/>
                </a:lnTo>
                <a:lnTo>
                  <a:pt x="0" y="596900"/>
                </a:lnTo>
                <a:lnTo>
                  <a:pt x="0" y="77506"/>
                </a:lnTo>
                <a:lnTo>
                  <a:pt x="61890" y="43913"/>
                </a:lnTo>
                <a:cubicBezTo>
                  <a:pt x="128744" y="15637"/>
                  <a:pt x="202246" y="0"/>
                  <a:pt x="279400" y="0"/>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2" name="图片 1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734091" y="2324100"/>
            <a:ext cx="2814770" cy="4524672"/>
          </a:xfrm>
          <a:prstGeom prst="rect">
            <a:avLst/>
          </a:prstGeom>
        </p:spPr>
      </p:pic>
      <p:sp>
        <p:nvSpPr>
          <p:cNvPr id="18" name="文本框 17"/>
          <p:cNvSpPr txBox="1"/>
          <p:nvPr/>
        </p:nvSpPr>
        <p:spPr>
          <a:xfrm flipH="1">
            <a:off x="4089399" y="3506734"/>
            <a:ext cx="6934200" cy="1015663"/>
          </a:xfrm>
          <a:prstGeom prst="rect">
            <a:avLst/>
          </a:prstGeom>
          <a:noFill/>
        </p:spPr>
        <p:txBody>
          <a:bodyPr wrap="square">
            <a:spAutoFit/>
          </a:bodyPr>
          <a:lstStyle/>
          <a:p>
            <a:pPr algn="ctr"/>
            <a:r>
              <a:rPr lang="zh-CN" altLang="en-US" sz="6000" dirty="0">
                <a:solidFill>
                  <a:schemeClr val="tx1">
                    <a:lumMod val="85000"/>
                    <a:lumOff val="15000"/>
                  </a:schemeClr>
                </a:solidFill>
                <a:latin typeface="阿里巴巴普惠体 H" panose="00020600040101010101" pitchFamily="18" charset="-122"/>
                <a:ea typeface="阿里巴巴普惠体 H" panose="00020600040101010101" pitchFamily="18" charset="-122"/>
                <a:cs typeface="阿里巴巴普惠体 H" panose="00020600040101010101" pitchFamily="18" charset="-122"/>
                <a:sym typeface="+mn-lt"/>
              </a:rPr>
              <a:t>如何预防猴痘病毒</a:t>
            </a:r>
          </a:p>
        </p:txBody>
      </p:sp>
      <p:sp>
        <p:nvSpPr>
          <p:cNvPr id="19" name="文本框 18"/>
          <p:cNvSpPr txBox="1"/>
          <p:nvPr/>
        </p:nvSpPr>
        <p:spPr>
          <a:xfrm flipH="1">
            <a:off x="5613399" y="2253239"/>
            <a:ext cx="3886200" cy="461665"/>
          </a:xfrm>
          <a:prstGeom prst="rect">
            <a:avLst/>
          </a:prstGeom>
          <a:noFill/>
        </p:spPr>
        <p:txBody>
          <a:bodyPr wrap="square" rtlCol="0">
            <a:spAutoFit/>
          </a:bodyPr>
          <a:lstStyle/>
          <a:p>
            <a:pPr algn="dist"/>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传</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染</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病</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防</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治</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知</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识</a:t>
            </a:r>
          </a:p>
        </p:txBody>
      </p:sp>
      <p:sp>
        <p:nvSpPr>
          <p:cNvPr id="21" name="文本框 20"/>
          <p:cNvSpPr txBox="1"/>
          <p:nvPr/>
        </p:nvSpPr>
        <p:spPr>
          <a:xfrm flipH="1">
            <a:off x="4948383" y="2817469"/>
            <a:ext cx="5216233" cy="707886"/>
          </a:xfrm>
          <a:prstGeom prst="rect">
            <a:avLst/>
          </a:prstGeom>
          <a:noFill/>
        </p:spPr>
        <p:txBody>
          <a:bodyPr wrap="square" rtlCol="0">
            <a:spAutoFit/>
          </a:bodyPr>
          <a:lstStyle/>
          <a:p>
            <a:pPr algn="ctr"/>
            <a:r>
              <a:rPr lang="en-US" altLang="zh-CN" sz="40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PART-04</a:t>
            </a:r>
            <a:endParaRPr lang="zh-CN" altLang="en-US" sz="40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sp>
        <p:nvSpPr>
          <p:cNvPr id="27" name="PA-文本框 88"/>
          <p:cNvSpPr txBox="1"/>
          <p:nvPr>
            <p:custDataLst>
              <p:tags r:id="rId2"/>
            </p:custDataLst>
          </p:nvPr>
        </p:nvSpPr>
        <p:spPr>
          <a:xfrm>
            <a:off x="5183422" y="4521612"/>
            <a:ext cx="4746154" cy="802848"/>
          </a:xfrm>
          <a:prstGeom prst="rect">
            <a:avLst/>
          </a:prstGeom>
          <a:noFill/>
        </p:spPr>
        <p:txBody>
          <a:bodyPr wrap="square" lIns="0" tIns="0" rIns="0" bIns="0" rtlCol="0">
            <a:spAutoFit/>
          </a:bodyPr>
          <a:lstStyle/>
          <a:p>
            <a:pPr algn="ctr" hangingPunct="0">
              <a:lnSpc>
                <a:spcPct val="150000"/>
              </a:lnSpc>
            </a:pPr>
            <a:r>
              <a:rPr lang="en-US" altLang="zh-CN" sz="1200">
                <a:solidFill>
                  <a:schemeClr val="tx1">
                    <a:lumMod val="85000"/>
                    <a:lumOff val="15000"/>
                  </a:schemeClr>
                </a:solidFill>
                <a:cs typeface="+mn-ea"/>
                <a:sym typeface="+mn-lt"/>
              </a:rPr>
              <a:t>You can also format the appropriate text and adjust the line spacing of the text. You can also format the appropriate text and adjust the line spacing of the text. </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5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par>
                          <p:cTn id="13" fill="hold" nodeType="afterGroup">
                            <p:stCondLst>
                              <p:cond delay="500"/>
                            </p:stCondLst>
                            <p:childTnLst>
                              <p:par>
                                <p:cTn id="14" presetID="22" presetClass="entr" presetSubtype="4" fill="hold" nodeType="after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wipe(down)">
                                      <p:cBhvr>
                                        <p:cTn id="16" dur="500"/>
                                        <p:tgtEl>
                                          <p:spTgt spid="26"/>
                                        </p:tgtEl>
                                      </p:cBhvr>
                                    </p:animEffect>
                                  </p:childTnLst>
                                </p:cTn>
                              </p:par>
                            </p:childTnLst>
                          </p:cTn>
                        </p:par>
                        <p:par>
                          <p:cTn id="17" fill="hold" nodeType="afterGroup">
                            <p:stCondLst>
                              <p:cond delay="1000"/>
                            </p:stCondLst>
                            <p:childTnLst>
                              <p:par>
                                <p:cTn id="18" presetID="22" presetClass="entr" presetSubtype="4" fill="hold"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down)">
                                      <p:cBhvr>
                                        <p:cTn id="20" dur="500"/>
                                        <p:tgtEl>
                                          <p:spTgt spid="24"/>
                                        </p:tgtEl>
                                      </p:cBhvr>
                                    </p:animEffect>
                                  </p:childTnLst>
                                </p:cTn>
                              </p:par>
                            </p:childTnLst>
                          </p:cTn>
                        </p:par>
                        <p:par>
                          <p:cTn id="21" fill="hold" nodeType="afterGroup">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1000"/>
                                        <p:tgtEl>
                                          <p:spTgt spid="19"/>
                                        </p:tgtEl>
                                      </p:cBhvr>
                                    </p:animEffect>
                                    <p:anim calcmode="lin" valueType="num">
                                      <p:cBhvr>
                                        <p:cTn id="25" dur="1000" fill="hold"/>
                                        <p:tgtEl>
                                          <p:spTgt spid="19"/>
                                        </p:tgtEl>
                                        <p:attrNameLst>
                                          <p:attrName>ppt_x</p:attrName>
                                        </p:attrNameLst>
                                      </p:cBhvr>
                                      <p:tavLst>
                                        <p:tav tm="0">
                                          <p:val>
                                            <p:strVal val="#ppt_x"/>
                                          </p:val>
                                        </p:tav>
                                        <p:tav tm="100000">
                                          <p:val>
                                            <p:strVal val="#ppt_x"/>
                                          </p:val>
                                        </p:tav>
                                      </p:tavLst>
                                    </p:anim>
                                    <p:anim calcmode="lin" valueType="num">
                                      <p:cBhvr>
                                        <p:cTn id="26" dur="1000" fill="hold"/>
                                        <p:tgtEl>
                                          <p:spTgt spid="19"/>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1000"/>
                                        <p:tgtEl>
                                          <p:spTgt spid="21"/>
                                        </p:tgtEl>
                                      </p:cBhvr>
                                    </p:animEffect>
                                    <p:anim calcmode="lin" valueType="num">
                                      <p:cBhvr>
                                        <p:cTn id="31" dur="1000" fill="hold"/>
                                        <p:tgtEl>
                                          <p:spTgt spid="21"/>
                                        </p:tgtEl>
                                        <p:attrNameLst>
                                          <p:attrName>ppt_x</p:attrName>
                                        </p:attrNameLst>
                                      </p:cBhvr>
                                      <p:tavLst>
                                        <p:tav tm="0">
                                          <p:val>
                                            <p:strVal val="#ppt_x"/>
                                          </p:val>
                                        </p:tav>
                                        <p:tav tm="100000">
                                          <p:val>
                                            <p:strVal val="#ppt_x"/>
                                          </p:val>
                                        </p:tav>
                                      </p:tavLst>
                                    </p:anim>
                                    <p:anim calcmode="lin" valueType="num">
                                      <p:cBhvr>
                                        <p:cTn id="32" dur="1000" fill="hold"/>
                                        <p:tgtEl>
                                          <p:spTgt spid="21"/>
                                        </p:tgtEl>
                                        <p:attrNameLst>
                                          <p:attrName>ppt_y</p:attrName>
                                        </p:attrNameLst>
                                      </p:cBhvr>
                                      <p:tavLst>
                                        <p:tav tm="0">
                                          <p:val>
                                            <p:strVal val="#ppt_y+.1"/>
                                          </p:val>
                                        </p:tav>
                                        <p:tav tm="100000">
                                          <p:val>
                                            <p:strVal val="#ppt_y"/>
                                          </p:val>
                                        </p:tav>
                                      </p:tavLst>
                                    </p:anim>
                                  </p:childTnLst>
                                </p:cTn>
                              </p:par>
                            </p:childTnLst>
                          </p:cTn>
                        </p:par>
                        <p:par>
                          <p:cTn id="33" fill="hold" nodeType="afterGroup">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nodeType="afterGroup">
                            <p:stCondLst>
                              <p:cond delay="4500"/>
                            </p:stCondLst>
                            <p:childTnLst>
                              <p:par>
                                <p:cTn id="40" presetID="42" presetClass="entr" presetSubtype="0"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anim calcmode="lin" valueType="num">
                                      <p:cBhvr>
                                        <p:cTn id="43" dur="1000" fill="hold"/>
                                        <p:tgtEl>
                                          <p:spTgt spid="27"/>
                                        </p:tgtEl>
                                        <p:attrNameLst>
                                          <p:attrName>ppt_x</p:attrName>
                                        </p:attrNameLst>
                                      </p:cBhvr>
                                      <p:tavLst>
                                        <p:tav tm="0">
                                          <p:val>
                                            <p:strVal val="#ppt_x"/>
                                          </p:val>
                                        </p:tav>
                                        <p:tav tm="100000">
                                          <p:val>
                                            <p:strVal val="#ppt_x"/>
                                          </p:val>
                                        </p:tav>
                                      </p:tavLst>
                                    </p:anim>
                                    <p:anim calcmode="lin" valueType="num">
                                      <p:cBhvr>
                                        <p:cTn id="4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1" grpId="0"/>
      <p:bldP spid="2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grpSp>
        <p:nvGrpSpPr>
          <p:cNvPr id="13" name="组合 12"/>
          <p:cNvGrpSpPr/>
          <p:nvPr/>
        </p:nvGrpSpPr>
        <p:grpSpPr>
          <a:xfrm>
            <a:off x="674877" y="764689"/>
            <a:ext cx="913467" cy="789423"/>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
          <p:nvSpPr>
            <p:cNvPr id="42" name="文本框 41"/>
            <p:cNvSpPr txBox="1"/>
            <p:nvPr/>
          </p:nvSpPr>
          <p:spPr>
            <a:xfrm>
              <a:off x="1729274" y="2659404"/>
              <a:ext cx="856764" cy="604526"/>
            </a:xfrm>
            <a:prstGeom prst="rect">
              <a:avLst/>
            </a:prstGeom>
            <a:noFill/>
          </p:spPr>
          <p:txBody>
            <a:bodyPr wrap="square" rtlCol="0">
              <a:spAutoFit/>
            </a:bodyP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04</a:t>
              </a:r>
              <a:endPar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7" name="组合 16"/>
          <p:cNvGrpSpPr/>
          <p:nvPr/>
        </p:nvGrpSpPr>
        <p:grpSpPr>
          <a:xfrm>
            <a:off x="1600642" y="729966"/>
            <a:ext cx="5600257" cy="858868"/>
            <a:chOff x="1624358" y="797578"/>
            <a:chExt cx="5600257" cy="858868"/>
          </a:xfrm>
        </p:grpSpPr>
        <p:sp>
          <p:nvSpPr>
            <p:cNvPr id="81" name="文本框 80"/>
            <p:cNvSpPr txBox="1"/>
            <p:nvPr/>
          </p:nvSpPr>
          <p:spPr>
            <a:xfrm>
              <a:off x="1624358" y="1133226"/>
              <a:ext cx="5600257" cy="523220"/>
            </a:xfrm>
            <a:prstGeom prst="rect">
              <a:avLst/>
            </a:prstGeom>
            <a:noFill/>
          </p:spPr>
          <p:txBody>
            <a:bodyPr wrap="square" rtlCol="0">
              <a:spAutoFit/>
            </a:bodyPr>
            <a:lstStyle/>
            <a:p>
              <a:pPr algn="just"/>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如何预防猴痘病毒</a:t>
              </a:r>
            </a:p>
          </p:txBody>
        </p:sp>
        <p:sp>
          <p:nvSpPr>
            <p:cNvPr id="82" name="文本框 81"/>
            <p:cNvSpPr txBox="1"/>
            <p:nvPr/>
          </p:nvSpPr>
          <p:spPr>
            <a:xfrm>
              <a:off x="1662459" y="797578"/>
              <a:ext cx="3886200" cy="400110"/>
            </a:xfrm>
            <a:prstGeom prst="rect">
              <a:avLst/>
            </a:prstGeom>
            <a:noFill/>
          </p:spPr>
          <p:txBody>
            <a:bodyPr wrap="square" rtlCol="0">
              <a:spAutoFit/>
            </a:bodyPr>
            <a:lstStyle/>
            <a:p>
              <a:pPr algn="just"/>
              <a:r>
                <a:rPr lang="en-US" altLang="zh-CN"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PART.</a:t>
              </a:r>
              <a:endParaRPr lang="zh-CN" altLang="en-US"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p:txBody>
        </p:sp>
      </p:grpSp>
      <p:grpSp>
        <p:nvGrpSpPr>
          <p:cNvPr id="15" name="组合 14"/>
          <p:cNvGrpSpPr/>
          <p:nvPr/>
        </p:nvGrpSpPr>
        <p:grpSpPr>
          <a:xfrm>
            <a:off x="1192371" y="2029428"/>
            <a:ext cx="6973904" cy="645882"/>
            <a:chOff x="1308485" y="2262576"/>
            <a:chExt cx="6973904" cy="645882"/>
          </a:xfrm>
        </p:grpSpPr>
        <p:sp>
          <p:nvSpPr>
            <p:cNvPr id="35" name="矩形 34"/>
            <p:cNvSpPr/>
            <p:nvPr/>
          </p:nvSpPr>
          <p:spPr>
            <a:xfrm>
              <a:off x="1539914" y="2262576"/>
              <a:ext cx="6742475" cy="645882"/>
            </a:xfrm>
            <a:prstGeom prst="rect">
              <a:avLst/>
            </a:prstGeom>
          </p:spPr>
          <p:txBody>
            <a:bodyPr wrap="square">
              <a:spAutoFit/>
            </a:bodyPr>
            <a:lstStyle/>
            <a:p>
              <a:pPr>
                <a:lnSpc>
                  <a:spcPct val="140000"/>
                </a:lnSpc>
              </a:pPr>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感染猴痘怎么办？</a:t>
              </a:r>
            </a:p>
          </p:txBody>
        </p:sp>
        <p:sp>
          <p:nvSpPr>
            <p:cNvPr id="31" name="virus-molecule_65950"/>
            <p:cNvSpPr/>
            <p:nvPr/>
          </p:nvSpPr>
          <p:spPr>
            <a:xfrm>
              <a:off x="1308485" y="2532201"/>
              <a:ext cx="230409" cy="230049"/>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grpSp>
      <p:sp>
        <p:nvSpPr>
          <p:cNvPr id="36" name="矩形 35"/>
          <p:cNvSpPr/>
          <p:nvPr/>
        </p:nvSpPr>
        <p:spPr>
          <a:xfrm>
            <a:off x="4235310" y="2207553"/>
            <a:ext cx="9678841" cy="448200"/>
          </a:xfrm>
          <a:prstGeom prst="rect">
            <a:avLst/>
          </a:prstGeom>
        </p:spPr>
        <p:txBody>
          <a:bodyPr wrap="square">
            <a:spAutoFit/>
          </a:bodyPr>
          <a:lstStyle/>
          <a:p>
            <a:pPr>
              <a:lnSpc>
                <a:spcPct val="140000"/>
              </a:lnSpc>
            </a:pPr>
            <a:r>
              <a:rPr lang="zh-CN" altLang="en-US">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常见的家用消毒剂可以杀死猴痘病毒。</a:t>
            </a:r>
          </a:p>
        </p:txBody>
      </p:sp>
      <p:sp>
        <p:nvSpPr>
          <p:cNvPr id="18" name="矩形: 圆角 17"/>
          <p:cNvSpPr/>
          <p:nvPr/>
        </p:nvSpPr>
        <p:spPr>
          <a:xfrm>
            <a:off x="1338339" y="3391785"/>
            <a:ext cx="2945218" cy="2232837"/>
          </a:xfrm>
          <a:prstGeom prst="roundRect">
            <a:avLst/>
          </a:prstGeom>
          <a:blipFill dpi="0" rotWithShape="1">
            <a:blip r:embed="rId5" cstate="email">
              <a:extLst>
                <a:ext uri="{28A0092B-C50C-407E-A947-70E740481C1C}">
                  <a14:useLocalDpi xmlns:a14="http://schemas.microsoft.com/office/drawing/2010/main"/>
                </a:ext>
              </a:extLst>
            </a:blip>
            <a:stretch>
              <a:fillRect/>
            </a:stretch>
          </a:bli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37" name="矩形: 圆角 36"/>
          <p:cNvSpPr/>
          <p:nvPr/>
        </p:nvSpPr>
        <p:spPr>
          <a:xfrm>
            <a:off x="4623391" y="3391785"/>
            <a:ext cx="2945218" cy="2232837"/>
          </a:xfrm>
          <a:prstGeom prst="roundRect">
            <a:avLst/>
          </a:prstGeom>
          <a:blipFill dpi="0" rotWithShape="1">
            <a:blip r:embed="rId6" cstate="email">
              <a:extLst>
                <a:ext uri="{28A0092B-C50C-407E-A947-70E740481C1C}">
                  <a14:useLocalDpi xmlns:a14="http://schemas.microsoft.com/office/drawing/2010/main"/>
                </a:ext>
              </a:extLst>
            </a:blip>
            <a:stretch>
              <a:fillRect/>
            </a:stretch>
          </a:bli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38" name="矩形: 圆角 37"/>
          <p:cNvSpPr/>
          <p:nvPr/>
        </p:nvSpPr>
        <p:spPr>
          <a:xfrm>
            <a:off x="7908443" y="3391785"/>
            <a:ext cx="2945218" cy="2232837"/>
          </a:xfrm>
          <a:prstGeom prst="roundRect">
            <a:avLst/>
          </a:prstGeom>
          <a:blipFill dpi="0" rotWithShape="1">
            <a:blip r:embed="rId7" cstate="email">
              <a:extLst>
                <a:ext uri="{28A0092B-C50C-407E-A947-70E740481C1C}">
                  <a14:useLocalDpi xmlns:a14="http://schemas.microsoft.com/office/drawing/2010/main"/>
                </a:ext>
              </a:extLst>
            </a:blip>
            <a:stretch>
              <a:fillRect/>
            </a:stretch>
          </a:blip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Tree>
    <p:custDataLst>
      <p:tags r:id="rId1"/>
    </p:custData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6" presetClass="entr" presetSubtype="21"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arn(inVertical)">
                                      <p:cBhvr>
                                        <p:cTn id="15" dur="500"/>
                                        <p:tgtEl>
                                          <p:spTgt spid="1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6"/>
                                        </p:tgtEl>
                                        <p:attrNameLst>
                                          <p:attrName>style.visibility</p:attrName>
                                        </p:attrNameLst>
                                      </p:cBhvr>
                                      <p:to>
                                        <p:strVal val="visible"/>
                                      </p:to>
                                    </p:set>
                                    <p:animEffect transition="in" filter="barn(inVertical)">
                                      <p:cBhvr>
                                        <p:cTn id="18" dur="500"/>
                                        <p:tgtEl>
                                          <p:spTgt spid="36"/>
                                        </p:tgtEl>
                                      </p:cBhvr>
                                    </p:animEffect>
                                  </p:childTnLst>
                                </p:cTn>
                              </p:par>
                            </p:childTnLst>
                          </p:cTn>
                        </p:par>
                        <p:par>
                          <p:cTn id="19" fill="hold" nodeType="afterGroup">
                            <p:stCondLst>
                              <p:cond delay="500"/>
                            </p:stCondLst>
                            <p:childTnLst>
                              <p:par>
                                <p:cTn id="20" presetID="42" presetClass="entr" presetSubtype="0" fill="hold" grpId="0" nodeType="after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1000"/>
                                        <p:tgtEl>
                                          <p:spTgt spid="18"/>
                                        </p:tgtEl>
                                      </p:cBhvr>
                                    </p:animEffect>
                                    <p:anim calcmode="lin" valueType="num">
                                      <p:cBhvr>
                                        <p:cTn id="23" dur="1000" fill="hold"/>
                                        <p:tgtEl>
                                          <p:spTgt spid="18"/>
                                        </p:tgtEl>
                                        <p:attrNameLst>
                                          <p:attrName>ppt_x</p:attrName>
                                        </p:attrNameLst>
                                      </p:cBhvr>
                                      <p:tavLst>
                                        <p:tav tm="0">
                                          <p:val>
                                            <p:strVal val="#ppt_x"/>
                                          </p:val>
                                        </p:tav>
                                        <p:tav tm="100000">
                                          <p:val>
                                            <p:strVal val="#ppt_x"/>
                                          </p:val>
                                        </p:tav>
                                      </p:tavLst>
                                    </p:anim>
                                    <p:anim calcmode="lin" valueType="num">
                                      <p:cBhvr>
                                        <p:cTn id="24" dur="1000" fill="hold"/>
                                        <p:tgtEl>
                                          <p:spTgt spid="18"/>
                                        </p:tgtEl>
                                        <p:attrNameLst>
                                          <p:attrName>ppt_y</p:attrName>
                                        </p:attrNameLst>
                                      </p:cBhvr>
                                      <p:tavLst>
                                        <p:tav tm="0">
                                          <p:val>
                                            <p:strVal val="#ppt_y+.1"/>
                                          </p:val>
                                        </p:tav>
                                        <p:tav tm="100000">
                                          <p:val>
                                            <p:strVal val="#ppt_y"/>
                                          </p:val>
                                        </p:tav>
                                      </p:tavLst>
                                    </p:anim>
                                  </p:childTnLst>
                                </p:cTn>
                              </p:par>
                            </p:childTnLst>
                          </p:cTn>
                        </p:par>
                        <p:par>
                          <p:cTn id="25" fill="hold" nodeType="afterGroup">
                            <p:stCondLst>
                              <p:cond delay="1500"/>
                            </p:stCondLst>
                            <p:childTnLst>
                              <p:par>
                                <p:cTn id="26" presetID="42" presetClass="entr" presetSubtype="0" fill="hold" grpId="0" nodeType="afterEffect">
                                  <p:stCondLst>
                                    <p:cond delay="0"/>
                                  </p:stCondLst>
                                  <p:childTnLst>
                                    <p:set>
                                      <p:cBhvr>
                                        <p:cTn id="27" dur="1" fill="hold">
                                          <p:stCondLst>
                                            <p:cond delay="0"/>
                                          </p:stCondLst>
                                        </p:cTn>
                                        <p:tgtEl>
                                          <p:spTgt spid="37"/>
                                        </p:tgtEl>
                                        <p:attrNameLst>
                                          <p:attrName>style.visibility</p:attrName>
                                        </p:attrNameLst>
                                      </p:cBhvr>
                                      <p:to>
                                        <p:strVal val="visible"/>
                                      </p:to>
                                    </p:set>
                                    <p:animEffect transition="in" filter="fade">
                                      <p:cBhvr>
                                        <p:cTn id="28" dur="1000"/>
                                        <p:tgtEl>
                                          <p:spTgt spid="37"/>
                                        </p:tgtEl>
                                      </p:cBhvr>
                                    </p:animEffect>
                                    <p:anim calcmode="lin" valueType="num">
                                      <p:cBhvr>
                                        <p:cTn id="29" dur="1000" fill="hold"/>
                                        <p:tgtEl>
                                          <p:spTgt spid="37"/>
                                        </p:tgtEl>
                                        <p:attrNameLst>
                                          <p:attrName>ppt_x</p:attrName>
                                        </p:attrNameLst>
                                      </p:cBhvr>
                                      <p:tavLst>
                                        <p:tav tm="0">
                                          <p:val>
                                            <p:strVal val="#ppt_x"/>
                                          </p:val>
                                        </p:tav>
                                        <p:tav tm="100000">
                                          <p:val>
                                            <p:strVal val="#ppt_x"/>
                                          </p:val>
                                        </p:tav>
                                      </p:tavLst>
                                    </p:anim>
                                    <p:anim calcmode="lin" valueType="num">
                                      <p:cBhvr>
                                        <p:cTn id="30" dur="1000" fill="hold"/>
                                        <p:tgtEl>
                                          <p:spTgt spid="37"/>
                                        </p:tgtEl>
                                        <p:attrNameLst>
                                          <p:attrName>ppt_y</p:attrName>
                                        </p:attrNameLst>
                                      </p:cBhvr>
                                      <p:tavLst>
                                        <p:tav tm="0">
                                          <p:val>
                                            <p:strVal val="#ppt_y+.1"/>
                                          </p:val>
                                        </p:tav>
                                        <p:tav tm="100000">
                                          <p:val>
                                            <p:strVal val="#ppt_y"/>
                                          </p:val>
                                        </p:tav>
                                      </p:tavLst>
                                    </p:anim>
                                  </p:childTnLst>
                                </p:cTn>
                              </p:par>
                            </p:childTnLst>
                          </p:cTn>
                        </p:par>
                        <p:par>
                          <p:cTn id="31" fill="hold" nodeType="afterGroup">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18" grpId="0" animBg="1"/>
      <p:bldP spid="37" grpId="0" animBg="1"/>
      <p:bldP spid="3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grpSp>
        <p:nvGrpSpPr>
          <p:cNvPr id="13" name="组合 12"/>
          <p:cNvGrpSpPr/>
          <p:nvPr/>
        </p:nvGrpSpPr>
        <p:grpSpPr>
          <a:xfrm>
            <a:off x="674877" y="764689"/>
            <a:ext cx="913467" cy="789423"/>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
          <p:nvSpPr>
            <p:cNvPr id="42" name="文本框 41"/>
            <p:cNvSpPr txBox="1"/>
            <p:nvPr/>
          </p:nvSpPr>
          <p:spPr>
            <a:xfrm>
              <a:off x="1729274" y="2659404"/>
              <a:ext cx="856764" cy="604526"/>
            </a:xfrm>
            <a:prstGeom prst="rect">
              <a:avLst/>
            </a:prstGeom>
            <a:noFill/>
          </p:spPr>
          <p:txBody>
            <a:bodyPr wrap="square" rtlCol="0">
              <a:spAutoFit/>
            </a:bodyP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04</a:t>
              </a:r>
              <a:endPar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7" name="组合 16"/>
          <p:cNvGrpSpPr/>
          <p:nvPr/>
        </p:nvGrpSpPr>
        <p:grpSpPr>
          <a:xfrm>
            <a:off x="1600642" y="729966"/>
            <a:ext cx="5600257" cy="858868"/>
            <a:chOff x="1624358" y="797578"/>
            <a:chExt cx="5600257" cy="858868"/>
          </a:xfrm>
        </p:grpSpPr>
        <p:sp>
          <p:nvSpPr>
            <p:cNvPr id="81" name="文本框 80"/>
            <p:cNvSpPr txBox="1"/>
            <p:nvPr/>
          </p:nvSpPr>
          <p:spPr>
            <a:xfrm>
              <a:off x="1624358" y="1133226"/>
              <a:ext cx="5600257" cy="523220"/>
            </a:xfrm>
            <a:prstGeom prst="rect">
              <a:avLst/>
            </a:prstGeom>
            <a:noFill/>
          </p:spPr>
          <p:txBody>
            <a:bodyPr wrap="square" rtlCol="0">
              <a:spAutoFit/>
            </a:bodyPr>
            <a:lstStyle/>
            <a:p>
              <a:pPr algn="just"/>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如何预防猴痘病毒</a:t>
              </a:r>
            </a:p>
          </p:txBody>
        </p:sp>
        <p:sp>
          <p:nvSpPr>
            <p:cNvPr id="82" name="文本框 81"/>
            <p:cNvSpPr txBox="1"/>
            <p:nvPr/>
          </p:nvSpPr>
          <p:spPr>
            <a:xfrm>
              <a:off x="1662459" y="797578"/>
              <a:ext cx="3886200" cy="400110"/>
            </a:xfrm>
            <a:prstGeom prst="rect">
              <a:avLst/>
            </a:prstGeom>
            <a:noFill/>
          </p:spPr>
          <p:txBody>
            <a:bodyPr wrap="square" rtlCol="0">
              <a:spAutoFit/>
            </a:bodyPr>
            <a:lstStyle/>
            <a:p>
              <a:pPr algn="just"/>
              <a:r>
                <a:rPr lang="en-US" altLang="zh-CN"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PART.</a:t>
              </a:r>
              <a:endParaRPr lang="zh-CN" altLang="en-US"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p:txBody>
        </p:sp>
      </p:grpSp>
      <p:grpSp>
        <p:nvGrpSpPr>
          <p:cNvPr id="15" name="组合 14"/>
          <p:cNvGrpSpPr/>
          <p:nvPr/>
        </p:nvGrpSpPr>
        <p:grpSpPr>
          <a:xfrm>
            <a:off x="1104236" y="1919259"/>
            <a:ext cx="6973904" cy="645882"/>
            <a:chOff x="1308485" y="2262576"/>
            <a:chExt cx="6973904" cy="645882"/>
          </a:xfrm>
        </p:grpSpPr>
        <p:sp>
          <p:nvSpPr>
            <p:cNvPr id="35" name="矩形 34"/>
            <p:cNvSpPr/>
            <p:nvPr/>
          </p:nvSpPr>
          <p:spPr>
            <a:xfrm>
              <a:off x="1539914" y="2262576"/>
              <a:ext cx="6742475" cy="645882"/>
            </a:xfrm>
            <a:prstGeom prst="rect">
              <a:avLst/>
            </a:prstGeom>
          </p:spPr>
          <p:txBody>
            <a:bodyPr wrap="square">
              <a:spAutoFit/>
            </a:bodyPr>
            <a:lstStyle/>
            <a:p>
              <a:pPr>
                <a:lnSpc>
                  <a:spcPct val="140000"/>
                </a:lnSpc>
              </a:pPr>
              <a:r>
                <a:rPr lang="zh-CN" altLang="en-US" sz="2800" dirty="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感染猴痘怎么办？</a:t>
              </a:r>
            </a:p>
          </p:txBody>
        </p:sp>
        <p:sp>
          <p:nvSpPr>
            <p:cNvPr id="31" name="virus-molecule_65950"/>
            <p:cNvSpPr/>
            <p:nvPr/>
          </p:nvSpPr>
          <p:spPr>
            <a:xfrm>
              <a:off x="1308485" y="2532201"/>
              <a:ext cx="230409" cy="230049"/>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grpSp>
      <p:grpSp>
        <p:nvGrpSpPr>
          <p:cNvPr id="23" name="组合 22"/>
          <p:cNvGrpSpPr/>
          <p:nvPr/>
        </p:nvGrpSpPr>
        <p:grpSpPr>
          <a:xfrm>
            <a:off x="1491344" y="2833640"/>
            <a:ext cx="5706898" cy="2824356"/>
            <a:chOff x="1704186" y="2897436"/>
            <a:chExt cx="4919706" cy="2824356"/>
          </a:xfrm>
        </p:grpSpPr>
        <p:sp>
          <p:nvSpPr>
            <p:cNvPr id="36" name="矩形 35"/>
            <p:cNvSpPr/>
            <p:nvPr/>
          </p:nvSpPr>
          <p:spPr>
            <a:xfrm>
              <a:off x="2272473" y="3533202"/>
              <a:ext cx="3783131" cy="1611595"/>
            </a:xfrm>
            <a:prstGeom prst="rect">
              <a:avLst/>
            </a:prstGeom>
          </p:spPr>
          <p:txBody>
            <a:bodyPr wrap="square">
              <a:spAutoFit/>
            </a:bodyPr>
            <a:lstStyle/>
            <a:p>
              <a:pPr>
                <a:lnSpc>
                  <a:spcPct val="140000"/>
                </a:lnSpc>
              </a:pP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避免接触可能携带病毒的动物，另外，接触已感染的人或动物后，应以肥皂水洗手或使用含酒精的洗手液，照顾患者时也建议穿上防护装备。</a:t>
              </a:r>
            </a:p>
          </p:txBody>
        </p:sp>
        <p:sp>
          <p:nvSpPr>
            <p:cNvPr id="14" name="图文框 13"/>
            <p:cNvSpPr/>
            <p:nvPr/>
          </p:nvSpPr>
          <p:spPr>
            <a:xfrm>
              <a:off x="1704186" y="2897436"/>
              <a:ext cx="4919706" cy="2824356"/>
            </a:xfrm>
            <a:prstGeom prst="frame">
              <a:avLst>
                <a:gd name="adj1" fmla="val 3919"/>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grpSp>
        <p:nvGrpSpPr>
          <p:cNvPr id="22" name="组合 21"/>
          <p:cNvGrpSpPr/>
          <p:nvPr/>
        </p:nvGrpSpPr>
        <p:grpSpPr>
          <a:xfrm>
            <a:off x="7642358" y="2763788"/>
            <a:ext cx="3392466" cy="2999058"/>
            <a:chOff x="7280851" y="2785053"/>
            <a:chExt cx="3392466" cy="2999058"/>
          </a:xfrm>
        </p:grpSpPr>
        <p:grpSp>
          <p:nvGrpSpPr>
            <p:cNvPr id="20" name="组合 19"/>
            <p:cNvGrpSpPr/>
            <p:nvPr/>
          </p:nvGrpSpPr>
          <p:grpSpPr>
            <a:xfrm>
              <a:off x="7280851" y="2785053"/>
              <a:ext cx="2711979" cy="1607967"/>
              <a:chOff x="7280851" y="2785053"/>
              <a:chExt cx="2711979" cy="1607967"/>
            </a:xfrm>
          </p:grpSpPr>
          <p:pic>
            <p:nvPicPr>
              <p:cNvPr id="19" name="图片 1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18385324">
                <a:off x="8854468" y="2785053"/>
                <a:ext cx="1138362" cy="1138362"/>
              </a:xfrm>
              <a:prstGeom prst="rect">
                <a:avLst/>
              </a:prstGeom>
            </p:spPr>
          </p:pic>
          <p:pic>
            <p:nvPicPr>
              <p:cNvPr id="32" name="图片 3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rot="3438163">
                <a:off x="7280851" y="3104028"/>
                <a:ext cx="1288992" cy="1288992"/>
              </a:xfrm>
              <a:prstGeom prst="rect">
                <a:avLst/>
              </a:prstGeom>
            </p:spPr>
          </p:pic>
        </p:grpSp>
        <p:grpSp>
          <p:nvGrpSpPr>
            <p:cNvPr id="21" name="组合 20"/>
            <p:cNvGrpSpPr/>
            <p:nvPr/>
          </p:nvGrpSpPr>
          <p:grpSpPr>
            <a:xfrm>
              <a:off x="8703589" y="4050325"/>
              <a:ext cx="1969728" cy="1733786"/>
              <a:chOff x="8703589" y="4050325"/>
              <a:chExt cx="1969728" cy="1733786"/>
            </a:xfrm>
          </p:grpSpPr>
          <p:pic>
            <p:nvPicPr>
              <p:cNvPr id="34" name="图片 3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939531" y="4050325"/>
                <a:ext cx="1733786" cy="1733786"/>
              </a:xfrm>
              <a:prstGeom prst="rect">
                <a:avLst/>
              </a:prstGeom>
            </p:spPr>
          </p:pic>
          <p:pic>
            <p:nvPicPr>
              <p:cNvPr id="38" name="图片 37"/>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rot="18385324">
                <a:off x="8703589" y="4190799"/>
                <a:ext cx="274165" cy="274165"/>
              </a:xfrm>
              <a:prstGeom prst="rect">
                <a:avLst/>
              </a:prstGeom>
            </p:spPr>
          </p:pic>
        </p:grpSp>
      </p:grpSp>
    </p:spTree>
    <p:custDataLst>
      <p:tags r:id="rId1"/>
    </p:custData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down)">
                                      <p:cBhvr>
                                        <p:cTn id="15" dur="500"/>
                                        <p:tgtEl>
                                          <p:spTgt spid="15"/>
                                        </p:tgtEl>
                                      </p:cBhvr>
                                    </p:animEffect>
                                  </p:childTnLst>
                                </p:cTn>
                              </p:par>
                              <p:par>
                                <p:cTn id="16" presetID="22" presetClass="entr" presetSubtype="4" fill="hold"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wipe(down)">
                                      <p:cBhvr>
                                        <p:cTn id="18" dur="500"/>
                                        <p:tgtEl>
                                          <p:spTgt spid="22"/>
                                        </p:tgtEl>
                                      </p:cBhvr>
                                    </p:animEffect>
                                  </p:childTnLst>
                                </p:cTn>
                              </p:par>
                            </p:childTnLst>
                          </p:cTn>
                        </p:par>
                        <p:par>
                          <p:cTn id="19" fill="hold" nodeType="afterGroup">
                            <p:stCondLst>
                              <p:cond delay="500"/>
                            </p:stCondLst>
                            <p:childTnLst>
                              <p:par>
                                <p:cTn id="20" presetID="22" presetClass="entr" presetSubtype="4" fill="hold" nodeType="after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down)">
                                      <p:cBhvr>
                                        <p:cTn id="2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sp>
        <p:nvSpPr>
          <p:cNvPr id="34" name="virus-molecule_65950"/>
          <p:cNvSpPr/>
          <p:nvPr/>
        </p:nvSpPr>
        <p:spPr>
          <a:xfrm>
            <a:off x="4343357" y="6325033"/>
            <a:ext cx="304843" cy="304367"/>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virus-molecule_65950"/>
          <p:cNvSpPr/>
          <p:nvPr/>
        </p:nvSpPr>
        <p:spPr>
          <a:xfrm>
            <a:off x="8076803" y="901700"/>
            <a:ext cx="508794" cy="50800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任意多边形: 形状 40"/>
          <p:cNvSpPr/>
          <p:nvPr/>
        </p:nvSpPr>
        <p:spPr>
          <a:xfrm flipH="1">
            <a:off x="11671299" y="6487198"/>
            <a:ext cx="520699" cy="370801"/>
          </a:xfrm>
          <a:custGeom>
            <a:avLst/>
            <a:gdLst>
              <a:gd name="connsiteX0" fmla="*/ 279400 w 838200"/>
              <a:gd name="connsiteY0" fmla="*/ 0 h 596900"/>
              <a:gd name="connsiteX1" fmla="*/ 838200 w 838200"/>
              <a:gd name="connsiteY1" fmla="*/ 558800 h 596900"/>
              <a:gd name="connsiteX2" fmla="*/ 834359 w 838200"/>
              <a:gd name="connsiteY2" fmla="*/ 596900 h 596900"/>
              <a:gd name="connsiteX3" fmla="*/ 0 w 838200"/>
              <a:gd name="connsiteY3" fmla="*/ 596900 h 596900"/>
              <a:gd name="connsiteX4" fmla="*/ 0 w 838200"/>
              <a:gd name="connsiteY4" fmla="*/ 77506 h 596900"/>
              <a:gd name="connsiteX5" fmla="*/ 61890 w 838200"/>
              <a:gd name="connsiteY5" fmla="*/ 43913 h 596900"/>
              <a:gd name="connsiteX6" fmla="*/ 279400 w 838200"/>
              <a:gd name="connsiteY6" fmla="*/ 0 h 596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8200" h="596900">
                <a:moveTo>
                  <a:pt x="279400" y="0"/>
                </a:moveTo>
                <a:cubicBezTo>
                  <a:pt x="588017" y="0"/>
                  <a:pt x="838200" y="250183"/>
                  <a:pt x="838200" y="558800"/>
                </a:cubicBezTo>
                <a:lnTo>
                  <a:pt x="834359" y="596900"/>
                </a:lnTo>
                <a:lnTo>
                  <a:pt x="0" y="596900"/>
                </a:lnTo>
                <a:lnTo>
                  <a:pt x="0" y="77506"/>
                </a:lnTo>
                <a:lnTo>
                  <a:pt x="61890" y="43913"/>
                </a:lnTo>
                <a:cubicBezTo>
                  <a:pt x="128744" y="15637"/>
                  <a:pt x="202246" y="0"/>
                  <a:pt x="279400" y="0"/>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4" name="组合 13"/>
          <p:cNvGrpSpPr/>
          <p:nvPr/>
        </p:nvGrpSpPr>
        <p:grpSpPr>
          <a:xfrm>
            <a:off x="1137520" y="2026698"/>
            <a:ext cx="5158537" cy="1108283"/>
            <a:chOff x="1369749" y="2255752"/>
            <a:chExt cx="5158537" cy="1108283"/>
          </a:xfrm>
        </p:grpSpPr>
        <p:grpSp>
          <p:nvGrpSpPr>
            <p:cNvPr id="12" name="组合 11"/>
            <p:cNvGrpSpPr/>
            <p:nvPr/>
          </p:nvGrpSpPr>
          <p:grpSpPr>
            <a:xfrm>
              <a:off x="2603986" y="2322427"/>
              <a:ext cx="3924300" cy="1041608"/>
              <a:chOff x="2626846" y="2322427"/>
              <a:chExt cx="3924300" cy="1041608"/>
            </a:xfrm>
          </p:grpSpPr>
          <p:sp>
            <p:nvSpPr>
              <p:cNvPr id="30" name="文本框 29"/>
              <p:cNvSpPr txBox="1"/>
              <p:nvPr/>
            </p:nvSpPr>
            <p:spPr>
              <a:xfrm>
                <a:off x="2626846" y="2779260"/>
                <a:ext cx="3886200" cy="584775"/>
              </a:xfrm>
              <a:prstGeom prst="rect">
                <a:avLst/>
              </a:prstGeom>
              <a:noFill/>
            </p:spPr>
            <p:txBody>
              <a:bodyPr wrap="square" rtlCol="0">
                <a:spAutoFit/>
              </a:bodyPr>
              <a:lstStyle/>
              <a:p>
                <a:pPr algn="just"/>
                <a:r>
                  <a:rPr lang="zh-CN" altLang="en-US" sz="32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多国报告猴痘病例</a:t>
                </a:r>
              </a:p>
            </p:txBody>
          </p:sp>
          <p:sp>
            <p:nvSpPr>
              <p:cNvPr id="39" name="文本框 38"/>
              <p:cNvSpPr txBox="1"/>
              <p:nvPr/>
            </p:nvSpPr>
            <p:spPr>
              <a:xfrm>
                <a:off x="2664946" y="2322427"/>
                <a:ext cx="3886200" cy="523220"/>
              </a:xfrm>
              <a:prstGeom prst="rect">
                <a:avLst/>
              </a:prstGeom>
              <a:noFill/>
            </p:spPr>
            <p:txBody>
              <a:bodyPr wrap="square" rtlCol="0">
                <a:spAutoFit/>
              </a:bodyPr>
              <a:lstStyle/>
              <a:p>
                <a:pPr algn="just"/>
                <a:r>
                  <a:rPr lang="en-US" altLang="zh-CN" sz="2800" spc="6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PART.</a:t>
                </a:r>
                <a:endParaRPr lang="zh-CN" altLang="en-US" sz="2800" spc="6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3" name="组合 12"/>
            <p:cNvGrpSpPr/>
            <p:nvPr/>
          </p:nvGrpSpPr>
          <p:grpSpPr>
            <a:xfrm>
              <a:off x="1369749" y="2255752"/>
              <a:ext cx="1196137" cy="1033708"/>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2" name="文本框 41"/>
              <p:cNvSpPr txBox="1"/>
              <p:nvPr/>
            </p:nvSpPr>
            <p:spPr>
              <a:xfrm>
                <a:off x="1729274" y="2659404"/>
                <a:ext cx="856764" cy="646331"/>
              </a:xfrm>
              <a:prstGeom prst="rect">
                <a:avLst/>
              </a:prstGeom>
              <a:noFill/>
            </p:spPr>
            <p:txBody>
              <a:bodyPr wrap="square" rtlCol="0">
                <a:spAutoFit/>
              </a:bodyPr>
              <a:lstStyle/>
              <a:p>
                <a:pPr algn="ctr"/>
                <a:r>
                  <a:rPr lang="en-US" altLang="zh-CN" sz="36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01</a:t>
                </a:r>
                <a:endParaRPr lang="zh-CN" altLang="en-US" sz="36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grpSp>
        <p:nvGrpSpPr>
          <p:cNvPr id="43" name="组合 42"/>
          <p:cNvGrpSpPr/>
          <p:nvPr/>
        </p:nvGrpSpPr>
        <p:grpSpPr>
          <a:xfrm>
            <a:off x="1137520" y="3976148"/>
            <a:ext cx="5158537" cy="1108283"/>
            <a:chOff x="1369749" y="2255752"/>
            <a:chExt cx="5158537" cy="1108283"/>
          </a:xfrm>
        </p:grpSpPr>
        <p:grpSp>
          <p:nvGrpSpPr>
            <p:cNvPr id="44" name="组合 43"/>
            <p:cNvGrpSpPr/>
            <p:nvPr/>
          </p:nvGrpSpPr>
          <p:grpSpPr>
            <a:xfrm>
              <a:off x="2603986" y="2322427"/>
              <a:ext cx="3924300" cy="1041608"/>
              <a:chOff x="2626846" y="2322427"/>
              <a:chExt cx="3924300" cy="1041608"/>
            </a:xfrm>
          </p:grpSpPr>
          <p:sp>
            <p:nvSpPr>
              <p:cNvPr id="52" name="文本框 51"/>
              <p:cNvSpPr txBox="1"/>
              <p:nvPr/>
            </p:nvSpPr>
            <p:spPr>
              <a:xfrm>
                <a:off x="2626846" y="2779260"/>
                <a:ext cx="3886200" cy="584775"/>
              </a:xfrm>
              <a:prstGeom prst="rect">
                <a:avLst/>
              </a:prstGeom>
              <a:noFill/>
            </p:spPr>
            <p:txBody>
              <a:bodyPr wrap="square" rtlCol="0">
                <a:spAutoFit/>
              </a:bodyPr>
              <a:lstStyle/>
              <a:p>
                <a:pPr algn="just"/>
                <a:r>
                  <a:rPr lang="zh-CN" altLang="en-US" sz="32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感染猴痘有哪些症状</a:t>
                </a:r>
              </a:p>
            </p:txBody>
          </p:sp>
          <p:sp>
            <p:nvSpPr>
              <p:cNvPr id="53" name="文本框 52"/>
              <p:cNvSpPr txBox="1"/>
              <p:nvPr/>
            </p:nvSpPr>
            <p:spPr>
              <a:xfrm>
                <a:off x="2664946" y="2322427"/>
                <a:ext cx="3886200" cy="523220"/>
              </a:xfrm>
              <a:prstGeom prst="rect">
                <a:avLst/>
              </a:prstGeom>
              <a:noFill/>
            </p:spPr>
            <p:txBody>
              <a:bodyPr wrap="square" rtlCol="0">
                <a:spAutoFit/>
              </a:bodyPr>
              <a:lstStyle/>
              <a:p>
                <a:pPr algn="just"/>
                <a:r>
                  <a:rPr lang="en-US" altLang="zh-CN" sz="2800" spc="6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PART.</a:t>
                </a:r>
                <a:endParaRPr lang="zh-CN" altLang="en-US" sz="2800" spc="6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45" name="组合 44"/>
            <p:cNvGrpSpPr/>
            <p:nvPr/>
          </p:nvGrpSpPr>
          <p:grpSpPr>
            <a:xfrm>
              <a:off x="1369749" y="2255752"/>
              <a:ext cx="1196137" cy="1033708"/>
              <a:chOff x="1389901" y="2360457"/>
              <a:chExt cx="1196137" cy="1033708"/>
            </a:xfrm>
          </p:grpSpPr>
          <p:grpSp>
            <p:nvGrpSpPr>
              <p:cNvPr id="46" name="组合 45"/>
              <p:cNvGrpSpPr/>
              <p:nvPr/>
            </p:nvGrpSpPr>
            <p:grpSpPr>
              <a:xfrm>
                <a:off x="1389901" y="2360457"/>
                <a:ext cx="1190014" cy="1033708"/>
                <a:chOff x="1389901" y="2360457"/>
                <a:chExt cx="1190014" cy="1033708"/>
              </a:xfrm>
            </p:grpSpPr>
            <p:sp>
              <p:nvSpPr>
                <p:cNvPr id="48" name="椭圆 47"/>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49" name="组合 48"/>
                <p:cNvGrpSpPr/>
                <p:nvPr/>
              </p:nvGrpSpPr>
              <p:grpSpPr>
                <a:xfrm>
                  <a:off x="1389901" y="2360457"/>
                  <a:ext cx="544277" cy="481802"/>
                  <a:chOff x="1400773" y="2360457"/>
                  <a:chExt cx="610684" cy="540586"/>
                </a:xfrm>
              </p:grpSpPr>
              <p:sp>
                <p:nvSpPr>
                  <p:cNvPr id="50"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7" name="文本框 46"/>
              <p:cNvSpPr txBox="1"/>
              <p:nvPr/>
            </p:nvSpPr>
            <p:spPr>
              <a:xfrm>
                <a:off x="1729274" y="2659404"/>
                <a:ext cx="856764" cy="646331"/>
              </a:xfrm>
              <a:prstGeom prst="rect">
                <a:avLst/>
              </a:prstGeom>
              <a:noFill/>
            </p:spPr>
            <p:txBody>
              <a:bodyPr wrap="square" rtlCol="0">
                <a:spAutoFit/>
              </a:bodyPr>
              <a:lstStyle/>
              <a:p>
                <a:pPr algn="ctr"/>
                <a:r>
                  <a:rPr lang="en-US" altLang="zh-CN" sz="36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03</a:t>
                </a:r>
                <a:endParaRPr lang="zh-CN" altLang="en-US" sz="36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grpSp>
        <p:nvGrpSpPr>
          <p:cNvPr id="54" name="组合 53"/>
          <p:cNvGrpSpPr/>
          <p:nvPr/>
        </p:nvGrpSpPr>
        <p:grpSpPr>
          <a:xfrm>
            <a:off x="6436595" y="2026698"/>
            <a:ext cx="5158537" cy="1108283"/>
            <a:chOff x="1369749" y="2255752"/>
            <a:chExt cx="5158537" cy="1108283"/>
          </a:xfrm>
        </p:grpSpPr>
        <p:grpSp>
          <p:nvGrpSpPr>
            <p:cNvPr id="55" name="组合 54"/>
            <p:cNvGrpSpPr/>
            <p:nvPr/>
          </p:nvGrpSpPr>
          <p:grpSpPr>
            <a:xfrm>
              <a:off x="2603986" y="2322427"/>
              <a:ext cx="3924300" cy="1041608"/>
              <a:chOff x="2626846" y="2322427"/>
              <a:chExt cx="3924300" cy="1041608"/>
            </a:xfrm>
          </p:grpSpPr>
          <p:sp>
            <p:nvSpPr>
              <p:cNvPr id="63" name="文本框 62"/>
              <p:cNvSpPr txBox="1"/>
              <p:nvPr/>
            </p:nvSpPr>
            <p:spPr>
              <a:xfrm>
                <a:off x="2626846" y="2779260"/>
                <a:ext cx="3886200" cy="584775"/>
              </a:xfrm>
              <a:prstGeom prst="rect">
                <a:avLst/>
              </a:prstGeom>
              <a:noFill/>
            </p:spPr>
            <p:txBody>
              <a:bodyPr wrap="square" rtlCol="0">
                <a:spAutoFit/>
              </a:bodyPr>
              <a:lstStyle/>
              <a:p>
                <a:pPr algn="just"/>
                <a:r>
                  <a:rPr lang="zh-CN" altLang="en-US" sz="32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什么是猴痘</a:t>
                </a:r>
              </a:p>
            </p:txBody>
          </p:sp>
          <p:sp>
            <p:nvSpPr>
              <p:cNvPr id="64" name="文本框 63"/>
              <p:cNvSpPr txBox="1"/>
              <p:nvPr/>
            </p:nvSpPr>
            <p:spPr>
              <a:xfrm>
                <a:off x="2664946" y="2322427"/>
                <a:ext cx="3886200" cy="523220"/>
              </a:xfrm>
              <a:prstGeom prst="rect">
                <a:avLst/>
              </a:prstGeom>
              <a:noFill/>
            </p:spPr>
            <p:txBody>
              <a:bodyPr wrap="square" rtlCol="0">
                <a:spAutoFit/>
              </a:bodyPr>
              <a:lstStyle/>
              <a:p>
                <a:pPr algn="just"/>
                <a:r>
                  <a:rPr lang="en-US" altLang="zh-CN" sz="2800" spc="6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PART.</a:t>
                </a:r>
                <a:endParaRPr lang="zh-CN" altLang="en-US" sz="2800" spc="6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56" name="组合 55"/>
            <p:cNvGrpSpPr/>
            <p:nvPr/>
          </p:nvGrpSpPr>
          <p:grpSpPr>
            <a:xfrm>
              <a:off x="1369749" y="2255752"/>
              <a:ext cx="1196137" cy="1033708"/>
              <a:chOff x="1389901" y="2360457"/>
              <a:chExt cx="1196137" cy="1033708"/>
            </a:xfrm>
          </p:grpSpPr>
          <p:grpSp>
            <p:nvGrpSpPr>
              <p:cNvPr id="57" name="组合 56"/>
              <p:cNvGrpSpPr/>
              <p:nvPr/>
            </p:nvGrpSpPr>
            <p:grpSpPr>
              <a:xfrm>
                <a:off x="1389901" y="2360457"/>
                <a:ext cx="1190014" cy="1033708"/>
                <a:chOff x="1389901" y="2360457"/>
                <a:chExt cx="1190014" cy="1033708"/>
              </a:xfrm>
            </p:grpSpPr>
            <p:sp>
              <p:nvSpPr>
                <p:cNvPr id="59" name="椭圆 5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60" name="组合 59"/>
                <p:cNvGrpSpPr/>
                <p:nvPr/>
              </p:nvGrpSpPr>
              <p:grpSpPr>
                <a:xfrm>
                  <a:off x="1389901" y="2360457"/>
                  <a:ext cx="544277" cy="481802"/>
                  <a:chOff x="1400773" y="2360457"/>
                  <a:chExt cx="610684" cy="540586"/>
                </a:xfrm>
              </p:grpSpPr>
              <p:sp>
                <p:nvSpPr>
                  <p:cNvPr id="61"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8" name="文本框 57"/>
              <p:cNvSpPr txBox="1"/>
              <p:nvPr/>
            </p:nvSpPr>
            <p:spPr>
              <a:xfrm>
                <a:off x="1729274" y="2659404"/>
                <a:ext cx="856764" cy="646331"/>
              </a:xfrm>
              <a:prstGeom prst="rect">
                <a:avLst/>
              </a:prstGeom>
              <a:noFill/>
            </p:spPr>
            <p:txBody>
              <a:bodyPr wrap="square" rtlCol="0">
                <a:spAutoFit/>
              </a:bodyPr>
              <a:lstStyle/>
              <a:p>
                <a:pPr algn="ctr"/>
                <a:r>
                  <a:rPr lang="en-US" altLang="zh-CN" sz="36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02</a:t>
                </a:r>
                <a:endParaRPr lang="zh-CN" altLang="en-US" sz="36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grpSp>
        <p:nvGrpSpPr>
          <p:cNvPr id="65" name="组合 64"/>
          <p:cNvGrpSpPr/>
          <p:nvPr/>
        </p:nvGrpSpPr>
        <p:grpSpPr>
          <a:xfrm>
            <a:off x="6436595" y="3976148"/>
            <a:ext cx="5158537" cy="1108283"/>
            <a:chOff x="1369749" y="2255752"/>
            <a:chExt cx="5158537" cy="1108283"/>
          </a:xfrm>
        </p:grpSpPr>
        <p:grpSp>
          <p:nvGrpSpPr>
            <p:cNvPr id="66" name="组合 65"/>
            <p:cNvGrpSpPr/>
            <p:nvPr/>
          </p:nvGrpSpPr>
          <p:grpSpPr>
            <a:xfrm>
              <a:off x="2603986" y="2322427"/>
              <a:ext cx="3924300" cy="1041608"/>
              <a:chOff x="2626846" y="2322427"/>
              <a:chExt cx="3924300" cy="1041608"/>
            </a:xfrm>
          </p:grpSpPr>
          <p:sp>
            <p:nvSpPr>
              <p:cNvPr id="74" name="文本框 73"/>
              <p:cNvSpPr txBox="1"/>
              <p:nvPr/>
            </p:nvSpPr>
            <p:spPr>
              <a:xfrm>
                <a:off x="2626846" y="2779260"/>
                <a:ext cx="3886200" cy="584775"/>
              </a:xfrm>
              <a:prstGeom prst="rect">
                <a:avLst/>
              </a:prstGeom>
              <a:noFill/>
            </p:spPr>
            <p:txBody>
              <a:bodyPr wrap="square" rtlCol="0">
                <a:spAutoFit/>
              </a:bodyPr>
              <a:lstStyle/>
              <a:p>
                <a:pPr algn="just"/>
                <a:r>
                  <a:rPr lang="zh-CN" altLang="en-US" sz="32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如何预防猴痘病毒</a:t>
                </a:r>
              </a:p>
            </p:txBody>
          </p:sp>
          <p:sp>
            <p:nvSpPr>
              <p:cNvPr id="75" name="文本框 74"/>
              <p:cNvSpPr txBox="1"/>
              <p:nvPr/>
            </p:nvSpPr>
            <p:spPr>
              <a:xfrm>
                <a:off x="2664946" y="2322427"/>
                <a:ext cx="3886200" cy="523220"/>
              </a:xfrm>
              <a:prstGeom prst="rect">
                <a:avLst/>
              </a:prstGeom>
              <a:noFill/>
            </p:spPr>
            <p:txBody>
              <a:bodyPr wrap="square" rtlCol="0">
                <a:spAutoFit/>
              </a:bodyPr>
              <a:lstStyle/>
              <a:p>
                <a:pPr algn="just"/>
                <a:r>
                  <a:rPr lang="en-US" altLang="zh-CN" sz="2800" spc="6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PART.</a:t>
                </a:r>
                <a:endParaRPr lang="zh-CN" altLang="en-US" sz="2800" spc="6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67" name="组合 66"/>
            <p:cNvGrpSpPr/>
            <p:nvPr/>
          </p:nvGrpSpPr>
          <p:grpSpPr>
            <a:xfrm>
              <a:off x="1369749" y="2255752"/>
              <a:ext cx="1196137" cy="1033708"/>
              <a:chOff x="1389901" y="2360457"/>
              <a:chExt cx="1196137" cy="1033708"/>
            </a:xfrm>
          </p:grpSpPr>
          <p:grpSp>
            <p:nvGrpSpPr>
              <p:cNvPr id="68" name="组合 67"/>
              <p:cNvGrpSpPr/>
              <p:nvPr/>
            </p:nvGrpSpPr>
            <p:grpSpPr>
              <a:xfrm>
                <a:off x="1389901" y="2360457"/>
                <a:ext cx="1190014" cy="1033708"/>
                <a:chOff x="1389901" y="2360457"/>
                <a:chExt cx="1190014" cy="1033708"/>
              </a:xfrm>
            </p:grpSpPr>
            <p:sp>
              <p:nvSpPr>
                <p:cNvPr id="70" name="椭圆 69"/>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71" name="组合 70"/>
                <p:cNvGrpSpPr/>
                <p:nvPr/>
              </p:nvGrpSpPr>
              <p:grpSpPr>
                <a:xfrm>
                  <a:off x="1389901" y="2360457"/>
                  <a:ext cx="544277" cy="481802"/>
                  <a:chOff x="1400773" y="2360457"/>
                  <a:chExt cx="610684" cy="540586"/>
                </a:xfrm>
              </p:grpSpPr>
              <p:sp>
                <p:nvSpPr>
                  <p:cNvPr id="72"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9" name="文本框 68"/>
              <p:cNvSpPr txBox="1"/>
              <p:nvPr/>
            </p:nvSpPr>
            <p:spPr>
              <a:xfrm>
                <a:off x="1729274" y="2659404"/>
                <a:ext cx="856764" cy="646331"/>
              </a:xfrm>
              <a:prstGeom prst="rect">
                <a:avLst/>
              </a:prstGeom>
              <a:noFill/>
            </p:spPr>
            <p:txBody>
              <a:bodyPr wrap="square" rtlCol="0">
                <a:spAutoFit/>
              </a:bodyPr>
              <a:lstStyle/>
              <a:p>
                <a:pPr algn="ctr"/>
                <a:r>
                  <a:rPr lang="en-US" altLang="zh-CN" sz="36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04</a:t>
                </a:r>
                <a:endParaRPr lang="zh-CN" altLang="en-US" sz="36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sp>
        <p:nvSpPr>
          <p:cNvPr id="76" name="PA-文本框 88"/>
          <p:cNvSpPr txBox="1"/>
          <p:nvPr>
            <p:custDataLst>
              <p:tags r:id="rId2"/>
            </p:custDataLst>
          </p:nvPr>
        </p:nvSpPr>
        <p:spPr>
          <a:xfrm>
            <a:off x="2496476" y="3180750"/>
            <a:ext cx="3519695" cy="525850"/>
          </a:xfrm>
          <a:prstGeom prst="rect">
            <a:avLst/>
          </a:prstGeom>
          <a:noFill/>
        </p:spPr>
        <p:txBody>
          <a:bodyPr wrap="square" lIns="0" tIns="0" rIns="0" bIns="0" rtlCol="0">
            <a:spAutoFit/>
          </a:bodyPr>
          <a:lstStyle/>
          <a:p>
            <a:pPr hangingPunct="0">
              <a:lnSpc>
                <a:spcPct val="150000"/>
              </a:lnSpc>
            </a:pPr>
            <a:r>
              <a:rPr lang="en-US" altLang="zh-CN" sz="1200">
                <a:solidFill>
                  <a:schemeClr val="tx1">
                    <a:lumMod val="85000"/>
                    <a:lumOff val="15000"/>
                  </a:schemeClr>
                </a:solidFill>
                <a:cs typeface="+mn-ea"/>
                <a:sym typeface="+mn-lt"/>
              </a:rPr>
              <a:t>You can also format the appropriate text and adjust the line spacing of the text. </a:t>
            </a:r>
          </a:p>
        </p:txBody>
      </p:sp>
      <p:sp>
        <p:nvSpPr>
          <p:cNvPr id="77" name="PA-文本框 88"/>
          <p:cNvSpPr txBox="1"/>
          <p:nvPr>
            <p:custDataLst>
              <p:tags r:id="rId3"/>
            </p:custDataLst>
          </p:nvPr>
        </p:nvSpPr>
        <p:spPr>
          <a:xfrm>
            <a:off x="2496476" y="5225450"/>
            <a:ext cx="3519695" cy="525850"/>
          </a:xfrm>
          <a:prstGeom prst="rect">
            <a:avLst/>
          </a:prstGeom>
          <a:noFill/>
        </p:spPr>
        <p:txBody>
          <a:bodyPr wrap="square" lIns="0" tIns="0" rIns="0" bIns="0" rtlCol="0">
            <a:spAutoFit/>
          </a:bodyPr>
          <a:lstStyle/>
          <a:p>
            <a:pPr hangingPunct="0">
              <a:lnSpc>
                <a:spcPct val="150000"/>
              </a:lnSpc>
            </a:pPr>
            <a:r>
              <a:rPr lang="en-US" altLang="zh-CN" sz="1200">
                <a:solidFill>
                  <a:schemeClr val="tx1">
                    <a:lumMod val="85000"/>
                    <a:lumOff val="15000"/>
                  </a:schemeClr>
                </a:solidFill>
                <a:cs typeface="+mn-ea"/>
                <a:sym typeface="+mn-lt"/>
              </a:rPr>
              <a:t>You can also format the appropriate text and adjust the line spacing of the text. </a:t>
            </a:r>
          </a:p>
        </p:txBody>
      </p:sp>
      <p:sp>
        <p:nvSpPr>
          <p:cNvPr id="78" name="PA-文本框 88"/>
          <p:cNvSpPr txBox="1"/>
          <p:nvPr>
            <p:custDataLst>
              <p:tags r:id="rId4"/>
            </p:custDataLst>
          </p:nvPr>
        </p:nvSpPr>
        <p:spPr>
          <a:xfrm>
            <a:off x="7790387" y="3180750"/>
            <a:ext cx="3519695" cy="525850"/>
          </a:xfrm>
          <a:prstGeom prst="rect">
            <a:avLst/>
          </a:prstGeom>
          <a:noFill/>
        </p:spPr>
        <p:txBody>
          <a:bodyPr wrap="square" lIns="0" tIns="0" rIns="0" bIns="0" rtlCol="0">
            <a:spAutoFit/>
          </a:bodyPr>
          <a:lstStyle/>
          <a:p>
            <a:pPr hangingPunct="0">
              <a:lnSpc>
                <a:spcPct val="150000"/>
              </a:lnSpc>
            </a:pPr>
            <a:r>
              <a:rPr lang="en-US" altLang="zh-CN" sz="1200">
                <a:solidFill>
                  <a:schemeClr val="tx1">
                    <a:lumMod val="85000"/>
                    <a:lumOff val="15000"/>
                  </a:schemeClr>
                </a:solidFill>
                <a:cs typeface="+mn-ea"/>
                <a:sym typeface="+mn-lt"/>
              </a:rPr>
              <a:t>You can also format the appropriate text and adjust the line spacing of the text. </a:t>
            </a:r>
          </a:p>
        </p:txBody>
      </p:sp>
      <p:sp>
        <p:nvSpPr>
          <p:cNvPr id="79" name="PA-文本框 88"/>
          <p:cNvSpPr txBox="1"/>
          <p:nvPr>
            <p:custDataLst>
              <p:tags r:id="rId5"/>
            </p:custDataLst>
          </p:nvPr>
        </p:nvSpPr>
        <p:spPr>
          <a:xfrm>
            <a:off x="7790387" y="5225450"/>
            <a:ext cx="3519695" cy="525850"/>
          </a:xfrm>
          <a:prstGeom prst="rect">
            <a:avLst/>
          </a:prstGeom>
          <a:noFill/>
        </p:spPr>
        <p:txBody>
          <a:bodyPr wrap="square" lIns="0" tIns="0" rIns="0" bIns="0" rtlCol="0">
            <a:spAutoFit/>
          </a:bodyPr>
          <a:lstStyle/>
          <a:p>
            <a:pPr hangingPunct="0">
              <a:lnSpc>
                <a:spcPct val="150000"/>
              </a:lnSpc>
            </a:pPr>
            <a:r>
              <a:rPr lang="en-US" altLang="zh-CN" sz="1200">
                <a:solidFill>
                  <a:schemeClr val="tx1">
                    <a:lumMod val="85000"/>
                    <a:lumOff val="15000"/>
                  </a:schemeClr>
                </a:solidFill>
                <a:cs typeface="+mn-ea"/>
                <a:sym typeface="+mn-lt"/>
              </a:rPr>
              <a:t>You can also format the appropriate text and adjust the line spacing of the text. </a:t>
            </a:r>
          </a:p>
        </p:txBody>
      </p:sp>
      <p:grpSp>
        <p:nvGrpSpPr>
          <p:cNvPr id="15" name="组合 14"/>
          <p:cNvGrpSpPr/>
          <p:nvPr/>
        </p:nvGrpSpPr>
        <p:grpSpPr>
          <a:xfrm>
            <a:off x="4559300" y="798831"/>
            <a:ext cx="3441277" cy="923330"/>
            <a:chOff x="4940300" y="798831"/>
            <a:chExt cx="3441277" cy="923330"/>
          </a:xfrm>
        </p:grpSpPr>
        <p:sp>
          <p:nvSpPr>
            <p:cNvPr id="18" name="文本框 17"/>
            <p:cNvSpPr txBox="1"/>
            <p:nvPr/>
          </p:nvSpPr>
          <p:spPr>
            <a:xfrm>
              <a:off x="4940300" y="798831"/>
              <a:ext cx="2311400" cy="923330"/>
            </a:xfrm>
            <a:prstGeom prst="rect">
              <a:avLst/>
            </a:prstGeom>
            <a:noFill/>
          </p:spPr>
          <p:txBody>
            <a:bodyPr wrap="square">
              <a:spAutoFit/>
            </a:bodyPr>
            <a:lstStyle/>
            <a:p>
              <a:pPr algn="ctr"/>
              <a:r>
                <a:rPr lang="zh-CN" altLang="en-US" sz="5400">
                  <a:solidFill>
                    <a:schemeClr val="tx1">
                      <a:lumMod val="85000"/>
                      <a:lumOff val="15000"/>
                    </a:schemeClr>
                  </a:solidFill>
                  <a:latin typeface="阿里巴巴普惠体 H" panose="00020600040101010101" pitchFamily="18" charset="-122"/>
                  <a:ea typeface="阿里巴巴普惠体 H" panose="00020600040101010101" pitchFamily="18" charset="-122"/>
                  <a:cs typeface="阿里巴巴普惠体 H" panose="00020600040101010101" pitchFamily="18" charset="-122"/>
                  <a:sym typeface="+mn-lt"/>
                </a:rPr>
                <a:t>目录</a:t>
              </a:r>
            </a:p>
          </p:txBody>
        </p:sp>
        <p:sp>
          <p:nvSpPr>
            <p:cNvPr id="80" name="PA-文本框 90"/>
            <p:cNvSpPr txBox="1"/>
            <p:nvPr>
              <p:custDataLst>
                <p:tags r:id="rId6"/>
              </p:custDataLst>
            </p:nvPr>
          </p:nvSpPr>
          <p:spPr>
            <a:xfrm>
              <a:off x="6833885" y="1266333"/>
              <a:ext cx="1547692" cy="369332"/>
            </a:xfrm>
            <a:prstGeom prst="rect">
              <a:avLst/>
            </a:prstGeom>
            <a:noFill/>
          </p:spPr>
          <p:txBody>
            <a:bodyPr wrap="square" rtlCol="0">
              <a:spAutoFit/>
            </a:bodyPr>
            <a:lstStyle/>
            <a:p>
              <a:pPr algn="dist"/>
              <a:r>
                <a:rPr lang="en-US" altLang="zh-CN">
                  <a:solidFill>
                    <a:schemeClr val="tx1">
                      <a:lumMod val="75000"/>
                      <a:lumOff val="25000"/>
                    </a:schemeClr>
                  </a:solidFill>
                  <a:cs typeface="+mn-ea"/>
                  <a:sym typeface="+mn-lt"/>
                </a:rPr>
                <a:t>CATALOG</a:t>
              </a:r>
              <a:endParaRPr lang="zh-CN" altLang="en-US">
                <a:solidFill>
                  <a:schemeClr val="tx1">
                    <a:lumMod val="75000"/>
                    <a:lumOff val="25000"/>
                  </a:schemeClr>
                </a:solidFill>
                <a:cs typeface="+mn-ea"/>
                <a:sym typeface="+mn-lt"/>
              </a:endParaRPr>
            </a:p>
          </p:txBody>
        </p:sp>
      </p:grpSp>
      <p:sp>
        <p:nvSpPr>
          <p:cNvPr id="17" name="文本框 16"/>
          <p:cNvSpPr txBox="1"/>
          <p:nvPr/>
        </p:nvSpPr>
        <p:spPr>
          <a:xfrm>
            <a:off x="1953087" y="1162975"/>
            <a:ext cx="1793290" cy="261610"/>
          </a:xfrm>
          <a:prstGeom prst="rect">
            <a:avLst/>
          </a:prstGeom>
          <a:noFill/>
        </p:spPr>
        <p:txBody>
          <a:bodyPr wrap="square" rtlCol="0">
            <a:spAutoFit/>
          </a:bodyPr>
          <a:lstStyle/>
          <a:p>
            <a:r>
              <a:rPr lang="en-US" altLang="zh-CN" sz="1100" dirty="0">
                <a:solidFill>
                  <a:srgbClr val="FFFFFF"/>
                </a:solidFill>
              </a:rPr>
              <a:t>https://www.ypppt.com/</a:t>
            </a:r>
            <a:endParaRPr lang="zh-CN" altLang="en-US" sz="1100" dirty="0">
              <a:solidFill>
                <a:srgbClr val="FFFFFF"/>
              </a:solidFill>
            </a:endParaRPr>
          </a:p>
        </p:txBody>
      </p:sp>
    </p:spTree>
    <p:custDataLst>
      <p:tags r:id="rId1"/>
    </p:custDataLst>
  </p:cSld>
  <p:clrMapOvr>
    <a:masterClrMapping/>
  </p:clrMapOvr>
  <p:transition spd="slow" advTm="5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anim calcmode="lin" valueType="num">
                                      <p:cBhvr>
                                        <p:cTn id="8" dur="1000" fill="hold"/>
                                        <p:tgtEl>
                                          <p:spTgt spid="34"/>
                                        </p:tgtEl>
                                        <p:attrNameLst>
                                          <p:attrName>ppt_x</p:attrName>
                                        </p:attrNameLst>
                                      </p:cBhvr>
                                      <p:tavLst>
                                        <p:tav tm="0">
                                          <p:val>
                                            <p:strVal val="#ppt_x"/>
                                          </p:val>
                                        </p:tav>
                                        <p:tav tm="100000">
                                          <p:val>
                                            <p:strVal val="#ppt_x"/>
                                          </p:val>
                                        </p:tav>
                                      </p:tavLst>
                                    </p:anim>
                                    <p:anim calcmode="lin" valueType="num">
                                      <p:cBhvr>
                                        <p:cTn id="9" dur="1000" fill="hold"/>
                                        <p:tgtEl>
                                          <p:spTgt spid="3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1000"/>
                                        <p:tgtEl>
                                          <p:spTgt spid="36"/>
                                        </p:tgtEl>
                                      </p:cBhvr>
                                    </p:animEffect>
                                    <p:anim calcmode="lin" valueType="num">
                                      <p:cBhvr>
                                        <p:cTn id="13" dur="1000" fill="hold"/>
                                        <p:tgtEl>
                                          <p:spTgt spid="36"/>
                                        </p:tgtEl>
                                        <p:attrNameLst>
                                          <p:attrName>ppt_x</p:attrName>
                                        </p:attrNameLst>
                                      </p:cBhvr>
                                      <p:tavLst>
                                        <p:tav tm="0">
                                          <p:val>
                                            <p:strVal val="#ppt_x"/>
                                          </p:val>
                                        </p:tav>
                                        <p:tav tm="100000">
                                          <p:val>
                                            <p:strVal val="#ppt_x"/>
                                          </p:val>
                                        </p:tav>
                                      </p:tavLst>
                                    </p:anim>
                                    <p:anim calcmode="lin" valueType="num">
                                      <p:cBhvr>
                                        <p:cTn id="14"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cond evt="onBegin" delay="0">
                          <p:tn val="14"/>
                        </p:cond>
                      </p:stCondLst>
                      <p:childTnLst>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1000"/>
                                        <p:tgtEl>
                                          <p:spTgt spid="15"/>
                                        </p:tgtEl>
                                      </p:cBhvr>
                                    </p:animEffect>
                                    <p:anim calcmode="lin" valueType="num">
                                      <p:cBhvr>
                                        <p:cTn id="20" dur="1000" fill="hold"/>
                                        <p:tgtEl>
                                          <p:spTgt spid="15"/>
                                        </p:tgtEl>
                                        <p:attrNameLst>
                                          <p:attrName>ppt_x</p:attrName>
                                        </p:attrNameLst>
                                      </p:cBhvr>
                                      <p:tavLst>
                                        <p:tav tm="0">
                                          <p:val>
                                            <p:strVal val="#ppt_x"/>
                                          </p:val>
                                        </p:tav>
                                        <p:tav tm="100000">
                                          <p:val>
                                            <p:strVal val="#ppt_x"/>
                                          </p:val>
                                        </p:tav>
                                      </p:tavLst>
                                    </p:anim>
                                    <p:anim calcmode="lin" valueType="num">
                                      <p:cBhvr>
                                        <p:cTn id="21" dur="1000" fill="hold"/>
                                        <p:tgtEl>
                                          <p:spTgt spid="15"/>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000"/>
                            </p:stCondLst>
                            <p:childTnLst>
                              <p:par>
                                <p:cTn id="23" presetID="42" presetClass="entr" presetSubtype="0"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1000"/>
                                        <p:tgtEl>
                                          <p:spTgt spid="14"/>
                                        </p:tgtEl>
                                      </p:cBhvr>
                                    </p:animEffect>
                                    <p:anim calcmode="lin" valueType="num">
                                      <p:cBhvr>
                                        <p:cTn id="26" dur="1000" fill="hold"/>
                                        <p:tgtEl>
                                          <p:spTgt spid="14"/>
                                        </p:tgtEl>
                                        <p:attrNameLst>
                                          <p:attrName>ppt_x</p:attrName>
                                        </p:attrNameLst>
                                      </p:cBhvr>
                                      <p:tavLst>
                                        <p:tav tm="0">
                                          <p:val>
                                            <p:strVal val="#ppt_x"/>
                                          </p:val>
                                        </p:tav>
                                        <p:tav tm="100000">
                                          <p:val>
                                            <p:strVal val="#ppt_x"/>
                                          </p:val>
                                        </p:tav>
                                      </p:tavLst>
                                    </p:anim>
                                    <p:anim calcmode="lin" valueType="num">
                                      <p:cBhvr>
                                        <p:cTn id="27" dur="1000" fill="hold"/>
                                        <p:tgtEl>
                                          <p:spTgt spid="14"/>
                                        </p:tgtEl>
                                        <p:attrNameLst>
                                          <p:attrName>ppt_y</p:attrName>
                                        </p:attrNameLst>
                                      </p:cBhvr>
                                      <p:tavLst>
                                        <p:tav tm="0">
                                          <p:val>
                                            <p:strVal val="#ppt_y+.1"/>
                                          </p:val>
                                        </p:tav>
                                        <p:tav tm="100000">
                                          <p:val>
                                            <p:strVal val="#ppt_y"/>
                                          </p:val>
                                        </p:tav>
                                      </p:tavLst>
                                    </p:anim>
                                  </p:childTnLst>
                                </p:cTn>
                              </p:par>
                            </p:childTnLst>
                          </p:cTn>
                        </p:par>
                        <p:par>
                          <p:cTn id="28" fill="hold" nodeType="afterGroup">
                            <p:stCondLst>
                              <p:cond delay="2000"/>
                            </p:stCondLst>
                            <p:childTnLst>
                              <p:par>
                                <p:cTn id="29" presetID="42" presetClass="entr" presetSubtype="0" fill="hold" nodeType="after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fade">
                                      <p:cBhvr>
                                        <p:cTn id="31" dur="1000"/>
                                        <p:tgtEl>
                                          <p:spTgt spid="54"/>
                                        </p:tgtEl>
                                      </p:cBhvr>
                                    </p:animEffect>
                                    <p:anim calcmode="lin" valueType="num">
                                      <p:cBhvr>
                                        <p:cTn id="32" dur="1000" fill="hold"/>
                                        <p:tgtEl>
                                          <p:spTgt spid="54"/>
                                        </p:tgtEl>
                                        <p:attrNameLst>
                                          <p:attrName>ppt_x</p:attrName>
                                        </p:attrNameLst>
                                      </p:cBhvr>
                                      <p:tavLst>
                                        <p:tav tm="0">
                                          <p:val>
                                            <p:strVal val="#ppt_x"/>
                                          </p:val>
                                        </p:tav>
                                        <p:tav tm="100000">
                                          <p:val>
                                            <p:strVal val="#ppt_x"/>
                                          </p:val>
                                        </p:tav>
                                      </p:tavLst>
                                    </p:anim>
                                    <p:anim calcmode="lin" valueType="num">
                                      <p:cBhvr>
                                        <p:cTn id="33" dur="1000" fill="hold"/>
                                        <p:tgtEl>
                                          <p:spTgt spid="54"/>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3000"/>
                            </p:stCondLst>
                            <p:childTnLst>
                              <p:par>
                                <p:cTn id="35" presetID="42" presetClass="entr" presetSubtype="0" fill="hold" grpId="0" nodeType="afterEffect">
                                  <p:stCondLst>
                                    <p:cond delay="0"/>
                                  </p:stCondLst>
                                  <p:childTnLst>
                                    <p:set>
                                      <p:cBhvr>
                                        <p:cTn id="36" dur="1" fill="hold">
                                          <p:stCondLst>
                                            <p:cond delay="0"/>
                                          </p:stCondLst>
                                        </p:cTn>
                                        <p:tgtEl>
                                          <p:spTgt spid="76"/>
                                        </p:tgtEl>
                                        <p:attrNameLst>
                                          <p:attrName>style.visibility</p:attrName>
                                        </p:attrNameLst>
                                      </p:cBhvr>
                                      <p:to>
                                        <p:strVal val="visible"/>
                                      </p:to>
                                    </p:set>
                                    <p:animEffect transition="in" filter="fade">
                                      <p:cBhvr>
                                        <p:cTn id="37" dur="1000"/>
                                        <p:tgtEl>
                                          <p:spTgt spid="76"/>
                                        </p:tgtEl>
                                      </p:cBhvr>
                                    </p:animEffect>
                                    <p:anim calcmode="lin" valueType="num">
                                      <p:cBhvr>
                                        <p:cTn id="38" dur="1000" fill="hold"/>
                                        <p:tgtEl>
                                          <p:spTgt spid="76"/>
                                        </p:tgtEl>
                                        <p:attrNameLst>
                                          <p:attrName>ppt_x</p:attrName>
                                        </p:attrNameLst>
                                      </p:cBhvr>
                                      <p:tavLst>
                                        <p:tav tm="0">
                                          <p:val>
                                            <p:strVal val="#ppt_x"/>
                                          </p:val>
                                        </p:tav>
                                        <p:tav tm="100000">
                                          <p:val>
                                            <p:strVal val="#ppt_x"/>
                                          </p:val>
                                        </p:tav>
                                      </p:tavLst>
                                    </p:anim>
                                    <p:anim calcmode="lin" valueType="num">
                                      <p:cBhvr>
                                        <p:cTn id="39" dur="1000" fill="hold"/>
                                        <p:tgtEl>
                                          <p:spTgt spid="76"/>
                                        </p:tgtEl>
                                        <p:attrNameLst>
                                          <p:attrName>ppt_y</p:attrName>
                                        </p:attrNameLst>
                                      </p:cBhvr>
                                      <p:tavLst>
                                        <p:tav tm="0">
                                          <p:val>
                                            <p:strVal val="#ppt_y+.1"/>
                                          </p:val>
                                        </p:tav>
                                        <p:tav tm="100000">
                                          <p:val>
                                            <p:strVal val="#ppt_y"/>
                                          </p:val>
                                        </p:tav>
                                      </p:tavLst>
                                    </p:anim>
                                  </p:childTnLst>
                                </p:cTn>
                              </p:par>
                            </p:childTnLst>
                          </p:cTn>
                        </p:par>
                        <p:par>
                          <p:cTn id="40" fill="hold" nodeType="afterGroup">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78"/>
                                        </p:tgtEl>
                                        <p:attrNameLst>
                                          <p:attrName>style.visibility</p:attrName>
                                        </p:attrNameLst>
                                      </p:cBhvr>
                                      <p:to>
                                        <p:strVal val="visible"/>
                                      </p:to>
                                    </p:set>
                                    <p:animEffect transition="in" filter="fade">
                                      <p:cBhvr>
                                        <p:cTn id="43" dur="1000"/>
                                        <p:tgtEl>
                                          <p:spTgt spid="78"/>
                                        </p:tgtEl>
                                      </p:cBhvr>
                                    </p:animEffect>
                                    <p:anim calcmode="lin" valueType="num">
                                      <p:cBhvr>
                                        <p:cTn id="44" dur="1000" fill="hold"/>
                                        <p:tgtEl>
                                          <p:spTgt spid="78"/>
                                        </p:tgtEl>
                                        <p:attrNameLst>
                                          <p:attrName>ppt_x</p:attrName>
                                        </p:attrNameLst>
                                      </p:cBhvr>
                                      <p:tavLst>
                                        <p:tav tm="0">
                                          <p:val>
                                            <p:strVal val="#ppt_x"/>
                                          </p:val>
                                        </p:tav>
                                        <p:tav tm="100000">
                                          <p:val>
                                            <p:strVal val="#ppt_x"/>
                                          </p:val>
                                        </p:tav>
                                      </p:tavLst>
                                    </p:anim>
                                    <p:anim calcmode="lin" valueType="num">
                                      <p:cBhvr>
                                        <p:cTn id="45" dur="1000" fill="hold"/>
                                        <p:tgtEl>
                                          <p:spTgt spid="78"/>
                                        </p:tgtEl>
                                        <p:attrNameLst>
                                          <p:attrName>ppt_y</p:attrName>
                                        </p:attrNameLst>
                                      </p:cBhvr>
                                      <p:tavLst>
                                        <p:tav tm="0">
                                          <p:val>
                                            <p:strVal val="#ppt_y+.1"/>
                                          </p:val>
                                        </p:tav>
                                        <p:tav tm="100000">
                                          <p:val>
                                            <p:strVal val="#ppt_y"/>
                                          </p:val>
                                        </p:tav>
                                      </p:tavLst>
                                    </p:anim>
                                  </p:childTnLst>
                                </p:cTn>
                              </p:par>
                            </p:childTnLst>
                          </p:cTn>
                        </p:par>
                        <p:par>
                          <p:cTn id="46" fill="hold" nodeType="afterGroup">
                            <p:stCondLst>
                              <p:cond delay="5000"/>
                            </p:stCondLst>
                            <p:childTnLst>
                              <p:par>
                                <p:cTn id="47" presetID="42" presetClass="entr" presetSubtype="0" fill="hold" nodeType="afterEffect">
                                  <p:stCondLst>
                                    <p:cond delay="0"/>
                                  </p:stCondLst>
                                  <p:childTnLst>
                                    <p:set>
                                      <p:cBhvr>
                                        <p:cTn id="48" dur="1" fill="hold">
                                          <p:stCondLst>
                                            <p:cond delay="0"/>
                                          </p:stCondLst>
                                        </p:cTn>
                                        <p:tgtEl>
                                          <p:spTgt spid="43"/>
                                        </p:tgtEl>
                                        <p:attrNameLst>
                                          <p:attrName>style.visibility</p:attrName>
                                        </p:attrNameLst>
                                      </p:cBhvr>
                                      <p:to>
                                        <p:strVal val="visible"/>
                                      </p:to>
                                    </p:set>
                                    <p:animEffect transition="in" filter="fade">
                                      <p:cBhvr>
                                        <p:cTn id="49" dur="1000"/>
                                        <p:tgtEl>
                                          <p:spTgt spid="43"/>
                                        </p:tgtEl>
                                      </p:cBhvr>
                                    </p:animEffect>
                                    <p:anim calcmode="lin" valueType="num">
                                      <p:cBhvr>
                                        <p:cTn id="50" dur="1000" fill="hold"/>
                                        <p:tgtEl>
                                          <p:spTgt spid="43"/>
                                        </p:tgtEl>
                                        <p:attrNameLst>
                                          <p:attrName>ppt_x</p:attrName>
                                        </p:attrNameLst>
                                      </p:cBhvr>
                                      <p:tavLst>
                                        <p:tav tm="0">
                                          <p:val>
                                            <p:strVal val="#ppt_x"/>
                                          </p:val>
                                        </p:tav>
                                        <p:tav tm="100000">
                                          <p:val>
                                            <p:strVal val="#ppt_x"/>
                                          </p:val>
                                        </p:tav>
                                      </p:tavLst>
                                    </p:anim>
                                    <p:anim calcmode="lin" valueType="num">
                                      <p:cBhvr>
                                        <p:cTn id="51" dur="1000" fill="hold"/>
                                        <p:tgtEl>
                                          <p:spTgt spid="43"/>
                                        </p:tgtEl>
                                        <p:attrNameLst>
                                          <p:attrName>ppt_y</p:attrName>
                                        </p:attrNameLst>
                                      </p:cBhvr>
                                      <p:tavLst>
                                        <p:tav tm="0">
                                          <p:val>
                                            <p:strVal val="#ppt_y+.1"/>
                                          </p:val>
                                        </p:tav>
                                        <p:tav tm="100000">
                                          <p:val>
                                            <p:strVal val="#ppt_y"/>
                                          </p:val>
                                        </p:tav>
                                      </p:tavLst>
                                    </p:anim>
                                  </p:childTnLst>
                                </p:cTn>
                              </p:par>
                            </p:childTnLst>
                          </p:cTn>
                        </p:par>
                        <p:par>
                          <p:cTn id="52" fill="hold" nodeType="afterGroup">
                            <p:stCondLst>
                              <p:cond delay="6000"/>
                            </p:stCondLst>
                            <p:childTnLst>
                              <p:par>
                                <p:cTn id="53" presetID="42" presetClass="entr" presetSubtype="0" fill="hold" nodeType="after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fade">
                                      <p:cBhvr>
                                        <p:cTn id="55" dur="1000"/>
                                        <p:tgtEl>
                                          <p:spTgt spid="65"/>
                                        </p:tgtEl>
                                      </p:cBhvr>
                                    </p:animEffect>
                                    <p:anim calcmode="lin" valueType="num">
                                      <p:cBhvr>
                                        <p:cTn id="56" dur="1000" fill="hold"/>
                                        <p:tgtEl>
                                          <p:spTgt spid="65"/>
                                        </p:tgtEl>
                                        <p:attrNameLst>
                                          <p:attrName>ppt_x</p:attrName>
                                        </p:attrNameLst>
                                      </p:cBhvr>
                                      <p:tavLst>
                                        <p:tav tm="0">
                                          <p:val>
                                            <p:strVal val="#ppt_x"/>
                                          </p:val>
                                        </p:tav>
                                        <p:tav tm="100000">
                                          <p:val>
                                            <p:strVal val="#ppt_x"/>
                                          </p:val>
                                        </p:tav>
                                      </p:tavLst>
                                    </p:anim>
                                    <p:anim calcmode="lin" valueType="num">
                                      <p:cBhvr>
                                        <p:cTn id="57" dur="1000" fill="hold"/>
                                        <p:tgtEl>
                                          <p:spTgt spid="65"/>
                                        </p:tgtEl>
                                        <p:attrNameLst>
                                          <p:attrName>ppt_y</p:attrName>
                                        </p:attrNameLst>
                                      </p:cBhvr>
                                      <p:tavLst>
                                        <p:tav tm="0">
                                          <p:val>
                                            <p:strVal val="#ppt_y+.1"/>
                                          </p:val>
                                        </p:tav>
                                        <p:tav tm="100000">
                                          <p:val>
                                            <p:strVal val="#ppt_y"/>
                                          </p:val>
                                        </p:tav>
                                      </p:tavLst>
                                    </p:anim>
                                  </p:childTnLst>
                                </p:cTn>
                              </p:par>
                            </p:childTnLst>
                          </p:cTn>
                        </p:par>
                        <p:par>
                          <p:cTn id="58" fill="hold" nodeType="afterGroup">
                            <p:stCondLst>
                              <p:cond delay="7000"/>
                            </p:stCondLst>
                            <p:childTnLst>
                              <p:par>
                                <p:cTn id="59" presetID="42" presetClass="entr" presetSubtype="0" fill="hold" grpId="0" nodeType="afterEffect">
                                  <p:stCondLst>
                                    <p:cond delay="0"/>
                                  </p:stCondLst>
                                  <p:childTnLst>
                                    <p:set>
                                      <p:cBhvr>
                                        <p:cTn id="60" dur="1" fill="hold">
                                          <p:stCondLst>
                                            <p:cond delay="0"/>
                                          </p:stCondLst>
                                        </p:cTn>
                                        <p:tgtEl>
                                          <p:spTgt spid="77"/>
                                        </p:tgtEl>
                                        <p:attrNameLst>
                                          <p:attrName>style.visibility</p:attrName>
                                        </p:attrNameLst>
                                      </p:cBhvr>
                                      <p:to>
                                        <p:strVal val="visible"/>
                                      </p:to>
                                    </p:set>
                                    <p:animEffect transition="in" filter="fade">
                                      <p:cBhvr>
                                        <p:cTn id="61" dur="1000"/>
                                        <p:tgtEl>
                                          <p:spTgt spid="77"/>
                                        </p:tgtEl>
                                      </p:cBhvr>
                                    </p:animEffect>
                                    <p:anim calcmode="lin" valueType="num">
                                      <p:cBhvr>
                                        <p:cTn id="62" dur="1000" fill="hold"/>
                                        <p:tgtEl>
                                          <p:spTgt spid="77"/>
                                        </p:tgtEl>
                                        <p:attrNameLst>
                                          <p:attrName>ppt_x</p:attrName>
                                        </p:attrNameLst>
                                      </p:cBhvr>
                                      <p:tavLst>
                                        <p:tav tm="0">
                                          <p:val>
                                            <p:strVal val="#ppt_x"/>
                                          </p:val>
                                        </p:tav>
                                        <p:tav tm="100000">
                                          <p:val>
                                            <p:strVal val="#ppt_x"/>
                                          </p:val>
                                        </p:tav>
                                      </p:tavLst>
                                    </p:anim>
                                    <p:anim calcmode="lin" valueType="num">
                                      <p:cBhvr>
                                        <p:cTn id="63" dur="1000" fill="hold"/>
                                        <p:tgtEl>
                                          <p:spTgt spid="77"/>
                                        </p:tgtEl>
                                        <p:attrNameLst>
                                          <p:attrName>ppt_y</p:attrName>
                                        </p:attrNameLst>
                                      </p:cBhvr>
                                      <p:tavLst>
                                        <p:tav tm="0">
                                          <p:val>
                                            <p:strVal val="#ppt_y+.1"/>
                                          </p:val>
                                        </p:tav>
                                        <p:tav tm="100000">
                                          <p:val>
                                            <p:strVal val="#ppt_y"/>
                                          </p:val>
                                        </p:tav>
                                      </p:tavLst>
                                    </p:anim>
                                  </p:childTnLst>
                                </p:cTn>
                              </p:par>
                            </p:childTnLst>
                          </p:cTn>
                        </p:par>
                        <p:par>
                          <p:cTn id="64" fill="hold" nodeType="afterGroup">
                            <p:stCondLst>
                              <p:cond delay="8000"/>
                            </p:stCondLst>
                            <p:childTnLst>
                              <p:par>
                                <p:cTn id="65" presetID="42" presetClass="entr" presetSubtype="0" fill="hold" grpId="0" nodeType="afterEffect">
                                  <p:stCondLst>
                                    <p:cond delay="0"/>
                                  </p:stCondLst>
                                  <p:childTnLst>
                                    <p:set>
                                      <p:cBhvr>
                                        <p:cTn id="66" dur="1" fill="hold">
                                          <p:stCondLst>
                                            <p:cond delay="0"/>
                                          </p:stCondLst>
                                        </p:cTn>
                                        <p:tgtEl>
                                          <p:spTgt spid="79"/>
                                        </p:tgtEl>
                                        <p:attrNameLst>
                                          <p:attrName>style.visibility</p:attrName>
                                        </p:attrNameLst>
                                      </p:cBhvr>
                                      <p:to>
                                        <p:strVal val="visible"/>
                                      </p:to>
                                    </p:set>
                                    <p:animEffect transition="in" filter="fade">
                                      <p:cBhvr>
                                        <p:cTn id="67" dur="1000"/>
                                        <p:tgtEl>
                                          <p:spTgt spid="79"/>
                                        </p:tgtEl>
                                      </p:cBhvr>
                                    </p:animEffect>
                                    <p:anim calcmode="lin" valueType="num">
                                      <p:cBhvr>
                                        <p:cTn id="68" dur="1000" fill="hold"/>
                                        <p:tgtEl>
                                          <p:spTgt spid="79"/>
                                        </p:tgtEl>
                                        <p:attrNameLst>
                                          <p:attrName>ppt_x</p:attrName>
                                        </p:attrNameLst>
                                      </p:cBhvr>
                                      <p:tavLst>
                                        <p:tav tm="0">
                                          <p:val>
                                            <p:strVal val="#ppt_x"/>
                                          </p:val>
                                        </p:tav>
                                        <p:tav tm="100000">
                                          <p:val>
                                            <p:strVal val="#ppt_x"/>
                                          </p:val>
                                        </p:tav>
                                      </p:tavLst>
                                    </p:anim>
                                    <p:anim calcmode="lin" valueType="num">
                                      <p:cBhvr>
                                        <p:cTn id="69"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6" grpId="0" animBg="1"/>
      <p:bldP spid="76" grpId="0"/>
      <p:bldP spid="77" grpId="0"/>
      <p:bldP spid="78" grpId="0"/>
      <p:bldP spid="7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grpSp>
        <p:nvGrpSpPr>
          <p:cNvPr id="13" name="组合 12"/>
          <p:cNvGrpSpPr/>
          <p:nvPr/>
        </p:nvGrpSpPr>
        <p:grpSpPr>
          <a:xfrm>
            <a:off x="674877" y="764689"/>
            <a:ext cx="913467" cy="789423"/>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
          <p:nvSpPr>
            <p:cNvPr id="42" name="文本框 41"/>
            <p:cNvSpPr txBox="1"/>
            <p:nvPr/>
          </p:nvSpPr>
          <p:spPr>
            <a:xfrm>
              <a:off x="1729274" y="2659404"/>
              <a:ext cx="856764" cy="604526"/>
            </a:xfrm>
            <a:prstGeom prst="rect">
              <a:avLst/>
            </a:prstGeom>
            <a:noFill/>
          </p:spPr>
          <p:txBody>
            <a:bodyPr wrap="square" rtlCol="0">
              <a:spAutoFit/>
            </a:bodyP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04</a:t>
              </a:r>
              <a:endPar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7" name="组合 16"/>
          <p:cNvGrpSpPr/>
          <p:nvPr/>
        </p:nvGrpSpPr>
        <p:grpSpPr>
          <a:xfrm>
            <a:off x="1600642" y="729966"/>
            <a:ext cx="5600257" cy="858868"/>
            <a:chOff x="1624358" y="797578"/>
            <a:chExt cx="5600257" cy="858868"/>
          </a:xfrm>
        </p:grpSpPr>
        <p:sp>
          <p:nvSpPr>
            <p:cNvPr id="81" name="文本框 80"/>
            <p:cNvSpPr txBox="1"/>
            <p:nvPr/>
          </p:nvSpPr>
          <p:spPr>
            <a:xfrm>
              <a:off x="1624358" y="1133226"/>
              <a:ext cx="5600257" cy="523220"/>
            </a:xfrm>
            <a:prstGeom prst="rect">
              <a:avLst/>
            </a:prstGeom>
            <a:noFill/>
          </p:spPr>
          <p:txBody>
            <a:bodyPr wrap="square" rtlCol="0">
              <a:spAutoFit/>
            </a:bodyPr>
            <a:lstStyle/>
            <a:p>
              <a:pPr algn="just"/>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如何预防猴痘病毒</a:t>
              </a:r>
            </a:p>
          </p:txBody>
        </p:sp>
        <p:sp>
          <p:nvSpPr>
            <p:cNvPr id="82" name="文本框 81"/>
            <p:cNvSpPr txBox="1"/>
            <p:nvPr/>
          </p:nvSpPr>
          <p:spPr>
            <a:xfrm>
              <a:off x="1662459" y="797578"/>
              <a:ext cx="3886200" cy="400110"/>
            </a:xfrm>
            <a:prstGeom prst="rect">
              <a:avLst/>
            </a:prstGeom>
            <a:noFill/>
          </p:spPr>
          <p:txBody>
            <a:bodyPr wrap="square" rtlCol="0">
              <a:spAutoFit/>
            </a:bodyPr>
            <a:lstStyle/>
            <a:p>
              <a:pPr algn="just"/>
              <a:r>
                <a:rPr lang="en-US" altLang="zh-CN"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PART.</a:t>
              </a:r>
              <a:endParaRPr lang="zh-CN" altLang="en-US"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p:txBody>
        </p:sp>
      </p:grpSp>
      <p:grpSp>
        <p:nvGrpSpPr>
          <p:cNvPr id="15" name="组合 14"/>
          <p:cNvGrpSpPr/>
          <p:nvPr/>
        </p:nvGrpSpPr>
        <p:grpSpPr>
          <a:xfrm>
            <a:off x="1104236" y="1919259"/>
            <a:ext cx="6973904" cy="645882"/>
            <a:chOff x="1308485" y="2262576"/>
            <a:chExt cx="6973904" cy="645882"/>
          </a:xfrm>
        </p:grpSpPr>
        <p:sp>
          <p:nvSpPr>
            <p:cNvPr id="35" name="矩形 34"/>
            <p:cNvSpPr/>
            <p:nvPr/>
          </p:nvSpPr>
          <p:spPr>
            <a:xfrm>
              <a:off x="1539914" y="2262576"/>
              <a:ext cx="6742475" cy="645882"/>
            </a:xfrm>
            <a:prstGeom prst="rect">
              <a:avLst/>
            </a:prstGeom>
          </p:spPr>
          <p:txBody>
            <a:bodyPr wrap="square">
              <a:spAutoFit/>
            </a:bodyPr>
            <a:lstStyle/>
            <a:p>
              <a:pPr>
                <a:lnSpc>
                  <a:spcPct val="140000"/>
                </a:lnSpc>
              </a:pPr>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感染猴痘怎么办？</a:t>
              </a:r>
            </a:p>
          </p:txBody>
        </p:sp>
        <p:sp>
          <p:nvSpPr>
            <p:cNvPr id="31" name="virus-molecule_65950"/>
            <p:cNvSpPr/>
            <p:nvPr/>
          </p:nvSpPr>
          <p:spPr>
            <a:xfrm>
              <a:off x="1308485" y="2532201"/>
              <a:ext cx="230409" cy="230049"/>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grpSp>
      <p:grpSp>
        <p:nvGrpSpPr>
          <p:cNvPr id="20" name="组合 19"/>
          <p:cNvGrpSpPr/>
          <p:nvPr/>
        </p:nvGrpSpPr>
        <p:grpSpPr>
          <a:xfrm>
            <a:off x="4508205" y="3083441"/>
            <a:ext cx="6228821" cy="2431080"/>
            <a:chOff x="5891748" y="2897436"/>
            <a:chExt cx="4919706" cy="2824356"/>
          </a:xfrm>
        </p:grpSpPr>
        <p:sp>
          <p:nvSpPr>
            <p:cNvPr id="36" name="矩形 35"/>
            <p:cNvSpPr/>
            <p:nvPr/>
          </p:nvSpPr>
          <p:spPr>
            <a:xfrm>
              <a:off x="6569285" y="3309918"/>
              <a:ext cx="3564632" cy="1999393"/>
            </a:xfrm>
            <a:prstGeom prst="rect">
              <a:avLst/>
            </a:prstGeom>
          </p:spPr>
          <p:txBody>
            <a:bodyPr wrap="square">
              <a:spAutoFit/>
            </a:bodyPr>
            <a:lstStyle/>
            <a:p>
              <a:pPr>
                <a:lnSpc>
                  <a:spcPct val="140000"/>
                </a:lnSpc>
              </a:pP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因为猴痘病毒和天花病毒同属一个病毒家族，针对天花病毒的疫苗对猴痘病毒也有保护效力，接种天花疫苗对预防“猴痘”的效果约为</a:t>
              </a:r>
              <a:r>
                <a:rPr lang="en-US" altLang="zh-CN"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85%</a:t>
              </a: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a:t>
              </a:r>
            </a:p>
          </p:txBody>
        </p:sp>
        <p:sp>
          <p:nvSpPr>
            <p:cNvPr id="14" name="图文框 13"/>
            <p:cNvSpPr/>
            <p:nvPr/>
          </p:nvSpPr>
          <p:spPr>
            <a:xfrm>
              <a:off x="5891748" y="2897436"/>
              <a:ext cx="4919706" cy="2824356"/>
            </a:xfrm>
            <a:prstGeom prst="frame">
              <a:avLst>
                <a:gd name="adj1" fmla="val 3919"/>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pic>
        <p:nvPicPr>
          <p:cNvPr id="19" name="图片 18"/>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471161" y="3109752"/>
            <a:ext cx="2589666" cy="2376648"/>
          </a:xfrm>
          <a:prstGeom prst="rect">
            <a:avLst/>
          </a:prstGeom>
        </p:spPr>
      </p:pic>
    </p:spTree>
    <p:custDataLst>
      <p:tags r:id="rId1"/>
    </p:custData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42"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1000"/>
                                        <p:tgtEl>
                                          <p:spTgt spid="15"/>
                                        </p:tgtEl>
                                      </p:cBhvr>
                                    </p:animEffect>
                                    <p:anim calcmode="lin" valueType="num">
                                      <p:cBhvr>
                                        <p:cTn id="16" dur="1000" fill="hold"/>
                                        <p:tgtEl>
                                          <p:spTgt spid="15"/>
                                        </p:tgtEl>
                                        <p:attrNameLst>
                                          <p:attrName>ppt_x</p:attrName>
                                        </p:attrNameLst>
                                      </p:cBhvr>
                                      <p:tavLst>
                                        <p:tav tm="0">
                                          <p:val>
                                            <p:strVal val="#ppt_x"/>
                                          </p:val>
                                        </p:tav>
                                        <p:tav tm="100000">
                                          <p:val>
                                            <p:strVal val="#ppt_x"/>
                                          </p:val>
                                        </p:tav>
                                      </p:tavLst>
                                    </p:anim>
                                    <p:anim calcmode="lin" valueType="num">
                                      <p:cBhvr>
                                        <p:cTn id="17" dur="1000" fill="hold"/>
                                        <p:tgtEl>
                                          <p:spTgt spid="15"/>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1000"/>
                            </p:stCondLst>
                            <p:childTnLst>
                              <p:par>
                                <p:cTn id="19" presetID="42" presetClass="entr" presetSubtype="0" fill="hold"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1000"/>
                                        <p:tgtEl>
                                          <p:spTgt spid="19"/>
                                        </p:tgtEl>
                                      </p:cBhvr>
                                    </p:animEffect>
                                    <p:anim calcmode="lin" valueType="num">
                                      <p:cBhvr>
                                        <p:cTn id="22" dur="1000" fill="hold"/>
                                        <p:tgtEl>
                                          <p:spTgt spid="19"/>
                                        </p:tgtEl>
                                        <p:attrNameLst>
                                          <p:attrName>ppt_x</p:attrName>
                                        </p:attrNameLst>
                                      </p:cBhvr>
                                      <p:tavLst>
                                        <p:tav tm="0">
                                          <p:val>
                                            <p:strVal val="#ppt_x"/>
                                          </p:val>
                                        </p:tav>
                                        <p:tav tm="100000">
                                          <p:val>
                                            <p:strVal val="#ppt_x"/>
                                          </p:val>
                                        </p:tav>
                                      </p:tavLst>
                                    </p:anim>
                                    <p:anim calcmode="lin" valueType="num">
                                      <p:cBhvr>
                                        <p:cTn id="23" dur="1000" fill="hold"/>
                                        <p:tgtEl>
                                          <p:spTgt spid="19"/>
                                        </p:tgtEl>
                                        <p:attrNameLst>
                                          <p:attrName>ppt_y</p:attrName>
                                        </p:attrNameLst>
                                      </p:cBhvr>
                                      <p:tavLst>
                                        <p:tav tm="0">
                                          <p:val>
                                            <p:strVal val="#ppt_y+.1"/>
                                          </p:val>
                                        </p:tav>
                                        <p:tav tm="100000">
                                          <p:val>
                                            <p:strVal val="#ppt_y"/>
                                          </p:val>
                                        </p:tav>
                                      </p:tavLst>
                                    </p:anim>
                                  </p:childTnLst>
                                </p:cTn>
                              </p:par>
                            </p:childTnLst>
                          </p:cTn>
                        </p:par>
                        <p:par>
                          <p:cTn id="24" fill="hold" nodeType="afterGroup">
                            <p:stCondLst>
                              <p:cond delay="2000"/>
                            </p:stCondLst>
                            <p:childTnLst>
                              <p:par>
                                <p:cTn id="25" presetID="16" presetClass="entr" presetSubtype="21"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arn(inVertical)">
                                      <p:cBhvr>
                                        <p:cTn id="2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grpSp>
        <p:nvGrpSpPr>
          <p:cNvPr id="13" name="组合 12"/>
          <p:cNvGrpSpPr/>
          <p:nvPr/>
        </p:nvGrpSpPr>
        <p:grpSpPr>
          <a:xfrm>
            <a:off x="674877" y="764689"/>
            <a:ext cx="913467" cy="789423"/>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
          <p:nvSpPr>
            <p:cNvPr id="42" name="文本框 41"/>
            <p:cNvSpPr txBox="1"/>
            <p:nvPr/>
          </p:nvSpPr>
          <p:spPr>
            <a:xfrm>
              <a:off x="1729274" y="2659404"/>
              <a:ext cx="856764" cy="604526"/>
            </a:xfrm>
            <a:prstGeom prst="rect">
              <a:avLst/>
            </a:prstGeom>
            <a:noFill/>
          </p:spPr>
          <p:txBody>
            <a:bodyPr wrap="square" rtlCol="0">
              <a:spAutoFit/>
            </a:bodyP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04</a:t>
              </a:r>
              <a:endPar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7" name="组合 16"/>
          <p:cNvGrpSpPr/>
          <p:nvPr/>
        </p:nvGrpSpPr>
        <p:grpSpPr>
          <a:xfrm>
            <a:off x="1600642" y="729966"/>
            <a:ext cx="5600257" cy="858868"/>
            <a:chOff x="1624358" y="797578"/>
            <a:chExt cx="5600257" cy="858868"/>
          </a:xfrm>
        </p:grpSpPr>
        <p:sp>
          <p:nvSpPr>
            <p:cNvPr id="81" name="文本框 80"/>
            <p:cNvSpPr txBox="1"/>
            <p:nvPr/>
          </p:nvSpPr>
          <p:spPr>
            <a:xfrm>
              <a:off x="1624358" y="1133226"/>
              <a:ext cx="5600257" cy="523220"/>
            </a:xfrm>
            <a:prstGeom prst="rect">
              <a:avLst/>
            </a:prstGeom>
            <a:noFill/>
          </p:spPr>
          <p:txBody>
            <a:bodyPr wrap="square" rtlCol="0">
              <a:spAutoFit/>
            </a:bodyPr>
            <a:lstStyle/>
            <a:p>
              <a:pPr algn="just"/>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如何预防猴痘病毒</a:t>
              </a:r>
            </a:p>
          </p:txBody>
        </p:sp>
        <p:sp>
          <p:nvSpPr>
            <p:cNvPr id="82" name="文本框 81"/>
            <p:cNvSpPr txBox="1"/>
            <p:nvPr/>
          </p:nvSpPr>
          <p:spPr>
            <a:xfrm>
              <a:off x="1662459" y="797578"/>
              <a:ext cx="3886200" cy="400110"/>
            </a:xfrm>
            <a:prstGeom prst="rect">
              <a:avLst/>
            </a:prstGeom>
            <a:noFill/>
          </p:spPr>
          <p:txBody>
            <a:bodyPr wrap="square" rtlCol="0">
              <a:spAutoFit/>
            </a:bodyPr>
            <a:lstStyle/>
            <a:p>
              <a:pPr algn="just"/>
              <a:r>
                <a:rPr lang="en-US" altLang="zh-CN"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PART.</a:t>
              </a:r>
              <a:endParaRPr lang="zh-CN" altLang="en-US"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p:txBody>
        </p:sp>
      </p:grpSp>
      <p:grpSp>
        <p:nvGrpSpPr>
          <p:cNvPr id="15" name="组合 14"/>
          <p:cNvGrpSpPr/>
          <p:nvPr/>
        </p:nvGrpSpPr>
        <p:grpSpPr>
          <a:xfrm>
            <a:off x="1104236" y="1830359"/>
            <a:ext cx="6973904" cy="645882"/>
            <a:chOff x="1308485" y="2262576"/>
            <a:chExt cx="6973904" cy="645882"/>
          </a:xfrm>
        </p:grpSpPr>
        <p:sp>
          <p:nvSpPr>
            <p:cNvPr id="35" name="矩形 34"/>
            <p:cNvSpPr/>
            <p:nvPr/>
          </p:nvSpPr>
          <p:spPr>
            <a:xfrm>
              <a:off x="1539914" y="2262576"/>
              <a:ext cx="6742475" cy="645882"/>
            </a:xfrm>
            <a:prstGeom prst="rect">
              <a:avLst/>
            </a:prstGeom>
          </p:spPr>
          <p:txBody>
            <a:bodyPr wrap="square">
              <a:spAutoFit/>
            </a:bodyPr>
            <a:lstStyle/>
            <a:p>
              <a:pPr>
                <a:lnSpc>
                  <a:spcPct val="140000"/>
                </a:lnSpc>
              </a:pPr>
              <a:r>
                <a:rPr lang="zh-CN" altLang="en-US" sz="2800" dirty="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感染猴痘怎么办？</a:t>
              </a:r>
            </a:p>
          </p:txBody>
        </p:sp>
        <p:sp>
          <p:nvSpPr>
            <p:cNvPr id="31" name="virus-molecule_65950"/>
            <p:cNvSpPr/>
            <p:nvPr/>
          </p:nvSpPr>
          <p:spPr>
            <a:xfrm>
              <a:off x="1308485" y="2532201"/>
              <a:ext cx="230409" cy="230049"/>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grpSp>
      <p:sp>
        <p:nvSpPr>
          <p:cNvPr id="30" name="矩形 29"/>
          <p:cNvSpPr/>
          <p:nvPr/>
        </p:nvSpPr>
        <p:spPr>
          <a:xfrm>
            <a:off x="2456763" y="3103669"/>
            <a:ext cx="7400581" cy="448200"/>
          </a:xfrm>
          <a:prstGeom prst="rect">
            <a:avLst/>
          </a:prstGeom>
        </p:spPr>
        <p:txBody>
          <a:bodyPr wrap="square">
            <a:spAutoFit/>
          </a:bodyPr>
          <a:lstStyle/>
          <a:p>
            <a:pPr>
              <a:lnSpc>
                <a:spcPct val="140000"/>
              </a:lnSpc>
            </a:pP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多数感染者会在几周内康复，但也会出现感染者病情严重的情况。</a:t>
            </a:r>
          </a:p>
        </p:txBody>
      </p:sp>
      <p:sp>
        <p:nvSpPr>
          <p:cNvPr id="32" name="矩形 31"/>
          <p:cNvSpPr/>
          <p:nvPr/>
        </p:nvSpPr>
        <p:spPr>
          <a:xfrm>
            <a:off x="2456763" y="3745768"/>
            <a:ext cx="6411817" cy="835998"/>
          </a:xfrm>
          <a:prstGeom prst="rect">
            <a:avLst/>
          </a:prstGeom>
        </p:spPr>
        <p:txBody>
          <a:bodyPr wrap="square">
            <a:spAutoFit/>
          </a:bodyPr>
          <a:lstStyle/>
          <a:p>
            <a:pPr>
              <a:lnSpc>
                <a:spcPct val="140000"/>
              </a:lnSpc>
            </a:pPr>
            <a:r>
              <a:rPr lang="zh-CN" altLang="en-US">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根据病毒的暴露程度、患者的健康状况和并发症的严重程度，严重患者也可能死亡。</a:t>
            </a:r>
          </a:p>
        </p:txBody>
      </p:sp>
      <p:sp>
        <p:nvSpPr>
          <p:cNvPr id="34" name="矩形 33"/>
          <p:cNvSpPr/>
          <p:nvPr/>
        </p:nvSpPr>
        <p:spPr>
          <a:xfrm>
            <a:off x="2456763" y="4808715"/>
            <a:ext cx="6411817" cy="835998"/>
          </a:xfrm>
          <a:prstGeom prst="rect">
            <a:avLst/>
          </a:prstGeom>
        </p:spPr>
        <p:txBody>
          <a:bodyPr wrap="square">
            <a:spAutoFit/>
          </a:bodyPr>
          <a:lstStyle/>
          <a:p>
            <a:pPr>
              <a:lnSpc>
                <a:spcPct val="140000"/>
              </a:lnSpc>
            </a:pPr>
            <a:r>
              <a:rPr lang="zh-CN" altLang="en-US">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目前猴痘的治疗方式还没有经过安全验证，不过若要控制猴痘疫情暴发，可使用天花疫苗、抗病毒药物以及牛痘免疫球蛋白。</a:t>
            </a:r>
          </a:p>
        </p:txBody>
      </p:sp>
      <p:sp>
        <p:nvSpPr>
          <p:cNvPr id="18" name="矩形: 圆角 17"/>
          <p:cNvSpPr/>
          <p:nvPr/>
        </p:nvSpPr>
        <p:spPr>
          <a:xfrm>
            <a:off x="1233890" y="3172858"/>
            <a:ext cx="1123720" cy="466604"/>
          </a:xfrm>
          <a:prstGeom prst="roundRect">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-01-</a:t>
            </a: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37" name="矩形: 圆角 36"/>
          <p:cNvSpPr/>
          <p:nvPr/>
        </p:nvSpPr>
        <p:spPr>
          <a:xfrm>
            <a:off x="1233890" y="4043191"/>
            <a:ext cx="1123720" cy="466604"/>
          </a:xfrm>
          <a:prstGeom prst="roundRect">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-02-</a:t>
            </a: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38" name="矩形: 圆角 37"/>
          <p:cNvSpPr/>
          <p:nvPr/>
        </p:nvSpPr>
        <p:spPr>
          <a:xfrm>
            <a:off x="1233890" y="5067760"/>
            <a:ext cx="1123720" cy="466604"/>
          </a:xfrm>
          <a:prstGeom prst="roundRect">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rPr>
              <a:t>-03-</a:t>
            </a: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19" name="图文框 18"/>
          <p:cNvSpPr/>
          <p:nvPr/>
        </p:nvSpPr>
        <p:spPr>
          <a:xfrm>
            <a:off x="930364" y="2655065"/>
            <a:ext cx="10331272" cy="3472969"/>
          </a:xfrm>
          <a:prstGeom prst="frame">
            <a:avLst>
              <a:gd name="adj1" fmla="val 1715"/>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pic>
        <p:nvPicPr>
          <p:cNvPr id="23" name="图片 2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003109" y="3343696"/>
            <a:ext cx="2118548" cy="2326542"/>
          </a:xfrm>
          <a:prstGeom prst="rect">
            <a:avLst/>
          </a:prstGeom>
        </p:spPr>
      </p:pic>
    </p:spTree>
    <p:custDataLst>
      <p:tags r:id="rId1"/>
    </p:custData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6" presetClass="entr" presetSubtype="21"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arn(inVertical)">
                                      <p:cBhvr>
                                        <p:cTn id="15" dur="500"/>
                                        <p:tgtEl>
                                          <p:spTgt spid="1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barn(inVertical)">
                                      <p:cBhvr>
                                        <p:cTn id="18" dur="500"/>
                                        <p:tgtEl>
                                          <p:spTgt spid="18"/>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37"/>
                                        </p:tgtEl>
                                        <p:attrNameLst>
                                          <p:attrName>style.visibility</p:attrName>
                                        </p:attrNameLst>
                                      </p:cBhvr>
                                      <p:to>
                                        <p:strVal val="visible"/>
                                      </p:to>
                                    </p:set>
                                    <p:animEffect transition="in" filter="barn(inVertical)">
                                      <p:cBhvr>
                                        <p:cTn id="21" dur="500"/>
                                        <p:tgtEl>
                                          <p:spTgt spid="37"/>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barn(inVertical)">
                                      <p:cBhvr>
                                        <p:cTn id="24" dur="500"/>
                                        <p:tgtEl>
                                          <p:spTgt spid="38"/>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barn(inVertical)">
                                      <p:cBhvr>
                                        <p:cTn id="27" dur="500"/>
                                        <p:tgtEl>
                                          <p:spTgt spid="19"/>
                                        </p:tgtEl>
                                      </p:cBhvr>
                                    </p:animEffect>
                                  </p:childTnLst>
                                </p:cTn>
                              </p:par>
                              <p:par>
                                <p:cTn id="28" presetID="16" presetClass="entr" presetSubtype="21" fill="hold" nodeType="with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barn(inVertical)">
                                      <p:cBhvr>
                                        <p:cTn id="30" dur="500"/>
                                        <p:tgtEl>
                                          <p:spTgt spid="23"/>
                                        </p:tgtEl>
                                      </p:cBhvr>
                                    </p:animEffect>
                                  </p:childTnLst>
                                </p:cTn>
                              </p:par>
                            </p:childTnLst>
                          </p:cTn>
                        </p:par>
                        <p:par>
                          <p:cTn id="31" fill="hold" nodeType="afterGroup">
                            <p:stCondLst>
                              <p:cond delay="500"/>
                            </p:stCondLst>
                            <p:childTnLst>
                              <p:par>
                                <p:cTn id="32" presetID="42" presetClass="entr" presetSubtype="0" fill="hold" grpId="0" nodeType="after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1000"/>
                                        <p:tgtEl>
                                          <p:spTgt spid="30"/>
                                        </p:tgtEl>
                                      </p:cBhvr>
                                    </p:animEffect>
                                    <p:anim calcmode="lin" valueType="num">
                                      <p:cBhvr>
                                        <p:cTn id="35" dur="1000" fill="hold"/>
                                        <p:tgtEl>
                                          <p:spTgt spid="30"/>
                                        </p:tgtEl>
                                        <p:attrNameLst>
                                          <p:attrName>ppt_x</p:attrName>
                                        </p:attrNameLst>
                                      </p:cBhvr>
                                      <p:tavLst>
                                        <p:tav tm="0">
                                          <p:val>
                                            <p:strVal val="#ppt_x"/>
                                          </p:val>
                                        </p:tav>
                                        <p:tav tm="100000">
                                          <p:val>
                                            <p:strVal val="#ppt_x"/>
                                          </p:val>
                                        </p:tav>
                                      </p:tavLst>
                                    </p:anim>
                                    <p:anim calcmode="lin" valueType="num">
                                      <p:cBhvr>
                                        <p:cTn id="36" dur="1000" fill="hold"/>
                                        <p:tgtEl>
                                          <p:spTgt spid="30"/>
                                        </p:tgtEl>
                                        <p:attrNameLst>
                                          <p:attrName>ppt_y</p:attrName>
                                        </p:attrNameLst>
                                      </p:cBhvr>
                                      <p:tavLst>
                                        <p:tav tm="0">
                                          <p:val>
                                            <p:strVal val="#ppt_y+.1"/>
                                          </p:val>
                                        </p:tav>
                                        <p:tav tm="100000">
                                          <p:val>
                                            <p:strVal val="#ppt_y"/>
                                          </p:val>
                                        </p:tav>
                                      </p:tavLst>
                                    </p:anim>
                                  </p:childTnLst>
                                </p:cTn>
                              </p:par>
                            </p:childTnLst>
                          </p:cTn>
                        </p:par>
                        <p:par>
                          <p:cTn id="37" fill="hold" nodeType="afterGroup">
                            <p:stCondLst>
                              <p:cond delay="1500"/>
                            </p:stCondLst>
                            <p:childTnLst>
                              <p:par>
                                <p:cTn id="38" presetID="42" presetClass="entr" presetSubtype="0" fill="hold" grpId="0"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fade">
                                      <p:cBhvr>
                                        <p:cTn id="40" dur="1000"/>
                                        <p:tgtEl>
                                          <p:spTgt spid="32"/>
                                        </p:tgtEl>
                                      </p:cBhvr>
                                    </p:animEffect>
                                    <p:anim calcmode="lin" valueType="num">
                                      <p:cBhvr>
                                        <p:cTn id="41" dur="1000" fill="hold"/>
                                        <p:tgtEl>
                                          <p:spTgt spid="32"/>
                                        </p:tgtEl>
                                        <p:attrNameLst>
                                          <p:attrName>ppt_x</p:attrName>
                                        </p:attrNameLst>
                                      </p:cBhvr>
                                      <p:tavLst>
                                        <p:tav tm="0">
                                          <p:val>
                                            <p:strVal val="#ppt_x"/>
                                          </p:val>
                                        </p:tav>
                                        <p:tav tm="100000">
                                          <p:val>
                                            <p:strVal val="#ppt_x"/>
                                          </p:val>
                                        </p:tav>
                                      </p:tavLst>
                                    </p:anim>
                                    <p:anim calcmode="lin" valueType="num">
                                      <p:cBhvr>
                                        <p:cTn id="42" dur="1000" fill="hold"/>
                                        <p:tgtEl>
                                          <p:spTgt spid="32"/>
                                        </p:tgtEl>
                                        <p:attrNameLst>
                                          <p:attrName>ppt_y</p:attrName>
                                        </p:attrNameLst>
                                      </p:cBhvr>
                                      <p:tavLst>
                                        <p:tav tm="0">
                                          <p:val>
                                            <p:strVal val="#ppt_y+.1"/>
                                          </p:val>
                                        </p:tav>
                                        <p:tav tm="100000">
                                          <p:val>
                                            <p:strVal val="#ppt_y"/>
                                          </p:val>
                                        </p:tav>
                                      </p:tavLst>
                                    </p:anim>
                                  </p:childTnLst>
                                </p:cTn>
                              </p:par>
                            </p:childTnLst>
                          </p:cTn>
                        </p:par>
                        <p:par>
                          <p:cTn id="43" fill="hold" nodeType="afterGroup">
                            <p:stCondLst>
                              <p:cond delay="2500"/>
                            </p:stCondLst>
                            <p:childTnLst>
                              <p:par>
                                <p:cTn id="44" presetID="42" presetClass="entr" presetSubtype="0" fill="hold" grpId="0" nodeType="afterEffect">
                                  <p:stCondLst>
                                    <p:cond delay="0"/>
                                  </p:stCondLst>
                                  <p:childTnLst>
                                    <p:set>
                                      <p:cBhvr>
                                        <p:cTn id="45" dur="1" fill="hold">
                                          <p:stCondLst>
                                            <p:cond delay="0"/>
                                          </p:stCondLst>
                                        </p:cTn>
                                        <p:tgtEl>
                                          <p:spTgt spid="34"/>
                                        </p:tgtEl>
                                        <p:attrNameLst>
                                          <p:attrName>style.visibility</p:attrName>
                                        </p:attrNameLst>
                                      </p:cBhvr>
                                      <p:to>
                                        <p:strVal val="visible"/>
                                      </p:to>
                                    </p:set>
                                    <p:animEffect transition="in" filter="fade">
                                      <p:cBhvr>
                                        <p:cTn id="46" dur="1000"/>
                                        <p:tgtEl>
                                          <p:spTgt spid="34"/>
                                        </p:tgtEl>
                                      </p:cBhvr>
                                    </p:animEffect>
                                    <p:anim calcmode="lin" valueType="num">
                                      <p:cBhvr>
                                        <p:cTn id="47" dur="1000" fill="hold"/>
                                        <p:tgtEl>
                                          <p:spTgt spid="34"/>
                                        </p:tgtEl>
                                        <p:attrNameLst>
                                          <p:attrName>ppt_x</p:attrName>
                                        </p:attrNameLst>
                                      </p:cBhvr>
                                      <p:tavLst>
                                        <p:tav tm="0">
                                          <p:val>
                                            <p:strVal val="#ppt_x"/>
                                          </p:val>
                                        </p:tav>
                                        <p:tav tm="100000">
                                          <p:val>
                                            <p:strVal val="#ppt_x"/>
                                          </p:val>
                                        </p:tav>
                                      </p:tavLst>
                                    </p:anim>
                                    <p:anim calcmode="lin" valueType="num">
                                      <p:cBhvr>
                                        <p:cTn id="48"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2" grpId="0"/>
      <p:bldP spid="34" grpId="0"/>
      <p:bldP spid="18" grpId="0" animBg="1"/>
      <p:bldP spid="37" grpId="0" animBg="1"/>
      <p:bldP spid="38" grpId="0" animBg="1"/>
      <p:bldP spid="1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7" y="-297"/>
            <a:ext cx="12193057" cy="6858594"/>
          </a:xfrm>
          <a:prstGeom prst="rect">
            <a:avLst/>
          </a:prstGeom>
        </p:spPr>
      </p:pic>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grpSp>
        <p:nvGrpSpPr>
          <p:cNvPr id="13" name="组合 12"/>
          <p:cNvGrpSpPr/>
          <p:nvPr/>
        </p:nvGrpSpPr>
        <p:grpSpPr>
          <a:xfrm>
            <a:off x="674877" y="764689"/>
            <a:ext cx="913467" cy="789423"/>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
          <p:nvSpPr>
            <p:cNvPr id="42" name="文本框 41"/>
            <p:cNvSpPr txBox="1"/>
            <p:nvPr/>
          </p:nvSpPr>
          <p:spPr>
            <a:xfrm>
              <a:off x="1729274" y="2659404"/>
              <a:ext cx="856764" cy="604526"/>
            </a:xfrm>
            <a:prstGeom prst="rect">
              <a:avLst/>
            </a:prstGeom>
            <a:noFill/>
          </p:spPr>
          <p:txBody>
            <a:bodyPr wrap="square" rtlCol="0">
              <a:spAutoFit/>
            </a:bodyP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04</a:t>
              </a:r>
              <a:endPar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7" name="组合 16"/>
          <p:cNvGrpSpPr/>
          <p:nvPr/>
        </p:nvGrpSpPr>
        <p:grpSpPr>
          <a:xfrm>
            <a:off x="1600642" y="729966"/>
            <a:ext cx="5600257" cy="858868"/>
            <a:chOff x="1624358" y="797578"/>
            <a:chExt cx="5600257" cy="858868"/>
          </a:xfrm>
        </p:grpSpPr>
        <p:sp>
          <p:nvSpPr>
            <p:cNvPr id="81" name="文本框 80"/>
            <p:cNvSpPr txBox="1"/>
            <p:nvPr/>
          </p:nvSpPr>
          <p:spPr>
            <a:xfrm>
              <a:off x="1624358" y="1133226"/>
              <a:ext cx="5600257" cy="523220"/>
            </a:xfrm>
            <a:prstGeom prst="rect">
              <a:avLst/>
            </a:prstGeom>
            <a:noFill/>
          </p:spPr>
          <p:txBody>
            <a:bodyPr wrap="square" rtlCol="0">
              <a:spAutoFit/>
            </a:bodyPr>
            <a:lstStyle/>
            <a:p>
              <a:pPr algn="just"/>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如何预防猴痘病毒</a:t>
              </a:r>
            </a:p>
          </p:txBody>
        </p:sp>
        <p:sp>
          <p:nvSpPr>
            <p:cNvPr id="82" name="文本框 81"/>
            <p:cNvSpPr txBox="1"/>
            <p:nvPr/>
          </p:nvSpPr>
          <p:spPr>
            <a:xfrm>
              <a:off x="1662459" y="797578"/>
              <a:ext cx="3886200" cy="400110"/>
            </a:xfrm>
            <a:prstGeom prst="rect">
              <a:avLst/>
            </a:prstGeom>
            <a:noFill/>
          </p:spPr>
          <p:txBody>
            <a:bodyPr wrap="square" rtlCol="0">
              <a:spAutoFit/>
            </a:bodyPr>
            <a:lstStyle/>
            <a:p>
              <a:pPr algn="just"/>
              <a:r>
                <a:rPr lang="en-US" altLang="zh-CN"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PART.</a:t>
              </a:r>
              <a:endParaRPr lang="zh-CN" altLang="en-US"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p:txBody>
        </p:sp>
      </p:grpSp>
      <p:grpSp>
        <p:nvGrpSpPr>
          <p:cNvPr id="15" name="组合 14"/>
          <p:cNvGrpSpPr/>
          <p:nvPr/>
        </p:nvGrpSpPr>
        <p:grpSpPr>
          <a:xfrm>
            <a:off x="1104236" y="1986737"/>
            <a:ext cx="6973904" cy="645882"/>
            <a:chOff x="1308485" y="2262576"/>
            <a:chExt cx="6973904" cy="645882"/>
          </a:xfrm>
        </p:grpSpPr>
        <p:sp>
          <p:nvSpPr>
            <p:cNvPr id="35" name="矩形 34"/>
            <p:cNvSpPr/>
            <p:nvPr/>
          </p:nvSpPr>
          <p:spPr>
            <a:xfrm>
              <a:off x="1539914" y="2262576"/>
              <a:ext cx="6742475" cy="645882"/>
            </a:xfrm>
            <a:prstGeom prst="rect">
              <a:avLst/>
            </a:prstGeom>
          </p:spPr>
          <p:txBody>
            <a:bodyPr wrap="square">
              <a:spAutoFit/>
            </a:bodyPr>
            <a:lstStyle/>
            <a:p>
              <a:pPr>
                <a:lnSpc>
                  <a:spcPct val="140000"/>
                </a:lnSpc>
              </a:pPr>
              <a:r>
                <a:rPr lang="zh-CN" altLang="en-US" sz="2800" dirty="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世界卫生组织建议</a:t>
              </a:r>
            </a:p>
          </p:txBody>
        </p:sp>
        <p:sp>
          <p:nvSpPr>
            <p:cNvPr id="31" name="virus-molecule_65950"/>
            <p:cNvSpPr/>
            <p:nvPr/>
          </p:nvSpPr>
          <p:spPr>
            <a:xfrm>
              <a:off x="1308485" y="2532201"/>
              <a:ext cx="230409" cy="230049"/>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grpSp>
      <p:sp>
        <p:nvSpPr>
          <p:cNvPr id="34" name="矩形 33"/>
          <p:cNvSpPr/>
          <p:nvPr/>
        </p:nvSpPr>
        <p:spPr>
          <a:xfrm>
            <a:off x="3611301" y="2831464"/>
            <a:ext cx="7876083" cy="2774990"/>
          </a:xfrm>
          <a:prstGeom prst="rect">
            <a:avLst/>
          </a:prstGeom>
        </p:spPr>
        <p:txBody>
          <a:bodyPr wrap="square">
            <a:spAutoFit/>
          </a:bodyPr>
          <a:lstStyle/>
          <a:p>
            <a:pPr marL="342900" indent="-342900">
              <a:lnSpc>
                <a:spcPct val="140000"/>
              </a:lnSpc>
              <a:buFont typeface="+mj-lt"/>
              <a:buAutoNum type="arabicPeriod"/>
            </a:pP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由于目前感染的源头尚未被确定，因此世界卫生组织和其他国家的卫生机构均建议加强对当地皮疹病例的监控，以及对可能病例的追踪和溯源。</a:t>
            </a:r>
          </a:p>
          <a:p>
            <a:pPr marL="342900" indent="-342900">
              <a:lnSpc>
                <a:spcPct val="140000"/>
              </a:lnSpc>
              <a:buFont typeface="+mj-lt"/>
              <a:buAutoNum type="arabicPeriod"/>
            </a:pP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由于猴痘的有些症状跟其他出现皮疹的疾病相似（比如带状疱疹，性传播病毒造成的皮疹），可能有些猴痘患者被误诊为其它疾病。</a:t>
            </a:r>
          </a:p>
          <a:p>
            <a:pPr marL="342900" indent="-342900">
              <a:lnSpc>
                <a:spcPct val="140000"/>
              </a:lnSpc>
              <a:buFont typeface="+mj-lt"/>
              <a:buAutoNum type="arabicPeriod"/>
            </a:pP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医务人员在发现症状与猴痘相似的患者时应该考虑猴痘病毒感染的诊断。</a:t>
            </a:r>
          </a:p>
          <a:p>
            <a:pPr marL="342900" indent="-342900">
              <a:lnSpc>
                <a:spcPct val="140000"/>
              </a:lnSpc>
              <a:buFont typeface="+mj-lt"/>
              <a:buAutoNum type="arabicPeriod"/>
            </a:pP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尽早发现病例，并且对可疑病例的隔离和追踪，以及提高人们对这一疾病的警觉性，是预防二次感染，有效控制疫情的关键。</a:t>
            </a:r>
          </a:p>
        </p:txBody>
      </p:sp>
      <p:pic>
        <p:nvPicPr>
          <p:cNvPr id="22" name="图片 21"/>
          <p:cNvPicPr>
            <a:picLocks noChangeAspect="1"/>
          </p:cNvPicPr>
          <p:nvPr/>
        </p:nvPicPr>
        <p:blipFill>
          <a:blip r:embed="rId5" cstate="email">
            <a:extLst>
              <a:ext uri="{BEBA8EAE-BF5A-486C-A8C5-ECC9F3942E4B}">
                <a14:imgProps xmlns:a14="http://schemas.microsoft.com/office/drawing/2010/main">
                  <a14:imgLayer>
                    <a14:imgEffect>
                      <a14:saturation sat="199000"/>
                    </a14:imgEffect>
                  </a14:imgLayer>
                </a14:imgProps>
              </a:ext>
              <a:ext uri="{28A0092B-C50C-407E-A947-70E740481C1C}">
                <a14:useLocalDpi xmlns:a14="http://schemas.microsoft.com/office/drawing/2010/main"/>
              </a:ext>
            </a:extLst>
          </a:blip>
          <a:stretch>
            <a:fillRect/>
          </a:stretch>
        </p:blipFill>
        <p:spPr>
          <a:xfrm>
            <a:off x="1289898" y="3206936"/>
            <a:ext cx="2115495" cy="2024047"/>
          </a:xfrm>
          <a:prstGeom prst="rect">
            <a:avLst/>
          </a:prstGeom>
        </p:spPr>
      </p:pic>
    </p:spTree>
    <p:custDataLst>
      <p:tags r:id="rId1"/>
    </p:custData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par>
                          <p:cTn id="11" fill="hold" nodeType="afterGroup">
                            <p:stCondLst>
                              <p:cond delay="500"/>
                            </p:stCondLst>
                            <p:childTnLst>
                              <p:par>
                                <p:cTn id="12" presetID="22" presetClass="entr" presetSubtype="4"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wipe(down)">
                                      <p:cBhvr>
                                        <p:cTn id="14" dur="500"/>
                                        <p:tgtEl>
                                          <p:spTgt spid="15"/>
                                        </p:tgtEl>
                                      </p:cBhvr>
                                    </p:animEffect>
                                  </p:childTnLst>
                                </p:cTn>
                              </p:par>
                            </p:childTnLst>
                          </p:cTn>
                        </p:par>
                        <p:par>
                          <p:cTn id="15" fill="hold" nodeType="afterGroup">
                            <p:stCondLst>
                              <p:cond delay="1000"/>
                            </p:stCondLst>
                            <p:childTnLst>
                              <p:par>
                                <p:cTn id="16" presetID="22" presetClass="entr" presetSubtype="4" fill="hold" nodeType="after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wipe(down)">
                                      <p:cBhvr>
                                        <p:cTn id="18" dur="500"/>
                                        <p:tgtEl>
                                          <p:spTgt spid="22"/>
                                        </p:tgtEl>
                                      </p:cBhvr>
                                    </p:animEffect>
                                  </p:childTnLst>
                                </p:cTn>
                              </p:par>
                            </p:childTnLst>
                          </p:cTn>
                        </p:par>
                        <p:par>
                          <p:cTn id="19" fill="hold" nodeType="afterGroup">
                            <p:stCondLst>
                              <p:cond delay="1500"/>
                            </p:stCondLst>
                            <p:childTnLst>
                              <p:par>
                                <p:cTn id="20" presetID="22" presetClass="entr" presetSubtype="4" fill="hold" grpId="0" nodeType="after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wipe(down)">
                                      <p:cBhvr>
                                        <p:cTn id="2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45433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529" y="-297"/>
            <a:ext cx="12193057" cy="6858594"/>
          </a:xfrm>
          <a:prstGeom prst="rect">
            <a:avLst/>
          </a:prstGeom>
        </p:spPr>
      </p:pic>
      <p:pic>
        <p:nvPicPr>
          <p:cNvPr id="24" name="图片 2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3848099" y="1750520"/>
            <a:ext cx="7416800" cy="4076658"/>
          </a:xfrm>
          <a:prstGeom prst="rect">
            <a:avLst/>
          </a:prstGeom>
        </p:spPr>
      </p:pic>
      <p:pic>
        <p:nvPicPr>
          <p:cNvPr id="26" name="图片 2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573392" y="1318720"/>
            <a:ext cx="5966214" cy="811890"/>
          </a:xfrm>
          <a:prstGeom prst="rect">
            <a:avLst/>
          </a:prstGeom>
        </p:spPr>
      </p:pic>
      <p:pic>
        <p:nvPicPr>
          <p:cNvPr id="28" name="图片 2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5537199" y="482600"/>
            <a:ext cx="1117600" cy="1117600"/>
          </a:xfrm>
          <a:prstGeom prst="rect">
            <a:avLst/>
          </a:prstGeom>
        </p:spPr>
      </p:pic>
      <p:sp>
        <p:nvSpPr>
          <p:cNvPr id="32" name="椭圆 31"/>
          <p:cNvSpPr/>
          <p:nvPr/>
        </p:nvSpPr>
        <p:spPr>
          <a:xfrm flipH="1">
            <a:off x="304799" y="330200"/>
            <a:ext cx="152400" cy="152400"/>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33" name="virus-molecule_65950"/>
          <p:cNvSpPr/>
          <p:nvPr/>
        </p:nvSpPr>
        <p:spPr>
          <a:xfrm flipH="1">
            <a:off x="520461" y="2502333"/>
            <a:ext cx="457481" cy="456767"/>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virus-molecule_65950"/>
          <p:cNvSpPr/>
          <p:nvPr/>
        </p:nvSpPr>
        <p:spPr>
          <a:xfrm flipH="1">
            <a:off x="3124199" y="1880033"/>
            <a:ext cx="304843" cy="304367"/>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virus-molecule_65950"/>
          <p:cNvSpPr/>
          <p:nvPr/>
        </p:nvSpPr>
        <p:spPr>
          <a:xfrm flipH="1">
            <a:off x="3606402" y="901700"/>
            <a:ext cx="508794" cy="50800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任意多边形: 形状 40"/>
          <p:cNvSpPr/>
          <p:nvPr/>
        </p:nvSpPr>
        <p:spPr>
          <a:xfrm flipH="1">
            <a:off x="11353799" y="6261100"/>
            <a:ext cx="838200" cy="596900"/>
          </a:xfrm>
          <a:custGeom>
            <a:avLst/>
            <a:gdLst>
              <a:gd name="connsiteX0" fmla="*/ 279400 w 838200"/>
              <a:gd name="connsiteY0" fmla="*/ 0 h 596900"/>
              <a:gd name="connsiteX1" fmla="*/ 838200 w 838200"/>
              <a:gd name="connsiteY1" fmla="*/ 558800 h 596900"/>
              <a:gd name="connsiteX2" fmla="*/ 834359 w 838200"/>
              <a:gd name="connsiteY2" fmla="*/ 596900 h 596900"/>
              <a:gd name="connsiteX3" fmla="*/ 0 w 838200"/>
              <a:gd name="connsiteY3" fmla="*/ 596900 h 596900"/>
              <a:gd name="connsiteX4" fmla="*/ 0 w 838200"/>
              <a:gd name="connsiteY4" fmla="*/ 77506 h 596900"/>
              <a:gd name="connsiteX5" fmla="*/ 61890 w 838200"/>
              <a:gd name="connsiteY5" fmla="*/ 43913 h 596900"/>
              <a:gd name="connsiteX6" fmla="*/ 279400 w 838200"/>
              <a:gd name="connsiteY6" fmla="*/ 0 h 596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8200" h="596900">
                <a:moveTo>
                  <a:pt x="279400" y="0"/>
                </a:moveTo>
                <a:cubicBezTo>
                  <a:pt x="588017" y="0"/>
                  <a:pt x="838200" y="250183"/>
                  <a:pt x="838200" y="558800"/>
                </a:cubicBezTo>
                <a:lnTo>
                  <a:pt x="834359" y="596900"/>
                </a:lnTo>
                <a:lnTo>
                  <a:pt x="0" y="596900"/>
                </a:lnTo>
                <a:lnTo>
                  <a:pt x="0" y="77506"/>
                </a:lnTo>
                <a:lnTo>
                  <a:pt x="61890" y="43913"/>
                </a:lnTo>
                <a:cubicBezTo>
                  <a:pt x="128744" y="15637"/>
                  <a:pt x="202246" y="0"/>
                  <a:pt x="279400" y="0"/>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2" name="图片 1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734091" y="2324100"/>
            <a:ext cx="2814770" cy="4524672"/>
          </a:xfrm>
          <a:prstGeom prst="rect">
            <a:avLst/>
          </a:prstGeom>
        </p:spPr>
      </p:pic>
      <p:sp>
        <p:nvSpPr>
          <p:cNvPr id="18" name="文本框 17"/>
          <p:cNvSpPr txBox="1"/>
          <p:nvPr/>
        </p:nvSpPr>
        <p:spPr>
          <a:xfrm flipH="1">
            <a:off x="4089399" y="3506734"/>
            <a:ext cx="6934200" cy="1015663"/>
          </a:xfrm>
          <a:prstGeom prst="rect">
            <a:avLst/>
          </a:prstGeom>
          <a:noFill/>
        </p:spPr>
        <p:txBody>
          <a:bodyPr wrap="square">
            <a:spAutoFit/>
          </a:bodyPr>
          <a:lstStyle/>
          <a:p>
            <a:pPr algn="ctr"/>
            <a:r>
              <a:rPr lang="zh-CN" altLang="en-US" sz="6000" dirty="0">
                <a:solidFill>
                  <a:schemeClr val="tx1">
                    <a:lumMod val="85000"/>
                    <a:lumOff val="15000"/>
                  </a:schemeClr>
                </a:solidFill>
                <a:latin typeface="阿里巴巴普惠体 H" panose="00020600040101010101" pitchFamily="18" charset="-122"/>
                <a:ea typeface="阿里巴巴普惠体 H" panose="00020600040101010101" pitchFamily="18" charset="-122"/>
                <a:cs typeface="阿里巴巴普惠体 H" panose="00020600040101010101" pitchFamily="18" charset="-122"/>
                <a:sym typeface="+mn-lt"/>
              </a:rPr>
              <a:t>多国报告猴痘病例</a:t>
            </a:r>
          </a:p>
        </p:txBody>
      </p:sp>
      <p:sp>
        <p:nvSpPr>
          <p:cNvPr id="19" name="文本框 18"/>
          <p:cNvSpPr txBox="1"/>
          <p:nvPr/>
        </p:nvSpPr>
        <p:spPr>
          <a:xfrm flipH="1">
            <a:off x="5613399" y="2253239"/>
            <a:ext cx="3886200" cy="461665"/>
          </a:xfrm>
          <a:prstGeom prst="rect">
            <a:avLst/>
          </a:prstGeom>
          <a:noFill/>
        </p:spPr>
        <p:txBody>
          <a:bodyPr wrap="square" rtlCol="0">
            <a:spAutoFit/>
          </a:bodyPr>
          <a:lstStyle/>
          <a:p>
            <a:pPr algn="dist"/>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传</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染</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病</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防</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治</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知</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识</a:t>
            </a:r>
          </a:p>
        </p:txBody>
      </p:sp>
      <p:sp>
        <p:nvSpPr>
          <p:cNvPr id="21" name="文本框 20"/>
          <p:cNvSpPr txBox="1"/>
          <p:nvPr/>
        </p:nvSpPr>
        <p:spPr>
          <a:xfrm flipH="1">
            <a:off x="4948383" y="2817469"/>
            <a:ext cx="5216233" cy="707886"/>
          </a:xfrm>
          <a:prstGeom prst="rect">
            <a:avLst/>
          </a:prstGeom>
          <a:noFill/>
        </p:spPr>
        <p:txBody>
          <a:bodyPr wrap="square" rtlCol="0">
            <a:spAutoFit/>
          </a:bodyPr>
          <a:lstStyle/>
          <a:p>
            <a:pPr algn="ctr"/>
            <a:r>
              <a:rPr lang="en-US" altLang="zh-CN" sz="40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PART-01</a:t>
            </a:r>
            <a:endParaRPr lang="zh-CN" altLang="en-US" sz="40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sp>
        <p:nvSpPr>
          <p:cNvPr id="27" name="PA-文本框 88"/>
          <p:cNvSpPr txBox="1"/>
          <p:nvPr>
            <p:custDataLst>
              <p:tags r:id="rId2"/>
            </p:custDataLst>
          </p:nvPr>
        </p:nvSpPr>
        <p:spPr>
          <a:xfrm>
            <a:off x="5183422" y="4521612"/>
            <a:ext cx="4746154" cy="802848"/>
          </a:xfrm>
          <a:prstGeom prst="rect">
            <a:avLst/>
          </a:prstGeom>
          <a:noFill/>
        </p:spPr>
        <p:txBody>
          <a:bodyPr wrap="square" lIns="0" tIns="0" rIns="0" bIns="0" rtlCol="0">
            <a:spAutoFit/>
          </a:bodyPr>
          <a:lstStyle/>
          <a:p>
            <a:pPr algn="ctr" hangingPunct="0">
              <a:lnSpc>
                <a:spcPct val="150000"/>
              </a:lnSpc>
            </a:pPr>
            <a:r>
              <a:rPr lang="en-US" altLang="zh-CN" sz="1200">
                <a:solidFill>
                  <a:schemeClr val="tx1">
                    <a:lumMod val="85000"/>
                    <a:lumOff val="15000"/>
                  </a:schemeClr>
                </a:solidFill>
                <a:cs typeface="+mn-ea"/>
                <a:sym typeface="+mn-lt"/>
              </a:rPr>
              <a:t>You can also format the appropriate text and adjust the line spacing of the text. You can also format the appropriate text and adjust the line spacing of the text. </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5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par>
                          <p:cTn id="13" fill="hold" nodeType="afterGroup">
                            <p:stCondLst>
                              <p:cond delay="500"/>
                            </p:stCondLst>
                            <p:childTnLst>
                              <p:par>
                                <p:cTn id="14" presetID="22" presetClass="entr" presetSubtype="4" fill="hold" nodeType="after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wipe(down)">
                                      <p:cBhvr>
                                        <p:cTn id="16" dur="500"/>
                                        <p:tgtEl>
                                          <p:spTgt spid="26"/>
                                        </p:tgtEl>
                                      </p:cBhvr>
                                    </p:animEffect>
                                  </p:childTnLst>
                                </p:cTn>
                              </p:par>
                            </p:childTnLst>
                          </p:cTn>
                        </p:par>
                        <p:par>
                          <p:cTn id="17" fill="hold" nodeType="afterGroup">
                            <p:stCondLst>
                              <p:cond delay="1000"/>
                            </p:stCondLst>
                            <p:childTnLst>
                              <p:par>
                                <p:cTn id="18" presetID="22" presetClass="entr" presetSubtype="4" fill="hold"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down)">
                                      <p:cBhvr>
                                        <p:cTn id="20" dur="500"/>
                                        <p:tgtEl>
                                          <p:spTgt spid="24"/>
                                        </p:tgtEl>
                                      </p:cBhvr>
                                    </p:animEffect>
                                  </p:childTnLst>
                                </p:cTn>
                              </p:par>
                            </p:childTnLst>
                          </p:cTn>
                        </p:par>
                        <p:par>
                          <p:cTn id="21" fill="hold" nodeType="afterGroup">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1000"/>
                                        <p:tgtEl>
                                          <p:spTgt spid="19"/>
                                        </p:tgtEl>
                                      </p:cBhvr>
                                    </p:animEffect>
                                    <p:anim calcmode="lin" valueType="num">
                                      <p:cBhvr>
                                        <p:cTn id="25" dur="1000" fill="hold"/>
                                        <p:tgtEl>
                                          <p:spTgt spid="19"/>
                                        </p:tgtEl>
                                        <p:attrNameLst>
                                          <p:attrName>ppt_x</p:attrName>
                                        </p:attrNameLst>
                                      </p:cBhvr>
                                      <p:tavLst>
                                        <p:tav tm="0">
                                          <p:val>
                                            <p:strVal val="#ppt_x"/>
                                          </p:val>
                                        </p:tav>
                                        <p:tav tm="100000">
                                          <p:val>
                                            <p:strVal val="#ppt_x"/>
                                          </p:val>
                                        </p:tav>
                                      </p:tavLst>
                                    </p:anim>
                                    <p:anim calcmode="lin" valueType="num">
                                      <p:cBhvr>
                                        <p:cTn id="26" dur="1000" fill="hold"/>
                                        <p:tgtEl>
                                          <p:spTgt spid="19"/>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1000"/>
                                        <p:tgtEl>
                                          <p:spTgt spid="21"/>
                                        </p:tgtEl>
                                      </p:cBhvr>
                                    </p:animEffect>
                                    <p:anim calcmode="lin" valueType="num">
                                      <p:cBhvr>
                                        <p:cTn id="31" dur="1000" fill="hold"/>
                                        <p:tgtEl>
                                          <p:spTgt spid="21"/>
                                        </p:tgtEl>
                                        <p:attrNameLst>
                                          <p:attrName>ppt_x</p:attrName>
                                        </p:attrNameLst>
                                      </p:cBhvr>
                                      <p:tavLst>
                                        <p:tav tm="0">
                                          <p:val>
                                            <p:strVal val="#ppt_x"/>
                                          </p:val>
                                        </p:tav>
                                        <p:tav tm="100000">
                                          <p:val>
                                            <p:strVal val="#ppt_x"/>
                                          </p:val>
                                        </p:tav>
                                      </p:tavLst>
                                    </p:anim>
                                    <p:anim calcmode="lin" valueType="num">
                                      <p:cBhvr>
                                        <p:cTn id="32" dur="1000" fill="hold"/>
                                        <p:tgtEl>
                                          <p:spTgt spid="21"/>
                                        </p:tgtEl>
                                        <p:attrNameLst>
                                          <p:attrName>ppt_y</p:attrName>
                                        </p:attrNameLst>
                                      </p:cBhvr>
                                      <p:tavLst>
                                        <p:tav tm="0">
                                          <p:val>
                                            <p:strVal val="#ppt_y+.1"/>
                                          </p:val>
                                        </p:tav>
                                        <p:tav tm="100000">
                                          <p:val>
                                            <p:strVal val="#ppt_y"/>
                                          </p:val>
                                        </p:tav>
                                      </p:tavLst>
                                    </p:anim>
                                  </p:childTnLst>
                                </p:cTn>
                              </p:par>
                            </p:childTnLst>
                          </p:cTn>
                        </p:par>
                        <p:par>
                          <p:cTn id="33" fill="hold" nodeType="afterGroup">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nodeType="afterGroup">
                            <p:stCondLst>
                              <p:cond delay="4500"/>
                            </p:stCondLst>
                            <p:childTnLst>
                              <p:par>
                                <p:cTn id="40" presetID="42" presetClass="entr" presetSubtype="0"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anim calcmode="lin" valueType="num">
                                      <p:cBhvr>
                                        <p:cTn id="43" dur="1000" fill="hold"/>
                                        <p:tgtEl>
                                          <p:spTgt spid="27"/>
                                        </p:tgtEl>
                                        <p:attrNameLst>
                                          <p:attrName>ppt_x</p:attrName>
                                        </p:attrNameLst>
                                      </p:cBhvr>
                                      <p:tavLst>
                                        <p:tav tm="0">
                                          <p:val>
                                            <p:strVal val="#ppt_x"/>
                                          </p:val>
                                        </p:tav>
                                        <p:tav tm="100000">
                                          <p:val>
                                            <p:strVal val="#ppt_x"/>
                                          </p:val>
                                        </p:tav>
                                      </p:tavLst>
                                    </p:anim>
                                    <p:anim calcmode="lin" valueType="num">
                                      <p:cBhvr>
                                        <p:cTn id="4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1" grpId="0"/>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grpSp>
        <p:nvGrpSpPr>
          <p:cNvPr id="13" name="组合 12"/>
          <p:cNvGrpSpPr/>
          <p:nvPr/>
        </p:nvGrpSpPr>
        <p:grpSpPr>
          <a:xfrm>
            <a:off x="674877" y="764689"/>
            <a:ext cx="913467" cy="789423"/>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
          <p:nvSpPr>
            <p:cNvPr id="42" name="文本框 41"/>
            <p:cNvSpPr txBox="1"/>
            <p:nvPr/>
          </p:nvSpPr>
          <p:spPr>
            <a:xfrm>
              <a:off x="1729274" y="2659404"/>
              <a:ext cx="856764" cy="461665"/>
            </a:xfrm>
            <a:prstGeom prst="rect">
              <a:avLst/>
            </a:prstGeom>
            <a:noFill/>
          </p:spPr>
          <p:txBody>
            <a:bodyPr wrap="square" rtlCol="0">
              <a:spAutoFit/>
            </a:bodyP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01</a:t>
              </a:r>
              <a:endPar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7" name="组合 16"/>
          <p:cNvGrpSpPr/>
          <p:nvPr/>
        </p:nvGrpSpPr>
        <p:grpSpPr>
          <a:xfrm>
            <a:off x="1600643" y="729966"/>
            <a:ext cx="3924300" cy="858868"/>
            <a:chOff x="1624359" y="797578"/>
            <a:chExt cx="3924300" cy="858868"/>
          </a:xfrm>
        </p:grpSpPr>
        <p:sp>
          <p:nvSpPr>
            <p:cNvPr id="81" name="文本框 80"/>
            <p:cNvSpPr txBox="1"/>
            <p:nvPr/>
          </p:nvSpPr>
          <p:spPr>
            <a:xfrm>
              <a:off x="1624359" y="1133226"/>
              <a:ext cx="3886200" cy="523220"/>
            </a:xfrm>
            <a:prstGeom prst="rect">
              <a:avLst/>
            </a:prstGeom>
            <a:noFill/>
          </p:spPr>
          <p:txBody>
            <a:bodyPr wrap="square" rtlCol="0">
              <a:spAutoFit/>
            </a:bodyPr>
            <a:lstStyle/>
            <a:p>
              <a:pPr algn="just"/>
              <a:r>
                <a:rPr lang="zh-CN" altLang="en-US" sz="2800" dirty="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多国报告猴痘病例</a:t>
              </a:r>
            </a:p>
          </p:txBody>
        </p:sp>
        <p:sp>
          <p:nvSpPr>
            <p:cNvPr id="82" name="文本框 81"/>
            <p:cNvSpPr txBox="1"/>
            <p:nvPr/>
          </p:nvSpPr>
          <p:spPr>
            <a:xfrm>
              <a:off x="1662459" y="797578"/>
              <a:ext cx="3886200" cy="400110"/>
            </a:xfrm>
            <a:prstGeom prst="rect">
              <a:avLst/>
            </a:prstGeom>
            <a:noFill/>
          </p:spPr>
          <p:txBody>
            <a:bodyPr wrap="square" rtlCol="0">
              <a:spAutoFit/>
            </a:bodyPr>
            <a:lstStyle/>
            <a:p>
              <a:pPr algn="just"/>
              <a:r>
                <a:rPr lang="en-US" altLang="zh-CN"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PART.</a:t>
              </a:r>
              <a:endParaRPr lang="zh-CN" altLang="en-US"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p:txBody>
        </p:sp>
      </p:grpSp>
      <p:sp>
        <p:nvSpPr>
          <p:cNvPr id="83" name="矩形 82"/>
          <p:cNvSpPr/>
          <p:nvPr/>
        </p:nvSpPr>
        <p:spPr>
          <a:xfrm>
            <a:off x="1764711" y="2772393"/>
            <a:ext cx="6284136" cy="837986"/>
          </a:xfrm>
          <a:prstGeom prst="rect">
            <a:avLst/>
          </a:prstGeom>
        </p:spPr>
        <p:txBody>
          <a:bodyPr wrap="square">
            <a:spAutoFit/>
          </a:bodyPr>
          <a:lstStyle/>
          <a:p>
            <a:pPr>
              <a:lnSpc>
                <a:spcPct val="140000"/>
              </a:lnSpc>
            </a:pP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继</a:t>
            </a:r>
            <a:r>
              <a:rPr lang="en-US" altLang="zh-CN"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5</a:t>
            </a:r>
            <a:r>
              <a:rPr lang="zh-CN" altLang="en-US"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月</a:t>
            </a:r>
            <a:r>
              <a:rPr lang="en-US" altLang="zh-CN"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7</a:t>
            </a:r>
            <a:r>
              <a:rPr lang="zh-CN" altLang="en-US"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日</a:t>
            </a: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英国宣布发现首例猴痘确诊病例后，多个国家也发现确诊或疑似病例，且可能存在多条传播链。</a:t>
            </a:r>
          </a:p>
        </p:txBody>
      </p:sp>
      <p:sp>
        <p:nvSpPr>
          <p:cNvPr id="84" name="箭头: 五边形 83"/>
          <p:cNvSpPr/>
          <p:nvPr/>
        </p:nvSpPr>
        <p:spPr>
          <a:xfrm>
            <a:off x="1764711" y="2003308"/>
            <a:ext cx="1883094" cy="502979"/>
          </a:xfrm>
          <a:prstGeom prst="homePlat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5</a:t>
            </a:r>
            <a:r>
              <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月</a:t>
            </a: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7</a:t>
            </a:r>
            <a:r>
              <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日</a:t>
            </a:r>
          </a:p>
        </p:txBody>
      </p:sp>
      <p:sp>
        <p:nvSpPr>
          <p:cNvPr id="85" name="箭头: 五边形 84"/>
          <p:cNvSpPr/>
          <p:nvPr/>
        </p:nvSpPr>
        <p:spPr>
          <a:xfrm>
            <a:off x="1764711" y="3876485"/>
            <a:ext cx="1883094" cy="502979"/>
          </a:xfrm>
          <a:prstGeom prst="homePlat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5</a:t>
            </a:r>
            <a:r>
              <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月</a:t>
            </a: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19</a:t>
            </a:r>
            <a:r>
              <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日</a:t>
            </a:r>
          </a:p>
        </p:txBody>
      </p:sp>
      <p:sp>
        <p:nvSpPr>
          <p:cNvPr id="86" name="矩形 85"/>
          <p:cNvSpPr/>
          <p:nvPr/>
        </p:nvSpPr>
        <p:spPr>
          <a:xfrm>
            <a:off x="1764711" y="4645569"/>
            <a:ext cx="6284136" cy="1223797"/>
          </a:xfrm>
          <a:prstGeom prst="rect">
            <a:avLst/>
          </a:prstGeom>
        </p:spPr>
        <p:txBody>
          <a:bodyPr wrap="square">
            <a:spAutoFit/>
          </a:bodyPr>
          <a:lstStyle/>
          <a:p>
            <a:pPr>
              <a:lnSpc>
                <a:spcPct val="140000"/>
              </a:lnSpc>
            </a:pP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当地时间</a:t>
            </a:r>
            <a:r>
              <a:rPr lang="en-US" altLang="zh-CN"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5</a:t>
            </a: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月</a:t>
            </a:r>
            <a:r>
              <a:rPr lang="en-US" altLang="zh-CN"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19</a:t>
            </a: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日，加拿大魁北克省蒙特利尔公共卫生局负责人表示，上周在该地区发现了</a:t>
            </a:r>
            <a:r>
              <a:rPr lang="en-US" altLang="zh-CN"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17</a:t>
            </a: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例疑似猴痘病例，已经要求卫生部门对猴痘保持警惕。</a:t>
            </a:r>
          </a:p>
        </p:txBody>
      </p:sp>
      <p:sp>
        <p:nvSpPr>
          <p:cNvPr id="91" name="virus-molecule_65950"/>
          <p:cNvSpPr/>
          <p:nvPr/>
        </p:nvSpPr>
        <p:spPr>
          <a:xfrm>
            <a:off x="1218437" y="2081042"/>
            <a:ext cx="375414" cy="374828"/>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virus-molecule_65950"/>
          <p:cNvSpPr/>
          <p:nvPr/>
        </p:nvSpPr>
        <p:spPr>
          <a:xfrm>
            <a:off x="1218437" y="3973342"/>
            <a:ext cx="375414" cy="374828"/>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pic>
        <p:nvPicPr>
          <p:cNvPr id="23" name="图片 2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8328883" y="2732567"/>
            <a:ext cx="2762508" cy="2774438"/>
          </a:xfrm>
          <a:prstGeom prst="rect">
            <a:avLst/>
          </a:prstGeom>
        </p:spPr>
      </p:pic>
    </p:spTree>
    <p:custDataLst>
      <p:tags r:id="rId1"/>
    </p:custData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42"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1000"/>
                                        <p:tgtEl>
                                          <p:spTgt spid="23"/>
                                        </p:tgtEl>
                                      </p:cBhvr>
                                    </p:animEffect>
                                    <p:anim calcmode="lin" valueType="num">
                                      <p:cBhvr>
                                        <p:cTn id="16" dur="1000" fill="hold"/>
                                        <p:tgtEl>
                                          <p:spTgt spid="23"/>
                                        </p:tgtEl>
                                        <p:attrNameLst>
                                          <p:attrName>ppt_x</p:attrName>
                                        </p:attrNameLst>
                                      </p:cBhvr>
                                      <p:tavLst>
                                        <p:tav tm="0">
                                          <p:val>
                                            <p:strVal val="#ppt_x"/>
                                          </p:val>
                                        </p:tav>
                                        <p:tav tm="100000">
                                          <p:val>
                                            <p:strVal val="#ppt_x"/>
                                          </p:val>
                                        </p:tav>
                                      </p:tavLst>
                                    </p:anim>
                                    <p:anim calcmode="lin" valueType="num">
                                      <p:cBhvr>
                                        <p:cTn id="17" dur="1000" fill="hold"/>
                                        <p:tgtEl>
                                          <p:spTgt spid="23"/>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1000"/>
                            </p:stCondLst>
                            <p:childTnLst>
                              <p:par>
                                <p:cTn id="19" presetID="22" presetClass="entr" presetSubtype="4" fill="hold" grpId="0" nodeType="afterEffect">
                                  <p:stCondLst>
                                    <p:cond delay="0"/>
                                  </p:stCondLst>
                                  <p:childTnLst>
                                    <p:set>
                                      <p:cBhvr>
                                        <p:cTn id="20" dur="1" fill="hold">
                                          <p:stCondLst>
                                            <p:cond delay="0"/>
                                          </p:stCondLst>
                                        </p:cTn>
                                        <p:tgtEl>
                                          <p:spTgt spid="91"/>
                                        </p:tgtEl>
                                        <p:attrNameLst>
                                          <p:attrName>style.visibility</p:attrName>
                                        </p:attrNameLst>
                                      </p:cBhvr>
                                      <p:to>
                                        <p:strVal val="visible"/>
                                      </p:to>
                                    </p:set>
                                    <p:animEffect transition="in" filter="wipe(down)">
                                      <p:cBhvr>
                                        <p:cTn id="21" dur="500"/>
                                        <p:tgtEl>
                                          <p:spTgt spid="91"/>
                                        </p:tgtEl>
                                      </p:cBhvr>
                                    </p:animEffect>
                                  </p:childTnLst>
                                </p:cTn>
                              </p:par>
                            </p:childTnLst>
                          </p:cTn>
                        </p:par>
                        <p:par>
                          <p:cTn id="22" fill="hold" nodeType="afterGroup">
                            <p:stCondLst>
                              <p:cond delay="1500"/>
                            </p:stCondLst>
                            <p:childTnLst>
                              <p:par>
                                <p:cTn id="23" presetID="22" presetClass="entr" presetSubtype="4" fill="hold" grpId="0" nodeType="afterEffect">
                                  <p:stCondLst>
                                    <p:cond delay="0"/>
                                  </p:stCondLst>
                                  <p:childTnLst>
                                    <p:set>
                                      <p:cBhvr>
                                        <p:cTn id="24" dur="1" fill="hold">
                                          <p:stCondLst>
                                            <p:cond delay="0"/>
                                          </p:stCondLst>
                                        </p:cTn>
                                        <p:tgtEl>
                                          <p:spTgt spid="92"/>
                                        </p:tgtEl>
                                        <p:attrNameLst>
                                          <p:attrName>style.visibility</p:attrName>
                                        </p:attrNameLst>
                                      </p:cBhvr>
                                      <p:to>
                                        <p:strVal val="visible"/>
                                      </p:to>
                                    </p:set>
                                    <p:animEffect transition="in" filter="wipe(down)">
                                      <p:cBhvr>
                                        <p:cTn id="25" dur="500"/>
                                        <p:tgtEl>
                                          <p:spTgt spid="92"/>
                                        </p:tgtEl>
                                      </p:cBhvr>
                                    </p:animEffect>
                                  </p:childTnLst>
                                </p:cTn>
                              </p:par>
                            </p:childTnLst>
                          </p:cTn>
                        </p:par>
                        <p:par>
                          <p:cTn id="26" fill="hold" nodeType="afterGroup">
                            <p:stCondLst>
                              <p:cond delay="2000"/>
                            </p:stCondLst>
                            <p:childTnLst>
                              <p:par>
                                <p:cTn id="27" presetID="22" presetClass="entr" presetSubtype="4" fill="hold" grpId="0" nodeType="afterEffect">
                                  <p:stCondLst>
                                    <p:cond delay="0"/>
                                  </p:stCondLst>
                                  <p:childTnLst>
                                    <p:set>
                                      <p:cBhvr>
                                        <p:cTn id="28" dur="1" fill="hold">
                                          <p:stCondLst>
                                            <p:cond delay="0"/>
                                          </p:stCondLst>
                                        </p:cTn>
                                        <p:tgtEl>
                                          <p:spTgt spid="83"/>
                                        </p:tgtEl>
                                        <p:attrNameLst>
                                          <p:attrName>style.visibility</p:attrName>
                                        </p:attrNameLst>
                                      </p:cBhvr>
                                      <p:to>
                                        <p:strVal val="visible"/>
                                      </p:to>
                                    </p:set>
                                    <p:animEffect transition="in" filter="wipe(down)">
                                      <p:cBhvr>
                                        <p:cTn id="29" dur="500"/>
                                        <p:tgtEl>
                                          <p:spTgt spid="83"/>
                                        </p:tgtEl>
                                      </p:cBhvr>
                                    </p:animEffect>
                                  </p:childTnLst>
                                </p:cTn>
                              </p:par>
                            </p:childTnLst>
                          </p:cTn>
                        </p:par>
                        <p:par>
                          <p:cTn id="30" fill="hold" nodeType="afterGroup">
                            <p:stCondLst>
                              <p:cond delay="2500"/>
                            </p:stCondLst>
                            <p:childTnLst>
                              <p:par>
                                <p:cTn id="31" presetID="22" presetClass="entr" presetSubtype="4" fill="hold" grpId="0" nodeType="afterEffect">
                                  <p:stCondLst>
                                    <p:cond delay="0"/>
                                  </p:stCondLst>
                                  <p:childTnLst>
                                    <p:set>
                                      <p:cBhvr>
                                        <p:cTn id="32" dur="1" fill="hold">
                                          <p:stCondLst>
                                            <p:cond delay="0"/>
                                          </p:stCondLst>
                                        </p:cTn>
                                        <p:tgtEl>
                                          <p:spTgt spid="84"/>
                                        </p:tgtEl>
                                        <p:attrNameLst>
                                          <p:attrName>style.visibility</p:attrName>
                                        </p:attrNameLst>
                                      </p:cBhvr>
                                      <p:to>
                                        <p:strVal val="visible"/>
                                      </p:to>
                                    </p:set>
                                    <p:animEffect transition="in" filter="wipe(down)">
                                      <p:cBhvr>
                                        <p:cTn id="33" dur="500"/>
                                        <p:tgtEl>
                                          <p:spTgt spid="84"/>
                                        </p:tgtEl>
                                      </p:cBhvr>
                                    </p:animEffect>
                                  </p:childTnLst>
                                </p:cTn>
                              </p:par>
                            </p:childTnLst>
                          </p:cTn>
                        </p:par>
                        <p:par>
                          <p:cTn id="34" fill="hold" nodeType="afterGroup">
                            <p:stCondLst>
                              <p:cond delay="3000"/>
                            </p:stCondLst>
                            <p:childTnLst>
                              <p:par>
                                <p:cTn id="35" presetID="22" presetClass="entr" presetSubtype="4" fill="hold" grpId="0" nodeType="afterEffect">
                                  <p:stCondLst>
                                    <p:cond delay="0"/>
                                  </p:stCondLst>
                                  <p:childTnLst>
                                    <p:set>
                                      <p:cBhvr>
                                        <p:cTn id="36" dur="1" fill="hold">
                                          <p:stCondLst>
                                            <p:cond delay="0"/>
                                          </p:stCondLst>
                                        </p:cTn>
                                        <p:tgtEl>
                                          <p:spTgt spid="85"/>
                                        </p:tgtEl>
                                        <p:attrNameLst>
                                          <p:attrName>style.visibility</p:attrName>
                                        </p:attrNameLst>
                                      </p:cBhvr>
                                      <p:to>
                                        <p:strVal val="visible"/>
                                      </p:to>
                                    </p:set>
                                    <p:animEffect transition="in" filter="wipe(down)">
                                      <p:cBhvr>
                                        <p:cTn id="37" dur="500"/>
                                        <p:tgtEl>
                                          <p:spTgt spid="85"/>
                                        </p:tgtEl>
                                      </p:cBhvr>
                                    </p:animEffect>
                                  </p:childTnLst>
                                </p:cTn>
                              </p:par>
                            </p:childTnLst>
                          </p:cTn>
                        </p:par>
                        <p:par>
                          <p:cTn id="38" fill="hold" nodeType="afterGroup">
                            <p:stCondLst>
                              <p:cond delay="3500"/>
                            </p:stCondLst>
                            <p:childTnLst>
                              <p:par>
                                <p:cTn id="39" presetID="22" presetClass="entr" presetSubtype="4" fill="hold" grpId="0" nodeType="afterEffect">
                                  <p:stCondLst>
                                    <p:cond delay="0"/>
                                  </p:stCondLst>
                                  <p:childTnLst>
                                    <p:set>
                                      <p:cBhvr>
                                        <p:cTn id="40" dur="1" fill="hold">
                                          <p:stCondLst>
                                            <p:cond delay="0"/>
                                          </p:stCondLst>
                                        </p:cTn>
                                        <p:tgtEl>
                                          <p:spTgt spid="86"/>
                                        </p:tgtEl>
                                        <p:attrNameLst>
                                          <p:attrName>style.visibility</p:attrName>
                                        </p:attrNameLst>
                                      </p:cBhvr>
                                      <p:to>
                                        <p:strVal val="visible"/>
                                      </p:to>
                                    </p:set>
                                    <p:animEffect transition="in" filter="wipe(down)">
                                      <p:cBhvr>
                                        <p:cTn id="41"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84" grpId="0" animBg="1"/>
      <p:bldP spid="85" grpId="0" animBg="1"/>
      <p:bldP spid="86" grpId="0"/>
      <p:bldP spid="91" grpId="0" animBg="1"/>
      <p:bldP spid="9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grpSp>
        <p:nvGrpSpPr>
          <p:cNvPr id="13" name="组合 12"/>
          <p:cNvGrpSpPr/>
          <p:nvPr/>
        </p:nvGrpSpPr>
        <p:grpSpPr>
          <a:xfrm>
            <a:off x="674877" y="764689"/>
            <a:ext cx="913467" cy="789423"/>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
          <p:nvSpPr>
            <p:cNvPr id="42" name="文本框 41"/>
            <p:cNvSpPr txBox="1"/>
            <p:nvPr/>
          </p:nvSpPr>
          <p:spPr>
            <a:xfrm>
              <a:off x="1729274" y="2659404"/>
              <a:ext cx="856764" cy="461665"/>
            </a:xfrm>
            <a:prstGeom prst="rect">
              <a:avLst/>
            </a:prstGeom>
            <a:noFill/>
          </p:spPr>
          <p:txBody>
            <a:bodyPr wrap="square" rtlCol="0">
              <a:spAutoFit/>
            </a:bodyP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01</a:t>
              </a:r>
              <a:endPar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7" name="组合 16"/>
          <p:cNvGrpSpPr/>
          <p:nvPr/>
        </p:nvGrpSpPr>
        <p:grpSpPr>
          <a:xfrm>
            <a:off x="1600643" y="729966"/>
            <a:ext cx="3924300" cy="858868"/>
            <a:chOff x="1624359" y="797578"/>
            <a:chExt cx="3924300" cy="858868"/>
          </a:xfrm>
        </p:grpSpPr>
        <p:sp>
          <p:nvSpPr>
            <p:cNvPr id="81" name="文本框 80"/>
            <p:cNvSpPr txBox="1"/>
            <p:nvPr/>
          </p:nvSpPr>
          <p:spPr>
            <a:xfrm>
              <a:off x="1624359" y="1133226"/>
              <a:ext cx="3886200" cy="523220"/>
            </a:xfrm>
            <a:prstGeom prst="rect">
              <a:avLst/>
            </a:prstGeom>
            <a:noFill/>
          </p:spPr>
          <p:txBody>
            <a:bodyPr wrap="square" rtlCol="0">
              <a:spAutoFit/>
            </a:bodyPr>
            <a:lstStyle/>
            <a:p>
              <a:pPr algn="just"/>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多国报告猴痘病例</a:t>
              </a:r>
            </a:p>
          </p:txBody>
        </p:sp>
        <p:sp>
          <p:nvSpPr>
            <p:cNvPr id="82" name="文本框 81"/>
            <p:cNvSpPr txBox="1"/>
            <p:nvPr/>
          </p:nvSpPr>
          <p:spPr>
            <a:xfrm>
              <a:off x="1662459" y="797578"/>
              <a:ext cx="3886200" cy="400110"/>
            </a:xfrm>
            <a:prstGeom prst="rect">
              <a:avLst/>
            </a:prstGeom>
            <a:noFill/>
          </p:spPr>
          <p:txBody>
            <a:bodyPr wrap="square" rtlCol="0">
              <a:spAutoFit/>
            </a:bodyPr>
            <a:lstStyle/>
            <a:p>
              <a:pPr algn="just"/>
              <a:r>
                <a:rPr lang="en-US" altLang="zh-CN"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PART.</a:t>
              </a:r>
              <a:endParaRPr lang="zh-CN" altLang="en-US"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p:txBody>
        </p:sp>
      </p:grpSp>
      <p:sp>
        <p:nvSpPr>
          <p:cNvPr id="87" name="矩形 86"/>
          <p:cNvSpPr/>
          <p:nvPr/>
        </p:nvSpPr>
        <p:spPr>
          <a:xfrm>
            <a:off x="4463355" y="2830166"/>
            <a:ext cx="6742475" cy="1223797"/>
          </a:xfrm>
          <a:prstGeom prst="rect">
            <a:avLst/>
          </a:prstGeom>
        </p:spPr>
        <p:txBody>
          <a:bodyPr wrap="square">
            <a:spAutoFit/>
          </a:bodyPr>
          <a:lstStyle/>
          <a:p>
            <a:pPr>
              <a:lnSpc>
                <a:spcPct val="140000"/>
              </a:lnSpc>
            </a:pP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当地时间</a:t>
            </a:r>
            <a:r>
              <a:rPr lang="en-US" altLang="zh-CN"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5</a:t>
            </a: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月</a:t>
            </a:r>
            <a:r>
              <a:rPr lang="en-US" altLang="zh-CN"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18</a:t>
            </a: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日，西班牙卫生大臣达莉亚斯报告称，西班牙国家微生物学中心对疑似猴痘感染病例身上采集的样本进行检测后，已确定</a:t>
            </a:r>
            <a:r>
              <a:rPr lang="en-US" altLang="zh-CN"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7</a:t>
            </a: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例阳性病例。</a:t>
            </a:r>
          </a:p>
        </p:txBody>
      </p:sp>
      <p:sp>
        <p:nvSpPr>
          <p:cNvPr id="88" name="矩形 87"/>
          <p:cNvSpPr/>
          <p:nvPr/>
        </p:nvSpPr>
        <p:spPr>
          <a:xfrm>
            <a:off x="4463355" y="5029155"/>
            <a:ext cx="6742475" cy="837986"/>
          </a:xfrm>
          <a:prstGeom prst="rect">
            <a:avLst/>
          </a:prstGeom>
        </p:spPr>
        <p:txBody>
          <a:bodyPr wrap="square">
            <a:spAutoFit/>
          </a:bodyPr>
          <a:lstStyle/>
          <a:p>
            <a:pPr>
              <a:lnSpc>
                <a:spcPct val="140000"/>
              </a:lnSpc>
            </a:pP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当地时间</a:t>
            </a:r>
            <a:r>
              <a:rPr lang="en-US" altLang="zh-CN"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5</a:t>
            </a: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月</a:t>
            </a:r>
            <a:r>
              <a:rPr lang="en-US" altLang="zh-CN"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18</a:t>
            </a: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日，葡萄牙卫生部门确认了</a:t>
            </a:r>
            <a:r>
              <a:rPr lang="en-US" altLang="zh-CN"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5</a:t>
            </a: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例猴痘病例，且仍在调查</a:t>
            </a:r>
            <a:r>
              <a:rPr lang="en-US" altLang="zh-CN"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15</a:t>
            </a: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例疑似病例，这些病例均为男性，皮肤均有受损情况。</a:t>
            </a:r>
          </a:p>
        </p:txBody>
      </p:sp>
      <p:sp>
        <p:nvSpPr>
          <p:cNvPr id="89" name="箭头: 五边形 88"/>
          <p:cNvSpPr/>
          <p:nvPr/>
        </p:nvSpPr>
        <p:spPr>
          <a:xfrm>
            <a:off x="4463355" y="2182931"/>
            <a:ext cx="1883094" cy="502979"/>
          </a:xfrm>
          <a:prstGeom prst="homePlat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5</a:t>
            </a:r>
            <a:r>
              <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月</a:t>
            </a: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18</a:t>
            </a:r>
            <a:r>
              <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日</a:t>
            </a:r>
          </a:p>
        </p:txBody>
      </p:sp>
      <p:sp>
        <p:nvSpPr>
          <p:cNvPr id="90" name="箭头: 五边形 89"/>
          <p:cNvSpPr/>
          <p:nvPr/>
        </p:nvSpPr>
        <p:spPr>
          <a:xfrm>
            <a:off x="4463355" y="4381920"/>
            <a:ext cx="1883094" cy="502979"/>
          </a:xfrm>
          <a:prstGeom prst="homePlat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5</a:t>
            </a:r>
            <a:r>
              <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月</a:t>
            </a: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18</a:t>
            </a:r>
            <a:r>
              <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日</a:t>
            </a:r>
          </a:p>
        </p:txBody>
      </p:sp>
      <p:sp>
        <p:nvSpPr>
          <p:cNvPr id="29" name="virus-molecule_65950"/>
          <p:cNvSpPr/>
          <p:nvPr/>
        </p:nvSpPr>
        <p:spPr>
          <a:xfrm>
            <a:off x="3899392" y="2305655"/>
            <a:ext cx="375414" cy="374828"/>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virus-molecule_65950"/>
          <p:cNvSpPr/>
          <p:nvPr/>
        </p:nvSpPr>
        <p:spPr>
          <a:xfrm>
            <a:off x="3899392" y="4445995"/>
            <a:ext cx="375414" cy="374828"/>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pic>
        <p:nvPicPr>
          <p:cNvPr id="18" name="图片 1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78617" y="2589497"/>
            <a:ext cx="2434434" cy="2785344"/>
          </a:xfrm>
          <a:prstGeom prst="rect">
            <a:avLst/>
          </a:prstGeom>
        </p:spPr>
      </p:pic>
    </p:spTree>
    <p:custDataLst>
      <p:tags r:id="rId1"/>
    </p:custData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par>
                          <p:cTn id="11" fill="hold" nodeType="afterGroup">
                            <p:stCondLst>
                              <p:cond delay="500"/>
                            </p:stCondLst>
                            <p:childTnLst>
                              <p:par>
                                <p:cTn id="12" presetID="22" presetClass="entr" presetSubtype="4" fill="hold" nodeType="after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wipe(down)">
                                      <p:cBhvr>
                                        <p:cTn id="14" dur="500"/>
                                        <p:tgtEl>
                                          <p:spTgt spid="18"/>
                                        </p:tgtEl>
                                      </p:cBhvr>
                                    </p:animEffect>
                                  </p:childTnLst>
                                </p:cTn>
                              </p:par>
                            </p:childTnLst>
                          </p:cTn>
                        </p:par>
                        <p:par>
                          <p:cTn id="15" fill="hold" nodeType="afterGroup">
                            <p:stCondLst>
                              <p:cond delay="1000"/>
                            </p:stCondLst>
                            <p:childTnLst>
                              <p:par>
                                <p:cTn id="16" presetID="22" presetClass="entr" presetSubtype="4" fill="hold" grpId="0" nodeType="after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wipe(down)">
                                      <p:cBhvr>
                                        <p:cTn id="18" dur="500"/>
                                        <p:tgtEl>
                                          <p:spTgt spid="29"/>
                                        </p:tgtEl>
                                      </p:cBhvr>
                                    </p:animEffect>
                                  </p:childTnLst>
                                </p:cTn>
                              </p:par>
                            </p:childTnLst>
                          </p:cTn>
                        </p:par>
                        <p:par>
                          <p:cTn id="19" fill="hold" nodeType="afterGroup">
                            <p:stCondLst>
                              <p:cond delay="1500"/>
                            </p:stCondLst>
                            <p:childTnLst>
                              <p:par>
                                <p:cTn id="20" presetID="22" presetClass="entr" presetSubtype="4" fill="hold" grpId="0" nodeType="afterEffect">
                                  <p:stCondLst>
                                    <p:cond delay="0"/>
                                  </p:stCondLst>
                                  <p:childTnLst>
                                    <p:set>
                                      <p:cBhvr>
                                        <p:cTn id="21" dur="1" fill="hold">
                                          <p:stCondLst>
                                            <p:cond delay="0"/>
                                          </p:stCondLst>
                                        </p:cTn>
                                        <p:tgtEl>
                                          <p:spTgt spid="89"/>
                                        </p:tgtEl>
                                        <p:attrNameLst>
                                          <p:attrName>style.visibility</p:attrName>
                                        </p:attrNameLst>
                                      </p:cBhvr>
                                      <p:to>
                                        <p:strVal val="visible"/>
                                      </p:to>
                                    </p:set>
                                    <p:animEffect transition="in" filter="wipe(down)">
                                      <p:cBhvr>
                                        <p:cTn id="22" dur="500"/>
                                        <p:tgtEl>
                                          <p:spTgt spid="89"/>
                                        </p:tgtEl>
                                      </p:cBhvr>
                                    </p:animEffect>
                                  </p:childTnLst>
                                </p:cTn>
                              </p:par>
                            </p:childTnLst>
                          </p:cTn>
                        </p:par>
                        <p:par>
                          <p:cTn id="23" fill="hold" nodeType="afterGroup">
                            <p:stCondLst>
                              <p:cond delay="2000"/>
                            </p:stCondLst>
                            <p:childTnLst>
                              <p:par>
                                <p:cTn id="24" presetID="22" presetClass="entr" presetSubtype="4" fill="hold" grpId="0" nodeType="afterEffect">
                                  <p:stCondLst>
                                    <p:cond delay="0"/>
                                  </p:stCondLst>
                                  <p:childTnLst>
                                    <p:set>
                                      <p:cBhvr>
                                        <p:cTn id="25" dur="1" fill="hold">
                                          <p:stCondLst>
                                            <p:cond delay="0"/>
                                          </p:stCondLst>
                                        </p:cTn>
                                        <p:tgtEl>
                                          <p:spTgt spid="87"/>
                                        </p:tgtEl>
                                        <p:attrNameLst>
                                          <p:attrName>style.visibility</p:attrName>
                                        </p:attrNameLst>
                                      </p:cBhvr>
                                      <p:to>
                                        <p:strVal val="visible"/>
                                      </p:to>
                                    </p:set>
                                    <p:animEffect transition="in" filter="wipe(down)">
                                      <p:cBhvr>
                                        <p:cTn id="26" dur="500"/>
                                        <p:tgtEl>
                                          <p:spTgt spid="87"/>
                                        </p:tgtEl>
                                      </p:cBhvr>
                                    </p:animEffect>
                                  </p:childTnLst>
                                </p:cTn>
                              </p:par>
                            </p:childTnLst>
                          </p:cTn>
                        </p:par>
                        <p:par>
                          <p:cTn id="27" fill="hold" nodeType="afterGroup">
                            <p:stCondLst>
                              <p:cond delay="2500"/>
                            </p:stCondLst>
                            <p:childTnLst>
                              <p:par>
                                <p:cTn id="28" presetID="22" presetClass="entr" presetSubtype="4" fill="hold" grpId="0" nodeType="after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wipe(down)">
                                      <p:cBhvr>
                                        <p:cTn id="30" dur="500"/>
                                        <p:tgtEl>
                                          <p:spTgt spid="30"/>
                                        </p:tgtEl>
                                      </p:cBhvr>
                                    </p:animEffect>
                                  </p:childTnLst>
                                </p:cTn>
                              </p:par>
                            </p:childTnLst>
                          </p:cTn>
                        </p:par>
                        <p:par>
                          <p:cTn id="31" fill="hold" nodeType="afterGroup">
                            <p:stCondLst>
                              <p:cond delay="3000"/>
                            </p:stCondLst>
                            <p:childTnLst>
                              <p:par>
                                <p:cTn id="32" presetID="22" presetClass="entr" presetSubtype="4" fill="hold" grpId="0" nodeType="afterEffect">
                                  <p:stCondLst>
                                    <p:cond delay="0"/>
                                  </p:stCondLst>
                                  <p:childTnLst>
                                    <p:set>
                                      <p:cBhvr>
                                        <p:cTn id="33" dur="1" fill="hold">
                                          <p:stCondLst>
                                            <p:cond delay="0"/>
                                          </p:stCondLst>
                                        </p:cTn>
                                        <p:tgtEl>
                                          <p:spTgt spid="90"/>
                                        </p:tgtEl>
                                        <p:attrNameLst>
                                          <p:attrName>style.visibility</p:attrName>
                                        </p:attrNameLst>
                                      </p:cBhvr>
                                      <p:to>
                                        <p:strVal val="visible"/>
                                      </p:to>
                                    </p:set>
                                    <p:animEffect transition="in" filter="wipe(down)">
                                      <p:cBhvr>
                                        <p:cTn id="34" dur="500"/>
                                        <p:tgtEl>
                                          <p:spTgt spid="90"/>
                                        </p:tgtEl>
                                      </p:cBhvr>
                                    </p:animEffect>
                                  </p:childTnLst>
                                </p:cTn>
                              </p:par>
                            </p:childTnLst>
                          </p:cTn>
                        </p:par>
                        <p:par>
                          <p:cTn id="35" fill="hold" nodeType="afterGroup">
                            <p:stCondLst>
                              <p:cond delay="3500"/>
                            </p:stCondLst>
                            <p:childTnLst>
                              <p:par>
                                <p:cTn id="36" presetID="22" presetClass="entr" presetSubtype="4" fill="hold" grpId="0" nodeType="afterEffect">
                                  <p:stCondLst>
                                    <p:cond delay="0"/>
                                  </p:stCondLst>
                                  <p:childTnLst>
                                    <p:set>
                                      <p:cBhvr>
                                        <p:cTn id="37" dur="1" fill="hold">
                                          <p:stCondLst>
                                            <p:cond delay="0"/>
                                          </p:stCondLst>
                                        </p:cTn>
                                        <p:tgtEl>
                                          <p:spTgt spid="88"/>
                                        </p:tgtEl>
                                        <p:attrNameLst>
                                          <p:attrName>style.visibility</p:attrName>
                                        </p:attrNameLst>
                                      </p:cBhvr>
                                      <p:to>
                                        <p:strVal val="visible"/>
                                      </p:to>
                                    </p:set>
                                    <p:animEffect transition="in" filter="wipe(down)">
                                      <p:cBhvr>
                                        <p:cTn id="38"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p:bldP spid="88" grpId="0"/>
      <p:bldP spid="89" grpId="0" animBg="1"/>
      <p:bldP spid="90" grpId="0" animBg="1"/>
      <p:bldP spid="29" grpId="0" animBg="1"/>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grpSp>
        <p:nvGrpSpPr>
          <p:cNvPr id="13" name="组合 12"/>
          <p:cNvGrpSpPr/>
          <p:nvPr/>
        </p:nvGrpSpPr>
        <p:grpSpPr>
          <a:xfrm>
            <a:off x="674877" y="764689"/>
            <a:ext cx="913467" cy="789423"/>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
          <p:nvSpPr>
            <p:cNvPr id="42" name="文本框 41"/>
            <p:cNvSpPr txBox="1"/>
            <p:nvPr/>
          </p:nvSpPr>
          <p:spPr>
            <a:xfrm>
              <a:off x="1729274" y="2659404"/>
              <a:ext cx="856764" cy="461665"/>
            </a:xfrm>
            <a:prstGeom prst="rect">
              <a:avLst/>
            </a:prstGeom>
            <a:noFill/>
          </p:spPr>
          <p:txBody>
            <a:bodyPr wrap="square" rtlCol="0">
              <a:spAutoFit/>
            </a:bodyP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01</a:t>
              </a:r>
              <a:endPar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7" name="组合 16"/>
          <p:cNvGrpSpPr/>
          <p:nvPr/>
        </p:nvGrpSpPr>
        <p:grpSpPr>
          <a:xfrm>
            <a:off x="1600643" y="729966"/>
            <a:ext cx="3924300" cy="858868"/>
            <a:chOff x="1624359" y="797578"/>
            <a:chExt cx="3924300" cy="858868"/>
          </a:xfrm>
        </p:grpSpPr>
        <p:sp>
          <p:nvSpPr>
            <p:cNvPr id="81" name="文本框 80"/>
            <p:cNvSpPr txBox="1"/>
            <p:nvPr/>
          </p:nvSpPr>
          <p:spPr>
            <a:xfrm>
              <a:off x="1624359" y="1133226"/>
              <a:ext cx="3886200" cy="523220"/>
            </a:xfrm>
            <a:prstGeom prst="rect">
              <a:avLst/>
            </a:prstGeom>
            <a:noFill/>
          </p:spPr>
          <p:txBody>
            <a:bodyPr wrap="square" rtlCol="0">
              <a:spAutoFit/>
            </a:bodyPr>
            <a:lstStyle/>
            <a:p>
              <a:pPr algn="just"/>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多国报告猴痘病例</a:t>
              </a:r>
            </a:p>
          </p:txBody>
        </p:sp>
        <p:sp>
          <p:nvSpPr>
            <p:cNvPr id="82" name="文本框 81"/>
            <p:cNvSpPr txBox="1"/>
            <p:nvPr/>
          </p:nvSpPr>
          <p:spPr>
            <a:xfrm>
              <a:off x="1662459" y="797578"/>
              <a:ext cx="3886200" cy="400110"/>
            </a:xfrm>
            <a:prstGeom prst="rect">
              <a:avLst/>
            </a:prstGeom>
            <a:noFill/>
          </p:spPr>
          <p:txBody>
            <a:bodyPr wrap="square" rtlCol="0">
              <a:spAutoFit/>
            </a:bodyPr>
            <a:lstStyle/>
            <a:p>
              <a:pPr algn="just"/>
              <a:r>
                <a:rPr lang="en-US" altLang="zh-CN"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PART.</a:t>
              </a:r>
              <a:endParaRPr lang="zh-CN" altLang="en-US"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p:txBody>
        </p:sp>
      </p:grpSp>
      <p:grpSp>
        <p:nvGrpSpPr>
          <p:cNvPr id="12" name="组合 11"/>
          <p:cNvGrpSpPr/>
          <p:nvPr/>
        </p:nvGrpSpPr>
        <p:grpSpPr>
          <a:xfrm>
            <a:off x="1100962" y="2129768"/>
            <a:ext cx="3559938" cy="3468841"/>
            <a:chOff x="3856862" y="2129768"/>
            <a:chExt cx="3559938" cy="3468841"/>
          </a:xfrm>
        </p:grpSpPr>
        <p:sp>
          <p:nvSpPr>
            <p:cNvPr id="87" name="矩形 86"/>
            <p:cNvSpPr/>
            <p:nvPr/>
          </p:nvSpPr>
          <p:spPr>
            <a:xfrm>
              <a:off x="4420825" y="2777003"/>
              <a:ext cx="2995975" cy="2821606"/>
            </a:xfrm>
            <a:prstGeom prst="rect">
              <a:avLst/>
            </a:prstGeom>
          </p:spPr>
          <p:txBody>
            <a:bodyPr wrap="square">
              <a:spAutoFit/>
            </a:bodyPr>
            <a:lstStyle/>
            <a:p>
              <a:pPr>
                <a:lnSpc>
                  <a:spcPct val="140000"/>
                </a:lnSpc>
              </a:pPr>
              <a:r>
                <a:rPr lang="zh-CN" altLang="en-US"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当地时间</a:t>
              </a:r>
              <a:r>
                <a:rPr lang="en-US" altLang="zh-CN"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5</a:t>
              </a:r>
              <a:r>
                <a:rPr lang="zh-CN" altLang="en-US"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月</a:t>
              </a:r>
              <a:r>
                <a:rPr lang="en-US" altLang="zh-CN"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18</a:t>
              </a:r>
              <a:r>
                <a:rPr lang="zh-CN" altLang="en-US"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日，英国卫生部门宣布新增</a:t>
              </a:r>
              <a:r>
                <a:rPr lang="en-US" altLang="zh-CN"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2</a:t>
              </a:r>
              <a:r>
                <a:rPr lang="zh-CN" altLang="en-US"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例猴痘确诊病例。这</a:t>
              </a:r>
              <a:r>
                <a:rPr lang="en-US" altLang="zh-CN"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2</a:t>
              </a:r>
              <a:r>
                <a:rPr lang="zh-CN" altLang="en-US"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名患者与日前确诊的首例患者不同，均没有去过非洲。而</a:t>
              </a:r>
              <a:r>
                <a:rPr lang="en-US" altLang="zh-CN"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5</a:t>
              </a:r>
              <a:r>
                <a:rPr lang="zh-CN" altLang="en-US"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月</a:t>
              </a:r>
              <a:r>
                <a:rPr lang="en-US" altLang="zh-CN"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7</a:t>
              </a:r>
              <a:r>
                <a:rPr lang="zh-CN" altLang="en-US"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日发现的首例猴痘确诊病例曾从尼日利亚乘飞机返回英国。这意味着，英国目前或存在多条猴痘传播链。</a:t>
              </a:r>
            </a:p>
          </p:txBody>
        </p:sp>
        <p:sp>
          <p:nvSpPr>
            <p:cNvPr id="89" name="箭头: 五边形 88"/>
            <p:cNvSpPr/>
            <p:nvPr/>
          </p:nvSpPr>
          <p:spPr>
            <a:xfrm>
              <a:off x="4420825" y="2129768"/>
              <a:ext cx="1883094" cy="502979"/>
            </a:xfrm>
            <a:prstGeom prst="homePlat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英国</a:t>
              </a:r>
            </a:p>
          </p:txBody>
        </p:sp>
        <p:sp>
          <p:nvSpPr>
            <p:cNvPr id="29" name="virus-molecule_65950"/>
            <p:cNvSpPr/>
            <p:nvPr/>
          </p:nvSpPr>
          <p:spPr>
            <a:xfrm>
              <a:off x="3856862" y="2252492"/>
              <a:ext cx="375414" cy="374828"/>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44" name="组合 43"/>
          <p:cNvGrpSpPr/>
          <p:nvPr/>
        </p:nvGrpSpPr>
        <p:grpSpPr>
          <a:xfrm>
            <a:off x="4824050" y="2129768"/>
            <a:ext cx="2583264" cy="2779422"/>
            <a:chOff x="3856862" y="2129768"/>
            <a:chExt cx="2583264" cy="2779422"/>
          </a:xfrm>
        </p:grpSpPr>
        <p:sp>
          <p:nvSpPr>
            <p:cNvPr id="45" name="矩形 44"/>
            <p:cNvSpPr/>
            <p:nvPr/>
          </p:nvSpPr>
          <p:spPr>
            <a:xfrm>
              <a:off x="4420826" y="2777003"/>
              <a:ext cx="2019300" cy="2132187"/>
            </a:xfrm>
            <a:prstGeom prst="rect">
              <a:avLst/>
            </a:prstGeom>
          </p:spPr>
          <p:txBody>
            <a:bodyPr wrap="square">
              <a:spAutoFit/>
            </a:bodyPr>
            <a:lstStyle/>
            <a:p>
              <a:pPr>
                <a:lnSpc>
                  <a:spcPct val="140000"/>
                </a:lnSpc>
              </a:pPr>
              <a:r>
                <a:rPr lang="zh-CN" altLang="en-US" sz="16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当地时间</a:t>
              </a:r>
              <a:r>
                <a:rPr lang="en-US" altLang="zh-CN" sz="16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5</a:t>
              </a:r>
              <a:r>
                <a:rPr lang="zh-CN" altLang="en-US" sz="16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月</a:t>
              </a:r>
              <a:r>
                <a:rPr lang="en-US" altLang="zh-CN" sz="16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18</a:t>
              </a:r>
              <a:r>
                <a:rPr lang="zh-CN" altLang="en-US" sz="16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日，美国疾病控制和预防中心确认美国出现今年以来首例猴痘病例，正在调查该病例是否与欧洲疫情相关。</a:t>
              </a:r>
            </a:p>
          </p:txBody>
        </p:sp>
        <p:sp>
          <p:nvSpPr>
            <p:cNvPr id="46" name="箭头: 五边形 45"/>
            <p:cNvSpPr/>
            <p:nvPr/>
          </p:nvSpPr>
          <p:spPr>
            <a:xfrm>
              <a:off x="4420825" y="2129768"/>
              <a:ext cx="1883094" cy="502979"/>
            </a:xfrm>
            <a:prstGeom prst="homePlat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美国</a:t>
              </a:r>
            </a:p>
          </p:txBody>
        </p:sp>
        <p:sp>
          <p:nvSpPr>
            <p:cNvPr id="47" name="virus-molecule_65950"/>
            <p:cNvSpPr/>
            <p:nvPr/>
          </p:nvSpPr>
          <p:spPr>
            <a:xfrm>
              <a:off x="3856862" y="2252492"/>
              <a:ext cx="375414" cy="374828"/>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48" name="组合 47"/>
          <p:cNvGrpSpPr/>
          <p:nvPr/>
        </p:nvGrpSpPr>
        <p:grpSpPr>
          <a:xfrm>
            <a:off x="7570464" y="2129768"/>
            <a:ext cx="3559938" cy="2779422"/>
            <a:chOff x="3856862" y="2129768"/>
            <a:chExt cx="3559938" cy="2779422"/>
          </a:xfrm>
        </p:grpSpPr>
        <p:sp>
          <p:nvSpPr>
            <p:cNvPr id="49" name="矩形 48"/>
            <p:cNvSpPr/>
            <p:nvPr/>
          </p:nvSpPr>
          <p:spPr>
            <a:xfrm>
              <a:off x="4420825" y="2777003"/>
              <a:ext cx="2995975" cy="2132187"/>
            </a:xfrm>
            <a:prstGeom prst="rect">
              <a:avLst/>
            </a:prstGeom>
          </p:spPr>
          <p:txBody>
            <a:bodyPr wrap="square">
              <a:spAutoFit/>
            </a:bodyPr>
            <a:lstStyle/>
            <a:p>
              <a:pPr>
                <a:lnSpc>
                  <a:spcPct val="140000"/>
                </a:lnSpc>
              </a:pPr>
              <a:r>
                <a:rPr lang="zh-CN" altLang="en-US" sz="16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当地时间</a:t>
              </a:r>
              <a:r>
                <a:rPr lang="en-US" altLang="zh-CN" sz="16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5</a:t>
              </a:r>
              <a:r>
                <a:rPr lang="zh-CN" altLang="en-US" sz="16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月</a:t>
              </a:r>
              <a:r>
                <a:rPr lang="en-US" altLang="zh-CN" sz="16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18</a:t>
              </a:r>
              <a:r>
                <a:rPr lang="zh-CN" altLang="en-US" sz="16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日，非洲疾控中心代理主任艾哈迈德</a:t>
              </a:r>
              <a:r>
                <a:rPr lang="en-US" altLang="zh-CN" sz="16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a:t>
              </a:r>
              <a:r>
                <a:rPr lang="zh-CN" altLang="en-US" sz="16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奥格威尔表示，在新冠疫情期间，非洲暴发了几次猴痘疫情。</a:t>
              </a:r>
              <a:endParaRPr lang="en-US" altLang="zh-CN" sz="16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a:p>
              <a:pPr>
                <a:lnSpc>
                  <a:spcPct val="140000"/>
                </a:lnSpc>
              </a:pPr>
              <a:r>
                <a:rPr lang="zh-CN" altLang="en-US" sz="160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刚果（金）、尼日利亚、喀麦隆、中非共和国都出现了疫情。</a:t>
              </a:r>
            </a:p>
          </p:txBody>
        </p:sp>
        <p:sp>
          <p:nvSpPr>
            <p:cNvPr id="50" name="箭头: 五边形 49"/>
            <p:cNvSpPr/>
            <p:nvPr/>
          </p:nvSpPr>
          <p:spPr>
            <a:xfrm>
              <a:off x="4420825" y="2129768"/>
              <a:ext cx="1883094" cy="502979"/>
            </a:xfrm>
            <a:prstGeom prst="homePlat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非洲</a:t>
              </a:r>
            </a:p>
          </p:txBody>
        </p:sp>
        <p:sp>
          <p:nvSpPr>
            <p:cNvPr id="51" name="virus-molecule_65950"/>
            <p:cNvSpPr/>
            <p:nvPr/>
          </p:nvSpPr>
          <p:spPr>
            <a:xfrm>
              <a:off x="3856862" y="2252492"/>
              <a:ext cx="375414" cy="374828"/>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cxnSp>
        <p:nvCxnSpPr>
          <p:cNvPr id="15" name="直接连接符 14"/>
          <p:cNvCxnSpPr/>
          <p:nvPr/>
        </p:nvCxnSpPr>
        <p:spPr>
          <a:xfrm flipH="1">
            <a:off x="5023692" y="2853368"/>
            <a:ext cx="0" cy="2566931"/>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flipH="1">
            <a:off x="1299991" y="2853368"/>
            <a:ext cx="0" cy="2566931"/>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flipH="1">
            <a:off x="7777910" y="2853368"/>
            <a:ext cx="0" cy="2566931"/>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21" name="组合 20"/>
          <p:cNvGrpSpPr/>
          <p:nvPr/>
        </p:nvGrpSpPr>
        <p:grpSpPr>
          <a:xfrm>
            <a:off x="5486400" y="5263116"/>
            <a:ext cx="1690579" cy="127591"/>
            <a:chOff x="5528930" y="5263116"/>
            <a:chExt cx="1690579" cy="127591"/>
          </a:xfrm>
        </p:grpSpPr>
        <p:sp>
          <p:nvSpPr>
            <p:cNvPr id="19" name="箭头: V 形 18"/>
            <p:cNvSpPr/>
            <p:nvPr/>
          </p:nvSpPr>
          <p:spPr>
            <a:xfrm>
              <a:off x="5528930" y="5263116"/>
              <a:ext cx="127591" cy="127591"/>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54" name="箭头: V 形 53"/>
            <p:cNvSpPr/>
            <p:nvPr/>
          </p:nvSpPr>
          <p:spPr>
            <a:xfrm>
              <a:off x="5752214" y="5263116"/>
              <a:ext cx="127591" cy="127591"/>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55" name="箭头: V 形 54"/>
            <p:cNvSpPr/>
            <p:nvPr/>
          </p:nvSpPr>
          <p:spPr>
            <a:xfrm>
              <a:off x="5975498" y="5263116"/>
              <a:ext cx="127591" cy="127591"/>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56" name="箭头: V 形 55"/>
            <p:cNvSpPr/>
            <p:nvPr/>
          </p:nvSpPr>
          <p:spPr>
            <a:xfrm>
              <a:off x="6198782" y="5263116"/>
              <a:ext cx="127591" cy="127591"/>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57" name="箭头: V 形 56"/>
            <p:cNvSpPr/>
            <p:nvPr/>
          </p:nvSpPr>
          <p:spPr>
            <a:xfrm>
              <a:off x="6422066" y="5263116"/>
              <a:ext cx="127591" cy="127591"/>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58" name="箭头: V 形 57"/>
            <p:cNvSpPr/>
            <p:nvPr/>
          </p:nvSpPr>
          <p:spPr>
            <a:xfrm>
              <a:off x="6645350" y="5263116"/>
              <a:ext cx="127591" cy="127591"/>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59" name="箭头: V 形 58"/>
            <p:cNvSpPr/>
            <p:nvPr/>
          </p:nvSpPr>
          <p:spPr>
            <a:xfrm>
              <a:off x="6868634" y="5263116"/>
              <a:ext cx="127591" cy="127591"/>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60" name="箭头: V 形 59"/>
            <p:cNvSpPr/>
            <p:nvPr/>
          </p:nvSpPr>
          <p:spPr>
            <a:xfrm>
              <a:off x="7091918" y="5263116"/>
              <a:ext cx="127591" cy="127591"/>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grpSp>
        <p:nvGrpSpPr>
          <p:cNvPr id="20" name="组合 19"/>
          <p:cNvGrpSpPr/>
          <p:nvPr/>
        </p:nvGrpSpPr>
        <p:grpSpPr>
          <a:xfrm>
            <a:off x="8240232" y="5263116"/>
            <a:ext cx="1690579" cy="127591"/>
            <a:chOff x="8240232" y="5263116"/>
            <a:chExt cx="1690579" cy="127591"/>
          </a:xfrm>
        </p:grpSpPr>
        <p:sp>
          <p:nvSpPr>
            <p:cNvPr id="61" name="箭头: V 形 60"/>
            <p:cNvSpPr/>
            <p:nvPr/>
          </p:nvSpPr>
          <p:spPr>
            <a:xfrm>
              <a:off x="8240232" y="5263116"/>
              <a:ext cx="127591" cy="127591"/>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62" name="箭头: V 形 61"/>
            <p:cNvSpPr/>
            <p:nvPr/>
          </p:nvSpPr>
          <p:spPr>
            <a:xfrm>
              <a:off x="8463516" y="5263116"/>
              <a:ext cx="127591" cy="127591"/>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63" name="箭头: V 形 62"/>
            <p:cNvSpPr/>
            <p:nvPr/>
          </p:nvSpPr>
          <p:spPr>
            <a:xfrm>
              <a:off x="8686800" y="5263116"/>
              <a:ext cx="127591" cy="127591"/>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64" name="箭头: V 形 63"/>
            <p:cNvSpPr/>
            <p:nvPr/>
          </p:nvSpPr>
          <p:spPr>
            <a:xfrm>
              <a:off x="8910084" y="5263116"/>
              <a:ext cx="127591" cy="127591"/>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65" name="箭头: V 形 64"/>
            <p:cNvSpPr/>
            <p:nvPr/>
          </p:nvSpPr>
          <p:spPr>
            <a:xfrm>
              <a:off x="9133368" y="5263116"/>
              <a:ext cx="127591" cy="127591"/>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66" name="箭头: V 形 65"/>
            <p:cNvSpPr/>
            <p:nvPr/>
          </p:nvSpPr>
          <p:spPr>
            <a:xfrm>
              <a:off x="9356652" y="5263116"/>
              <a:ext cx="127591" cy="127591"/>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67" name="箭头: V 形 66"/>
            <p:cNvSpPr/>
            <p:nvPr/>
          </p:nvSpPr>
          <p:spPr>
            <a:xfrm>
              <a:off x="9579936" y="5263116"/>
              <a:ext cx="127591" cy="127591"/>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68" name="箭头: V 形 67"/>
            <p:cNvSpPr/>
            <p:nvPr/>
          </p:nvSpPr>
          <p:spPr>
            <a:xfrm>
              <a:off x="9803220" y="5263116"/>
              <a:ext cx="127591" cy="127591"/>
            </a:xfrm>
            <a:prstGeom prst="chevron">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spTree>
    <p:custDataLst>
      <p:tags r:id="rId1"/>
    </p:custData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par>
                          <p:cTn id="11" fill="hold" nodeType="afterGroup">
                            <p:stCondLst>
                              <p:cond delay="500"/>
                            </p:stCondLst>
                            <p:childTnLst>
                              <p:par>
                                <p:cTn id="12" presetID="22" presetClass="entr" presetSubtype="8"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left)">
                                      <p:cBhvr>
                                        <p:cTn id="14" dur="500"/>
                                        <p:tgtEl>
                                          <p:spTgt spid="12"/>
                                        </p:tgtEl>
                                      </p:cBhvr>
                                    </p:animEffect>
                                  </p:childTnLst>
                                </p:cTn>
                              </p:par>
                            </p:childTnLst>
                          </p:cTn>
                        </p:par>
                        <p:par>
                          <p:cTn id="15" fill="hold" nodeType="afterGroup">
                            <p:stCondLst>
                              <p:cond delay="1000"/>
                            </p:stCondLst>
                            <p:childTnLst>
                              <p:par>
                                <p:cTn id="16" presetID="22" presetClass="entr" presetSubtype="8" fill="hold" nodeType="afterEffect">
                                  <p:stCondLst>
                                    <p:cond delay="0"/>
                                  </p:stCondLst>
                                  <p:childTnLst>
                                    <p:set>
                                      <p:cBhvr>
                                        <p:cTn id="17" dur="1" fill="hold">
                                          <p:stCondLst>
                                            <p:cond delay="0"/>
                                          </p:stCondLst>
                                        </p:cTn>
                                        <p:tgtEl>
                                          <p:spTgt spid="44"/>
                                        </p:tgtEl>
                                        <p:attrNameLst>
                                          <p:attrName>style.visibility</p:attrName>
                                        </p:attrNameLst>
                                      </p:cBhvr>
                                      <p:to>
                                        <p:strVal val="visible"/>
                                      </p:to>
                                    </p:set>
                                    <p:animEffect transition="in" filter="wipe(left)">
                                      <p:cBhvr>
                                        <p:cTn id="18" dur="500"/>
                                        <p:tgtEl>
                                          <p:spTgt spid="44"/>
                                        </p:tgtEl>
                                      </p:cBhvr>
                                    </p:animEffect>
                                  </p:childTnLst>
                                </p:cTn>
                              </p:par>
                            </p:childTnLst>
                          </p:cTn>
                        </p:par>
                        <p:par>
                          <p:cTn id="19" fill="hold" nodeType="afterGroup">
                            <p:stCondLst>
                              <p:cond delay="1500"/>
                            </p:stCondLst>
                            <p:childTnLst>
                              <p:par>
                                <p:cTn id="20" presetID="22" presetClass="entr" presetSubtype="8" fill="hold" nodeType="afterEffect">
                                  <p:stCondLst>
                                    <p:cond delay="0"/>
                                  </p:stCondLst>
                                  <p:childTnLst>
                                    <p:set>
                                      <p:cBhvr>
                                        <p:cTn id="21" dur="1" fill="hold">
                                          <p:stCondLst>
                                            <p:cond delay="0"/>
                                          </p:stCondLst>
                                        </p:cTn>
                                        <p:tgtEl>
                                          <p:spTgt spid="48"/>
                                        </p:tgtEl>
                                        <p:attrNameLst>
                                          <p:attrName>style.visibility</p:attrName>
                                        </p:attrNameLst>
                                      </p:cBhvr>
                                      <p:to>
                                        <p:strVal val="visible"/>
                                      </p:to>
                                    </p:set>
                                    <p:animEffect transition="in" filter="wipe(left)">
                                      <p:cBhvr>
                                        <p:cTn id="22" dur="500"/>
                                        <p:tgtEl>
                                          <p:spTgt spid="48"/>
                                        </p:tgtEl>
                                      </p:cBhvr>
                                    </p:animEffect>
                                  </p:childTnLst>
                                </p:cTn>
                              </p:par>
                            </p:childTnLst>
                          </p:cTn>
                        </p:par>
                        <p:par>
                          <p:cTn id="23" fill="hold" nodeType="afterGroup">
                            <p:stCondLst>
                              <p:cond delay="2000"/>
                            </p:stCondLst>
                            <p:childTnLst>
                              <p:par>
                                <p:cTn id="24" presetID="22" presetClass="entr" presetSubtype="8" fill="hold"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left)">
                                      <p:cBhvr>
                                        <p:cTn id="26" dur="500"/>
                                        <p:tgtEl>
                                          <p:spTgt spid="15"/>
                                        </p:tgtEl>
                                      </p:cBhvr>
                                    </p:animEffect>
                                  </p:childTnLst>
                                </p:cTn>
                              </p:par>
                            </p:childTnLst>
                          </p:cTn>
                        </p:par>
                        <p:par>
                          <p:cTn id="27" fill="hold" nodeType="afterGroup">
                            <p:stCondLst>
                              <p:cond delay="2500"/>
                            </p:stCondLst>
                            <p:childTnLst>
                              <p:par>
                                <p:cTn id="28" presetID="22" presetClass="entr" presetSubtype="8" fill="hold" nodeType="afterEffect">
                                  <p:stCondLst>
                                    <p:cond delay="0"/>
                                  </p:stCondLst>
                                  <p:childTnLst>
                                    <p:set>
                                      <p:cBhvr>
                                        <p:cTn id="29" dur="1" fill="hold">
                                          <p:stCondLst>
                                            <p:cond delay="0"/>
                                          </p:stCondLst>
                                        </p:cTn>
                                        <p:tgtEl>
                                          <p:spTgt spid="52"/>
                                        </p:tgtEl>
                                        <p:attrNameLst>
                                          <p:attrName>style.visibility</p:attrName>
                                        </p:attrNameLst>
                                      </p:cBhvr>
                                      <p:to>
                                        <p:strVal val="visible"/>
                                      </p:to>
                                    </p:set>
                                    <p:animEffect transition="in" filter="wipe(left)">
                                      <p:cBhvr>
                                        <p:cTn id="30" dur="500"/>
                                        <p:tgtEl>
                                          <p:spTgt spid="52"/>
                                        </p:tgtEl>
                                      </p:cBhvr>
                                    </p:animEffect>
                                  </p:childTnLst>
                                </p:cTn>
                              </p:par>
                            </p:childTnLst>
                          </p:cTn>
                        </p:par>
                        <p:par>
                          <p:cTn id="31" fill="hold" nodeType="afterGroup">
                            <p:stCondLst>
                              <p:cond delay="3000"/>
                            </p:stCondLst>
                            <p:childTnLst>
                              <p:par>
                                <p:cTn id="32" presetID="22" presetClass="entr" presetSubtype="8" fill="hold" nodeType="afterEffect">
                                  <p:stCondLst>
                                    <p:cond delay="0"/>
                                  </p:stCondLst>
                                  <p:childTnLst>
                                    <p:set>
                                      <p:cBhvr>
                                        <p:cTn id="33" dur="1" fill="hold">
                                          <p:stCondLst>
                                            <p:cond delay="0"/>
                                          </p:stCondLst>
                                        </p:cTn>
                                        <p:tgtEl>
                                          <p:spTgt spid="53"/>
                                        </p:tgtEl>
                                        <p:attrNameLst>
                                          <p:attrName>style.visibility</p:attrName>
                                        </p:attrNameLst>
                                      </p:cBhvr>
                                      <p:to>
                                        <p:strVal val="visible"/>
                                      </p:to>
                                    </p:set>
                                    <p:animEffect transition="in" filter="wipe(left)">
                                      <p:cBhvr>
                                        <p:cTn id="34" dur="500"/>
                                        <p:tgtEl>
                                          <p:spTgt spid="53"/>
                                        </p:tgtEl>
                                      </p:cBhvr>
                                    </p:animEffect>
                                  </p:childTnLst>
                                </p:cTn>
                              </p:par>
                            </p:childTnLst>
                          </p:cTn>
                        </p:par>
                        <p:par>
                          <p:cTn id="35" fill="hold" nodeType="afterGroup">
                            <p:stCondLst>
                              <p:cond delay="3500"/>
                            </p:stCondLst>
                            <p:childTnLst>
                              <p:par>
                                <p:cTn id="36" presetID="22" presetClass="entr" presetSubtype="8"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left)">
                                      <p:cBhvr>
                                        <p:cTn id="38" dur="500"/>
                                        <p:tgtEl>
                                          <p:spTgt spid="21"/>
                                        </p:tgtEl>
                                      </p:cBhvr>
                                    </p:animEffect>
                                  </p:childTnLst>
                                </p:cTn>
                              </p:par>
                            </p:childTnLst>
                          </p:cTn>
                        </p:par>
                        <p:par>
                          <p:cTn id="39" fill="hold" nodeType="afterGroup">
                            <p:stCondLst>
                              <p:cond delay="4000"/>
                            </p:stCondLst>
                            <p:childTnLst>
                              <p:par>
                                <p:cTn id="40" presetID="22" presetClass="entr" presetSubtype="8" fill="hold" nodeType="after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wipe(left)">
                                      <p:cBhvr>
                                        <p:cTn id="4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grpSp>
        <p:nvGrpSpPr>
          <p:cNvPr id="13" name="组合 12"/>
          <p:cNvGrpSpPr/>
          <p:nvPr/>
        </p:nvGrpSpPr>
        <p:grpSpPr>
          <a:xfrm>
            <a:off x="674877" y="764689"/>
            <a:ext cx="913467" cy="789423"/>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
          <p:nvSpPr>
            <p:cNvPr id="42" name="文本框 41"/>
            <p:cNvSpPr txBox="1"/>
            <p:nvPr/>
          </p:nvSpPr>
          <p:spPr>
            <a:xfrm>
              <a:off x="1729274" y="2659404"/>
              <a:ext cx="856764" cy="461665"/>
            </a:xfrm>
            <a:prstGeom prst="rect">
              <a:avLst/>
            </a:prstGeom>
            <a:noFill/>
          </p:spPr>
          <p:txBody>
            <a:bodyPr wrap="square" rtlCol="0">
              <a:spAutoFit/>
            </a:bodyP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01</a:t>
              </a:r>
              <a:endPar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7" name="组合 16"/>
          <p:cNvGrpSpPr/>
          <p:nvPr/>
        </p:nvGrpSpPr>
        <p:grpSpPr>
          <a:xfrm>
            <a:off x="1600643" y="729966"/>
            <a:ext cx="3924300" cy="858868"/>
            <a:chOff x="1624359" y="797578"/>
            <a:chExt cx="3924300" cy="858868"/>
          </a:xfrm>
        </p:grpSpPr>
        <p:sp>
          <p:nvSpPr>
            <p:cNvPr id="81" name="文本框 80"/>
            <p:cNvSpPr txBox="1"/>
            <p:nvPr/>
          </p:nvSpPr>
          <p:spPr>
            <a:xfrm>
              <a:off x="1624359" y="1133226"/>
              <a:ext cx="3886200" cy="523220"/>
            </a:xfrm>
            <a:prstGeom prst="rect">
              <a:avLst/>
            </a:prstGeom>
            <a:noFill/>
          </p:spPr>
          <p:txBody>
            <a:bodyPr wrap="square" rtlCol="0">
              <a:spAutoFit/>
            </a:bodyPr>
            <a:lstStyle/>
            <a:p>
              <a:pPr algn="just"/>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多国报告猴痘病例</a:t>
              </a:r>
            </a:p>
          </p:txBody>
        </p:sp>
        <p:sp>
          <p:nvSpPr>
            <p:cNvPr id="82" name="文本框 81"/>
            <p:cNvSpPr txBox="1"/>
            <p:nvPr/>
          </p:nvSpPr>
          <p:spPr>
            <a:xfrm>
              <a:off x="1662459" y="797578"/>
              <a:ext cx="3886200" cy="400110"/>
            </a:xfrm>
            <a:prstGeom prst="rect">
              <a:avLst/>
            </a:prstGeom>
            <a:noFill/>
          </p:spPr>
          <p:txBody>
            <a:bodyPr wrap="square" rtlCol="0">
              <a:spAutoFit/>
            </a:bodyPr>
            <a:lstStyle/>
            <a:p>
              <a:pPr algn="just"/>
              <a:r>
                <a:rPr lang="en-US" altLang="zh-CN"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PART.</a:t>
              </a:r>
              <a:endParaRPr lang="zh-CN" altLang="en-US"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p:txBody>
        </p:sp>
      </p:grpSp>
      <p:sp>
        <p:nvSpPr>
          <p:cNvPr id="18" name="矩形 17"/>
          <p:cNvSpPr/>
          <p:nvPr/>
        </p:nvSpPr>
        <p:spPr>
          <a:xfrm>
            <a:off x="1520329" y="2126770"/>
            <a:ext cx="9059192" cy="1071390"/>
          </a:xfrm>
          <a:prstGeom prst="rect">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4" name="组合 13"/>
          <p:cNvGrpSpPr/>
          <p:nvPr/>
        </p:nvGrpSpPr>
        <p:grpSpPr>
          <a:xfrm>
            <a:off x="2210185" y="2285791"/>
            <a:ext cx="7679481" cy="753348"/>
            <a:chOff x="1100962" y="2294410"/>
            <a:chExt cx="7679481" cy="753348"/>
          </a:xfrm>
        </p:grpSpPr>
        <p:sp>
          <p:nvSpPr>
            <p:cNvPr id="87" name="矩形 86"/>
            <p:cNvSpPr/>
            <p:nvPr/>
          </p:nvSpPr>
          <p:spPr>
            <a:xfrm>
              <a:off x="1664925" y="2294410"/>
              <a:ext cx="7115518" cy="753348"/>
            </a:xfrm>
            <a:prstGeom prst="rect">
              <a:avLst/>
            </a:prstGeom>
          </p:spPr>
          <p:txBody>
            <a:bodyPr wrap="square">
              <a:spAutoFit/>
            </a:bodyPr>
            <a:lstStyle/>
            <a:p>
              <a:pPr>
                <a:lnSpc>
                  <a:spcPct val="140000"/>
                </a:lnSpc>
              </a:pPr>
              <a:r>
                <a:rPr lang="zh-CN" altLang="en-US" sz="1600">
                  <a:solidFill>
                    <a:schemeClr val="bg1"/>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虽然猴痘病毒已经被发现很久，然而由于患者人数有限，我们对它的了解并没有想象中那么充分。</a:t>
              </a:r>
            </a:p>
          </p:txBody>
        </p:sp>
        <p:sp>
          <p:nvSpPr>
            <p:cNvPr id="29" name="virus-molecule_65950"/>
            <p:cNvSpPr/>
            <p:nvPr/>
          </p:nvSpPr>
          <p:spPr>
            <a:xfrm>
              <a:off x="1100962" y="2483670"/>
              <a:ext cx="375414" cy="374828"/>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grpSp>
      <p:pic>
        <p:nvPicPr>
          <p:cNvPr id="21" name="图片 20"/>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805818" y="3604029"/>
            <a:ext cx="1992368" cy="1967432"/>
          </a:xfrm>
          <a:prstGeom prst="rect">
            <a:avLst/>
          </a:prstGeom>
        </p:spPr>
      </p:pic>
      <p:pic>
        <p:nvPicPr>
          <p:cNvPr id="23" name="图片 22"/>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4861932" y="3179134"/>
            <a:ext cx="2844466" cy="2713077"/>
          </a:xfrm>
          <a:prstGeom prst="rect">
            <a:avLst/>
          </a:prstGeom>
        </p:spPr>
      </p:pic>
      <p:pic>
        <p:nvPicPr>
          <p:cNvPr id="54" name="图片 53"/>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8557492" y="3604029"/>
            <a:ext cx="1992368" cy="1967432"/>
          </a:xfrm>
          <a:prstGeom prst="rect">
            <a:avLst/>
          </a:prstGeom>
        </p:spPr>
      </p:pic>
      <p:grpSp>
        <p:nvGrpSpPr>
          <p:cNvPr id="28" name="组合 27"/>
          <p:cNvGrpSpPr/>
          <p:nvPr/>
        </p:nvGrpSpPr>
        <p:grpSpPr>
          <a:xfrm>
            <a:off x="4373526" y="3859619"/>
            <a:ext cx="3615070" cy="1488558"/>
            <a:chOff x="4316818" y="3955312"/>
            <a:chExt cx="3615070" cy="1488558"/>
          </a:xfrm>
        </p:grpSpPr>
        <p:cxnSp>
          <p:nvCxnSpPr>
            <p:cNvPr id="26" name="直接连接符 25"/>
            <p:cNvCxnSpPr/>
            <p:nvPr/>
          </p:nvCxnSpPr>
          <p:spPr>
            <a:xfrm flipH="1">
              <a:off x="4316818" y="3955312"/>
              <a:ext cx="0" cy="1488558"/>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flipH="1">
              <a:off x="7931888" y="3955312"/>
              <a:ext cx="0" cy="1488558"/>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grpSp>
    </p:spTree>
    <p:custDataLst>
      <p:tags r:id="rId1"/>
    </p:custData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arn(inVertical)">
                                      <p:cBhvr>
                                        <p:cTn id="15" dur="500"/>
                                        <p:tgtEl>
                                          <p:spTgt spid="18"/>
                                        </p:tgtEl>
                                      </p:cBhvr>
                                    </p:animEffect>
                                  </p:childTnLst>
                                </p:cTn>
                              </p:par>
                              <p:par>
                                <p:cTn id="16" presetID="16" presetClass="entr" presetSubtype="21" fill="hold"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arn(inVertical)">
                                      <p:cBhvr>
                                        <p:cTn id="18" dur="500"/>
                                        <p:tgtEl>
                                          <p:spTgt spid="14"/>
                                        </p:tgtEl>
                                      </p:cBhvr>
                                    </p:animEffect>
                                  </p:childTnLst>
                                </p:cTn>
                              </p:par>
                            </p:childTnLst>
                          </p:cTn>
                        </p:par>
                        <p:par>
                          <p:cTn id="19" fill="hold" nodeType="afterGroup">
                            <p:stCondLst>
                              <p:cond delay="500"/>
                            </p:stCondLst>
                            <p:childTnLst>
                              <p:par>
                                <p:cTn id="20" presetID="42" presetClass="entr" presetSubtype="0" fill="hold" nodeType="after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1000"/>
                                        <p:tgtEl>
                                          <p:spTgt spid="21"/>
                                        </p:tgtEl>
                                      </p:cBhvr>
                                    </p:animEffect>
                                    <p:anim calcmode="lin" valueType="num">
                                      <p:cBhvr>
                                        <p:cTn id="23" dur="1000" fill="hold"/>
                                        <p:tgtEl>
                                          <p:spTgt spid="21"/>
                                        </p:tgtEl>
                                        <p:attrNameLst>
                                          <p:attrName>ppt_x</p:attrName>
                                        </p:attrNameLst>
                                      </p:cBhvr>
                                      <p:tavLst>
                                        <p:tav tm="0">
                                          <p:val>
                                            <p:strVal val="#ppt_x"/>
                                          </p:val>
                                        </p:tav>
                                        <p:tav tm="100000">
                                          <p:val>
                                            <p:strVal val="#ppt_x"/>
                                          </p:val>
                                        </p:tav>
                                      </p:tavLst>
                                    </p:anim>
                                    <p:anim calcmode="lin" valueType="num">
                                      <p:cBhvr>
                                        <p:cTn id="24" dur="1000" fill="hold"/>
                                        <p:tgtEl>
                                          <p:spTgt spid="21"/>
                                        </p:tgtEl>
                                        <p:attrNameLst>
                                          <p:attrName>ppt_y</p:attrName>
                                        </p:attrNameLst>
                                      </p:cBhvr>
                                      <p:tavLst>
                                        <p:tav tm="0">
                                          <p:val>
                                            <p:strVal val="#ppt_y+.1"/>
                                          </p:val>
                                        </p:tav>
                                        <p:tav tm="100000">
                                          <p:val>
                                            <p:strVal val="#ppt_y"/>
                                          </p:val>
                                        </p:tav>
                                      </p:tavLst>
                                    </p:anim>
                                  </p:childTnLst>
                                </p:cTn>
                              </p:par>
                            </p:childTnLst>
                          </p:cTn>
                        </p:par>
                        <p:par>
                          <p:cTn id="25" fill="hold" nodeType="afterGroup">
                            <p:stCondLst>
                              <p:cond delay="1500"/>
                            </p:stCondLst>
                            <p:childTnLst>
                              <p:par>
                                <p:cTn id="26" presetID="42" presetClass="entr" presetSubtype="0" fill="hold" nodeType="afterEffect">
                                  <p:stCondLst>
                                    <p:cond delay="0"/>
                                  </p:stCondLst>
                                  <p:childTnLst>
                                    <p:set>
                                      <p:cBhvr>
                                        <p:cTn id="27" dur="1" fill="hold">
                                          <p:stCondLst>
                                            <p:cond delay="0"/>
                                          </p:stCondLst>
                                        </p:cTn>
                                        <p:tgtEl>
                                          <p:spTgt spid="54"/>
                                        </p:tgtEl>
                                        <p:attrNameLst>
                                          <p:attrName>style.visibility</p:attrName>
                                        </p:attrNameLst>
                                      </p:cBhvr>
                                      <p:to>
                                        <p:strVal val="visible"/>
                                      </p:to>
                                    </p:set>
                                    <p:animEffect transition="in" filter="fade">
                                      <p:cBhvr>
                                        <p:cTn id="28" dur="1000"/>
                                        <p:tgtEl>
                                          <p:spTgt spid="54"/>
                                        </p:tgtEl>
                                      </p:cBhvr>
                                    </p:animEffect>
                                    <p:anim calcmode="lin" valueType="num">
                                      <p:cBhvr>
                                        <p:cTn id="29" dur="1000" fill="hold"/>
                                        <p:tgtEl>
                                          <p:spTgt spid="54"/>
                                        </p:tgtEl>
                                        <p:attrNameLst>
                                          <p:attrName>ppt_x</p:attrName>
                                        </p:attrNameLst>
                                      </p:cBhvr>
                                      <p:tavLst>
                                        <p:tav tm="0">
                                          <p:val>
                                            <p:strVal val="#ppt_x"/>
                                          </p:val>
                                        </p:tav>
                                        <p:tav tm="100000">
                                          <p:val>
                                            <p:strVal val="#ppt_x"/>
                                          </p:val>
                                        </p:tav>
                                      </p:tavLst>
                                    </p:anim>
                                    <p:anim calcmode="lin" valueType="num">
                                      <p:cBhvr>
                                        <p:cTn id="30" dur="1000" fill="hold"/>
                                        <p:tgtEl>
                                          <p:spTgt spid="54"/>
                                        </p:tgtEl>
                                        <p:attrNameLst>
                                          <p:attrName>ppt_y</p:attrName>
                                        </p:attrNameLst>
                                      </p:cBhvr>
                                      <p:tavLst>
                                        <p:tav tm="0">
                                          <p:val>
                                            <p:strVal val="#ppt_y+.1"/>
                                          </p:val>
                                        </p:tav>
                                        <p:tav tm="100000">
                                          <p:val>
                                            <p:strVal val="#ppt_y"/>
                                          </p:val>
                                        </p:tav>
                                      </p:tavLst>
                                    </p:anim>
                                  </p:childTnLst>
                                </p:cTn>
                              </p:par>
                            </p:childTnLst>
                          </p:cTn>
                        </p:par>
                        <p:par>
                          <p:cTn id="31" fill="hold" nodeType="afterGroup">
                            <p:stCondLst>
                              <p:cond delay="2500"/>
                            </p:stCondLst>
                            <p:childTnLst>
                              <p:par>
                                <p:cTn id="32" presetID="42" presetClass="entr" presetSubtype="0" fill="hold" nodeType="after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fade">
                                      <p:cBhvr>
                                        <p:cTn id="34" dur="1000"/>
                                        <p:tgtEl>
                                          <p:spTgt spid="28"/>
                                        </p:tgtEl>
                                      </p:cBhvr>
                                    </p:animEffect>
                                    <p:anim calcmode="lin" valueType="num">
                                      <p:cBhvr>
                                        <p:cTn id="35" dur="1000" fill="hold"/>
                                        <p:tgtEl>
                                          <p:spTgt spid="28"/>
                                        </p:tgtEl>
                                        <p:attrNameLst>
                                          <p:attrName>ppt_x</p:attrName>
                                        </p:attrNameLst>
                                      </p:cBhvr>
                                      <p:tavLst>
                                        <p:tav tm="0">
                                          <p:val>
                                            <p:strVal val="#ppt_x"/>
                                          </p:val>
                                        </p:tav>
                                        <p:tav tm="100000">
                                          <p:val>
                                            <p:strVal val="#ppt_x"/>
                                          </p:val>
                                        </p:tav>
                                      </p:tavLst>
                                    </p:anim>
                                    <p:anim calcmode="lin" valueType="num">
                                      <p:cBhvr>
                                        <p:cTn id="36" dur="1000" fill="hold"/>
                                        <p:tgtEl>
                                          <p:spTgt spid="28"/>
                                        </p:tgtEl>
                                        <p:attrNameLst>
                                          <p:attrName>ppt_y</p:attrName>
                                        </p:attrNameLst>
                                      </p:cBhvr>
                                      <p:tavLst>
                                        <p:tav tm="0">
                                          <p:val>
                                            <p:strVal val="#ppt_y+.1"/>
                                          </p:val>
                                        </p:tav>
                                        <p:tav tm="100000">
                                          <p:val>
                                            <p:strVal val="#ppt_y"/>
                                          </p:val>
                                        </p:tav>
                                      </p:tavLst>
                                    </p:anim>
                                  </p:childTnLst>
                                </p:cTn>
                              </p:par>
                            </p:childTnLst>
                          </p:cTn>
                        </p:par>
                        <p:par>
                          <p:cTn id="37" fill="hold" nodeType="afterGroup">
                            <p:stCondLst>
                              <p:cond delay="3500"/>
                            </p:stCondLst>
                            <p:childTnLst>
                              <p:par>
                                <p:cTn id="38" presetID="42" presetClass="entr" presetSubtype="0" fill="hold" nodeType="after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fade">
                                      <p:cBhvr>
                                        <p:cTn id="40" dur="1000"/>
                                        <p:tgtEl>
                                          <p:spTgt spid="23"/>
                                        </p:tgtEl>
                                      </p:cBhvr>
                                    </p:animEffect>
                                    <p:anim calcmode="lin" valueType="num">
                                      <p:cBhvr>
                                        <p:cTn id="41" dur="1000" fill="hold"/>
                                        <p:tgtEl>
                                          <p:spTgt spid="23"/>
                                        </p:tgtEl>
                                        <p:attrNameLst>
                                          <p:attrName>ppt_x</p:attrName>
                                        </p:attrNameLst>
                                      </p:cBhvr>
                                      <p:tavLst>
                                        <p:tav tm="0">
                                          <p:val>
                                            <p:strVal val="#ppt_x"/>
                                          </p:val>
                                        </p:tav>
                                        <p:tav tm="100000">
                                          <p:val>
                                            <p:strVal val="#ppt_x"/>
                                          </p:val>
                                        </p:tav>
                                      </p:tavLst>
                                    </p:anim>
                                    <p:anim calcmode="lin" valueType="num">
                                      <p:cBhvr>
                                        <p:cTn id="42"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529" y="-297"/>
            <a:ext cx="12193057" cy="6858594"/>
          </a:xfrm>
          <a:prstGeom prst="rect">
            <a:avLst/>
          </a:prstGeom>
        </p:spPr>
      </p:pic>
      <p:pic>
        <p:nvPicPr>
          <p:cNvPr id="24" name="图片 2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3848099" y="1750520"/>
            <a:ext cx="7416800" cy="4076658"/>
          </a:xfrm>
          <a:prstGeom prst="rect">
            <a:avLst/>
          </a:prstGeom>
        </p:spPr>
      </p:pic>
      <p:pic>
        <p:nvPicPr>
          <p:cNvPr id="26" name="图片 2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573392" y="1318720"/>
            <a:ext cx="5966214" cy="811890"/>
          </a:xfrm>
          <a:prstGeom prst="rect">
            <a:avLst/>
          </a:prstGeom>
        </p:spPr>
      </p:pic>
      <p:pic>
        <p:nvPicPr>
          <p:cNvPr id="28" name="图片 2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5537199" y="482600"/>
            <a:ext cx="1117600" cy="1117600"/>
          </a:xfrm>
          <a:prstGeom prst="rect">
            <a:avLst/>
          </a:prstGeom>
        </p:spPr>
      </p:pic>
      <p:sp>
        <p:nvSpPr>
          <p:cNvPr id="32" name="椭圆 31"/>
          <p:cNvSpPr/>
          <p:nvPr/>
        </p:nvSpPr>
        <p:spPr>
          <a:xfrm flipH="1">
            <a:off x="304799" y="330200"/>
            <a:ext cx="152400" cy="152400"/>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33" name="virus-molecule_65950"/>
          <p:cNvSpPr/>
          <p:nvPr/>
        </p:nvSpPr>
        <p:spPr>
          <a:xfrm flipH="1">
            <a:off x="520461" y="2502333"/>
            <a:ext cx="457481" cy="456767"/>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virus-molecule_65950"/>
          <p:cNvSpPr/>
          <p:nvPr/>
        </p:nvSpPr>
        <p:spPr>
          <a:xfrm flipH="1">
            <a:off x="3124199" y="1880033"/>
            <a:ext cx="304843" cy="304367"/>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virus-molecule_65950"/>
          <p:cNvSpPr/>
          <p:nvPr/>
        </p:nvSpPr>
        <p:spPr>
          <a:xfrm flipH="1">
            <a:off x="3606402" y="901700"/>
            <a:ext cx="508794" cy="50800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任意多边形: 形状 40"/>
          <p:cNvSpPr/>
          <p:nvPr/>
        </p:nvSpPr>
        <p:spPr>
          <a:xfrm flipH="1">
            <a:off x="11353799" y="6261100"/>
            <a:ext cx="838200" cy="596900"/>
          </a:xfrm>
          <a:custGeom>
            <a:avLst/>
            <a:gdLst>
              <a:gd name="connsiteX0" fmla="*/ 279400 w 838200"/>
              <a:gd name="connsiteY0" fmla="*/ 0 h 596900"/>
              <a:gd name="connsiteX1" fmla="*/ 838200 w 838200"/>
              <a:gd name="connsiteY1" fmla="*/ 558800 h 596900"/>
              <a:gd name="connsiteX2" fmla="*/ 834359 w 838200"/>
              <a:gd name="connsiteY2" fmla="*/ 596900 h 596900"/>
              <a:gd name="connsiteX3" fmla="*/ 0 w 838200"/>
              <a:gd name="connsiteY3" fmla="*/ 596900 h 596900"/>
              <a:gd name="connsiteX4" fmla="*/ 0 w 838200"/>
              <a:gd name="connsiteY4" fmla="*/ 77506 h 596900"/>
              <a:gd name="connsiteX5" fmla="*/ 61890 w 838200"/>
              <a:gd name="connsiteY5" fmla="*/ 43913 h 596900"/>
              <a:gd name="connsiteX6" fmla="*/ 279400 w 838200"/>
              <a:gd name="connsiteY6" fmla="*/ 0 h 596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8200" h="596900">
                <a:moveTo>
                  <a:pt x="279400" y="0"/>
                </a:moveTo>
                <a:cubicBezTo>
                  <a:pt x="588017" y="0"/>
                  <a:pt x="838200" y="250183"/>
                  <a:pt x="838200" y="558800"/>
                </a:cubicBezTo>
                <a:lnTo>
                  <a:pt x="834359" y="596900"/>
                </a:lnTo>
                <a:lnTo>
                  <a:pt x="0" y="596900"/>
                </a:lnTo>
                <a:lnTo>
                  <a:pt x="0" y="77506"/>
                </a:lnTo>
                <a:lnTo>
                  <a:pt x="61890" y="43913"/>
                </a:lnTo>
                <a:cubicBezTo>
                  <a:pt x="128744" y="15637"/>
                  <a:pt x="202246" y="0"/>
                  <a:pt x="279400" y="0"/>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2" name="图片 1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734091" y="2324100"/>
            <a:ext cx="2814770" cy="4524672"/>
          </a:xfrm>
          <a:prstGeom prst="rect">
            <a:avLst/>
          </a:prstGeom>
        </p:spPr>
      </p:pic>
      <p:sp>
        <p:nvSpPr>
          <p:cNvPr id="18" name="文本框 17"/>
          <p:cNvSpPr txBox="1"/>
          <p:nvPr/>
        </p:nvSpPr>
        <p:spPr>
          <a:xfrm flipH="1">
            <a:off x="4089399" y="3506734"/>
            <a:ext cx="6934200" cy="1015663"/>
          </a:xfrm>
          <a:prstGeom prst="rect">
            <a:avLst/>
          </a:prstGeom>
          <a:noFill/>
        </p:spPr>
        <p:txBody>
          <a:bodyPr wrap="square">
            <a:spAutoFit/>
          </a:bodyPr>
          <a:lstStyle/>
          <a:p>
            <a:pPr algn="ctr"/>
            <a:r>
              <a:rPr lang="zh-CN" altLang="en-US" sz="6000" dirty="0">
                <a:solidFill>
                  <a:schemeClr val="tx1">
                    <a:lumMod val="85000"/>
                    <a:lumOff val="15000"/>
                  </a:schemeClr>
                </a:solidFill>
                <a:latin typeface="阿里巴巴普惠体 H" panose="00020600040101010101" pitchFamily="18" charset="-122"/>
                <a:ea typeface="阿里巴巴普惠体 H" panose="00020600040101010101" pitchFamily="18" charset="-122"/>
                <a:cs typeface="阿里巴巴普惠体 H" panose="00020600040101010101" pitchFamily="18" charset="-122"/>
                <a:sym typeface="+mn-lt"/>
              </a:rPr>
              <a:t>什么是猴痘</a:t>
            </a:r>
          </a:p>
        </p:txBody>
      </p:sp>
      <p:sp>
        <p:nvSpPr>
          <p:cNvPr id="19" name="文本框 18"/>
          <p:cNvSpPr txBox="1"/>
          <p:nvPr/>
        </p:nvSpPr>
        <p:spPr>
          <a:xfrm flipH="1">
            <a:off x="5613399" y="2253239"/>
            <a:ext cx="3886200" cy="461665"/>
          </a:xfrm>
          <a:prstGeom prst="rect">
            <a:avLst/>
          </a:prstGeom>
          <a:noFill/>
        </p:spPr>
        <p:txBody>
          <a:bodyPr wrap="square" rtlCol="0">
            <a:spAutoFit/>
          </a:bodyPr>
          <a:lstStyle/>
          <a:p>
            <a:pPr algn="dist"/>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传</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染</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病</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防</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治</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知</a:t>
            </a:r>
            <a:r>
              <a:rPr lang="en-US" altLang="zh-CN"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a:t>
            </a:r>
            <a:r>
              <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识</a:t>
            </a:r>
          </a:p>
        </p:txBody>
      </p:sp>
      <p:sp>
        <p:nvSpPr>
          <p:cNvPr id="21" name="文本框 20"/>
          <p:cNvSpPr txBox="1"/>
          <p:nvPr/>
        </p:nvSpPr>
        <p:spPr>
          <a:xfrm flipH="1">
            <a:off x="4948383" y="2817469"/>
            <a:ext cx="5216233" cy="707886"/>
          </a:xfrm>
          <a:prstGeom prst="rect">
            <a:avLst/>
          </a:prstGeom>
          <a:noFill/>
        </p:spPr>
        <p:txBody>
          <a:bodyPr wrap="square" rtlCol="0">
            <a:spAutoFit/>
          </a:bodyPr>
          <a:lstStyle/>
          <a:p>
            <a:pPr algn="ctr"/>
            <a:r>
              <a:rPr lang="en-US" altLang="zh-CN" sz="40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PART-02</a:t>
            </a:r>
            <a:endParaRPr lang="zh-CN" altLang="en-US" sz="4000">
              <a:solidFill>
                <a:srgbClr val="FC6E30"/>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sp>
        <p:nvSpPr>
          <p:cNvPr id="27" name="PA-文本框 88"/>
          <p:cNvSpPr txBox="1"/>
          <p:nvPr>
            <p:custDataLst>
              <p:tags r:id="rId2"/>
            </p:custDataLst>
          </p:nvPr>
        </p:nvSpPr>
        <p:spPr>
          <a:xfrm>
            <a:off x="5183422" y="4521612"/>
            <a:ext cx="4746154" cy="802848"/>
          </a:xfrm>
          <a:prstGeom prst="rect">
            <a:avLst/>
          </a:prstGeom>
          <a:noFill/>
        </p:spPr>
        <p:txBody>
          <a:bodyPr wrap="square" lIns="0" tIns="0" rIns="0" bIns="0" rtlCol="0">
            <a:spAutoFit/>
          </a:bodyPr>
          <a:lstStyle/>
          <a:p>
            <a:pPr algn="ctr" hangingPunct="0">
              <a:lnSpc>
                <a:spcPct val="150000"/>
              </a:lnSpc>
            </a:pPr>
            <a:r>
              <a:rPr lang="en-US" altLang="zh-CN" sz="1200">
                <a:solidFill>
                  <a:schemeClr val="tx1">
                    <a:lumMod val="85000"/>
                    <a:lumOff val="15000"/>
                  </a:schemeClr>
                </a:solidFill>
                <a:cs typeface="+mn-ea"/>
                <a:sym typeface="+mn-lt"/>
              </a:rPr>
              <a:t>You can also format the appropriate text and adjust the line spacing of the text. You can also format the appropriate text and adjust the line spacing of the text. </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50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5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par>
                          <p:cTn id="13" fill="hold" nodeType="afterGroup">
                            <p:stCondLst>
                              <p:cond delay="500"/>
                            </p:stCondLst>
                            <p:childTnLst>
                              <p:par>
                                <p:cTn id="14" presetID="22" presetClass="entr" presetSubtype="4" fill="hold" nodeType="after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wipe(down)">
                                      <p:cBhvr>
                                        <p:cTn id="16" dur="500"/>
                                        <p:tgtEl>
                                          <p:spTgt spid="26"/>
                                        </p:tgtEl>
                                      </p:cBhvr>
                                    </p:animEffect>
                                  </p:childTnLst>
                                </p:cTn>
                              </p:par>
                            </p:childTnLst>
                          </p:cTn>
                        </p:par>
                        <p:par>
                          <p:cTn id="17" fill="hold" nodeType="afterGroup">
                            <p:stCondLst>
                              <p:cond delay="1000"/>
                            </p:stCondLst>
                            <p:childTnLst>
                              <p:par>
                                <p:cTn id="18" presetID="22" presetClass="entr" presetSubtype="4" fill="hold"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down)">
                                      <p:cBhvr>
                                        <p:cTn id="20" dur="500"/>
                                        <p:tgtEl>
                                          <p:spTgt spid="24"/>
                                        </p:tgtEl>
                                      </p:cBhvr>
                                    </p:animEffect>
                                  </p:childTnLst>
                                </p:cTn>
                              </p:par>
                            </p:childTnLst>
                          </p:cTn>
                        </p:par>
                        <p:par>
                          <p:cTn id="21" fill="hold" nodeType="afterGroup">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1000"/>
                                        <p:tgtEl>
                                          <p:spTgt spid="19"/>
                                        </p:tgtEl>
                                      </p:cBhvr>
                                    </p:animEffect>
                                    <p:anim calcmode="lin" valueType="num">
                                      <p:cBhvr>
                                        <p:cTn id="25" dur="1000" fill="hold"/>
                                        <p:tgtEl>
                                          <p:spTgt spid="19"/>
                                        </p:tgtEl>
                                        <p:attrNameLst>
                                          <p:attrName>ppt_x</p:attrName>
                                        </p:attrNameLst>
                                      </p:cBhvr>
                                      <p:tavLst>
                                        <p:tav tm="0">
                                          <p:val>
                                            <p:strVal val="#ppt_x"/>
                                          </p:val>
                                        </p:tav>
                                        <p:tav tm="100000">
                                          <p:val>
                                            <p:strVal val="#ppt_x"/>
                                          </p:val>
                                        </p:tav>
                                      </p:tavLst>
                                    </p:anim>
                                    <p:anim calcmode="lin" valueType="num">
                                      <p:cBhvr>
                                        <p:cTn id="26" dur="1000" fill="hold"/>
                                        <p:tgtEl>
                                          <p:spTgt spid="19"/>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1000"/>
                                        <p:tgtEl>
                                          <p:spTgt spid="21"/>
                                        </p:tgtEl>
                                      </p:cBhvr>
                                    </p:animEffect>
                                    <p:anim calcmode="lin" valueType="num">
                                      <p:cBhvr>
                                        <p:cTn id="31" dur="1000" fill="hold"/>
                                        <p:tgtEl>
                                          <p:spTgt spid="21"/>
                                        </p:tgtEl>
                                        <p:attrNameLst>
                                          <p:attrName>ppt_x</p:attrName>
                                        </p:attrNameLst>
                                      </p:cBhvr>
                                      <p:tavLst>
                                        <p:tav tm="0">
                                          <p:val>
                                            <p:strVal val="#ppt_x"/>
                                          </p:val>
                                        </p:tav>
                                        <p:tav tm="100000">
                                          <p:val>
                                            <p:strVal val="#ppt_x"/>
                                          </p:val>
                                        </p:tav>
                                      </p:tavLst>
                                    </p:anim>
                                    <p:anim calcmode="lin" valueType="num">
                                      <p:cBhvr>
                                        <p:cTn id="32" dur="1000" fill="hold"/>
                                        <p:tgtEl>
                                          <p:spTgt spid="21"/>
                                        </p:tgtEl>
                                        <p:attrNameLst>
                                          <p:attrName>ppt_y</p:attrName>
                                        </p:attrNameLst>
                                      </p:cBhvr>
                                      <p:tavLst>
                                        <p:tav tm="0">
                                          <p:val>
                                            <p:strVal val="#ppt_y+.1"/>
                                          </p:val>
                                        </p:tav>
                                        <p:tav tm="100000">
                                          <p:val>
                                            <p:strVal val="#ppt_y"/>
                                          </p:val>
                                        </p:tav>
                                      </p:tavLst>
                                    </p:anim>
                                  </p:childTnLst>
                                </p:cTn>
                              </p:par>
                            </p:childTnLst>
                          </p:cTn>
                        </p:par>
                        <p:par>
                          <p:cTn id="33" fill="hold" nodeType="afterGroup">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nodeType="afterGroup">
                            <p:stCondLst>
                              <p:cond delay="4500"/>
                            </p:stCondLst>
                            <p:childTnLst>
                              <p:par>
                                <p:cTn id="40" presetID="42" presetClass="entr" presetSubtype="0"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anim calcmode="lin" valueType="num">
                                      <p:cBhvr>
                                        <p:cTn id="43" dur="1000" fill="hold"/>
                                        <p:tgtEl>
                                          <p:spTgt spid="27"/>
                                        </p:tgtEl>
                                        <p:attrNameLst>
                                          <p:attrName>ppt_x</p:attrName>
                                        </p:attrNameLst>
                                      </p:cBhvr>
                                      <p:tavLst>
                                        <p:tav tm="0">
                                          <p:val>
                                            <p:strVal val="#ppt_x"/>
                                          </p:val>
                                        </p:tav>
                                        <p:tav tm="100000">
                                          <p:val>
                                            <p:strVal val="#ppt_x"/>
                                          </p:val>
                                        </p:tav>
                                      </p:tavLst>
                                    </p:anim>
                                    <p:anim calcmode="lin" valueType="num">
                                      <p:cBhvr>
                                        <p:cTn id="4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1" grpId="0"/>
      <p:bldP spid="2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698500" y="-582990"/>
            <a:ext cx="13589000" cy="8023980"/>
            <a:chOff x="-863600" y="-584200"/>
            <a:chExt cx="13335000" cy="7874000"/>
          </a:xfrm>
          <a:solidFill>
            <a:srgbClr val="E6E6E6"/>
          </a:solidFill>
        </p:grpSpPr>
        <p:grpSp>
          <p:nvGrpSpPr>
            <p:cNvPr id="4" name="组合 3"/>
            <p:cNvGrpSpPr/>
            <p:nvPr/>
          </p:nvGrpSpPr>
          <p:grpSpPr>
            <a:xfrm>
              <a:off x="-863600" y="-584200"/>
              <a:ext cx="165100" cy="7874000"/>
              <a:chOff x="-863600" y="-584200"/>
              <a:chExt cx="165100" cy="7874000"/>
            </a:xfrm>
            <a:grpFill/>
          </p:grpSpPr>
          <p:sp>
            <p:nvSpPr>
              <p:cNvPr id="2" name="椭圆 1"/>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2306300" y="-584200"/>
              <a:ext cx="165100" cy="7874000"/>
              <a:chOff x="-863600" y="-584200"/>
              <a:chExt cx="165100" cy="7874000"/>
            </a:xfrm>
            <a:grpFill/>
          </p:grpSpPr>
          <p:sp>
            <p:nvSpPr>
              <p:cNvPr id="6" name="椭圆 5"/>
              <p:cNvSpPr/>
              <p:nvPr/>
            </p:nvSpPr>
            <p:spPr>
              <a:xfrm>
                <a:off x="-863600" y="-5842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63600" y="7124700"/>
                <a:ext cx="165100" cy="165100"/>
              </a:xfrm>
              <a:prstGeom prst="ellipse">
                <a:avLst/>
              </a:prstGeom>
              <a:grp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9" y="-297"/>
            <a:ext cx="12193057" cy="6858594"/>
          </a:xfrm>
          <a:prstGeom prst="rect">
            <a:avLst/>
          </a:prstGeom>
        </p:spPr>
      </p:pic>
      <p:pic>
        <p:nvPicPr>
          <p:cNvPr id="24" name="图片 2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2100" y="333114"/>
            <a:ext cx="11607800" cy="6191773"/>
          </a:xfrm>
          <a:prstGeom prst="rect">
            <a:avLst/>
          </a:prstGeom>
        </p:spPr>
      </p:pic>
      <p:grpSp>
        <p:nvGrpSpPr>
          <p:cNvPr id="13" name="组合 12"/>
          <p:cNvGrpSpPr/>
          <p:nvPr/>
        </p:nvGrpSpPr>
        <p:grpSpPr>
          <a:xfrm>
            <a:off x="674877" y="764689"/>
            <a:ext cx="913467" cy="789423"/>
            <a:chOff x="1389901" y="2360457"/>
            <a:chExt cx="1196137" cy="1033708"/>
          </a:xfrm>
        </p:grpSpPr>
        <p:grpSp>
          <p:nvGrpSpPr>
            <p:cNvPr id="11" name="组合 10"/>
            <p:cNvGrpSpPr/>
            <p:nvPr/>
          </p:nvGrpSpPr>
          <p:grpSpPr>
            <a:xfrm>
              <a:off x="1389901" y="2360457"/>
              <a:ext cx="1190014" cy="1033708"/>
              <a:chOff x="1389901" y="2360457"/>
              <a:chExt cx="1190014" cy="1033708"/>
            </a:xfrm>
          </p:grpSpPr>
          <p:sp>
            <p:nvSpPr>
              <p:cNvPr id="9" name="椭圆 8"/>
              <p:cNvSpPr/>
              <p:nvPr/>
            </p:nvSpPr>
            <p:spPr>
              <a:xfrm>
                <a:off x="1709058" y="2523308"/>
                <a:ext cx="870857" cy="870857"/>
              </a:xfrm>
              <a:prstGeom prst="ellipse">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nvGrpSpPr>
              <p:cNvPr id="10" name="组合 9"/>
              <p:cNvGrpSpPr/>
              <p:nvPr/>
            </p:nvGrpSpPr>
            <p:grpSpPr>
              <a:xfrm>
                <a:off x="1389901" y="2360457"/>
                <a:ext cx="544277" cy="481802"/>
                <a:chOff x="1400773" y="2360457"/>
                <a:chExt cx="610684" cy="540586"/>
              </a:xfrm>
            </p:grpSpPr>
            <p:sp>
              <p:nvSpPr>
                <p:cNvPr id="33" name="virus-molecule_65950"/>
                <p:cNvSpPr/>
                <p:nvPr/>
              </p:nvSpPr>
              <p:spPr>
                <a:xfrm>
                  <a:off x="1400773" y="2544093"/>
                  <a:ext cx="357508" cy="356950"/>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virus-molecule_65950"/>
                <p:cNvSpPr/>
                <p:nvPr/>
              </p:nvSpPr>
              <p:spPr>
                <a:xfrm>
                  <a:off x="1849441" y="2360457"/>
                  <a:ext cx="162016" cy="161763"/>
                </a:xfrm>
                <a:custGeom>
                  <a:avLst/>
                  <a:gdLst>
                    <a:gd name="T0" fmla="*/ 372171 w 604011"/>
                    <a:gd name="T1" fmla="*/ 372171 w 604011"/>
                    <a:gd name="T2" fmla="*/ 372171 w 604011"/>
                    <a:gd name="T3" fmla="*/ 372171 w 604011"/>
                    <a:gd name="T4" fmla="*/ 372171 w 604011"/>
                    <a:gd name="T5" fmla="*/ 372171 w 604011"/>
                    <a:gd name="T6" fmla="*/ 372171 w 604011"/>
                    <a:gd name="T7" fmla="*/ 372171 w 604011"/>
                    <a:gd name="T8" fmla="*/ 372171 w 604011"/>
                    <a:gd name="T9" fmla="*/ 372171 w 604011"/>
                    <a:gd name="T10" fmla="*/ 372171 w 604011"/>
                    <a:gd name="T11" fmla="*/ 372171 w 604011"/>
                    <a:gd name="T12" fmla="*/ 372171 w 604011"/>
                    <a:gd name="T13" fmla="*/ 372171 w 604011"/>
                    <a:gd name="T14" fmla="*/ 372171 w 604011"/>
                    <a:gd name="T15" fmla="*/ 372171 w 604011"/>
                    <a:gd name="T16" fmla="*/ 372171 w 604011"/>
                    <a:gd name="T17" fmla="*/ 372171 w 604011"/>
                    <a:gd name="T18" fmla="*/ 372171 w 604011"/>
                    <a:gd name="T19" fmla="*/ 372171 w 604011"/>
                    <a:gd name="T20" fmla="*/ 372171 w 604011"/>
                    <a:gd name="T21" fmla="*/ 372171 w 604011"/>
                    <a:gd name="T22" fmla="*/ 372171 w 604011"/>
                    <a:gd name="T23" fmla="*/ 372171 w 604011"/>
                    <a:gd name="T24" fmla="*/ 372171 w 604011"/>
                    <a:gd name="T25" fmla="*/ 372171 w 604011"/>
                    <a:gd name="T26" fmla="*/ 372171 w 604011"/>
                    <a:gd name="T27" fmla="*/ 372171 w 604011"/>
                    <a:gd name="T28" fmla="*/ 372171 w 604011"/>
                    <a:gd name="T29" fmla="*/ 372171 w 604011"/>
                    <a:gd name="T30" fmla="*/ 372171 w 604011"/>
                    <a:gd name="T31" fmla="*/ 372171 w 604011"/>
                    <a:gd name="T32" fmla="*/ 372171 w 604011"/>
                    <a:gd name="T33" fmla="*/ 372171 w 604011"/>
                    <a:gd name="T34" fmla="*/ 372171 w 604011"/>
                    <a:gd name="T35" fmla="*/ 372171 w 604011"/>
                    <a:gd name="T36" fmla="*/ 372171 w 604011"/>
                    <a:gd name="T37" fmla="*/ 372171 w 604011"/>
                    <a:gd name="T38" fmla="*/ 372171 w 604011"/>
                    <a:gd name="T39" fmla="*/ 372171 w 604011"/>
                    <a:gd name="T40" fmla="*/ 372171 w 604011"/>
                    <a:gd name="T41" fmla="*/ 372171 w 604011"/>
                    <a:gd name="T42" fmla="*/ 372171 w 604011"/>
                    <a:gd name="T43" fmla="*/ 372171 w 604011"/>
                    <a:gd name="T44" fmla="*/ 372171 w 604011"/>
                    <a:gd name="T45" fmla="*/ 372171 w 604011"/>
                    <a:gd name="T46" fmla="*/ 372171 w 604011"/>
                    <a:gd name="T47" fmla="*/ 372171 w 604011"/>
                    <a:gd name="T48" fmla="*/ 372171 w 604011"/>
                    <a:gd name="T49" fmla="*/ 372171 w 604011"/>
                    <a:gd name="T50" fmla="*/ 372171 w 604011"/>
                    <a:gd name="T51" fmla="*/ 372171 w 604011"/>
                    <a:gd name="T52" fmla="*/ 372171 w 604011"/>
                    <a:gd name="T53" fmla="*/ 372171 w 604011"/>
                    <a:gd name="T54" fmla="*/ 372171 w 604011"/>
                    <a:gd name="T55" fmla="*/ 372171 w 604011"/>
                    <a:gd name="T56" fmla="*/ 372171 w 604011"/>
                    <a:gd name="T57" fmla="*/ 372171 w 604011"/>
                    <a:gd name="T58" fmla="*/ 372171 w 604011"/>
                    <a:gd name="T59" fmla="*/ 372171 w 604011"/>
                    <a:gd name="T60" fmla="*/ 372171 w 604011"/>
                    <a:gd name="T61" fmla="*/ 372171 w 604011"/>
                    <a:gd name="T62" fmla="*/ 372171 w 604011"/>
                    <a:gd name="T63" fmla="*/ 372171 w 604011"/>
                    <a:gd name="T64" fmla="*/ 372171 w 604011"/>
                    <a:gd name="T65" fmla="*/ 372171 w 604011"/>
                    <a:gd name="T66" fmla="*/ 372171 w 604011"/>
                    <a:gd name="T67" fmla="*/ 372171 w 604011"/>
                    <a:gd name="T68" fmla="*/ 372171 w 604011"/>
                    <a:gd name="T69" fmla="*/ 372171 w 604011"/>
                    <a:gd name="T70" fmla="*/ 372171 w 604011"/>
                    <a:gd name="T71" fmla="*/ 372171 w 604011"/>
                    <a:gd name="T72" fmla="*/ 372171 w 604011"/>
                    <a:gd name="T73" fmla="*/ 372171 w 604011"/>
                    <a:gd name="T74" fmla="*/ 372171 w 604011"/>
                    <a:gd name="T75" fmla="*/ 372171 w 604011"/>
                    <a:gd name="T76" fmla="*/ 372171 w 604011"/>
                    <a:gd name="T77" fmla="*/ 372171 w 604011"/>
                    <a:gd name="T78" fmla="*/ 372171 w 604011"/>
                    <a:gd name="T79" fmla="*/ 372171 w 604011"/>
                    <a:gd name="T80" fmla="*/ 372171 w 604011"/>
                    <a:gd name="T81" fmla="*/ 372171 w 604011"/>
                    <a:gd name="T82" fmla="*/ 372171 w 604011"/>
                    <a:gd name="T83" fmla="*/ 372171 w 604011"/>
                    <a:gd name="T84" fmla="*/ 372171 w 604011"/>
                    <a:gd name="T85" fmla="*/ 372171 w 604011"/>
                    <a:gd name="T86" fmla="*/ 372171 w 604011"/>
                    <a:gd name="T87" fmla="*/ 372171 w 604011"/>
                    <a:gd name="T88" fmla="*/ 372171 w 604011"/>
                    <a:gd name="T89" fmla="*/ 372171 w 604011"/>
                    <a:gd name="T90" fmla="*/ 372171 w 604011"/>
                    <a:gd name="T91" fmla="*/ 372171 w 604011"/>
                    <a:gd name="T92" fmla="*/ 372171 w 604011"/>
                    <a:gd name="T93" fmla="*/ 372171 w 604011"/>
                    <a:gd name="T94" fmla="*/ 372171 w 604011"/>
                    <a:gd name="T95" fmla="*/ 372171 w 604011"/>
                    <a:gd name="T96" fmla="*/ 372171 w 604011"/>
                    <a:gd name="T97" fmla="*/ 372171 w 604011"/>
                    <a:gd name="T98" fmla="*/ 372171 w 604011"/>
                    <a:gd name="T99" fmla="*/ 372171 w 604011"/>
                    <a:gd name="T100" fmla="*/ 372171 w 604011"/>
                    <a:gd name="T101" fmla="*/ 372171 w 604011"/>
                    <a:gd name="T102" fmla="*/ 372171 w 604011"/>
                    <a:gd name="T103" fmla="*/ 372171 w 604011"/>
                    <a:gd name="T104" fmla="*/ 372171 w 604011"/>
                    <a:gd name="T105" fmla="*/ 372171 w 604011"/>
                    <a:gd name="T106" fmla="*/ 372171 w 604011"/>
                    <a:gd name="T107" fmla="*/ 372171 w 604011"/>
                    <a:gd name="T108" fmla="*/ 372171 w 604011"/>
                    <a:gd name="T109" fmla="*/ 372171 w 604011"/>
                    <a:gd name="T110" fmla="*/ 372171 w 604011"/>
                    <a:gd name="T111" fmla="*/ 372171 w 604011"/>
                    <a:gd name="T112" fmla="*/ 372171 w 604011"/>
                    <a:gd name="T113" fmla="*/ 372171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18" h="618">
                      <a:moveTo>
                        <a:pt x="618" y="309"/>
                      </a:moveTo>
                      <a:cubicBezTo>
                        <a:pt x="618" y="344"/>
                        <a:pt x="590" y="372"/>
                        <a:pt x="555" y="372"/>
                      </a:cubicBezTo>
                      <a:cubicBezTo>
                        <a:pt x="529" y="372"/>
                        <a:pt x="507" y="356"/>
                        <a:pt x="498" y="334"/>
                      </a:cubicBezTo>
                      <a:lnTo>
                        <a:pt x="455" y="334"/>
                      </a:lnTo>
                      <a:cubicBezTo>
                        <a:pt x="451" y="356"/>
                        <a:pt x="442" y="377"/>
                        <a:pt x="430" y="395"/>
                      </a:cubicBezTo>
                      <a:lnTo>
                        <a:pt x="460" y="425"/>
                      </a:lnTo>
                      <a:cubicBezTo>
                        <a:pt x="482" y="416"/>
                        <a:pt x="509" y="421"/>
                        <a:pt x="528" y="439"/>
                      </a:cubicBezTo>
                      <a:cubicBezTo>
                        <a:pt x="552" y="463"/>
                        <a:pt x="552" y="503"/>
                        <a:pt x="528" y="528"/>
                      </a:cubicBezTo>
                      <a:cubicBezTo>
                        <a:pt x="503" y="552"/>
                        <a:pt x="463" y="552"/>
                        <a:pt x="439" y="528"/>
                      </a:cubicBezTo>
                      <a:cubicBezTo>
                        <a:pt x="421" y="509"/>
                        <a:pt x="416" y="482"/>
                        <a:pt x="425" y="460"/>
                      </a:cubicBezTo>
                      <a:lnTo>
                        <a:pt x="395" y="430"/>
                      </a:lnTo>
                      <a:cubicBezTo>
                        <a:pt x="377" y="442"/>
                        <a:pt x="356" y="451"/>
                        <a:pt x="334" y="455"/>
                      </a:cubicBezTo>
                      <a:lnTo>
                        <a:pt x="334" y="498"/>
                      </a:lnTo>
                      <a:cubicBezTo>
                        <a:pt x="356" y="507"/>
                        <a:pt x="372" y="529"/>
                        <a:pt x="372" y="555"/>
                      </a:cubicBezTo>
                      <a:cubicBezTo>
                        <a:pt x="372" y="590"/>
                        <a:pt x="344" y="618"/>
                        <a:pt x="309" y="618"/>
                      </a:cubicBezTo>
                      <a:cubicBezTo>
                        <a:pt x="274" y="618"/>
                        <a:pt x="246" y="590"/>
                        <a:pt x="246" y="555"/>
                      </a:cubicBezTo>
                      <a:cubicBezTo>
                        <a:pt x="246" y="529"/>
                        <a:pt x="262" y="507"/>
                        <a:pt x="285" y="498"/>
                      </a:cubicBezTo>
                      <a:lnTo>
                        <a:pt x="285" y="455"/>
                      </a:lnTo>
                      <a:cubicBezTo>
                        <a:pt x="262" y="451"/>
                        <a:pt x="241" y="442"/>
                        <a:pt x="223" y="430"/>
                      </a:cubicBezTo>
                      <a:lnTo>
                        <a:pt x="193" y="460"/>
                      </a:lnTo>
                      <a:cubicBezTo>
                        <a:pt x="202" y="482"/>
                        <a:pt x="198" y="509"/>
                        <a:pt x="179" y="528"/>
                      </a:cubicBezTo>
                      <a:cubicBezTo>
                        <a:pt x="155" y="552"/>
                        <a:pt x="115" y="552"/>
                        <a:pt x="91" y="528"/>
                      </a:cubicBezTo>
                      <a:cubicBezTo>
                        <a:pt x="66" y="503"/>
                        <a:pt x="66" y="463"/>
                        <a:pt x="91" y="439"/>
                      </a:cubicBezTo>
                      <a:cubicBezTo>
                        <a:pt x="109" y="421"/>
                        <a:pt x="136" y="416"/>
                        <a:pt x="158" y="425"/>
                      </a:cubicBezTo>
                      <a:lnTo>
                        <a:pt x="189" y="395"/>
                      </a:lnTo>
                      <a:cubicBezTo>
                        <a:pt x="176" y="377"/>
                        <a:pt x="167" y="356"/>
                        <a:pt x="163" y="334"/>
                      </a:cubicBezTo>
                      <a:lnTo>
                        <a:pt x="121" y="334"/>
                      </a:lnTo>
                      <a:cubicBezTo>
                        <a:pt x="111" y="356"/>
                        <a:pt x="89" y="372"/>
                        <a:pt x="63" y="372"/>
                      </a:cubicBezTo>
                      <a:cubicBezTo>
                        <a:pt x="28" y="372"/>
                        <a:pt x="0" y="344"/>
                        <a:pt x="0" y="309"/>
                      </a:cubicBezTo>
                      <a:cubicBezTo>
                        <a:pt x="0" y="274"/>
                        <a:pt x="28" y="246"/>
                        <a:pt x="63" y="246"/>
                      </a:cubicBezTo>
                      <a:cubicBezTo>
                        <a:pt x="89" y="246"/>
                        <a:pt x="111" y="262"/>
                        <a:pt x="121" y="285"/>
                      </a:cubicBezTo>
                      <a:lnTo>
                        <a:pt x="163" y="285"/>
                      </a:lnTo>
                      <a:cubicBezTo>
                        <a:pt x="167" y="262"/>
                        <a:pt x="176" y="241"/>
                        <a:pt x="189" y="223"/>
                      </a:cubicBezTo>
                      <a:lnTo>
                        <a:pt x="158" y="193"/>
                      </a:lnTo>
                      <a:cubicBezTo>
                        <a:pt x="136" y="202"/>
                        <a:pt x="109" y="198"/>
                        <a:pt x="91" y="179"/>
                      </a:cubicBezTo>
                      <a:cubicBezTo>
                        <a:pt x="66" y="155"/>
                        <a:pt x="66" y="115"/>
                        <a:pt x="91" y="91"/>
                      </a:cubicBezTo>
                      <a:cubicBezTo>
                        <a:pt x="115" y="66"/>
                        <a:pt x="155" y="66"/>
                        <a:pt x="179" y="91"/>
                      </a:cubicBezTo>
                      <a:cubicBezTo>
                        <a:pt x="198" y="109"/>
                        <a:pt x="202" y="136"/>
                        <a:pt x="193" y="158"/>
                      </a:cubicBezTo>
                      <a:lnTo>
                        <a:pt x="223" y="189"/>
                      </a:lnTo>
                      <a:cubicBezTo>
                        <a:pt x="241" y="176"/>
                        <a:pt x="262" y="167"/>
                        <a:pt x="285" y="163"/>
                      </a:cubicBezTo>
                      <a:lnTo>
                        <a:pt x="285" y="121"/>
                      </a:lnTo>
                      <a:cubicBezTo>
                        <a:pt x="262" y="111"/>
                        <a:pt x="246" y="89"/>
                        <a:pt x="246" y="63"/>
                      </a:cubicBezTo>
                      <a:cubicBezTo>
                        <a:pt x="246" y="28"/>
                        <a:pt x="274" y="0"/>
                        <a:pt x="309" y="0"/>
                      </a:cubicBezTo>
                      <a:cubicBezTo>
                        <a:pt x="344" y="0"/>
                        <a:pt x="372" y="28"/>
                        <a:pt x="372" y="63"/>
                      </a:cubicBezTo>
                      <a:cubicBezTo>
                        <a:pt x="372" y="89"/>
                        <a:pt x="356" y="111"/>
                        <a:pt x="334" y="121"/>
                      </a:cubicBezTo>
                      <a:lnTo>
                        <a:pt x="334" y="163"/>
                      </a:lnTo>
                      <a:cubicBezTo>
                        <a:pt x="356" y="167"/>
                        <a:pt x="377" y="176"/>
                        <a:pt x="395" y="189"/>
                      </a:cubicBezTo>
                      <a:lnTo>
                        <a:pt x="425" y="158"/>
                      </a:lnTo>
                      <a:cubicBezTo>
                        <a:pt x="416" y="136"/>
                        <a:pt x="421" y="109"/>
                        <a:pt x="439" y="91"/>
                      </a:cubicBezTo>
                      <a:cubicBezTo>
                        <a:pt x="463" y="66"/>
                        <a:pt x="503" y="66"/>
                        <a:pt x="528" y="91"/>
                      </a:cubicBezTo>
                      <a:cubicBezTo>
                        <a:pt x="552" y="115"/>
                        <a:pt x="552" y="155"/>
                        <a:pt x="528" y="179"/>
                      </a:cubicBezTo>
                      <a:cubicBezTo>
                        <a:pt x="509" y="198"/>
                        <a:pt x="482" y="202"/>
                        <a:pt x="460" y="193"/>
                      </a:cubicBezTo>
                      <a:lnTo>
                        <a:pt x="430" y="223"/>
                      </a:lnTo>
                      <a:cubicBezTo>
                        <a:pt x="442" y="241"/>
                        <a:pt x="451" y="262"/>
                        <a:pt x="455" y="285"/>
                      </a:cubicBezTo>
                      <a:lnTo>
                        <a:pt x="498" y="285"/>
                      </a:lnTo>
                      <a:cubicBezTo>
                        <a:pt x="507" y="262"/>
                        <a:pt x="529" y="246"/>
                        <a:pt x="555" y="246"/>
                      </a:cubicBezTo>
                      <a:cubicBezTo>
                        <a:pt x="590" y="246"/>
                        <a:pt x="618" y="274"/>
                        <a:pt x="618" y="309"/>
                      </a:cubicBezTo>
                      <a:close/>
                    </a:path>
                  </a:pathLst>
                </a:cu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
          <p:nvSpPr>
            <p:cNvPr id="42" name="文本框 41"/>
            <p:cNvSpPr txBox="1"/>
            <p:nvPr/>
          </p:nvSpPr>
          <p:spPr>
            <a:xfrm>
              <a:off x="1729274" y="2659404"/>
              <a:ext cx="856764" cy="604526"/>
            </a:xfrm>
            <a:prstGeom prst="rect">
              <a:avLst/>
            </a:prstGeom>
            <a:noFill/>
          </p:spPr>
          <p:txBody>
            <a:bodyPr wrap="square" rtlCol="0">
              <a:spAutoFit/>
            </a:bodyPr>
            <a:lstStyle/>
            <a:p>
              <a:pPr algn="ctr"/>
              <a:r>
                <a:rPr lang="en-US" altLang="zh-CN"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02</a:t>
              </a:r>
              <a:endParaRPr lang="zh-CN" altLang="en-US" sz="2400">
                <a:solidFill>
                  <a:schemeClr val="bg1"/>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endParaRPr>
            </a:p>
          </p:txBody>
        </p:sp>
      </p:grpSp>
      <p:grpSp>
        <p:nvGrpSpPr>
          <p:cNvPr id="17" name="组合 16"/>
          <p:cNvGrpSpPr/>
          <p:nvPr/>
        </p:nvGrpSpPr>
        <p:grpSpPr>
          <a:xfrm>
            <a:off x="1600643" y="729966"/>
            <a:ext cx="3924300" cy="858868"/>
            <a:chOff x="1624359" y="797578"/>
            <a:chExt cx="3924300" cy="858868"/>
          </a:xfrm>
        </p:grpSpPr>
        <p:sp>
          <p:nvSpPr>
            <p:cNvPr id="81" name="文本框 80"/>
            <p:cNvSpPr txBox="1"/>
            <p:nvPr/>
          </p:nvSpPr>
          <p:spPr>
            <a:xfrm>
              <a:off x="1624359" y="1133226"/>
              <a:ext cx="3886200" cy="523220"/>
            </a:xfrm>
            <a:prstGeom prst="rect">
              <a:avLst/>
            </a:prstGeom>
            <a:noFill/>
          </p:spPr>
          <p:txBody>
            <a:bodyPr wrap="square" rtlCol="0">
              <a:spAutoFit/>
            </a:bodyPr>
            <a:lstStyle/>
            <a:p>
              <a:pPr algn="just"/>
              <a:r>
                <a:rPr lang="zh-CN" altLang="en-US" sz="28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什么是猴痘</a:t>
              </a:r>
            </a:p>
          </p:txBody>
        </p:sp>
        <p:sp>
          <p:nvSpPr>
            <p:cNvPr id="82" name="文本框 81"/>
            <p:cNvSpPr txBox="1"/>
            <p:nvPr/>
          </p:nvSpPr>
          <p:spPr>
            <a:xfrm>
              <a:off x="1662459" y="797578"/>
              <a:ext cx="3886200" cy="400110"/>
            </a:xfrm>
            <a:prstGeom prst="rect">
              <a:avLst/>
            </a:prstGeom>
            <a:noFill/>
          </p:spPr>
          <p:txBody>
            <a:bodyPr wrap="square" rtlCol="0">
              <a:spAutoFit/>
            </a:bodyPr>
            <a:lstStyle/>
            <a:p>
              <a:pPr algn="just"/>
              <a:r>
                <a:rPr lang="en-US" altLang="zh-CN"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PART.</a:t>
              </a:r>
              <a:endParaRPr lang="zh-CN" altLang="en-US" sz="2000" spc="600">
                <a:solidFill>
                  <a:srgbClr val="FC6E30"/>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endParaRPr>
            </a:p>
          </p:txBody>
        </p:sp>
      </p:grpSp>
      <p:grpSp>
        <p:nvGrpSpPr>
          <p:cNvPr id="12" name="组合 11"/>
          <p:cNvGrpSpPr/>
          <p:nvPr/>
        </p:nvGrpSpPr>
        <p:grpSpPr>
          <a:xfrm>
            <a:off x="952500" y="1872770"/>
            <a:ext cx="10287000" cy="3919616"/>
            <a:chOff x="1520329" y="1872770"/>
            <a:chExt cx="9059192" cy="3919616"/>
          </a:xfrm>
        </p:grpSpPr>
        <p:sp>
          <p:nvSpPr>
            <p:cNvPr id="18" name="矩形 17"/>
            <p:cNvSpPr/>
            <p:nvPr/>
          </p:nvSpPr>
          <p:spPr>
            <a:xfrm>
              <a:off x="1520329" y="1872770"/>
              <a:ext cx="9059192" cy="1071390"/>
            </a:xfrm>
            <a:prstGeom prst="rect">
              <a:avLst/>
            </a:prstGeom>
            <a:solidFill>
              <a:srgbClr val="FC6E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sp>
          <p:nvSpPr>
            <p:cNvPr id="25" name="矩形 24"/>
            <p:cNvSpPr/>
            <p:nvPr/>
          </p:nvSpPr>
          <p:spPr>
            <a:xfrm>
              <a:off x="1520329" y="1971922"/>
              <a:ext cx="9059192" cy="38204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endParaRPr>
            </a:p>
          </p:txBody>
        </p:sp>
      </p:grpSp>
      <p:sp>
        <p:nvSpPr>
          <p:cNvPr id="34" name="矩形 33"/>
          <p:cNvSpPr/>
          <p:nvPr/>
        </p:nvSpPr>
        <p:spPr>
          <a:xfrm>
            <a:off x="1593077" y="2624667"/>
            <a:ext cx="6051733" cy="1223797"/>
          </a:xfrm>
          <a:prstGeom prst="rect">
            <a:avLst/>
          </a:prstGeom>
        </p:spPr>
        <p:txBody>
          <a:bodyPr wrap="square">
            <a:spAutoFit/>
          </a:bodyPr>
          <a:lstStyle/>
          <a:p>
            <a:pPr>
              <a:lnSpc>
                <a:spcPct val="140000"/>
              </a:lnSpc>
            </a:pP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猴痘是一种病毒性人畜共患病，猴痘病毒可通过密切接触由动物传染给人，虽不易发生人际传播，但与感染者密切接触也可能感染。</a:t>
            </a:r>
          </a:p>
        </p:txBody>
      </p:sp>
      <p:sp>
        <p:nvSpPr>
          <p:cNvPr id="35" name="矩形 34"/>
          <p:cNvSpPr/>
          <p:nvPr/>
        </p:nvSpPr>
        <p:spPr>
          <a:xfrm>
            <a:off x="1593077" y="1996762"/>
            <a:ext cx="6742475" cy="645882"/>
          </a:xfrm>
          <a:prstGeom prst="rect">
            <a:avLst/>
          </a:prstGeom>
        </p:spPr>
        <p:txBody>
          <a:bodyPr wrap="square">
            <a:spAutoFit/>
          </a:bodyPr>
          <a:lstStyle/>
          <a:p>
            <a:pPr>
              <a:lnSpc>
                <a:spcPct val="140000"/>
              </a:lnSpc>
            </a:pPr>
            <a:r>
              <a:rPr lang="zh-CN" altLang="en-US" sz="2800" dirty="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定义</a:t>
            </a:r>
          </a:p>
        </p:txBody>
      </p:sp>
      <p:sp>
        <p:nvSpPr>
          <p:cNvPr id="37" name="矩形 36"/>
          <p:cNvSpPr/>
          <p:nvPr/>
        </p:nvSpPr>
        <p:spPr>
          <a:xfrm>
            <a:off x="1593077" y="4362698"/>
            <a:ext cx="6051733" cy="1223797"/>
          </a:xfrm>
          <a:prstGeom prst="rect">
            <a:avLst/>
          </a:prstGeom>
        </p:spPr>
        <p:txBody>
          <a:bodyPr wrap="square">
            <a:spAutoFit/>
          </a:bodyPr>
          <a:lstStyle/>
          <a:p>
            <a:pPr>
              <a:lnSpc>
                <a:spcPct val="140000"/>
              </a:lnSpc>
            </a:pPr>
            <a:r>
              <a:rPr lang="zh-CN" altLang="en-US"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mn-lt"/>
              </a:rPr>
              <a:t>猴痘虽然听起来像是一种来自猴子的病毒，但主要携带和传播这种病毒的其实并不是猴子，而是老鼠、松鼠等啮齿类动物。</a:t>
            </a:r>
          </a:p>
        </p:txBody>
      </p:sp>
      <p:sp>
        <p:nvSpPr>
          <p:cNvPr id="38" name="矩形 37"/>
          <p:cNvSpPr/>
          <p:nvPr/>
        </p:nvSpPr>
        <p:spPr>
          <a:xfrm>
            <a:off x="1593077" y="3734794"/>
            <a:ext cx="6742475" cy="645882"/>
          </a:xfrm>
          <a:prstGeom prst="rect">
            <a:avLst/>
          </a:prstGeom>
        </p:spPr>
        <p:txBody>
          <a:bodyPr wrap="square">
            <a:spAutoFit/>
          </a:bodyPr>
          <a:lstStyle/>
          <a:p>
            <a:pPr>
              <a:lnSpc>
                <a:spcPct val="140000"/>
              </a:lnSpc>
            </a:pPr>
            <a:r>
              <a:rPr lang="zh-CN" altLang="en-US" sz="2800" dirty="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sym typeface="+mn-lt"/>
              </a:rPr>
              <a:t>宿主</a:t>
            </a:r>
          </a:p>
        </p:txBody>
      </p:sp>
      <p:pic>
        <p:nvPicPr>
          <p:cNvPr id="22" name="图片 21"/>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8108232" y="2791552"/>
            <a:ext cx="2800772" cy="2546156"/>
          </a:xfrm>
          <a:prstGeom prst="rect">
            <a:avLst/>
          </a:prstGeom>
        </p:spPr>
      </p:pic>
    </p:spTree>
    <p:custDataLst>
      <p:tags r:id="rId1"/>
    </p:custData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childTnLst>
                          </p:cTn>
                        </p:par>
                        <p:par>
                          <p:cTn id="11" fill="hold" nodeType="afterGroup">
                            <p:stCondLst>
                              <p:cond delay="500"/>
                            </p:stCondLst>
                            <p:childTnLst>
                              <p:par>
                                <p:cTn id="12" presetID="22" presetClass="entr" presetSubtype="4"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down)">
                                      <p:cBhvr>
                                        <p:cTn id="14" dur="500"/>
                                        <p:tgtEl>
                                          <p:spTgt spid="12"/>
                                        </p:tgtEl>
                                      </p:cBhvr>
                                    </p:animEffect>
                                  </p:childTnLst>
                                </p:cTn>
                              </p:par>
                            </p:childTnLst>
                          </p:cTn>
                        </p:par>
                        <p:par>
                          <p:cTn id="15" fill="hold" nodeType="afterGroup">
                            <p:stCondLst>
                              <p:cond delay="1000"/>
                            </p:stCondLst>
                            <p:childTnLst>
                              <p:par>
                                <p:cTn id="16" presetID="22" presetClass="entr" presetSubtype="4" fill="hold" grpId="0" nodeType="after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wipe(down)">
                                      <p:cBhvr>
                                        <p:cTn id="18" dur="500"/>
                                        <p:tgtEl>
                                          <p:spTgt spid="35"/>
                                        </p:tgtEl>
                                      </p:cBhvr>
                                    </p:animEffect>
                                  </p:childTnLst>
                                </p:cTn>
                              </p:par>
                            </p:childTnLst>
                          </p:cTn>
                        </p:par>
                        <p:par>
                          <p:cTn id="19" fill="hold" nodeType="afterGroup">
                            <p:stCondLst>
                              <p:cond delay="1500"/>
                            </p:stCondLst>
                            <p:childTnLst>
                              <p:par>
                                <p:cTn id="20" presetID="22" presetClass="entr" presetSubtype="4" fill="hold" grpId="0" nodeType="after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wipe(down)">
                                      <p:cBhvr>
                                        <p:cTn id="22" dur="500"/>
                                        <p:tgtEl>
                                          <p:spTgt spid="38"/>
                                        </p:tgtEl>
                                      </p:cBhvr>
                                    </p:animEffect>
                                  </p:childTnLst>
                                </p:cTn>
                              </p:par>
                            </p:childTnLst>
                          </p:cTn>
                        </p:par>
                        <p:par>
                          <p:cTn id="23" fill="hold" nodeType="afterGroup">
                            <p:stCondLst>
                              <p:cond delay="2000"/>
                            </p:stCondLst>
                            <p:childTnLst>
                              <p:par>
                                <p:cTn id="24" presetID="22" presetClass="entr" presetSubtype="4" fill="hold" nodeType="after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wipe(down)">
                                      <p:cBhvr>
                                        <p:cTn id="26" dur="500"/>
                                        <p:tgtEl>
                                          <p:spTgt spid="22"/>
                                        </p:tgtEl>
                                      </p:cBhvr>
                                    </p:animEffect>
                                  </p:childTnLst>
                                </p:cTn>
                              </p:par>
                            </p:childTnLst>
                          </p:cTn>
                        </p:par>
                        <p:par>
                          <p:cTn id="27" fill="hold" nodeType="afterGroup">
                            <p:stCondLst>
                              <p:cond delay="2500"/>
                            </p:stCondLst>
                            <p:childTnLst>
                              <p:par>
                                <p:cTn id="28" presetID="22" presetClass="entr" presetSubtype="4" fill="hold" grpId="0" nodeType="after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wipe(down)">
                                      <p:cBhvr>
                                        <p:cTn id="30" dur="500"/>
                                        <p:tgtEl>
                                          <p:spTgt spid="34"/>
                                        </p:tgtEl>
                                      </p:cBhvr>
                                    </p:animEffect>
                                  </p:childTnLst>
                                </p:cTn>
                              </p:par>
                            </p:childTnLst>
                          </p:cTn>
                        </p:par>
                        <p:par>
                          <p:cTn id="31" fill="hold" nodeType="afterGroup">
                            <p:stCondLst>
                              <p:cond delay="3000"/>
                            </p:stCondLst>
                            <p:childTnLst>
                              <p:par>
                                <p:cTn id="32" presetID="22" presetClass="entr" presetSubtype="4" fill="hold" grpId="0" nodeType="after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wipe(down)">
                                      <p:cBhvr>
                                        <p:cTn id="34"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7" grpId="0"/>
      <p:bldP spid="38"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ThmZDY2NTcyNjc4NTQyMmEyMTI1MmM1NTA3Njk0YzAifQ=="/>
</p:tagLst>
</file>

<file path=ppt/tags/tag10.xml><?xml version="1.0" encoding="utf-8"?>
<p:tagLst xmlns:a="http://schemas.openxmlformats.org/drawingml/2006/main" xmlns:r="http://schemas.openxmlformats.org/officeDocument/2006/relationships" xmlns:p="http://schemas.openxmlformats.org/presentationml/2006/main">
  <p:tag name="PA" val="v5.2.11"/>
</p:tagLst>
</file>

<file path=ppt/tags/tag11.xml><?xml version="1.0" encoding="utf-8"?>
<p:tagLst xmlns:a="http://schemas.openxmlformats.org/drawingml/2006/main" xmlns:r="http://schemas.openxmlformats.org/officeDocument/2006/relationships" xmlns:p="http://schemas.openxmlformats.org/presentationml/2006/main">
  <p:tag name="ISLIDE.ICON" val="#172970;"/>
</p:tagLst>
</file>

<file path=ppt/tags/tag12.xml><?xml version="1.0" encoding="utf-8"?>
<p:tagLst xmlns:a="http://schemas.openxmlformats.org/drawingml/2006/main" xmlns:r="http://schemas.openxmlformats.org/officeDocument/2006/relationships" xmlns:p="http://schemas.openxmlformats.org/presentationml/2006/main">
  <p:tag name="ISLIDE.ICON" val="#172970;"/>
</p:tagLst>
</file>

<file path=ppt/tags/tag13.xml><?xml version="1.0" encoding="utf-8"?>
<p:tagLst xmlns:a="http://schemas.openxmlformats.org/drawingml/2006/main" xmlns:r="http://schemas.openxmlformats.org/officeDocument/2006/relationships" xmlns:p="http://schemas.openxmlformats.org/presentationml/2006/main">
  <p:tag name="ISLIDE.ICON" val="#172970;"/>
</p:tagLst>
</file>

<file path=ppt/tags/tag14.xml><?xml version="1.0" encoding="utf-8"?>
<p:tagLst xmlns:a="http://schemas.openxmlformats.org/drawingml/2006/main" xmlns:r="http://schemas.openxmlformats.org/officeDocument/2006/relationships" xmlns:p="http://schemas.openxmlformats.org/presentationml/2006/main">
  <p:tag name="ISLIDE.ICON" val="#172970;"/>
</p:tagLst>
</file>

<file path=ppt/tags/tag15.xml><?xml version="1.0" encoding="utf-8"?>
<p:tagLst xmlns:a="http://schemas.openxmlformats.org/drawingml/2006/main" xmlns:r="http://schemas.openxmlformats.org/officeDocument/2006/relationships" xmlns:p="http://schemas.openxmlformats.org/presentationml/2006/main">
  <p:tag name="ISLIDE.ICON" val="#172970;"/>
</p:tagLst>
</file>

<file path=ppt/tags/tag16.xml><?xml version="1.0" encoding="utf-8"?>
<p:tagLst xmlns:a="http://schemas.openxmlformats.org/drawingml/2006/main" xmlns:r="http://schemas.openxmlformats.org/officeDocument/2006/relationships" xmlns:p="http://schemas.openxmlformats.org/presentationml/2006/main">
  <p:tag name="PA" val="v5.2.11"/>
</p:tagLst>
</file>

<file path=ppt/tags/tag17.xml><?xml version="1.0" encoding="utf-8"?>
<p:tagLst xmlns:a="http://schemas.openxmlformats.org/drawingml/2006/main" xmlns:r="http://schemas.openxmlformats.org/officeDocument/2006/relationships" xmlns:p="http://schemas.openxmlformats.org/presentationml/2006/main">
  <p:tag name="ISLIDE.ICON" val="#172970;"/>
</p:tagLst>
</file>

<file path=ppt/tags/tag18.xml><?xml version="1.0" encoding="utf-8"?>
<p:tagLst xmlns:a="http://schemas.openxmlformats.org/drawingml/2006/main" xmlns:r="http://schemas.openxmlformats.org/officeDocument/2006/relationships" xmlns:p="http://schemas.openxmlformats.org/presentationml/2006/main">
  <p:tag name="ISLIDE.ICON" val="#172970;"/>
</p:tagLst>
</file>

<file path=ppt/tags/tag19.xml><?xml version="1.0" encoding="utf-8"?>
<p:tagLst xmlns:a="http://schemas.openxmlformats.org/drawingml/2006/main" xmlns:r="http://schemas.openxmlformats.org/officeDocument/2006/relationships" xmlns:p="http://schemas.openxmlformats.org/presentationml/2006/main">
  <p:tag name="ISLIDE.ICON" val="#172970;"/>
</p:tagLst>
</file>

<file path=ppt/tags/tag2.xml><?xml version="1.0" encoding="utf-8"?>
<p:tagLst xmlns:a="http://schemas.openxmlformats.org/drawingml/2006/main" xmlns:r="http://schemas.openxmlformats.org/officeDocument/2006/relationships" xmlns:p="http://schemas.openxmlformats.org/presentationml/2006/main">
  <p:tag name="ISLIDE.ICON" val="#172970;"/>
</p:tagLst>
</file>

<file path=ppt/tags/tag20.xml><?xml version="1.0" encoding="utf-8"?>
<p:tagLst xmlns:a="http://schemas.openxmlformats.org/drawingml/2006/main" xmlns:r="http://schemas.openxmlformats.org/officeDocument/2006/relationships" xmlns:p="http://schemas.openxmlformats.org/presentationml/2006/main">
  <p:tag name="ISLIDE.ICON" val="#172970;"/>
</p:tagLst>
</file>

<file path=ppt/tags/tag21.xml><?xml version="1.0" encoding="utf-8"?>
<p:tagLst xmlns:a="http://schemas.openxmlformats.org/drawingml/2006/main" xmlns:r="http://schemas.openxmlformats.org/officeDocument/2006/relationships" xmlns:p="http://schemas.openxmlformats.org/presentationml/2006/main">
  <p:tag name="PA" val="v5.2.11"/>
</p:tagLst>
</file>

<file path=ppt/tags/tag22.xml><?xml version="1.0" encoding="utf-8"?>
<p:tagLst xmlns:a="http://schemas.openxmlformats.org/drawingml/2006/main" xmlns:r="http://schemas.openxmlformats.org/officeDocument/2006/relationships" xmlns:p="http://schemas.openxmlformats.org/presentationml/2006/main">
  <p:tag name="ISLIDE.ICON" val="#172970;"/>
</p:tagLst>
</file>

<file path=ppt/tags/tag23.xml><?xml version="1.0" encoding="utf-8"?>
<p:tagLst xmlns:a="http://schemas.openxmlformats.org/drawingml/2006/main" xmlns:r="http://schemas.openxmlformats.org/officeDocument/2006/relationships" xmlns:p="http://schemas.openxmlformats.org/presentationml/2006/main">
  <p:tag name="ISLIDE.ICON" val="#172970;"/>
</p:tagLst>
</file>

<file path=ppt/tags/tag24.xml><?xml version="1.0" encoding="utf-8"?>
<p:tagLst xmlns:a="http://schemas.openxmlformats.org/drawingml/2006/main" xmlns:r="http://schemas.openxmlformats.org/officeDocument/2006/relationships" xmlns:p="http://schemas.openxmlformats.org/presentationml/2006/main">
  <p:tag name="ISLIDE.ICON" val="#172970;"/>
</p:tagLst>
</file>

<file path=ppt/tags/tag25.xml><?xml version="1.0" encoding="utf-8"?>
<p:tagLst xmlns:a="http://schemas.openxmlformats.org/drawingml/2006/main" xmlns:r="http://schemas.openxmlformats.org/officeDocument/2006/relationships" xmlns:p="http://schemas.openxmlformats.org/presentationml/2006/main">
  <p:tag name="ISLIDE.ICON" val="#172970;"/>
</p:tagLst>
</file>

<file path=ppt/tags/tag26.xml><?xml version="1.0" encoding="utf-8"?>
<p:tagLst xmlns:a="http://schemas.openxmlformats.org/drawingml/2006/main" xmlns:r="http://schemas.openxmlformats.org/officeDocument/2006/relationships" xmlns:p="http://schemas.openxmlformats.org/presentationml/2006/main">
  <p:tag name="ISLIDE.ICON" val="#172970;"/>
</p:tagLst>
</file>

<file path=ppt/tags/tag27.xml><?xml version="1.0" encoding="utf-8"?>
<p:tagLst xmlns:a="http://schemas.openxmlformats.org/drawingml/2006/main" xmlns:r="http://schemas.openxmlformats.org/officeDocument/2006/relationships" xmlns:p="http://schemas.openxmlformats.org/presentationml/2006/main">
  <p:tag name="PA" val="v5.2.11"/>
</p:tagLst>
</file>

<file path=ppt/tags/tag28.xml><?xml version="1.0" encoding="utf-8"?>
<p:tagLst xmlns:a="http://schemas.openxmlformats.org/drawingml/2006/main" xmlns:r="http://schemas.openxmlformats.org/officeDocument/2006/relationships" xmlns:p="http://schemas.openxmlformats.org/presentationml/2006/main">
  <p:tag name="ISLIDE.ICON" val="#172970;"/>
</p:tagLst>
</file>

<file path=ppt/tags/tag29.xml><?xml version="1.0" encoding="utf-8"?>
<p:tagLst xmlns:a="http://schemas.openxmlformats.org/drawingml/2006/main" xmlns:r="http://schemas.openxmlformats.org/officeDocument/2006/relationships" xmlns:p="http://schemas.openxmlformats.org/presentationml/2006/main">
  <p:tag name="ISLIDE.ICON" val="#172970;"/>
</p:tagLst>
</file>

<file path=ppt/tags/tag3.xml><?xml version="1.0" encoding="utf-8"?>
<p:tagLst xmlns:a="http://schemas.openxmlformats.org/drawingml/2006/main" xmlns:r="http://schemas.openxmlformats.org/officeDocument/2006/relationships" xmlns:p="http://schemas.openxmlformats.org/presentationml/2006/main">
  <p:tag name="ISLIDE.ICON" val="#172970;"/>
</p:tagLst>
</file>

<file path=ppt/tags/tag30.xml><?xml version="1.0" encoding="utf-8"?>
<p:tagLst xmlns:a="http://schemas.openxmlformats.org/drawingml/2006/main" xmlns:r="http://schemas.openxmlformats.org/officeDocument/2006/relationships" xmlns:p="http://schemas.openxmlformats.org/presentationml/2006/main">
  <p:tag name="ISLIDE.ICON" val="#172970;"/>
</p:tagLst>
</file>

<file path=ppt/tags/tag31.xml><?xml version="1.0" encoding="utf-8"?>
<p:tagLst xmlns:a="http://schemas.openxmlformats.org/drawingml/2006/main" xmlns:r="http://schemas.openxmlformats.org/officeDocument/2006/relationships" xmlns:p="http://schemas.openxmlformats.org/presentationml/2006/main">
  <p:tag name="ISLIDE.ICON" val="#172970;"/>
</p:tagLst>
</file>

<file path=ppt/tags/tag32.xml><?xml version="1.0" encoding="utf-8"?>
<p:tagLst xmlns:a="http://schemas.openxmlformats.org/drawingml/2006/main" xmlns:r="http://schemas.openxmlformats.org/officeDocument/2006/relationships" xmlns:p="http://schemas.openxmlformats.org/presentationml/2006/main">
  <p:tag name="ISLIDE.ICON" val="#172970;"/>
</p:tagLst>
</file>

<file path=ppt/tags/tag4.xml><?xml version="1.0" encoding="utf-8"?>
<p:tagLst xmlns:a="http://schemas.openxmlformats.org/drawingml/2006/main" xmlns:r="http://schemas.openxmlformats.org/officeDocument/2006/relationships" xmlns:p="http://schemas.openxmlformats.org/presentationml/2006/main">
  <p:tag name="PA" val="v5.2.11"/>
</p:tagLst>
</file>

<file path=ppt/tags/tag5.xml><?xml version="1.0" encoding="utf-8"?>
<p:tagLst xmlns:a="http://schemas.openxmlformats.org/drawingml/2006/main" xmlns:r="http://schemas.openxmlformats.org/officeDocument/2006/relationships" xmlns:p="http://schemas.openxmlformats.org/presentationml/2006/main">
  <p:tag name="PA" val="v5.2.11"/>
</p:tagLst>
</file>

<file path=ppt/tags/tag6.xml><?xml version="1.0" encoding="utf-8"?>
<p:tagLst xmlns:a="http://schemas.openxmlformats.org/drawingml/2006/main" xmlns:r="http://schemas.openxmlformats.org/officeDocument/2006/relationships" xmlns:p="http://schemas.openxmlformats.org/presentationml/2006/main">
  <p:tag name="PA" val="v5.2.11"/>
</p:tagLst>
</file>

<file path=ppt/tags/tag7.xml><?xml version="1.0" encoding="utf-8"?>
<p:tagLst xmlns:a="http://schemas.openxmlformats.org/drawingml/2006/main" xmlns:r="http://schemas.openxmlformats.org/officeDocument/2006/relationships" xmlns:p="http://schemas.openxmlformats.org/presentationml/2006/main">
  <p:tag name="PA" val="v5.2.11"/>
</p:tagLst>
</file>

<file path=ppt/tags/tag8.xml><?xml version="1.0" encoding="utf-8"?>
<p:tagLst xmlns:a="http://schemas.openxmlformats.org/drawingml/2006/main" xmlns:r="http://schemas.openxmlformats.org/officeDocument/2006/relationships" xmlns:p="http://schemas.openxmlformats.org/presentationml/2006/main">
  <p:tag name="PA" val="v5.2.11"/>
</p:tagLst>
</file>

<file path=ppt/tags/tag9.xml><?xml version="1.0" encoding="utf-8"?>
<p:tagLst xmlns:a="http://schemas.openxmlformats.org/drawingml/2006/main" xmlns:r="http://schemas.openxmlformats.org/officeDocument/2006/relationships" xmlns:p="http://schemas.openxmlformats.org/presentationml/2006/main">
  <p:tag name="ISLIDE.ICON" val="#172970;"/>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C6E30"/>
        </a:solidFill>
        <a:ln>
          <a:noFill/>
        </a:ln>
      </a:spPr>
      <a:bodyPr rtlCol="0" anchor="ctr"/>
      <a:lstStyle>
        <a:defPPr algn="ctr">
          <a:defRPr sz="2400" dirty="0">
            <a:solidFill>
              <a:schemeClr val="tx1">
                <a:lumMod val="85000"/>
                <a:lumOff val="15000"/>
              </a:schemeClr>
            </a:solidFill>
            <a:latin typeface="阿里巴巴普惠体 B" panose="00020600040101010101" pitchFamily="18" charset="-122"/>
            <a:ea typeface="阿里巴巴普惠体 B" panose="00020600040101010101" pitchFamily="18" charset="-122"/>
            <a:cs typeface="阿里巴巴普惠体 B" panose="00020600040101010101" pitchFamily="18" charset="-122"/>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1554</Words>
  <Application>Microsoft Office PowerPoint</Application>
  <PresentationFormat>宽屏</PresentationFormat>
  <Paragraphs>161</Paragraphs>
  <Slides>23</Slides>
  <Notes>2</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23</vt:i4>
      </vt:variant>
    </vt:vector>
  </HeadingPairs>
  <TitlesOfParts>
    <vt:vector size="36" baseType="lpstr">
      <vt:lpstr>Meiryo</vt:lpstr>
      <vt:lpstr>阿里巴巴普惠体 B</vt:lpstr>
      <vt:lpstr>阿里巴巴普惠体 H</vt:lpstr>
      <vt:lpstr>阿里巴巴普惠体 R</vt:lpstr>
      <vt:lpstr>等线</vt:lpstr>
      <vt:lpstr>等线 Light</vt:lpstr>
      <vt:lpstr>宋体</vt:lpstr>
      <vt:lpstr>微软雅黑</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6</cp:revision>
  <cp:lastPrinted>2022-06-05T17:07:51Z</cp:lastPrinted>
  <dcterms:created xsi:type="dcterms:W3CDTF">2022-06-05T17:07:51Z</dcterms:created>
  <dcterms:modified xsi:type="dcterms:W3CDTF">2023-03-11T03:20:00Z</dcterms:modified>
</cp:coreProperties>
</file>