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30"/>
  </p:notesMasterIdLst>
  <p:sldIdLst>
    <p:sldId id="311" r:id="rId3"/>
    <p:sldId id="285" r:id="rId4"/>
    <p:sldId id="286" r:id="rId5"/>
    <p:sldId id="287" r:id="rId6"/>
    <p:sldId id="260" r:id="rId7"/>
    <p:sldId id="291" r:id="rId8"/>
    <p:sldId id="294" r:id="rId9"/>
    <p:sldId id="293" r:id="rId10"/>
    <p:sldId id="295" r:id="rId11"/>
    <p:sldId id="296" r:id="rId12"/>
    <p:sldId id="288" r:id="rId13"/>
    <p:sldId id="297" r:id="rId14"/>
    <p:sldId id="298" r:id="rId15"/>
    <p:sldId id="299" r:id="rId16"/>
    <p:sldId id="300" r:id="rId17"/>
    <p:sldId id="301" r:id="rId18"/>
    <p:sldId id="289" r:id="rId19"/>
    <p:sldId id="302" r:id="rId20"/>
    <p:sldId id="303" r:id="rId21"/>
    <p:sldId id="304" r:id="rId22"/>
    <p:sldId id="305" r:id="rId23"/>
    <p:sldId id="306" r:id="rId24"/>
    <p:sldId id="290" r:id="rId25"/>
    <p:sldId id="307" r:id="rId26"/>
    <p:sldId id="308" r:id="rId27"/>
    <p:sldId id="309" r:id="rId28"/>
    <p:sldId id="312" r:id="rId29"/>
  </p:sldIdLst>
  <p:sldSz cx="12192000" cy="6858000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  <p15:guide id="4" pos="415">
          <p15:clr>
            <a:srgbClr val="A4A3A4"/>
          </p15:clr>
        </p15:guide>
        <p15:guide id="5" pos="724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14" y="114"/>
      </p:cViewPr>
      <p:guideLst>
        <p:guide orient="horz" pos="4320"/>
        <p:guide orient="horz" pos="2160"/>
        <p:guide pos="3840"/>
        <p:guide pos="415"/>
        <p:guide pos="724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2DA920-D50A-4CA5-AB13-A7DF18D90D42}" type="datetimeFigureOut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57617-8C81-45F8-AA90-D307DF24AF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7752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57617-8C81-45F8-AA90-D307DF24AFCC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1140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84582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8D3B-A7D1-4A90-9199-8258224EB749}" type="datetimeFigureOut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02350-BBE9-483D-BCF6-8F3D6B5B36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8D3B-A7D1-4A90-9199-8258224EB749}" type="datetimeFigureOut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02350-BBE9-483D-BCF6-8F3D6B5B36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8D3B-A7D1-4A90-9199-8258224EB749}" type="datetimeFigureOut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02350-BBE9-483D-BCF6-8F3D6B5B36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8D3B-A7D1-4A90-9199-8258224EB749}" type="datetimeFigureOut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02350-BBE9-483D-BCF6-8F3D6B5B36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mb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665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277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611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315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5410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5718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66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8D3B-A7D1-4A90-9199-8258224EB749}" type="datetimeFigureOut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02350-BBE9-483D-BCF6-8F3D6B5B36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8354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1635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1850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70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8D3B-A7D1-4A90-9199-8258224EB749}" type="datetimeFigureOut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02350-BBE9-483D-BCF6-8F3D6B5B36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8D3B-A7D1-4A90-9199-8258224EB749}" type="datetimeFigureOut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02350-BBE9-483D-BCF6-8F3D6B5B36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8D3B-A7D1-4A90-9199-8258224EB749}" type="datetimeFigureOut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02350-BBE9-483D-BCF6-8F3D6B5B36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8D3B-A7D1-4A90-9199-8258224EB749}" type="datetimeFigureOut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02350-BBE9-483D-BCF6-8F3D6B5B36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DCE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任意多边形: 形状 5"/>
          <p:cNvSpPr/>
          <p:nvPr userDrawn="1"/>
        </p:nvSpPr>
        <p:spPr>
          <a:xfrm>
            <a:off x="1" y="-7401"/>
            <a:ext cx="3917685" cy="1854880"/>
          </a:xfrm>
          <a:custGeom>
            <a:avLst/>
            <a:gdLst>
              <a:gd name="connsiteX0" fmla="*/ 0 w 3917685"/>
              <a:gd name="connsiteY0" fmla="*/ 0 h 1854880"/>
              <a:gd name="connsiteX1" fmla="*/ 1983369 w 3917685"/>
              <a:gd name="connsiteY1" fmla="*/ 0 h 1854880"/>
              <a:gd name="connsiteX2" fmla="*/ 2258738 w 3917685"/>
              <a:gd name="connsiteY2" fmla="*/ 85451 h 1854880"/>
              <a:gd name="connsiteX3" fmla="*/ 3665803 w 3917685"/>
              <a:gd name="connsiteY3" fmla="*/ 1044038 h 1854880"/>
              <a:gd name="connsiteX4" fmla="*/ 45916 w 3917685"/>
              <a:gd name="connsiteY4" fmla="*/ 1847101 h 1854880"/>
              <a:gd name="connsiteX5" fmla="*/ 0 w 3917685"/>
              <a:gd name="connsiteY5" fmla="*/ 1854880 h 1854880"/>
              <a:gd name="connsiteX6" fmla="*/ 0 w 3917685"/>
              <a:gd name="connsiteY6" fmla="*/ 776498 h 1854880"/>
              <a:gd name="connsiteX7" fmla="*/ 48655 w 3917685"/>
              <a:gd name="connsiteY7" fmla="*/ 777037 h 1854880"/>
              <a:gd name="connsiteX8" fmla="*/ 726164 w 3917685"/>
              <a:gd name="connsiteY8" fmla="*/ 721384 h 1854880"/>
              <a:gd name="connsiteX9" fmla="*/ 251848 w 3917685"/>
              <a:gd name="connsiteY9" fmla="*/ 240764 h 1854880"/>
              <a:gd name="connsiteX10" fmla="*/ 0 w 3917685"/>
              <a:gd name="connsiteY10" fmla="*/ 132632 h 1854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17685" h="1854880">
                <a:moveTo>
                  <a:pt x="0" y="0"/>
                </a:moveTo>
                <a:lnTo>
                  <a:pt x="1983369" y="0"/>
                </a:lnTo>
                <a:lnTo>
                  <a:pt x="2258738" y="85451"/>
                </a:lnTo>
                <a:cubicBezTo>
                  <a:pt x="3312644" y="407344"/>
                  <a:pt x="4428834" y="724746"/>
                  <a:pt x="3665803" y="1044038"/>
                </a:cubicBezTo>
                <a:cubicBezTo>
                  <a:pt x="3157116" y="1256900"/>
                  <a:pt x="1726042" y="1557987"/>
                  <a:pt x="45916" y="1847101"/>
                </a:cubicBezTo>
                <a:lnTo>
                  <a:pt x="0" y="1854880"/>
                </a:lnTo>
                <a:lnTo>
                  <a:pt x="0" y="776498"/>
                </a:lnTo>
                <a:lnTo>
                  <a:pt x="48655" y="777037"/>
                </a:lnTo>
                <a:cubicBezTo>
                  <a:pt x="358338" y="777459"/>
                  <a:pt x="594409" y="761529"/>
                  <a:pt x="726164" y="721384"/>
                </a:cubicBezTo>
                <a:cubicBezTo>
                  <a:pt x="1042375" y="625036"/>
                  <a:pt x="733820" y="452226"/>
                  <a:pt x="251848" y="240764"/>
                </a:cubicBezTo>
                <a:lnTo>
                  <a:pt x="0" y="132632"/>
                </a:lnTo>
                <a:close/>
              </a:path>
            </a:pathLst>
          </a:custGeom>
          <a:solidFill>
            <a:srgbClr val="5CBF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任意多边形: 形状 6"/>
          <p:cNvSpPr/>
          <p:nvPr userDrawn="1"/>
        </p:nvSpPr>
        <p:spPr>
          <a:xfrm rot="10800000" flipH="1">
            <a:off x="6059488" y="1243521"/>
            <a:ext cx="6132512" cy="3141666"/>
          </a:xfrm>
          <a:custGeom>
            <a:avLst/>
            <a:gdLst>
              <a:gd name="connsiteX0" fmla="*/ 6132512 w 6132512"/>
              <a:gd name="connsiteY0" fmla="*/ 794140 h 3141666"/>
              <a:gd name="connsiteX1" fmla="*/ 6132512 w 6132512"/>
              <a:gd name="connsiteY1" fmla="*/ 0 h 3141666"/>
              <a:gd name="connsiteX2" fmla="*/ 6049242 w 6132512"/>
              <a:gd name="connsiteY2" fmla="*/ 9075 h 3141666"/>
              <a:gd name="connsiteX3" fmla="*/ 4442021 w 6132512"/>
              <a:gd name="connsiteY3" fmla="*/ 240010 h 3141666"/>
              <a:gd name="connsiteX4" fmla="*/ 5890922 w 6132512"/>
              <a:gd name="connsiteY4" fmla="*/ 751469 h 3141666"/>
              <a:gd name="connsiteX5" fmla="*/ 0 w 6132512"/>
              <a:gd name="connsiteY5" fmla="*/ 3141666 h 3141666"/>
              <a:gd name="connsiteX6" fmla="*/ 402131 w 6132512"/>
              <a:gd name="connsiteY6" fmla="*/ 3124311 h 3141666"/>
              <a:gd name="connsiteX7" fmla="*/ 5880605 w 6132512"/>
              <a:gd name="connsiteY7" fmla="*/ 2831717 h 3141666"/>
              <a:gd name="connsiteX8" fmla="*/ 6132512 w 6132512"/>
              <a:gd name="connsiteY8" fmla="*/ 2812426 h 3141666"/>
              <a:gd name="connsiteX9" fmla="*/ 6132512 w 6132512"/>
              <a:gd name="connsiteY9" fmla="*/ 2513418 h 3141666"/>
              <a:gd name="connsiteX10" fmla="*/ 6086452 w 6132512"/>
              <a:gd name="connsiteY10" fmla="*/ 2508724 h 3141666"/>
              <a:gd name="connsiteX11" fmla="*/ 2496378 w 6132512"/>
              <a:gd name="connsiteY11" fmla="*/ 2078293 h 3141666"/>
              <a:gd name="connsiteX12" fmla="*/ 6096556 w 6132512"/>
              <a:gd name="connsiteY12" fmla="*/ 1750537 h 3141666"/>
              <a:gd name="connsiteX13" fmla="*/ 6132512 w 6132512"/>
              <a:gd name="connsiteY13" fmla="*/ 1748145 h 3141666"/>
              <a:gd name="connsiteX14" fmla="*/ 6132512 w 6132512"/>
              <a:gd name="connsiteY14" fmla="*/ 1274447 h 3141666"/>
              <a:gd name="connsiteX15" fmla="*/ 5923298 w 6132512"/>
              <a:gd name="connsiteY15" fmla="*/ 1299396 h 3141666"/>
              <a:gd name="connsiteX16" fmla="*/ 95620 w 6132512"/>
              <a:gd name="connsiteY16" fmla="*/ 1807686 h 3141666"/>
              <a:gd name="connsiteX17" fmla="*/ 0 w 6132512"/>
              <a:gd name="connsiteY17" fmla="*/ 1817975 h 3141666"/>
              <a:gd name="connsiteX18" fmla="*/ 0 w 6132512"/>
              <a:gd name="connsiteY18" fmla="*/ 2247552 h 3141666"/>
              <a:gd name="connsiteX19" fmla="*/ 85049 w 6132512"/>
              <a:gd name="connsiteY19" fmla="*/ 2258870 h 3141666"/>
              <a:gd name="connsiteX20" fmla="*/ 2348979 w 6132512"/>
              <a:gd name="connsiteY20" fmla="*/ 2634053 h 3141666"/>
              <a:gd name="connsiteX21" fmla="*/ 69401 w 6132512"/>
              <a:gd name="connsiteY21" fmla="*/ 2644893 h 3141666"/>
              <a:gd name="connsiteX22" fmla="*/ 0 w 6132512"/>
              <a:gd name="connsiteY22" fmla="*/ 2643840 h 314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132512" h="3141666">
                <a:moveTo>
                  <a:pt x="6132512" y="794140"/>
                </a:moveTo>
                <a:lnTo>
                  <a:pt x="6132512" y="0"/>
                </a:lnTo>
                <a:lnTo>
                  <a:pt x="6049242" y="9075"/>
                </a:lnTo>
                <a:cubicBezTo>
                  <a:pt x="5292031" y="93597"/>
                  <a:pt x="4708564" y="173509"/>
                  <a:pt x="4442021" y="240010"/>
                </a:cubicBezTo>
                <a:cubicBezTo>
                  <a:pt x="3756624" y="411013"/>
                  <a:pt x="4910295" y="582767"/>
                  <a:pt x="5890922" y="751469"/>
                </a:cubicBezTo>
                <a:close/>
                <a:moveTo>
                  <a:pt x="0" y="3141666"/>
                </a:moveTo>
                <a:lnTo>
                  <a:pt x="402131" y="3124311"/>
                </a:lnTo>
                <a:cubicBezTo>
                  <a:pt x="2636040" y="3025341"/>
                  <a:pt x="4683853" y="2918916"/>
                  <a:pt x="5880605" y="2831717"/>
                </a:cubicBezTo>
                <a:lnTo>
                  <a:pt x="6132512" y="2812426"/>
                </a:lnTo>
                <a:lnTo>
                  <a:pt x="6132512" y="2513418"/>
                </a:lnTo>
                <a:lnTo>
                  <a:pt x="6086452" y="2508724"/>
                </a:lnTo>
                <a:cubicBezTo>
                  <a:pt x="4645537" y="2367566"/>
                  <a:pt x="2140168" y="2225249"/>
                  <a:pt x="2496378" y="2078293"/>
                </a:cubicBezTo>
                <a:cubicBezTo>
                  <a:pt x="2781345" y="1960729"/>
                  <a:pt x="4405172" y="1861570"/>
                  <a:pt x="6096556" y="1750537"/>
                </a:cubicBezTo>
                <a:lnTo>
                  <a:pt x="6132512" y="1748145"/>
                </a:lnTo>
                <a:lnTo>
                  <a:pt x="6132512" y="1274447"/>
                </a:lnTo>
                <a:lnTo>
                  <a:pt x="5923298" y="1299396"/>
                </a:lnTo>
                <a:cubicBezTo>
                  <a:pt x="4392215" y="1474145"/>
                  <a:pt x="1638050" y="1646800"/>
                  <a:pt x="95620" y="1807686"/>
                </a:cubicBezTo>
                <a:lnTo>
                  <a:pt x="0" y="1817975"/>
                </a:lnTo>
                <a:lnTo>
                  <a:pt x="0" y="2247552"/>
                </a:lnTo>
                <a:lnTo>
                  <a:pt x="85049" y="2258870"/>
                </a:lnTo>
                <a:cubicBezTo>
                  <a:pt x="1344451" y="2421969"/>
                  <a:pt x="3125885" y="2570223"/>
                  <a:pt x="2348979" y="2634053"/>
                </a:cubicBezTo>
                <a:cubicBezTo>
                  <a:pt x="1999371" y="2662776"/>
                  <a:pt x="1151520" y="2660313"/>
                  <a:pt x="69401" y="2644893"/>
                </a:cubicBezTo>
                <a:lnTo>
                  <a:pt x="0" y="2643840"/>
                </a:lnTo>
                <a:close/>
              </a:path>
            </a:pathLst>
          </a:custGeom>
          <a:solidFill>
            <a:srgbClr val="5CBF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" y="4786008"/>
            <a:ext cx="12192000" cy="2079394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DCE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任意多边形: 形状 5"/>
          <p:cNvSpPr/>
          <p:nvPr userDrawn="1"/>
        </p:nvSpPr>
        <p:spPr>
          <a:xfrm>
            <a:off x="1" y="-7401"/>
            <a:ext cx="3917685" cy="1854880"/>
          </a:xfrm>
          <a:custGeom>
            <a:avLst/>
            <a:gdLst>
              <a:gd name="connsiteX0" fmla="*/ 0 w 3917685"/>
              <a:gd name="connsiteY0" fmla="*/ 0 h 1854880"/>
              <a:gd name="connsiteX1" fmla="*/ 1983369 w 3917685"/>
              <a:gd name="connsiteY1" fmla="*/ 0 h 1854880"/>
              <a:gd name="connsiteX2" fmla="*/ 2258738 w 3917685"/>
              <a:gd name="connsiteY2" fmla="*/ 85451 h 1854880"/>
              <a:gd name="connsiteX3" fmla="*/ 3665803 w 3917685"/>
              <a:gd name="connsiteY3" fmla="*/ 1044038 h 1854880"/>
              <a:gd name="connsiteX4" fmla="*/ 45916 w 3917685"/>
              <a:gd name="connsiteY4" fmla="*/ 1847101 h 1854880"/>
              <a:gd name="connsiteX5" fmla="*/ 0 w 3917685"/>
              <a:gd name="connsiteY5" fmla="*/ 1854880 h 1854880"/>
              <a:gd name="connsiteX6" fmla="*/ 0 w 3917685"/>
              <a:gd name="connsiteY6" fmla="*/ 776498 h 1854880"/>
              <a:gd name="connsiteX7" fmla="*/ 48655 w 3917685"/>
              <a:gd name="connsiteY7" fmla="*/ 777037 h 1854880"/>
              <a:gd name="connsiteX8" fmla="*/ 726164 w 3917685"/>
              <a:gd name="connsiteY8" fmla="*/ 721384 h 1854880"/>
              <a:gd name="connsiteX9" fmla="*/ 251848 w 3917685"/>
              <a:gd name="connsiteY9" fmla="*/ 240764 h 1854880"/>
              <a:gd name="connsiteX10" fmla="*/ 0 w 3917685"/>
              <a:gd name="connsiteY10" fmla="*/ 132632 h 1854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17685" h="1854880">
                <a:moveTo>
                  <a:pt x="0" y="0"/>
                </a:moveTo>
                <a:lnTo>
                  <a:pt x="1983369" y="0"/>
                </a:lnTo>
                <a:lnTo>
                  <a:pt x="2258738" y="85451"/>
                </a:lnTo>
                <a:cubicBezTo>
                  <a:pt x="3312644" y="407344"/>
                  <a:pt x="4428834" y="724746"/>
                  <a:pt x="3665803" y="1044038"/>
                </a:cubicBezTo>
                <a:cubicBezTo>
                  <a:pt x="3157116" y="1256900"/>
                  <a:pt x="1726042" y="1557987"/>
                  <a:pt x="45916" y="1847101"/>
                </a:cubicBezTo>
                <a:lnTo>
                  <a:pt x="0" y="1854880"/>
                </a:lnTo>
                <a:lnTo>
                  <a:pt x="0" y="776498"/>
                </a:lnTo>
                <a:lnTo>
                  <a:pt x="48655" y="777037"/>
                </a:lnTo>
                <a:cubicBezTo>
                  <a:pt x="358338" y="777459"/>
                  <a:pt x="594409" y="761529"/>
                  <a:pt x="726164" y="721384"/>
                </a:cubicBezTo>
                <a:cubicBezTo>
                  <a:pt x="1042375" y="625036"/>
                  <a:pt x="733820" y="452226"/>
                  <a:pt x="251848" y="240764"/>
                </a:cubicBezTo>
                <a:lnTo>
                  <a:pt x="0" y="132632"/>
                </a:lnTo>
                <a:close/>
              </a:path>
            </a:pathLst>
          </a:custGeom>
          <a:solidFill>
            <a:srgbClr val="5CBF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任意多边形: 形状 6"/>
          <p:cNvSpPr/>
          <p:nvPr userDrawn="1"/>
        </p:nvSpPr>
        <p:spPr>
          <a:xfrm rot="10800000" flipH="1">
            <a:off x="6059488" y="1243521"/>
            <a:ext cx="6132512" cy="3141666"/>
          </a:xfrm>
          <a:custGeom>
            <a:avLst/>
            <a:gdLst>
              <a:gd name="connsiteX0" fmla="*/ 6132512 w 6132512"/>
              <a:gd name="connsiteY0" fmla="*/ 794140 h 3141666"/>
              <a:gd name="connsiteX1" fmla="*/ 6132512 w 6132512"/>
              <a:gd name="connsiteY1" fmla="*/ 0 h 3141666"/>
              <a:gd name="connsiteX2" fmla="*/ 6049242 w 6132512"/>
              <a:gd name="connsiteY2" fmla="*/ 9075 h 3141666"/>
              <a:gd name="connsiteX3" fmla="*/ 4442021 w 6132512"/>
              <a:gd name="connsiteY3" fmla="*/ 240010 h 3141666"/>
              <a:gd name="connsiteX4" fmla="*/ 5890922 w 6132512"/>
              <a:gd name="connsiteY4" fmla="*/ 751469 h 3141666"/>
              <a:gd name="connsiteX5" fmla="*/ 0 w 6132512"/>
              <a:gd name="connsiteY5" fmla="*/ 3141666 h 3141666"/>
              <a:gd name="connsiteX6" fmla="*/ 402131 w 6132512"/>
              <a:gd name="connsiteY6" fmla="*/ 3124311 h 3141666"/>
              <a:gd name="connsiteX7" fmla="*/ 5880605 w 6132512"/>
              <a:gd name="connsiteY7" fmla="*/ 2831717 h 3141666"/>
              <a:gd name="connsiteX8" fmla="*/ 6132512 w 6132512"/>
              <a:gd name="connsiteY8" fmla="*/ 2812426 h 3141666"/>
              <a:gd name="connsiteX9" fmla="*/ 6132512 w 6132512"/>
              <a:gd name="connsiteY9" fmla="*/ 2513418 h 3141666"/>
              <a:gd name="connsiteX10" fmla="*/ 6086452 w 6132512"/>
              <a:gd name="connsiteY10" fmla="*/ 2508724 h 3141666"/>
              <a:gd name="connsiteX11" fmla="*/ 2496378 w 6132512"/>
              <a:gd name="connsiteY11" fmla="*/ 2078293 h 3141666"/>
              <a:gd name="connsiteX12" fmla="*/ 6096556 w 6132512"/>
              <a:gd name="connsiteY12" fmla="*/ 1750537 h 3141666"/>
              <a:gd name="connsiteX13" fmla="*/ 6132512 w 6132512"/>
              <a:gd name="connsiteY13" fmla="*/ 1748145 h 3141666"/>
              <a:gd name="connsiteX14" fmla="*/ 6132512 w 6132512"/>
              <a:gd name="connsiteY14" fmla="*/ 1274447 h 3141666"/>
              <a:gd name="connsiteX15" fmla="*/ 5923298 w 6132512"/>
              <a:gd name="connsiteY15" fmla="*/ 1299396 h 3141666"/>
              <a:gd name="connsiteX16" fmla="*/ 95620 w 6132512"/>
              <a:gd name="connsiteY16" fmla="*/ 1807686 h 3141666"/>
              <a:gd name="connsiteX17" fmla="*/ 0 w 6132512"/>
              <a:gd name="connsiteY17" fmla="*/ 1817975 h 3141666"/>
              <a:gd name="connsiteX18" fmla="*/ 0 w 6132512"/>
              <a:gd name="connsiteY18" fmla="*/ 2247552 h 3141666"/>
              <a:gd name="connsiteX19" fmla="*/ 85049 w 6132512"/>
              <a:gd name="connsiteY19" fmla="*/ 2258870 h 3141666"/>
              <a:gd name="connsiteX20" fmla="*/ 2348979 w 6132512"/>
              <a:gd name="connsiteY20" fmla="*/ 2634053 h 3141666"/>
              <a:gd name="connsiteX21" fmla="*/ 69401 w 6132512"/>
              <a:gd name="connsiteY21" fmla="*/ 2644893 h 3141666"/>
              <a:gd name="connsiteX22" fmla="*/ 0 w 6132512"/>
              <a:gd name="connsiteY22" fmla="*/ 2643840 h 314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132512" h="3141666">
                <a:moveTo>
                  <a:pt x="6132512" y="794140"/>
                </a:moveTo>
                <a:lnTo>
                  <a:pt x="6132512" y="0"/>
                </a:lnTo>
                <a:lnTo>
                  <a:pt x="6049242" y="9075"/>
                </a:lnTo>
                <a:cubicBezTo>
                  <a:pt x="5292031" y="93597"/>
                  <a:pt x="4708564" y="173509"/>
                  <a:pt x="4442021" y="240010"/>
                </a:cubicBezTo>
                <a:cubicBezTo>
                  <a:pt x="3756624" y="411013"/>
                  <a:pt x="4910295" y="582767"/>
                  <a:pt x="5890922" y="751469"/>
                </a:cubicBezTo>
                <a:close/>
                <a:moveTo>
                  <a:pt x="0" y="3141666"/>
                </a:moveTo>
                <a:lnTo>
                  <a:pt x="402131" y="3124311"/>
                </a:lnTo>
                <a:cubicBezTo>
                  <a:pt x="2636040" y="3025341"/>
                  <a:pt x="4683853" y="2918916"/>
                  <a:pt x="5880605" y="2831717"/>
                </a:cubicBezTo>
                <a:lnTo>
                  <a:pt x="6132512" y="2812426"/>
                </a:lnTo>
                <a:lnTo>
                  <a:pt x="6132512" y="2513418"/>
                </a:lnTo>
                <a:lnTo>
                  <a:pt x="6086452" y="2508724"/>
                </a:lnTo>
                <a:cubicBezTo>
                  <a:pt x="4645537" y="2367566"/>
                  <a:pt x="2140168" y="2225249"/>
                  <a:pt x="2496378" y="2078293"/>
                </a:cubicBezTo>
                <a:cubicBezTo>
                  <a:pt x="2781345" y="1960729"/>
                  <a:pt x="4405172" y="1861570"/>
                  <a:pt x="6096556" y="1750537"/>
                </a:cubicBezTo>
                <a:lnTo>
                  <a:pt x="6132512" y="1748145"/>
                </a:lnTo>
                <a:lnTo>
                  <a:pt x="6132512" y="1274447"/>
                </a:lnTo>
                <a:lnTo>
                  <a:pt x="5923298" y="1299396"/>
                </a:lnTo>
                <a:cubicBezTo>
                  <a:pt x="4392215" y="1474145"/>
                  <a:pt x="1638050" y="1646800"/>
                  <a:pt x="95620" y="1807686"/>
                </a:cubicBezTo>
                <a:lnTo>
                  <a:pt x="0" y="1817975"/>
                </a:lnTo>
                <a:lnTo>
                  <a:pt x="0" y="2247552"/>
                </a:lnTo>
                <a:lnTo>
                  <a:pt x="85049" y="2258870"/>
                </a:lnTo>
                <a:cubicBezTo>
                  <a:pt x="1344451" y="2421969"/>
                  <a:pt x="3125885" y="2570223"/>
                  <a:pt x="2348979" y="2634053"/>
                </a:cubicBezTo>
                <a:cubicBezTo>
                  <a:pt x="1999371" y="2662776"/>
                  <a:pt x="1151520" y="2660313"/>
                  <a:pt x="69401" y="2644893"/>
                </a:cubicBezTo>
                <a:lnTo>
                  <a:pt x="0" y="2643840"/>
                </a:lnTo>
                <a:close/>
              </a:path>
            </a:pathLst>
          </a:custGeom>
          <a:solidFill>
            <a:srgbClr val="5CBF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" y="4786008"/>
            <a:ext cx="12192000" cy="2079394"/>
          </a:xfrm>
          <a:prstGeom prst="rect">
            <a:avLst/>
          </a:prstGeom>
        </p:spPr>
      </p:pic>
      <p:sp>
        <p:nvSpPr>
          <p:cNvPr id="9" name="矩形: 圆角 8"/>
          <p:cNvSpPr/>
          <p:nvPr userDrawn="1"/>
        </p:nvSpPr>
        <p:spPr>
          <a:xfrm>
            <a:off x="0" y="224514"/>
            <a:ext cx="12192000" cy="6408974"/>
          </a:xfrm>
          <a:prstGeom prst="roundRect">
            <a:avLst>
              <a:gd name="adj" fmla="val 242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任意多边形: 形状 9"/>
          <p:cNvSpPr/>
          <p:nvPr userDrawn="1"/>
        </p:nvSpPr>
        <p:spPr>
          <a:xfrm>
            <a:off x="0" y="174484"/>
            <a:ext cx="12192000" cy="1042180"/>
          </a:xfrm>
          <a:custGeom>
            <a:avLst/>
            <a:gdLst>
              <a:gd name="connsiteX0" fmla="*/ 188661 w 11208426"/>
              <a:gd name="connsiteY0" fmla="*/ 0 h 1042180"/>
              <a:gd name="connsiteX1" fmla="*/ 11019765 w 11208426"/>
              <a:gd name="connsiteY1" fmla="*/ 0 h 1042180"/>
              <a:gd name="connsiteX2" fmla="*/ 11208426 w 11208426"/>
              <a:gd name="connsiteY2" fmla="*/ 188661 h 1042180"/>
              <a:gd name="connsiteX3" fmla="*/ 11208426 w 11208426"/>
              <a:gd name="connsiteY3" fmla="*/ 612674 h 1042180"/>
              <a:gd name="connsiteX4" fmla="*/ 11208426 w 11208426"/>
              <a:gd name="connsiteY4" fmla="*/ 846118 h 1042180"/>
              <a:gd name="connsiteX5" fmla="*/ 11208426 w 11208426"/>
              <a:gd name="connsiteY5" fmla="*/ 1042180 h 1042180"/>
              <a:gd name="connsiteX6" fmla="*/ 0 w 11208426"/>
              <a:gd name="connsiteY6" fmla="*/ 1042180 h 1042180"/>
              <a:gd name="connsiteX7" fmla="*/ 0 w 11208426"/>
              <a:gd name="connsiteY7" fmla="*/ 846118 h 1042180"/>
              <a:gd name="connsiteX8" fmla="*/ 0 w 11208426"/>
              <a:gd name="connsiteY8" fmla="*/ 612674 h 1042180"/>
              <a:gd name="connsiteX9" fmla="*/ 0 w 11208426"/>
              <a:gd name="connsiteY9" fmla="*/ 188661 h 1042180"/>
              <a:gd name="connsiteX10" fmla="*/ 188661 w 11208426"/>
              <a:gd name="connsiteY10" fmla="*/ 0 h 1042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208426" h="1042180">
                <a:moveTo>
                  <a:pt x="188661" y="0"/>
                </a:moveTo>
                <a:lnTo>
                  <a:pt x="11019765" y="0"/>
                </a:lnTo>
                <a:cubicBezTo>
                  <a:pt x="11123960" y="0"/>
                  <a:pt x="11208426" y="84466"/>
                  <a:pt x="11208426" y="188661"/>
                </a:cubicBezTo>
                <a:lnTo>
                  <a:pt x="11208426" y="612674"/>
                </a:lnTo>
                <a:lnTo>
                  <a:pt x="11208426" y="846118"/>
                </a:lnTo>
                <a:lnTo>
                  <a:pt x="11208426" y="1042180"/>
                </a:lnTo>
                <a:lnTo>
                  <a:pt x="0" y="1042180"/>
                </a:lnTo>
                <a:lnTo>
                  <a:pt x="0" y="846118"/>
                </a:lnTo>
                <a:lnTo>
                  <a:pt x="0" y="612674"/>
                </a:lnTo>
                <a:lnTo>
                  <a:pt x="0" y="188661"/>
                </a:lnTo>
                <a:cubicBezTo>
                  <a:pt x="0" y="84466"/>
                  <a:pt x="84466" y="0"/>
                  <a:pt x="188661" y="0"/>
                </a:cubicBezTo>
                <a:close/>
              </a:path>
            </a:pathLst>
          </a:custGeom>
          <a:solidFill>
            <a:srgbClr val="FD1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 userDrawn="1"/>
        </p:nvGrpSpPr>
        <p:grpSpPr>
          <a:xfrm>
            <a:off x="127001" y="466974"/>
            <a:ext cx="11937999" cy="457200"/>
            <a:chOff x="254000" y="466974"/>
            <a:chExt cx="11937999" cy="457200"/>
          </a:xfrm>
        </p:grpSpPr>
        <p:sp>
          <p:nvSpPr>
            <p:cNvPr id="4" name="椭圆 3"/>
            <p:cNvSpPr/>
            <p:nvPr userDrawn="1"/>
          </p:nvSpPr>
          <p:spPr>
            <a:xfrm>
              <a:off x="254000" y="466974"/>
              <a:ext cx="457200" cy="457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 userDrawn="1"/>
          </p:nvSpPr>
          <p:spPr>
            <a:xfrm>
              <a:off x="11734799" y="466974"/>
              <a:ext cx="457200" cy="457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8D3B-A7D1-4A90-9199-8258224EB749}" type="datetimeFigureOut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02350-BBE9-483D-BCF6-8F3D6B5B36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D:\qq&#25991;&#20214;\712321467\Image\C2C\Image2\%7b75232B38-A165-1FB7-499C-2E1C792CACB5%7d.png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18D3B-A7D1-4A90-9199-8258224EB749}" type="datetimeFigureOut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02350-BBE9-483D-BCF6-8F3D6B5B36E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14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comb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7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aike.baidu.com/item/%E7%98%A2%E7%97%95/3100468" TargetMode="External"/><Relationship Id="rId2" Type="http://schemas.openxmlformats.org/officeDocument/2006/relationships/hyperlink" Target="https://baike.baidu.com/item/%E7%83%A7%E4%BC%A4/544496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组合 51"/>
          <p:cNvGrpSpPr/>
          <p:nvPr/>
        </p:nvGrpSpPr>
        <p:grpSpPr>
          <a:xfrm>
            <a:off x="491787" y="451121"/>
            <a:ext cx="11208426" cy="5955759"/>
            <a:chOff x="491787" y="451121"/>
            <a:chExt cx="11208426" cy="5955759"/>
          </a:xfrm>
        </p:grpSpPr>
        <p:sp>
          <p:nvSpPr>
            <p:cNvPr id="36" name="矩形: 圆角 35"/>
            <p:cNvSpPr/>
            <p:nvPr/>
          </p:nvSpPr>
          <p:spPr>
            <a:xfrm>
              <a:off x="491787" y="451121"/>
              <a:ext cx="11208426" cy="5955759"/>
            </a:xfrm>
            <a:prstGeom prst="roundRect">
              <a:avLst>
                <a:gd name="adj" fmla="val 350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任意多边形: 形状 48"/>
            <p:cNvSpPr/>
            <p:nvPr/>
          </p:nvSpPr>
          <p:spPr>
            <a:xfrm>
              <a:off x="491787" y="451121"/>
              <a:ext cx="1167819" cy="5955759"/>
            </a:xfrm>
            <a:custGeom>
              <a:avLst/>
              <a:gdLst>
                <a:gd name="connsiteX0" fmla="*/ 192698 w 1150026"/>
                <a:gd name="connsiteY0" fmla="*/ 0 h 5739319"/>
                <a:gd name="connsiteX1" fmla="*/ 476926 w 1150026"/>
                <a:gd name="connsiteY1" fmla="*/ 0 h 5739319"/>
                <a:gd name="connsiteX2" fmla="*/ 957328 w 1150026"/>
                <a:gd name="connsiteY2" fmla="*/ 0 h 5739319"/>
                <a:gd name="connsiteX3" fmla="*/ 1150026 w 1150026"/>
                <a:gd name="connsiteY3" fmla="*/ 0 h 5739319"/>
                <a:gd name="connsiteX4" fmla="*/ 1150026 w 1150026"/>
                <a:gd name="connsiteY4" fmla="*/ 192698 h 5739319"/>
                <a:gd name="connsiteX5" fmla="*/ 1150026 w 1150026"/>
                <a:gd name="connsiteY5" fmla="*/ 5546621 h 5739319"/>
                <a:gd name="connsiteX6" fmla="*/ 1150026 w 1150026"/>
                <a:gd name="connsiteY6" fmla="*/ 5739318 h 5739319"/>
                <a:gd name="connsiteX7" fmla="*/ 957333 w 1150026"/>
                <a:gd name="connsiteY7" fmla="*/ 5739318 h 5739319"/>
                <a:gd name="connsiteX8" fmla="*/ 957328 w 1150026"/>
                <a:gd name="connsiteY8" fmla="*/ 5739319 h 5739319"/>
                <a:gd name="connsiteX9" fmla="*/ 192698 w 1150026"/>
                <a:gd name="connsiteY9" fmla="*/ 5739319 h 5739319"/>
                <a:gd name="connsiteX10" fmla="*/ 0 w 1150026"/>
                <a:gd name="connsiteY10" fmla="*/ 5546621 h 5739319"/>
                <a:gd name="connsiteX11" fmla="*/ 0 w 1150026"/>
                <a:gd name="connsiteY11" fmla="*/ 192698 h 5739319"/>
                <a:gd name="connsiteX12" fmla="*/ 192698 w 1150026"/>
                <a:gd name="connsiteY12" fmla="*/ 0 h 5739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50026" h="5739319">
                  <a:moveTo>
                    <a:pt x="192698" y="0"/>
                  </a:moveTo>
                  <a:lnTo>
                    <a:pt x="476926" y="0"/>
                  </a:lnTo>
                  <a:lnTo>
                    <a:pt x="957328" y="0"/>
                  </a:lnTo>
                  <a:lnTo>
                    <a:pt x="1150026" y="0"/>
                  </a:lnTo>
                  <a:lnTo>
                    <a:pt x="1150026" y="192698"/>
                  </a:lnTo>
                  <a:lnTo>
                    <a:pt x="1150026" y="5546621"/>
                  </a:lnTo>
                  <a:lnTo>
                    <a:pt x="1150026" y="5739318"/>
                  </a:lnTo>
                  <a:lnTo>
                    <a:pt x="957333" y="5739318"/>
                  </a:lnTo>
                  <a:lnTo>
                    <a:pt x="957328" y="5739319"/>
                  </a:lnTo>
                  <a:lnTo>
                    <a:pt x="192698" y="5739319"/>
                  </a:lnTo>
                  <a:cubicBezTo>
                    <a:pt x="86274" y="5739319"/>
                    <a:pt x="0" y="5653045"/>
                    <a:pt x="0" y="5546621"/>
                  </a:cubicBezTo>
                  <a:lnTo>
                    <a:pt x="0" y="192698"/>
                  </a:lnTo>
                  <a:cubicBezTo>
                    <a:pt x="0" y="86274"/>
                    <a:pt x="86274" y="0"/>
                    <a:pt x="192698" y="0"/>
                  </a:cubicBezTo>
                  <a:close/>
                </a:path>
              </a:pathLst>
            </a:custGeom>
            <a:solidFill>
              <a:srgbClr val="FD12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1914103" y="2465513"/>
            <a:ext cx="94523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800" dirty="0">
                <a:solidFill>
                  <a:srgbClr val="079AEB"/>
                </a:solidFill>
                <a:latin typeface="036-上首金牛体" panose="02010609000101010101" pitchFamily="49" charset="-122"/>
                <a:ea typeface="036-上首金牛体" panose="02010609000101010101" pitchFamily="49" charset="-122"/>
              </a:rPr>
              <a:t>热射病科普宣传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3574046" y="1886835"/>
            <a:ext cx="6132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高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温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天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警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惕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致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命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热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射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病</a:t>
            </a:r>
          </a:p>
        </p:txBody>
      </p:sp>
      <p:grpSp>
        <p:nvGrpSpPr>
          <p:cNvPr id="76" name="组合 75"/>
          <p:cNvGrpSpPr/>
          <p:nvPr/>
        </p:nvGrpSpPr>
        <p:grpSpPr>
          <a:xfrm>
            <a:off x="3013538" y="4196120"/>
            <a:ext cx="7253528" cy="625622"/>
            <a:chOff x="2857500" y="3841140"/>
            <a:chExt cx="7253528" cy="625622"/>
          </a:xfrm>
        </p:grpSpPr>
        <p:sp>
          <p:nvSpPr>
            <p:cNvPr id="75" name="矩形: 圆角 74"/>
            <p:cNvSpPr/>
            <p:nvPr/>
          </p:nvSpPr>
          <p:spPr>
            <a:xfrm>
              <a:off x="2857500" y="3841140"/>
              <a:ext cx="7253528" cy="625622"/>
            </a:xfrm>
            <a:prstGeom prst="roundRect">
              <a:avLst>
                <a:gd name="adj" fmla="val 18697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2924636" y="3892341"/>
              <a:ext cx="7119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高温</a:t>
              </a: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天气防暑降温疾病预防知识讲座</a:t>
              </a:r>
            </a:p>
          </p:txBody>
        </p:sp>
      </p:grpSp>
      <p:pic>
        <p:nvPicPr>
          <p:cNvPr id="70" name="图片 6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4983" y="2102814"/>
            <a:ext cx="1129224" cy="3340880"/>
          </a:xfrm>
          <a:prstGeom prst="rect">
            <a:avLst/>
          </a:prstGeom>
        </p:spPr>
      </p:pic>
      <p:pic>
        <p:nvPicPr>
          <p:cNvPr id="68" name="图片 6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74902" y="4549608"/>
            <a:ext cx="2430294" cy="2430294"/>
          </a:xfrm>
          <a:prstGeom prst="rect">
            <a:avLst/>
          </a:prstGeom>
        </p:spPr>
      </p:pic>
      <p:pic>
        <p:nvPicPr>
          <p:cNvPr id="66" name="图片 6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866" y="4687972"/>
            <a:ext cx="3015479" cy="2153567"/>
          </a:xfrm>
          <a:prstGeom prst="rect">
            <a:avLst/>
          </a:prstGeom>
        </p:spPr>
      </p:pic>
      <p:pic>
        <p:nvPicPr>
          <p:cNvPr id="72" name="图片 7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38735" y="-54683"/>
            <a:ext cx="1949444" cy="1949444"/>
          </a:xfrm>
          <a:prstGeom prst="rect">
            <a:avLst/>
          </a:prstGeom>
        </p:spPr>
      </p:pic>
      <p:sp>
        <p:nvSpPr>
          <p:cNvPr id="73" name="矩形: 圆角 72"/>
          <p:cNvSpPr/>
          <p:nvPr/>
        </p:nvSpPr>
        <p:spPr>
          <a:xfrm>
            <a:off x="669545" y="808460"/>
            <a:ext cx="800100" cy="101600"/>
          </a:xfrm>
          <a:prstGeom prst="roundRect">
            <a:avLst>
              <a:gd name="adj" fmla="val 50000"/>
            </a:avLst>
          </a:prstGeom>
          <a:solidFill>
            <a:schemeClr val="bg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矩形: 圆角 73"/>
          <p:cNvSpPr/>
          <p:nvPr/>
        </p:nvSpPr>
        <p:spPr>
          <a:xfrm>
            <a:off x="669545" y="1165395"/>
            <a:ext cx="800100" cy="101600"/>
          </a:xfrm>
          <a:prstGeom prst="roundRect">
            <a:avLst>
              <a:gd name="adj" fmla="val 50000"/>
            </a:avLst>
          </a:prstGeom>
          <a:solidFill>
            <a:schemeClr val="bg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97265">
            <a:off x="6233902" y="1024509"/>
            <a:ext cx="812800" cy="812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  <p:cond evt="onBegin" delay="0">
                          <p:tn val="24"/>
                        </p:cond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  <p:cond evt="onBegin" delay="0">
                          <p:tn val="36"/>
                        </p:cond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  <p:cond evt="onBegin" delay="0">
                          <p:tn val="43"/>
                        </p:cond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  <p:cond evt="onBegin" delay="0">
                          <p:tn val="48"/>
                        </p:cond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73" grpId="0" animBg="1"/>
      <p:bldP spid="7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2743200" y="433691"/>
            <a:ext cx="6705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3200" spc="6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/>
              <a:t>热射病的分类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685801" y="2305544"/>
            <a:ext cx="4889500" cy="3441700"/>
            <a:chOff x="685801" y="2305544"/>
            <a:chExt cx="4889500" cy="3441700"/>
          </a:xfrm>
        </p:grpSpPr>
        <p:sp>
          <p:nvSpPr>
            <p:cNvPr id="13" name="矩形: 圆角 12"/>
            <p:cNvSpPr/>
            <p:nvPr/>
          </p:nvSpPr>
          <p:spPr>
            <a:xfrm>
              <a:off x="685801" y="2305544"/>
              <a:ext cx="4889500" cy="3441700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917702" y="2645239"/>
              <a:ext cx="24256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rgbClr val="FD123A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阿里巴巴普惠体" panose="00020600040101010101" pitchFamily="18" charset="-122"/>
                </a:rPr>
                <a:t>劳力型热射病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92246" y="3372344"/>
              <a:ext cx="4276610" cy="1857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阿里巴巴普惠体" panose="00020600040101010101" pitchFamily="18" charset="-122"/>
                </a:rPr>
                <a:t>主要由于高强度体力活动引起机体产热与散热失衡而发病，常见于夏季剧烈运动的健康青年人。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6604000" y="2305544"/>
            <a:ext cx="4889500" cy="3441700"/>
            <a:chOff x="6604000" y="2305544"/>
            <a:chExt cx="4889500" cy="3441700"/>
          </a:xfrm>
        </p:grpSpPr>
        <p:sp>
          <p:nvSpPr>
            <p:cNvPr id="19" name="矩形: 圆角 18"/>
            <p:cNvSpPr/>
            <p:nvPr/>
          </p:nvSpPr>
          <p:spPr>
            <a:xfrm>
              <a:off x="6604000" y="2305544"/>
              <a:ext cx="4889500" cy="3441700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7772400" y="2645239"/>
              <a:ext cx="2552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2400" b="1">
                  <a:solidFill>
                    <a:srgbClr val="FD123A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阿里巴巴普惠体" panose="00020600040101010101" pitchFamily="18" charset="-122"/>
                </a:defRPr>
              </a:lvl1pPr>
            </a:lstStyle>
            <a:p>
              <a:r>
                <a:rPr lang="zh-CN" altLang="en-US" dirty="0"/>
                <a:t>经典型热射病</a:t>
              </a: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6910445" y="3372344"/>
              <a:ext cx="4276610" cy="18958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阿里巴巴普惠体" panose="00020600040101010101" pitchFamily="18" charset="-122"/>
                </a:rPr>
                <a:t>常见于年幼者、孕妇和年老体衰者，或者有慢性基础疾病或免疫功能受损的个体，通常是被动暴露于热环境引起机体产热与散热失衡而发病。</a:t>
              </a:r>
            </a:p>
          </p:txBody>
        </p:sp>
      </p:grp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91787" y="451120"/>
            <a:ext cx="11208426" cy="5955760"/>
            <a:chOff x="491787" y="451120"/>
            <a:chExt cx="11208426" cy="5955760"/>
          </a:xfrm>
        </p:grpSpPr>
        <p:sp>
          <p:nvSpPr>
            <p:cNvPr id="36" name="矩形: 圆角 35"/>
            <p:cNvSpPr/>
            <p:nvPr/>
          </p:nvSpPr>
          <p:spPr>
            <a:xfrm>
              <a:off x="491787" y="451121"/>
              <a:ext cx="11208426" cy="5955759"/>
            </a:xfrm>
            <a:prstGeom prst="roundRect">
              <a:avLst>
                <a:gd name="adj" fmla="val 350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491787" y="451120"/>
              <a:ext cx="11208426" cy="1042180"/>
            </a:xfrm>
            <a:custGeom>
              <a:avLst/>
              <a:gdLst>
                <a:gd name="connsiteX0" fmla="*/ 188661 w 11208426"/>
                <a:gd name="connsiteY0" fmla="*/ 0 h 1042180"/>
                <a:gd name="connsiteX1" fmla="*/ 11019765 w 11208426"/>
                <a:gd name="connsiteY1" fmla="*/ 0 h 1042180"/>
                <a:gd name="connsiteX2" fmla="*/ 11208426 w 11208426"/>
                <a:gd name="connsiteY2" fmla="*/ 188661 h 1042180"/>
                <a:gd name="connsiteX3" fmla="*/ 11208426 w 11208426"/>
                <a:gd name="connsiteY3" fmla="*/ 612674 h 1042180"/>
                <a:gd name="connsiteX4" fmla="*/ 11208426 w 11208426"/>
                <a:gd name="connsiteY4" fmla="*/ 846118 h 1042180"/>
                <a:gd name="connsiteX5" fmla="*/ 11208426 w 11208426"/>
                <a:gd name="connsiteY5" fmla="*/ 1042180 h 1042180"/>
                <a:gd name="connsiteX6" fmla="*/ 0 w 11208426"/>
                <a:gd name="connsiteY6" fmla="*/ 1042180 h 1042180"/>
                <a:gd name="connsiteX7" fmla="*/ 0 w 11208426"/>
                <a:gd name="connsiteY7" fmla="*/ 846118 h 1042180"/>
                <a:gd name="connsiteX8" fmla="*/ 0 w 11208426"/>
                <a:gd name="connsiteY8" fmla="*/ 612674 h 1042180"/>
                <a:gd name="connsiteX9" fmla="*/ 0 w 11208426"/>
                <a:gd name="connsiteY9" fmla="*/ 188661 h 1042180"/>
                <a:gd name="connsiteX10" fmla="*/ 188661 w 11208426"/>
                <a:gd name="connsiteY10" fmla="*/ 0 h 1042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208426" h="1042180">
                  <a:moveTo>
                    <a:pt x="188661" y="0"/>
                  </a:moveTo>
                  <a:lnTo>
                    <a:pt x="11019765" y="0"/>
                  </a:lnTo>
                  <a:cubicBezTo>
                    <a:pt x="11123960" y="0"/>
                    <a:pt x="11208426" y="84466"/>
                    <a:pt x="11208426" y="188661"/>
                  </a:cubicBezTo>
                  <a:lnTo>
                    <a:pt x="11208426" y="612674"/>
                  </a:lnTo>
                  <a:lnTo>
                    <a:pt x="11208426" y="846118"/>
                  </a:lnTo>
                  <a:lnTo>
                    <a:pt x="11208426" y="1042180"/>
                  </a:lnTo>
                  <a:lnTo>
                    <a:pt x="0" y="1042180"/>
                  </a:lnTo>
                  <a:lnTo>
                    <a:pt x="0" y="846118"/>
                  </a:lnTo>
                  <a:lnTo>
                    <a:pt x="0" y="612674"/>
                  </a:lnTo>
                  <a:lnTo>
                    <a:pt x="0" y="188661"/>
                  </a:lnTo>
                  <a:cubicBezTo>
                    <a:pt x="0" y="84466"/>
                    <a:pt x="84466" y="0"/>
                    <a:pt x="188661" y="0"/>
                  </a:cubicBezTo>
                  <a:close/>
                </a:path>
              </a:pathLst>
            </a:custGeom>
            <a:solidFill>
              <a:srgbClr val="FD12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821945" y="793743"/>
              <a:ext cx="10548110" cy="356935"/>
              <a:chOff x="821945" y="793743"/>
              <a:chExt cx="10548110" cy="356935"/>
            </a:xfrm>
          </p:grpSpPr>
          <p:grpSp>
            <p:nvGrpSpPr>
              <p:cNvPr id="4" name="组合 3"/>
              <p:cNvGrpSpPr/>
              <p:nvPr/>
            </p:nvGrpSpPr>
            <p:grpSpPr>
              <a:xfrm>
                <a:off x="10569955" y="793743"/>
                <a:ext cx="800100" cy="356935"/>
                <a:chOff x="669545" y="808460"/>
                <a:chExt cx="800100" cy="356935"/>
              </a:xfrm>
            </p:grpSpPr>
            <p:sp>
              <p:nvSpPr>
                <p:cNvPr id="73" name="矩形: 圆角 72"/>
                <p:cNvSpPr/>
                <p:nvPr/>
              </p:nvSpPr>
              <p:spPr>
                <a:xfrm>
                  <a:off x="669545" y="808460"/>
                  <a:ext cx="800100" cy="1016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73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4" name="矩形: 圆角 73"/>
                <p:cNvSpPr/>
                <p:nvPr/>
              </p:nvSpPr>
              <p:spPr>
                <a:xfrm>
                  <a:off x="669545" y="1063795"/>
                  <a:ext cx="800100" cy="1016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73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18" name="组合 17"/>
              <p:cNvGrpSpPr/>
              <p:nvPr/>
            </p:nvGrpSpPr>
            <p:grpSpPr>
              <a:xfrm>
                <a:off x="821945" y="793743"/>
                <a:ext cx="800100" cy="356935"/>
                <a:chOff x="669545" y="808460"/>
                <a:chExt cx="800100" cy="356935"/>
              </a:xfrm>
            </p:grpSpPr>
            <p:sp>
              <p:nvSpPr>
                <p:cNvPr id="19" name="矩形: 圆角 18"/>
                <p:cNvSpPr/>
                <p:nvPr/>
              </p:nvSpPr>
              <p:spPr>
                <a:xfrm>
                  <a:off x="669545" y="808460"/>
                  <a:ext cx="800100" cy="1016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73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" name="矩形: 圆角 19"/>
                <p:cNvSpPr/>
                <p:nvPr/>
              </p:nvSpPr>
              <p:spPr>
                <a:xfrm>
                  <a:off x="669545" y="1063795"/>
                  <a:ext cx="800100" cy="1016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73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7" name="文本框 6"/>
            <p:cNvSpPr txBox="1"/>
            <p:nvPr/>
          </p:nvSpPr>
          <p:spPr>
            <a:xfrm>
              <a:off x="3638550" y="510545"/>
              <a:ext cx="49149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solidFill>
                    <a:srgbClr val="079AEB"/>
                  </a:solidFill>
                  <a:latin typeface="036-上首金牛体" panose="02010609000101010101" pitchFamily="49" charset="-122"/>
                  <a:ea typeface="036-上首金牛体" panose="02010609000101010101" pitchFamily="49" charset="-122"/>
                </a:defRPr>
              </a:lvl1pPr>
            </a:lstStyle>
            <a:p>
              <a:r>
                <a:rPr lang="en-US" altLang="zh-CN" sz="5400">
                  <a:solidFill>
                    <a:schemeClr val="bg1"/>
                  </a:solidFill>
                </a:rPr>
                <a:t>PART 02</a:t>
              </a:r>
              <a:endParaRPr lang="zh-CN" altLang="en-US" sz="5400">
                <a:solidFill>
                  <a:schemeClr val="bg1"/>
                </a:solidFill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1180290" y="2579164"/>
            <a:ext cx="98314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8800">
                <a:solidFill>
                  <a:srgbClr val="079AEB"/>
                </a:solidFill>
                <a:latin typeface="036-上首金牛体" panose="02010609000101010101" pitchFamily="49" charset="-122"/>
                <a:ea typeface="036-上首金牛体" panose="02010609000101010101" pitchFamily="49" charset="-122"/>
              </a:defRPr>
            </a:lvl1pPr>
          </a:lstStyle>
          <a:p>
            <a:r>
              <a:rPr lang="zh-CN" altLang="en-US" sz="8000" dirty="0"/>
              <a:t>热射病的紧急救治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3029744" y="4083376"/>
            <a:ext cx="6132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高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温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天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警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惕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致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命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热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射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病</a:t>
            </a:r>
          </a:p>
        </p:txBody>
      </p:sp>
      <p:pic>
        <p:nvPicPr>
          <p:cNvPr id="47" name="图片 4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383337"/>
            <a:ext cx="3638550" cy="2480214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8553451" y="4383337"/>
            <a:ext cx="3638550" cy="248021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05463" y="5134102"/>
            <a:ext cx="981075" cy="447675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对话气泡: 圆角矩形 15"/>
          <p:cNvSpPr/>
          <p:nvPr/>
        </p:nvSpPr>
        <p:spPr>
          <a:xfrm>
            <a:off x="716756" y="1837160"/>
            <a:ext cx="10801350" cy="2662980"/>
          </a:xfrm>
          <a:prstGeom prst="wedgeRoundRectCallout">
            <a:avLst>
              <a:gd name="adj1" fmla="val 6142"/>
              <a:gd name="adj2" fmla="val 70026"/>
              <a:gd name="adj3" fmla="val 16667"/>
            </a:avLst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2743200" y="433691"/>
            <a:ext cx="6705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3200" spc="6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/>
              <a:t>热射病的紧急救治</a:t>
            </a:r>
          </a:p>
        </p:txBody>
      </p:sp>
      <p:sp>
        <p:nvSpPr>
          <p:cNvPr id="11" name="矩形 10"/>
          <p:cNvSpPr/>
          <p:nvPr/>
        </p:nvSpPr>
        <p:spPr>
          <a:xfrm>
            <a:off x="1185862" y="1934755"/>
            <a:ext cx="9863138" cy="2467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rPr>
              <a:t>患者应迅速转移到</a:t>
            </a:r>
            <a:r>
              <a:rPr lang="zh-CN" altLang="en-US" sz="2000" b="1" dirty="0">
                <a:solidFill>
                  <a:srgbClr val="FD123A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rPr>
              <a:t>阴凉通风处休息</a:t>
            </a: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rPr>
              <a:t>，饮用凉盐水等饮料以补充盐和水分的丧失。</a:t>
            </a:r>
            <a:endParaRPr lang="en-US" altLang="zh-CN" sz="2000" dirty="0">
              <a:solidFill>
                <a:schemeClr val="tx1">
                  <a:lumMod val="65000"/>
                  <a:lumOff val="35000"/>
                </a:schemeClr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阿里巴巴普惠体" panose="00020600040101010101" pitchFamily="18" charset="-122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rPr>
              <a:t>有周围循环衰竭者应</a:t>
            </a:r>
            <a:r>
              <a:rPr lang="zh-CN" altLang="en-US" sz="2000" b="1" dirty="0">
                <a:solidFill>
                  <a:srgbClr val="FD123A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静脉补给</a:t>
            </a: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rPr>
              <a:t>生理盐水、葡萄糖溶液和氯化钾。</a:t>
            </a:r>
            <a:endParaRPr lang="en-US" altLang="zh-CN" sz="2000" dirty="0">
              <a:solidFill>
                <a:schemeClr val="tx1">
                  <a:lumMod val="65000"/>
                  <a:lumOff val="35000"/>
                </a:schemeClr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阿里巴巴普惠体" panose="00020600040101010101" pitchFamily="18" charset="-122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sz="2000" b="1" dirty="0">
                <a:solidFill>
                  <a:srgbClr val="FD123A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热射病患者预后严重，死亡率高，幸存者可能留下永久性脑损伤，故需积极抢救</a:t>
            </a:r>
            <a:r>
              <a: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rPr>
              <a:t>。</a:t>
            </a:r>
            <a:endParaRPr lang="en-US" altLang="zh-CN" sz="2000" b="1" dirty="0">
              <a:solidFill>
                <a:schemeClr val="tx1">
                  <a:lumMod val="65000"/>
                  <a:lumOff val="35000"/>
                </a:schemeClr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阿里巴巴普惠体" panose="00020600040101010101" pitchFamily="18" charset="-122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及时拨打</a:t>
            </a:r>
            <a:r>
              <a:rPr lang="en-US" altLang="zh-CN" sz="2000" b="1" dirty="0">
                <a:solidFill>
                  <a:srgbClr val="FD123A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120</a:t>
            </a:r>
            <a:r>
              <a:rPr lang="zh-CN" altLang="en-US" sz="2000" b="1" dirty="0">
                <a:solidFill>
                  <a:srgbClr val="FD123A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急救</a:t>
            </a: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，且在急救途上救治不能停歇</a:t>
            </a:r>
            <a:r>
              <a: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rPr>
              <a:t>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12993" y="4500140"/>
            <a:ext cx="4286237" cy="212525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组合 60"/>
          <p:cNvGrpSpPr/>
          <p:nvPr/>
        </p:nvGrpSpPr>
        <p:grpSpPr>
          <a:xfrm>
            <a:off x="695325" y="2595062"/>
            <a:ext cx="10801352" cy="2815717"/>
            <a:chOff x="695325" y="2493462"/>
            <a:chExt cx="10801352" cy="2815717"/>
          </a:xfrm>
        </p:grpSpPr>
        <p:sp>
          <p:nvSpPr>
            <p:cNvPr id="4" name="矩形: 圆角 3"/>
            <p:cNvSpPr/>
            <p:nvPr/>
          </p:nvSpPr>
          <p:spPr>
            <a:xfrm>
              <a:off x="695325" y="2493463"/>
              <a:ext cx="10801352" cy="2815716"/>
            </a:xfrm>
            <a:custGeom>
              <a:avLst/>
              <a:gdLst>
                <a:gd name="connsiteX0" fmla="*/ 0 w 10801350"/>
                <a:gd name="connsiteY0" fmla="*/ 1407858 h 2815715"/>
                <a:gd name="connsiteX1" fmla="*/ 1407858 w 10801350"/>
                <a:gd name="connsiteY1" fmla="*/ 0 h 2815715"/>
                <a:gd name="connsiteX2" fmla="*/ 9393493 w 10801350"/>
                <a:gd name="connsiteY2" fmla="*/ 0 h 2815715"/>
                <a:gd name="connsiteX3" fmla="*/ 10801351 w 10801350"/>
                <a:gd name="connsiteY3" fmla="*/ 1407858 h 2815715"/>
                <a:gd name="connsiteX4" fmla="*/ 10801350 w 10801350"/>
                <a:gd name="connsiteY4" fmla="*/ 1407858 h 2815715"/>
                <a:gd name="connsiteX5" fmla="*/ 9393492 w 10801350"/>
                <a:gd name="connsiteY5" fmla="*/ 2815716 h 2815715"/>
                <a:gd name="connsiteX6" fmla="*/ 1407858 w 10801350"/>
                <a:gd name="connsiteY6" fmla="*/ 2815715 h 2815715"/>
                <a:gd name="connsiteX7" fmla="*/ 0 w 10801350"/>
                <a:gd name="connsiteY7" fmla="*/ 1407857 h 2815715"/>
                <a:gd name="connsiteX8" fmla="*/ 0 w 10801350"/>
                <a:gd name="connsiteY8" fmla="*/ 1407858 h 2815715"/>
                <a:gd name="connsiteX0-1" fmla="*/ 0 w 10801351"/>
                <a:gd name="connsiteY0-2" fmla="*/ 1407858 h 2815716"/>
                <a:gd name="connsiteX1-3" fmla="*/ 1407858 w 10801351"/>
                <a:gd name="connsiteY1-4" fmla="*/ 0 h 2815716"/>
                <a:gd name="connsiteX2-5" fmla="*/ 9393493 w 10801351"/>
                <a:gd name="connsiteY2-6" fmla="*/ 0 h 2815716"/>
                <a:gd name="connsiteX3-7" fmla="*/ 10801351 w 10801351"/>
                <a:gd name="connsiteY3-8" fmla="*/ 1407858 h 2815716"/>
                <a:gd name="connsiteX4-9" fmla="*/ 10801350 w 10801351"/>
                <a:gd name="connsiteY4-10" fmla="*/ 1407858 h 2815716"/>
                <a:gd name="connsiteX5-11" fmla="*/ 9393492 w 10801351"/>
                <a:gd name="connsiteY5-12" fmla="*/ 2815716 h 2815716"/>
                <a:gd name="connsiteX6-13" fmla="*/ 1407858 w 10801351"/>
                <a:gd name="connsiteY6-14" fmla="*/ 2815715 h 2815716"/>
                <a:gd name="connsiteX7-15" fmla="*/ 0 w 10801351"/>
                <a:gd name="connsiteY7-16" fmla="*/ 1407857 h 2815716"/>
                <a:gd name="connsiteX8-17" fmla="*/ 91440 w 10801351"/>
                <a:gd name="connsiteY8-18" fmla="*/ 1499298 h 2815716"/>
                <a:gd name="connsiteX0-19" fmla="*/ 0 w 10801351"/>
                <a:gd name="connsiteY0-20" fmla="*/ 1407858 h 2815716"/>
                <a:gd name="connsiteX1-21" fmla="*/ 1407858 w 10801351"/>
                <a:gd name="connsiteY1-22" fmla="*/ 0 h 2815716"/>
                <a:gd name="connsiteX2-23" fmla="*/ 9393493 w 10801351"/>
                <a:gd name="connsiteY2-24" fmla="*/ 0 h 2815716"/>
                <a:gd name="connsiteX3-25" fmla="*/ 10801351 w 10801351"/>
                <a:gd name="connsiteY3-26" fmla="*/ 1407858 h 2815716"/>
                <a:gd name="connsiteX4-27" fmla="*/ 10801350 w 10801351"/>
                <a:gd name="connsiteY4-28" fmla="*/ 1407858 h 2815716"/>
                <a:gd name="connsiteX5-29" fmla="*/ 9393492 w 10801351"/>
                <a:gd name="connsiteY5-30" fmla="*/ 2815716 h 2815716"/>
                <a:gd name="connsiteX6-31" fmla="*/ 1407858 w 10801351"/>
                <a:gd name="connsiteY6-32" fmla="*/ 2815715 h 2815716"/>
                <a:gd name="connsiteX7-33" fmla="*/ 0 w 10801351"/>
                <a:gd name="connsiteY7-34" fmla="*/ 1407857 h 2815716"/>
                <a:gd name="connsiteX0-35" fmla="*/ 0 w 10801351"/>
                <a:gd name="connsiteY0-36" fmla="*/ 1407858 h 2815716"/>
                <a:gd name="connsiteX1-37" fmla="*/ 1407858 w 10801351"/>
                <a:gd name="connsiteY1-38" fmla="*/ 0 h 2815716"/>
                <a:gd name="connsiteX2-39" fmla="*/ 9393493 w 10801351"/>
                <a:gd name="connsiteY2-40" fmla="*/ 0 h 2815716"/>
                <a:gd name="connsiteX3-41" fmla="*/ 10801351 w 10801351"/>
                <a:gd name="connsiteY3-42" fmla="*/ 1407858 h 2815716"/>
                <a:gd name="connsiteX4-43" fmla="*/ 10801350 w 10801351"/>
                <a:gd name="connsiteY4-44" fmla="*/ 1407858 h 2815716"/>
                <a:gd name="connsiteX5-45" fmla="*/ 9393492 w 10801351"/>
                <a:gd name="connsiteY5-46" fmla="*/ 2815716 h 2815716"/>
                <a:gd name="connsiteX6-47" fmla="*/ 1407858 w 10801351"/>
                <a:gd name="connsiteY6-48" fmla="*/ 2815715 h 2815716"/>
                <a:gd name="connsiteX0-49" fmla="*/ 0 w 9393493"/>
                <a:gd name="connsiteY0-50" fmla="*/ 0 h 2815716"/>
                <a:gd name="connsiteX1-51" fmla="*/ 7985635 w 9393493"/>
                <a:gd name="connsiteY1-52" fmla="*/ 0 h 2815716"/>
                <a:gd name="connsiteX2-53" fmla="*/ 9393493 w 9393493"/>
                <a:gd name="connsiteY2-54" fmla="*/ 1407858 h 2815716"/>
                <a:gd name="connsiteX3-55" fmla="*/ 9393492 w 9393493"/>
                <a:gd name="connsiteY3-56" fmla="*/ 1407858 h 2815716"/>
                <a:gd name="connsiteX4-57" fmla="*/ 7985634 w 9393493"/>
                <a:gd name="connsiteY4-58" fmla="*/ 2815716 h 2815716"/>
                <a:gd name="connsiteX5-59" fmla="*/ 0 w 9393493"/>
                <a:gd name="connsiteY5-60" fmla="*/ 2815715 h 281571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9393493" h="2815716">
                  <a:moveTo>
                    <a:pt x="0" y="0"/>
                  </a:moveTo>
                  <a:lnTo>
                    <a:pt x="7985635" y="0"/>
                  </a:lnTo>
                  <a:cubicBezTo>
                    <a:pt x="8763174" y="0"/>
                    <a:pt x="9393493" y="630319"/>
                    <a:pt x="9393493" y="1407858"/>
                  </a:cubicBezTo>
                  <a:lnTo>
                    <a:pt x="9393492" y="1407858"/>
                  </a:lnTo>
                  <a:cubicBezTo>
                    <a:pt x="9393492" y="2185397"/>
                    <a:pt x="8763173" y="2815716"/>
                    <a:pt x="7985634" y="2815716"/>
                  </a:cubicBezTo>
                  <a:lnTo>
                    <a:pt x="0" y="2815715"/>
                  </a:lnTo>
                </a:path>
              </a:pathLst>
            </a:custGeom>
            <a:noFill/>
            <a:ln w="28575">
              <a:solidFill>
                <a:schemeClr val="bg1">
                  <a:lumMod val="65000"/>
                </a:schemeClr>
              </a:solidFill>
              <a:headEnd type="oval"/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矩形: 圆角 3"/>
            <p:cNvSpPr/>
            <p:nvPr/>
          </p:nvSpPr>
          <p:spPr>
            <a:xfrm>
              <a:off x="9877815" y="2493462"/>
              <a:ext cx="1618862" cy="1407858"/>
            </a:xfrm>
            <a:custGeom>
              <a:avLst/>
              <a:gdLst>
                <a:gd name="connsiteX0" fmla="*/ 0 w 10801350"/>
                <a:gd name="connsiteY0" fmla="*/ 1407858 h 2815715"/>
                <a:gd name="connsiteX1" fmla="*/ 1407858 w 10801350"/>
                <a:gd name="connsiteY1" fmla="*/ 0 h 2815715"/>
                <a:gd name="connsiteX2" fmla="*/ 9393493 w 10801350"/>
                <a:gd name="connsiteY2" fmla="*/ 0 h 2815715"/>
                <a:gd name="connsiteX3" fmla="*/ 10801351 w 10801350"/>
                <a:gd name="connsiteY3" fmla="*/ 1407858 h 2815715"/>
                <a:gd name="connsiteX4" fmla="*/ 10801350 w 10801350"/>
                <a:gd name="connsiteY4" fmla="*/ 1407858 h 2815715"/>
                <a:gd name="connsiteX5" fmla="*/ 9393492 w 10801350"/>
                <a:gd name="connsiteY5" fmla="*/ 2815716 h 2815715"/>
                <a:gd name="connsiteX6" fmla="*/ 1407858 w 10801350"/>
                <a:gd name="connsiteY6" fmla="*/ 2815715 h 2815715"/>
                <a:gd name="connsiteX7" fmla="*/ 0 w 10801350"/>
                <a:gd name="connsiteY7" fmla="*/ 1407857 h 2815715"/>
                <a:gd name="connsiteX8" fmla="*/ 0 w 10801350"/>
                <a:gd name="connsiteY8" fmla="*/ 1407858 h 2815715"/>
                <a:gd name="connsiteX0-1" fmla="*/ 0 w 10801351"/>
                <a:gd name="connsiteY0-2" fmla="*/ 1407858 h 2815716"/>
                <a:gd name="connsiteX1-3" fmla="*/ 1407858 w 10801351"/>
                <a:gd name="connsiteY1-4" fmla="*/ 0 h 2815716"/>
                <a:gd name="connsiteX2-5" fmla="*/ 9393493 w 10801351"/>
                <a:gd name="connsiteY2-6" fmla="*/ 0 h 2815716"/>
                <a:gd name="connsiteX3-7" fmla="*/ 10801351 w 10801351"/>
                <a:gd name="connsiteY3-8" fmla="*/ 1407858 h 2815716"/>
                <a:gd name="connsiteX4-9" fmla="*/ 10801350 w 10801351"/>
                <a:gd name="connsiteY4-10" fmla="*/ 1407858 h 2815716"/>
                <a:gd name="connsiteX5-11" fmla="*/ 9393492 w 10801351"/>
                <a:gd name="connsiteY5-12" fmla="*/ 2815716 h 2815716"/>
                <a:gd name="connsiteX6-13" fmla="*/ 1407858 w 10801351"/>
                <a:gd name="connsiteY6-14" fmla="*/ 2815715 h 2815716"/>
                <a:gd name="connsiteX7-15" fmla="*/ 0 w 10801351"/>
                <a:gd name="connsiteY7-16" fmla="*/ 1407857 h 2815716"/>
                <a:gd name="connsiteX8-17" fmla="*/ 91440 w 10801351"/>
                <a:gd name="connsiteY8-18" fmla="*/ 1499298 h 2815716"/>
                <a:gd name="connsiteX0-19" fmla="*/ 0 w 10801351"/>
                <a:gd name="connsiteY0-20" fmla="*/ 1407858 h 2815716"/>
                <a:gd name="connsiteX1-21" fmla="*/ 1407858 w 10801351"/>
                <a:gd name="connsiteY1-22" fmla="*/ 0 h 2815716"/>
                <a:gd name="connsiteX2-23" fmla="*/ 9393493 w 10801351"/>
                <a:gd name="connsiteY2-24" fmla="*/ 0 h 2815716"/>
                <a:gd name="connsiteX3-25" fmla="*/ 10801351 w 10801351"/>
                <a:gd name="connsiteY3-26" fmla="*/ 1407858 h 2815716"/>
                <a:gd name="connsiteX4-27" fmla="*/ 10801350 w 10801351"/>
                <a:gd name="connsiteY4-28" fmla="*/ 1407858 h 2815716"/>
                <a:gd name="connsiteX5-29" fmla="*/ 9393492 w 10801351"/>
                <a:gd name="connsiteY5-30" fmla="*/ 2815716 h 2815716"/>
                <a:gd name="connsiteX6-31" fmla="*/ 1407858 w 10801351"/>
                <a:gd name="connsiteY6-32" fmla="*/ 2815715 h 2815716"/>
                <a:gd name="connsiteX7-33" fmla="*/ 0 w 10801351"/>
                <a:gd name="connsiteY7-34" fmla="*/ 1407857 h 2815716"/>
                <a:gd name="connsiteX0-35" fmla="*/ 0 w 10801351"/>
                <a:gd name="connsiteY0-36" fmla="*/ 1407858 h 2815716"/>
                <a:gd name="connsiteX1-37" fmla="*/ 1407858 w 10801351"/>
                <a:gd name="connsiteY1-38" fmla="*/ 0 h 2815716"/>
                <a:gd name="connsiteX2-39" fmla="*/ 9393493 w 10801351"/>
                <a:gd name="connsiteY2-40" fmla="*/ 0 h 2815716"/>
                <a:gd name="connsiteX3-41" fmla="*/ 10801351 w 10801351"/>
                <a:gd name="connsiteY3-42" fmla="*/ 1407858 h 2815716"/>
                <a:gd name="connsiteX4-43" fmla="*/ 10801350 w 10801351"/>
                <a:gd name="connsiteY4-44" fmla="*/ 1407858 h 2815716"/>
                <a:gd name="connsiteX5-45" fmla="*/ 9393492 w 10801351"/>
                <a:gd name="connsiteY5-46" fmla="*/ 2815716 h 2815716"/>
                <a:gd name="connsiteX6-47" fmla="*/ 1407858 w 10801351"/>
                <a:gd name="connsiteY6-48" fmla="*/ 2815715 h 2815716"/>
                <a:gd name="connsiteX0-49" fmla="*/ 0 w 9393493"/>
                <a:gd name="connsiteY0-50" fmla="*/ 0 h 2815716"/>
                <a:gd name="connsiteX1-51" fmla="*/ 7985635 w 9393493"/>
                <a:gd name="connsiteY1-52" fmla="*/ 0 h 2815716"/>
                <a:gd name="connsiteX2-53" fmla="*/ 9393493 w 9393493"/>
                <a:gd name="connsiteY2-54" fmla="*/ 1407858 h 2815716"/>
                <a:gd name="connsiteX3-55" fmla="*/ 9393492 w 9393493"/>
                <a:gd name="connsiteY3-56" fmla="*/ 1407858 h 2815716"/>
                <a:gd name="connsiteX4-57" fmla="*/ 7985634 w 9393493"/>
                <a:gd name="connsiteY4-58" fmla="*/ 2815716 h 2815716"/>
                <a:gd name="connsiteX5-59" fmla="*/ 0 w 9393493"/>
                <a:gd name="connsiteY5-60" fmla="*/ 2815715 h 2815716"/>
                <a:gd name="connsiteX0-61" fmla="*/ 7985635 w 9393493"/>
                <a:gd name="connsiteY0-62" fmla="*/ 0 h 2815716"/>
                <a:gd name="connsiteX1-63" fmla="*/ 9393493 w 9393493"/>
                <a:gd name="connsiteY1-64" fmla="*/ 1407858 h 2815716"/>
                <a:gd name="connsiteX2-65" fmla="*/ 9393492 w 9393493"/>
                <a:gd name="connsiteY2-66" fmla="*/ 1407858 h 2815716"/>
                <a:gd name="connsiteX3-67" fmla="*/ 7985634 w 9393493"/>
                <a:gd name="connsiteY3-68" fmla="*/ 2815716 h 2815716"/>
                <a:gd name="connsiteX4-69" fmla="*/ 0 w 9393493"/>
                <a:gd name="connsiteY4-70" fmla="*/ 2815715 h 2815716"/>
                <a:gd name="connsiteX0-71" fmla="*/ 7985635 w 9393493"/>
                <a:gd name="connsiteY0-72" fmla="*/ 0 h 2815715"/>
                <a:gd name="connsiteX1-73" fmla="*/ 9393493 w 9393493"/>
                <a:gd name="connsiteY1-74" fmla="*/ 1407858 h 2815715"/>
                <a:gd name="connsiteX2-75" fmla="*/ 9393492 w 9393493"/>
                <a:gd name="connsiteY2-76" fmla="*/ 1407858 h 2815715"/>
                <a:gd name="connsiteX3-77" fmla="*/ 0 w 9393493"/>
                <a:gd name="connsiteY3-78" fmla="*/ 2815715 h 2815715"/>
                <a:gd name="connsiteX0-79" fmla="*/ 0 w 1407858"/>
                <a:gd name="connsiteY0-80" fmla="*/ 0 h 1407858"/>
                <a:gd name="connsiteX1-81" fmla="*/ 1407858 w 1407858"/>
                <a:gd name="connsiteY1-82" fmla="*/ 1407858 h 1407858"/>
                <a:gd name="connsiteX2-83" fmla="*/ 1407857 w 1407858"/>
                <a:gd name="connsiteY2-84" fmla="*/ 1407858 h 14078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1407858" h="1407858">
                  <a:moveTo>
                    <a:pt x="0" y="0"/>
                  </a:moveTo>
                  <a:cubicBezTo>
                    <a:pt x="777539" y="0"/>
                    <a:pt x="1407858" y="630319"/>
                    <a:pt x="1407858" y="1407858"/>
                  </a:cubicBezTo>
                  <a:lnTo>
                    <a:pt x="1407857" y="1407858"/>
                  </a:lnTo>
                </a:path>
              </a:pathLst>
            </a:custGeom>
            <a:noFill/>
            <a:ln w="63500">
              <a:solidFill>
                <a:srgbClr val="079AEB"/>
              </a:solidFill>
              <a:headEnd type="oval"/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2743200" y="433691"/>
            <a:ext cx="6705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3200" spc="6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/>
              <a:t>热射病的救治六步法</a:t>
            </a:r>
          </a:p>
        </p:txBody>
      </p:sp>
      <p:grpSp>
        <p:nvGrpSpPr>
          <p:cNvPr id="37" name="组合 36"/>
          <p:cNvGrpSpPr/>
          <p:nvPr/>
        </p:nvGrpSpPr>
        <p:grpSpPr>
          <a:xfrm>
            <a:off x="979935" y="2314993"/>
            <a:ext cx="2678467" cy="574168"/>
            <a:chOff x="1021960" y="2220407"/>
            <a:chExt cx="2678467" cy="574168"/>
          </a:xfrm>
        </p:grpSpPr>
        <p:sp>
          <p:nvSpPr>
            <p:cNvPr id="15" name="矩形: 圆角 14"/>
            <p:cNvSpPr/>
            <p:nvPr/>
          </p:nvSpPr>
          <p:spPr>
            <a:xfrm>
              <a:off x="1021960" y="2220407"/>
              <a:ext cx="2678467" cy="574168"/>
            </a:xfrm>
            <a:prstGeom prst="roundRect">
              <a:avLst>
                <a:gd name="adj" fmla="val 50000"/>
              </a:avLst>
            </a:prstGeom>
            <a:solidFill>
              <a:srgbClr val="079A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17" name="矩形 16"/>
            <p:cNvSpPr/>
            <p:nvPr/>
          </p:nvSpPr>
          <p:spPr>
            <a:xfrm>
              <a:off x="1192432" y="2307436"/>
              <a:ext cx="233752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>
                  <a:solidFill>
                    <a:schemeClr val="bg1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阿里巴巴普惠体" panose="00020600040101010101" pitchFamily="18" charset="-122"/>
                </a:rPr>
                <a:t>立即脱离热环境</a:t>
              </a: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4114211" y="2314993"/>
            <a:ext cx="3125657" cy="574168"/>
            <a:chOff x="1021960" y="2220407"/>
            <a:chExt cx="2678467" cy="574168"/>
          </a:xfrm>
        </p:grpSpPr>
        <p:sp>
          <p:nvSpPr>
            <p:cNvPr id="39" name="矩形: 圆角 38"/>
            <p:cNvSpPr/>
            <p:nvPr/>
          </p:nvSpPr>
          <p:spPr>
            <a:xfrm>
              <a:off x="1021960" y="2220407"/>
              <a:ext cx="2678467" cy="574168"/>
            </a:xfrm>
            <a:prstGeom prst="roundRect">
              <a:avLst>
                <a:gd name="adj" fmla="val 50000"/>
              </a:avLst>
            </a:prstGeom>
            <a:solidFill>
              <a:srgbClr val="079A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40" name="矩形 39"/>
            <p:cNvSpPr/>
            <p:nvPr/>
          </p:nvSpPr>
          <p:spPr>
            <a:xfrm>
              <a:off x="1192432" y="2307436"/>
              <a:ext cx="233752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>
                  <a:solidFill>
                    <a:schemeClr val="bg1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阿里巴巴普惠体" panose="00020600040101010101" pitchFamily="18" charset="-122"/>
                </a:rPr>
                <a:t>用水、冰进行全身降温</a:t>
              </a:r>
              <a:endParaRPr lang="en-US" altLang="zh-CN" sz="20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7695678" y="2314993"/>
            <a:ext cx="3125657" cy="574168"/>
            <a:chOff x="1021960" y="2220407"/>
            <a:chExt cx="2678467" cy="574168"/>
          </a:xfrm>
        </p:grpSpPr>
        <p:sp>
          <p:nvSpPr>
            <p:cNvPr id="42" name="矩形: 圆角 41"/>
            <p:cNvSpPr/>
            <p:nvPr/>
          </p:nvSpPr>
          <p:spPr>
            <a:xfrm>
              <a:off x="1021960" y="2220407"/>
              <a:ext cx="2678467" cy="574168"/>
            </a:xfrm>
            <a:prstGeom prst="roundRect">
              <a:avLst>
                <a:gd name="adj" fmla="val 50000"/>
              </a:avLst>
            </a:prstGeom>
            <a:solidFill>
              <a:srgbClr val="079A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43" name="矩形 42"/>
            <p:cNvSpPr/>
            <p:nvPr/>
          </p:nvSpPr>
          <p:spPr>
            <a:xfrm>
              <a:off x="1192432" y="2307436"/>
              <a:ext cx="233752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>
                  <a:solidFill>
                    <a:schemeClr val="bg1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阿里巴巴普惠体" panose="00020600040101010101" pitchFamily="18" charset="-122"/>
                </a:rPr>
                <a:t>建立静脉输液通道</a:t>
              </a: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6781801" y="5122396"/>
            <a:ext cx="4068870" cy="574168"/>
            <a:chOff x="1021960" y="2220407"/>
            <a:chExt cx="2678467" cy="574168"/>
          </a:xfrm>
        </p:grpSpPr>
        <p:sp>
          <p:nvSpPr>
            <p:cNvPr id="46" name="矩形: 圆角 45"/>
            <p:cNvSpPr/>
            <p:nvPr/>
          </p:nvSpPr>
          <p:spPr>
            <a:xfrm>
              <a:off x="1021960" y="2220407"/>
              <a:ext cx="2678467" cy="574168"/>
            </a:xfrm>
            <a:prstGeom prst="roundRect">
              <a:avLst>
                <a:gd name="adj" fmla="val 50000"/>
              </a:avLst>
            </a:prstGeom>
            <a:solidFill>
              <a:srgbClr val="079A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47" name="矩形 46"/>
            <p:cNvSpPr/>
            <p:nvPr/>
          </p:nvSpPr>
          <p:spPr>
            <a:xfrm>
              <a:off x="1192432" y="2307436"/>
              <a:ext cx="233752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>
                  <a:solidFill>
                    <a:schemeClr val="bg1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阿里巴巴普惠体" panose="00020600040101010101" pitchFamily="18" charset="-122"/>
                </a:rPr>
                <a:t>测量核心体温、心率、血压</a:t>
              </a: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3816644" y="5122396"/>
            <a:ext cx="2678467" cy="574168"/>
            <a:chOff x="1021960" y="2220407"/>
            <a:chExt cx="2678467" cy="574168"/>
          </a:xfrm>
        </p:grpSpPr>
        <p:sp>
          <p:nvSpPr>
            <p:cNvPr id="55" name="矩形: 圆角 54"/>
            <p:cNvSpPr/>
            <p:nvPr/>
          </p:nvSpPr>
          <p:spPr>
            <a:xfrm>
              <a:off x="1021960" y="2220407"/>
              <a:ext cx="2678467" cy="574168"/>
            </a:xfrm>
            <a:prstGeom prst="roundRect">
              <a:avLst>
                <a:gd name="adj" fmla="val 50000"/>
              </a:avLst>
            </a:prstGeom>
            <a:solidFill>
              <a:srgbClr val="079A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56" name="矩形 55"/>
            <p:cNvSpPr/>
            <p:nvPr/>
          </p:nvSpPr>
          <p:spPr>
            <a:xfrm>
              <a:off x="1192432" y="2307436"/>
              <a:ext cx="233752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>
                  <a:solidFill>
                    <a:schemeClr val="bg1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阿里巴巴普惠体" panose="00020600040101010101" pitchFamily="18" charset="-122"/>
                </a:rPr>
                <a:t>气道保护与氧疗</a:t>
              </a: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538482" y="5122396"/>
            <a:ext cx="1991472" cy="574168"/>
            <a:chOff x="1021960" y="2220407"/>
            <a:chExt cx="2678467" cy="574168"/>
          </a:xfrm>
        </p:grpSpPr>
        <p:sp>
          <p:nvSpPr>
            <p:cNvPr id="58" name="矩形: 圆角 57"/>
            <p:cNvSpPr/>
            <p:nvPr/>
          </p:nvSpPr>
          <p:spPr>
            <a:xfrm>
              <a:off x="1021960" y="2220407"/>
              <a:ext cx="2678467" cy="574168"/>
            </a:xfrm>
            <a:prstGeom prst="roundRect">
              <a:avLst>
                <a:gd name="adj" fmla="val 50000"/>
              </a:avLst>
            </a:prstGeom>
            <a:solidFill>
              <a:srgbClr val="079A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59" name="矩形 58"/>
            <p:cNvSpPr/>
            <p:nvPr/>
          </p:nvSpPr>
          <p:spPr>
            <a:xfrm>
              <a:off x="1192432" y="2307436"/>
              <a:ext cx="233752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>
                  <a:solidFill>
                    <a:schemeClr val="bg1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阿里巴巴普惠体" panose="00020600040101010101" pitchFamily="18" charset="-122"/>
                </a:rPr>
                <a:t>控制抽搐</a:t>
              </a:r>
            </a:p>
          </p:txBody>
        </p:sp>
      </p:grp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2743200" y="433691"/>
            <a:ext cx="6705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3200" spc="6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 dirty="0"/>
              <a:t>热射病的降温方法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685801" y="1784209"/>
            <a:ext cx="5410199" cy="1680960"/>
            <a:chOff x="685801" y="1695309"/>
            <a:chExt cx="5410199" cy="1680960"/>
          </a:xfrm>
        </p:grpSpPr>
        <p:sp>
          <p:nvSpPr>
            <p:cNvPr id="24" name="矩形: 圆角 23"/>
            <p:cNvSpPr/>
            <p:nvPr/>
          </p:nvSpPr>
          <p:spPr>
            <a:xfrm>
              <a:off x="685801" y="1695309"/>
              <a:ext cx="5410199" cy="1680960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763273" y="1802846"/>
              <a:ext cx="5255254" cy="1465886"/>
              <a:chOff x="763273" y="2056292"/>
              <a:chExt cx="5255254" cy="1465886"/>
            </a:xfrm>
          </p:grpSpPr>
          <p:sp>
            <p:nvSpPr>
              <p:cNvPr id="25" name="文本框 24"/>
              <p:cNvSpPr txBox="1"/>
              <p:nvPr/>
            </p:nvSpPr>
            <p:spPr>
              <a:xfrm>
                <a:off x="763273" y="2056292"/>
                <a:ext cx="16641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ctr">
                  <a:defRPr sz="2400" b="1">
                    <a:solidFill>
                      <a:srgbClr val="FD123A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阿里巴巴普惠体" panose="00020600040101010101" pitchFamily="18" charset="-122"/>
                  </a:defRPr>
                </a:lvl1pPr>
              </a:lstStyle>
              <a:p>
                <a:pPr algn="l"/>
                <a:r>
                  <a:rPr lang="zh-CN" altLang="en-US" dirty="0"/>
                  <a:t>体外降温</a:t>
                </a:r>
              </a:p>
            </p:txBody>
          </p:sp>
          <p:sp>
            <p:nvSpPr>
              <p:cNvPr id="26" name="文本框 25"/>
              <p:cNvSpPr txBox="1"/>
              <p:nvPr/>
            </p:nvSpPr>
            <p:spPr>
              <a:xfrm>
                <a:off x="763274" y="2554797"/>
                <a:ext cx="5255253" cy="9673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just">
                  <a:lnSpc>
                    <a:spcPct val="150000"/>
                  </a:lnSpc>
                  <a:defRPr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阿里巴巴普惠体" panose="00020600040101010101" pitchFamily="18" charset="-122"/>
                  </a:defRPr>
                </a:lvl1pPr>
              </a:lstStyle>
              <a:p>
                <a:pPr algn="l"/>
                <a:r>
                  <a:rPr lang="zh-CN" altLang="en-US" dirty="0"/>
                  <a:t>脱去患者衣服，吹送凉风并喷以凉水或以凉湿床单包裹全身。</a:t>
                </a:r>
              </a:p>
            </p:txBody>
          </p:sp>
        </p:grpSp>
      </p:grpSp>
      <p:grpSp>
        <p:nvGrpSpPr>
          <p:cNvPr id="11" name="组合 10"/>
          <p:cNvGrpSpPr/>
          <p:nvPr/>
        </p:nvGrpSpPr>
        <p:grpSpPr>
          <a:xfrm>
            <a:off x="698500" y="3784600"/>
            <a:ext cx="5410199" cy="2513588"/>
            <a:chOff x="698500" y="3784600"/>
            <a:chExt cx="5410199" cy="2513588"/>
          </a:xfrm>
        </p:grpSpPr>
        <p:sp>
          <p:nvSpPr>
            <p:cNvPr id="32" name="矩形: 圆角 31"/>
            <p:cNvSpPr/>
            <p:nvPr/>
          </p:nvSpPr>
          <p:spPr>
            <a:xfrm>
              <a:off x="698500" y="3784600"/>
              <a:ext cx="5410199" cy="2513588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775973" y="3846787"/>
              <a:ext cx="5255253" cy="2389215"/>
              <a:chOff x="775973" y="3908973"/>
              <a:chExt cx="5255253" cy="2389215"/>
            </a:xfrm>
          </p:grpSpPr>
          <p:sp>
            <p:nvSpPr>
              <p:cNvPr id="28" name="文本框 27"/>
              <p:cNvSpPr txBox="1"/>
              <p:nvPr/>
            </p:nvSpPr>
            <p:spPr>
              <a:xfrm>
                <a:off x="775973" y="3908973"/>
                <a:ext cx="17513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ctr">
                  <a:defRPr sz="2400" b="1">
                    <a:solidFill>
                      <a:srgbClr val="FD123A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阿里巴巴普惠体" panose="00020600040101010101" pitchFamily="18" charset="-122"/>
                  </a:defRPr>
                </a:lvl1pPr>
              </a:lstStyle>
              <a:p>
                <a:pPr algn="l"/>
                <a:r>
                  <a:rPr lang="zh-CN" altLang="en-US" dirty="0"/>
                  <a:t>体内降温</a:t>
                </a:r>
              </a:p>
            </p:txBody>
          </p:sp>
          <p:sp>
            <p:nvSpPr>
              <p:cNvPr id="29" name="文本框 28"/>
              <p:cNvSpPr txBox="1"/>
              <p:nvPr/>
            </p:nvSpPr>
            <p:spPr>
              <a:xfrm>
                <a:off x="775973" y="4407478"/>
                <a:ext cx="5255253" cy="1890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just">
                  <a:lnSpc>
                    <a:spcPct val="150000"/>
                  </a:lnSpc>
                  <a:defRPr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阿里巴巴普惠体" panose="00020600040101010101" pitchFamily="18" charset="-122"/>
                  </a:defRPr>
                </a:lvl1pPr>
              </a:lstStyle>
              <a:p>
                <a:pPr algn="l"/>
                <a:r>
                  <a:rPr lang="zh-CN" altLang="en-US" dirty="0"/>
                  <a:t>体外降温无效者，用冰盐水进行胃或直肠灌洗，也可用无菌生理盐水进行腹膜腔灌洗或血液透析，或将自体血液体外冷却后回输体内降温。</a:t>
                </a:r>
              </a:p>
            </p:txBody>
          </p:sp>
        </p:grpSp>
      </p:grpSp>
      <p:pic>
        <p:nvPicPr>
          <p:cNvPr id="13" name="图片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5400" y="1347119"/>
            <a:ext cx="5461000" cy="5461000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2743200" y="433691"/>
            <a:ext cx="6705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3200" spc="6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/>
              <a:t>热射病的降温方法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685801" y="2330308"/>
            <a:ext cx="5410199" cy="3321191"/>
            <a:chOff x="685801" y="1784208"/>
            <a:chExt cx="5410199" cy="3321191"/>
          </a:xfrm>
        </p:grpSpPr>
        <p:sp>
          <p:nvSpPr>
            <p:cNvPr id="4" name="矩形: 圆角 3"/>
            <p:cNvSpPr/>
            <p:nvPr/>
          </p:nvSpPr>
          <p:spPr>
            <a:xfrm>
              <a:off x="685801" y="1784208"/>
              <a:ext cx="5410199" cy="3321191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763273" y="2250196"/>
              <a:ext cx="5255254" cy="2389215"/>
              <a:chOff x="763273" y="2411892"/>
              <a:chExt cx="5255254" cy="2389215"/>
            </a:xfrm>
          </p:grpSpPr>
          <p:sp>
            <p:nvSpPr>
              <p:cNvPr id="6" name="文本框 5"/>
              <p:cNvSpPr txBox="1"/>
              <p:nvPr/>
            </p:nvSpPr>
            <p:spPr>
              <a:xfrm>
                <a:off x="763273" y="2411892"/>
                <a:ext cx="16641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ctr">
                  <a:defRPr sz="2400" b="1">
                    <a:solidFill>
                      <a:srgbClr val="FD123A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阿里巴巴普惠体" panose="00020600040101010101" pitchFamily="18" charset="-122"/>
                  </a:defRPr>
                </a:lvl1pPr>
              </a:lstStyle>
              <a:p>
                <a:pPr algn="l"/>
                <a:r>
                  <a:rPr lang="zh-CN" altLang="en-US" dirty="0"/>
                  <a:t>药物降温</a:t>
                </a:r>
              </a:p>
            </p:txBody>
          </p:sp>
          <p:sp>
            <p:nvSpPr>
              <p:cNvPr id="7" name="文本框 6"/>
              <p:cNvSpPr txBox="1"/>
              <p:nvPr/>
            </p:nvSpPr>
            <p:spPr>
              <a:xfrm>
                <a:off x="763274" y="2910397"/>
                <a:ext cx="5255253" cy="1890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>
                  <a:lnSpc>
                    <a:spcPct val="150000"/>
                  </a:lnSpc>
                  <a:defRPr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阿里巴巴普惠体" panose="00020600040101010101" pitchFamily="18" charset="-122"/>
                  </a:defRPr>
                </a:lvl1pPr>
              </a:lstStyle>
              <a:p>
                <a:r>
                  <a:rPr lang="zh-CN" altLang="en-US" dirty="0"/>
                  <a:t>氯丙嗪有调节体温中枢的功能，扩张血管、松弛肌肉和降低氧耗的作用。</a:t>
                </a:r>
                <a:endParaRPr lang="en-US" altLang="zh-CN" dirty="0"/>
              </a:p>
              <a:p>
                <a:r>
                  <a:rPr lang="zh-CN" altLang="en-US" dirty="0"/>
                  <a:t>患者出现寒战时可应用</a:t>
                </a:r>
                <a:r>
                  <a:rPr lang="zh-CN" altLang="en-US" dirty="0">
                    <a:solidFill>
                      <a:srgbClr val="FD123A"/>
                    </a:solidFill>
                  </a:rPr>
                  <a:t>氯丙嗪静脉输注</a:t>
                </a:r>
                <a:r>
                  <a:rPr lang="zh-CN" altLang="en-US" dirty="0"/>
                  <a:t>，并同时监测血压。</a:t>
                </a:r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>
            <a:off x="6832600" y="2355708"/>
            <a:ext cx="4394200" cy="4394200"/>
            <a:chOff x="6832600" y="2330308"/>
            <a:chExt cx="4394200" cy="4394200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32600" y="2330308"/>
              <a:ext cx="4394200" cy="4394200"/>
            </a:xfrm>
            <a:prstGeom prst="rect">
              <a:avLst/>
            </a:prstGeom>
          </p:spPr>
        </p:pic>
        <p:sp>
          <p:nvSpPr>
            <p:cNvPr id="11" name="思想气泡: 云 10"/>
            <p:cNvSpPr/>
            <p:nvPr/>
          </p:nvSpPr>
          <p:spPr>
            <a:xfrm>
              <a:off x="7467600" y="2330308"/>
              <a:ext cx="2273300" cy="793892"/>
            </a:xfrm>
            <a:prstGeom prst="cloudCallout">
              <a:avLst>
                <a:gd name="adj1" fmla="val 21011"/>
                <a:gd name="adj2" fmla="val 100500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氯丙嗪</a:t>
              </a:r>
            </a:p>
          </p:txBody>
        </p:sp>
      </p:grp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2743200" y="433691"/>
            <a:ext cx="6705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3200" spc="6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/>
              <a:t>热射病的对症治疗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95325" y="1695346"/>
            <a:ext cx="10801350" cy="44529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indent="0">
              <a:lnSpc>
                <a:spcPct val="180000"/>
              </a:lnSpc>
              <a:buFont typeface="+mj-lt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defRPr>
            </a:lvl1pPr>
          </a:lstStyle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昏迷患者容易发生肺部感染和压疮，须加强护理；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提供必需的热量和营养物质以促使患者恢复，保持呼吸道畅通，给予吸氧；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积极纠正水、电解质紊乱，维持酸碱平衡；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补液速度不宜过快，以免促发心力衰竭，发生心力衰竭予以快速效应的洋地黄制剂；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应用升压药纠正休克；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甘露醇脱水防治脑水肿。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激素对治疗肺水肿、脑水肿等有一定疗效，但计量过大易并发感染，并针对各种并发症采取相应的治疗措施。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91787" y="451120"/>
            <a:ext cx="11208426" cy="5955760"/>
            <a:chOff x="491787" y="451120"/>
            <a:chExt cx="11208426" cy="5955760"/>
          </a:xfrm>
        </p:grpSpPr>
        <p:sp>
          <p:nvSpPr>
            <p:cNvPr id="36" name="矩形: 圆角 35"/>
            <p:cNvSpPr/>
            <p:nvPr/>
          </p:nvSpPr>
          <p:spPr>
            <a:xfrm>
              <a:off x="491787" y="451121"/>
              <a:ext cx="11208426" cy="5955759"/>
            </a:xfrm>
            <a:prstGeom prst="roundRect">
              <a:avLst>
                <a:gd name="adj" fmla="val 350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491787" y="451120"/>
              <a:ext cx="11208426" cy="1042180"/>
            </a:xfrm>
            <a:custGeom>
              <a:avLst/>
              <a:gdLst>
                <a:gd name="connsiteX0" fmla="*/ 188661 w 11208426"/>
                <a:gd name="connsiteY0" fmla="*/ 0 h 1042180"/>
                <a:gd name="connsiteX1" fmla="*/ 11019765 w 11208426"/>
                <a:gd name="connsiteY1" fmla="*/ 0 h 1042180"/>
                <a:gd name="connsiteX2" fmla="*/ 11208426 w 11208426"/>
                <a:gd name="connsiteY2" fmla="*/ 188661 h 1042180"/>
                <a:gd name="connsiteX3" fmla="*/ 11208426 w 11208426"/>
                <a:gd name="connsiteY3" fmla="*/ 612674 h 1042180"/>
                <a:gd name="connsiteX4" fmla="*/ 11208426 w 11208426"/>
                <a:gd name="connsiteY4" fmla="*/ 846118 h 1042180"/>
                <a:gd name="connsiteX5" fmla="*/ 11208426 w 11208426"/>
                <a:gd name="connsiteY5" fmla="*/ 1042180 h 1042180"/>
                <a:gd name="connsiteX6" fmla="*/ 0 w 11208426"/>
                <a:gd name="connsiteY6" fmla="*/ 1042180 h 1042180"/>
                <a:gd name="connsiteX7" fmla="*/ 0 w 11208426"/>
                <a:gd name="connsiteY7" fmla="*/ 846118 h 1042180"/>
                <a:gd name="connsiteX8" fmla="*/ 0 w 11208426"/>
                <a:gd name="connsiteY8" fmla="*/ 612674 h 1042180"/>
                <a:gd name="connsiteX9" fmla="*/ 0 w 11208426"/>
                <a:gd name="connsiteY9" fmla="*/ 188661 h 1042180"/>
                <a:gd name="connsiteX10" fmla="*/ 188661 w 11208426"/>
                <a:gd name="connsiteY10" fmla="*/ 0 h 1042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208426" h="1042180">
                  <a:moveTo>
                    <a:pt x="188661" y="0"/>
                  </a:moveTo>
                  <a:lnTo>
                    <a:pt x="11019765" y="0"/>
                  </a:lnTo>
                  <a:cubicBezTo>
                    <a:pt x="11123960" y="0"/>
                    <a:pt x="11208426" y="84466"/>
                    <a:pt x="11208426" y="188661"/>
                  </a:cubicBezTo>
                  <a:lnTo>
                    <a:pt x="11208426" y="612674"/>
                  </a:lnTo>
                  <a:lnTo>
                    <a:pt x="11208426" y="846118"/>
                  </a:lnTo>
                  <a:lnTo>
                    <a:pt x="11208426" y="1042180"/>
                  </a:lnTo>
                  <a:lnTo>
                    <a:pt x="0" y="1042180"/>
                  </a:lnTo>
                  <a:lnTo>
                    <a:pt x="0" y="846118"/>
                  </a:lnTo>
                  <a:lnTo>
                    <a:pt x="0" y="612674"/>
                  </a:lnTo>
                  <a:lnTo>
                    <a:pt x="0" y="188661"/>
                  </a:lnTo>
                  <a:cubicBezTo>
                    <a:pt x="0" y="84466"/>
                    <a:pt x="84466" y="0"/>
                    <a:pt x="188661" y="0"/>
                  </a:cubicBezTo>
                  <a:close/>
                </a:path>
              </a:pathLst>
            </a:custGeom>
            <a:solidFill>
              <a:srgbClr val="FD12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821945" y="793743"/>
              <a:ext cx="10548110" cy="356935"/>
              <a:chOff x="821945" y="793743"/>
              <a:chExt cx="10548110" cy="356935"/>
            </a:xfrm>
          </p:grpSpPr>
          <p:grpSp>
            <p:nvGrpSpPr>
              <p:cNvPr id="4" name="组合 3"/>
              <p:cNvGrpSpPr/>
              <p:nvPr/>
            </p:nvGrpSpPr>
            <p:grpSpPr>
              <a:xfrm>
                <a:off x="10569955" y="793743"/>
                <a:ext cx="800100" cy="356935"/>
                <a:chOff x="669545" y="808460"/>
                <a:chExt cx="800100" cy="356935"/>
              </a:xfrm>
            </p:grpSpPr>
            <p:sp>
              <p:nvSpPr>
                <p:cNvPr id="73" name="矩形: 圆角 72"/>
                <p:cNvSpPr/>
                <p:nvPr/>
              </p:nvSpPr>
              <p:spPr>
                <a:xfrm>
                  <a:off x="669545" y="808460"/>
                  <a:ext cx="800100" cy="1016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73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4" name="矩形: 圆角 73"/>
                <p:cNvSpPr/>
                <p:nvPr/>
              </p:nvSpPr>
              <p:spPr>
                <a:xfrm>
                  <a:off x="669545" y="1063795"/>
                  <a:ext cx="800100" cy="1016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73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18" name="组合 17"/>
              <p:cNvGrpSpPr/>
              <p:nvPr/>
            </p:nvGrpSpPr>
            <p:grpSpPr>
              <a:xfrm>
                <a:off x="821945" y="793743"/>
                <a:ext cx="800100" cy="356935"/>
                <a:chOff x="669545" y="808460"/>
                <a:chExt cx="800100" cy="356935"/>
              </a:xfrm>
            </p:grpSpPr>
            <p:sp>
              <p:nvSpPr>
                <p:cNvPr id="19" name="矩形: 圆角 18"/>
                <p:cNvSpPr/>
                <p:nvPr/>
              </p:nvSpPr>
              <p:spPr>
                <a:xfrm>
                  <a:off x="669545" y="808460"/>
                  <a:ext cx="800100" cy="1016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73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" name="矩形: 圆角 19"/>
                <p:cNvSpPr/>
                <p:nvPr/>
              </p:nvSpPr>
              <p:spPr>
                <a:xfrm>
                  <a:off x="669545" y="1063795"/>
                  <a:ext cx="800100" cy="1016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73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7" name="文本框 6"/>
            <p:cNvSpPr txBox="1"/>
            <p:nvPr/>
          </p:nvSpPr>
          <p:spPr>
            <a:xfrm>
              <a:off x="3638550" y="510545"/>
              <a:ext cx="49149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solidFill>
                    <a:srgbClr val="079AEB"/>
                  </a:solidFill>
                  <a:latin typeface="036-上首金牛体" panose="02010609000101010101" pitchFamily="49" charset="-122"/>
                  <a:ea typeface="036-上首金牛体" panose="02010609000101010101" pitchFamily="49" charset="-122"/>
                </a:defRPr>
              </a:lvl1pPr>
            </a:lstStyle>
            <a:p>
              <a:r>
                <a:rPr lang="en-US" altLang="zh-CN" sz="5400">
                  <a:solidFill>
                    <a:schemeClr val="bg1"/>
                  </a:solidFill>
                </a:rPr>
                <a:t>PART 03</a:t>
              </a:r>
              <a:endParaRPr lang="zh-CN" altLang="en-US" sz="5400">
                <a:solidFill>
                  <a:schemeClr val="bg1"/>
                </a:solidFill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1180290" y="2579164"/>
            <a:ext cx="98314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8800">
                <a:solidFill>
                  <a:srgbClr val="079AEB"/>
                </a:solidFill>
                <a:latin typeface="036-上首金牛体" panose="02010609000101010101" pitchFamily="49" charset="-122"/>
                <a:ea typeface="036-上首金牛体" panose="02010609000101010101" pitchFamily="49" charset="-122"/>
              </a:defRPr>
            </a:lvl1pPr>
          </a:lstStyle>
          <a:p>
            <a:r>
              <a:rPr lang="zh-CN" altLang="en-US"/>
              <a:t>预防热射病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3029744" y="4083376"/>
            <a:ext cx="6132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高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温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天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警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惕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致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命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热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射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病</a:t>
            </a:r>
          </a:p>
        </p:txBody>
      </p:sp>
      <p:pic>
        <p:nvPicPr>
          <p:cNvPr id="47" name="图片 4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383337"/>
            <a:ext cx="3638550" cy="2480214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8553451" y="4383337"/>
            <a:ext cx="3638550" cy="248021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05463" y="5134102"/>
            <a:ext cx="981075" cy="447675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695325" y="433691"/>
            <a:ext cx="108013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3200" spc="6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/>
              <a:t>预防热射病</a:t>
            </a:r>
            <a:r>
              <a:rPr lang="en-US" altLang="zh-CN"/>
              <a:t>——</a:t>
            </a:r>
            <a:r>
              <a:rPr lang="zh-CN" altLang="en-US"/>
              <a:t>热射病，重点在于预防！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95325" y="1936646"/>
            <a:ext cx="5400675" cy="389895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800100" indent="-457200">
              <a:lnSpc>
                <a:spcPct val="180000"/>
              </a:lnSpc>
              <a:buFont typeface="+mj-lt"/>
              <a:buAutoNum type="arabicPeriod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l"/>
            </a:pPr>
            <a:r>
              <a:rPr lang="zh-CN" altLang="en-US"/>
              <a:t>出现早期症状，及时撤离高温现场。</a:t>
            </a:r>
            <a:endParaRPr lang="en-US" altLang="zh-CN"/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zh-CN" altLang="en-US"/>
              <a:t>避免高温下、通风不良处强体力劳动，避免穿不透气的衣服劳动，进食含盐饮料以不断补充水和电解质的丧失。</a:t>
            </a:r>
            <a:endParaRPr lang="en-US" altLang="zh-CN"/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zh-CN" altLang="en-US"/>
              <a:t>当高温下作业无法避免时，需改善劳动条件，加强防护措施，尽可能补充丢失的水分和盐分。有易患倾向者应避免从事高温下工作。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6883400" y="1494366"/>
            <a:ext cx="4406900" cy="4843779"/>
            <a:chOff x="6883400" y="1494366"/>
            <a:chExt cx="4406900" cy="4843779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78650" y="1494366"/>
              <a:ext cx="3435350" cy="2290233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883400" y="3429000"/>
              <a:ext cx="4406900" cy="2909145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695325" y="433691"/>
            <a:ext cx="108013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3200" spc="6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/>
              <a:t>预防热射病</a:t>
            </a:r>
            <a:r>
              <a:rPr lang="en-US" altLang="zh-CN"/>
              <a:t>——</a:t>
            </a:r>
            <a:r>
              <a:rPr lang="zh-CN" altLang="en-US"/>
              <a:t>热射病，重点在于预防！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95325" y="1860446"/>
            <a:ext cx="6416675" cy="142904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342900" indent="-342900">
              <a:lnSpc>
                <a:spcPct val="180000"/>
              </a:lnSpc>
              <a:buFont typeface="Wingdings" panose="05000000000000000000" pitchFamily="2" charset="2"/>
              <a:buChar char="l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zh-CN" altLang="en-US"/>
              <a:t>高温天气下需</a:t>
            </a:r>
            <a:r>
              <a:rPr lang="zh-CN" altLang="en-US" b="1">
                <a:solidFill>
                  <a:srgbClr val="FD123A"/>
                </a:solidFill>
              </a:rPr>
              <a:t>尽量避免在</a:t>
            </a:r>
            <a:r>
              <a:rPr lang="en-US" altLang="zh-CN" b="1">
                <a:solidFill>
                  <a:srgbClr val="FD123A"/>
                </a:solidFill>
              </a:rPr>
              <a:t>11</a:t>
            </a:r>
            <a:r>
              <a:rPr lang="zh-CN" altLang="en-US" b="1">
                <a:solidFill>
                  <a:srgbClr val="FD123A"/>
                </a:solidFill>
              </a:rPr>
              <a:t>至</a:t>
            </a:r>
            <a:r>
              <a:rPr lang="en-US" altLang="zh-CN" b="1">
                <a:solidFill>
                  <a:srgbClr val="FD123A"/>
                </a:solidFill>
              </a:rPr>
              <a:t>16</a:t>
            </a:r>
            <a:r>
              <a:rPr lang="zh-CN" altLang="en-US" b="1">
                <a:solidFill>
                  <a:srgbClr val="FD123A"/>
                </a:solidFill>
              </a:rPr>
              <a:t>时外出</a:t>
            </a:r>
            <a:r>
              <a:rPr lang="zh-CN" altLang="en-US"/>
              <a:t>，如必须外出则要做好防暑防晒的准备；特别是户外工作人员在高温天气到来时注意防暑降温，</a:t>
            </a:r>
            <a:r>
              <a:rPr lang="zh-CN" altLang="en-US" b="1">
                <a:solidFill>
                  <a:srgbClr val="FD123A"/>
                </a:solidFill>
              </a:rPr>
              <a:t>及时补水补充盐分</a:t>
            </a:r>
            <a:r>
              <a:rPr lang="zh-CN" altLang="en-US"/>
              <a:t>；</a:t>
            </a:r>
          </a:p>
        </p:txBody>
      </p:sp>
      <p:sp>
        <p:nvSpPr>
          <p:cNvPr id="9" name="矩形 8"/>
          <p:cNvSpPr/>
          <p:nvPr/>
        </p:nvSpPr>
        <p:spPr>
          <a:xfrm>
            <a:off x="695325" y="3745062"/>
            <a:ext cx="6416675" cy="967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出门可佩戴宽帽檐的</a:t>
            </a:r>
            <a:r>
              <a:rPr lang="zh-CN" altLang="en-US" sz="2000" b="1">
                <a:solidFill>
                  <a:srgbClr val="FD123A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遮阳帽、太阳镜</a:t>
            </a:r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，并涂抹</a:t>
            </a:r>
            <a:r>
              <a:rPr lang="en-US" altLang="zh-CN" sz="20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SPF15</a:t>
            </a:r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或以上的防晒霜。此外，要备好</a:t>
            </a:r>
            <a:r>
              <a:rPr lang="zh-CN" altLang="en-US" sz="2000" b="1">
                <a:solidFill>
                  <a:srgbClr val="FD123A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防暑药品</a:t>
            </a:r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；</a:t>
            </a:r>
          </a:p>
        </p:txBody>
      </p:sp>
      <p:sp>
        <p:nvSpPr>
          <p:cNvPr id="11" name="矩形 10"/>
          <p:cNvSpPr/>
          <p:nvPr/>
        </p:nvSpPr>
        <p:spPr>
          <a:xfrm>
            <a:off x="695325" y="5168014"/>
            <a:ext cx="6416675" cy="967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保证</a:t>
            </a:r>
            <a:r>
              <a:rPr lang="zh-CN" altLang="en-US" sz="2000" b="1">
                <a:solidFill>
                  <a:srgbClr val="FD123A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充足睡眠</a:t>
            </a:r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，让大脑和身体得到充分放松，可以通过佩戴眼罩等方式改善睡眠环境，从而保证睡眠质量。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98146" y="2266775"/>
            <a:ext cx="3923953" cy="3923953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9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91787" y="451121"/>
            <a:ext cx="11208426" cy="5955759"/>
            <a:chOff x="491787" y="451121"/>
            <a:chExt cx="11208426" cy="5955759"/>
          </a:xfrm>
        </p:grpSpPr>
        <p:grpSp>
          <p:nvGrpSpPr>
            <p:cNvPr id="52" name="组合 51"/>
            <p:cNvGrpSpPr/>
            <p:nvPr/>
          </p:nvGrpSpPr>
          <p:grpSpPr>
            <a:xfrm>
              <a:off x="491787" y="451121"/>
              <a:ext cx="11208426" cy="5955759"/>
              <a:chOff x="491787" y="451121"/>
              <a:chExt cx="11208426" cy="5955759"/>
            </a:xfrm>
          </p:grpSpPr>
          <p:sp>
            <p:nvSpPr>
              <p:cNvPr id="36" name="矩形: 圆角 35"/>
              <p:cNvSpPr/>
              <p:nvPr/>
            </p:nvSpPr>
            <p:spPr>
              <a:xfrm>
                <a:off x="491787" y="451121"/>
                <a:ext cx="11208426" cy="5955759"/>
              </a:xfrm>
              <a:prstGeom prst="roundRect">
                <a:avLst>
                  <a:gd name="adj" fmla="val 3504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9" name="任意多边形: 形状 48"/>
              <p:cNvSpPr/>
              <p:nvPr/>
            </p:nvSpPr>
            <p:spPr>
              <a:xfrm>
                <a:off x="491787" y="451121"/>
                <a:ext cx="1167819" cy="5955759"/>
              </a:xfrm>
              <a:custGeom>
                <a:avLst/>
                <a:gdLst>
                  <a:gd name="connsiteX0" fmla="*/ 192698 w 1150026"/>
                  <a:gd name="connsiteY0" fmla="*/ 0 h 5739319"/>
                  <a:gd name="connsiteX1" fmla="*/ 476926 w 1150026"/>
                  <a:gd name="connsiteY1" fmla="*/ 0 h 5739319"/>
                  <a:gd name="connsiteX2" fmla="*/ 957328 w 1150026"/>
                  <a:gd name="connsiteY2" fmla="*/ 0 h 5739319"/>
                  <a:gd name="connsiteX3" fmla="*/ 1150026 w 1150026"/>
                  <a:gd name="connsiteY3" fmla="*/ 0 h 5739319"/>
                  <a:gd name="connsiteX4" fmla="*/ 1150026 w 1150026"/>
                  <a:gd name="connsiteY4" fmla="*/ 192698 h 5739319"/>
                  <a:gd name="connsiteX5" fmla="*/ 1150026 w 1150026"/>
                  <a:gd name="connsiteY5" fmla="*/ 5546621 h 5739319"/>
                  <a:gd name="connsiteX6" fmla="*/ 1150026 w 1150026"/>
                  <a:gd name="connsiteY6" fmla="*/ 5739318 h 5739319"/>
                  <a:gd name="connsiteX7" fmla="*/ 957333 w 1150026"/>
                  <a:gd name="connsiteY7" fmla="*/ 5739318 h 5739319"/>
                  <a:gd name="connsiteX8" fmla="*/ 957328 w 1150026"/>
                  <a:gd name="connsiteY8" fmla="*/ 5739319 h 5739319"/>
                  <a:gd name="connsiteX9" fmla="*/ 192698 w 1150026"/>
                  <a:gd name="connsiteY9" fmla="*/ 5739319 h 5739319"/>
                  <a:gd name="connsiteX10" fmla="*/ 0 w 1150026"/>
                  <a:gd name="connsiteY10" fmla="*/ 5546621 h 5739319"/>
                  <a:gd name="connsiteX11" fmla="*/ 0 w 1150026"/>
                  <a:gd name="connsiteY11" fmla="*/ 192698 h 5739319"/>
                  <a:gd name="connsiteX12" fmla="*/ 192698 w 1150026"/>
                  <a:gd name="connsiteY12" fmla="*/ 0 h 5739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150026" h="5739319">
                    <a:moveTo>
                      <a:pt x="192698" y="0"/>
                    </a:moveTo>
                    <a:lnTo>
                      <a:pt x="476926" y="0"/>
                    </a:lnTo>
                    <a:lnTo>
                      <a:pt x="957328" y="0"/>
                    </a:lnTo>
                    <a:lnTo>
                      <a:pt x="1150026" y="0"/>
                    </a:lnTo>
                    <a:lnTo>
                      <a:pt x="1150026" y="192698"/>
                    </a:lnTo>
                    <a:lnTo>
                      <a:pt x="1150026" y="5546621"/>
                    </a:lnTo>
                    <a:lnTo>
                      <a:pt x="1150026" y="5739318"/>
                    </a:lnTo>
                    <a:lnTo>
                      <a:pt x="957333" y="5739318"/>
                    </a:lnTo>
                    <a:lnTo>
                      <a:pt x="957328" y="5739319"/>
                    </a:lnTo>
                    <a:lnTo>
                      <a:pt x="192698" y="5739319"/>
                    </a:lnTo>
                    <a:cubicBezTo>
                      <a:pt x="86274" y="5739319"/>
                      <a:pt x="0" y="5653045"/>
                      <a:pt x="0" y="5546621"/>
                    </a:cubicBezTo>
                    <a:lnTo>
                      <a:pt x="0" y="192698"/>
                    </a:lnTo>
                    <a:cubicBezTo>
                      <a:pt x="0" y="86274"/>
                      <a:pt x="86274" y="0"/>
                      <a:pt x="192698" y="0"/>
                    </a:cubicBezTo>
                    <a:close/>
                  </a:path>
                </a:pathLst>
              </a:custGeom>
              <a:solidFill>
                <a:srgbClr val="FD12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70" name="图片 69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04983" y="2102814"/>
              <a:ext cx="1129224" cy="3340880"/>
            </a:xfrm>
            <a:prstGeom prst="rect">
              <a:avLst/>
            </a:prstGeom>
          </p:spPr>
        </p:pic>
        <p:sp>
          <p:nvSpPr>
            <p:cNvPr id="73" name="矩形: 圆角 72"/>
            <p:cNvSpPr/>
            <p:nvPr/>
          </p:nvSpPr>
          <p:spPr>
            <a:xfrm>
              <a:off x="669545" y="808460"/>
              <a:ext cx="800100" cy="1016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矩形: 圆角 73"/>
            <p:cNvSpPr/>
            <p:nvPr/>
          </p:nvSpPr>
          <p:spPr>
            <a:xfrm>
              <a:off x="669545" y="1165395"/>
              <a:ext cx="800100" cy="1016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2" name="文本框 21"/>
          <p:cNvSpPr txBox="1"/>
          <p:nvPr/>
        </p:nvSpPr>
        <p:spPr>
          <a:xfrm>
            <a:off x="2424589" y="1237533"/>
            <a:ext cx="8472011" cy="4179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dirty="0">
                <a:solidFill>
                  <a:srgbClr val="FD123A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热！热！热</a:t>
            </a:r>
            <a:r>
              <a:rPr lang="en-US" altLang="zh-CN" sz="4000" dirty="0">
                <a:solidFill>
                  <a:srgbClr val="FD123A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!</a:t>
            </a:r>
          </a:p>
          <a:p>
            <a:pPr algn="ctr">
              <a:lnSpc>
                <a:spcPct val="150000"/>
              </a:lnSpc>
            </a:pP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“上海已达</a:t>
            </a:r>
            <a:r>
              <a:rPr lang="en-US" altLang="zh-C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40</a:t>
            </a: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度”</a:t>
            </a:r>
            <a:endParaRPr lang="en-US" altLang="zh-CN" sz="2800" dirty="0">
              <a:solidFill>
                <a:schemeClr val="tx1">
                  <a:lumMod val="75000"/>
                  <a:lumOff val="25000"/>
                </a:schemeClr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“杭州气温逼近</a:t>
            </a:r>
            <a:r>
              <a:rPr lang="en-US" altLang="zh-C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40</a:t>
            </a: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度”</a:t>
            </a:r>
            <a:endParaRPr lang="en-US" altLang="zh-CN" sz="2800" dirty="0">
              <a:solidFill>
                <a:schemeClr val="tx1">
                  <a:lumMod val="75000"/>
                  <a:lumOff val="25000"/>
                </a:schemeClr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“湖南人要热化了”</a:t>
            </a:r>
            <a:endParaRPr lang="en-US" altLang="zh-CN" sz="2800" dirty="0">
              <a:solidFill>
                <a:schemeClr val="tx1">
                  <a:lumMod val="75000"/>
                  <a:lumOff val="25000"/>
                </a:schemeClr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800" b="1" dirty="0">
                <a:solidFill>
                  <a:srgbClr val="FD123A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……</a:t>
            </a:r>
            <a:r>
              <a:rPr lang="zh-CN" altLang="en-US" sz="2800" b="1" dirty="0">
                <a:solidFill>
                  <a:srgbClr val="FD123A"/>
                </a:solidFill>
                <a:effectLst/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各地的高温天气连日来“霸占”了热搜</a:t>
            </a:r>
            <a:r>
              <a:rPr lang="zh-CN" altLang="en-US" sz="2800" dirty="0">
                <a:solidFill>
                  <a:srgbClr val="FD123A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/>
            </a:r>
            <a:br>
              <a:rPr lang="zh-CN" altLang="en-US" sz="2800" dirty="0">
                <a:solidFill>
                  <a:srgbClr val="FD123A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</a:b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不仅如此高温也让</a:t>
            </a:r>
            <a:r>
              <a:rPr lang="zh-CN" altLang="en-US" sz="2800" b="1" dirty="0">
                <a:solidFill>
                  <a:srgbClr val="FD123A"/>
                </a:solidFill>
                <a:effectLst/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“热射病”</a:t>
            </a: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这一名词再次刷屏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74519" y="27022"/>
            <a:ext cx="2317480" cy="154498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37935" y="5144573"/>
            <a:ext cx="2317480" cy="1636602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424589" y="1677880"/>
            <a:ext cx="162362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>
                <a:solidFill>
                  <a:srgbClr val="FFFFFF"/>
                </a:solidFill>
              </a:rPr>
              <a:t>https://www.ypppt.com/</a:t>
            </a:r>
            <a:endParaRPr lang="zh-CN" altLang="en-US" sz="7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695325" y="433691"/>
            <a:ext cx="108013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3200" spc="6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/>
              <a:t>户外工作者预防热射病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588001" y="2189256"/>
            <a:ext cx="5908674" cy="36988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sz="2000" b="1" i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rPr>
              <a:t>户外工作者：</a:t>
            </a:r>
            <a:r>
              <a:rPr lang="zh-CN" altLang="en-US" sz="2000" i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rPr>
              <a:t>最好有逐渐适应的过程，避免从凉爽的区域（如空调房）直接到高温室外区域活动。</a:t>
            </a:r>
            <a:endParaRPr lang="en-US" altLang="zh-CN" sz="2000" i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思源黑体 CN Medium" panose="020B0600000000000000" pitchFamily="34" charset="-122"/>
              <a:ea typeface="思源黑体 CN Medium" panose="020B0600000000000000" pitchFamily="34" charset="-122"/>
              <a:cs typeface="阿里巴巴普惠体" panose="00020600040101010101" pitchFamily="18" charset="-122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sz="2000" i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rPr>
              <a:t>同时，要注意补充水分及盐分，或者是含电解质的运动型饮料。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sz="2000" i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rPr>
              <a:t>如出现身体不适，应转移到阴凉处，降低体温，并尽快转送到医院。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835025" y="1825625"/>
            <a:ext cx="3813175" cy="4905375"/>
            <a:chOff x="835025" y="1825625"/>
            <a:chExt cx="3813175" cy="490537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384300" y="3467100"/>
              <a:ext cx="3263900" cy="3263900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5025" y="1825625"/>
              <a:ext cx="1603375" cy="1603375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695325" y="433691"/>
            <a:ext cx="108013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3200" spc="6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/>
              <a:t>老人预防热射病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95325" y="2139846"/>
            <a:ext cx="5400675" cy="36988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342900" indent="-342900">
              <a:lnSpc>
                <a:spcPct val="180000"/>
              </a:lnSpc>
              <a:buFont typeface="Wingdings" panose="05000000000000000000" pitchFamily="2" charset="2"/>
              <a:buChar char="l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defRPr>
            </a:lvl1pPr>
          </a:lstStyle>
          <a:p>
            <a:pPr>
              <a:lnSpc>
                <a:spcPct val="200000"/>
              </a:lnSpc>
            </a:pPr>
            <a:r>
              <a:rPr lang="zh-CN" altLang="en-US" b="1" i="0">
                <a:effectLst/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rPr>
              <a:t>独居的老年人</a:t>
            </a:r>
            <a:r>
              <a:rPr lang="zh-CN" altLang="en-US" b="0" i="0">
                <a:effectLst/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rPr>
              <a:t>，一些老年人不喜欢开空调，环境温度、湿度高，容易发生中暑，子女应尽量帮老人事先做好各项防暑降温工作，在家中备足清凉饮料，准备防暑降温的药物，劝说减少外出活动，如老人出现不适尽快送医就诊。</a:t>
            </a:r>
            <a:endParaRPr lang="zh-CN" altLang="en-US">
              <a:latin typeface="思源黑体 CN Medium" panose="020B0600000000000000" pitchFamily="34" charset="-122"/>
              <a:ea typeface="思源黑体 CN Medium" panose="020B0600000000000000" pitchFamily="34" charset="-122"/>
              <a:cs typeface="阿里巴巴普惠体" panose="00020600040101010101" pitchFamily="18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21432" y="1747844"/>
            <a:ext cx="5400675" cy="4500562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695325" y="433691"/>
            <a:ext cx="108013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3200" spc="6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/>
              <a:t>预防热射病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95325" y="1758846"/>
            <a:ext cx="6416675" cy="44375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342900" indent="-342900">
              <a:lnSpc>
                <a:spcPct val="180000"/>
              </a:lnSpc>
              <a:buFont typeface="Wingdings" panose="05000000000000000000" pitchFamily="2" charset="2"/>
              <a:buChar char="l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defRPr>
            </a:lvl1pPr>
          </a:lstStyle>
          <a:p>
            <a:pPr marL="0" indent="0">
              <a:lnSpc>
                <a:spcPct val="200000"/>
              </a:lnSpc>
              <a:buNone/>
            </a:pPr>
            <a:r>
              <a:rPr lang="zh-CN" altLang="en-US" sz="2400" b="1">
                <a:solidFill>
                  <a:srgbClr val="FD123A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rPr>
              <a:t>医生提醒：出现中暑，及时处理最为关键</a:t>
            </a:r>
            <a:endParaRPr lang="en-US" altLang="zh-CN" sz="2400" b="1">
              <a:solidFill>
                <a:srgbClr val="FD123A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阿里巴巴普惠体" panose="00020600040101010101" pitchFamily="18" charset="-122"/>
            </a:endParaRPr>
          </a:p>
          <a:p>
            <a:pPr>
              <a:lnSpc>
                <a:spcPct val="200000"/>
              </a:lnSpc>
            </a:pPr>
            <a:r>
              <a:rPr lang="zh-CN" altLang="en-US"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rPr>
              <a:t>热射病并不是一蹴而就的，实际上，热损伤因素作用于机体，引起一系列病理生理变化，是有一个由轻及重的连续过程，包括先兆中暑、轻症中暑和重症中暑，统称为热致疾病。</a:t>
            </a:r>
            <a:endParaRPr lang="en-US" altLang="zh-CN">
              <a:latin typeface="思源黑体 CN Medium" panose="020B0600000000000000" pitchFamily="34" charset="-122"/>
              <a:ea typeface="思源黑体 CN Medium" panose="020B0600000000000000" pitchFamily="34" charset="-122"/>
              <a:cs typeface="阿里巴巴普惠体" panose="00020600040101010101" pitchFamily="18" charset="-122"/>
            </a:endParaRPr>
          </a:p>
          <a:p>
            <a:pPr>
              <a:lnSpc>
                <a:spcPct val="200000"/>
              </a:lnSpc>
            </a:pPr>
            <a:r>
              <a:rPr lang="zh-CN" altLang="en-US"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rPr>
              <a:t>而热射病，则是最为严重的重症中暑，只要在中暑前期及时处置和治疗，可最大程度地避免热射病的发生。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8277" y="2126752"/>
            <a:ext cx="3708398" cy="3701747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91787" y="451120"/>
            <a:ext cx="11208426" cy="5955760"/>
            <a:chOff x="491787" y="451120"/>
            <a:chExt cx="11208426" cy="5955760"/>
          </a:xfrm>
        </p:grpSpPr>
        <p:sp>
          <p:nvSpPr>
            <p:cNvPr id="36" name="矩形: 圆角 35"/>
            <p:cNvSpPr/>
            <p:nvPr/>
          </p:nvSpPr>
          <p:spPr>
            <a:xfrm>
              <a:off x="491787" y="451121"/>
              <a:ext cx="11208426" cy="5955759"/>
            </a:xfrm>
            <a:prstGeom prst="roundRect">
              <a:avLst>
                <a:gd name="adj" fmla="val 350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491787" y="451120"/>
              <a:ext cx="11208426" cy="1042180"/>
            </a:xfrm>
            <a:custGeom>
              <a:avLst/>
              <a:gdLst>
                <a:gd name="connsiteX0" fmla="*/ 188661 w 11208426"/>
                <a:gd name="connsiteY0" fmla="*/ 0 h 1042180"/>
                <a:gd name="connsiteX1" fmla="*/ 11019765 w 11208426"/>
                <a:gd name="connsiteY1" fmla="*/ 0 h 1042180"/>
                <a:gd name="connsiteX2" fmla="*/ 11208426 w 11208426"/>
                <a:gd name="connsiteY2" fmla="*/ 188661 h 1042180"/>
                <a:gd name="connsiteX3" fmla="*/ 11208426 w 11208426"/>
                <a:gd name="connsiteY3" fmla="*/ 612674 h 1042180"/>
                <a:gd name="connsiteX4" fmla="*/ 11208426 w 11208426"/>
                <a:gd name="connsiteY4" fmla="*/ 846118 h 1042180"/>
                <a:gd name="connsiteX5" fmla="*/ 11208426 w 11208426"/>
                <a:gd name="connsiteY5" fmla="*/ 1042180 h 1042180"/>
                <a:gd name="connsiteX6" fmla="*/ 0 w 11208426"/>
                <a:gd name="connsiteY6" fmla="*/ 1042180 h 1042180"/>
                <a:gd name="connsiteX7" fmla="*/ 0 w 11208426"/>
                <a:gd name="connsiteY7" fmla="*/ 846118 h 1042180"/>
                <a:gd name="connsiteX8" fmla="*/ 0 w 11208426"/>
                <a:gd name="connsiteY8" fmla="*/ 612674 h 1042180"/>
                <a:gd name="connsiteX9" fmla="*/ 0 w 11208426"/>
                <a:gd name="connsiteY9" fmla="*/ 188661 h 1042180"/>
                <a:gd name="connsiteX10" fmla="*/ 188661 w 11208426"/>
                <a:gd name="connsiteY10" fmla="*/ 0 h 1042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208426" h="1042180">
                  <a:moveTo>
                    <a:pt x="188661" y="0"/>
                  </a:moveTo>
                  <a:lnTo>
                    <a:pt x="11019765" y="0"/>
                  </a:lnTo>
                  <a:cubicBezTo>
                    <a:pt x="11123960" y="0"/>
                    <a:pt x="11208426" y="84466"/>
                    <a:pt x="11208426" y="188661"/>
                  </a:cubicBezTo>
                  <a:lnTo>
                    <a:pt x="11208426" y="612674"/>
                  </a:lnTo>
                  <a:lnTo>
                    <a:pt x="11208426" y="846118"/>
                  </a:lnTo>
                  <a:lnTo>
                    <a:pt x="11208426" y="1042180"/>
                  </a:lnTo>
                  <a:lnTo>
                    <a:pt x="0" y="1042180"/>
                  </a:lnTo>
                  <a:lnTo>
                    <a:pt x="0" y="846118"/>
                  </a:lnTo>
                  <a:lnTo>
                    <a:pt x="0" y="612674"/>
                  </a:lnTo>
                  <a:lnTo>
                    <a:pt x="0" y="188661"/>
                  </a:lnTo>
                  <a:cubicBezTo>
                    <a:pt x="0" y="84466"/>
                    <a:pt x="84466" y="0"/>
                    <a:pt x="188661" y="0"/>
                  </a:cubicBezTo>
                  <a:close/>
                </a:path>
              </a:pathLst>
            </a:custGeom>
            <a:solidFill>
              <a:srgbClr val="FD12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821945" y="793743"/>
              <a:ext cx="10548110" cy="356935"/>
              <a:chOff x="821945" y="793743"/>
              <a:chExt cx="10548110" cy="356935"/>
            </a:xfrm>
          </p:grpSpPr>
          <p:grpSp>
            <p:nvGrpSpPr>
              <p:cNvPr id="4" name="组合 3"/>
              <p:cNvGrpSpPr/>
              <p:nvPr/>
            </p:nvGrpSpPr>
            <p:grpSpPr>
              <a:xfrm>
                <a:off x="10569955" y="793743"/>
                <a:ext cx="800100" cy="356935"/>
                <a:chOff x="669545" y="808460"/>
                <a:chExt cx="800100" cy="356935"/>
              </a:xfrm>
            </p:grpSpPr>
            <p:sp>
              <p:nvSpPr>
                <p:cNvPr id="73" name="矩形: 圆角 72"/>
                <p:cNvSpPr/>
                <p:nvPr/>
              </p:nvSpPr>
              <p:spPr>
                <a:xfrm>
                  <a:off x="669545" y="808460"/>
                  <a:ext cx="800100" cy="1016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73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4" name="矩形: 圆角 73"/>
                <p:cNvSpPr/>
                <p:nvPr/>
              </p:nvSpPr>
              <p:spPr>
                <a:xfrm>
                  <a:off x="669545" y="1063795"/>
                  <a:ext cx="800100" cy="1016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73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18" name="组合 17"/>
              <p:cNvGrpSpPr/>
              <p:nvPr/>
            </p:nvGrpSpPr>
            <p:grpSpPr>
              <a:xfrm>
                <a:off x="821945" y="793743"/>
                <a:ext cx="800100" cy="356935"/>
                <a:chOff x="669545" y="808460"/>
                <a:chExt cx="800100" cy="356935"/>
              </a:xfrm>
            </p:grpSpPr>
            <p:sp>
              <p:nvSpPr>
                <p:cNvPr id="19" name="矩形: 圆角 18"/>
                <p:cNvSpPr/>
                <p:nvPr/>
              </p:nvSpPr>
              <p:spPr>
                <a:xfrm>
                  <a:off x="669545" y="808460"/>
                  <a:ext cx="800100" cy="1016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73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" name="矩形: 圆角 19"/>
                <p:cNvSpPr/>
                <p:nvPr/>
              </p:nvSpPr>
              <p:spPr>
                <a:xfrm>
                  <a:off x="669545" y="1063795"/>
                  <a:ext cx="800100" cy="1016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73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7" name="文本框 6"/>
            <p:cNvSpPr txBox="1"/>
            <p:nvPr/>
          </p:nvSpPr>
          <p:spPr>
            <a:xfrm>
              <a:off x="3638550" y="510545"/>
              <a:ext cx="49149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solidFill>
                    <a:srgbClr val="079AEB"/>
                  </a:solidFill>
                  <a:latin typeface="036-上首金牛体" panose="02010609000101010101" pitchFamily="49" charset="-122"/>
                  <a:ea typeface="036-上首金牛体" panose="02010609000101010101" pitchFamily="49" charset="-122"/>
                </a:defRPr>
              </a:lvl1pPr>
            </a:lstStyle>
            <a:p>
              <a:r>
                <a:rPr lang="en-US" altLang="zh-CN" sz="5400">
                  <a:solidFill>
                    <a:schemeClr val="bg1"/>
                  </a:solidFill>
                </a:rPr>
                <a:t>PART 04</a:t>
              </a:r>
              <a:endParaRPr lang="zh-CN" altLang="en-US" sz="5400">
                <a:solidFill>
                  <a:schemeClr val="bg1"/>
                </a:solidFill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1180290" y="2579164"/>
            <a:ext cx="98314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8800">
                <a:solidFill>
                  <a:srgbClr val="079AEB"/>
                </a:solidFill>
                <a:latin typeface="036-上首金牛体" panose="02010609000101010101" pitchFamily="49" charset="-122"/>
                <a:ea typeface="036-上首金牛体" panose="02010609000101010101" pitchFamily="49" charset="-122"/>
              </a:defRPr>
            </a:lvl1pPr>
          </a:lstStyle>
          <a:p>
            <a:r>
              <a:rPr lang="zh-CN" altLang="en-US"/>
              <a:t>防暑降温小知识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3029744" y="4083376"/>
            <a:ext cx="6132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高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温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天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警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惕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致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命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热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射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病</a:t>
            </a:r>
          </a:p>
        </p:txBody>
      </p:sp>
      <p:pic>
        <p:nvPicPr>
          <p:cNvPr id="47" name="图片 4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383337"/>
            <a:ext cx="3638550" cy="2480214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8553451" y="4383337"/>
            <a:ext cx="3638550" cy="248021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05463" y="5134102"/>
            <a:ext cx="981075" cy="447675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695325" y="433691"/>
            <a:ext cx="108013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3200" spc="6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/>
              <a:t>防暑降温小知识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685801" y="1562100"/>
            <a:ext cx="4889500" cy="2717800"/>
            <a:chOff x="685801" y="1930400"/>
            <a:chExt cx="4889500" cy="2717800"/>
          </a:xfrm>
        </p:grpSpPr>
        <p:sp>
          <p:nvSpPr>
            <p:cNvPr id="5" name="矩形: 圆角 4"/>
            <p:cNvSpPr/>
            <p:nvPr/>
          </p:nvSpPr>
          <p:spPr>
            <a:xfrm>
              <a:off x="685801" y="1930400"/>
              <a:ext cx="4889500" cy="2717800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992246" y="2081993"/>
              <a:ext cx="4276610" cy="2414615"/>
              <a:chOff x="992246" y="2048339"/>
              <a:chExt cx="4276610" cy="2414615"/>
            </a:xfrm>
          </p:grpSpPr>
          <p:sp>
            <p:nvSpPr>
              <p:cNvPr id="6" name="文本框 5"/>
              <p:cNvSpPr txBox="1"/>
              <p:nvPr/>
            </p:nvSpPr>
            <p:spPr>
              <a:xfrm>
                <a:off x="1917702" y="2048339"/>
                <a:ext cx="24256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400" b="1">
                    <a:solidFill>
                      <a:srgbClr val="FD123A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阿里巴巴普惠体" panose="00020600040101010101" pitchFamily="18" charset="-122"/>
                  </a:rPr>
                  <a:t>减少外出</a:t>
                </a:r>
              </a:p>
            </p:txBody>
          </p:sp>
          <p:sp>
            <p:nvSpPr>
              <p:cNvPr id="7" name="文本框 6"/>
              <p:cNvSpPr txBox="1"/>
              <p:nvPr/>
            </p:nvSpPr>
            <p:spPr>
              <a:xfrm>
                <a:off x="992246" y="2572244"/>
                <a:ext cx="4276610" cy="1890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2000" b="0" i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阿里巴巴普惠体" panose="00020600040101010101" pitchFamily="18" charset="-122"/>
                  </a:rPr>
                  <a:t>老年人、孕妇、有慢性疾病的人，特别是有心血管疾病的人，在高温季节尽可能减少外出。必须外出时，尽量选择清晨和傍晚，减少逗留时间。</a:t>
                </a:r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>
            <a:off x="2862206" y="4431493"/>
            <a:ext cx="4889500" cy="1892300"/>
            <a:chOff x="685801" y="1930400"/>
            <a:chExt cx="4889500" cy="1892300"/>
          </a:xfrm>
        </p:grpSpPr>
        <p:sp>
          <p:nvSpPr>
            <p:cNvPr id="13" name="矩形: 圆角 12"/>
            <p:cNvSpPr/>
            <p:nvPr/>
          </p:nvSpPr>
          <p:spPr>
            <a:xfrm>
              <a:off x="685801" y="1930400"/>
              <a:ext cx="4889500" cy="1892300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992246" y="2081993"/>
              <a:ext cx="4276610" cy="1491286"/>
              <a:chOff x="992246" y="2048339"/>
              <a:chExt cx="4276610" cy="1491286"/>
            </a:xfrm>
          </p:grpSpPr>
          <p:sp>
            <p:nvSpPr>
              <p:cNvPr id="15" name="文本框 14"/>
              <p:cNvSpPr txBox="1"/>
              <p:nvPr/>
            </p:nvSpPr>
            <p:spPr>
              <a:xfrm>
                <a:off x="1917702" y="2048339"/>
                <a:ext cx="24256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400" b="1">
                    <a:solidFill>
                      <a:srgbClr val="FD123A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阿里巴巴普惠体" panose="00020600040101010101" pitchFamily="18" charset="-122"/>
                  </a:rPr>
                  <a:t>遮阳避暑</a:t>
                </a:r>
              </a:p>
            </p:txBody>
          </p:sp>
          <p:sp>
            <p:nvSpPr>
              <p:cNvPr id="16" name="文本框 15"/>
              <p:cNvSpPr txBox="1"/>
              <p:nvPr/>
            </p:nvSpPr>
            <p:spPr>
              <a:xfrm>
                <a:off x="992246" y="2572244"/>
                <a:ext cx="4276610" cy="1429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>
                  <a:lnSpc>
                    <a:spcPct val="150000"/>
                  </a:lnSpc>
                  <a:defRPr sz="2000" b="0" i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阿里巴巴普惠体" panose="00020600040101010101" pitchFamily="18" charset="-122"/>
                  </a:defRPr>
                </a:lvl1pPr>
              </a:lstStyle>
              <a:p>
                <a:r>
                  <a:rPr lang="zh-CN" altLang="en-US"/>
                  <a:t>戴遮阳帽、遮阳镜，涂抹防晒霜，减少在太阳直射下的户外活动时间。</a:t>
                </a:r>
              </a:p>
            </p:txBody>
          </p:sp>
        </p:grpSp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77130" y="1712609"/>
            <a:ext cx="3664656" cy="47117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16651" y="1562100"/>
            <a:ext cx="1535055" cy="153505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04748" y="4241348"/>
            <a:ext cx="2071746" cy="200807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695325" y="433691"/>
            <a:ext cx="108013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3200" spc="6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/>
              <a:t>防暑降温小知识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685801" y="1879600"/>
            <a:ext cx="4889500" cy="2717800"/>
            <a:chOff x="685801" y="1930400"/>
            <a:chExt cx="4889500" cy="2717800"/>
          </a:xfrm>
        </p:grpSpPr>
        <p:sp>
          <p:nvSpPr>
            <p:cNvPr id="5" name="矩形: 圆角 4"/>
            <p:cNvSpPr/>
            <p:nvPr/>
          </p:nvSpPr>
          <p:spPr>
            <a:xfrm>
              <a:off x="685801" y="1930400"/>
              <a:ext cx="4889500" cy="2717800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992246" y="2081993"/>
              <a:ext cx="4276610" cy="2414615"/>
              <a:chOff x="992246" y="2048339"/>
              <a:chExt cx="4276610" cy="2414615"/>
            </a:xfrm>
          </p:grpSpPr>
          <p:sp>
            <p:nvSpPr>
              <p:cNvPr id="6" name="文本框 5"/>
              <p:cNvSpPr txBox="1"/>
              <p:nvPr/>
            </p:nvSpPr>
            <p:spPr>
              <a:xfrm>
                <a:off x="1917702" y="2048339"/>
                <a:ext cx="24256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400" b="1">
                    <a:solidFill>
                      <a:srgbClr val="FD123A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阿里巴巴普惠体" panose="00020600040101010101" pitchFamily="18" charset="-122"/>
                  </a:rPr>
                  <a:t>及时补水</a:t>
                </a:r>
              </a:p>
            </p:txBody>
          </p:sp>
          <p:sp>
            <p:nvSpPr>
              <p:cNvPr id="7" name="文本框 6"/>
              <p:cNvSpPr txBox="1"/>
              <p:nvPr/>
            </p:nvSpPr>
            <p:spPr>
              <a:xfrm>
                <a:off x="992246" y="2572244"/>
                <a:ext cx="4276610" cy="1890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>
                  <a:lnSpc>
                    <a:spcPct val="150000"/>
                  </a:lnSpc>
                  <a:defRPr sz="2000" b="0" i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阿里巴巴普惠体" panose="00020600040101010101" pitchFamily="18" charset="-122"/>
                  </a:defRPr>
                </a:lvl1pPr>
              </a:lstStyle>
              <a:p>
                <a:r>
                  <a:rPr lang="zh-CN" altLang="en-US"/>
                  <a:t>夏日外出时，随身携带运动饮料或淡盐水，及时补充。还可饮用预防中暑的降温饮品，如山楂汤、冰镇西瓜露、绿豆酸梅汤等。</a:t>
                </a:r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>
            <a:off x="6607175" y="3733800"/>
            <a:ext cx="4889500" cy="2336800"/>
            <a:chOff x="685801" y="1930400"/>
            <a:chExt cx="4889500" cy="2336800"/>
          </a:xfrm>
        </p:grpSpPr>
        <p:sp>
          <p:nvSpPr>
            <p:cNvPr id="13" name="矩形: 圆角 12"/>
            <p:cNvSpPr/>
            <p:nvPr/>
          </p:nvSpPr>
          <p:spPr>
            <a:xfrm>
              <a:off x="685801" y="1930400"/>
              <a:ext cx="4889500" cy="2336800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992246" y="2081993"/>
              <a:ext cx="4276610" cy="1952951"/>
              <a:chOff x="992246" y="2048339"/>
              <a:chExt cx="4276610" cy="1952951"/>
            </a:xfrm>
          </p:grpSpPr>
          <p:sp>
            <p:nvSpPr>
              <p:cNvPr id="15" name="文本框 14"/>
              <p:cNvSpPr txBox="1"/>
              <p:nvPr/>
            </p:nvSpPr>
            <p:spPr>
              <a:xfrm>
                <a:off x="1917702" y="2048339"/>
                <a:ext cx="24256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ctr">
                  <a:defRPr sz="2400" b="1">
                    <a:solidFill>
                      <a:srgbClr val="FD123A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阿里巴巴普惠体" panose="00020600040101010101" pitchFamily="18" charset="-122"/>
                  </a:defRPr>
                </a:lvl1pPr>
              </a:lstStyle>
              <a:p>
                <a:r>
                  <a:rPr lang="zh-CN" altLang="en-US"/>
                  <a:t>随身携带解暑药</a:t>
                </a:r>
              </a:p>
            </p:txBody>
          </p:sp>
          <p:sp>
            <p:nvSpPr>
              <p:cNvPr id="16" name="文本框 15"/>
              <p:cNvSpPr txBox="1"/>
              <p:nvPr/>
            </p:nvSpPr>
            <p:spPr>
              <a:xfrm>
                <a:off x="992246" y="2572244"/>
                <a:ext cx="4276610" cy="1429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>
                  <a:lnSpc>
                    <a:spcPct val="150000"/>
                  </a:lnSpc>
                  <a:defRPr sz="2000" b="0" i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阿里巴巴普惠体" panose="00020600040101010101" pitchFamily="18" charset="-122"/>
                  </a:defRPr>
                </a:lvl1pPr>
              </a:lstStyle>
              <a:p>
                <a:r>
                  <a:rPr lang="zh-CN" altLang="en-US"/>
                  <a:t>如人丹、十滴水、藿香正气水、风油精、清凉油等，一旦出现中暑症状就可用所带药品缓解病情。</a:t>
                </a:r>
              </a:p>
            </p:txBody>
          </p:sp>
        </p:grpSp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76414" y="4040897"/>
            <a:ext cx="2708274" cy="2708274"/>
          </a:xfrm>
          <a:prstGeom prst="rect">
            <a:avLst/>
          </a:prstGeom>
        </p:spPr>
      </p:pic>
      <p:grpSp>
        <p:nvGrpSpPr>
          <p:cNvPr id="18" name="组合 17"/>
          <p:cNvGrpSpPr/>
          <p:nvPr/>
        </p:nvGrpSpPr>
        <p:grpSpPr>
          <a:xfrm>
            <a:off x="7630082" y="1407728"/>
            <a:ext cx="2785504" cy="2785504"/>
            <a:chOff x="7630082" y="1407728"/>
            <a:chExt cx="2785504" cy="2785504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30082" y="1407728"/>
              <a:ext cx="2785504" cy="2785504"/>
            </a:xfrm>
            <a:prstGeom prst="rect">
              <a:avLst/>
            </a:prstGeom>
          </p:spPr>
        </p:pic>
        <p:sp>
          <p:nvSpPr>
            <p:cNvPr id="17" name="椭圆 16"/>
            <p:cNvSpPr/>
            <p:nvPr/>
          </p:nvSpPr>
          <p:spPr>
            <a:xfrm>
              <a:off x="8343900" y="2209801"/>
              <a:ext cx="1460500" cy="5334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CN" altLang="en-US" sz="2000"/>
                <a:t>清凉油</a:t>
              </a:r>
            </a:p>
          </p:txBody>
        </p:sp>
      </p:grp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695325" y="433691"/>
            <a:ext cx="108013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3200" spc="6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/>
              <a:t>防暑降温小知识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685801" y="1879600"/>
            <a:ext cx="4889500" cy="2717800"/>
            <a:chOff x="685801" y="1930400"/>
            <a:chExt cx="4889500" cy="2717800"/>
          </a:xfrm>
        </p:grpSpPr>
        <p:sp>
          <p:nvSpPr>
            <p:cNvPr id="5" name="矩形: 圆角 4"/>
            <p:cNvSpPr/>
            <p:nvPr/>
          </p:nvSpPr>
          <p:spPr>
            <a:xfrm>
              <a:off x="685801" y="1930400"/>
              <a:ext cx="4889500" cy="2717800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992246" y="2081993"/>
              <a:ext cx="4276610" cy="2414615"/>
              <a:chOff x="992246" y="2048339"/>
              <a:chExt cx="4276610" cy="2414615"/>
            </a:xfrm>
          </p:grpSpPr>
          <p:sp>
            <p:nvSpPr>
              <p:cNvPr id="6" name="文本框 5"/>
              <p:cNvSpPr txBox="1"/>
              <p:nvPr/>
            </p:nvSpPr>
            <p:spPr>
              <a:xfrm>
                <a:off x="1333502" y="2048339"/>
                <a:ext cx="35940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ctr">
                  <a:defRPr sz="2400" b="1">
                    <a:solidFill>
                      <a:srgbClr val="FD123A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阿里巴巴普惠体" panose="00020600040101010101" pitchFamily="18" charset="-122"/>
                  </a:defRPr>
                </a:lvl1pPr>
              </a:lstStyle>
              <a:p>
                <a:r>
                  <a:rPr lang="zh-CN" altLang="en-US"/>
                  <a:t>注意饮食健康和卫生</a:t>
                </a:r>
              </a:p>
            </p:txBody>
          </p:sp>
          <p:sp>
            <p:nvSpPr>
              <p:cNvPr id="7" name="文本框 6"/>
              <p:cNvSpPr txBox="1"/>
              <p:nvPr/>
            </p:nvSpPr>
            <p:spPr>
              <a:xfrm>
                <a:off x="992246" y="2572244"/>
                <a:ext cx="4276610" cy="2352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>
                  <a:lnSpc>
                    <a:spcPct val="150000"/>
                  </a:lnSpc>
                  <a:defRPr sz="2000" b="0" i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阿里巴巴普惠体" panose="00020600040101010101" pitchFamily="18" charset="-122"/>
                  </a:defRPr>
                </a:lvl1pPr>
              </a:lstStyle>
              <a:p>
                <a:r>
                  <a:rPr lang="zh-CN" altLang="en-US"/>
                  <a:t>夏季饮食宜清淡易消化，高热量高维生素、高蛋白、低脂肪饮食，注意不要吃得太油腻，不过蛋奶以及鸡肉、虾、鱼肉等白肉还是要吃的。</a:t>
                </a:r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>
            <a:off x="6607175" y="3733800"/>
            <a:ext cx="4889500" cy="2336800"/>
            <a:chOff x="685801" y="1930400"/>
            <a:chExt cx="4889500" cy="2336800"/>
          </a:xfrm>
        </p:grpSpPr>
        <p:sp>
          <p:nvSpPr>
            <p:cNvPr id="13" name="矩形: 圆角 12"/>
            <p:cNvSpPr/>
            <p:nvPr/>
          </p:nvSpPr>
          <p:spPr>
            <a:xfrm>
              <a:off x="685801" y="1930400"/>
              <a:ext cx="4889500" cy="2336800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992246" y="2081993"/>
              <a:ext cx="4276610" cy="1952951"/>
              <a:chOff x="992246" y="2048339"/>
              <a:chExt cx="4276610" cy="1952951"/>
            </a:xfrm>
          </p:grpSpPr>
          <p:sp>
            <p:nvSpPr>
              <p:cNvPr id="15" name="文本框 14"/>
              <p:cNvSpPr txBox="1"/>
              <p:nvPr/>
            </p:nvSpPr>
            <p:spPr>
              <a:xfrm>
                <a:off x="1635126" y="2048339"/>
                <a:ext cx="29908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ctr">
                  <a:defRPr sz="2400" b="1">
                    <a:solidFill>
                      <a:srgbClr val="FD123A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阿里巴巴普惠体" panose="00020600040101010101" pitchFamily="18" charset="-122"/>
                  </a:defRPr>
                </a:lvl1pPr>
              </a:lstStyle>
              <a:p>
                <a:r>
                  <a:rPr lang="zh-CN" altLang="en-US"/>
                  <a:t>定期进行健康体检</a:t>
                </a:r>
              </a:p>
            </p:txBody>
          </p:sp>
          <p:sp>
            <p:nvSpPr>
              <p:cNvPr id="16" name="文本框 15"/>
              <p:cNvSpPr txBox="1"/>
              <p:nvPr/>
            </p:nvSpPr>
            <p:spPr>
              <a:xfrm>
                <a:off x="992246" y="2572244"/>
                <a:ext cx="4276610" cy="1890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>
                  <a:lnSpc>
                    <a:spcPct val="150000"/>
                  </a:lnSpc>
                  <a:defRPr sz="2000" b="0" i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阿里巴巴普惠体" panose="00020600040101010101" pitchFamily="18" charset="-122"/>
                  </a:defRPr>
                </a:lvl1pPr>
              </a:lstStyle>
              <a:p>
                <a:r>
                  <a:rPr lang="zh-CN" altLang="en-US"/>
                  <a:t>有慢性病的以及重病后恢复期及体弱者，要定期进行健康体检，增强防护意识，不宜从事高温作业。</a:t>
                </a:r>
              </a:p>
            </p:txBody>
          </p:sp>
        </p:grpSp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9350" y="4095468"/>
            <a:ext cx="3962402" cy="272613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913620" y="1693964"/>
            <a:ext cx="3932298" cy="2039836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692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矩形: 圆角 35"/>
          <p:cNvSpPr/>
          <p:nvPr/>
        </p:nvSpPr>
        <p:spPr>
          <a:xfrm>
            <a:off x="491787" y="451121"/>
            <a:ext cx="11208426" cy="5955759"/>
          </a:xfrm>
          <a:prstGeom prst="roundRect">
            <a:avLst>
              <a:gd name="adj" fmla="val 350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0" name="图片 6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1621" y="4345299"/>
            <a:ext cx="818980" cy="2423004"/>
          </a:xfrm>
          <a:prstGeom prst="rect">
            <a:avLst/>
          </a:prstGeom>
        </p:spPr>
      </p:pic>
      <p:sp>
        <p:nvSpPr>
          <p:cNvPr id="16" name="任意多边形: 形状 15"/>
          <p:cNvSpPr/>
          <p:nvPr/>
        </p:nvSpPr>
        <p:spPr>
          <a:xfrm>
            <a:off x="491787" y="451120"/>
            <a:ext cx="11208426" cy="1042180"/>
          </a:xfrm>
          <a:custGeom>
            <a:avLst/>
            <a:gdLst>
              <a:gd name="connsiteX0" fmla="*/ 188661 w 11208426"/>
              <a:gd name="connsiteY0" fmla="*/ 0 h 1042180"/>
              <a:gd name="connsiteX1" fmla="*/ 11019765 w 11208426"/>
              <a:gd name="connsiteY1" fmla="*/ 0 h 1042180"/>
              <a:gd name="connsiteX2" fmla="*/ 11208426 w 11208426"/>
              <a:gd name="connsiteY2" fmla="*/ 188661 h 1042180"/>
              <a:gd name="connsiteX3" fmla="*/ 11208426 w 11208426"/>
              <a:gd name="connsiteY3" fmla="*/ 612674 h 1042180"/>
              <a:gd name="connsiteX4" fmla="*/ 11208426 w 11208426"/>
              <a:gd name="connsiteY4" fmla="*/ 846118 h 1042180"/>
              <a:gd name="connsiteX5" fmla="*/ 11208426 w 11208426"/>
              <a:gd name="connsiteY5" fmla="*/ 1042180 h 1042180"/>
              <a:gd name="connsiteX6" fmla="*/ 0 w 11208426"/>
              <a:gd name="connsiteY6" fmla="*/ 1042180 h 1042180"/>
              <a:gd name="connsiteX7" fmla="*/ 0 w 11208426"/>
              <a:gd name="connsiteY7" fmla="*/ 846118 h 1042180"/>
              <a:gd name="connsiteX8" fmla="*/ 0 w 11208426"/>
              <a:gd name="connsiteY8" fmla="*/ 612674 h 1042180"/>
              <a:gd name="connsiteX9" fmla="*/ 0 w 11208426"/>
              <a:gd name="connsiteY9" fmla="*/ 188661 h 1042180"/>
              <a:gd name="connsiteX10" fmla="*/ 188661 w 11208426"/>
              <a:gd name="connsiteY10" fmla="*/ 0 h 1042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208426" h="1042180">
                <a:moveTo>
                  <a:pt x="188661" y="0"/>
                </a:moveTo>
                <a:lnTo>
                  <a:pt x="11019765" y="0"/>
                </a:lnTo>
                <a:cubicBezTo>
                  <a:pt x="11123960" y="0"/>
                  <a:pt x="11208426" y="84466"/>
                  <a:pt x="11208426" y="188661"/>
                </a:cubicBezTo>
                <a:lnTo>
                  <a:pt x="11208426" y="612674"/>
                </a:lnTo>
                <a:lnTo>
                  <a:pt x="11208426" y="846118"/>
                </a:lnTo>
                <a:lnTo>
                  <a:pt x="11208426" y="1042180"/>
                </a:lnTo>
                <a:lnTo>
                  <a:pt x="0" y="1042180"/>
                </a:lnTo>
                <a:lnTo>
                  <a:pt x="0" y="846118"/>
                </a:lnTo>
                <a:lnTo>
                  <a:pt x="0" y="612674"/>
                </a:lnTo>
                <a:lnTo>
                  <a:pt x="0" y="188661"/>
                </a:lnTo>
                <a:cubicBezTo>
                  <a:pt x="0" y="84466"/>
                  <a:pt x="84466" y="0"/>
                  <a:pt x="188661" y="0"/>
                </a:cubicBezTo>
                <a:close/>
              </a:path>
            </a:pathLst>
          </a:custGeom>
          <a:solidFill>
            <a:srgbClr val="FD1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821945" y="793743"/>
            <a:ext cx="10548110" cy="356935"/>
            <a:chOff x="821945" y="793743"/>
            <a:chExt cx="10548110" cy="356935"/>
          </a:xfrm>
        </p:grpSpPr>
        <p:grpSp>
          <p:nvGrpSpPr>
            <p:cNvPr id="4" name="组合 3"/>
            <p:cNvGrpSpPr/>
            <p:nvPr/>
          </p:nvGrpSpPr>
          <p:grpSpPr>
            <a:xfrm>
              <a:off x="10569955" y="793743"/>
              <a:ext cx="800100" cy="356935"/>
              <a:chOff x="669545" y="808460"/>
              <a:chExt cx="800100" cy="356935"/>
            </a:xfrm>
          </p:grpSpPr>
          <p:sp>
            <p:nvSpPr>
              <p:cNvPr id="73" name="矩形: 圆角 72"/>
              <p:cNvSpPr/>
              <p:nvPr/>
            </p:nvSpPr>
            <p:spPr>
              <a:xfrm>
                <a:off x="669545" y="808460"/>
                <a:ext cx="800100" cy="10160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alpha val="7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4" name="矩形: 圆角 73"/>
              <p:cNvSpPr/>
              <p:nvPr/>
            </p:nvSpPr>
            <p:spPr>
              <a:xfrm>
                <a:off x="669545" y="1063795"/>
                <a:ext cx="800100" cy="10160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alpha val="7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821945" y="793743"/>
              <a:ext cx="800100" cy="356935"/>
              <a:chOff x="669545" y="808460"/>
              <a:chExt cx="800100" cy="356935"/>
            </a:xfrm>
          </p:grpSpPr>
          <p:sp>
            <p:nvSpPr>
              <p:cNvPr id="19" name="矩形: 圆角 18"/>
              <p:cNvSpPr/>
              <p:nvPr/>
            </p:nvSpPr>
            <p:spPr>
              <a:xfrm>
                <a:off x="669545" y="808460"/>
                <a:ext cx="800100" cy="10160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alpha val="7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矩形: 圆角 19"/>
              <p:cNvSpPr/>
              <p:nvPr/>
            </p:nvSpPr>
            <p:spPr>
              <a:xfrm>
                <a:off x="669545" y="1063795"/>
                <a:ext cx="800100" cy="10160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alpha val="7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7" name="文本框 6"/>
          <p:cNvSpPr txBox="1"/>
          <p:nvPr/>
        </p:nvSpPr>
        <p:spPr>
          <a:xfrm>
            <a:off x="3638550" y="510545"/>
            <a:ext cx="4914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8800">
                <a:solidFill>
                  <a:srgbClr val="079AEB"/>
                </a:solidFill>
                <a:latin typeface="036-上首金牛体" panose="02010609000101010101" pitchFamily="49" charset="-122"/>
                <a:ea typeface="036-上首金牛体" panose="02010609000101010101" pitchFamily="49" charset="-122"/>
              </a:defRPr>
            </a:lvl1pPr>
          </a:lstStyle>
          <a:p>
            <a:r>
              <a:rPr lang="zh-CN" altLang="en-US" sz="5400">
                <a:solidFill>
                  <a:schemeClr val="bg1"/>
                </a:solidFill>
              </a:rPr>
              <a:t>目录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402388" y="2555404"/>
            <a:ext cx="4709202" cy="736600"/>
            <a:chOff x="3104188" y="2322355"/>
            <a:chExt cx="4709202" cy="736600"/>
          </a:xfrm>
        </p:grpSpPr>
        <p:sp>
          <p:nvSpPr>
            <p:cNvPr id="24" name="文本框 23"/>
            <p:cNvSpPr txBox="1"/>
            <p:nvPr/>
          </p:nvSpPr>
          <p:spPr>
            <a:xfrm>
              <a:off x="3977990" y="2398268"/>
              <a:ext cx="3835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spc="3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热射病是什么</a:t>
              </a:r>
            </a:p>
          </p:txBody>
        </p:sp>
        <p:sp>
          <p:nvSpPr>
            <p:cNvPr id="10" name="椭圆 9"/>
            <p:cNvSpPr/>
            <p:nvPr/>
          </p:nvSpPr>
          <p:spPr>
            <a:xfrm>
              <a:off x="3104188" y="2322355"/>
              <a:ext cx="736600" cy="736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01</a:t>
              </a:r>
              <a:endPara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1402388" y="3970543"/>
            <a:ext cx="4709203" cy="736600"/>
            <a:chOff x="3104188" y="4232794"/>
            <a:chExt cx="4709203" cy="736600"/>
          </a:xfrm>
        </p:grpSpPr>
        <p:sp>
          <p:nvSpPr>
            <p:cNvPr id="25" name="文本框 24"/>
            <p:cNvSpPr txBox="1"/>
            <p:nvPr/>
          </p:nvSpPr>
          <p:spPr>
            <a:xfrm>
              <a:off x="3977991" y="4308707"/>
              <a:ext cx="3835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spc="3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热射病的紧急救治</a:t>
              </a:r>
            </a:p>
          </p:txBody>
        </p:sp>
        <p:sp>
          <p:nvSpPr>
            <p:cNvPr id="31" name="椭圆 30"/>
            <p:cNvSpPr/>
            <p:nvPr/>
          </p:nvSpPr>
          <p:spPr>
            <a:xfrm>
              <a:off x="3104188" y="4232794"/>
              <a:ext cx="736600" cy="736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02</a:t>
              </a:r>
              <a:endPara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6791717" y="2555404"/>
            <a:ext cx="4709202" cy="736600"/>
            <a:chOff x="3104188" y="2322355"/>
            <a:chExt cx="4709202" cy="736600"/>
          </a:xfrm>
        </p:grpSpPr>
        <p:sp>
          <p:nvSpPr>
            <p:cNvPr id="38" name="文本框 37"/>
            <p:cNvSpPr txBox="1"/>
            <p:nvPr/>
          </p:nvSpPr>
          <p:spPr>
            <a:xfrm>
              <a:off x="3977990" y="2398268"/>
              <a:ext cx="3835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spc="3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预防热射病</a:t>
              </a:r>
            </a:p>
          </p:txBody>
        </p:sp>
        <p:sp>
          <p:nvSpPr>
            <p:cNvPr id="39" name="椭圆 38"/>
            <p:cNvSpPr/>
            <p:nvPr/>
          </p:nvSpPr>
          <p:spPr>
            <a:xfrm>
              <a:off x="3104188" y="2322355"/>
              <a:ext cx="736600" cy="736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03</a:t>
              </a:r>
              <a:endPara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6791717" y="3970543"/>
            <a:ext cx="4578339" cy="736600"/>
            <a:chOff x="3104188" y="4232794"/>
            <a:chExt cx="4578339" cy="736600"/>
          </a:xfrm>
        </p:grpSpPr>
        <p:sp>
          <p:nvSpPr>
            <p:cNvPr id="41" name="文本框 40"/>
            <p:cNvSpPr txBox="1"/>
            <p:nvPr/>
          </p:nvSpPr>
          <p:spPr>
            <a:xfrm>
              <a:off x="3977991" y="4308707"/>
              <a:ext cx="37045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spc="3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防暑降温小知识</a:t>
              </a:r>
            </a:p>
          </p:txBody>
        </p:sp>
        <p:sp>
          <p:nvSpPr>
            <p:cNvPr id="43" name="椭圆 42"/>
            <p:cNvSpPr/>
            <p:nvPr/>
          </p:nvSpPr>
          <p:spPr>
            <a:xfrm>
              <a:off x="3104188" y="4232794"/>
              <a:ext cx="736600" cy="736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04</a:t>
              </a:r>
              <a:endPara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</p:grpSp>
      <p:pic>
        <p:nvPicPr>
          <p:cNvPr id="44" name="图片 4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1282364" y="4345299"/>
            <a:ext cx="818980" cy="2423004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93577" y="4786008"/>
            <a:ext cx="7204846" cy="2079394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91787" y="451120"/>
            <a:ext cx="11208426" cy="5955760"/>
            <a:chOff x="491787" y="451120"/>
            <a:chExt cx="11208426" cy="5955760"/>
          </a:xfrm>
        </p:grpSpPr>
        <p:sp>
          <p:nvSpPr>
            <p:cNvPr id="36" name="矩形: 圆角 35"/>
            <p:cNvSpPr/>
            <p:nvPr/>
          </p:nvSpPr>
          <p:spPr>
            <a:xfrm>
              <a:off x="491787" y="451121"/>
              <a:ext cx="11208426" cy="5955759"/>
            </a:xfrm>
            <a:prstGeom prst="roundRect">
              <a:avLst>
                <a:gd name="adj" fmla="val 350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491787" y="451120"/>
              <a:ext cx="11208426" cy="1042180"/>
            </a:xfrm>
            <a:custGeom>
              <a:avLst/>
              <a:gdLst>
                <a:gd name="connsiteX0" fmla="*/ 188661 w 11208426"/>
                <a:gd name="connsiteY0" fmla="*/ 0 h 1042180"/>
                <a:gd name="connsiteX1" fmla="*/ 11019765 w 11208426"/>
                <a:gd name="connsiteY1" fmla="*/ 0 h 1042180"/>
                <a:gd name="connsiteX2" fmla="*/ 11208426 w 11208426"/>
                <a:gd name="connsiteY2" fmla="*/ 188661 h 1042180"/>
                <a:gd name="connsiteX3" fmla="*/ 11208426 w 11208426"/>
                <a:gd name="connsiteY3" fmla="*/ 612674 h 1042180"/>
                <a:gd name="connsiteX4" fmla="*/ 11208426 w 11208426"/>
                <a:gd name="connsiteY4" fmla="*/ 846118 h 1042180"/>
                <a:gd name="connsiteX5" fmla="*/ 11208426 w 11208426"/>
                <a:gd name="connsiteY5" fmla="*/ 1042180 h 1042180"/>
                <a:gd name="connsiteX6" fmla="*/ 0 w 11208426"/>
                <a:gd name="connsiteY6" fmla="*/ 1042180 h 1042180"/>
                <a:gd name="connsiteX7" fmla="*/ 0 w 11208426"/>
                <a:gd name="connsiteY7" fmla="*/ 846118 h 1042180"/>
                <a:gd name="connsiteX8" fmla="*/ 0 w 11208426"/>
                <a:gd name="connsiteY8" fmla="*/ 612674 h 1042180"/>
                <a:gd name="connsiteX9" fmla="*/ 0 w 11208426"/>
                <a:gd name="connsiteY9" fmla="*/ 188661 h 1042180"/>
                <a:gd name="connsiteX10" fmla="*/ 188661 w 11208426"/>
                <a:gd name="connsiteY10" fmla="*/ 0 h 1042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208426" h="1042180">
                  <a:moveTo>
                    <a:pt x="188661" y="0"/>
                  </a:moveTo>
                  <a:lnTo>
                    <a:pt x="11019765" y="0"/>
                  </a:lnTo>
                  <a:cubicBezTo>
                    <a:pt x="11123960" y="0"/>
                    <a:pt x="11208426" y="84466"/>
                    <a:pt x="11208426" y="188661"/>
                  </a:cubicBezTo>
                  <a:lnTo>
                    <a:pt x="11208426" y="612674"/>
                  </a:lnTo>
                  <a:lnTo>
                    <a:pt x="11208426" y="846118"/>
                  </a:lnTo>
                  <a:lnTo>
                    <a:pt x="11208426" y="1042180"/>
                  </a:lnTo>
                  <a:lnTo>
                    <a:pt x="0" y="1042180"/>
                  </a:lnTo>
                  <a:lnTo>
                    <a:pt x="0" y="846118"/>
                  </a:lnTo>
                  <a:lnTo>
                    <a:pt x="0" y="612674"/>
                  </a:lnTo>
                  <a:lnTo>
                    <a:pt x="0" y="188661"/>
                  </a:lnTo>
                  <a:cubicBezTo>
                    <a:pt x="0" y="84466"/>
                    <a:pt x="84466" y="0"/>
                    <a:pt x="188661" y="0"/>
                  </a:cubicBezTo>
                  <a:close/>
                </a:path>
              </a:pathLst>
            </a:custGeom>
            <a:solidFill>
              <a:srgbClr val="FD12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821945" y="793743"/>
              <a:ext cx="10548110" cy="356935"/>
              <a:chOff x="821945" y="793743"/>
              <a:chExt cx="10548110" cy="356935"/>
            </a:xfrm>
          </p:grpSpPr>
          <p:grpSp>
            <p:nvGrpSpPr>
              <p:cNvPr id="4" name="组合 3"/>
              <p:cNvGrpSpPr/>
              <p:nvPr/>
            </p:nvGrpSpPr>
            <p:grpSpPr>
              <a:xfrm>
                <a:off x="10569955" y="793743"/>
                <a:ext cx="800100" cy="356935"/>
                <a:chOff x="669545" y="808460"/>
                <a:chExt cx="800100" cy="356935"/>
              </a:xfrm>
            </p:grpSpPr>
            <p:sp>
              <p:nvSpPr>
                <p:cNvPr id="73" name="矩形: 圆角 72"/>
                <p:cNvSpPr/>
                <p:nvPr/>
              </p:nvSpPr>
              <p:spPr>
                <a:xfrm>
                  <a:off x="669545" y="808460"/>
                  <a:ext cx="800100" cy="1016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73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4" name="矩形: 圆角 73"/>
                <p:cNvSpPr/>
                <p:nvPr/>
              </p:nvSpPr>
              <p:spPr>
                <a:xfrm>
                  <a:off x="669545" y="1063795"/>
                  <a:ext cx="800100" cy="1016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73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18" name="组合 17"/>
              <p:cNvGrpSpPr/>
              <p:nvPr/>
            </p:nvGrpSpPr>
            <p:grpSpPr>
              <a:xfrm>
                <a:off x="821945" y="793743"/>
                <a:ext cx="800100" cy="356935"/>
                <a:chOff x="669545" y="808460"/>
                <a:chExt cx="800100" cy="356935"/>
              </a:xfrm>
            </p:grpSpPr>
            <p:sp>
              <p:nvSpPr>
                <p:cNvPr id="19" name="矩形: 圆角 18"/>
                <p:cNvSpPr/>
                <p:nvPr/>
              </p:nvSpPr>
              <p:spPr>
                <a:xfrm>
                  <a:off x="669545" y="808460"/>
                  <a:ext cx="800100" cy="1016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73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" name="矩形: 圆角 19"/>
                <p:cNvSpPr/>
                <p:nvPr/>
              </p:nvSpPr>
              <p:spPr>
                <a:xfrm>
                  <a:off x="669545" y="1063795"/>
                  <a:ext cx="800100" cy="1016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73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7" name="文本框 6"/>
            <p:cNvSpPr txBox="1"/>
            <p:nvPr/>
          </p:nvSpPr>
          <p:spPr>
            <a:xfrm>
              <a:off x="3638550" y="510545"/>
              <a:ext cx="49149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solidFill>
                    <a:srgbClr val="079AEB"/>
                  </a:solidFill>
                  <a:latin typeface="036-上首金牛体" panose="02010609000101010101" pitchFamily="49" charset="-122"/>
                  <a:ea typeface="036-上首金牛体" panose="02010609000101010101" pitchFamily="49" charset="-122"/>
                </a:defRPr>
              </a:lvl1pPr>
            </a:lstStyle>
            <a:p>
              <a:r>
                <a:rPr lang="en-US" altLang="zh-CN" sz="5400">
                  <a:solidFill>
                    <a:schemeClr val="bg1"/>
                  </a:solidFill>
                </a:rPr>
                <a:t>PART 01</a:t>
              </a:r>
              <a:endParaRPr lang="zh-CN" altLang="en-US" sz="5400">
                <a:solidFill>
                  <a:schemeClr val="bg1"/>
                </a:solidFill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1949118" y="2501344"/>
            <a:ext cx="82937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8800">
                <a:solidFill>
                  <a:srgbClr val="079AEB"/>
                </a:solidFill>
                <a:latin typeface="036-上首金牛体" panose="02010609000101010101" pitchFamily="49" charset="-122"/>
                <a:ea typeface="036-上首金牛体" panose="02010609000101010101" pitchFamily="49" charset="-122"/>
              </a:defRPr>
            </a:lvl1pPr>
          </a:lstStyle>
          <a:p>
            <a:r>
              <a:rPr lang="zh-CN" altLang="en-US" dirty="0"/>
              <a:t>热射病是什么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3029744" y="4083376"/>
            <a:ext cx="6132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高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温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天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警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惕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致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命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热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射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</a:rPr>
              <a:t>|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病</a:t>
            </a:r>
          </a:p>
        </p:txBody>
      </p:sp>
      <p:pic>
        <p:nvPicPr>
          <p:cNvPr id="47" name="图片 4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383337"/>
            <a:ext cx="3638550" cy="2480214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8553451" y="4383337"/>
            <a:ext cx="3638550" cy="248021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05463" y="5134102"/>
            <a:ext cx="981075" cy="447675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695325" y="1968500"/>
            <a:ext cx="6899275" cy="3759200"/>
            <a:chOff x="695325" y="1968500"/>
            <a:chExt cx="6899275" cy="3759200"/>
          </a:xfrm>
        </p:grpSpPr>
        <p:sp>
          <p:nvSpPr>
            <p:cNvPr id="2" name="对话气泡: 圆角矩形 1"/>
            <p:cNvSpPr/>
            <p:nvPr/>
          </p:nvSpPr>
          <p:spPr>
            <a:xfrm>
              <a:off x="695325" y="1968500"/>
              <a:ext cx="6899275" cy="3759200"/>
            </a:xfrm>
            <a:prstGeom prst="wedgeRoundRectCallout">
              <a:avLst>
                <a:gd name="adj1" fmla="val 64579"/>
                <a:gd name="adj2" fmla="val -7801"/>
                <a:gd name="adj3" fmla="val 16667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066090" y="2614205"/>
              <a:ext cx="6157744" cy="24677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200000"/>
                </a:lnSpc>
                <a:buFont typeface="Wingdings" panose="05000000000000000000" pitchFamily="2" charset="2"/>
                <a:buChar char="l"/>
              </a:pPr>
              <a:r>
                <a:rPr lang="zh-CN" altLang="en-US" sz="20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阿里巴巴普惠体" panose="00020600040101010101" pitchFamily="18" charset="-122"/>
                </a:rPr>
                <a:t>通俗地理解，热射病就是最危险、</a:t>
              </a:r>
              <a:r>
                <a:rPr lang="zh-CN" altLang="en-US" sz="2000" b="1" i="0" dirty="0">
                  <a:solidFill>
                    <a:srgbClr val="FD123A"/>
                  </a:solidFill>
                  <a:effectLst/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阿里巴巴普惠体" panose="00020600040101010101" pitchFamily="18" charset="-122"/>
                </a:rPr>
                <a:t>最严重的中暑</a:t>
              </a:r>
              <a:r>
                <a:rPr lang="zh-CN" altLang="en-US" sz="20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阿里巴巴普惠体" panose="00020600040101010101" pitchFamily="18" charset="-122"/>
                </a:rPr>
                <a:t>，会导致中枢神经系统、肌肉组织、凝血功能、肝肾功能、呼吸功能、心血管功能等全身性问题，</a:t>
              </a:r>
              <a:r>
                <a:rPr lang="zh-CN" altLang="en-US" sz="2000" b="1" i="0" dirty="0">
                  <a:solidFill>
                    <a:srgbClr val="FD123A"/>
                  </a:solidFill>
                  <a:effectLst/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阿里巴巴普惠体" panose="00020600040101010101" pitchFamily="18" charset="-122"/>
                </a:rPr>
                <a:t>极易引发多器官衰竭，具有很高的病死率</a:t>
              </a:r>
              <a:r>
                <a:rPr lang="zh-CN" altLang="en-US" sz="2000" b="1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阿里巴巴普惠体" panose="00020600040101010101" pitchFamily="18" charset="-122"/>
                </a:rPr>
                <a:t>。</a:t>
              </a:r>
              <a:endPara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4502150" y="433691"/>
            <a:ext cx="31877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3200" spc="6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/>
              <a:t>热射病是什么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65365" y="1968500"/>
            <a:ext cx="3896588" cy="423868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695325" y="1968500"/>
            <a:ext cx="6899275" cy="3759200"/>
            <a:chOff x="695325" y="1968500"/>
            <a:chExt cx="6899275" cy="3759200"/>
          </a:xfrm>
        </p:grpSpPr>
        <p:sp>
          <p:nvSpPr>
            <p:cNvPr id="2" name="对话气泡: 圆角矩形 1"/>
            <p:cNvSpPr/>
            <p:nvPr/>
          </p:nvSpPr>
          <p:spPr>
            <a:xfrm>
              <a:off x="695325" y="1968500"/>
              <a:ext cx="6899275" cy="3759200"/>
            </a:xfrm>
            <a:prstGeom prst="wedgeRoundRectCallout">
              <a:avLst>
                <a:gd name="adj1" fmla="val 64579"/>
                <a:gd name="adj2" fmla="val -7801"/>
                <a:gd name="adj3" fmla="val 16667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066090" y="2614205"/>
              <a:ext cx="6157744" cy="24677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342900" indent="-342900">
                <a:lnSpc>
                  <a:spcPct val="200000"/>
                </a:lnSpc>
                <a:buFont typeface="Wingdings" panose="05000000000000000000" pitchFamily="2" charset="2"/>
                <a:buChar char="l"/>
                <a:defRPr sz="2000" b="0" i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阿里巴巴普惠体" panose="00020600040101010101" pitchFamily="18" charset="-122"/>
                </a:defRPr>
              </a:lvl1pPr>
            </a:lstStyle>
            <a:p>
              <a:r>
                <a:rPr lang="zh-CN" altLang="en-US" dirty="0"/>
                <a:t>医生表示，热射病的</a:t>
              </a:r>
              <a:r>
                <a:rPr lang="zh-CN" altLang="en-US" b="1" dirty="0">
                  <a:solidFill>
                    <a:srgbClr val="FD123A"/>
                  </a:solidFill>
                </a:rPr>
                <a:t>死亡率能达到</a:t>
              </a:r>
              <a:r>
                <a:rPr lang="en-US" altLang="zh-CN" b="1" dirty="0">
                  <a:solidFill>
                    <a:srgbClr val="FD123A"/>
                  </a:solidFill>
                </a:rPr>
                <a:t>70%-80%</a:t>
              </a:r>
              <a:r>
                <a:rPr lang="zh-CN" altLang="en-US" dirty="0"/>
                <a:t>。</a:t>
              </a:r>
              <a:endParaRPr lang="en-US" altLang="zh-CN" dirty="0"/>
            </a:p>
            <a:p>
              <a:r>
                <a:rPr lang="zh-CN" altLang="en-US" dirty="0"/>
                <a:t>典型症状：体温高，</a:t>
              </a:r>
              <a:r>
                <a:rPr lang="zh-CN" altLang="en-US" b="1" dirty="0">
                  <a:solidFill>
                    <a:srgbClr val="FD123A"/>
                  </a:solidFill>
                </a:rPr>
                <a:t>核心温度升高＞</a:t>
              </a:r>
              <a:r>
                <a:rPr lang="en-US" altLang="zh-CN" b="1" dirty="0">
                  <a:solidFill>
                    <a:srgbClr val="FD123A"/>
                  </a:solidFill>
                </a:rPr>
                <a:t>40℃</a:t>
              </a:r>
              <a:r>
                <a:rPr lang="zh-CN" altLang="en-US" b="1" dirty="0">
                  <a:solidFill>
                    <a:srgbClr val="FD123A"/>
                  </a:solidFill>
                </a:rPr>
                <a:t>、中枢神经系统异常</a:t>
              </a:r>
              <a:r>
                <a:rPr lang="zh-CN" altLang="en-US" dirty="0"/>
                <a:t>，同时会出现意识不清、晕厥、幻觉、甚至抽搐。</a:t>
              </a: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4502150" y="433691"/>
            <a:ext cx="31877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3200" spc="6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热射病是什么</a:t>
            </a:r>
            <a:endParaRPr lang="zh-CN" altLang="en-US" sz="19900" spc="600">
              <a:solidFill>
                <a:schemeClr val="bg1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65365" y="1968500"/>
            <a:ext cx="3896588" cy="4238686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2743200" y="433691"/>
            <a:ext cx="6705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3200" spc="6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/>
              <a:t>热射病的易发因素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695325" y="1909385"/>
            <a:ext cx="5133975" cy="1943100"/>
            <a:chOff x="695325" y="1909385"/>
            <a:chExt cx="5133975" cy="1943100"/>
          </a:xfrm>
        </p:grpSpPr>
        <p:sp>
          <p:nvSpPr>
            <p:cNvPr id="19" name="矩形 18"/>
            <p:cNvSpPr/>
            <p:nvPr/>
          </p:nvSpPr>
          <p:spPr>
            <a:xfrm>
              <a:off x="695325" y="1909385"/>
              <a:ext cx="5133975" cy="1943100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1034583" y="2351078"/>
              <a:ext cx="4455459" cy="10597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 b="1" i="0" dirty="0">
                  <a:solidFill>
                    <a:srgbClr val="FD123A"/>
                  </a:solidFill>
                  <a:effectLst/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阿里巴巴普惠体" panose="00020600040101010101" pitchFamily="18" charset="-122"/>
                </a:rPr>
                <a:t>环境温度过高 </a:t>
              </a:r>
              <a:endParaRPr lang="en-US" altLang="zh-CN" sz="2400" b="1" i="0" dirty="0">
                <a:solidFill>
                  <a:srgbClr val="FD123A"/>
                </a:solidFill>
                <a:effectLst/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20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阿里巴巴普惠体" panose="00020600040101010101" pitchFamily="18" charset="-122"/>
                </a:rPr>
                <a:t>人体由外界环境获取热量。</a:t>
              </a:r>
              <a:endParaRPr lang="en-US" altLang="zh-CN" sz="20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思源黑体 CN Medium" panose="020B0600000000000000" pitchFamily="34" charset="-122"/>
                <a:ea typeface="思源黑体 CN Medium" panose="020B0600000000000000" pitchFamily="34" charset="-122"/>
                <a:cs typeface="阿里巴巴普惠体" panose="00020600040101010101" pitchFamily="18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362703" y="1866900"/>
            <a:ext cx="5133975" cy="1943100"/>
            <a:chOff x="6362703" y="1866900"/>
            <a:chExt cx="5133975" cy="1943100"/>
          </a:xfrm>
        </p:grpSpPr>
        <p:sp>
          <p:nvSpPr>
            <p:cNvPr id="22" name="矩形 21"/>
            <p:cNvSpPr/>
            <p:nvPr/>
          </p:nvSpPr>
          <p:spPr>
            <a:xfrm>
              <a:off x="6362703" y="1866900"/>
              <a:ext cx="5133975" cy="1943100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矩形 22"/>
            <p:cNvSpPr/>
            <p:nvPr/>
          </p:nvSpPr>
          <p:spPr>
            <a:xfrm>
              <a:off x="6701961" y="2077761"/>
              <a:ext cx="4455459" cy="15213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 b="1">
                  <a:solidFill>
                    <a:srgbClr val="FD123A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人体产热增加 </a:t>
              </a:r>
              <a:endParaRPr lang="en-US" altLang="zh-CN" sz="2400" b="1">
                <a:solidFill>
                  <a:srgbClr val="FD123A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如从事重体力劳动、发热、甲状腺功能亢进和应用某些药物（苯丙胺）。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95324" y="4138317"/>
            <a:ext cx="5133975" cy="1943100"/>
            <a:chOff x="695324" y="4365034"/>
            <a:chExt cx="5133975" cy="1943100"/>
          </a:xfrm>
        </p:grpSpPr>
        <p:sp>
          <p:nvSpPr>
            <p:cNvPr id="25" name="矩形 24"/>
            <p:cNvSpPr/>
            <p:nvPr/>
          </p:nvSpPr>
          <p:spPr>
            <a:xfrm>
              <a:off x="695324" y="4365034"/>
              <a:ext cx="5133975" cy="1943100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矩形 25"/>
            <p:cNvSpPr/>
            <p:nvPr/>
          </p:nvSpPr>
          <p:spPr>
            <a:xfrm>
              <a:off x="1034582" y="4575895"/>
              <a:ext cx="4455459" cy="15213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 b="1">
                  <a:solidFill>
                    <a:srgbClr val="FD123A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散热障碍 </a:t>
              </a:r>
              <a:endParaRPr lang="en-US" altLang="zh-CN" sz="2400" b="1">
                <a:solidFill>
                  <a:srgbClr val="FD123A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如湿度较大、过度肥胖或穿透气不良的衣服等。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6362702" y="4138317"/>
            <a:ext cx="5133975" cy="1943100"/>
            <a:chOff x="6362702" y="4114800"/>
            <a:chExt cx="5133975" cy="1943100"/>
          </a:xfrm>
        </p:grpSpPr>
        <p:sp>
          <p:nvSpPr>
            <p:cNvPr id="28" name="矩形 27"/>
            <p:cNvSpPr/>
            <p:nvPr/>
          </p:nvSpPr>
          <p:spPr>
            <a:xfrm>
              <a:off x="6362702" y="4114800"/>
              <a:ext cx="5133975" cy="1943100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矩形 28"/>
            <p:cNvSpPr/>
            <p:nvPr/>
          </p:nvSpPr>
          <p:spPr>
            <a:xfrm>
              <a:off x="6701960" y="4325661"/>
              <a:ext cx="4455459" cy="15213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 b="1">
                  <a:solidFill>
                    <a:srgbClr val="FD123A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汗腺功能障碍</a:t>
              </a:r>
              <a:endParaRPr lang="en-US" altLang="zh-CN" sz="2400" b="1">
                <a:solidFill>
                  <a:srgbClr val="FD123A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 见于系统硬化病、广泛皮肤</a:t>
              </a:r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hlinkClick r:id="rId2"/>
                </a:rPr>
                <a:t>烧伤</a:t>
              </a:r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后</a:t>
              </a:r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hlinkClick r:id="rId3"/>
                </a:rPr>
                <a:t>瘢痕</a:t>
              </a:r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形成或先天性汗腺缺乏症等患者。</a:t>
              </a:r>
            </a:p>
          </p:txBody>
        </p:sp>
      </p:grp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2743200" y="433691"/>
            <a:ext cx="6705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3200" spc="6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/>
              <a:t>热射病与中暑的区别</a:t>
            </a:r>
          </a:p>
        </p:txBody>
      </p:sp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695325" y="1657571"/>
          <a:ext cx="10801350" cy="462703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89936"/>
                <a:gridCol w="1940992"/>
                <a:gridCol w="5222427"/>
                <a:gridCol w="2147995"/>
              </a:tblGrid>
              <a:tr h="771173"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2400">
                          <a:solidFill>
                            <a:schemeClr val="bg1"/>
                          </a:solidFill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  <a:cs typeface="阿里巴巴普惠体" panose="00020600040101010101" pitchFamily="18" charset="-122"/>
                        </a:rPr>
                        <a:t>分类</a:t>
                      </a:r>
                    </a:p>
                  </a:txBody>
                  <a:tcPr anchor="ctr">
                    <a:solidFill>
                      <a:srgbClr val="079A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2400">
                          <a:solidFill>
                            <a:schemeClr val="bg1"/>
                          </a:solidFill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  <a:cs typeface="阿里巴巴普惠体" panose="00020600040101010101" pitchFamily="18" charset="-122"/>
                        </a:rPr>
                        <a:t>主要症状</a:t>
                      </a:r>
                    </a:p>
                  </a:txBody>
                  <a:tcPr>
                    <a:solidFill>
                      <a:srgbClr val="079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2400">
                          <a:solidFill>
                            <a:schemeClr val="bg1"/>
                          </a:solidFill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  <a:cs typeface="阿里巴巴普惠体" panose="00020600040101010101" pitchFamily="18" charset="-122"/>
                        </a:rPr>
                        <a:t>相对危险度</a:t>
                      </a:r>
                    </a:p>
                  </a:txBody>
                  <a:tcPr>
                    <a:solidFill>
                      <a:srgbClr val="079AEB"/>
                    </a:solidFill>
                  </a:tcPr>
                </a:tc>
              </a:tr>
              <a:tr h="771173"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2000">
                          <a:solidFill>
                            <a:schemeClr val="accent1"/>
                          </a:solidFill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  <a:cs typeface="阿里巴巴普惠体" panose="00020600040101010101" pitchFamily="18" charset="-122"/>
                        </a:rPr>
                        <a:t>先兆中暑</a:t>
                      </a:r>
                      <a:endParaRPr lang="zh-CN" altLang="en-US" sz="2000" b="1">
                        <a:solidFill>
                          <a:schemeClr val="accent1"/>
                        </a:solidFill>
                        <a:latin typeface="思源黑体 CN Medium" panose="020B0600000000000000" pitchFamily="34" charset="-122"/>
                        <a:ea typeface="思源黑体 CN Medium" panose="020B0600000000000000" pitchFamily="34" charset="-122"/>
                        <a:cs typeface="阿里巴巴普惠体" panose="00020600040101010101" pitchFamily="18" charset="-122"/>
                      </a:endParaRPr>
                    </a:p>
                  </a:txBody>
                  <a:tcPr marL="45720" marR="45720" anchor="ctr" anchorCtr="1">
                    <a:solidFill>
                      <a:srgbClr val="E8F6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  <a:cs typeface="阿里巴巴普惠体" panose="00020600040101010101" pitchFamily="18" charset="-122"/>
                        </a:rPr>
                        <a:t>恶心、头晕、头痛、出汗、耳鸣、面色潮红等</a:t>
                      </a:r>
                    </a:p>
                  </a:txBody>
                  <a:tcPr marL="45720" marR="45720" anchor="ctr" anchorCtr="1">
                    <a:solidFill>
                      <a:srgbClr val="E8F6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>
                          <a:solidFill>
                            <a:srgbClr val="FD123A"/>
                          </a:solidFill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  <a:cs typeface="阿里巴巴普惠体" panose="00020600040101010101" pitchFamily="18" charset="-122"/>
                        </a:rPr>
                        <a:t>★</a:t>
                      </a:r>
                    </a:p>
                  </a:txBody>
                  <a:tcPr marL="45720" marR="45720" anchor="ctr" anchorCtr="1">
                    <a:solidFill>
                      <a:srgbClr val="E8F6FE"/>
                    </a:solidFill>
                  </a:tcPr>
                </a:tc>
              </a:tr>
              <a:tr h="771173"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2000">
                          <a:solidFill>
                            <a:schemeClr val="accent1"/>
                          </a:solidFill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  <a:cs typeface="阿里巴巴普惠体" panose="00020600040101010101" pitchFamily="18" charset="-122"/>
                        </a:rPr>
                        <a:t>轻症中暑</a:t>
                      </a:r>
                      <a:endParaRPr lang="zh-CN" altLang="en-US" sz="2000" b="1">
                        <a:solidFill>
                          <a:schemeClr val="accent1"/>
                        </a:solidFill>
                        <a:latin typeface="思源黑体 CN Medium" panose="020B0600000000000000" pitchFamily="34" charset="-122"/>
                        <a:ea typeface="思源黑体 CN Medium" panose="020B0600000000000000" pitchFamily="34" charset="-122"/>
                        <a:cs typeface="阿里巴巴普惠体" panose="00020600040101010101" pitchFamily="18" charset="-122"/>
                      </a:endParaRPr>
                    </a:p>
                  </a:txBody>
                  <a:tcPr marL="45720" marR="45720" anchor="ctr" anchorCtr="1">
                    <a:solidFill>
                      <a:srgbClr val="E8F6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  <a:cs typeface="阿里巴巴普惠体" panose="00020600040101010101" pitchFamily="18" charset="-122"/>
                        </a:rPr>
                        <a:t>呕吐、眩晕等</a:t>
                      </a:r>
                    </a:p>
                  </a:txBody>
                  <a:tcPr marL="45720" marR="45720" anchor="ctr" anchorCtr="1">
                    <a:solidFill>
                      <a:srgbClr val="E8F6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>
                          <a:solidFill>
                            <a:srgbClr val="FD123A"/>
                          </a:solidFill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  <a:cs typeface="阿里巴巴普惠体" panose="00020600040101010101" pitchFamily="18" charset="-122"/>
                        </a:rPr>
                        <a:t>★★</a:t>
                      </a:r>
                    </a:p>
                  </a:txBody>
                  <a:tcPr marL="45720" marR="45720" anchor="ctr" anchorCtr="1">
                    <a:solidFill>
                      <a:srgbClr val="E8F6FE"/>
                    </a:solidFill>
                  </a:tcPr>
                </a:tc>
              </a:tr>
              <a:tr h="771173">
                <a:tc rowSpan="3">
                  <a:txBody>
                    <a:bodyPr/>
                    <a:lstStyle/>
                    <a:p>
                      <a:pPr algn="ctr"/>
                      <a:r>
                        <a:rPr lang="zh-CN" altLang="en-US" sz="2000">
                          <a:solidFill>
                            <a:schemeClr val="accent1"/>
                          </a:solidFill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  <a:cs typeface="阿里巴巴普惠体" panose="00020600040101010101" pitchFamily="18" charset="-122"/>
                        </a:rPr>
                        <a:t>重症中暑</a:t>
                      </a:r>
                      <a:endParaRPr lang="zh-CN" altLang="en-US" sz="2000" b="1">
                        <a:solidFill>
                          <a:schemeClr val="accent1"/>
                        </a:solidFill>
                        <a:latin typeface="思源黑体 CN Medium" panose="020B0600000000000000" pitchFamily="34" charset="-122"/>
                        <a:ea typeface="思源黑体 CN Medium" panose="020B0600000000000000" pitchFamily="34" charset="-122"/>
                        <a:cs typeface="阿里巴巴普惠体" panose="00020600040101010101" pitchFamily="18" charset="-122"/>
                      </a:endParaRPr>
                    </a:p>
                  </a:txBody>
                  <a:tcPr marL="45720" marR="45720" anchor="ctr" anchorCtr="1">
                    <a:solidFill>
                      <a:srgbClr val="E8F6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>
                          <a:solidFill>
                            <a:schemeClr val="accent1"/>
                          </a:solidFill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  <a:cs typeface="阿里巴巴普惠体" panose="00020600040101010101" pitchFamily="18" charset="-122"/>
                        </a:rPr>
                        <a:t>热痉挛</a:t>
                      </a:r>
                    </a:p>
                  </a:txBody>
                  <a:tcPr marL="45720" marR="45720" anchor="ctr" anchorCtr="1">
                    <a:solidFill>
                      <a:srgbClr val="E8F6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  <a:cs typeface="阿里巴巴普惠体" panose="00020600040101010101" pitchFamily="18" charset="-122"/>
                        </a:rPr>
                        <a:t>腿抽筋等</a:t>
                      </a:r>
                    </a:p>
                  </a:txBody>
                  <a:tcPr marL="45720" marR="45720" anchor="ctr" anchorCtr="1">
                    <a:solidFill>
                      <a:srgbClr val="E8F6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>
                          <a:solidFill>
                            <a:srgbClr val="FD123A"/>
                          </a:solidFill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  <a:cs typeface="阿里巴巴普惠体" panose="00020600040101010101" pitchFamily="18" charset="-122"/>
                        </a:rPr>
                        <a:t>★★★</a:t>
                      </a:r>
                    </a:p>
                  </a:txBody>
                  <a:tcPr marL="45720" marR="45720" anchor="ctr" anchorCtr="1">
                    <a:solidFill>
                      <a:srgbClr val="E8F6FE"/>
                    </a:solidFill>
                  </a:tcPr>
                </a:tc>
              </a:tr>
              <a:tr h="771173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>
                          <a:solidFill>
                            <a:schemeClr val="accent1"/>
                          </a:solidFill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  <a:cs typeface="阿里巴巴普惠体" panose="00020600040101010101" pitchFamily="18" charset="-122"/>
                        </a:rPr>
                        <a:t>热衰竭</a:t>
                      </a:r>
                      <a:r>
                        <a:rPr lang="en-US" altLang="zh-CN" sz="2000">
                          <a:solidFill>
                            <a:schemeClr val="accent1"/>
                          </a:solidFill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  <a:cs typeface="阿里巴巴普惠体" panose="00020600040101010101" pitchFamily="18" charset="-122"/>
                        </a:rPr>
                        <a:t>(</a:t>
                      </a:r>
                      <a:r>
                        <a:rPr lang="zh-CN" altLang="en-US" sz="2000">
                          <a:solidFill>
                            <a:schemeClr val="accent1"/>
                          </a:solidFill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  <a:cs typeface="阿里巴巴普惠体" panose="00020600040101010101" pitchFamily="18" charset="-122"/>
                        </a:rPr>
                        <a:t>热晕厥</a:t>
                      </a:r>
                      <a:r>
                        <a:rPr lang="en-US" altLang="zh-CN" sz="2000">
                          <a:solidFill>
                            <a:schemeClr val="accent1"/>
                          </a:solidFill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  <a:cs typeface="阿里巴巴普惠体" panose="00020600040101010101" pitchFamily="18" charset="-122"/>
                        </a:rPr>
                        <a:t>)</a:t>
                      </a:r>
                      <a:endParaRPr lang="zh-CN" altLang="en-US" sz="2000">
                        <a:solidFill>
                          <a:schemeClr val="accent1"/>
                        </a:solidFill>
                        <a:latin typeface="思源黑体 CN Medium" panose="020B0600000000000000" pitchFamily="34" charset="-122"/>
                        <a:ea typeface="思源黑体 CN Medium" panose="020B0600000000000000" pitchFamily="34" charset="-122"/>
                        <a:cs typeface="阿里巴巴普惠体" panose="00020600040101010101" pitchFamily="18" charset="-122"/>
                      </a:endParaRPr>
                    </a:p>
                  </a:txBody>
                  <a:tcPr marL="45720" marR="45720" anchor="ctr" anchorCtr="1">
                    <a:solidFill>
                      <a:srgbClr val="E8F6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  <a:cs typeface="阿里巴巴普惠体" panose="00020600040101010101" pitchFamily="18" charset="-122"/>
                        </a:rPr>
                        <a:t>一过性血压下降、心率增快、出现晕厥等</a:t>
                      </a:r>
                    </a:p>
                  </a:txBody>
                  <a:tcPr marL="45720" marR="45720" anchor="ctr" anchorCtr="1">
                    <a:solidFill>
                      <a:srgbClr val="E8F6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>
                          <a:solidFill>
                            <a:srgbClr val="FD123A"/>
                          </a:solidFill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  <a:cs typeface="阿里巴巴普惠体" panose="00020600040101010101" pitchFamily="18" charset="-122"/>
                        </a:rPr>
                        <a:t>★★★★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>
                        <a:solidFill>
                          <a:srgbClr val="FD123A"/>
                        </a:solidFill>
                        <a:latin typeface="思源黑体 CN Medium" panose="020B0600000000000000" pitchFamily="34" charset="-122"/>
                        <a:ea typeface="思源黑体 CN Medium" panose="020B0600000000000000" pitchFamily="34" charset="-122"/>
                        <a:cs typeface="阿里巴巴普惠体" panose="00020600040101010101" pitchFamily="18" charset="-122"/>
                      </a:endParaRPr>
                    </a:p>
                  </a:txBody>
                  <a:tcPr marL="45720" marR="45720" anchor="ctr" anchorCtr="1">
                    <a:solidFill>
                      <a:srgbClr val="E8F6FE"/>
                    </a:solidFill>
                  </a:tcPr>
                </a:tc>
              </a:tr>
              <a:tr h="771173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>
                          <a:solidFill>
                            <a:schemeClr val="accent1"/>
                          </a:solidFill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  <a:cs typeface="阿里巴巴普惠体" panose="00020600040101010101" pitchFamily="18" charset="-122"/>
                        </a:rPr>
                        <a:t>热射病</a:t>
                      </a:r>
                    </a:p>
                  </a:txBody>
                  <a:tcPr marL="45720" marR="45720" anchor="ctr" anchorCtr="1">
                    <a:solidFill>
                      <a:srgbClr val="E8F6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  <a:cs typeface="阿里巴巴普惠体" panose="00020600040101010101" pitchFamily="18" charset="-122"/>
                        </a:rPr>
                        <a:t>神志不清、可能会有抽搐、昏迷等</a:t>
                      </a:r>
                    </a:p>
                  </a:txBody>
                  <a:tcPr marL="45720" marR="45720" anchor="ctr" anchorCtr="1">
                    <a:solidFill>
                      <a:srgbClr val="E8F6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>
                          <a:solidFill>
                            <a:srgbClr val="FD123A"/>
                          </a:solidFill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  <a:cs typeface="阿里巴巴普惠体" panose="00020600040101010101" pitchFamily="18" charset="-122"/>
                        </a:rPr>
                        <a:t>★★★★★</a:t>
                      </a:r>
                    </a:p>
                  </a:txBody>
                  <a:tcPr marL="45720" marR="45720" anchor="ctr" anchorCtr="1">
                    <a:solidFill>
                      <a:srgbClr val="E8F6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2743200" y="433691"/>
            <a:ext cx="6705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3200" spc="6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/>
              <a:t>哪些人群容易出现热射病？</a:t>
            </a:r>
          </a:p>
        </p:txBody>
      </p:sp>
      <p:sp>
        <p:nvSpPr>
          <p:cNvPr id="4" name="椭圆 3"/>
          <p:cNvSpPr/>
          <p:nvPr/>
        </p:nvSpPr>
        <p:spPr>
          <a:xfrm>
            <a:off x="1218474" y="3695700"/>
            <a:ext cx="2056044" cy="2056044"/>
          </a:xfrm>
          <a:prstGeom prst="ellipse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官兵</a:t>
            </a:r>
          </a:p>
        </p:txBody>
      </p:sp>
      <p:sp>
        <p:nvSpPr>
          <p:cNvPr id="21" name="椭圆 20"/>
          <p:cNvSpPr/>
          <p:nvPr/>
        </p:nvSpPr>
        <p:spPr>
          <a:xfrm>
            <a:off x="3784810" y="3695700"/>
            <a:ext cx="2056044" cy="2056044"/>
          </a:xfrm>
          <a:prstGeom prst="ellipse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运动员</a:t>
            </a:r>
          </a:p>
        </p:txBody>
      </p:sp>
      <p:sp>
        <p:nvSpPr>
          <p:cNvPr id="24" name="椭圆 23"/>
          <p:cNvSpPr/>
          <p:nvPr/>
        </p:nvSpPr>
        <p:spPr>
          <a:xfrm>
            <a:off x="6351146" y="3695700"/>
            <a:ext cx="2056044" cy="2056044"/>
          </a:xfrm>
          <a:prstGeom prst="ellipse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消防员</a:t>
            </a:r>
          </a:p>
        </p:txBody>
      </p:sp>
      <p:sp>
        <p:nvSpPr>
          <p:cNvPr id="25" name="椭圆 24"/>
          <p:cNvSpPr/>
          <p:nvPr/>
        </p:nvSpPr>
        <p:spPr>
          <a:xfrm>
            <a:off x="8917482" y="3695700"/>
            <a:ext cx="2056044" cy="2056044"/>
          </a:xfrm>
          <a:prstGeom prst="ellipse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建筑工人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695325" y="1752600"/>
            <a:ext cx="10801350" cy="812800"/>
            <a:chOff x="695325" y="1752600"/>
            <a:chExt cx="10801350" cy="812800"/>
          </a:xfrm>
        </p:grpSpPr>
        <p:sp>
          <p:nvSpPr>
            <p:cNvPr id="3" name="矩形 2"/>
            <p:cNvSpPr/>
            <p:nvPr/>
          </p:nvSpPr>
          <p:spPr>
            <a:xfrm>
              <a:off x="695325" y="1752600"/>
              <a:ext cx="10801349" cy="812800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695326" y="1958945"/>
              <a:ext cx="1080134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2000" b="0" i="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阿里巴巴普惠体" panose="00020600040101010101" pitchFamily="18" charset="-122"/>
                </a:rPr>
                <a:t>常见于夏季剧烈运动的健康青年人，比如在夏季参训的</a:t>
              </a:r>
              <a:r>
                <a:rPr lang="zh-CN" altLang="en-US" sz="2000" b="1" i="0" dirty="0">
                  <a:solidFill>
                    <a:srgbClr val="FD123A"/>
                  </a:solidFill>
                  <a:effectLst/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阿里巴巴普惠体" panose="00020600040101010101" pitchFamily="18" charset="-122"/>
                </a:rPr>
                <a:t>官兵、运动员、消防员、建筑工人</a:t>
              </a:r>
              <a:r>
                <a:rPr lang="zh-CN" altLang="en-US" sz="2000" b="0" i="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阿里巴巴普惠体" panose="00020600040101010101" pitchFamily="18" charset="-122"/>
                </a:rPr>
                <a:t>等。</a:t>
              </a:r>
            </a:p>
          </p:txBody>
        </p:sp>
      </p:grp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 animBg="1"/>
      <p:bldP spid="21" grpId="0" animBg="1"/>
      <p:bldP spid="24" grpId="0" animBg="1"/>
      <p:bldP spid="2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N2YzNjBkOTgyNWQ1YTMxYzM3MzMwNWFiODNmOWIzYWMifQ=="/>
</p:tagLst>
</file>

<file path=ppt/theme/theme1.xml><?xml version="1.0" encoding="utf-8"?>
<a:theme xmlns:a="http://schemas.openxmlformats.org/drawingml/2006/main" name="Office 主题​​">
  <a:themeElements>
    <a:clrScheme name="自定义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8DE"/>
      </a:accent1>
      <a:accent2>
        <a:srgbClr val="0153D4"/>
      </a:accent2>
      <a:accent3>
        <a:srgbClr val="FAF1BD"/>
      </a:accent3>
      <a:accent4>
        <a:srgbClr val="F69426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思源黑体 CN Heavy"/>
        <a:ea typeface="思源黑体 CN Medium"/>
        <a:cs typeface="Arial"/>
      </a:majorFont>
      <a:minorFont>
        <a:latin typeface="思源黑体 CN ExtraLight"/>
        <a:ea typeface="思源黑体 CN Regular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1569</Words>
  <Application>Microsoft Office PowerPoint</Application>
  <PresentationFormat>宽屏</PresentationFormat>
  <Paragraphs>150</Paragraphs>
  <Slides>27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27</vt:i4>
      </vt:variant>
    </vt:vector>
  </HeadingPairs>
  <TitlesOfParts>
    <vt:vector size="42" baseType="lpstr">
      <vt:lpstr>036-上首金牛体</vt:lpstr>
      <vt:lpstr>Meiryo</vt:lpstr>
      <vt:lpstr>阿里巴巴普惠体</vt:lpstr>
      <vt:lpstr>思源黑体 CN ExtraLight</vt:lpstr>
      <vt:lpstr>思源黑体 CN Heavy</vt:lpstr>
      <vt:lpstr>思源黑体 CN Medium</vt:lpstr>
      <vt:lpstr>思源黑体 CN Regular</vt:lpstr>
      <vt:lpstr>宋体</vt:lpstr>
      <vt:lpstr>微软雅黑</vt:lpstr>
      <vt:lpstr>Arial</vt:lpstr>
      <vt:lpstr>Calibri</vt:lpstr>
      <vt:lpstr>Calibri Light</vt:lpstr>
      <vt:lpstr>Wingdings</vt:lpstr>
      <vt:lpstr>Office 主题​​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2022-07-22T16:55:18Z</cp:lastPrinted>
  <dcterms:created xsi:type="dcterms:W3CDTF">2022-07-22T16:55:18Z</dcterms:created>
  <dcterms:modified xsi:type="dcterms:W3CDTF">2023-03-13T02:07:11Z</dcterms:modified>
</cp:coreProperties>
</file>