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303" r:id="rId4"/>
    <p:sldId id="298" r:id="rId5"/>
    <p:sldId id="338" r:id="rId6"/>
    <p:sldId id="262" r:id="rId7"/>
    <p:sldId id="313" r:id="rId8"/>
    <p:sldId id="314" r:id="rId9"/>
    <p:sldId id="315" r:id="rId10"/>
    <p:sldId id="339" r:id="rId11"/>
    <p:sldId id="317" r:id="rId12"/>
    <p:sldId id="318" r:id="rId13"/>
    <p:sldId id="319" r:id="rId14"/>
    <p:sldId id="320" r:id="rId15"/>
    <p:sldId id="340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41" r:id="rId25"/>
    <p:sldId id="331" r:id="rId26"/>
    <p:sldId id="342" r:id="rId27"/>
    <p:sldId id="333" r:id="rId28"/>
    <p:sldId id="343" r:id="rId29"/>
  </p:sldIdLst>
  <p:sldSz cx="12195175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">
          <p15:clr>
            <a:srgbClr val="A4A3A4"/>
          </p15:clr>
        </p15:guide>
        <p15:guide id="2" pos="3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6314" autoAdjust="0"/>
  </p:normalViewPr>
  <p:slideViewPr>
    <p:cSldViewPr showGuides="1">
      <p:cViewPr varScale="1">
        <p:scale>
          <a:sx n="108" d="100"/>
          <a:sy n="108" d="100"/>
        </p:scale>
        <p:origin x="618" y="114"/>
      </p:cViewPr>
      <p:guideLst>
        <p:guide orient="horz" pos="390"/>
        <p:guide pos="38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D108D-23A9-466F-9360-CF31B0D447FE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E0A07-2C1C-45C5-985B-D6CD99FDD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45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490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650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697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66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435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095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194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620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488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478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62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961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626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580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145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782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8876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533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146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0773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29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7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616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631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54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262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87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63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397" y="3602038"/>
            <a:ext cx="91463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54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7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67" y="1709739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67" y="4589464"/>
            <a:ext cx="10518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09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18294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808" y="1825625"/>
            <a:ext cx="518294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21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365126"/>
            <a:ext cx="1051833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7" y="1681163"/>
            <a:ext cx="515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7" y="2505075"/>
            <a:ext cx="515913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45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453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45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57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41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7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538" y="987426"/>
            <a:ext cx="617380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92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15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7172" y="365125"/>
            <a:ext cx="262958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18" y="365125"/>
            <a:ext cx="7736314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6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518EE-751A-493E-82A1-3D6BEF00C280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177AA-A7BA-483D-9ED8-AE8A7305EA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8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8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652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843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5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252027" y="1320800"/>
            <a:ext cx="4277360" cy="4277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0" dist="101600" dir="2700000" sx="102000" sy="102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字魂176号-创粗圆" panose="00000500000000000000" pitchFamily="2" charset="-122"/>
              <a:ea typeface="字魂176号-创粗圆" panose="00000500000000000000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500947" y="1569720"/>
            <a:ext cx="3779520" cy="3779520"/>
          </a:xfrm>
          <a:prstGeom prst="ellipse">
            <a:avLst/>
          </a:prstGeom>
          <a:noFill/>
          <a:ln w="19050">
            <a:solidFill>
              <a:srgbClr val="2EA678"/>
            </a:solidFill>
          </a:ln>
          <a:effectLst>
            <a:outerShdw blurRad="508000" dist="101600" dir="2700000" sx="102000" sy="102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字魂176号-创粗圆" panose="00000500000000000000" pitchFamily="2" charset="-122"/>
              <a:ea typeface="字魂176号-创粗圆" panose="00000500000000000000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29084">
            <a:off x="5552223" y="4951280"/>
            <a:ext cx="1178560" cy="1178560"/>
          </a:xfrm>
          <a:prstGeom prst="rect">
            <a:avLst/>
          </a:prstGeom>
        </p:spPr>
      </p:pic>
      <p:sp>
        <p:nvSpPr>
          <p:cNvPr id="23" name="TextBox 40"/>
          <p:cNvSpPr txBox="1"/>
          <p:nvPr/>
        </p:nvSpPr>
        <p:spPr>
          <a:xfrm>
            <a:off x="2602339" y="2482811"/>
            <a:ext cx="371127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zh-CN" sz="5400" b="1" dirty="0">
                <a:latin typeface="微软雅黑" pitchFamily="34" charset="-122"/>
                <a:ea typeface="微软雅黑" pitchFamily="34" charset="-122"/>
              </a:rPr>
              <a:t>诚实做人</a:t>
            </a:r>
            <a:endParaRPr lang="en-US" altLang="zh-CN" sz="54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ts val="7500"/>
              </a:lnSpc>
            </a:pPr>
            <a:r>
              <a:rPr lang="zh-CN" sz="5400" b="1" dirty="0">
                <a:latin typeface="微软雅黑" pitchFamily="34" charset="-122"/>
                <a:ea typeface="微软雅黑" pitchFamily="34" charset="-122"/>
              </a:rPr>
              <a:t>诚信考试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5" name="矩形: 圆角 4"/>
          <p:cNvSpPr/>
          <p:nvPr/>
        </p:nvSpPr>
        <p:spPr>
          <a:xfrm>
            <a:off x="579120" y="548640"/>
            <a:ext cx="11033760" cy="5760720"/>
          </a:xfrm>
          <a:prstGeom prst="roundRect">
            <a:avLst>
              <a:gd name="adj" fmla="val 3768"/>
            </a:avLst>
          </a:prstGeom>
          <a:solidFill>
            <a:schemeClr val="bg1"/>
          </a:solidFill>
          <a:ln w="76200" cap="flat" cmpd="sng" algn="ctr">
            <a:solidFill>
              <a:srgbClr val="4CC09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47339" y="1635829"/>
            <a:ext cx="3590007" cy="760360"/>
            <a:chOff x="336947" y="1443686"/>
            <a:chExt cx="2808312" cy="760360"/>
          </a:xfrm>
        </p:grpSpPr>
        <p:grpSp>
          <p:nvGrpSpPr>
            <p:cNvPr id="119" name="组合 118"/>
            <p:cNvGrpSpPr/>
            <p:nvPr/>
          </p:nvGrpSpPr>
          <p:grpSpPr>
            <a:xfrm>
              <a:off x="336947" y="1443686"/>
              <a:ext cx="2808312" cy="528146"/>
              <a:chOff x="913011" y="5805264"/>
              <a:chExt cx="2520280" cy="288032"/>
            </a:xfrm>
            <a:solidFill>
              <a:srgbClr val="7030A0"/>
            </a:solidFill>
          </p:grpSpPr>
          <p:sp>
            <p:nvSpPr>
              <p:cNvPr id="120" name="圆角矩形 119"/>
              <p:cNvSpPr/>
              <p:nvPr/>
            </p:nvSpPr>
            <p:spPr>
              <a:xfrm>
                <a:off x="1345059" y="5805264"/>
                <a:ext cx="1692188" cy="288032"/>
              </a:xfrm>
              <a:prstGeom prst="roundRect">
                <a:avLst>
                  <a:gd name="adj" fmla="val 50000"/>
                </a:avLst>
              </a:prstGeom>
              <a:solidFill>
                <a:srgbClr val="D75447"/>
              </a:solidFill>
              <a:ln>
                <a:solidFill>
                  <a:srgbClr val="D75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" name="直接连接符 120"/>
              <p:cNvCxnSpPr/>
              <p:nvPr/>
            </p:nvCxnSpPr>
            <p:spPr>
              <a:xfrm>
                <a:off x="913011" y="5949280"/>
                <a:ext cx="2520280" cy="0"/>
              </a:xfrm>
              <a:prstGeom prst="line">
                <a:avLst/>
              </a:prstGeom>
              <a:grpFill/>
              <a:ln>
                <a:solidFill>
                  <a:srgbClr val="D754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矩形 3"/>
            <p:cNvSpPr>
              <a:spLocks noChangeArrowheads="1"/>
            </p:cNvSpPr>
            <p:nvPr/>
          </p:nvSpPr>
          <p:spPr bwMode="auto">
            <a:xfrm>
              <a:off x="876287" y="1519249"/>
              <a:ext cx="1729632" cy="684797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030A0"/>
                  </a:solidFill>
                </a14:hiddenFill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  <a:cs typeface="Arial" panose="020B0604020202020204" pitchFamily="34" charset="0"/>
                </a:rPr>
                <a:t>引起考生的焦虑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69516" y="2549357"/>
            <a:ext cx="66402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作弊是一种欺骗行为，作弊过程要躲过老师，这就必然会引起考生的紧张不安，使得本来没有考试焦虑的考生可能因为这种特殊的情景与心理状态，而产生不必要的焦虑，影响考试作答。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699" y="2549357"/>
            <a:ext cx="5328592" cy="5328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3" name="矩形: 圆角 2"/>
          <p:cNvSpPr/>
          <p:nvPr/>
        </p:nvSpPr>
        <p:spPr>
          <a:xfrm>
            <a:off x="579120" y="548640"/>
            <a:ext cx="11033760" cy="5760720"/>
          </a:xfrm>
          <a:prstGeom prst="roundRect">
            <a:avLst>
              <a:gd name="adj" fmla="val 3768"/>
            </a:avLst>
          </a:prstGeom>
          <a:solidFill>
            <a:schemeClr val="bg1"/>
          </a:solidFill>
          <a:ln w="76200" cap="flat" cmpd="sng" algn="ctr">
            <a:solidFill>
              <a:srgbClr val="4CC09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47339" y="1635829"/>
            <a:ext cx="3590007" cy="528146"/>
            <a:chOff x="336947" y="1443686"/>
            <a:chExt cx="2808312" cy="528146"/>
          </a:xfrm>
          <a:solidFill>
            <a:srgbClr val="D75447"/>
          </a:solidFill>
        </p:grpSpPr>
        <p:grpSp>
          <p:nvGrpSpPr>
            <p:cNvPr id="119" name="组合 118"/>
            <p:cNvGrpSpPr/>
            <p:nvPr/>
          </p:nvGrpSpPr>
          <p:grpSpPr>
            <a:xfrm>
              <a:off x="336947" y="1443686"/>
              <a:ext cx="2808312" cy="528146"/>
              <a:chOff x="913011" y="5805264"/>
              <a:chExt cx="2520280" cy="288032"/>
            </a:xfrm>
            <a:grpFill/>
          </p:grpSpPr>
          <p:sp>
            <p:nvSpPr>
              <p:cNvPr id="120" name="圆角矩形 119"/>
              <p:cNvSpPr/>
              <p:nvPr/>
            </p:nvSpPr>
            <p:spPr>
              <a:xfrm>
                <a:off x="1345059" y="5805264"/>
                <a:ext cx="1692188" cy="288032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rgbClr val="D75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" name="直接连接符 120"/>
              <p:cNvCxnSpPr/>
              <p:nvPr/>
            </p:nvCxnSpPr>
            <p:spPr>
              <a:xfrm>
                <a:off x="913011" y="5949280"/>
                <a:ext cx="2520280" cy="0"/>
              </a:xfrm>
              <a:prstGeom prst="line">
                <a:avLst/>
              </a:prstGeom>
              <a:grpFill/>
              <a:ln>
                <a:solidFill>
                  <a:srgbClr val="D754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矩形 3"/>
            <p:cNvSpPr>
              <a:spLocks noChangeArrowheads="1"/>
            </p:cNvSpPr>
            <p:nvPr/>
          </p:nvSpPr>
          <p:spPr bwMode="auto">
            <a:xfrm>
              <a:off x="876287" y="1519249"/>
              <a:ext cx="1729632" cy="377020"/>
            </a:xfrm>
            <a:prstGeom prst="rect">
              <a:avLst/>
            </a:prstGeom>
            <a:grpFill/>
            <a:ln w="9525">
              <a:solidFill>
                <a:srgbClr val="D75447"/>
              </a:solidFill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  <a:cs typeface="Arial" panose="020B0604020202020204" pitchFamily="34" charset="0"/>
                </a:rPr>
                <a:t>对未来发展的影响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69516" y="2549357"/>
            <a:ext cx="66402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作弊可能使考生在某一次考试中获得高分，但这并不等于他真正掌握了知识，而在以后的学习工作中，考试分数并非衡量一个人知识水平高低的标准，所以，从表面看来，作弊是考生欺骗老师，但从本质上看，作弊则是一种自欺欺人的行为，他并不能使考生得到任何实际的利益，既不会有利于考生的学习，更不会有利于他今后的工作。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7707" y="2187197"/>
            <a:ext cx="5017468" cy="4914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3" name="矩形: 圆角 2"/>
          <p:cNvSpPr/>
          <p:nvPr/>
        </p:nvSpPr>
        <p:spPr>
          <a:xfrm>
            <a:off x="579120" y="548640"/>
            <a:ext cx="11033760" cy="5760720"/>
          </a:xfrm>
          <a:prstGeom prst="roundRect">
            <a:avLst>
              <a:gd name="adj" fmla="val 3768"/>
            </a:avLst>
          </a:prstGeom>
          <a:solidFill>
            <a:schemeClr val="bg1"/>
          </a:solidFill>
          <a:ln w="76200" cap="flat" cmpd="sng" algn="ctr">
            <a:solidFill>
              <a:srgbClr val="4CC09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47339" y="1635829"/>
            <a:ext cx="3590007" cy="528146"/>
            <a:chOff x="336947" y="1443686"/>
            <a:chExt cx="2808312" cy="528146"/>
          </a:xfrm>
          <a:solidFill>
            <a:srgbClr val="D75447"/>
          </a:solidFill>
        </p:grpSpPr>
        <p:grpSp>
          <p:nvGrpSpPr>
            <p:cNvPr id="119" name="组合 118"/>
            <p:cNvGrpSpPr/>
            <p:nvPr/>
          </p:nvGrpSpPr>
          <p:grpSpPr>
            <a:xfrm>
              <a:off x="336947" y="1443686"/>
              <a:ext cx="2808312" cy="528146"/>
              <a:chOff x="913011" y="5805264"/>
              <a:chExt cx="2520280" cy="288032"/>
            </a:xfrm>
            <a:grpFill/>
          </p:grpSpPr>
          <p:sp>
            <p:nvSpPr>
              <p:cNvPr id="120" name="圆角矩形 119"/>
              <p:cNvSpPr/>
              <p:nvPr/>
            </p:nvSpPr>
            <p:spPr>
              <a:xfrm>
                <a:off x="1345059" y="5805264"/>
                <a:ext cx="1692188" cy="288032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rgbClr val="D75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" name="直接连接符 120"/>
              <p:cNvCxnSpPr/>
              <p:nvPr/>
            </p:nvCxnSpPr>
            <p:spPr>
              <a:xfrm>
                <a:off x="913011" y="5949280"/>
                <a:ext cx="2520280" cy="0"/>
              </a:xfrm>
              <a:prstGeom prst="line">
                <a:avLst/>
              </a:prstGeom>
              <a:grpFill/>
              <a:ln>
                <a:solidFill>
                  <a:srgbClr val="D754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矩形 3"/>
            <p:cNvSpPr>
              <a:spLocks noChangeArrowheads="1"/>
            </p:cNvSpPr>
            <p:nvPr/>
          </p:nvSpPr>
          <p:spPr bwMode="auto">
            <a:xfrm>
              <a:off x="876287" y="1519249"/>
              <a:ext cx="1729632" cy="377020"/>
            </a:xfrm>
            <a:prstGeom prst="rect">
              <a:avLst/>
            </a:prstGeom>
            <a:grpFill/>
            <a:ln w="9525">
              <a:solidFill>
                <a:srgbClr val="D75447"/>
              </a:solidFill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  <a:cs typeface="Arial" panose="020B0604020202020204" pitchFamily="34" charset="0"/>
                </a:rPr>
                <a:t>不利于心理健康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69516" y="2549357"/>
            <a:ext cx="664023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在作弊过程中，难免不被发现，一旦被发现，考生就会感到羞愧与失望，各种沮丧心情都可能产生。有时还会在考试后持续许久，从而影响考生的心理健康。假如作弊被发现后，下面还有别的考试，这种羞愧感就会影响到下一科目的成绩，更不利于考生心理上的恢复。</a:t>
            </a:r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7393" y="1746341"/>
            <a:ext cx="5647782" cy="5111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3" name="矩形: 圆角 2"/>
          <p:cNvSpPr/>
          <p:nvPr/>
        </p:nvSpPr>
        <p:spPr>
          <a:xfrm>
            <a:off x="579120" y="548640"/>
            <a:ext cx="11033760" cy="5760720"/>
          </a:xfrm>
          <a:prstGeom prst="roundRect">
            <a:avLst>
              <a:gd name="adj" fmla="val 3768"/>
            </a:avLst>
          </a:prstGeom>
          <a:solidFill>
            <a:schemeClr val="bg1"/>
          </a:solidFill>
          <a:ln w="76200" cap="flat" cmpd="sng" algn="ctr">
            <a:solidFill>
              <a:srgbClr val="4CC09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5849" y="2144156"/>
            <a:ext cx="5442418" cy="467327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347340" y="1635829"/>
            <a:ext cx="5750247" cy="528146"/>
            <a:chOff x="336947" y="1443686"/>
            <a:chExt cx="2808312" cy="528146"/>
          </a:xfrm>
          <a:solidFill>
            <a:srgbClr val="D75447"/>
          </a:solidFill>
        </p:grpSpPr>
        <p:grpSp>
          <p:nvGrpSpPr>
            <p:cNvPr id="119" name="组合 118"/>
            <p:cNvGrpSpPr/>
            <p:nvPr/>
          </p:nvGrpSpPr>
          <p:grpSpPr>
            <a:xfrm>
              <a:off x="336947" y="1443686"/>
              <a:ext cx="2808312" cy="528146"/>
              <a:chOff x="913011" y="5805264"/>
              <a:chExt cx="2520280" cy="288032"/>
            </a:xfrm>
            <a:grpFill/>
          </p:grpSpPr>
          <p:sp>
            <p:nvSpPr>
              <p:cNvPr id="120" name="圆角矩形 119"/>
              <p:cNvSpPr/>
              <p:nvPr/>
            </p:nvSpPr>
            <p:spPr>
              <a:xfrm>
                <a:off x="1345059" y="5805264"/>
                <a:ext cx="1692188" cy="288032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rgbClr val="D75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" name="直接连接符 120"/>
              <p:cNvCxnSpPr/>
              <p:nvPr/>
            </p:nvCxnSpPr>
            <p:spPr>
              <a:xfrm>
                <a:off x="913011" y="5949280"/>
                <a:ext cx="2520280" cy="0"/>
              </a:xfrm>
              <a:prstGeom prst="line">
                <a:avLst/>
              </a:prstGeom>
              <a:grpFill/>
              <a:ln>
                <a:solidFill>
                  <a:srgbClr val="D754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矩形 3"/>
            <p:cNvSpPr>
              <a:spLocks noChangeArrowheads="1"/>
            </p:cNvSpPr>
            <p:nvPr/>
          </p:nvSpPr>
          <p:spPr bwMode="auto">
            <a:xfrm>
              <a:off x="876287" y="1519249"/>
              <a:ext cx="1729632" cy="3770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  <a:cs typeface="Arial" panose="020B0604020202020204" pitchFamily="34" charset="0"/>
                </a:rPr>
                <a:t>损坏个人形象，破坏学风班风</a:t>
              </a:r>
              <a:endParaRPr lang="en-US" altLang="zh-CN" sz="2000" b="1">
                <a:solidFill>
                  <a:schemeClr val="bg1"/>
                </a:solidFill>
                <a:latin typeface="Aa粗圆 (非商业使用)" panose="02020600040101010101" pitchFamily="18" charset="-122"/>
                <a:ea typeface="Aa粗圆 (非商业使用)" panose="02020600040101010101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69516" y="2549357"/>
            <a:ext cx="592015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由于你的作弊行为，一部分同学必定会对你存在一些看法，从而破坏你在他们心目中的形象，信任危机由此产生；同时，也有一部分同学对你产生“羡慕嫉妒恨”的思想，他们也可能学者提高自己“成绩”，学风班风由此遭到破坏。</a:t>
            </a: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252027" y="1320800"/>
            <a:ext cx="4277360" cy="4277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0" dist="101600" dir="2700000" sx="102000" sy="102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字魂176号-创粗圆" panose="00000500000000000000" pitchFamily="2" charset="-122"/>
              <a:ea typeface="字魂176号-创粗圆" panose="00000500000000000000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500947" y="1569720"/>
            <a:ext cx="3779520" cy="3779520"/>
          </a:xfrm>
          <a:prstGeom prst="ellipse">
            <a:avLst/>
          </a:prstGeom>
          <a:noFill/>
          <a:ln w="19050">
            <a:solidFill>
              <a:srgbClr val="2EA678"/>
            </a:solidFill>
          </a:ln>
          <a:effectLst>
            <a:outerShdw blurRad="508000" dist="101600" dir="2700000" sx="102000" sy="102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字魂176号-创粗圆" panose="00000500000000000000" pitchFamily="2" charset="-122"/>
              <a:ea typeface="字魂176号-创粗圆" panose="00000500000000000000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29084">
            <a:off x="5494757" y="5397499"/>
            <a:ext cx="1178560" cy="1178560"/>
          </a:xfrm>
          <a:prstGeom prst="rect">
            <a:avLst/>
          </a:prstGeom>
        </p:spPr>
      </p:pic>
      <p:sp>
        <p:nvSpPr>
          <p:cNvPr id="14" name="TextBox 40"/>
          <p:cNvSpPr txBox="1"/>
          <p:nvPr/>
        </p:nvSpPr>
        <p:spPr>
          <a:xfrm>
            <a:off x="2602339" y="2426416"/>
            <a:ext cx="3711272" cy="93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zh-CN" altLang="en-US" sz="5400" b="1">
                <a:latin typeface="黑体" panose="02010609060101010101" pitchFamily="49" charset="-122"/>
                <a:ea typeface="黑体" panose="02010609060101010101" pitchFamily="49" charset="-122"/>
              </a:rPr>
              <a:t>应试技巧</a:t>
            </a:r>
            <a:endParaRPr lang="zh-CN" sz="5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167156" y="3670037"/>
            <a:ext cx="1436675" cy="276999"/>
            <a:chOff x="4369395" y="3284984"/>
            <a:chExt cx="1436675" cy="276999"/>
          </a:xfrm>
        </p:grpSpPr>
        <p:sp>
          <p:nvSpPr>
            <p:cNvPr id="15" name="文本框 9"/>
            <p:cNvSpPr txBox="1"/>
            <p:nvPr/>
          </p:nvSpPr>
          <p:spPr>
            <a:xfrm>
              <a:off x="4581935" y="3284984"/>
              <a:ext cx="12241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kern="0">
                  <a:solidFill>
                    <a:srgbClr val="2C3637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</a:rPr>
                <a:t>心理技巧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ysClr val="windowText" lastClr="000000">
                  <a:lumMod val="95000"/>
                  <a:lumOff val="5000"/>
                </a:sysClr>
              </a:solidFill>
              <a:ln w="25400" cap="flat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rgbClr val="2C3637"/>
                  </a:solidFill>
                </a:endParaRPr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rgbClr val="2C3637"/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819855" y="3670037"/>
            <a:ext cx="1436675" cy="276999"/>
            <a:chOff x="4369395" y="3284984"/>
            <a:chExt cx="1436675" cy="276999"/>
          </a:xfrm>
        </p:grpSpPr>
        <p:sp>
          <p:nvSpPr>
            <p:cNvPr id="20" name="文本框 9"/>
            <p:cNvSpPr txBox="1"/>
            <p:nvPr/>
          </p:nvSpPr>
          <p:spPr>
            <a:xfrm>
              <a:off x="4581935" y="3284984"/>
              <a:ext cx="12241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kern="0">
                  <a:solidFill>
                    <a:srgbClr val="2C3637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</a:rPr>
                <a:t>答题技巧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ysClr val="windowText" lastClr="000000">
                  <a:lumMod val="95000"/>
                  <a:lumOff val="5000"/>
                </a:sysClr>
              </a:solidFill>
              <a:ln w="25400" cap="flat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rgbClr val="2C3637"/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rgbClr val="2C3637"/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167156" y="4055252"/>
            <a:ext cx="1436675" cy="276999"/>
            <a:chOff x="4369395" y="3279007"/>
            <a:chExt cx="1436675" cy="276999"/>
          </a:xfrm>
        </p:grpSpPr>
        <p:sp>
          <p:nvSpPr>
            <p:cNvPr id="27" name="文本框 9"/>
            <p:cNvSpPr txBox="1"/>
            <p:nvPr/>
          </p:nvSpPr>
          <p:spPr>
            <a:xfrm>
              <a:off x="4537946" y="3279007"/>
              <a:ext cx="126812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kern="0">
                  <a:solidFill>
                    <a:srgbClr val="2C3637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</a:rPr>
                <a:t>思维技巧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ysClr val="windowText" lastClr="000000">
                  <a:lumMod val="95000"/>
                  <a:lumOff val="5000"/>
                </a:sysClr>
              </a:solidFill>
              <a:ln w="25400" cap="flat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rgbClr val="2C3637"/>
                  </a:solidFill>
                </a:endParaRPr>
              </a:p>
            </p:txBody>
          </p:sp>
          <p:sp>
            <p:nvSpPr>
              <p:cNvPr id="30" name="等腰三角形 2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rgbClr val="2C3637"/>
                  </a:solidFill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4819855" y="4063080"/>
            <a:ext cx="1436675" cy="276999"/>
            <a:chOff x="4369395" y="3279007"/>
            <a:chExt cx="1436675" cy="276999"/>
          </a:xfrm>
        </p:grpSpPr>
        <p:sp>
          <p:nvSpPr>
            <p:cNvPr id="36" name="文本框 9"/>
            <p:cNvSpPr txBox="1"/>
            <p:nvPr/>
          </p:nvSpPr>
          <p:spPr>
            <a:xfrm>
              <a:off x="4537946" y="3279007"/>
              <a:ext cx="126812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kern="0">
                  <a:solidFill>
                    <a:srgbClr val="2C3637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</a:rPr>
                <a:t>复查技巧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ysClr val="windowText" lastClr="000000">
                  <a:lumMod val="95000"/>
                  <a:lumOff val="5000"/>
                </a:sysClr>
              </a:solidFill>
              <a:ln w="25400" cap="flat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rgbClr val="2C3637"/>
                  </a:solidFill>
                </a:endParaRPr>
              </a:p>
            </p:txBody>
          </p:sp>
          <p:sp>
            <p:nvSpPr>
              <p:cNvPr id="39" name="等腰三角形 3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rgbClr val="2C3637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5" name="矩形: 圆角 4"/>
          <p:cNvSpPr/>
          <p:nvPr/>
        </p:nvSpPr>
        <p:spPr>
          <a:xfrm>
            <a:off x="579120" y="548640"/>
            <a:ext cx="11033760" cy="5760720"/>
          </a:xfrm>
          <a:prstGeom prst="roundRect">
            <a:avLst>
              <a:gd name="adj" fmla="val 3768"/>
            </a:avLst>
          </a:prstGeom>
          <a:solidFill>
            <a:schemeClr val="bg1"/>
          </a:solidFill>
          <a:ln w="76200" cap="flat" cmpd="sng" algn="ctr">
            <a:solidFill>
              <a:srgbClr val="4CC09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47340" y="1484784"/>
            <a:ext cx="2653903" cy="528146"/>
            <a:chOff x="336947" y="1443686"/>
            <a:chExt cx="2808312" cy="528146"/>
          </a:xfrm>
          <a:solidFill>
            <a:srgbClr val="56646B"/>
          </a:solidFill>
        </p:grpSpPr>
        <p:grpSp>
          <p:nvGrpSpPr>
            <p:cNvPr id="119" name="组合 118"/>
            <p:cNvGrpSpPr/>
            <p:nvPr/>
          </p:nvGrpSpPr>
          <p:grpSpPr>
            <a:xfrm>
              <a:off x="336947" y="1443686"/>
              <a:ext cx="2808312" cy="528146"/>
              <a:chOff x="913011" y="5805264"/>
              <a:chExt cx="2520280" cy="288032"/>
            </a:xfrm>
            <a:grpFill/>
          </p:grpSpPr>
          <p:sp>
            <p:nvSpPr>
              <p:cNvPr id="120" name="圆角矩形 119"/>
              <p:cNvSpPr/>
              <p:nvPr/>
            </p:nvSpPr>
            <p:spPr>
              <a:xfrm>
                <a:off x="1345059" y="5805264"/>
                <a:ext cx="1692188" cy="288032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rgbClr val="5664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" name="直接连接符 120"/>
              <p:cNvCxnSpPr/>
              <p:nvPr/>
            </p:nvCxnSpPr>
            <p:spPr>
              <a:xfrm>
                <a:off x="913011" y="5949280"/>
                <a:ext cx="2520280" cy="0"/>
              </a:xfrm>
              <a:prstGeom prst="line">
                <a:avLst/>
              </a:prstGeom>
              <a:grpFill/>
              <a:ln>
                <a:solidFill>
                  <a:srgbClr val="5664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矩形 3"/>
            <p:cNvSpPr>
              <a:spLocks noChangeArrowheads="1"/>
            </p:cNvSpPr>
            <p:nvPr/>
          </p:nvSpPr>
          <p:spPr bwMode="auto">
            <a:xfrm>
              <a:off x="876287" y="1519249"/>
              <a:ext cx="1729632" cy="377020"/>
            </a:xfrm>
            <a:prstGeom prst="rect">
              <a:avLst/>
            </a:prstGeom>
            <a:grpFill/>
            <a:ln w="9525">
              <a:solidFill>
                <a:srgbClr val="56646B"/>
              </a:solidFill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  <a:cs typeface="Arial" panose="020B0604020202020204" pitchFamily="34" charset="0"/>
                </a:rPr>
                <a:t>心理技巧</a:t>
              </a:r>
              <a:endParaRPr lang="en-US" altLang="zh-CN" sz="2000" b="1">
                <a:solidFill>
                  <a:schemeClr val="bg1"/>
                </a:solidFill>
                <a:latin typeface="Aa粗圆 (非商业使用)" panose="02020600040101010101" pitchFamily="18" charset="-122"/>
                <a:ea typeface="Aa粗圆 (非商业使用)" panose="02020600040101010101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29035" y="2201440"/>
            <a:ext cx="7864375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、树立信心，克服怯场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      信心是成功的一半，没有信心就没有希望，信心不足就会临场心慌意乱，影响自已应有水平的发挥。所以，学生拿到试卷后应先填写好考生信息（如考生考号、座位号等），然后先粗略看一遍试题，做到心中有数，对试题的难易不必在意。从整体来看：我难你也难，你易我也易。纵观近几年中考试题，多数题目并不比平时练习的题目难，也并不都是新题，有好多题目都是我们平时练习过的知识或熟题略加改造而成，如果平时训练的题目多数都会做，那么要坚信中考你也一定能考出好成绩。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r>
              <a:rPr lang="zh-CN" altLang="en-US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建议：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先做选择题，再做容易的题。</a:t>
            </a:r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5899" y="2845907"/>
            <a:ext cx="3096344" cy="381642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3" name="矩形: 圆角 2"/>
          <p:cNvSpPr/>
          <p:nvPr/>
        </p:nvSpPr>
        <p:spPr>
          <a:xfrm>
            <a:off x="579120" y="548640"/>
            <a:ext cx="11033760" cy="5760720"/>
          </a:xfrm>
          <a:prstGeom prst="roundRect">
            <a:avLst>
              <a:gd name="adj" fmla="val 3768"/>
            </a:avLst>
          </a:prstGeom>
          <a:solidFill>
            <a:schemeClr val="bg1"/>
          </a:solidFill>
          <a:ln w="76200" cap="flat" cmpd="sng" algn="ctr">
            <a:solidFill>
              <a:srgbClr val="4CC09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47340" y="1484784"/>
            <a:ext cx="2653903" cy="528146"/>
            <a:chOff x="336947" y="1443686"/>
            <a:chExt cx="2808312" cy="528146"/>
          </a:xfrm>
          <a:solidFill>
            <a:srgbClr val="56646B"/>
          </a:solidFill>
        </p:grpSpPr>
        <p:grpSp>
          <p:nvGrpSpPr>
            <p:cNvPr id="119" name="组合 118"/>
            <p:cNvGrpSpPr/>
            <p:nvPr/>
          </p:nvGrpSpPr>
          <p:grpSpPr>
            <a:xfrm>
              <a:off x="336947" y="1443686"/>
              <a:ext cx="2808312" cy="528146"/>
              <a:chOff x="913011" y="5805264"/>
              <a:chExt cx="2520280" cy="288032"/>
            </a:xfrm>
            <a:grpFill/>
          </p:grpSpPr>
          <p:sp>
            <p:nvSpPr>
              <p:cNvPr id="120" name="圆角矩形 119"/>
              <p:cNvSpPr/>
              <p:nvPr/>
            </p:nvSpPr>
            <p:spPr>
              <a:xfrm>
                <a:off x="1345059" y="5805264"/>
                <a:ext cx="1692188" cy="288032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rgbClr val="5664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" name="直接连接符 120"/>
              <p:cNvCxnSpPr/>
              <p:nvPr/>
            </p:nvCxnSpPr>
            <p:spPr>
              <a:xfrm>
                <a:off x="913011" y="5949280"/>
                <a:ext cx="2520280" cy="0"/>
              </a:xfrm>
              <a:prstGeom prst="line">
                <a:avLst/>
              </a:prstGeom>
              <a:grpFill/>
              <a:ln>
                <a:solidFill>
                  <a:srgbClr val="5664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矩形 3"/>
            <p:cNvSpPr>
              <a:spLocks noChangeArrowheads="1"/>
            </p:cNvSpPr>
            <p:nvPr/>
          </p:nvSpPr>
          <p:spPr bwMode="auto">
            <a:xfrm>
              <a:off x="876287" y="1519249"/>
              <a:ext cx="1729632" cy="377020"/>
            </a:xfrm>
            <a:prstGeom prst="rect">
              <a:avLst/>
            </a:prstGeom>
            <a:grpFill/>
            <a:ln w="9525">
              <a:solidFill>
                <a:srgbClr val="56646B"/>
              </a:solidFill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  <a:cs typeface="Arial" panose="020B0604020202020204" pitchFamily="34" charset="0"/>
                </a:rPr>
                <a:t>心理技巧</a:t>
              </a:r>
              <a:endParaRPr lang="en-US" altLang="zh-CN" sz="2000" b="1">
                <a:solidFill>
                  <a:schemeClr val="bg1"/>
                </a:solidFill>
                <a:latin typeface="Aa粗圆 (非商业使用)" panose="02020600040101010101" pitchFamily="18" charset="-122"/>
                <a:ea typeface="Aa粗圆 (非商业使用)" panose="02020600040101010101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29036" y="2201440"/>
            <a:ext cx="763284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、摒弃“杂”念，缓解情绪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同学们在考试之前应该摒弃“杂”念，使大脑处于“空白状态”，很多同学明知这个道理却无法做到，那么你不妨尝试与别人交谈，谈些与考试无关的话题，最好是一些既幽默又含蓄的笑话，尽量使心情放松，排除干扰。</a:t>
            </a:r>
            <a:b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altLang="zh-CN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、集中注意，迅入状态</a:t>
            </a:r>
            <a:b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 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 注意力集中是考试成功的关键，一定的神经亢奋或紧张有利于大脑各部分之间的联系，有助于活跃思维，所以为了能在考试中得到最佳效果，应使注意力高度集中，确保思维的灵活和敏捷。</a:t>
            </a:r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57823" y="3277955"/>
            <a:ext cx="3888433" cy="3445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3" name="矩形: 圆角 2"/>
          <p:cNvSpPr/>
          <p:nvPr/>
        </p:nvSpPr>
        <p:spPr>
          <a:xfrm>
            <a:off x="579120" y="548640"/>
            <a:ext cx="11033760" cy="5760720"/>
          </a:xfrm>
          <a:prstGeom prst="roundRect">
            <a:avLst>
              <a:gd name="adj" fmla="val 3768"/>
            </a:avLst>
          </a:prstGeom>
          <a:solidFill>
            <a:schemeClr val="bg1"/>
          </a:solidFill>
          <a:ln w="76200" cap="flat" cmpd="sng" algn="ctr">
            <a:solidFill>
              <a:srgbClr val="4CC09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47340" y="1484784"/>
            <a:ext cx="2653903" cy="528146"/>
            <a:chOff x="336947" y="1443686"/>
            <a:chExt cx="2808312" cy="528146"/>
          </a:xfrm>
          <a:solidFill>
            <a:srgbClr val="56646B"/>
          </a:solidFill>
        </p:grpSpPr>
        <p:grpSp>
          <p:nvGrpSpPr>
            <p:cNvPr id="119" name="组合 118"/>
            <p:cNvGrpSpPr/>
            <p:nvPr/>
          </p:nvGrpSpPr>
          <p:grpSpPr>
            <a:xfrm>
              <a:off x="336947" y="1443686"/>
              <a:ext cx="2808312" cy="528146"/>
              <a:chOff x="913011" y="5805264"/>
              <a:chExt cx="2520280" cy="288032"/>
            </a:xfrm>
            <a:grpFill/>
          </p:grpSpPr>
          <p:sp>
            <p:nvSpPr>
              <p:cNvPr id="120" name="圆角矩形 119"/>
              <p:cNvSpPr/>
              <p:nvPr/>
            </p:nvSpPr>
            <p:spPr>
              <a:xfrm>
                <a:off x="1345059" y="5805264"/>
                <a:ext cx="1692188" cy="288032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rgbClr val="5664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" name="直接连接符 120"/>
              <p:cNvCxnSpPr/>
              <p:nvPr/>
            </p:nvCxnSpPr>
            <p:spPr>
              <a:xfrm>
                <a:off x="913011" y="5949280"/>
                <a:ext cx="2520280" cy="0"/>
              </a:xfrm>
              <a:prstGeom prst="line">
                <a:avLst/>
              </a:prstGeom>
              <a:grpFill/>
              <a:ln>
                <a:solidFill>
                  <a:srgbClr val="5664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矩形 3"/>
            <p:cNvSpPr>
              <a:spLocks noChangeArrowheads="1"/>
            </p:cNvSpPr>
            <p:nvPr/>
          </p:nvSpPr>
          <p:spPr bwMode="auto">
            <a:xfrm>
              <a:off x="876287" y="1519249"/>
              <a:ext cx="1729632" cy="377020"/>
            </a:xfrm>
            <a:prstGeom prst="rect">
              <a:avLst/>
            </a:prstGeom>
            <a:grpFill/>
            <a:ln w="9525">
              <a:solidFill>
                <a:srgbClr val="56646B"/>
              </a:solidFill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  <a:cs typeface="Arial" panose="020B0604020202020204" pitchFamily="34" charset="0"/>
                </a:rPr>
                <a:t>答题技巧</a:t>
              </a:r>
              <a:endParaRPr lang="en-US" altLang="zh-CN" sz="2000" b="1">
                <a:solidFill>
                  <a:schemeClr val="bg1"/>
                </a:solidFill>
                <a:latin typeface="Aa粗圆 (非商业使用)" panose="02020600040101010101" pitchFamily="18" charset="-122"/>
                <a:ea typeface="Aa粗圆 (非商业使用)" panose="02020600040101010101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29035" y="2201440"/>
            <a:ext cx="9865095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、审题要慢，答题要快</a:t>
            </a:r>
            <a:b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　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有些考生只知道一味求快，往往题意未理解清楚，便匆忙动笔，结果误入歧途，即所谓欲速则不达，看错一个字可能会遗憾终生，所以审题一定要慢，有了这个“慢”，才能形成完整的合理的解题策略，才有答题的“快”。</a:t>
            </a:r>
            <a:b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altLang="zh-CN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、运算要准，胆子要大</a:t>
            </a:r>
            <a:b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　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考试可能没有足够的时间让你反复验算，更不容你再三地变换解题方法，往往是拿到一个题目，马上就要动手做，这时除了你的每一步运算务求正确外，还要求把你当时的解法坚持到底，也许你选择的不是最好的方法，但如回头重来将会花费更多的时间，当然坚持到底并不意味着钻牛角尖，一旦发现自己走进死胡同，还是要立刻迷途知返。</a:t>
            </a: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3" name="矩形: 圆角 2"/>
          <p:cNvSpPr/>
          <p:nvPr/>
        </p:nvSpPr>
        <p:spPr>
          <a:xfrm>
            <a:off x="579120" y="548640"/>
            <a:ext cx="11033760" cy="5760720"/>
          </a:xfrm>
          <a:prstGeom prst="roundRect">
            <a:avLst>
              <a:gd name="adj" fmla="val 3768"/>
            </a:avLst>
          </a:prstGeom>
          <a:solidFill>
            <a:schemeClr val="bg1"/>
          </a:solidFill>
          <a:ln w="76200" cap="flat" cmpd="sng" algn="ctr">
            <a:solidFill>
              <a:srgbClr val="4CC09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47340" y="1196752"/>
            <a:ext cx="2653903" cy="528146"/>
            <a:chOff x="336947" y="1443686"/>
            <a:chExt cx="2808312" cy="528146"/>
          </a:xfrm>
          <a:solidFill>
            <a:srgbClr val="56646B"/>
          </a:solidFill>
        </p:grpSpPr>
        <p:grpSp>
          <p:nvGrpSpPr>
            <p:cNvPr id="119" name="组合 118"/>
            <p:cNvGrpSpPr/>
            <p:nvPr/>
          </p:nvGrpSpPr>
          <p:grpSpPr>
            <a:xfrm>
              <a:off x="336947" y="1443686"/>
              <a:ext cx="2808312" cy="528146"/>
              <a:chOff x="913011" y="5805264"/>
              <a:chExt cx="2520280" cy="288032"/>
            </a:xfrm>
            <a:grpFill/>
          </p:grpSpPr>
          <p:sp>
            <p:nvSpPr>
              <p:cNvPr id="120" name="圆角矩形 119"/>
              <p:cNvSpPr/>
              <p:nvPr/>
            </p:nvSpPr>
            <p:spPr>
              <a:xfrm>
                <a:off x="1345059" y="5805264"/>
                <a:ext cx="1692188" cy="288032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rgbClr val="5664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" name="直接连接符 120"/>
              <p:cNvCxnSpPr/>
              <p:nvPr/>
            </p:nvCxnSpPr>
            <p:spPr>
              <a:xfrm>
                <a:off x="913011" y="5949280"/>
                <a:ext cx="2520280" cy="0"/>
              </a:xfrm>
              <a:prstGeom prst="line">
                <a:avLst/>
              </a:prstGeom>
              <a:grpFill/>
              <a:ln>
                <a:solidFill>
                  <a:srgbClr val="5664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矩形 3"/>
            <p:cNvSpPr>
              <a:spLocks noChangeArrowheads="1"/>
            </p:cNvSpPr>
            <p:nvPr/>
          </p:nvSpPr>
          <p:spPr bwMode="auto">
            <a:xfrm>
              <a:off x="876287" y="1519249"/>
              <a:ext cx="1729632" cy="377020"/>
            </a:xfrm>
            <a:prstGeom prst="rect">
              <a:avLst/>
            </a:prstGeom>
            <a:grpFill/>
            <a:ln w="9525">
              <a:solidFill>
                <a:srgbClr val="56646B"/>
              </a:solidFill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  <a:cs typeface="Arial" panose="020B0604020202020204" pitchFamily="34" charset="0"/>
                </a:rPr>
                <a:t>答题技巧</a:t>
              </a:r>
              <a:endParaRPr lang="en-US" altLang="zh-CN" sz="2000" b="1">
                <a:solidFill>
                  <a:schemeClr val="bg1"/>
                </a:solidFill>
                <a:latin typeface="Aa粗圆 (非商业使用)" panose="02020600040101010101" pitchFamily="18" charset="-122"/>
                <a:ea typeface="Aa粗圆 (非商业使用)" panose="02020600040101010101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29035" y="1913408"/>
            <a:ext cx="9865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、先易后难，敢于放弃</a:t>
            </a:r>
            <a:b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 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答题的次序应尽量做到先易后难，这是因为一方面做容易题准确率高，用时短，能够增强信心，使思维趋向高潮，对发挥水平极为有利；另一方面如果先做难题，可能会浪费好多时间，即使难关被攻克，却已没有时间去得那些易得的分数，所以关键时刻，敢于放弃，也是一种明智的选择。有些解答题第一问就很难，这时可以先放弃第一问，而直接使用第一问的结论解决第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问、第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问。</a:t>
            </a:r>
            <a:b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altLang="zh-CN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、先熟后生，合理用时</a:t>
            </a:r>
            <a:b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 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面对熟悉的题目，自然象吃了定心丸，做起来得心应手，会使你获得好心情，并且可以在最短时间内完成，留下更多的时间来思考那些不熟悉的题目。有些题目需花很多时间却只得到很少分数，有些题目只要花很少时间却有很高的分值。所以应先把时间用在那些较易题或分值较高题目上，最大限度地提高时间的利用率。</a:t>
            </a: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5" name="矩形: 圆角 4"/>
          <p:cNvSpPr/>
          <p:nvPr/>
        </p:nvSpPr>
        <p:spPr>
          <a:xfrm>
            <a:off x="579120" y="548640"/>
            <a:ext cx="11033760" cy="5760720"/>
          </a:xfrm>
          <a:prstGeom prst="roundRect">
            <a:avLst>
              <a:gd name="adj" fmla="val 3768"/>
            </a:avLst>
          </a:prstGeom>
          <a:solidFill>
            <a:schemeClr val="bg1"/>
          </a:solidFill>
          <a:ln w="76200" cap="flat" cmpd="sng" algn="ctr">
            <a:solidFill>
              <a:srgbClr val="4CC09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47340" y="1412776"/>
            <a:ext cx="2653903" cy="528146"/>
            <a:chOff x="336947" y="1443686"/>
            <a:chExt cx="2808312" cy="528146"/>
          </a:xfrm>
          <a:solidFill>
            <a:srgbClr val="56646B"/>
          </a:solidFill>
        </p:grpSpPr>
        <p:grpSp>
          <p:nvGrpSpPr>
            <p:cNvPr id="119" name="组合 118"/>
            <p:cNvGrpSpPr/>
            <p:nvPr/>
          </p:nvGrpSpPr>
          <p:grpSpPr>
            <a:xfrm>
              <a:off x="336947" y="1443686"/>
              <a:ext cx="2808312" cy="528146"/>
              <a:chOff x="913011" y="5805264"/>
              <a:chExt cx="2520280" cy="288032"/>
            </a:xfrm>
            <a:grpFill/>
          </p:grpSpPr>
          <p:sp>
            <p:nvSpPr>
              <p:cNvPr id="120" name="圆角矩形 119"/>
              <p:cNvSpPr/>
              <p:nvPr/>
            </p:nvSpPr>
            <p:spPr>
              <a:xfrm>
                <a:off x="1345059" y="5805264"/>
                <a:ext cx="1692188" cy="288032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rgbClr val="5664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" name="直接连接符 120"/>
              <p:cNvCxnSpPr/>
              <p:nvPr/>
            </p:nvCxnSpPr>
            <p:spPr>
              <a:xfrm>
                <a:off x="913011" y="5949280"/>
                <a:ext cx="2520280" cy="0"/>
              </a:xfrm>
              <a:prstGeom prst="line">
                <a:avLst/>
              </a:prstGeom>
              <a:grpFill/>
              <a:ln>
                <a:solidFill>
                  <a:srgbClr val="5664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矩形 3"/>
            <p:cNvSpPr>
              <a:spLocks noChangeArrowheads="1"/>
            </p:cNvSpPr>
            <p:nvPr/>
          </p:nvSpPr>
          <p:spPr bwMode="auto">
            <a:xfrm>
              <a:off x="876287" y="1519249"/>
              <a:ext cx="1729632" cy="377020"/>
            </a:xfrm>
            <a:prstGeom prst="rect">
              <a:avLst/>
            </a:prstGeom>
            <a:grpFill/>
            <a:ln w="9525">
              <a:solidFill>
                <a:srgbClr val="56646B"/>
              </a:solidFill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  <a:cs typeface="Arial" panose="020B0604020202020204" pitchFamily="34" charset="0"/>
                </a:rPr>
                <a:t>答题技巧</a:t>
              </a:r>
              <a:endParaRPr lang="en-US" altLang="zh-CN" sz="2000" b="1">
                <a:solidFill>
                  <a:schemeClr val="bg1"/>
                </a:solidFill>
                <a:latin typeface="Aa粗圆 (非商业使用)" panose="02020600040101010101" pitchFamily="18" charset="-122"/>
                <a:ea typeface="Aa粗圆 (非商业使用)" panose="02020600040101010101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29036" y="2129432"/>
            <a:ext cx="583264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、书写规范，既对又全</a:t>
            </a:r>
            <a:b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   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试卷不是给自己批的，要给批卷人留下良好的印象，必须书写规范，层次分明，要点清晰，重点突出，否则评卷人可能看不清，甚至找不到你的得分点，导致很多同学自我感觉良好却得了低分。因此做解答题时切忌只求结论，不顾过程，要力争既对且全，把该得的分都得到手。 </a:t>
            </a:r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715" y="2121792"/>
            <a:ext cx="4801640" cy="4801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87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24" name="矩形: 圆角 23"/>
          <p:cNvSpPr/>
          <p:nvPr/>
        </p:nvSpPr>
        <p:spPr>
          <a:xfrm>
            <a:off x="580707" y="548640"/>
            <a:ext cx="11033760" cy="5760720"/>
          </a:xfrm>
          <a:prstGeom prst="roundRect">
            <a:avLst>
              <a:gd name="adj" fmla="val 3768"/>
            </a:avLst>
          </a:prstGeom>
          <a:solidFill>
            <a:schemeClr val="bg1"/>
          </a:solidFill>
          <a:ln w="76200" cap="flat" cmpd="sng" algn="ctr">
            <a:solidFill>
              <a:srgbClr val="4CC09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23" y="795090"/>
            <a:ext cx="298857" cy="26978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21" y="870852"/>
            <a:ext cx="771412" cy="6963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29084">
            <a:off x="1385192" y="553006"/>
            <a:ext cx="623246" cy="6246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187880" y="1450722"/>
            <a:ext cx="29622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500" dirty="0">
                <a:latin typeface="黑体" panose="02010609060101010101" pitchFamily="49" charset="-122"/>
                <a:ea typeface="黑体" panose="02010609060101010101" pitchFamily="49" charset="-122"/>
              </a:rPr>
              <a:t>班会目的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5340639" y="1495899"/>
            <a:ext cx="8454" cy="0"/>
          </a:xfrm>
          <a:prstGeom prst="line">
            <a:avLst/>
          </a:prstGeom>
          <a:ln w="28575">
            <a:gradFill>
              <a:gsLst>
                <a:gs pos="0">
                  <a:srgbClr val="4CC090"/>
                </a:gs>
                <a:gs pos="100000">
                  <a:srgbClr val="4CC090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2937" y="1052332"/>
            <a:ext cx="5209572" cy="5209572"/>
          </a:xfrm>
          <a:prstGeom prst="rect">
            <a:avLst/>
          </a:prstGeom>
        </p:spPr>
      </p:pic>
      <p:sp>
        <p:nvSpPr>
          <p:cNvPr id="25" name="TextBox 504"/>
          <p:cNvSpPr txBox="1"/>
          <p:nvPr/>
        </p:nvSpPr>
        <p:spPr>
          <a:xfrm>
            <a:off x="6072509" y="2572772"/>
            <a:ext cx="5193013" cy="263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2C363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明确“诚信”的含义，了解“诚信”的地位；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2C363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重视“诚信”的作用，做文明的诚信人；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2C363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重视学习，诚实考试，做自律自爱，文明规范的学生。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45459" y="870852"/>
            <a:ext cx="12961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FFFFF"/>
                </a:solidFill>
              </a:rPr>
              <a:t>https://www.ypppt.com/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3" name="矩形: 圆角 2"/>
          <p:cNvSpPr/>
          <p:nvPr/>
        </p:nvSpPr>
        <p:spPr>
          <a:xfrm>
            <a:off x="579120" y="548640"/>
            <a:ext cx="11033760" cy="5760720"/>
          </a:xfrm>
          <a:prstGeom prst="roundRect">
            <a:avLst>
              <a:gd name="adj" fmla="val 3768"/>
            </a:avLst>
          </a:prstGeom>
          <a:solidFill>
            <a:schemeClr val="bg1"/>
          </a:solidFill>
          <a:ln w="76200" cap="flat" cmpd="sng" algn="ctr">
            <a:solidFill>
              <a:srgbClr val="4CC09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47340" y="1268760"/>
            <a:ext cx="2653903" cy="528146"/>
            <a:chOff x="336947" y="1443686"/>
            <a:chExt cx="2808312" cy="528146"/>
          </a:xfrm>
          <a:solidFill>
            <a:srgbClr val="56646B"/>
          </a:solidFill>
        </p:grpSpPr>
        <p:grpSp>
          <p:nvGrpSpPr>
            <p:cNvPr id="119" name="组合 118"/>
            <p:cNvGrpSpPr/>
            <p:nvPr/>
          </p:nvGrpSpPr>
          <p:grpSpPr>
            <a:xfrm>
              <a:off x="336947" y="1443686"/>
              <a:ext cx="2808312" cy="528146"/>
              <a:chOff x="913011" y="5805264"/>
              <a:chExt cx="2520280" cy="288032"/>
            </a:xfrm>
            <a:grpFill/>
          </p:grpSpPr>
          <p:sp>
            <p:nvSpPr>
              <p:cNvPr id="120" name="圆角矩形 119"/>
              <p:cNvSpPr/>
              <p:nvPr/>
            </p:nvSpPr>
            <p:spPr>
              <a:xfrm>
                <a:off x="1345059" y="5805264"/>
                <a:ext cx="1692188" cy="288032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rgbClr val="5664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" name="直接连接符 120"/>
              <p:cNvCxnSpPr/>
              <p:nvPr/>
            </p:nvCxnSpPr>
            <p:spPr>
              <a:xfrm>
                <a:off x="913011" y="5949280"/>
                <a:ext cx="2520280" cy="0"/>
              </a:xfrm>
              <a:prstGeom prst="line">
                <a:avLst/>
              </a:prstGeom>
              <a:grpFill/>
              <a:ln>
                <a:solidFill>
                  <a:srgbClr val="5664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矩形 3"/>
            <p:cNvSpPr>
              <a:spLocks noChangeArrowheads="1"/>
            </p:cNvSpPr>
            <p:nvPr/>
          </p:nvSpPr>
          <p:spPr bwMode="auto">
            <a:xfrm>
              <a:off x="876287" y="1519249"/>
              <a:ext cx="1729632" cy="377020"/>
            </a:xfrm>
            <a:prstGeom prst="rect">
              <a:avLst/>
            </a:prstGeom>
            <a:grpFill/>
            <a:ln w="9525">
              <a:solidFill>
                <a:srgbClr val="56646B"/>
              </a:solidFill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  <a:cs typeface="Arial" panose="020B0604020202020204" pitchFamily="34" charset="0"/>
                </a:rPr>
                <a:t>思维技巧</a:t>
              </a:r>
              <a:endParaRPr lang="en-US" altLang="zh-CN" sz="2000" b="1">
                <a:solidFill>
                  <a:schemeClr val="bg1"/>
                </a:solidFill>
                <a:latin typeface="Aa粗圆 (非商业使用)" panose="02020600040101010101" pitchFamily="18" charset="-122"/>
                <a:ea typeface="Aa粗圆 (非商业使用)" panose="02020600040101010101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29035" y="1985416"/>
            <a:ext cx="100811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、先常规，再技巧</a:t>
            </a:r>
            <a:b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 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大多试题都需要考你的常规思维，考你的双基，考你的运算能力，并不都要求你使用简便方法或根本就没有简便方法，所以解题时应先使用最常规，最熟悉的思路去思考，在我们常规思维受阻时，再去考虑有没有特殊技巧。灵活运用各种解题方法和技巧，如数学的选择和填空题中的取特殊值法、排除法等，提高解题的准确性和速度。</a:t>
            </a:r>
            <a:b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altLang="zh-CN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、先特殊，再发散</a:t>
            </a:r>
            <a:b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　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有些题目，上手较难，可以以退为进，从特殊情况着手，将普遍问题特殊化、将抽象问题具体化、整体问题局部化、参数问题常规化，先解决特殊情况，再利用思维的发散性，将特殊情况整体化、抽象化、一般化，在这个过程中，思维可能会得到“茅塞顿开”的启迪，使看起来很难的问题得到简化。 </a:t>
            </a: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3" name="矩形: 圆角 2"/>
          <p:cNvSpPr/>
          <p:nvPr/>
        </p:nvSpPr>
        <p:spPr>
          <a:xfrm>
            <a:off x="579120" y="548640"/>
            <a:ext cx="11033760" cy="5760720"/>
          </a:xfrm>
          <a:prstGeom prst="roundRect">
            <a:avLst>
              <a:gd name="adj" fmla="val 3768"/>
            </a:avLst>
          </a:prstGeom>
          <a:solidFill>
            <a:schemeClr val="bg1"/>
          </a:solidFill>
          <a:ln w="76200" cap="flat" cmpd="sng" algn="ctr">
            <a:solidFill>
              <a:srgbClr val="4CC09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47340" y="1340768"/>
            <a:ext cx="2653903" cy="528146"/>
            <a:chOff x="336947" y="1443686"/>
            <a:chExt cx="2808312" cy="528146"/>
          </a:xfrm>
          <a:solidFill>
            <a:srgbClr val="56646B"/>
          </a:solidFill>
        </p:grpSpPr>
        <p:grpSp>
          <p:nvGrpSpPr>
            <p:cNvPr id="119" name="组合 118"/>
            <p:cNvGrpSpPr/>
            <p:nvPr/>
          </p:nvGrpSpPr>
          <p:grpSpPr>
            <a:xfrm>
              <a:off x="336947" y="1443686"/>
              <a:ext cx="2808312" cy="528146"/>
              <a:chOff x="913011" y="5805264"/>
              <a:chExt cx="2520280" cy="288032"/>
            </a:xfrm>
            <a:grpFill/>
          </p:grpSpPr>
          <p:sp>
            <p:nvSpPr>
              <p:cNvPr id="120" name="圆角矩形 119"/>
              <p:cNvSpPr/>
              <p:nvPr/>
            </p:nvSpPr>
            <p:spPr>
              <a:xfrm>
                <a:off x="1345059" y="5805264"/>
                <a:ext cx="1692188" cy="288032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rgbClr val="5664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" name="直接连接符 120"/>
              <p:cNvCxnSpPr/>
              <p:nvPr/>
            </p:nvCxnSpPr>
            <p:spPr>
              <a:xfrm>
                <a:off x="913011" y="5949280"/>
                <a:ext cx="2520280" cy="0"/>
              </a:xfrm>
              <a:prstGeom prst="line">
                <a:avLst/>
              </a:prstGeom>
              <a:grpFill/>
              <a:ln>
                <a:solidFill>
                  <a:srgbClr val="5664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矩形 3"/>
            <p:cNvSpPr>
              <a:spLocks noChangeArrowheads="1"/>
            </p:cNvSpPr>
            <p:nvPr/>
          </p:nvSpPr>
          <p:spPr bwMode="auto">
            <a:xfrm>
              <a:off x="876287" y="1519249"/>
              <a:ext cx="1729632" cy="377020"/>
            </a:xfrm>
            <a:prstGeom prst="rect">
              <a:avLst/>
            </a:prstGeom>
            <a:grpFill/>
            <a:ln w="9525">
              <a:solidFill>
                <a:srgbClr val="56646B"/>
              </a:solidFill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  <a:cs typeface="Arial" panose="020B0604020202020204" pitchFamily="34" charset="0"/>
                </a:rPr>
                <a:t>思维技巧</a:t>
              </a:r>
              <a:endParaRPr lang="en-US" altLang="zh-CN" sz="2000" b="1">
                <a:solidFill>
                  <a:schemeClr val="bg1"/>
                </a:solidFill>
                <a:latin typeface="Aa粗圆 (非商业使用)" panose="02020600040101010101" pitchFamily="18" charset="-122"/>
                <a:ea typeface="Aa粗圆 (非商业使用)" panose="02020600040101010101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29035" y="2057424"/>
            <a:ext cx="100811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、先结果，再探索</a:t>
            </a:r>
            <a:b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对一个问题正面思考，出现了思维障碍，我们应想到“正难则反”的原则，先假设已有相应结果然后逆向思维探求解决问题的突破点、新思路。</a:t>
            </a:r>
          </a:p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、先联想，再转化</a:t>
            </a:r>
            <a:b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也有一些题目，往往与实际生活紧密相关，但最终解决还是离不开已学的理论知识，所以遇到这样的问题，应该先联想到实际问题的具体背景，再将它抽象化，模型化，完成从未知到已知，从实际问题到理论知识之间的转化，也有很多题目看似陌生，但若对其特征、特点、形式进行联想转化就不难发现，它们不过是我们熟悉问题的变形，于是问题也就迎刃而解了。</a:t>
            </a: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3" name="矩形: 圆角 2"/>
          <p:cNvSpPr/>
          <p:nvPr/>
        </p:nvSpPr>
        <p:spPr>
          <a:xfrm>
            <a:off x="579120" y="548640"/>
            <a:ext cx="11033760" cy="5760720"/>
          </a:xfrm>
          <a:prstGeom prst="roundRect">
            <a:avLst>
              <a:gd name="adj" fmla="val 3768"/>
            </a:avLst>
          </a:prstGeom>
          <a:solidFill>
            <a:schemeClr val="bg1"/>
          </a:solidFill>
          <a:ln w="76200" cap="flat" cmpd="sng" algn="ctr">
            <a:solidFill>
              <a:srgbClr val="4CC09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47340" y="1268760"/>
            <a:ext cx="2653903" cy="528146"/>
            <a:chOff x="336947" y="1443686"/>
            <a:chExt cx="2808312" cy="528146"/>
          </a:xfrm>
          <a:solidFill>
            <a:srgbClr val="56646B"/>
          </a:solidFill>
        </p:grpSpPr>
        <p:grpSp>
          <p:nvGrpSpPr>
            <p:cNvPr id="119" name="组合 118"/>
            <p:cNvGrpSpPr/>
            <p:nvPr/>
          </p:nvGrpSpPr>
          <p:grpSpPr>
            <a:xfrm>
              <a:off x="336947" y="1443686"/>
              <a:ext cx="2808312" cy="528146"/>
              <a:chOff x="913011" y="5805264"/>
              <a:chExt cx="2520280" cy="288032"/>
            </a:xfrm>
            <a:grpFill/>
          </p:grpSpPr>
          <p:sp>
            <p:nvSpPr>
              <p:cNvPr id="120" name="圆角矩形 119"/>
              <p:cNvSpPr/>
              <p:nvPr/>
            </p:nvSpPr>
            <p:spPr>
              <a:xfrm>
                <a:off x="1345059" y="5805264"/>
                <a:ext cx="1692188" cy="288032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rgbClr val="5664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" name="直接连接符 120"/>
              <p:cNvCxnSpPr/>
              <p:nvPr/>
            </p:nvCxnSpPr>
            <p:spPr>
              <a:xfrm>
                <a:off x="913011" y="5949280"/>
                <a:ext cx="2520280" cy="0"/>
              </a:xfrm>
              <a:prstGeom prst="line">
                <a:avLst/>
              </a:prstGeom>
              <a:grpFill/>
              <a:ln>
                <a:solidFill>
                  <a:srgbClr val="5664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矩形 3"/>
            <p:cNvSpPr>
              <a:spLocks noChangeArrowheads="1"/>
            </p:cNvSpPr>
            <p:nvPr/>
          </p:nvSpPr>
          <p:spPr bwMode="auto">
            <a:xfrm>
              <a:off x="876287" y="1519249"/>
              <a:ext cx="1729632" cy="377020"/>
            </a:xfrm>
            <a:prstGeom prst="rect">
              <a:avLst/>
            </a:prstGeom>
            <a:grpFill/>
            <a:ln w="9525">
              <a:solidFill>
                <a:srgbClr val="56646B"/>
              </a:solidFill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  <a:cs typeface="Arial" panose="020B0604020202020204" pitchFamily="34" charset="0"/>
                </a:rPr>
                <a:t>复查技巧</a:t>
              </a:r>
              <a:endParaRPr lang="en-US" altLang="zh-CN" sz="2000" b="1">
                <a:solidFill>
                  <a:schemeClr val="bg1"/>
                </a:solidFill>
                <a:latin typeface="Aa粗圆 (非商业使用)" panose="02020600040101010101" pitchFamily="18" charset="-122"/>
                <a:ea typeface="Aa粗圆 (非商业使用)" panose="02020600040101010101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29035" y="1985416"/>
            <a:ext cx="986509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做完试题，如果还有时间，决不要闲着没事做，应认真复查。复查内容包括：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⑴检查试卷和答题卡上的姓名、考号、座位号是否已按规定准确地书写（填涂）齐全；答题卡上有无漏涂、错涂（错位错号），填涂的信息点是否清晰。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⑵仔细检查有没有遗漏或没有做完的题目，如有就抓紧补全。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⑶复查各题的解答过程和结果。如时间已经不多，也就重点复查有疑问的地方。对于选择题，没有足够的把握，不要随意更改已有的结果。解答题着重检查有没有可以补充的计分点和答题的关键步骤。实际问题检查计算结果是否与生活实际和常识相悖等。</a:t>
            </a:r>
            <a:endParaRPr lang="en-US" altLang="zh-CN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D7544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总之，掌握一定的应试技巧，以达到容易题不丢分，中档题尽可能不失分，难题能得多少分就多少分，这是考试成功的一个重要砝码。相信，若你能在考场中做到了这些，一定能取得期中考试的胜利！ </a:t>
            </a:r>
          </a:p>
          <a:p>
            <a:pPr>
              <a:lnSpc>
                <a:spcPct val="150000"/>
              </a:lnSpc>
            </a:pPr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252027" y="1320800"/>
            <a:ext cx="4277360" cy="4277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0" dist="101600" dir="2700000" sx="102000" sy="102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字魂176号-创粗圆" panose="00000500000000000000" pitchFamily="2" charset="-122"/>
              <a:ea typeface="字魂176号-创粗圆" panose="00000500000000000000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500947" y="1569720"/>
            <a:ext cx="3779520" cy="3779520"/>
          </a:xfrm>
          <a:prstGeom prst="ellipse">
            <a:avLst/>
          </a:prstGeom>
          <a:noFill/>
          <a:ln w="19050">
            <a:solidFill>
              <a:srgbClr val="2EA678"/>
            </a:solidFill>
          </a:ln>
          <a:effectLst>
            <a:outerShdw blurRad="508000" dist="101600" dir="2700000" sx="102000" sy="102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字魂176号-创粗圆" panose="00000500000000000000" pitchFamily="2" charset="-122"/>
              <a:ea typeface="字魂176号-创粗圆" panose="00000500000000000000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29084">
            <a:off x="5494757" y="5397499"/>
            <a:ext cx="1178560" cy="1178560"/>
          </a:xfrm>
          <a:prstGeom prst="rect">
            <a:avLst/>
          </a:prstGeom>
        </p:spPr>
      </p:pic>
      <p:sp>
        <p:nvSpPr>
          <p:cNvPr id="14" name="TextBox 40"/>
          <p:cNvSpPr txBox="1"/>
          <p:nvPr/>
        </p:nvSpPr>
        <p:spPr>
          <a:xfrm>
            <a:off x="2569195" y="2920769"/>
            <a:ext cx="3711272" cy="93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zh-CN" altLang="en-US" sz="5400" b="1">
                <a:latin typeface="黑体" panose="02010609060101010101" pitchFamily="49" charset="-122"/>
                <a:ea typeface="黑体" panose="02010609060101010101" pitchFamily="49" charset="-122"/>
              </a:rPr>
              <a:t>诚信格言</a:t>
            </a:r>
            <a:endParaRPr lang="zh-CN" sz="5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3" name="矩形: 圆角 2"/>
          <p:cNvSpPr/>
          <p:nvPr/>
        </p:nvSpPr>
        <p:spPr>
          <a:xfrm>
            <a:off x="579120" y="548640"/>
            <a:ext cx="11033760" cy="5760720"/>
          </a:xfrm>
          <a:prstGeom prst="roundRect">
            <a:avLst>
              <a:gd name="adj" fmla="val 3768"/>
            </a:avLst>
          </a:prstGeom>
          <a:solidFill>
            <a:schemeClr val="bg1"/>
          </a:solidFill>
          <a:ln w="76200" cap="flat" cmpd="sng" algn="ctr">
            <a:solidFill>
              <a:srgbClr val="4CC09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47339" y="1340768"/>
            <a:ext cx="4094063" cy="528146"/>
            <a:chOff x="336947" y="1443686"/>
            <a:chExt cx="2808312" cy="528146"/>
          </a:xfrm>
          <a:solidFill>
            <a:srgbClr val="447AB0"/>
          </a:solidFill>
        </p:grpSpPr>
        <p:grpSp>
          <p:nvGrpSpPr>
            <p:cNvPr id="119" name="组合 118"/>
            <p:cNvGrpSpPr/>
            <p:nvPr/>
          </p:nvGrpSpPr>
          <p:grpSpPr>
            <a:xfrm>
              <a:off x="336947" y="1443686"/>
              <a:ext cx="2808312" cy="528146"/>
              <a:chOff x="913011" y="5805264"/>
              <a:chExt cx="2520280" cy="288032"/>
            </a:xfrm>
            <a:grpFill/>
          </p:grpSpPr>
          <p:sp>
            <p:nvSpPr>
              <p:cNvPr id="120" name="圆角矩形 119"/>
              <p:cNvSpPr/>
              <p:nvPr/>
            </p:nvSpPr>
            <p:spPr>
              <a:xfrm>
                <a:off x="1345059" y="5805264"/>
                <a:ext cx="1692188" cy="288032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rgbClr val="447A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" name="直接连接符 120"/>
              <p:cNvCxnSpPr/>
              <p:nvPr/>
            </p:nvCxnSpPr>
            <p:spPr>
              <a:xfrm>
                <a:off x="913011" y="5949280"/>
                <a:ext cx="2520280" cy="0"/>
              </a:xfrm>
              <a:prstGeom prst="line">
                <a:avLst/>
              </a:prstGeom>
              <a:grpFill/>
              <a:ln>
                <a:solidFill>
                  <a:srgbClr val="447A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矩形 3"/>
            <p:cNvSpPr>
              <a:spLocks noChangeArrowheads="1"/>
            </p:cNvSpPr>
            <p:nvPr/>
          </p:nvSpPr>
          <p:spPr bwMode="auto">
            <a:xfrm>
              <a:off x="876287" y="1519249"/>
              <a:ext cx="1729632" cy="3770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  <a:cs typeface="Arial" panose="020B0604020202020204" pitchFamily="34" charset="0"/>
                </a:rPr>
                <a:t>诚信格言，摘录共勉</a:t>
              </a:r>
              <a:endParaRPr lang="en-US" altLang="zh-CN" sz="2000" b="1">
                <a:solidFill>
                  <a:schemeClr val="bg1"/>
                </a:solidFill>
                <a:latin typeface="Aa粗圆 (非商业使用)" panose="02020600040101010101" pitchFamily="18" charset="-122"/>
                <a:ea typeface="Aa粗圆 (非商业使用)" panose="02020600040101010101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76760" y="2057424"/>
            <a:ext cx="69169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人而无信，不知其可也。 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--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孔子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一言既出，驷马难追。 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--《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论语 颜渊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一两重的真诚，其值等于一吨重的聪明。 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--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德国谚语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要正直地生活，别想入非非！要诚实地工作，才能前程远大。 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--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陀思妥耶夫斯基。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蚜虫吃青草，锈吃铁，虚伪吃灵魂。 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--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契诃夫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我们应该老老实实地办事。 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———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毛泽东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不讲诚信的人，是可悲的、可怜的、可恨的，也是可怕的。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生命不可能从谎言中开出灿烂的鲜花。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创起诚信校园，树起诚信学风，成为诚信学子。</a:t>
            </a:r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7867" y="692696"/>
            <a:ext cx="28575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252027" y="1320800"/>
            <a:ext cx="4277360" cy="4277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0" dist="101600" dir="2700000" sx="102000" sy="102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字魂176号-创粗圆" panose="00000500000000000000" pitchFamily="2" charset="-122"/>
              <a:ea typeface="字魂176号-创粗圆" panose="00000500000000000000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500947" y="1569720"/>
            <a:ext cx="3779520" cy="3779520"/>
          </a:xfrm>
          <a:prstGeom prst="ellipse">
            <a:avLst/>
          </a:prstGeom>
          <a:noFill/>
          <a:ln w="19050">
            <a:solidFill>
              <a:srgbClr val="2EA678"/>
            </a:solidFill>
          </a:ln>
          <a:effectLst>
            <a:outerShdw blurRad="508000" dist="101600" dir="2700000" sx="102000" sy="102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字魂176号-创粗圆" panose="00000500000000000000" pitchFamily="2" charset="-122"/>
              <a:ea typeface="字魂176号-创粗圆" panose="00000500000000000000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29084">
            <a:off x="5494757" y="5397499"/>
            <a:ext cx="1178560" cy="1178560"/>
          </a:xfrm>
          <a:prstGeom prst="rect">
            <a:avLst/>
          </a:prstGeom>
        </p:spPr>
      </p:pic>
      <p:sp>
        <p:nvSpPr>
          <p:cNvPr id="14" name="TextBox 40"/>
          <p:cNvSpPr txBox="1"/>
          <p:nvPr/>
        </p:nvSpPr>
        <p:spPr>
          <a:xfrm>
            <a:off x="2569195" y="2920769"/>
            <a:ext cx="3711272" cy="93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zh-CN" altLang="en-US" sz="5400" b="1">
                <a:latin typeface="黑体" panose="02010609060101010101" pitchFamily="49" charset="-122"/>
                <a:ea typeface="黑体" panose="02010609060101010101" pitchFamily="49" charset="-122"/>
              </a:rPr>
              <a:t>诚信宣誓</a:t>
            </a:r>
            <a:endParaRPr lang="zh-CN" sz="5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3" name="矩形: 圆角 2"/>
          <p:cNvSpPr/>
          <p:nvPr/>
        </p:nvSpPr>
        <p:spPr>
          <a:xfrm>
            <a:off x="579120" y="548640"/>
            <a:ext cx="11033760" cy="5760720"/>
          </a:xfrm>
          <a:prstGeom prst="roundRect">
            <a:avLst>
              <a:gd name="adj" fmla="val 3768"/>
            </a:avLst>
          </a:prstGeom>
          <a:solidFill>
            <a:schemeClr val="bg1"/>
          </a:solidFill>
          <a:ln w="76200" cap="flat" cmpd="sng" algn="ctr">
            <a:solidFill>
              <a:srgbClr val="4CC09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826419" y="1556792"/>
            <a:ext cx="6542336" cy="528146"/>
            <a:chOff x="336947" y="1443686"/>
            <a:chExt cx="2808312" cy="528146"/>
          </a:xfrm>
          <a:solidFill>
            <a:srgbClr val="E7BB51"/>
          </a:solidFill>
        </p:grpSpPr>
        <p:grpSp>
          <p:nvGrpSpPr>
            <p:cNvPr id="119" name="组合 118"/>
            <p:cNvGrpSpPr/>
            <p:nvPr/>
          </p:nvGrpSpPr>
          <p:grpSpPr>
            <a:xfrm>
              <a:off x="336947" y="1443686"/>
              <a:ext cx="2808312" cy="528146"/>
              <a:chOff x="913011" y="5805264"/>
              <a:chExt cx="2520280" cy="288032"/>
            </a:xfrm>
            <a:grpFill/>
          </p:grpSpPr>
          <p:sp>
            <p:nvSpPr>
              <p:cNvPr id="120" name="圆角矩形 119"/>
              <p:cNvSpPr/>
              <p:nvPr/>
            </p:nvSpPr>
            <p:spPr>
              <a:xfrm>
                <a:off x="1345059" y="5805264"/>
                <a:ext cx="1692188" cy="288032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rgbClr val="E7BB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" name="直接连接符 120"/>
              <p:cNvCxnSpPr/>
              <p:nvPr/>
            </p:nvCxnSpPr>
            <p:spPr>
              <a:xfrm>
                <a:off x="913011" y="5949280"/>
                <a:ext cx="2520280" cy="0"/>
              </a:xfrm>
              <a:prstGeom prst="line">
                <a:avLst/>
              </a:prstGeom>
              <a:grpFill/>
              <a:ln>
                <a:solidFill>
                  <a:srgbClr val="E7BB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矩形 3"/>
            <p:cNvSpPr>
              <a:spLocks noChangeArrowheads="1"/>
            </p:cNvSpPr>
            <p:nvPr/>
          </p:nvSpPr>
          <p:spPr bwMode="auto">
            <a:xfrm>
              <a:off x="876287" y="1519249"/>
              <a:ext cx="1729632" cy="3770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  <a:cs typeface="Arial" panose="020B0604020202020204" pitchFamily="34" charset="0"/>
                </a:rPr>
                <a:t>弘扬民族精神，做诚实守信中学生</a:t>
              </a:r>
              <a:endParaRPr lang="en-US" altLang="zh-CN" sz="2000" b="1">
                <a:solidFill>
                  <a:schemeClr val="bg1"/>
                </a:solidFill>
                <a:latin typeface="Aa粗圆 (非商业使用)" panose="02020600040101010101" pitchFamily="18" charset="-122"/>
                <a:ea typeface="Aa粗圆 (非商业使用)" panose="02020600040101010101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826419" y="2420888"/>
            <a:ext cx="6916935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我宣誓：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       我作为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XX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中学的学生，我珍惜我的荣誉，继承诚实守信的美德，将严格遵守考试的有关规定，遵守考场纪律，维护考场秩序，做一名诚实守信的中学生，努力学习，考出水平。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      </a:t>
            </a:r>
          </a:p>
          <a:p>
            <a:pPr algn="r">
              <a:lnSpc>
                <a:spcPct val="150000"/>
              </a:lnSpc>
            </a:pP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宣誓人： 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XXX</a:t>
            </a:r>
          </a:p>
          <a:p>
            <a:pPr algn="r">
              <a:lnSpc>
                <a:spcPct val="150000"/>
              </a:lnSpc>
            </a:pP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2021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01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月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10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日</a:t>
            </a: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89" y="2949866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88" y="2182093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3418" y="3921023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6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87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29084">
            <a:off x="3848837" y="3689625"/>
            <a:ext cx="2640772" cy="264077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95218" flipH="1">
            <a:off x="162223" y="932780"/>
            <a:ext cx="985515" cy="9855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65" y="2048720"/>
            <a:ext cx="539733" cy="48613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090" y="1762053"/>
            <a:ext cx="3054467" cy="2751156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010056" y="2339935"/>
            <a:ext cx="2509020" cy="144655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zh-CN" altLang="en-US" sz="8800" spc="3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目录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278094" y="836712"/>
            <a:ext cx="3828193" cy="752489"/>
            <a:chOff x="871649" y="2855171"/>
            <a:chExt cx="2220388" cy="436451"/>
          </a:xfrm>
        </p:grpSpPr>
        <p:sp>
          <p:nvSpPr>
            <p:cNvPr id="32" name="椭圆 31"/>
            <p:cNvSpPr/>
            <p:nvPr/>
          </p:nvSpPr>
          <p:spPr>
            <a:xfrm>
              <a:off x="871649" y="2855171"/>
              <a:ext cx="436451" cy="4364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CC090"/>
              </a:solidFill>
            </a:ln>
            <a:effectLst>
              <a:outerShdw blurRad="762000" dist="508000" dir="5400000" sx="92000" sy="92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a楷体" panose="02000500000000000000" pitchFamily="2" charset="-122"/>
                </a:rPr>
                <a:t>1</a:t>
              </a:r>
              <a:endPara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a楷体" panose="02000500000000000000" pitchFamily="2" charset="-122"/>
              </a:endParaRPr>
            </a:p>
          </p:txBody>
        </p:sp>
        <p:sp>
          <p:nvSpPr>
            <p:cNvPr id="33" name="矩形: 圆角 32"/>
            <p:cNvSpPr/>
            <p:nvPr/>
          </p:nvSpPr>
          <p:spPr>
            <a:xfrm>
              <a:off x="1397001" y="2870192"/>
              <a:ext cx="1695036" cy="40640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4CC090"/>
              </a:solidFill>
            </a:ln>
            <a:effectLst>
              <a:outerShdw blurRad="762000" dist="508000" dir="5400000" sx="92000" sy="92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a楷体" panose="02000500000000000000" pitchFamily="2" charset="-122"/>
                </a:rPr>
                <a:t>诚实做人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278094" y="2005755"/>
            <a:ext cx="3828193" cy="752489"/>
            <a:chOff x="871649" y="2855171"/>
            <a:chExt cx="2220388" cy="436451"/>
          </a:xfrm>
        </p:grpSpPr>
        <p:sp>
          <p:nvSpPr>
            <p:cNvPr id="35" name="椭圆 34"/>
            <p:cNvSpPr/>
            <p:nvPr/>
          </p:nvSpPr>
          <p:spPr>
            <a:xfrm>
              <a:off x="871649" y="2855171"/>
              <a:ext cx="436451" cy="4364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CC090"/>
              </a:solidFill>
            </a:ln>
            <a:effectLst>
              <a:outerShdw blurRad="762000" dist="508000" dir="5400000" sx="92000" sy="92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a楷体" panose="02000500000000000000" pitchFamily="2" charset="-122"/>
                </a:rPr>
                <a:t>2</a:t>
              </a:r>
              <a:endPara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a楷体" panose="02000500000000000000" pitchFamily="2" charset="-122"/>
              </a:endParaRPr>
            </a:p>
          </p:txBody>
        </p:sp>
        <p:sp>
          <p:nvSpPr>
            <p:cNvPr id="36" name="矩形: 圆角 35"/>
            <p:cNvSpPr/>
            <p:nvPr/>
          </p:nvSpPr>
          <p:spPr>
            <a:xfrm>
              <a:off x="1397001" y="2870192"/>
              <a:ext cx="1695036" cy="40640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4CC090"/>
              </a:solidFill>
            </a:ln>
            <a:effectLst>
              <a:outerShdw blurRad="762000" dist="508000" dir="5400000" sx="92000" sy="92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a楷体" panose="02000500000000000000" pitchFamily="2" charset="-122"/>
                </a:rPr>
                <a:t>诚信考试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78094" y="3174798"/>
            <a:ext cx="3828193" cy="752489"/>
            <a:chOff x="871649" y="2855171"/>
            <a:chExt cx="2220388" cy="436451"/>
          </a:xfrm>
        </p:grpSpPr>
        <p:sp>
          <p:nvSpPr>
            <p:cNvPr id="38" name="椭圆 37"/>
            <p:cNvSpPr/>
            <p:nvPr/>
          </p:nvSpPr>
          <p:spPr>
            <a:xfrm>
              <a:off x="871649" y="2855171"/>
              <a:ext cx="436451" cy="4364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CC090"/>
              </a:solidFill>
            </a:ln>
            <a:effectLst>
              <a:outerShdw blurRad="762000" dist="508000" dir="5400000" sx="92000" sy="92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a楷体" panose="02000500000000000000" pitchFamily="2" charset="-122"/>
                </a:rPr>
                <a:t>3</a:t>
              </a:r>
              <a:endPara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a楷体" panose="02000500000000000000" pitchFamily="2" charset="-122"/>
              </a:endParaRPr>
            </a:p>
          </p:txBody>
        </p:sp>
        <p:sp>
          <p:nvSpPr>
            <p:cNvPr id="39" name="矩形: 圆角 38"/>
            <p:cNvSpPr/>
            <p:nvPr/>
          </p:nvSpPr>
          <p:spPr>
            <a:xfrm>
              <a:off x="1397001" y="2870192"/>
              <a:ext cx="1695036" cy="40640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4CC090"/>
              </a:solidFill>
            </a:ln>
            <a:effectLst>
              <a:outerShdw blurRad="762000" dist="508000" dir="5400000" sx="92000" sy="92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a楷体" panose="02000500000000000000" pitchFamily="2" charset="-122"/>
                </a:rPr>
                <a:t>应试技巧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78094" y="4343841"/>
            <a:ext cx="3828193" cy="752489"/>
            <a:chOff x="871649" y="2855171"/>
            <a:chExt cx="2220388" cy="436451"/>
          </a:xfrm>
        </p:grpSpPr>
        <p:sp>
          <p:nvSpPr>
            <p:cNvPr id="41" name="椭圆 40"/>
            <p:cNvSpPr/>
            <p:nvPr/>
          </p:nvSpPr>
          <p:spPr>
            <a:xfrm>
              <a:off x="871649" y="2855171"/>
              <a:ext cx="436451" cy="4364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CC090"/>
              </a:solidFill>
            </a:ln>
            <a:effectLst>
              <a:outerShdw blurRad="762000" dist="508000" dir="5400000" sx="92000" sy="92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a楷体" panose="02000500000000000000" pitchFamily="2" charset="-122"/>
                </a:rPr>
                <a:t>4</a:t>
              </a:r>
              <a:endPara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a楷体" panose="02000500000000000000" pitchFamily="2" charset="-122"/>
              </a:endParaRPr>
            </a:p>
          </p:txBody>
        </p:sp>
        <p:sp>
          <p:nvSpPr>
            <p:cNvPr id="42" name="矩形: 圆角 41"/>
            <p:cNvSpPr/>
            <p:nvPr/>
          </p:nvSpPr>
          <p:spPr>
            <a:xfrm>
              <a:off x="1397001" y="2870192"/>
              <a:ext cx="1695036" cy="40640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4CC090"/>
              </a:solidFill>
            </a:ln>
            <a:effectLst>
              <a:outerShdw blurRad="762000" dist="508000" dir="5400000" sx="92000" sy="92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a楷体" panose="02000500000000000000" pitchFamily="2" charset="-122"/>
                </a:rPr>
                <a:t>诚信格言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81789" y="5498281"/>
            <a:ext cx="3828193" cy="752489"/>
            <a:chOff x="871649" y="2855171"/>
            <a:chExt cx="2220388" cy="436451"/>
          </a:xfrm>
        </p:grpSpPr>
        <p:sp>
          <p:nvSpPr>
            <p:cNvPr id="43" name="椭圆 42"/>
            <p:cNvSpPr/>
            <p:nvPr/>
          </p:nvSpPr>
          <p:spPr>
            <a:xfrm>
              <a:off x="871649" y="2855171"/>
              <a:ext cx="436451" cy="4364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CC090"/>
              </a:solidFill>
            </a:ln>
            <a:effectLst>
              <a:outerShdw blurRad="762000" dist="508000" dir="5400000" sx="92000" sy="92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a楷体" panose="02000500000000000000" pitchFamily="2" charset="-122"/>
                </a:rPr>
                <a:t>5</a:t>
              </a:r>
              <a:endPara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a楷体" panose="02000500000000000000" pitchFamily="2" charset="-122"/>
              </a:endParaRPr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1397001" y="2870192"/>
              <a:ext cx="1695036" cy="40640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4CC090"/>
              </a:solidFill>
            </a:ln>
            <a:effectLst>
              <a:outerShdw blurRad="762000" dist="508000" dir="5400000" sx="92000" sy="92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a楷体" panose="02000500000000000000" pitchFamily="2" charset="-122"/>
                </a:rPr>
                <a:t>诚信宣言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252027" y="1320800"/>
            <a:ext cx="4277360" cy="4277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0" dist="101600" dir="2700000" sx="102000" sy="102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字魂176号-创粗圆" panose="00000500000000000000" pitchFamily="2" charset="-122"/>
              <a:ea typeface="字魂176号-创粗圆" panose="00000500000000000000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500947" y="1569720"/>
            <a:ext cx="3779520" cy="3779520"/>
          </a:xfrm>
          <a:prstGeom prst="ellipse">
            <a:avLst/>
          </a:prstGeom>
          <a:noFill/>
          <a:ln w="19050">
            <a:solidFill>
              <a:srgbClr val="2EA678"/>
            </a:solidFill>
          </a:ln>
          <a:effectLst>
            <a:outerShdw blurRad="508000" dist="101600" dir="2700000" sx="102000" sy="102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字魂176号-创粗圆" panose="00000500000000000000" pitchFamily="2" charset="-122"/>
              <a:ea typeface="字魂176号-创粗圆" panose="00000500000000000000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29084">
            <a:off x="5494757" y="5397499"/>
            <a:ext cx="1178560" cy="1178560"/>
          </a:xfrm>
          <a:prstGeom prst="rect">
            <a:avLst/>
          </a:prstGeom>
        </p:spPr>
      </p:pic>
      <p:sp>
        <p:nvSpPr>
          <p:cNvPr id="14" name="TextBox 40"/>
          <p:cNvSpPr txBox="1"/>
          <p:nvPr/>
        </p:nvSpPr>
        <p:spPr>
          <a:xfrm>
            <a:off x="2602339" y="2426416"/>
            <a:ext cx="3711272" cy="93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zh-CN" altLang="en-US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诚实做人</a:t>
            </a:r>
            <a:endParaRPr lang="zh-CN" sz="5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086000" y="3762877"/>
            <a:ext cx="1436675" cy="276999"/>
            <a:chOff x="4369395" y="3284984"/>
            <a:chExt cx="1436675" cy="276999"/>
          </a:xfrm>
        </p:grpSpPr>
        <p:sp>
          <p:nvSpPr>
            <p:cNvPr id="16" name="文本框 9"/>
            <p:cNvSpPr txBox="1"/>
            <p:nvPr/>
          </p:nvSpPr>
          <p:spPr>
            <a:xfrm>
              <a:off x="4581935" y="3284984"/>
              <a:ext cx="12241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kern="0">
                  <a:solidFill>
                    <a:srgbClr val="2C3637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</a:rPr>
                <a:t>诚信的含义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ysClr val="windowText" lastClr="000000">
                  <a:lumMod val="95000"/>
                  <a:lumOff val="5000"/>
                </a:sysClr>
              </a:solidFill>
              <a:ln w="25400" cap="flat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rgbClr val="2C3637"/>
                  </a:solidFill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rgbClr val="2C3637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738699" y="3762877"/>
            <a:ext cx="1436675" cy="276999"/>
            <a:chOff x="4369395" y="3284984"/>
            <a:chExt cx="1436675" cy="276999"/>
          </a:xfrm>
        </p:grpSpPr>
        <p:sp>
          <p:nvSpPr>
            <p:cNvPr id="21" name="文本框 9"/>
            <p:cNvSpPr txBox="1"/>
            <p:nvPr/>
          </p:nvSpPr>
          <p:spPr>
            <a:xfrm>
              <a:off x="4581935" y="3284984"/>
              <a:ext cx="12241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kern="0">
                  <a:solidFill>
                    <a:srgbClr val="2C3637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</a:rPr>
                <a:t>诚信的准则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ysClr val="windowText" lastClr="000000">
                  <a:lumMod val="95000"/>
                  <a:lumOff val="5000"/>
                </a:sysClr>
              </a:solidFill>
              <a:ln w="25400" cap="flat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rgbClr val="2C3637"/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rgbClr val="2C3637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086000" y="4148092"/>
            <a:ext cx="1436675" cy="276999"/>
            <a:chOff x="4369395" y="3279007"/>
            <a:chExt cx="1436675" cy="276999"/>
          </a:xfrm>
        </p:grpSpPr>
        <p:sp>
          <p:nvSpPr>
            <p:cNvPr id="28" name="文本框 9"/>
            <p:cNvSpPr txBox="1"/>
            <p:nvPr/>
          </p:nvSpPr>
          <p:spPr>
            <a:xfrm>
              <a:off x="4537946" y="3279007"/>
              <a:ext cx="126812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kern="0">
                  <a:solidFill>
                    <a:srgbClr val="2C3637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</a:rPr>
                <a:t>不诚信行为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ysClr val="windowText" lastClr="000000">
                  <a:lumMod val="95000"/>
                  <a:lumOff val="5000"/>
                </a:sysClr>
              </a:solidFill>
              <a:ln w="25400" cap="flat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rgbClr val="2C3637"/>
                  </a:solidFill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rgbClr val="2C3637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3" name="矩形: 圆角 2"/>
          <p:cNvSpPr/>
          <p:nvPr/>
        </p:nvSpPr>
        <p:spPr>
          <a:xfrm>
            <a:off x="579120" y="548640"/>
            <a:ext cx="11033760" cy="5760720"/>
          </a:xfrm>
          <a:prstGeom prst="roundRect">
            <a:avLst>
              <a:gd name="adj" fmla="val 3768"/>
            </a:avLst>
          </a:prstGeom>
          <a:solidFill>
            <a:schemeClr val="bg1"/>
          </a:solidFill>
          <a:ln w="76200" cap="flat" cmpd="sng" algn="ctr">
            <a:solidFill>
              <a:srgbClr val="4CC09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47340" y="1635829"/>
            <a:ext cx="2808312" cy="528146"/>
            <a:chOff x="336947" y="1443686"/>
            <a:chExt cx="2808312" cy="528146"/>
          </a:xfrm>
        </p:grpSpPr>
        <p:grpSp>
          <p:nvGrpSpPr>
            <p:cNvPr id="119" name="组合 118"/>
            <p:cNvGrpSpPr/>
            <p:nvPr/>
          </p:nvGrpSpPr>
          <p:grpSpPr>
            <a:xfrm>
              <a:off x="336947" y="1443686"/>
              <a:ext cx="2808312" cy="528146"/>
              <a:chOff x="913011" y="5805264"/>
              <a:chExt cx="2520280" cy="288032"/>
            </a:xfrm>
            <a:solidFill>
              <a:srgbClr val="7030A0"/>
            </a:solidFill>
          </p:grpSpPr>
          <p:sp>
            <p:nvSpPr>
              <p:cNvPr id="120" name="圆角矩形 119"/>
              <p:cNvSpPr/>
              <p:nvPr/>
            </p:nvSpPr>
            <p:spPr>
              <a:xfrm>
                <a:off x="1345059" y="5805264"/>
                <a:ext cx="1692188" cy="288032"/>
              </a:xfrm>
              <a:prstGeom prst="roundRect">
                <a:avLst>
                  <a:gd name="adj" fmla="val 50000"/>
                </a:avLst>
              </a:prstGeom>
              <a:solidFill>
                <a:srgbClr val="86A862"/>
              </a:solidFill>
              <a:ln>
                <a:solidFill>
                  <a:srgbClr val="86A8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" name="直接连接符 120"/>
              <p:cNvCxnSpPr/>
              <p:nvPr/>
            </p:nvCxnSpPr>
            <p:spPr>
              <a:xfrm>
                <a:off x="913011" y="5949280"/>
                <a:ext cx="2520280" cy="0"/>
              </a:xfrm>
              <a:prstGeom prst="line">
                <a:avLst/>
              </a:prstGeom>
              <a:grpFill/>
              <a:ln>
                <a:solidFill>
                  <a:srgbClr val="86A8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矩形 3"/>
            <p:cNvSpPr>
              <a:spLocks noChangeArrowheads="1"/>
            </p:cNvSpPr>
            <p:nvPr/>
          </p:nvSpPr>
          <p:spPr bwMode="auto">
            <a:xfrm>
              <a:off x="876287" y="1519249"/>
              <a:ext cx="1729632" cy="37702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030A0"/>
                  </a:solidFill>
                </a14:hiddenFill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  <a:cs typeface="Arial" panose="020B0604020202020204" pitchFamily="34" charset="0"/>
                </a:rPr>
                <a:t>明“诚信”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69516" y="2549357"/>
            <a:ext cx="69169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“诚”，就是诚实无欺、诚实做人、诚实做事、实事求是。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“信”，既有信用、讲信誉、守信义、不虚假。</a:t>
            </a:r>
            <a:endParaRPr lang="en-US" altLang="zh-CN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诚信是一个道德范畴，是公民的第二个“身份证”，为人之本，交往之基，是日常行为的诚实和正式交流的信用的合称。即待人处事真诚、老实、讲信誉，言必信、行必果，一言九鼎，一诺千金 </a:t>
            </a: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7867" y="1038225"/>
            <a:ext cx="28575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5" name="矩形: 圆角 4"/>
          <p:cNvSpPr/>
          <p:nvPr/>
        </p:nvSpPr>
        <p:spPr>
          <a:xfrm>
            <a:off x="579120" y="548640"/>
            <a:ext cx="11033760" cy="5760720"/>
          </a:xfrm>
          <a:prstGeom prst="roundRect">
            <a:avLst>
              <a:gd name="adj" fmla="val 3768"/>
            </a:avLst>
          </a:prstGeom>
          <a:solidFill>
            <a:schemeClr val="bg1"/>
          </a:solidFill>
          <a:ln w="76200" cap="flat" cmpd="sng" algn="ctr">
            <a:solidFill>
              <a:srgbClr val="4CC09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47339" y="1635829"/>
            <a:ext cx="3734023" cy="760360"/>
            <a:chOff x="336947" y="1443686"/>
            <a:chExt cx="2808312" cy="760360"/>
          </a:xfrm>
        </p:grpSpPr>
        <p:grpSp>
          <p:nvGrpSpPr>
            <p:cNvPr id="119" name="组合 118"/>
            <p:cNvGrpSpPr/>
            <p:nvPr/>
          </p:nvGrpSpPr>
          <p:grpSpPr>
            <a:xfrm>
              <a:off x="336947" y="1443686"/>
              <a:ext cx="2808312" cy="528146"/>
              <a:chOff x="913011" y="5805264"/>
              <a:chExt cx="2520280" cy="288032"/>
            </a:xfrm>
            <a:solidFill>
              <a:srgbClr val="7030A0"/>
            </a:solidFill>
          </p:grpSpPr>
          <p:sp>
            <p:nvSpPr>
              <p:cNvPr id="120" name="圆角矩形 119"/>
              <p:cNvSpPr/>
              <p:nvPr/>
            </p:nvSpPr>
            <p:spPr>
              <a:xfrm>
                <a:off x="1345059" y="5805264"/>
                <a:ext cx="1692188" cy="288032"/>
              </a:xfrm>
              <a:prstGeom prst="roundRect">
                <a:avLst>
                  <a:gd name="adj" fmla="val 50000"/>
                </a:avLst>
              </a:prstGeom>
              <a:solidFill>
                <a:srgbClr val="86A862"/>
              </a:solidFill>
              <a:ln>
                <a:solidFill>
                  <a:srgbClr val="86A8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" name="直接连接符 120"/>
              <p:cNvCxnSpPr/>
              <p:nvPr/>
            </p:nvCxnSpPr>
            <p:spPr>
              <a:xfrm>
                <a:off x="913011" y="5949280"/>
                <a:ext cx="2520280" cy="0"/>
              </a:xfrm>
              <a:prstGeom prst="line">
                <a:avLst/>
              </a:prstGeom>
              <a:grpFill/>
              <a:ln>
                <a:solidFill>
                  <a:srgbClr val="86A8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矩形 3"/>
            <p:cNvSpPr>
              <a:spLocks noChangeArrowheads="1"/>
            </p:cNvSpPr>
            <p:nvPr/>
          </p:nvSpPr>
          <p:spPr bwMode="auto">
            <a:xfrm>
              <a:off x="876287" y="1519249"/>
              <a:ext cx="1729632" cy="684797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030A0"/>
                  </a:solidFill>
                </a14:hiddenFill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  <a:cs typeface="Arial" panose="020B0604020202020204" pitchFamily="34" charset="0"/>
                </a:rPr>
                <a:t>诚信的核心是善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69516" y="2549357"/>
            <a:ext cx="691693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尊重客观事实，用事实说话；但有特殊情况时要灵活、妥当、正确的处理问题。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要站在多数人的角度考虑问题。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要用发展的眼光看待问题。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在情与法的冲突中，要站在法的一边</a:t>
            </a: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611" y="1258311"/>
            <a:ext cx="6213494" cy="5912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3" name="矩形: 圆角 2"/>
          <p:cNvSpPr/>
          <p:nvPr/>
        </p:nvSpPr>
        <p:spPr>
          <a:xfrm>
            <a:off x="579120" y="548640"/>
            <a:ext cx="11033760" cy="5760720"/>
          </a:xfrm>
          <a:prstGeom prst="roundRect">
            <a:avLst>
              <a:gd name="adj" fmla="val 3768"/>
            </a:avLst>
          </a:prstGeom>
          <a:solidFill>
            <a:schemeClr val="bg1"/>
          </a:solidFill>
          <a:ln w="76200" cap="flat" cmpd="sng" algn="ctr">
            <a:solidFill>
              <a:srgbClr val="4CC09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492" y="1106223"/>
            <a:ext cx="3353584" cy="209599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H="1">
            <a:off x="6025579" y="1196752"/>
            <a:ext cx="0" cy="39088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1201043" y="3429000"/>
            <a:ext cx="105131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5767" y="1116751"/>
            <a:ext cx="3018214" cy="20804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2492" y="3645024"/>
            <a:ext cx="3344651" cy="213914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766" y="3717032"/>
            <a:ext cx="3018206" cy="2124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3" name="矩形: 圆角 2"/>
          <p:cNvSpPr/>
          <p:nvPr/>
        </p:nvSpPr>
        <p:spPr>
          <a:xfrm>
            <a:off x="579120" y="548640"/>
            <a:ext cx="11033760" cy="5760720"/>
          </a:xfrm>
          <a:prstGeom prst="roundRect">
            <a:avLst>
              <a:gd name="adj" fmla="val 3768"/>
            </a:avLst>
          </a:prstGeom>
          <a:solidFill>
            <a:schemeClr val="bg1"/>
          </a:solidFill>
          <a:ln w="76200" cap="flat" cmpd="sng" algn="ctr">
            <a:solidFill>
              <a:srgbClr val="4CC09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47339" y="1635829"/>
            <a:ext cx="6542336" cy="528146"/>
            <a:chOff x="336947" y="1443686"/>
            <a:chExt cx="2808312" cy="528146"/>
          </a:xfrm>
        </p:grpSpPr>
        <p:grpSp>
          <p:nvGrpSpPr>
            <p:cNvPr id="119" name="组合 118"/>
            <p:cNvGrpSpPr/>
            <p:nvPr/>
          </p:nvGrpSpPr>
          <p:grpSpPr>
            <a:xfrm>
              <a:off x="336947" y="1443686"/>
              <a:ext cx="2808312" cy="528146"/>
              <a:chOff x="913011" y="5805264"/>
              <a:chExt cx="2520280" cy="288032"/>
            </a:xfrm>
            <a:solidFill>
              <a:srgbClr val="7030A0"/>
            </a:solidFill>
          </p:grpSpPr>
          <p:sp>
            <p:nvSpPr>
              <p:cNvPr id="120" name="圆角矩形 119"/>
              <p:cNvSpPr/>
              <p:nvPr/>
            </p:nvSpPr>
            <p:spPr>
              <a:xfrm>
                <a:off x="1345059" y="5805264"/>
                <a:ext cx="1692188" cy="288032"/>
              </a:xfrm>
              <a:prstGeom prst="roundRect">
                <a:avLst>
                  <a:gd name="adj" fmla="val 50000"/>
                </a:avLst>
              </a:prstGeom>
              <a:solidFill>
                <a:srgbClr val="86A862"/>
              </a:solidFill>
              <a:ln>
                <a:solidFill>
                  <a:srgbClr val="86A8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" name="直接连接符 120"/>
              <p:cNvCxnSpPr/>
              <p:nvPr/>
            </p:nvCxnSpPr>
            <p:spPr>
              <a:xfrm>
                <a:off x="913011" y="5949280"/>
                <a:ext cx="2520280" cy="0"/>
              </a:xfrm>
              <a:prstGeom prst="line">
                <a:avLst/>
              </a:prstGeom>
              <a:grpFill/>
              <a:ln>
                <a:solidFill>
                  <a:srgbClr val="86A8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矩形 3"/>
            <p:cNvSpPr>
              <a:spLocks noChangeArrowheads="1"/>
            </p:cNvSpPr>
            <p:nvPr/>
          </p:nvSpPr>
          <p:spPr bwMode="auto">
            <a:xfrm>
              <a:off x="876287" y="1519249"/>
              <a:ext cx="1729632" cy="37702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030A0"/>
                  </a:solidFill>
                </a14:hiddenFill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  <a:cs typeface="Arial" panose="020B0604020202020204" pitchFamily="34" charset="0"/>
                </a:rPr>
                <a:t>“小事”不诚信：留学生的求职遭遇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69516" y="2549357"/>
            <a:ext cx="69169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一中国留学生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在德国某出名大学毕业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想留在德国就业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按他的成绩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应该不难在大公司找到高薪水的职位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不过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他去了几家公司面试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人家都很客气地据绝了他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…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后来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一间小公司也是如此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他忍不住问为什么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后来才知道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招聘单位按他的名字在网上查找他的资料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发现他在德国读书期间有三次乘电车逃票的记录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认为他人品有问题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不诚实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而一个公司的员工如果不具备诚信的话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这间公司是无法经营下去的</a:t>
            </a:r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…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所以做人不诚信，往往会因“小”失大。</a:t>
            </a:r>
          </a:p>
          <a:p>
            <a:pPr>
              <a:lnSpc>
                <a:spcPct val="150000"/>
              </a:lnSpc>
            </a:pPr>
            <a:endParaRPr lang="en-US" altLang="zh-CN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9241" y="3411091"/>
            <a:ext cx="4819026" cy="3517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252027" y="1320800"/>
            <a:ext cx="4277360" cy="4277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0" dist="101600" dir="2700000" sx="102000" sy="102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字魂176号-创粗圆" panose="00000500000000000000" pitchFamily="2" charset="-122"/>
              <a:ea typeface="字魂176号-创粗圆" panose="00000500000000000000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500947" y="1569720"/>
            <a:ext cx="3779520" cy="3779520"/>
          </a:xfrm>
          <a:prstGeom prst="ellipse">
            <a:avLst/>
          </a:prstGeom>
          <a:noFill/>
          <a:ln w="19050">
            <a:solidFill>
              <a:srgbClr val="2EA678"/>
            </a:solidFill>
          </a:ln>
          <a:effectLst>
            <a:outerShdw blurRad="508000" dist="101600" dir="2700000" sx="102000" sy="102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字魂176号-创粗圆" panose="00000500000000000000" pitchFamily="2" charset="-122"/>
              <a:ea typeface="字魂176号-创粗圆" panose="00000500000000000000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29084">
            <a:off x="5494757" y="5397499"/>
            <a:ext cx="1178560" cy="1178560"/>
          </a:xfrm>
          <a:prstGeom prst="rect">
            <a:avLst/>
          </a:prstGeom>
        </p:spPr>
      </p:pic>
      <p:sp>
        <p:nvSpPr>
          <p:cNvPr id="14" name="TextBox 40"/>
          <p:cNvSpPr txBox="1"/>
          <p:nvPr/>
        </p:nvSpPr>
        <p:spPr>
          <a:xfrm>
            <a:off x="2602339" y="2426416"/>
            <a:ext cx="3711272" cy="93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zh-CN" altLang="en-US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诚实考试</a:t>
            </a:r>
            <a:endParaRPr lang="zh-CN" sz="5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588094" y="3843606"/>
            <a:ext cx="1605226" cy="276999"/>
            <a:chOff x="4369395" y="3284984"/>
            <a:chExt cx="1605226" cy="276999"/>
          </a:xfrm>
        </p:grpSpPr>
        <p:sp>
          <p:nvSpPr>
            <p:cNvPr id="32" name="文本框 9"/>
            <p:cNvSpPr txBox="1"/>
            <p:nvPr/>
          </p:nvSpPr>
          <p:spPr>
            <a:xfrm>
              <a:off x="4581935" y="3284984"/>
              <a:ext cx="139268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kern="0">
                  <a:solidFill>
                    <a:srgbClr val="2C3637"/>
                  </a:solidFill>
                  <a:latin typeface="Aa粗圆 (非商业使用)" panose="02020600040101010101" pitchFamily="18" charset="-122"/>
                  <a:ea typeface="Aa粗圆 (非商业使用)" panose="02020600040101010101" pitchFamily="18" charset="-122"/>
                </a:rPr>
                <a:t>考试作弊危害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ysClr val="windowText" lastClr="000000">
                  <a:lumMod val="95000"/>
                  <a:lumOff val="5000"/>
                </a:sysClr>
              </a:solidFill>
              <a:ln w="25400" cap="flat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rgbClr val="2C3637"/>
                  </a:solidFill>
                </a:endParaRPr>
              </a:p>
            </p:txBody>
          </p:sp>
          <p:sp>
            <p:nvSpPr>
              <p:cNvPr id="35" name="等腰三角形 3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rgbClr val="2C3637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第一PPT模板网-WWW.1PPT.COM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1340</Words>
  <Application>Microsoft Office PowerPoint</Application>
  <PresentationFormat>自定义</PresentationFormat>
  <Paragraphs>127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Aa粗圆 (非商业使用)</vt:lpstr>
      <vt:lpstr>Aa楷体</vt:lpstr>
      <vt:lpstr>Meiryo</vt:lpstr>
      <vt:lpstr>黑体</vt:lpstr>
      <vt:lpstr>华文中宋</vt:lpstr>
      <vt:lpstr>宋体</vt:lpstr>
      <vt:lpstr>微软雅黑</vt:lpstr>
      <vt:lpstr>字魂176号-创粗圆</vt:lpstr>
      <vt:lpstr>Arial</vt:lpstr>
      <vt:lpstr>Calibri</vt:lpstr>
      <vt:lpstr>Calibri Light</vt:lpstr>
      <vt:lpstr>Wingdings</vt:lpstr>
      <vt:lpstr>第一PPT模板网-WWW.1PPT.COM​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4</cp:revision>
  <cp:lastPrinted>2021-01-15T20:52:49Z</cp:lastPrinted>
  <dcterms:created xsi:type="dcterms:W3CDTF">2021-01-15T20:52:49Z</dcterms:created>
  <dcterms:modified xsi:type="dcterms:W3CDTF">2023-04-09T09:52:38Z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