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5.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notesSlides/notesSlide6.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12.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4" r:id="rId2"/>
    <p:sldMasterId id="2147483661" r:id="rId3"/>
  </p:sldMasterIdLst>
  <p:notesMasterIdLst>
    <p:notesMasterId r:id="rId22"/>
  </p:notesMasterIdLst>
  <p:sldIdLst>
    <p:sldId id="275" r:id="rId4"/>
    <p:sldId id="276" r:id="rId5"/>
    <p:sldId id="259" r:id="rId6"/>
    <p:sldId id="260" r:id="rId7"/>
    <p:sldId id="261" r:id="rId8"/>
    <p:sldId id="262" r:id="rId9"/>
    <p:sldId id="263" r:id="rId10"/>
    <p:sldId id="298" r:id="rId11"/>
    <p:sldId id="265" r:id="rId12"/>
    <p:sldId id="266" r:id="rId13"/>
    <p:sldId id="267" r:id="rId14"/>
    <p:sldId id="268" r:id="rId15"/>
    <p:sldId id="269" r:id="rId16"/>
    <p:sldId id="299" r:id="rId17"/>
    <p:sldId id="271" r:id="rId18"/>
    <p:sldId id="272" r:id="rId19"/>
    <p:sldId id="273" r:id="rId20"/>
    <p:sldId id="300" r:id="rId21"/>
  </p:sldIdLst>
  <p:sldSz cx="12192000" cy="6858000"/>
  <p:notesSz cx="6858000" cy="9144000"/>
  <p:custDataLst>
    <p:tags r:id="rId2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微软用户" initials="微软用户" lastIdx="0" clrIdx="0"/>
  <p:cmAuthor id="1" name="德迪 王" initials="德迪" lastIdx="0" clrIdx="0"/>
  <p:cmAuthor id="2" name="作者" initials="A" lastIdx="0" clrIdx="1"/>
  <p:cmAuthor id="3" name="Administrat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DFD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6314" autoAdjust="0"/>
  </p:normalViewPr>
  <p:slideViewPr>
    <p:cSldViewPr snapToGrid="0">
      <p:cViewPr varScale="1">
        <p:scale>
          <a:sx n="108" d="100"/>
          <a:sy n="108" d="100"/>
        </p:scale>
        <p:origin x="714" y="114"/>
      </p:cViewPr>
      <p:guideLst>
        <p:guide orient="horz" pos="2160"/>
        <p:guide pos="384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gs" Target="tags/tag1.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6C2E03-BC34-4FC5-A453-F45C4175508A}" type="datetimeFigureOut">
              <a:rPr lang="zh-CN" altLang="en-US" smtClean="0"/>
              <a:t>2023/4/11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62423F-44ED-421E-A43F-E6394959EEEE}" type="slidenum">
              <a:rPr lang="zh-CN" altLang="en-US" smtClean="0"/>
              <a:t>‹#›</a:t>
            </a:fld>
            <a:endParaRPr lang="zh-CN" altLang="en-US"/>
          </a:p>
        </p:txBody>
      </p:sp>
    </p:spTree>
    <p:extLst>
      <p:ext uri="{BB962C8B-B14F-4D97-AF65-F5344CB8AC3E}">
        <p14:creationId xmlns:p14="http://schemas.microsoft.com/office/powerpoint/2010/main" val="3434027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0BD5F2A-F6D8-46AC-8C77-8212ADC51343}" type="slidenum">
              <a:rPr lang="zh-CN" altLang="en-US" smtClean="0">
                <a:solidFill>
                  <a:prstClr val="black"/>
                </a:solidFill>
              </a:rPr>
              <a:t>1</a:t>
            </a:fld>
            <a:endParaRPr lang="zh-CN" altLang="en-US">
              <a:solidFill>
                <a:prstClr val="black"/>
              </a:solidFill>
            </a:endParaRPr>
          </a:p>
        </p:txBody>
      </p:sp>
    </p:spTree>
    <p:extLst>
      <p:ext uri="{BB962C8B-B14F-4D97-AF65-F5344CB8AC3E}">
        <p14:creationId xmlns:p14="http://schemas.microsoft.com/office/powerpoint/2010/main" val="15706339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solidFill>
                  <a:prstClr val="black"/>
                </a:solidFill>
              </a:rPr>
              <a:t>10</a:t>
            </a:fld>
            <a:endParaRPr lang="zh-CN" altLang="en-US">
              <a:solidFill>
                <a:prstClr val="black"/>
              </a:solidFill>
            </a:endParaRPr>
          </a:p>
        </p:txBody>
      </p:sp>
    </p:spTree>
    <p:extLst>
      <p:ext uri="{BB962C8B-B14F-4D97-AF65-F5344CB8AC3E}">
        <p14:creationId xmlns:p14="http://schemas.microsoft.com/office/powerpoint/2010/main" val="40892271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solidFill>
                  <a:prstClr val="black"/>
                </a:solidFill>
              </a:rPr>
              <a:t>11</a:t>
            </a:fld>
            <a:endParaRPr lang="zh-CN" altLang="en-US">
              <a:solidFill>
                <a:prstClr val="black"/>
              </a:solidFill>
            </a:endParaRPr>
          </a:p>
        </p:txBody>
      </p:sp>
    </p:spTree>
    <p:extLst>
      <p:ext uri="{BB962C8B-B14F-4D97-AF65-F5344CB8AC3E}">
        <p14:creationId xmlns:p14="http://schemas.microsoft.com/office/powerpoint/2010/main" val="21182410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solidFill>
                  <a:prstClr val="black"/>
                </a:solidFill>
              </a:rPr>
              <a:t>12</a:t>
            </a:fld>
            <a:endParaRPr lang="zh-CN" altLang="en-US">
              <a:solidFill>
                <a:prstClr val="black"/>
              </a:solidFill>
            </a:endParaRPr>
          </a:p>
        </p:txBody>
      </p:sp>
    </p:spTree>
    <p:extLst>
      <p:ext uri="{BB962C8B-B14F-4D97-AF65-F5344CB8AC3E}">
        <p14:creationId xmlns:p14="http://schemas.microsoft.com/office/powerpoint/2010/main" val="35459901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solidFill>
                  <a:prstClr val="black"/>
                </a:solidFill>
              </a:rPr>
              <a:t>13</a:t>
            </a:fld>
            <a:endParaRPr lang="zh-CN" altLang="en-US">
              <a:solidFill>
                <a:prstClr val="black"/>
              </a:solidFill>
            </a:endParaRPr>
          </a:p>
        </p:txBody>
      </p:sp>
    </p:spTree>
    <p:extLst>
      <p:ext uri="{BB962C8B-B14F-4D97-AF65-F5344CB8AC3E}">
        <p14:creationId xmlns:p14="http://schemas.microsoft.com/office/powerpoint/2010/main" val="26471609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0BD5F2A-F6D8-46AC-8C77-8212ADC51343}" type="slidenum">
              <a:rPr lang="zh-CN" altLang="en-US" smtClean="0">
                <a:solidFill>
                  <a:prstClr val="black"/>
                </a:solidFill>
              </a:rPr>
              <a:t>14</a:t>
            </a:fld>
            <a:endParaRPr lang="zh-CN" altLang="en-US">
              <a:solidFill>
                <a:prstClr val="black"/>
              </a:solidFill>
            </a:endParaRPr>
          </a:p>
        </p:txBody>
      </p:sp>
    </p:spTree>
    <p:extLst>
      <p:ext uri="{BB962C8B-B14F-4D97-AF65-F5344CB8AC3E}">
        <p14:creationId xmlns:p14="http://schemas.microsoft.com/office/powerpoint/2010/main" val="9831983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solidFill>
                  <a:prstClr val="black"/>
                </a:solidFill>
              </a:rPr>
              <a:t>15</a:t>
            </a:fld>
            <a:endParaRPr lang="zh-CN" altLang="en-US">
              <a:solidFill>
                <a:prstClr val="black"/>
              </a:solidFill>
            </a:endParaRPr>
          </a:p>
        </p:txBody>
      </p:sp>
    </p:spTree>
    <p:extLst>
      <p:ext uri="{BB962C8B-B14F-4D97-AF65-F5344CB8AC3E}">
        <p14:creationId xmlns:p14="http://schemas.microsoft.com/office/powerpoint/2010/main" val="5597222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solidFill>
                  <a:prstClr val="black"/>
                </a:solidFill>
              </a:rPr>
              <a:t>16</a:t>
            </a:fld>
            <a:endParaRPr lang="zh-CN" altLang="en-US">
              <a:solidFill>
                <a:prstClr val="black"/>
              </a:solidFill>
            </a:endParaRPr>
          </a:p>
        </p:txBody>
      </p:sp>
    </p:spTree>
    <p:extLst>
      <p:ext uri="{BB962C8B-B14F-4D97-AF65-F5344CB8AC3E}">
        <p14:creationId xmlns:p14="http://schemas.microsoft.com/office/powerpoint/2010/main" val="14602617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solidFill>
                  <a:prstClr val="black"/>
                </a:solidFill>
              </a:rPr>
              <a:t>17</a:t>
            </a:fld>
            <a:endParaRPr lang="zh-CN" altLang="en-US">
              <a:solidFill>
                <a:prstClr val="black"/>
              </a:solidFill>
            </a:endParaRPr>
          </a:p>
        </p:txBody>
      </p:sp>
    </p:spTree>
    <p:extLst>
      <p:ext uri="{BB962C8B-B14F-4D97-AF65-F5344CB8AC3E}">
        <p14:creationId xmlns:p14="http://schemas.microsoft.com/office/powerpoint/2010/main" val="7889012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18</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395970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0BD5F2A-F6D8-46AC-8C77-8212ADC51343}" type="slidenum">
              <a:rPr lang="zh-CN" altLang="en-US" smtClean="0">
                <a:solidFill>
                  <a:prstClr val="black"/>
                </a:solidFill>
              </a:rPr>
              <a:t>2</a:t>
            </a:fld>
            <a:endParaRPr lang="zh-CN" altLang="en-US">
              <a:solidFill>
                <a:prstClr val="black"/>
              </a:solidFill>
            </a:endParaRPr>
          </a:p>
        </p:txBody>
      </p:sp>
    </p:spTree>
    <p:extLst>
      <p:ext uri="{BB962C8B-B14F-4D97-AF65-F5344CB8AC3E}">
        <p14:creationId xmlns:p14="http://schemas.microsoft.com/office/powerpoint/2010/main" val="2011939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0BD5F2A-F6D8-46AC-8C77-8212ADC51343}" type="slidenum">
              <a:rPr lang="zh-CN" altLang="en-US" smtClean="0">
                <a:solidFill>
                  <a:prstClr val="black"/>
                </a:solidFill>
              </a:rPr>
              <a:t>3</a:t>
            </a:fld>
            <a:endParaRPr lang="zh-CN" altLang="en-US">
              <a:solidFill>
                <a:prstClr val="black"/>
              </a:solidFill>
            </a:endParaRPr>
          </a:p>
        </p:txBody>
      </p:sp>
    </p:spTree>
    <p:extLst>
      <p:ext uri="{BB962C8B-B14F-4D97-AF65-F5344CB8AC3E}">
        <p14:creationId xmlns:p14="http://schemas.microsoft.com/office/powerpoint/2010/main" val="19559152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0BD5F2A-F6D8-46AC-8C77-8212ADC51343}" type="slidenum">
              <a:rPr lang="zh-CN" altLang="en-US" smtClean="0">
                <a:solidFill>
                  <a:prstClr val="black"/>
                </a:solidFill>
              </a:rPr>
              <a:t>4</a:t>
            </a:fld>
            <a:endParaRPr lang="zh-CN" altLang="en-US">
              <a:solidFill>
                <a:prstClr val="black"/>
              </a:solidFill>
            </a:endParaRPr>
          </a:p>
        </p:txBody>
      </p:sp>
    </p:spTree>
    <p:extLst>
      <p:ext uri="{BB962C8B-B14F-4D97-AF65-F5344CB8AC3E}">
        <p14:creationId xmlns:p14="http://schemas.microsoft.com/office/powerpoint/2010/main" val="483512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solidFill>
                  <a:prstClr val="black"/>
                </a:solidFill>
              </a:rPr>
              <a:t>5</a:t>
            </a:fld>
            <a:endParaRPr lang="zh-CN" altLang="en-US">
              <a:solidFill>
                <a:prstClr val="black"/>
              </a:solidFill>
            </a:endParaRPr>
          </a:p>
        </p:txBody>
      </p:sp>
    </p:spTree>
    <p:extLst>
      <p:ext uri="{BB962C8B-B14F-4D97-AF65-F5344CB8AC3E}">
        <p14:creationId xmlns:p14="http://schemas.microsoft.com/office/powerpoint/2010/main" val="29634761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solidFill>
                  <a:prstClr val="black"/>
                </a:solidFill>
              </a:rPr>
              <a:t>6</a:t>
            </a:fld>
            <a:endParaRPr lang="zh-CN" altLang="en-US">
              <a:solidFill>
                <a:prstClr val="black"/>
              </a:solidFill>
            </a:endParaRPr>
          </a:p>
        </p:txBody>
      </p:sp>
    </p:spTree>
    <p:extLst>
      <p:ext uri="{BB962C8B-B14F-4D97-AF65-F5344CB8AC3E}">
        <p14:creationId xmlns:p14="http://schemas.microsoft.com/office/powerpoint/2010/main" val="33601339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solidFill>
                  <a:prstClr val="black"/>
                </a:solidFill>
              </a:rPr>
              <a:t>7</a:t>
            </a:fld>
            <a:endParaRPr lang="zh-CN" altLang="en-US">
              <a:solidFill>
                <a:prstClr val="black"/>
              </a:solidFill>
            </a:endParaRPr>
          </a:p>
        </p:txBody>
      </p:sp>
    </p:spTree>
    <p:extLst>
      <p:ext uri="{BB962C8B-B14F-4D97-AF65-F5344CB8AC3E}">
        <p14:creationId xmlns:p14="http://schemas.microsoft.com/office/powerpoint/2010/main" val="20506791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0BD5F2A-F6D8-46AC-8C77-8212ADC51343}" type="slidenum">
              <a:rPr lang="zh-CN" altLang="en-US" smtClean="0">
                <a:solidFill>
                  <a:prstClr val="black"/>
                </a:solidFill>
              </a:rPr>
              <a:t>8</a:t>
            </a:fld>
            <a:endParaRPr lang="zh-CN" altLang="en-US">
              <a:solidFill>
                <a:prstClr val="black"/>
              </a:solidFill>
            </a:endParaRPr>
          </a:p>
        </p:txBody>
      </p:sp>
    </p:spTree>
    <p:extLst>
      <p:ext uri="{BB962C8B-B14F-4D97-AF65-F5344CB8AC3E}">
        <p14:creationId xmlns:p14="http://schemas.microsoft.com/office/powerpoint/2010/main" val="4902427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solidFill>
                  <a:prstClr val="black"/>
                </a:solidFill>
              </a:rPr>
              <a:t>9</a:t>
            </a:fld>
            <a:endParaRPr lang="zh-CN" altLang="en-US">
              <a:solidFill>
                <a:prstClr val="black"/>
              </a:solidFill>
            </a:endParaRPr>
          </a:p>
        </p:txBody>
      </p:sp>
    </p:spTree>
    <p:extLst>
      <p:ext uri="{BB962C8B-B14F-4D97-AF65-F5344CB8AC3E}">
        <p14:creationId xmlns:p14="http://schemas.microsoft.com/office/powerpoint/2010/main" val="350627209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Master" Target="../slideMasters/slideMaster2.xml"/><Relationship Id="rId1" Type="http://schemas.openxmlformats.org/officeDocument/2006/relationships/tags" Target="../tags/tag4.xml"/><Relationship Id="rId4" Type="http://schemas.openxmlformats.org/officeDocument/2006/relationships/image" Target="../media/image7.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1.png"/><Relationship Id="rId1" Type="http://schemas.openxmlformats.org/officeDocument/2006/relationships/slideMaster" Target="../slideMasters/slideMaster2.xml"/><Relationship Id="rId5" Type="http://schemas.openxmlformats.org/officeDocument/2006/relationships/image" Target="../media/image5.png"/><Relationship Id="rId4"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8.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8.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8.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5" Type="http://schemas.openxmlformats.org/officeDocument/2006/relationships/image" Target="../media/image5.png"/><Relationship Id="rId4"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Master" Target="../slideMasters/slideMaster2.xml"/><Relationship Id="rId1" Type="http://schemas.openxmlformats.org/officeDocument/2006/relationships/tags" Target="../tags/tag2.xml"/><Relationship Id="rId4" Type="http://schemas.openxmlformats.org/officeDocument/2006/relationships/image" Target="../media/image7.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Master" Target="../slideMasters/slideMaster2.xml"/><Relationship Id="rId1" Type="http://schemas.openxmlformats.org/officeDocument/2006/relationships/tags" Target="../tags/tag3.xml"/><Relationship Id="rId4"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2" name="日期占位符 3"/>
          <p:cNvSpPr>
            <a:spLocks noGrp="1"/>
          </p:cNvSpPr>
          <p:nvPr>
            <p:ph type="dt" sz="half" idx="10"/>
          </p:nvPr>
        </p:nvSpPr>
        <p:spPr>
          <a:xfrm>
            <a:off x="8382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51A0BAEC-A70E-436E-92C6-3ECF094493EF}" type="datetimeFigureOut">
              <a:rPr lang="zh-CN" altLang="en-US" smtClean="0"/>
              <a:t>2023/4/11</a:t>
            </a:fld>
            <a:endParaRPr lang="zh-CN" altLang="en-US"/>
          </a:p>
        </p:txBody>
      </p:sp>
      <p:sp>
        <p:nvSpPr>
          <p:cNvPr id="3" name="页脚占位符 4"/>
          <p:cNvSpPr>
            <a:spLocks noGrp="1"/>
          </p:cNvSpPr>
          <p:nvPr>
            <p:ph type="ftr" sz="quarter" idx="11"/>
          </p:nvPr>
        </p:nvSpPr>
        <p:spPr>
          <a:xfrm>
            <a:off x="4038600" y="6356350"/>
            <a:ext cx="41148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endParaRPr lang="zh-CN" altLang="en-US"/>
          </a:p>
        </p:txBody>
      </p:sp>
      <p:sp>
        <p:nvSpPr>
          <p:cNvPr id="4" name="灯片编号占位符 5"/>
          <p:cNvSpPr>
            <a:spLocks noGrp="1"/>
          </p:cNvSpPr>
          <p:nvPr>
            <p:ph type="sldNum" sz="quarter" idx="12"/>
          </p:nvPr>
        </p:nvSpPr>
        <p:spPr>
          <a:xfrm>
            <a:off x="86106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8745BC63-D829-4A71-B2F4-3CC30B2DF020}" type="slidenum">
              <a:rPr lang="zh-CN" altLang="en-US" smtClean="0"/>
              <a:t>‹#›</a:t>
            </a:fld>
            <a:endParaRPr lang="zh-CN" altLang="en-US"/>
          </a:p>
        </p:txBody>
      </p:sp>
      <p:sp>
        <p:nvSpPr>
          <p:cNvPr id="5" name="日期占位符 3"/>
          <p:cNvSpPr txBox="1"/>
          <p:nvPr userDrawn="1"/>
        </p:nvSpPr>
        <p:spPr>
          <a:xfrm>
            <a:off x="838200" y="6356350"/>
            <a:ext cx="2743200" cy="365125"/>
          </a:xfrm>
          <a:prstGeom prst="rect">
            <a:avLst/>
          </a:prstGeom>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F0AF2C5-3B90-418F-91EB-3DD3E68BDA4C}" type="datetimeFigureOut">
              <a:rPr lang="zh-CN" altLang="en-US" smtClean="0">
                <a:latin typeface="微软雅黑" panose="020B0503020204020204" pitchFamily="34" charset="-122"/>
                <a:ea typeface="微软雅黑" panose="020B0503020204020204" pitchFamily="34" charset="-122"/>
              </a:rPr>
              <a:t>2023/4/11</a:t>
            </a:fld>
            <a:endParaRPr lang="zh-CN" altLang="en-US">
              <a:latin typeface="微软雅黑" panose="020B0503020204020204" pitchFamily="34" charset="-122"/>
              <a:ea typeface="微软雅黑" panose="020B0503020204020204" pitchFamily="34" charset="-122"/>
            </a:endParaRPr>
          </a:p>
        </p:txBody>
      </p:sp>
      <p:sp>
        <p:nvSpPr>
          <p:cNvPr id="6" name="灯片编号占位符 5"/>
          <p:cNvSpPr txBox="1"/>
          <p:nvPr userDrawn="1"/>
        </p:nvSpPr>
        <p:spPr>
          <a:xfrm>
            <a:off x="8610600" y="6356350"/>
            <a:ext cx="2743200" cy="365125"/>
          </a:xfrm>
          <a:prstGeom prst="rect">
            <a:avLst/>
          </a:prstGeom>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B69943D-BB51-47C6-B2E2-A5A6FBBB3B1E}" type="slidenum">
              <a:rPr lang="zh-CN" altLang="en-US" smtClean="0">
                <a:latin typeface="微软雅黑" panose="020B0503020204020204" pitchFamily="34" charset="-122"/>
                <a:ea typeface="微软雅黑" panose="020B0503020204020204" pitchFamily="34" charset="-122"/>
              </a:rPr>
              <a:t>‹#›</a:t>
            </a:fld>
            <a:endParaRPr lang="zh-CN" altLang="en-US">
              <a:latin typeface="微软雅黑" panose="020B0503020204020204" pitchFamily="34" charset="-122"/>
              <a:ea typeface="微软雅黑" panose="020B0503020204020204" pitchFamily="34" charset="-122"/>
            </a:endParaRPr>
          </a:p>
        </p:txBody>
      </p:sp>
      <p:sp>
        <p:nvSpPr>
          <p:cNvPr id="7" name="日期占位符 3"/>
          <p:cNvSpPr txBox="1"/>
          <p:nvPr userDrawn="1"/>
        </p:nvSpPr>
        <p:spPr>
          <a:xfrm>
            <a:off x="838200" y="6356350"/>
            <a:ext cx="2743200" cy="365125"/>
          </a:xfrm>
          <a:prstGeom prst="rect">
            <a:avLst/>
          </a:prstGeom>
        </p:spPr>
        <p:txBody>
          <a:bodyPr vert="horz" lIns="91440" tIns="45720" rIns="91440" bIns="45720" rtlCol="0" anchor="ct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D3C0738-1B59-4510-9887-898450CF5605}" type="datetimeFigureOut">
              <a:rPr lang="zh-CN" altLang="en-US" smtClean="0">
                <a:latin typeface="微软雅黑" panose="020B0503020204020204" pitchFamily="34" charset="-122"/>
                <a:ea typeface="微软雅黑" panose="020B0503020204020204" pitchFamily="34" charset="-122"/>
              </a:rPr>
              <a:t>2023/4/11</a:t>
            </a:fld>
            <a:endParaRPr lang="zh-CN" altLang="en-US">
              <a:latin typeface="微软雅黑" panose="020B0503020204020204" pitchFamily="34" charset="-122"/>
              <a:ea typeface="微软雅黑" panose="020B0503020204020204" pitchFamily="34" charset="-122"/>
            </a:endParaRPr>
          </a:p>
        </p:txBody>
      </p:sp>
      <p:sp>
        <p:nvSpPr>
          <p:cNvPr id="8" name="灯片编号占位符 5"/>
          <p:cNvSpPr txBox="1"/>
          <p:nvPr userDrawn="1"/>
        </p:nvSpPr>
        <p:spPr>
          <a:xfrm>
            <a:off x="8610600" y="6356350"/>
            <a:ext cx="2743200" cy="365125"/>
          </a:xfrm>
          <a:prstGeom prst="rect">
            <a:avLst/>
          </a:prstGeom>
        </p:spPr>
        <p:txBody>
          <a:bodyPr vert="horz" lIns="91440" tIns="45720" rIns="91440" bIns="45720" rtlCol="0" anchor="ctr"/>
          <a:lstStyle>
            <a:defPPr>
              <a:defRPr lang="zh-CN"/>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2988E1D-1590-476D-A5F4-B1E4F688A6ED}" type="slidenum">
              <a:rPr lang="zh-CN" altLang="en-US" smtClean="0">
                <a:latin typeface="微软雅黑" panose="020B0503020204020204" pitchFamily="34" charset="-122"/>
                <a:ea typeface="微软雅黑" panose="020B0503020204020204" pitchFamily="34" charset="-122"/>
              </a:rPr>
              <a:t>‹#›</a:t>
            </a:fld>
            <a:endParaRPr lang="zh-CN" altLang="en-US">
              <a:latin typeface="微软雅黑" panose="020B0503020204020204" pitchFamily="34" charset="-122"/>
              <a:ea typeface="微软雅黑" panose="020B0503020204020204" pitchFamily="34" charset="-122"/>
            </a:endParaRPr>
          </a:p>
        </p:txBody>
      </p:sp>
      <p:pic>
        <p:nvPicPr>
          <p:cNvPr id="9" name="图片 8"/>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1659139"/>
            <a:ext cx="12210963" cy="5198861"/>
          </a:xfrm>
          <a:prstGeom prst="rect">
            <a:avLst/>
          </a:prstGeom>
        </p:spPr>
      </p:pic>
      <p:pic>
        <p:nvPicPr>
          <p:cNvPr id="10" name="图片 9"/>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9465920" y="30758"/>
            <a:ext cx="2067694" cy="2067694"/>
          </a:xfrm>
          <a:prstGeom prst="rect">
            <a:avLst/>
          </a:prstGeom>
        </p:spPr>
      </p:pic>
      <p:pic>
        <p:nvPicPr>
          <p:cNvPr id="11" name="图片 10"/>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0" y="0"/>
            <a:ext cx="4184073" cy="1659140"/>
          </a:xfrm>
          <a:prstGeom prst="rect">
            <a:avLst/>
          </a:prstGeom>
        </p:spPr>
      </p:pic>
      <p:pic>
        <p:nvPicPr>
          <p:cNvPr id="12" name="图片 11"/>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flipH="1">
            <a:off x="0" y="5414511"/>
            <a:ext cx="2939896" cy="1443489"/>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25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advTm="2000">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3" name="矩形 2"/>
          <p:cNvSpPr/>
          <p:nvPr userDrawn="1"/>
        </p:nvSpPr>
        <p:spPr>
          <a:xfrm>
            <a:off x="0" y="6714000"/>
            <a:ext cx="8108950" cy="14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 name="矩形 3"/>
          <p:cNvSpPr/>
          <p:nvPr userDrawn="1"/>
        </p:nvSpPr>
        <p:spPr>
          <a:xfrm>
            <a:off x="8108950" y="6714000"/>
            <a:ext cx="4083050" cy="144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pic>
        <p:nvPicPr>
          <p:cNvPr id="5" name="图片 4"/>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a:xfrm>
            <a:off x="9585960" y="-3823"/>
            <a:ext cx="2603512" cy="835095"/>
          </a:xfrm>
          <a:prstGeom prst="rect">
            <a:avLst/>
          </a:prstGeom>
        </p:spPr>
      </p:pic>
      <p:cxnSp>
        <p:nvCxnSpPr>
          <p:cNvPr id="6" name="PA-1022164"/>
          <p:cNvCxnSpPr/>
          <p:nvPr userDrawn="1">
            <p:custDataLst>
              <p:tags r:id="rId1"/>
            </p:custDataLst>
          </p:nvPr>
        </p:nvCxnSpPr>
        <p:spPr>
          <a:xfrm>
            <a:off x="761914" y="827547"/>
            <a:ext cx="11430086" cy="3725"/>
          </a:xfrm>
          <a:prstGeom prst="line">
            <a:avLst/>
          </a:prstGeom>
          <a:ln w="12700">
            <a:solidFill>
              <a:srgbClr val="DF2329"/>
            </a:solidFill>
          </a:ln>
        </p:spPr>
        <p:style>
          <a:lnRef idx="1">
            <a:schemeClr val="accent1"/>
          </a:lnRef>
          <a:fillRef idx="0">
            <a:schemeClr val="accent1"/>
          </a:fillRef>
          <a:effectRef idx="0">
            <a:schemeClr val="accent1"/>
          </a:effectRef>
          <a:fontRef idx="minor">
            <a:schemeClr val="tx1"/>
          </a:fontRef>
        </p:style>
      </p:cxnSp>
      <p:sp>
        <p:nvSpPr>
          <p:cNvPr id="7" name="矩形 6"/>
          <p:cNvSpPr/>
          <p:nvPr userDrawn="1"/>
        </p:nvSpPr>
        <p:spPr>
          <a:xfrm>
            <a:off x="0" y="6567055"/>
            <a:ext cx="12192000" cy="290945"/>
          </a:xfrm>
          <a:prstGeom prst="rect">
            <a:avLst/>
          </a:prstGeom>
          <a:solidFill>
            <a:srgbClr val="C00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C00000"/>
              </a:solidFill>
            </a:endParaRPr>
          </a:p>
        </p:txBody>
      </p:sp>
      <p:pic>
        <p:nvPicPr>
          <p:cNvPr id="8" name="图片 7"/>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328182" y="25797"/>
            <a:ext cx="701212" cy="860311"/>
          </a:xfrm>
          <a:prstGeom prst="rect">
            <a:avLst/>
          </a:prstGeom>
        </p:spPr>
      </p:pic>
      <p:sp>
        <p:nvSpPr>
          <p:cNvPr id="10" name="TextBox 9"/>
          <p:cNvSpPr txBox="1"/>
          <p:nvPr userDrawn="1"/>
        </p:nvSpPr>
        <p:spPr>
          <a:xfrm>
            <a:off x="1149928" y="225119"/>
            <a:ext cx="3560618" cy="461665"/>
          </a:xfrm>
          <a:prstGeom prst="rect">
            <a:avLst/>
          </a:prstGeom>
          <a:noFill/>
        </p:spPr>
        <p:txBody>
          <a:bodyPr wrap="square" rtlCol="0">
            <a:spAutoFit/>
          </a:bodyPr>
          <a:lstStyle/>
          <a:p>
            <a:pPr>
              <a:defRPr/>
            </a:pPr>
            <a:r>
              <a:rPr lang="en-US" altLang="zh-CN" sz="2400" b="1" smtClean="0">
                <a:ln cmpd="sng">
                  <a:noFill/>
                  <a:prstDash val="solid"/>
                </a:ln>
                <a:solidFill>
                  <a:srgbClr val="C00000"/>
                </a:solidFill>
                <a:latin typeface="字魂35号-经典雅黑" panose="00000500000000000000" pitchFamily="2" charset="-122"/>
                <a:ea typeface="字魂35号-经典雅黑" panose="00000500000000000000" pitchFamily="2" charset="-122"/>
              </a:rPr>
              <a:t>《</a:t>
            </a:r>
            <a:r>
              <a:rPr lang="zh-CN" altLang="en-US" sz="2400" b="1" smtClean="0">
                <a:ln cmpd="sng">
                  <a:noFill/>
                  <a:prstDash val="solid"/>
                </a:ln>
                <a:solidFill>
                  <a:srgbClr val="C00000"/>
                </a:solidFill>
                <a:latin typeface="字魂35号-经典雅黑" panose="00000500000000000000" pitchFamily="2" charset="-122"/>
                <a:ea typeface="字魂35号-经典雅黑" panose="00000500000000000000" pitchFamily="2" charset="-122"/>
              </a:rPr>
              <a:t>通知</a:t>
            </a:r>
            <a:r>
              <a:rPr lang="en-US" altLang="zh-CN" sz="2400" b="1" smtClean="0">
                <a:ln cmpd="sng">
                  <a:noFill/>
                  <a:prstDash val="solid"/>
                </a:ln>
                <a:solidFill>
                  <a:srgbClr val="C00000"/>
                </a:solidFill>
                <a:latin typeface="字魂35号-经典雅黑" panose="00000500000000000000" pitchFamily="2" charset="-122"/>
                <a:ea typeface="字魂35号-经典雅黑" panose="00000500000000000000" pitchFamily="2" charset="-122"/>
              </a:rPr>
              <a:t>》</a:t>
            </a:r>
            <a:r>
              <a:rPr lang="zh-CN" altLang="en-US" sz="2400" b="1" smtClean="0">
                <a:ln cmpd="sng">
                  <a:noFill/>
                  <a:prstDash val="solid"/>
                </a:ln>
                <a:solidFill>
                  <a:srgbClr val="C00000"/>
                </a:solidFill>
                <a:latin typeface="字魂35号-经典雅黑" panose="00000500000000000000" pitchFamily="2" charset="-122"/>
                <a:ea typeface="字魂35号-经典雅黑" panose="00000500000000000000" pitchFamily="2" charset="-122"/>
              </a:rPr>
              <a:t>的全文解读</a:t>
            </a:r>
          </a:p>
        </p:txBody>
      </p:sp>
    </p:spTree>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advClick="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pic>
        <p:nvPicPr>
          <p:cNvPr id="8" name="图片 7"/>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57200" y="244575"/>
            <a:ext cx="1728192" cy="2432540"/>
          </a:xfrm>
          <a:prstGeom prst="rect">
            <a:avLst/>
          </a:prstGeom>
        </p:spPr>
      </p:pic>
      <p:pic>
        <p:nvPicPr>
          <p:cNvPr id="17" name="图片 16"/>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9465920" y="30758"/>
            <a:ext cx="2067694" cy="2067694"/>
          </a:xfrm>
          <a:prstGeom prst="rect">
            <a:avLst/>
          </a:prstGeom>
        </p:spPr>
      </p:pic>
      <p:sp>
        <p:nvSpPr>
          <p:cNvPr id="5" name="日期占位符 3"/>
          <p:cNvSpPr>
            <a:spLocks noGrp="1"/>
          </p:cNvSpPr>
          <p:nvPr>
            <p:ph type="dt" sz="half" idx="10"/>
          </p:nvPr>
        </p:nvSpPr>
        <p:spPr>
          <a:xfrm>
            <a:off x="8382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51A0BAEC-A70E-436E-92C6-3ECF094493EF}" type="datetimeFigureOut">
              <a:rPr lang="zh-CN" altLang="en-US" smtClean="0">
                <a:solidFill>
                  <a:prstClr val="black"/>
                </a:solidFill>
              </a:rPr>
              <a:t>2023/4/11</a:t>
            </a:fld>
            <a:endParaRPr lang="zh-CN" altLang="en-US">
              <a:solidFill>
                <a:prstClr val="black"/>
              </a:solidFill>
            </a:endParaRPr>
          </a:p>
        </p:txBody>
      </p:sp>
      <p:sp>
        <p:nvSpPr>
          <p:cNvPr id="6" name="页脚占位符 4"/>
          <p:cNvSpPr>
            <a:spLocks noGrp="1"/>
          </p:cNvSpPr>
          <p:nvPr>
            <p:ph type="ftr" sz="quarter" idx="11"/>
          </p:nvPr>
        </p:nvSpPr>
        <p:spPr>
          <a:xfrm>
            <a:off x="4038600" y="6356350"/>
            <a:ext cx="41148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endParaRPr lang="zh-CN" altLang="en-US">
              <a:solidFill>
                <a:prstClr val="black"/>
              </a:solidFill>
            </a:endParaRPr>
          </a:p>
        </p:txBody>
      </p:sp>
      <p:sp>
        <p:nvSpPr>
          <p:cNvPr id="7" name="灯片编号占位符 5"/>
          <p:cNvSpPr>
            <a:spLocks noGrp="1"/>
          </p:cNvSpPr>
          <p:nvPr>
            <p:ph type="sldNum" sz="quarter" idx="12"/>
          </p:nvPr>
        </p:nvSpPr>
        <p:spPr>
          <a:xfrm>
            <a:off x="86106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8745BC63-D829-4A71-B2F4-3CC30B2DF020}" type="slidenum">
              <a:rPr lang="zh-CN" altLang="en-US" smtClean="0">
                <a:solidFill>
                  <a:prstClr val="black"/>
                </a:solidFill>
              </a:rPr>
              <a:t>‹#›</a:t>
            </a:fld>
            <a:endParaRPr lang="zh-CN" altLang="en-US">
              <a:solidFill>
                <a:prstClr val="black"/>
              </a:solidFill>
            </a:endParaRPr>
          </a:p>
        </p:txBody>
      </p:sp>
      <p:sp>
        <p:nvSpPr>
          <p:cNvPr id="9" name="日期占位符 3"/>
          <p:cNvSpPr txBox="1"/>
          <p:nvPr userDrawn="1"/>
        </p:nvSpPr>
        <p:spPr>
          <a:xfrm>
            <a:off x="838200" y="6356350"/>
            <a:ext cx="2743200" cy="365125"/>
          </a:xfrm>
          <a:prstGeom prst="rect">
            <a:avLst/>
          </a:prstGeom>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F0AF2C5-3B90-418F-91EB-3DD3E68BDA4C}" type="datetimeFigureOut">
              <a:rPr lang="zh-CN" altLang="en-US" smtClean="0">
                <a:solidFill>
                  <a:prstClr val="black"/>
                </a:solidFill>
                <a:latin typeface="微软雅黑" panose="020B0503020204020204" pitchFamily="34" charset="-122"/>
              </a:rPr>
              <a:t>2023/4/11</a:t>
            </a:fld>
            <a:endParaRPr lang="zh-CN" altLang="en-US">
              <a:solidFill>
                <a:prstClr val="black"/>
              </a:solidFill>
              <a:latin typeface="微软雅黑" panose="020B0503020204020204" pitchFamily="34" charset="-122"/>
            </a:endParaRPr>
          </a:p>
        </p:txBody>
      </p:sp>
      <p:sp>
        <p:nvSpPr>
          <p:cNvPr id="10" name="灯片编号占位符 5"/>
          <p:cNvSpPr txBox="1"/>
          <p:nvPr userDrawn="1"/>
        </p:nvSpPr>
        <p:spPr>
          <a:xfrm>
            <a:off x="8610600" y="6356350"/>
            <a:ext cx="2743200" cy="365125"/>
          </a:xfrm>
          <a:prstGeom prst="rect">
            <a:avLst/>
          </a:prstGeom>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B69943D-BB51-47C6-B2E2-A5A6FBBB3B1E}" type="slidenum">
              <a:rPr lang="zh-CN" altLang="en-US" smtClean="0">
                <a:solidFill>
                  <a:prstClr val="black"/>
                </a:solidFill>
                <a:latin typeface="微软雅黑" panose="020B0503020204020204" pitchFamily="34" charset="-122"/>
              </a:rPr>
              <a:t>‹#›</a:t>
            </a:fld>
            <a:endParaRPr lang="zh-CN" altLang="en-US">
              <a:solidFill>
                <a:prstClr val="black"/>
              </a:solidFill>
              <a:latin typeface="微软雅黑" panose="020B0503020204020204" pitchFamily="34" charset="-122"/>
            </a:endParaRPr>
          </a:p>
        </p:txBody>
      </p:sp>
      <p:sp>
        <p:nvSpPr>
          <p:cNvPr id="11" name="日期占位符 3"/>
          <p:cNvSpPr txBox="1"/>
          <p:nvPr userDrawn="1"/>
        </p:nvSpPr>
        <p:spPr>
          <a:xfrm>
            <a:off x="838200" y="6356350"/>
            <a:ext cx="2743200" cy="365125"/>
          </a:xfrm>
          <a:prstGeom prst="rect">
            <a:avLst/>
          </a:prstGeom>
        </p:spPr>
        <p:txBody>
          <a:bodyPr vert="horz" lIns="91440" tIns="45720" rIns="91440" bIns="45720" rtlCol="0" anchor="ct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D3C0738-1B59-4510-9887-898450CF5605}" type="datetimeFigureOut">
              <a:rPr lang="zh-CN" altLang="en-US" smtClean="0">
                <a:solidFill>
                  <a:prstClr val="black">
                    <a:tint val="75000"/>
                  </a:prstClr>
                </a:solidFill>
                <a:latin typeface="微软雅黑" panose="020B0503020204020204" pitchFamily="34" charset="-122"/>
              </a:rPr>
              <a:t>2023/4/11</a:t>
            </a:fld>
            <a:endParaRPr lang="zh-CN" altLang="en-US">
              <a:solidFill>
                <a:prstClr val="black">
                  <a:tint val="75000"/>
                </a:prstClr>
              </a:solidFill>
              <a:latin typeface="微软雅黑" panose="020B0503020204020204" pitchFamily="34" charset="-122"/>
            </a:endParaRPr>
          </a:p>
        </p:txBody>
      </p:sp>
      <p:sp>
        <p:nvSpPr>
          <p:cNvPr id="12" name="灯片编号占位符 5"/>
          <p:cNvSpPr txBox="1"/>
          <p:nvPr userDrawn="1"/>
        </p:nvSpPr>
        <p:spPr>
          <a:xfrm>
            <a:off x="8610600" y="6356350"/>
            <a:ext cx="2743200" cy="365125"/>
          </a:xfrm>
          <a:prstGeom prst="rect">
            <a:avLst/>
          </a:prstGeom>
        </p:spPr>
        <p:txBody>
          <a:bodyPr vert="horz" lIns="91440" tIns="45720" rIns="91440" bIns="45720" rtlCol="0" anchor="ctr"/>
          <a:lstStyle>
            <a:defPPr>
              <a:defRPr lang="zh-CN"/>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2988E1D-1590-476D-A5F4-B1E4F688A6ED}" type="slidenum">
              <a:rPr lang="zh-CN" altLang="en-US" smtClean="0">
                <a:solidFill>
                  <a:prstClr val="black">
                    <a:tint val="75000"/>
                  </a:prstClr>
                </a:solidFill>
                <a:latin typeface="微软雅黑" panose="020B0503020204020204" pitchFamily="34" charset="-122"/>
              </a:rPr>
              <a:t>‹#›</a:t>
            </a:fld>
            <a:endParaRPr lang="zh-CN" altLang="en-US">
              <a:solidFill>
                <a:prstClr val="black">
                  <a:tint val="75000"/>
                </a:prstClr>
              </a:solidFill>
              <a:latin typeface="微软雅黑" panose="020B0503020204020204" pitchFamily="34" charset="-122"/>
            </a:endParaRPr>
          </a:p>
        </p:txBody>
      </p:sp>
      <p:pic>
        <p:nvPicPr>
          <p:cNvPr id="13" name="图片 12"/>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0" y="1659139"/>
            <a:ext cx="12210963" cy="5198861"/>
          </a:xfrm>
          <a:prstGeom prst="rect">
            <a:avLst/>
          </a:prstGeom>
        </p:spPr>
      </p:pic>
      <p:pic>
        <p:nvPicPr>
          <p:cNvPr id="14" name="图片 13"/>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9465920" y="30758"/>
            <a:ext cx="2067694" cy="2067694"/>
          </a:xfrm>
          <a:prstGeom prst="rect">
            <a:avLst/>
          </a:prstGeom>
        </p:spPr>
      </p:pic>
      <p:pic>
        <p:nvPicPr>
          <p:cNvPr id="18" name="图片 17"/>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flipH="1">
            <a:off x="0" y="5414511"/>
            <a:ext cx="2939896" cy="1443489"/>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advClick="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163387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082984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378352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6238128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2023/4/11</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506003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2023/4/11</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632341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2023/4/11</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28128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01959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10" name="文本框 9"/>
          <p:cNvSpPr txBox="1"/>
          <p:nvPr userDrawn="1"/>
        </p:nvSpPr>
        <p:spPr>
          <a:xfrm>
            <a:off x="1070661" y="232080"/>
            <a:ext cx="4157121" cy="523220"/>
          </a:xfrm>
          <a:prstGeom prst="rect">
            <a:avLst/>
          </a:prstGeom>
          <a:noFill/>
        </p:spPr>
        <p:txBody>
          <a:bodyPr wrap="square">
            <a:spAutoFit/>
          </a:bodyPr>
          <a:lstStyle/>
          <a:p>
            <a:pPr algn="dist"/>
            <a:r>
              <a:rPr lang="zh-CN" altLang="en-US" sz="2800">
                <a:solidFill>
                  <a:srgbClr val="C00000"/>
                </a:solidFill>
                <a:latin typeface="字魂35号-经典雅黑" panose="00000500000000000000" pitchFamily="2" charset="-122"/>
                <a:ea typeface="字魂35号-经典雅黑" panose="00000500000000000000" pitchFamily="2" charset="-122"/>
                <a:cs typeface="Arial" panose="020B0604020202020204" pitchFamily="34" charset="0"/>
              </a:rPr>
              <a:t>“三牛”精神的时代内涵</a:t>
            </a:r>
          </a:p>
        </p:txBody>
      </p:sp>
      <p:sp>
        <p:nvSpPr>
          <p:cNvPr id="11" name="矩形 10"/>
          <p:cNvSpPr/>
          <p:nvPr userDrawn="1"/>
        </p:nvSpPr>
        <p:spPr>
          <a:xfrm>
            <a:off x="0" y="6714000"/>
            <a:ext cx="8108950" cy="144000"/>
          </a:xfrm>
          <a:prstGeom prst="rect">
            <a:avLst/>
          </a:prstGeom>
          <a:solidFill>
            <a:srgbClr val="C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 lastClr="FFFFFF"/>
              </a:solidFill>
              <a:effectLst/>
              <a:uLnTx/>
              <a:uFillTx/>
              <a:latin typeface="微软雅黑" panose="020B0503020204020204" pitchFamily="34" charset="-122"/>
              <a:ea typeface="微软雅黑" panose="020B0503020204020204" pitchFamily="34" charset="-122"/>
              <a:cs typeface="+mn-cs"/>
            </a:endParaRPr>
          </a:p>
        </p:txBody>
      </p:sp>
      <p:sp>
        <p:nvSpPr>
          <p:cNvPr id="12" name="矩形 11"/>
          <p:cNvSpPr/>
          <p:nvPr userDrawn="1"/>
        </p:nvSpPr>
        <p:spPr>
          <a:xfrm>
            <a:off x="8108950" y="6714000"/>
            <a:ext cx="4083050" cy="144000"/>
          </a:xfrm>
          <a:prstGeom prst="rect">
            <a:avLst/>
          </a:prstGeom>
          <a:solidFill>
            <a:srgbClr val="C00000">
              <a:lumMod val="75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 lastClr="FFFFFF"/>
              </a:solidFill>
              <a:effectLst/>
              <a:uLnTx/>
              <a:uFillTx/>
              <a:latin typeface="微软雅黑" panose="020B0503020204020204" pitchFamily="34" charset="-122"/>
              <a:ea typeface="微软雅黑" panose="020B0503020204020204" pitchFamily="34" charset="-122"/>
              <a:cs typeface="+mn-cs"/>
            </a:endParaRPr>
          </a:p>
        </p:txBody>
      </p:sp>
      <p:sp>
        <p:nvSpPr>
          <p:cNvPr id="13" name="矩形 12"/>
          <p:cNvSpPr/>
          <p:nvPr userDrawn="1"/>
        </p:nvSpPr>
        <p:spPr>
          <a:xfrm flipV="1">
            <a:off x="1070661" y="827882"/>
            <a:ext cx="11121339" cy="45719"/>
          </a:xfrm>
          <a:prstGeom prst="rect">
            <a:avLst/>
          </a:prstGeom>
          <a:solidFill>
            <a:srgbClr val="C00000"/>
          </a:solidFill>
          <a:ln w="12700" cap="flat" cmpd="sng" algn="ctr">
            <a:solidFill>
              <a:srgbClr val="C00000"/>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 lastClr="FFFFFF"/>
              </a:solidFill>
              <a:effectLst/>
              <a:uLnTx/>
              <a:uFillTx/>
              <a:latin typeface="微软雅黑" panose="020B0503020204020204" pitchFamily="34" charset="-122"/>
              <a:ea typeface="微软雅黑" panose="020B0503020204020204" pitchFamily="34" charset="-122"/>
              <a:cs typeface="+mn-cs"/>
            </a:endParaRPr>
          </a:p>
        </p:txBody>
      </p:sp>
      <p:pic>
        <p:nvPicPr>
          <p:cNvPr id="14" name="图片 13"/>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a:xfrm>
            <a:off x="9585960" y="126804"/>
            <a:ext cx="2603512" cy="694158"/>
          </a:xfrm>
          <a:prstGeom prst="rect">
            <a:avLst/>
          </a:prstGeom>
        </p:spPr>
      </p:pic>
      <p:pic>
        <p:nvPicPr>
          <p:cNvPr id="15" name="图片 14"/>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328182" y="25797"/>
            <a:ext cx="701212" cy="860311"/>
          </a:xfrm>
          <a:prstGeom prst="rect">
            <a:avLst/>
          </a:prstGeom>
        </p:spPr>
      </p:pic>
      <p:pic>
        <p:nvPicPr>
          <p:cNvPr id="16" name="图片 15"/>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0" y="2992582"/>
            <a:ext cx="12192001" cy="3865418"/>
          </a:xfrm>
          <a:prstGeom prst="rect">
            <a:avLst/>
          </a:prstGeom>
        </p:spPr>
      </p:pic>
      <p:pic>
        <p:nvPicPr>
          <p:cNvPr id="17" name="图片 16"/>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flipH="1">
            <a:off x="0" y="5414511"/>
            <a:ext cx="2939896" cy="1443489"/>
          </a:xfrm>
          <a:prstGeom prst="rect">
            <a:avLst/>
          </a:prstGeom>
        </p:spPr>
      </p:pic>
      <p:pic>
        <p:nvPicPr>
          <p:cNvPr id="18" name="图片 17"/>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9249576" y="5414511"/>
            <a:ext cx="2939896" cy="1443489"/>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25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advTm="2000">
        <p:random/>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450914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444565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20554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图片与标题">
    <p:spTree>
      <p:nvGrpSpPr>
        <p:cNvPr id="1" name=""/>
        <p:cNvGrpSpPr/>
        <p:nvPr/>
      </p:nvGrpSpPr>
      <p:grpSpPr>
        <a:xfrm>
          <a:off x="0" y="0"/>
          <a:ext cx="0" cy="0"/>
          <a:chOff x="0" y="0"/>
          <a:chExt cx="0" cy="0"/>
        </a:xfrm>
      </p:grpSpPr>
      <p:sp>
        <p:nvSpPr>
          <p:cNvPr id="10" name="文本框 9"/>
          <p:cNvSpPr txBox="1"/>
          <p:nvPr userDrawn="1"/>
        </p:nvSpPr>
        <p:spPr>
          <a:xfrm>
            <a:off x="1070661" y="246594"/>
            <a:ext cx="7436030" cy="523220"/>
          </a:xfrm>
          <a:prstGeom prst="rect">
            <a:avLst/>
          </a:prstGeom>
          <a:noFill/>
        </p:spPr>
        <p:txBody>
          <a:bodyPr wrap="square">
            <a:spAutoFit/>
          </a:bodyPr>
          <a:lstStyle/>
          <a:p>
            <a:pPr algn="dist"/>
            <a:r>
              <a:rPr lang="zh-CN" altLang="en-US" sz="2800">
                <a:solidFill>
                  <a:srgbClr val="C00000"/>
                </a:solidFill>
                <a:latin typeface="字魂35号-经典雅黑" panose="00000500000000000000" pitchFamily="2" charset="-122"/>
                <a:ea typeface="字魂35号-经典雅黑" panose="00000500000000000000" pitchFamily="2" charset="-122"/>
                <a:cs typeface="Arial" panose="020B0604020202020204" pitchFamily="34" charset="0"/>
              </a:rPr>
              <a:t>发扬“三牛”精神，汇聚开创新局的磅礴力量</a:t>
            </a:r>
          </a:p>
        </p:txBody>
      </p:sp>
      <p:sp>
        <p:nvSpPr>
          <p:cNvPr id="11" name="矩形 10"/>
          <p:cNvSpPr/>
          <p:nvPr userDrawn="1"/>
        </p:nvSpPr>
        <p:spPr>
          <a:xfrm>
            <a:off x="0" y="6714000"/>
            <a:ext cx="8108950" cy="144000"/>
          </a:xfrm>
          <a:prstGeom prst="rect">
            <a:avLst/>
          </a:prstGeom>
          <a:solidFill>
            <a:srgbClr val="C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 lastClr="FFFFFF"/>
              </a:solidFill>
              <a:effectLst/>
              <a:uLnTx/>
              <a:uFillTx/>
              <a:latin typeface="微软雅黑" panose="020B0503020204020204" pitchFamily="34" charset="-122"/>
              <a:ea typeface="微软雅黑" panose="020B0503020204020204" pitchFamily="34" charset="-122"/>
              <a:cs typeface="+mn-cs"/>
            </a:endParaRPr>
          </a:p>
        </p:txBody>
      </p:sp>
      <p:sp>
        <p:nvSpPr>
          <p:cNvPr id="12" name="矩形 11"/>
          <p:cNvSpPr/>
          <p:nvPr userDrawn="1"/>
        </p:nvSpPr>
        <p:spPr>
          <a:xfrm>
            <a:off x="8108950" y="6714000"/>
            <a:ext cx="4083050" cy="144000"/>
          </a:xfrm>
          <a:prstGeom prst="rect">
            <a:avLst/>
          </a:prstGeom>
          <a:solidFill>
            <a:srgbClr val="C00000">
              <a:lumMod val="75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 lastClr="FFFFFF"/>
              </a:solidFill>
              <a:effectLst/>
              <a:uLnTx/>
              <a:uFillTx/>
              <a:latin typeface="微软雅黑" panose="020B0503020204020204" pitchFamily="34" charset="-122"/>
              <a:ea typeface="微软雅黑" panose="020B0503020204020204" pitchFamily="34" charset="-122"/>
              <a:cs typeface="+mn-cs"/>
            </a:endParaRPr>
          </a:p>
        </p:txBody>
      </p:sp>
      <p:sp>
        <p:nvSpPr>
          <p:cNvPr id="13" name="矩形 12"/>
          <p:cNvSpPr/>
          <p:nvPr userDrawn="1"/>
        </p:nvSpPr>
        <p:spPr>
          <a:xfrm flipV="1">
            <a:off x="1070661" y="827882"/>
            <a:ext cx="11121339" cy="45719"/>
          </a:xfrm>
          <a:prstGeom prst="rect">
            <a:avLst/>
          </a:prstGeom>
          <a:solidFill>
            <a:srgbClr val="C00000"/>
          </a:solidFill>
          <a:ln w="12700" cap="flat" cmpd="sng" algn="ctr">
            <a:solidFill>
              <a:srgbClr val="C00000"/>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 lastClr="FFFFFF"/>
              </a:solidFill>
              <a:effectLst/>
              <a:uLnTx/>
              <a:uFillTx/>
              <a:latin typeface="微软雅黑" panose="020B0503020204020204" pitchFamily="34" charset="-122"/>
              <a:ea typeface="微软雅黑" panose="020B0503020204020204" pitchFamily="34" charset="-122"/>
              <a:cs typeface="+mn-cs"/>
            </a:endParaRPr>
          </a:p>
        </p:txBody>
      </p:sp>
      <p:pic>
        <p:nvPicPr>
          <p:cNvPr id="14" name="图片 13"/>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a:xfrm>
            <a:off x="9585960" y="126804"/>
            <a:ext cx="2603512" cy="694158"/>
          </a:xfrm>
          <a:prstGeom prst="rect">
            <a:avLst/>
          </a:prstGeom>
        </p:spPr>
      </p:pic>
      <p:pic>
        <p:nvPicPr>
          <p:cNvPr id="15" name="图片 14"/>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328182" y="25797"/>
            <a:ext cx="701212" cy="860311"/>
          </a:xfrm>
          <a:prstGeom prst="rect">
            <a:avLst/>
          </a:prstGeom>
        </p:spPr>
      </p:pic>
      <p:pic>
        <p:nvPicPr>
          <p:cNvPr id="16" name="图片 15"/>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0" y="2992582"/>
            <a:ext cx="12192001" cy="3865418"/>
          </a:xfrm>
          <a:prstGeom prst="rect">
            <a:avLst/>
          </a:prstGeom>
        </p:spPr>
      </p:pic>
      <p:pic>
        <p:nvPicPr>
          <p:cNvPr id="17" name="图片 16"/>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flipH="1">
            <a:off x="0" y="5414511"/>
            <a:ext cx="2939896" cy="1443489"/>
          </a:xfrm>
          <a:prstGeom prst="rect">
            <a:avLst/>
          </a:prstGeom>
        </p:spPr>
      </p:pic>
      <p:pic>
        <p:nvPicPr>
          <p:cNvPr id="18" name="图片 17"/>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9249576" y="5414511"/>
            <a:ext cx="2939896" cy="1443489"/>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25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advTm="200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图片与标题">
    <p:spTree>
      <p:nvGrpSpPr>
        <p:cNvPr id="1" name=""/>
        <p:cNvGrpSpPr/>
        <p:nvPr/>
      </p:nvGrpSpPr>
      <p:grpSpPr>
        <a:xfrm>
          <a:off x="0" y="0"/>
          <a:ext cx="0" cy="0"/>
          <a:chOff x="0" y="0"/>
          <a:chExt cx="0" cy="0"/>
        </a:xfrm>
      </p:grpSpPr>
      <p:sp>
        <p:nvSpPr>
          <p:cNvPr id="10" name="文本框 9"/>
          <p:cNvSpPr txBox="1"/>
          <p:nvPr userDrawn="1"/>
        </p:nvSpPr>
        <p:spPr>
          <a:xfrm>
            <a:off x="1070661" y="203245"/>
            <a:ext cx="6401557" cy="523220"/>
          </a:xfrm>
          <a:prstGeom prst="rect">
            <a:avLst/>
          </a:prstGeom>
          <a:noFill/>
        </p:spPr>
        <p:txBody>
          <a:bodyPr wrap="square">
            <a:spAutoFit/>
          </a:bodyPr>
          <a:lstStyle/>
          <a:p>
            <a:pPr algn="dist"/>
            <a:r>
              <a:rPr lang="zh-CN" altLang="en-US" sz="2800">
                <a:solidFill>
                  <a:srgbClr val="C00000"/>
                </a:solidFill>
                <a:latin typeface="字魂35号-经典雅黑" panose="00000500000000000000" pitchFamily="2" charset="-122"/>
                <a:ea typeface="字魂35号-经典雅黑" panose="00000500000000000000" pitchFamily="2" charset="-122"/>
                <a:cs typeface="Arial" panose="020B0604020202020204" pitchFamily="34" charset="0"/>
              </a:rPr>
              <a:t>党员干部要在牛年发扬好“三牛”精神</a:t>
            </a:r>
          </a:p>
        </p:txBody>
      </p:sp>
      <p:sp>
        <p:nvSpPr>
          <p:cNvPr id="16" name="矩形 15"/>
          <p:cNvSpPr/>
          <p:nvPr userDrawn="1"/>
        </p:nvSpPr>
        <p:spPr>
          <a:xfrm>
            <a:off x="0" y="6714000"/>
            <a:ext cx="8108950" cy="144000"/>
          </a:xfrm>
          <a:prstGeom prst="rect">
            <a:avLst/>
          </a:prstGeom>
          <a:solidFill>
            <a:srgbClr val="C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 lastClr="FFFFFF"/>
              </a:solidFill>
              <a:effectLst/>
              <a:uLnTx/>
              <a:uFillTx/>
              <a:latin typeface="微软雅黑" panose="020B0503020204020204" pitchFamily="34" charset="-122"/>
              <a:ea typeface="微软雅黑" panose="020B0503020204020204" pitchFamily="34" charset="-122"/>
              <a:cs typeface="+mn-cs"/>
            </a:endParaRPr>
          </a:p>
        </p:txBody>
      </p:sp>
      <p:sp>
        <p:nvSpPr>
          <p:cNvPr id="17" name="矩形 16"/>
          <p:cNvSpPr/>
          <p:nvPr userDrawn="1"/>
        </p:nvSpPr>
        <p:spPr>
          <a:xfrm>
            <a:off x="8108950" y="6714000"/>
            <a:ext cx="4083050" cy="144000"/>
          </a:xfrm>
          <a:prstGeom prst="rect">
            <a:avLst/>
          </a:prstGeom>
          <a:solidFill>
            <a:srgbClr val="C00000">
              <a:lumMod val="75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 lastClr="FFFFFF"/>
              </a:solidFill>
              <a:effectLst/>
              <a:uLnTx/>
              <a:uFillTx/>
              <a:latin typeface="微软雅黑" panose="020B0503020204020204" pitchFamily="34" charset="-122"/>
              <a:ea typeface="微软雅黑" panose="020B0503020204020204" pitchFamily="34" charset="-122"/>
              <a:cs typeface="+mn-cs"/>
            </a:endParaRPr>
          </a:p>
        </p:txBody>
      </p:sp>
      <p:sp>
        <p:nvSpPr>
          <p:cNvPr id="18" name="矩形 17"/>
          <p:cNvSpPr/>
          <p:nvPr userDrawn="1"/>
        </p:nvSpPr>
        <p:spPr>
          <a:xfrm flipV="1">
            <a:off x="1070661" y="827882"/>
            <a:ext cx="11121339" cy="45719"/>
          </a:xfrm>
          <a:prstGeom prst="rect">
            <a:avLst/>
          </a:prstGeom>
          <a:solidFill>
            <a:srgbClr val="C00000"/>
          </a:solidFill>
          <a:ln w="12700" cap="flat" cmpd="sng" algn="ctr">
            <a:solidFill>
              <a:srgbClr val="C00000"/>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 lastClr="FFFFFF"/>
              </a:solidFill>
              <a:effectLst/>
              <a:uLnTx/>
              <a:uFillTx/>
              <a:latin typeface="微软雅黑" panose="020B0503020204020204" pitchFamily="34" charset="-122"/>
              <a:ea typeface="微软雅黑" panose="020B0503020204020204" pitchFamily="34" charset="-122"/>
              <a:cs typeface="+mn-cs"/>
            </a:endParaRPr>
          </a:p>
        </p:txBody>
      </p:sp>
      <p:pic>
        <p:nvPicPr>
          <p:cNvPr id="19" name="图片 18"/>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a:xfrm>
            <a:off x="9585960" y="126804"/>
            <a:ext cx="2603512" cy="694158"/>
          </a:xfrm>
          <a:prstGeom prst="rect">
            <a:avLst/>
          </a:prstGeom>
        </p:spPr>
      </p:pic>
      <p:pic>
        <p:nvPicPr>
          <p:cNvPr id="20" name="图片 19"/>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328182" y="25797"/>
            <a:ext cx="701212" cy="860311"/>
          </a:xfrm>
          <a:prstGeom prst="rect">
            <a:avLst/>
          </a:prstGeom>
        </p:spPr>
      </p:pic>
      <p:pic>
        <p:nvPicPr>
          <p:cNvPr id="21" name="图片 20"/>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0" y="2992582"/>
            <a:ext cx="12192001" cy="3865418"/>
          </a:xfrm>
          <a:prstGeom prst="rect">
            <a:avLst/>
          </a:prstGeom>
        </p:spPr>
      </p:pic>
      <p:pic>
        <p:nvPicPr>
          <p:cNvPr id="22" name="图片 21"/>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flipH="1">
            <a:off x="0" y="5414511"/>
            <a:ext cx="2939896" cy="1443489"/>
          </a:xfrm>
          <a:prstGeom prst="rect">
            <a:avLst/>
          </a:prstGeom>
        </p:spPr>
      </p:pic>
      <p:pic>
        <p:nvPicPr>
          <p:cNvPr id="23" name="图片 22"/>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9249576" y="5414511"/>
            <a:ext cx="2939896" cy="1443489"/>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25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advTm="2000">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9_标题和内容">
    <p:bg>
      <p:bgPr>
        <a:solidFill>
          <a:srgbClr val="FFFFFF"/>
        </a:solid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25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advTm="2000">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3" name="日期占位符 3"/>
          <p:cNvSpPr>
            <a:spLocks noGrp="1"/>
          </p:cNvSpPr>
          <p:nvPr>
            <p:ph type="dt" sz="half" idx="10"/>
          </p:nvPr>
        </p:nvSpPr>
        <p:spPr>
          <a:xfrm>
            <a:off x="8382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51A0BAEC-A70E-436E-92C6-3ECF094493EF}" type="datetimeFigureOut">
              <a:rPr lang="zh-CN" altLang="en-US" smtClean="0">
                <a:solidFill>
                  <a:prstClr val="black"/>
                </a:solidFill>
              </a:rPr>
              <a:t>2023/4/11</a:t>
            </a:fld>
            <a:endParaRPr lang="zh-CN" altLang="en-US">
              <a:solidFill>
                <a:prstClr val="black"/>
              </a:solidFill>
            </a:endParaRPr>
          </a:p>
        </p:txBody>
      </p:sp>
      <p:sp>
        <p:nvSpPr>
          <p:cNvPr id="4" name="页脚占位符 4"/>
          <p:cNvSpPr>
            <a:spLocks noGrp="1"/>
          </p:cNvSpPr>
          <p:nvPr>
            <p:ph type="ftr" sz="quarter" idx="11"/>
          </p:nvPr>
        </p:nvSpPr>
        <p:spPr>
          <a:xfrm>
            <a:off x="4038600" y="6356350"/>
            <a:ext cx="41148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endParaRPr lang="zh-CN" altLang="en-US">
              <a:solidFill>
                <a:prstClr val="black"/>
              </a:solidFill>
            </a:endParaRPr>
          </a:p>
        </p:txBody>
      </p:sp>
      <p:sp>
        <p:nvSpPr>
          <p:cNvPr id="5" name="灯片编号占位符 5"/>
          <p:cNvSpPr>
            <a:spLocks noGrp="1"/>
          </p:cNvSpPr>
          <p:nvPr>
            <p:ph type="sldNum" sz="quarter" idx="12"/>
          </p:nvPr>
        </p:nvSpPr>
        <p:spPr>
          <a:xfrm>
            <a:off x="8610600" y="6356350"/>
            <a:ext cx="2743200" cy="365125"/>
          </a:xfrm>
          <a:prstGeom prst="rect">
            <a:avLst/>
          </a:prstGeom>
        </p:spPr>
        <p:txBody>
          <a:bodyPr/>
          <a:lstStyle>
            <a:lvl1pPr>
              <a:defRPr>
                <a:latin typeface="微软雅黑" panose="020B0503020204020204" pitchFamily="34" charset="-122"/>
                <a:ea typeface="微软雅黑" panose="020B0503020204020204" pitchFamily="34" charset="-122"/>
              </a:defRPr>
            </a:lvl1pPr>
          </a:lstStyle>
          <a:p>
            <a:fld id="{8745BC63-D829-4A71-B2F4-3CC30B2DF020}" type="slidenum">
              <a:rPr lang="zh-CN" altLang="en-US" smtClean="0">
                <a:solidFill>
                  <a:prstClr val="black"/>
                </a:solidFill>
              </a:rPr>
              <a:t>‹#›</a:t>
            </a:fld>
            <a:endParaRPr lang="zh-CN" altLang="en-US">
              <a:solidFill>
                <a:prstClr val="black"/>
              </a:solidFill>
            </a:endParaRPr>
          </a:p>
        </p:txBody>
      </p:sp>
      <p:sp>
        <p:nvSpPr>
          <p:cNvPr id="6" name="日期占位符 3"/>
          <p:cNvSpPr txBox="1"/>
          <p:nvPr userDrawn="1"/>
        </p:nvSpPr>
        <p:spPr>
          <a:xfrm>
            <a:off x="838200" y="6356350"/>
            <a:ext cx="2743200" cy="365125"/>
          </a:xfrm>
          <a:prstGeom prst="rect">
            <a:avLst/>
          </a:prstGeom>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F0AF2C5-3B90-418F-91EB-3DD3E68BDA4C}" type="datetimeFigureOut">
              <a:rPr lang="zh-CN" altLang="en-US" smtClean="0">
                <a:solidFill>
                  <a:prstClr val="black"/>
                </a:solidFill>
                <a:latin typeface="微软雅黑" panose="020B0503020204020204" pitchFamily="34" charset="-122"/>
              </a:rPr>
              <a:t>2023/4/11</a:t>
            </a:fld>
            <a:endParaRPr lang="zh-CN" altLang="en-US">
              <a:solidFill>
                <a:prstClr val="black"/>
              </a:solidFill>
              <a:latin typeface="微软雅黑" panose="020B0503020204020204" pitchFamily="34" charset="-122"/>
            </a:endParaRPr>
          </a:p>
        </p:txBody>
      </p:sp>
      <p:sp>
        <p:nvSpPr>
          <p:cNvPr id="7" name="灯片编号占位符 5"/>
          <p:cNvSpPr txBox="1"/>
          <p:nvPr userDrawn="1"/>
        </p:nvSpPr>
        <p:spPr>
          <a:xfrm>
            <a:off x="8610600" y="6356350"/>
            <a:ext cx="2743200" cy="365125"/>
          </a:xfrm>
          <a:prstGeom prst="rect">
            <a:avLst/>
          </a:prstGeom>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B69943D-BB51-47C6-B2E2-A5A6FBBB3B1E}" type="slidenum">
              <a:rPr lang="zh-CN" altLang="en-US" smtClean="0">
                <a:solidFill>
                  <a:prstClr val="black"/>
                </a:solidFill>
                <a:latin typeface="微软雅黑" panose="020B0503020204020204" pitchFamily="34" charset="-122"/>
              </a:rPr>
              <a:t>‹#›</a:t>
            </a:fld>
            <a:endParaRPr lang="zh-CN" altLang="en-US">
              <a:solidFill>
                <a:prstClr val="black"/>
              </a:solidFill>
              <a:latin typeface="微软雅黑" panose="020B0503020204020204" pitchFamily="34" charset="-122"/>
            </a:endParaRPr>
          </a:p>
        </p:txBody>
      </p:sp>
      <p:sp>
        <p:nvSpPr>
          <p:cNvPr id="8" name="日期占位符 3"/>
          <p:cNvSpPr txBox="1"/>
          <p:nvPr userDrawn="1"/>
        </p:nvSpPr>
        <p:spPr>
          <a:xfrm>
            <a:off x="838200" y="6356350"/>
            <a:ext cx="2743200" cy="365125"/>
          </a:xfrm>
          <a:prstGeom prst="rect">
            <a:avLst/>
          </a:prstGeom>
        </p:spPr>
        <p:txBody>
          <a:bodyPr vert="horz" lIns="91440" tIns="45720" rIns="91440" bIns="45720" rtlCol="0" anchor="ct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D3C0738-1B59-4510-9887-898450CF5605}" type="datetimeFigureOut">
              <a:rPr lang="zh-CN" altLang="en-US" smtClean="0">
                <a:solidFill>
                  <a:prstClr val="black">
                    <a:tint val="75000"/>
                  </a:prstClr>
                </a:solidFill>
                <a:latin typeface="微软雅黑" panose="020B0503020204020204" pitchFamily="34" charset="-122"/>
              </a:rPr>
              <a:t>2023/4/11</a:t>
            </a:fld>
            <a:endParaRPr lang="zh-CN" altLang="en-US">
              <a:solidFill>
                <a:prstClr val="black">
                  <a:tint val="75000"/>
                </a:prstClr>
              </a:solidFill>
              <a:latin typeface="微软雅黑" panose="020B0503020204020204" pitchFamily="34" charset="-122"/>
            </a:endParaRPr>
          </a:p>
        </p:txBody>
      </p:sp>
      <p:sp>
        <p:nvSpPr>
          <p:cNvPr id="9" name="灯片编号占位符 5"/>
          <p:cNvSpPr txBox="1"/>
          <p:nvPr userDrawn="1"/>
        </p:nvSpPr>
        <p:spPr>
          <a:xfrm>
            <a:off x="8610600" y="6356350"/>
            <a:ext cx="2743200" cy="365125"/>
          </a:xfrm>
          <a:prstGeom prst="rect">
            <a:avLst/>
          </a:prstGeom>
        </p:spPr>
        <p:txBody>
          <a:bodyPr vert="horz" lIns="91440" tIns="45720" rIns="91440" bIns="45720" rtlCol="0" anchor="ctr"/>
          <a:lstStyle>
            <a:defPPr>
              <a:defRPr lang="zh-CN"/>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2988E1D-1590-476D-A5F4-B1E4F688A6ED}" type="slidenum">
              <a:rPr lang="zh-CN" altLang="en-US" smtClean="0">
                <a:solidFill>
                  <a:prstClr val="black">
                    <a:tint val="75000"/>
                  </a:prstClr>
                </a:solidFill>
                <a:latin typeface="微软雅黑" panose="020B0503020204020204" pitchFamily="34" charset="-122"/>
              </a:rPr>
              <a:t>‹#›</a:t>
            </a:fld>
            <a:endParaRPr lang="zh-CN" altLang="en-US">
              <a:solidFill>
                <a:prstClr val="black">
                  <a:tint val="75000"/>
                </a:prstClr>
              </a:solidFill>
              <a:latin typeface="微软雅黑" panose="020B0503020204020204" pitchFamily="34" charset="-122"/>
            </a:endParaRPr>
          </a:p>
        </p:txBody>
      </p:sp>
      <p:pic>
        <p:nvPicPr>
          <p:cNvPr id="11" name="图片 10"/>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9465920" y="30758"/>
            <a:ext cx="2067694" cy="2067694"/>
          </a:xfrm>
          <a:prstGeom prst="rect">
            <a:avLst/>
          </a:prstGeom>
        </p:spPr>
      </p:pic>
      <p:pic>
        <p:nvPicPr>
          <p:cNvPr id="12" name="图片 11"/>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0"/>
            <a:ext cx="4184073" cy="1659140"/>
          </a:xfrm>
          <a:prstGeom prst="rect">
            <a:avLst/>
          </a:prstGeom>
        </p:spPr>
      </p:pic>
      <p:pic>
        <p:nvPicPr>
          <p:cNvPr id="14" name="图片 13"/>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0" y="1659139"/>
            <a:ext cx="12210963" cy="5198861"/>
          </a:xfrm>
          <a:prstGeom prst="rect">
            <a:avLst/>
          </a:prstGeom>
        </p:spPr>
      </p:pic>
      <p:pic>
        <p:nvPicPr>
          <p:cNvPr id="15" name="图片 14"/>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flipH="1">
            <a:off x="0" y="5414511"/>
            <a:ext cx="2939896" cy="1443489"/>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advClick="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pic>
        <p:nvPicPr>
          <p:cNvPr id="3" name="图片 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3551"/>
            <a:ext cx="12192000" cy="6850897"/>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advClick="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17" name="矩形 16"/>
          <p:cNvSpPr/>
          <p:nvPr userDrawn="1"/>
        </p:nvSpPr>
        <p:spPr>
          <a:xfrm>
            <a:off x="0" y="6714000"/>
            <a:ext cx="8108950" cy="14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9" name="矩形 18"/>
          <p:cNvSpPr/>
          <p:nvPr userDrawn="1"/>
        </p:nvSpPr>
        <p:spPr>
          <a:xfrm>
            <a:off x="8108950" y="6714000"/>
            <a:ext cx="4083050" cy="144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pic>
        <p:nvPicPr>
          <p:cNvPr id="14" name="图片 13"/>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a:xfrm>
            <a:off x="9585960" y="-3823"/>
            <a:ext cx="2603512" cy="835095"/>
          </a:xfrm>
          <a:prstGeom prst="rect">
            <a:avLst/>
          </a:prstGeom>
        </p:spPr>
      </p:pic>
      <p:cxnSp>
        <p:nvCxnSpPr>
          <p:cNvPr id="9" name="PA-1022164"/>
          <p:cNvCxnSpPr/>
          <p:nvPr userDrawn="1">
            <p:custDataLst>
              <p:tags r:id="rId1"/>
            </p:custDataLst>
          </p:nvPr>
        </p:nvCxnSpPr>
        <p:spPr>
          <a:xfrm>
            <a:off x="761914" y="827547"/>
            <a:ext cx="11430086" cy="3725"/>
          </a:xfrm>
          <a:prstGeom prst="line">
            <a:avLst/>
          </a:prstGeom>
          <a:ln w="12700">
            <a:solidFill>
              <a:srgbClr val="DF2329"/>
            </a:solidFill>
          </a:ln>
        </p:spPr>
        <p:style>
          <a:lnRef idx="1">
            <a:schemeClr val="accent1"/>
          </a:lnRef>
          <a:fillRef idx="0">
            <a:schemeClr val="accent1"/>
          </a:fillRef>
          <a:effectRef idx="0">
            <a:schemeClr val="accent1"/>
          </a:effectRef>
          <a:fontRef idx="minor">
            <a:schemeClr val="tx1"/>
          </a:fontRef>
        </p:style>
      </p:cxnSp>
      <p:sp>
        <p:nvSpPr>
          <p:cNvPr id="12" name="矩形 11"/>
          <p:cNvSpPr/>
          <p:nvPr userDrawn="1"/>
        </p:nvSpPr>
        <p:spPr>
          <a:xfrm>
            <a:off x="0" y="6567055"/>
            <a:ext cx="12192000" cy="290945"/>
          </a:xfrm>
          <a:prstGeom prst="rect">
            <a:avLst/>
          </a:prstGeom>
          <a:solidFill>
            <a:srgbClr val="C00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C00000"/>
              </a:solidFill>
            </a:endParaRPr>
          </a:p>
        </p:txBody>
      </p:sp>
      <p:pic>
        <p:nvPicPr>
          <p:cNvPr id="20" name="图片 19"/>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328182" y="25797"/>
            <a:ext cx="701212" cy="860311"/>
          </a:xfrm>
          <a:prstGeom prst="rect">
            <a:avLst/>
          </a:prstGeom>
        </p:spPr>
      </p:pic>
      <p:sp>
        <p:nvSpPr>
          <p:cNvPr id="2" name="TextBox 1"/>
          <p:cNvSpPr txBox="1"/>
          <p:nvPr userDrawn="1"/>
        </p:nvSpPr>
        <p:spPr>
          <a:xfrm>
            <a:off x="1149928" y="225119"/>
            <a:ext cx="3560618" cy="461665"/>
          </a:xfrm>
          <a:prstGeom prst="rect">
            <a:avLst/>
          </a:prstGeom>
          <a:noFill/>
        </p:spPr>
        <p:txBody>
          <a:bodyPr wrap="square" rtlCol="0">
            <a:spAutoFit/>
          </a:bodyPr>
          <a:lstStyle/>
          <a:p>
            <a:pPr>
              <a:defRPr/>
            </a:pPr>
            <a:r>
              <a:rPr lang="en-US" altLang="zh-CN" sz="2400" b="1" smtClean="0">
                <a:ln cmpd="sng">
                  <a:noFill/>
                  <a:prstDash val="solid"/>
                </a:ln>
                <a:solidFill>
                  <a:srgbClr val="C00000"/>
                </a:solidFill>
                <a:latin typeface="字魂35号-经典雅黑" panose="00000500000000000000" pitchFamily="2" charset="-122"/>
                <a:ea typeface="字魂35号-经典雅黑" panose="00000500000000000000" pitchFamily="2" charset="-122"/>
              </a:rPr>
              <a:t>《</a:t>
            </a:r>
            <a:r>
              <a:rPr lang="zh-CN" altLang="en-US" sz="2400" b="1" smtClean="0">
                <a:ln cmpd="sng">
                  <a:noFill/>
                  <a:prstDash val="solid"/>
                </a:ln>
                <a:solidFill>
                  <a:srgbClr val="C00000"/>
                </a:solidFill>
                <a:latin typeface="字魂35号-经典雅黑" panose="00000500000000000000" pitchFamily="2" charset="-122"/>
                <a:ea typeface="字魂35号-经典雅黑" panose="00000500000000000000" pitchFamily="2" charset="-122"/>
              </a:rPr>
              <a:t>通知</a:t>
            </a:r>
            <a:r>
              <a:rPr lang="en-US" altLang="zh-CN" sz="2400" b="1" smtClean="0">
                <a:ln cmpd="sng">
                  <a:noFill/>
                  <a:prstDash val="solid"/>
                </a:ln>
                <a:solidFill>
                  <a:srgbClr val="C00000"/>
                </a:solidFill>
                <a:latin typeface="字魂35号-经典雅黑" panose="00000500000000000000" pitchFamily="2" charset="-122"/>
                <a:ea typeface="字魂35号-经典雅黑" panose="00000500000000000000" pitchFamily="2" charset="-122"/>
              </a:rPr>
              <a:t>》</a:t>
            </a:r>
            <a:r>
              <a:rPr lang="zh-CN" altLang="en-US" sz="2400" b="1" smtClean="0">
                <a:ln cmpd="sng">
                  <a:noFill/>
                  <a:prstDash val="solid"/>
                </a:ln>
                <a:solidFill>
                  <a:srgbClr val="C00000"/>
                </a:solidFill>
                <a:latin typeface="字魂35号-经典雅黑" panose="00000500000000000000" pitchFamily="2" charset="-122"/>
                <a:ea typeface="字魂35号-经典雅黑" panose="00000500000000000000" pitchFamily="2" charset="-122"/>
              </a:rPr>
              <a:t>的主要要求</a:t>
            </a:r>
          </a:p>
        </p:txBody>
      </p:sp>
    </p:spTree>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advClick="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3" name="矩形 2"/>
          <p:cNvSpPr/>
          <p:nvPr userDrawn="1"/>
        </p:nvSpPr>
        <p:spPr>
          <a:xfrm>
            <a:off x="0" y="6714000"/>
            <a:ext cx="8108950" cy="14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 name="矩形 3"/>
          <p:cNvSpPr/>
          <p:nvPr userDrawn="1"/>
        </p:nvSpPr>
        <p:spPr>
          <a:xfrm>
            <a:off x="8108950" y="6714000"/>
            <a:ext cx="4083050" cy="144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pic>
        <p:nvPicPr>
          <p:cNvPr id="5" name="图片 4"/>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a:xfrm>
            <a:off x="9585960" y="-3823"/>
            <a:ext cx="2603512" cy="835095"/>
          </a:xfrm>
          <a:prstGeom prst="rect">
            <a:avLst/>
          </a:prstGeom>
        </p:spPr>
      </p:pic>
      <p:cxnSp>
        <p:nvCxnSpPr>
          <p:cNvPr id="6" name="PA-1022164"/>
          <p:cNvCxnSpPr/>
          <p:nvPr userDrawn="1">
            <p:custDataLst>
              <p:tags r:id="rId1"/>
            </p:custDataLst>
          </p:nvPr>
        </p:nvCxnSpPr>
        <p:spPr>
          <a:xfrm>
            <a:off x="761914" y="827547"/>
            <a:ext cx="11430086" cy="3725"/>
          </a:xfrm>
          <a:prstGeom prst="line">
            <a:avLst/>
          </a:prstGeom>
          <a:ln w="12700">
            <a:solidFill>
              <a:srgbClr val="DF2329"/>
            </a:solidFill>
          </a:ln>
        </p:spPr>
        <p:style>
          <a:lnRef idx="1">
            <a:schemeClr val="accent1"/>
          </a:lnRef>
          <a:fillRef idx="0">
            <a:schemeClr val="accent1"/>
          </a:fillRef>
          <a:effectRef idx="0">
            <a:schemeClr val="accent1"/>
          </a:effectRef>
          <a:fontRef idx="minor">
            <a:schemeClr val="tx1"/>
          </a:fontRef>
        </p:style>
      </p:cxnSp>
      <p:sp>
        <p:nvSpPr>
          <p:cNvPr id="7" name="矩形 6"/>
          <p:cNvSpPr/>
          <p:nvPr userDrawn="1"/>
        </p:nvSpPr>
        <p:spPr>
          <a:xfrm>
            <a:off x="0" y="6567055"/>
            <a:ext cx="12192000" cy="290945"/>
          </a:xfrm>
          <a:prstGeom prst="rect">
            <a:avLst/>
          </a:prstGeom>
          <a:solidFill>
            <a:srgbClr val="C00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C00000"/>
              </a:solidFill>
            </a:endParaRPr>
          </a:p>
        </p:txBody>
      </p:sp>
      <p:pic>
        <p:nvPicPr>
          <p:cNvPr id="8" name="图片 7"/>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328182" y="25797"/>
            <a:ext cx="701212" cy="860311"/>
          </a:xfrm>
          <a:prstGeom prst="rect">
            <a:avLst/>
          </a:prstGeom>
        </p:spPr>
      </p:pic>
      <p:sp>
        <p:nvSpPr>
          <p:cNvPr id="9" name="TextBox 8"/>
          <p:cNvSpPr txBox="1"/>
          <p:nvPr userDrawn="1"/>
        </p:nvSpPr>
        <p:spPr>
          <a:xfrm>
            <a:off x="1149928" y="225119"/>
            <a:ext cx="3560618" cy="461665"/>
          </a:xfrm>
          <a:prstGeom prst="rect">
            <a:avLst/>
          </a:prstGeom>
          <a:noFill/>
        </p:spPr>
        <p:txBody>
          <a:bodyPr wrap="square" rtlCol="0">
            <a:spAutoFit/>
          </a:bodyPr>
          <a:lstStyle/>
          <a:p>
            <a:pPr>
              <a:defRPr/>
            </a:pPr>
            <a:r>
              <a:rPr lang="en-US" altLang="zh-CN" sz="2400" b="1" smtClean="0">
                <a:ln cmpd="sng">
                  <a:noFill/>
                  <a:prstDash val="solid"/>
                </a:ln>
                <a:solidFill>
                  <a:srgbClr val="C00000"/>
                </a:solidFill>
                <a:latin typeface="字魂35号-经典雅黑" panose="00000500000000000000" pitchFamily="2" charset="-122"/>
                <a:ea typeface="字魂35号-经典雅黑" panose="00000500000000000000" pitchFamily="2" charset="-122"/>
              </a:rPr>
              <a:t>《</a:t>
            </a:r>
            <a:r>
              <a:rPr lang="zh-CN" altLang="en-US" sz="2400" b="1" smtClean="0">
                <a:ln cmpd="sng">
                  <a:noFill/>
                  <a:prstDash val="solid"/>
                </a:ln>
                <a:solidFill>
                  <a:srgbClr val="C00000"/>
                </a:solidFill>
                <a:latin typeface="字魂35号-经典雅黑" panose="00000500000000000000" pitchFamily="2" charset="-122"/>
                <a:ea typeface="字魂35号-经典雅黑" panose="00000500000000000000" pitchFamily="2" charset="-122"/>
              </a:rPr>
              <a:t>通知</a:t>
            </a:r>
            <a:r>
              <a:rPr lang="en-US" altLang="zh-CN" sz="2400" b="1" smtClean="0">
                <a:ln cmpd="sng">
                  <a:noFill/>
                  <a:prstDash val="solid"/>
                </a:ln>
                <a:solidFill>
                  <a:srgbClr val="C00000"/>
                </a:solidFill>
                <a:latin typeface="字魂35号-经典雅黑" panose="00000500000000000000" pitchFamily="2" charset="-122"/>
                <a:ea typeface="字魂35号-经典雅黑" panose="00000500000000000000" pitchFamily="2" charset="-122"/>
              </a:rPr>
              <a:t>》</a:t>
            </a:r>
            <a:r>
              <a:rPr lang="zh-CN" altLang="en-US" sz="2400" b="1" smtClean="0">
                <a:ln cmpd="sng">
                  <a:noFill/>
                  <a:prstDash val="solid"/>
                </a:ln>
                <a:solidFill>
                  <a:srgbClr val="C00000"/>
                </a:solidFill>
                <a:latin typeface="字魂35号-经典雅黑" panose="00000500000000000000" pitchFamily="2" charset="-122"/>
                <a:ea typeface="字魂35号-经典雅黑" panose="00000500000000000000" pitchFamily="2" charset="-122"/>
              </a:rPr>
              <a:t>的贯彻落实</a:t>
            </a:r>
          </a:p>
        </p:txBody>
      </p:sp>
    </p:spTree>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advClick="0">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8.xml"/><Relationship Id="rId7"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Box 3"/>
          <p:cNvSpPr txBox="1"/>
          <p:nvPr userDrawn="1"/>
        </p:nvSpPr>
        <p:spPr>
          <a:xfrm>
            <a:off x="2963937" y="2664130"/>
            <a:ext cx="1210588" cy="646331"/>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zh-CN" altLang="en-US" sz="100" smtClean="0">
                <a:solidFill>
                  <a:prstClr val="white"/>
                </a:solidFill>
                <a:latin typeface="微软雅黑" panose="020B0503020204020204" pitchFamily="34" charset="-122"/>
                <a:ea typeface="微软雅黑" panose="020B0503020204020204" pitchFamily="34" charset="-122"/>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r>
              <a:rPr lang="zh-CN" altLang="en-US" sz="100" smtClean="0">
                <a:solidFill>
                  <a:prstClr val="white"/>
                </a:solidFill>
                <a:latin typeface="微软雅黑" panose="020B0503020204020204" pitchFamily="34" charset="-122"/>
                <a:ea typeface="微软雅黑" panose="020B0503020204020204" pitchFamily="34" charset="-122"/>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r>
              <a:rPr lang="zh-CN" altLang="en-US" sz="100" smtClean="0">
                <a:solidFill>
                  <a:prstClr val="white"/>
                </a:solidFill>
                <a:latin typeface="微软雅黑" panose="020B0503020204020204" pitchFamily="34" charset="-122"/>
                <a:ea typeface="微软雅黑" panose="020B0503020204020204" pitchFamily="34" charset="-122"/>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r>
              <a:rPr lang="zh-CN" altLang="en-US" sz="100" smtClean="0">
                <a:solidFill>
                  <a:prstClr val="white"/>
                </a:solidFill>
                <a:latin typeface="微软雅黑" panose="020B0503020204020204" pitchFamily="34" charset="-122"/>
                <a:ea typeface="微软雅黑" panose="020B0503020204020204" pitchFamily="34" charset="-122"/>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r>
              <a:rPr lang="zh-CN" altLang="en-US" sz="100" smtClean="0">
                <a:solidFill>
                  <a:prstClr val="white"/>
                </a:solidFill>
                <a:latin typeface="微软雅黑" panose="020B0503020204020204" pitchFamily="34" charset="-122"/>
                <a:ea typeface="微软雅黑" panose="020B0503020204020204" pitchFamily="34" charset="-122"/>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r>
              <a:rPr lang="zh-CN" altLang="en-US" sz="100" smtClean="0">
                <a:solidFill>
                  <a:prstClr val="white"/>
                </a:solidFill>
                <a:latin typeface="微软雅黑" panose="020B0503020204020204" pitchFamily="34" charset="-122"/>
                <a:ea typeface="微软雅黑" panose="020B0503020204020204" pitchFamily="34" charset="-122"/>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p:txBody>
      </p:sp>
      <p:sp>
        <p:nvSpPr>
          <p:cNvPr id="4" name="TextBox 3"/>
          <p:cNvSpPr txBox="1"/>
          <p:nvPr userDrawn="1"/>
        </p:nvSpPr>
        <p:spPr>
          <a:xfrm>
            <a:off x="677937" y="2664130"/>
            <a:ext cx="1210588" cy="646331"/>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zh-CN" altLang="en-US" sz="100" smtClean="0">
                <a:solidFill>
                  <a:prstClr val="white"/>
                </a:solidFill>
                <a:latin typeface="微软雅黑" panose="020B0503020204020204" pitchFamily="34" charset="-122"/>
                <a:ea typeface="微软雅黑" panose="020B0503020204020204" pitchFamily="34" charset="-122"/>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r>
              <a:rPr lang="zh-CN" altLang="en-US" sz="100" smtClean="0">
                <a:solidFill>
                  <a:prstClr val="white"/>
                </a:solidFill>
                <a:latin typeface="微软雅黑" panose="020B0503020204020204" pitchFamily="34" charset="-122"/>
                <a:ea typeface="微软雅黑" panose="020B0503020204020204" pitchFamily="34" charset="-122"/>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r>
              <a:rPr lang="zh-CN" altLang="en-US" sz="100" smtClean="0">
                <a:solidFill>
                  <a:prstClr val="white"/>
                </a:solidFill>
                <a:latin typeface="微软雅黑" panose="020B0503020204020204" pitchFamily="34" charset="-122"/>
                <a:ea typeface="微软雅黑" panose="020B0503020204020204" pitchFamily="34" charset="-122"/>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r>
              <a:rPr lang="zh-CN" altLang="en-US" sz="100" smtClean="0">
                <a:solidFill>
                  <a:prstClr val="white"/>
                </a:solidFill>
                <a:latin typeface="微软雅黑" panose="020B0503020204020204" pitchFamily="34" charset="-122"/>
                <a:ea typeface="微软雅黑" panose="020B0503020204020204" pitchFamily="34" charset="-122"/>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r>
              <a:rPr lang="zh-CN" altLang="en-US" sz="100" smtClean="0">
                <a:solidFill>
                  <a:prstClr val="white"/>
                </a:solidFill>
                <a:latin typeface="微软雅黑" panose="020B0503020204020204" pitchFamily="34" charset="-122"/>
                <a:ea typeface="微软雅黑" panose="020B0503020204020204" pitchFamily="34" charset="-122"/>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r>
              <a:rPr lang="zh-CN" altLang="en-US" sz="100" smtClean="0">
                <a:solidFill>
                  <a:prstClr val="white"/>
                </a:solidFill>
                <a:latin typeface="微软雅黑" panose="020B0503020204020204" pitchFamily="34" charset="-122"/>
                <a:ea typeface="微软雅黑" panose="020B0503020204020204" pitchFamily="34" charset="-122"/>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p:txBody>
      </p:sp>
      <p:sp>
        <p:nvSpPr>
          <p:cNvPr id="5" name="TextBox 3"/>
          <p:cNvSpPr txBox="1"/>
          <p:nvPr userDrawn="1"/>
        </p:nvSpPr>
        <p:spPr>
          <a:xfrm>
            <a:off x="2963937" y="4808814"/>
            <a:ext cx="1210588" cy="646331"/>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zh-CN" altLang="en-US" sz="100" smtClean="0">
                <a:solidFill>
                  <a:prstClr val="white"/>
                </a:solidFill>
                <a:latin typeface="微软雅黑" panose="020B0503020204020204" pitchFamily="34" charset="-122"/>
                <a:ea typeface="微软雅黑" panose="020B0503020204020204" pitchFamily="34" charset="-122"/>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r>
              <a:rPr lang="zh-CN" altLang="en-US" sz="100" smtClean="0">
                <a:solidFill>
                  <a:prstClr val="white"/>
                </a:solidFill>
                <a:latin typeface="微软雅黑" panose="020B0503020204020204" pitchFamily="34" charset="-122"/>
                <a:ea typeface="微软雅黑" panose="020B0503020204020204" pitchFamily="34" charset="-122"/>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r>
              <a:rPr lang="zh-CN" altLang="en-US" sz="100" smtClean="0">
                <a:solidFill>
                  <a:prstClr val="white"/>
                </a:solidFill>
                <a:latin typeface="微软雅黑" panose="020B0503020204020204" pitchFamily="34" charset="-122"/>
                <a:ea typeface="微软雅黑" panose="020B0503020204020204" pitchFamily="34" charset="-122"/>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r>
              <a:rPr lang="zh-CN" altLang="en-US" sz="100" smtClean="0">
                <a:solidFill>
                  <a:prstClr val="white"/>
                </a:solidFill>
                <a:latin typeface="微软雅黑" panose="020B0503020204020204" pitchFamily="34" charset="-122"/>
                <a:ea typeface="微软雅黑" panose="020B0503020204020204" pitchFamily="34" charset="-122"/>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r>
              <a:rPr lang="zh-CN" altLang="en-US" sz="100" smtClean="0">
                <a:solidFill>
                  <a:prstClr val="white"/>
                </a:solidFill>
                <a:latin typeface="微软雅黑" panose="020B0503020204020204" pitchFamily="34" charset="-122"/>
                <a:ea typeface="微软雅黑" panose="020B0503020204020204" pitchFamily="34" charset="-122"/>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r>
              <a:rPr lang="zh-CN" altLang="en-US" sz="100" smtClean="0">
                <a:solidFill>
                  <a:prstClr val="white"/>
                </a:solidFill>
                <a:latin typeface="微软雅黑" panose="020B0503020204020204" pitchFamily="34" charset="-122"/>
                <a:ea typeface="微软雅黑" panose="020B0503020204020204" pitchFamily="34" charset="-122"/>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p:txBody>
      </p:sp>
      <p:sp>
        <p:nvSpPr>
          <p:cNvPr id="6" name="TextBox 5"/>
          <p:cNvSpPr txBox="1"/>
          <p:nvPr userDrawn="1"/>
        </p:nvSpPr>
        <p:spPr>
          <a:xfrm>
            <a:off x="677937" y="4808814"/>
            <a:ext cx="1210588" cy="646331"/>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zh-CN" altLang="en-US" sz="100" smtClean="0">
                <a:solidFill>
                  <a:prstClr val="white"/>
                </a:solidFill>
                <a:latin typeface="微软雅黑" panose="020B0503020204020204" pitchFamily="34" charset="-122"/>
                <a:ea typeface="微软雅黑" panose="020B0503020204020204" pitchFamily="34" charset="-122"/>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r>
              <a:rPr lang="zh-CN" altLang="en-US" sz="100" smtClean="0">
                <a:solidFill>
                  <a:prstClr val="white"/>
                </a:solidFill>
                <a:latin typeface="微软雅黑" panose="020B0503020204020204" pitchFamily="34" charset="-122"/>
                <a:ea typeface="微软雅黑" panose="020B0503020204020204" pitchFamily="34" charset="-122"/>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r>
              <a:rPr lang="zh-CN" altLang="en-US" sz="100" smtClean="0">
                <a:solidFill>
                  <a:prstClr val="white"/>
                </a:solidFill>
                <a:latin typeface="微软雅黑" panose="020B0503020204020204" pitchFamily="34" charset="-122"/>
                <a:ea typeface="微软雅黑" panose="020B0503020204020204" pitchFamily="34" charset="-122"/>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r>
              <a:rPr lang="zh-CN" altLang="en-US" sz="100" smtClean="0">
                <a:solidFill>
                  <a:prstClr val="white"/>
                </a:solidFill>
                <a:latin typeface="微软雅黑" panose="020B0503020204020204" pitchFamily="34" charset="-122"/>
                <a:ea typeface="微软雅黑" panose="020B0503020204020204" pitchFamily="34" charset="-122"/>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r>
              <a:rPr lang="zh-CN" altLang="en-US" sz="100" smtClean="0">
                <a:solidFill>
                  <a:prstClr val="white"/>
                </a:solidFill>
                <a:latin typeface="微软雅黑" panose="020B0503020204020204" pitchFamily="34" charset="-122"/>
                <a:ea typeface="微软雅黑" panose="020B0503020204020204" pitchFamily="34" charset="-122"/>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r>
              <a:rPr lang="zh-CN" altLang="en-US" sz="100" smtClean="0">
                <a:solidFill>
                  <a:prstClr val="white"/>
                </a:solidFill>
                <a:latin typeface="微软雅黑" panose="020B0503020204020204" pitchFamily="34" charset="-122"/>
                <a:ea typeface="微软雅黑" panose="020B0503020204020204" pitchFamily="34" charset="-122"/>
              </a:rPr>
              <a:t>行动，能让人生放射光彩。陆游说：“纸上得来终觉浅，觉知此事要躬行。”还有人说，“时间给空想者痛苦，给创造者幸福。”有了梦想，就要付出行动，用行动来实现自己梦想。</a:t>
            </a: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a:p>
            <a:endParaRPr lang="zh-CN" altLang="en-US" sz="100" smtClean="0">
              <a:solidFill>
                <a:prstClr val="white"/>
              </a:solidFill>
              <a:latin typeface="微软雅黑" panose="020B0503020204020204" pitchFamily="34" charset="-122"/>
              <a:ea typeface="微软雅黑" panose="020B0503020204020204" pitchFamily="34" charset="-122"/>
            </a:endParaRPr>
          </a:p>
        </p:txBody>
      </p:sp>
      <p:pic>
        <p:nvPicPr>
          <p:cNvPr id="18" name="图片 17"/>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mc:AlternateContent xmlns:mc="http://schemas.openxmlformats.org/markup-compatibility/2006" xmlns:p14="http://schemas.microsoft.com/office/powerpoint/2010/main">
    <mc:Choice Requires="p14">
      <p:transition p14:dur="25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advTm="2000">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TextBox 3"/>
          <p:cNvSpPr txBox="1"/>
          <p:nvPr userDrawn="1"/>
        </p:nvSpPr>
        <p:spPr>
          <a:xfrm>
            <a:off x="1057918" y="1611950"/>
            <a:ext cx="915635" cy="646331"/>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zh-CN" altLang="en-US" sz="100" smtClean="0">
                <a:solidFill>
                  <a:prstClr val="white"/>
                </a:solidFill>
              </a:rPr>
              <a:t>望峰桥下，有一条清澈得发亮的人工湖，像一面大镜子。湖水清澈见底，湖面金光闪闪，人们从桥上走过，都能清晰地看到倒影。</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望峰桥下，有一条清澈得发亮的人工湖，像一面大镜子。湖水清澈见底，湖面金光闪闪，人们从桥上走过，都能清晰地看到倒影。</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望峰桥下，有一条清澈得发亮的人工湖，像一面大镜子。湖水清澈见底，湖面金光闪闪，人们从桥上走过，都能清晰地看到倒影。</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望峰桥下，有一条清澈得发亮的人工湖，像一面大镜子。湖水清澈见底，湖面金光闪闪，人们从桥上走过，都能清晰地看到倒影。</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望峰桥下，有一条清澈得发亮的人工湖，像一面大镜子。湖水清澈见底，湖面金光闪闪，人们从桥上走过，都能清晰地看到倒影。</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望峰桥下，有一条清澈得发亮的人工湖，像一面大镜子。湖水清澈见底，湖面金光闪闪，人们从桥上走过，都能清晰地看到倒影。</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p:txBody>
      </p:sp>
      <p:sp>
        <p:nvSpPr>
          <p:cNvPr id="7" name="TextBox 6"/>
          <p:cNvSpPr txBox="1"/>
          <p:nvPr userDrawn="1"/>
        </p:nvSpPr>
        <p:spPr>
          <a:xfrm>
            <a:off x="9088013" y="2526350"/>
            <a:ext cx="915635" cy="646331"/>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zh-CN" altLang="en-US" sz="100" smtClean="0">
                <a:solidFill>
                  <a:prstClr val="white"/>
                </a:solidFill>
              </a:rPr>
              <a:t>望峰桥下，有一条清澈得发亮的人工湖，像一面大镜子。湖水清澈见底，湖面金光闪闪，人们从桥上走过，都能清晰地看到倒影。</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望峰桥下，有一条清澈得发亮的人工湖，像一面大镜子。湖水清澈见底，湖面金光闪闪，人们从桥上走过，都能清晰地看到倒影。</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望峰桥下，有一条清澈得发亮的人工湖，像一面大镜子。湖水清澈见底，湖面金光闪闪，人们从桥上走过，都能清晰地看到倒影。</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望峰桥下，有一条清澈得发亮的人工湖，像一面大镜子。湖水清澈见底，湖面金光闪闪，人们从桥上走过，都能清晰地看到倒影。</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望峰桥下，有一条清澈得发亮的人工湖，像一面大镜子。湖水清澈见底，湖面金光闪闪，人们从桥上走过，都能清晰地看到倒影。</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望峰桥下，有一条清澈得发亮的人工湖，像一面大镜子。湖水清澈见底，湖面金光闪闪，人们从桥上走过，都能清晰地看到倒影。</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p:txBody>
      </p:sp>
      <p:sp>
        <p:nvSpPr>
          <p:cNvPr id="3" name="TextBox 3"/>
          <p:cNvSpPr txBox="1"/>
          <p:nvPr userDrawn="1"/>
        </p:nvSpPr>
        <p:spPr>
          <a:xfrm>
            <a:off x="1806064" y="4720910"/>
            <a:ext cx="915635" cy="646331"/>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zh-CN" altLang="en-US" sz="100" smtClean="0">
                <a:solidFill>
                  <a:prstClr val="white"/>
                </a:solidFill>
              </a:rPr>
              <a:t>望峰桥下，有一条清澈得发亮的人工湖，像一面大镜子。湖水清澈见底，湖面金光闪闪，人们从桥上走过，都能清晰地看到倒影。</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望峰桥下，有一条清澈得发亮的人工湖，像一面大镜子。湖水清澈见底，湖面金光闪闪，人们从桥上走过，都能清晰地看到倒影。</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望峰桥下，有一条清澈得发亮的人工湖，像一面大镜子。湖水清澈见底，湖面金光闪闪，人们从桥上走过，都能清晰地看到倒影。</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望峰桥下，有一条清澈得发亮的人工湖，像一面大镜子。湖水清澈见底，湖面金光闪闪，人们从桥上走过，都能清晰地看到倒影。</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望峰桥下，有一条清澈得发亮的人工湖，像一面大镜子。湖水清澈见底，湖面金光闪闪，人们从桥上走过，都能清晰地看到倒影。</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望峰桥下，有一条清澈得发亮的人工湖，像一面大镜子。湖水清澈见底，湖面金光闪闪，人们从桥上走过，都能清晰地看到倒影。</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p:txBody>
      </p:sp>
      <p:sp>
        <p:nvSpPr>
          <p:cNvPr id="4" name="TextBox 3"/>
          <p:cNvSpPr txBox="1"/>
          <p:nvPr userDrawn="1"/>
        </p:nvSpPr>
        <p:spPr>
          <a:xfrm>
            <a:off x="3518486" y="5560855"/>
            <a:ext cx="915635" cy="646331"/>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zh-CN" altLang="en-US" sz="100" smtClean="0">
                <a:solidFill>
                  <a:prstClr val="white"/>
                </a:solidFill>
              </a:rPr>
              <a:t>望峰桥下，有一条清澈得发亮的人工湖，像一面大镜子。湖水清澈见底，湖面金光闪闪，人们从桥上走过，都能清晰地看到倒影。</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望峰桥下，有一条清澈得发亮的人工湖，像一面大镜子。湖水清澈见底，湖面金光闪闪，人们从桥上走过，都能清晰地看到倒影。</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望峰桥下，有一条清澈得发亮的人工湖，像一面大镜子。湖水清澈见底，湖面金光闪闪，人们从桥上走过，都能清晰地看到倒影。</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望峰桥下，有一条清澈得发亮的人工湖，像一面大镜子。湖水清澈见底，湖面金光闪闪，人们从桥上走过，都能清晰地看到倒影。</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望峰桥下，有一条清澈得发亮的人工湖，像一面大镜子。湖水清澈见底，湖面金光闪闪，人们从桥上走过，都能清晰地看到倒影。</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望峰桥下，有一条清澈得发亮的人工湖，像一面大镜子。湖水清澈见底，湖面金光闪闪，人们从桥上走过，都能清晰地看到倒影。</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p:txBody>
      </p:sp>
      <p:sp>
        <p:nvSpPr>
          <p:cNvPr id="5" name="TextBox 4"/>
          <p:cNvSpPr txBox="1"/>
          <p:nvPr userDrawn="1"/>
        </p:nvSpPr>
        <p:spPr>
          <a:xfrm>
            <a:off x="9836159" y="5635310"/>
            <a:ext cx="915635" cy="646331"/>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zh-CN" altLang="en-US" sz="100" smtClean="0">
                <a:solidFill>
                  <a:prstClr val="white"/>
                </a:solidFill>
              </a:rPr>
              <a:t>望峰桥下，有一条清澈得发亮的人工湖，像一面大镜子。湖水清澈见底，湖面金光闪闪，人们从桥上走过，都能清晰地看到倒影。</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望峰桥下，有一条清澈得发亮的人工湖，像一面大镜子。湖水清澈见底，湖面金光闪闪，人们从桥上走过，都能清晰地看到倒影。</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望峰桥下，有一条清澈得发亮的人工湖，像一面大镜子。湖水清澈见底，湖面金光闪闪，人们从桥上走过，都能清晰地看到倒影。</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望峰桥下，有一条清澈得发亮的人工湖，像一面大镜子。湖水清澈见底，湖面金光闪闪，人们从桥上走过，都能清晰地看到倒影。</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望峰桥下，有一条清澈得发亮的人工湖，像一面大镜子。湖水清澈见底，湖面金光闪闪，人们从桥上走过，都能清晰地看到倒影。</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r>
              <a:rPr lang="zh-CN" altLang="en-US" sz="100" smtClean="0">
                <a:solidFill>
                  <a:prstClr val="white"/>
                </a:solidFill>
              </a:rPr>
              <a:t>望峰桥下，有一条清澈得发亮的人工湖，像一面大镜子。湖水清澈见底，湖面金光闪闪，人们从桥上走过，都能清晰地看到倒影。</a:t>
            </a: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a:p>
            <a:endParaRPr lang="zh-CN" altLang="en-US" sz="100" smtClean="0">
              <a:solidFill>
                <a:prstClr val="white"/>
              </a:solidFill>
            </a:endParaRPr>
          </a:p>
        </p:txBody>
      </p:sp>
      <p:pic>
        <p:nvPicPr>
          <p:cNvPr id="2" name="图片 1"/>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0" y="13854"/>
            <a:ext cx="12192000" cy="6858000"/>
          </a:xfrm>
          <a:prstGeom prst="rect">
            <a:avLst/>
          </a:prstGeom>
        </p:spPr>
      </p:pic>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Lst>
  <mc:AlternateContent xmlns:mc="http://schemas.openxmlformats.org/markup-compatibility/2006" xmlns:p14="http://schemas.microsoft.com/office/powerpoint/2010/main">
    <mc:Choice Requires="p14">
      <p:transition spd="med" p14:dur="700" advClick="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advClick="0">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2023/4/11</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6087502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18.xml"/><Relationship Id="rId1" Type="http://schemas.openxmlformats.org/officeDocument/2006/relationships/slideLayout" Target="../slideLayouts/slideLayout18.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image" Target="../media/image14.png"/><Relationship Id="rId5" Type="http://schemas.openxmlformats.org/officeDocument/2006/relationships/notesSlide" Target="../notesSlides/notesSlide5.xml"/><Relationship Id="rId4"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3.xml"/><Relationship Id="rId1" Type="http://schemas.openxmlformats.org/officeDocument/2006/relationships/tags" Target="../tags/tag12.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17" name="文本框 16"/>
          <p:cNvSpPr txBox="1"/>
          <p:nvPr/>
        </p:nvSpPr>
        <p:spPr>
          <a:xfrm>
            <a:off x="2449127" y="1580587"/>
            <a:ext cx="7624084" cy="2123658"/>
          </a:xfrm>
          <a:prstGeom prst="rect">
            <a:avLst/>
          </a:prstGeom>
          <a:noFill/>
        </p:spPr>
        <p:txBody>
          <a:bodyPr vert="horz" wrap="square" rtlCol="0">
            <a:spAutoFit/>
            <a:scene3d>
              <a:camera prst="orthographicFront"/>
              <a:lightRig rig="threePt" dir="t"/>
            </a:scene3d>
            <a:sp3d>
              <a:bevelB w="190500" h="184150"/>
            </a:sp3d>
          </a:bodyPr>
          <a:lstStyle/>
          <a:p>
            <a:pPr algn="dist"/>
            <a:r>
              <a:rPr lang="zh-CN" altLang="en-US" sz="6600" b="1" dirty="0">
                <a:solidFill>
                  <a:srgbClr val="C00000"/>
                </a:solidFill>
                <a:cs typeface="+mn-ea"/>
                <a:sym typeface="+mn-lt"/>
              </a:rPr>
              <a:t>发扬“三牛”精神 </a:t>
            </a:r>
          </a:p>
          <a:p>
            <a:pPr algn="dist"/>
            <a:r>
              <a:rPr lang="zh-CN" altLang="en-US" sz="6600" b="1" dirty="0" smtClean="0">
                <a:solidFill>
                  <a:srgbClr val="C00000"/>
                </a:solidFill>
                <a:cs typeface="+mn-ea"/>
                <a:sym typeface="+mn-lt"/>
              </a:rPr>
              <a:t>书写</a:t>
            </a:r>
            <a:r>
              <a:rPr lang="zh-CN" altLang="en-US" sz="6600" b="1" dirty="0">
                <a:solidFill>
                  <a:srgbClr val="C00000"/>
                </a:solidFill>
                <a:cs typeface="+mn-ea"/>
                <a:sym typeface="+mn-lt"/>
              </a:rPr>
              <a:t>时代新答卷</a:t>
            </a:r>
          </a:p>
        </p:txBody>
      </p:sp>
      <p:grpSp>
        <p:nvGrpSpPr>
          <p:cNvPr id="7" name="组合 6"/>
          <p:cNvGrpSpPr/>
          <p:nvPr/>
        </p:nvGrpSpPr>
        <p:grpSpPr>
          <a:xfrm>
            <a:off x="2525485" y="3641924"/>
            <a:ext cx="7471368" cy="580415"/>
            <a:chOff x="2525485" y="3641924"/>
            <a:chExt cx="7471368" cy="580415"/>
          </a:xfrm>
        </p:grpSpPr>
        <p:sp>
          <p:nvSpPr>
            <p:cNvPr id="15" name="文本框 14"/>
            <p:cNvSpPr txBox="1"/>
            <p:nvPr/>
          </p:nvSpPr>
          <p:spPr>
            <a:xfrm>
              <a:off x="2554514" y="3641924"/>
              <a:ext cx="7358743" cy="580415"/>
            </a:xfrm>
            <a:prstGeom prst="rect">
              <a:avLst/>
            </a:prstGeom>
            <a:noFill/>
          </p:spPr>
          <p:txBody>
            <a:bodyPr vert="horz" wrap="square" rtlCol="0" anchor="t">
              <a:spAutoFit/>
            </a:bodyPr>
            <a:lstStyle/>
            <a:p>
              <a:pPr algn="dist">
                <a:lnSpc>
                  <a:spcPct val="150000"/>
                </a:lnSpc>
              </a:pPr>
              <a:r>
                <a:rPr lang="zh-CN" altLang="en-US" sz="2400">
                  <a:solidFill>
                    <a:srgbClr val="C00000"/>
                  </a:solidFill>
                  <a:effectLst/>
                  <a:cs typeface="+mn-ea"/>
                  <a:sym typeface="+mn-lt"/>
                </a:rPr>
                <a:t>为民服务</a:t>
              </a:r>
              <a:r>
                <a:rPr lang="zh-CN" altLang="en-US" sz="2400" smtClean="0">
                  <a:solidFill>
                    <a:srgbClr val="C00000"/>
                  </a:solidFill>
                  <a:effectLst/>
                  <a:cs typeface="+mn-ea"/>
                  <a:sym typeface="+mn-lt"/>
                </a:rPr>
                <a:t>孺子牛</a:t>
              </a:r>
              <a:r>
                <a:rPr lang="en-US" altLang="zh-CN" sz="2400">
                  <a:solidFill>
                    <a:srgbClr val="C00000"/>
                  </a:solidFill>
                  <a:cs typeface="+mn-ea"/>
                  <a:sym typeface="+mn-lt"/>
                </a:rPr>
                <a:t>/</a:t>
              </a:r>
              <a:r>
                <a:rPr lang="zh-CN" altLang="en-US" sz="2400" smtClean="0">
                  <a:solidFill>
                    <a:srgbClr val="C00000"/>
                  </a:solidFill>
                  <a:effectLst/>
                  <a:cs typeface="+mn-ea"/>
                  <a:sym typeface="+mn-lt"/>
                </a:rPr>
                <a:t>创新</a:t>
              </a:r>
              <a:r>
                <a:rPr lang="zh-CN" altLang="en-US" sz="2400">
                  <a:solidFill>
                    <a:srgbClr val="C00000"/>
                  </a:solidFill>
                  <a:effectLst/>
                  <a:cs typeface="+mn-ea"/>
                  <a:sym typeface="+mn-lt"/>
                </a:rPr>
                <a:t>发展拓荒</a:t>
              </a:r>
              <a:r>
                <a:rPr lang="zh-CN" altLang="en-US" sz="2400" smtClean="0">
                  <a:solidFill>
                    <a:srgbClr val="C00000"/>
                  </a:solidFill>
                  <a:effectLst/>
                  <a:cs typeface="+mn-ea"/>
                  <a:sym typeface="+mn-lt"/>
                </a:rPr>
                <a:t>牛</a:t>
              </a:r>
              <a:r>
                <a:rPr lang="en-US" altLang="zh-CN" sz="2400" smtClean="0">
                  <a:solidFill>
                    <a:srgbClr val="C00000"/>
                  </a:solidFill>
                  <a:effectLst/>
                  <a:cs typeface="+mn-ea"/>
                  <a:sym typeface="+mn-lt"/>
                </a:rPr>
                <a:t>/</a:t>
              </a:r>
              <a:r>
                <a:rPr lang="zh-CN" altLang="en-US" sz="2400" smtClean="0">
                  <a:solidFill>
                    <a:srgbClr val="C00000"/>
                  </a:solidFill>
                  <a:effectLst/>
                  <a:cs typeface="+mn-ea"/>
                  <a:sym typeface="+mn-lt"/>
                </a:rPr>
                <a:t>艰苦奋斗</a:t>
              </a:r>
              <a:r>
                <a:rPr lang="zh-CN" altLang="en-US" sz="2400">
                  <a:solidFill>
                    <a:srgbClr val="C00000"/>
                  </a:solidFill>
                  <a:effectLst/>
                  <a:cs typeface="+mn-ea"/>
                  <a:sym typeface="+mn-lt"/>
                </a:rPr>
                <a:t>老黄牛</a:t>
              </a:r>
            </a:p>
          </p:txBody>
        </p:sp>
        <p:cxnSp>
          <p:nvCxnSpPr>
            <p:cNvPr id="6" name="直接连接符 5"/>
            <p:cNvCxnSpPr/>
            <p:nvPr/>
          </p:nvCxnSpPr>
          <p:spPr>
            <a:xfrm>
              <a:off x="2525486" y="4217979"/>
              <a:ext cx="7471367"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2525485" y="3727595"/>
              <a:ext cx="7471367"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xmlns:p14="http://schemas.microsoft.com/office/powerpoint/2010/main">
    <mc:Choice Requires="p14">
      <p:transition p14:dur="25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4" presetClass="entr" presetSubtype="0" accel="100000" fill="hold" grpId="0" nodeType="afterEffect">
                                  <p:stCondLst>
                                    <p:cond delay="0"/>
                                  </p:stCondLst>
                                  <p:childTnLst>
                                    <p:set>
                                      <p:cBhvr>
                                        <p:cTn id="6" dur="1000" fill="hold">
                                          <p:stCondLst>
                                            <p:cond delay="0"/>
                                          </p:stCondLst>
                                        </p:cTn>
                                        <p:tgtEl>
                                          <p:spTgt spid="17"/>
                                        </p:tgtEl>
                                        <p:attrNameLst>
                                          <p:attrName>style.visibility</p:attrName>
                                        </p:attrNameLst>
                                      </p:cBhvr>
                                      <p:to>
                                        <p:strVal val="visible"/>
                                      </p:to>
                                    </p:set>
                                    <p:anim calcmode="lin" valueType="num">
                                      <p:cBhvr>
                                        <p:cTn id="7" dur="1000" fill="hold"/>
                                        <p:tgtEl>
                                          <p:spTgt spid="17"/>
                                        </p:tgtEl>
                                        <p:attrNameLst>
                                          <p:attrName>ppt_w</p:attrName>
                                        </p:attrNameLst>
                                      </p:cBhvr>
                                      <p:tavLst>
                                        <p:tav tm="0">
                                          <p:val>
                                            <p:strVal val="#ppt_w*0.05"/>
                                          </p:val>
                                        </p:tav>
                                        <p:tav tm="100000">
                                          <p:val>
                                            <p:strVal val="#ppt_w"/>
                                          </p:val>
                                        </p:tav>
                                      </p:tavLst>
                                    </p:anim>
                                    <p:anim calcmode="lin" valueType="num">
                                      <p:cBhvr>
                                        <p:cTn id="8" dur="1000" fill="hold"/>
                                        <p:tgtEl>
                                          <p:spTgt spid="17"/>
                                        </p:tgtEl>
                                        <p:attrNameLst>
                                          <p:attrName>ppt_h</p:attrName>
                                        </p:attrNameLst>
                                      </p:cBhvr>
                                      <p:tavLst>
                                        <p:tav tm="0">
                                          <p:val>
                                            <p:strVal val="#ppt_h"/>
                                          </p:val>
                                        </p:tav>
                                        <p:tav tm="100000">
                                          <p:val>
                                            <p:strVal val="#ppt_h"/>
                                          </p:val>
                                        </p:tav>
                                      </p:tavLst>
                                    </p:anim>
                                    <p:anim calcmode="lin" valueType="num">
                                      <p:cBhvr>
                                        <p:cTn id="9" dur="1000" fill="hold"/>
                                        <p:tgtEl>
                                          <p:spTgt spid="17"/>
                                        </p:tgtEl>
                                        <p:attrNameLst>
                                          <p:attrName>ppt_x</p:attrName>
                                        </p:attrNameLst>
                                      </p:cBhvr>
                                      <p:tavLst>
                                        <p:tav tm="0">
                                          <p:val>
                                            <p:strVal val="#ppt_x-.2"/>
                                          </p:val>
                                        </p:tav>
                                        <p:tav tm="100000">
                                          <p:val>
                                            <p:strVal val="#ppt_x"/>
                                          </p:val>
                                        </p:tav>
                                      </p:tavLst>
                                    </p:anim>
                                    <p:anim calcmode="lin" valueType="num">
                                      <p:cBhvr>
                                        <p:cTn id="10" dur="1000" fill="hold"/>
                                        <p:tgtEl>
                                          <p:spTgt spid="17"/>
                                        </p:tgtEl>
                                        <p:attrNameLst>
                                          <p:attrName>ppt_y</p:attrName>
                                        </p:attrNameLst>
                                      </p:cBhvr>
                                      <p:tavLst>
                                        <p:tav tm="0">
                                          <p:val>
                                            <p:strVal val="#ppt_y"/>
                                          </p:val>
                                        </p:tav>
                                        <p:tav tm="100000">
                                          <p:val>
                                            <p:strVal val="#ppt_y"/>
                                          </p:val>
                                        </p:tav>
                                      </p:tavLst>
                                    </p:anim>
                                    <p:animEffect transition="in" filter="fade">
                                      <p:cBhvr>
                                        <p:cTn id="11" dur="1000"/>
                                        <p:tgtEl>
                                          <p:spTgt spid="17"/>
                                        </p:tgtEl>
                                      </p:cBhvr>
                                    </p:animEffect>
                                  </p:childTnLst>
                                </p:cTn>
                              </p:par>
                            </p:childTnLst>
                          </p:cTn>
                        </p:par>
                        <p:par>
                          <p:cTn id="12" fill="hold" nodeType="afterGroup">
                            <p:stCondLst>
                              <p:cond delay="1000"/>
                            </p:stCondLst>
                            <p:childTnLst>
                              <p:par>
                                <p:cTn id="13" presetID="42" presetClass="entr" presetSubtype="0" fill="hold"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1000"/>
                                        <p:tgtEl>
                                          <p:spTgt spid="7"/>
                                        </p:tgtEl>
                                      </p:cBhvr>
                                    </p:animEffect>
                                    <p:anim calcmode="lin" valueType="num">
                                      <p:cBhvr>
                                        <p:cTn id="16" dur="1000" fill="hold"/>
                                        <p:tgtEl>
                                          <p:spTgt spid="7"/>
                                        </p:tgtEl>
                                        <p:attrNameLst>
                                          <p:attrName>ppt_x</p:attrName>
                                        </p:attrNameLst>
                                      </p:cBhvr>
                                      <p:tavLst>
                                        <p:tav tm="0">
                                          <p:val>
                                            <p:strVal val="#ppt_x"/>
                                          </p:val>
                                        </p:tav>
                                        <p:tav tm="100000">
                                          <p:val>
                                            <p:strVal val="#ppt_x"/>
                                          </p:val>
                                        </p:tav>
                                      </p:tavLst>
                                    </p:anim>
                                    <p:anim calcmode="lin" valueType="num">
                                      <p:cBhvr>
                                        <p:cTn id="1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6"/>
          <p:cNvSpPr txBox="1"/>
          <p:nvPr/>
        </p:nvSpPr>
        <p:spPr>
          <a:xfrm>
            <a:off x="1319000" y="2499607"/>
            <a:ext cx="8546465" cy="337528"/>
          </a:xfrm>
          <a:prstGeom prst="rect">
            <a:avLst/>
          </a:prstGeom>
          <a:noFill/>
        </p:spPr>
        <p:txBody>
          <a:bodyPr wrap="square" lIns="0" tIns="0" rIns="0" bIns="0" rtlCol="0">
            <a:spAutoFit/>
          </a:bodyPr>
          <a:lstStyle/>
          <a:p>
            <a:pPr algn="dist">
              <a:lnSpc>
                <a:spcPct val="120000"/>
              </a:lnSpc>
            </a:pPr>
            <a:r>
              <a:rPr lang="zh-CN" altLang="en-US" sz="2000" b="1">
                <a:solidFill>
                  <a:srgbClr val="C00000"/>
                </a:solidFill>
                <a:cs typeface="+mn-ea"/>
                <a:sym typeface="+mn-lt"/>
              </a:rPr>
              <a:t>必须大力发扬为民服务孺子牛精神，始终做到心系人民、务实为民</a:t>
            </a:r>
          </a:p>
        </p:txBody>
      </p:sp>
      <p:sp>
        <p:nvSpPr>
          <p:cNvPr id="3" name="Rectangle 37"/>
          <p:cNvSpPr/>
          <p:nvPr/>
        </p:nvSpPr>
        <p:spPr>
          <a:xfrm>
            <a:off x="865610" y="3074229"/>
            <a:ext cx="10339419" cy="2954655"/>
          </a:xfrm>
          <a:prstGeom prst="rect">
            <a:avLst/>
          </a:prstGeom>
        </p:spPr>
        <p:txBody>
          <a:bodyPr wrap="square" lIns="0" tIns="0" rIns="0" bIns="0">
            <a:spAutoFit/>
          </a:bodyPr>
          <a:lstStyle/>
          <a:p>
            <a:pPr marL="285750" indent="-285750" algn="just">
              <a:lnSpc>
                <a:spcPct val="200000"/>
              </a:lnSpc>
              <a:buFont typeface="Arial" panose="020B0604020202020204" pitchFamily="34" charset="0"/>
              <a:buChar char="•"/>
            </a:pPr>
            <a:r>
              <a:rPr lang="zh-CN" altLang="en-US" sz="1600" dirty="0">
                <a:solidFill>
                  <a:srgbClr val="C00000"/>
                </a:solidFill>
                <a:cs typeface="+mn-ea"/>
                <a:sym typeface="+mn-lt"/>
              </a:rPr>
              <a:t>全心全意为人民服务，是党的根本宗旨；坚持以人民为中心，是新发展理念的核心要义。</a:t>
            </a:r>
            <a:endParaRPr lang="en-US" altLang="zh-CN" sz="1600" dirty="0">
              <a:solidFill>
                <a:srgbClr val="C00000"/>
              </a:solidFill>
              <a:cs typeface="+mn-ea"/>
              <a:sym typeface="+mn-lt"/>
            </a:endParaRPr>
          </a:p>
          <a:p>
            <a:pPr marL="285750" indent="-285750" algn="just">
              <a:lnSpc>
                <a:spcPct val="200000"/>
              </a:lnSpc>
              <a:buFont typeface="Arial" panose="020B0604020202020204" pitchFamily="34" charset="0"/>
              <a:buChar char="•"/>
            </a:pPr>
            <a:r>
              <a:rPr lang="zh-CN" altLang="en-US" sz="1600" dirty="0">
                <a:solidFill>
                  <a:prstClr val="black">
                    <a:lumMod val="85000"/>
                    <a:lumOff val="15000"/>
                  </a:prstClr>
                </a:solidFill>
                <a:cs typeface="+mn-ea"/>
                <a:sym typeface="+mn-lt"/>
              </a:rPr>
              <a:t>推动经济社会发展，归根到底是为了满足人民群众日益增长的美好生活需要。</a:t>
            </a:r>
            <a:endParaRPr lang="en-US" altLang="zh-CN" sz="1600" dirty="0">
              <a:solidFill>
                <a:prstClr val="black">
                  <a:lumMod val="85000"/>
                  <a:lumOff val="15000"/>
                </a:prstClr>
              </a:solidFill>
              <a:cs typeface="+mn-ea"/>
              <a:sym typeface="+mn-lt"/>
            </a:endParaRPr>
          </a:p>
          <a:p>
            <a:pPr marL="285750" indent="-285750" algn="just">
              <a:lnSpc>
                <a:spcPct val="200000"/>
              </a:lnSpc>
              <a:buFont typeface="Arial" panose="020B0604020202020204" pitchFamily="34" charset="0"/>
              <a:buChar char="•"/>
            </a:pPr>
            <a:r>
              <a:rPr lang="zh-CN" altLang="en-US" sz="1600" dirty="0">
                <a:solidFill>
                  <a:prstClr val="black">
                    <a:lumMod val="85000"/>
                    <a:lumOff val="15000"/>
                  </a:prstClr>
                </a:solidFill>
                <a:cs typeface="+mn-ea"/>
                <a:sym typeface="+mn-lt"/>
              </a:rPr>
              <a:t>要始终把人民的安危冷暖放在心上，用心用情用力解决群众关心的就业、教育、社保、医疗、住房、养老等实际问题，切切实实为群众排忧解难。</a:t>
            </a:r>
            <a:endParaRPr lang="en-US" altLang="zh-CN" sz="1600" dirty="0">
              <a:solidFill>
                <a:prstClr val="black">
                  <a:lumMod val="85000"/>
                  <a:lumOff val="15000"/>
                </a:prstClr>
              </a:solidFill>
              <a:cs typeface="+mn-ea"/>
              <a:sym typeface="+mn-lt"/>
            </a:endParaRPr>
          </a:p>
          <a:p>
            <a:pPr marL="285750" indent="-285750" algn="just">
              <a:lnSpc>
                <a:spcPct val="200000"/>
              </a:lnSpc>
              <a:buFont typeface="Arial" panose="020B0604020202020204" pitchFamily="34" charset="0"/>
              <a:buChar char="•"/>
            </a:pPr>
            <a:r>
              <a:rPr lang="zh-CN" altLang="en-US" sz="1600" dirty="0">
                <a:solidFill>
                  <a:prstClr val="black">
                    <a:lumMod val="85000"/>
                    <a:lumOff val="15000"/>
                  </a:prstClr>
                </a:solidFill>
                <a:cs typeface="+mn-ea"/>
                <a:sym typeface="+mn-lt"/>
              </a:rPr>
              <a:t>为民服务，必须求实务实。只有一件一件抓落实，一年接着一年干，持之以恒，善作善成，才能不断增强人民群众的获得感、幸福感、安全感。</a:t>
            </a:r>
          </a:p>
        </p:txBody>
      </p:sp>
      <p:cxnSp>
        <p:nvCxnSpPr>
          <p:cNvPr id="4" name="直接连接符 3"/>
          <p:cNvCxnSpPr/>
          <p:nvPr/>
        </p:nvCxnSpPr>
        <p:spPr>
          <a:xfrm>
            <a:off x="865610" y="3002474"/>
            <a:ext cx="10339419" cy="0"/>
          </a:xfrm>
          <a:prstGeom prst="line">
            <a:avLst/>
          </a:prstGeom>
          <a:ln w="3175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矩形 4"/>
          <p:cNvSpPr/>
          <p:nvPr/>
        </p:nvSpPr>
        <p:spPr>
          <a:xfrm>
            <a:off x="865610" y="2570674"/>
            <a:ext cx="360045" cy="216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7" name="文本框 6"/>
          <p:cNvSpPr txBox="1"/>
          <p:nvPr/>
        </p:nvSpPr>
        <p:spPr>
          <a:xfrm>
            <a:off x="773535" y="1839116"/>
            <a:ext cx="6187103" cy="461665"/>
          </a:xfrm>
          <a:prstGeom prst="rect">
            <a:avLst/>
          </a:prstGeom>
          <a:noFill/>
        </p:spPr>
        <p:txBody>
          <a:bodyPr wrap="square" rtlCol="0" anchor="t">
            <a:spAutoFit/>
          </a:bodyPr>
          <a:lstStyle/>
          <a:p>
            <a:pPr algn="dist"/>
            <a:r>
              <a:rPr lang="zh-CN" altLang="en-US" sz="2400" b="1" kern="100" dirty="0">
                <a:solidFill>
                  <a:srgbClr val="C00000"/>
                </a:solidFill>
                <a:cs typeface="+mn-ea"/>
                <a:sym typeface="+mn-lt"/>
              </a:rPr>
              <a:t>迈向全面建设社会主义现代化国家新征程</a:t>
            </a:r>
          </a:p>
        </p:txBody>
      </p:sp>
    </p:spTree>
  </p:cSld>
  <p:clrMapOvr>
    <a:masterClrMapping/>
  </p:clrMapOvr>
  <mc:AlternateContent xmlns:mc="http://schemas.openxmlformats.org/markup-compatibility/2006" xmlns:p14="http://schemas.microsoft.com/office/powerpoint/2010/main">
    <mc:Choice Requires="p14">
      <p:transition p14:dur="25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9" presetClass="entr" presetSubtype="0" fill="hold" grpId="0" nodeType="afterEffect">
                                  <p:stCondLst>
                                    <p:cond delay="0"/>
                                  </p:stCondLst>
                                  <p:childTnLst>
                                    <p:set>
                                      <p:cBhvr>
                                        <p:cTn id="6" dur="1000"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ppt_x</p:attrName>
                                        </p:attrNameLst>
                                      </p:cBhvr>
                                      <p:tavLst>
                                        <p:tav tm="0">
                                          <p:val>
                                            <p:strVal val="#ppt_x-.2"/>
                                          </p:val>
                                        </p:tav>
                                        <p:tav tm="100000">
                                          <p:val>
                                            <p:strVal val="#ppt_x"/>
                                          </p:val>
                                        </p:tav>
                                      </p:tavLst>
                                    </p:anim>
                                    <p:anim calcmode="lin" valueType="num">
                                      <p:cBhvr>
                                        <p:cTn id="8"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9" dur="1000"/>
                                        <p:tgtEl>
                                          <p:spTgt spid="7"/>
                                        </p:tgtEl>
                                      </p:cBhvr>
                                    </p:animEffect>
                                  </p:childTnLst>
                                </p:cTn>
                              </p:par>
                            </p:childTnLst>
                          </p:cTn>
                        </p:par>
                        <p:par>
                          <p:cTn id="10" fill="hold" nodeType="afterGroup">
                            <p:stCondLst>
                              <p:cond delay="1000"/>
                            </p:stCondLst>
                            <p:childTnLst>
                              <p:par>
                                <p:cTn id="11" presetID="12" presetClass="entr" presetSubtype="4" fill="hold" grpId="0" nodeType="afterEffect">
                                  <p:stCondLst>
                                    <p:cond delay="0"/>
                                  </p:stCondLst>
                                  <p:childTnLst>
                                    <p:set>
                                      <p:cBhvr>
                                        <p:cTn id="12" dur="1000" fill="hold">
                                          <p:stCondLst>
                                            <p:cond delay="0"/>
                                          </p:stCondLst>
                                        </p:cTn>
                                        <p:tgtEl>
                                          <p:spTgt spid="5"/>
                                        </p:tgtEl>
                                        <p:attrNameLst>
                                          <p:attrName>style.visibility</p:attrName>
                                        </p:attrNameLst>
                                      </p:cBhvr>
                                      <p:to>
                                        <p:strVal val="visible"/>
                                      </p:to>
                                    </p:set>
                                    <p:anim calcmode="lin" valueType="num">
                                      <p:cBhvr additive="base">
                                        <p:cTn id="13" dur="1000"/>
                                        <p:tgtEl>
                                          <p:spTgt spid="5"/>
                                        </p:tgtEl>
                                        <p:attrNameLst>
                                          <p:attrName>ppt_y</p:attrName>
                                        </p:attrNameLst>
                                      </p:cBhvr>
                                      <p:tavLst>
                                        <p:tav tm="0">
                                          <p:val>
                                            <p:strVal val="#ppt_y+#ppt_h*1.125000"/>
                                          </p:val>
                                        </p:tav>
                                        <p:tav tm="100000">
                                          <p:val>
                                            <p:strVal val="#ppt_y"/>
                                          </p:val>
                                        </p:tav>
                                      </p:tavLst>
                                    </p:anim>
                                    <p:animEffect transition="in" filter="wipe(up)">
                                      <p:cBhvr>
                                        <p:cTn id="14" dur="1000"/>
                                        <p:tgtEl>
                                          <p:spTgt spid="5"/>
                                        </p:tgtEl>
                                      </p:cBhvr>
                                    </p:animEffect>
                                  </p:childTnLst>
                                </p:cTn>
                              </p:par>
                            </p:childTnLst>
                          </p:cTn>
                        </p:par>
                        <p:par>
                          <p:cTn id="15" fill="hold" nodeType="afterGroup">
                            <p:stCondLst>
                              <p:cond delay="2000"/>
                            </p:stCondLst>
                            <p:childTnLst>
                              <p:par>
                                <p:cTn id="16" presetID="47" presetClass="entr" presetSubtype="0" fill="hold" grpId="0" nodeType="afterEffect">
                                  <p:stCondLst>
                                    <p:cond delay="0"/>
                                  </p:stCondLst>
                                  <p:childTnLst>
                                    <p:set>
                                      <p:cBhvr>
                                        <p:cTn id="17" dur="1000" fill="hold">
                                          <p:stCondLst>
                                            <p:cond delay="0"/>
                                          </p:stCondLst>
                                        </p:cTn>
                                        <p:tgtEl>
                                          <p:spTgt spid="2"/>
                                        </p:tgtEl>
                                        <p:attrNameLst>
                                          <p:attrName>style.visibility</p:attrName>
                                        </p:attrNameLst>
                                      </p:cBhvr>
                                      <p:to>
                                        <p:strVal val="visible"/>
                                      </p:to>
                                    </p:set>
                                    <p:animEffect transition="in" filter="fade">
                                      <p:cBhvr>
                                        <p:cTn id="18" dur="1000"/>
                                        <p:tgtEl>
                                          <p:spTgt spid="2"/>
                                        </p:tgtEl>
                                      </p:cBhvr>
                                    </p:animEffect>
                                    <p:anim calcmode="lin" valueType="num">
                                      <p:cBhvr>
                                        <p:cTn id="19" dur="1000" fill="hold"/>
                                        <p:tgtEl>
                                          <p:spTgt spid="2"/>
                                        </p:tgtEl>
                                        <p:attrNameLst>
                                          <p:attrName>ppt_x</p:attrName>
                                        </p:attrNameLst>
                                      </p:cBhvr>
                                      <p:tavLst>
                                        <p:tav tm="0">
                                          <p:val>
                                            <p:strVal val="#ppt_x"/>
                                          </p:val>
                                        </p:tav>
                                        <p:tav tm="100000">
                                          <p:val>
                                            <p:strVal val="#ppt_x"/>
                                          </p:val>
                                        </p:tav>
                                      </p:tavLst>
                                    </p:anim>
                                    <p:anim calcmode="lin" valueType="num">
                                      <p:cBhvr>
                                        <p:cTn id="20" dur="1000" fill="hold"/>
                                        <p:tgtEl>
                                          <p:spTgt spid="2"/>
                                        </p:tgtEl>
                                        <p:attrNameLst>
                                          <p:attrName>ppt_y</p:attrName>
                                        </p:attrNameLst>
                                      </p:cBhvr>
                                      <p:tavLst>
                                        <p:tav tm="0">
                                          <p:val>
                                            <p:strVal val="#ppt_y-.1"/>
                                          </p:val>
                                        </p:tav>
                                        <p:tav tm="100000">
                                          <p:val>
                                            <p:strVal val="#ppt_y"/>
                                          </p:val>
                                        </p:tav>
                                      </p:tavLst>
                                    </p:anim>
                                  </p:childTnLst>
                                </p:cTn>
                              </p:par>
                            </p:childTnLst>
                          </p:cTn>
                        </p:par>
                        <p:par>
                          <p:cTn id="21" fill="hold" nodeType="afterGroup">
                            <p:stCondLst>
                              <p:cond delay="3000"/>
                            </p:stCondLst>
                            <p:childTnLst>
                              <p:par>
                                <p:cTn id="22" presetID="58" presetClass="entr" presetSubtype="0" accel="100000" fill="hold" nodeType="afterEffect">
                                  <p:stCondLst>
                                    <p:cond delay="0"/>
                                  </p:stCondLst>
                                  <p:childTnLst>
                                    <p:set>
                                      <p:cBhvr>
                                        <p:cTn id="23" dur="1000" fill="hold">
                                          <p:stCondLst>
                                            <p:cond delay="0"/>
                                          </p:stCondLst>
                                        </p:cTn>
                                        <p:tgtEl>
                                          <p:spTgt spid="4"/>
                                        </p:tgtEl>
                                        <p:attrNameLst>
                                          <p:attrName>style.visibility</p:attrName>
                                        </p:attrNameLst>
                                      </p:cBhvr>
                                      <p:to>
                                        <p:strVal val="visible"/>
                                      </p:to>
                                    </p:set>
                                    <p:anim calcmode="lin" valueType="num">
                                      <p:cBhvr>
                                        <p:cTn id="24" dur="1000" fill="hold"/>
                                        <p:tgtEl>
                                          <p:spTgt spid="4"/>
                                        </p:tgtEl>
                                        <p:attrNameLst>
                                          <p:attrName>ppt_w</p:attrName>
                                        </p:attrNameLst>
                                      </p:cBhvr>
                                      <p:tavLst>
                                        <p:tav tm="0">
                                          <p:val>
                                            <p:strVal val="#ppt_w*2.5"/>
                                          </p:val>
                                        </p:tav>
                                        <p:tav tm="100000">
                                          <p:val>
                                            <p:strVal val="#ppt_w"/>
                                          </p:val>
                                        </p:tav>
                                      </p:tavLst>
                                    </p:anim>
                                    <p:anim calcmode="lin" valueType="num">
                                      <p:cBhvr>
                                        <p:cTn id="25" dur="1000" fill="hold"/>
                                        <p:tgtEl>
                                          <p:spTgt spid="4"/>
                                        </p:tgtEl>
                                        <p:attrNameLst>
                                          <p:attrName>ppt_h</p:attrName>
                                        </p:attrNameLst>
                                      </p:cBhvr>
                                      <p:tavLst>
                                        <p:tav tm="0">
                                          <p:val>
                                            <p:strVal val="#ppt_h*0.01"/>
                                          </p:val>
                                        </p:tav>
                                        <p:tav tm="100000">
                                          <p:val>
                                            <p:strVal val="#ppt_h"/>
                                          </p:val>
                                        </p:tav>
                                      </p:tavLst>
                                    </p:anim>
                                    <p:anim calcmode="lin" valueType="num">
                                      <p:cBhvr>
                                        <p:cTn id="26" dur="1000" fill="hold"/>
                                        <p:tgtEl>
                                          <p:spTgt spid="4"/>
                                        </p:tgtEl>
                                        <p:attrNameLst>
                                          <p:attrName>ppt_x</p:attrName>
                                        </p:attrNameLst>
                                      </p:cBhvr>
                                      <p:tavLst>
                                        <p:tav tm="0">
                                          <p:val>
                                            <p:strVal val="#ppt_x"/>
                                          </p:val>
                                        </p:tav>
                                        <p:tav tm="100000">
                                          <p:val>
                                            <p:strVal val="#ppt_x"/>
                                          </p:val>
                                        </p:tav>
                                      </p:tavLst>
                                    </p:anim>
                                    <p:anim calcmode="lin" valueType="num">
                                      <p:cBhvr>
                                        <p:cTn id="27" dur="1000" fill="hold"/>
                                        <p:tgtEl>
                                          <p:spTgt spid="4"/>
                                        </p:tgtEl>
                                        <p:attrNameLst>
                                          <p:attrName>ppt_y</p:attrName>
                                        </p:attrNameLst>
                                      </p:cBhvr>
                                      <p:tavLst>
                                        <p:tav tm="0">
                                          <p:val>
                                            <p:strVal val="#ppt_h+1"/>
                                          </p:val>
                                        </p:tav>
                                        <p:tav tm="100000">
                                          <p:val>
                                            <p:strVal val="#ppt_y"/>
                                          </p:val>
                                        </p:tav>
                                      </p:tavLst>
                                    </p:anim>
                                    <p:animEffect transition="in" filter="fade">
                                      <p:cBhvr>
                                        <p:cTn id="28" dur="1000"/>
                                        <p:tgtEl>
                                          <p:spTgt spid="4"/>
                                        </p:tgtEl>
                                      </p:cBhvr>
                                    </p:animEffect>
                                  </p:childTnLst>
                                </p:cTn>
                              </p:par>
                            </p:childTnLst>
                          </p:cTn>
                        </p:par>
                        <p:par>
                          <p:cTn id="29" fill="hold" nodeType="afterGroup">
                            <p:stCondLst>
                              <p:cond delay="4000"/>
                            </p:stCondLst>
                            <p:childTnLst>
                              <p:par>
                                <p:cTn id="30" presetID="23" presetClass="entr" presetSubtype="16" fill="hold" grpId="0" nodeType="afterEffect">
                                  <p:stCondLst>
                                    <p:cond delay="0"/>
                                  </p:stCondLst>
                                  <p:childTnLst>
                                    <p:set>
                                      <p:cBhvr>
                                        <p:cTn id="31" dur="1000" fill="hold">
                                          <p:stCondLst>
                                            <p:cond delay="0"/>
                                          </p:stCondLst>
                                        </p:cTn>
                                        <p:tgtEl>
                                          <p:spTgt spid="3"/>
                                        </p:tgtEl>
                                        <p:attrNameLst>
                                          <p:attrName>style.visibility</p:attrName>
                                        </p:attrNameLst>
                                      </p:cBhvr>
                                      <p:to>
                                        <p:strVal val="visible"/>
                                      </p:to>
                                    </p:set>
                                    <p:anim calcmode="lin" valueType="num">
                                      <p:cBhvr>
                                        <p:cTn id="32" dur="1000" fill="hold"/>
                                        <p:tgtEl>
                                          <p:spTgt spid="3"/>
                                        </p:tgtEl>
                                        <p:attrNameLst>
                                          <p:attrName>ppt_w</p:attrName>
                                        </p:attrNameLst>
                                      </p:cBhvr>
                                      <p:tavLst>
                                        <p:tav tm="0">
                                          <p:val>
                                            <p:fltVal val="0"/>
                                          </p:val>
                                        </p:tav>
                                        <p:tav tm="100000">
                                          <p:val>
                                            <p:strVal val="#ppt_w"/>
                                          </p:val>
                                        </p:tav>
                                      </p:tavLst>
                                    </p:anim>
                                    <p:anim calcmode="lin" valueType="num">
                                      <p:cBhvr>
                                        <p:cTn id="33" dur="10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animBg="1"/>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6"/>
          <p:cNvSpPr txBox="1"/>
          <p:nvPr/>
        </p:nvSpPr>
        <p:spPr>
          <a:xfrm>
            <a:off x="1319000" y="2488177"/>
            <a:ext cx="8546465" cy="337528"/>
          </a:xfrm>
          <a:prstGeom prst="rect">
            <a:avLst/>
          </a:prstGeom>
          <a:noFill/>
        </p:spPr>
        <p:txBody>
          <a:bodyPr wrap="square" lIns="0" tIns="0" rIns="0" bIns="0" rtlCol="0">
            <a:spAutoFit/>
          </a:bodyPr>
          <a:lstStyle/>
          <a:p>
            <a:pPr algn="dist">
              <a:lnSpc>
                <a:spcPct val="120000"/>
              </a:lnSpc>
            </a:pPr>
            <a:r>
              <a:rPr lang="zh-CN" altLang="en-US" sz="2000" b="1">
                <a:solidFill>
                  <a:srgbClr val="C00000"/>
                </a:solidFill>
                <a:cs typeface="+mn-ea"/>
                <a:sym typeface="+mn-lt"/>
              </a:rPr>
              <a:t>必须大力发扬创新发展拓荒牛精神，勇做改革实干家、创新推动者</a:t>
            </a:r>
          </a:p>
        </p:txBody>
      </p:sp>
      <p:sp>
        <p:nvSpPr>
          <p:cNvPr id="3" name="Rectangle 37"/>
          <p:cNvSpPr/>
          <p:nvPr/>
        </p:nvSpPr>
        <p:spPr>
          <a:xfrm>
            <a:off x="865610" y="3074229"/>
            <a:ext cx="10411990" cy="2462213"/>
          </a:xfrm>
          <a:prstGeom prst="rect">
            <a:avLst/>
          </a:prstGeom>
        </p:spPr>
        <p:txBody>
          <a:bodyPr wrap="square" lIns="0" tIns="0" rIns="0" bIns="0">
            <a:spAutoFit/>
          </a:bodyPr>
          <a:lstStyle/>
          <a:p>
            <a:pPr marL="285750" indent="-285750" algn="just">
              <a:lnSpc>
                <a:spcPct val="200000"/>
              </a:lnSpc>
              <a:buFont typeface="Arial" panose="020B0604020202020204" pitchFamily="34" charset="0"/>
              <a:buChar char="•"/>
            </a:pPr>
            <a:r>
              <a:rPr lang="zh-CN" altLang="en-US" sz="1600">
                <a:solidFill>
                  <a:srgbClr val="C00000"/>
                </a:solidFill>
                <a:cs typeface="+mn-ea"/>
                <a:sym typeface="+mn-lt"/>
              </a:rPr>
              <a:t>惟改革者进，惟创新者强，惟改革创新者胜。</a:t>
            </a:r>
            <a:endParaRPr lang="en-US" altLang="zh-CN" sz="1600">
              <a:solidFill>
                <a:srgbClr val="C00000"/>
              </a:solidFill>
              <a:cs typeface="+mn-ea"/>
              <a:sym typeface="+mn-lt"/>
            </a:endParaRPr>
          </a:p>
          <a:p>
            <a:pPr marL="285750" indent="-285750" algn="just">
              <a:lnSpc>
                <a:spcPct val="200000"/>
              </a:lnSpc>
              <a:buFont typeface="Arial" panose="020B0604020202020204" pitchFamily="34" charset="0"/>
              <a:buChar char="•"/>
            </a:pPr>
            <a:r>
              <a:rPr lang="zh-CN" altLang="en-US" sz="1600">
                <a:solidFill>
                  <a:prstClr val="black">
                    <a:lumMod val="85000"/>
                    <a:lumOff val="15000"/>
                  </a:prstClr>
                </a:solidFill>
                <a:cs typeface="+mn-ea"/>
                <a:sym typeface="+mn-lt"/>
              </a:rPr>
              <a:t>没有“杀出一条血路来”的奋勇拼搏，就没有震撼世界的“春天的故事”；没有亿万人民的首创精神，就没有改革开放的辉煌成就。开局关系全局，起程标定全程。站在新征程的新起点上，无论是推动高质量发展，还是构建新发展格局，都须向改革创新要动力，敢下先手棋，善打主动仗，以准确识变之智、科学应变之道、主动求变之能，奋力在变局中开创新局。</a:t>
            </a:r>
          </a:p>
        </p:txBody>
      </p:sp>
      <p:cxnSp>
        <p:nvCxnSpPr>
          <p:cNvPr id="4" name="直接连接符 3"/>
          <p:cNvCxnSpPr/>
          <p:nvPr/>
        </p:nvCxnSpPr>
        <p:spPr>
          <a:xfrm>
            <a:off x="865610" y="3002474"/>
            <a:ext cx="10411990" cy="0"/>
          </a:xfrm>
          <a:prstGeom prst="line">
            <a:avLst/>
          </a:prstGeom>
          <a:ln w="3175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矩形 4"/>
          <p:cNvSpPr/>
          <p:nvPr/>
        </p:nvSpPr>
        <p:spPr>
          <a:xfrm>
            <a:off x="865610" y="2570674"/>
            <a:ext cx="360045" cy="216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7" name="文本框 6"/>
          <p:cNvSpPr txBox="1"/>
          <p:nvPr/>
        </p:nvSpPr>
        <p:spPr>
          <a:xfrm>
            <a:off x="785600" y="1839116"/>
            <a:ext cx="1783053" cy="521970"/>
          </a:xfrm>
          <a:prstGeom prst="rect">
            <a:avLst/>
          </a:prstGeom>
          <a:noFill/>
        </p:spPr>
        <p:txBody>
          <a:bodyPr wrap="square" rtlCol="0" anchor="t">
            <a:spAutoFit/>
          </a:bodyPr>
          <a:lstStyle/>
          <a:p>
            <a:pPr algn="dist"/>
            <a:r>
              <a:rPr lang="zh-CN" altLang="en-US" sz="2800" b="1" kern="100">
                <a:solidFill>
                  <a:srgbClr val="C00000"/>
                </a:solidFill>
                <a:cs typeface="+mn-ea"/>
                <a:sym typeface="+mn-lt"/>
              </a:rPr>
              <a:t>新征程上</a:t>
            </a:r>
          </a:p>
        </p:txBody>
      </p:sp>
    </p:spTree>
  </p:cSld>
  <p:clrMapOvr>
    <a:masterClrMapping/>
  </p:clrMapOvr>
  <mc:AlternateContent xmlns:mc="http://schemas.openxmlformats.org/markup-compatibility/2006" xmlns:p14="http://schemas.microsoft.com/office/powerpoint/2010/main">
    <mc:Choice Requires="p14">
      <p:transition p14:dur="25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3" presetClass="entr" presetSubtype="16" fill="hold" grpId="0" nodeType="afterEffect">
                                  <p:stCondLst>
                                    <p:cond delay="0"/>
                                  </p:stCondLst>
                                  <p:childTnLst>
                                    <p:set>
                                      <p:cBhvr>
                                        <p:cTn id="6" dur="1000"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childTnLst>
                                </p:cTn>
                              </p:par>
                            </p:childTnLst>
                          </p:cTn>
                        </p:par>
                        <p:par>
                          <p:cTn id="9" fill="hold" nodeType="afterGroup">
                            <p:stCondLst>
                              <p:cond delay="1000"/>
                            </p:stCondLst>
                            <p:childTnLst>
                              <p:par>
                                <p:cTn id="10" presetID="12" presetClass="entr" presetSubtype="4" fill="hold" grpId="0" nodeType="afterEffect">
                                  <p:stCondLst>
                                    <p:cond delay="0"/>
                                  </p:stCondLst>
                                  <p:childTnLst>
                                    <p:set>
                                      <p:cBhvr>
                                        <p:cTn id="11" dur="1000" fill="hold">
                                          <p:stCondLst>
                                            <p:cond delay="0"/>
                                          </p:stCondLst>
                                        </p:cTn>
                                        <p:tgtEl>
                                          <p:spTgt spid="5"/>
                                        </p:tgtEl>
                                        <p:attrNameLst>
                                          <p:attrName>style.visibility</p:attrName>
                                        </p:attrNameLst>
                                      </p:cBhvr>
                                      <p:to>
                                        <p:strVal val="visible"/>
                                      </p:to>
                                    </p:set>
                                    <p:anim calcmode="lin" valueType="num">
                                      <p:cBhvr additive="base">
                                        <p:cTn id="12" dur="1000"/>
                                        <p:tgtEl>
                                          <p:spTgt spid="5"/>
                                        </p:tgtEl>
                                        <p:attrNameLst>
                                          <p:attrName>ppt_y</p:attrName>
                                        </p:attrNameLst>
                                      </p:cBhvr>
                                      <p:tavLst>
                                        <p:tav tm="0">
                                          <p:val>
                                            <p:strVal val="#ppt_y+#ppt_h*1.125000"/>
                                          </p:val>
                                        </p:tav>
                                        <p:tav tm="100000">
                                          <p:val>
                                            <p:strVal val="#ppt_y"/>
                                          </p:val>
                                        </p:tav>
                                      </p:tavLst>
                                    </p:anim>
                                    <p:animEffect transition="in" filter="wipe(up)">
                                      <p:cBhvr>
                                        <p:cTn id="13" dur="1000"/>
                                        <p:tgtEl>
                                          <p:spTgt spid="5"/>
                                        </p:tgtEl>
                                      </p:cBhvr>
                                    </p:animEffect>
                                  </p:childTnLst>
                                </p:cTn>
                              </p:par>
                            </p:childTnLst>
                          </p:cTn>
                        </p:par>
                        <p:par>
                          <p:cTn id="14" fill="hold" nodeType="afterGroup">
                            <p:stCondLst>
                              <p:cond delay="2000"/>
                            </p:stCondLst>
                            <p:childTnLst>
                              <p:par>
                                <p:cTn id="15" presetID="47" presetClass="entr" presetSubtype="0" fill="hold" grpId="0" nodeType="afterEffect">
                                  <p:stCondLst>
                                    <p:cond delay="0"/>
                                  </p:stCondLst>
                                  <p:childTnLst>
                                    <p:set>
                                      <p:cBhvr>
                                        <p:cTn id="16" dur="1000"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anim calcmode="lin" valueType="num">
                                      <p:cBhvr>
                                        <p:cTn id="18" dur="1000" fill="hold"/>
                                        <p:tgtEl>
                                          <p:spTgt spid="2"/>
                                        </p:tgtEl>
                                        <p:attrNameLst>
                                          <p:attrName>ppt_x</p:attrName>
                                        </p:attrNameLst>
                                      </p:cBhvr>
                                      <p:tavLst>
                                        <p:tav tm="0">
                                          <p:val>
                                            <p:strVal val="#ppt_x"/>
                                          </p:val>
                                        </p:tav>
                                        <p:tav tm="100000">
                                          <p:val>
                                            <p:strVal val="#ppt_x"/>
                                          </p:val>
                                        </p:tav>
                                      </p:tavLst>
                                    </p:anim>
                                    <p:anim calcmode="lin" valueType="num">
                                      <p:cBhvr>
                                        <p:cTn id="19" dur="1000" fill="hold"/>
                                        <p:tgtEl>
                                          <p:spTgt spid="2"/>
                                        </p:tgtEl>
                                        <p:attrNameLst>
                                          <p:attrName>ppt_y</p:attrName>
                                        </p:attrNameLst>
                                      </p:cBhvr>
                                      <p:tavLst>
                                        <p:tav tm="0">
                                          <p:val>
                                            <p:strVal val="#ppt_y-.1"/>
                                          </p:val>
                                        </p:tav>
                                        <p:tav tm="100000">
                                          <p:val>
                                            <p:strVal val="#ppt_y"/>
                                          </p:val>
                                        </p:tav>
                                      </p:tavLst>
                                    </p:anim>
                                  </p:childTnLst>
                                </p:cTn>
                              </p:par>
                            </p:childTnLst>
                          </p:cTn>
                        </p:par>
                        <p:par>
                          <p:cTn id="20" fill="hold" nodeType="afterGroup">
                            <p:stCondLst>
                              <p:cond delay="3000"/>
                            </p:stCondLst>
                            <p:childTnLst>
                              <p:par>
                                <p:cTn id="21" presetID="58" presetClass="entr" presetSubtype="0" accel="100000" fill="hold" nodeType="afterEffect">
                                  <p:stCondLst>
                                    <p:cond delay="0"/>
                                  </p:stCondLst>
                                  <p:childTnLst>
                                    <p:set>
                                      <p:cBhvr>
                                        <p:cTn id="22" dur="1000" fill="hold">
                                          <p:stCondLst>
                                            <p:cond delay="0"/>
                                          </p:stCondLst>
                                        </p:cTn>
                                        <p:tgtEl>
                                          <p:spTgt spid="4"/>
                                        </p:tgtEl>
                                        <p:attrNameLst>
                                          <p:attrName>style.visibility</p:attrName>
                                        </p:attrNameLst>
                                      </p:cBhvr>
                                      <p:to>
                                        <p:strVal val="visible"/>
                                      </p:to>
                                    </p:set>
                                    <p:anim calcmode="lin" valueType="num">
                                      <p:cBhvr>
                                        <p:cTn id="23" dur="1000" fill="hold"/>
                                        <p:tgtEl>
                                          <p:spTgt spid="4"/>
                                        </p:tgtEl>
                                        <p:attrNameLst>
                                          <p:attrName>ppt_w</p:attrName>
                                        </p:attrNameLst>
                                      </p:cBhvr>
                                      <p:tavLst>
                                        <p:tav tm="0">
                                          <p:val>
                                            <p:strVal val="#ppt_w*2.5"/>
                                          </p:val>
                                        </p:tav>
                                        <p:tav tm="100000">
                                          <p:val>
                                            <p:strVal val="#ppt_w"/>
                                          </p:val>
                                        </p:tav>
                                      </p:tavLst>
                                    </p:anim>
                                    <p:anim calcmode="lin" valueType="num">
                                      <p:cBhvr>
                                        <p:cTn id="24" dur="1000" fill="hold"/>
                                        <p:tgtEl>
                                          <p:spTgt spid="4"/>
                                        </p:tgtEl>
                                        <p:attrNameLst>
                                          <p:attrName>ppt_h</p:attrName>
                                        </p:attrNameLst>
                                      </p:cBhvr>
                                      <p:tavLst>
                                        <p:tav tm="0">
                                          <p:val>
                                            <p:strVal val="#ppt_h*0.01"/>
                                          </p:val>
                                        </p:tav>
                                        <p:tav tm="100000">
                                          <p:val>
                                            <p:strVal val="#ppt_h"/>
                                          </p:val>
                                        </p:tav>
                                      </p:tavLst>
                                    </p:anim>
                                    <p:anim calcmode="lin" valueType="num">
                                      <p:cBhvr>
                                        <p:cTn id="25" dur="1000" fill="hold"/>
                                        <p:tgtEl>
                                          <p:spTgt spid="4"/>
                                        </p:tgtEl>
                                        <p:attrNameLst>
                                          <p:attrName>ppt_x</p:attrName>
                                        </p:attrNameLst>
                                      </p:cBhvr>
                                      <p:tavLst>
                                        <p:tav tm="0">
                                          <p:val>
                                            <p:strVal val="#ppt_x"/>
                                          </p:val>
                                        </p:tav>
                                        <p:tav tm="100000">
                                          <p:val>
                                            <p:strVal val="#ppt_x"/>
                                          </p:val>
                                        </p:tav>
                                      </p:tavLst>
                                    </p:anim>
                                    <p:anim calcmode="lin" valueType="num">
                                      <p:cBhvr>
                                        <p:cTn id="26" dur="1000" fill="hold"/>
                                        <p:tgtEl>
                                          <p:spTgt spid="4"/>
                                        </p:tgtEl>
                                        <p:attrNameLst>
                                          <p:attrName>ppt_y</p:attrName>
                                        </p:attrNameLst>
                                      </p:cBhvr>
                                      <p:tavLst>
                                        <p:tav tm="0">
                                          <p:val>
                                            <p:strVal val="#ppt_h+1"/>
                                          </p:val>
                                        </p:tav>
                                        <p:tav tm="100000">
                                          <p:val>
                                            <p:strVal val="#ppt_y"/>
                                          </p:val>
                                        </p:tav>
                                      </p:tavLst>
                                    </p:anim>
                                    <p:animEffect transition="in" filter="fade">
                                      <p:cBhvr>
                                        <p:cTn id="27" dur="1000"/>
                                        <p:tgtEl>
                                          <p:spTgt spid="4"/>
                                        </p:tgtEl>
                                      </p:cBhvr>
                                    </p:animEffect>
                                  </p:childTnLst>
                                </p:cTn>
                              </p:par>
                            </p:childTnLst>
                          </p:cTn>
                        </p:par>
                        <p:par>
                          <p:cTn id="28" fill="hold" nodeType="afterGroup">
                            <p:stCondLst>
                              <p:cond delay="4000"/>
                            </p:stCondLst>
                            <p:childTnLst>
                              <p:par>
                                <p:cTn id="29" presetID="23" presetClass="entr" presetSubtype="16" fill="hold" grpId="0" nodeType="afterEffect">
                                  <p:stCondLst>
                                    <p:cond delay="0"/>
                                  </p:stCondLst>
                                  <p:childTnLst>
                                    <p:set>
                                      <p:cBhvr>
                                        <p:cTn id="30" dur="1000" fill="hold">
                                          <p:stCondLst>
                                            <p:cond delay="0"/>
                                          </p:stCondLst>
                                        </p:cTn>
                                        <p:tgtEl>
                                          <p:spTgt spid="3"/>
                                        </p:tgtEl>
                                        <p:attrNameLst>
                                          <p:attrName>style.visibility</p:attrName>
                                        </p:attrNameLst>
                                      </p:cBhvr>
                                      <p:to>
                                        <p:strVal val="visible"/>
                                      </p:to>
                                    </p:set>
                                    <p:anim calcmode="lin" valueType="num">
                                      <p:cBhvr>
                                        <p:cTn id="31" dur="1000" fill="hold"/>
                                        <p:tgtEl>
                                          <p:spTgt spid="3"/>
                                        </p:tgtEl>
                                        <p:attrNameLst>
                                          <p:attrName>ppt_w</p:attrName>
                                        </p:attrNameLst>
                                      </p:cBhvr>
                                      <p:tavLst>
                                        <p:tav tm="0">
                                          <p:val>
                                            <p:fltVal val="0"/>
                                          </p:val>
                                        </p:tav>
                                        <p:tav tm="100000">
                                          <p:val>
                                            <p:strVal val="#ppt_w"/>
                                          </p:val>
                                        </p:tav>
                                      </p:tavLst>
                                    </p:anim>
                                    <p:anim calcmode="lin" valueType="num">
                                      <p:cBhvr>
                                        <p:cTn id="32" dur="10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animBg="1"/>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6"/>
          <p:cNvSpPr txBox="1"/>
          <p:nvPr/>
        </p:nvSpPr>
        <p:spPr>
          <a:xfrm>
            <a:off x="1319000" y="2508938"/>
            <a:ext cx="8546465" cy="303801"/>
          </a:xfrm>
          <a:prstGeom prst="rect">
            <a:avLst/>
          </a:prstGeom>
          <a:noFill/>
        </p:spPr>
        <p:txBody>
          <a:bodyPr wrap="square" lIns="0" tIns="0" rIns="0" bIns="0" rtlCol="0">
            <a:spAutoFit/>
          </a:bodyPr>
          <a:lstStyle/>
          <a:p>
            <a:pPr algn="dist">
              <a:lnSpc>
                <a:spcPct val="120000"/>
              </a:lnSpc>
            </a:pPr>
            <a:r>
              <a:rPr lang="zh-CN" altLang="en-US" b="1">
                <a:solidFill>
                  <a:srgbClr val="C00000"/>
                </a:solidFill>
                <a:cs typeface="+mn-ea"/>
                <a:sym typeface="+mn-lt"/>
              </a:rPr>
              <a:t>必须大力发扬艰苦奋斗老黄牛精神，拉车不松套，履责不掉链，一步一个脚印向前进。</a:t>
            </a:r>
          </a:p>
        </p:txBody>
      </p:sp>
      <p:sp>
        <p:nvSpPr>
          <p:cNvPr id="3" name="Rectangle 37"/>
          <p:cNvSpPr/>
          <p:nvPr/>
        </p:nvSpPr>
        <p:spPr>
          <a:xfrm>
            <a:off x="865610" y="3074229"/>
            <a:ext cx="8999855" cy="1969770"/>
          </a:xfrm>
          <a:prstGeom prst="rect">
            <a:avLst/>
          </a:prstGeom>
        </p:spPr>
        <p:txBody>
          <a:bodyPr wrap="square" lIns="0" tIns="0" rIns="0" bIns="0">
            <a:spAutoFit/>
          </a:bodyPr>
          <a:lstStyle/>
          <a:p>
            <a:pPr marL="285750" indent="-285750" algn="just">
              <a:lnSpc>
                <a:spcPct val="200000"/>
              </a:lnSpc>
              <a:buFont typeface="Arial" panose="020B0604020202020204" pitchFamily="34" charset="0"/>
              <a:buChar char="•"/>
            </a:pPr>
            <a:r>
              <a:rPr lang="zh-CN" altLang="en-US" sz="1600">
                <a:solidFill>
                  <a:srgbClr val="C00000"/>
                </a:solidFill>
                <a:cs typeface="+mn-ea"/>
                <a:sym typeface="+mn-lt"/>
              </a:rPr>
              <a:t>今天的幸福是一点一滴干出来的，美好的明天是一砖一瓦建起来的。</a:t>
            </a:r>
            <a:endParaRPr lang="en-US" altLang="zh-CN" sz="1600">
              <a:solidFill>
                <a:srgbClr val="C00000"/>
              </a:solidFill>
              <a:cs typeface="+mn-ea"/>
              <a:sym typeface="+mn-lt"/>
            </a:endParaRPr>
          </a:p>
          <a:p>
            <a:pPr marL="285750" indent="-285750" algn="just">
              <a:lnSpc>
                <a:spcPct val="200000"/>
              </a:lnSpc>
              <a:buFont typeface="Arial" panose="020B0604020202020204" pitchFamily="34" charset="0"/>
              <a:buChar char="•"/>
            </a:pPr>
            <a:r>
              <a:rPr lang="zh-CN" altLang="en-US" sz="1600">
                <a:solidFill>
                  <a:prstClr val="black">
                    <a:lumMod val="85000"/>
                    <a:lumOff val="15000"/>
                  </a:prstClr>
                </a:solidFill>
                <a:cs typeface="+mn-ea"/>
                <a:sym typeface="+mn-lt"/>
              </a:rPr>
              <a:t>前进道路上，有阳光也有风雨，有通途也有险阻。永远保持慎终如始、戒骄戒躁的清醒头脑，永远保持不畏艰险、锐意进取的奋斗韧劲，我们就一定能战胜各种风险挑战，在新征程上行稳致远，创造无愧于新时代的辉煌业绩。</a:t>
            </a:r>
          </a:p>
        </p:txBody>
      </p:sp>
      <p:cxnSp>
        <p:nvCxnSpPr>
          <p:cNvPr id="4" name="直接连接符 3"/>
          <p:cNvCxnSpPr/>
          <p:nvPr/>
        </p:nvCxnSpPr>
        <p:spPr>
          <a:xfrm>
            <a:off x="865610" y="3002474"/>
            <a:ext cx="9000000" cy="0"/>
          </a:xfrm>
          <a:prstGeom prst="line">
            <a:avLst/>
          </a:prstGeom>
          <a:ln w="3175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矩形 4"/>
          <p:cNvSpPr/>
          <p:nvPr/>
        </p:nvSpPr>
        <p:spPr>
          <a:xfrm>
            <a:off x="865610" y="2570674"/>
            <a:ext cx="360045" cy="216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7" name="文本框 6"/>
          <p:cNvSpPr txBox="1"/>
          <p:nvPr/>
        </p:nvSpPr>
        <p:spPr>
          <a:xfrm>
            <a:off x="773535" y="1839116"/>
            <a:ext cx="1783053" cy="521970"/>
          </a:xfrm>
          <a:prstGeom prst="rect">
            <a:avLst/>
          </a:prstGeom>
          <a:noFill/>
        </p:spPr>
        <p:txBody>
          <a:bodyPr wrap="square" rtlCol="0" anchor="t">
            <a:spAutoFit/>
          </a:bodyPr>
          <a:lstStyle/>
          <a:p>
            <a:pPr algn="dist"/>
            <a:r>
              <a:rPr lang="zh-CN" altLang="en-US" sz="2800" b="1" kern="100">
                <a:solidFill>
                  <a:srgbClr val="C00000"/>
                </a:solidFill>
                <a:cs typeface="+mn-ea"/>
                <a:sym typeface="+mn-lt"/>
              </a:rPr>
              <a:t>新征程上</a:t>
            </a:r>
          </a:p>
        </p:txBody>
      </p:sp>
      <p:pic>
        <p:nvPicPr>
          <p:cNvPr id="8" name="图片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237723" y="3207154"/>
            <a:ext cx="8954278" cy="3663703"/>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25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9" presetClass="entr" presetSubtype="0" fill="hold" grpId="0" nodeType="clickEffect">
                                  <p:stCondLst>
                                    <p:cond delay="0"/>
                                  </p:stCondLst>
                                  <p:childTnLst>
                                    <p:set>
                                      <p:cBhvr>
                                        <p:cTn id="6" dur="1000"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ppt_x</p:attrName>
                                        </p:attrNameLst>
                                      </p:cBhvr>
                                      <p:tavLst>
                                        <p:tav tm="0">
                                          <p:val>
                                            <p:strVal val="#ppt_x-.2"/>
                                          </p:val>
                                        </p:tav>
                                        <p:tav tm="100000">
                                          <p:val>
                                            <p:strVal val="#ppt_x"/>
                                          </p:val>
                                        </p:tav>
                                      </p:tavLst>
                                    </p:anim>
                                    <p:anim calcmode="lin" valueType="num">
                                      <p:cBhvr>
                                        <p:cTn id="8"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9" dur="1000"/>
                                        <p:tgtEl>
                                          <p:spTgt spid="7"/>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12" presetClass="entr" presetSubtype="4" fill="hold" grpId="0" nodeType="clickEffect">
                                  <p:stCondLst>
                                    <p:cond delay="0"/>
                                  </p:stCondLst>
                                  <p:childTnLst>
                                    <p:set>
                                      <p:cBhvr>
                                        <p:cTn id="13" dur="1000" fill="hold">
                                          <p:stCondLst>
                                            <p:cond delay="0"/>
                                          </p:stCondLst>
                                        </p:cTn>
                                        <p:tgtEl>
                                          <p:spTgt spid="5"/>
                                        </p:tgtEl>
                                        <p:attrNameLst>
                                          <p:attrName>style.visibility</p:attrName>
                                        </p:attrNameLst>
                                      </p:cBhvr>
                                      <p:to>
                                        <p:strVal val="visible"/>
                                      </p:to>
                                    </p:set>
                                    <p:anim calcmode="lin" valueType="num">
                                      <p:cBhvr additive="base">
                                        <p:cTn id="14" dur="1000"/>
                                        <p:tgtEl>
                                          <p:spTgt spid="5"/>
                                        </p:tgtEl>
                                        <p:attrNameLst>
                                          <p:attrName>ppt_y</p:attrName>
                                        </p:attrNameLst>
                                      </p:cBhvr>
                                      <p:tavLst>
                                        <p:tav tm="0">
                                          <p:val>
                                            <p:strVal val="#ppt_y+#ppt_h*1.125000"/>
                                          </p:val>
                                        </p:tav>
                                        <p:tav tm="100000">
                                          <p:val>
                                            <p:strVal val="#ppt_y"/>
                                          </p:val>
                                        </p:tav>
                                      </p:tavLst>
                                    </p:anim>
                                    <p:animEffect transition="in" filter="wipe(up)">
                                      <p:cBhvr>
                                        <p:cTn id="15" dur="1000"/>
                                        <p:tgtEl>
                                          <p:spTgt spid="5"/>
                                        </p:tgtEl>
                                      </p:cBhvr>
                                    </p:animEffect>
                                  </p:childTnLst>
                                </p:cTn>
                              </p:par>
                            </p:childTnLst>
                          </p:cTn>
                        </p:par>
                      </p:childTnLst>
                    </p:cTn>
                  </p:par>
                  <p:par>
                    <p:cTn id="16" fill="hold" nodeType="clickPar">
                      <p:stCondLst>
                        <p:cond delay="indefinite"/>
                      </p:stCondLst>
                      <p:childTnLst>
                        <p:par>
                          <p:cTn id="17" fill="hold" nodeType="afterGroup">
                            <p:stCondLst>
                              <p:cond delay="0"/>
                            </p:stCondLst>
                            <p:childTnLst>
                              <p:par>
                                <p:cTn id="18" presetID="47" presetClass="entr" presetSubtype="0" fill="hold" grpId="0" nodeType="clickEffect">
                                  <p:stCondLst>
                                    <p:cond delay="0"/>
                                  </p:stCondLst>
                                  <p:childTnLst>
                                    <p:set>
                                      <p:cBhvr>
                                        <p:cTn id="19" dur="1000" fill="hold">
                                          <p:stCondLst>
                                            <p:cond delay="0"/>
                                          </p:stCondLst>
                                        </p:cTn>
                                        <p:tgtEl>
                                          <p:spTgt spid="2"/>
                                        </p:tgtEl>
                                        <p:attrNameLst>
                                          <p:attrName>style.visibility</p:attrName>
                                        </p:attrNameLst>
                                      </p:cBhvr>
                                      <p:to>
                                        <p:strVal val="visible"/>
                                      </p:to>
                                    </p:set>
                                    <p:animEffect transition="in" filter="fade">
                                      <p:cBhvr>
                                        <p:cTn id="20" dur="1000"/>
                                        <p:tgtEl>
                                          <p:spTgt spid="2"/>
                                        </p:tgtEl>
                                      </p:cBhvr>
                                    </p:animEffect>
                                    <p:anim calcmode="lin" valueType="num">
                                      <p:cBhvr>
                                        <p:cTn id="21" dur="1000" fill="hold"/>
                                        <p:tgtEl>
                                          <p:spTgt spid="2"/>
                                        </p:tgtEl>
                                        <p:attrNameLst>
                                          <p:attrName>ppt_x</p:attrName>
                                        </p:attrNameLst>
                                      </p:cBhvr>
                                      <p:tavLst>
                                        <p:tav tm="0">
                                          <p:val>
                                            <p:strVal val="#ppt_x"/>
                                          </p:val>
                                        </p:tav>
                                        <p:tav tm="100000">
                                          <p:val>
                                            <p:strVal val="#ppt_x"/>
                                          </p:val>
                                        </p:tav>
                                      </p:tavLst>
                                    </p:anim>
                                    <p:anim calcmode="lin" valueType="num">
                                      <p:cBhvr>
                                        <p:cTn id="22"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3" fill="hold" nodeType="clickPar">
                      <p:stCondLst>
                        <p:cond delay="indefinite"/>
                      </p:stCondLst>
                      <p:childTnLst>
                        <p:par>
                          <p:cTn id="24" fill="hold" nodeType="afterGroup">
                            <p:stCondLst>
                              <p:cond delay="0"/>
                            </p:stCondLst>
                            <p:childTnLst>
                              <p:par>
                                <p:cTn id="25" presetID="58" presetClass="entr" presetSubtype="0" accel="100000" fill="hold" nodeType="clickEffect">
                                  <p:stCondLst>
                                    <p:cond delay="0"/>
                                  </p:stCondLst>
                                  <p:childTnLst>
                                    <p:set>
                                      <p:cBhvr>
                                        <p:cTn id="26" dur="1000" fill="hold">
                                          <p:stCondLst>
                                            <p:cond delay="0"/>
                                          </p:stCondLst>
                                        </p:cTn>
                                        <p:tgtEl>
                                          <p:spTgt spid="4"/>
                                        </p:tgtEl>
                                        <p:attrNameLst>
                                          <p:attrName>style.visibility</p:attrName>
                                        </p:attrNameLst>
                                      </p:cBhvr>
                                      <p:to>
                                        <p:strVal val="visible"/>
                                      </p:to>
                                    </p:set>
                                    <p:anim calcmode="lin" valueType="num">
                                      <p:cBhvr>
                                        <p:cTn id="27" dur="1000" fill="hold"/>
                                        <p:tgtEl>
                                          <p:spTgt spid="4"/>
                                        </p:tgtEl>
                                        <p:attrNameLst>
                                          <p:attrName>ppt_w</p:attrName>
                                        </p:attrNameLst>
                                      </p:cBhvr>
                                      <p:tavLst>
                                        <p:tav tm="0">
                                          <p:val>
                                            <p:strVal val="#ppt_w*2.5"/>
                                          </p:val>
                                        </p:tav>
                                        <p:tav tm="100000">
                                          <p:val>
                                            <p:strVal val="#ppt_w"/>
                                          </p:val>
                                        </p:tav>
                                      </p:tavLst>
                                    </p:anim>
                                    <p:anim calcmode="lin" valueType="num">
                                      <p:cBhvr>
                                        <p:cTn id="28" dur="1000" fill="hold"/>
                                        <p:tgtEl>
                                          <p:spTgt spid="4"/>
                                        </p:tgtEl>
                                        <p:attrNameLst>
                                          <p:attrName>ppt_h</p:attrName>
                                        </p:attrNameLst>
                                      </p:cBhvr>
                                      <p:tavLst>
                                        <p:tav tm="0">
                                          <p:val>
                                            <p:strVal val="#ppt_h*0.01"/>
                                          </p:val>
                                        </p:tav>
                                        <p:tav tm="100000">
                                          <p:val>
                                            <p:strVal val="#ppt_h"/>
                                          </p:val>
                                        </p:tav>
                                      </p:tavLst>
                                    </p:anim>
                                    <p:anim calcmode="lin" valueType="num">
                                      <p:cBhvr>
                                        <p:cTn id="29" dur="1000" fill="hold"/>
                                        <p:tgtEl>
                                          <p:spTgt spid="4"/>
                                        </p:tgtEl>
                                        <p:attrNameLst>
                                          <p:attrName>ppt_x</p:attrName>
                                        </p:attrNameLst>
                                      </p:cBhvr>
                                      <p:tavLst>
                                        <p:tav tm="0">
                                          <p:val>
                                            <p:strVal val="#ppt_x"/>
                                          </p:val>
                                        </p:tav>
                                        <p:tav tm="100000">
                                          <p:val>
                                            <p:strVal val="#ppt_x"/>
                                          </p:val>
                                        </p:tav>
                                      </p:tavLst>
                                    </p:anim>
                                    <p:anim calcmode="lin" valueType="num">
                                      <p:cBhvr>
                                        <p:cTn id="30" dur="1000" fill="hold"/>
                                        <p:tgtEl>
                                          <p:spTgt spid="4"/>
                                        </p:tgtEl>
                                        <p:attrNameLst>
                                          <p:attrName>ppt_y</p:attrName>
                                        </p:attrNameLst>
                                      </p:cBhvr>
                                      <p:tavLst>
                                        <p:tav tm="0">
                                          <p:val>
                                            <p:strVal val="#ppt_h+1"/>
                                          </p:val>
                                        </p:tav>
                                        <p:tav tm="100000">
                                          <p:val>
                                            <p:strVal val="#ppt_y"/>
                                          </p:val>
                                        </p:tav>
                                      </p:tavLst>
                                    </p:anim>
                                    <p:animEffect transition="in" filter="fade">
                                      <p:cBhvr>
                                        <p:cTn id="31" dur="1000"/>
                                        <p:tgtEl>
                                          <p:spTgt spid="4"/>
                                        </p:tgtEl>
                                      </p:cBhvr>
                                    </p:animEffect>
                                  </p:childTnLst>
                                </p:cTn>
                              </p:par>
                            </p:childTnLst>
                          </p:cTn>
                        </p:par>
                      </p:childTnLst>
                    </p:cTn>
                  </p:par>
                  <p:par>
                    <p:cTn id="32" fill="hold" nodeType="clickPar">
                      <p:stCondLst>
                        <p:cond delay="indefinite"/>
                      </p:stCondLst>
                      <p:childTnLst>
                        <p:par>
                          <p:cTn id="33" fill="hold" nodeType="afterGroup">
                            <p:stCondLst>
                              <p:cond delay="0"/>
                            </p:stCondLst>
                            <p:childTnLst>
                              <p:par>
                                <p:cTn id="34" presetID="23" presetClass="entr" presetSubtype="16" fill="hold" grpId="0" nodeType="clickEffect">
                                  <p:stCondLst>
                                    <p:cond delay="0"/>
                                  </p:stCondLst>
                                  <p:childTnLst>
                                    <p:set>
                                      <p:cBhvr>
                                        <p:cTn id="35" dur="1000" fill="hold">
                                          <p:stCondLst>
                                            <p:cond delay="0"/>
                                          </p:stCondLst>
                                        </p:cTn>
                                        <p:tgtEl>
                                          <p:spTgt spid="3"/>
                                        </p:tgtEl>
                                        <p:attrNameLst>
                                          <p:attrName>style.visibility</p:attrName>
                                        </p:attrNameLst>
                                      </p:cBhvr>
                                      <p:to>
                                        <p:strVal val="visible"/>
                                      </p:to>
                                    </p:set>
                                    <p:anim calcmode="lin" valueType="num">
                                      <p:cBhvr>
                                        <p:cTn id="36" dur="1000" fill="hold"/>
                                        <p:tgtEl>
                                          <p:spTgt spid="3"/>
                                        </p:tgtEl>
                                        <p:attrNameLst>
                                          <p:attrName>ppt_w</p:attrName>
                                        </p:attrNameLst>
                                      </p:cBhvr>
                                      <p:tavLst>
                                        <p:tav tm="0">
                                          <p:val>
                                            <p:fltVal val="0"/>
                                          </p:val>
                                        </p:tav>
                                        <p:tav tm="100000">
                                          <p:val>
                                            <p:strVal val="#ppt_w"/>
                                          </p:val>
                                        </p:tav>
                                      </p:tavLst>
                                    </p:anim>
                                    <p:anim calcmode="lin" valueType="num">
                                      <p:cBhvr>
                                        <p:cTn id="37" dur="1000" fill="hold"/>
                                        <p:tgtEl>
                                          <p:spTgt spid="3"/>
                                        </p:tgtEl>
                                        <p:attrNameLst>
                                          <p:attrName>ppt_h</p:attrName>
                                        </p:attrNameLst>
                                      </p:cBhvr>
                                      <p:tavLst>
                                        <p:tav tm="0">
                                          <p:val>
                                            <p:fltVal val="0"/>
                                          </p:val>
                                        </p:tav>
                                        <p:tav tm="100000">
                                          <p:val>
                                            <p:strVal val="#ppt_h"/>
                                          </p:val>
                                        </p:tav>
                                      </p:tavLst>
                                    </p:anim>
                                  </p:childTnLst>
                                </p:cTn>
                              </p:par>
                            </p:childTnLst>
                          </p:cTn>
                        </p:par>
                      </p:childTnLst>
                    </p:cTn>
                  </p:par>
                  <p:par>
                    <p:cTn id="38" fill="hold" nodeType="clickPar">
                      <p:stCondLst>
                        <p:cond delay="indefinite"/>
                      </p:stCondLst>
                      <p:childTnLst>
                        <p:par>
                          <p:cTn id="39" fill="hold" nodeType="afterGroup">
                            <p:stCondLst>
                              <p:cond delay="0"/>
                            </p:stCondLst>
                            <p:childTnLst>
                              <p:par>
                                <p:cTn id="40" presetID="23" presetClass="entr" presetSubtype="16" fill="hold" nodeType="clickEffect">
                                  <p:stCondLst>
                                    <p:cond delay="0"/>
                                  </p:stCondLst>
                                  <p:childTnLst>
                                    <p:set>
                                      <p:cBhvr>
                                        <p:cTn id="41" dur="1000" fill="hold">
                                          <p:stCondLst>
                                            <p:cond delay="0"/>
                                          </p:stCondLst>
                                        </p:cTn>
                                        <p:tgtEl>
                                          <p:spTgt spid="8"/>
                                        </p:tgtEl>
                                        <p:attrNameLst>
                                          <p:attrName>style.visibility</p:attrName>
                                        </p:attrNameLst>
                                      </p:cBhvr>
                                      <p:to>
                                        <p:strVal val="visible"/>
                                      </p:to>
                                    </p:set>
                                    <p:anim calcmode="lin" valueType="num">
                                      <p:cBhvr>
                                        <p:cTn id="42" dur="1000" fill="hold"/>
                                        <p:tgtEl>
                                          <p:spTgt spid="8"/>
                                        </p:tgtEl>
                                        <p:attrNameLst>
                                          <p:attrName>ppt_w</p:attrName>
                                        </p:attrNameLst>
                                      </p:cBhvr>
                                      <p:tavLst>
                                        <p:tav tm="0">
                                          <p:val>
                                            <p:fltVal val="0"/>
                                          </p:val>
                                        </p:tav>
                                        <p:tav tm="100000">
                                          <p:val>
                                            <p:strVal val="#ppt_w"/>
                                          </p:val>
                                        </p:tav>
                                      </p:tavLst>
                                    </p:anim>
                                    <p:anim calcmode="lin" valueType="num">
                                      <p:cBhvr>
                                        <p:cTn id="43" dur="1000" fill="hold"/>
                                        <p:tgtEl>
                                          <p:spTgt spid="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animBg="1"/>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988457" y="3243439"/>
            <a:ext cx="7692572" cy="1517980"/>
          </a:xfrm>
          <a:prstGeom prst="rect">
            <a:avLst/>
          </a:prstGeom>
        </p:spPr>
        <p:txBody>
          <a:bodyPr wrap="square">
            <a:spAutoFit/>
          </a:bodyPr>
          <a:lstStyle/>
          <a:p>
            <a:pPr marL="285750" indent="-285750" algn="just">
              <a:lnSpc>
                <a:spcPct val="180000"/>
              </a:lnSpc>
              <a:buFont typeface="Wingdings" panose="05000000000000000000" charset="0"/>
              <a:buChar char="p"/>
            </a:pPr>
            <a:r>
              <a:rPr lang="zh-CN" altLang="en-US">
                <a:solidFill>
                  <a:srgbClr val="C00000"/>
                </a:solidFill>
                <a:cs typeface="+mn-ea"/>
                <a:sym typeface="+mn-lt"/>
              </a:rPr>
              <a:t>平凡铸就伟大，英雄来自人民。激发亿万人民的创造伟力，汇聚“九牛爬坡，个个出力”的奋斗合力，中国号巨轮必将乘风破浪，驶向更加美好的未来。</a:t>
            </a:r>
          </a:p>
        </p:txBody>
      </p:sp>
      <p:sp>
        <p:nvSpPr>
          <p:cNvPr id="3" name="矩形 2"/>
          <p:cNvSpPr/>
          <p:nvPr/>
        </p:nvSpPr>
        <p:spPr>
          <a:xfrm>
            <a:off x="1930394" y="3274694"/>
            <a:ext cx="7881258" cy="1556871"/>
          </a:xfrm>
          <a:prstGeom prst="rect">
            <a:avLst/>
          </a:prstGeom>
          <a:noFill/>
          <a:ln w="19050">
            <a:solidFill>
              <a:srgbClr val="C0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defRPr/>
            </a:pPr>
            <a:endParaRPr lang="zh-CN" altLang="en-US">
              <a:solidFill>
                <a:srgbClr val="5A5A5A"/>
              </a:solidFill>
              <a:cs typeface="+mn-ea"/>
              <a:sym typeface="+mn-lt"/>
            </a:endParaRPr>
          </a:p>
        </p:txBody>
      </p:sp>
      <p:grpSp>
        <p:nvGrpSpPr>
          <p:cNvPr id="4" name="组合 3"/>
          <p:cNvGrpSpPr/>
          <p:nvPr/>
        </p:nvGrpSpPr>
        <p:grpSpPr>
          <a:xfrm>
            <a:off x="916247" y="1641913"/>
            <a:ext cx="9649918" cy="1346166"/>
            <a:chOff x="1094647" y="1506751"/>
            <a:chExt cx="9649918" cy="1346166"/>
          </a:xfrm>
        </p:grpSpPr>
        <p:grpSp>
          <p:nvGrpSpPr>
            <p:cNvPr id="5" name="组合 4"/>
            <p:cNvGrpSpPr/>
            <p:nvPr/>
          </p:nvGrpSpPr>
          <p:grpSpPr>
            <a:xfrm>
              <a:off x="2363200" y="1914508"/>
              <a:ext cx="8381365" cy="796290"/>
              <a:chOff x="2363200" y="1914508"/>
              <a:chExt cx="8381365" cy="796290"/>
            </a:xfrm>
          </p:grpSpPr>
          <p:sp>
            <p:nvSpPr>
              <p:cNvPr id="7" name="圆角矩形 1"/>
              <p:cNvSpPr/>
              <p:nvPr/>
            </p:nvSpPr>
            <p:spPr>
              <a:xfrm>
                <a:off x="2363200" y="1914508"/>
                <a:ext cx="8381365" cy="796290"/>
              </a:xfrm>
              <a:prstGeom prst="roundRect">
                <a:avLst>
                  <a:gd name="adj" fmla="val 15978"/>
                </a:avLst>
              </a:prstGeom>
              <a:solidFill>
                <a:srgbClr val="C00000"/>
              </a:solidFill>
              <a:ln w="19050">
                <a:solidFill>
                  <a:schemeClr val="bg1"/>
                </a:solid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defRPr/>
                </a:pPr>
                <a:endParaRPr lang="zh-CN" altLang="en-US">
                  <a:solidFill>
                    <a:srgbClr val="C00000"/>
                  </a:solidFill>
                  <a:cs typeface="+mn-ea"/>
                  <a:sym typeface="+mn-lt"/>
                </a:endParaRPr>
              </a:p>
            </p:txBody>
          </p:sp>
          <p:sp>
            <p:nvSpPr>
              <p:cNvPr id="8" name="矩形 7"/>
              <p:cNvSpPr/>
              <p:nvPr/>
            </p:nvSpPr>
            <p:spPr>
              <a:xfrm>
                <a:off x="2664825" y="2066273"/>
                <a:ext cx="8044815" cy="430887"/>
              </a:xfrm>
              <a:prstGeom prst="rect">
                <a:avLst/>
              </a:prstGeom>
            </p:spPr>
            <p:txBody>
              <a:bodyPr wrap="square">
                <a:spAutoFit/>
              </a:bodyPr>
              <a:lstStyle/>
              <a:p>
                <a:pPr algn="dist" eaLnBrk="0" fontAlgn="base" hangingPunct="0">
                  <a:spcBef>
                    <a:spcPct val="0"/>
                  </a:spcBef>
                  <a:spcAft>
                    <a:spcPct val="0"/>
                  </a:spcAft>
                  <a:defRPr/>
                </a:pPr>
                <a:r>
                  <a:rPr lang="zh-CN" altLang="en-US" sz="2200" b="1">
                    <a:solidFill>
                      <a:prstClr val="white"/>
                    </a:solidFill>
                    <a:cs typeface="+mn-ea"/>
                    <a:sym typeface="+mn-lt"/>
                  </a:rPr>
                  <a:t>新征程，既是国家发展的新阶段，也是实现梦想的再出发</a:t>
                </a:r>
              </a:p>
            </p:txBody>
          </p:sp>
        </p:grpSp>
        <p:pic>
          <p:nvPicPr>
            <p:cNvPr id="6" name="图片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94647" y="1506751"/>
              <a:ext cx="1604336" cy="1346166"/>
            </a:xfrm>
            <a:prstGeom prst="rect">
              <a:avLst/>
            </a:prstGeom>
          </p:spPr>
        </p:pic>
      </p:grpSp>
      <p:pic>
        <p:nvPicPr>
          <p:cNvPr id="10" name="图片 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237723" y="3207154"/>
            <a:ext cx="8954278" cy="3663703"/>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25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8" presetClass="entr" presetSubtype="0" accel="100000" fill="hold" nodeType="afterEffect">
                                  <p:stCondLst>
                                    <p:cond delay="0"/>
                                  </p:stCondLst>
                                  <p:childTnLst>
                                    <p:set>
                                      <p:cBhvr>
                                        <p:cTn id="6" dur="1000"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2.5"/>
                                          </p:val>
                                        </p:tav>
                                        <p:tav tm="100000">
                                          <p:val>
                                            <p:strVal val="#ppt_w"/>
                                          </p:val>
                                        </p:tav>
                                      </p:tavLst>
                                    </p:anim>
                                    <p:anim calcmode="lin" valueType="num">
                                      <p:cBhvr>
                                        <p:cTn id="8" dur="1000" fill="hold"/>
                                        <p:tgtEl>
                                          <p:spTgt spid="4"/>
                                        </p:tgtEl>
                                        <p:attrNameLst>
                                          <p:attrName>ppt_h</p:attrName>
                                        </p:attrNameLst>
                                      </p:cBhvr>
                                      <p:tavLst>
                                        <p:tav tm="0">
                                          <p:val>
                                            <p:strVal val="#ppt_h*0.01"/>
                                          </p:val>
                                        </p:tav>
                                        <p:tav tm="100000">
                                          <p:val>
                                            <p:strVal val="#ppt_h"/>
                                          </p:val>
                                        </p:tav>
                                      </p:tavLst>
                                    </p:anim>
                                    <p:anim calcmode="lin" valueType="num">
                                      <p:cBhvr>
                                        <p:cTn id="9" dur="1000" fill="hold"/>
                                        <p:tgtEl>
                                          <p:spTgt spid="4"/>
                                        </p:tgtEl>
                                        <p:attrNameLst>
                                          <p:attrName>ppt_x</p:attrName>
                                        </p:attrNameLst>
                                      </p:cBhvr>
                                      <p:tavLst>
                                        <p:tav tm="0">
                                          <p:val>
                                            <p:strVal val="#ppt_x"/>
                                          </p:val>
                                        </p:tav>
                                        <p:tav tm="100000">
                                          <p:val>
                                            <p:strVal val="#ppt_x"/>
                                          </p:val>
                                        </p:tav>
                                      </p:tavLst>
                                    </p:anim>
                                    <p:anim calcmode="lin" valueType="num">
                                      <p:cBhvr>
                                        <p:cTn id="10" dur="1000" fill="hold"/>
                                        <p:tgtEl>
                                          <p:spTgt spid="4"/>
                                        </p:tgtEl>
                                        <p:attrNameLst>
                                          <p:attrName>ppt_y</p:attrName>
                                        </p:attrNameLst>
                                      </p:cBhvr>
                                      <p:tavLst>
                                        <p:tav tm="0">
                                          <p:val>
                                            <p:strVal val="#ppt_h+1"/>
                                          </p:val>
                                        </p:tav>
                                        <p:tav tm="100000">
                                          <p:val>
                                            <p:strVal val="#ppt_y"/>
                                          </p:val>
                                        </p:tav>
                                      </p:tavLst>
                                    </p:anim>
                                    <p:animEffect transition="in" filter="fade">
                                      <p:cBhvr>
                                        <p:cTn id="11" dur="1000"/>
                                        <p:tgtEl>
                                          <p:spTgt spid="4"/>
                                        </p:tgtEl>
                                      </p:cBhvr>
                                    </p:animEffect>
                                  </p:childTnLst>
                                </p:cTn>
                              </p:par>
                            </p:childTnLst>
                          </p:cTn>
                        </p:par>
                        <p:par>
                          <p:cTn id="12" fill="hold" nodeType="afterGroup">
                            <p:stCondLst>
                              <p:cond delay="1000"/>
                            </p:stCondLst>
                            <p:childTnLst>
                              <p:par>
                                <p:cTn id="13" presetID="23" presetClass="entr" presetSubtype="16" fill="hold" grpId="0" nodeType="afterEffect">
                                  <p:stCondLst>
                                    <p:cond delay="0"/>
                                  </p:stCondLst>
                                  <p:childTnLst>
                                    <p:set>
                                      <p:cBhvr>
                                        <p:cTn id="14" dur="1000" fill="hold">
                                          <p:stCondLst>
                                            <p:cond delay="0"/>
                                          </p:stCondLst>
                                        </p:cTn>
                                        <p:tgtEl>
                                          <p:spTgt spid="3"/>
                                        </p:tgtEl>
                                        <p:attrNameLst>
                                          <p:attrName>style.visibility</p:attrName>
                                        </p:attrNameLst>
                                      </p:cBhvr>
                                      <p:to>
                                        <p:strVal val="visible"/>
                                      </p:to>
                                    </p:set>
                                    <p:anim calcmode="lin" valueType="num">
                                      <p:cBhvr>
                                        <p:cTn id="15" dur="1000" fill="hold"/>
                                        <p:tgtEl>
                                          <p:spTgt spid="3"/>
                                        </p:tgtEl>
                                        <p:attrNameLst>
                                          <p:attrName>ppt_w</p:attrName>
                                        </p:attrNameLst>
                                      </p:cBhvr>
                                      <p:tavLst>
                                        <p:tav tm="0">
                                          <p:val>
                                            <p:fltVal val="0"/>
                                          </p:val>
                                        </p:tav>
                                        <p:tav tm="100000">
                                          <p:val>
                                            <p:strVal val="#ppt_w"/>
                                          </p:val>
                                        </p:tav>
                                      </p:tavLst>
                                    </p:anim>
                                    <p:anim calcmode="lin" valueType="num">
                                      <p:cBhvr>
                                        <p:cTn id="16" dur="1000" fill="hold"/>
                                        <p:tgtEl>
                                          <p:spTgt spid="3"/>
                                        </p:tgtEl>
                                        <p:attrNameLst>
                                          <p:attrName>ppt_h</p:attrName>
                                        </p:attrNameLst>
                                      </p:cBhvr>
                                      <p:tavLst>
                                        <p:tav tm="0">
                                          <p:val>
                                            <p:fltVal val="0"/>
                                          </p:val>
                                        </p:tav>
                                        <p:tav tm="100000">
                                          <p:val>
                                            <p:strVal val="#ppt_h"/>
                                          </p:val>
                                        </p:tav>
                                      </p:tavLst>
                                    </p:anim>
                                  </p:childTnLst>
                                </p:cTn>
                              </p:par>
                            </p:childTnLst>
                          </p:cTn>
                        </p:par>
                        <p:par>
                          <p:cTn id="17" fill="hold" nodeType="afterGroup">
                            <p:stCondLst>
                              <p:cond delay="2000"/>
                            </p:stCondLst>
                            <p:childTnLst>
                              <p:par>
                                <p:cTn id="18" presetID="23" presetClass="entr" presetSubtype="16" fill="hold" grpId="0" nodeType="afterEffect">
                                  <p:stCondLst>
                                    <p:cond delay="0"/>
                                  </p:stCondLst>
                                  <p:childTnLst>
                                    <p:set>
                                      <p:cBhvr>
                                        <p:cTn id="19" dur="1000" fill="hold">
                                          <p:stCondLst>
                                            <p:cond delay="0"/>
                                          </p:stCondLst>
                                        </p:cTn>
                                        <p:tgtEl>
                                          <p:spTgt spid="2"/>
                                        </p:tgtEl>
                                        <p:attrNameLst>
                                          <p:attrName>style.visibility</p:attrName>
                                        </p:attrNameLst>
                                      </p:cBhvr>
                                      <p:to>
                                        <p:strVal val="visible"/>
                                      </p:to>
                                    </p:set>
                                    <p:anim calcmode="lin" valueType="num">
                                      <p:cBhvr>
                                        <p:cTn id="20" dur="1000" fill="hold"/>
                                        <p:tgtEl>
                                          <p:spTgt spid="2"/>
                                        </p:tgtEl>
                                        <p:attrNameLst>
                                          <p:attrName>ppt_w</p:attrName>
                                        </p:attrNameLst>
                                      </p:cBhvr>
                                      <p:tavLst>
                                        <p:tav tm="0">
                                          <p:val>
                                            <p:fltVal val="0"/>
                                          </p:val>
                                        </p:tav>
                                        <p:tav tm="100000">
                                          <p:val>
                                            <p:strVal val="#ppt_w"/>
                                          </p:val>
                                        </p:tav>
                                      </p:tavLst>
                                    </p:anim>
                                    <p:anim calcmode="lin" valueType="num">
                                      <p:cBhvr>
                                        <p:cTn id="21" dur="1000" fill="hold"/>
                                        <p:tgtEl>
                                          <p:spTgt spid="2"/>
                                        </p:tgtEl>
                                        <p:attrNameLst>
                                          <p:attrName>ppt_h</p:attrName>
                                        </p:attrNameLst>
                                      </p:cBhvr>
                                      <p:tavLst>
                                        <p:tav tm="0">
                                          <p:val>
                                            <p:fltVal val="0"/>
                                          </p:val>
                                        </p:tav>
                                        <p:tav tm="100000">
                                          <p:val>
                                            <p:strVal val="#ppt_h"/>
                                          </p:val>
                                        </p:tav>
                                      </p:tavLst>
                                    </p:anim>
                                  </p:childTnLst>
                                </p:cTn>
                              </p:par>
                            </p:childTnLst>
                          </p:cTn>
                        </p:par>
                      </p:childTnLst>
                    </p:cTn>
                  </p:par>
                  <p:par>
                    <p:cTn id="22" fill="hold" nodeType="clickPar">
                      <p:stCondLst>
                        <p:cond delay="indefinite"/>
                        <p:cond evt="onBegin" delay="0">
                          <p:tn val="21"/>
                        </p:cond>
                      </p:stCondLst>
                      <p:childTnLst>
                        <p:par>
                          <p:cTn id="23" fill="hold" nodeType="afterGroup">
                            <p:stCondLst>
                              <p:cond delay="0"/>
                            </p:stCondLst>
                            <p:childTnLst>
                              <p:par>
                                <p:cTn id="24" presetID="23" presetClass="entr" presetSubtype="16" fill="hold" nodeType="clickEffect">
                                  <p:stCondLst>
                                    <p:cond delay="0"/>
                                  </p:stCondLst>
                                  <p:childTnLst>
                                    <p:set>
                                      <p:cBhvr>
                                        <p:cTn id="25" dur="1000" fill="hold">
                                          <p:stCondLst>
                                            <p:cond delay="0"/>
                                          </p:stCondLst>
                                        </p:cTn>
                                        <p:tgtEl>
                                          <p:spTgt spid="10"/>
                                        </p:tgtEl>
                                        <p:attrNameLst>
                                          <p:attrName>style.visibility</p:attrName>
                                        </p:attrNameLst>
                                      </p:cBhvr>
                                      <p:to>
                                        <p:strVal val="visible"/>
                                      </p:to>
                                    </p:set>
                                    <p:anim calcmode="lin" valueType="num">
                                      <p:cBhvr>
                                        <p:cTn id="26" dur="1000" fill="hold"/>
                                        <p:tgtEl>
                                          <p:spTgt spid="10"/>
                                        </p:tgtEl>
                                        <p:attrNameLst>
                                          <p:attrName>ppt_w</p:attrName>
                                        </p:attrNameLst>
                                      </p:cBhvr>
                                      <p:tavLst>
                                        <p:tav tm="0">
                                          <p:val>
                                            <p:fltVal val="0"/>
                                          </p:val>
                                        </p:tav>
                                        <p:tav tm="100000">
                                          <p:val>
                                            <p:strVal val="#ppt_w"/>
                                          </p:val>
                                        </p:tav>
                                      </p:tavLst>
                                    </p:anim>
                                    <p:anim calcmode="lin" valueType="num">
                                      <p:cBhvr>
                                        <p:cTn id="27" dur="1000" fill="hold"/>
                                        <p:tgtEl>
                                          <p:spTgt spid="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pic>
        <p:nvPicPr>
          <p:cNvPr id="26" name="图片 2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606280" y="5823585"/>
            <a:ext cx="2597150" cy="702310"/>
          </a:xfrm>
          <a:prstGeom prst="rect">
            <a:avLst/>
          </a:prstGeom>
        </p:spPr>
      </p:pic>
      <p:sp>
        <p:nvSpPr>
          <p:cNvPr id="12" name="Rectangle 5"/>
          <p:cNvSpPr>
            <a:spLocks noChangeArrowheads="1"/>
          </p:cNvSpPr>
          <p:nvPr/>
        </p:nvSpPr>
        <p:spPr bwMode="auto">
          <a:xfrm>
            <a:off x="1834874" y="3106135"/>
            <a:ext cx="8470265" cy="1588127"/>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lgn="ctr">
              <a:lnSpc>
                <a:spcPct val="90000"/>
              </a:lnSpc>
            </a:pPr>
            <a:r>
              <a:rPr lang="zh-CN" altLang="en-US" sz="5400" b="1" kern="0">
                <a:ln cmpd="sng">
                  <a:noFill/>
                  <a:prstDash val="solid"/>
                </a:ln>
                <a:solidFill>
                  <a:srgbClr val="C00000"/>
                </a:solidFill>
                <a:latin typeface="+mn-lt"/>
                <a:cs typeface="+mn-ea"/>
                <a:sym typeface="+mn-lt"/>
              </a:rPr>
              <a:t>党员干部要在牛年</a:t>
            </a:r>
          </a:p>
          <a:p>
            <a:pPr lvl="0" algn="ctr">
              <a:lnSpc>
                <a:spcPct val="90000"/>
              </a:lnSpc>
            </a:pPr>
            <a:r>
              <a:rPr lang="zh-CN" altLang="en-US" sz="5400" b="1" kern="0">
                <a:ln cmpd="sng">
                  <a:noFill/>
                  <a:prstDash val="solid"/>
                </a:ln>
                <a:solidFill>
                  <a:srgbClr val="C00000"/>
                </a:solidFill>
                <a:latin typeface="+mn-lt"/>
                <a:cs typeface="+mn-ea"/>
                <a:sym typeface="+mn-lt"/>
              </a:rPr>
              <a:t>发扬好“三牛”精神</a:t>
            </a:r>
          </a:p>
        </p:txBody>
      </p:sp>
      <p:grpSp>
        <p:nvGrpSpPr>
          <p:cNvPr id="14" name="组合 13"/>
          <p:cNvGrpSpPr/>
          <p:nvPr/>
        </p:nvGrpSpPr>
        <p:grpSpPr>
          <a:xfrm>
            <a:off x="4695535" y="1603695"/>
            <a:ext cx="2717800" cy="594823"/>
            <a:chOff x="4695535" y="3080768"/>
            <a:chExt cx="2717800" cy="594823"/>
          </a:xfrm>
        </p:grpSpPr>
        <p:sp>
          <p:nvSpPr>
            <p:cNvPr id="15" name="圆角矩形 35"/>
            <p:cNvSpPr/>
            <p:nvPr/>
          </p:nvSpPr>
          <p:spPr>
            <a:xfrm>
              <a:off x="4695535" y="3080768"/>
              <a:ext cx="2717800" cy="580968"/>
            </a:xfrm>
            <a:prstGeom prst="roundRect">
              <a:avLst>
                <a:gd name="adj" fmla="val 50000"/>
              </a:avLst>
            </a:prstGeom>
            <a:solidFill>
              <a:srgbClr val="C00000"/>
            </a:solidFill>
            <a:ln>
              <a:noFill/>
            </a:ln>
            <a:effec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2400" b="1" i="0" u="none" strike="noStrike" kern="0" cap="none" spc="0" normalizeH="0" baseline="0" noProof="0">
                <a:ln>
                  <a:noFill/>
                </a:ln>
                <a:solidFill>
                  <a:srgbClr val="C42F0B"/>
                </a:solidFill>
                <a:effectLst/>
                <a:uLnTx/>
                <a:uFillTx/>
                <a:cs typeface="+mn-ea"/>
                <a:sym typeface="+mn-lt"/>
              </a:endParaRPr>
            </a:p>
          </p:txBody>
        </p:sp>
        <p:sp>
          <p:nvSpPr>
            <p:cNvPr id="16" name="Rectangle 5"/>
            <p:cNvSpPr>
              <a:spLocks noChangeArrowheads="1"/>
            </p:cNvSpPr>
            <p:nvPr/>
          </p:nvSpPr>
          <p:spPr bwMode="auto">
            <a:xfrm>
              <a:off x="5029039" y="3090816"/>
              <a:ext cx="2133919" cy="5847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eaLnBrk="0" fontAlgn="base" latinLnBrk="0" hangingPunct="0">
                <a:lnSpc>
                  <a:spcPct val="100000"/>
                </a:lnSpc>
                <a:spcBef>
                  <a:spcPct val="0"/>
                </a:spcBef>
                <a:spcAft>
                  <a:spcPct val="0"/>
                </a:spcAft>
                <a:buClrTx/>
                <a:buSzTx/>
                <a:buFontTx/>
                <a:buNone/>
                <a:defRPr/>
              </a:pPr>
              <a:r>
                <a:rPr kumimoji="0" lang="zh-CN" altLang="en-US" sz="3200" b="1" i="0" u="none" strike="noStrike" kern="0" cap="none" spc="600" normalizeH="0" baseline="0" noProof="0" smtClean="0">
                  <a:ln cmpd="sng">
                    <a:noFill/>
                    <a:prstDash val="solid"/>
                  </a:ln>
                  <a:solidFill>
                    <a:sysClr val="window" lastClr="FFFFFF"/>
                  </a:solidFill>
                  <a:effectLst/>
                  <a:uLnTx/>
                  <a:uFillTx/>
                  <a:latin typeface="+mn-lt"/>
                  <a:cs typeface="+mn-ea"/>
                  <a:sym typeface="+mn-lt"/>
                </a:rPr>
                <a:t>第</a:t>
              </a:r>
              <a:r>
                <a:rPr lang="zh-CN" altLang="en-US" sz="3200" b="1" kern="0" spc="600">
                  <a:ln cmpd="sng">
                    <a:noFill/>
                    <a:prstDash val="solid"/>
                  </a:ln>
                  <a:solidFill>
                    <a:sysClr val="window" lastClr="FFFFFF"/>
                  </a:solidFill>
                  <a:latin typeface="+mn-lt"/>
                  <a:cs typeface="+mn-ea"/>
                  <a:sym typeface="+mn-lt"/>
                </a:rPr>
                <a:t>三</a:t>
              </a:r>
              <a:r>
                <a:rPr kumimoji="0" lang="zh-CN" altLang="en-US" sz="3200" b="1" i="0" u="none" strike="noStrike" kern="0" cap="none" spc="600" normalizeH="0" baseline="0" noProof="0" smtClean="0">
                  <a:ln cmpd="sng">
                    <a:noFill/>
                    <a:prstDash val="solid"/>
                  </a:ln>
                  <a:solidFill>
                    <a:sysClr val="window" lastClr="FFFFFF"/>
                  </a:solidFill>
                  <a:effectLst/>
                  <a:uLnTx/>
                  <a:uFillTx/>
                  <a:latin typeface="+mn-lt"/>
                  <a:cs typeface="+mn-ea"/>
                  <a:sym typeface="+mn-lt"/>
                </a:rPr>
                <a:t>部分</a:t>
              </a:r>
              <a:endParaRPr kumimoji="0" lang="zh-CN" altLang="en-US" sz="3200" b="1" i="0" u="none" strike="noStrike" kern="0" cap="none" spc="600" normalizeH="0" baseline="0" noProof="0">
                <a:ln cmpd="sng">
                  <a:noFill/>
                  <a:prstDash val="solid"/>
                </a:ln>
                <a:solidFill>
                  <a:sysClr val="window" lastClr="FFFFFF"/>
                </a:solidFill>
                <a:effectLst/>
                <a:uLnTx/>
                <a:uFillTx/>
                <a:latin typeface="+mn-lt"/>
                <a:cs typeface="+mn-ea"/>
                <a:sym typeface="+mn-lt"/>
              </a:endParaRPr>
            </a:p>
          </p:txBody>
        </p:sp>
      </p:grpSp>
      <p:sp>
        <p:nvSpPr>
          <p:cNvPr id="17" name="文本框 58"/>
          <p:cNvSpPr txBox="1"/>
          <p:nvPr/>
        </p:nvSpPr>
        <p:spPr>
          <a:xfrm>
            <a:off x="2342075" y="2417364"/>
            <a:ext cx="7523286" cy="416909"/>
          </a:xfrm>
          <a:prstGeom prst="rect">
            <a:avLst/>
          </a:prstGeom>
        </p:spPr>
        <p:txBody>
          <a:bodyPr wrap="square">
            <a:spAutoFit/>
          </a:bodyPr>
          <a:lstStyle>
            <a:defPPr>
              <a:defRPr lang="zh-CN"/>
            </a:defPPr>
            <a:lvl1pPr algn="ctr">
              <a:defRPr sz="13800" b="1" spc="600">
                <a:ln w="41275">
                  <a:solidFill>
                    <a:schemeClr val="bg1"/>
                  </a:solidFill>
                </a:ln>
                <a:solidFill>
                  <a:schemeClr val="accent1"/>
                </a:solidFill>
                <a:effectLst>
                  <a:outerShdw blurRad="63500" dist="50800" dir="5400000" algn="t" rotWithShape="0">
                    <a:prstClr val="black">
                      <a:alpha val="25000"/>
                    </a:prstClr>
                  </a:outerShdw>
                </a:effectLst>
                <a:latin typeface="方正粗黑宋简体" panose="02000000000000000000" pitchFamily="2" charset="-122"/>
                <a:ea typeface="方正粗黑宋简体" panose="02000000000000000000" pitchFamily="2" charset="-122"/>
                <a:cs typeface="+mn-ea"/>
              </a:defRPr>
            </a:lvl1pPr>
          </a:lstStyle>
          <a:p>
            <a:pPr lvl="0">
              <a:lnSpc>
                <a:spcPct val="130000"/>
              </a:lnSpc>
            </a:pPr>
            <a:r>
              <a:rPr lang="en-US" altLang="zh-CN" sz="1800" b="0" kern="0">
                <a:ln cmpd="sng">
                  <a:noFill/>
                  <a:prstDash val="solid"/>
                </a:ln>
                <a:solidFill>
                  <a:srgbClr val="C00000"/>
                </a:solidFill>
                <a:effectLst/>
                <a:latin typeface="+mn-lt"/>
                <a:ea typeface="+mn-ea"/>
                <a:sym typeface="+mn-lt"/>
              </a:rPr>
              <a:t>——</a:t>
            </a:r>
            <a:r>
              <a:rPr lang="zh-CN" altLang="en-US" sz="1800" b="0" kern="0" smtClean="0">
                <a:ln cmpd="sng">
                  <a:noFill/>
                  <a:prstDash val="solid"/>
                </a:ln>
                <a:solidFill>
                  <a:srgbClr val="C00000"/>
                </a:solidFill>
                <a:effectLst/>
                <a:latin typeface="+mn-lt"/>
                <a:ea typeface="+mn-ea"/>
                <a:sym typeface="+mn-lt"/>
              </a:rPr>
              <a:t>发扬</a:t>
            </a:r>
            <a:r>
              <a:rPr lang="zh-CN" altLang="en-US" sz="1800" b="0" kern="0">
                <a:ln cmpd="sng">
                  <a:noFill/>
                  <a:prstDash val="solid"/>
                </a:ln>
                <a:solidFill>
                  <a:srgbClr val="C00000"/>
                </a:solidFill>
                <a:effectLst/>
                <a:latin typeface="+mn-lt"/>
                <a:ea typeface="+mn-ea"/>
                <a:sym typeface="+mn-lt"/>
              </a:rPr>
              <a:t>“三牛”</a:t>
            </a:r>
            <a:r>
              <a:rPr lang="zh-CN" altLang="en-US" sz="1800" b="0" kern="0" smtClean="0">
                <a:ln cmpd="sng">
                  <a:noFill/>
                  <a:prstDash val="solid"/>
                </a:ln>
                <a:solidFill>
                  <a:srgbClr val="C00000"/>
                </a:solidFill>
                <a:effectLst/>
                <a:latin typeface="+mn-lt"/>
                <a:ea typeface="+mn-ea"/>
                <a:sym typeface="+mn-lt"/>
              </a:rPr>
              <a:t>精神书写</a:t>
            </a:r>
            <a:r>
              <a:rPr lang="zh-CN" altLang="en-US" sz="1800" b="0" kern="0">
                <a:ln cmpd="sng">
                  <a:noFill/>
                  <a:prstDash val="solid"/>
                </a:ln>
                <a:solidFill>
                  <a:srgbClr val="C00000"/>
                </a:solidFill>
                <a:effectLst/>
                <a:latin typeface="+mn-lt"/>
                <a:ea typeface="+mn-ea"/>
                <a:sym typeface="+mn-lt"/>
              </a:rPr>
              <a:t>时代新</a:t>
            </a:r>
            <a:r>
              <a:rPr lang="zh-CN" altLang="en-US" sz="1800" b="0" kern="0" smtClean="0">
                <a:ln cmpd="sng">
                  <a:noFill/>
                  <a:prstDash val="solid"/>
                </a:ln>
                <a:solidFill>
                  <a:srgbClr val="C00000"/>
                </a:solidFill>
                <a:effectLst/>
                <a:latin typeface="+mn-lt"/>
                <a:ea typeface="+mn-ea"/>
                <a:sym typeface="+mn-lt"/>
              </a:rPr>
              <a:t>答卷</a:t>
            </a:r>
            <a:r>
              <a:rPr lang="en-US" altLang="zh-CN" sz="1800" b="0" kern="0" smtClean="0">
                <a:ln cmpd="sng">
                  <a:noFill/>
                  <a:prstDash val="solid"/>
                </a:ln>
                <a:solidFill>
                  <a:srgbClr val="C00000"/>
                </a:solidFill>
                <a:effectLst/>
                <a:latin typeface="+mn-lt"/>
                <a:ea typeface="+mn-ea"/>
                <a:sym typeface="+mn-lt"/>
              </a:rPr>
              <a:t>——</a:t>
            </a:r>
            <a:endParaRPr lang="zh-CN" altLang="en-US" sz="1800" b="0" kern="0">
              <a:ln cmpd="sng">
                <a:noFill/>
                <a:prstDash val="solid"/>
              </a:ln>
              <a:solidFill>
                <a:srgbClr val="C00000"/>
              </a:solidFill>
              <a:effectLst/>
              <a:latin typeface="+mn-lt"/>
              <a:ea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p14:dur="25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9" presetClass="entr" presetSubtype="0" fill="hold" nodeType="afterEffect">
                                  <p:stCondLst>
                                    <p:cond delay="0"/>
                                  </p:stCondLst>
                                  <p:childTnLst>
                                    <p:set>
                                      <p:cBhvr>
                                        <p:cTn id="6" dur="1000" fill="hold">
                                          <p:stCondLst>
                                            <p:cond delay="0"/>
                                          </p:stCondLst>
                                        </p:cTn>
                                        <p:tgtEl>
                                          <p:spTgt spid="26"/>
                                        </p:tgtEl>
                                        <p:attrNameLst>
                                          <p:attrName>style.visibility</p:attrName>
                                        </p:attrNameLst>
                                      </p:cBhvr>
                                      <p:to>
                                        <p:strVal val="visible"/>
                                      </p:to>
                                    </p:set>
                                    <p:anim calcmode="lin" valueType="num">
                                      <p:cBhvr>
                                        <p:cTn id="7" dur="1000" fill="hold"/>
                                        <p:tgtEl>
                                          <p:spTgt spid="26"/>
                                        </p:tgtEl>
                                        <p:attrNameLst>
                                          <p:attrName>ppt_x</p:attrName>
                                        </p:attrNameLst>
                                      </p:cBhvr>
                                      <p:tavLst>
                                        <p:tav tm="0">
                                          <p:val>
                                            <p:strVal val="#ppt_x-.2"/>
                                          </p:val>
                                        </p:tav>
                                        <p:tav tm="100000">
                                          <p:val>
                                            <p:strVal val="#ppt_x"/>
                                          </p:val>
                                        </p:tav>
                                      </p:tavLst>
                                    </p:anim>
                                    <p:anim calcmode="lin" valueType="num">
                                      <p:cBhvr>
                                        <p:cTn id="8" dur="1000" fill="hold"/>
                                        <p:tgtEl>
                                          <p:spTgt spid="26"/>
                                        </p:tgtEl>
                                        <p:attrNameLst>
                                          <p:attrName>ppt_y</p:attrName>
                                        </p:attrNameLst>
                                      </p:cBhvr>
                                      <p:tavLst>
                                        <p:tav tm="0">
                                          <p:val>
                                            <p:strVal val="#ppt_y"/>
                                          </p:val>
                                        </p:tav>
                                        <p:tav tm="100000">
                                          <p:val>
                                            <p:strVal val="#ppt_y"/>
                                          </p:val>
                                        </p:tav>
                                      </p:tavLst>
                                    </p:anim>
                                    <p:animEffect transition="in" filter="wipe(right)" prLst="gradientSize: 0.1">
                                      <p:cBhvr>
                                        <p:cTn id="9" dur="1000"/>
                                        <p:tgtEl>
                                          <p:spTgt spid="26"/>
                                        </p:tgtEl>
                                      </p:cBhvr>
                                    </p:animEffect>
                                  </p:childTnLst>
                                </p:cTn>
                              </p:par>
                            </p:childTnLst>
                          </p:cTn>
                        </p:par>
                        <p:par>
                          <p:cTn id="10" fill="hold" nodeType="afterGroup">
                            <p:stCondLst>
                              <p:cond delay="1000"/>
                            </p:stCondLst>
                            <p:childTnLst>
                              <p:par>
                                <p:cTn id="11" presetID="16" presetClass="entr" presetSubtype="21" fill="hold" nodeType="after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barn(inVertical)">
                                      <p:cBhvr>
                                        <p:cTn id="13" dur="500"/>
                                        <p:tgtEl>
                                          <p:spTgt spid="14"/>
                                        </p:tgtEl>
                                      </p:cBhvr>
                                    </p:animEffect>
                                  </p:childTnLst>
                                </p:cTn>
                              </p:par>
                              <p:par>
                                <p:cTn id="14" presetID="53" presetClass="entr" presetSubtype="0" fill="hold" grpId="0" nodeType="withEffect">
                                  <p:stCondLst>
                                    <p:cond delay="750"/>
                                  </p:stCondLst>
                                  <p:childTnLst>
                                    <p:set>
                                      <p:cBhvr>
                                        <p:cTn id="15" dur="1" fill="hold">
                                          <p:stCondLst>
                                            <p:cond delay="0"/>
                                          </p:stCondLst>
                                        </p:cTn>
                                        <p:tgtEl>
                                          <p:spTgt spid="17"/>
                                        </p:tgtEl>
                                        <p:attrNameLst>
                                          <p:attrName>style.visibility</p:attrName>
                                        </p:attrNameLst>
                                      </p:cBhvr>
                                      <p:to>
                                        <p:strVal val="visible"/>
                                      </p:to>
                                    </p:set>
                                    <p:anim calcmode="lin" valueType="num">
                                      <p:cBhvr>
                                        <p:cTn id="16" dur="1750" fill="hold"/>
                                        <p:tgtEl>
                                          <p:spTgt spid="17"/>
                                        </p:tgtEl>
                                        <p:attrNameLst>
                                          <p:attrName>ppt_w</p:attrName>
                                        </p:attrNameLst>
                                      </p:cBhvr>
                                      <p:tavLst>
                                        <p:tav tm="0">
                                          <p:val>
                                            <p:fltVal val="0"/>
                                          </p:val>
                                        </p:tav>
                                        <p:tav tm="100000">
                                          <p:val>
                                            <p:strVal val="#ppt_w"/>
                                          </p:val>
                                        </p:tav>
                                      </p:tavLst>
                                    </p:anim>
                                    <p:anim calcmode="lin" valueType="num">
                                      <p:cBhvr>
                                        <p:cTn id="17" dur="1750" fill="hold"/>
                                        <p:tgtEl>
                                          <p:spTgt spid="17"/>
                                        </p:tgtEl>
                                        <p:attrNameLst>
                                          <p:attrName>ppt_h</p:attrName>
                                        </p:attrNameLst>
                                      </p:cBhvr>
                                      <p:tavLst>
                                        <p:tav tm="0">
                                          <p:val>
                                            <p:fltVal val="0"/>
                                          </p:val>
                                        </p:tav>
                                        <p:tav tm="100000">
                                          <p:val>
                                            <p:strVal val="#ppt_h"/>
                                          </p:val>
                                        </p:tav>
                                      </p:tavLst>
                                    </p:anim>
                                    <p:animEffect transition="in" filter="fade">
                                      <p:cBhvr>
                                        <p:cTn id="18" dur="1750"/>
                                        <p:tgtEl>
                                          <p:spTgt spid="17"/>
                                        </p:tgtEl>
                                      </p:cBhvr>
                                    </p:animEffect>
                                  </p:childTnLst>
                                </p:cTn>
                              </p:par>
                              <p:par>
                                <p:cTn id="19" presetID="6" presetClass="emph" presetSubtype="0" autoRev="1" fill="hold" grpId="1" nodeType="withEffect">
                                  <p:stCondLst>
                                    <p:cond delay="2500"/>
                                  </p:stCondLst>
                                  <p:childTnLst>
                                    <p:animScale>
                                      <p:cBhvr>
                                        <p:cTn id="20" dur="1500" fill="hold"/>
                                        <p:tgtEl>
                                          <p:spTgt spid="17"/>
                                        </p:tgtEl>
                                      </p:cBhvr>
                                      <p:by x="120000" y="120000"/>
                                    </p:animScale>
                                  </p:childTnLst>
                                </p:cTn>
                              </p:par>
                            </p:childTnLst>
                          </p:cTn>
                        </p:par>
                        <p:par>
                          <p:cTn id="21" fill="hold" nodeType="afterGroup">
                            <p:stCondLst>
                              <p:cond delay="5000"/>
                            </p:stCondLst>
                            <p:childTnLst>
                              <p:par>
                                <p:cTn id="22" presetID="42" presetClass="entr" presetSubtype="0" fill="hold" grpId="0" nodeType="after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fade">
                                      <p:cBhvr>
                                        <p:cTn id="24" dur="750"/>
                                        <p:tgtEl>
                                          <p:spTgt spid="12"/>
                                        </p:tgtEl>
                                      </p:cBhvr>
                                    </p:animEffect>
                                    <p:anim calcmode="lin" valueType="num">
                                      <p:cBhvr>
                                        <p:cTn id="25" dur="750" fill="hold"/>
                                        <p:tgtEl>
                                          <p:spTgt spid="12"/>
                                        </p:tgtEl>
                                        <p:attrNameLst>
                                          <p:attrName>ppt_x</p:attrName>
                                        </p:attrNameLst>
                                      </p:cBhvr>
                                      <p:tavLst>
                                        <p:tav tm="0">
                                          <p:val>
                                            <p:strVal val="#ppt_x"/>
                                          </p:val>
                                        </p:tav>
                                        <p:tav tm="100000">
                                          <p:val>
                                            <p:strVal val="#ppt_x"/>
                                          </p:val>
                                        </p:tav>
                                      </p:tavLst>
                                    </p:anim>
                                    <p:anim calcmode="lin" valueType="num">
                                      <p:cBhvr>
                                        <p:cTn id="26" dur="75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7" grpId="0"/>
      <p:bldP spid="17"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p:cNvCxnSpPr/>
          <p:nvPr/>
        </p:nvCxnSpPr>
        <p:spPr>
          <a:xfrm>
            <a:off x="696304" y="2489326"/>
            <a:ext cx="8964000"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3" name="矩形 2"/>
          <p:cNvSpPr/>
          <p:nvPr/>
        </p:nvSpPr>
        <p:spPr>
          <a:xfrm>
            <a:off x="624362" y="1906314"/>
            <a:ext cx="9126129" cy="499111"/>
          </a:xfrm>
          <a:prstGeom prst="rect">
            <a:avLst/>
          </a:prstGeom>
        </p:spPr>
        <p:txBody>
          <a:bodyPr wrap="square">
            <a:spAutoFit/>
          </a:bodyPr>
          <a:lstStyle/>
          <a:p>
            <a:pPr algn="dist">
              <a:lnSpc>
                <a:spcPct val="150000"/>
              </a:lnSpc>
            </a:pPr>
            <a:r>
              <a:rPr lang="zh-CN" altLang="en-US" sz="2000" b="1">
                <a:solidFill>
                  <a:srgbClr val="C00000"/>
                </a:solidFill>
                <a:cs typeface="+mn-ea"/>
                <a:sym typeface="+mn-lt"/>
              </a:rPr>
              <a:t>永当“为民服务孺子牛”——</a:t>
            </a:r>
            <a:r>
              <a:rPr lang="zh-CN" altLang="en-US" sz="2000">
                <a:solidFill>
                  <a:srgbClr val="C00000"/>
                </a:solidFill>
                <a:cs typeface="+mn-ea"/>
                <a:sym typeface="+mn-lt"/>
              </a:rPr>
              <a:t>为政之道，以顺民心为本，以厚民生为本</a:t>
            </a:r>
            <a:endParaRPr lang="zh-CN" altLang="en-US" sz="2000" b="1">
              <a:solidFill>
                <a:srgbClr val="C00000"/>
              </a:solidFill>
              <a:cs typeface="+mn-ea"/>
              <a:sym typeface="+mn-lt"/>
            </a:endParaRPr>
          </a:p>
        </p:txBody>
      </p:sp>
      <p:sp>
        <p:nvSpPr>
          <p:cNvPr id="4" name="文本框 22"/>
          <p:cNvSpPr txBox="1">
            <a:spLocks noChangeArrowheads="1"/>
          </p:cNvSpPr>
          <p:nvPr/>
        </p:nvSpPr>
        <p:spPr bwMode="auto">
          <a:xfrm>
            <a:off x="734271" y="2640255"/>
            <a:ext cx="10282072" cy="28069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Open Sans" panose="020B0606030504020204" pitchFamily="34" charset="0"/>
                <a:ea typeface="冬青黑体简体中文 W3" charset="-122"/>
              </a:defRPr>
            </a:lvl1pPr>
            <a:lvl2pPr marL="742950" indent="-285750">
              <a:defRPr>
                <a:solidFill>
                  <a:schemeClr val="tx1"/>
                </a:solidFill>
                <a:latin typeface="Open Sans" panose="020B0606030504020204" pitchFamily="34" charset="0"/>
                <a:ea typeface="冬青黑体简体中文 W3" charset="-122"/>
              </a:defRPr>
            </a:lvl2pPr>
            <a:lvl3pPr marL="1143000" indent="-228600">
              <a:defRPr>
                <a:solidFill>
                  <a:schemeClr val="tx1"/>
                </a:solidFill>
                <a:latin typeface="Open Sans" panose="020B0606030504020204" pitchFamily="34" charset="0"/>
                <a:ea typeface="冬青黑体简体中文 W3" charset="-122"/>
              </a:defRPr>
            </a:lvl3pPr>
            <a:lvl4pPr marL="1600200" indent="-228600">
              <a:defRPr>
                <a:solidFill>
                  <a:schemeClr val="tx1"/>
                </a:solidFill>
                <a:latin typeface="Open Sans" panose="020B0606030504020204" pitchFamily="34" charset="0"/>
                <a:ea typeface="冬青黑体简体中文 W3" charset="-122"/>
              </a:defRPr>
            </a:lvl4pPr>
            <a:lvl5pPr marL="2057400" indent="-228600">
              <a:defRPr>
                <a:solidFill>
                  <a:schemeClr val="tx1"/>
                </a:solidFill>
                <a:latin typeface="Open Sans" panose="020B0606030504020204" pitchFamily="34" charset="0"/>
                <a:ea typeface="冬青黑体简体中文 W3" charset="-122"/>
              </a:defRPr>
            </a:lvl5pPr>
            <a:lvl6pPr marL="2514600" indent="-228600" fontAlgn="base">
              <a:spcBef>
                <a:spcPct val="0"/>
              </a:spcBef>
              <a:spcAft>
                <a:spcPct val="0"/>
              </a:spcAft>
              <a:defRPr>
                <a:solidFill>
                  <a:schemeClr val="tx1"/>
                </a:solidFill>
                <a:latin typeface="Open Sans" panose="020B0606030504020204" pitchFamily="34" charset="0"/>
                <a:ea typeface="冬青黑体简体中文 W3" charset="-122"/>
              </a:defRPr>
            </a:lvl6pPr>
            <a:lvl7pPr marL="2971800" indent="-228600" fontAlgn="base">
              <a:spcBef>
                <a:spcPct val="0"/>
              </a:spcBef>
              <a:spcAft>
                <a:spcPct val="0"/>
              </a:spcAft>
              <a:defRPr>
                <a:solidFill>
                  <a:schemeClr val="tx1"/>
                </a:solidFill>
                <a:latin typeface="Open Sans" panose="020B0606030504020204" pitchFamily="34" charset="0"/>
                <a:ea typeface="冬青黑体简体中文 W3" charset="-122"/>
              </a:defRPr>
            </a:lvl7pPr>
            <a:lvl8pPr marL="3429000" indent="-228600" fontAlgn="base">
              <a:spcBef>
                <a:spcPct val="0"/>
              </a:spcBef>
              <a:spcAft>
                <a:spcPct val="0"/>
              </a:spcAft>
              <a:defRPr>
                <a:solidFill>
                  <a:schemeClr val="tx1"/>
                </a:solidFill>
                <a:latin typeface="Open Sans" panose="020B0606030504020204" pitchFamily="34" charset="0"/>
                <a:ea typeface="冬青黑体简体中文 W3" charset="-122"/>
              </a:defRPr>
            </a:lvl8pPr>
            <a:lvl9pPr marL="3886200" indent="-228600" fontAlgn="base">
              <a:spcBef>
                <a:spcPct val="0"/>
              </a:spcBef>
              <a:spcAft>
                <a:spcPct val="0"/>
              </a:spcAft>
              <a:defRPr>
                <a:solidFill>
                  <a:schemeClr val="tx1"/>
                </a:solidFill>
                <a:latin typeface="Open Sans" panose="020B0606030504020204" pitchFamily="34" charset="0"/>
                <a:ea typeface="冬青黑体简体中文 W3" charset="-122"/>
              </a:defRPr>
            </a:lvl9pPr>
          </a:lstStyle>
          <a:p>
            <a:pPr marL="285750" indent="-285750" algn="just">
              <a:lnSpc>
                <a:spcPct val="180000"/>
              </a:lnSpc>
              <a:buFont typeface="Arial" panose="020B0604020202020204" pitchFamily="34" charset="0"/>
              <a:buChar char="•"/>
              <a:defRPr/>
            </a:pPr>
            <a:r>
              <a:rPr lang="zh-CN" altLang="en-US" sz="1400">
                <a:solidFill>
                  <a:srgbClr val="C00000"/>
                </a:solidFill>
                <a:latin typeface="+mn-lt"/>
                <a:ea typeface="+mn-ea"/>
                <a:cs typeface="+mn-ea"/>
                <a:sym typeface="+mn-lt"/>
              </a:rPr>
              <a:t>做孺子牛，就是要始终心系人民，</a:t>
            </a:r>
            <a:r>
              <a:rPr lang="zh-CN" altLang="en-US" sz="1400">
                <a:solidFill>
                  <a:prstClr val="black"/>
                </a:solidFill>
                <a:latin typeface="+mn-lt"/>
                <a:ea typeface="+mn-ea"/>
                <a:cs typeface="+mn-ea"/>
                <a:sym typeface="+mn-lt"/>
              </a:rPr>
              <a:t>把以人民为中心的发展思想当作共产党人的“心学”来修好，牢记党的宗旨，把人民放在心中最高位置，更加自觉地以人民为中心，为人民谋幸福。</a:t>
            </a:r>
          </a:p>
          <a:p>
            <a:pPr marL="285750" indent="-285750" algn="just">
              <a:lnSpc>
                <a:spcPct val="180000"/>
              </a:lnSpc>
              <a:buFont typeface="Arial" panose="020B0604020202020204" pitchFamily="34" charset="0"/>
              <a:buChar char="•"/>
              <a:defRPr/>
            </a:pPr>
            <a:r>
              <a:rPr lang="zh-CN" altLang="en-US" sz="1400">
                <a:solidFill>
                  <a:srgbClr val="C00000"/>
                </a:solidFill>
                <a:latin typeface="+mn-lt"/>
                <a:ea typeface="+mn-ea"/>
                <a:cs typeface="+mn-ea"/>
                <a:sym typeface="+mn-lt"/>
              </a:rPr>
              <a:t>做孺子牛，就是要密切联系群众，</a:t>
            </a:r>
            <a:r>
              <a:rPr lang="zh-CN" altLang="en-US" sz="1400">
                <a:solidFill>
                  <a:prstClr val="black"/>
                </a:solidFill>
                <a:latin typeface="+mn-lt"/>
                <a:ea typeface="+mn-ea"/>
                <a:cs typeface="+mn-ea"/>
                <a:sym typeface="+mn-lt"/>
              </a:rPr>
              <a:t>任劳任怨、苦干实干，尤其对群众最盼、最急、最忧、最怨的问题更要主动调研，抓住不放，真正听到实话、察到实情、获得真知、收到实效。</a:t>
            </a:r>
          </a:p>
          <a:p>
            <a:pPr marL="285750" indent="-285750" algn="just">
              <a:lnSpc>
                <a:spcPct val="180000"/>
              </a:lnSpc>
              <a:buFont typeface="Arial" panose="020B0604020202020204" pitchFamily="34" charset="0"/>
              <a:buChar char="•"/>
              <a:defRPr/>
            </a:pPr>
            <a:r>
              <a:rPr lang="zh-CN" altLang="en-US" sz="1400">
                <a:solidFill>
                  <a:srgbClr val="C00000"/>
                </a:solidFill>
                <a:latin typeface="+mn-lt"/>
                <a:ea typeface="+mn-ea"/>
                <a:cs typeface="+mn-ea"/>
                <a:sym typeface="+mn-lt"/>
              </a:rPr>
              <a:t>做孺子牛，就是要勇于为民担当，</a:t>
            </a:r>
            <a:r>
              <a:rPr lang="zh-CN" altLang="en-US" sz="1400">
                <a:solidFill>
                  <a:prstClr val="black"/>
                </a:solidFill>
                <a:latin typeface="+mn-lt"/>
                <a:ea typeface="+mn-ea"/>
                <a:cs typeface="+mn-ea"/>
                <a:sym typeface="+mn-lt"/>
              </a:rPr>
              <a:t>多谋民生之利，多解民生之忧，着力解决好人民群众最关心最直接最现实的利益问题，在学有所教、劳有所得、病有所医、老有所养、住有所居上持续取得新进展，努力让人民群众过上更加美好的生活，不断增强人民群众获得感、幸福感、安全感。</a:t>
            </a:r>
          </a:p>
        </p:txBody>
      </p:sp>
      <p:sp>
        <p:nvSpPr>
          <p:cNvPr id="5" name="圆角矩形 4"/>
          <p:cNvSpPr/>
          <p:nvPr/>
        </p:nvSpPr>
        <p:spPr>
          <a:xfrm>
            <a:off x="696311" y="2663115"/>
            <a:ext cx="10320032" cy="2778760"/>
          </a:xfrm>
          <a:prstGeom prst="roundRect">
            <a:avLst>
              <a:gd name="adj" fmla="val 3216"/>
            </a:avLst>
          </a:prstGeom>
          <a:noFill/>
          <a:ln w="3175">
            <a:solidFill>
              <a:schemeClr val="tx1">
                <a:lumMod val="65000"/>
                <a:lumOff val="3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p14:dur="25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000"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58" presetClass="entr" presetSubtype="0" accel="100000" fill="hold" grpId="0" nodeType="afterEffect">
                                  <p:stCondLst>
                                    <p:cond delay="0"/>
                                  </p:stCondLst>
                                  <p:childTnLst>
                                    <p:set>
                                      <p:cBhvr>
                                        <p:cTn id="12" dur="1000" fill="hold">
                                          <p:stCondLst>
                                            <p:cond delay="0"/>
                                          </p:stCondLst>
                                        </p:cTn>
                                        <p:tgtEl>
                                          <p:spTgt spid="3"/>
                                        </p:tgtEl>
                                        <p:attrNameLst>
                                          <p:attrName>style.visibility</p:attrName>
                                        </p:attrNameLst>
                                      </p:cBhvr>
                                      <p:to>
                                        <p:strVal val="visible"/>
                                      </p:to>
                                    </p:set>
                                    <p:anim calcmode="lin" valueType="num">
                                      <p:cBhvr>
                                        <p:cTn id="13" dur="1000" fill="hold"/>
                                        <p:tgtEl>
                                          <p:spTgt spid="3"/>
                                        </p:tgtEl>
                                        <p:attrNameLst>
                                          <p:attrName>ppt_w</p:attrName>
                                        </p:attrNameLst>
                                      </p:cBhvr>
                                      <p:tavLst>
                                        <p:tav tm="0">
                                          <p:val>
                                            <p:strVal val="#ppt_w*2.5"/>
                                          </p:val>
                                        </p:tav>
                                        <p:tav tm="100000">
                                          <p:val>
                                            <p:strVal val="#ppt_w"/>
                                          </p:val>
                                        </p:tav>
                                      </p:tavLst>
                                    </p:anim>
                                    <p:anim calcmode="lin" valueType="num">
                                      <p:cBhvr>
                                        <p:cTn id="14" dur="1000" fill="hold"/>
                                        <p:tgtEl>
                                          <p:spTgt spid="3"/>
                                        </p:tgtEl>
                                        <p:attrNameLst>
                                          <p:attrName>ppt_h</p:attrName>
                                        </p:attrNameLst>
                                      </p:cBhvr>
                                      <p:tavLst>
                                        <p:tav tm="0">
                                          <p:val>
                                            <p:strVal val="#ppt_h*0.01"/>
                                          </p:val>
                                        </p:tav>
                                        <p:tav tm="100000">
                                          <p:val>
                                            <p:strVal val="#ppt_h"/>
                                          </p:val>
                                        </p:tav>
                                      </p:tavLst>
                                    </p:anim>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h+1"/>
                                          </p:val>
                                        </p:tav>
                                        <p:tav tm="100000">
                                          <p:val>
                                            <p:strVal val="#ppt_y"/>
                                          </p:val>
                                        </p:tav>
                                      </p:tavLst>
                                    </p:anim>
                                    <p:animEffect transition="in" filter="fade">
                                      <p:cBhvr>
                                        <p:cTn id="17" dur="1000"/>
                                        <p:tgtEl>
                                          <p:spTgt spid="3"/>
                                        </p:tgtEl>
                                      </p:cBhvr>
                                    </p:animEffect>
                                  </p:childTnLst>
                                </p:cTn>
                              </p:par>
                            </p:childTnLst>
                          </p:cTn>
                        </p:par>
                        <p:par>
                          <p:cTn id="18" fill="hold" nodeType="afterGroup">
                            <p:stCondLst>
                              <p:cond delay="2000"/>
                            </p:stCondLst>
                            <p:childTnLst>
                              <p:par>
                                <p:cTn id="19" presetID="23" presetClass="entr" presetSubtype="16" fill="hold" grpId="0" nodeType="afterEffect">
                                  <p:stCondLst>
                                    <p:cond delay="0"/>
                                  </p:stCondLst>
                                  <p:childTnLst>
                                    <p:set>
                                      <p:cBhvr>
                                        <p:cTn id="20" dur="1000" fill="hold">
                                          <p:stCondLst>
                                            <p:cond delay="0"/>
                                          </p:stCondLst>
                                        </p:cTn>
                                        <p:tgtEl>
                                          <p:spTgt spid="4"/>
                                        </p:tgtEl>
                                        <p:attrNameLst>
                                          <p:attrName>style.visibility</p:attrName>
                                        </p:attrNameLst>
                                      </p:cBhvr>
                                      <p:to>
                                        <p:strVal val="visible"/>
                                      </p:to>
                                    </p:set>
                                    <p:anim calcmode="lin" valueType="num">
                                      <p:cBhvr>
                                        <p:cTn id="21" dur="1000" fill="hold"/>
                                        <p:tgtEl>
                                          <p:spTgt spid="4"/>
                                        </p:tgtEl>
                                        <p:attrNameLst>
                                          <p:attrName>ppt_w</p:attrName>
                                        </p:attrNameLst>
                                      </p:cBhvr>
                                      <p:tavLst>
                                        <p:tav tm="0">
                                          <p:val>
                                            <p:fltVal val="0"/>
                                          </p:val>
                                        </p:tav>
                                        <p:tav tm="100000">
                                          <p:val>
                                            <p:strVal val="#ppt_w"/>
                                          </p:val>
                                        </p:tav>
                                      </p:tavLst>
                                    </p:anim>
                                    <p:anim calcmode="lin" valueType="num">
                                      <p:cBhvr>
                                        <p:cTn id="22" dur="1000" fill="hold"/>
                                        <p:tgtEl>
                                          <p:spTgt spid="4"/>
                                        </p:tgtEl>
                                        <p:attrNameLst>
                                          <p:attrName>ppt_h</p:attrName>
                                        </p:attrNameLst>
                                      </p:cBhvr>
                                      <p:tavLst>
                                        <p:tav tm="0">
                                          <p:val>
                                            <p:fltVal val="0"/>
                                          </p:val>
                                        </p:tav>
                                        <p:tav tm="100000">
                                          <p:val>
                                            <p:strVal val="#ppt_h"/>
                                          </p:val>
                                        </p:tav>
                                      </p:tavLst>
                                    </p:anim>
                                  </p:childTnLst>
                                </p:cTn>
                              </p:par>
                            </p:childTnLst>
                          </p:cTn>
                        </p:par>
                        <p:par>
                          <p:cTn id="23" fill="hold" nodeType="afterGroup">
                            <p:stCondLst>
                              <p:cond delay="3000"/>
                            </p:stCondLst>
                            <p:childTnLst>
                              <p:par>
                                <p:cTn id="24" presetID="23" presetClass="entr" presetSubtype="16" fill="hold" grpId="0" nodeType="afterEffect">
                                  <p:stCondLst>
                                    <p:cond delay="0"/>
                                  </p:stCondLst>
                                  <p:childTnLst>
                                    <p:set>
                                      <p:cBhvr>
                                        <p:cTn id="25" dur="1000" fill="hold">
                                          <p:stCondLst>
                                            <p:cond delay="0"/>
                                          </p:stCondLst>
                                        </p:cTn>
                                        <p:tgtEl>
                                          <p:spTgt spid="5"/>
                                        </p:tgtEl>
                                        <p:attrNameLst>
                                          <p:attrName>style.visibility</p:attrName>
                                        </p:attrNameLst>
                                      </p:cBhvr>
                                      <p:to>
                                        <p:strVal val="visible"/>
                                      </p:to>
                                    </p:set>
                                    <p:anim calcmode="lin" valueType="num">
                                      <p:cBhvr>
                                        <p:cTn id="26" dur="1000" fill="hold"/>
                                        <p:tgtEl>
                                          <p:spTgt spid="5"/>
                                        </p:tgtEl>
                                        <p:attrNameLst>
                                          <p:attrName>ppt_w</p:attrName>
                                        </p:attrNameLst>
                                      </p:cBhvr>
                                      <p:tavLst>
                                        <p:tav tm="0">
                                          <p:val>
                                            <p:fltVal val="0"/>
                                          </p:val>
                                        </p:tav>
                                        <p:tav tm="100000">
                                          <p:val>
                                            <p:strVal val="#ppt_w"/>
                                          </p:val>
                                        </p:tav>
                                      </p:tavLst>
                                    </p:anim>
                                    <p:anim calcmode="lin" valueType="num">
                                      <p:cBhvr>
                                        <p:cTn id="27" dur="10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p:cNvCxnSpPr/>
          <p:nvPr/>
        </p:nvCxnSpPr>
        <p:spPr>
          <a:xfrm>
            <a:off x="696304" y="2489326"/>
            <a:ext cx="8964000"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3" name="矩形 2"/>
          <p:cNvSpPr/>
          <p:nvPr/>
        </p:nvSpPr>
        <p:spPr>
          <a:xfrm>
            <a:off x="624362" y="1906314"/>
            <a:ext cx="9126129" cy="499111"/>
          </a:xfrm>
          <a:prstGeom prst="rect">
            <a:avLst/>
          </a:prstGeom>
        </p:spPr>
        <p:txBody>
          <a:bodyPr wrap="square">
            <a:spAutoFit/>
          </a:bodyPr>
          <a:lstStyle/>
          <a:p>
            <a:pPr algn="dist">
              <a:lnSpc>
                <a:spcPct val="150000"/>
              </a:lnSpc>
            </a:pPr>
            <a:r>
              <a:rPr lang="zh-CN" altLang="en-US" sz="2000" b="1">
                <a:solidFill>
                  <a:srgbClr val="C00000"/>
                </a:solidFill>
                <a:cs typeface="+mn-ea"/>
                <a:sym typeface="+mn-lt"/>
              </a:rPr>
              <a:t>争当“创新发展拓荒牛”——</a:t>
            </a:r>
            <a:r>
              <a:rPr lang="zh-CN" altLang="en-US" sz="2000">
                <a:solidFill>
                  <a:srgbClr val="C00000"/>
                </a:solidFill>
                <a:cs typeface="+mn-ea"/>
                <a:sym typeface="+mn-lt"/>
              </a:rPr>
              <a:t>惟改革者进，惟创新者强，惟改革创新者胜</a:t>
            </a:r>
            <a:endParaRPr lang="zh-CN" altLang="en-US" sz="2000" b="1">
              <a:solidFill>
                <a:srgbClr val="C00000"/>
              </a:solidFill>
              <a:cs typeface="+mn-ea"/>
              <a:sym typeface="+mn-lt"/>
            </a:endParaRPr>
          </a:p>
        </p:txBody>
      </p:sp>
      <p:sp>
        <p:nvSpPr>
          <p:cNvPr id="4" name="文本框 22"/>
          <p:cNvSpPr txBox="1">
            <a:spLocks noChangeArrowheads="1"/>
          </p:cNvSpPr>
          <p:nvPr/>
        </p:nvSpPr>
        <p:spPr bwMode="auto">
          <a:xfrm>
            <a:off x="734271" y="2668248"/>
            <a:ext cx="10398186"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Open Sans" panose="020B0606030504020204" pitchFamily="34" charset="0"/>
                <a:ea typeface="冬青黑体简体中文 W3" charset="-122"/>
              </a:defRPr>
            </a:lvl1pPr>
            <a:lvl2pPr marL="742950" indent="-285750">
              <a:defRPr>
                <a:solidFill>
                  <a:schemeClr val="tx1"/>
                </a:solidFill>
                <a:latin typeface="Open Sans" panose="020B0606030504020204" pitchFamily="34" charset="0"/>
                <a:ea typeface="冬青黑体简体中文 W3" charset="-122"/>
              </a:defRPr>
            </a:lvl2pPr>
            <a:lvl3pPr marL="1143000" indent="-228600">
              <a:defRPr>
                <a:solidFill>
                  <a:schemeClr val="tx1"/>
                </a:solidFill>
                <a:latin typeface="Open Sans" panose="020B0606030504020204" pitchFamily="34" charset="0"/>
                <a:ea typeface="冬青黑体简体中文 W3" charset="-122"/>
              </a:defRPr>
            </a:lvl3pPr>
            <a:lvl4pPr marL="1600200" indent="-228600">
              <a:defRPr>
                <a:solidFill>
                  <a:schemeClr val="tx1"/>
                </a:solidFill>
                <a:latin typeface="Open Sans" panose="020B0606030504020204" pitchFamily="34" charset="0"/>
                <a:ea typeface="冬青黑体简体中文 W3" charset="-122"/>
              </a:defRPr>
            </a:lvl4pPr>
            <a:lvl5pPr marL="2057400" indent="-228600">
              <a:defRPr>
                <a:solidFill>
                  <a:schemeClr val="tx1"/>
                </a:solidFill>
                <a:latin typeface="Open Sans" panose="020B0606030504020204" pitchFamily="34" charset="0"/>
                <a:ea typeface="冬青黑体简体中文 W3" charset="-122"/>
              </a:defRPr>
            </a:lvl5pPr>
            <a:lvl6pPr marL="2514600" indent="-228600" fontAlgn="base">
              <a:spcBef>
                <a:spcPct val="0"/>
              </a:spcBef>
              <a:spcAft>
                <a:spcPct val="0"/>
              </a:spcAft>
              <a:defRPr>
                <a:solidFill>
                  <a:schemeClr val="tx1"/>
                </a:solidFill>
                <a:latin typeface="Open Sans" panose="020B0606030504020204" pitchFamily="34" charset="0"/>
                <a:ea typeface="冬青黑体简体中文 W3" charset="-122"/>
              </a:defRPr>
            </a:lvl6pPr>
            <a:lvl7pPr marL="2971800" indent="-228600" fontAlgn="base">
              <a:spcBef>
                <a:spcPct val="0"/>
              </a:spcBef>
              <a:spcAft>
                <a:spcPct val="0"/>
              </a:spcAft>
              <a:defRPr>
                <a:solidFill>
                  <a:schemeClr val="tx1"/>
                </a:solidFill>
                <a:latin typeface="Open Sans" panose="020B0606030504020204" pitchFamily="34" charset="0"/>
                <a:ea typeface="冬青黑体简体中文 W3" charset="-122"/>
              </a:defRPr>
            </a:lvl7pPr>
            <a:lvl8pPr marL="3429000" indent="-228600" fontAlgn="base">
              <a:spcBef>
                <a:spcPct val="0"/>
              </a:spcBef>
              <a:spcAft>
                <a:spcPct val="0"/>
              </a:spcAft>
              <a:defRPr>
                <a:solidFill>
                  <a:schemeClr val="tx1"/>
                </a:solidFill>
                <a:latin typeface="Open Sans" panose="020B0606030504020204" pitchFamily="34" charset="0"/>
                <a:ea typeface="冬青黑体简体中文 W3" charset="-122"/>
              </a:defRPr>
            </a:lvl8pPr>
            <a:lvl9pPr marL="3886200" indent="-228600" fontAlgn="base">
              <a:spcBef>
                <a:spcPct val="0"/>
              </a:spcBef>
              <a:spcAft>
                <a:spcPct val="0"/>
              </a:spcAft>
              <a:defRPr>
                <a:solidFill>
                  <a:schemeClr val="tx1"/>
                </a:solidFill>
                <a:latin typeface="Open Sans" panose="020B0606030504020204" pitchFamily="34" charset="0"/>
                <a:ea typeface="冬青黑体简体中文 W3" charset="-122"/>
              </a:defRPr>
            </a:lvl9pPr>
          </a:lstStyle>
          <a:p>
            <a:pPr marL="285750" indent="-285750" algn="just">
              <a:lnSpc>
                <a:spcPct val="200000"/>
              </a:lnSpc>
              <a:buFont typeface="Arial" panose="020B0604020202020204" pitchFamily="34" charset="0"/>
              <a:buChar char="•"/>
              <a:defRPr/>
            </a:pPr>
            <a:r>
              <a:rPr lang="zh-CN" altLang="en-US" sz="1400">
                <a:solidFill>
                  <a:srgbClr val="C00000"/>
                </a:solidFill>
                <a:latin typeface="+mn-lt"/>
                <a:ea typeface="+mn-ea"/>
                <a:cs typeface="+mn-ea"/>
                <a:sym typeface="+mn-lt"/>
              </a:rPr>
              <a:t>做拓荒牛，在面对国内外风险挑战明显增多的复杂局面上，</a:t>
            </a:r>
            <a:r>
              <a:rPr lang="zh-CN" altLang="en-US" sz="1400">
                <a:solidFill>
                  <a:prstClr val="black">
                    <a:lumMod val="85000"/>
                    <a:lumOff val="15000"/>
                  </a:prstClr>
                </a:solidFill>
                <a:latin typeface="+mn-lt"/>
                <a:ea typeface="+mn-ea"/>
                <a:cs typeface="+mn-ea"/>
                <a:sym typeface="+mn-lt"/>
              </a:rPr>
              <a:t>就是要增强忧患意识，把握长期大势，抓住主要矛盾，保持战略定力，勤学苦干、多思善悟，不断提高专业化能力，使自己成为明白人、懂行人、内行人。</a:t>
            </a:r>
          </a:p>
          <a:p>
            <a:pPr marL="285750" indent="-285750" algn="just">
              <a:lnSpc>
                <a:spcPct val="200000"/>
              </a:lnSpc>
              <a:buFont typeface="Arial" panose="020B0604020202020204" pitchFamily="34" charset="0"/>
              <a:buChar char="•"/>
              <a:defRPr/>
            </a:pPr>
            <a:r>
              <a:rPr lang="zh-CN" altLang="en-US" sz="1400">
                <a:solidFill>
                  <a:srgbClr val="C00000"/>
                </a:solidFill>
                <a:latin typeface="+mn-lt"/>
                <a:ea typeface="+mn-ea"/>
                <a:cs typeface="+mn-ea"/>
                <a:sym typeface="+mn-lt"/>
              </a:rPr>
              <a:t>做拓荒牛，在全面深化改革上，</a:t>
            </a:r>
            <a:r>
              <a:rPr lang="zh-CN" altLang="en-US" sz="1400">
                <a:solidFill>
                  <a:prstClr val="black">
                    <a:lumMod val="85000"/>
                    <a:lumOff val="15000"/>
                  </a:prstClr>
                </a:solidFill>
                <a:latin typeface="+mn-lt"/>
                <a:ea typeface="+mn-ea"/>
                <a:cs typeface="+mn-ea"/>
                <a:sym typeface="+mn-lt"/>
              </a:rPr>
              <a:t>就是要奋发扬蹄、披荆斩棘，敢蹚没走过的路，敢拓没垦过的荒，永葆“闯”的精神、“创”的劲头、“干”的作风，努力续写更多“春天的故事”。</a:t>
            </a:r>
          </a:p>
          <a:p>
            <a:pPr marL="285750" indent="-285750" algn="just">
              <a:lnSpc>
                <a:spcPct val="200000"/>
              </a:lnSpc>
              <a:buFont typeface="Arial" panose="020B0604020202020204" pitchFamily="34" charset="0"/>
              <a:buChar char="•"/>
              <a:defRPr/>
            </a:pPr>
            <a:r>
              <a:rPr lang="zh-CN" altLang="en-US" sz="1400">
                <a:solidFill>
                  <a:srgbClr val="C00000"/>
                </a:solidFill>
                <a:latin typeface="+mn-lt"/>
                <a:ea typeface="+mn-ea"/>
                <a:cs typeface="+mn-ea"/>
                <a:sym typeface="+mn-lt"/>
              </a:rPr>
              <a:t>做拓荒牛，在构建新发展格局、推进高质量发展上，</a:t>
            </a:r>
            <a:r>
              <a:rPr lang="zh-CN" altLang="en-US" sz="1400">
                <a:solidFill>
                  <a:prstClr val="black">
                    <a:lumMod val="85000"/>
                    <a:lumOff val="15000"/>
                  </a:prstClr>
                </a:solidFill>
                <a:latin typeface="+mn-lt"/>
                <a:ea typeface="+mn-ea"/>
                <a:cs typeface="+mn-ea"/>
                <a:sym typeface="+mn-lt"/>
              </a:rPr>
              <a:t>就是敢向改革创新要动力，敢下先手棋，善打主动仗，以准确识变之智、科学应变之道、主动求变之能，奋力在危机中育新机、于变局中开新局 。</a:t>
            </a:r>
          </a:p>
        </p:txBody>
      </p:sp>
      <p:sp>
        <p:nvSpPr>
          <p:cNvPr id="5" name="圆角矩形 4"/>
          <p:cNvSpPr/>
          <p:nvPr/>
        </p:nvSpPr>
        <p:spPr>
          <a:xfrm>
            <a:off x="696311" y="2672446"/>
            <a:ext cx="10436146" cy="2682789"/>
          </a:xfrm>
          <a:prstGeom prst="roundRect">
            <a:avLst>
              <a:gd name="adj" fmla="val 3216"/>
            </a:avLst>
          </a:prstGeom>
          <a:noFill/>
          <a:ln w="3175">
            <a:solidFill>
              <a:schemeClr val="tx1">
                <a:lumMod val="65000"/>
                <a:lumOff val="3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p14:dur="25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000"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12" presetClass="entr" presetSubtype="4" fill="hold" grpId="0" nodeType="afterEffect">
                                  <p:stCondLst>
                                    <p:cond delay="0"/>
                                  </p:stCondLst>
                                  <p:childTnLst>
                                    <p:set>
                                      <p:cBhvr>
                                        <p:cTn id="12" dur="1000" fill="hold">
                                          <p:stCondLst>
                                            <p:cond delay="0"/>
                                          </p:stCondLst>
                                        </p:cTn>
                                        <p:tgtEl>
                                          <p:spTgt spid="3"/>
                                        </p:tgtEl>
                                        <p:attrNameLst>
                                          <p:attrName>style.visibility</p:attrName>
                                        </p:attrNameLst>
                                      </p:cBhvr>
                                      <p:to>
                                        <p:strVal val="visible"/>
                                      </p:to>
                                    </p:set>
                                    <p:anim calcmode="lin" valueType="num">
                                      <p:cBhvr additive="base">
                                        <p:cTn id="13" dur="1000"/>
                                        <p:tgtEl>
                                          <p:spTgt spid="3"/>
                                        </p:tgtEl>
                                        <p:attrNameLst>
                                          <p:attrName>ppt_y</p:attrName>
                                        </p:attrNameLst>
                                      </p:cBhvr>
                                      <p:tavLst>
                                        <p:tav tm="0">
                                          <p:val>
                                            <p:strVal val="#ppt_y+#ppt_h*1.125000"/>
                                          </p:val>
                                        </p:tav>
                                        <p:tav tm="100000">
                                          <p:val>
                                            <p:strVal val="#ppt_y"/>
                                          </p:val>
                                        </p:tav>
                                      </p:tavLst>
                                    </p:anim>
                                    <p:animEffect transition="in" filter="wipe(up)">
                                      <p:cBhvr>
                                        <p:cTn id="14" dur="1000"/>
                                        <p:tgtEl>
                                          <p:spTgt spid="3"/>
                                        </p:tgtEl>
                                      </p:cBhvr>
                                    </p:animEffect>
                                  </p:childTnLst>
                                </p:cTn>
                              </p:par>
                            </p:childTnLst>
                          </p:cTn>
                        </p:par>
                        <p:par>
                          <p:cTn id="15" fill="hold" nodeType="afterGroup">
                            <p:stCondLst>
                              <p:cond delay="2000"/>
                            </p:stCondLst>
                            <p:childTnLst>
                              <p:par>
                                <p:cTn id="16" presetID="23" presetClass="entr" presetSubtype="16" fill="hold" grpId="0" nodeType="afterEffect">
                                  <p:stCondLst>
                                    <p:cond delay="0"/>
                                  </p:stCondLst>
                                  <p:childTnLst>
                                    <p:set>
                                      <p:cBhvr>
                                        <p:cTn id="17" dur="1000" fill="hold">
                                          <p:stCondLst>
                                            <p:cond delay="0"/>
                                          </p:stCondLst>
                                        </p:cTn>
                                        <p:tgtEl>
                                          <p:spTgt spid="4"/>
                                        </p:tgtEl>
                                        <p:attrNameLst>
                                          <p:attrName>style.visibility</p:attrName>
                                        </p:attrNameLst>
                                      </p:cBhvr>
                                      <p:to>
                                        <p:strVal val="visible"/>
                                      </p:to>
                                    </p:set>
                                    <p:anim calcmode="lin" valueType="num">
                                      <p:cBhvr>
                                        <p:cTn id="18" dur="1000" fill="hold"/>
                                        <p:tgtEl>
                                          <p:spTgt spid="4"/>
                                        </p:tgtEl>
                                        <p:attrNameLst>
                                          <p:attrName>ppt_w</p:attrName>
                                        </p:attrNameLst>
                                      </p:cBhvr>
                                      <p:tavLst>
                                        <p:tav tm="0">
                                          <p:val>
                                            <p:fltVal val="0"/>
                                          </p:val>
                                        </p:tav>
                                        <p:tav tm="100000">
                                          <p:val>
                                            <p:strVal val="#ppt_w"/>
                                          </p:val>
                                        </p:tav>
                                      </p:tavLst>
                                    </p:anim>
                                    <p:anim calcmode="lin" valueType="num">
                                      <p:cBhvr>
                                        <p:cTn id="19" dur="1000" fill="hold"/>
                                        <p:tgtEl>
                                          <p:spTgt spid="4"/>
                                        </p:tgtEl>
                                        <p:attrNameLst>
                                          <p:attrName>ppt_h</p:attrName>
                                        </p:attrNameLst>
                                      </p:cBhvr>
                                      <p:tavLst>
                                        <p:tav tm="0">
                                          <p:val>
                                            <p:fltVal val="0"/>
                                          </p:val>
                                        </p:tav>
                                        <p:tav tm="100000">
                                          <p:val>
                                            <p:strVal val="#ppt_h"/>
                                          </p:val>
                                        </p:tav>
                                      </p:tavLst>
                                    </p:anim>
                                  </p:childTnLst>
                                </p:cTn>
                              </p:par>
                            </p:childTnLst>
                          </p:cTn>
                        </p:par>
                        <p:par>
                          <p:cTn id="20" fill="hold" nodeType="afterGroup">
                            <p:stCondLst>
                              <p:cond delay="3000"/>
                            </p:stCondLst>
                            <p:childTnLst>
                              <p:par>
                                <p:cTn id="21" presetID="23" presetClass="entr" presetSubtype="16" fill="hold" grpId="0" nodeType="afterEffect">
                                  <p:stCondLst>
                                    <p:cond delay="0"/>
                                  </p:stCondLst>
                                  <p:childTnLst>
                                    <p:set>
                                      <p:cBhvr>
                                        <p:cTn id="22" dur="1000" fill="hold">
                                          <p:stCondLst>
                                            <p:cond delay="0"/>
                                          </p:stCondLst>
                                        </p:cTn>
                                        <p:tgtEl>
                                          <p:spTgt spid="5"/>
                                        </p:tgtEl>
                                        <p:attrNameLst>
                                          <p:attrName>style.visibility</p:attrName>
                                        </p:attrNameLst>
                                      </p:cBhvr>
                                      <p:to>
                                        <p:strVal val="visible"/>
                                      </p:to>
                                    </p:set>
                                    <p:anim calcmode="lin" valueType="num">
                                      <p:cBhvr>
                                        <p:cTn id="23" dur="1000" fill="hold"/>
                                        <p:tgtEl>
                                          <p:spTgt spid="5"/>
                                        </p:tgtEl>
                                        <p:attrNameLst>
                                          <p:attrName>ppt_w</p:attrName>
                                        </p:attrNameLst>
                                      </p:cBhvr>
                                      <p:tavLst>
                                        <p:tav tm="0">
                                          <p:val>
                                            <p:fltVal val="0"/>
                                          </p:val>
                                        </p:tav>
                                        <p:tav tm="100000">
                                          <p:val>
                                            <p:strVal val="#ppt_w"/>
                                          </p:val>
                                        </p:tav>
                                      </p:tavLst>
                                    </p:anim>
                                    <p:anim calcmode="lin" valueType="num">
                                      <p:cBhvr>
                                        <p:cTn id="24" dur="10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p:cNvCxnSpPr/>
          <p:nvPr/>
        </p:nvCxnSpPr>
        <p:spPr>
          <a:xfrm>
            <a:off x="696304" y="2489326"/>
            <a:ext cx="8964000"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3" name="矩形 2"/>
          <p:cNvSpPr/>
          <p:nvPr/>
        </p:nvSpPr>
        <p:spPr>
          <a:xfrm>
            <a:off x="624362" y="1906314"/>
            <a:ext cx="9035942" cy="499111"/>
          </a:xfrm>
          <a:prstGeom prst="rect">
            <a:avLst/>
          </a:prstGeom>
        </p:spPr>
        <p:txBody>
          <a:bodyPr wrap="square">
            <a:spAutoFit/>
          </a:bodyPr>
          <a:lstStyle/>
          <a:p>
            <a:pPr algn="dist">
              <a:lnSpc>
                <a:spcPct val="150000"/>
              </a:lnSpc>
            </a:pPr>
            <a:r>
              <a:rPr lang="zh-CN" altLang="en-US" sz="2000" b="1">
                <a:solidFill>
                  <a:srgbClr val="C00000"/>
                </a:solidFill>
                <a:cs typeface="+mn-ea"/>
                <a:sym typeface="+mn-lt"/>
              </a:rPr>
              <a:t>甘当“艰苦奋斗老黄牛”——</a:t>
            </a:r>
            <a:r>
              <a:rPr lang="zh-CN" altLang="en-US" sz="2000">
                <a:solidFill>
                  <a:srgbClr val="C00000"/>
                </a:solidFill>
                <a:cs typeface="+mn-ea"/>
                <a:sym typeface="+mn-lt"/>
              </a:rPr>
              <a:t>老牛亦解韶光贵，不待扬鞭自奋蹄。</a:t>
            </a:r>
          </a:p>
        </p:txBody>
      </p:sp>
      <p:sp>
        <p:nvSpPr>
          <p:cNvPr id="4" name="文本框 22"/>
          <p:cNvSpPr txBox="1">
            <a:spLocks noChangeArrowheads="1"/>
          </p:cNvSpPr>
          <p:nvPr/>
        </p:nvSpPr>
        <p:spPr bwMode="auto">
          <a:xfrm>
            <a:off x="715608" y="2658917"/>
            <a:ext cx="10315249"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Open Sans" panose="020B0606030504020204" pitchFamily="34" charset="0"/>
                <a:ea typeface="冬青黑体简体中文 W3" charset="-122"/>
              </a:defRPr>
            </a:lvl1pPr>
            <a:lvl2pPr marL="742950" indent="-285750">
              <a:defRPr>
                <a:solidFill>
                  <a:schemeClr val="tx1"/>
                </a:solidFill>
                <a:latin typeface="Open Sans" panose="020B0606030504020204" pitchFamily="34" charset="0"/>
                <a:ea typeface="冬青黑体简体中文 W3" charset="-122"/>
              </a:defRPr>
            </a:lvl2pPr>
            <a:lvl3pPr marL="1143000" indent="-228600">
              <a:defRPr>
                <a:solidFill>
                  <a:schemeClr val="tx1"/>
                </a:solidFill>
                <a:latin typeface="Open Sans" panose="020B0606030504020204" pitchFamily="34" charset="0"/>
                <a:ea typeface="冬青黑体简体中文 W3" charset="-122"/>
              </a:defRPr>
            </a:lvl3pPr>
            <a:lvl4pPr marL="1600200" indent="-228600">
              <a:defRPr>
                <a:solidFill>
                  <a:schemeClr val="tx1"/>
                </a:solidFill>
                <a:latin typeface="Open Sans" panose="020B0606030504020204" pitchFamily="34" charset="0"/>
                <a:ea typeface="冬青黑体简体中文 W3" charset="-122"/>
              </a:defRPr>
            </a:lvl4pPr>
            <a:lvl5pPr marL="2057400" indent="-228600">
              <a:defRPr>
                <a:solidFill>
                  <a:schemeClr val="tx1"/>
                </a:solidFill>
                <a:latin typeface="Open Sans" panose="020B0606030504020204" pitchFamily="34" charset="0"/>
                <a:ea typeface="冬青黑体简体中文 W3" charset="-122"/>
              </a:defRPr>
            </a:lvl5pPr>
            <a:lvl6pPr marL="2514600" indent="-228600" fontAlgn="base">
              <a:spcBef>
                <a:spcPct val="0"/>
              </a:spcBef>
              <a:spcAft>
                <a:spcPct val="0"/>
              </a:spcAft>
              <a:defRPr>
                <a:solidFill>
                  <a:schemeClr val="tx1"/>
                </a:solidFill>
                <a:latin typeface="Open Sans" panose="020B0606030504020204" pitchFamily="34" charset="0"/>
                <a:ea typeface="冬青黑体简体中文 W3" charset="-122"/>
              </a:defRPr>
            </a:lvl6pPr>
            <a:lvl7pPr marL="2971800" indent="-228600" fontAlgn="base">
              <a:spcBef>
                <a:spcPct val="0"/>
              </a:spcBef>
              <a:spcAft>
                <a:spcPct val="0"/>
              </a:spcAft>
              <a:defRPr>
                <a:solidFill>
                  <a:schemeClr val="tx1"/>
                </a:solidFill>
                <a:latin typeface="Open Sans" panose="020B0606030504020204" pitchFamily="34" charset="0"/>
                <a:ea typeface="冬青黑体简体中文 W3" charset="-122"/>
              </a:defRPr>
            </a:lvl7pPr>
            <a:lvl8pPr marL="3429000" indent="-228600" fontAlgn="base">
              <a:spcBef>
                <a:spcPct val="0"/>
              </a:spcBef>
              <a:spcAft>
                <a:spcPct val="0"/>
              </a:spcAft>
              <a:defRPr>
                <a:solidFill>
                  <a:schemeClr val="tx1"/>
                </a:solidFill>
                <a:latin typeface="Open Sans" panose="020B0606030504020204" pitchFamily="34" charset="0"/>
                <a:ea typeface="冬青黑体简体中文 W3" charset="-122"/>
              </a:defRPr>
            </a:lvl8pPr>
            <a:lvl9pPr marL="3886200" indent="-228600" fontAlgn="base">
              <a:spcBef>
                <a:spcPct val="0"/>
              </a:spcBef>
              <a:spcAft>
                <a:spcPct val="0"/>
              </a:spcAft>
              <a:defRPr>
                <a:solidFill>
                  <a:schemeClr val="tx1"/>
                </a:solidFill>
                <a:latin typeface="Open Sans" panose="020B0606030504020204" pitchFamily="34" charset="0"/>
                <a:ea typeface="冬青黑体简体中文 W3" charset="-122"/>
              </a:defRPr>
            </a:lvl9pPr>
          </a:lstStyle>
          <a:p>
            <a:pPr marL="285750" indent="-285750" algn="just">
              <a:lnSpc>
                <a:spcPct val="200000"/>
              </a:lnSpc>
              <a:buFont typeface="Arial" panose="020B0604020202020204" pitchFamily="34" charset="0"/>
              <a:buChar char="•"/>
              <a:defRPr/>
            </a:pPr>
            <a:r>
              <a:rPr lang="zh-CN" altLang="en-US" sz="1400">
                <a:solidFill>
                  <a:srgbClr val="C00000"/>
                </a:solidFill>
                <a:latin typeface="+mn-lt"/>
                <a:ea typeface="+mn-ea"/>
                <a:cs typeface="+mn-ea"/>
                <a:sym typeface="+mn-lt"/>
              </a:rPr>
              <a:t>老黄牛在中国人的心中，从来都是勤勤恳恳、埋头苦干的代名词，也是共产党人吃苦在前、甘于奉献的生动写照</a:t>
            </a:r>
            <a:r>
              <a:rPr lang="zh-CN" altLang="en-US" sz="1400" smtClean="0">
                <a:solidFill>
                  <a:srgbClr val="C00000"/>
                </a:solidFill>
                <a:latin typeface="+mn-lt"/>
                <a:ea typeface="+mn-ea"/>
                <a:cs typeface="+mn-ea"/>
                <a:sym typeface="+mn-lt"/>
              </a:rPr>
              <a:t>。</a:t>
            </a:r>
            <a:endParaRPr lang="en-US" altLang="zh-CN" sz="1400" smtClean="0">
              <a:solidFill>
                <a:srgbClr val="C00000"/>
              </a:solidFill>
              <a:latin typeface="+mn-lt"/>
              <a:ea typeface="+mn-ea"/>
              <a:cs typeface="+mn-ea"/>
              <a:sym typeface="+mn-lt"/>
            </a:endParaRPr>
          </a:p>
          <a:p>
            <a:pPr marL="285750" indent="-285750" algn="just">
              <a:lnSpc>
                <a:spcPct val="200000"/>
              </a:lnSpc>
              <a:buFont typeface="Arial" panose="020B0604020202020204" pitchFamily="34" charset="0"/>
              <a:buChar char="•"/>
              <a:defRPr/>
            </a:pPr>
            <a:r>
              <a:rPr lang="zh-CN" altLang="en-US" sz="1400" smtClean="0">
                <a:solidFill>
                  <a:srgbClr val="C00000"/>
                </a:solidFill>
                <a:latin typeface="+mn-lt"/>
                <a:ea typeface="+mn-ea"/>
                <a:cs typeface="+mn-ea"/>
                <a:sym typeface="+mn-lt"/>
              </a:rPr>
              <a:t>做</a:t>
            </a:r>
            <a:r>
              <a:rPr lang="zh-CN" altLang="en-US" sz="1400">
                <a:solidFill>
                  <a:srgbClr val="C00000"/>
                </a:solidFill>
                <a:latin typeface="+mn-lt"/>
                <a:ea typeface="+mn-ea"/>
                <a:cs typeface="+mn-ea"/>
                <a:sym typeface="+mn-lt"/>
              </a:rPr>
              <a:t>老黄牛，就要勇于负重、甘于奉献，</a:t>
            </a:r>
            <a:r>
              <a:rPr lang="zh-CN" altLang="en-US" sz="1400">
                <a:solidFill>
                  <a:prstClr val="black">
                    <a:lumMod val="85000"/>
                    <a:lumOff val="15000"/>
                  </a:prstClr>
                </a:solidFill>
                <a:latin typeface="+mn-lt"/>
                <a:ea typeface="+mn-ea"/>
                <a:cs typeface="+mn-ea"/>
                <a:sym typeface="+mn-lt"/>
              </a:rPr>
              <a:t>踏踏实实干好本职工作，拉车不松套，履责不掉链，一步一个脚印向前进</a:t>
            </a:r>
            <a:r>
              <a:rPr lang="zh-CN" altLang="en-US" sz="1400" smtClean="0">
                <a:solidFill>
                  <a:prstClr val="black">
                    <a:lumMod val="85000"/>
                    <a:lumOff val="15000"/>
                  </a:prstClr>
                </a:solidFill>
                <a:latin typeface="+mn-lt"/>
                <a:ea typeface="+mn-ea"/>
                <a:cs typeface="+mn-ea"/>
                <a:sym typeface="+mn-lt"/>
              </a:rPr>
              <a:t>。</a:t>
            </a:r>
            <a:endParaRPr lang="en-US" altLang="zh-CN" sz="1400" smtClean="0">
              <a:solidFill>
                <a:prstClr val="black">
                  <a:lumMod val="85000"/>
                  <a:lumOff val="15000"/>
                </a:prstClr>
              </a:solidFill>
              <a:latin typeface="+mn-lt"/>
              <a:ea typeface="+mn-ea"/>
              <a:cs typeface="+mn-ea"/>
              <a:sym typeface="+mn-lt"/>
            </a:endParaRPr>
          </a:p>
          <a:p>
            <a:pPr marL="285750" indent="-285750" algn="just">
              <a:lnSpc>
                <a:spcPct val="200000"/>
              </a:lnSpc>
              <a:buFont typeface="Arial" panose="020B0604020202020204" pitchFamily="34" charset="0"/>
              <a:buChar char="•"/>
              <a:defRPr/>
            </a:pPr>
            <a:r>
              <a:rPr lang="zh-CN" altLang="en-US" sz="1400">
                <a:solidFill>
                  <a:srgbClr val="C00000"/>
                </a:solidFill>
                <a:latin typeface="+mn-lt"/>
                <a:ea typeface="+mn-ea"/>
                <a:cs typeface="+mn-ea"/>
                <a:sym typeface="+mn-lt"/>
              </a:rPr>
              <a:t>做老黄牛，就要树立正确的政绩观，</a:t>
            </a:r>
            <a:r>
              <a:rPr lang="zh-CN" altLang="en-US" sz="1400">
                <a:solidFill>
                  <a:prstClr val="black">
                    <a:lumMod val="85000"/>
                    <a:lumOff val="15000"/>
                  </a:prstClr>
                </a:solidFill>
                <a:latin typeface="+mn-lt"/>
                <a:ea typeface="+mn-ea"/>
                <a:cs typeface="+mn-ea"/>
                <a:sym typeface="+mn-lt"/>
              </a:rPr>
              <a:t>发扬钉钉子的精神，一张蓝图干到底，一茬接着一茬干，求真务实，真抓实干，真正做出对历史和人民负责的业绩</a:t>
            </a:r>
            <a:r>
              <a:rPr lang="zh-CN" altLang="en-US" sz="1400" smtClean="0">
                <a:solidFill>
                  <a:prstClr val="black">
                    <a:lumMod val="85000"/>
                    <a:lumOff val="15000"/>
                  </a:prstClr>
                </a:solidFill>
                <a:latin typeface="+mn-lt"/>
                <a:ea typeface="+mn-ea"/>
                <a:cs typeface="+mn-ea"/>
                <a:sym typeface="+mn-lt"/>
              </a:rPr>
              <a:t>。</a:t>
            </a:r>
            <a:endParaRPr lang="en-US" altLang="zh-CN" sz="1400" smtClean="0">
              <a:solidFill>
                <a:prstClr val="black">
                  <a:lumMod val="85000"/>
                  <a:lumOff val="15000"/>
                </a:prstClr>
              </a:solidFill>
              <a:latin typeface="+mn-lt"/>
              <a:ea typeface="+mn-ea"/>
              <a:cs typeface="+mn-ea"/>
              <a:sym typeface="+mn-lt"/>
            </a:endParaRPr>
          </a:p>
          <a:p>
            <a:pPr marL="285750" indent="-285750" algn="just">
              <a:lnSpc>
                <a:spcPct val="200000"/>
              </a:lnSpc>
              <a:buFont typeface="Arial" panose="020B0604020202020204" pitchFamily="34" charset="0"/>
              <a:buChar char="•"/>
              <a:defRPr/>
            </a:pPr>
            <a:r>
              <a:rPr lang="zh-CN" altLang="en-US" sz="1400">
                <a:solidFill>
                  <a:srgbClr val="C00000"/>
                </a:solidFill>
                <a:latin typeface="+mn-lt"/>
                <a:ea typeface="+mn-ea"/>
                <a:cs typeface="+mn-ea"/>
                <a:sym typeface="+mn-lt"/>
              </a:rPr>
              <a:t>做老黄牛，就要永远保持慎终如始、戒骄戒躁的清醒头脑，</a:t>
            </a:r>
            <a:r>
              <a:rPr lang="zh-CN" altLang="en-US" sz="1400">
                <a:solidFill>
                  <a:prstClr val="black">
                    <a:lumMod val="85000"/>
                    <a:lumOff val="15000"/>
                  </a:prstClr>
                </a:solidFill>
                <a:latin typeface="+mn-lt"/>
                <a:ea typeface="+mn-ea"/>
                <a:cs typeface="+mn-ea"/>
                <a:sym typeface="+mn-lt"/>
              </a:rPr>
              <a:t>永远保持不畏艰险、锐意进取的奋斗韧劲，遇到挫折撑得住，关键时刻顶得住，在新征程上行稳致远，创造无愧于新时代的辉煌业绩。</a:t>
            </a:r>
          </a:p>
        </p:txBody>
      </p:sp>
      <p:sp>
        <p:nvSpPr>
          <p:cNvPr id="5" name="圆角矩形 4"/>
          <p:cNvSpPr/>
          <p:nvPr/>
        </p:nvSpPr>
        <p:spPr>
          <a:xfrm>
            <a:off x="696312" y="2672446"/>
            <a:ext cx="10508717" cy="2682789"/>
          </a:xfrm>
          <a:prstGeom prst="roundRect">
            <a:avLst>
              <a:gd name="adj" fmla="val 3216"/>
            </a:avLst>
          </a:prstGeom>
          <a:noFill/>
          <a:ln w="3175">
            <a:solidFill>
              <a:schemeClr val="tx1">
                <a:lumMod val="65000"/>
                <a:lumOff val="3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p14:dur="25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000"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23" presetClass="entr" presetSubtype="16" fill="hold" grpId="0" nodeType="afterEffect">
                                  <p:stCondLst>
                                    <p:cond delay="0"/>
                                  </p:stCondLst>
                                  <p:childTnLst>
                                    <p:set>
                                      <p:cBhvr>
                                        <p:cTn id="12" dur="1000" fill="hold">
                                          <p:stCondLst>
                                            <p:cond delay="0"/>
                                          </p:stCondLst>
                                        </p:cTn>
                                        <p:tgtEl>
                                          <p:spTgt spid="3"/>
                                        </p:tgtEl>
                                        <p:attrNameLst>
                                          <p:attrName>style.visibility</p:attrName>
                                        </p:attrNameLst>
                                      </p:cBhvr>
                                      <p:to>
                                        <p:strVal val="visible"/>
                                      </p:to>
                                    </p:set>
                                    <p:anim calcmode="lin" valueType="num">
                                      <p:cBhvr>
                                        <p:cTn id="13" dur="1000" fill="hold"/>
                                        <p:tgtEl>
                                          <p:spTgt spid="3"/>
                                        </p:tgtEl>
                                        <p:attrNameLst>
                                          <p:attrName>ppt_w</p:attrName>
                                        </p:attrNameLst>
                                      </p:cBhvr>
                                      <p:tavLst>
                                        <p:tav tm="0">
                                          <p:val>
                                            <p:fltVal val="0"/>
                                          </p:val>
                                        </p:tav>
                                        <p:tav tm="100000">
                                          <p:val>
                                            <p:strVal val="#ppt_w"/>
                                          </p:val>
                                        </p:tav>
                                      </p:tavLst>
                                    </p:anim>
                                    <p:anim calcmode="lin" valueType="num">
                                      <p:cBhvr>
                                        <p:cTn id="14" dur="1000" fill="hold"/>
                                        <p:tgtEl>
                                          <p:spTgt spid="3"/>
                                        </p:tgtEl>
                                        <p:attrNameLst>
                                          <p:attrName>ppt_h</p:attrName>
                                        </p:attrNameLst>
                                      </p:cBhvr>
                                      <p:tavLst>
                                        <p:tav tm="0">
                                          <p:val>
                                            <p:fltVal val="0"/>
                                          </p:val>
                                        </p:tav>
                                        <p:tav tm="100000">
                                          <p:val>
                                            <p:strVal val="#ppt_h"/>
                                          </p:val>
                                        </p:tav>
                                      </p:tavLst>
                                    </p:anim>
                                  </p:childTnLst>
                                </p:cTn>
                              </p:par>
                            </p:childTnLst>
                          </p:cTn>
                        </p:par>
                        <p:par>
                          <p:cTn id="15" fill="hold" nodeType="afterGroup">
                            <p:stCondLst>
                              <p:cond delay="2000"/>
                            </p:stCondLst>
                            <p:childTnLst>
                              <p:par>
                                <p:cTn id="16" presetID="29" presetClass="entr" presetSubtype="0" fill="hold" grpId="0" nodeType="afterEffect">
                                  <p:stCondLst>
                                    <p:cond delay="0"/>
                                  </p:stCondLst>
                                  <p:childTnLst>
                                    <p:set>
                                      <p:cBhvr>
                                        <p:cTn id="17" dur="1000" fill="hold">
                                          <p:stCondLst>
                                            <p:cond delay="0"/>
                                          </p:stCondLst>
                                        </p:cTn>
                                        <p:tgtEl>
                                          <p:spTgt spid="5"/>
                                        </p:tgtEl>
                                        <p:attrNameLst>
                                          <p:attrName>style.visibility</p:attrName>
                                        </p:attrNameLst>
                                      </p:cBhvr>
                                      <p:to>
                                        <p:strVal val="visible"/>
                                      </p:to>
                                    </p:set>
                                    <p:anim calcmode="lin" valueType="num">
                                      <p:cBhvr>
                                        <p:cTn id="18" dur="1000" fill="hold"/>
                                        <p:tgtEl>
                                          <p:spTgt spid="5"/>
                                        </p:tgtEl>
                                        <p:attrNameLst>
                                          <p:attrName>ppt_x</p:attrName>
                                        </p:attrNameLst>
                                      </p:cBhvr>
                                      <p:tavLst>
                                        <p:tav tm="0">
                                          <p:val>
                                            <p:strVal val="#ppt_x-.2"/>
                                          </p:val>
                                        </p:tav>
                                        <p:tav tm="100000">
                                          <p:val>
                                            <p:strVal val="#ppt_x"/>
                                          </p:val>
                                        </p:tav>
                                      </p:tavLst>
                                    </p:anim>
                                    <p:anim calcmode="lin" valueType="num">
                                      <p:cBhvr>
                                        <p:cTn id="19"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20" dur="1000"/>
                                        <p:tgtEl>
                                          <p:spTgt spid="5"/>
                                        </p:tgtEl>
                                      </p:cBhvr>
                                    </p:animEffect>
                                  </p:childTnLst>
                                </p:cTn>
                              </p:par>
                            </p:childTnLst>
                          </p:cTn>
                        </p:par>
                        <p:par>
                          <p:cTn id="21" fill="hold" nodeType="afterGroup">
                            <p:stCondLst>
                              <p:cond delay="3000"/>
                            </p:stCondLst>
                            <p:childTnLst>
                              <p:par>
                                <p:cTn id="22" presetID="29" presetClass="entr" presetSubtype="0" fill="hold" grpId="0" nodeType="afterEffect">
                                  <p:stCondLst>
                                    <p:cond delay="0"/>
                                  </p:stCondLst>
                                  <p:childTnLst>
                                    <p:set>
                                      <p:cBhvr>
                                        <p:cTn id="23" dur="1000" fill="hold">
                                          <p:stCondLst>
                                            <p:cond delay="0"/>
                                          </p:stCondLst>
                                        </p:cTn>
                                        <p:tgtEl>
                                          <p:spTgt spid="4"/>
                                        </p:tgtEl>
                                        <p:attrNameLst>
                                          <p:attrName>style.visibility</p:attrName>
                                        </p:attrNameLst>
                                      </p:cBhvr>
                                      <p:to>
                                        <p:strVal val="visible"/>
                                      </p:to>
                                    </p:set>
                                    <p:anim calcmode="lin" valueType="num">
                                      <p:cBhvr>
                                        <p:cTn id="24" dur="1000" fill="hold"/>
                                        <p:tgtEl>
                                          <p:spTgt spid="4"/>
                                        </p:tgtEl>
                                        <p:attrNameLst>
                                          <p:attrName>ppt_x</p:attrName>
                                        </p:attrNameLst>
                                      </p:cBhvr>
                                      <p:tavLst>
                                        <p:tav tm="0">
                                          <p:val>
                                            <p:strVal val="#ppt_x-.2"/>
                                          </p:val>
                                        </p:tav>
                                        <p:tav tm="100000">
                                          <p:val>
                                            <p:strVal val="#ppt_x"/>
                                          </p:val>
                                        </p:tav>
                                      </p:tavLst>
                                    </p:anim>
                                    <p:anim calcmode="lin" valueType="num">
                                      <p:cBhvr>
                                        <p:cTn id="25"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2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9847446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33" name="文本框 32"/>
          <p:cNvSpPr txBox="1"/>
          <p:nvPr/>
        </p:nvSpPr>
        <p:spPr>
          <a:xfrm>
            <a:off x="4917440" y="1041677"/>
            <a:ext cx="2218055" cy="1106805"/>
          </a:xfrm>
          <a:prstGeom prst="rect">
            <a:avLst/>
          </a:prstGeom>
          <a:noFill/>
        </p:spPr>
        <p:txBody>
          <a:bodyPr wrap="square" rtlCol="0">
            <a:spAutoFit/>
          </a:bodyPr>
          <a:lstStyle/>
          <a:p>
            <a:pPr algn="ctr"/>
            <a:r>
              <a:rPr lang="zh-CN" altLang="en-US" sz="6600">
                <a:solidFill>
                  <a:srgbClr val="C00000"/>
                </a:solidFill>
                <a:cs typeface="+mn-ea"/>
                <a:sym typeface="+mn-lt"/>
              </a:rPr>
              <a:t>前言</a:t>
            </a:r>
            <a:endParaRPr lang="en-US" altLang="zh-CN" sz="6600">
              <a:solidFill>
                <a:srgbClr val="C00000"/>
              </a:solidFill>
              <a:cs typeface="+mn-ea"/>
              <a:sym typeface="+mn-lt"/>
            </a:endParaRPr>
          </a:p>
        </p:txBody>
      </p:sp>
      <p:sp>
        <p:nvSpPr>
          <p:cNvPr id="4" name="文本框 3"/>
          <p:cNvSpPr txBox="1"/>
          <p:nvPr/>
        </p:nvSpPr>
        <p:spPr>
          <a:xfrm>
            <a:off x="1416050" y="2219602"/>
            <a:ext cx="9291955" cy="2862322"/>
          </a:xfrm>
          <a:prstGeom prst="rect">
            <a:avLst/>
          </a:prstGeom>
          <a:noFill/>
        </p:spPr>
        <p:txBody>
          <a:bodyPr vert="horz" wrap="square" rtlCol="0">
            <a:spAutoFit/>
            <a:scene3d>
              <a:camera prst="orthographicFront"/>
              <a:lightRig rig="threePt" dir="t"/>
            </a:scene3d>
            <a:sp3d>
              <a:bevelB w="190500" h="184150"/>
            </a:sp3d>
          </a:bodyPr>
          <a:lstStyle/>
          <a:p>
            <a:pPr algn="just" fontAlgn="auto">
              <a:lnSpc>
                <a:spcPct val="200000"/>
              </a:lnSpc>
            </a:pPr>
            <a:r>
              <a:rPr lang="zh-CN" altLang="en-US" smtClean="0">
                <a:solidFill>
                  <a:srgbClr val="C00000"/>
                </a:solidFill>
                <a:cs typeface="+mn-ea"/>
                <a:sym typeface="+mn-lt"/>
              </a:rPr>
              <a:t>        习近平</a:t>
            </a:r>
            <a:r>
              <a:rPr lang="zh-CN" altLang="en-US">
                <a:solidFill>
                  <a:srgbClr val="C00000"/>
                </a:solidFill>
                <a:cs typeface="+mn-ea"/>
                <a:sym typeface="+mn-lt"/>
              </a:rPr>
              <a:t>总书记日前在全国政协新年茶话会上强调，发扬为民服务孺子牛、创新发展拓荒牛、艰苦奋斗老黄牛的精神。辞旧迎新之际，总书记这番话语重心长、内涵丰富，既是对全党同志提出的要求，也是向全国人民发出的号令，激荡起团结奋斗、开创新局的磅礴力量</a:t>
            </a:r>
            <a:r>
              <a:rPr lang="zh-CN" altLang="en-US" smtClean="0">
                <a:solidFill>
                  <a:srgbClr val="C00000"/>
                </a:solidFill>
                <a:cs typeface="+mn-ea"/>
                <a:sym typeface="+mn-lt"/>
              </a:rPr>
              <a:t>。2021年</a:t>
            </a:r>
            <a:r>
              <a:rPr lang="zh-CN" altLang="en-US">
                <a:solidFill>
                  <a:srgbClr val="C00000"/>
                </a:solidFill>
                <a:cs typeface="+mn-ea"/>
                <a:sym typeface="+mn-lt"/>
              </a:rPr>
              <a:t>恰是农历辛丑牛年。孺子牛、拓荒牛、老黄牛精神，蕴含着中华儿女在逆境中顽强奋起、自强不息的精神密码，也必将引领中国人民在新征程上接续奋斗、再创辉煌。</a:t>
            </a:r>
          </a:p>
        </p:txBody>
      </p:sp>
      <p:sp>
        <p:nvSpPr>
          <p:cNvPr id="2" name="文本框 1"/>
          <p:cNvSpPr txBox="1"/>
          <p:nvPr/>
        </p:nvSpPr>
        <p:spPr>
          <a:xfrm>
            <a:off x="2166151" y="5184559"/>
            <a:ext cx="1535837" cy="230832"/>
          </a:xfrm>
          <a:prstGeom prst="rect">
            <a:avLst/>
          </a:prstGeom>
          <a:noFill/>
        </p:spPr>
        <p:txBody>
          <a:bodyPr wrap="square" rtlCol="0">
            <a:spAutoFit/>
          </a:bodyPr>
          <a:lstStyle/>
          <a:p>
            <a:r>
              <a:rPr lang="en-US" altLang="zh-CN" sz="900" dirty="0">
                <a:solidFill>
                  <a:srgbClr val="FDFDFD"/>
                </a:solidFill>
              </a:rPr>
              <a:t>https://www.ypppt.com/</a:t>
            </a:r>
            <a:endParaRPr lang="zh-CN" altLang="en-US" sz="900" dirty="0">
              <a:solidFill>
                <a:srgbClr val="FDFDFD"/>
              </a:solidFill>
            </a:endParaRPr>
          </a:p>
        </p:txBody>
      </p:sp>
    </p:spTree>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2" presetClass="entr" presetSubtype="4" fill="hold" grpId="0" nodeType="afterEffect">
                                  <p:stCondLst>
                                    <p:cond delay="0"/>
                                  </p:stCondLst>
                                  <p:childTnLst>
                                    <p:set>
                                      <p:cBhvr>
                                        <p:cTn id="6" dur="1000" fill="hold">
                                          <p:stCondLst>
                                            <p:cond delay="0"/>
                                          </p:stCondLst>
                                        </p:cTn>
                                        <p:tgtEl>
                                          <p:spTgt spid="33"/>
                                        </p:tgtEl>
                                        <p:attrNameLst>
                                          <p:attrName>style.visibility</p:attrName>
                                        </p:attrNameLst>
                                      </p:cBhvr>
                                      <p:to>
                                        <p:strVal val="visible"/>
                                      </p:to>
                                    </p:set>
                                    <p:anim calcmode="lin" valueType="num">
                                      <p:cBhvr additive="base">
                                        <p:cTn id="7" dur="1000"/>
                                        <p:tgtEl>
                                          <p:spTgt spid="33"/>
                                        </p:tgtEl>
                                        <p:attrNameLst>
                                          <p:attrName>ppt_y</p:attrName>
                                        </p:attrNameLst>
                                      </p:cBhvr>
                                      <p:tavLst>
                                        <p:tav tm="0">
                                          <p:val>
                                            <p:strVal val="#ppt_y+#ppt_h*1.125000"/>
                                          </p:val>
                                        </p:tav>
                                        <p:tav tm="100000">
                                          <p:val>
                                            <p:strVal val="#ppt_y"/>
                                          </p:val>
                                        </p:tav>
                                      </p:tavLst>
                                    </p:anim>
                                    <p:animEffect transition="in" filter="wipe(up)">
                                      <p:cBhvr>
                                        <p:cTn id="8" dur="1000"/>
                                        <p:tgtEl>
                                          <p:spTgt spid="33"/>
                                        </p:tgtEl>
                                      </p:cBhvr>
                                    </p:animEffect>
                                  </p:childTnLst>
                                </p:cTn>
                              </p:par>
                            </p:childTnLst>
                          </p:cTn>
                        </p:par>
                        <p:par>
                          <p:cTn id="9" fill="hold" nodeType="afterGroup">
                            <p:stCondLst>
                              <p:cond delay="1000"/>
                            </p:stCondLst>
                            <p:childTnLst>
                              <p:par>
                                <p:cTn id="10" presetID="29" presetClass="entr" presetSubtype="0" fill="hold" grpId="0" nodeType="afterEffect">
                                  <p:stCondLst>
                                    <p:cond delay="0"/>
                                  </p:stCondLst>
                                  <p:childTnLst>
                                    <p:set>
                                      <p:cBhvr>
                                        <p:cTn id="11" dur="1000" fill="hold">
                                          <p:stCondLst>
                                            <p:cond delay="0"/>
                                          </p:stCondLst>
                                        </p:cTn>
                                        <p:tgtEl>
                                          <p:spTgt spid="4"/>
                                        </p:tgtEl>
                                        <p:attrNameLst>
                                          <p:attrName>style.visibility</p:attrName>
                                        </p:attrNameLst>
                                      </p:cBhvr>
                                      <p:to>
                                        <p:strVal val="visible"/>
                                      </p:to>
                                    </p:set>
                                    <p:anim calcmode="lin" valueType="num">
                                      <p:cBhvr>
                                        <p:cTn id="12" dur="1000" fill="hold"/>
                                        <p:tgtEl>
                                          <p:spTgt spid="4"/>
                                        </p:tgtEl>
                                        <p:attrNameLst>
                                          <p:attrName>ppt_x</p:attrName>
                                        </p:attrNameLst>
                                      </p:cBhvr>
                                      <p:tavLst>
                                        <p:tav tm="0">
                                          <p:val>
                                            <p:strVal val="#ppt_x-.2"/>
                                          </p:val>
                                        </p:tav>
                                        <p:tav tm="100000">
                                          <p:val>
                                            <p:strVal val="#ppt_x"/>
                                          </p:val>
                                        </p:tav>
                                      </p:tavLst>
                                    </p:anim>
                                    <p:anim calcmode="lin" valueType="num">
                                      <p:cBhvr>
                                        <p:cTn id="13"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14"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32"/>
          <p:cNvSpPr txBox="1"/>
          <p:nvPr/>
        </p:nvSpPr>
        <p:spPr>
          <a:xfrm>
            <a:off x="4940283" y="1147014"/>
            <a:ext cx="2679717" cy="1107996"/>
          </a:xfrm>
          <a:prstGeom prst="rect">
            <a:avLst/>
          </a:prstGeom>
          <a:noFill/>
        </p:spPr>
        <p:txBody>
          <a:bodyPr wrap="square" rtlCol="0">
            <a:spAutoFit/>
          </a:bodyPr>
          <a:lstStyle/>
          <a:p>
            <a:pPr algn="ctr"/>
            <a:r>
              <a:rPr lang="zh-CN" altLang="en-US" sz="6600" smtClean="0">
                <a:solidFill>
                  <a:srgbClr val="C00000"/>
                </a:solidFill>
                <a:effectLst>
                  <a:outerShdw blurRad="38100" dist="38100" dir="2700000" algn="tl">
                    <a:srgbClr val="000000">
                      <a:alpha val="43137"/>
                    </a:srgbClr>
                  </a:outerShdw>
                </a:effectLst>
                <a:cs typeface="+mn-ea"/>
                <a:sym typeface="+mn-lt"/>
              </a:rPr>
              <a:t>目  录</a:t>
            </a:r>
            <a:endParaRPr lang="zh-CN" altLang="en-US" sz="6600">
              <a:solidFill>
                <a:srgbClr val="C00000"/>
              </a:solidFill>
              <a:effectLst>
                <a:outerShdw blurRad="38100" dist="38100" dir="2700000" algn="tl">
                  <a:srgbClr val="000000">
                    <a:alpha val="43137"/>
                  </a:srgbClr>
                </a:outerShdw>
              </a:effectLst>
              <a:cs typeface="+mn-ea"/>
              <a:sym typeface="+mn-lt"/>
            </a:endParaRPr>
          </a:p>
        </p:txBody>
      </p:sp>
      <p:grpSp>
        <p:nvGrpSpPr>
          <p:cNvPr id="3" name="组合 2"/>
          <p:cNvGrpSpPr/>
          <p:nvPr/>
        </p:nvGrpSpPr>
        <p:grpSpPr>
          <a:xfrm>
            <a:off x="2806423" y="2616835"/>
            <a:ext cx="7001510" cy="559435"/>
            <a:chOff x="1918335" y="2616835"/>
            <a:chExt cx="7001510" cy="559435"/>
          </a:xfrm>
        </p:grpSpPr>
        <p:sp>
          <p:nvSpPr>
            <p:cNvPr id="10" name="六边形 9"/>
            <p:cNvSpPr/>
            <p:nvPr/>
          </p:nvSpPr>
          <p:spPr>
            <a:xfrm>
              <a:off x="1918335" y="2616835"/>
              <a:ext cx="610235" cy="559435"/>
            </a:xfrm>
            <a:prstGeom prst="hexagon">
              <a:avLst>
                <a:gd name="adj" fmla="val 0"/>
                <a:gd name="vf" fmla="val 115470"/>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a:solidFill>
                    <a:schemeClr val="bg1"/>
                  </a:solidFill>
                  <a:cs typeface="+mn-ea"/>
                  <a:sym typeface="+mn-lt"/>
                </a:rPr>
                <a:t>01</a:t>
              </a:r>
            </a:p>
          </p:txBody>
        </p:sp>
        <p:sp>
          <p:nvSpPr>
            <p:cNvPr id="34" name="六边形 33"/>
            <p:cNvSpPr/>
            <p:nvPr/>
          </p:nvSpPr>
          <p:spPr>
            <a:xfrm>
              <a:off x="2587625" y="2616835"/>
              <a:ext cx="6332220" cy="559435"/>
            </a:xfrm>
            <a:prstGeom prst="hexagon">
              <a:avLst>
                <a:gd name="adj" fmla="val 0"/>
                <a:gd name="vf" fmla="val 115470"/>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C00000"/>
                  </a:solidFill>
                  <a:cs typeface="+mn-ea"/>
                  <a:sym typeface="+mn-lt"/>
                </a:rPr>
                <a:t>“三牛”精神的时代内涵</a:t>
              </a:r>
            </a:p>
          </p:txBody>
        </p:sp>
      </p:grpSp>
      <p:grpSp>
        <p:nvGrpSpPr>
          <p:cNvPr id="6" name="组合 5"/>
          <p:cNvGrpSpPr/>
          <p:nvPr/>
        </p:nvGrpSpPr>
        <p:grpSpPr>
          <a:xfrm>
            <a:off x="2800073" y="3568065"/>
            <a:ext cx="7008495" cy="559435"/>
            <a:chOff x="1911985" y="3568065"/>
            <a:chExt cx="7008495" cy="559435"/>
          </a:xfrm>
        </p:grpSpPr>
        <p:sp>
          <p:nvSpPr>
            <p:cNvPr id="35" name="六边形 34"/>
            <p:cNvSpPr/>
            <p:nvPr/>
          </p:nvSpPr>
          <p:spPr>
            <a:xfrm>
              <a:off x="1911985" y="3568065"/>
              <a:ext cx="610235" cy="559435"/>
            </a:xfrm>
            <a:prstGeom prst="hexagon">
              <a:avLst>
                <a:gd name="adj" fmla="val 0"/>
                <a:gd name="vf" fmla="val 115470"/>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ClrTx/>
                <a:buSzTx/>
                <a:buFontTx/>
              </a:pPr>
              <a:r>
                <a:rPr lang="en-US" altLang="zh-CN" sz="1800" b="1">
                  <a:solidFill>
                    <a:schemeClr val="bg1"/>
                  </a:solidFill>
                  <a:cs typeface="+mn-ea"/>
                  <a:sym typeface="+mn-lt"/>
                </a:rPr>
                <a:t>02</a:t>
              </a:r>
            </a:p>
          </p:txBody>
        </p:sp>
        <p:sp>
          <p:nvSpPr>
            <p:cNvPr id="36" name="六边形 35"/>
            <p:cNvSpPr/>
            <p:nvPr/>
          </p:nvSpPr>
          <p:spPr>
            <a:xfrm>
              <a:off x="2581275" y="3568065"/>
              <a:ext cx="6339205" cy="559435"/>
            </a:xfrm>
            <a:prstGeom prst="hexagon">
              <a:avLst>
                <a:gd name="adj" fmla="val 0"/>
                <a:gd name="vf" fmla="val 115470"/>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rgbClr val="C00000"/>
                  </a:solidFill>
                  <a:cs typeface="+mn-ea"/>
                  <a:sym typeface="+mn-lt"/>
                </a:rPr>
                <a:t>发扬“三牛”精神，汇聚开创新局的磅礴力量</a:t>
              </a:r>
            </a:p>
          </p:txBody>
        </p:sp>
      </p:grpSp>
      <p:grpSp>
        <p:nvGrpSpPr>
          <p:cNvPr id="7" name="组合 6"/>
          <p:cNvGrpSpPr/>
          <p:nvPr/>
        </p:nvGrpSpPr>
        <p:grpSpPr>
          <a:xfrm>
            <a:off x="2796898" y="4487545"/>
            <a:ext cx="7011035" cy="559435"/>
            <a:chOff x="1908810" y="4487545"/>
            <a:chExt cx="7011035" cy="559435"/>
          </a:xfrm>
        </p:grpSpPr>
        <p:sp>
          <p:nvSpPr>
            <p:cNvPr id="38" name="六边形 37"/>
            <p:cNvSpPr/>
            <p:nvPr/>
          </p:nvSpPr>
          <p:spPr>
            <a:xfrm>
              <a:off x="1908810" y="4487545"/>
              <a:ext cx="610235" cy="559435"/>
            </a:xfrm>
            <a:prstGeom prst="hexagon">
              <a:avLst>
                <a:gd name="adj" fmla="val 0"/>
                <a:gd name="vf" fmla="val 115470"/>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ClrTx/>
                <a:buSzTx/>
                <a:buFontTx/>
              </a:pPr>
              <a:r>
                <a:rPr lang="en-US" altLang="zh-CN" sz="1800" b="1">
                  <a:solidFill>
                    <a:schemeClr val="bg1"/>
                  </a:solidFill>
                  <a:cs typeface="+mn-ea"/>
                  <a:sym typeface="+mn-lt"/>
                </a:rPr>
                <a:t>03</a:t>
              </a:r>
            </a:p>
          </p:txBody>
        </p:sp>
        <p:sp>
          <p:nvSpPr>
            <p:cNvPr id="39" name="六边形 38"/>
            <p:cNvSpPr/>
            <p:nvPr/>
          </p:nvSpPr>
          <p:spPr>
            <a:xfrm>
              <a:off x="2578100" y="4487545"/>
              <a:ext cx="6341745" cy="559435"/>
            </a:xfrm>
            <a:prstGeom prst="hexagon">
              <a:avLst>
                <a:gd name="adj" fmla="val 0"/>
                <a:gd name="vf" fmla="val 115470"/>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rgbClr val="C00000"/>
                  </a:solidFill>
                  <a:cs typeface="+mn-ea"/>
                  <a:sym typeface="+mn-lt"/>
                </a:rPr>
                <a:t>党员干部要在牛年发扬好“三牛”精神</a:t>
              </a:r>
            </a:p>
          </p:txBody>
        </p:sp>
      </p:grpSp>
    </p:spTree>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2" presetClass="entr" presetSubtype="4" fill="hold" grpId="0" nodeType="afterEffect">
                                  <p:stCondLst>
                                    <p:cond delay="0"/>
                                  </p:stCondLst>
                                  <p:childTnLst>
                                    <p:set>
                                      <p:cBhvr>
                                        <p:cTn id="6" dur="1000" fill="hold">
                                          <p:stCondLst>
                                            <p:cond delay="0"/>
                                          </p:stCondLst>
                                        </p:cTn>
                                        <p:tgtEl>
                                          <p:spTgt spid="33"/>
                                        </p:tgtEl>
                                        <p:attrNameLst>
                                          <p:attrName>style.visibility</p:attrName>
                                        </p:attrNameLst>
                                      </p:cBhvr>
                                      <p:to>
                                        <p:strVal val="visible"/>
                                      </p:to>
                                    </p:set>
                                    <p:anim calcmode="lin" valueType="num">
                                      <p:cBhvr additive="base">
                                        <p:cTn id="7" dur="1000"/>
                                        <p:tgtEl>
                                          <p:spTgt spid="33"/>
                                        </p:tgtEl>
                                        <p:attrNameLst>
                                          <p:attrName>ppt_y</p:attrName>
                                        </p:attrNameLst>
                                      </p:cBhvr>
                                      <p:tavLst>
                                        <p:tav tm="0">
                                          <p:val>
                                            <p:strVal val="#ppt_y+#ppt_h*1.125000"/>
                                          </p:val>
                                        </p:tav>
                                        <p:tav tm="100000">
                                          <p:val>
                                            <p:strVal val="#ppt_y"/>
                                          </p:val>
                                        </p:tav>
                                      </p:tavLst>
                                    </p:anim>
                                    <p:animEffect transition="in" filter="wipe(up)">
                                      <p:cBhvr>
                                        <p:cTn id="8" dur="1000"/>
                                        <p:tgtEl>
                                          <p:spTgt spid="33"/>
                                        </p:tgtEl>
                                      </p:cBhvr>
                                    </p:animEffect>
                                  </p:childTnLst>
                                </p:cTn>
                              </p:par>
                            </p:childTnLst>
                          </p:cTn>
                        </p:par>
                        <p:par>
                          <p:cTn id="9" fill="hold" nodeType="afterGroup">
                            <p:stCondLst>
                              <p:cond delay="1000"/>
                            </p:stCondLst>
                            <p:childTnLst>
                              <p:par>
                                <p:cTn id="10" presetID="2" presetClass="entr" presetSubtype="2" fill="hold"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1+#ppt_w/2"/>
                                          </p:val>
                                        </p:tav>
                                        <p:tav tm="100000">
                                          <p:val>
                                            <p:strVal val="#ppt_x"/>
                                          </p:val>
                                        </p:tav>
                                      </p:tavLst>
                                    </p:anim>
                                    <p:anim calcmode="lin" valueType="num">
                                      <p:cBhvr additive="base">
                                        <p:cTn id="13" dur="500" fill="hold"/>
                                        <p:tgtEl>
                                          <p:spTgt spid="3"/>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500"/>
                            </p:stCondLst>
                            <p:childTnLst>
                              <p:par>
                                <p:cTn id="15" presetID="2" presetClass="entr" presetSubtype="2" fill="hold" nodeType="after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1+#ppt_w/2"/>
                                          </p:val>
                                        </p:tav>
                                        <p:tav tm="100000">
                                          <p:val>
                                            <p:strVal val="#ppt_x"/>
                                          </p:val>
                                        </p:tav>
                                      </p:tavLst>
                                    </p:anim>
                                    <p:anim calcmode="lin" valueType="num">
                                      <p:cBhvr additive="base">
                                        <p:cTn id="18" dur="500" fill="hold"/>
                                        <p:tgtEl>
                                          <p:spTgt spid="6"/>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2000"/>
                            </p:stCondLst>
                            <p:childTnLst>
                              <p:par>
                                <p:cTn id="20" presetID="2" presetClass="entr" presetSubtype="2" fill="hold" nodeType="after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500" fill="hold"/>
                                        <p:tgtEl>
                                          <p:spTgt spid="7"/>
                                        </p:tgtEl>
                                        <p:attrNameLst>
                                          <p:attrName>ppt_x</p:attrName>
                                        </p:attrNameLst>
                                      </p:cBhvr>
                                      <p:tavLst>
                                        <p:tav tm="0">
                                          <p:val>
                                            <p:strVal val="1+#ppt_w/2"/>
                                          </p:val>
                                        </p:tav>
                                        <p:tav tm="100000">
                                          <p:val>
                                            <p:strVal val="#ppt_x"/>
                                          </p:val>
                                        </p:tav>
                                      </p:tavLst>
                                    </p:anim>
                                    <p:anim calcmode="lin" valueType="num">
                                      <p:cBhvr additive="base">
                                        <p:cTn id="23"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pic>
        <p:nvPicPr>
          <p:cNvPr id="26" name="图片 2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606280" y="5823585"/>
            <a:ext cx="2597150" cy="702310"/>
          </a:xfrm>
          <a:prstGeom prst="rect">
            <a:avLst/>
          </a:prstGeom>
        </p:spPr>
      </p:pic>
      <p:pic>
        <p:nvPicPr>
          <p:cNvPr id="3" name="图片 2" descr="未标题-7"/>
          <p:cNvPicPr>
            <a:picLocks noChangeAspect="1"/>
          </p:cNvPicPr>
          <p:nvPr/>
        </p:nvPicPr>
        <p:blipFill>
          <a:blip r:embed="rId4" cstate="email">
            <a:extLst>
              <a:ext uri="{28A0092B-C50C-407E-A947-70E740481C1C}">
                <a14:useLocalDpi xmlns:a14="http://schemas.microsoft.com/office/drawing/2010/main"/>
              </a:ext>
            </a:extLst>
          </a:blip>
          <a:srcRect t="87837"/>
          <a:stretch>
            <a:fillRect/>
          </a:stretch>
        </p:blipFill>
        <p:spPr>
          <a:xfrm>
            <a:off x="-635" y="6104255"/>
            <a:ext cx="12192000" cy="753745"/>
          </a:xfrm>
          <a:prstGeom prst="rect">
            <a:avLst/>
          </a:prstGeom>
        </p:spPr>
      </p:pic>
      <p:sp>
        <p:nvSpPr>
          <p:cNvPr id="18" name="Rectangle 5"/>
          <p:cNvSpPr>
            <a:spLocks noChangeArrowheads="1"/>
          </p:cNvSpPr>
          <p:nvPr/>
        </p:nvSpPr>
        <p:spPr bwMode="auto">
          <a:xfrm>
            <a:off x="1834874" y="3454471"/>
            <a:ext cx="8470265" cy="84023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lgn="ctr">
              <a:lnSpc>
                <a:spcPct val="90000"/>
              </a:lnSpc>
            </a:pPr>
            <a:r>
              <a:rPr lang="zh-CN" altLang="en-US" sz="5400" b="1" kern="0">
                <a:ln cmpd="sng">
                  <a:noFill/>
                  <a:prstDash val="solid"/>
                </a:ln>
                <a:solidFill>
                  <a:srgbClr val="C00000"/>
                </a:solidFill>
                <a:latin typeface="+mn-lt"/>
                <a:cs typeface="+mn-ea"/>
                <a:sym typeface="+mn-lt"/>
              </a:rPr>
              <a:t>“三牛”精神的时代内涵</a:t>
            </a:r>
          </a:p>
        </p:txBody>
      </p:sp>
      <p:grpSp>
        <p:nvGrpSpPr>
          <p:cNvPr id="19" name="组合 18"/>
          <p:cNvGrpSpPr/>
          <p:nvPr/>
        </p:nvGrpSpPr>
        <p:grpSpPr>
          <a:xfrm>
            <a:off x="4695535" y="1952031"/>
            <a:ext cx="2717800" cy="594823"/>
            <a:chOff x="4695535" y="3080768"/>
            <a:chExt cx="2717800" cy="594823"/>
          </a:xfrm>
        </p:grpSpPr>
        <p:sp>
          <p:nvSpPr>
            <p:cNvPr id="20" name="圆角矩形 35"/>
            <p:cNvSpPr/>
            <p:nvPr/>
          </p:nvSpPr>
          <p:spPr>
            <a:xfrm>
              <a:off x="4695535" y="3080768"/>
              <a:ext cx="2717800" cy="580968"/>
            </a:xfrm>
            <a:prstGeom prst="roundRect">
              <a:avLst>
                <a:gd name="adj" fmla="val 50000"/>
              </a:avLst>
            </a:prstGeom>
            <a:solidFill>
              <a:srgbClr val="C00000"/>
            </a:solidFill>
            <a:ln>
              <a:noFill/>
            </a:ln>
            <a:effec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2400" b="1" i="0" u="none" strike="noStrike" kern="0" cap="none" spc="0" normalizeH="0" baseline="0" noProof="0">
                <a:ln>
                  <a:noFill/>
                </a:ln>
                <a:solidFill>
                  <a:srgbClr val="C42F0B"/>
                </a:solidFill>
                <a:effectLst/>
                <a:uLnTx/>
                <a:uFillTx/>
                <a:cs typeface="+mn-ea"/>
                <a:sym typeface="+mn-lt"/>
              </a:endParaRPr>
            </a:p>
          </p:txBody>
        </p:sp>
        <p:sp>
          <p:nvSpPr>
            <p:cNvPr id="21" name="Rectangle 5"/>
            <p:cNvSpPr>
              <a:spLocks noChangeArrowheads="1"/>
            </p:cNvSpPr>
            <p:nvPr/>
          </p:nvSpPr>
          <p:spPr bwMode="auto">
            <a:xfrm>
              <a:off x="5029040" y="3090816"/>
              <a:ext cx="2133919" cy="5847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eaLnBrk="0" fontAlgn="base" latinLnBrk="0" hangingPunct="0">
                <a:lnSpc>
                  <a:spcPct val="100000"/>
                </a:lnSpc>
                <a:spcBef>
                  <a:spcPct val="0"/>
                </a:spcBef>
                <a:spcAft>
                  <a:spcPct val="0"/>
                </a:spcAft>
                <a:buClrTx/>
                <a:buSzTx/>
                <a:buFontTx/>
                <a:buNone/>
                <a:defRPr/>
              </a:pPr>
              <a:r>
                <a:rPr kumimoji="0" lang="zh-CN" altLang="en-US" sz="3200" b="1" i="0" u="none" strike="noStrike" kern="0" cap="none" spc="600" normalizeH="0" baseline="0" noProof="0" smtClean="0">
                  <a:ln cmpd="sng">
                    <a:noFill/>
                    <a:prstDash val="solid"/>
                  </a:ln>
                  <a:solidFill>
                    <a:sysClr val="window" lastClr="FFFFFF"/>
                  </a:solidFill>
                  <a:effectLst/>
                  <a:uLnTx/>
                  <a:uFillTx/>
                  <a:latin typeface="+mn-lt"/>
                  <a:cs typeface="+mn-ea"/>
                  <a:sym typeface="+mn-lt"/>
                </a:rPr>
                <a:t>第一部分</a:t>
              </a:r>
              <a:endParaRPr kumimoji="0" lang="zh-CN" altLang="en-US" sz="3200" b="1" i="0" u="none" strike="noStrike" kern="0" cap="none" spc="600" normalizeH="0" baseline="0" noProof="0">
                <a:ln cmpd="sng">
                  <a:noFill/>
                  <a:prstDash val="solid"/>
                </a:ln>
                <a:solidFill>
                  <a:sysClr val="window" lastClr="FFFFFF"/>
                </a:solidFill>
                <a:effectLst/>
                <a:uLnTx/>
                <a:uFillTx/>
                <a:latin typeface="+mn-lt"/>
                <a:cs typeface="+mn-ea"/>
                <a:sym typeface="+mn-lt"/>
              </a:endParaRPr>
            </a:p>
          </p:txBody>
        </p:sp>
      </p:grpSp>
      <p:sp>
        <p:nvSpPr>
          <p:cNvPr id="22" name="文本框 58"/>
          <p:cNvSpPr txBox="1"/>
          <p:nvPr/>
        </p:nvSpPr>
        <p:spPr>
          <a:xfrm>
            <a:off x="2342075" y="2765700"/>
            <a:ext cx="7523286" cy="416909"/>
          </a:xfrm>
          <a:prstGeom prst="rect">
            <a:avLst/>
          </a:prstGeom>
        </p:spPr>
        <p:txBody>
          <a:bodyPr wrap="square">
            <a:spAutoFit/>
          </a:bodyPr>
          <a:lstStyle>
            <a:defPPr>
              <a:defRPr lang="zh-CN"/>
            </a:defPPr>
            <a:lvl1pPr algn="ctr">
              <a:defRPr sz="13800" b="1" spc="600">
                <a:ln w="41275">
                  <a:solidFill>
                    <a:schemeClr val="bg1"/>
                  </a:solidFill>
                </a:ln>
                <a:solidFill>
                  <a:schemeClr val="accent1"/>
                </a:solidFill>
                <a:effectLst>
                  <a:outerShdw blurRad="63500" dist="50800" dir="5400000" algn="t" rotWithShape="0">
                    <a:prstClr val="black">
                      <a:alpha val="25000"/>
                    </a:prstClr>
                  </a:outerShdw>
                </a:effectLst>
                <a:latin typeface="方正粗黑宋简体" panose="02000000000000000000" pitchFamily="2" charset="-122"/>
                <a:ea typeface="方正粗黑宋简体" panose="02000000000000000000" pitchFamily="2" charset="-122"/>
                <a:cs typeface="+mn-ea"/>
              </a:defRPr>
            </a:lvl1pPr>
          </a:lstStyle>
          <a:p>
            <a:pPr lvl="0">
              <a:lnSpc>
                <a:spcPct val="130000"/>
              </a:lnSpc>
            </a:pPr>
            <a:r>
              <a:rPr lang="en-US" altLang="zh-CN" sz="1800" b="0" kern="0">
                <a:ln cmpd="sng">
                  <a:noFill/>
                  <a:prstDash val="solid"/>
                </a:ln>
                <a:solidFill>
                  <a:srgbClr val="C00000"/>
                </a:solidFill>
                <a:effectLst/>
                <a:latin typeface="+mn-lt"/>
                <a:ea typeface="+mn-ea"/>
                <a:sym typeface="+mn-lt"/>
              </a:rPr>
              <a:t>——</a:t>
            </a:r>
            <a:r>
              <a:rPr lang="zh-CN" altLang="en-US" sz="1800" b="0" kern="0" smtClean="0">
                <a:ln cmpd="sng">
                  <a:noFill/>
                  <a:prstDash val="solid"/>
                </a:ln>
                <a:solidFill>
                  <a:srgbClr val="C00000"/>
                </a:solidFill>
                <a:effectLst/>
                <a:latin typeface="+mn-lt"/>
                <a:ea typeface="+mn-ea"/>
                <a:sym typeface="+mn-lt"/>
              </a:rPr>
              <a:t>发扬</a:t>
            </a:r>
            <a:r>
              <a:rPr lang="zh-CN" altLang="en-US" sz="1800" b="0" kern="0">
                <a:ln cmpd="sng">
                  <a:noFill/>
                  <a:prstDash val="solid"/>
                </a:ln>
                <a:solidFill>
                  <a:srgbClr val="C00000"/>
                </a:solidFill>
                <a:effectLst/>
                <a:latin typeface="+mn-lt"/>
                <a:ea typeface="+mn-ea"/>
                <a:sym typeface="+mn-lt"/>
              </a:rPr>
              <a:t>“三牛”</a:t>
            </a:r>
            <a:r>
              <a:rPr lang="zh-CN" altLang="en-US" sz="1800" b="0" kern="0" smtClean="0">
                <a:ln cmpd="sng">
                  <a:noFill/>
                  <a:prstDash val="solid"/>
                </a:ln>
                <a:solidFill>
                  <a:srgbClr val="C00000"/>
                </a:solidFill>
                <a:effectLst/>
                <a:latin typeface="+mn-lt"/>
                <a:ea typeface="+mn-ea"/>
                <a:sym typeface="+mn-lt"/>
              </a:rPr>
              <a:t>精神书写</a:t>
            </a:r>
            <a:r>
              <a:rPr lang="zh-CN" altLang="en-US" sz="1800" b="0" kern="0">
                <a:ln cmpd="sng">
                  <a:noFill/>
                  <a:prstDash val="solid"/>
                </a:ln>
                <a:solidFill>
                  <a:srgbClr val="C00000"/>
                </a:solidFill>
                <a:effectLst/>
                <a:latin typeface="+mn-lt"/>
                <a:ea typeface="+mn-ea"/>
                <a:sym typeface="+mn-lt"/>
              </a:rPr>
              <a:t>时代新</a:t>
            </a:r>
            <a:r>
              <a:rPr lang="zh-CN" altLang="en-US" sz="1800" b="0" kern="0" smtClean="0">
                <a:ln cmpd="sng">
                  <a:noFill/>
                  <a:prstDash val="solid"/>
                </a:ln>
                <a:solidFill>
                  <a:srgbClr val="C00000"/>
                </a:solidFill>
                <a:effectLst/>
                <a:latin typeface="+mn-lt"/>
                <a:ea typeface="+mn-ea"/>
                <a:sym typeface="+mn-lt"/>
              </a:rPr>
              <a:t>答卷</a:t>
            </a:r>
            <a:r>
              <a:rPr lang="en-US" altLang="zh-CN" sz="1800" b="0" kern="0" smtClean="0">
                <a:ln cmpd="sng">
                  <a:noFill/>
                  <a:prstDash val="solid"/>
                </a:ln>
                <a:solidFill>
                  <a:srgbClr val="C00000"/>
                </a:solidFill>
                <a:effectLst/>
                <a:latin typeface="+mn-lt"/>
                <a:ea typeface="+mn-ea"/>
                <a:sym typeface="+mn-lt"/>
              </a:rPr>
              <a:t>——</a:t>
            </a:r>
            <a:endParaRPr lang="zh-CN" altLang="en-US" sz="1800" b="0" kern="0">
              <a:ln cmpd="sng">
                <a:noFill/>
                <a:prstDash val="solid"/>
              </a:ln>
              <a:solidFill>
                <a:srgbClr val="C00000"/>
              </a:solidFill>
              <a:effectLst/>
              <a:latin typeface="+mn-lt"/>
              <a:ea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p14:dur="25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9" presetClass="entr" presetSubtype="0" fill="hold" nodeType="afterEffect">
                                  <p:stCondLst>
                                    <p:cond delay="0"/>
                                  </p:stCondLst>
                                  <p:childTnLst>
                                    <p:set>
                                      <p:cBhvr>
                                        <p:cTn id="6" dur="1000" fill="hold">
                                          <p:stCondLst>
                                            <p:cond delay="0"/>
                                          </p:stCondLst>
                                        </p:cTn>
                                        <p:tgtEl>
                                          <p:spTgt spid="26"/>
                                        </p:tgtEl>
                                        <p:attrNameLst>
                                          <p:attrName>style.visibility</p:attrName>
                                        </p:attrNameLst>
                                      </p:cBhvr>
                                      <p:to>
                                        <p:strVal val="visible"/>
                                      </p:to>
                                    </p:set>
                                    <p:anim calcmode="lin" valueType="num">
                                      <p:cBhvr>
                                        <p:cTn id="7" dur="1000" fill="hold"/>
                                        <p:tgtEl>
                                          <p:spTgt spid="26"/>
                                        </p:tgtEl>
                                        <p:attrNameLst>
                                          <p:attrName>ppt_x</p:attrName>
                                        </p:attrNameLst>
                                      </p:cBhvr>
                                      <p:tavLst>
                                        <p:tav tm="0">
                                          <p:val>
                                            <p:strVal val="#ppt_x-.2"/>
                                          </p:val>
                                        </p:tav>
                                        <p:tav tm="100000">
                                          <p:val>
                                            <p:strVal val="#ppt_x"/>
                                          </p:val>
                                        </p:tav>
                                      </p:tavLst>
                                    </p:anim>
                                    <p:anim calcmode="lin" valueType="num">
                                      <p:cBhvr>
                                        <p:cTn id="8" dur="1000" fill="hold"/>
                                        <p:tgtEl>
                                          <p:spTgt spid="26"/>
                                        </p:tgtEl>
                                        <p:attrNameLst>
                                          <p:attrName>ppt_y</p:attrName>
                                        </p:attrNameLst>
                                      </p:cBhvr>
                                      <p:tavLst>
                                        <p:tav tm="0">
                                          <p:val>
                                            <p:strVal val="#ppt_y"/>
                                          </p:val>
                                        </p:tav>
                                        <p:tav tm="100000">
                                          <p:val>
                                            <p:strVal val="#ppt_y"/>
                                          </p:val>
                                        </p:tav>
                                      </p:tavLst>
                                    </p:anim>
                                    <p:animEffect transition="in" filter="wipe(right)" prLst="gradientSize: 0.1">
                                      <p:cBhvr>
                                        <p:cTn id="9" dur="1000"/>
                                        <p:tgtEl>
                                          <p:spTgt spid="26"/>
                                        </p:tgtEl>
                                      </p:cBhvr>
                                    </p:animEffect>
                                  </p:childTnLst>
                                </p:cTn>
                              </p:par>
                            </p:childTnLst>
                          </p:cTn>
                        </p:par>
                        <p:par>
                          <p:cTn id="10" fill="hold" nodeType="afterGroup">
                            <p:stCondLst>
                              <p:cond delay="1000"/>
                            </p:stCondLst>
                            <p:childTnLst>
                              <p:par>
                                <p:cTn id="11" presetID="16" presetClass="entr" presetSubtype="21" fill="hold" nodeType="after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barn(inVertical)">
                                      <p:cBhvr>
                                        <p:cTn id="13" dur="500"/>
                                        <p:tgtEl>
                                          <p:spTgt spid="19"/>
                                        </p:tgtEl>
                                      </p:cBhvr>
                                    </p:animEffect>
                                  </p:childTnLst>
                                </p:cTn>
                              </p:par>
                              <p:par>
                                <p:cTn id="14" presetID="53" presetClass="entr" presetSubtype="0" fill="hold" grpId="0" nodeType="withEffect">
                                  <p:stCondLst>
                                    <p:cond delay="750"/>
                                  </p:stCondLst>
                                  <p:childTnLst>
                                    <p:set>
                                      <p:cBhvr>
                                        <p:cTn id="15" dur="1" fill="hold">
                                          <p:stCondLst>
                                            <p:cond delay="0"/>
                                          </p:stCondLst>
                                        </p:cTn>
                                        <p:tgtEl>
                                          <p:spTgt spid="22"/>
                                        </p:tgtEl>
                                        <p:attrNameLst>
                                          <p:attrName>style.visibility</p:attrName>
                                        </p:attrNameLst>
                                      </p:cBhvr>
                                      <p:to>
                                        <p:strVal val="visible"/>
                                      </p:to>
                                    </p:set>
                                    <p:anim calcmode="lin" valueType="num">
                                      <p:cBhvr>
                                        <p:cTn id="16" dur="1750" fill="hold"/>
                                        <p:tgtEl>
                                          <p:spTgt spid="22"/>
                                        </p:tgtEl>
                                        <p:attrNameLst>
                                          <p:attrName>ppt_w</p:attrName>
                                        </p:attrNameLst>
                                      </p:cBhvr>
                                      <p:tavLst>
                                        <p:tav tm="0">
                                          <p:val>
                                            <p:fltVal val="0"/>
                                          </p:val>
                                        </p:tav>
                                        <p:tav tm="100000">
                                          <p:val>
                                            <p:strVal val="#ppt_w"/>
                                          </p:val>
                                        </p:tav>
                                      </p:tavLst>
                                    </p:anim>
                                    <p:anim calcmode="lin" valueType="num">
                                      <p:cBhvr>
                                        <p:cTn id="17" dur="1750" fill="hold"/>
                                        <p:tgtEl>
                                          <p:spTgt spid="22"/>
                                        </p:tgtEl>
                                        <p:attrNameLst>
                                          <p:attrName>ppt_h</p:attrName>
                                        </p:attrNameLst>
                                      </p:cBhvr>
                                      <p:tavLst>
                                        <p:tav tm="0">
                                          <p:val>
                                            <p:fltVal val="0"/>
                                          </p:val>
                                        </p:tav>
                                        <p:tav tm="100000">
                                          <p:val>
                                            <p:strVal val="#ppt_h"/>
                                          </p:val>
                                        </p:tav>
                                      </p:tavLst>
                                    </p:anim>
                                    <p:animEffect transition="in" filter="fade">
                                      <p:cBhvr>
                                        <p:cTn id="18" dur="1750"/>
                                        <p:tgtEl>
                                          <p:spTgt spid="22"/>
                                        </p:tgtEl>
                                      </p:cBhvr>
                                    </p:animEffect>
                                  </p:childTnLst>
                                </p:cTn>
                              </p:par>
                              <p:par>
                                <p:cTn id="19" presetID="6" presetClass="emph" presetSubtype="0" autoRev="1" fill="hold" grpId="1" nodeType="withEffect">
                                  <p:stCondLst>
                                    <p:cond delay="2500"/>
                                  </p:stCondLst>
                                  <p:childTnLst>
                                    <p:animScale>
                                      <p:cBhvr>
                                        <p:cTn id="20" dur="1500" fill="hold"/>
                                        <p:tgtEl>
                                          <p:spTgt spid="22"/>
                                        </p:tgtEl>
                                      </p:cBhvr>
                                      <p:by x="120000" y="120000"/>
                                    </p:animScale>
                                  </p:childTnLst>
                                </p:cTn>
                              </p:par>
                            </p:childTnLst>
                          </p:cTn>
                        </p:par>
                        <p:par>
                          <p:cTn id="21" fill="hold" nodeType="afterGroup">
                            <p:stCondLst>
                              <p:cond delay="5000"/>
                            </p:stCondLst>
                            <p:childTnLst>
                              <p:par>
                                <p:cTn id="22" presetID="42" presetClass="entr" presetSubtype="0" fill="hold" grpId="0" nodeType="after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fade">
                                      <p:cBhvr>
                                        <p:cTn id="24" dur="750"/>
                                        <p:tgtEl>
                                          <p:spTgt spid="18"/>
                                        </p:tgtEl>
                                      </p:cBhvr>
                                    </p:animEffect>
                                    <p:anim calcmode="lin" valueType="num">
                                      <p:cBhvr>
                                        <p:cTn id="25" dur="750" fill="hold"/>
                                        <p:tgtEl>
                                          <p:spTgt spid="18"/>
                                        </p:tgtEl>
                                        <p:attrNameLst>
                                          <p:attrName>ppt_x</p:attrName>
                                        </p:attrNameLst>
                                      </p:cBhvr>
                                      <p:tavLst>
                                        <p:tav tm="0">
                                          <p:val>
                                            <p:strVal val="#ppt_x"/>
                                          </p:val>
                                        </p:tav>
                                        <p:tav tm="100000">
                                          <p:val>
                                            <p:strVal val="#ppt_x"/>
                                          </p:val>
                                        </p:tav>
                                      </p:tavLst>
                                    </p:anim>
                                    <p:anim calcmode="lin" valueType="num">
                                      <p:cBhvr>
                                        <p:cTn id="26" dur="75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2" grpId="0"/>
      <p:bldP spid="22"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圆角矩形 11"/>
          <p:cNvSpPr/>
          <p:nvPr/>
        </p:nvSpPr>
        <p:spPr>
          <a:xfrm>
            <a:off x="1657894" y="1744670"/>
            <a:ext cx="5134791" cy="530225"/>
          </a:xfrm>
          <a:prstGeom prst="roundRect">
            <a:avLst>
              <a:gd name="adj" fmla="val 12335"/>
            </a:avLst>
          </a:prstGeom>
          <a:solidFill>
            <a:srgbClr val="C00000"/>
          </a:solidFill>
          <a:ln w="9525">
            <a:solidFill>
              <a:schemeClr val="bg1"/>
            </a:solid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lnSpc>
                <a:spcPct val="110000"/>
              </a:lnSpc>
              <a:defRPr/>
            </a:pPr>
            <a:endParaRPr sz="4400" b="1" spc="300">
              <a:solidFill>
                <a:prstClr val="white"/>
              </a:solidFill>
              <a:cs typeface="+mn-ea"/>
              <a:sym typeface="+mn-lt"/>
            </a:endParaRPr>
          </a:p>
        </p:txBody>
      </p:sp>
      <p:sp>
        <p:nvSpPr>
          <p:cNvPr id="13" name="文本框 12"/>
          <p:cNvSpPr txBox="1"/>
          <p:nvPr/>
        </p:nvSpPr>
        <p:spPr>
          <a:xfrm>
            <a:off x="1667224" y="1681223"/>
            <a:ext cx="5134791" cy="522194"/>
          </a:xfrm>
          <a:prstGeom prst="rect">
            <a:avLst/>
          </a:prstGeom>
          <a:noFill/>
          <a:ln w="9525">
            <a:noFill/>
          </a:ln>
        </p:spPr>
        <p:txBody>
          <a:bodyPr wrap="square">
            <a:spAutoFit/>
          </a:bodyPr>
          <a:lstStyle/>
          <a:p>
            <a:pPr algn="dist">
              <a:lnSpc>
                <a:spcPct val="160000"/>
              </a:lnSpc>
            </a:pPr>
            <a:r>
              <a:rPr lang="zh-CN" altLang="en-US" sz="2000" b="1" dirty="0">
                <a:solidFill>
                  <a:prstClr val="white"/>
                </a:solidFill>
                <a:cs typeface="+mn-ea"/>
                <a:sym typeface="+mn-lt"/>
              </a:rPr>
              <a:t>孺子牛精神意指服务为民、无私奉献的精神</a:t>
            </a:r>
          </a:p>
        </p:txBody>
      </p:sp>
      <p:sp>
        <p:nvSpPr>
          <p:cNvPr id="8" name="文本框 7"/>
          <p:cNvSpPr txBox="1"/>
          <p:nvPr/>
        </p:nvSpPr>
        <p:spPr>
          <a:xfrm>
            <a:off x="699680" y="2949512"/>
            <a:ext cx="10665008" cy="2554545"/>
          </a:xfrm>
          <a:prstGeom prst="rect">
            <a:avLst/>
          </a:prstGeom>
          <a:noFill/>
        </p:spPr>
        <p:txBody>
          <a:bodyPr wrap="square" rtlCol="0">
            <a:spAutoFit/>
          </a:bodyPr>
          <a:lstStyle/>
          <a:p>
            <a:pPr marL="285750" indent="-285750" algn="just">
              <a:lnSpc>
                <a:spcPct val="200000"/>
              </a:lnSpc>
              <a:buFont typeface="Arial" panose="020B0604020202020204" pitchFamily="34" charset="0"/>
              <a:buChar char="•"/>
            </a:pPr>
            <a:r>
              <a:rPr lang="zh-CN" altLang="en-US" sz="1600" dirty="0">
                <a:solidFill>
                  <a:prstClr val="black">
                    <a:lumMod val="85000"/>
                    <a:lumOff val="15000"/>
                  </a:prstClr>
                </a:solidFill>
                <a:cs typeface="+mn-ea"/>
                <a:sym typeface="+mn-lt"/>
              </a:rPr>
              <a:t>人民有所呼，党员干部有所应，始终把人民群众的利益放在第一位，始终坚持以人民为中心的发展理念。</a:t>
            </a:r>
          </a:p>
          <a:p>
            <a:pPr marL="285750" indent="-285750" algn="just">
              <a:lnSpc>
                <a:spcPct val="200000"/>
              </a:lnSpc>
              <a:buFont typeface="Arial" panose="020B0604020202020204" pitchFamily="34" charset="0"/>
              <a:buChar char="•"/>
            </a:pPr>
            <a:r>
              <a:rPr lang="zh-CN" altLang="en-US" sz="1600" dirty="0">
                <a:solidFill>
                  <a:prstClr val="black">
                    <a:lumMod val="85000"/>
                    <a:lumOff val="15000"/>
                  </a:prstClr>
                </a:solidFill>
                <a:cs typeface="+mn-ea"/>
                <a:sym typeface="+mn-lt"/>
              </a:rPr>
              <a:t>利民之事，丝发必兴。厉民之事，毫末必去。</a:t>
            </a:r>
            <a:r>
              <a:rPr lang="en-US" altLang="zh-CN" sz="1600" dirty="0">
                <a:solidFill>
                  <a:prstClr val="black">
                    <a:lumMod val="85000"/>
                    <a:lumOff val="15000"/>
                  </a:prstClr>
                </a:solidFill>
                <a:cs typeface="+mn-ea"/>
                <a:sym typeface="+mn-lt"/>
              </a:rPr>
              <a:t>2020</a:t>
            </a:r>
            <a:r>
              <a:rPr lang="zh-CN" altLang="en-US" sz="1600" dirty="0">
                <a:solidFill>
                  <a:prstClr val="black">
                    <a:lumMod val="85000"/>
                    <a:lumOff val="15000"/>
                  </a:prstClr>
                </a:solidFill>
                <a:cs typeface="+mn-ea"/>
                <a:sym typeface="+mn-lt"/>
              </a:rPr>
              <a:t>年，面对突如其来的新冠肺炎疫情，面对严重的洪涝灾害，面对经济复苏的重重困难与挑战，各级党委政府，广大党员干部始终发扬服务为民的孺子牛精神，从疫情防控，到脱贫攻坚，从做好“六稳”工作，到落实“六保”任务，从复工复产，到推动民生发展，做到了一线指挥、一线服务。</a:t>
            </a:r>
          </a:p>
          <a:p>
            <a:pPr marL="285750" indent="-285750" algn="just">
              <a:lnSpc>
                <a:spcPct val="200000"/>
              </a:lnSpc>
              <a:buFont typeface="Arial" panose="020B0604020202020204" pitchFamily="34" charset="0"/>
              <a:buChar char="•"/>
            </a:pPr>
            <a:r>
              <a:rPr lang="zh-CN" altLang="en-US" sz="1600" dirty="0">
                <a:solidFill>
                  <a:srgbClr val="C00000"/>
                </a:solidFill>
                <a:cs typeface="+mn-ea"/>
                <a:sym typeface="+mn-lt"/>
              </a:rPr>
              <a:t>面对“十四五”的开局起步，贯彻新发展理念，构建新发展格局，更需要广大党员干部“俯首甘为孺子牛”。</a:t>
            </a:r>
          </a:p>
        </p:txBody>
      </p:sp>
      <p:grpSp>
        <p:nvGrpSpPr>
          <p:cNvPr id="9" name="Group 4"/>
          <p:cNvGrpSpPr>
            <a:grpSpLocks noChangeAspect="1"/>
          </p:cNvGrpSpPr>
          <p:nvPr/>
        </p:nvGrpSpPr>
        <p:grpSpPr>
          <a:xfrm>
            <a:off x="754602" y="1807040"/>
            <a:ext cx="714725" cy="365163"/>
            <a:chOff x="3222" y="1845"/>
            <a:chExt cx="1237" cy="632"/>
          </a:xfrm>
          <a:solidFill>
            <a:srgbClr val="C00000"/>
          </a:solidFill>
        </p:grpSpPr>
        <p:sp>
          <p:nvSpPr>
            <p:cNvPr id="10" name="Freeform 5"/>
            <p:cNvSpPr/>
            <p:nvPr/>
          </p:nvSpPr>
          <p:spPr bwMode="auto">
            <a:xfrm>
              <a:off x="3608" y="1845"/>
              <a:ext cx="851" cy="632"/>
            </a:xfrm>
            <a:custGeom>
              <a:avLst/>
              <a:gdLst>
                <a:gd name="T0" fmla="*/ 366 w 626"/>
                <a:gd name="T1" fmla="*/ 413 h 465"/>
                <a:gd name="T2" fmla="*/ 313 w 626"/>
                <a:gd name="T3" fmla="*/ 362 h 465"/>
                <a:gd name="T4" fmla="*/ 338 w 626"/>
                <a:gd name="T5" fmla="*/ 362 h 465"/>
                <a:gd name="T6" fmla="*/ 392 w 626"/>
                <a:gd name="T7" fmla="*/ 310 h 465"/>
                <a:gd name="T8" fmla="*/ 338 w 626"/>
                <a:gd name="T9" fmla="*/ 258 h 465"/>
                <a:gd name="T10" fmla="*/ 414 w 626"/>
                <a:gd name="T11" fmla="*/ 207 h 465"/>
                <a:gd name="T12" fmla="*/ 361 w 626"/>
                <a:gd name="T13" fmla="*/ 155 h 465"/>
                <a:gd name="T14" fmla="*/ 573 w 626"/>
                <a:gd name="T15" fmla="*/ 155 h 465"/>
                <a:gd name="T16" fmla="*/ 626 w 626"/>
                <a:gd name="T17" fmla="*/ 103 h 465"/>
                <a:gd name="T18" fmla="*/ 573 w 626"/>
                <a:gd name="T19" fmla="*/ 52 h 465"/>
                <a:gd name="T20" fmla="*/ 260 w 626"/>
                <a:gd name="T21" fmla="*/ 52 h 465"/>
                <a:gd name="T22" fmla="*/ 207 w 626"/>
                <a:gd name="T23" fmla="*/ 0 h 465"/>
                <a:gd name="T24" fmla="*/ 102 w 626"/>
                <a:gd name="T25" fmla="*/ 0 h 465"/>
                <a:gd name="T26" fmla="*/ 48 w 626"/>
                <a:gd name="T27" fmla="*/ 52 h 465"/>
                <a:gd name="T28" fmla="*/ 49 w 626"/>
                <a:gd name="T29" fmla="*/ 54 h 465"/>
                <a:gd name="T30" fmla="*/ 0 w 626"/>
                <a:gd name="T31" fmla="*/ 113 h 465"/>
                <a:gd name="T32" fmla="*/ 0 w 626"/>
                <a:gd name="T33" fmla="*/ 403 h 465"/>
                <a:gd name="T34" fmla="*/ 65 w 626"/>
                <a:gd name="T35" fmla="*/ 465 h 465"/>
                <a:gd name="T36" fmla="*/ 208 w 626"/>
                <a:gd name="T37" fmla="*/ 465 h 465"/>
                <a:gd name="T38" fmla="*/ 244 w 626"/>
                <a:gd name="T39" fmla="*/ 465 h 465"/>
                <a:gd name="T40" fmla="*/ 313 w 626"/>
                <a:gd name="T41" fmla="*/ 465 h 465"/>
                <a:gd name="T42" fmla="*/ 366 w 626"/>
                <a:gd name="T43" fmla="*/ 413 h 4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26" h="465">
                  <a:moveTo>
                    <a:pt x="366" y="413"/>
                  </a:moveTo>
                  <a:cubicBezTo>
                    <a:pt x="366" y="385"/>
                    <a:pt x="342" y="362"/>
                    <a:pt x="313" y="362"/>
                  </a:cubicBezTo>
                  <a:cubicBezTo>
                    <a:pt x="338" y="362"/>
                    <a:pt x="338" y="362"/>
                    <a:pt x="338" y="362"/>
                  </a:cubicBezTo>
                  <a:cubicBezTo>
                    <a:pt x="368" y="362"/>
                    <a:pt x="392" y="338"/>
                    <a:pt x="392" y="310"/>
                  </a:cubicBezTo>
                  <a:cubicBezTo>
                    <a:pt x="392" y="281"/>
                    <a:pt x="368" y="258"/>
                    <a:pt x="338" y="258"/>
                  </a:cubicBezTo>
                  <a:cubicBezTo>
                    <a:pt x="368" y="258"/>
                    <a:pt x="416" y="258"/>
                    <a:pt x="414" y="207"/>
                  </a:cubicBezTo>
                  <a:cubicBezTo>
                    <a:pt x="413" y="178"/>
                    <a:pt x="390" y="155"/>
                    <a:pt x="361" y="155"/>
                  </a:cubicBezTo>
                  <a:cubicBezTo>
                    <a:pt x="573" y="155"/>
                    <a:pt x="573" y="155"/>
                    <a:pt x="573" y="155"/>
                  </a:cubicBezTo>
                  <a:cubicBezTo>
                    <a:pt x="602" y="155"/>
                    <a:pt x="626" y="132"/>
                    <a:pt x="626" y="103"/>
                  </a:cubicBezTo>
                  <a:cubicBezTo>
                    <a:pt x="626" y="75"/>
                    <a:pt x="602" y="52"/>
                    <a:pt x="573" y="52"/>
                  </a:cubicBezTo>
                  <a:cubicBezTo>
                    <a:pt x="260" y="52"/>
                    <a:pt x="260" y="52"/>
                    <a:pt x="260" y="52"/>
                  </a:cubicBezTo>
                  <a:cubicBezTo>
                    <a:pt x="260" y="23"/>
                    <a:pt x="236" y="0"/>
                    <a:pt x="207" y="0"/>
                  </a:cubicBezTo>
                  <a:cubicBezTo>
                    <a:pt x="102" y="0"/>
                    <a:pt x="102" y="0"/>
                    <a:pt x="102" y="0"/>
                  </a:cubicBezTo>
                  <a:cubicBezTo>
                    <a:pt x="72" y="0"/>
                    <a:pt x="48" y="23"/>
                    <a:pt x="48" y="52"/>
                  </a:cubicBezTo>
                  <a:cubicBezTo>
                    <a:pt x="48" y="52"/>
                    <a:pt x="48" y="53"/>
                    <a:pt x="49" y="54"/>
                  </a:cubicBezTo>
                  <a:cubicBezTo>
                    <a:pt x="21" y="60"/>
                    <a:pt x="0" y="85"/>
                    <a:pt x="0" y="113"/>
                  </a:cubicBezTo>
                  <a:cubicBezTo>
                    <a:pt x="0" y="403"/>
                    <a:pt x="0" y="403"/>
                    <a:pt x="0" y="403"/>
                  </a:cubicBezTo>
                  <a:cubicBezTo>
                    <a:pt x="0" y="437"/>
                    <a:pt x="29" y="465"/>
                    <a:pt x="65" y="465"/>
                  </a:cubicBezTo>
                  <a:cubicBezTo>
                    <a:pt x="208" y="465"/>
                    <a:pt x="208" y="465"/>
                    <a:pt x="208" y="465"/>
                  </a:cubicBezTo>
                  <a:cubicBezTo>
                    <a:pt x="244" y="465"/>
                    <a:pt x="244" y="465"/>
                    <a:pt x="244" y="465"/>
                  </a:cubicBezTo>
                  <a:cubicBezTo>
                    <a:pt x="313" y="465"/>
                    <a:pt x="313" y="465"/>
                    <a:pt x="313" y="465"/>
                  </a:cubicBezTo>
                  <a:cubicBezTo>
                    <a:pt x="342" y="465"/>
                    <a:pt x="366" y="442"/>
                    <a:pt x="366" y="4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a:defRPr/>
              </a:pPr>
              <a:endParaRPr lang="zh-CN" altLang="en-US" sz="1600">
                <a:solidFill>
                  <a:srgbClr val="000000"/>
                </a:solidFill>
                <a:cs typeface="+mn-ea"/>
                <a:sym typeface="+mn-lt"/>
              </a:endParaRPr>
            </a:p>
          </p:txBody>
        </p:sp>
        <p:sp>
          <p:nvSpPr>
            <p:cNvPr id="11" name="Rectangle 6"/>
            <p:cNvSpPr>
              <a:spLocks noChangeArrowheads="1"/>
            </p:cNvSpPr>
            <p:nvPr/>
          </p:nvSpPr>
          <p:spPr bwMode="auto">
            <a:xfrm>
              <a:off x="3222" y="1931"/>
              <a:ext cx="319" cy="53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a:defRPr/>
              </a:pPr>
              <a:endParaRPr lang="zh-CN" altLang="en-US" sz="1600">
                <a:solidFill>
                  <a:srgbClr val="000000"/>
                </a:solidFill>
                <a:cs typeface="+mn-ea"/>
                <a:sym typeface="+mn-lt"/>
              </a:endParaRPr>
            </a:p>
          </p:txBody>
        </p:sp>
      </p:grpSp>
      <p:cxnSp>
        <p:nvCxnSpPr>
          <p:cNvPr id="14" name="PA-直接连接符 54"/>
          <p:cNvCxnSpPr/>
          <p:nvPr>
            <p:custDataLst>
              <p:tags r:id="rId1"/>
            </p:custDataLst>
          </p:nvPr>
        </p:nvCxnSpPr>
        <p:spPr>
          <a:xfrm>
            <a:off x="754289" y="5504011"/>
            <a:ext cx="10296000" cy="0"/>
          </a:xfrm>
          <a:prstGeom prst="line">
            <a:avLst/>
          </a:prstGeom>
          <a:solidFill>
            <a:srgbClr val="C61821"/>
          </a:solidFill>
          <a:ln w="22225">
            <a:solidFill>
              <a:srgbClr val="C61821"/>
            </a:solidFill>
          </a:ln>
        </p:spPr>
        <p:style>
          <a:lnRef idx="1">
            <a:schemeClr val="accent1"/>
          </a:lnRef>
          <a:fillRef idx="0">
            <a:schemeClr val="accent1"/>
          </a:fillRef>
          <a:effectRef idx="0">
            <a:schemeClr val="accent1"/>
          </a:effectRef>
          <a:fontRef idx="minor">
            <a:schemeClr val="tx1"/>
          </a:fontRef>
        </p:style>
      </p:cxnSp>
      <p:cxnSp>
        <p:nvCxnSpPr>
          <p:cNvPr id="16" name="PA-直接连接符 54"/>
          <p:cNvCxnSpPr/>
          <p:nvPr>
            <p:custDataLst>
              <p:tags r:id="rId2"/>
            </p:custDataLst>
          </p:nvPr>
        </p:nvCxnSpPr>
        <p:spPr>
          <a:xfrm>
            <a:off x="754289" y="2965140"/>
            <a:ext cx="10548000" cy="0"/>
          </a:xfrm>
          <a:prstGeom prst="line">
            <a:avLst/>
          </a:prstGeom>
          <a:solidFill>
            <a:srgbClr val="C61821"/>
          </a:solidFill>
          <a:ln w="22225">
            <a:solidFill>
              <a:srgbClr val="C61821"/>
            </a:solidFill>
          </a:ln>
        </p:spPr>
        <p:style>
          <a:lnRef idx="1">
            <a:schemeClr val="accent1"/>
          </a:lnRef>
          <a:fillRef idx="0">
            <a:schemeClr val="accent1"/>
          </a:fillRef>
          <a:effectRef idx="0">
            <a:schemeClr val="accent1"/>
          </a:effectRef>
          <a:fontRef idx="minor">
            <a:schemeClr val="tx1"/>
          </a:fontRef>
        </p:style>
      </p:cxnSp>
      <p:sp>
        <p:nvSpPr>
          <p:cNvPr id="17" name="文本框 16"/>
          <p:cNvSpPr txBox="1"/>
          <p:nvPr/>
        </p:nvSpPr>
        <p:spPr>
          <a:xfrm>
            <a:off x="700314" y="2454547"/>
            <a:ext cx="6446935" cy="400110"/>
          </a:xfrm>
          <a:prstGeom prst="rect">
            <a:avLst/>
          </a:prstGeom>
          <a:noFill/>
        </p:spPr>
        <p:txBody>
          <a:bodyPr wrap="square" rtlCol="0" anchor="t">
            <a:spAutoFit/>
          </a:bodyPr>
          <a:lstStyle/>
          <a:p>
            <a:pPr marL="285750" indent="-285750" algn="dist">
              <a:buFont typeface="Wingdings" panose="05000000000000000000" charset="0"/>
              <a:buChar char="Ø"/>
            </a:pPr>
            <a:r>
              <a:rPr lang="zh-CN" altLang="en-US" sz="2000" b="1" dirty="0">
                <a:solidFill>
                  <a:srgbClr val="C00000"/>
                </a:solidFill>
                <a:cs typeface="+mn-ea"/>
                <a:sym typeface="+mn-lt"/>
              </a:rPr>
              <a:t>党员干部要牢固树立服务为民的宗旨意识。</a:t>
            </a:r>
          </a:p>
        </p:txBody>
      </p:sp>
      <p:pic>
        <p:nvPicPr>
          <p:cNvPr id="15" name="PA-102240"/>
          <p:cNvPicPr>
            <a:picLocks noChangeAspect="1"/>
          </p:cNvPicPr>
          <p:nvPr>
            <p:custDataLst>
              <p:tags r:id="rId3"/>
            </p:custDataLst>
          </p:nvPr>
        </p:nvPicPr>
        <p:blipFill>
          <a:blip r:embed="rId6" cstate="email">
            <a:extLst>
              <a:ext uri="{28A0092B-C50C-407E-A947-70E740481C1C}">
                <a14:useLocalDpi xmlns:a14="http://schemas.microsoft.com/office/drawing/2010/main"/>
              </a:ext>
            </a:extLst>
          </a:blip>
          <a:stretch>
            <a:fillRect/>
          </a:stretch>
        </p:blipFill>
        <p:spPr>
          <a:xfrm>
            <a:off x="7868378" y="2270697"/>
            <a:ext cx="3496310" cy="678815"/>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25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9" presetClass="entr" presetSubtype="0" fill="hold" nodeType="afterEffect">
                                  <p:stCondLst>
                                    <p:cond delay="0"/>
                                  </p:stCondLst>
                                  <p:childTnLst>
                                    <p:set>
                                      <p:cBhvr>
                                        <p:cTn id="6" dur="1000"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ppt_x</p:attrName>
                                        </p:attrNameLst>
                                      </p:cBhvr>
                                      <p:tavLst>
                                        <p:tav tm="0">
                                          <p:val>
                                            <p:strVal val="#ppt_x-.2"/>
                                          </p:val>
                                        </p:tav>
                                        <p:tav tm="100000">
                                          <p:val>
                                            <p:strVal val="#ppt_x"/>
                                          </p:val>
                                        </p:tav>
                                      </p:tavLst>
                                    </p:anim>
                                    <p:anim calcmode="lin" valueType="num">
                                      <p:cBhvr>
                                        <p:cTn id="8"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9" dur="1000"/>
                                        <p:tgtEl>
                                          <p:spTgt spid="9"/>
                                        </p:tgtEl>
                                      </p:cBhvr>
                                    </p:animEffect>
                                  </p:childTnLst>
                                </p:cTn>
                              </p:par>
                            </p:childTnLst>
                          </p:cTn>
                        </p:par>
                        <p:par>
                          <p:cTn id="10" fill="hold" nodeType="afterGroup">
                            <p:stCondLst>
                              <p:cond delay="1000"/>
                            </p:stCondLst>
                            <p:childTnLst>
                              <p:par>
                                <p:cTn id="11" presetID="12" presetClass="entr" presetSubtype="4" fill="hold" grpId="0" nodeType="afterEffect">
                                  <p:stCondLst>
                                    <p:cond delay="0"/>
                                  </p:stCondLst>
                                  <p:childTnLst>
                                    <p:set>
                                      <p:cBhvr>
                                        <p:cTn id="12" dur="1000" fill="hold">
                                          <p:stCondLst>
                                            <p:cond delay="0"/>
                                          </p:stCondLst>
                                        </p:cTn>
                                        <p:tgtEl>
                                          <p:spTgt spid="12"/>
                                        </p:tgtEl>
                                        <p:attrNameLst>
                                          <p:attrName>style.visibility</p:attrName>
                                        </p:attrNameLst>
                                      </p:cBhvr>
                                      <p:to>
                                        <p:strVal val="visible"/>
                                      </p:to>
                                    </p:set>
                                    <p:anim calcmode="lin" valueType="num">
                                      <p:cBhvr additive="base">
                                        <p:cTn id="13" dur="1000"/>
                                        <p:tgtEl>
                                          <p:spTgt spid="12"/>
                                        </p:tgtEl>
                                        <p:attrNameLst>
                                          <p:attrName>ppt_y</p:attrName>
                                        </p:attrNameLst>
                                      </p:cBhvr>
                                      <p:tavLst>
                                        <p:tav tm="0">
                                          <p:val>
                                            <p:strVal val="#ppt_y+#ppt_h*1.125000"/>
                                          </p:val>
                                        </p:tav>
                                        <p:tav tm="100000">
                                          <p:val>
                                            <p:strVal val="#ppt_y"/>
                                          </p:val>
                                        </p:tav>
                                      </p:tavLst>
                                    </p:anim>
                                    <p:animEffect transition="in" filter="wipe(up)">
                                      <p:cBhvr>
                                        <p:cTn id="14" dur="1000"/>
                                        <p:tgtEl>
                                          <p:spTgt spid="12"/>
                                        </p:tgtEl>
                                      </p:cBhvr>
                                    </p:animEffect>
                                  </p:childTnLst>
                                </p:cTn>
                              </p:par>
                            </p:childTnLst>
                          </p:cTn>
                        </p:par>
                        <p:par>
                          <p:cTn id="15" fill="hold" nodeType="afterGroup">
                            <p:stCondLst>
                              <p:cond delay="2000"/>
                            </p:stCondLst>
                            <p:childTnLst>
                              <p:par>
                                <p:cTn id="16" presetID="12" presetClass="entr" presetSubtype="4" fill="hold" grpId="0" nodeType="afterEffect">
                                  <p:stCondLst>
                                    <p:cond delay="0"/>
                                  </p:stCondLst>
                                  <p:childTnLst>
                                    <p:set>
                                      <p:cBhvr>
                                        <p:cTn id="17" dur="1000" fill="hold">
                                          <p:stCondLst>
                                            <p:cond delay="0"/>
                                          </p:stCondLst>
                                        </p:cTn>
                                        <p:tgtEl>
                                          <p:spTgt spid="13"/>
                                        </p:tgtEl>
                                        <p:attrNameLst>
                                          <p:attrName>style.visibility</p:attrName>
                                        </p:attrNameLst>
                                      </p:cBhvr>
                                      <p:to>
                                        <p:strVal val="visible"/>
                                      </p:to>
                                    </p:set>
                                    <p:anim calcmode="lin" valueType="num">
                                      <p:cBhvr additive="base">
                                        <p:cTn id="18" dur="1000"/>
                                        <p:tgtEl>
                                          <p:spTgt spid="13"/>
                                        </p:tgtEl>
                                        <p:attrNameLst>
                                          <p:attrName>ppt_y</p:attrName>
                                        </p:attrNameLst>
                                      </p:cBhvr>
                                      <p:tavLst>
                                        <p:tav tm="0">
                                          <p:val>
                                            <p:strVal val="#ppt_y+#ppt_h*1.125000"/>
                                          </p:val>
                                        </p:tav>
                                        <p:tav tm="100000">
                                          <p:val>
                                            <p:strVal val="#ppt_y"/>
                                          </p:val>
                                        </p:tav>
                                      </p:tavLst>
                                    </p:anim>
                                    <p:animEffect transition="in" filter="wipe(up)">
                                      <p:cBhvr>
                                        <p:cTn id="19" dur="1000"/>
                                        <p:tgtEl>
                                          <p:spTgt spid="13"/>
                                        </p:tgtEl>
                                      </p:cBhvr>
                                    </p:animEffect>
                                  </p:childTnLst>
                                </p:cTn>
                              </p:par>
                            </p:childTnLst>
                          </p:cTn>
                        </p:par>
                        <p:par>
                          <p:cTn id="20" fill="hold" nodeType="afterGroup">
                            <p:stCondLst>
                              <p:cond delay="3000"/>
                            </p:stCondLst>
                            <p:childTnLst>
                              <p:par>
                                <p:cTn id="21" presetID="47" presetClass="entr" presetSubtype="0" fill="hold" grpId="0" nodeType="afterEffect">
                                  <p:stCondLst>
                                    <p:cond delay="0"/>
                                  </p:stCondLst>
                                  <p:childTnLst>
                                    <p:set>
                                      <p:cBhvr>
                                        <p:cTn id="22" dur="1000" fill="hold">
                                          <p:stCondLst>
                                            <p:cond delay="0"/>
                                          </p:stCondLst>
                                        </p:cTn>
                                        <p:tgtEl>
                                          <p:spTgt spid="17"/>
                                        </p:tgtEl>
                                        <p:attrNameLst>
                                          <p:attrName>style.visibility</p:attrName>
                                        </p:attrNameLst>
                                      </p:cBhvr>
                                      <p:to>
                                        <p:strVal val="visible"/>
                                      </p:to>
                                    </p:set>
                                    <p:animEffect transition="in" filter="fade">
                                      <p:cBhvr>
                                        <p:cTn id="23" dur="1000"/>
                                        <p:tgtEl>
                                          <p:spTgt spid="17"/>
                                        </p:tgtEl>
                                      </p:cBhvr>
                                    </p:animEffect>
                                    <p:anim calcmode="lin" valueType="num">
                                      <p:cBhvr>
                                        <p:cTn id="24" dur="1000" fill="hold"/>
                                        <p:tgtEl>
                                          <p:spTgt spid="17"/>
                                        </p:tgtEl>
                                        <p:attrNameLst>
                                          <p:attrName>ppt_x</p:attrName>
                                        </p:attrNameLst>
                                      </p:cBhvr>
                                      <p:tavLst>
                                        <p:tav tm="0">
                                          <p:val>
                                            <p:strVal val="#ppt_x"/>
                                          </p:val>
                                        </p:tav>
                                        <p:tav tm="100000">
                                          <p:val>
                                            <p:strVal val="#ppt_x"/>
                                          </p:val>
                                        </p:tav>
                                      </p:tavLst>
                                    </p:anim>
                                    <p:anim calcmode="lin" valueType="num">
                                      <p:cBhvr>
                                        <p:cTn id="25" dur="1000" fill="hold"/>
                                        <p:tgtEl>
                                          <p:spTgt spid="17"/>
                                        </p:tgtEl>
                                        <p:attrNameLst>
                                          <p:attrName>ppt_y</p:attrName>
                                        </p:attrNameLst>
                                      </p:cBhvr>
                                      <p:tavLst>
                                        <p:tav tm="0">
                                          <p:val>
                                            <p:strVal val="#ppt_y-.1"/>
                                          </p:val>
                                        </p:tav>
                                        <p:tav tm="100000">
                                          <p:val>
                                            <p:strVal val="#ppt_y"/>
                                          </p:val>
                                        </p:tav>
                                      </p:tavLst>
                                    </p:anim>
                                  </p:childTnLst>
                                </p:cTn>
                              </p:par>
                            </p:childTnLst>
                          </p:cTn>
                        </p:par>
                        <p:par>
                          <p:cTn id="26" fill="hold" nodeType="afterGroup">
                            <p:stCondLst>
                              <p:cond delay="4000"/>
                            </p:stCondLst>
                            <p:childTnLst>
                              <p:par>
                                <p:cTn id="27" presetID="58" presetClass="entr" presetSubtype="0" accel="100000" fill="hold" nodeType="afterEffect">
                                  <p:stCondLst>
                                    <p:cond delay="0"/>
                                  </p:stCondLst>
                                  <p:childTnLst>
                                    <p:set>
                                      <p:cBhvr>
                                        <p:cTn id="28" dur="1000" fill="hold">
                                          <p:stCondLst>
                                            <p:cond delay="0"/>
                                          </p:stCondLst>
                                        </p:cTn>
                                        <p:tgtEl>
                                          <p:spTgt spid="16"/>
                                        </p:tgtEl>
                                        <p:attrNameLst>
                                          <p:attrName>style.visibility</p:attrName>
                                        </p:attrNameLst>
                                      </p:cBhvr>
                                      <p:to>
                                        <p:strVal val="visible"/>
                                      </p:to>
                                    </p:set>
                                    <p:anim calcmode="lin" valueType="num">
                                      <p:cBhvr>
                                        <p:cTn id="29" dur="1000" fill="hold"/>
                                        <p:tgtEl>
                                          <p:spTgt spid="16"/>
                                        </p:tgtEl>
                                        <p:attrNameLst>
                                          <p:attrName>ppt_w</p:attrName>
                                        </p:attrNameLst>
                                      </p:cBhvr>
                                      <p:tavLst>
                                        <p:tav tm="0">
                                          <p:val>
                                            <p:strVal val="#ppt_w*2.5"/>
                                          </p:val>
                                        </p:tav>
                                        <p:tav tm="100000">
                                          <p:val>
                                            <p:strVal val="#ppt_w"/>
                                          </p:val>
                                        </p:tav>
                                      </p:tavLst>
                                    </p:anim>
                                    <p:anim calcmode="lin" valueType="num">
                                      <p:cBhvr>
                                        <p:cTn id="30" dur="1000" fill="hold"/>
                                        <p:tgtEl>
                                          <p:spTgt spid="16"/>
                                        </p:tgtEl>
                                        <p:attrNameLst>
                                          <p:attrName>ppt_h</p:attrName>
                                        </p:attrNameLst>
                                      </p:cBhvr>
                                      <p:tavLst>
                                        <p:tav tm="0">
                                          <p:val>
                                            <p:strVal val="#ppt_h*0.01"/>
                                          </p:val>
                                        </p:tav>
                                        <p:tav tm="100000">
                                          <p:val>
                                            <p:strVal val="#ppt_h"/>
                                          </p:val>
                                        </p:tav>
                                      </p:tavLst>
                                    </p:anim>
                                    <p:anim calcmode="lin" valueType="num">
                                      <p:cBhvr>
                                        <p:cTn id="31" dur="1000" fill="hold"/>
                                        <p:tgtEl>
                                          <p:spTgt spid="16"/>
                                        </p:tgtEl>
                                        <p:attrNameLst>
                                          <p:attrName>ppt_x</p:attrName>
                                        </p:attrNameLst>
                                      </p:cBhvr>
                                      <p:tavLst>
                                        <p:tav tm="0">
                                          <p:val>
                                            <p:strVal val="#ppt_x"/>
                                          </p:val>
                                        </p:tav>
                                        <p:tav tm="100000">
                                          <p:val>
                                            <p:strVal val="#ppt_x"/>
                                          </p:val>
                                        </p:tav>
                                      </p:tavLst>
                                    </p:anim>
                                    <p:anim calcmode="lin" valueType="num">
                                      <p:cBhvr>
                                        <p:cTn id="32" dur="1000" fill="hold"/>
                                        <p:tgtEl>
                                          <p:spTgt spid="16"/>
                                        </p:tgtEl>
                                        <p:attrNameLst>
                                          <p:attrName>ppt_y</p:attrName>
                                        </p:attrNameLst>
                                      </p:cBhvr>
                                      <p:tavLst>
                                        <p:tav tm="0">
                                          <p:val>
                                            <p:strVal val="#ppt_h+1"/>
                                          </p:val>
                                        </p:tav>
                                        <p:tav tm="100000">
                                          <p:val>
                                            <p:strVal val="#ppt_y"/>
                                          </p:val>
                                        </p:tav>
                                      </p:tavLst>
                                    </p:anim>
                                    <p:animEffect transition="in" filter="fade">
                                      <p:cBhvr>
                                        <p:cTn id="33" dur="1000"/>
                                        <p:tgtEl>
                                          <p:spTgt spid="16"/>
                                        </p:tgtEl>
                                      </p:cBhvr>
                                    </p:animEffect>
                                  </p:childTnLst>
                                </p:cTn>
                              </p:par>
                            </p:childTnLst>
                          </p:cTn>
                        </p:par>
                        <p:par>
                          <p:cTn id="34" fill="hold" nodeType="afterGroup">
                            <p:stCondLst>
                              <p:cond delay="5000"/>
                            </p:stCondLst>
                            <p:childTnLst>
                              <p:par>
                                <p:cTn id="35" presetID="12" presetClass="entr" presetSubtype="4" fill="hold" nodeType="afterEffect">
                                  <p:stCondLst>
                                    <p:cond delay="0"/>
                                  </p:stCondLst>
                                  <p:childTnLst>
                                    <p:set>
                                      <p:cBhvr>
                                        <p:cTn id="36" dur="1000" fill="hold">
                                          <p:stCondLst>
                                            <p:cond delay="0"/>
                                          </p:stCondLst>
                                        </p:cTn>
                                        <p:tgtEl>
                                          <p:spTgt spid="8">
                                            <p:txEl>
                                              <p:pRg st="0" end="0"/>
                                            </p:txEl>
                                          </p:spTgt>
                                        </p:tgtEl>
                                        <p:attrNameLst>
                                          <p:attrName>style.visibility</p:attrName>
                                        </p:attrNameLst>
                                      </p:cBhvr>
                                      <p:to>
                                        <p:strVal val="visible"/>
                                      </p:to>
                                    </p:set>
                                    <p:anim calcmode="lin" valueType="num">
                                      <p:cBhvr additive="base">
                                        <p:cTn id="37" dur="1000"/>
                                        <p:tgtEl>
                                          <p:spTgt spid="8">
                                            <p:txEl>
                                              <p:pRg st="0" end="0"/>
                                            </p:txEl>
                                          </p:spTgt>
                                        </p:tgtEl>
                                        <p:attrNameLst>
                                          <p:attrName>ppt_y</p:attrName>
                                        </p:attrNameLst>
                                      </p:cBhvr>
                                      <p:tavLst>
                                        <p:tav tm="0">
                                          <p:val>
                                            <p:strVal val="#ppt_y+#ppt_h*1.125000"/>
                                          </p:val>
                                        </p:tav>
                                        <p:tav tm="100000">
                                          <p:val>
                                            <p:strVal val="#ppt_y"/>
                                          </p:val>
                                        </p:tav>
                                      </p:tavLst>
                                    </p:anim>
                                    <p:animEffect transition="in" filter="wipe(up)">
                                      <p:cBhvr>
                                        <p:cTn id="38" dur="1000"/>
                                        <p:tgtEl>
                                          <p:spTgt spid="8">
                                            <p:txEl>
                                              <p:pRg st="0" end="0"/>
                                            </p:txEl>
                                          </p:spTgt>
                                        </p:tgtEl>
                                      </p:cBhvr>
                                    </p:animEffect>
                                  </p:childTnLst>
                                </p:cTn>
                              </p:par>
                            </p:childTnLst>
                          </p:cTn>
                        </p:par>
                        <p:par>
                          <p:cTn id="39" fill="hold" nodeType="afterGroup">
                            <p:stCondLst>
                              <p:cond delay="6000"/>
                            </p:stCondLst>
                            <p:childTnLst>
                              <p:par>
                                <p:cTn id="40" presetID="12" presetClass="entr" presetSubtype="4" fill="hold" nodeType="afterEffect">
                                  <p:stCondLst>
                                    <p:cond delay="0"/>
                                  </p:stCondLst>
                                  <p:childTnLst>
                                    <p:set>
                                      <p:cBhvr>
                                        <p:cTn id="41" dur="1000" fill="hold">
                                          <p:stCondLst>
                                            <p:cond delay="0"/>
                                          </p:stCondLst>
                                        </p:cTn>
                                        <p:tgtEl>
                                          <p:spTgt spid="8">
                                            <p:txEl>
                                              <p:pRg st="1" end="1"/>
                                            </p:txEl>
                                          </p:spTgt>
                                        </p:tgtEl>
                                        <p:attrNameLst>
                                          <p:attrName>style.visibility</p:attrName>
                                        </p:attrNameLst>
                                      </p:cBhvr>
                                      <p:to>
                                        <p:strVal val="visible"/>
                                      </p:to>
                                    </p:set>
                                    <p:anim calcmode="lin" valueType="num">
                                      <p:cBhvr additive="base">
                                        <p:cTn id="42" dur="1000"/>
                                        <p:tgtEl>
                                          <p:spTgt spid="8">
                                            <p:txEl>
                                              <p:pRg st="1" end="1"/>
                                            </p:txEl>
                                          </p:spTgt>
                                        </p:tgtEl>
                                        <p:attrNameLst>
                                          <p:attrName>ppt_y</p:attrName>
                                        </p:attrNameLst>
                                      </p:cBhvr>
                                      <p:tavLst>
                                        <p:tav tm="0">
                                          <p:val>
                                            <p:strVal val="#ppt_y+#ppt_h*1.125000"/>
                                          </p:val>
                                        </p:tav>
                                        <p:tav tm="100000">
                                          <p:val>
                                            <p:strVal val="#ppt_y"/>
                                          </p:val>
                                        </p:tav>
                                      </p:tavLst>
                                    </p:anim>
                                    <p:animEffect transition="in" filter="wipe(up)">
                                      <p:cBhvr>
                                        <p:cTn id="43" dur="1000"/>
                                        <p:tgtEl>
                                          <p:spTgt spid="8">
                                            <p:txEl>
                                              <p:pRg st="1" end="1"/>
                                            </p:txEl>
                                          </p:spTgt>
                                        </p:tgtEl>
                                      </p:cBhvr>
                                    </p:animEffect>
                                  </p:childTnLst>
                                </p:cTn>
                              </p:par>
                            </p:childTnLst>
                          </p:cTn>
                        </p:par>
                        <p:par>
                          <p:cTn id="44" fill="hold" nodeType="afterGroup">
                            <p:stCondLst>
                              <p:cond delay="7000"/>
                            </p:stCondLst>
                            <p:childTnLst>
                              <p:par>
                                <p:cTn id="45" presetID="12" presetClass="entr" presetSubtype="4" fill="hold" nodeType="afterEffect">
                                  <p:stCondLst>
                                    <p:cond delay="0"/>
                                  </p:stCondLst>
                                  <p:childTnLst>
                                    <p:set>
                                      <p:cBhvr>
                                        <p:cTn id="46" dur="1000" fill="hold">
                                          <p:stCondLst>
                                            <p:cond delay="0"/>
                                          </p:stCondLst>
                                        </p:cTn>
                                        <p:tgtEl>
                                          <p:spTgt spid="8">
                                            <p:txEl>
                                              <p:pRg st="2" end="2"/>
                                            </p:txEl>
                                          </p:spTgt>
                                        </p:tgtEl>
                                        <p:attrNameLst>
                                          <p:attrName>style.visibility</p:attrName>
                                        </p:attrNameLst>
                                      </p:cBhvr>
                                      <p:to>
                                        <p:strVal val="visible"/>
                                      </p:to>
                                    </p:set>
                                    <p:anim calcmode="lin" valueType="num">
                                      <p:cBhvr additive="base">
                                        <p:cTn id="47" dur="1000"/>
                                        <p:tgtEl>
                                          <p:spTgt spid="8">
                                            <p:txEl>
                                              <p:pRg st="2" end="2"/>
                                            </p:txEl>
                                          </p:spTgt>
                                        </p:tgtEl>
                                        <p:attrNameLst>
                                          <p:attrName>ppt_y</p:attrName>
                                        </p:attrNameLst>
                                      </p:cBhvr>
                                      <p:tavLst>
                                        <p:tav tm="0">
                                          <p:val>
                                            <p:strVal val="#ppt_y+#ppt_h*1.125000"/>
                                          </p:val>
                                        </p:tav>
                                        <p:tav tm="100000">
                                          <p:val>
                                            <p:strVal val="#ppt_y"/>
                                          </p:val>
                                        </p:tav>
                                      </p:tavLst>
                                    </p:anim>
                                    <p:animEffect transition="in" filter="wipe(up)">
                                      <p:cBhvr>
                                        <p:cTn id="48" dur="1000"/>
                                        <p:tgtEl>
                                          <p:spTgt spid="8">
                                            <p:txEl>
                                              <p:pRg st="2" end="2"/>
                                            </p:txEl>
                                          </p:spTgt>
                                        </p:tgtEl>
                                      </p:cBhvr>
                                    </p:animEffect>
                                  </p:childTnLst>
                                </p:cTn>
                              </p:par>
                            </p:childTnLst>
                          </p:cTn>
                        </p:par>
                        <p:par>
                          <p:cTn id="49" fill="hold" nodeType="afterGroup">
                            <p:stCondLst>
                              <p:cond delay="8000"/>
                            </p:stCondLst>
                            <p:childTnLst>
                              <p:par>
                                <p:cTn id="50" presetID="58" presetClass="entr" presetSubtype="0" accel="100000" fill="hold" nodeType="afterEffect">
                                  <p:stCondLst>
                                    <p:cond delay="0"/>
                                  </p:stCondLst>
                                  <p:childTnLst>
                                    <p:set>
                                      <p:cBhvr>
                                        <p:cTn id="51" dur="1000" fill="hold">
                                          <p:stCondLst>
                                            <p:cond delay="0"/>
                                          </p:stCondLst>
                                        </p:cTn>
                                        <p:tgtEl>
                                          <p:spTgt spid="14"/>
                                        </p:tgtEl>
                                        <p:attrNameLst>
                                          <p:attrName>style.visibility</p:attrName>
                                        </p:attrNameLst>
                                      </p:cBhvr>
                                      <p:to>
                                        <p:strVal val="visible"/>
                                      </p:to>
                                    </p:set>
                                    <p:anim calcmode="lin" valueType="num">
                                      <p:cBhvr>
                                        <p:cTn id="52" dur="1000" fill="hold"/>
                                        <p:tgtEl>
                                          <p:spTgt spid="14"/>
                                        </p:tgtEl>
                                        <p:attrNameLst>
                                          <p:attrName>ppt_w</p:attrName>
                                        </p:attrNameLst>
                                      </p:cBhvr>
                                      <p:tavLst>
                                        <p:tav tm="0">
                                          <p:val>
                                            <p:strVal val="#ppt_w*2.5"/>
                                          </p:val>
                                        </p:tav>
                                        <p:tav tm="100000">
                                          <p:val>
                                            <p:strVal val="#ppt_w"/>
                                          </p:val>
                                        </p:tav>
                                      </p:tavLst>
                                    </p:anim>
                                    <p:anim calcmode="lin" valueType="num">
                                      <p:cBhvr>
                                        <p:cTn id="53" dur="1000" fill="hold"/>
                                        <p:tgtEl>
                                          <p:spTgt spid="14"/>
                                        </p:tgtEl>
                                        <p:attrNameLst>
                                          <p:attrName>ppt_h</p:attrName>
                                        </p:attrNameLst>
                                      </p:cBhvr>
                                      <p:tavLst>
                                        <p:tav tm="0">
                                          <p:val>
                                            <p:strVal val="#ppt_h*0.01"/>
                                          </p:val>
                                        </p:tav>
                                        <p:tav tm="100000">
                                          <p:val>
                                            <p:strVal val="#ppt_h"/>
                                          </p:val>
                                        </p:tav>
                                      </p:tavLst>
                                    </p:anim>
                                    <p:anim calcmode="lin" valueType="num">
                                      <p:cBhvr>
                                        <p:cTn id="54" dur="1000" fill="hold"/>
                                        <p:tgtEl>
                                          <p:spTgt spid="14"/>
                                        </p:tgtEl>
                                        <p:attrNameLst>
                                          <p:attrName>ppt_x</p:attrName>
                                        </p:attrNameLst>
                                      </p:cBhvr>
                                      <p:tavLst>
                                        <p:tav tm="0">
                                          <p:val>
                                            <p:strVal val="#ppt_x"/>
                                          </p:val>
                                        </p:tav>
                                        <p:tav tm="100000">
                                          <p:val>
                                            <p:strVal val="#ppt_x"/>
                                          </p:val>
                                        </p:tav>
                                      </p:tavLst>
                                    </p:anim>
                                    <p:anim calcmode="lin" valueType="num">
                                      <p:cBhvr>
                                        <p:cTn id="55" dur="1000" fill="hold"/>
                                        <p:tgtEl>
                                          <p:spTgt spid="14"/>
                                        </p:tgtEl>
                                        <p:attrNameLst>
                                          <p:attrName>ppt_y</p:attrName>
                                        </p:attrNameLst>
                                      </p:cBhvr>
                                      <p:tavLst>
                                        <p:tav tm="0">
                                          <p:val>
                                            <p:strVal val="#ppt_h+1"/>
                                          </p:val>
                                        </p:tav>
                                        <p:tav tm="100000">
                                          <p:val>
                                            <p:strVal val="#ppt_y"/>
                                          </p:val>
                                        </p:tav>
                                      </p:tavLst>
                                    </p:anim>
                                    <p:animEffect transition="in" filter="fade">
                                      <p:cBhvr>
                                        <p:cTn id="56" dur="1000"/>
                                        <p:tgtEl>
                                          <p:spTgt spid="14"/>
                                        </p:tgtEl>
                                      </p:cBhvr>
                                    </p:animEffect>
                                  </p:childTnLst>
                                </p:cTn>
                              </p:par>
                            </p:childTnLst>
                          </p:cTn>
                        </p:par>
                        <p:par>
                          <p:cTn id="57" fill="hold" nodeType="afterGroup">
                            <p:stCondLst>
                              <p:cond delay="9000"/>
                            </p:stCondLst>
                            <p:childTnLst>
                              <p:par>
                                <p:cTn id="58" presetID="12" presetClass="entr" presetSubtype="4" fill="hold" nodeType="afterEffect">
                                  <p:stCondLst>
                                    <p:cond delay="0"/>
                                  </p:stCondLst>
                                  <p:childTnLst>
                                    <p:set>
                                      <p:cBhvr>
                                        <p:cTn id="59" dur="1000" fill="hold">
                                          <p:stCondLst>
                                            <p:cond delay="0"/>
                                          </p:stCondLst>
                                        </p:cTn>
                                        <p:tgtEl>
                                          <p:spTgt spid="15"/>
                                        </p:tgtEl>
                                        <p:attrNameLst>
                                          <p:attrName>style.visibility</p:attrName>
                                        </p:attrNameLst>
                                      </p:cBhvr>
                                      <p:to>
                                        <p:strVal val="visible"/>
                                      </p:to>
                                    </p:set>
                                    <p:anim calcmode="lin" valueType="num">
                                      <p:cBhvr additive="base">
                                        <p:cTn id="60" dur="1000"/>
                                        <p:tgtEl>
                                          <p:spTgt spid="15"/>
                                        </p:tgtEl>
                                        <p:attrNameLst>
                                          <p:attrName>ppt_y</p:attrName>
                                        </p:attrNameLst>
                                      </p:cBhvr>
                                      <p:tavLst>
                                        <p:tav tm="0">
                                          <p:val>
                                            <p:strVal val="#ppt_y+#ppt_h*1.125000"/>
                                          </p:val>
                                        </p:tav>
                                        <p:tav tm="100000">
                                          <p:val>
                                            <p:strVal val="#ppt_y"/>
                                          </p:val>
                                        </p:tav>
                                      </p:tavLst>
                                    </p:anim>
                                    <p:animEffect transition="in" filter="wipe(up)">
                                      <p:cBhvr>
                                        <p:cTn id="61"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p:bldP spid="1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圆角矩形 11"/>
          <p:cNvSpPr/>
          <p:nvPr/>
        </p:nvSpPr>
        <p:spPr>
          <a:xfrm>
            <a:off x="1508603" y="1614044"/>
            <a:ext cx="5134791" cy="530225"/>
          </a:xfrm>
          <a:prstGeom prst="roundRect">
            <a:avLst>
              <a:gd name="adj" fmla="val 12335"/>
            </a:avLst>
          </a:prstGeom>
          <a:solidFill>
            <a:srgbClr val="C00000"/>
          </a:solidFill>
          <a:ln w="9525">
            <a:solidFill>
              <a:schemeClr val="bg1"/>
            </a:solid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lnSpc>
                <a:spcPct val="110000"/>
              </a:lnSpc>
              <a:defRPr/>
            </a:pPr>
            <a:endParaRPr sz="4400" b="1" spc="300">
              <a:solidFill>
                <a:prstClr val="white"/>
              </a:solidFill>
              <a:cs typeface="+mn-ea"/>
              <a:sym typeface="+mn-lt"/>
            </a:endParaRPr>
          </a:p>
        </p:txBody>
      </p:sp>
      <p:sp>
        <p:nvSpPr>
          <p:cNvPr id="13" name="文本框 12"/>
          <p:cNvSpPr txBox="1"/>
          <p:nvPr/>
        </p:nvSpPr>
        <p:spPr>
          <a:xfrm>
            <a:off x="1517933" y="1550597"/>
            <a:ext cx="5134791" cy="522194"/>
          </a:xfrm>
          <a:prstGeom prst="rect">
            <a:avLst/>
          </a:prstGeom>
          <a:noFill/>
          <a:ln w="9525">
            <a:noFill/>
          </a:ln>
        </p:spPr>
        <p:txBody>
          <a:bodyPr wrap="square">
            <a:spAutoFit/>
          </a:bodyPr>
          <a:lstStyle/>
          <a:p>
            <a:pPr algn="dist">
              <a:lnSpc>
                <a:spcPct val="160000"/>
              </a:lnSpc>
            </a:pPr>
            <a:r>
              <a:rPr lang="zh-CN" altLang="en-US" sz="2000" b="1" dirty="0">
                <a:solidFill>
                  <a:prstClr val="white"/>
                </a:solidFill>
                <a:cs typeface="+mn-ea"/>
                <a:sym typeface="+mn-lt"/>
              </a:rPr>
              <a:t>拓荒牛精神意指自强不息、开拓进取的精神</a:t>
            </a:r>
          </a:p>
        </p:txBody>
      </p:sp>
      <p:sp>
        <p:nvSpPr>
          <p:cNvPr id="8" name="文本框 7"/>
          <p:cNvSpPr txBox="1"/>
          <p:nvPr/>
        </p:nvSpPr>
        <p:spPr>
          <a:xfrm>
            <a:off x="550389" y="2734907"/>
            <a:ext cx="11090068" cy="3194721"/>
          </a:xfrm>
          <a:prstGeom prst="rect">
            <a:avLst/>
          </a:prstGeom>
          <a:noFill/>
        </p:spPr>
        <p:txBody>
          <a:bodyPr wrap="square" rtlCol="0">
            <a:spAutoFit/>
          </a:bodyPr>
          <a:lstStyle/>
          <a:p>
            <a:pPr marL="285750" indent="-285750" algn="just">
              <a:lnSpc>
                <a:spcPct val="180000"/>
              </a:lnSpc>
              <a:buFont typeface="Arial" panose="020B0604020202020204" pitchFamily="34" charset="0"/>
              <a:buChar char="•"/>
            </a:pPr>
            <a:r>
              <a:rPr lang="zh-CN" altLang="en-US" sz="1400" dirty="0">
                <a:solidFill>
                  <a:prstClr val="black">
                    <a:lumMod val="85000"/>
                    <a:lumOff val="15000"/>
                  </a:prstClr>
                </a:solidFill>
                <a:cs typeface="+mn-ea"/>
                <a:sym typeface="+mn-lt"/>
              </a:rPr>
              <a:t>在前进的道路上，需要我们敢于自强自立，敢于开拓创新。虽然我们取得了一个又一个伟大胜利，交出了一份又一份精彩答卷，但我们依然要永远保持慎终如始、戒骄戒躁的清醒头脑，永远保持不畏艰险、锐意进取的奋斗韧劲。</a:t>
            </a:r>
            <a:endParaRPr lang="en-US" altLang="zh-CN" sz="1400" dirty="0">
              <a:solidFill>
                <a:prstClr val="black">
                  <a:lumMod val="85000"/>
                  <a:lumOff val="15000"/>
                </a:prstClr>
              </a:solidFill>
              <a:cs typeface="+mn-ea"/>
              <a:sym typeface="+mn-lt"/>
            </a:endParaRPr>
          </a:p>
          <a:p>
            <a:pPr marL="285750" indent="-285750" algn="just">
              <a:lnSpc>
                <a:spcPct val="180000"/>
              </a:lnSpc>
              <a:buFont typeface="Arial" panose="020B0604020202020204" pitchFamily="34" charset="0"/>
              <a:buChar char="•"/>
            </a:pPr>
            <a:r>
              <a:rPr lang="zh-CN" altLang="en-US" sz="1400" dirty="0">
                <a:solidFill>
                  <a:prstClr val="black">
                    <a:lumMod val="85000"/>
                    <a:lumOff val="15000"/>
                  </a:prstClr>
                </a:solidFill>
                <a:cs typeface="+mn-ea"/>
                <a:sym typeface="+mn-lt"/>
              </a:rPr>
              <a:t>疫情变化和外部环境存在诸多不确定性，我国经济恢复基础尚不牢固。明年世界经济形势仍然复杂严峻，复苏不稳定不平衡，疫情冲击导致的各类衍生风险不容忽视。改革道路上仍面临着很多复杂的矛盾和问题，我们已经啃下了不少硬骨头，但还有许多硬骨头要啃；我们攻克了不少难关，但还有许多难关要攻克。</a:t>
            </a:r>
            <a:endParaRPr lang="en-US" altLang="zh-CN" sz="1400" dirty="0">
              <a:solidFill>
                <a:prstClr val="black">
                  <a:lumMod val="85000"/>
                  <a:lumOff val="15000"/>
                </a:prstClr>
              </a:solidFill>
              <a:cs typeface="+mn-ea"/>
              <a:sym typeface="+mn-lt"/>
            </a:endParaRPr>
          </a:p>
          <a:p>
            <a:pPr marL="285750" indent="-285750" algn="just">
              <a:lnSpc>
                <a:spcPct val="180000"/>
              </a:lnSpc>
              <a:buFont typeface="Arial" panose="020B0604020202020204" pitchFamily="34" charset="0"/>
              <a:buChar char="•"/>
            </a:pPr>
            <a:r>
              <a:rPr lang="zh-CN" altLang="en-US" sz="1400" dirty="0">
                <a:solidFill>
                  <a:prstClr val="black">
                    <a:lumMod val="85000"/>
                    <a:lumOff val="15000"/>
                  </a:prstClr>
                </a:solidFill>
                <a:cs typeface="+mn-ea"/>
                <a:sym typeface="+mn-lt"/>
              </a:rPr>
              <a:t>我们要用好宝贵时间窗口，集中精力推进改革创新，以高质量发展为“十四五”开好局。我们要强化国家战略科技力量，实施好关键核心技术攻关工程，尽快解决一批“卡脖子”问题。无论是推动乡村振兴发展，还是推动改革开放，无论是推动科技创新，还是构建发展格局，都需要我们弘扬创新发展的拓荒牛精神。</a:t>
            </a:r>
          </a:p>
        </p:txBody>
      </p:sp>
      <p:grpSp>
        <p:nvGrpSpPr>
          <p:cNvPr id="9" name="Group 4"/>
          <p:cNvGrpSpPr>
            <a:grpSpLocks noChangeAspect="1"/>
          </p:cNvGrpSpPr>
          <p:nvPr/>
        </p:nvGrpSpPr>
        <p:grpSpPr>
          <a:xfrm>
            <a:off x="605311" y="1676414"/>
            <a:ext cx="714725" cy="365163"/>
            <a:chOff x="3222" y="1845"/>
            <a:chExt cx="1237" cy="632"/>
          </a:xfrm>
          <a:solidFill>
            <a:srgbClr val="C00000"/>
          </a:solidFill>
        </p:grpSpPr>
        <p:sp>
          <p:nvSpPr>
            <p:cNvPr id="10" name="Freeform 5"/>
            <p:cNvSpPr/>
            <p:nvPr/>
          </p:nvSpPr>
          <p:spPr bwMode="auto">
            <a:xfrm>
              <a:off x="3608" y="1845"/>
              <a:ext cx="851" cy="632"/>
            </a:xfrm>
            <a:custGeom>
              <a:avLst/>
              <a:gdLst>
                <a:gd name="T0" fmla="*/ 366 w 626"/>
                <a:gd name="T1" fmla="*/ 413 h 465"/>
                <a:gd name="T2" fmla="*/ 313 w 626"/>
                <a:gd name="T3" fmla="*/ 362 h 465"/>
                <a:gd name="T4" fmla="*/ 338 w 626"/>
                <a:gd name="T5" fmla="*/ 362 h 465"/>
                <a:gd name="T6" fmla="*/ 392 w 626"/>
                <a:gd name="T7" fmla="*/ 310 h 465"/>
                <a:gd name="T8" fmla="*/ 338 w 626"/>
                <a:gd name="T9" fmla="*/ 258 h 465"/>
                <a:gd name="T10" fmla="*/ 414 w 626"/>
                <a:gd name="T11" fmla="*/ 207 h 465"/>
                <a:gd name="T12" fmla="*/ 361 w 626"/>
                <a:gd name="T13" fmla="*/ 155 h 465"/>
                <a:gd name="T14" fmla="*/ 573 w 626"/>
                <a:gd name="T15" fmla="*/ 155 h 465"/>
                <a:gd name="T16" fmla="*/ 626 w 626"/>
                <a:gd name="T17" fmla="*/ 103 h 465"/>
                <a:gd name="T18" fmla="*/ 573 w 626"/>
                <a:gd name="T19" fmla="*/ 52 h 465"/>
                <a:gd name="T20" fmla="*/ 260 w 626"/>
                <a:gd name="T21" fmla="*/ 52 h 465"/>
                <a:gd name="T22" fmla="*/ 207 w 626"/>
                <a:gd name="T23" fmla="*/ 0 h 465"/>
                <a:gd name="T24" fmla="*/ 102 w 626"/>
                <a:gd name="T25" fmla="*/ 0 h 465"/>
                <a:gd name="T26" fmla="*/ 48 w 626"/>
                <a:gd name="T27" fmla="*/ 52 h 465"/>
                <a:gd name="T28" fmla="*/ 49 w 626"/>
                <a:gd name="T29" fmla="*/ 54 h 465"/>
                <a:gd name="T30" fmla="*/ 0 w 626"/>
                <a:gd name="T31" fmla="*/ 113 h 465"/>
                <a:gd name="T32" fmla="*/ 0 w 626"/>
                <a:gd name="T33" fmla="*/ 403 h 465"/>
                <a:gd name="T34" fmla="*/ 65 w 626"/>
                <a:gd name="T35" fmla="*/ 465 h 465"/>
                <a:gd name="T36" fmla="*/ 208 w 626"/>
                <a:gd name="T37" fmla="*/ 465 h 465"/>
                <a:gd name="T38" fmla="*/ 244 w 626"/>
                <a:gd name="T39" fmla="*/ 465 h 465"/>
                <a:gd name="T40" fmla="*/ 313 w 626"/>
                <a:gd name="T41" fmla="*/ 465 h 465"/>
                <a:gd name="T42" fmla="*/ 366 w 626"/>
                <a:gd name="T43" fmla="*/ 413 h 4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26" h="465">
                  <a:moveTo>
                    <a:pt x="366" y="413"/>
                  </a:moveTo>
                  <a:cubicBezTo>
                    <a:pt x="366" y="385"/>
                    <a:pt x="342" y="362"/>
                    <a:pt x="313" y="362"/>
                  </a:cubicBezTo>
                  <a:cubicBezTo>
                    <a:pt x="338" y="362"/>
                    <a:pt x="338" y="362"/>
                    <a:pt x="338" y="362"/>
                  </a:cubicBezTo>
                  <a:cubicBezTo>
                    <a:pt x="368" y="362"/>
                    <a:pt x="392" y="338"/>
                    <a:pt x="392" y="310"/>
                  </a:cubicBezTo>
                  <a:cubicBezTo>
                    <a:pt x="392" y="281"/>
                    <a:pt x="368" y="258"/>
                    <a:pt x="338" y="258"/>
                  </a:cubicBezTo>
                  <a:cubicBezTo>
                    <a:pt x="368" y="258"/>
                    <a:pt x="416" y="258"/>
                    <a:pt x="414" y="207"/>
                  </a:cubicBezTo>
                  <a:cubicBezTo>
                    <a:pt x="413" y="178"/>
                    <a:pt x="390" y="155"/>
                    <a:pt x="361" y="155"/>
                  </a:cubicBezTo>
                  <a:cubicBezTo>
                    <a:pt x="573" y="155"/>
                    <a:pt x="573" y="155"/>
                    <a:pt x="573" y="155"/>
                  </a:cubicBezTo>
                  <a:cubicBezTo>
                    <a:pt x="602" y="155"/>
                    <a:pt x="626" y="132"/>
                    <a:pt x="626" y="103"/>
                  </a:cubicBezTo>
                  <a:cubicBezTo>
                    <a:pt x="626" y="75"/>
                    <a:pt x="602" y="52"/>
                    <a:pt x="573" y="52"/>
                  </a:cubicBezTo>
                  <a:cubicBezTo>
                    <a:pt x="260" y="52"/>
                    <a:pt x="260" y="52"/>
                    <a:pt x="260" y="52"/>
                  </a:cubicBezTo>
                  <a:cubicBezTo>
                    <a:pt x="260" y="23"/>
                    <a:pt x="236" y="0"/>
                    <a:pt x="207" y="0"/>
                  </a:cubicBezTo>
                  <a:cubicBezTo>
                    <a:pt x="102" y="0"/>
                    <a:pt x="102" y="0"/>
                    <a:pt x="102" y="0"/>
                  </a:cubicBezTo>
                  <a:cubicBezTo>
                    <a:pt x="72" y="0"/>
                    <a:pt x="48" y="23"/>
                    <a:pt x="48" y="52"/>
                  </a:cubicBezTo>
                  <a:cubicBezTo>
                    <a:pt x="48" y="52"/>
                    <a:pt x="48" y="53"/>
                    <a:pt x="49" y="54"/>
                  </a:cubicBezTo>
                  <a:cubicBezTo>
                    <a:pt x="21" y="60"/>
                    <a:pt x="0" y="85"/>
                    <a:pt x="0" y="113"/>
                  </a:cubicBezTo>
                  <a:cubicBezTo>
                    <a:pt x="0" y="403"/>
                    <a:pt x="0" y="403"/>
                    <a:pt x="0" y="403"/>
                  </a:cubicBezTo>
                  <a:cubicBezTo>
                    <a:pt x="0" y="437"/>
                    <a:pt x="29" y="465"/>
                    <a:pt x="65" y="465"/>
                  </a:cubicBezTo>
                  <a:cubicBezTo>
                    <a:pt x="208" y="465"/>
                    <a:pt x="208" y="465"/>
                    <a:pt x="208" y="465"/>
                  </a:cubicBezTo>
                  <a:cubicBezTo>
                    <a:pt x="244" y="465"/>
                    <a:pt x="244" y="465"/>
                    <a:pt x="244" y="465"/>
                  </a:cubicBezTo>
                  <a:cubicBezTo>
                    <a:pt x="313" y="465"/>
                    <a:pt x="313" y="465"/>
                    <a:pt x="313" y="465"/>
                  </a:cubicBezTo>
                  <a:cubicBezTo>
                    <a:pt x="342" y="465"/>
                    <a:pt x="366" y="442"/>
                    <a:pt x="366" y="4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a:defRPr/>
              </a:pPr>
              <a:endParaRPr lang="zh-CN" altLang="en-US" sz="1600">
                <a:solidFill>
                  <a:srgbClr val="000000"/>
                </a:solidFill>
                <a:cs typeface="+mn-ea"/>
                <a:sym typeface="+mn-lt"/>
              </a:endParaRPr>
            </a:p>
          </p:txBody>
        </p:sp>
        <p:sp>
          <p:nvSpPr>
            <p:cNvPr id="11" name="Rectangle 6"/>
            <p:cNvSpPr>
              <a:spLocks noChangeArrowheads="1"/>
            </p:cNvSpPr>
            <p:nvPr/>
          </p:nvSpPr>
          <p:spPr bwMode="auto">
            <a:xfrm>
              <a:off x="3222" y="1931"/>
              <a:ext cx="319" cy="53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a:defRPr/>
              </a:pPr>
              <a:endParaRPr lang="zh-CN" altLang="en-US" sz="1600">
                <a:solidFill>
                  <a:srgbClr val="000000"/>
                </a:solidFill>
                <a:cs typeface="+mn-ea"/>
                <a:sym typeface="+mn-lt"/>
              </a:endParaRPr>
            </a:p>
          </p:txBody>
        </p:sp>
      </p:grpSp>
      <p:cxnSp>
        <p:nvCxnSpPr>
          <p:cNvPr id="14" name="PA-直接连接符 54"/>
          <p:cNvCxnSpPr/>
          <p:nvPr>
            <p:custDataLst>
              <p:tags r:id="rId1"/>
            </p:custDataLst>
          </p:nvPr>
        </p:nvCxnSpPr>
        <p:spPr>
          <a:xfrm>
            <a:off x="604998" y="5961214"/>
            <a:ext cx="10908000" cy="0"/>
          </a:xfrm>
          <a:prstGeom prst="line">
            <a:avLst/>
          </a:prstGeom>
          <a:solidFill>
            <a:srgbClr val="C61821"/>
          </a:solidFill>
          <a:ln w="22225">
            <a:solidFill>
              <a:srgbClr val="C61821"/>
            </a:solidFill>
          </a:ln>
        </p:spPr>
        <p:style>
          <a:lnRef idx="1">
            <a:schemeClr val="accent1"/>
          </a:lnRef>
          <a:fillRef idx="0">
            <a:schemeClr val="accent1"/>
          </a:fillRef>
          <a:effectRef idx="0">
            <a:schemeClr val="accent1"/>
          </a:effectRef>
          <a:fontRef idx="minor">
            <a:schemeClr val="tx1"/>
          </a:fontRef>
        </p:style>
      </p:cxnSp>
      <p:cxnSp>
        <p:nvCxnSpPr>
          <p:cNvPr id="16" name="PA-直接连接符 54"/>
          <p:cNvCxnSpPr/>
          <p:nvPr>
            <p:custDataLst>
              <p:tags r:id="rId2"/>
            </p:custDataLst>
          </p:nvPr>
        </p:nvCxnSpPr>
        <p:spPr>
          <a:xfrm>
            <a:off x="604998" y="2759866"/>
            <a:ext cx="10908000" cy="0"/>
          </a:xfrm>
          <a:prstGeom prst="line">
            <a:avLst/>
          </a:prstGeom>
          <a:solidFill>
            <a:srgbClr val="C61821"/>
          </a:solidFill>
          <a:ln w="22225">
            <a:solidFill>
              <a:srgbClr val="C61821"/>
            </a:solidFill>
          </a:ln>
        </p:spPr>
        <p:style>
          <a:lnRef idx="1">
            <a:schemeClr val="accent1"/>
          </a:lnRef>
          <a:fillRef idx="0">
            <a:schemeClr val="accent1"/>
          </a:fillRef>
          <a:effectRef idx="0">
            <a:schemeClr val="accent1"/>
          </a:effectRef>
          <a:fontRef idx="minor">
            <a:schemeClr val="tx1"/>
          </a:fontRef>
        </p:style>
      </p:cxnSp>
      <p:sp>
        <p:nvSpPr>
          <p:cNvPr id="17" name="文本框 16"/>
          <p:cNvSpPr txBox="1"/>
          <p:nvPr/>
        </p:nvSpPr>
        <p:spPr>
          <a:xfrm>
            <a:off x="551180" y="2305050"/>
            <a:ext cx="9852660" cy="337185"/>
          </a:xfrm>
          <a:prstGeom prst="rect">
            <a:avLst/>
          </a:prstGeom>
          <a:noFill/>
        </p:spPr>
        <p:txBody>
          <a:bodyPr wrap="square" rtlCol="0" anchor="t">
            <a:spAutoFit/>
          </a:bodyPr>
          <a:lstStyle/>
          <a:p>
            <a:pPr marL="285750" indent="-285750" algn="dist">
              <a:buFont typeface="Wingdings" panose="05000000000000000000" charset="0"/>
              <a:buChar char="Ø"/>
            </a:pPr>
            <a:r>
              <a:rPr lang="en-US" altLang="zh-CN" sz="1600" b="1" dirty="0">
                <a:solidFill>
                  <a:srgbClr val="C00000"/>
                </a:solidFill>
                <a:cs typeface="+mn-ea"/>
                <a:sym typeface="+mn-lt"/>
              </a:rPr>
              <a:t>2021</a:t>
            </a:r>
            <a:r>
              <a:rPr lang="zh-CN" altLang="en-US" sz="1600" b="1" dirty="0">
                <a:solidFill>
                  <a:srgbClr val="C00000"/>
                </a:solidFill>
                <a:cs typeface="+mn-ea"/>
                <a:sym typeface="+mn-lt"/>
              </a:rPr>
              <a:t>年，我们将隆重庆祝中国共产党成立</a:t>
            </a:r>
            <a:r>
              <a:rPr lang="en-US" altLang="zh-CN" sz="1600" b="1" dirty="0">
                <a:solidFill>
                  <a:srgbClr val="C00000"/>
                </a:solidFill>
                <a:cs typeface="+mn-ea"/>
                <a:sym typeface="+mn-lt"/>
              </a:rPr>
              <a:t>100</a:t>
            </a:r>
            <a:r>
              <a:rPr lang="zh-CN" altLang="en-US" sz="1600" b="1" dirty="0">
                <a:solidFill>
                  <a:srgbClr val="C00000"/>
                </a:solidFill>
                <a:cs typeface="+mn-ea"/>
                <a:sym typeface="+mn-lt"/>
              </a:rPr>
              <a:t>周年，开启全面建设社会主义现代化国家新征程</a:t>
            </a:r>
          </a:p>
        </p:txBody>
      </p:sp>
    </p:spTree>
  </p:cSld>
  <p:clrMapOvr>
    <a:masterClrMapping/>
  </p:clrMapOvr>
  <mc:AlternateContent xmlns:mc="http://schemas.openxmlformats.org/markup-compatibility/2006" xmlns:p14="http://schemas.microsoft.com/office/powerpoint/2010/main">
    <mc:Choice Requires="p14">
      <p:transition p14:dur="25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9" presetClass="entr" presetSubtype="0" fill="hold" nodeType="afterEffect">
                                  <p:stCondLst>
                                    <p:cond delay="0"/>
                                  </p:stCondLst>
                                  <p:childTnLst>
                                    <p:set>
                                      <p:cBhvr>
                                        <p:cTn id="6" dur="1000"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ppt_x</p:attrName>
                                        </p:attrNameLst>
                                      </p:cBhvr>
                                      <p:tavLst>
                                        <p:tav tm="0">
                                          <p:val>
                                            <p:strVal val="#ppt_x-.2"/>
                                          </p:val>
                                        </p:tav>
                                        <p:tav tm="100000">
                                          <p:val>
                                            <p:strVal val="#ppt_x"/>
                                          </p:val>
                                        </p:tav>
                                      </p:tavLst>
                                    </p:anim>
                                    <p:anim calcmode="lin" valueType="num">
                                      <p:cBhvr>
                                        <p:cTn id="8"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9" dur="1000"/>
                                        <p:tgtEl>
                                          <p:spTgt spid="9"/>
                                        </p:tgtEl>
                                      </p:cBhvr>
                                    </p:animEffect>
                                  </p:childTnLst>
                                </p:cTn>
                              </p:par>
                            </p:childTnLst>
                          </p:cTn>
                        </p:par>
                        <p:par>
                          <p:cTn id="10" fill="hold" nodeType="afterGroup">
                            <p:stCondLst>
                              <p:cond delay="1000"/>
                            </p:stCondLst>
                            <p:childTnLst>
                              <p:par>
                                <p:cTn id="11" presetID="12" presetClass="entr" presetSubtype="4" fill="hold" grpId="0" nodeType="afterEffect">
                                  <p:stCondLst>
                                    <p:cond delay="0"/>
                                  </p:stCondLst>
                                  <p:childTnLst>
                                    <p:set>
                                      <p:cBhvr>
                                        <p:cTn id="12" dur="1000" fill="hold">
                                          <p:stCondLst>
                                            <p:cond delay="0"/>
                                          </p:stCondLst>
                                        </p:cTn>
                                        <p:tgtEl>
                                          <p:spTgt spid="12"/>
                                        </p:tgtEl>
                                        <p:attrNameLst>
                                          <p:attrName>style.visibility</p:attrName>
                                        </p:attrNameLst>
                                      </p:cBhvr>
                                      <p:to>
                                        <p:strVal val="visible"/>
                                      </p:to>
                                    </p:set>
                                    <p:anim calcmode="lin" valueType="num">
                                      <p:cBhvr additive="base">
                                        <p:cTn id="13" dur="1000"/>
                                        <p:tgtEl>
                                          <p:spTgt spid="12"/>
                                        </p:tgtEl>
                                        <p:attrNameLst>
                                          <p:attrName>ppt_y</p:attrName>
                                        </p:attrNameLst>
                                      </p:cBhvr>
                                      <p:tavLst>
                                        <p:tav tm="0">
                                          <p:val>
                                            <p:strVal val="#ppt_y+#ppt_h*1.125000"/>
                                          </p:val>
                                        </p:tav>
                                        <p:tav tm="100000">
                                          <p:val>
                                            <p:strVal val="#ppt_y"/>
                                          </p:val>
                                        </p:tav>
                                      </p:tavLst>
                                    </p:anim>
                                    <p:animEffect transition="in" filter="wipe(up)">
                                      <p:cBhvr>
                                        <p:cTn id="14" dur="1000"/>
                                        <p:tgtEl>
                                          <p:spTgt spid="12"/>
                                        </p:tgtEl>
                                      </p:cBhvr>
                                    </p:animEffect>
                                  </p:childTnLst>
                                </p:cTn>
                              </p:par>
                            </p:childTnLst>
                          </p:cTn>
                        </p:par>
                        <p:par>
                          <p:cTn id="15" fill="hold" nodeType="afterGroup">
                            <p:stCondLst>
                              <p:cond delay="2000"/>
                            </p:stCondLst>
                            <p:childTnLst>
                              <p:par>
                                <p:cTn id="16" presetID="12" presetClass="entr" presetSubtype="4" fill="hold" grpId="0" nodeType="afterEffect">
                                  <p:stCondLst>
                                    <p:cond delay="0"/>
                                  </p:stCondLst>
                                  <p:childTnLst>
                                    <p:set>
                                      <p:cBhvr>
                                        <p:cTn id="17" dur="1000" fill="hold">
                                          <p:stCondLst>
                                            <p:cond delay="0"/>
                                          </p:stCondLst>
                                        </p:cTn>
                                        <p:tgtEl>
                                          <p:spTgt spid="13"/>
                                        </p:tgtEl>
                                        <p:attrNameLst>
                                          <p:attrName>style.visibility</p:attrName>
                                        </p:attrNameLst>
                                      </p:cBhvr>
                                      <p:to>
                                        <p:strVal val="visible"/>
                                      </p:to>
                                    </p:set>
                                    <p:anim calcmode="lin" valueType="num">
                                      <p:cBhvr additive="base">
                                        <p:cTn id="18" dur="1000"/>
                                        <p:tgtEl>
                                          <p:spTgt spid="13"/>
                                        </p:tgtEl>
                                        <p:attrNameLst>
                                          <p:attrName>ppt_y</p:attrName>
                                        </p:attrNameLst>
                                      </p:cBhvr>
                                      <p:tavLst>
                                        <p:tav tm="0">
                                          <p:val>
                                            <p:strVal val="#ppt_y+#ppt_h*1.125000"/>
                                          </p:val>
                                        </p:tav>
                                        <p:tav tm="100000">
                                          <p:val>
                                            <p:strVal val="#ppt_y"/>
                                          </p:val>
                                        </p:tav>
                                      </p:tavLst>
                                    </p:anim>
                                    <p:animEffect transition="in" filter="wipe(up)">
                                      <p:cBhvr>
                                        <p:cTn id="19" dur="1000"/>
                                        <p:tgtEl>
                                          <p:spTgt spid="13"/>
                                        </p:tgtEl>
                                      </p:cBhvr>
                                    </p:animEffect>
                                  </p:childTnLst>
                                </p:cTn>
                              </p:par>
                            </p:childTnLst>
                          </p:cTn>
                        </p:par>
                        <p:par>
                          <p:cTn id="20" fill="hold" nodeType="afterGroup">
                            <p:stCondLst>
                              <p:cond delay="3000"/>
                            </p:stCondLst>
                            <p:childTnLst>
                              <p:par>
                                <p:cTn id="21" presetID="47" presetClass="entr" presetSubtype="0" fill="hold" grpId="0" nodeType="afterEffect">
                                  <p:stCondLst>
                                    <p:cond delay="0"/>
                                  </p:stCondLst>
                                  <p:childTnLst>
                                    <p:set>
                                      <p:cBhvr>
                                        <p:cTn id="22" dur="1000" fill="hold">
                                          <p:stCondLst>
                                            <p:cond delay="0"/>
                                          </p:stCondLst>
                                        </p:cTn>
                                        <p:tgtEl>
                                          <p:spTgt spid="17"/>
                                        </p:tgtEl>
                                        <p:attrNameLst>
                                          <p:attrName>style.visibility</p:attrName>
                                        </p:attrNameLst>
                                      </p:cBhvr>
                                      <p:to>
                                        <p:strVal val="visible"/>
                                      </p:to>
                                    </p:set>
                                    <p:animEffect transition="in" filter="fade">
                                      <p:cBhvr>
                                        <p:cTn id="23" dur="1000"/>
                                        <p:tgtEl>
                                          <p:spTgt spid="17"/>
                                        </p:tgtEl>
                                      </p:cBhvr>
                                    </p:animEffect>
                                    <p:anim calcmode="lin" valueType="num">
                                      <p:cBhvr>
                                        <p:cTn id="24" dur="1000" fill="hold"/>
                                        <p:tgtEl>
                                          <p:spTgt spid="17"/>
                                        </p:tgtEl>
                                        <p:attrNameLst>
                                          <p:attrName>ppt_x</p:attrName>
                                        </p:attrNameLst>
                                      </p:cBhvr>
                                      <p:tavLst>
                                        <p:tav tm="0">
                                          <p:val>
                                            <p:strVal val="#ppt_x"/>
                                          </p:val>
                                        </p:tav>
                                        <p:tav tm="100000">
                                          <p:val>
                                            <p:strVal val="#ppt_x"/>
                                          </p:val>
                                        </p:tav>
                                      </p:tavLst>
                                    </p:anim>
                                    <p:anim calcmode="lin" valueType="num">
                                      <p:cBhvr>
                                        <p:cTn id="25" dur="1000" fill="hold"/>
                                        <p:tgtEl>
                                          <p:spTgt spid="17"/>
                                        </p:tgtEl>
                                        <p:attrNameLst>
                                          <p:attrName>ppt_y</p:attrName>
                                        </p:attrNameLst>
                                      </p:cBhvr>
                                      <p:tavLst>
                                        <p:tav tm="0">
                                          <p:val>
                                            <p:strVal val="#ppt_y-.1"/>
                                          </p:val>
                                        </p:tav>
                                        <p:tav tm="100000">
                                          <p:val>
                                            <p:strVal val="#ppt_y"/>
                                          </p:val>
                                        </p:tav>
                                      </p:tavLst>
                                    </p:anim>
                                  </p:childTnLst>
                                </p:cTn>
                              </p:par>
                            </p:childTnLst>
                          </p:cTn>
                        </p:par>
                        <p:par>
                          <p:cTn id="26" fill="hold" nodeType="afterGroup">
                            <p:stCondLst>
                              <p:cond delay="4000"/>
                            </p:stCondLst>
                            <p:childTnLst>
                              <p:par>
                                <p:cTn id="27" presetID="58" presetClass="entr" presetSubtype="0" accel="100000" fill="hold" nodeType="afterEffect">
                                  <p:stCondLst>
                                    <p:cond delay="0"/>
                                  </p:stCondLst>
                                  <p:childTnLst>
                                    <p:set>
                                      <p:cBhvr>
                                        <p:cTn id="28" dur="1000" fill="hold">
                                          <p:stCondLst>
                                            <p:cond delay="0"/>
                                          </p:stCondLst>
                                        </p:cTn>
                                        <p:tgtEl>
                                          <p:spTgt spid="16"/>
                                        </p:tgtEl>
                                        <p:attrNameLst>
                                          <p:attrName>style.visibility</p:attrName>
                                        </p:attrNameLst>
                                      </p:cBhvr>
                                      <p:to>
                                        <p:strVal val="visible"/>
                                      </p:to>
                                    </p:set>
                                    <p:anim calcmode="lin" valueType="num">
                                      <p:cBhvr>
                                        <p:cTn id="29" dur="1000" fill="hold"/>
                                        <p:tgtEl>
                                          <p:spTgt spid="16"/>
                                        </p:tgtEl>
                                        <p:attrNameLst>
                                          <p:attrName>ppt_w</p:attrName>
                                        </p:attrNameLst>
                                      </p:cBhvr>
                                      <p:tavLst>
                                        <p:tav tm="0">
                                          <p:val>
                                            <p:strVal val="#ppt_w*2.5"/>
                                          </p:val>
                                        </p:tav>
                                        <p:tav tm="100000">
                                          <p:val>
                                            <p:strVal val="#ppt_w"/>
                                          </p:val>
                                        </p:tav>
                                      </p:tavLst>
                                    </p:anim>
                                    <p:anim calcmode="lin" valueType="num">
                                      <p:cBhvr>
                                        <p:cTn id="30" dur="1000" fill="hold"/>
                                        <p:tgtEl>
                                          <p:spTgt spid="16"/>
                                        </p:tgtEl>
                                        <p:attrNameLst>
                                          <p:attrName>ppt_h</p:attrName>
                                        </p:attrNameLst>
                                      </p:cBhvr>
                                      <p:tavLst>
                                        <p:tav tm="0">
                                          <p:val>
                                            <p:strVal val="#ppt_h*0.01"/>
                                          </p:val>
                                        </p:tav>
                                        <p:tav tm="100000">
                                          <p:val>
                                            <p:strVal val="#ppt_h"/>
                                          </p:val>
                                        </p:tav>
                                      </p:tavLst>
                                    </p:anim>
                                    <p:anim calcmode="lin" valueType="num">
                                      <p:cBhvr>
                                        <p:cTn id="31" dur="1000" fill="hold"/>
                                        <p:tgtEl>
                                          <p:spTgt spid="16"/>
                                        </p:tgtEl>
                                        <p:attrNameLst>
                                          <p:attrName>ppt_x</p:attrName>
                                        </p:attrNameLst>
                                      </p:cBhvr>
                                      <p:tavLst>
                                        <p:tav tm="0">
                                          <p:val>
                                            <p:strVal val="#ppt_x"/>
                                          </p:val>
                                        </p:tav>
                                        <p:tav tm="100000">
                                          <p:val>
                                            <p:strVal val="#ppt_x"/>
                                          </p:val>
                                        </p:tav>
                                      </p:tavLst>
                                    </p:anim>
                                    <p:anim calcmode="lin" valueType="num">
                                      <p:cBhvr>
                                        <p:cTn id="32" dur="1000" fill="hold"/>
                                        <p:tgtEl>
                                          <p:spTgt spid="16"/>
                                        </p:tgtEl>
                                        <p:attrNameLst>
                                          <p:attrName>ppt_y</p:attrName>
                                        </p:attrNameLst>
                                      </p:cBhvr>
                                      <p:tavLst>
                                        <p:tav tm="0">
                                          <p:val>
                                            <p:strVal val="#ppt_h+1"/>
                                          </p:val>
                                        </p:tav>
                                        <p:tav tm="100000">
                                          <p:val>
                                            <p:strVal val="#ppt_y"/>
                                          </p:val>
                                        </p:tav>
                                      </p:tavLst>
                                    </p:anim>
                                    <p:animEffect transition="in" filter="fade">
                                      <p:cBhvr>
                                        <p:cTn id="33" dur="1000"/>
                                        <p:tgtEl>
                                          <p:spTgt spid="16"/>
                                        </p:tgtEl>
                                      </p:cBhvr>
                                    </p:animEffect>
                                  </p:childTnLst>
                                </p:cTn>
                              </p:par>
                            </p:childTnLst>
                          </p:cTn>
                        </p:par>
                        <p:par>
                          <p:cTn id="34" fill="hold" nodeType="afterGroup">
                            <p:stCondLst>
                              <p:cond delay="5000"/>
                            </p:stCondLst>
                            <p:childTnLst>
                              <p:par>
                                <p:cTn id="35" presetID="12" presetClass="entr" presetSubtype="4" fill="hold" grpId="0" nodeType="afterEffect">
                                  <p:stCondLst>
                                    <p:cond delay="0"/>
                                  </p:stCondLst>
                                  <p:childTnLst>
                                    <p:set>
                                      <p:cBhvr>
                                        <p:cTn id="36" dur="1000" fill="hold">
                                          <p:stCondLst>
                                            <p:cond delay="0"/>
                                          </p:stCondLst>
                                        </p:cTn>
                                        <p:tgtEl>
                                          <p:spTgt spid="8"/>
                                        </p:tgtEl>
                                        <p:attrNameLst>
                                          <p:attrName>style.visibility</p:attrName>
                                        </p:attrNameLst>
                                      </p:cBhvr>
                                      <p:to>
                                        <p:strVal val="visible"/>
                                      </p:to>
                                    </p:set>
                                    <p:anim calcmode="lin" valueType="num">
                                      <p:cBhvr additive="base">
                                        <p:cTn id="37" dur="1000"/>
                                        <p:tgtEl>
                                          <p:spTgt spid="8"/>
                                        </p:tgtEl>
                                        <p:attrNameLst>
                                          <p:attrName>ppt_y</p:attrName>
                                        </p:attrNameLst>
                                      </p:cBhvr>
                                      <p:tavLst>
                                        <p:tav tm="0">
                                          <p:val>
                                            <p:strVal val="#ppt_y+#ppt_h*1.125000"/>
                                          </p:val>
                                        </p:tav>
                                        <p:tav tm="100000">
                                          <p:val>
                                            <p:strVal val="#ppt_y"/>
                                          </p:val>
                                        </p:tav>
                                      </p:tavLst>
                                    </p:anim>
                                    <p:animEffect transition="in" filter="wipe(up)">
                                      <p:cBhvr>
                                        <p:cTn id="38" dur="1000"/>
                                        <p:tgtEl>
                                          <p:spTgt spid="8"/>
                                        </p:tgtEl>
                                      </p:cBhvr>
                                    </p:animEffect>
                                  </p:childTnLst>
                                </p:cTn>
                              </p:par>
                            </p:childTnLst>
                          </p:cTn>
                        </p:par>
                        <p:par>
                          <p:cTn id="39" fill="hold" nodeType="afterGroup">
                            <p:stCondLst>
                              <p:cond delay="6000"/>
                            </p:stCondLst>
                            <p:childTnLst>
                              <p:par>
                                <p:cTn id="40" presetID="58" presetClass="entr" presetSubtype="0" accel="100000" fill="hold" nodeType="afterEffect">
                                  <p:stCondLst>
                                    <p:cond delay="0"/>
                                  </p:stCondLst>
                                  <p:childTnLst>
                                    <p:set>
                                      <p:cBhvr>
                                        <p:cTn id="41" dur="1000" fill="hold">
                                          <p:stCondLst>
                                            <p:cond delay="0"/>
                                          </p:stCondLst>
                                        </p:cTn>
                                        <p:tgtEl>
                                          <p:spTgt spid="14"/>
                                        </p:tgtEl>
                                        <p:attrNameLst>
                                          <p:attrName>style.visibility</p:attrName>
                                        </p:attrNameLst>
                                      </p:cBhvr>
                                      <p:to>
                                        <p:strVal val="visible"/>
                                      </p:to>
                                    </p:set>
                                    <p:anim calcmode="lin" valueType="num">
                                      <p:cBhvr>
                                        <p:cTn id="42" dur="1000" fill="hold"/>
                                        <p:tgtEl>
                                          <p:spTgt spid="14"/>
                                        </p:tgtEl>
                                        <p:attrNameLst>
                                          <p:attrName>ppt_w</p:attrName>
                                        </p:attrNameLst>
                                      </p:cBhvr>
                                      <p:tavLst>
                                        <p:tav tm="0">
                                          <p:val>
                                            <p:strVal val="#ppt_w*2.5"/>
                                          </p:val>
                                        </p:tav>
                                        <p:tav tm="100000">
                                          <p:val>
                                            <p:strVal val="#ppt_w"/>
                                          </p:val>
                                        </p:tav>
                                      </p:tavLst>
                                    </p:anim>
                                    <p:anim calcmode="lin" valueType="num">
                                      <p:cBhvr>
                                        <p:cTn id="43" dur="1000" fill="hold"/>
                                        <p:tgtEl>
                                          <p:spTgt spid="14"/>
                                        </p:tgtEl>
                                        <p:attrNameLst>
                                          <p:attrName>ppt_h</p:attrName>
                                        </p:attrNameLst>
                                      </p:cBhvr>
                                      <p:tavLst>
                                        <p:tav tm="0">
                                          <p:val>
                                            <p:strVal val="#ppt_h*0.01"/>
                                          </p:val>
                                        </p:tav>
                                        <p:tav tm="100000">
                                          <p:val>
                                            <p:strVal val="#ppt_h"/>
                                          </p:val>
                                        </p:tav>
                                      </p:tavLst>
                                    </p:anim>
                                    <p:anim calcmode="lin" valueType="num">
                                      <p:cBhvr>
                                        <p:cTn id="44" dur="1000" fill="hold"/>
                                        <p:tgtEl>
                                          <p:spTgt spid="14"/>
                                        </p:tgtEl>
                                        <p:attrNameLst>
                                          <p:attrName>ppt_x</p:attrName>
                                        </p:attrNameLst>
                                      </p:cBhvr>
                                      <p:tavLst>
                                        <p:tav tm="0">
                                          <p:val>
                                            <p:strVal val="#ppt_x"/>
                                          </p:val>
                                        </p:tav>
                                        <p:tav tm="100000">
                                          <p:val>
                                            <p:strVal val="#ppt_x"/>
                                          </p:val>
                                        </p:tav>
                                      </p:tavLst>
                                    </p:anim>
                                    <p:anim calcmode="lin" valueType="num">
                                      <p:cBhvr>
                                        <p:cTn id="45" dur="1000" fill="hold"/>
                                        <p:tgtEl>
                                          <p:spTgt spid="14"/>
                                        </p:tgtEl>
                                        <p:attrNameLst>
                                          <p:attrName>ppt_y</p:attrName>
                                        </p:attrNameLst>
                                      </p:cBhvr>
                                      <p:tavLst>
                                        <p:tav tm="0">
                                          <p:val>
                                            <p:strVal val="#ppt_h+1"/>
                                          </p:val>
                                        </p:tav>
                                        <p:tav tm="100000">
                                          <p:val>
                                            <p:strVal val="#ppt_y"/>
                                          </p:val>
                                        </p:tav>
                                      </p:tavLst>
                                    </p:anim>
                                    <p:animEffect transition="in" filter="fade">
                                      <p:cBhvr>
                                        <p:cTn id="46"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p:bldP spid="8" grpId="0"/>
      <p:bldP spid="1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圆角矩形 11"/>
          <p:cNvSpPr/>
          <p:nvPr/>
        </p:nvSpPr>
        <p:spPr>
          <a:xfrm>
            <a:off x="1657894" y="1744670"/>
            <a:ext cx="5134791" cy="530225"/>
          </a:xfrm>
          <a:prstGeom prst="roundRect">
            <a:avLst>
              <a:gd name="adj" fmla="val 12335"/>
            </a:avLst>
          </a:prstGeom>
          <a:solidFill>
            <a:srgbClr val="C00000"/>
          </a:solidFill>
          <a:ln w="9525">
            <a:solidFill>
              <a:schemeClr val="bg1"/>
            </a:solid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lnSpc>
                <a:spcPct val="110000"/>
              </a:lnSpc>
              <a:defRPr/>
            </a:pPr>
            <a:endParaRPr sz="4400" b="1" spc="300">
              <a:solidFill>
                <a:prstClr val="white"/>
              </a:solidFill>
              <a:cs typeface="+mn-ea"/>
              <a:sym typeface="+mn-lt"/>
            </a:endParaRPr>
          </a:p>
        </p:txBody>
      </p:sp>
      <p:sp>
        <p:nvSpPr>
          <p:cNvPr id="13" name="文本框 12"/>
          <p:cNvSpPr txBox="1"/>
          <p:nvPr/>
        </p:nvSpPr>
        <p:spPr>
          <a:xfrm>
            <a:off x="1667224" y="1681223"/>
            <a:ext cx="5134791" cy="522194"/>
          </a:xfrm>
          <a:prstGeom prst="rect">
            <a:avLst/>
          </a:prstGeom>
          <a:noFill/>
          <a:ln w="9525">
            <a:noFill/>
          </a:ln>
        </p:spPr>
        <p:txBody>
          <a:bodyPr wrap="square">
            <a:spAutoFit/>
          </a:bodyPr>
          <a:lstStyle/>
          <a:p>
            <a:pPr algn="dist">
              <a:lnSpc>
                <a:spcPct val="160000"/>
              </a:lnSpc>
            </a:pPr>
            <a:r>
              <a:rPr lang="zh-CN" altLang="en-US" sz="2000" b="1" dirty="0">
                <a:solidFill>
                  <a:prstClr val="white"/>
                </a:solidFill>
                <a:cs typeface="+mn-ea"/>
                <a:sym typeface="+mn-lt"/>
              </a:rPr>
              <a:t>老黄牛精神意指老老实实、勤勤恳恳的精神</a:t>
            </a:r>
          </a:p>
        </p:txBody>
      </p:sp>
      <p:sp>
        <p:nvSpPr>
          <p:cNvPr id="8" name="文本框 7"/>
          <p:cNvSpPr txBox="1"/>
          <p:nvPr/>
        </p:nvSpPr>
        <p:spPr>
          <a:xfrm>
            <a:off x="699680" y="2949512"/>
            <a:ext cx="10665008" cy="2554545"/>
          </a:xfrm>
          <a:prstGeom prst="rect">
            <a:avLst/>
          </a:prstGeom>
          <a:noFill/>
        </p:spPr>
        <p:txBody>
          <a:bodyPr wrap="square" rtlCol="0">
            <a:spAutoFit/>
          </a:bodyPr>
          <a:lstStyle/>
          <a:p>
            <a:pPr marL="285750" indent="-285750" algn="just">
              <a:lnSpc>
                <a:spcPct val="200000"/>
              </a:lnSpc>
              <a:buFont typeface="Arial" panose="020B0604020202020204" pitchFamily="34" charset="0"/>
              <a:buChar char="•"/>
            </a:pPr>
            <a:r>
              <a:rPr lang="zh-CN" altLang="en-US" sz="1600" dirty="0">
                <a:solidFill>
                  <a:prstClr val="black">
                    <a:lumMod val="85000"/>
                    <a:lumOff val="15000"/>
                  </a:prstClr>
                </a:solidFill>
                <a:cs typeface="+mn-ea"/>
                <a:sym typeface="+mn-lt"/>
              </a:rPr>
              <a:t>我国成为全球唯一实现经济正增长的主要经济体，三大攻坚战取得决定性成就，科技创新取得重大进展，改革开放实现重要突破，民生得到有力保障。面对世界百年未有之大变局，站在两个一百年奋斗目标的历史交汇点，我们还需砥砺奋斗。征途漫漫，惟有奋斗。我们通过奋斗，披荆斩棘，走过了万水千山。我们还要继续奋斗，勇往直前，创造更加灿烂的辉煌。</a:t>
            </a:r>
            <a:r>
              <a:rPr lang="zh-CN" altLang="en-US" sz="1600" dirty="0">
                <a:solidFill>
                  <a:srgbClr val="C00000"/>
                </a:solidFill>
                <a:cs typeface="+mn-ea"/>
                <a:sym typeface="+mn-lt"/>
              </a:rPr>
              <a:t>我们要不断强化和弘扬艰苦奋斗精神，要当好艰苦奋斗的老黄牛，一张蓝图干到底，一任接着一任干，用实干奋斗创造美好生活，用实干奋斗交出一份新时代的精彩答卷。</a:t>
            </a:r>
          </a:p>
        </p:txBody>
      </p:sp>
      <p:grpSp>
        <p:nvGrpSpPr>
          <p:cNvPr id="9" name="Group 4"/>
          <p:cNvGrpSpPr>
            <a:grpSpLocks noChangeAspect="1"/>
          </p:cNvGrpSpPr>
          <p:nvPr/>
        </p:nvGrpSpPr>
        <p:grpSpPr>
          <a:xfrm>
            <a:off x="754602" y="1807040"/>
            <a:ext cx="714725" cy="365163"/>
            <a:chOff x="3222" y="1845"/>
            <a:chExt cx="1237" cy="632"/>
          </a:xfrm>
          <a:solidFill>
            <a:srgbClr val="C00000"/>
          </a:solidFill>
        </p:grpSpPr>
        <p:sp>
          <p:nvSpPr>
            <p:cNvPr id="10" name="Freeform 5"/>
            <p:cNvSpPr/>
            <p:nvPr/>
          </p:nvSpPr>
          <p:spPr bwMode="auto">
            <a:xfrm>
              <a:off x="3608" y="1845"/>
              <a:ext cx="851" cy="632"/>
            </a:xfrm>
            <a:custGeom>
              <a:avLst/>
              <a:gdLst>
                <a:gd name="T0" fmla="*/ 366 w 626"/>
                <a:gd name="T1" fmla="*/ 413 h 465"/>
                <a:gd name="T2" fmla="*/ 313 w 626"/>
                <a:gd name="T3" fmla="*/ 362 h 465"/>
                <a:gd name="T4" fmla="*/ 338 w 626"/>
                <a:gd name="T5" fmla="*/ 362 h 465"/>
                <a:gd name="T6" fmla="*/ 392 w 626"/>
                <a:gd name="T7" fmla="*/ 310 h 465"/>
                <a:gd name="T8" fmla="*/ 338 w 626"/>
                <a:gd name="T9" fmla="*/ 258 h 465"/>
                <a:gd name="T10" fmla="*/ 414 w 626"/>
                <a:gd name="T11" fmla="*/ 207 h 465"/>
                <a:gd name="T12" fmla="*/ 361 w 626"/>
                <a:gd name="T13" fmla="*/ 155 h 465"/>
                <a:gd name="T14" fmla="*/ 573 w 626"/>
                <a:gd name="T15" fmla="*/ 155 h 465"/>
                <a:gd name="T16" fmla="*/ 626 w 626"/>
                <a:gd name="T17" fmla="*/ 103 h 465"/>
                <a:gd name="T18" fmla="*/ 573 w 626"/>
                <a:gd name="T19" fmla="*/ 52 h 465"/>
                <a:gd name="T20" fmla="*/ 260 w 626"/>
                <a:gd name="T21" fmla="*/ 52 h 465"/>
                <a:gd name="T22" fmla="*/ 207 w 626"/>
                <a:gd name="T23" fmla="*/ 0 h 465"/>
                <a:gd name="T24" fmla="*/ 102 w 626"/>
                <a:gd name="T25" fmla="*/ 0 h 465"/>
                <a:gd name="T26" fmla="*/ 48 w 626"/>
                <a:gd name="T27" fmla="*/ 52 h 465"/>
                <a:gd name="T28" fmla="*/ 49 w 626"/>
                <a:gd name="T29" fmla="*/ 54 h 465"/>
                <a:gd name="T30" fmla="*/ 0 w 626"/>
                <a:gd name="T31" fmla="*/ 113 h 465"/>
                <a:gd name="T32" fmla="*/ 0 w 626"/>
                <a:gd name="T33" fmla="*/ 403 h 465"/>
                <a:gd name="T34" fmla="*/ 65 w 626"/>
                <a:gd name="T35" fmla="*/ 465 h 465"/>
                <a:gd name="T36" fmla="*/ 208 w 626"/>
                <a:gd name="T37" fmla="*/ 465 h 465"/>
                <a:gd name="T38" fmla="*/ 244 w 626"/>
                <a:gd name="T39" fmla="*/ 465 h 465"/>
                <a:gd name="T40" fmla="*/ 313 w 626"/>
                <a:gd name="T41" fmla="*/ 465 h 465"/>
                <a:gd name="T42" fmla="*/ 366 w 626"/>
                <a:gd name="T43" fmla="*/ 413 h 4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26" h="465">
                  <a:moveTo>
                    <a:pt x="366" y="413"/>
                  </a:moveTo>
                  <a:cubicBezTo>
                    <a:pt x="366" y="385"/>
                    <a:pt x="342" y="362"/>
                    <a:pt x="313" y="362"/>
                  </a:cubicBezTo>
                  <a:cubicBezTo>
                    <a:pt x="338" y="362"/>
                    <a:pt x="338" y="362"/>
                    <a:pt x="338" y="362"/>
                  </a:cubicBezTo>
                  <a:cubicBezTo>
                    <a:pt x="368" y="362"/>
                    <a:pt x="392" y="338"/>
                    <a:pt x="392" y="310"/>
                  </a:cubicBezTo>
                  <a:cubicBezTo>
                    <a:pt x="392" y="281"/>
                    <a:pt x="368" y="258"/>
                    <a:pt x="338" y="258"/>
                  </a:cubicBezTo>
                  <a:cubicBezTo>
                    <a:pt x="368" y="258"/>
                    <a:pt x="416" y="258"/>
                    <a:pt x="414" y="207"/>
                  </a:cubicBezTo>
                  <a:cubicBezTo>
                    <a:pt x="413" y="178"/>
                    <a:pt x="390" y="155"/>
                    <a:pt x="361" y="155"/>
                  </a:cubicBezTo>
                  <a:cubicBezTo>
                    <a:pt x="573" y="155"/>
                    <a:pt x="573" y="155"/>
                    <a:pt x="573" y="155"/>
                  </a:cubicBezTo>
                  <a:cubicBezTo>
                    <a:pt x="602" y="155"/>
                    <a:pt x="626" y="132"/>
                    <a:pt x="626" y="103"/>
                  </a:cubicBezTo>
                  <a:cubicBezTo>
                    <a:pt x="626" y="75"/>
                    <a:pt x="602" y="52"/>
                    <a:pt x="573" y="52"/>
                  </a:cubicBezTo>
                  <a:cubicBezTo>
                    <a:pt x="260" y="52"/>
                    <a:pt x="260" y="52"/>
                    <a:pt x="260" y="52"/>
                  </a:cubicBezTo>
                  <a:cubicBezTo>
                    <a:pt x="260" y="23"/>
                    <a:pt x="236" y="0"/>
                    <a:pt x="207" y="0"/>
                  </a:cubicBezTo>
                  <a:cubicBezTo>
                    <a:pt x="102" y="0"/>
                    <a:pt x="102" y="0"/>
                    <a:pt x="102" y="0"/>
                  </a:cubicBezTo>
                  <a:cubicBezTo>
                    <a:pt x="72" y="0"/>
                    <a:pt x="48" y="23"/>
                    <a:pt x="48" y="52"/>
                  </a:cubicBezTo>
                  <a:cubicBezTo>
                    <a:pt x="48" y="52"/>
                    <a:pt x="48" y="53"/>
                    <a:pt x="49" y="54"/>
                  </a:cubicBezTo>
                  <a:cubicBezTo>
                    <a:pt x="21" y="60"/>
                    <a:pt x="0" y="85"/>
                    <a:pt x="0" y="113"/>
                  </a:cubicBezTo>
                  <a:cubicBezTo>
                    <a:pt x="0" y="403"/>
                    <a:pt x="0" y="403"/>
                    <a:pt x="0" y="403"/>
                  </a:cubicBezTo>
                  <a:cubicBezTo>
                    <a:pt x="0" y="437"/>
                    <a:pt x="29" y="465"/>
                    <a:pt x="65" y="465"/>
                  </a:cubicBezTo>
                  <a:cubicBezTo>
                    <a:pt x="208" y="465"/>
                    <a:pt x="208" y="465"/>
                    <a:pt x="208" y="465"/>
                  </a:cubicBezTo>
                  <a:cubicBezTo>
                    <a:pt x="244" y="465"/>
                    <a:pt x="244" y="465"/>
                    <a:pt x="244" y="465"/>
                  </a:cubicBezTo>
                  <a:cubicBezTo>
                    <a:pt x="313" y="465"/>
                    <a:pt x="313" y="465"/>
                    <a:pt x="313" y="465"/>
                  </a:cubicBezTo>
                  <a:cubicBezTo>
                    <a:pt x="342" y="465"/>
                    <a:pt x="366" y="442"/>
                    <a:pt x="366" y="4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a:defRPr/>
              </a:pPr>
              <a:endParaRPr lang="zh-CN" altLang="en-US" sz="1600">
                <a:solidFill>
                  <a:srgbClr val="000000"/>
                </a:solidFill>
                <a:cs typeface="+mn-ea"/>
                <a:sym typeface="+mn-lt"/>
              </a:endParaRPr>
            </a:p>
          </p:txBody>
        </p:sp>
        <p:sp>
          <p:nvSpPr>
            <p:cNvPr id="11" name="Rectangle 6"/>
            <p:cNvSpPr>
              <a:spLocks noChangeArrowheads="1"/>
            </p:cNvSpPr>
            <p:nvPr/>
          </p:nvSpPr>
          <p:spPr bwMode="auto">
            <a:xfrm>
              <a:off x="3222" y="1931"/>
              <a:ext cx="319" cy="53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a:defRPr/>
              </a:pPr>
              <a:endParaRPr lang="zh-CN" altLang="en-US" sz="1600">
                <a:solidFill>
                  <a:srgbClr val="000000"/>
                </a:solidFill>
                <a:cs typeface="+mn-ea"/>
                <a:sym typeface="+mn-lt"/>
              </a:endParaRPr>
            </a:p>
          </p:txBody>
        </p:sp>
      </p:grpSp>
      <p:cxnSp>
        <p:nvCxnSpPr>
          <p:cNvPr id="14" name="PA-直接连接符 54"/>
          <p:cNvCxnSpPr/>
          <p:nvPr>
            <p:custDataLst>
              <p:tags r:id="rId1"/>
            </p:custDataLst>
          </p:nvPr>
        </p:nvCxnSpPr>
        <p:spPr>
          <a:xfrm>
            <a:off x="754289" y="5504011"/>
            <a:ext cx="10296000" cy="0"/>
          </a:xfrm>
          <a:prstGeom prst="line">
            <a:avLst/>
          </a:prstGeom>
          <a:solidFill>
            <a:srgbClr val="C61821"/>
          </a:solidFill>
          <a:ln w="22225">
            <a:solidFill>
              <a:srgbClr val="C61821"/>
            </a:solidFill>
          </a:ln>
        </p:spPr>
        <p:style>
          <a:lnRef idx="1">
            <a:schemeClr val="accent1"/>
          </a:lnRef>
          <a:fillRef idx="0">
            <a:schemeClr val="accent1"/>
          </a:fillRef>
          <a:effectRef idx="0">
            <a:schemeClr val="accent1"/>
          </a:effectRef>
          <a:fontRef idx="minor">
            <a:schemeClr val="tx1"/>
          </a:fontRef>
        </p:style>
      </p:cxnSp>
      <p:cxnSp>
        <p:nvCxnSpPr>
          <p:cNvPr id="16" name="PA-直接连接符 54"/>
          <p:cNvCxnSpPr/>
          <p:nvPr>
            <p:custDataLst>
              <p:tags r:id="rId2"/>
            </p:custDataLst>
          </p:nvPr>
        </p:nvCxnSpPr>
        <p:spPr>
          <a:xfrm>
            <a:off x="754289" y="2965140"/>
            <a:ext cx="10548000" cy="0"/>
          </a:xfrm>
          <a:prstGeom prst="line">
            <a:avLst/>
          </a:prstGeom>
          <a:solidFill>
            <a:srgbClr val="C61821"/>
          </a:solidFill>
          <a:ln w="22225">
            <a:solidFill>
              <a:srgbClr val="C61821"/>
            </a:solidFill>
          </a:ln>
        </p:spPr>
        <p:style>
          <a:lnRef idx="1">
            <a:schemeClr val="accent1"/>
          </a:lnRef>
          <a:fillRef idx="0">
            <a:schemeClr val="accent1"/>
          </a:fillRef>
          <a:effectRef idx="0">
            <a:schemeClr val="accent1"/>
          </a:effectRef>
          <a:fontRef idx="minor">
            <a:schemeClr val="tx1"/>
          </a:fontRef>
        </p:style>
      </p:cxnSp>
      <p:sp>
        <p:nvSpPr>
          <p:cNvPr id="17" name="文本框 16"/>
          <p:cNvSpPr txBox="1"/>
          <p:nvPr/>
        </p:nvSpPr>
        <p:spPr>
          <a:xfrm>
            <a:off x="700314" y="2454547"/>
            <a:ext cx="10601975" cy="400110"/>
          </a:xfrm>
          <a:prstGeom prst="rect">
            <a:avLst/>
          </a:prstGeom>
          <a:noFill/>
        </p:spPr>
        <p:txBody>
          <a:bodyPr wrap="square" rtlCol="0" anchor="t">
            <a:spAutoFit/>
          </a:bodyPr>
          <a:lstStyle/>
          <a:p>
            <a:pPr marL="285750" indent="-285750" algn="dist">
              <a:buFont typeface="Wingdings" panose="05000000000000000000" charset="0"/>
              <a:buChar char="Ø"/>
            </a:pPr>
            <a:r>
              <a:rPr lang="en-US" altLang="zh-CN" sz="2000" b="1">
                <a:solidFill>
                  <a:srgbClr val="C00000"/>
                </a:solidFill>
                <a:cs typeface="+mn-ea"/>
                <a:sym typeface="+mn-lt"/>
              </a:rPr>
              <a:t>2020</a:t>
            </a:r>
            <a:r>
              <a:rPr lang="zh-CN" altLang="en-US" sz="2000" b="1">
                <a:solidFill>
                  <a:srgbClr val="C00000"/>
                </a:solidFill>
                <a:cs typeface="+mn-ea"/>
                <a:sym typeface="+mn-lt"/>
              </a:rPr>
              <a:t>年，我们依靠艰苦奋斗，付出艰苦努力，交出了一份人民满意、世界瞩目的答卷</a:t>
            </a:r>
          </a:p>
        </p:txBody>
      </p:sp>
    </p:spTree>
  </p:cSld>
  <p:clrMapOvr>
    <a:masterClrMapping/>
  </p:clrMapOvr>
  <mc:AlternateContent xmlns:mc="http://schemas.openxmlformats.org/markup-compatibility/2006" xmlns:p14="http://schemas.microsoft.com/office/powerpoint/2010/main">
    <mc:Choice Requires="p14">
      <p:transition p14:dur="25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9" presetClass="entr" presetSubtype="0" fill="hold" nodeType="afterEffect">
                                  <p:stCondLst>
                                    <p:cond delay="0"/>
                                  </p:stCondLst>
                                  <p:childTnLst>
                                    <p:set>
                                      <p:cBhvr>
                                        <p:cTn id="6" dur="1000"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ppt_x</p:attrName>
                                        </p:attrNameLst>
                                      </p:cBhvr>
                                      <p:tavLst>
                                        <p:tav tm="0">
                                          <p:val>
                                            <p:strVal val="#ppt_x-.2"/>
                                          </p:val>
                                        </p:tav>
                                        <p:tav tm="100000">
                                          <p:val>
                                            <p:strVal val="#ppt_x"/>
                                          </p:val>
                                        </p:tav>
                                      </p:tavLst>
                                    </p:anim>
                                    <p:anim calcmode="lin" valueType="num">
                                      <p:cBhvr>
                                        <p:cTn id="8"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9" dur="1000"/>
                                        <p:tgtEl>
                                          <p:spTgt spid="9"/>
                                        </p:tgtEl>
                                      </p:cBhvr>
                                    </p:animEffect>
                                  </p:childTnLst>
                                </p:cTn>
                              </p:par>
                            </p:childTnLst>
                          </p:cTn>
                        </p:par>
                        <p:par>
                          <p:cTn id="10" fill="hold" nodeType="afterGroup">
                            <p:stCondLst>
                              <p:cond delay="1000"/>
                            </p:stCondLst>
                            <p:childTnLst>
                              <p:par>
                                <p:cTn id="11" presetID="12" presetClass="entr" presetSubtype="4" fill="hold" grpId="0" nodeType="afterEffect">
                                  <p:stCondLst>
                                    <p:cond delay="0"/>
                                  </p:stCondLst>
                                  <p:childTnLst>
                                    <p:set>
                                      <p:cBhvr>
                                        <p:cTn id="12" dur="1000" fill="hold">
                                          <p:stCondLst>
                                            <p:cond delay="0"/>
                                          </p:stCondLst>
                                        </p:cTn>
                                        <p:tgtEl>
                                          <p:spTgt spid="12"/>
                                        </p:tgtEl>
                                        <p:attrNameLst>
                                          <p:attrName>style.visibility</p:attrName>
                                        </p:attrNameLst>
                                      </p:cBhvr>
                                      <p:to>
                                        <p:strVal val="visible"/>
                                      </p:to>
                                    </p:set>
                                    <p:anim calcmode="lin" valueType="num">
                                      <p:cBhvr additive="base">
                                        <p:cTn id="13" dur="1000"/>
                                        <p:tgtEl>
                                          <p:spTgt spid="12"/>
                                        </p:tgtEl>
                                        <p:attrNameLst>
                                          <p:attrName>ppt_y</p:attrName>
                                        </p:attrNameLst>
                                      </p:cBhvr>
                                      <p:tavLst>
                                        <p:tav tm="0">
                                          <p:val>
                                            <p:strVal val="#ppt_y+#ppt_h*1.125000"/>
                                          </p:val>
                                        </p:tav>
                                        <p:tav tm="100000">
                                          <p:val>
                                            <p:strVal val="#ppt_y"/>
                                          </p:val>
                                        </p:tav>
                                      </p:tavLst>
                                    </p:anim>
                                    <p:animEffect transition="in" filter="wipe(up)">
                                      <p:cBhvr>
                                        <p:cTn id="14" dur="1000"/>
                                        <p:tgtEl>
                                          <p:spTgt spid="12"/>
                                        </p:tgtEl>
                                      </p:cBhvr>
                                    </p:animEffect>
                                  </p:childTnLst>
                                </p:cTn>
                              </p:par>
                            </p:childTnLst>
                          </p:cTn>
                        </p:par>
                        <p:par>
                          <p:cTn id="15" fill="hold" nodeType="afterGroup">
                            <p:stCondLst>
                              <p:cond delay="2000"/>
                            </p:stCondLst>
                            <p:childTnLst>
                              <p:par>
                                <p:cTn id="16" presetID="12" presetClass="entr" presetSubtype="4" fill="hold" grpId="0" nodeType="afterEffect">
                                  <p:stCondLst>
                                    <p:cond delay="0"/>
                                  </p:stCondLst>
                                  <p:childTnLst>
                                    <p:set>
                                      <p:cBhvr>
                                        <p:cTn id="17" dur="1000" fill="hold">
                                          <p:stCondLst>
                                            <p:cond delay="0"/>
                                          </p:stCondLst>
                                        </p:cTn>
                                        <p:tgtEl>
                                          <p:spTgt spid="13"/>
                                        </p:tgtEl>
                                        <p:attrNameLst>
                                          <p:attrName>style.visibility</p:attrName>
                                        </p:attrNameLst>
                                      </p:cBhvr>
                                      <p:to>
                                        <p:strVal val="visible"/>
                                      </p:to>
                                    </p:set>
                                    <p:anim calcmode="lin" valueType="num">
                                      <p:cBhvr additive="base">
                                        <p:cTn id="18" dur="1000"/>
                                        <p:tgtEl>
                                          <p:spTgt spid="13"/>
                                        </p:tgtEl>
                                        <p:attrNameLst>
                                          <p:attrName>ppt_y</p:attrName>
                                        </p:attrNameLst>
                                      </p:cBhvr>
                                      <p:tavLst>
                                        <p:tav tm="0">
                                          <p:val>
                                            <p:strVal val="#ppt_y+#ppt_h*1.125000"/>
                                          </p:val>
                                        </p:tav>
                                        <p:tav tm="100000">
                                          <p:val>
                                            <p:strVal val="#ppt_y"/>
                                          </p:val>
                                        </p:tav>
                                      </p:tavLst>
                                    </p:anim>
                                    <p:animEffect transition="in" filter="wipe(up)">
                                      <p:cBhvr>
                                        <p:cTn id="19" dur="1000"/>
                                        <p:tgtEl>
                                          <p:spTgt spid="13"/>
                                        </p:tgtEl>
                                      </p:cBhvr>
                                    </p:animEffect>
                                  </p:childTnLst>
                                </p:cTn>
                              </p:par>
                            </p:childTnLst>
                          </p:cTn>
                        </p:par>
                        <p:par>
                          <p:cTn id="20" fill="hold" nodeType="afterGroup">
                            <p:stCondLst>
                              <p:cond delay="3000"/>
                            </p:stCondLst>
                            <p:childTnLst>
                              <p:par>
                                <p:cTn id="21" presetID="47" presetClass="entr" presetSubtype="0" fill="hold" grpId="0" nodeType="afterEffect">
                                  <p:stCondLst>
                                    <p:cond delay="0"/>
                                  </p:stCondLst>
                                  <p:childTnLst>
                                    <p:set>
                                      <p:cBhvr>
                                        <p:cTn id="22" dur="1000" fill="hold">
                                          <p:stCondLst>
                                            <p:cond delay="0"/>
                                          </p:stCondLst>
                                        </p:cTn>
                                        <p:tgtEl>
                                          <p:spTgt spid="17"/>
                                        </p:tgtEl>
                                        <p:attrNameLst>
                                          <p:attrName>style.visibility</p:attrName>
                                        </p:attrNameLst>
                                      </p:cBhvr>
                                      <p:to>
                                        <p:strVal val="visible"/>
                                      </p:to>
                                    </p:set>
                                    <p:animEffect transition="in" filter="fade">
                                      <p:cBhvr>
                                        <p:cTn id="23" dur="1000"/>
                                        <p:tgtEl>
                                          <p:spTgt spid="17"/>
                                        </p:tgtEl>
                                      </p:cBhvr>
                                    </p:animEffect>
                                    <p:anim calcmode="lin" valueType="num">
                                      <p:cBhvr>
                                        <p:cTn id="24" dur="1000" fill="hold"/>
                                        <p:tgtEl>
                                          <p:spTgt spid="17"/>
                                        </p:tgtEl>
                                        <p:attrNameLst>
                                          <p:attrName>ppt_x</p:attrName>
                                        </p:attrNameLst>
                                      </p:cBhvr>
                                      <p:tavLst>
                                        <p:tav tm="0">
                                          <p:val>
                                            <p:strVal val="#ppt_x"/>
                                          </p:val>
                                        </p:tav>
                                        <p:tav tm="100000">
                                          <p:val>
                                            <p:strVal val="#ppt_x"/>
                                          </p:val>
                                        </p:tav>
                                      </p:tavLst>
                                    </p:anim>
                                    <p:anim calcmode="lin" valueType="num">
                                      <p:cBhvr>
                                        <p:cTn id="25" dur="1000" fill="hold"/>
                                        <p:tgtEl>
                                          <p:spTgt spid="17"/>
                                        </p:tgtEl>
                                        <p:attrNameLst>
                                          <p:attrName>ppt_y</p:attrName>
                                        </p:attrNameLst>
                                      </p:cBhvr>
                                      <p:tavLst>
                                        <p:tav tm="0">
                                          <p:val>
                                            <p:strVal val="#ppt_y-.1"/>
                                          </p:val>
                                        </p:tav>
                                        <p:tav tm="100000">
                                          <p:val>
                                            <p:strVal val="#ppt_y"/>
                                          </p:val>
                                        </p:tav>
                                      </p:tavLst>
                                    </p:anim>
                                  </p:childTnLst>
                                </p:cTn>
                              </p:par>
                            </p:childTnLst>
                          </p:cTn>
                        </p:par>
                        <p:par>
                          <p:cTn id="26" fill="hold" nodeType="afterGroup">
                            <p:stCondLst>
                              <p:cond delay="4000"/>
                            </p:stCondLst>
                            <p:childTnLst>
                              <p:par>
                                <p:cTn id="27" presetID="58" presetClass="entr" presetSubtype="0" accel="100000" fill="hold" nodeType="afterEffect">
                                  <p:stCondLst>
                                    <p:cond delay="0"/>
                                  </p:stCondLst>
                                  <p:childTnLst>
                                    <p:set>
                                      <p:cBhvr>
                                        <p:cTn id="28" dur="1000" fill="hold">
                                          <p:stCondLst>
                                            <p:cond delay="0"/>
                                          </p:stCondLst>
                                        </p:cTn>
                                        <p:tgtEl>
                                          <p:spTgt spid="16"/>
                                        </p:tgtEl>
                                        <p:attrNameLst>
                                          <p:attrName>style.visibility</p:attrName>
                                        </p:attrNameLst>
                                      </p:cBhvr>
                                      <p:to>
                                        <p:strVal val="visible"/>
                                      </p:to>
                                    </p:set>
                                    <p:anim calcmode="lin" valueType="num">
                                      <p:cBhvr>
                                        <p:cTn id="29" dur="1000" fill="hold"/>
                                        <p:tgtEl>
                                          <p:spTgt spid="16"/>
                                        </p:tgtEl>
                                        <p:attrNameLst>
                                          <p:attrName>ppt_w</p:attrName>
                                        </p:attrNameLst>
                                      </p:cBhvr>
                                      <p:tavLst>
                                        <p:tav tm="0">
                                          <p:val>
                                            <p:strVal val="#ppt_w*2.5"/>
                                          </p:val>
                                        </p:tav>
                                        <p:tav tm="100000">
                                          <p:val>
                                            <p:strVal val="#ppt_w"/>
                                          </p:val>
                                        </p:tav>
                                      </p:tavLst>
                                    </p:anim>
                                    <p:anim calcmode="lin" valueType="num">
                                      <p:cBhvr>
                                        <p:cTn id="30" dur="1000" fill="hold"/>
                                        <p:tgtEl>
                                          <p:spTgt spid="16"/>
                                        </p:tgtEl>
                                        <p:attrNameLst>
                                          <p:attrName>ppt_h</p:attrName>
                                        </p:attrNameLst>
                                      </p:cBhvr>
                                      <p:tavLst>
                                        <p:tav tm="0">
                                          <p:val>
                                            <p:strVal val="#ppt_h*0.01"/>
                                          </p:val>
                                        </p:tav>
                                        <p:tav tm="100000">
                                          <p:val>
                                            <p:strVal val="#ppt_h"/>
                                          </p:val>
                                        </p:tav>
                                      </p:tavLst>
                                    </p:anim>
                                    <p:anim calcmode="lin" valueType="num">
                                      <p:cBhvr>
                                        <p:cTn id="31" dur="1000" fill="hold"/>
                                        <p:tgtEl>
                                          <p:spTgt spid="16"/>
                                        </p:tgtEl>
                                        <p:attrNameLst>
                                          <p:attrName>ppt_x</p:attrName>
                                        </p:attrNameLst>
                                      </p:cBhvr>
                                      <p:tavLst>
                                        <p:tav tm="0">
                                          <p:val>
                                            <p:strVal val="#ppt_x"/>
                                          </p:val>
                                        </p:tav>
                                        <p:tav tm="100000">
                                          <p:val>
                                            <p:strVal val="#ppt_x"/>
                                          </p:val>
                                        </p:tav>
                                      </p:tavLst>
                                    </p:anim>
                                    <p:anim calcmode="lin" valueType="num">
                                      <p:cBhvr>
                                        <p:cTn id="32" dur="1000" fill="hold"/>
                                        <p:tgtEl>
                                          <p:spTgt spid="16"/>
                                        </p:tgtEl>
                                        <p:attrNameLst>
                                          <p:attrName>ppt_y</p:attrName>
                                        </p:attrNameLst>
                                      </p:cBhvr>
                                      <p:tavLst>
                                        <p:tav tm="0">
                                          <p:val>
                                            <p:strVal val="#ppt_h+1"/>
                                          </p:val>
                                        </p:tav>
                                        <p:tav tm="100000">
                                          <p:val>
                                            <p:strVal val="#ppt_y"/>
                                          </p:val>
                                        </p:tav>
                                      </p:tavLst>
                                    </p:anim>
                                    <p:animEffect transition="in" filter="fade">
                                      <p:cBhvr>
                                        <p:cTn id="33" dur="1000"/>
                                        <p:tgtEl>
                                          <p:spTgt spid="16"/>
                                        </p:tgtEl>
                                      </p:cBhvr>
                                    </p:animEffect>
                                  </p:childTnLst>
                                </p:cTn>
                              </p:par>
                            </p:childTnLst>
                          </p:cTn>
                        </p:par>
                        <p:par>
                          <p:cTn id="34" fill="hold" nodeType="afterGroup">
                            <p:stCondLst>
                              <p:cond delay="5000"/>
                            </p:stCondLst>
                            <p:childTnLst>
                              <p:par>
                                <p:cTn id="35" presetID="12" presetClass="entr" presetSubtype="4" fill="hold" nodeType="afterEffect">
                                  <p:stCondLst>
                                    <p:cond delay="0"/>
                                  </p:stCondLst>
                                  <p:childTnLst>
                                    <p:set>
                                      <p:cBhvr>
                                        <p:cTn id="36" dur="1000" fill="hold">
                                          <p:stCondLst>
                                            <p:cond delay="0"/>
                                          </p:stCondLst>
                                        </p:cTn>
                                        <p:tgtEl>
                                          <p:spTgt spid="8">
                                            <p:txEl>
                                              <p:pRg st="0" end="0"/>
                                            </p:txEl>
                                          </p:spTgt>
                                        </p:tgtEl>
                                        <p:attrNameLst>
                                          <p:attrName>style.visibility</p:attrName>
                                        </p:attrNameLst>
                                      </p:cBhvr>
                                      <p:to>
                                        <p:strVal val="visible"/>
                                      </p:to>
                                    </p:set>
                                    <p:anim calcmode="lin" valueType="num">
                                      <p:cBhvr additive="base">
                                        <p:cTn id="37" dur="1000"/>
                                        <p:tgtEl>
                                          <p:spTgt spid="8">
                                            <p:txEl>
                                              <p:pRg st="0" end="0"/>
                                            </p:txEl>
                                          </p:spTgt>
                                        </p:tgtEl>
                                        <p:attrNameLst>
                                          <p:attrName>ppt_y</p:attrName>
                                        </p:attrNameLst>
                                      </p:cBhvr>
                                      <p:tavLst>
                                        <p:tav tm="0">
                                          <p:val>
                                            <p:strVal val="#ppt_y+#ppt_h*1.125000"/>
                                          </p:val>
                                        </p:tav>
                                        <p:tav tm="100000">
                                          <p:val>
                                            <p:strVal val="#ppt_y"/>
                                          </p:val>
                                        </p:tav>
                                      </p:tavLst>
                                    </p:anim>
                                    <p:animEffect transition="in" filter="wipe(up)">
                                      <p:cBhvr>
                                        <p:cTn id="38" dur="1000"/>
                                        <p:tgtEl>
                                          <p:spTgt spid="8">
                                            <p:txEl>
                                              <p:pRg st="0" end="0"/>
                                            </p:txEl>
                                          </p:spTgt>
                                        </p:tgtEl>
                                      </p:cBhvr>
                                    </p:animEffect>
                                  </p:childTnLst>
                                </p:cTn>
                              </p:par>
                            </p:childTnLst>
                          </p:cTn>
                        </p:par>
                        <p:par>
                          <p:cTn id="39" fill="hold" nodeType="afterGroup">
                            <p:stCondLst>
                              <p:cond delay="6000"/>
                            </p:stCondLst>
                            <p:childTnLst>
                              <p:par>
                                <p:cTn id="40" presetID="58" presetClass="entr" presetSubtype="0" accel="100000" fill="hold" nodeType="afterEffect">
                                  <p:stCondLst>
                                    <p:cond delay="0"/>
                                  </p:stCondLst>
                                  <p:childTnLst>
                                    <p:set>
                                      <p:cBhvr>
                                        <p:cTn id="41" dur="1000" fill="hold">
                                          <p:stCondLst>
                                            <p:cond delay="0"/>
                                          </p:stCondLst>
                                        </p:cTn>
                                        <p:tgtEl>
                                          <p:spTgt spid="14"/>
                                        </p:tgtEl>
                                        <p:attrNameLst>
                                          <p:attrName>style.visibility</p:attrName>
                                        </p:attrNameLst>
                                      </p:cBhvr>
                                      <p:to>
                                        <p:strVal val="visible"/>
                                      </p:to>
                                    </p:set>
                                    <p:anim calcmode="lin" valueType="num">
                                      <p:cBhvr>
                                        <p:cTn id="42" dur="1000" fill="hold"/>
                                        <p:tgtEl>
                                          <p:spTgt spid="14"/>
                                        </p:tgtEl>
                                        <p:attrNameLst>
                                          <p:attrName>ppt_w</p:attrName>
                                        </p:attrNameLst>
                                      </p:cBhvr>
                                      <p:tavLst>
                                        <p:tav tm="0">
                                          <p:val>
                                            <p:strVal val="#ppt_w*2.5"/>
                                          </p:val>
                                        </p:tav>
                                        <p:tav tm="100000">
                                          <p:val>
                                            <p:strVal val="#ppt_w"/>
                                          </p:val>
                                        </p:tav>
                                      </p:tavLst>
                                    </p:anim>
                                    <p:anim calcmode="lin" valueType="num">
                                      <p:cBhvr>
                                        <p:cTn id="43" dur="1000" fill="hold"/>
                                        <p:tgtEl>
                                          <p:spTgt spid="14"/>
                                        </p:tgtEl>
                                        <p:attrNameLst>
                                          <p:attrName>ppt_h</p:attrName>
                                        </p:attrNameLst>
                                      </p:cBhvr>
                                      <p:tavLst>
                                        <p:tav tm="0">
                                          <p:val>
                                            <p:strVal val="#ppt_h*0.01"/>
                                          </p:val>
                                        </p:tav>
                                        <p:tav tm="100000">
                                          <p:val>
                                            <p:strVal val="#ppt_h"/>
                                          </p:val>
                                        </p:tav>
                                      </p:tavLst>
                                    </p:anim>
                                    <p:anim calcmode="lin" valueType="num">
                                      <p:cBhvr>
                                        <p:cTn id="44" dur="1000" fill="hold"/>
                                        <p:tgtEl>
                                          <p:spTgt spid="14"/>
                                        </p:tgtEl>
                                        <p:attrNameLst>
                                          <p:attrName>ppt_x</p:attrName>
                                        </p:attrNameLst>
                                      </p:cBhvr>
                                      <p:tavLst>
                                        <p:tav tm="0">
                                          <p:val>
                                            <p:strVal val="#ppt_x"/>
                                          </p:val>
                                        </p:tav>
                                        <p:tav tm="100000">
                                          <p:val>
                                            <p:strVal val="#ppt_x"/>
                                          </p:val>
                                        </p:tav>
                                      </p:tavLst>
                                    </p:anim>
                                    <p:anim calcmode="lin" valueType="num">
                                      <p:cBhvr>
                                        <p:cTn id="45" dur="1000" fill="hold"/>
                                        <p:tgtEl>
                                          <p:spTgt spid="14"/>
                                        </p:tgtEl>
                                        <p:attrNameLst>
                                          <p:attrName>ppt_y</p:attrName>
                                        </p:attrNameLst>
                                      </p:cBhvr>
                                      <p:tavLst>
                                        <p:tav tm="0">
                                          <p:val>
                                            <p:strVal val="#ppt_h+1"/>
                                          </p:val>
                                        </p:tav>
                                        <p:tav tm="100000">
                                          <p:val>
                                            <p:strVal val="#ppt_y"/>
                                          </p:val>
                                        </p:tav>
                                      </p:tavLst>
                                    </p:anim>
                                    <p:animEffect transition="in" filter="fade">
                                      <p:cBhvr>
                                        <p:cTn id="46"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p:bldP spid="17"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pic>
        <p:nvPicPr>
          <p:cNvPr id="26" name="图片 2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606280" y="5823585"/>
            <a:ext cx="2597150" cy="702310"/>
          </a:xfrm>
          <a:prstGeom prst="rect">
            <a:avLst/>
          </a:prstGeom>
        </p:spPr>
      </p:pic>
      <p:sp>
        <p:nvSpPr>
          <p:cNvPr id="12" name="Rectangle 5"/>
          <p:cNvSpPr>
            <a:spLocks noChangeArrowheads="1"/>
          </p:cNvSpPr>
          <p:nvPr/>
        </p:nvSpPr>
        <p:spPr bwMode="auto">
          <a:xfrm>
            <a:off x="1834874" y="3106135"/>
            <a:ext cx="8470265" cy="1588127"/>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lgn="ctr">
              <a:lnSpc>
                <a:spcPct val="90000"/>
              </a:lnSpc>
            </a:pPr>
            <a:r>
              <a:rPr lang="zh-CN" altLang="en-US" sz="5400" b="1" kern="0" dirty="0">
                <a:ln cmpd="sng">
                  <a:noFill/>
                  <a:prstDash val="solid"/>
                </a:ln>
                <a:solidFill>
                  <a:srgbClr val="C00000"/>
                </a:solidFill>
                <a:latin typeface="+mn-lt"/>
                <a:cs typeface="+mn-ea"/>
                <a:sym typeface="+mn-lt"/>
              </a:rPr>
              <a:t>发扬“三牛”精神</a:t>
            </a:r>
          </a:p>
          <a:p>
            <a:pPr lvl="0" algn="ctr">
              <a:lnSpc>
                <a:spcPct val="90000"/>
              </a:lnSpc>
            </a:pPr>
            <a:r>
              <a:rPr lang="zh-CN" altLang="en-US" sz="5400" b="1" kern="0" dirty="0">
                <a:ln cmpd="sng">
                  <a:noFill/>
                  <a:prstDash val="solid"/>
                </a:ln>
                <a:solidFill>
                  <a:srgbClr val="C00000"/>
                </a:solidFill>
                <a:latin typeface="+mn-lt"/>
                <a:cs typeface="+mn-ea"/>
                <a:sym typeface="+mn-lt"/>
              </a:rPr>
              <a:t>汇聚开创新局的磅礴力量</a:t>
            </a:r>
          </a:p>
        </p:txBody>
      </p:sp>
      <p:grpSp>
        <p:nvGrpSpPr>
          <p:cNvPr id="14" name="组合 13"/>
          <p:cNvGrpSpPr/>
          <p:nvPr/>
        </p:nvGrpSpPr>
        <p:grpSpPr>
          <a:xfrm>
            <a:off x="4695535" y="1603695"/>
            <a:ext cx="2717800" cy="594823"/>
            <a:chOff x="4695535" y="3080768"/>
            <a:chExt cx="2717800" cy="594823"/>
          </a:xfrm>
        </p:grpSpPr>
        <p:sp>
          <p:nvSpPr>
            <p:cNvPr id="15" name="圆角矩形 35"/>
            <p:cNvSpPr/>
            <p:nvPr/>
          </p:nvSpPr>
          <p:spPr>
            <a:xfrm>
              <a:off x="4695535" y="3080768"/>
              <a:ext cx="2717800" cy="580968"/>
            </a:xfrm>
            <a:prstGeom prst="roundRect">
              <a:avLst>
                <a:gd name="adj" fmla="val 50000"/>
              </a:avLst>
            </a:prstGeom>
            <a:solidFill>
              <a:srgbClr val="C00000"/>
            </a:solidFill>
            <a:ln>
              <a:noFill/>
            </a:ln>
            <a:effectLst/>
          </p:spPr>
          <p:txBody>
            <a:bodyPr vert="horz" wrap="square" lIns="91440" tIns="45720" rIns="91440" bIns="45720" numCol="1" anchor="t" anchorCtr="0" compatLnSpc="1"/>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2400" b="1" i="0" u="none" strike="noStrike" kern="0" cap="none" spc="0" normalizeH="0" baseline="0" noProof="0">
                <a:ln>
                  <a:noFill/>
                </a:ln>
                <a:solidFill>
                  <a:srgbClr val="C42F0B"/>
                </a:solidFill>
                <a:effectLst/>
                <a:uLnTx/>
                <a:uFillTx/>
                <a:cs typeface="+mn-ea"/>
                <a:sym typeface="+mn-lt"/>
              </a:endParaRPr>
            </a:p>
          </p:txBody>
        </p:sp>
        <p:sp>
          <p:nvSpPr>
            <p:cNvPr id="16" name="Rectangle 5"/>
            <p:cNvSpPr>
              <a:spLocks noChangeArrowheads="1"/>
            </p:cNvSpPr>
            <p:nvPr/>
          </p:nvSpPr>
          <p:spPr bwMode="auto">
            <a:xfrm>
              <a:off x="5029040" y="3090816"/>
              <a:ext cx="2133919" cy="5847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eaLnBrk="0" fontAlgn="base" latinLnBrk="0" hangingPunct="0">
                <a:lnSpc>
                  <a:spcPct val="100000"/>
                </a:lnSpc>
                <a:spcBef>
                  <a:spcPct val="0"/>
                </a:spcBef>
                <a:spcAft>
                  <a:spcPct val="0"/>
                </a:spcAft>
                <a:buClrTx/>
                <a:buSzTx/>
                <a:buFontTx/>
                <a:buNone/>
                <a:defRPr/>
              </a:pPr>
              <a:r>
                <a:rPr kumimoji="0" lang="zh-CN" altLang="en-US" sz="3200" b="1" i="0" u="none" strike="noStrike" kern="0" cap="none" spc="600" normalizeH="0" baseline="0" noProof="0" smtClean="0">
                  <a:ln cmpd="sng">
                    <a:noFill/>
                    <a:prstDash val="solid"/>
                  </a:ln>
                  <a:solidFill>
                    <a:sysClr val="window" lastClr="FFFFFF"/>
                  </a:solidFill>
                  <a:effectLst/>
                  <a:uLnTx/>
                  <a:uFillTx/>
                  <a:latin typeface="+mn-lt"/>
                  <a:cs typeface="+mn-ea"/>
                  <a:sym typeface="+mn-lt"/>
                </a:rPr>
                <a:t>第二部分</a:t>
              </a:r>
              <a:endParaRPr kumimoji="0" lang="zh-CN" altLang="en-US" sz="3200" b="1" i="0" u="none" strike="noStrike" kern="0" cap="none" spc="600" normalizeH="0" baseline="0" noProof="0">
                <a:ln cmpd="sng">
                  <a:noFill/>
                  <a:prstDash val="solid"/>
                </a:ln>
                <a:solidFill>
                  <a:sysClr val="window" lastClr="FFFFFF"/>
                </a:solidFill>
                <a:effectLst/>
                <a:uLnTx/>
                <a:uFillTx/>
                <a:latin typeface="+mn-lt"/>
                <a:cs typeface="+mn-ea"/>
                <a:sym typeface="+mn-lt"/>
              </a:endParaRPr>
            </a:p>
          </p:txBody>
        </p:sp>
      </p:grpSp>
      <p:sp>
        <p:nvSpPr>
          <p:cNvPr id="17" name="文本框 58"/>
          <p:cNvSpPr txBox="1"/>
          <p:nvPr/>
        </p:nvSpPr>
        <p:spPr>
          <a:xfrm>
            <a:off x="2342075" y="2417364"/>
            <a:ext cx="7523286" cy="416909"/>
          </a:xfrm>
          <a:prstGeom prst="rect">
            <a:avLst/>
          </a:prstGeom>
        </p:spPr>
        <p:txBody>
          <a:bodyPr wrap="square">
            <a:spAutoFit/>
          </a:bodyPr>
          <a:lstStyle>
            <a:defPPr>
              <a:defRPr lang="zh-CN"/>
            </a:defPPr>
            <a:lvl1pPr algn="ctr">
              <a:defRPr sz="13800" b="1" spc="600">
                <a:ln w="41275">
                  <a:solidFill>
                    <a:schemeClr val="bg1"/>
                  </a:solidFill>
                </a:ln>
                <a:solidFill>
                  <a:schemeClr val="accent1"/>
                </a:solidFill>
                <a:effectLst>
                  <a:outerShdw blurRad="63500" dist="50800" dir="5400000" algn="t" rotWithShape="0">
                    <a:prstClr val="black">
                      <a:alpha val="25000"/>
                    </a:prstClr>
                  </a:outerShdw>
                </a:effectLst>
                <a:latin typeface="方正粗黑宋简体" panose="02000000000000000000" pitchFamily="2" charset="-122"/>
                <a:ea typeface="方正粗黑宋简体" panose="02000000000000000000" pitchFamily="2" charset="-122"/>
                <a:cs typeface="+mn-ea"/>
              </a:defRPr>
            </a:lvl1pPr>
          </a:lstStyle>
          <a:p>
            <a:pPr lvl="0">
              <a:lnSpc>
                <a:spcPct val="130000"/>
              </a:lnSpc>
            </a:pPr>
            <a:r>
              <a:rPr lang="en-US" altLang="zh-CN" sz="1800" b="0" kern="0">
                <a:ln cmpd="sng">
                  <a:noFill/>
                  <a:prstDash val="solid"/>
                </a:ln>
                <a:solidFill>
                  <a:srgbClr val="C00000"/>
                </a:solidFill>
                <a:effectLst/>
                <a:latin typeface="+mn-lt"/>
                <a:ea typeface="+mn-ea"/>
                <a:sym typeface="+mn-lt"/>
              </a:rPr>
              <a:t>——</a:t>
            </a:r>
            <a:r>
              <a:rPr lang="zh-CN" altLang="en-US" sz="1800" b="0" kern="0" smtClean="0">
                <a:ln cmpd="sng">
                  <a:noFill/>
                  <a:prstDash val="solid"/>
                </a:ln>
                <a:solidFill>
                  <a:srgbClr val="C00000"/>
                </a:solidFill>
                <a:effectLst/>
                <a:latin typeface="+mn-lt"/>
                <a:ea typeface="+mn-ea"/>
                <a:sym typeface="+mn-lt"/>
              </a:rPr>
              <a:t>发扬</a:t>
            </a:r>
            <a:r>
              <a:rPr lang="zh-CN" altLang="en-US" sz="1800" b="0" kern="0">
                <a:ln cmpd="sng">
                  <a:noFill/>
                  <a:prstDash val="solid"/>
                </a:ln>
                <a:solidFill>
                  <a:srgbClr val="C00000"/>
                </a:solidFill>
                <a:effectLst/>
                <a:latin typeface="+mn-lt"/>
                <a:ea typeface="+mn-ea"/>
                <a:sym typeface="+mn-lt"/>
              </a:rPr>
              <a:t>“三牛”</a:t>
            </a:r>
            <a:r>
              <a:rPr lang="zh-CN" altLang="en-US" sz="1800" b="0" kern="0" smtClean="0">
                <a:ln cmpd="sng">
                  <a:noFill/>
                  <a:prstDash val="solid"/>
                </a:ln>
                <a:solidFill>
                  <a:srgbClr val="C00000"/>
                </a:solidFill>
                <a:effectLst/>
                <a:latin typeface="+mn-lt"/>
                <a:ea typeface="+mn-ea"/>
                <a:sym typeface="+mn-lt"/>
              </a:rPr>
              <a:t>精神书写</a:t>
            </a:r>
            <a:r>
              <a:rPr lang="zh-CN" altLang="en-US" sz="1800" b="0" kern="0">
                <a:ln cmpd="sng">
                  <a:noFill/>
                  <a:prstDash val="solid"/>
                </a:ln>
                <a:solidFill>
                  <a:srgbClr val="C00000"/>
                </a:solidFill>
                <a:effectLst/>
                <a:latin typeface="+mn-lt"/>
                <a:ea typeface="+mn-ea"/>
                <a:sym typeface="+mn-lt"/>
              </a:rPr>
              <a:t>时代新</a:t>
            </a:r>
            <a:r>
              <a:rPr lang="zh-CN" altLang="en-US" sz="1800" b="0" kern="0" smtClean="0">
                <a:ln cmpd="sng">
                  <a:noFill/>
                  <a:prstDash val="solid"/>
                </a:ln>
                <a:solidFill>
                  <a:srgbClr val="C00000"/>
                </a:solidFill>
                <a:effectLst/>
                <a:latin typeface="+mn-lt"/>
                <a:ea typeface="+mn-ea"/>
                <a:sym typeface="+mn-lt"/>
              </a:rPr>
              <a:t>答卷</a:t>
            </a:r>
            <a:r>
              <a:rPr lang="en-US" altLang="zh-CN" sz="1800" b="0" kern="0" smtClean="0">
                <a:ln cmpd="sng">
                  <a:noFill/>
                  <a:prstDash val="solid"/>
                </a:ln>
                <a:solidFill>
                  <a:srgbClr val="C00000"/>
                </a:solidFill>
                <a:effectLst/>
                <a:latin typeface="+mn-lt"/>
                <a:ea typeface="+mn-ea"/>
                <a:sym typeface="+mn-lt"/>
              </a:rPr>
              <a:t>——</a:t>
            </a:r>
            <a:endParaRPr lang="zh-CN" altLang="en-US" sz="1800" b="0" kern="0">
              <a:ln cmpd="sng">
                <a:noFill/>
                <a:prstDash val="solid"/>
              </a:ln>
              <a:solidFill>
                <a:srgbClr val="C00000"/>
              </a:solidFill>
              <a:effectLst/>
              <a:latin typeface="+mn-lt"/>
              <a:ea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p14:dur="25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9" presetClass="entr" presetSubtype="0" fill="hold" nodeType="afterEffect">
                                  <p:stCondLst>
                                    <p:cond delay="0"/>
                                  </p:stCondLst>
                                  <p:childTnLst>
                                    <p:set>
                                      <p:cBhvr>
                                        <p:cTn id="6" dur="1000" fill="hold">
                                          <p:stCondLst>
                                            <p:cond delay="0"/>
                                          </p:stCondLst>
                                        </p:cTn>
                                        <p:tgtEl>
                                          <p:spTgt spid="26"/>
                                        </p:tgtEl>
                                        <p:attrNameLst>
                                          <p:attrName>style.visibility</p:attrName>
                                        </p:attrNameLst>
                                      </p:cBhvr>
                                      <p:to>
                                        <p:strVal val="visible"/>
                                      </p:to>
                                    </p:set>
                                    <p:anim calcmode="lin" valueType="num">
                                      <p:cBhvr>
                                        <p:cTn id="7" dur="1000" fill="hold"/>
                                        <p:tgtEl>
                                          <p:spTgt spid="26"/>
                                        </p:tgtEl>
                                        <p:attrNameLst>
                                          <p:attrName>ppt_x</p:attrName>
                                        </p:attrNameLst>
                                      </p:cBhvr>
                                      <p:tavLst>
                                        <p:tav tm="0">
                                          <p:val>
                                            <p:strVal val="#ppt_x-.2"/>
                                          </p:val>
                                        </p:tav>
                                        <p:tav tm="100000">
                                          <p:val>
                                            <p:strVal val="#ppt_x"/>
                                          </p:val>
                                        </p:tav>
                                      </p:tavLst>
                                    </p:anim>
                                    <p:anim calcmode="lin" valueType="num">
                                      <p:cBhvr>
                                        <p:cTn id="8" dur="1000" fill="hold"/>
                                        <p:tgtEl>
                                          <p:spTgt spid="26"/>
                                        </p:tgtEl>
                                        <p:attrNameLst>
                                          <p:attrName>ppt_y</p:attrName>
                                        </p:attrNameLst>
                                      </p:cBhvr>
                                      <p:tavLst>
                                        <p:tav tm="0">
                                          <p:val>
                                            <p:strVal val="#ppt_y"/>
                                          </p:val>
                                        </p:tav>
                                        <p:tav tm="100000">
                                          <p:val>
                                            <p:strVal val="#ppt_y"/>
                                          </p:val>
                                        </p:tav>
                                      </p:tavLst>
                                    </p:anim>
                                    <p:animEffect transition="in" filter="wipe(right)" prLst="gradientSize: 0.1">
                                      <p:cBhvr>
                                        <p:cTn id="9" dur="1000"/>
                                        <p:tgtEl>
                                          <p:spTgt spid="26"/>
                                        </p:tgtEl>
                                      </p:cBhvr>
                                    </p:animEffect>
                                  </p:childTnLst>
                                </p:cTn>
                              </p:par>
                            </p:childTnLst>
                          </p:cTn>
                        </p:par>
                        <p:par>
                          <p:cTn id="10" fill="hold" nodeType="afterGroup">
                            <p:stCondLst>
                              <p:cond delay="1000"/>
                            </p:stCondLst>
                            <p:childTnLst>
                              <p:par>
                                <p:cTn id="11" presetID="16" presetClass="entr" presetSubtype="21" fill="hold" nodeType="after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barn(inVertical)">
                                      <p:cBhvr>
                                        <p:cTn id="13" dur="500"/>
                                        <p:tgtEl>
                                          <p:spTgt spid="14"/>
                                        </p:tgtEl>
                                      </p:cBhvr>
                                    </p:animEffect>
                                  </p:childTnLst>
                                </p:cTn>
                              </p:par>
                              <p:par>
                                <p:cTn id="14" presetID="53" presetClass="entr" presetSubtype="0" fill="hold" grpId="0" nodeType="withEffect">
                                  <p:stCondLst>
                                    <p:cond delay="750"/>
                                  </p:stCondLst>
                                  <p:childTnLst>
                                    <p:set>
                                      <p:cBhvr>
                                        <p:cTn id="15" dur="1" fill="hold">
                                          <p:stCondLst>
                                            <p:cond delay="0"/>
                                          </p:stCondLst>
                                        </p:cTn>
                                        <p:tgtEl>
                                          <p:spTgt spid="17"/>
                                        </p:tgtEl>
                                        <p:attrNameLst>
                                          <p:attrName>style.visibility</p:attrName>
                                        </p:attrNameLst>
                                      </p:cBhvr>
                                      <p:to>
                                        <p:strVal val="visible"/>
                                      </p:to>
                                    </p:set>
                                    <p:anim calcmode="lin" valueType="num">
                                      <p:cBhvr>
                                        <p:cTn id="16" dur="1750" fill="hold"/>
                                        <p:tgtEl>
                                          <p:spTgt spid="17"/>
                                        </p:tgtEl>
                                        <p:attrNameLst>
                                          <p:attrName>ppt_w</p:attrName>
                                        </p:attrNameLst>
                                      </p:cBhvr>
                                      <p:tavLst>
                                        <p:tav tm="0">
                                          <p:val>
                                            <p:fltVal val="0"/>
                                          </p:val>
                                        </p:tav>
                                        <p:tav tm="100000">
                                          <p:val>
                                            <p:strVal val="#ppt_w"/>
                                          </p:val>
                                        </p:tav>
                                      </p:tavLst>
                                    </p:anim>
                                    <p:anim calcmode="lin" valueType="num">
                                      <p:cBhvr>
                                        <p:cTn id="17" dur="1750" fill="hold"/>
                                        <p:tgtEl>
                                          <p:spTgt spid="17"/>
                                        </p:tgtEl>
                                        <p:attrNameLst>
                                          <p:attrName>ppt_h</p:attrName>
                                        </p:attrNameLst>
                                      </p:cBhvr>
                                      <p:tavLst>
                                        <p:tav tm="0">
                                          <p:val>
                                            <p:fltVal val="0"/>
                                          </p:val>
                                        </p:tav>
                                        <p:tav tm="100000">
                                          <p:val>
                                            <p:strVal val="#ppt_h"/>
                                          </p:val>
                                        </p:tav>
                                      </p:tavLst>
                                    </p:anim>
                                    <p:animEffect transition="in" filter="fade">
                                      <p:cBhvr>
                                        <p:cTn id="18" dur="1750"/>
                                        <p:tgtEl>
                                          <p:spTgt spid="17"/>
                                        </p:tgtEl>
                                      </p:cBhvr>
                                    </p:animEffect>
                                  </p:childTnLst>
                                </p:cTn>
                              </p:par>
                              <p:par>
                                <p:cTn id="19" presetID="6" presetClass="emph" presetSubtype="0" autoRev="1" fill="hold" grpId="1" nodeType="withEffect">
                                  <p:stCondLst>
                                    <p:cond delay="2500"/>
                                  </p:stCondLst>
                                  <p:childTnLst>
                                    <p:animScale>
                                      <p:cBhvr>
                                        <p:cTn id="20" dur="1500" fill="hold"/>
                                        <p:tgtEl>
                                          <p:spTgt spid="17"/>
                                        </p:tgtEl>
                                      </p:cBhvr>
                                      <p:by x="120000" y="120000"/>
                                    </p:animScale>
                                  </p:childTnLst>
                                </p:cTn>
                              </p:par>
                            </p:childTnLst>
                          </p:cTn>
                        </p:par>
                        <p:par>
                          <p:cTn id="21" fill="hold" nodeType="afterGroup">
                            <p:stCondLst>
                              <p:cond delay="5000"/>
                            </p:stCondLst>
                            <p:childTnLst>
                              <p:par>
                                <p:cTn id="22" presetID="42" presetClass="entr" presetSubtype="0" fill="hold" grpId="0" nodeType="after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fade">
                                      <p:cBhvr>
                                        <p:cTn id="24" dur="750"/>
                                        <p:tgtEl>
                                          <p:spTgt spid="12"/>
                                        </p:tgtEl>
                                      </p:cBhvr>
                                    </p:animEffect>
                                    <p:anim calcmode="lin" valueType="num">
                                      <p:cBhvr>
                                        <p:cTn id="25" dur="750" fill="hold"/>
                                        <p:tgtEl>
                                          <p:spTgt spid="12"/>
                                        </p:tgtEl>
                                        <p:attrNameLst>
                                          <p:attrName>ppt_x</p:attrName>
                                        </p:attrNameLst>
                                      </p:cBhvr>
                                      <p:tavLst>
                                        <p:tav tm="0">
                                          <p:val>
                                            <p:strVal val="#ppt_x"/>
                                          </p:val>
                                        </p:tav>
                                        <p:tav tm="100000">
                                          <p:val>
                                            <p:strVal val="#ppt_x"/>
                                          </p:val>
                                        </p:tav>
                                      </p:tavLst>
                                    </p:anim>
                                    <p:anim calcmode="lin" valueType="num">
                                      <p:cBhvr>
                                        <p:cTn id="26" dur="75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7" grpId="0"/>
      <p:bldP spid="17"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p:cNvCxnSpPr/>
          <p:nvPr/>
        </p:nvCxnSpPr>
        <p:spPr>
          <a:xfrm>
            <a:off x="621658" y="2424010"/>
            <a:ext cx="10757542"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3" name="矩形 2"/>
          <p:cNvSpPr/>
          <p:nvPr/>
        </p:nvSpPr>
        <p:spPr>
          <a:xfrm>
            <a:off x="540385" y="1744426"/>
            <a:ext cx="5549278" cy="580415"/>
          </a:xfrm>
          <a:prstGeom prst="rect">
            <a:avLst/>
          </a:prstGeom>
        </p:spPr>
        <p:txBody>
          <a:bodyPr wrap="square">
            <a:spAutoFit/>
          </a:bodyPr>
          <a:lstStyle/>
          <a:p>
            <a:pPr algn="dist">
              <a:lnSpc>
                <a:spcPct val="150000"/>
              </a:lnSpc>
            </a:pPr>
            <a:r>
              <a:rPr lang="zh-CN" altLang="en-US" sz="2400" b="1" dirty="0">
                <a:solidFill>
                  <a:srgbClr val="C00000"/>
                </a:solidFill>
                <a:cs typeface="+mn-ea"/>
                <a:sym typeface="+mn-lt"/>
              </a:rPr>
              <a:t>艰难方显勇毅，磨砺始得玉成</a:t>
            </a:r>
            <a:endParaRPr lang="zh-CN" altLang="en-US" sz="2000" b="1" dirty="0">
              <a:solidFill>
                <a:srgbClr val="C00000"/>
              </a:solidFill>
              <a:cs typeface="+mn-ea"/>
              <a:sym typeface="+mn-lt"/>
            </a:endParaRPr>
          </a:p>
        </p:txBody>
      </p:sp>
      <p:sp>
        <p:nvSpPr>
          <p:cNvPr id="4" name="文本框 22"/>
          <p:cNvSpPr txBox="1">
            <a:spLocks noChangeArrowheads="1"/>
          </p:cNvSpPr>
          <p:nvPr/>
        </p:nvSpPr>
        <p:spPr bwMode="auto">
          <a:xfrm>
            <a:off x="622301" y="2812893"/>
            <a:ext cx="10568213"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Open Sans" panose="020B0606030504020204" pitchFamily="34" charset="0"/>
                <a:ea typeface="冬青黑体简体中文 W3" charset="-122"/>
              </a:defRPr>
            </a:lvl1pPr>
            <a:lvl2pPr marL="742950" indent="-285750">
              <a:defRPr>
                <a:solidFill>
                  <a:schemeClr val="tx1"/>
                </a:solidFill>
                <a:latin typeface="Open Sans" panose="020B0606030504020204" pitchFamily="34" charset="0"/>
                <a:ea typeface="冬青黑体简体中文 W3" charset="-122"/>
              </a:defRPr>
            </a:lvl2pPr>
            <a:lvl3pPr marL="1143000" indent="-228600">
              <a:defRPr>
                <a:solidFill>
                  <a:schemeClr val="tx1"/>
                </a:solidFill>
                <a:latin typeface="Open Sans" panose="020B0606030504020204" pitchFamily="34" charset="0"/>
                <a:ea typeface="冬青黑体简体中文 W3" charset="-122"/>
              </a:defRPr>
            </a:lvl3pPr>
            <a:lvl4pPr marL="1600200" indent="-228600">
              <a:defRPr>
                <a:solidFill>
                  <a:schemeClr val="tx1"/>
                </a:solidFill>
                <a:latin typeface="Open Sans" panose="020B0606030504020204" pitchFamily="34" charset="0"/>
                <a:ea typeface="冬青黑体简体中文 W3" charset="-122"/>
              </a:defRPr>
            </a:lvl4pPr>
            <a:lvl5pPr marL="2057400" indent="-228600">
              <a:defRPr>
                <a:solidFill>
                  <a:schemeClr val="tx1"/>
                </a:solidFill>
                <a:latin typeface="Open Sans" panose="020B0606030504020204" pitchFamily="34" charset="0"/>
                <a:ea typeface="冬青黑体简体中文 W3" charset="-122"/>
              </a:defRPr>
            </a:lvl5pPr>
            <a:lvl6pPr marL="2514600" indent="-228600" fontAlgn="base">
              <a:spcBef>
                <a:spcPct val="0"/>
              </a:spcBef>
              <a:spcAft>
                <a:spcPct val="0"/>
              </a:spcAft>
              <a:defRPr>
                <a:solidFill>
                  <a:schemeClr val="tx1"/>
                </a:solidFill>
                <a:latin typeface="Open Sans" panose="020B0606030504020204" pitchFamily="34" charset="0"/>
                <a:ea typeface="冬青黑体简体中文 W3" charset="-122"/>
              </a:defRPr>
            </a:lvl6pPr>
            <a:lvl7pPr marL="2971800" indent="-228600" fontAlgn="base">
              <a:spcBef>
                <a:spcPct val="0"/>
              </a:spcBef>
              <a:spcAft>
                <a:spcPct val="0"/>
              </a:spcAft>
              <a:defRPr>
                <a:solidFill>
                  <a:schemeClr val="tx1"/>
                </a:solidFill>
                <a:latin typeface="Open Sans" panose="020B0606030504020204" pitchFamily="34" charset="0"/>
                <a:ea typeface="冬青黑体简体中文 W3" charset="-122"/>
              </a:defRPr>
            </a:lvl7pPr>
            <a:lvl8pPr marL="3429000" indent="-228600" fontAlgn="base">
              <a:spcBef>
                <a:spcPct val="0"/>
              </a:spcBef>
              <a:spcAft>
                <a:spcPct val="0"/>
              </a:spcAft>
              <a:defRPr>
                <a:solidFill>
                  <a:schemeClr val="tx1"/>
                </a:solidFill>
                <a:latin typeface="Open Sans" panose="020B0606030504020204" pitchFamily="34" charset="0"/>
                <a:ea typeface="冬青黑体简体中文 W3" charset="-122"/>
              </a:defRPr>
            </a:lvl8pPr>
            <a:lvl9pPr marL="3886200" indent="-228600" fontAlgn="base">
              <a:spcBef>
                <a:spcPct val="0"/>
              </a:spcBef>
              <a:spcAft>
                <a:spcPct val="0"/>
              </a:spcAft>
              <a:defRPr>
                <a:solidFill>
                  <a:schemeClr val="tx1"/>
                </a:solidFill>
                <a:latin typeface="Open Sans" panose="020B0606030504020204" pitchFamily="34" charset="0"/>
                <a:ea typeface="冬青黑体简体中文 W3" charset="-122"/>
              </a:defRPr>
            </a:lvl9pPr>
          </a:lstStyle>
          <a:p>
            <a:pPr marL="285750" indent="-285750" algn="just">
              <a:lnSpc>
                <a:spcPct val="200000"/>
              </a:lnSpc>
              <a:buFont typeface="Arial" panose="020B0604020202020204" pitchFamily="34" charset="0"/>
              <a:buChar char="•"/>
              <a:defRPr/>
            </a:pPr>
            <a:r>
              <a:rPr lang="zh-CN" altLang="en-US" sz="1600" dirty="0">
                <a:solidFill>
                  <a:prstClr val="black"/>
                </a:solidFill>
                <a:latin typeface="+mn-lt"/>
                <a:ea typeface="+mn-ea"/>
                <a:cs typeface="+mn-ea"/>
                <a:sym typeface="+mn-lt"/>
              </a:rPr>
              <a:t>回望极不平凡的</a:t>
            </a:r>
            <a:r>
              <a:rPr lang="en-US" altLang="zh-CN" sz="1600" dirty="0">
                <a:solidFill>
                  <a:prstClr val="black"/>
                </a:solidFill>
                <a:latin typeface="+mn-lt"/>
                <a:ea typeface="+mn-ea"/>
                <a:cs typeface="+mn-ea"/>
                <a:sym typeface="+mn-lt"/>
              </a:rPr>
              <a:t>2020</a:t>
            </a:r>
            <a:r>
              <a:rPr lang="zh-CN" altLang="en-US" sz="1600" dirty="0">
                <a:solidFill>
                  <a:prstClr val="black"/>
                </a:solidFill>
                <a:latin typeface="+mn-lt"/>
                <a:ea typeface="+mn-ea"/>
                <a:cs typeface="+mn-ea"/>
                <a:sym typeface="+mn-lt"/>
              </a:rPr>
              <a:t>年，面对错综复杂的国内外形势，以习近平同志为核心的党中央统筹中华民族伟大复兴战略全局和世界百年未有之大变局，团结带领全党全军全国各族人民披荆斩棘、攻坚克难，取得了新冠肺炎疫情防控重大战略成果，实现了经济增长由负转正，完成了新时代脱贫攻坚目标任务、“十三五”时期目标任务，全面建成小康社会取得伟大历史成果，中华民族伟大复兴向前迈出了新的一大步</a:t>
            </a:r>
            <a:r>
              <a:rPr lang="zh-CN" altLang="en-US" sz="1600" dirty="0" smtClean="0">
                <a:solidFill>
                  <a:prstClr val="black"/>
                </a:solidFill>
                <a:latin typeface="+mn-lt"/>
                <a:ea typeface="+mn-ea"/>
                <a:cs typeface="+mn-ea"/>
                <a:sym typeface="+mn-lt"/>
              </a:rPr>
              <a:t>。</a:t>
            </a:r>
            <a:r>
              <a:rPr lang="zh-CN" altLang="en-US" sz="1600" dirty="0" smtClean="0">
                <a:solidFill>
                  <a:srgbClr val="C00000"/>
                </a:solidFill>
                <a:latin typeface="+mn-lt"/>
                <a:ea typeface="+mn-ea"/>
                <a:cs typeface="+mn-ea"/>
                <a:sym typeface="+mn-lt"/>
              </a:rPr>
              <a:t>事实</a:t>
            </a:r>
            <a:r>
              <a:rPr lang="zh-CN" altLang="en-US" sz="1600" dirty="0">
                <a:solidFill>
                  <a:srgbClr val="C00000"/>
                </a:solidFill>
                <a:latin typeface="+mn-lt"/>
                <a:ea typeface="+mn-ea"/>
                <a:cs typeface="+mn-ea"/>
                <a:sym typeface="+mn-lt"/>
              </a:rPr>
              <a:t>证明，中国人民是伟大的人民、英勇的人民，在党的坚强领导下，一定能够继续创造令人刮目相看的人间奇迹。</a:t>
            </a:r>
          </a:p>
        </p:txBody>
      </p:sp>
      <p:sp>
        <p:nvSpPr>
          <p:cNvPr id="5" name="圆角矩形 4"/>
          <p:cNvSpPr/>
          <p:nvPr/>
        </p:nvSpPr>
        <p:spPr>
          <a:xfrm>
            <a:off x="621665" y="2597799"/>
            <a:ext cx="10757535" cy="3042790"/>
          </a:xfrm>
          <a:prstGeom prst="roundRect">
            <a:avLst>
              <a:gd name="adj" fmla="val 3216"/>
            </a:avLst>
          </a:prstGeom>
          <a:noFill/>
          <a:ln w="3175">
            <a:solidFill>
              <a:schemeClr val="tx1">
                <a:lumMod val="65000"/>
                <a:lumOff val="3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pic>
        <p:nvPicPr>
          <p:cNvPr id="6" name="PA-102240"/>
          <p:cNvPicPr>
            <a:picLocks noChangeAspect="1"/>
          </p:cNvPicPr>
          <p:nvPr>
            <p:custDataLst>
              <p:tags r:id="rId1"/>
            </p:custDataLst>
          </p:nvPr>
        </p:nvPicPr>
        <p:blipFill>
          <a:blip r:embed="rId4" cstate="email">
            <a:extLst>
              <a:ext uri="{28A0092B-C50C-407E-A947-70E740481C1C}">
                <a14:useLocalDpi xmlns:a14="http://schemas.microsoft.com/office/drawing/2010/main"/>
              </a:ext>
            </a:extLst>
          </a:blip>
          <a:stretch>
            <a:fillRect/>
          </a:stretch>
        </p:blipFill>
        <p:spPr>
          <a:xfrm>
            <a:off x="7837805" y="1763490"/>
            <a:ext cx="3496310" cy="678815"/>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25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3" presetClass="entr" presetSubtype="16" fill="hold" grpId="0" nodeType="afterEffect">
                                  <p:stCondLst>
                                    <p:cond delay="0"/>
                                  </p:stCondLst>
                                  <p:childTnLst>
                                    <p:set>
                                      <p:cBhvr>
                                        <p:cTn id="6" dur="1000"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childTnLst>
                                </p:cTn>
                              </p:par>
                            </p:childTnLst>
                          </p:cTn>
                        </p:par>
                        <p:par>
                          <p:cTn id="9" fill="hold" nodeType="afterGroup">
                            <p:stCondLst>
                              <p:cond delay="1000"/>
                            </p:stCondLst>
                            <p:childTnLst>
                              <p:par>
                                <p:cTn id="10" presetID="12" presetClass="entr" presetSubtype="4" fill="hold" nodeType="afterEffect">
                                  <p:stCondLst>
                                    <p:cond delay="0"/>
                                  </p:stCondLst>
                                  <p:childTnLst>
                                    <p:set>
                                      <p:cBhvr>
                                        <p:cTn id="11" dur="1000" fill="hold">
                                          <p:stCondLst>
                                            <p:cond delay="0"/>
                                          </p:stCondLst>
                                        </p:cTn>
                                        <p:tgtEl>
                                          <p:spTgt spid="6"/>
                                        </p:tgtEl>
                                        <p:attrNameLst>
                                          <p:attrName>style.visibility</p:attrName>
                                        </p:attrNameLst>
                                      </p:cBhvr>
                                      <p:to>
                                        <p:strVal val="visible"/>
                                      </p:to>
                                    </p:set>
                                    <p:anim calcmode="lin" valueType="num">
                                      <p:cBhvr additive="base">
                                        <p:cTn id="12" dur="1000"/>
                                        <p:tgtEl>
                                          <p:spTgt spid="6"/>
                                        </p:tgtEl>
                                        <p:attrNameLst>
                                          <p:attrName>ppt_y</p:attrName>
                                        </p:attrNameLst>
                                      </p:cBhvr>
                                      <p:tavLst>
                                        <p:tav tm="0">
                                          <p:val>
                                            <p:strVal val="#ppt_y+#ppt_h*1.125000"/>
                                          </p:val>
                                        </p:tav>
                                        <p:tav tm="100000">
                                          <p:val>
                                            <p:strVal val="#ppt_y"/>
                                          </p:val>
                                        </p:tav>
                                      </p:tavLst>
                                    </p:anim>
                                    <p:animEffect transition="in" filter="wipe(up)">
                                      <p:cBhvr>
                                        <p:cTn id="13" dur="1000"/>
                                        <p:tgtEl>
                                          <p:spTgt spid="6"/>
                                        </p:tgtEl>
                                      </p:cBhvr>
                                    </p:animEffect>
                                  </p:childTnLst>
                                </p:cTn>
                              </p:par>
                            </p:childTnLst>
                          </p:cTn>
                        </p:par>
                        <p:par>
                          <p:cTn id="14" fill="hold" nodeType="afterGroup">
                            <p:stCondLst>
                              <p:cond delay="2000"/>
                            </p:stCondLst>
                            <p:childTnLst>
                              <p:par>
                                <p:cTn id="15" presetID="58" presetClass="entr" presetSubtype="0" accel="100000" fill="hold" nodeType="afterEffect">
                                  <p:stCondLst>
                                    <p:cond delay="0"/>
                                  </p:stCondLst>
                                  <p:childTnLst>
                                    <p:set>
                                      <p:cBhvr>
                                        <p:cTn id="16" dur="1000" fill="hold">
                                          <p:stCondLst>
                                            <p:cond delay="0"/>
                                          </p:stCondLst>
                                        </p:cTn>
                                        <p:tgtEl>
                                          <p:spTgt spid="2"/>
                                        </p:tgtEl>
                                        <p:attrNameLst>
                                          <p:attrName>style.visibility</p:attrName>
                                        </p:attrNameLst>
                                      </p:cBhvr>
                                      <p:to>
                                        <p:strVal val="visible"/>
                                      </p:to>
                                    </p:set>
                                    <p:anim calcmode="lin" valueType="num">
                                      <p:cBhvr>
                                        <p:cTn id="17" dur="1000" fill="hold"/>
                                        <p:tgtEl>
                                          <p:spTgt spid="2"/>
                                        </p:tgtEl>
                                        <p:attrNameLst>
                                          <p:attrName>ppt_w</p:attrName>
                                        </p:attrNameLst>
                                      </p:cBhvr>
                                      <p:tavLst>
                                        <p:tav tm="0">
                                          <p:val>
                                            <p:strVal val="#ppt_w*2.5"/>
                                          </p:val>
                                        </p:tav>
                                        <p:tav tm="100000">
                                          <p:val>
                                            <p:strVal val="#ppt_w"/>
                                          </p:val>
                                        </p:tav>
                                      </p:tavLst>
                                    </p:anim>
                                    <p:anim calcmode="lin" valueType="num">
                                      <p:cBhvr>
                                        <p:cTn id="18" dur="1000" fill="hold"/>
                                        <p:tgtEl>
                                          <p:spTgt spid="2"/>
                                        </p:tgtEl>
                                        <p:attrNameLst>
                                          <p:attrName>ppt_h</p:attrName>
                                        </p:attrNameLst>
                                      </p:cBhvr>
                                      <p:tavLst>
                                        <p:tav tm="0">
                                          <p:val>
                                            <p:strVal val="#ppt_h*0.01"/>
                                          </p:val>
                                        </p:tav>
                                        <p:tav tm="100000">
                                          <p:val>
                                            <p:strVal val="#ppt_h"/>
                                          </p:val>
                                        </p:tav>
                                      </p:tavLst>
                                    </p:anim>
                                    <p:anim calcmode="lin" valueType="num">
                                      <p:cBhvr>
                                        <p:cTn id="19" dur="1000" fill="hold"/>
                                        <p:tgtEl>
                                          <p:spTgt spid="2"/>
                                        </p:tgtEl>
                                        <p:attrNameLst>
                                          <p:attrName>ppt_x</p:attrName>
                                        </p:attrNameLst>
                                      </p:cBhvr>
                                      <p:tavLst>
                                        <p:tav tm="0">
                                          <p:val>
                                            <p:strVal val="#ppt_x"/>
                                          </p:val>
                                        </p:tav>
                                        <p:tav tm="100000">
                                          <p:val>
                                            <p:strVal val="#ppt_x"/>
                                          </p:val>
                                        </p:tav>
                                      </p:tavLst>
                                    </p:anim>
                                    <p:anim calcmode="lin" valueType="num">
                                      <p:cBhvr>
                                        <p:cTn id="20" dur="1000" fill="hold"/>
                                        <p:tgtEl>
                                          <p:spTgt spid="2"/>
                                        </p:tgtEl>
                                        <p:attrNameLst>
                                          <p:attrName>ppt_y</p:attrName>
                                        </p:attrNameLst>
                                      </p:cBhvr>
                                      <p:tavLst>
                                        <p:tav tm="0">
                                          <p:val>
                                            <p:strVal val="#ppt_h+1"/>
                                          </p:val>
                                        </p:tav>
                                        <p:tav tm="100000">
                                          <p:val>
                                            <p:strVal val="#ppt_y"/>
                                          </p:val>
                                        </p:tav>
                                      </p:tavLst>
                                    </p:anim>
                                    <p:animEffect transition="in" filter="fade">
                                      <p:cBhvr>
                                        <p:cTn id="21" dur="1000"/>
                                        <p:tgtEl>
                                          <p:spTgt spid="2"/>
                                        </p:tgtEl>
                                      </p:cBhvr>
                                    </p:animEffect>
                                  </p:childTnLst>
                                </p:cTn>
                              </p:par>
                            </p:childTnLst>
                          </p:cTn>
                        </p:par>
                        <p:par>
                          <p:cTn id="22" fill="hold" nodeType="afterGroup">
                            <p:stCondLst>
                              <p:cond delay="3000"/>
                            </p:stCondLst>
                            <p:childTnLst>
                              <p:par>
                                <p:cTn id="23" presetID="29" presetClass="entr" presetSubtype="0" fill="hold" grpId="0" nodeType="afterEffect">
                                  <p:stCondLst>
                                    <p:cond delay="0"/>
                                  </p:stCondLst>
                                  <p:childTnLst>
                                    <p:set>
                                      <p:cBhvr>
                                        <p:cTn id="24" dur="1000" fill="hold">
                                          <p:stCondLst>
                                            <p:cond delay="0"/>
                                          </p:stCondLst>
                                        </p:cTn>
                                        <p:tgtEl>
                                          <p:spTgt spid="4"/>
                                        </p:tgtEl>
                                        <p:attrNameLst>
                                          <p:attrName>style.visibility</p:attrName>
                                        </p:attrNameLst>
                                      </p:cBhvr>
                                      <p:to>
                                        <p:strVal val="visible"/>
                                      </p:to>
                                    </p:set>
                                    <p:anim calcmode="lin" valueType="num">
                                      <p:cBhvr>
                                        <p:cTn id="25" dur="1000" fill="hold"/>
                                        <p:tgtEl>
                                          <p:spTgt spid="4"/>
                                        </p:tgtEl>
                                        <p:attrNameLst>
                                          <p:attrName>ppt_x</p:attrName>
                                        </p:attrNameLst>
                                      </p:cBhvr>
                                      <p:tavLst>
                                        <p:tav tm="0">
                                          <p:val>
                                            <p:strVal val="#ppt_x-.2"/>
                                          </p:val>
                                        </p:tav>
                                        <p:tav tm="100000">
                                          <p:val>
                                            <p:strVal val="#ppt_x"/>
                                          </p:val>
                                        </p:tav>
                                      </p:tavLst>
                                    </p:anim>
                                    <p:anim calcmode="lin" valueType="num">
                                      <p:cBhvr>
                                        <p:cTn id="26"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4"/>
                                        </p:tgtEl>
                                      </p:cBhvr>
                                    </p:animEffect>
                                  </p:childTnLst>
                                </p:cTn>
                              </p:par>
                            </p:childTnLst>
                          </p:cTn>
                        </p:par>
                        <p:par>
                          <p:cTn id="28" fill="hold" nodeType="afterGroup">
                            <p:stCondLst>
                              <p:cond delay="4000"/>
                            </p:stCondLst>
                            <p:childTnLst>
                              <p:par>
                                <p:cTn id="29" presetID="29" presetClass="entr" presetSubtype="0" fill="hold" grpId="0" nodeType="afterEffect">
                                  <p:stCondLst>
                                    <p:cond delay="0"/>
                                  </p:stCondLst>
                                  <p:childTnLst>
                                    <p:set>
                                      <p:cBhvr>
                                        <p:cTn id="30" dur="1000" fill="hold">
                                          <p:stCondLst>
                                            <p:cond delay="0"/>
                                          </p:stCondLst>
                                        </p:cTn>
                                        <p:tgtEl>
                                          <p:spTgt spid="5"/>
                                        </p:tgtEl>
                                        <p:attrNameLst>
                                          <p:attrName>style.visibility</p:attrName>
                                        </p:attrNameLst>
                                      </p:cBhvr>
                                      <p:to>
                                        <p:strVal val="visible"/>
                                      </p:to>
                                    </p:set>
                                    <p:anim calcmode="lin" valueType="num">
                                      <p:cBhvr>
                                        <p:cTn id="31" dur="1000" fill="hold"/>
                                        <p:tgtEl>
                                          <p:spTgt spid="5"/>
                                        </p:tgtEl>
                                        <p:attrNameLst>
                                          <p:attrName>ppt_x</p:attrName>
                                        </p:attrNameLst>
                                      </p:cBhvr>
                                      <p:tavLst>
                                        <p:tav tm="0">
                                          <p:val>
                                            <p:strVal val="#ppt_x-.2"/>
                                          </p:val>
                                        </p:tav>
                                        <p:tav tm="100000">
                                          <p:val>
                                            <p:strVal val="#ppt_x"/>
                                          </p:val>
                                        </p:tav>
                                      </p:tavLst>
                                    </p:anim>
                                    <p:anim calcmode="lin" valueType="num">
                                      <p:cBhvr>
                                        <p:cTn id="32"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33"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ags/tag10.xml><?xml version="1.0" encoding="utf-8"?>
<p:tagLst xmlns:a="http://schemas.openxmlformats.org/drawingml/2006/main" xmlns:r="http://schemas.openxmlformats.org/officeDocument/2006/relationships" xmlns:p="http://schemas.openxmlformats.org/presentationml/2006/main">
  <p:tag name="PA" val="v5.2.9"/>
</p:tagLst>
</file>

<file path=ppt/tags/tag11.xml><?xml version="1.0" encoding="utf-8"?>
<p:tagLst xmlns:a="http://schemas.openxmlformats.org/drawingml/2006/main" xmlns:r="http://schemas.openxmlformats.org/officeDocument/2006/relationships" xmlns:p="http://schemas.openxmlformats.org/presentationml/2006/main">
  <p:tag name="PA" val="v5.2.9"/>
</p:tagLst>
</file>

<file path=ppt/tags/tag12.xml><?xml version="1.0" encoding="utf-8"?>
<p:tagLst xmlns:a="http://schemas.openxmlformats.org/drawingml/2006/main" xmlns:r="http://schemas.openxmlformats.org/officeDocument/2006/relationships" xmlns:p="http://schemas.openxmlformats.org/presentationml/2006/main">
  <p:tag name="PA" val="v5.2.9"/>
</p:tagLst>
</file>

<file path=ppt/tags/tag2.xml><?xml version="1.0" encoding="utf-8"?>
<p:tagLst xmlns:a="http://schemas.openxmlformats.org/drawingml/2006/main" xmlns:r="http://schemas.openxmlformats.org/officeDocument/2006/relationships" xmlns:p="http://schemas.openxmlformats.org/presentationml/2006/main">
  <p:tag name="PA" val="v5.2.9"/>
</p:tagLst>
</file>

<file path=ppt/tags/tag3.xml><?xml version="1.0" encoding="utf-8"?>
<p:tagLst xmlns:a="http://schemas.openxmlformats.org/drawingml/2006/main" xmlns:r="http://schemas.openxmlformats.org/officeDocument/2006/relationships" xmlns:p="http://schemas.openxmlformats.org/presentationml/2006/main">
  <p:tag name="PA" val="v5.2.9"/>
</p:tagLst>
</file>

<file path=ppt/tags/tag4.xml><?xml version="1.0" encoding="utf-8"?>
<p:tagLst xmlns:a="http://schemas.openxmlformats.org/drawingml/2006/main" xmlns:r="http://schemas.openxmlformats.org/officeDocument/2006/relationships" xmlns:p="http://schemas.openxmlformats.org/presentationml/2006/main">
  <p:tag name="PA" val="v5.2.9"/>
</p:tagLst>
</file>

<file path=ppt/tags/tag5.xml><?xml version="1.0" encoding="utf-8"?>
<p:tagLst xmlns:a="http://schemas.openxmlformats.org/drawingml/2006/main" xmlns:r="http://schemas.openxmlformats.org/officeDocument/2006/relationships" xmlns:p="http://schemas.openxmlformats.org/presentationml/2006/main">
  <p:tag name="PA" val="v5.2.9"/>
</p:tagLst>
</file>

<file path=ppt/tags/tag6.xml><?xml version="1.0" encoding="utf-8"?>
<p:tagLst xmlns:a="http://schemas.openxmlformats.org/drawingml/2006/main" xmlns:r="http://schemas.openxmlformats.org/officeDocument/2006/relationships" xmlns:p="http://schemas.openxmlformats.org/presentationml/2006/main">
  <p:tag name="PA" val="v5.2.9"/>
</p:tagLst>
</file>

<file path=ppt/tags/tag7.xml><?xml version="1.0" encoding="utf-8"?>
<p:tagLst xmlns:a="http://schemas.openxmlformats.org/drawingml/2006/main" xmlns:r="http://schemas.openxmlformats.org/officeDocument/2006/relationships" xmlns:p="http://schemas.openxmlformats.org/presentationml/2006/main">
  <p:tag name="PA" val="v5.2.9"/>
</p:tagLst>
</file>

<file path=ppt/tags/tag8.xml><?xml version="1.0" encoding="utf-8"?>
<p:tagLst xmlns:a="http://schemas.openxmlformats.org/drawingml/2006/main" xmlns:r="http://schemas.openxmlformats.org/officeDocument/2006/relationships" xmlns:p="http://schemas.openxmlformats.org/presentationml/2006/main">
  <p:tag name="PA" val="v5.2.9"/>
</p:tagLst>
</file>

<file path=ppt/tags/tag9.xml><?xml version="1.0" encoding="utf-8"?>
<p:tagLst xmlns:a="http://schemas.openxmlformats.org/drawingml/2006/main" xmlns:r="http://schemas.openxmlformats.org/officeDocument/2006/relationships" xmlns:p="http://schemas.openxmlformats.org/presentationml/2006/main">
  <p:tag name="PA" val="v5.2.9"/>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sexgkltp">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自定义 185">
      <a:dk1>
        <a:sysClr val="windowText" lastClr="000000"/>
      </a:dk1>
      <a:lt1>
        <a:sysClr val="window" lastClr="FFFFFF"/>
      </a:lt1>
      <a:dk2>
        <a:srgbClr val="44546A"/>
      </a:dk2>
      <a:lt2>
        <a:srgbClr val="E7E6E6"/>
      </a:lt2>
      <a:accent1>
        <a:srgbClr val="C00000"/>
      </a:accent1>
      <a:accent2>
        <a:srgbClr val="FF9933"/>
      </a:accent2>
      <a:accent3>
        <a:srgbClr val="2CB5B2"/>
      </a:accent3>
      <a:accent4>
        <a:srgbClr val="FF3399"/>
      </a:accent4>
      <a:accent5>
        <a:srgbClr val="97BE13"/>
      </a:accent5>
      <a:accent6>
        <a:srgbClr val="70AD47"/>
      </a:accent6>
      <a:hlink>
        <a:srgbClr val="0563C1"/>
      </a:hlink>
      <a:folHlink>
        <a:srgbClr val="954F72"/>
      </a:folHlink>
    </a:clrScheme>
    <a:fontScheme name="sexgkltp">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2076</Words>
  <Application>Microsoft Office PowerPoint</Application>
  <PresentationFormat>宽屏</PresentationFormat>
  <Paragraphs>95</Paragraphs>
  <Slides>18</Slides>
  <Notes>18</Notes>
  <HiddenSlides>0</HiddenSlides>
  <MMClips>0</MMClips>
  <ScaleCrop>false</ScaleCrop>
  <HeadingPairs>
    <vt:vector size="6" baseType="variant">
      <vt:variant>
        <vt:lpstr>已用的字体</vt:lpstr>
      </vt:variant>
      <vt:variant>
        <vt:i4>8</vt:i4>
      </vt:variant>
      <vt:variant>
        <vt:lpstr>主题</vt:lpstr>
      </vt:variant>
      <vt:variant>
        <vt:i4>3</vt:i4>
      </vt:variant>
      <vt:variant>
        <vt:lpstr>幻灯片标题</vt:lpstr>
      </vt:variant>
      <vt:variant>
        <vt:i4>18</vt:i4>
      </vt:variant>
    </vt:vector>
  </HeadingPairs>
  <TitlesOfParts>
    <vt:vector size="29" baseType="lpstr">
      <vt:lpstr>Meiryo</vt:lpstr>
      <vt:lpstr>宋体</vt:lpstr>
      <vt:lpstr>微软雅黑</vt:lpstr>
      <vt:lpstr>字魂35号-经典雅黑</vt:lpstr>
      <vt:lpstr>Arial</vt:lpstr>
      <vt:lpstr>Calibri</vt:lpstr>
      <vt:lpstr>Calibri Light</vt:lpstr>
      <vt:lpstr>Wingdings</vt:lpstr>
      <vt:lpstr>第一PPT模板网-WWW.1PPT.COM</vt:lpstr>
      <vt:lpstr>Office 主题​​</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3</cp:revision>
  <cp:lastPrinted>2021-06-22T00:22:05Z</cp:lastPrinted>
  <dcterms:created xsi:type="dcterms:W3CDTF">2021-06-22T00:22:05Z</dcterms:created>
  <dcterms:modified xsi:type="dcterms:W3CDTF">2023-04-11T06:52:55Z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