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notesSlides/notesSlide2.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3.xml" ContentType="application/vnd.openxmlformats-officedocument.presentationml.notesSlide+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5"/>
  </p:notesMasterIdLst>
  <p:sldIdLst>
    <p:sldId id="410" r:id="rId3"/>
    <p:sldId id="416" r:id="rId4"/>
    <p:sldId id="412" r:id="rId5"/>
    <p:sldId id="435" r:id="rId6"/>
    <p:sldId id="486" r:id="rId7"/>
    <p:sldId id="487" r:id="rId8"/>
    <p:sldId id="500" r:id="rId9"/>
    <p:sldId id="501" r:id="rId10"/>
    <p:sldId id="483" r:id="rId11"/>
    <p:sldId id="426" r:id="rId12"/>
    <p:sldId id="502" r:id="rId13"/>
    <p:sldId id="503" r:id="rId14"/>
    <p:sldId id="504" r:id="rId15"/>
    <p:sldId id="484" r:id="rId16"/>
    <p:sldId id="505" r:id="rId17"/>
    <p:sldId id="506" r:id="rId18"/>
    <p:sldId id="507" r:id="rId19"/>
    <p:sldId id="508" r:id="rId20"/>
    <p:sldId id="509" r:id="rId21"/>
    <p:sldId id="464" r:id="rId22"/>
    <p:sldId id="485" r:id="rId23"/>
    <p:sldId id="510"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3">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78" autoAdjust="0"/>
    <p:restoredTop sz="96314" autoAdjust="0"/>
  </p:normalViewPr>
  <p:slideViewPr>
    <p:cSldViewPr snapToGrid="0">
      <p:cViewPr varScale="1">
        <p:scale>
          <a:sx n="108" d="100"/>
          <a:sy n="108" d="100"/>
        </p:scale>
        <p:origin x="780" y="114"/>
      </p:cViewPr>
      <p:guideLst>
        <p:guide orient="horz" pos="2203"/>
        <p:guide pos="383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2023/4/13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74674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867484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231323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20689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63303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5029179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slideMaster" Target="../slideMasters/slideMaster1.xml"/><Relationship Id="rId4" Type="http://schemas.openxmlformats.org/officeDocument/2006/relationships/tags" Target="../tags/tag4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slideMaster" Target="../slideMasters/slideMaster1.xml"/><Relationship Id="rId4" Type="http://schemas.openxmlformats.org/officeDocument/2006/relationships/tags" Target="../tags/tag3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Master" Target="../slideMasters/slideMaster1.xml"/><Relationship Id="rId5" Type="http://schemas.openxmlformats.org/officeDocument/2006/relationships/tags" Target="../tags/tag44.xml"/><Relationship Id="rId4" Type="http://schemas.openxmlformats.org/officeDocument/2006/relationships/tags" Target="../tags/tag4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pic>
        <p:nvPicPr>
          <p:cNvPr id="32" name="图片 31" descr="建军节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540" y="635"/>
            <a:ext cx="12205970" cy="6856730"/>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a:t>单击此处编辑母版文本样式</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569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68089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1619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78542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83550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01370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8190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9096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70999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548740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3454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2023/4/13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2023/4/13</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ct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ct val="0"/>
              </a:spcBef>
              <a:spcAft>
                <a:spcPct val="0"/>
              </a:spcAft>
              <a:buFont typeface="Arial" panose="020B0604020202020204" pitchFamily="34" charset="0"/>
              <a:buNone/>
              <a:defRPr kumimoji="0" lang="zh-CN" altLang="en-US" sz="2000" b="1" i="0" u="none" strike="noStrike" kern="1200" cap="none" spc="200" normalizeH="0" baseline="0" noProof="1">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2023/4/13</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2023/4/13</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2023/4/13</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600"/>
              </a:spcAft>
              <a:buFont typeface="Arial" panose="020B0604020202020204" pitchFamily="34" charset="0"/>
              <a:buNone/>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2023/4/13</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ct val="0"/>
              </a:spcAft>
              <a:buNone/>
              <a:defRPr kumimoji="0" lang="zh-CN" altLang="en-US" sz="28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2023/4/13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2023/4/13</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87833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61.xml"/><Relationship Id="rId13" Type="http://schemas.openxmlformats.org/officeDocument/2006/relationships/notesSlide" Target="../notesSlides/notesSlide1.xml"/><Relationship Id="rId3" Type="http://schemas.openxmlformats.org/officeDocument/2006/relationships/tags" Target="../tags/tag56.xml"/><Relationship Id="rId7" Type="http://schemas.openxmlformats.org/officeDocument/2006/relationships/tags" Target="../tags/tag60.xml"/><Relationship Id="rId12" Type="http://schemas.openxmlformats.org/officeDocument/2006/relationships/slideLayout" Target="../slideLayouts/slideLayout1.xml"/><Relationship Id="rId2" Type="http://schemas.openxmlformats.org/officeDocument/2006/relationships/tags" Target="../tags/tag55.xml"/><Relationship Id="rId16" Type="http://schemas.openxmlformats.org/officeDocument/2006/relationships/image" Target="../media/image4.png"/><Relationship Id="rId1" Type="http://schemas.openxmlformats.org/officeDocument/2006/relationships/tags" Target="../tags/tag54.xml"/><Relationship Id="rId6" Type="http://schemas.openxmlformats.org/officeDocument/2006/relationships/tags" Target="../tags/tag59.xml"/><Relationship Id="rId11" Type="http://schemas.openxmlformats.org/officeDocument/2006/relationships/tags" Target="../tags/tag64.xml"/><Relationship Id="rId5" Type="http://schemas.openxmlformats.org/officeDocument/2006/relationships/tags" Target="../tags/tag58.xml"/><Relationship Id="rId15" Type="http://schemas.openxmlformats.org/officeDocument/2006/relationships/image" Target="../media/image3.png"/><Relationship Id="rId10" Type="http://schemas.openxmlformats.org/officeDocument/2006/relationships/tags" Target="../tags/tag63.xml"/><Relationship Id="rId4" Type="http://schemas.openxmlformats.org/officeDocument/2006/relationships/tags" Target="../tags/tag57.xml"/><Relationship Id="rId9" Type="http://schemas.openxmlformats.org/officeDocument/2006/relationships/tags" Target="../tags/tag62.xml"/><Relationship Id="rId1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11.png"/><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image" Target="../media/image7.png"/><Relationship Id="rId5" Type="http://schemas.openxmlformats.org/officeDocument/2006/relationships/image" Target="../media/image5.png"/><Relationship Id="rId10" Type="http://schemas.openxmlformats.org/officeDocument/2006/relationships/image" Target="../media/image8.png"/><Relationship Id="rId4" Type="http://schemas.openxmlformats.org/officeDocument/2006/relationships/notesSlide" Target="../notesSlides/notesSlide3.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8.pn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tags" Target="../tags/tag115.xml"/><Relationship Id="rId1" Type="http://schemas.openxmlformats.org/officeDocument/2006/relationships/tags" Target="../tags/tag114.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8.png"/></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18.xml"/><Relationship Id="rId7" Type="http://schemas.openxmlformats.org/officeDocument/2006/relationships/tags" Target="../tags/tag122.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5" Type="http://schemas.openxmlformats.org/officeDocument/2006/relationships/tags" Target="../tags/tag120.xml"/><Relationship Id="rId10" Type="http://schemas.openxmlformats.org/officeDocument/2006/relationships/image" Target="../media/image10.png"/><Relationship Id="rId4" Type="http://schemas.openxmlformats.org/officeDocument/2006/relationships/tags" Target="../tags/tag119.xml"/><Relationship Id="rId9"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8.png"/></Relationships>
</file>

<file path=ppt/slides/_rels/slide1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8.png"/></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8.png"/></Relationships>
</file>

<file path=ppt/slides/_rels/slide1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tags" Target="../tags/tag130.xml"/><Relationship Id="rId1" Type="http://schemas.openxmlformats.org/officeDocument/2006/relationships/tags" Target="../tags/tag129.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8.png"/></Relationships>
</file>

<file path=ppt/slides/_rels/slide1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xml"/><Relationship Id="rId7" Type="http://schemas.openxmlformats.org/officeDocument/2006/relationships/image" Target="../media/image7.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2.xml"/><Relationship Id="rId7" Type="http://schemas.openxmlformats.org/officeDocument/2006/relationships/image" Target="../media/image15.png"/><Relationship Id="rId2" Type="http://schemas.openxmlformats.org/officeDocument/2006/relationships/tags" Target="../tags/tag134.xml"/><Relationship Id="rId1" Type="http://schemas.openxmlformats.org/officeDocument/2006/relationships/tags" Target="../tags/tag133.xml"/><Relationship Id="rId6" Type="http://schemas.openxmlformats.org/officeDocument/2006/relationships/image" Target="../media/image14.png"/><Relationship Id="rId5" Type="http://schemas.openxmlformats.org/officeDocument/2006/relationships/image" Target="../media/image2.png"/><Relationship Id="rId10" Type="http://schemas.openxmlformats.org/officeDocument/2006/relationships/image" Target="../media/image12.png"/><Relationship Id="rId4" Type="http://schemas.openxmlformats.org/officeDocument/2006/relationships/image" Target="../media/image5.png"/><Relationship Id="rId9" Type="http://schemas.openxmlformats.org/officeDocument/2006/relationships/image" Target="../media/image8.png"/></Relationships>
</file>

<file path=ppt/slides/_rels/slide21.xml.rels><?xml version="1.0" encoding="UTF-8" standalone="yes"?>
<Relationships xmlns="http://schemas.openxmlformats.org/package/2006/relationships"><Relationship Id="rId8" Type="http://schemas.openxmlformats.org/officeDocument/2006/relationships/tags" Target="../tags/tag142.xml"/><Relationship Id="rId13" Type="http://schemas.openxmlformats.org/officeDocument/2006/relationships/notesSlide" Target="../notesSlides/notesSlide4.xml"/><Relationship Id="rId3" Type="http://schemas.openxmlformats.org/officeDocument/2006/relationships/tags" Target="../tags/tag137.xml"/><Relationship Id="rId7" Type="http://schemas.openxmlformats.org/officeDocument/2006/relationships/tags" Target="../tags/tag141.xml"/><Relationship Id="rId12" Type="http://schemas.openxmlformats.org/officeDocument/2006/relationships/slideLayout" Target="../slideLayouts/slideLayout1.xml"/><Relationship Id="rId2" Type="http://schemas.openxmlformats.org/officeDocument/2006/relationships/tags" Target="../tags/tag136.xml"/><Relationship Id="rId16" Type="http://schemas.openxmlformats.org/officeDocument/2006/relationships/image" Target="../media/image16.png"/><Relationship Id="rId1" Type="http://schemas.openxmlformats.org/officeDocument/2006/relationships/tags" Target="../tags/tag135.xml"/><Relationship Id="rId6" Type="http://schemas.openxmlformats.org/officeDocument/2006/relationships/tags" Target="../tags/tag140.xml"/><Relationship Id="rId11" Type="http://schemas.openxmlformats.org/officeDocument/2006/relationships/tags" Target="../tags/tag145.xml"/><Relationship Id="rId5" Type="http://schemas.openxmlformats.org/officeDocument/2006/relationships/tags" Target="../tags/tag139.xml"/><Relationship Id="rId15" Type="http://schemas.openxmlformats.org/officeDocument/2006/relationships/image" Target="../media/image3.png"/><Relationship Id="rId10" Type="http://schemas.openxmlformats.org/officeDocument/2006/relationships/tags" Target="../tags/tag144.xml"/><Relationship Id="rId4" Type="http://schemas.openxmlformats.org/officeDocument/2006/relationships/tags" Target="../tags/tag138.xml"/><Relationship Id="rId9" Type="http://schemas.openxmlformats.org/officeDocument/2006/relationships/tags" Target="../tags/tag143.xml"/><Relationship Id="rId1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74.xml"/><Relationship Id="rId13" Type="http://schemas.openxmlformats.org/officeDocument/2006/relationships/tags" Target="../tags/tag79.xml"/><Relationship Id="rId18" Type="http://schemas.openxmlformats.org/officeDocument/2006/relationships/tags" Target="../tags/tag84.xml"/><Relationship Id="rId3" Type="http://schemas.openxmlformats.org/officeDocument/2006/relationships/tags" Target="../tags/tag69.xml"/><Relationship Id="rId21" Type="http://schemas.openxmlformats.org/officeDocument/2006/relationships/image" Target="../media/image9.png"/><Relationship Id="rId7" Type="http://schemas.openxmlformats.org/officeDocument/2006/relationships/tags" Target="../tags/tag73.xml"/><Relationship Id="rId12" Type="http://schemas.openxmlformats.org/officeDocument/2006/relationships/tags" Target="../tags/tag78.xml"/><Relationship Id="rId17" Type="http://schemas.openxmlformats.org/officeDocument/2006/relationships/tags" Target="../tags/tag83.xml"/><Relationship Id="rId2" Type="http://schemas.openxmlformats.org/officeDocument/2006/relationships/tags" Target="../tags/tag68.xml"/><Relationship Id="rId16" Type="http://schemas.openxmlformats.org/officeDocument/2006/relationships/tags" Target="../tags/tag82.xml"/><Relationship Id="rId20" Type="http://schemas.openxmlformats.org/officeDocument/2006/relationships/slideLayout" Target="../slideLayouts/slideLayout1.xml"/><Relationship Id="rId1" Type="http://schemas.openxmlformats.org/officeDocument/2006/relationships/tags" Target="../tags/tag67.xml"/><Relationship Id="rId6" Type="http://schemas.openxmlformats.org/officeDocument/2006/relationships/tags" Target="../tags/tag72.xml"/><Relationship Id="rId11" Type="http://schemas.openxmlformats.org/officeDocument/2006/relationships/tags" Target="../tags/tag77.xml"/><Relationship Id="rId5" Type="http://schemas.openxmlformats.org/officeDocument/2006/relationships/tags" Target="../tags/tag71.xml"/><Relationship Id="rId15" Type="http://schemas.openxmlformats.org/officeDocument/2006/relationships/tags" Target="../tags/tag81.xml"/><Relationship Id="rId10" Type="http://schemas.openxmlformats.org/officeDocument/2006/relationships/tags" Target="../tags/tag76.xml"/><Relationship Id="rId19" Type="http://schemas.openxmlformats.org/officeDocument/2006/relationships/tags" Target="../tags/tag85.xml"/><Relationship Id="rId4" Type="http://schemas.openxmlformats.org/officeDocument/2006/relationships/tags" Target="../tags/tag70.xml"/><Relationship Id="rId9" Type="http://schemas.openxmlformats.org/officeDocument/2006/relationships/tags" Target="../tags/tag75.xml"/><Relationship Id="rId14" Type="http://schemas.openxmlformats.org/officeDocument/2006/relationships/tags" Target="../tags/tag80.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88.xml"/><Relationship Id="rId7" Type="http://schemas.openxmlformats.org/officeDocument/2006/relationships/tags" Target="../tags/tag92.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tags" Target="../tags/tag91.xml"/><Relationship Id="rId5" Type="http://schemas.openxmlformats.org/officeDocument/2006/relationships/tags" Target="../tags/tag90.xml"/><Relationship Id="rId10" Type="http://schemas.openxmlformats.org/officeDocument/2006/relationships/image" Target="../media/image10.png"/><Relationship Id="rId4" Type="http://schemas.openxmlformats.org/officeDocument/2006/relationships/tags" Target="../tags/tag89.xm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03.xml"/><Relationship Id="rId7" Type="http://schemas.openxmlformats.org/officeDocument/2006/relationships/tags" Target="../tags/tag107.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5" Type="http://schemas.openxmlformats.org/officeDocument/2006/relationships/tags" Target="../tags/tag105.xml"/><Relationship Id="rId10" Type="http://schemas.openxmlformats.org/officeDocument/2006/relationships/image" Target="../media/image10.png"/><Relationship Id="rId4" Type="http://schemas.openxmlformats.org/officeDocument/2006/relationships/tags" Target="../tags/tag104.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文本框 3"/>
          <p:cNvSpPr txBox="1"/>
          <p:nvPr/>
        </p:nvSpPr>
        <p:spPr>
          <a:xfrm>
            <a:off x="1692910" y="2157730"/>
            <a:ext cx="8804910" cy="1323439"/>
          </a:xfrm>
          <a:prstGeom prst="rect">
            <a:avLst/>
          </a:prstGeom>
          <a:noFill/>
        </p:spPr>
        <p:txBody>
          <a:bodyPr wrap="square" rtlCol="0" anchor="t">
            <a:spAutoFit/>
          </a:bodyPr>
          <a:lstStyle/>
          <a:p>
            <a:pPr algn="dist"/>
            <a:r>
              <a:rPr lang="zh-CN" altLang="en-US" sz="8000" b="1" dirty="0">
                <a:gradFill>
                  <a:gsLst>
                    <a:gs pos="0">
                      <a:srgbClr val="C00000"/>
                    </a:gs>
                    <a:gs pos="100000">
                      <a:srgbClr val="960000"/>
                    </a:gs>
                  </a:gsLst>
                  <a:lin ang="5400000" scaled="0"/>
                </a:gradFill>
                <a:effectLst>
                  <a:outerShdw blurRad="50800" dist="38100" dir="5400000" algn="t" rotWithShape="0">
                    <a:schemeClr val="bg1">
                      <a:alpha val="100000"/>
                    </a:schemeClr>
                  </a:outerShdw>
                </a:effectLst>
              </a:rPr>
              <a:t>学习井冈山精神</a:t>
            </a:r>
          </a:p>
        </p:txBody>
      </p:sp>
      <p:pic>
        <p:nvPicPr>
          <p:cNvPr id="7" name="PA-102211"/>
          <p:cNvPicPr>
            <a:picLocks noChangeAspect="1"/>
          </p:cNvPicPr>
          <p:nvPr>
            <p:custDataLst>
              <p:tags r:id="rId2"/>
            </p:custDataLst>
          </p:nvPr>
        </p:nvPicPr>
        <p:blipFill>
          <a:blip r:embed="rId14" cstate="email">
            <a:lum bright="-6000"/>
            <a:extLst>
              <a:ext uri="{28A0092B-C50C-407E-A947-70E740481C1C}">
                <a14:useLocalDpi xmlns:a14="http://schemas.microsoft.com/office/drawing/2010/main"/>
              </a:ext>
            </a:extLst>
          </a:blip>
          <a:stretch>
            <a:fillRect/>
          </a:stretch>
        </p:blipFill>
        <p:spPr>
          <a:xfrm>
            <a:off x="10066020" y="163195"/>
            <a:ext cx="1915160" cy="638175"/>
          </a:xfrm>
          <a:prstGeom prst="rect">
            <a:avLst/>
          </a:prstGeom>
        </p:spPr>
      </p:pic>
      <p:grpSp>
        <p:nvGrpSpPr>
          <p:cNvPr id="9" name="组合 8"/>
          <p:cNvGrpSpPr/>
          <p:nvPr/>
        </p:nvGrpSpPr>
        <p:grpSpPr>
          <a:xfrm>
            <a:off x="3790950" y="3761105"/>
            <a:ext cx="4610100" cy="693420"/>
            <a:chOff x="5298" y="5524"/>
            <a:chExt cx="8566" cy="1289"/>
          </a:xfrm>
        </p:grpSpPr>
        <p:grpSp>
          <p:nvGrpSpPr>
            <p:cNvPr id="27" name="PA-1022236"/>
            <p:cNvGrpSpPr/>
            <p:nvPr>
              <p:custDataLst>
                <p:tags r:id="rId3"/>
              </p:custDataLst>
            </p:nvPr>
          </p:nvGrpSpPr>
          <p:grpSpPr>
            <a:xfrm>
              <a:off x="5387" y="5524"/>
              <a:ext cx="8388" cy="624"/>
              <a:chOff x="2849843" y="1491630"/>
              <a:chExt cx="3432760" cy="255096"/>
            </a:xfrm>
          </p:grpSpPr>
          <p:grpSp>
            <p:nvGrpSpPr>
              <p:cNvPr id="28" name="组合 27"/>
              <p:cNvGrpSpPr/>
              <p:nvPr/>
            </p:nvGrpSpPr>
            <p:grpSpPr>
              <a:xfrm>
                <a:off x="4118171" y="1491630"/>
                <a:ext cx="887762" cy="255096"/>
                <a:chOff x="3965502" y="1879809"/>
                <a:chExt cx="1193100" cy="342834"/>
              </a:xfrm>
              <a:solidFill>
                <a:srgbClr val="E71E17"/>
              </a:solidFill>
            </p:grpSpPr>
            <p:sp>
              <p:nvSpPr>
                <p:cNvPr id="29" name="PA-dark-star-shape_15445"/>
                <p:cNvSpPr>
                  <a:spLocks noChangeAspect="1"/>
                </p:cNvSpPr>
                <p:nvPr>
                  <p:custDataLst>
                    <p:tags r:id="rId7"/>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0" name="PA-dark-star-shape_15445"/>
                <p:cNvSpPr>
                  <a:spLocks noChangeAspect="1"/>
                </p:cNvSpPr>
                <p:nvPr>
                  <p:custDataLst>
                    <p:tags r:id="rId8"/>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1" name="PA-dark-star-shape_15445"/>
                <p:cNvSpPr>
                  <a:spLocks noChangeAspect="1"/>
                </p:cNvSpPr>
                <p:nvPr>
                  <p:custDataLst>
                    <p:tags r:id="rId9"/>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5" name="PA-dark-star-shape_15445"/>
                <p:cNvSpPr>
                  <a:spLocks noChangeAspect="1"/>
                </p:cNvSpPr>
                <p:nvPr>
                  <p:custDataLst>
                    <p:tags r:id="rId10"/>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6" name="PA-dark-star-shape_15445"/>
                <p:cNvSpPr>
                  <a:spLocks noChangeAspect="1"/>
                </p:cNvSpPr>
                <p:nvPr>
                  <p:custDataLst>
                    <p:tags r:id="rId11"/>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grpSp>
            <p:nvGrpSpPr>
              <p:cNvPr id="38" name="组合 37"/>
              <p:cNvGrpSpPr/>
              <p:nvPr/>
            </p:nvGrpSpPr>
            <p:grpSpPr>
              <a:xfrm>
                <a:off x="2849843" y="1619178"/>
                <a:ext cx="3432760" cy="0"/>
                <a:chOff x="2849843" y="2082167"/>
                <a:chExt cx="3432760" cy="0"/>
              </a:xfrm>
            </p:grpSpPr>
            <p:cxnSp>
              <p:nvCxnSpPr>
                <p:cNvPr id="39" name="PA-直接连接符 21"/>
                <p:cNvCxnSpPr/>
                <p:nvPr>
                  <p:custDataLst>
                    <p:tags r:id="rId5"/>
                  </p:custDataLst>
                </p:nvPr>
              </p:nvCxnSpPr>
              <p:spPr>
                <a:xfrm>
                  <a:off x="5148064" y="2082167"/>
                  <a:ext cx="1134539" cy="0"/>
                </a:xfrm>
                <a:prstGeom prst="line">
                  <a:avLst/>
                </a:prstGeom>
                <a:noFill/>
                <a:ln w="12700" cap="flat" cmpd="sng" algn="ctr">
                  <a:solidFill>
                    <a:srgbClr val="D30013">
                      <a:alpha val="34000"/>
                    </a:srgbClr>
                  </a:solidFill>
                  <a:prstDash val="solid"/>
                </a:ln>
                <a:effectLst/>
              </p:spPr>
            </p:cxnSp>
            <p:cxnSp>
              <p:nvCxnSpPr>
                <p:cNvPr id="40" name="PA-直接连接符 22"/>
                <p:cNvCxnSpPr/>
                <p:nvPr>
                  <p:custDataLst>
                    <p:tags r:id="rId6"/>
                  </p:custDataLst>
                </p:nvPr>
              </p:nvCxnSpPr>
              <p:spPr>
                <a:xfrm>
                  <a:off x="2849843" y="2082167"/>
                  <a:ext cx="1134000" cy="0"/>
                </a:xfrm>
                <a:prstGeom prst="line">
                  <a:avLst/>
                </a:prstGeom>
                <a:noFill/>
                <a:ln w="12700" cap="flat" cmpd="sng" algn="ctr">
                  <a:solidFill>
                    <a:srgbClr val="D30013">
                      <a:alpha val="34000"/>
                    </a:srgbClr>
                  </a:solidFill>
                  <a:prstDash val="solid"/>
                </a:ln>
                <a:effectLst/>
              </p:spPr>
            </p:cxnSp>
          </p:grpSp>
        </p:grpSp>
        <p:sp>
          <p:nvSpPr>
            <p:cNvPr id="8" name="文本框 7"/>
            <p:cNvSpPr txBox="1"/>
            <p:nvPr/>
          </p:nvSpPr>
          <p:spPr>
            <a:xfrm>
              <a:off x="5298" y="6114"/>
              <a:ext cx="8566" cy="627"/>
            </a:xfrm>
            <a:prstGeom prst="rect">
              <a:avLst/>
            </a:prstGeom>
            <a:noFill/>
          </p:spPr>
          <p:txBody>
            <a:bodyPr wrap="square" rtlCol="0" anchor="t">
              <a:spAutoFit/>
            </a:bodyPr>
            <a:lstStyle/>
            <a:p>
              <a:pPr algn="dist"/>
              <a:r>
                <a:rPr lang="zh-CN" altLang="en-US"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庆祝建党</a:t>
              </a:r>
              <a:r>
                <a:rPr lang="en-US" altLang="zh-CN"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100</a:t>
              </a:r>
              <a:r>
                <a:rPr lang="zh-CN" altLang="en-US"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周年党史学习教育活动</a:t>
              </a:r>
            </a:p>
          </p:txBody>
        </p:sp>
        <p:cxnSp>
          <p:nvCxnSpPr>
            <p:cNvPr id="10" name="PA-直接连接符 21"/>
            <p:cNvCxnSpPr/>
            <p:nvPr>
              <p:custDataLst>
                <p:tags r:id="rId4"/>
              </p:custDataLst>
            </p:nvPr>
          </p:nvCxnSpPr>
          <p:spPr>
            <a:xfrm>
              <a:off x="5371" y="6813"/>
              <a:ext cx="8419" cy="0"/>
            </a:xfrm>
            <a:prstGeom prst="line">
              <a:avLst/>
            </a:prstGeom>
            <a:noFill/>
            <a:ln w="12700" cap="flat" cmpd="sng" algn="ctr">
              <a:solidFill>
                <a:srgbClr val="D30013">
                  <a:alpha val="34000"/>
                </a:srgbClr>
              </a:solidFill>
              <a:prstDash val="solid"/>
            </a:ln>
            <a:effectLst/>
          </p:spPr>
        </p:cxnSp>
      </p:grpSp>
      <p:sp>
        <p:nvSpPr>
          <p:cNvPr id="11" name="文本框 10"/>
          <p:cNvSpPr txBox="1"/>
          <p:nvPr/>
        </p:nvSpPr>
        <p:spPr>
          <a:xfrm>
            <a:off x="1734185" y="1513205"/>
            <a:ext cx="8665210" cy="36830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坚定执着追理想</a:t>
            </a:r>
            <a:r>
              <a:rPr lang="zh-CN">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实事求是闯新路</a:t>
            </a:r>
            <a:r>
              <a:rPr lang="zh-CN">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艰苦奋斗攻难关</a:t>
            </a:r>
            <a:r>
              <a:rPr lang="zh-CN">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依靠群众求胜利</a:t>
            </a:r>
          </a:p>
        </p:txBody>
      </p:sp>
      <p:grpSp>
        <p:nvGrpSpPr>
          <p:cNvPr id="34" name="组合 33"/>
          <p:cNvGrpSpPr/>
          <p:nvPr/>
        </p:nvGrpSpPr>
        <p:grpSpPr>
          <a:xfrm>
            <a:off x="0" y="203200"/>
            <a:ext cx="4321810" cy="499110"/>
            <a:chOff x="0" y="320"/>
            <a:chExt cx="6806" cy="786"/>
          </a:xfrm>
        </p:grpSpPr>
        <p:sp>
          <p:nvSpPr>
            <p:cNvPr id="33" name="剪去单角的矩形 32"/>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descr="图片1"/>
            <p:cNvPicPr>
              <a:picLocks noChangeAspect="1"/>
            </p:cNvPicPr>
            <p:nvPr/>
          </p:nvPicPr>
          <p:blipFill>
            <a:blip r:embed="rId15"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12" name="文本框 11"/>
            <p:cNvSpPr txBox="1"/>
            <p:nvPr/>
          </p:nvSpPr>
          <p:spPr>
            <a:xfrm>
              <a:off x="1947" y="424"/>
              <a:ext cx="4732" cy="580"/>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学习培训系列</a:t>
              </a:r>
            </a:p>
          </p:txBody>
        </p:sp>
      </p:grpSp>
      <p:cxnSp>
        <p:nvCxnSpPr>
          <p:cNvPr id="13" name="直接连接符 12"/>
          <p:cNvCxnSpPr/>
          <p:nvPr/>
        </p:nvCxnSpPr>
        <p:spPr>
          <a:xfrm>
            <a:off x="1785620" y="1964055"/>
            <a:ext cx="8571230" cy="0"/>
          </a:xfrm>
          <a:prstGeom prst="line">
            <a:avLst/>
          </a:prstGeom>
          <a:ln>
            <a:solidFill>
              <a:srgbClr val="960000">
                <a:alpha val="23000"/>
              </a:srgbClr>
            </a:solidFill>
          </a:ln>
        </p:spPr>
        <p:style>
          <a:lnRef idx="1">
            <a:schemeClr val="accent1"/>
          </a:lnRef>
          <a:fillRef idx="0">
            <a:schemeClr val="accent1"/>
          </a:fillRef>
          <a:effectRef idx="0">
            <a:schemeClr val="accent1"/>
          </a:effectRef>
          <a:fontRef idx="minor">
            <a:schemeClr val="tx1"/>
          </a:fontRef>
        </p:style>
      </p:cxnSp>
      <p:pic>
        <p:nvPicPr>
          <p:cNvPr id="17" name="图片 16"/>
          <p:cNvPicPr>
            <a:picLocks noChangeAspect="1"/>
          </p:cNvPicPr>
          <p:nvPr userDrawn="1"/>
        </p:nvPicPr>
        <p:blipFill>
          <a:blip r:embed="rId16" cstate="email">
            <a:extLst>
              <a:ext uri="{28A0092B-C50C-407E-A947-70E740481C1C}">
                <a14:useLocalDpi xmlns:a14="http://schemas.microsoft.com/office/drawing/2010/main"/>
              </a:ext>
            </a:extLst>
          </a:blip>
          <a:srcRect/>
          <a:stretch>
            <a:fillRect/>
          </a:stretch>
        </p:blipFill>
        <p:spPr>
          <a:xfrm>
            <a:off x="7094855" y="3747135"/>
            <a:ext cx="1266190" cy="181610"/>
          </a:xfrm>
          <a:prstGeom prst="rect">
            <a:avLst/>
          </a:prstGeom>
        </p:spPr>
      </p:pic>
      <p:pic>
        <p:nvPicPr>
          <p:cNvPr id="2" name="图片 1"/>
          <p:cNvPicPr>
            <a:picLocks noChangeAspect="1"/>
          </p:cNvPicPr>
          <p:nvPr userDrawn="1"/>
        </p:nvPicPr>
        <p:blipFill>
          <a:blip r:embed="rId16" cstate="email">
            <a:extLst>
              <a:ext uri="{28A0092B-C50C-407E-A947-70E740481C1C}">
                <a14:useLocalDpi xmlns:a14="http://schemas.microsoft.com/office/drawing/2010/main"/>
              </a:ext>
            </a:extLst>
          </a:blip>
          <a:srcRect/>
          <a:stretch>
            <a:fillRect/>
          </a:stretch>
        </p:blipFill>
        <p:spPr>
          <a:xfrm flipH="1">
            <a:off x="3830320" y="3747135"/>
            <a:ext cx="1266190" cy="18161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3299460" cy="378523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741680" y="2099945"/>
            <a:ext cx="3299460" cy="3784600"/>
          </a:xfrm>
          <a:prstGeom prst="rect">
            <a:avLst/>
          </a:prstGeom>
          <a:noFill/>
        </p:spPr>
        <p:txBody>
          <a:bodyPr wrap="square" rtlCol="0" anchor="t">
            <a:spAutoFit/>
          </a:bodyPr>
          <a:lstStyle/>
          <a:p>
            <a:pPr algn="ctr">
              <a:lnSpc>
                <a:spcPct val="200000"/>
              </a:lnSpc>
            </a:pPr>
            <a:r>
              <a:rPr lang="zh-CN" altLang="en-US" sz="3000" b="1">
                <a:solidFill>
                  <a:srgbClr val="FFF6DB"/>
                </a:solidFill>
              </a:rPr>
              <a:t>坚定执着追理想</a:t>
            </a:r>
          </a:p>
          <a:p>
            <a:pPr algn="ctr">
              <a:lnSpc>
                <a:spcPct val="200000"/>
              </a:lnSpc>
            </a:pPr>
            <a:r>
              <a:rPr lang="zh-CN" altLang="en-US" sz="3000" b="1">
                <a:solidFill>
                  <a:srgbClr val="FFF6DB"/>
                </a:solidFill>
              </a:rPr>
              <a:t>实事求是闯新路</a:t>
            </a:r>
          </a:p>
          <a:p>
            <a:pPr algn="ctr">
              <a:lnSpc>
                <a:spcPct val="200000"/>
              </a:lnSpc>
            </a:pPr>
            <a:r>
              <a:rPr lang="zh-CN" altLang="en-US" sz="3000" b="1">
                <a:solidFill>
                  <a:srgbClr val="FFF6DB"/>
                </a:solidFill>
              </a:rPr>
              <a:t>艰苦奋斗攻难关</a:t>
            </a:r>
          </a:p>
          <a:p>
            <a:pPr algn="ctr">
              <a:lnSpc>
                <a:spcPct val="200000"/>
              </a:lnSpc>
            </a:pPr>
            <a:r>
              <a:rPr lang="zh-CN" altLang="en-US" sz="3000" b="1">
                <a:solidFill>
                  <a:srgbClr val="FFF6DB"/>
                </a:solidFill>
              </a:rPr>
              <a:t>依靠群众求胜利</a:t>
            </a:r>
          </a:p>
        </p:txBody>
      </p:sp>
      <p:pic>
        <p:nvPicPr>
          <p:cNvPr id="3" name="图片 2"/>
          <p:cNvPicPr>
            <a:picLocks noChangeAspect="1"/>
          </p:cNvPicPr>
          <p:nvPr/>
        </p:nvPicPr>
        <p:blipFill>
          <a:blip r:embed="rId5"/>
          <a:stretch>
            <a:fillRect/>
          </a:stretch>
        </p:blipFill>
        <p:spPr>
          <a:xfrm>
            <a:off x="7524115" y="2242820"/>
            <a:ext cx="3792855" cy="3784600"/>
          </a:xfrm>
          <a:prstGeom prst="rect">
            <a:avLst/>
          </a:prstGeom>
        </p:spPr>
      </p:pic>
      <p:sp>
        <p:nvSpPr>
          <p:cNvPr id="4" name="文本框 3"/>
          <p:cNvSpPr txBox="1"/>
          <p:nvPr/>
        </p:nvSpPr>
        <p:spPr>
          <a:xfrm>
            <a:off x="4205605" y="2242820"/>
            <a:ext cx="3134995" cy="3784600"/>
          </a:xfrm>
          <a:prstGeom prst="rect">
            <a:avLst/>
          </a:prstGeom>
          <a:solidFill>
            <a:srgbClr val="C00000"/>
          </a:solidFill>
        </p:spPr>
        <p:txBody>
          <a:bodyPr wrap="square" rtlCol="0" anchor="t">
            <a:spAutoFit/>
          </a:bodyPr>
          <a:lstStyle/>
          <a:p>
            <a:pPr>
              <a:lnSpc>
                <a:spcPct val="150000"/>
              </a:lnSpc>
            </a:pPr>
            <a:r>
              <a:rPr lang="zh-CN" altLang="en-US" sz="1600" dirty="0">
                <a:solidFill>
                  <a:srgbClr val="F8F0DC"/>
                </a:solidFill>
                <a:latin typeface="微软雅黑" panose="020B0503020204020204" pitchFamily="34" charset="-122"/>
                <a:ea typeface="微软雅黑" panose="020B0503020204020204" pitchFamily="34" charset="-122"/>
              </a:rPr>
              <a:t>井冈山精神是以毛泽东同志为代表的中国共产党人在井冈山创建革命根据地、开辟中国革命新道路、进行艰苦卓绝的革命斗争中培育和形成的革命精神。它是几千年来中华民族精神的创造性转化和升华，是值得全国人民珍视的精神瑰宝，是推进中国特色社会主义事业、实现中华民族伟大复兴的强大精神动力。</a:t>
            </a:r>
          </a:p>
        </p:txBody>
      </p:sp>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井冈山精神解读</a:t>
              </a:r>
            </a:p>
          </p:txBody>
        </p:sp>
      </p:grpSp>
      <p:grpSp>
        <p:nvGrpSpPr>
          <p:cNvPr id="7" name="组合 6"/>
          <p:cNvGrpSpPr/>
          <p:nvPr/>
        </p:nvGrpSpPr>
        <p:grpSpPr>
          <a:xfrm>
            <a:off x="751205" y="830580"/>
            <a:ext cx="10565130" cy="1188085"/>
            <a:chOff x="1183" y="1308"/>
            <a:chExt cx="16638" cy="1871"/>
          </a:xfrm>
        </p:grpSpPr>
        <p:sp>
          <p:nvSpPr>
            <p:cNvPr id="5" name="文本框 4"/>
            <p:cNvSpPr txBox="1"/>
            <p:nvPr/>
          </p:nvSpPr>
          <p:spPr>
            <a:xfrm>
              <a:off x="1183" y="2067"/>
              <a:ext cx="16639" cy="1113"/>
            </a:xfrm>
            <a:prstGeom prst="rect">
              <a:avLst/>
            </a:prstGeom>
            <a:solidFill>
              <a:srgbClr val="C00000"/>
            </a:solidFill>
          </p:spPr>
          <p:txBody>
            <a:bodyPr wrap="square" rtlCol="0" anchor="t">
              <a:spAutoFit/>
            </a:bodyPr>
            <a:lstStyle/>
            <a:p>
              <a:pPr algn="ctr"/>
              <a:r>
                <a:rPr lang="zh-CN" altLang="en-US" sz="4000" b="1" dirty="0">
                  <a:solidFill>
                    <a:srgbClr val="FFF2CD"/>
                  </a:solidFill>
                </a:rPr>
                <a:t>井冈山精神内涵</a:t>
              </a:r>
              <a:endParaRPr lang="en-US" altLang="zh-CN" sz="4000" b="1" dirty="0">
                <a:solidFill>
                  <a:srgbClr val="FFF2CD"/>
                </a:solidFill>
              </a:endParaRPr>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44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982980" y="2082165"/>
            <a:ext cx="10222230" cy="4159250"/>
            <a:chOff x="1762" y="3279"/>
            <a:chExt cx="16098" cy="6550"/>
          </a:xfrm>
        </p:grpSpPr>
        <p:pic>
          <p:nvPicPr>
            <p:cNvPr id="3" name="图片 2"/>
            <p:cNvPicPr>
              <a:picLocks noChangeAspect="1"/>
            </p:cNvPicPr>
            <p:nvPr/>
          </p:nvPicPr>
          <p:blipFill>
            <a:blip r:embed="rId6"/>
            <a:stretch>
              <a:fillRect/>
            </a:stretch>
          </p:blipFill>
          <p:spPr>
            <a:xfrm>
              <a:off x="10888" y="3279"/>
              <a:ext cx="6973" cy="6549"/>
            </a:xfrm>
            <a:prstGeom prst="rect">
              <a:avLst/>
            </a:prstGeom>
          </p:spPr>
        </p:pic>
        <p:sp>
          <p:nvSpPr>
            <p:cNvPr id="6" name="矩形 5"/>
            <p:cNvSpPr/>
            <p:nvPr/>
          </p:nvSpPr>
          <p:spPr>
            <a:xfrm>
              <a:off x="1822" y="3295"/>
              <a:ext cx="1299" cy="6533"/>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3416" y="3279"/>
              <a:ext cx="7513" cy="6551"/>
            </a:xfrm>
            <a:prstGeom prst="rect">
              <a:avLst/>
            </a:prstGeom>
            <a:solidFill>
              <a:srgbClr val="C00000"/>
            </a:solidFill>
          </p:spPr>
          <p:txBody>
            <a:bodyPr wrap="square" rtlCol="0" anchor="t">
              <a:spAutoFit/>
            </a:bodyPr>
            <a:lstStyle/>
            <a:p>
              <a:pPr>
                <a:lnSpc>
                  <a:spcPct val="21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sym typeface="+mn-ea"/>
                </a:rPr>
                <a:t>　　</a:t>
              </a:r>
              <a:r>
                <a:rPr lang="zh-CN" altLang="en-US" sz="1400" dirty="0">
                  <a:solidFill>
                    <a:srgbClr val="F8F0DC"/>
                  </a:solidFill>
                  <a:latin typeface="微软雅黑" panose="020B0503020204020204" pitchFamily="34" charset="-122"/>
                  <a:ea typeface="微软雅黑" panose="020B0503020204020204" pitchFamily="34" charset="-122"/>
                </a:rPr>
                <a:t>井冈山是中国革命的摇篮。井冈山的革命斗争不仅点燃了中国革命的星星之火、开辟了中国革命的独特道路，而且孕育出伟大的井冈山精神。井冈山精神的产生，是中国近现代历史发展的必然结果。</a:t>
              </a:r>
            </a:p>
            <a:p>
              <a:pPr>
                <a:lnSpc>
                  <a:spcPct val="21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土地革命时期，以毛泽东同志、朱德同志为代表的老一辈无产阶级革命家，在秋收起义和南昌起义遭到严重挫折的情况下，把马克思主义基本原理同中国革命具体实践相结合，审时度势，率领工农革命军进军井冈山，在白色政权的四面包围之中建立起全国第一个农村革命根据地。</a:t>
              </a:r>
            </a:p>
          </p:txBody>
        </p:sp>
        <p:sp>
          <p:nvSpPr>
            <p:cNvPr id="5" name="文本框 4"/>
            <p:cNvSpPr txBox="1"/>
            <p:nvPr/>
          </p:nvSpPr>
          <p:spPr>
            <a:xfrm>
              <a:off x="1762" y="3294"/>
              <a:ext cx="1414" cy="6469"/>
            </a:xfrm>
            <a:prstGeom prst="rect">
              <a:avLst/>
            </a:prstGeom>
            <a:noFill/>
          </p:spPr>
          <p:txBody>
            <a:bodyPr wrap="square" rtlCol="0" anchor="t">
              <a:spAutoFit/>
            </a:bodyPr>
            <a:lstStyle/>
            <a:p>
              <a:pPr algn="ctr"/>
              <a:r>
                <a:rPr lang="en-US" altLang="zh-CN" sz="2900" b="1">
                  <a:solidFill>
                    <a:srgbClr val="FFF2CD"/>
                  </a:solidFill>
                  <a:latin typeface="微软雅黑" panose="020B0503020204020204" pitchFamily="34" charset="-122"/>
                  <a:ea typeface="微软雅黑" panose="020B0503020204020204" pitchFamily="34" charset="-122"/>
                </a:rPr>
                <a:t>艰苦卓绝的铸就过程</a:t>
              </a:r>
            </a:p>
          </p:txBody>
        </p:sp>
      </p:grpSp>
      <p:pic>
        <p:nvPicPr>
          <p:cNvPr id="8" name="PA-102211"/>
          <p:cNvPicPr>
            <a:picLocks noChangeAspect="1"/>
          </p:cNvPicPr>
          <p:nvPr>
            <p:custDataLst>
              <p:tags r:id="rId2"/>
            </p:custDataLst>
          </p:nvPr>
        </p:nvPicPr>
        <p:blipFill>
          <a:blip r:embed="rId7"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9"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井冈山精神解读</a:t>
              </a:r>
            </a:p>
          </p:txBody>
        </p:sp>
      </p:grpSp>
      <p:grpSp>
        <p:nvGrpSpPr>
          <p:cNvPr id="7" name="组合 6"/>
          <p:cNvGrpSpPr/>
          <p:nvPr/>
        </p:nvGrpSpPr>
        <p:grpSpPr>
          <a:xfrm>
            <a:off x="982980" y="821055"/>
            <a:ext cx="10226040" cy="1188720"/>
            <a:chOff x="1718" y="1308"/>
            <a:chExt cx="16104" cy="1872"/>
          </a:xfrm>
        </p:grpSpPr>
        <p:sp>
          <p:nvSpPr>
            <p:cNvPr id="13" name="文本框 12"/>
            <p:cNvSpPr txBox="1"/>
            <p:nvPr/>
          </p:nvSpPr>
          <p:spPr>
            <a:xfrm>
              <a:off x="1718" y="2067"/>
              <a:ext cx="16104" cy="1113"/>
            </a:xfrm>
            <a:prstGeom prst="rect">
              <a:avLst/>
            </a:prstGeom>
            <a:solidFill>
              <a:srgbClr val="C00000"/>
            </a:solidFill>
          </p:spPr>
          <p:txBody>
            <a:bodyPr wrap="square" rtlCol="0" anchor="t">
              <a:spAutoFit/>
            </a:bodyPr>
            <a:lstStyle/>
            <a:p>
              <a:pPr algn="ctr"/>
              <a:r>
                <a:rPr lang="zh-CN" altLang="en-US" sz="4000" b="1">
                  <a:solidFill>
                    <a:srgbClr val="FFF2CD"/>
                  </a:solidFill>
                </a:rPr>
                <a:t>井冈山精神解读</a:t>
              </a:r>
              <a:endParaRPr lang="en-US" sz="4000" b="1">
                <a:solidFill>
                  <a:srgbClr val="FFF2CD"/>
                </a:solidFill>
              </a:endParaRPr>
            </a:p>
          </p:txBody>
        </p:sp>
        <p:pic>
          <p:nvPicPr>
            <p:cNvPr id="23" name="图片 22"/>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5"/>
          <a:stretch>
            <a:fillRect/>
          </a:stretch>
        </p:blipFill>
        <p:spPr>
          <a:xfrm>
            <a:off x="6489065" y="2110105"/>
            <a:ext cx="4719320" cy="4227195"/>
          </a:xfrm>
          <a:prstGeom prst="rect">
            <a:avLst/>
          </a:prstGeom>
        </p:spPr>
      </p:pic>
      <p:sp>
        <p:nvSpPr>
          <p:cNvPr id="6" name="矩形 5"/>
          <p:cNvSpPr/>
          <p:nvPr/>
        </p:nvSpPr>
        <p:spPr>
          <a:xfrm>
            <a:off x="995045" y="2101850"/>
            <a:ext cx="824865" cy="423608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2035810" y="2101215"/>
            <a:ext cx="4453890" cy="4223385"/>
          </a:xfrm>
          <a:prstGeom prst="rect">
            <a:avLst/>
          </a:prstGeom>
          <a:solidFill>
            <a:srgbClr val="C00000"/>
          </a:solidFill>
        </p:spPr>
        <p:txBody>
          <a:bodyPr wrap="square" rtlCol="0" anchor="t">
            <a:spAutoFit/>
          </a:bodyPr>
          <a:lstStyle/>
          <a:p>
            <a:pPr>
              <a:lnSpc>
                <a:spcPct val="16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作为我们党在革命斗争的艰苦岁月中形成的伟大精神和马克思主义中国化的理论结晶，井冈山精神集中反映了我们党的优良传统和作风，有着极为丰富深邃的精神内涵。</a:t>
            </a:r>
          </a:p>
          <a:p>
            <a:pPr>
              <a:lnSpc>
                <a:spcPct val="16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坚定信念、艰苦奋斗，是井冈山精神的灵魂。大革命失败后，井冈山的革命斗争靠什么燃起“工农武装割据”的燎原之火、照亮中国革命的前程？靠的就是共产党人对中国革命光明未来的坚定信念和不懈追求。正是因为有了崇高的理想信念，才会产生在艰难困苦环境中战胜一切困难的超凡勇气，产生在战场上冲锋陷阵、英勇杀敌的顽强斗志，产生在敌人屠刀下慷慨就义、视死如归的英雄气概，才能经受住血雨腥风的洗礼和考验。</a:t>
            </a:r>
          </a:p>
        </p:txBody>
      </p:sp>
      <p:sp>
        <p:nvSpPr>
          <p:cNvPr id="5" name="文本框 4"/>
          <p:cNvSpPr txBox="1"/>
          <p:nvPr/>
        </p:nvSpPr>
        <p:spPr>
          <a:xfrm>
            <a:off x="947420" y="2167890"/>
            <a:ext cx="897890" cy="4107815"/>
          </a:xfrm>
          <a:prstGeom prst="rect">
            <a:avLst/>
          </a:prstGeom>
          <a:noFill/>
        </p:spPr>
        <p:txBody>
          <a:bodyPr wrap="square" rtlCol="0" anchor="t">
            <a:spAutoFit/>
          </a:bodyPr>
          <a:lstStyle/>
          <a:p>
            <a:pPr algn="ctr"/>
            <a:r>
              <a:rPr lang="en-US" altLang="zh-CN" sz="2900" b="1">
                <a:solidFill>
                  <a:srgbClr val="FFF2CD"/>
                </a:solidFill>
                <a:latin typeface="微软雅黑" panose="020B0503020204020204" pitchFamily="34" charset="-122"/>
                <a:ea typeface="微软雅黑" panose="020B0503020204020204" pitchFamily="34" charset="-122"/>
              </a:rPr>
              <a:t>丰富深邃的精神内涵</a:t>
            </a:r>
          </a:p>
        </p:txBody>
      </p:sp>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井冈山精神解读</a:t>
              </a:r>
            </a:p>
          </p:txBody>
        </p:sp>
      </p:grpSp>
      <p:grpSp>
        <p:nvGrpSpPr>
          <p:cNvPr id="7" name="组合 6"/>
          <p:cNvGrpSpPr/>
          <p:nvPr/>
        </p:nvGrpSpPr>
        <p:grpSpPr>
          <a:xfrm>
            <a:off x="995680" y="821055"/>
            <a:ext cx="10213340" cy="1188720"/>
            <a:chOff x="1738" y="1308"/>
            <a:chExt cx="16084" cy="1872"/>
          </a:xfrm>
        </p:grpSpPr>
        <p:sp>
          <p:nvSpPr>
            <p:cNvPr id="13" name="文本框 12"/>
            <p:cNvSpPr txBox="1"/>
            <p:nvPr/>
          </p:nvSpPr>
          <p:spPr>
            <a:xfrm>
              <a:off x="1738" y="2067"/>
              <a:ext cx="16084" cy="1113"/>
            </a:xfrm>
            <a:prstGeom prst="rect">
              <a:avLst/>
            </a:prstGeom>
            <a:solidFill>
              <a:srgbClr val="C00000"/>
            </a:solidFill>
          </p:spPr>
          <p:txBody>
            <a:bodyPr wrap="square" rtlCol="0" anchor="t">
              <a:spAutoFit/>
            </a:bodyPr>
            <a:lstStyle/>
            <a:p>
              <a:pPr algn="ctr"/>
              <a:r>
                <a:rPr lang="zh-CN" altLang="en-US" sz="4000" b="1">
                  <a:solidFill>
                    <a:srgbClr val="FFF2CD"/>
                  </a:solidFill>
                </a:rPr>
                <a:t>井冈山精神解读</a:t>
              </a:r>
              <a:endParaRPr lang="en-US" sz="4000" b="1">
                <a:solidFill>
                  <a:srgbClr val="FFF2CD"/>
                </a:solidFill>
              </a:endParaRPr>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5"/>
          <a:stretch>
            <a:fillRect/>
          </a:stretch>
        </p:blipFill>
        <p:spPr>
          <a:xfrm>
            <a:off x="6780530" y="2110740"/>
            <a:ext cx="4427855" cy="4229735"/>
          </a:xfrm>
          <a:prstGeom prst="rect">
            <a:avLst/>
          </a:prstGeom>
        </p:spPr>
      </p:pic>
      <p:sp>
        <p:nvSpPr>
          <p:cNvPr id="6" name="矩形 5"/>
          <p:cNvSpPr/>
          <p:nvPr/>
        </p:nvSpPr>
        <p:spPr>
          <a:xfrm>
            <a:off x="1023620" y="2111375"/>
            <a:ext cx="824865" cy="422973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2035810" y="2110740"/>
            <a:ext cx="4770755" cy="4223385"/>
          </a:xfrm>
          <a:prstGeom prst="rect">
            <a:avLst/>
          </a:prstGeom>
          <a:solidFill>
            <a:srgbClr val="C00000"/>
          </a:solidFill>
        </p:spPr>
        <p:txBody>
          <a:bodyPr wrap="square" rtlCol="0" anchor="t">
            <a:spAutoFit/>
          </a:bodyPr>
          <a:lstStyle/>
          <a:p>
            <a:pPr>
              <a:lnSpc>
                <a:spcPct val="16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井冈山精神是中华民族几千年来积淀的优秀传统与人文精神在革命战争年代的彰显和高扬。同时，井冈山精神又是具有原创意义的当代民族精神，是无产阶级革命精神和崇高风范的体现，是中国共产党优良精神传统的基础，是中国共产党革命精神之链的伟大开端。</a:t>
            </a:r>
          </a:p>
          <a:p>
            <a:pPr>
              <a:lnSpc>
                <a:spcPct val="16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　　井冈山精神最重要的价值，在于它在开创中国革命崭新时期和开辟中国革命独特道路上所具有的示范性和先导性。中国革命道路的开创和社会主义现代化建设的伟大创业之间，在历史进程上前后相继，在社会理想和目标追求上高度统一。因此，井冈山精神所具有的精神特质与品格在实现社会主义现代化的伟大历史进程中具有重要的指导意义和精神支撑作用。</a:t>
            </a:r>
          </a:p>
        </p:txBody>
      </p:sp>
      <p:sp>
        <p:nvSpPr>
          <p:cNvPr id="5" name="文本框 4"/>
          <p:cNvSpPr txBox="1"/>
          <p:nvPr/>
        </p:nvSpPr>
        <p:spPr>
          <a:xfrm>
            <a:off x="975995" y="2167890"/>
            <a:ext cx="897890" cy="4107815"/>
          </a:xfrm>
          <a:prstGeom prst="rect">
            <a:avLst/>
          </a:prstGeom>
          <a:noFill/>
        </p:spPr>
        <p:txBody>
          <a:bodyPr wrap="square" rtlCol="0" anchor="t">
            <a:spAutoFit/>
          </a:bodyPr>
          <a:lstStyle/>
          <a:p>
            <a:pPr algn="ctr"/>
            <a:r>
              <a:rPr lang="en-US" altLang="zh-CN" sz="2900" b="1">
                <a:solidFill>
                  <a:srgbClr val="FFF2CD"/>
                </a:solidFill>
                <a:latin typeface="微软雅黑" panose="020B0503020204020204" pitchFamily="34" charset="-122"/>
                <a:ea typeface="微软雅黑" panose="020B0503020204020204" pitchFamily="34" charset="-122"/>
              </a:rPr>
              <a:t>历久弥新的宝贵财富</a:t>
            </a:r>
          </a:p>
        </p:txBody>
      </p:sp>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井冈山精神解读</a:t>
              </a:r>
            </a:p>
          </p:txBody>
        </p:sp>
      </p:grpSp>
      <p:grpSp>
        <p:nvGrpSpPr>
          <p:cNvPr id="7" name="组合 6"/>
          <p:cNvGrpSpPr/>
          <p:nvPr/>
        </p:nvGrpSpPr>
        <p:grpSpPr>
          <a:xfrm>
            <a:off x="1022985" y="821055"/>
            <a:ext cx="10186035" cy="1188720"/>
            <a:chOff x="1781" y="1308"/>
            <a:chExt cx="16041" cy="1872"/>
          </a:xfrm>
        </p:grpSpPr>
        <p:sp>
          <p:nvSpPr>
            <p:cNvPr id="13" name="文本框 12"/>
            <p:cNvSpPr txBox="1"/>
            <p:nvPr/>
          </p:nvSpPr>
          <p:spPr>
            <a:xfrm>
              <a:off x="1781" y="2067"/>
              <a:ext cx="16041" cy="1113"/>
            </a:xfrm>
            <a:prstGeom prst="rect">
              <a:avLst/>
            </a:prstGeom>
            <a:solidFill>
              <a:srgbClr val="C00000"/>
            </a:solidFill>
          </p:spPr>
          <p:txBody>
            <a:bodyPr wrap="square" rtlCol="0" anchor="t">
              <a:spAutoFit/>
            </a:bodyPr>
            <a:lstStyle/>
            <a:p>
              <a:pPr algn="ctr"/>
              <a:r>
                <a:rPr lang="zh-CN" altLang="en-US" sz="4000" b="1">
                  <a:solidFill>
                    <a:srgbClr val="FFF2CD"/>
                  </a:solidFill>
                </a:rPr>
                <a:t>井冈山精神解读</a:t>
              </a:r>
              <a:endParaRPr lang="en-US" sz="4000" b="1">
                <a:solidFill>
                  <a:srgbClr val="FFF2CD"/>
                </a:solidFill>
              </a:endParaRPr>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54530" y="1592580"/>
            <a:ext cx="8281670" cy="1797685"/>
            <a:chOff x="3551" y="2527"/>
            <a:chExt cx="13042" cy="2831"/>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2"/>
              </p:custDataLst>
            </p:nvPr>
          </p:nvGrpSpPr>
          <p:grpSpPr>
            <a:xfrm>
              <a:off x="3551" y="3416"/>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03</a:t>
                  </a:r>
                </a:p>
              </p:txBody>
            </p:sp>
          </p:grpSp>
          <p:sp>
            <p:nvSpPr>
              <p:cNvPr id="31" name="PA-文本框 21"/>
              <p:cNvSpPr txBox="1">
                <a:spLocks noChangeArrowheads="1"/>
              </p:cNvSpPr>
              <p:nvPr>
                <p:custDataLst>
                  <p:tags r:id="rId3"/>
                </p:custDataLst>
              </p:nvPr>
            </p:nvSpPr>
            <p:spPr bwMode="auto">
              <a:xfrm>
                <a:off x="5721452" y="1753701"/>
                <a:ext cx="3308864" cy="315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5000" b="1" dirty="0" err="1">
                    <a:solidFill>
                      <a:srgbClr val="C00000"/>
                    </a:solidFill>
                    <a:latin typeface="微软雅黑" panose="020B0503020204020204" pitchFamily="34" charset="-122"/>
                    <a:ea typeface="微软雅黑" panose="020B0503020204020204" pitchFamily="34" charset="-122"/>
                  </a:rPr>
                  <a:t>弘扬井冈山精神</a:t>
                </a:r>
                <a:endParaRPr sz="5000" b="1" dirty="0">
                  <a:solidFill>
                    <a:srgbClr val="C00000"/>
                  </a:solidFill>
                  <a:latin typeface="微软雅黑" panose="020B0503020204020204" pitchFamily="34" charset="-122"/>
                  <a:ea typeface="微软雅黑" panose="020B0503020204020204" pitchFamily="34" charset="-122"/>
                </a:endParaRPr>
              </a:p>
            </p:txBody>
          </p:sp>
        </p:grpSp>
      </p:gr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666865" cy="378523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5"/>
          <a:stretch>
            <a:fillRect/>
          </a:stretch>
        </p:blipFill>
        <p:spPr>
          <a:xfrm>
            <a:off x="7524115" y="2242820"/>
            <a:ext cx="3792855" cy="3784600"/>
          </a:xfrm>
          <a:prstGeom prst="rect">
            <a:avLst/>
          </a:prstGeom>
        </p:spPr>
      </p:pic>
      <p:sp>
        <p:nvSpPr>
          <p:cNvPr id="4" name="文本框 3"/>
          <p:cNvSpPr txBox="1"/>
          <p:nvPr/>
        </p:nvSpPr>
        <p:spPr>
          <a:xfrm>
            <a:off x="891540" y="2410460"/>
            <a:ext cx="6386195" cy="3386455"/>
          </a:xfrm>
          <a:prstGeom prst="rect">
            <a:avLst/>
          </a:prstGeom>
          <a:noFill/>
        </p:spPr>
        <p:txBody>
          <a:bodyPr wrap="square" rtlCol="0" anchor="t">
            <a:spAutoFit/>
          </a:bodyPr>
          <a:lstStyle/>
          <a:p>
            <a:pPr>
              <a:lnSpc>
                <a:spcPct val="17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井冈山是中国革命的摇篮，也是毛泽东思想形成的重要地方。新中国成立后，毛泽东依然惦念着井冈山，惦念着井冈山人民。</a:t>
            </a:r>
          </a:p>
          <a:p>
            <a:pPr>
              <a:lnSpc>
                <a:spcPct val="17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1951年，毛泽东委派以谢觉哉为团长的中央人民政府南方革命根据地慰问团来到江西，深入到井冈山等地慰问老区人民，并带来了毛泽东的亲笔题词“发扬革命传统，争取更大光荣”。</a:t>
            </a:r>
          </a:p>
          <a:p>
            <a:pPr>
              <a:lnSpc>
                <a:spcPct val="17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1965年5月22日，毛泽东重上井冈山。在井冈山，毛泽东与身边的工作人员一起回顾了井冈山的斗争历程。  他说：</a:t>
            </a:r>
          </a:p>
          <a:p>
            <a:pPr>
              <a:lnSpc>
                <a:spcPct val="17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“井冈山是座好山，地形条件好，群众基础好，遂川、宁冈、永新、酃县、茶陵、莲花等县均有党的活动和农民运动，具有一定的政治条件。”</a:t>
            </a:r>
          </a:p>
        </p:txBody>
      </p:sp>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弘扬井冈山精神</a:t>
              </a:r>
            </a:p>
          </p:txBody>
        </p:sp>
      </p:grpSp>
      <p:grpSp>
        <p:nvGrpSpPr>
          <p:cNvPr id="7" name="组合 6"/>
          <p:cNvGrpSpPr/>
          <p:nvPr/>
        </p:nvGrpSpPr>
        <p:grpSpPr>
          <a:xfrm>
            <a:off x="751205" y="830580"/>
            <a:ext cx="10565765" cy="1188720"/>
            <a:chOff x="1183" y="1308"/>
            <a:chExt cx="16639" cy="1872"/>
          </a:xfrm>
        </p:grpSpPr>
        <p:sp>
          <p:nvSpPr>
            <p:cNvPr id="5" name="文本框 4"/>
            <p:cNvSpPr txBox="1"/>
            <p:nvPr/>
          </p:nvSpPr>
          <p:spPr>
            <a:xfrm>
              <a:off x="1183" y="2067"/>
              <a:ext cx="16639" cy="1113"/>
            </a:xfrm>
            <a:prstGeom prst="rect">
              <a:avLst/>
            </a:prstGeom>
            <a:solidFill>
              <a:srgbClr val="C00000"/>
            </a:solidFill>
          </p:spPr>
          <p:txBody>
            <a:bodyPr wrap="square" rtlCol="0" anchor="t">
              <a:spAutoFit/>
            </a:bodyPr>
            <a:lstStyle/>
            <a:p>
              <a:pPr algn="ctr"/>
              <a:r>
                <a:rPr lang="zh-CN" altLang="en-US" sz="4000" b="1" dirty="0">
                  <a:solidFill>
                    <a:srgbClr val="FFF2CD"/>
                  </a:solidFill>
                </a:rPr>
                <a:t>毛泽东谈井冈山精神</a:t>
              </a:r>
              <a:endParaRPr lang="en-US" altLang="zh-CN" sz="4000" b="1" dirty="0">
                <a:solidFill>
                  <a:srgbClr val="FFF2CD"/>
                </a:solidFill>
              </a:endParaRPr>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5"/>
          <a:stretch>
            <a:fillRect/>
          </a:stretch>
        </p:blipFill>
        <p:spPr>
          <a:xfrm>
            <a:off x="751840" y="2243455"/>
            <a:ext cx="3792855" cy="3784600"/>
          </a:xfrm>
          <a:prstGeom prst="rect">
            <a:avLst/>
          </a:prstGeom>
        </p:spPr>
      </p:pic>
      <p:grpSp>
        <p:nvGrpSpPr>
          <p:cNvPr id="2" name="组合 1"/>
          <p:cNvGrpSpPr/>
          <p:nvPr/>
        </p:nvGrpSpPr>
        <p:grpSpPr>
          <a:xfrm>
            <a:off x="4660900" y="2239010"/>
            <a:ext cx="6647815" cy="3799205"/>
            <a:chOff x="1381" y="3510"/>
            <a:chExt cx="10469" cy="5983"/>
          </a:xfrm>
        </p:grpSpPr>
        <p:sp>
          <p:nvSpPr>
            <p:cNvPr id="6" name="矩形 5"/>
            <p:cNvSpPr/>
            <p:nvPr/>
          </p:nvSpPr>
          <p:spPr>
            <a:xfrm>
              <a:off x="1381" y="3532"/>
              <a:ext cx="10469" cy="5961"/>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638" y="3510"/>
              <a:ext cx="10057" cy="5909"/>
            </a:xfrm>
            <a:prstGeom prst="rect">
              <a:avLst/>
            </a:prstGeom>
            <a:noFill/>
          </p:spPr>
          <p:txBody>
            <a:bodyPr wrap="square" rtlCol="0" anchor="t">
              <a:spAutoFit/>
            </a:bodyPr>
            <a:lstStyle/>
            <a:p>
              <a:pPr>
                <a:lnSpc>
                  <a:spcPct val="17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1972年11月，邓小平经历了“文革”的磨难和江西三年的谪居后，在党中央、毛主席、周恩来的关怀下，开始了访问井冈山的活动。</a:t>
              </a:r>
            </a:p>
            <a:p>
              <a:pPr>
                <a:lnSpc>
                  <a:spcPct val="17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在宁冈的茅坪，当年宁冈县的领导向小平同志介绍了井冈山斗争的情况和茅坪的现状。邓小平语重心长地说：“井冈山精神是宝贵的，应当发扬。”接着又说：“我们的党是好的，是有希望的；我们的人民是好的，是有希望的；我们的国家是好的，是有希望的。”“过去毛主席在这里干革命穷，现在还是穷，以后会好的。”</a:t>
              </a:r>
            </a:p>
            <a:p>
              <a:pPr>
                <a:lnSpc>
                  <a:spcPct val="17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    由于当时尚处“文革”后期，邓小平在井冈山参观时不可能说得很多，但不多的话语却表达了他对井冈山精神的高度重视。邓小平是第一个明确使用“井冈山精神”这一科学概念的中央高层领导人。</a:t>
              </a:r>
            </a:p>
          </p:txBody>
        </p:sp>
      </p:grpSp>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弘扬井冈山精神</a:t>
              </a:r>
            </a:p>
          </p:txBody>
        </p:sp>
      </p:grpSp>
      <p:grpSp>
        <p:nvGrpSpPr>
          <p:cNvPr id="7" name="组合 6"/>
          <p:cNvGrpSpPr/>
          <p:nvPr/>
        </p:nvGrpSpPr>
        <p:grpSpPr>
          <a:xfrm>
            <a:off x="751840" y="830580"/>
            <a:ext cx="10565130" cy="1188720"/>
            <a:chOff x="1184" y="1308"/>
            <a:chExt cx="16638" cy="1872"/>
          </a:xfrm>
        </p:grpSpPr>
        <p:sp>
          <p:nvSpPr>
            <p:cNvPr id="5" name="文本框 4"/>
            <p:cNvSpPr txBox="1"/>
            <p:nvPr/>
          </p:nvSpPr>
          <p:spPr>
            <a:xfrm>
              <a:off x="1184" y="2067"/>
              <a:ext cx="16638" cy="1113"/>
            </a:xfrm>
            <a:prstGeom prst="rect">
              <a:avLst/>
            </a:prstGeom>
            <a:solidFill>
              <a:srgbClr val="C00000"/>
            </a:solidFill>
          </p:spPr>
          <p:txBody>
            <a:bodyPr wrap="square" rtlCol="0" anchor="t">
              <a:spAutoFit/>
            </a:bodyPr>
            <a:lstStyle/>
            <a:p>
              <a:pPr algn="ctr"/>
              <a:r>
                <a:rPr lang="zh-CN" altLang="en-US" sz="4000" b="1">
                  <a:solidFill>
                    <a:srgbClr val="FFF2CD"/>
                  </a:solidFill>
                </a:rPr>
                <a:t>邓小平谈井冈山精神</a:t>
              </a:r>
              <a:endParaRPr lang="en-US" altLang="zh-CN" sz="4000" b="1">
                <a:solidFill>
                  <a:srgbClr val="FFF2CD"/>
                </a:solidFill>
              </a:endParaRPr>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666865" cy="378523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5"/>
          <a:stretch>
            <a:fillRect/>
          </a:stretch>
        </p:blipFill>
        <p:spPr>
          <a:xfrm>
            <a:off x="7524115" y="2242820"/>
            <a:ext cx="3792855" cy="3784600"/>
          </a:xfrm>
          <a:prstGeom prst="rect">
            <a:avLst/>
          </a:prstGeom>
        </p:spPr>
      </p:pic>
      <p:sp>
        <p:nvSpPr>
          <p:cNvPr id="4" name="文本框 3"/>
          <p:cNvSpPr txBox="1"/>
          <p:nvPr/>
        </p:nvSpPr>
        <p:spPr>
          <a:xfrm>
            <a:off x="833755" y="2286635"/>
            <a:ext cx="6483350" cy="3646170"/>
          </a:xfrm>
          <a:prstGeom prst="rect">
            <a:avLst/>
          </a:prstGeom>
          <a:noFill/>
        </p:spPr>
        <p:txBody>
          <a:bodyPr wrap="square" rtlCol="0" anchor="t">
            <a:spAutoFit/>
          </a:bodyPr>
          <a:lstStyle/>
          <a:p>
            <a:pPr>
              <a:lnSpc>
                <a:spcPct val="15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 1989年10月，担任中共中央总书记仅四个月的江泽民来到了井冈山。在井冈山革命博物馆参观后，江泽民在井冈山革命博物馆挥毫题词：“继承和发扬光荣的井冈山革命传统。”</a:t>
            </a:r>
          </a:p>
          <a:p>
            <a:pPr>
              <a:lnSpc>
                <a:spcPct val="15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      在井冈山的几天中，江泽民对井冈山精神作了高度评价。他说：</a:t>
            </a:r>
          </a:p>
          <a:p>
            <a:pPr>
              <a:lnSpc>
                <a:spcPct val="15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    “井冈山是革命的摇篮，毛主席在井冈山开辟了中国革命胜利的道路，井冈山的革命精神永放光芒。”</a:t>
            </a:r>
          </a:p>
          <a:p>
            <a:pPr>
              <a:lnSpc>
                <a:spcPct val="15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    “虽然我们今天不再像井冈山斗争时期那样每天吃红米饭、南瓜汤了，但光荣的井冈山革命传统一天也不能忘掉。”</a:t>
            </a:r>
          </a:p>
          <a:p>
            <a:pPr>
              <a:lnSpc>
                <a:spcPct val="15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    “井冈山革命的星星之火之所以能燃遍全国，走向胜利，就在于老一辈无产阶级革命家坚定的共产主义理想和始终不渝的信念。我们今天建设有中国特色的社会主义现代化强国，也必须具有这种理想和信念。”</a:t>
            </a:r>
          </a:p>
        </p:txBody>
      </p:sp>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弘扬井冈山精神</a:t>
              </a:r>
            </a:p>
          </p:txBody>
        </p:sp>
      </p:grpSp>
      <p:grpSp>
        <p:nvGrpSpPr>
          <p:cNvPr id="7" name="组合 6"/>
          <p:cNvGrpSpPr/>
          <p:nvPr/>
        </p:nvGrpSpPr>
        <p:grpSpPr>
          <a:xfrm>
            <a:off x="751205" y="830580"/>
            <a:ext cx="10565765" cy="1188720"/>
            <a:chOff x="1183" y="1308"/>
            <a:chExt cx="16639" cy="1872"/>
          </a:xfrm>
        </p:grpSpPr>
        <p:sp>
          <p:nvSpPr>
            <p:cNvPr id="5" name="文本框 4"/>
            <p:cNvSpPr txBox="1"/>
            <p:nvPr/>
          </p:nvSpPr>
          <p:spPr>
            <a:xfrm>
              <a:off x="1183" y="2067"/>
              <a:ext cx="16639" cy="1113"/>
            </a:xfrm>
            <a:prstGeom prst="rect">
              <a:avLst/>
            </a:prstGeom>
            <a:solidFill>
              <a:srgbClr val="C00000"/>
            </a:solidFill>
          </p:spPr>
          <p:txBody>
            <a:bodyPr wrap="square" rtlCol="0" anchor="t">
              <a:spAutoFit/>
            </a:bodyPr>
            <a:lstStyle/>
            <a:p>
              <a:pPr algn="ctr"/>
              <a:r>
                <a:rPr lang="zh-CN" altLang="en-US" sz="4000" b="1">
                  <a:solidFill>
                    <a:srgbClr val="FFF2CD"/>
                  </a:solidFill>
                </a:rPr>
                <a:t>江泽民谈井冈山精神</a:t>
              </a:r>
              <a:endParaRPr lang="en-US" altLang="zh-CN" sz="4000" b="1">
                <a:solidFill>
                  <a:srgbClr val="FFF2CD"/>
                </a:solidFill>
              </a:endParaRPr>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5"/>
          <a:stretch>
            <a:fillRect/>
          </a:stretch>
        </p:blipFill>
        <p:spPr>
          <a:xfrm>
            <a:off x="751840" y="2243455"/>
            <a:ext cx="3792855" cy="3784600"/>
          </a:xfrm>
          <a:prstGeom prst="rect">
            <a:avLst/>
          </a:prstGeom>
        </p:spPr>
      </p:pic>
      <p:grpSp>
        <p:nvGrpSpPr>
          <p:cNvPr id="2" name="组合 1"/>
          <p:cNvGrpSpPr/>
          <p:nvPr/>
        </p:nvGrpSpPr>
        <p:grpSpPr>
          <a:xfrm>
            <a:off x="4660900" y="2252980"/>
            <a:ext cx="6647815" cy="3785235"/>
            <a:chOff x="1381" y="3532"/>
            <a:chExt cx="10469" cy="5961"/>
          </a:xfrm>
        </p:grpSpPr>
        <p:sp>
          <p:nvSpPr>
            <p:cNvPr id="6" name="矩形 5"/>
            <p:cNvSpPr/>
            <p:nvPr/>
          </p:nvSpPr>
          <p:spPr>
            <a:xfrm>
              <a:off x="1381" y="3532"/>
              <a:ext cx="10469" cy="5961"/>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653" y="3630"/>
              <a:ext cx="10057" cy="5572"/>
            </a:xfrm>
            <a:prstGeom prst="rect">
              <a:avLst/>
            </a:prstGeom>
            <a:noFill/>
          </p:spPr>
          <p:txBody>
            <a:bodyPr wrap="square" rtlCol="0" anchor="t">
              <a:spAutoFit/>
            </a:bodyPr>
            <a:lstStyle/>
            <a:p>
              <a:pPr>
                <a:lnSpc>
                  <a:spcPct val="20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2003年8月28日至9月1日，胡锦涛特地前往瑞金、兴国、于都等革命老区，瞻仰了毛泽东旧居、红军烈士纪念塔、中华苏维埃共和国临时中央政府等革命旧址，看望了老红军、老干部和老党员代表。胡锦涛强调：“伟大的井冈山精神集中反映了我们党的优良传统和作风。我们要结合时代的发展，结合党的历史方位和历史任务的变化，结合改革开放和发展社会主义市场经济的新实践，让井冈山精神大力发扬起来，使之在新的时代条件下放射出新的光芒。要坚持与时俱进、开拓创新，艰苦奋斗、脚踏实地，加强团结、形成合力，清正廉洁、甘于奉献，用优良的作风保证正确的理论路线和方针政策的贯彻执行。”</a:t>
              </a:r>
            </a:p>
          </p:txBody>
        </p:sp>
      </p:grpSp>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弘扬井冈山精神</a:t>
              </a:r>
            </a:p>
          </p:txBody>
        </p:sp>
      </p:grpSp>
      <p:grpSp>
        <p:nvGrpSpPr>
          <p:cNvPr id="7" name="组合 6"/>
          <p:cNvGrpSpPr/>
          <p:nvPr/>
        </p:nvGrpSpPr>
        <p:grpSpPr>
          <a:xfrm>
            <a:off x="751840" y="830580"/>
            <a:ext cx="10565130" cy="1188720"/>
            <a:chOff x="1184" y="1308"/>
            <a:chExt cx="16638" cy="1872"/>
          </a:xfrm>
        </p:grpSpPr>
        <p:sp>
          <p:nvSpPr>
            <p:cNvPr id="5" name="文本框 4"/>
            <p:cNvSpPr txBox="1"/>
            <p:nvPr/>
          </p:nvSpPr>
          <p:spPr>
            <a:xfrm>
              <a:off x="1184" y="2067"/>
              <a:ext cx="16638" cy="1113"/>
            </a:xfrm>
            <a:prstGeom prst="rect">
              <a:avLst/>
            </a:prstGeom>
            <a:solidFill>
              <a:srgbClr val="C00000"/>
            </a:solidFill>
          </p:spPr>
          <p:txBody>
            <a:bodyPr wrap="square" rtlCol="0" anchor="t">
              <a:spAutoFit/>
            </a:bodyPr>
            <a:lstStyle/>
            <a:p>
              <a:pPr algn="ctr"/>
              <a:r>
                <a:rPr lang="zh-CN" altLang="en-US" sz="4000" b="1">
                  <a:solidFill>
                    <a:srgbClr val="FFF2CD"/>
                  </a:solidFill>
                </a:rPr>
                <a:t>胡锦涛谈井冈山精神</a:t>
              </a:r>
              <a:endParaRPr lang="en-US" altLang="zh-CN" sz="4000" b="1">
                <a:solidFill>
                  <a:srgbClr val="FFF2CD"/>
                </a:solidFill>
              </a:endParaRPr>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6666865" cy="378523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5"/>
          <a:stretch>
            <a:fillRect/>
          </a:stretch>
        </p:blipFill>
        <p:spPr>
          <a:xfrm>
            <a:off x="7524115" y="2242820"/>
            <a:ext cx="3792855" cy="3784600"/>
          </a:xfrm>
          <a:prstGeom prst="rect">
            <a:avLst/>
          </a:prstGeom>
        </p:spPr>
      </p:pic>
      <p:sp>
        <p:nvSpPr>
          <p:cNvPr id="4" name="文本框 3"/>
          <p:cNvSpPr txBox="1"/>
          <p:nvPr/>
        </p:nvSpPr>
        <p:spPr>
          <a:xfrm>
            <a:off x="871855" y="2391410"/>
            <a:ext cx="6483350" cy="3429000"/>
          </a:xfrm>
          <a:prstGeom prst="rect">
            <a:avLst/>
          </a:prstGeom>
          <a:noFill/>
        </p:spPr>
        <p:txBody>
          <a:bodyPr wrap="square" rtlCol="0" anchor="t">
            <a:spAutoFit/>
          </a:bodyPr>
          <a:lstStyle/>
          <a:p>
            <a:pPr>
              <a:lnSpc>
                <a:spcPct val="15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2008年10月14日，时任中共中央政治局常委、国家副主席习近平到井冈山考察调研。他参观了井冈山革命博物馆，瞻仰了茨坪革命旧居旧址群，并向井冈山革命烈士陵园敬献了花篮、花圈。在井冈山革命博物馆，他对包括井冈山精神在内的中国共产党在各个革命历史时期铸就的革命精神进行了详细了解，并且强调，要把井冈山精神发扬光大，与时俱进。</a:t>
            </a:r>
          </a:p>
          <a:p>
            <a:pPr>
              <a:lnSpc>
                <a:spcPct val="160000"/>
              </a:lnSpc>
              <a:spcBef>
                <a:spcPct val="0"/>
              </a:spcBef>
              <a:spcAft>
                <a:spcPct val="0"/>
              </a:spcAft>
            </a:pPr>
            <a:r>
              <a:rPr lang="zh-CN" altLang="en-US" sz="1400">
                <a:solidFill>
                  <a:srgbClr val="F8F0DC"/>
                </a:solidFill>
                <a:latin typeface="微软雅黑" panose="020B0503020204020204" pitchFamily="34" charset="-122"/>
                <a:ea typeface="微软雅黑" panose="020B0503020204020204" pitchFamily="34" charset="-122"/>
              </a:rPr>
              <a:t>　　2016年2月1日至3日，中共中央总书记、国家主席、中央军委主席习近平来到江西，看望慰问广大干部群众和驻赣部队。习近平指出，井冈山是中国革命的摇篮。井冈山时期留给我们最为宝贵的财富，就是跨越时空的井冈山精神。今天，我们要结合新的时代条件，坚持坚定执着追理想、实事求是闯新路、艰苦奋斗攻难关、依靠群众求胜利，让井冈山精神放射出新的时代光芒。</a:t>
            </a:r>
          </a:p>
        </p:txBody>
      </p:sp>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弘扬井冈山精神</a:t>
              </a:r>
            </a:p>
          </p:txBody>
        </p:sp>
      </p:grpSp>
      <p:grpSp>
        <p:nvGrpSpPr>
          <p:cNvPr id="7" name="组合 6"/>
          <p:cNvGrpSpPr/>
          <p:nvPr/>
        </p:nvGrpSpPr>
        <p:grpSpPr>
          <a:xfrm>
            <a:off x="751205" y="830580"/>
            <a:ext cx="10565765" cy="1188720"/>
            <a:chOff x="1183" y="1308"/>
            <a:chExt cx="16639" cy="1872"/>
          </a:xfrm>
        </p:grpSpPr>
        <p:sp>
          <p:nvSpPr>
            <p:cNvPr id="5" name="文本框 4"/>
            <p:cNvSpPr txBox="1"/>
            <p:nvPr/>
          </p:nvSpPr>
          <p:spPr>
            <a:xfrm>
              <a:off x="1183" y="2067"/>
              <a:ext cx="16639" cy="1113"/>
            </a:xfrm>
            <a:prstGeom prst="rect">
              <a:avLst/>
            </a:prstGeom>
            <a:solidFill>
              <a:srgbClr val="C00000"/>
            </a:solidFill>
          </p:spPr>
          <p:txBody>
            <a:bodyPr wrap="square" rtlCol="0" anchor="t">
              <a:spAutoFit/>
            </a:bodyPr>
            <a:lstStyle/>
            <a:p>
              <a:pPr algn="ctr"/>
              <a:r>
                <a:rPr lang="zh-CN" altLang="en-US" sz="4000" b="1">
                  <a:solidFill>
                    <a:srgbClr val="FFF2CD"/>
                  </a:solidFill>
                </a:rPr>
                <a:t>习近平谈井冈山精神</a:t>
              </a:r>
              <a:endParaRPr lang="en-US" altLang="zh-CN" sz="4000" b="1">
                <a:solidFill>
                  <a:srgbClr val="FFF2CD"/>
                </a:solidFill>
              </a:endParaRPr>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44000"/>
          </a:blip>
          <a:stretch>
            <a:fillRect/>
          </a:stretch>
        </a:blipFill>
        <a:effectLst/>
      </p:bgPr>
    </p:bg>
    <p:spTree>
      <p:nvGrpSpPr>
        <p:cNvPr id="1" name=""/>
        <p:cNvGrpSpPr/>
        <p:nvPr/>
      </p:nvGrpSpPr>
      <p:grpSpPr>
        <a:xfrm>
          <a:off x="0" y="0"/>
          <a:ext cx="0" cy="0"/>
          <a:chOff x="0" y="0"/>
          <a:chExt cx="0" cy="0"/>
        </a:xfrm>
      </p:grpSpPr>
      <p:pic>
        <p:nvPicPr>
          <p:cNvPr id="7"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flipH="1">
            <a:off x="7067550" y="993140"/>
            <a:ext cx="1623060" cy="541020"/>
          </a:xfrm>
          <a:prstGeom prst="rect">
            <a:avLst/>
          </a:prstGeom>
        </p:spPr>
      </p:pic>
      <p:cxnSp>
        <p:nvCxnSpPr>
          <p:cNvPr id="4" name="直接连接符 3"/>
          <p:cNvCxnSpPr/>
          <p:nvPr/>
        </p:nvCxnSpPr>
        <p:spPr>
          <a:xfrm>
            <a:off x="3839210" y="1927225"/>
            <a:ext cx="752729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773170" y="1097280"/>
            <a:ext cx="1605915" cy="829945"/>
          </a:xfrm>
          <a:prstGeom prst="rect">
            <a:avLst/>
          </a:prstGeom>
        </p:spPr>
        <p:txBody>
          <a:bodyPr wrap="square">
            <a:spAutoFit/>
          </a:bodyPr>
          <a:lstStyle/>
          <a:p>
            <a:pPr algn="dist"/>
            <a:r>
              <a:rPr lang="zh-CN" altLang="en-US" sz="4800" b="1" dirty="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rPr>
              <a:t>前言</a:t>
            </a:r>
            <a:endParaRPr lang="zh-CN" altLang="en-US" sz="4800" b="1" i="0" dirty="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p:txBody>
      </p:sp>
      <p:sp>
        <p:nvSpPr>
          <p:cNvPr id="10" name="矩形 9"/>
          <p:cNvSpPr/>
          <p:nvPr/>
        </p:nvSpPr>
        <p:spPr>
          <a:xfrm>
            <a:off x="3839210" y="2085340"/>
            <a:ext cx="7717790" cy="2501900"/>
          </a:xfrm>
          <a:prstGeom prst="rect">
            <a:avLst/>
          </a:prstGeom>
        </p:spPr>
        <p:txBody>
          <a:bodyPr wrap="square">
            <a:spAutoFit/>
          </a:bodyPr>
          <a:lstStyle/>
          <a:p>
            <a:pPr>
              <a:lnSpc>
                <a:spcPct val="150000"/>
              </a:lnSpc>
            </a:pP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井冈山地处湘东赣西边界，南岭北支、罗霄山脉中段。距江西省吉安市中心城区吉州区约130公里，距井冈山市新城区（红星街道）35公里。</a:t>
            </a:r>
          </a:p>
          <a:p>
            <a:pPr>
              <a:lnSpc>
                <a:spcPct val="170000"/>
              </a:lnSpc>
              <a:spcBef>
                <a:spcPct val="0"/>
              </a:spcBef>
              <a:spcAft>
                <a:spcPct val="0"/>
              </a:spcAft>
            </a:pP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      1927年10月，毛泽东、朱德、陈毅、彭德怀、滕代远等老一辈无产阶级革命家率领中国工农红军来到井冈山，创建以宁冈县为中心中国第一个农村革命根据地，开辟了“以农村包围城市、武装夺取政权”的具有中国特色的革命道路，从此井冈山被载入中国革命历史史册，被誉为“中国革命的摇篮”和“中华人民共和国的奠基石”。</a:t>
            </a:r>
          </a:p>
        </p:txBody>
      </p:sp>
      <p:pic>
        <p:nvPicPr>
          <p:cNvPr id="3" name="图片 2"/>
          <p:cNvPicPr>
            <a:picLocks noChangeAspect="1"/>
          </p:cNvPicPr>
          <p:nvPr/>
        </p:nvPicPr>
        <p:blipFill>
          <a:blip r:embed="rId7"/>
          <a:stretch>
            <a:fillRect/>
          </a:stretch>
        </p:blipFill>
        <p:spPr>
          <a:xfrm>
            <a:off x="718185" y="1284605"/>
            <a:ext cx="2862580" cy="3506470"/>
          </a:xfrm>
          <a:prstGeom prst="rect">
            <a:avLst/>
          </a:prstGeom>
        </p:spPr>
      </p:pic>
      <p:pic>
        <p:nvPicPr>
          <p:cNvPr id="17" name="图片 16"/>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002905" y="1443355"/>
            <a:ext cx="3363595" cy="481965"/>
          </a:xfrm>
          <a:prstGeom prst="rect">
            <a:avLst/>
          </a:prstGeom>
        </p:spPr>
      </p:pic>
      <p:cxnSp>
        <p:nvCxnSpPr>
          <p:cNvPr id="5" name="直接连接符 4"/>
          <p:cNvCxnSpPr/>
          <p:nvPr/>
        </p:nvCxnSpPr>
        <p:spPr>
          <a:xfrm>
            <a:off x="3839210" y="4782185"/>
            <a:ext cx="752729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2201662" y="5113538"/>
            <a:ext cx="1571508"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0" y="635"/>
            <a:ext cx="12191365" cy="6993255"/>
          </a:xfrm>
          <a:prstGeom prst="rect">
            <a:avLst/>
          </a:prstGeom>
          <a:solidFill>
            <a:srgbClr val="F6EDE1">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flipH="1">
            <a:off x="363220" y="363220"/>
            <a:ext cx="1915160" cy="638175"/>
          </a:xfrm>
          <a:prstGeom prst="rect">
            <a:avLst/>
          </a:prstGeom>
        </p:spPr>
      </p:pic>
      <p:grpSp>
        <p:nvGrpSpPr>
          <p:cNvPr id="149" name="组合 148"/>
          <p:cNvGrpSpPr/>
          <p:nvPr/>
        </p:nvGrpSpPr>
        <p:grpSpPr>
          <a:xfrm>
            <a:off x="10874375" y="177800"/>
            <a:ext cx="1083945" cy="723900"/>
            <a:chOff x="6935916" y="343637"/>
            <a:chExt cx="1713877" cy="1135367"/>
          </a:xfrm>
        </p:grpSpPr>
        <p:pic>
          <p:nvPicPr>
            <p:cNvPr id="150" name="Picture 4" descr="C:\Users\Administrator\Desktop\线稿长城11.png"/>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935916" y="343637"/>
              <a:ext cx="1300628" cy="1135367"/>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4" descr="C:\Users\Administrator\Desktop\线稿长城11.png"/>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rot="900000">
              <a:off x="7896192" y="541316"/>
              <a:ext cx="753601" cy="65784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4" name="直接连接符 3"/>
          <p:cNvCxnSpPr/>
          <p:nvPr/>
        </p:nvCxnSpPr>
        <p:spPr>
          <a:xfrm>
            <a:off x="3587750" y="1942465"/>
            <a:ext cx="7859395" cy="6985"/>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546475" y="1112520"/>
            <a:ext cx="2112645" cy="829945"/>
          </a:xfrm>
          <a:prstGeom prst="rect">
            <a:avLst/>
          </a:prstGeom>
        </p:spPr>
        <p:txBody>
          <a:bodyPr wrap="square">
            <a:spAutoFit/>
          </a:bodyPr>
          <a:lstStyle/>
          <a:p>
            <a:r>
              <a:rPr lang="zh-CN" altLang="en-US" sz="4800" b="1">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rPr>
              <a:t>结束语</a:t>
            </a:r>
            <a:endParaRPr lang="zh-CN" altLang="en-US" sz="4800" b="1" i="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p:txBody>
      </p:sp>
      <p:sp>
        <p:nvSpPr>
          <p:cNvPr id="10" name="矩形 9"/>
          <p:cNvSpPr/>
          <p:nvPr/>
        </p:nvSpPr>
        <p:spPr>
          <a:xfrm>
            <a:off x="3587750" y="2178685"/>
            <a:ext cx="7978775" cy="3415030"/>
          </a:xfrm>
          <a:prstGeom prst="rect">
            <a:avLst/>
          </a:prstGeom>
        </p:spPr>
        <p:txBody>
          <a:bodyPr wrap="square">
            <a:spAutoFit/>
          </a:bodyPr>
          <a:lstStyle/>
          <a:p>
            <a:pPr>
              <a:lnSpc>
                <a:spcPct val="150000"/>
              </a:lnSpc>
            </a:pP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井冈山时期留给我们最为宝贵的财富，就是跨越时空的井冈山精神。今天，我们要结合新的时代条件，坚持坚定执着追理想、实事求是闯新路、艰苦奋斗攻难关、依靠群众求胜利，让井冈山精神放射出新的时代光芒。每一名党员、干部特别是各级领导干部，都要把理想信念作为照亮前路的灯、把准航向的舵，转化为对奋斗目标的执着追求、对本职工作的不懈进取、对高尚情操的笃定坚持、对艰难险阻的勇于担当；都要一切从实际出发，解放思想、开拓进取，善于用改革的思路和办法解决前进中的各种问题；都要保持艰苦奋斗本色，不丢勤俭节约的传统美德，不丢廉洁奉公的高尚操守，逢事想在前面、干在实处，关键时刻坚决顶起自己该顶的那片天；都要认真践行党的宗旨，努力提高宣传群众、组织群众、服务群众的能力和水平。</a:t>
            </a:r>
          </a:p>
        </p:txBody>
      </p:sp>
      <p:pic>
        <p:nvPicPr>
          <p:cNvPr id="3" name="图片 2"/>
          <p:cNvPicPr>
            <a:picLocks noChangeAspect="1"/>
          </p:cNvPicPr>
          <p:nvPr/>
        </p:nvPicPr>
        <p:blipFill>
          <a:blip r:embed="rId8"/>
          <a:stretch>
            <a:fillRect/>
          </a:stretch>
        </p:blipFill>
        <p:spPr>
          <a:xfrm>
            <a:off x="610235" y="1940560"/>
            <a:ext cx="2935605" cy="3816985"/>
          </a:xfrm>
          <a:prstGeom prst="rect">
            <a:avLst/>
          </a:prstGeom>
        </p:spPr>
      </p:pic>
      <p:pic>
        <p:nvPicPr>
          <p:cNvPr id="17" name="图片 16"/>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8002905" y="1458595"/>
            <a:ext cx="3363595" cy="481965"/>
          </a:xfrm>
          <a:prstGeom prst="rect">
            <a:avLst/>
          </a:prstGeom>
        </p:spPr>
      </p:pic>
      <p:cxnSp>
        <p:nvCxnSpPr>
          <p:cNvPr id="5" name="直接连接符 4"/>
          <p:cNvCxnSpPr/>
          <p:nvPr/>
        </p:nvCxnSpPr>
        <p:spPr>
          <a:xfrm>
            <a:off x="3610610" y="5757545"/>
            <a:ext cx="792000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9" name="图片 8" descr="图片包含 游戏机&#10;&#10;描述已自动生成"/>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par>
                                <p:cTn id="10" presetID="2" presetClass="entr" presetSubtype="6" fill="hold" nodeType="withEffect">
                                  <p:stCondLst>
                                    <p:cond delay="0"/>
                                  </p:stCondLst>
                                  <p:childTnLst>
                                    <p:set>
                                      <p:cBhvr>
                                        <p:cTn id="11" dur="1" fill="hold">
                                          <p:stCondLst>
                                            <p:cond delay="0"/>
                                          </p:stCondLst>
                                        </p:cTn>
                                        <p:tgtEl>
                                          <p:spTgt spid="149"/>
                                        </p:tgtEl>
                                        <p:attrNameLst>
                                          <p:attrName>style.visibility</p:attrName>
                                        </p:attrNameLst>
                                      </p:cBhvr>
                                      <p:to>
                                        <p:strVal val="visible"/>
                                      </p:to>
                                    </p:set>
                                    <p:anim calcmode="lin" valueType="num">
                                      <p:cBhvr additive="base">
                                        <p:cTn id="12" dur="1100" fill="hold"/>
                                        <p:tgtEl>
                                          <p:spTgt spid="149"/>
                                        </p:tgtEl>
                                        <p:attrNameLst>
                                          <p:attrName>ppt_x</p:attrName>
                                        </p:attrNameLst>
                                      </p:cBhvr>
                                      <p:tavLst>
                                        <p:tav tm="0">
                                          <p:val>
                                            <p:strVal val="1+#ppt_w/2"/>
                                          </p:val>
                                        </p:tav>
                                        <p:tav tm="100000">
                                          <p:val>
                                            <p:strVal val="#ppt_x"/>
                                          </p:val>
                                        </p:tav>
                                      </p:tavLst>
                                    </p:anim>
                                    <p:anim calcmode="lin" valueType="num">
                                      <p:cBhvr additive="base">
                                        <p:cTn id="13" dur="1100" fill="hold"/>
                                        <p:tgtEl>
                                          <p:spTgt spid="14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文本框 3"/>
          <p:cNvSpPr txBox="1"/>
          <p:nvPr/>
        </p:nvSpPr>
        <p:spPr>
          <a:xfrm>
            <a:off x="1692910" y="2054860"/>
            <a:ext cx="8804910" cy="1322070"/>
          </a:xfrm>
          <a:prstGeom prst="rect">
            <a:avLst/>
          </a:prstGeom>
          <a:noFill/>
        </p:spPr>
        <p:txBody>
          <a:bodyPr wrap="square" rtlCol="0" anchor="t">
            <a:spAutoFit/>
          </a:bodyPr>
          <a:lstStyle/>
          <a:p>
            <a:pPr algn="dist"/>
            <a:r>
              <a:rPr lang="zh-CN" altLang="en-US" sz="8000" b="1">
                <a:gradFill>
                  <a:gsLst>
                    <a:gs pos="0">
                      <a:srgbClr val="C00000"/>
                    </a:gs>
                    <a:gs pos="100000">
                      <a:srgbClr val="960000"/>
                    </a:gs>
                  </a:gsLst>
                  <a:lin ang="5400000" scaled="0"/>
                </a:gradFill>
                <a:effectLst>
                  <a:outerShdw blurRad="50800" dist="38100" dir="5400000" algn="t" rotWithShape="0">
                    <a:schemeClr val="bg1">
                      <a:alpha val="100000"/>
                    </a:schemeClr>
                  </a:outerShdw>
                </a:effectLst>
              </a:rPr>
              <a:t>学习井冈山精神</a:t>
            </a:r>
          </a:p>
        </p:txBody>
      </p:sp>
      <p:pic>
        <p:nvPicPr>
          <p:cNvPr id="7" name="PA-102211"/>
          <p:cNvPicPr>
            <a:picLocks noChangeAspect="1"/>
          </p:cNvPicPr>
          <p:nvPr>
            <p:custDataLst>
              <p:tags r:id="rId2"/>
            </p:custDataLst>
          </p:nvPr>
        </p:nvPicPr>
        <p:blipFill>
          <a:blip r:embed="rId14" cstate="email">
            <a:lum bright="-6000"/>
            <a:extLst>
              <a:ext uri="{28A0092B-C50C-407E-A947-70E740481C1C}">
                <a14:useLocalDpi xmlns:a14="http://schemas.microsoft.com/office/drawing/2010/main"/>
              </a:ext>
            </a:extLst>
          </a:blip>
          <a:stretch>
            <a:fillRect/>
          </a:stretch>
        </p:blipFill>
        <p:spPr>
          <a:xfrm>
            <a:off x="10066020" y="163195"/>
            <a:ext cx="1915160" cy="638175"/>
          </a:xfrm>
          <a:prstGeom prst="rect">
            <a:avLst/>
          </a:prstGeom>
        </p:spPr>
      </p:pic>
      <p:grpSp>
        <p:nvGrpSpPr>
          <p:cNvPr id="9" name="组合 8"/>
          <p:cNvGrpSpPr/>
          <p:nvPr/>
        </p:nvGrpSpPr>
        <p:grpSpPr>
          <a:xfrm>
            <a:off x="3790950" y="3612515"/>
            <a:ext cx="4610100" cy="693420"/>
            <a:chOff x="5298" y="5524"/>
            <a:chExt cx="8566" cy="1289"/>
          </a:xfrm>
        </p:grpSpPr>
        <p:grpSp>
          <p:nvGrpSpPr>
            <p:cNvPr id="27" name="PA-1022236"/>
            <p:cNvGrpSpPr/>
            <p:nvPr>
              <p:custDataLst>
                <p:tags r:id="rId3"/>
              </p:custDataLst>
            </p:nvPr>
          </p:nvGrpSpPr>
          <p:grpSpPr>
            <a:xfrm>
              <a:off x="5387" y="5524"/>
              <a:ext cx="8388" cy="624"/>
              <a:chOff x="2849843" y="1491630"/>
              <a:chExt cx="3432760" cy="255096"/>
            </a:xfrm>
          </p:grpSpPr>
          <p:grpSp>
            <p:nvGrpSpPr>
              <p:cNvPr id="28" name="组合 27"/>
              <p:cNvGrpSpPr/>
              <p:nvPr/>
            </p:nvGrpSpPr>
            <p:grpSpPr>
              <a:xfrm>
                <a:off x="4118171" y="1491630"/>
                <a:ext cx="887762" cy="255096"/>
                <a:chOff x="3965502" y="1879809"/>
                <a:chExt cx="1193100" cy="342834"/>
              </a:xfrm>
              <a:solidFill>
                <a:srgbClr val="E71E17"/>
              </a:solidFill>
            </p:grpSpPr>
            <p:sp>
              <p:nvSpPr>
                <p:cNvPr id="29" name="PA-dark-star-shape_15445"/>
                <p:cNvSpPr>
                  <a:spLocks noChangeAspect="1"/>
                </p:cNvSpPr>
                <p:nvPr>
                  <p:custDataLst>
                    <p:tags r:id="rId7"/>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0" name="PA-dark-star-shape_15445"/>
                <p:cNvSpPr>
                  <a:spLocks noChangeAspect="1"/>
                </p:cNvSpPr>
                <p:nvPr>
                  <p:custDataLst>
                    <p:tags r:id="rId8"/>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1" name="PA-dark-star-shape_15445"/>
                <p:cNvSpPr>
                  <a:spLocks noChangeAspect="1"/>
                </p:cNvSpPr>
                <p:nvPr>
                  <p:custDataLst>
                    <p:tags r:id="rId9"/>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5" name="PA-dark-star-shape_15445"/>
                <p:cNvSpPr>
                  <a:spLocks noChangeAspect="1"/>
                </p:cNvSpPr>
                <p:nvPr>
                  <p:custDataLst>
                    <p:tags r:id="rId10"/>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6" name="PA-dark-star-shape_15445"/>
                <p:cNvSpPr>
                  <a:spLocks noChangeAspect="1"/>
                </p:cNvSpPr>
                <p:nvPr>
                  <p:custDataLst>
                    <p:tags r:id="rId11"/>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grpSp>
            <p:nvGrpSpPr>
              <p:cNvPr id="38" name="组合 37"/>
              <p:cNvGrpSpPr/>
              <p:nvPr/>
            </p:nvGrpSpPr>
            <p:grpSpPr>
              <a:xfrm>
                <a:off x="2849843" y="1619178"/>
                <a:ext cx="3432760" cy="0"/>
                <a:chOff x="2849843" y="2082167"/>
                <a:chExt cx="3432760" cy="0"/>
              </a:xfrm>
            </p:grpSpPr>
            <p:cxnSp>
              <p:nvCxnSpPr>
                <p:cNvPr id="39" name="PA-直接连接符 21"/>
                <p:cNvCxnSpPr/>
                <p:nvPr>
                  <p:custDataLst>
                    <p:tags r:id="rId5"/>
                  </p:custDataLst>
                </p:nvPr>
              </p:nvCxnSpPr>
              <p:spPr>
                <a:xfrm>
                  <a:off x="5148064" y="2082167"/>
                  <a:ext cx="1134539" cy="0"/>
                </a:xfrm>
                <a:prstGeom prst="line">
                  <a:avLst/>
                </a:prstGeom>
                <a:noFill/>
                <a:ln w="12700" cap="flat" cmpd="sng" algn="ctr">
                  <a:solidFill>
                    <a:srgbClr val="D30013">
                      <a:alpha val="70000"/>
                    </a:srgbClr>
                  </a:solidFill>
                  <a:prstDash val="solid"/>
                </a:ln>
                <a:effectLst/>
              </p:spPr>
            </p:cxnSp>
            <p:cxnSp>
              <p:nvCxnSpPr>
                <p:cNvPr id="40" name="PA-直接连接符 22"/>
                <p:cNvCxnSpPr/>
                <p:nvPr>
                  <p:custDataLst>
                    <p:tags r:id="rId6"/>
                  </p:custDataLst>
                </p:nvPr>
              </p:nvCxnSpPr>
              <p:spPr>
                <a:xfrm>
                  <a:off x="2849843" y="2082167"/>
                  <a:ext cx="1134000" cy="0"/>
                </a:xfrm>
                <a:prstGeom prst="line">
                  <a:avLst/>
                </a:prstGeom>
                <a:noFill/>
                <a:ln w="12700" cap="flat" cmpd="sng" algn="ctr">
                  <a:solidFill>
                    <a:srgbClr val="D30013">
                      <a:alpha val="70000"/>
                    </a:srgbClr>
                  </a:solidFill>
                  <a:prstDash val="solid"/>
                </a:ln>
                <a:effectLst/>
              </p:spPr>
            </p:cxnSp>
          </p:grpSp>
        </p:grpSp>
        <p:sp>
          <p:nvSpPr>
            <p:cNvPr id="8" name="文本框 7"/>
            <p:cNvSpPr txBox="1"/>
            <p:nvPr/>
          </p:nvSpPr>
          <p:spPr>
            <a:xfrm>
              <a:off x="5298" y="6114"/>
              <a:ext cx="8566" cy="627"/>
            </a:xfrm>
            <a:prstGeom prst="rect">
              <a:avLst/>
            </a:prstGeom>
            <a:noFill/>
          </p:spPr>
          <p:txBody>
            <a:bodyPr wrap="square" rtlCol="0" anchor="t">
              <a:spAutoFit/>
            </a:bodyPr>
            <a:lstStyle/>
            <a:p>
              <a:pPr algn="dist"/>
              <a:r>
                <a:rPr lang="zh-CN"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谢谢大家观看</a:t>
              </a:r>
            </a:p>
          </p:txBody>
        </p:sp>
        <p:cxnSp>
          <p:nvCxnSpPr>
            <p:cNvPr id="10" name="PA-直接连接符 21"/>
            <p:cNvCxnSpPr/>
            <p:nvPr>
              <p:custDataLst>
                <p:tags r:id="rId4"/>
              </p:custDataLst>
            </p:nvPr>
          </p:nvCxnSpPr>
          <p:spPr>
            <a:xfrm>
              <a:off x="5371" y="6813"/>
              <a:ext cx="8419" cy="0"/>
            </a:xfrm>
            <a:prstGeom prst="line">
              <a:avLst/>
            </a:prstGeom>
            <a:noFill/>
            <a:ln w="12700" cap="flat" cmpd="sng" algn="ctr">
              <a:solidFill>
                <a:srgbClr val="D30013">
                  <a:alpha val="70000"/>
                </a:srgbClr>
              </a:solidFill>
              <a:prstDash val="solid"/>
            </a:ln>
            <a:effectLst/>
          </p:spPr>
        </p:cxnSp>
      </p:grpSp>
      <p:pic>
        <p:nvPicPr>
          <p:cNvPr id="3" name="图片 2" descr="图片1"/>
          <p:cNvPicPr>
            <a:picLocks noChangeAspect="1"/>
          </p:cNvPicPr>
          <p:nvPr/>
        </p:nvPicPr>
        <p:blipFill>
          <a:blip r:embed="rId15" cstate="email">
            <a:lum bright="-12000"/>
            <a:extLst>
              <a:ext uri="{28A0092B-C50C-407E-A947-70E740481C1C}">
                <a14:useLocalDpi xmlns:a14="http://schemas.microsoft.com/office/drawing/2010/main"/>
              </a:ext>
            </a:extLst>
          </a:blip>
          <a:stretch>
            <a:fillRect/>
          </a:stretch>
        </p:blipFill>
        <p:spPr>
          <a:xfrm>
            <a:off x="293370" y="280670"/>
            <a:ext cx="1135380" cy="356870"/>
          </a:xfrm>
          <a:prstGeom prst="rect">
            <a:avLst/>
          </a:prstGeom>
        </p:spPr>
      </p:pic>
      <p:sp>
        <p:nvSpPr>
          <p:cNvPr id="11" name="文本框 10"/>
          <p:cNvSpPr txBox="1"/>
          <p:nvPr/>
        </p:nvSpPr>
        <p:spPr>
          <a:xfrm>
            <a:off x="1734185" y="1364615"/>
            <a:ext cx="8665210" cy="36830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坚定执着追理想</a:t>
            </a:r>
            <a:r>
              <a:rPr lang="zh-CN">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实事求是闯新路</a:t>
            </a:r>
            <a:r>
              <a:rPr lang="zh-CN">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艰苦奋斗攻难关</a:t>
            </a:r>
            <a:r>
              <a:rPr lang="zh-CN">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依靠群众求胜利</a:t>
            </a:r>
          </a:p>
        </p:txBody>
      </p:sp>
      <p:sp>
        <p:nvSpPr>
          <p:cNvPr id="12" name="文本框 11"/>
          <p:cNvSpPr txBox="1"/>
          <p:nvPr/>
        </p:nvSpPr>
        <p:spPr>
          <a:xfrm>
            <a:off x="1282065" y="269240"/>
            <a:ext cx="3004820" cy="368300"/>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伟大精神</a:t>
            </a:r>
            <a:r>
              <a:rPr lang="en-US">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学习培训系列</a:t>
            </a:r>
          </a:p>
        </p:txBody>
      </p:sp>
      <p:cxnSp>
        <p:nvCxnSpPr>
          <p:cNvPr id="13" name="直接连接符 12"/>
          <p:cNvCxnSpPr/>
          <p:nvPr/>
        </p:nvCxnSpPr>
        <p:spPr>
          <a:xfrm>
            <a:off x="1785620" y="1815465"/>
            <a:ext cx="8571230" cy="0"/>
          </a:xfrm>
          <a:prstGeom prst="line">
            <a:avLst/>
          </a:prstGeom>
          <a:ln>
            <a:solidFill>
              <a:srgbClr val="960000">
                <a:alpha val="23000"/>
              </a:srgbClr>
            </a:solidFill>
          </a:ln>
        </p:spPr>
        <p:style>
          <a:lnRef idx="1">
            <a:schemeClr val="accent1"/>
          </a:lnRef>
          <a:fillRef idx="0">
            <a:schemeClr val="accent1"/>
          </a:fillRef>
          <a:effectRef idx="0">
            <a:schemeClr val="accent1"/>
          </a:effectRef>
          <a:fontRef idx="minor">
            <a:schemeClr val="tx1"/>
          </a:fontRef>
        </p:style>
      </p:cxnSp>
      <p:pic>
        <p:nvPicPr>
          <p:cNvPr id="41" name="New picture"/>
          <p:cNvPicPr/>
          <p:nvPr/>
        </p:nvPicPr>
        <p:blipFill>
          <a:blip r:embed="rId16"/>
          <a:stretch>
            <a:fillRect/>
          </a:stretch>
        </p:blipFill>
        <p:spPr>
          <a:xfrm>
            <a:off x="11887200" y="12090400"/>
            <a:ext cx="355600" cy="254000"/>
          </a:xfrm>
          <a:prstGeom prst="cube">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52171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图片 2" descr="图片1"/>
          <p:cNvPicPr>
            <a:picLocks noChangeAspect="1"/>
          </p:cNvPicPr>
          <p:nvPr/>
        </p:nvPicPr>
        <p:blipFill>
          <a:blip r:embed="rId21" cstate="email">
            <a:lum bright="-12000"/>
            <a:extLst>
              <a:ext uri="{28A0092B-C50C-407E-A947-70E740481C1C}">
                <a14:useLocalDpi xmlns:a14="http://schemas.microsoft.com/office/drawing/2010/main"/>
              </a:ext>
            </a:extLst>
          </a:blip>
          <a:stretch>
            <a:fillRect/>
          </a:stretch>
        </p:blipFill>
        <p:spPr>
          <a:xfrm>
            <a:off x="2218690" y="2049145"/>
            <a:ext cx="1338580" cy="420370"/>
          </a:xfrm>
          <a:prstGeom prst="rect">
            <a:avLst/>
          </a:prstGeom>
        </p:spPr>
      </p:pic>
      <p:sp>
        <p:nvSpPr>
          <p:cNvPr id="11" name="标题 10"/>
          <p:cNvSpPr>
            <a:spLocks noGrp="1"/>
          </p:cNvSpPr>
          <p:nvPr>
            <p:ph type="ctrTitle"/>
          </p:nvPr>
        </p:nvSpPr>
        <p:spPr>
          <a:xfrm>
            <a:off x="1823085" y="2766695"/>
            <a:ext cx="1953260" cy="744220"/>
          </a:xfrm>
        </p:spPr>
        <p:txBody>
          <a:bodyPr>
            <a:noAutofit/>
          </a:bodyPr>
          <a:lstStyle/>
          <a:p>
            <a:pPr algn="dist"/>
            <a:r>
              <a:rPr lang="zh-CN" altLang="en-US" sz="6500" b="1" spc="0">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mn-lt"/>
                <a:ea typeface="+mn-ea"/>
                <a:cs typeface="+mn-cs"/>
              </a:rPr>
              <a:t>目录</a:t>
            </a:r>
          </a:p>
        </p:txBody>
      </p:sp>
      <p:sp>
        <p:nvSpPr>
          <p:cNvPr id="46" name="任意多边形 50"/>
          <p:cNvSpPr/>
          <p:nvPr/>
        </p:nvSpPr>
        <p:spPr>
          <a:xfrm>
            <a:off x="1320165" y="1374140"/>
            <a:ext cx="2959100" cy="2959100"/>
          </a:xfrm>
          <a:custGeom>
            <a:avLst/>
            <a:gdLst>
              <a:gd name="connsiteX0" fmla="*/ 1677670 w 2407137"/>
              <a:gd name="connsiteY0" fmla="*/ 1837666 h 2407138"/>
              <a:gd name="connsiteX1" fmla="*/ 1683974 w 2407137"/>
              <a:gd name="connsiteY1" fmla="*/ 1833341 h 2407138"/>
              <a:gd name="connsiteX2" fmla="*/ 1689813 w 2407137"/>
              <a:gd name="connsiteY2" fmla="*/ 1828403 h 2407138"/>
              <a:gd name="connsiteX3" fmla="*/ 1945042 w 2407137"/>
              <a:gd name="connsiteY3" fmla="*/ 2162988 h 2407138"/>
              <a:gd name="connsiteX4" fmla="*/ 1932899 w 2407137"/>
              <a:gd name="connsiteY4" fmla="*/ 2172251 h 2407138"/>
              <a:gd name="connsiteX5" fmla="*/ 1592663 w 2407137"/>
              <a:gd name="connsiteY5" fmla="*/ 1892774 h 2407138"/>
              <a:gd name="connsiteX6" fmla="*/ 1605769 w 2407137"/>
              <a:gd name="connsiteY6" fmla="*/ 1884929 h 2407138"/>
              <a:gd name="connsiteX7" fmla="*/ 1748914 w 2407137"/>
              <a:gd name="connsiteY7" fmla="*/ 2132863 h 2407138"/>
              <a:gd name="connsiteX8" fmla="*/ 1735858 w 2407137"/>
              <a:gd name="connsiteY8" fmla="*/ 2140795 h 2407138"/>
              <a:gd name="connsiteX9" fmla="*/ 1768789 w 2407137"/>
              <a:gd name="connsiteY9" fmla="*/ 1757990 h 2407138"/>
              <a:gd name="connsiteX10" fmla="*/ 1971301 w 2407137"/>
              <a:gd name="connsiteY10" fmla="*/ 1960502 h 2407138"/>
              <a:gd name="connsiteX11" fmla="*/ 1966159 w 2407137"/>
              <a:gd name="connsiteY11" fmla="*/ 1966159 h 2407138"/>
              <a:gd name="connsiteX12" fmla="*/ 1960501 w 2407137"/>
              <a:gd name="connsiteY12" fmla="*/ 1971301 h 2407138"/>
              <a:gd name="connsiteX13" fmla="*/ 1758092 w 2407137"/>
              <a:gd name="connsiteY13" fmla="*/ 1768892 h 2407138"/>
              <a:gd name="connsiteX14" fmla="*/ 1765079 w 2407137"/>
              <a:gd name="connsiteY14" fmla="*/ 1762526 h 2407138"/>
              <a:gd name="connsiteX15" fmla="*/ 1834740 w 2407137"/>
              <a:gd name="connsiteY15" fmla="*/ 1681091 h 2407138"/>
              <a:gd name="connsiteX16" fmla="*/ 2168093 w 2407137"/>
              <a:gd name="connsiteY16" fmla="*/ 1938389 h 2407138"/>
              <a:gd name="connsiteX17" fmla="*/ 2158761 w 2407137"/>
              <a:gd name="connsiteY17" fmla="*/ 1950479 h 2407138"/>
              <a:gd name="connsiteX18" fmla="*/ 1825285 w 2407137"/>
              <a:gd name="connsiteY18" fmla="*/ 1693086 h 2407138"/>
              <a:gd name="connsiteX19" fmla="*/ 1497292 w 2407137"/>
              <a:gd name="connsiteY19" fmla="*/ 1938505 h 2407138"/>
              <a:gd name="connsiteX20" fmla="*/ 1511359 w 2407137"/>
              <a:gd name="connsiteY20" fmla="*/ 1932557 h 2407138"/>
              <a:gd name="connsiteX21" fmla="*/ 1671461 w 2407137"/>
              <a:gd name="connsiteY21" fmla="*/ 2322204 h 2407138"/>
              <a:gd name="connsiteX22" fmla="*/ 1657335 w 2407137"/>
              <a:gd name="connsiteY22" fmla="*/ 2328008 h 2407138"/>
              <a:gd name="connsiteX23" fmla="*/ 1400984 w 2407137"/>
              <a:gd name="connsiteY23" fmla="*/ 1969841 h 2407138"/>
              <a:gd name="connsiteX24" fmla="*/ 1415837 w 2407137"/>
              <a:gd name="connsiteY24" fmla="*/ 1966261 h 2407138"/>
              <a:gd name="connsiteX25" fmla="*/ 1489829 w 2407137"/>
              <a:gd name="connsiteY25" fmla="*/ 2242404 h 2407138"/>
              <a:gd name="connsiteX26" fmla="*/ 1475037 w 2407137"/>
              <a:gd name="connsiteY26" fmla="*/ 2246208 h 2407138"/>
              <a:gd name="connsiteX27" fmla="*/ 1890343 w 2407137"/>
              <a:gd name="connsiteY27" fmla="*/ 1591261 h 2407138"/>
              <a:gd name="connsiteX28" fmla="*/ 2140794 w 2407137"/>
              <a:gd name="connsiteY28" fmla="*/ 1735859 h 2407138"/>
              <a:gd name="connsiteX29" fmla="*/ 2132863 w 2407137"/>
              <a:gd name="connsiteY29" fmla="*/ 1748915 h 2407138"/>
              <a:gd name="connsiteX30" fmla="*/ 1883112 w 2407137"/>
              <a:gd name="connsiteY30" fmla="*/ 1604721 h 2407138"/>
              <a:gd name="connsiteX31" fmla="*/ 1934589 w 2407137"/>
              <a:gd name="connsiteY31" fmla="*/ 1500527 h 2407138"/>
              <a:gd name="connsiteX32" fmla="*/ 2325413 w 2407137"/>
              <a:gd name="connsiteY32" fmla="*/ 1663714 h 2407138"/>
              <a:gd name="connsiteX33" fmla="*/ 2319529 w 2407137"/>
              <a:gd name="connsiteY33" fmla="*/ 1677807 h 2407138"/>
              <a:gd name="connsiteX34" fmla="*/ 1928334 w 2407137"/>
              <a:gd name="connsiteY34" fmla="*/ 1514465 h 2407138"/>
              <a:gd name="connsiteX35" fmla="*/ 1296758 w 2407137"/>
              <a:gd name="connsiteY35" fmla="*/ 1987081 h 2407138"/>
              <a:gd name="connsiteX36" fmla="*/ 1311855 w 2407137"/>
              <a:gd name="connsiteY36" fmla="*/ 1984732 h 2407138"/>
              <a:gd name="connsiteX37" fmla="*/ 1365995 w 2407137"/>
              <a:gd name="connsiteY37" fmla="*/ 2405187 h 2407138"/>
              <a:gd name="connsiteX38" fmla="*/ 1350847 w 2407137"/>
              <a:gd name="connsiteY38" fmla="*/ 2407138 h 2407138"/>
              <a:gd name="connsiteX39" fmla="*/ 1195932 w 2407137"/>
              <a:gd name="connsiteY39" fmla="*/ 1995746 h 2407138"/>
              <a:gd name="connsiteX40" fmla="*/ 1211204 w 2407137"/>
              <a:gd name="connsiteY40" fmla="*/ 1995179 h 2407138"/>
              <a:gd name="connsiteX41" fmla="*/ 1211204 w 2407137"/>
              <a:gd name="connsiteY41" fmla="*/ 2281649 h 2407138"/>
              <a:gd name="connsiteX42" fmla="*/ 1203568 w 2407137"/>
              <a:gd name="connsiteY42" fmla="*/ 2282034 h 2407138"/>
              <a:gd name="connsiteX43" fmla="*/ 1195932 w 2407137"/>
              <a:gd name="connsiteY43" fmla="*/ 2281649 h 2407138"/>
              <a:gd name="connsiteX44" fmla="*/ 1968060 w 2407137"/>
              <a:gd name="connsiteY44" fmla="*/ 1400508 h 2407138"/>
              <a:gd name="connsiteX45" fmla="*/ 2246208 w 2407137"/>
              <a:gd name="connsiteY45" fmla="*/ 1475038 h 2407138"/>
              <a:gd name="connsiteX46" fmla="*/ 2242404 w 2407137"/>
              <a:gd name="connsiteY46" fmla="*/ 1489831 h 2407138"/>
              <a:gd name="connsiteX47" fmla="*/ 1963516 w 2407137"/>
              <a:gd name="connsiteY47" fmla="*/ 1415103 h 2407138"/>
              <a:gd name="connsiteX48" fmla="*/ 1090481 w 2407137"/>
              <a:gd name="connsiteY48" fmla="*/ 1986840 h 2407138"/>
              <a:gd name="connsiteX49" fmla="*/ 1097951 w 2407137"/>
              <a:gd name="connsiteY49" fmla="*/ 1988584 h 2407138"/>
              <a:gd name="connsiteX50" fmla="*/ 1105617 w 2407137"/>
              <a:gd name="connsiteY50" fmla="*/ 1988876 h 2407138"/>
              <a:gd name="connsiteX51" fmla="*/ 1049458 w 2407137"/>
              <a:gd name="connsiteY51" fmla="*/ 2406281 h 2407138"/>
              <a:gd name="connsiteX52" fmla="*/ 1034322 w 2407137"/>
              <a:gd name="connsiteY52" fmla="*/ 2404245 h 2407138"/>
              <a:gd name="connsiteX53" fmla="*/ 1988876 w 2407137"/>
              <a:gd name="connsiteY53" fmla="*/ 1301520 h 2407138"/>
              <a:gd name="connsiteX54" fmla="*/ 2406281 w 2407137"/>
              <a:gd name="connsiteY54" fmla="*/ 1357679 h 2407138"/>
              <a:gd name="connsiteX55" fmla="*/ 2404244 w 2407137"/>
              <a:gd name="connsiteY55" fmla="*/ 1372815 h 2407138"/>
              <a:gd name="connsiteX56" fmla="*/ 1986840 w 2407137"/>
              <a:gd name="connsiteY56" fmla="*/ 1316657 h 2407138"/>
              <a:gd name="connsiteX57" fmla="*/ 1988583 w 2407137"/>
              <a:gd name="connsiteY57" fmla="*/ 1309187 h 2407138"/>
              <a:gd name="connsiteX58" fmla="*/ 992036 w 2407137"/>
              <a:gd name="connsiteY58" fmla="*/ 1963517 h 2407138"/>
              <a:gd name="connsiteX59" fmla="*/ 1006629 w 2407137"/>
              <a:gd name="connsiteY59" fmla="*/ 1968061 h 2407138"/>
              <a:gd name="connsiteX60" fmla="*/ 932100 w 2407137"/>
              <a:gd name="connsiteY60" fmla="*/ 2246208 h 2407138"/>
              <a:gd name="connsiteX61" fmla="*/ 917308 w 2407137"/>
              <a:gd name="connsiteY61" fmla="*/ 2242405 h 2407138"/>
              <a:gd name="connsiteX62" fmla="*/ 1995178 w 2407137"/>
              <a:gd name="connsiteY62" fmla="*/ 1195933 h 2407138"/>
              <a:gd name="connsiteX63" fmla="*/ 2281649 w 2407137"/>
              <a:gd name="connsiteY63" fmla="*/ 1195933 h 2407138"/>
              <a:gd name="connsiteX64" fmla="*/ 2282034 w 2407137"/>
              <a:gd name="connsiteY64" fmla="*/ 1203569 h 2407138"/>
              <a:gd name="connsiteX65" fmla="*/ 2281649 w 2407137"/>
              <a:gd name="connsiteY65" fmla="*/ 1211206 h 2407138"/>
              <a:gd name="connsiteX66" fmla="*/ 1995745 w 2407137"/>
              <a:gd name="connsiteY66" fmla="*/ 1211206 h 2407138"/>
              <a:gd name="connsiteX67" fmla="*/ 1984731 w 2407137"/>
              <a:gd name="connsiteY67" fmla="*/ 1095284 h 2407138"/>
              <a:gd name="connsiteX68" fmla="*/ 2405186 w 2407137"/>
              <a:gd name="connsiteY68" fmla="*/ 1041144 h 2407138"/>
              <a:gd name="connsiteX69" fmla="*/ 2407137 w 2407137"/>
              <a:gd name="connsiteY69" fmla="*/ 1056290 h 2407138"/>
              <a:gd name="connsiteX70" fmla="*/ 1987080 w 2407137"/>
              <a:gd name="connsiteY70" fmla="*/ 1110379 h 2407138"/>
              <a:gd name="connsiteX71" fmla="*/ 892672 w 2407137"/>
              <a:gd name="connsiteY71" fmla="*/ 1928335 h 2407138"/>
              <a:gd name="connsiteX72" fmla="*/ 906611 w 2407137"/>
              <a:gd name="connsiteY72" fmla="*/ 1934590 h 2407138"/>
              <a:gd name="connsiteX73" fmla="*/ 743425 w 2407137"/>
              <a:gd name="connsiteY73" fmla="*/ 2325414 h 2407138"/>
              <a:gd name="connsiteX74" fmla="*/ 729331 w 2407137"/>
              <a:gd name="connsiteY74" fmla="*/ 2319529 h 2407138"/>
              <a:gd name="connsiteX75" fmla="*/ 802416 w 2407137"/>
              <a:gd name="connsiteY75" fmla="*/ 1883113 h 2407138"/>
              <a:gd name="connsiteX76" fmla="*/ 815877 w 2407137"/>
              <a:gd name="connsiteY76" fmla="*/ 1890344 h 2407138"/>
              <a:gd name="connsiteX77" fmla="*/ 671279 w 2407137"/>
              <a:gd name="connsiteY77" fmla="*/ 2140796 h 2407138"/>
              <a:gd name="connsiteX78" fmla="*/ 658223 w 2407137"/>
              <a:gd name="connsiteY78" fmla="*/ 2132863 h 2407138"/>
              <a:gd name="connsiteX79" fmla="*/ 1966260 w 2407137"/>
              <a:gd name="connsiteY79" fmla="*/ 991301 h 2407138"/>
              <a:gd name="connsiteX80" fmla="*/ 2242405 w 2407137"/>
              <a:gd name="connsiteY80" fmla="*/ 917309 h 2407138"/>
              <a:gd name="connsiteX81" fmla="*/ 2246208 w 2407137"/>
              <a:gd name="connsiteY81" fmla="*/ 932101 h 2407138"/>
              <a:gd name="connsiteX82" fmla="*/ 1969840 w 2407137"/>
              <a:gd name="connsiteY82" fmla="*/ 1006153 h 2407138"/>
              <a:gd name="connsiteX83" fmla="*/ 1932557 w 2407137"/>
              <a:gd name="connsiteY83" fmla="*/ 895779 h 2407138"/>
              <a:gd name="connsiteX84" fmla="*/ 2322203 w 2407137"/>
              <a:gd name="connsiteY84" fmla="*/ 735676 h 2407138"/>
              <a:gd name="connsiteX85" fmla="*/ 2328008 w 2407137"/>
              <a:gd name="connsiteY85" fmla="*/ 749803 h 2407138"/>
              <a:gd name="connsiteX86" fmla="*/ 1938504 w 2407137"/>
              <a:gd name="connsiteY86" fmla="*/ 909846 h 2407138"/>
              <a:gd name="connsiteX87" fmla="*/ 714051 w 2407137"/>
              <a:gd name="connsiteY87" fmla="*/ 1825286 h 2407138"/>
              <a:gd name="connsiteX88" fmla="*/ 726047 w 2407137"/>
              <a:gd name="connsiteY88" fmla="*/ 1834740 h 2407138"/>
              <a:gd name="connsiteX89" fmla="*/ 468748 w 2407137"/>
              <a:gd name="connsiteY89" fmla="*/ 2168094 h 2407138"/>
              <a:gd name="connsiteX90" fmla="*/ 456659 w 2407137"/>
              <a:gd name="connsiteY90" fmla="*/ 2158762 h 2407138"/>
              <a:gd name="connsiteX91" fmla="*/ 638245 w 2407137"/>
              <a:gd name="connsiteY91" fmla="*/ 1758093 h 2407138"/>
              <a:gd name="connsiteX92" fmla="*/ 644611 w 2407137"/>
              <a:gd name="connsiteY92" fmla="*/ 1765080 h 2407138"/>
              <a:gd name="connsiteX93" fmla="*/ 649147 w 2407137"/>
              <a:gd name="connsiteY93" fmla="*/ 1768790 h 2407138"/>
              <a:gd name="connsiteX94" fmla="*/ 446636 w 2407137"/>
              <a:gd name="connsiteY94" fmla="*/ 1971302 h 2407138"/>
              <a:gd name="connsiteX95" fmla="*/ 440978 w 2407137"/>
              <a:gd name="connsiteY95" fmla="*/ 1966159 h 2407138"/>
              <a:gd name="connsiteX96" fmla="*/ 435836 w 2407137"/>
              <a:gd name="connsiteY96" fmla="*/ 1960502 h 2407138"/>
              <a:gd name="connsiteX97" fmla="*/ 1884928 w 2407137"/>
              <a:gd name="connsiteY97" fmla="*/ 801368 h 2407138"/>
              <a:gd name="connsiteX98" fmla="*/ 2132863 w 2407137"/>
              <a:gd name="connsiteY98" fmla="*/ 658223 h 2407138"/>
              <a:gd name="connsiteX99" fmla="*/ 2140794 w 2407137"/>
              <a:gd name="connsiteY99" fmla="*/ 671279 h 2407138"/>
              <a:gd name="connsiteX100" fmla="*/ 1892773 w 2407137"/>
              <a:gd name="connsiteY100" fmla="*/ 814474 h 2407138"/>
              <a:gd name="connsiteX101" fmla="*/ 1828403 w 2407137"/>
              <a:gd name="connsiteY101" fmla="*/ 717325 h 2407138"/>
              <a:gd name="connsiteX102" fmla="*/ 2162987 w 2407137"/>
              <a:gd name="connsiteY102" fmla="*/ 462095 h 2407138"/>
              <a:gd name="connsiteX103" fmla="*/ 2172250 w 2407137"/>
              <a:gd name="connsiteY103" fmla="*/ 474239 h 2407138"/>
              <a:gd name="connsiteX104" fmla="*/ 1837666 w 2407137"/>
              <a:gd name="connsiteY104" fmla="*/ 729468 h 2407138"/>
              <a:gd name="connsiteX105" fmla="*/ 1833340 w 2407137"/>
              <a:gd name="connsiteY105" fmla="*/ 723163 h 2407138"/>
              <a:gd name="connsiteX106" fmla="*/ 234886 w 2407137"/>
              <a:gd name="connsiteY106" fmla="*/ 1932900 h 2407138"/>
              <a:gd name="connsiteX107" fmla="*/ 569471 w 2407137"/>
              <a:gd name="connsiteY107" fmla="*/ 1677670 h 2407138"/>
              <a:gd name="connsiteX108" fmla="*/ 573796 w 2407137"/>
              <a:gd name="connsiteY108" fmla="*/ 1683975 h 2407138"/>
              <a:gd name="connsiteX109" fmla="*/ 578735 w 2407137"/>
              <a:gd name="connsiteY109" fmla="*/ 1689813 h 2407138"/>
              <a:gd name="connsiteX110" fmla="*/ 244150 w 2407137"/>
              <a:gd name="connsiteY110" fmla="*/ 1945043 h 2407138"/>
              <a:gd name="connsiteX111" fmla="*/ 266342 w 2407137"/>
              <a:gd name="connsiteY111" fmla="*/ 1735860 h 2407138"/>
              <a:gd name="connsiteX112" fmla="*/ 514363 w 2407137"/>
              <a:gd name="connsiteY112" fmla="*/ 1592665 h 2407138"/>
              <a:gd name="connsiteX113" fmla="*/ 522208 w 2407137"/>
              <a:gd name="connsiteY113" fmla="*/ 1605770 h 2407138"/>
              <a:gd name="connsiteX114" fmla="*/ 274274 w 2407137"/>
              <a:gd name="connsiteY114" fmla="*/ 1748916 h 2407138"/>
              <a:gd name="connsiteX115" fmla="*/ 1960501 w 2407137"/>
              <a:gd name="connsiteY115" fmla="*/ 435837 h 2407138"/>
              <a:gd name="connsiteX116" fmla="*/ 1966159 w 2407137"/>
              <a:gd name="connsiteY116" fmla="*/ 440979 h 2407138"/>
              <a:gd name="connsiteX117" fmla="*/ 1971301 w 2407137"/>
              <a:gd name="connsiteY117" fmla="*/ 446637 h 2407138"/>
              <a:gd name="connsiteX118" fmla="*/ 1768891 w 2407137"/>
              <a:gd name="connsiteY118" fmla="*/ 649046 h 2407138"/>
              <a:gd name="connsiteX119" fmla="*/ 1762525 w 2407137"/>
              <a:gd name="connsiteY119" fmla="*/ 642058 h 2407138"/>
              <a:gd name="connsiteX120" fmla="*/ 1757990 w 2407137"/>
              <a:gd name="connsiteY120" fmla="*/ 638348 h 2407138"/>
              <a:gd name="connsiteX121" fmla="*/ 1938389 w 2407137"/>
              <a:gd name="connsiteY121" fmla="*/ 239045 h 2407138"/>
              <a:gd name="connsiteX122" fmla="*/ 1950479 w 2407137"/>
              <a:gd name="connsiteY122" fmla="*/ 248377 h 2407138"/>
              <a:gd name="connsiteX123" fmla="*/ 1693086 w 2407137"/>
              <a:gd name="connsiteY123" fmla="*/ 581852 h 2407138"/>
              <a:gd name="connsiteX124" fmla="*/ 1681090 w 2407137"/>
              <a:gd name="connsiteY124" fmla="*/ 572398 h 2407138"/>
              <a:gd name="connsiteX125" fmla="*/ 79129 w 2407137"/>
              <a:gd name="connsiteY125" fmla="*/ 1657336 h 2407138"/>
              <a:gd name="connsiteX126" fmla="*/ 468633 w 2407137"/>
              <a:gd name="connsiteY126" fmla="*/ 1497292 h 2407138"/>
              <a:gd name="connsiteX127" fmla="*/ 474580 w 2407137"/>
              <a:gd name="connsiteY127" fmla="*/ 1511360 h 2407138"/>
              <a:gd name="connsiteX128" fmla="*/ 84934 w 2407137"/>
              <a:gd name="connsiteY128" fmla="*/ 1671462 h 2407138"/>
              <a:gd name="connsiteX129" fmla="*/ 160929 w 2407137"/>
              <a:gd name="connsiteY129" fmla="*/ 1475039 h 2407138"/>
              <a:gd name="connsiteX130" fmla="*/ 437296 w 2407137"/>
              <a:gd name="connsiteY130" fmla="*/ 1400986 h 2407138"/>
              <a:gd name="connsiteX131" fmla="*/ 440876 w 2407137"/>
              <a:gd name="connsiteY131" fmla="*/ 1415837 h 2407138"/>
              <a:gd name="connsiteX132" fmla="*/ 164732 w 2407137"/>
              <a:gd name="connsiteY132" fmla="*/ 1489830 h 2407138"/>
              <a:gd name="connsiteX133" fmla="*/ 1735859 w 2407137"/>
              <a:gd name="connsiteY133" fmla="*/ 266344 h 2407138"/>
              <a:gd name="connsiteX134" fmla="*/ 1748915 w 2407137"/>
              <a:gd name="connsiteY134" fmla="*/ 274276 h 2407138"/>
              <a:gd name="connsiteX135" fmla="*/ 1604721 w 2407137"/>
              <a:gd name="connsiteY135" fmla="*/ 524026 h 2407138"/>
              <a:gd name="connsiteX136" fmla="*/ 1591261 w 2407137"/>
              <a:gd name="connsiteY136" fmla="*/ 516794 h 2407138"/>
              <a:gd name="connsiteX137" fmla="*/ 1663713 w 2407137"/>
              <a:gd name="connsiteY137" fmla="*/ 81725 h 2407138"/>
              <a:gd name="connsiteX138" fmla="*/ 1677806 w 2407137"/>
              <a:gd name="connsiteY138" fmla="*/ 87609 h 2407138"/>
              <a:gd name="connsiteX139" fmla="*/ 1514465 w 2407137"/>
              <a:gd name="connsiteY139" fmla="*/ 478804 h 2407138"/>
              <a:gd name="connsiteX140" fmla="*/ 1500526 w 2407137"/>
              <a:gd name="connsiteY140" fmla="*/ 472548 h 2407138"/>
              <a:gd name="connsiteX141" fmla="*/ 0 w 2407137"/>
              <a:gd name="connsiteY141" fmla="*/ 1350847 h 2407138"/>
              <a:gd name="connsiteX142" fmla="*/ 420056 w 2407137"/>
              <a:gd name="connsiteY142" fmla="*/ 1296759 h 2407138"/>
              <a:gd name="connsiteX143" fmla="*/ 422405 w 2407137"/>
              <a:gd name="connsiteY143" fmla="*/ 1311854 h 2407138"/>
              <a:gd name="connsiteX144" fmla="*/ 1951 w 2407137"/>
              <a:gd name="connsiteY144" fmla="*/ 1365994 h 2407138"/>
              <a:gd name="connsiteX145" fmla="*/ 125488 w 2407137"/>
              <a:gd name="connsiteY145" fmla="*/ 1195933 h 2407138"/>
              <a:gd name="connsiteX146" fmla="*/ 411391 w 2407137"/>
              <a:gd name="connsiteY146" fmla="*/ 1195933 h 2407138"/>
              <a:gd name="connsiteX147" fmla="*/ 411958 w 2407137"/>
              <a:gd name="connsiteY147" fmla="*/ 1211206 h 2407138"/>
              <a:gd name="connsiteX148" fmla="*/ 125488 w 2407137"/>
              <a:gd name="connsiteY148" fmla="*/ 1211206 h 2407138"/>
              <a:gd name="connsiteX149" fmla="*/ 125102 w 2407137"/>
              <a:gd name="connsiteY149" fmla="*/ 1203569 h 2407138"/>
              <a:gd name="connsiteX150" fmla="*/ 1475037 w 2407137"/>
              <a:gd name="connsiteY150" fmla="*/ 160931 h 2407138"/>
              <a:gd name="connsiteX151" fmla="*/ 1489829 w 2407137"/>
              <a:gd name="connsiteY151" fmla="*/ 164734 h 2407138"/>
              <a:gd name="connsiteX152" fmla="*/ 1415102 w 2407137"/>
              <a:gd name="connsiteY152" fmla="*/ 443621 h 2407138"/>
              <a:gd name="connsiteX153" fmla="*/ 1400508 w 2407137"/>
              <a:gd name="connsiteY153" fmla="*/ 439077 h 2407138"/>
              <a:gd name="connsiteX154" fmla="*/ 164732 w 2407137"/>
              <a:gd name="connsiteY154" fmla="*/ 917309 h 2407138"/>
              <a:gd name="connsiteX155" fmla="*/ 443620 w 2407137"/>
              <a:gd name="connsiteY155" fmla="*/ 992037 h 2407138"/>
              <a:gd name="connsiteX156" fmla="*/ 439076 w 2407137"/>
              <a:gd name="connsiteY156" fmla="*/ 1006630 h 2407138"/>
              <a:gd name="connsiteX157" fmla="*/ 160929 w 2407137"/>
              <a:gd name="connsiteY157" fmla="*/ 932101 h 2407138"/>
              <a:gd name="connsiteX158" fmla="*/ 1195932 w 2407137"/>
              <a:gd name="connsiteY158" fmla="*/ 125490 h 2407138"/>
              <a:gd name="connsiteX159" fmla="*/ 1203568 w 2407137"/>
              <a:gd name="connsiteY159" fmla="*/ 125104 h 2407138"/>
              <a:gd name="connsiteX160" fmla="*/ 1211205 w 2407137"/>
              <a:gd name="connsiteY160" fmla="*/ 125490 h 2407138"/>
              <a:gd name="connsiteX161" fmla="*/ 1211205 w 2407137"/>
              <a:gd name="connsiteY161" fmla="*/ 411392 h 2407138"/>
              <a:gd name="connsiteX162" fmla="*/ 1195932 w 2407137"/>
              <a:gd name="connsiteY162" fmla="*/ 411959 h 2407138"/>
              <a:gd name="connsiteX163" fmla="*/ 1357679 w 2407137"/>
              <a:gd name="connsiteY163" fmla="*/ 856 h 2407138"/>
              <a:gd name="connsiteX164" fmla="*/ 1372816 w 2407137"/>
              <a:gd name="connsiteY164" fmla="*/ 2893 h 2407138"/>
              <a:gd name="connsiteX165" fmla="*/ 1316657 w 2407137"/>
              <a:gd name="connsiteY165" fmla="*/ 420298 h 2407138"/>
              <a:gd name="connsiteX166" fmla="*/ 1309186 w 2407137"/>
              <a:gd name="connsiteY166" fmla="*/ 418554 h 2407138"/>
              <a:gd name="connsiteX167" fmla="*/ 1301520 w 2407137"/>
              <a:gd name="connsiteY167" fmla="*/ 418261 h 2407138"/>
              <a:gd name="connsiteX168" fmla="*/ 2893 w 2407137"/>
              <a:gd name="connsiteY168" fmla="*/ 1034322 h 2407138"/>
              <a:gd name="connsiteX169" fmla="*/ 420297 w 2407137"/>
              <a:gd name="connsiteY169" fmla="*/ 1090480 h 2407138"/>
              <a:gd name="connsiteX170" fmla="*/ 418554 w 2407137"/>
              <a:gd name="connsiteY170" fmla="*/ 1097951 h 2407138"/>
              <a:gd name="connsiteX171" fmla="*/ 418261 w 2407137"/>
              <a:gd name="connsiteY171" fmla="*/ 1105616 h 2407138"/>
              <a:gd name="connsiteX172" fmla="*/ 855 w 2407137"/>
              <a:gd name="connsiteY172" fmla="*/ 1049458 h 2407138"/>
              <a:gd name="connsiteX173" fmla="*/ 274274 w 2407137"/>
              <a:gd name="connsiteY173" fmla="*/ 658223 h 2407138"/>
              <a:gd name="connsiteX174" fmla="*/ 524025 w 2407137"/>
              <a:gd name="connsiteY174" fmla="*/ 802416 h 2407138"/>
              <a:gd name="connsiteX175" fmla="*/ 516793 w 2407137"/>
              <a:gd name="connsiteY175" fmla="*/ 815877 h 2407138"/>
              <a:gd name="connsiteX176" fmla="*/ 266342 w 2407137"/>
              <a:gd name="connsiteY176" fmla="*/ 671279 h 2407138"/>
              <a:gd name="connsiteX177" fmla="*/ 917308 w 2407137"/>
              <a:gd name="connsiteY177" fmla="*/ 164734 h 2407138"/>
              <a:gd name="connsiteX178" fmla="*/ 932100 w 2407137"/>
              <a:gd name="connsiteY178" fmla="*/ 160930 h 2407138"/>
              <a:gd name="connsiteX179" fmla="*/ 1006152 w 2407137"/>
              <a:gd name="connsiteY179" fmla="*/ 437297 h 2407138"/>
              <a:gd name="connsiteX180" fmla="*/ 991300 w 2407137"/>
              <a:gd name="connsiteY180" fmla="*/ 440877 h 2407138"/>
              <a:gd name="connsiteX181" fmla="*/ 1041143 w 2407137"/>
              <a:gd name="connsiteY181" fmla="*/ 1951 h 2407138"/>
              <a:gd name="connsiteX182" fmla="*/ 1056290 w 2407137"/>
              <a:gd name="connsiteY182" fmla="*/ 0 h 2407138"/>
              <a:gd name="connsiteX183" fmla="*/ 1110379 w 2407137"/>
              <a:gd name="connsiteY183" fmla="*/ 420056 h 2407138"/>
              <a:gd name="connsiteX184" fmla="*/ 1095283 w 2407137"/>
              <a:gd name="connsiteY184" fmla="*/ 422406 h 2407138"/>
              <a:gd name="connsiteX185" fmla="*/ 87609 w 2407137"/>
              <a:gd name="connsiteY185" fmla="*/ 729331 h 2407138"/>
              <a:gd name="connsiteX186" fmla="*/ 478803 w 2407137"/>
              <a:gd name="connsiteY186" fmla="*/ 892672 h 2407138"/>
              <a:gd name="connsiteX187" fmla="*/ 472547 w 2407137"/>
              <a:gd name="connsiteY187" fmla="*/ 906611 h 2407138"/>
              <a:gd name="connsiteX188" fmla="*/ 81723 w 2407137"/>
              <a:gd name="connsiteY188" fmla="*/ 743424 h 2407138"/>
              <a:gd name="connsiteX189" fmla="*/ 84666 w 2407137"/>
              <a:gd name="connsiteY189" fmla="*/ 736377 h 2407138"/>
              <a:gd name="connsiteX190" fmla="*/ 446636 w 2407137"/>
              <a:gd name="connsiteY190" fmla="*/ 435837 h 2407138"/>
              <a:gd name="connsiteX191" fmla="*/ 649045 w 2407137"/>
              <a:gd name="connsiteY191" fmla="*/ 638246 h 2407138"/>
              <a:gd name="connsiteX192" fmla="*/ 642057 w 2407137"/>
              <a:gd name="connsiteY192" fmla="*/ 644612 h 2407138"/>
              <a:gd name="connsiteX193" fmla="*/ 638347 w 2407137"/>
              <a:gd name="connsiteY193" fmla="*/ 649147 h 2407138"/>
              <a:gd name="connsiteX194" fmla="*/ 435836 w 2407137"/>
              <a:gd name="connsiteY194" fmla="*/ 446636 h 2407138"/>
              <a:gd name="connsiteX195" fmla="*/ 440978 w 2407137"/>
              <a:gd name="connsiteY195" fmla="*/ 440979 h 2407138"/>
              <a:gd name="connsiteX196" fmla="*/ 658223 w 2407137"/>
              <a:gd name="connsiteY196" fmla="*/ 274275 h 2407138"/>
              <a:gd name="connsiteX197" fmla="*/ 671279 w 2407137"/>
              <a:gd name="connsiteY197" fmla="*/ 266343 h 2407138"/>
              <a:gd name="connsiteX198" fmla="*/ 814473 w 2407137"/>
              <a:gd name="connsiteY198" fmla="*/ 514363 h 2407138"/>
              <a:gd name="connsiteX199" fmla="*/ 801367 w 2407137"/>
              <a:gd name="connsiteY199" fmla="*/ 522209 h 2407138"/>
              <a:gd name="connsiteX200" fmla="*/ 735676 w 2407137"/>
              <a:gd name="connsiteY200" fmla="*/ 84934 h 2407138"/>
              <a:gd name="connsiteX201" fmla="*/ 749802 w 2407137"/>
              <a:gd name="connsiteY201" fmla="*/ 79129 h 2407138"/>
              <a:gd name="connsiteX202" fmla="*/ 909846 w 2407137"/>
              <a:gd name="connsiteY202" fmla="*/ 468633 h 2407138"/>
              <a:gd name="connsiteX203" fmla="*/ 895778 w 2407137"/>
              <a:gd name="connsiteY203" fmla="*/ 474580 h 2407138"/>
              <a:gd name="connsiteX204" fmla="*/ 248376 w 2407137"/>
              <a:gd name="connsiteY204" fmla="*/ 456659 h 2407138"/>
              <a:gd name="connsiteX205" fmla="*/ 581852 w 2407137"/>
              <a:gd name="connsiteY205" fmla="*/ 714051 h 2407138"/>
              <a:gd name="connsiteX206" fmla="*/ 572397 w 2407137"/>
              <a:gd name="connsiteY206" fmla="*/ 726047 h 2407138"/>
              <a:gd name="connsiteX207" fmla="*/ 239044 w 2407137"/>
              <a:gd name="connsiteY207" fmla="*/ 468748 h 2407138"/>
              <a:gd name="connsiteX208" fmla="*/ 243710 w 2407137"/>
              <a:gd name="connsiteY208" fmla="*/ 462704 h 2407138"/>
              <a:gd name="connsiteX209" fmla="*/ 462094 w 2407137"/>
              <a:gd name="connsiteY209" fmla="*/ 244150 h 2407138"/>
              <a:gd name="connsiteX210" fmla="*/ 474238 w 2407137"/>
              <a:gd name="connsiteY210" fmla="*/ 234887 h 2407138"/>
              <a:gd name="connsiteX211" fmla="*/ 729468 w 2407137"/>
              <a:gd name="connsiteY211" fmla="*/ 569472 h 2407138"/>
              <a:gd name="connsiteX212" fmla="*/ 723162 w 2407137"/>
              <a:gd name="connsiteY212" fmla="*/ 573797 h 2407138"/>
              <a:gd name="connsiteX213" fmla="*/ 717325 w 2407137"/>
              <a:gd name="connsiteY213" fmla="*/ 578735 h 2407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Lst>
            <a:rect l="l" t="t" r="r" b="b"/>
            <a:pathLst>
              <a:path w="2407137" h="2407138">
                <a:moveTo>
                  <a:pt x="1677670" y="1837666"/>
                </a:moveTo>
                <a:lnTo>
                  <a:pt x="1683974" y="1833341"/>
                </a:lnTo>
                <a:lnTo>
                  <a:pt x="1689813" y="1828403"/>
                </a:lnTo>
                <a:lnTo>
                  <a:pt x="1945042" y="2162988"/>
                </a:lnTo>
                <a:lnTo>
                  <a:pt x="1932899" y="2172251"/>
                </a:lnTo>
                <a:close/>
                <a:moveTo>
                  <a:pt x="1592663" y="1892774"/>
                </a:moveTo>
                <a:lnTo>
                  <a:pt x="1605769" y="1884929"/>
                </a:lnTo>
                <a:lnTo>
                  <a:pt x="1748914" y="2132863"/>
                </a:lnTo>
                <a:lnTo>
                  <a:pt x="1735858" y="2140795"/>
                </a:lnTo>
                <a:close/>
                <a:moveTo>
                  <a:pt x="1768789" y="1757990"/>
                </a:moveTo>
                <a:lnTo>
                  <a:pt x="1971301" y="1960502"/>
                </a:lnTo>
                <a:lnTo>
                  <a:pt x="1966159" y="1966159"/>
                </a:lnTo>
                <a:lnTo>
                  <a:pt x="1960501" y="1971301"/>
                </a:lnTo>
                <a:lnTo>
                  <a:pt x="1758092" y="1768892"/>
                </a:lnTo>
                <a:lnTo>
                  <a:pt x="1765079" y="1762526"/>
                </a:lnTo>
                <a:close/>
                <a:moveTo>
                  <a:pt x="1834740" y="1681091"/>
                </a:moveTo>
                <a:lnTo>
                  <a:pt x="2168093" y="1938389"/>
                </a:lnTo>
                <a:lnTo>
                  <a:pt x="2158761" y="1950479"/>
                </a:lnTo>
                <a:lnTo>
                  <a:pt x="1825285" y="1693086"/>
                </a:lnTo>
                <a:close/>
                <a:moveTo>
                  <a:pt x="1497292" y="1938505"/>
                </a:moveTo>
                <a:lnTo>
                  <a:pt x="1511359" y="1932557"/>
                </a:lnTo>
                <a:lnTo>
                  <a:pt x="1671461" y="2322204"/>
                </a:lnTo>
                <a:lnTo>
                  <a:pt x="1657335" y="2328008"/>
                </a:lnTo>
                <a:close/>
                <a:moveTo>
                  <a:pt x="1400984" y="1969841"/>
                </a:moveTo>
                <a:lnTo>
                  <a:pt x="1415837" y="1966261"/>
                </a:lnTo>
                <a:lnTo>
                  <a:pt x="1489829" y="2242404"/>
                </a:lnTo>
                <a:lnTo>
                  <a:pt x="1475037" y="2246208"/>
                </a:lnTo>
                <a:close/>
                <a:moveTo>
                  <a:pt x="1890343" y="1591261"/>
                </a:moveTo>
                <a:lnTo>
                  <a:pt x="2140794" y="1735859"/>
                </a:lnTo>
                <a:lnTo>
                  <a:pt x="2132863" y="1748915"/>
                </a:lnTo>
                <a:lnTo>
                  <a:pt x="1883112" y="1604721"/>
                </a:lnTo>
                <a:close/>
                <a:moveTo>
                  <a:pt x="1934589" y="1500527"/>
                </a:moveTo>
                <a:lnTo>
                  <a:pt x="2325413" y="1663714"/>
                </a:lnTo>
                <a:lnTo>
                  <a:pt x="2319529" y="1677807"/>
                </a:lnTo>
                <a:lnTo>
                  <a:pt x="1928334" y="1514465"/>
                </a:lnTo>
                <a:close/>
                <a:moveTo>
                  <a:pt x="1296758" y="1987081"/>
                </a:moveTo>
                <a:lnTo>
                  <a:pt x="1311855" y="1984732"/>
                </a:lnTo>
                <a:lnTo>
                  <a:pt x="1365995" y="2405187"/>
                </a:lnTo>
                <a:lnTo>
                  <a:pt x="1350847" y="2407138"/>
                </a:lnTo>
                <a:close/>
                <a:moveTo>
                  <a:pt x="1195932" y="1995746"/>
                </a:moveTo>
                <a:lnTo>
                  <a:pt x="1211204" y="1995179"/>
                </a:lnTo>
                <a:lnTo>
                  <a:pt x="1211204" y="2281649"/>
                </a:lnTo>
                <a:lnTo>
                  <a:pt x="1203568" y="2282034"/>
                </a:lnTo>
                <a:lnTo>
                  <a:pt x="1195932" y="2281649"/>
                </a:lnTo>
                <a:close/>
                <a:moveTo>
                  <a:pt x="1968060" y="1400508"/>
                </a:moveTo>
                <a:lnTo>
                  <a:pt x="2246208" y="1475038"/>
                </a:lnTo>
                <a:lnTo>
                  <a:pt x="2242404" y="1489831"/>
                </a:lnTo>
                <a:lnTo>
                  <a:pt x="1963516" y="1415103"/>
                </a:lnTo>
                <a:close/>
                <a:moveTo>
                  <a:pt x="1090481" y="1986840"/>
                </a:moveTo>
                <a:lnTo>
                  <a:pt x="1097951" y="1988584"/>
                </a:lnTo>
                <a:lnTo>
                  <a:pt x="1105617" y="1988876"/>
                </a:lnTo>
                <a:lnTo>
                  <a:pt x="1049458" y="2406281"/>
                </a:lnTo>
                <a:lnTo>
                  <a:pt x="1034322" y="2404245"/>
                </a:lnTo>
                <a:close/>
                <a:moveTo>
                  <a:pt x="1988876" y="1301520"/>
                </a:moveTo>
                <a:lnTo>
                  <a:pt x="2406281" y="1357679"/>
                </a:lnTo>
                <a:lnTo>
                  <a:pt x="2404244" y="1372815"/>
                </a:lnTo>
                <a:lnTo>
                  <a:pt x="1986840" y="1316657"/>
                </a:lnTo>
                <a:lnTo>
                  <a:pt x="1988583" y="1309187"/>
                </a:lnTo>
                <a:close/>
                <a:moveTo>
                  <a:pt x="992036" y="1963517"/>
                </a:moveTo>
                <a:lnTo>
                  <a:pt x="1006629" y="1968061"/>
                </a:lnTo>
                <a:lnTo>
                  <a:pt x="932100" y="2246208"/>
                </a:lnTo>
                <a:lnTo>
                  <a:pt x="917308" y="2242405"/>
                </a:lnTo>
                <a:close/>
                <a:moveTo>
                  <a:pt x="1995178" y="1195933"/>
                </a:moveTo>
                <a:lnTo>
                  <a:pt x="2281649" y="1195933"/>
                </a:lnTo>
                <a:lnTo>
                  <a:pt x="2282034" y="1203569"/>
                </a:lnTo>
                <a:lnTo>
                  <a:pt x="2281649" y="1211206"/>
                </a:lnTo>
                <a:lnTo>
                  <a:pt x="1995745" y="1211206"/>
                </a:lnTo>
                <a:close/>
                <a:moveTo>
                  <a:pt x="1984731" y="1095284"/>
                </a:moveTo>
                <a:lnTo>
                  <a:pt x="2405186" y="1041144"/>
                </a:lnTo>
                <a:lnTo>
                  <a:pt x="2407137" y="1056290"/>
                </a:lnTo>
                <a:lnTo>
                  <a:pt x="1987080" y="1110379"/>
                </a:lnTo>
                <a:close/>
                <a:moveTo>
                  <a:pt x="892672" y="1928335"/>
                </a:moveTo>
                <a:lnTo>
                  <a:pt x="906611" y="1934590"/>
                </a:lnTo>
                <a:lnTo>
                  <a:pt x="743425" y="2325414"/>
                </a:lnTo>
                <a:lnTo>
                  <a:pt x="729331" y="2319529"/>
                </a:lnTo>
                <a:close/>
                <a:moveTo>
                  <a:pt x="802416" y="1883113"/>
                </a:moveTo>
                <a:lnTo>
                  <a:pt x="815877" y="1890344"/>
                </a:lnTo>
                <a:lnTo>
                  <a:pt x="671279" y="2140796"/>
                </a:lnTo>
                <a:lnTo>
                  <a:pt x="658223" y="2132863"/>
                </a:lnTo>
                <a:close/>
                <a:moveTo>
                  <a:pt x="1966260" y="991301"/>
                </a:moveTo>
                <a:lnTo>
                  <a:pt x="2242405" y="917309"/>
                </a:lnTo>
                <a:lnTo>
                  <a:pt x="2246208" y="932101"/>
                </a:lnTo>
                <a:lnTo>
                  <a:pt x="1969840" y="1006153"/>
                </a:lnTo>
                <a:close/>
                <a:moveTo>
                  <a:pt x="1932557" y="895779"/>
                </a:moveTo>
                <a:lnTo>
                  <a:pt x="2322203" y="735676"/>
                </a:lnTo>
                <a:lnTo>
                  <a:pt x="2328008" y="749803"/>
                </a:lnTo>
                <a:lnTo>
                  <a:pt x="1938504" y="909846"/>
                </a:lnTo>
                <a:close/>
                <a:moveTo>
                  <a:pt x="714051" y="1825286"/>
                </a:moveTo>
                <a:lnTo>
                  <a:pt x="726047" y="1834740"/>
                </a:lnTo>
                <a:lnTo>
                  <a:pt x="468748" y="2168094"/>
                </a:lnTo>
                <a:lnTo>
                  <a:pt x="456659" y="2158762"/>
                </a:lnTo>
                <a:close/>
                <a:moveTo>
                  <a:pt x="638245" y="1758093"/>
                </a:moveTo>
                <a:lnTo>
                  <a:pt x="644611" y="1765080"/>
                </a:lnTo>
                <a:lnTo>
                  <a:pt x="649147" y="1768790"/>
                </a:lnTo>
                <a:lnTo>
                  <a:pt x="446636" y="1971302"/>
                </a:lnTo>
                <a:lnTo>
                  <a:pt x="440978" y="1966159"/>
                </a:lnTo>
                <a:lnTo>
                  <a:pt x="435836" y="1960502"/>
                </a:lnTo>
                <a:close/>
                <a:moveTo>
                  <a:pt x="1884928" y="801368"/>
                </a:moveTo>
                <a:lnTo>
                  <a:pt x="2132863" y="658223"/>
                </a:lnTo>
                <a:lnTo>
                  <a:pt x="2140794" y="671279"/>
                </a:lnTo>
                <a:lnTo>
                  <a:pt x="1892773" y="814474"/>
                </a:lnTo>
                <a:close/>
                <a:moveTo>
                  <a:pt x="1828403" y="717325"/>
                </a:moveTo>
                <a:lnTo>
                  <a:pt x="2162987" y="462095"/>
                </a:lnTo>
                <a:lnTo>
                  <a:pt x="2172250" y="474239"/>
                </a:lnTo>
                <a:lnTo>
                  <a:pt x="1837666" y="729468"/>
                </a:lnTo>
                <a:lnTo>
                  <a:pt x="1833340" y="723163"/>
                </a:lnTo>
                <a:close/>
                <a:moveTo>
                  <a:pt x="234886" y="1932900"/>
                </a:moveTo>
                <a:lnTo>
                  <a:pt x="569471" y="1677670"/>
                </a:lnTo>
                <a:lnTo>
                  <a:pt x="573796" y="1683975"/>
                </a:lnTo>
                <a:lnTo>
                  <a:pt x="578735" y="1689813"/>
                </a:lnTo>
                <a:lnTo>
                  <a:pt x="244150" y="1945043"/>
                </a:lnTo>
                <a:close/>
                <a:moveTo>
                  <a:pt x="266342" y="1735860"/>
                </a:moveTo>
                <a:lnTo>
                  <a:pt x="514363" y="1592665"/>
                </a:lnTo>
                <a:lnTo>
                  <a:pt x="522208" y="1605770"/>
                </a:lnTo>
                <a:lnTo>
                  <a:pt x="274274" y="1748916"/>
                </a:lnTo>
                <a:close/>
                <a:moveTo>
                  <a:pt x="1960501" y="435837"/>
                </a:moveTo>
                <a:lnTo>
                  <a:pt x="1966159" y="440979"/>
                </a:lnTo>
                <a:lnTo>
                  <a:pt x="1971301" y="446637"/>
                </a:lnTo>
                <a:lnTo>
                  <a:pt x="1768891" y="649046"/>
                </a:lnTo>
                <a:lnTo>
                  <a:pt x="1762525" y="642058"/>
                </a:lnTo>
                <a:lnTo>
                  <a:pt x="1757990" y="638348"/>
                </a:lnTo>
                <a:close/>
                <a:moveTo>
                  <a:pt x="1938389" y="239045"/>
                </a:moveTo>
                <a:lnTo>
                  <a:pt x="1950479" y="248377"/>
                </a:lnTo>
                <a:lnTo>
                  <a:pt x="1693086" y="581852"/>
                </a:lnTo>
                <a:lnTo>
                  <a:pt x="1681090" y="572398"/>
                </a:lnTo>
                <a:close/>
                <a:moveTo>
                  <a:pt x="79129" y="1657336"/>
                </a:moveTo>
                <a:lnTo>
                  <a:pt x="468633" y="1497292"/>
                </a:lnTo>
                <a:lnTo>
                  <a:pt x="474580" y="1511360"/>
                </a:lnTo>
                <a:lnTo>
                  <a:pt x="84934" y="1671462"/>
                </a:lnTo>
                <a:close/>
                <a:moveTo>
                  <a:pt x="160929" y="1475039"/>
                </a:moveTo>
                <a:lnTo>
                  <a:pt x="437296" y="1400986"/>
                </a:lnTo>
                <a:lnTo>
                  <a:pt x="440876" y="1415837"/>
                </a:lnTo>
                <a:lnTo>
                  <a:pt x="164732" y="1489830"/>
                </a:lnTo>
                <a:close/>
                <a:moveTo>
                  <a:pt x="1735859" y="266344"/>
                </a:moveTo>
                <a:lnTo>
                  <a:pt x="1748915" y="274276"/>
                </a:lnTo>
                <a:lnTo>
                  <a:pt x="1604721" y="524026"/>
                </a:lnTo>
                <a:lnTo>
                  <a:pt x="1591261" y="516794"/>
                </a:lnTo>
                <a:close/>
                <a:moveTo>
                  <a:pt x="1663713" y="81725"/>
                </a:moveTo>
                <a:lnTo>
                  <a:pt x="1677806" y="87609"/>
                </a:lnTo>
                <a:lnTo>
                  <a:pt x="1514465" y="478804"/>
                </a:lnTo>
                <a:lnTo>
                  <a:pt x="1500526" y="472548"/>
                </a:lnTo>
                <a:close/>
                <a:moveTo>
                  <a:pt x="0" y="1350847"/>
                </a:moveTo>
                <a:lnTo>
                  <a:pt x="420056" y="1296759"/>
                </a:lnTo>
                <a:lnTo>
                  <a:pt x="422405" y="1311854"/>
                </a:lnTo>
                <a:lnTo>
                  <a:pt x="1951" y="1365994"/>
                </a:lnTo>
                <a:close/>
                <a:moveTo>
                  <a:pt x="125488" y="1195933"/>
                </a:moveTo>
                <a:lnTo>
                  <a:pt x="411391" y="1195933"/>
                </a:lnTo>
                <a:lnTo>
                  <a:pt x="411958" y="1211206"/>
                </a:lnTo>
                <a:lnTo>
                  <a:pt x="125488" y="1211206"/>
                </a:lnTo>
                <a:lnTo>
                  <a:pt x="125102" y="1203569"/>
                </a:lnTo>
                <a:close/>
                <a:moveTo>
                  <a:pt x="1475037" y="160931"/>
                </a:moveTo>
                <a:lnTo>
                  <a:pt x="1489829" y="164734"/>
                </a:lnTo>
                <a:lnTo>
                  <a:pt x="1415102" y="443621"/>
                </a:lnTo>
                <a:lnTo>
                  <a:pt x="1400508" y="439077"/>
                </a:lnTo>
                <a:close/>
                <a:moveTo>
                  <a:pt x="164732" y="917309"/>
                </a:moveTo>
                <a:lnTo>
                  <a:pt x="443620" y="992037"/>
                </a:lnTo>
                <a:lnTo>
                  <a:pt x="439076" y="1006630"/>
                </a:lnTo>
                <a:lnTo>
                  <a:pt x="160929" y="932101"/>
                </a:lnTo>
                <a:close/>
                <a:moveTo>
                  <a:pt x="1195932" y="125490"/>
                </a:moveTo>
                <a:lnTo>
                  <a:pt x="1203568" y="125104"/>
                </a:lnTo>
                <a:lnTo>
                  <a:pt x="1211205" y="125490"/>
                </a:lnTo>
                <a:lnTo>
                  <a:pt x="1211205" y="411392"/>
                </a:lnTo>
                <a:lnTo>
                  <a:pt x="1195932" y="411959"/>
                </a:lnTo>
                <a:close/>
                <a:moveTo>
                  <a:pt x="1357679" y="856"/>
                </a:moveTo>
                <a:lnTo>
                  <a:pt x="1372816" y="2893"/>
                </a:lnTo>
                <a:lnTo>
                  <a:pt x="1316657" y="420298"/>
                </a:lnTo>
                <a:lnTo>
                  <a:pt x="1309186" y="418554"/>
                </a:lnTo>
                <a:lnTo>
                  <a:pt x="1301520" y="418261"/>
                </a:lnTo>
                <a:close/>
                <a:moveTo>
                  <a:pt x="2893" y="1034322"/>
                </a:moveTo>
                <a:lnTo>
                  <a:pt x="420297" y="1090480"/>
                </a:lnTo>
                <a:lnTo>
                  <a:pt x="418554" y="1097951"/>
                </a:lnTo>
                <a:lnTo>
                  <a:pt x="418261" y="1105616"/>
                </a:lnTo>
                <a:lnTo>
                  <a:pt x="855" y="1049458"/>
                </a:lnTo>
                <a:close/>
                <a:moveTo>
                  <a:pt x="274274" y="658223"/>
                </a:moveTo>
                <a:lnTo>
                  <a:pt x="524025" y="802416"/>
                </a:lnTo>
                <a:lnTo>
                  <a:pt x="516793" y="815877"/>
                </a:lnTo>
                <a:lnTo>
                  <a:pt x="266342" y="671279"/>
                </a:lnTo>
                <a:close/>
                <a:moveTo>
                  <a:pt x="917308" y="164734"/>
                </a:moveTo>
                <a:lnTo>
                  <a:pt x="932100" y="160930"/>
                </a:lnTo>
                <a:lnTo>
                  <a:pt x="1006152" y="437297"/>
                </a:lnTo>
                <a:lnTo>
                  <a:pt x="991300" y="440877"/>
                </a:lnTo>
                <a:close/>
                <a:moveTo>
                  <a:pt x="1041143" y="1951"/>
                </a:moveTo>
                <a:lnTo>
                  <a:pt x="1056290" y="0"/>
                </a:lnTo>
                <a:lnTo>
                  <a:pt x="1110379" y="420056"/>
                </a:lnTo>
                <a:lnTo>
                  <a:pt x="1095283" y="422406"/>
                </a:lnTo>
                <a:close/>
                <a:moveTo>
                  <a:pt x="87609" y="729331"/>
                </a:moveTo>
                <a:lnTo>
                  <a:pt x="478803" y="892672"/>
                </a:lnTo>
                <a:lnTo>
                  <a:pt x="472547" y="906611"/>
                </a:lnTo>
                <a:lnTo>
                  <a:pt x="81723" y="743424"/>
                </a:lnTo>
                <a:lnTo>
                  <a:pt x="84666" y="736377"/>
                </a:lnTo>
                <a:close/>
                <a:moveTo>
                  <a:pt x="446636" y="435837"/>
                </a:moveTo>
                <a:lnTo>
                  <a:pt x="649045" y="638246"/>
                </a:lnTo>
                <a:lnTo>
                  <a:pt x="642057" y="644612"/>
                </a:lnTo>
                <a:lnTo>
                  <a:pt x="638347" y="649147"/>
                </a:lnTo>
                <a:lnTo>
                  <a:pt x="435836" y="446636"/>
                </a:lnTo>
                <a:lnTo>
                  <a:pt x="440978" y="440979"/>
                </a:lnTo>
                <a:close/>
                <a:moveTo>
                  <a:pt x="658223" y="274275"/>
                </a:moveTo>
                <a:lnTo>
                  <a:pt x="671279" y="266343"/>
                </a:lnTo>
                <a:lnTo>
                  <a:pt x="814473" y="514363"/>
                </a:lnTo>
                <a:lnTo>
                  <a:pt x="801367" y="522209"/>
                </a:lnTo>
                <a:close/>
                <a:moveTo>
                  <a:pt x="735676" y="84934"/>
                </a:moveTo>
                <a:lnTo>
                  <a:pt x="749802" y="79129"/>
                </a:lnTo>
                <a:lnTo>
                  <a:pt x="909846" y="468633"/>
                </a:lnTo>
                <a:lnTo>
                  <a:pt x="895778" y="474580"/>
                </a:lnTo>
                <a:close/>
                <a:moveTo>
                  <a:pt x="248376" y="456659"/>
                </a:moveTo>
                <a:lnTo>
                  <a:pt x="581852" y="714051"/>
                </a:lnTo>
                <a:lnTo>
                  <a:pt x="572397" y="726047"/>
                </a:lnTo>
                <a:lnTo>
                  <a:pt x="239044" y="468748"/>
                </a:lnTo>
                <a:lnTo>
                  <a:pt x="243710" y="462704"/>
                </a:lnTo>
                <a:close/>
                <a:moveTo>
                  <a:pt x="462094" y="244150"/>
                </a:moveTo>
                <a:lnTo>
                  <a:pt x="474238" y="234887"/>
                </a:lnTo>
                <a:lnTo>
                  <a:pt x="729468" y="569472"/>
                </a:lnTo>
                <a:lnTo>
                  <a:pt x="723162" y="573797"/>
                </a:lnTo>
                <a:lnTo>
                  <a:pt x="717325" y="578735"/>
                </a:lnTo>
                <a:close/>
              </a:path>
            </a:pathLst>
          </a:custGeom>
          <a:solidFill>
            <a:srgbClr val="C00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25000"/>
          </a:p>
        </p:txBody>
      </p:sp>
      <p:grpSp>
        <p:nvGrpSpPr>
          <p:cNvPr id="19" name="PA-102241"/>
          <p:cNvGrpSpPr/>
          <p:nvPr>
            <p:custDataLst>
              <p:tags r:id="rId2"/>
            </p:custDataLst>
          </p:nvPr>
        </p:nvGrpSpPr>
        <p:grpSpPr>
          <a:xfrm>
            <a:off x="5237482" y="1640206"/>
            <a:ext cx="4996868" cy="645794"/>
            <a:chOff x="4391019" y="1685733"/>
            <a:chExt cx="4996686" cy="454429"/>
          </a:xfrm>
        </p:grpSpPr>
        <p:grpSp>
          <p:nvGrpSpPr>
            <p:cNvPr id="20" name="组合 19"/>
            <p:cNvGrpSpPr/>
            <p:nvPr/>
          </p:nvGrpSpPr>
          <p:grpSpPr>
            <a:xfrm>
              <a:off x="4391019" y="1685733"/>
              <a:ext cx="4996686" cy="454429"/>
              <a:chOff x="1308728" y="2405555"/>
              <a:chExt cx="4811691" cy="454429"/>
            </a:xfrm>
          </p:grpSpPr>
          <p:sp>
            <p:nvSpPr>
              <p:cNvPr id="21" name="PA-文本框 35"/>
              <p:cNvSpPr txBox="1"/>
              <p:nvPr>
                <p:custDataLst>
                  <p:tags r:id="rId16"/>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18"/>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19"/>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17"/>
                </p:custDataLst>
              </p:nvPr>
            </p:nvSpPr>
            <p:spPr>
              <a:xfrm>
                <a:off x="1615190" y="2410404"/>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01</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31" name="PA-文本框 21"/>
            <p:cNvSpPr txBox="1">
              <a:spLocks noChangeArrowheads="1"/>
            </p:cNvSpPr>
            <p:nvPr>
              <p:custDataLst>
                <p:tags r:id="rId15"/>
              </p:custDataLst>
            </p:nvPr>
          </p:nvSpPr>
          <p:spPr bwMode="auto">
            <a:xfrm>
              <a:off x="5692720" y="1769290"/>
              <a:ext cx="3308864" cy="334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2500" b="1" dirty="0" err="1">
                  <a:solidFill>
                    <a:srgbClr val="C00000"/>
                  </a:solidFill>
                  <a:latin typeface="微软雅黑" panose="020B0503020204020204" pitchFamily="34" charset="-122"/>
                  <a:ea typeface="微软雅黑" panose="020B0503020204020204" pitchFamily="34" charset="-122"/>
                </a:rPr>
                <a:t>井冈山革命斗争史</a:t>
              </a:r>
              <a:endParaRPr sz="2500" b="1" dirty="0">
                <a:solidFill>
                  <a:srgbClr val="C00000"/>
                </a:solidFill>
                <a:latin typeface="微软雅黑" panose="020B0503020204020204" pitchFamily="34" charset="-122"/>
                <a:ea typeface="微软雅黑" panose="020B0503020204020204" pitchFamily="34" charset="-122"/>
              </a:endParaRPr>
            </a:p>
          </p:txBody>
        </p:sp>
      </p:grpSp>
      <p:grpSp>
        <p:nvGrpSpPr>
          <p:cNvPr id="33" name="PA-102242"/>
          <p:cNvGrpSpPr/>
          <p:nvPr>
            <p:custDataLst>
              <p:tags r:id="rId3"/>
            </p:custDataLst>
          </p:nvPr>
        </p:nvGrpSpPr>
        <p:grpSpPr>
          <a:xfrm>
            <a:off x="5272406" y="2609850"/>
            <a:ext cx="4962487" cy="643890"/>
            <a:chOff x="4425665" y="2552068"/>
            <a:chExt cx="4962312" cy="453090"/>
          </a:xfrm>
        </p:grpSpPr>
        <p:grpSp>
          <p:nvGrpSpPr>
            <p:cNvPr id="34" name="组合 33"/>
            <p:cNvGrpSpPr/>
            <p:nvPr/>
          </p:nvGrpSpPr>
          <p:grpSpPr>
            <a:xfrm>
              <a:off x="4425665" y="2552068"/>
              <a:ext cx="4962312" cy="453090"/>
              <a:chOff x="1353803" y="2406894"/>
              <a:chExt cx="4319376" cy="453090"/>
            </a:xfrm>
          </p:grpSpPr>
          <p:sp>
            <p:nvSpPr>
              <p:cNvPr id="35" name="PA-文本框 35"/>
              <p:cNvSpPr txBox="1"/>
              <p:nvPr>
                <p:custDataLst>
                  <p:tags r:id="rId11"/>
                </p:custDataLst>
              </p:nvPr>
            </p:nvSpPr>
            <p:spPr>
              <a:xfrm rot="16200000">
                <a:off x="3290025" y="508808"/>
                <a:ext cx="448622" cy="4244794"/>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36" name="组合 35"/>
              <p:cNvGrpSpPr/>
              <p:nvPr/>
            </p:nvGrpSpPr>
            <p:grpSpPr>
              <a:xfrm rot="16200000">
                <a:off x="3339794" y="470232"/>
                <a:ext cx="347394" cy="4319376"/>
                <a:chOff x="1861559" y="2458648"/>
                <a:chExt cx="1872217" cy="4319376"/>
              </a:xfrm>
            </p:grpSpPr>
            <p:sp>
              <p:nvSpPr>
                <p:cNvPr id="38" name="PA-圆角矩形 10"/>
                <p:cNvSpPr/>
                <p:nvPr>
                  <p:custDataLst>
                    <p:tags r:id="rId13"/>
                  </p:custDataLst>
                </p:nvPr>
              </p:nvSpPr>
              <p:spPr>
                <a:xfrm>
                  <a:off x="1861559" y="2458648"/>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39" name="PA-圆角矩形 11"/>
                <p:cNvSpPr/>
                <p:nvPr>
                  <p:custDataLst>
                    <p:tags r:id="rId14"/>
                  </p:custDataLst>
                </p:nvPr>
              </p:nvSpPr>
              <p:spPr>
                <a:xfrm>
                  <a:off x="1861575" y="670055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40" name="PA-文本框 20"/>
              <p:cNvSpPr txBox="1"/>
              <p:nvPr>
                <p:custDataLst>
                  <p:tags r:id="rId12"/>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02</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43" name="PA-文本框 21"/>
            <p:cNvSpPr txBox="1">
              <a:spLocks noChangeArrowheads="1"/>
            </p:cNvSpPr>
            <p:nvPr>
              <p:custDataLst>
                <p:tags r:id="rId10"/>
              </p:custDataLst>
            </p:nvPr>
          </p:nvSpPr>
          <p:spPr bwMode="auto">
            <a:xfrm>
              <a:off x="5692445" y="2601220"/>
              <a:ext cx="2742468" cy="28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sz="2500" b="1">
                  <a:solidFill>
                    <a:srgbClr val="C00000"/>
                  </a:solidFill>
                  <a:latin typeface="微软雅黑" panose="020B0503020204020204" pitchFamily="34" charset="-122"/>
                  <a:ea typeface="微软雅黑" panose="020B0503020204020204" pitchFamily="34" charset="-122"/>
                  <a:sym typeface="+mn-ea"/>
                </a:rPr>
                <a:t>井冈山</a:t>
              </a:r>
              <a:r>
                <a:rPr sz="2500" b="1">
                  <a:solidFill>
                    <a:srgbClr val="C00000"/>
                  </a:solidFill>
                  <a:latin typeface="微软雅黑" panose="020B0503020204020204" pitchFamily="34" charset="-122"/>
                  <a:ea typeface="微软雅黑" panose="020B0503020204020204" pitchFamily="34" charset="-122"/>
                </a:rPr>
                <a:t>精神解读</a:t>
              </a:r>
            </a:p>
          </p:txBody>
        </p:sp>
      </p:grpSp>
      <p:grpSp>
        <p:nvGrpSpPr>
          <p:cNvPr id="44" name="PA-102243"/>
          <p:cNvGrpSpPr/>
          <p:nvPr>
            <p:custDataLst>
              <p:tags r:id="rId4"/>
            </p:custDataLst>
          </p:nvPr>
        </p:nvGrpSpPr>
        <p:grpSpPr>
          <a:xfrm>
            <a:off x="5283836" y="3565207"/>
            <a:ext cx="4950454" cy="644208"/>
            <a:chOff x="4437094" y="3392688"/>
            <a:chExt cx="4950489" cy="453314"/>
          </a:xfrm>
        </p:grpSpPr>
        <p:grpSp>
          <p:nvGrpSpPr>
            <p:cNvPr id="45" name="组合 44"/>
            <p:cNvGrpSpPr/>
            <p:nvPr/>
          </p:nvGrpSpPr>
          <p:grpSpPr>
            <a:xfrm>
              <a:off x="4437094" y="3392688"/>
              <a:ext cx="4950489" cy="453314"/>
              <a:chOff x="1363752" y="2406670"/>
              <a:chExt cx="4301637" cy="453314"/>
            </a:xfrm>
          </p:grpSpPr>
          <p:sp>
            <p:nvSpPr>
              <p:cNvPr id="47" name="PA-文本框 35"/>
              <p:cNvSpPr txBox="1"/>
              <p:nvPr>
                <p:custDataLst>
                  <p:tags r:id="rId6"/>
                </p:custDataLst>
              </p:nvPr>
            </p:nvSpPr>
            <p:spPr>
              <a:xfrm rot="16200000">
                <a:off x="3286951" y="511887"/>
                <a:ext cx="448622" cy="4238188"/>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48" name="组合 47"/>
              <p:cNvGrpSpPr/>
              <p:nvPr/>
            </p:nvGrpSpPr>
            <p:grpSpPr>
              <a:xfrm rot="16200000">
                <a:off x="3340873" y="479101"/>
                <a:ext cx="347394" cy="4301637"/>
                <a:chOff x="1861559" y="2468597"/>
                <a:chExt cx="1872217" cy="4301637"/>
              </a:xfrm>
            </p:grpSpPr>
            <p:sp>
              <p:nvSpPr>
                <p:cNvPr id="49" name="PA-圆角矩形 10"/>
                <p:cNvSpPr/>
                <p:nvPr>
                  <p:custDataLst>
                    <p:tags r:id="rId8"/>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50" name="PA-圆角矩形 11"/>
                <p:cNvSpPr/>
                <p:nvPr>
                  <p:custDataLst>
                    <p:tags r:id="rId9"/>
                  </p:custDataLst>
                </p:nvPr>
              </p:nvSpPr>
              <p:spPr>
                <a:xfrm>
                  <a:off x="1861575" y="669276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51" name="PA-文本框 20"/>
              <p:cNvSpPr txBox="1"/>
              <p:nvPr>
                <p:custDataLst>
                  <p:tags r:id="rId7"/>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03</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52" name="PA-文本框 21"/>
            <p:cNvSpPr txBox="1">
              <a:spLocks noChangeArrowheads="1"/>
            </p:cNvSpPr>
            <p:nvPr>
              <p:custDataLst>
                <p:tags r:id="rId5"/>
              </p:custDataLst>
            </p:nvPr>
          </p:nvSpPr>
          <p:spPr bwMode="auto">
            <a:xfrm>
              <a:off x="5703292" y="3441170"/>
              <a:ext cx="2732424" cy="28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sz="2500" b="1">
                  <a:solidFill>
                    <a:srgbClr val="C00000"/>
                  </a:solidFill>
                  <a:latin typeface="微软雅黑" panose="020B0503020204020204" pitchFamily="34" charset="-122"/>
                  <a:ea typeface="微软雅黑" panose="020B0503020204020204" pitchFamily="34" charset="-122"/>
                </a:rPr>
                <a:t>弘扬井冈山精神</a:t>
              </a:r>
            </a:p>
          </p:txBody>
        </p:sp>
      </p:gr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1954530" y="1707515"/>
            <a:ext cx="8281670" cy="1797685"/>
            <a:chOff x="3443" y="2689"/>
            <a:chExt cx="13042" cy="2831"/>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070" y="2689"/>
              <a:ext cx="6310" cy="904"/>
            </a:xfrm>
            <a:prstGeom prst="rect">
              <a:avLst/>
            </a:prstGeom>
          </p:spPr>
        </p:pic>
        <p:grpSp>
          <p:nvGrpSpPr>
            <p:cNvPr id="19" name="PA-102241"/>
            <p:cNvGrpSpPr/>
            <p:nvPr>
              <p:custDataLst>
                <p:tags r:id="rId2"/>
              </p:custDataLst>
            </p:nvPr>
          </p:nvGrpSpPr>
          <p:grpSpPr>
            <a:xfrm>
              <a:off x="3443" y="3578"/>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01</a:t>
                  </a:r>
                </a:p>
              </p:txBody>
            </p:sp>
          </p:grpSp>
          <p:sp>
            <p:nvSpPr>
              <p:cNvPr id="31" name="PA-文本框 21"/>
              <p:cNvSpPr txBox="1">
                <a:spLocks noChangeArrowheads="1"/>
              </p:cNvSpPr>
              <p:nvPr>
                <p:custDataLst>
                  <p:tags r:id="rId3"/>
                </p:custDataLst>
              </p:nvPr>
            </p:nvSpPr>
            <p:spPr bwMode="auto">
              <a:xfrm>
                <a:off x="5721452" y="1753701"/>
                <a:ext cx="3308864" cy="315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5000" b="1">
                    <a:solidFill>
                      <a:srgbClr val="C00000"/>
                    </a:solidFill>
                    <a:latin typeface="微软雅黑" panose="020B0503020204020204" pitchFamily="34" charset="-122"/>
                    <a:ea typeface="微软雅黑" panose="020B0503020204020204" pitchFamily="34" charset="-122"/>
                  </a:rPr>
                  <a:t>井冈山革命斗争史</a:t>
                </a:r>
              </a:p>
            </p:txBody>
          </p:sp>
        </p:grpSp>
      </p:gr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井冈山革命斗争史</a:t>
              </a:r>
            </a:p>
          </p:txBody>
        </p:sp>
      </p:grpSp>
      <p:grpSp>
        <p:nvGrpSpPr>
          <p:cNvPr id="17" name="组合 16"/>
          <p:cNvGrpSpPr/>
          <p:nvPr/>
        </p:nvGrpSpPr>
        <p:grpSpPr>
          <a:xfrm>
            <a:off x="1604645" y="1527810"/>
            <a:ext cx="8982075" cy="4173855"/>
            <a:chOff x="2527" y="2376"/>
            <a:chExt cx="14145" cy="6573"/>
          </a:xfrm>
        </p:grpSpPr>
        <p:grpSp>
          <p:nvGrpSpPr>
            <p:cNvPr id="15" name="组合 14"/>
            <p:cNvGrpSpPr/>
            <p:nvPr/>
          </p:nvGrpSpPr>
          <p:grpSpPr>
            <a:xfrm>
              <a:off x="2527" y="2376"/>
              <a:ext cx="14145" cy="6573"/>
              <a:chOff x="2527" y="2376"/>
              <a:chExt cx="14145" cy="6573"/>
            </a:xfrm>
          </p:grpSpPr>
          <p:sp>
            <p:nvSpPr>
              <p:cNvPr id="14" name="矩形 13"/>
              <p:cNvSpPr/>
              <p:nvPr/>
            </p:nvSpPr>
            <p:spPr>
              <a:xfrm>
                <a:off x="2527" y="2668"/>
                <a:ext cx="14145" cy="6281"/>
              </a:xfrm>
              <a:prstGeom prst="rect">
                <a:avLst/>
              </a:prstGeom>
              <a:noFill/>
              <a:ln>
                <a:solidFill>
                  <a:srgbClr val="960000">
                    <a:alpha val="23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3062" y="3954"/>
                <a:ext cx="13052" cy="4797"/>
              </a:xfrm>
              <a:prstGeom prst="rect">
                <a:avLst/>
              </a:prstGeom>
            </p:spPr>
            <p:txBody>
              <a:bodyPr wrap="square">
                <a:spAutoFit/>
              </a:bodyPr>
              <a:lstStyle/>
              <a:p>
                <a:pPr algn="just" eaLnBrk="1">
                  <a:lnSpc>
                    <a:spcPct val="200000"/>
                  </a:lnSpc>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　井冈山位于江西、湖南两省交界的罗霄山脉中段。二十世纪二十年代后期，毛泽东、朱德等老一辈无产阶级革命家领导湘赣边界军民在这里创建了中国第一个农村革命根据地。根据地全盛时期面积达7200平方公里，人口约50余万。井冈山革命根据地的建立，是马克思主义与中国革命实践相结合的典范，是“以农村包围城市，最后夺取全国胜利”道路的起点。井冈山的斗争从1927年10月至1930年2月，经历了创立、巩固发展和坚持斗争三个阶段。</a:t>
                </a:r>
              </a:p>
            </p:txBody>
          </p:sp>
          <p:sp>
            <p:nvSpPr>
              <p:cNvPr id="3" name="矩形 2"/>
              <p:cNvSpPr>
                <a:spLocks noChangeAspect="1"/>
              </p:cNvSpPr>
              <p:nvPr/>
            </p:nvSpPr>
            <p:spPr>
              <a:xfrm>
                <a:off x="2528" y="2376"/>
                <a:ext cx="14144" cy="1333"/>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dirty="0">
                    <a:solidFill>
                      <a:srgbClr val="FFF8E6"/>
                    </a:solidFill>
                    <a:latin typeface="微软雅黑" panose="020B0503020204020204" pitchFamily="34" charset="-122"/>
                    <a:ea typeface="微软雅黑" panose="020B0503020204020204" pitchFamily="34" charset="-122"/>
                  </a:rPr>
                  <a:t>井冈山革命斗争史简述</a:t>
                </a:r>
              </a:p>
            </p:txBody>
          </p:sp>
        </p:grpSp>
        <p:pic>
          <p:nvPicPr>
            <p:cNvPr id="16" name="图片 15"/>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1" y="8346"/>
              <a:ext cx="4151" cy="595"/>
            </a:xfrm>
            <a:prstGeom prst="rect">
              <a:avLst/>
            </a:prstGeom>
          </p:spPr>
        </p:pic>
      </p:gr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7223125" y="1045845"/>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井冈山革命斗争史</a:t>
              </a:r>
            </a:p>
          </p:txBody>
        </p:sp>
      </p:grpSp>
      <p:sp>
        <p:nvSpPr>
          <p:cNvPr id="3" name="矩形 2"/>
          <p:cNvSpPr/>
          <p:nvPr/>
        </p:nvSpPr>
        <p:spPr>
          <a:xfrm>
            <a:off x="961390" y="1584960"/>
            <a:ext cx="2715260" cy="10801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err="1">
                <a:solidFill>
                  <a:srgbClr val="FFF8E6"/>
                </a:solidFill>
                <a:latin typeface="微软雅黑" panose="020B0503020204020204" pitchFamily="34" charset="-122"/>
                <a:ea typeface="微软雅黑" panose="020B0503020204020204" pitchFamily="34" charset="-122"/>
              </a:rPr>
              <a:t>井冈山革命根据地的创立</a:t>
            </a:r>
            <a:endParaRPr lang="en-US" altLang="zh-CN" sz="2400" b="1" dirty="0">
              <a:solidFill>
                <a:srgbClr val="FFF8E6"/>
              </a:solidFill>
              <a:latin typeface="微软雅黑" panose="020B0503020204020204" pitchFamily="34" charset="-122"/>
              <a:ea typeface="微软雅黑" panose="020B0503020204020204" pitchFamily="34" charset="-122"/>
            </a:endParaRPr>
          </a:p>
        </p:txBody>
      </p:sp>
      <p:sp>
        <p:nvSpPr>
          <p:cNvPr id="4" name="Rectangle 3"/>
          <p:cNvSpPr>
            <a:spLocks noGrp="1"/>
          </p:cNvSpPr>
          <p:nvPr/>
        </p:nvSpPr>
        <p:spPr>
          <a:xfrm>
            <a:off x="845185" y="2665095"/>
            <a:ext cx="2927985" cy="3415030"/>
          </a:xfrm>
          <a:prstGeom prst="rect">
            <a:avLst/>
          </a:prstGeom>
          <a:noFill/>
        </p:spPr>
        <p:txBody>
          <a:bodyPr wrap="square" rtlCol="0">
            <a:spAutoFit/>
          </a:bodyPr>
          <a:lstStyle/>
          <a:p>
            <a:pPr algn="just" eaLnBrk="1">
              <a:lnSpc>
                <a:spcPct val="150000"/>
              </a:lnSpc>
              <a:buClrTx/>
              <a:buSzTx/>
              <a:buFontTx/>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 湘赣边界人民有着光荣的革命传统。早在大革命时期，在外地求学的一批进步青年欧阳洛、朱亦岳、陈正人、刘寅生、龙超清、谭觉民等先后加入共产党。他们受党组织的派遣回到边界各县开展革命活动，建立党的组织和农民协会。在党的领导下，边界的农民运动蓬勃发展，半数以上的农民参加农民协会。农会还有自己的武装，各县共有枪支670支。边界六县的革命派都先后推翻了本县的豪绅政权，掌握了全县。宁冈、莲花、永新还建立了县级革命政权。</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8" name="矩形 17"/>
          <p:cNvSpPr/>
          <p:nvPr/>
        </p:nvSpPr>
        <p:spPr>
          <a:xfrm>
            <a:off x="4295775" y="1584960"/>
            <a:ext cx="2713990" cy="10801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a:solidFill>
                  <a:srgbClr val="FFF8E6"/>
                </a:solidFill>
                <a:latin typeface="微软雅黑" panose="020B0503020204020204" pitchFamily="34" charset="-122"/>
                <a:ea typeface="微软雅黑" panose="020B0503020204020204" pitchFamily="34" charset="-122"/>
              </a:rPr>
              <a:t>井冈山革命根据地的巩固发展</a:t>
            </a:r>
          </a:p>
        </p:txBody>
      </p:sp>
      <p:sp>
        <p:nvSpPr>
          <p:cNvPr id="27" name="矩形 26"/>
          <p:cNvSpPr/>
          <p:nvPr/>
        </p:nvSpPr>
        <p:spPr>
          <a:xfrm>
            <a:off x="7660005" y="1590675"/>
            <a:ext cx="3647440" cy="10744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2400" b="1">
                <a:solidFill>
                  <a:srgbClr val="FFF8E6"/>
                </a:solidFill>
                <a:latin typeface="微软雅黑" panose="020B0503020204020204" pitchFamily="34" charset="-122"/>
                <a:ea typeface="微软雅黑" panose="020B0503020204020204" pitchFamily="34" charset="-122"/>
              </a:rPr>
              <a:t>井冈山军民坚持斗争</a:t>
            </a:r>
          </a:p>
        </p:txBody>
      </p:sp>
      <p:sp>
        <p:nvSpPr>
          <p:cNvPr id="19" name="Rectangle 3"/>
          <p:cNvSpPr>
            <a:spLocks noGrp="1"/>
          </p:cNvSpPr>
          <p:nvPr/>
        </p:nvSpPr>
        <p:spPr>
          <a:xfrm>
            <a:off x="4295775" y="2741930"/>
            <a:ext cx="2713990" cy="3415030"/>
          </a:xfrm>
          <a:prstGeom prst="rect">
            <a:avLst/>
          </a:prstGeom>
          <a:noFill/>
        </p:spPr>
        <p:txBody>
          <a:bodyPr wrap="square" rtlCol="0">
            <a:spAutoFit/>
          </a:bodyPr>
          <a:lstStyle/>
          <a:p>
            <a:pPr algn="just" eaLnBrk="1">
              <a:lnSpc>
                <a:spcPct val="150000"/>
              </a:lnSpc>
              <a:buClrTx/>
              <a:buSzTx/>
              <a:buFontTx/>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正当工农革命军在井冈山建立革命根据地时，朱德、陈毅率领南昌起义部分队伍进入湘南，在湘南党组织的配合下，于1928年1月12日智取宜章县城，揭开了湘南暴动序幕。不到两个月时间，暴动浪潮波及20余县，中心区域的宜章、郴县、耒阳、永兴、资兴、安仁等县相继恢复了党的组织，建立苏维埃政权，组建了工农革命军第三、第四、第七和两个独立团。同时，发动群众打土豪，开展土地革命斗争。</a:t>
            </a:r>
          </a:p>
        </p:txBody>
      </p:sp>
      <p:sp>
        <p:nvSpPr>
          <p:cNvPr id="20" name="Rectangle 3"/>
          <p:cNvSpPr>
            <a:spLocks noGrp="1"/>
          </p:cNvSpPr>
          <p:nvPr/>
        </p:nvSpPr>
        <p:spPr>
          <a:xfrm>
            <a:off x="7585710" y="2713355"/>
            <a:ext cx="3807460" cy="3415030"/>
          </a:xfrm>
          <a:prstGeom prst="rect">
            <a:avLst/>
          </a:prstGeom>
          <a:noFill/>
        </p:spPr>
        <p:txBody>
          <a:bodyPr wrap="square" rtlCol="0">
            <a:spAutoFit/>
          </a:bodyPr>
          <a:lstStyle/>
          <a:p>
            <a:pPr algn="just" eaLnBrk="1">
              <a:lnSpc>
                <a:spcPct val="150000"/>
              </a:lnSpc>
              <a:buClrTx/>
              <a:buSzTx/>
              <a:buFontTx/>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1928年7月22日，彭德怀、滕代远领导平江起义，成立中国红军第五军，彭德怀任军长，滕代远任党代表。根据湖南省委向萍乡、安源发展，与红四军取联络的指示，彭德怀、滕代远率领红五军四、五纵队冲破敌人重重阻截，于12月10日，到达宁冈新城与红四军主力胜利会师。      红五军与红四军会师后，湘、赣两省敌军正准备发动第三次“会剿”。为了打破敌人的“会剿”，1929年1月4日，毛泽东在宁冈柏路村主持召开前委、特委、各县县委、团特委和红军第四、五军军委联席会议。会议决定采取“围魏救赵”的战术，由红四军主力出击赣南，迂回敌后，打击敌人；红五军和红四军三十二团留守井冈山。</a:t>
            </a:r>
          </a:p>
        </p:txBody>
      </p:sp>
      <p:cxnSp>
        <p:nvCxnSpPr>
          <p:cNvPr id="21" name="直接连接符 20"/>
          <p:cNvCxnSpPr/>
          <p:nvPr/>
        </p:nvCxnSpPr>
        <p:spPr>
          <a:xfrm flipH="1">
            <a:off x="4037965" y="2813685"/>
            <a:ext cx="0" cy="3174365"/>
          </a:xfrm>
          <a:prstGeom prst="line">
            <a:avLst/>
          </a:prstGeom>
          <a:ln>
            <a:solidFill>
              <a:srgbClr val="960000">
                <a:alpha val="30000"/>
              </a:srgb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7319010" y="2813685"/>
            <a:ext cx="0" cy="3174365"/>
          </a:xfrm>
          <a:prstGeom prst="line">
            <a:avLst/>
          </a:prstGeom>
          <a:ln>
            <a:solidFill>
              <a:srgbClr val="960000">
                <a:alpha val="30000"/>
              </a:srgbClr>
            </a:solidFill>
          </a:ln>
        </p:spPr>
        <p:style>
          <a:lnRef idx="1">
            <a:schemeClr val="accent1"/>
          </a:lnRef>
          <a:fillRef idx="0">
            <a:schemeClr val="accent1"/>
          </a:fillRef>
          <a:effectRef idx="0">
            <a:schemeClr val="accent1"/>
          </a:effectRef>
          <a:fontRef idx="minor">
            <a:schemeClr val="tx1"/>
          </a:fontRef>
        </p:style>
      </p:cxn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cxnSp>
        <p:nvCxnSpPr>
          <p:cNvPr id="14" name="直接连接符 13"/>
          <p:cNvCxnSpPr/>
          <p:nvPr/>
        </p:nvCxnSpPr>
        <p:spPr>
          <a:xfrm flipH="1">
            <a:off x="1428853" y="2121838"/>
            <a:ext cx="0" cy="3780000"/>
          </a:xfrm>
          <a:prstGeom prst="line">
            <a:avLst/>
          </a:prstGeom>
          <a:ln w="12700">
            <a:solidFill>
              <a:srgbClr val="C00000"/>
            </a:solidFill>
            <a:headEnd type="oval" w="lg" len="lg"/>
            <a:tailEnd type="ova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井冈山革命斗争史</a:t>
              </a:r>
            </a:p>
          </p:txBody>
        </p:sp>
      </p:grpSp>
      <p:sp>
        <p:nvSpPr>
          <p:cNvPr id="2" name="矩形 1"/>
          <p:cNvSpPr/>
          <p:nvPr/>
        </p:nvSpPr>
        <p:spPr>
          <a:xfrm>
            <a:off x="1069340" y="1368425"/>
            <a:ext cx="10053320"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井冈山革命斗争大事记</a:t>
            </a:r>
          </a:p>
        </p:txBody>
      </p:sp>
      <p:sp>
        <p:nvSpPr>
          <p:cNvPr id="6" name="文本框 5"/>
          <p:cNvSpPr txBox="1"/>
          <p:nvPr/>
        </p:nvSpPr>
        <p:spPr>
          <a:xfrm>
            <a:off x="1901190" y="2421890"/>
            <a:ext cx="9393555" cy="3766820"/>
          </a:xfrm>
          <a:prstGeom prst="rect">
            <a:avLst/>
          </a:prstGeom>
          <a:noFill/>
        </p:spPr>
        <p:txBody>
          <a:bodyPr wrap="square" rtlCol="0">
            <a:spAutoFit/>
          </a:bodyPr>
          <a:lstStyle/>
          <a:p>
            <a:pPr>
              <a:lnSpc>
                <a:spcPct val="150000"/>
              </a:lnSpc>
            </a:pP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1927年8月7日 中共中央在汉口召开紧急会议，选举了临时中央政治局，确定了实行土地革命和武装起义的方针。下旬，湖南新省委制定湘赣边界秋收起义的计划。</a:t>
            </a:r>
          </a:p>
          <a:p>
            <a:pPr>
              <a:lnSpc>
                <a:spcPct val="150000"/>
              </a:lnSpc>
              <a:spcBef>
                <a:spcPts val="700"/>
              </a:spcBef>
              <a:spcAft>
                <a:spcPct val="0"/>
              </a:spcAft>
            </a:pP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1927年9月9日 </a:t>
            </a:r>
            <a:r>
              <a:rPr sz="12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湘赣边界秋收起义爆发</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a:t>
            </a:r>
          </a:p>
          <a:p>
            <a:pPr>
              <a:lnSpc>
                <a:spcPct val="150000"/>
              </a:lnSpc>
              <a:spcBef>
                <a:spcPts val="700"/>
              </a:spcBef>
              <a:spcAft>
                <a:spcPct val="0"/>
              </a:spcAft>
            </a:pP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1927年10月27日 </a:t>
            </a:r>
            <a:r>
              <a:rPr sz="12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工农革命军进驻井冈山茨坪</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a:t>
            </a:r>
          </a:p>
          <a:p>
            <a:pPr>
              <a:lnSpc>
                <a:spcPct val="150000"/>
              </a:lnSpc>
              <a:spcBef>
                <a:spcPts val="700"/>
              </a:spcBef>
              <a:spcAft>
                <a:spcPct val="0"/>
              </a:spcAft>
            </a:pP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1927年12月下旬 </a:t>
            </a:r>
            <a:r>
              <a:rPr sz="12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毛泽东在宁冈砻市宣布了工农革命军的“三大任务</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sz="12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详细</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a:t>
            </a:r>
          </a:p>
          <a:p>
            <a:pPr>
              <a:lnSpc>
                <a:spcPct val="150000"/>
              </a:lnSpc>
              <a:spcBef>
                <a:spcPts val="700"/>
              </a:spcBef>
              <a:spcAft>
                <a:spcPct val="0"/>
              </a:spcAft>
            </a:pP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1928年1月8日 </a:t>
            </a:r>
            <a:r>
              <a:rPr sz="12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毛泽东在遂川县城天主堂主召开会议，决定成立中共遂川县委，陈正人任书记</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a:t>
            </a:r>
          </a:p>
          <a:p>
            <a:pPr>
              <a:lnSpc>
                <a:spcPct val="150000"/>
              </a:lnSpc>
              <a:spcBef>
                <a:spcPts val="700"/>
              </a:spcBef>
              <a:spcAft>
                <a:spcPct val="0"/>
              </a:spcAft>
            </a:pP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1928年1月25日 </a:t>
            </a:r>
            <a:r>
              <a:rPr sz="12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毛泽东在遂川李家坪首次宣布“六项注意</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a:t>
            </a:r>
          </a:p>
          <a:p>
            <a:pPr>
              <a:lnSpc>
                <a:spcPct val="150000"/>
              </a:lnSpc>
              <a:spcBef>
                <a:spcPts val="700"/>
              </a:spcBef>
              <a:spcAft>
                <a:spcPct val="0"/>
              </a:spcAft>
            </a:pP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1928年3月底 </a:t>
            </a:r>
            <a:r>
              <a:rPr sz="12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毛泽东率一团在桂东沙田一带发动群众打土豪分田地。朱德陈毅率部向湘赣边界转移</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a:t>
            </a:r>
          </a:p>
          <a:p>
            <a:pPr>
              <a:lnSpc>
                <a:spcPct val="150000"/>
              </a:lnSpc>
              <a:spcBef>
                <a:spcPts val="700"/>
              </a:spcBef>
              <a:spcAft>
                <a:spcPct val="0"/>
              </a:spcAft>
            </a:pP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1928年4月28日 </a:t>
            </a:r>
            <a:r>
              <a:rPr sz="12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朱德、毛泽东两军在宁冈砻市胜利会师。月底，工农革命军第四军党的第一次代表大会在龙江书院召开，产生了军委会，毛泽东任书记</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a:t>
            </a:r>
          </a:p>
          <a:p>
            <a:pPr>
              <a:lnSpc>
                <a:spcPct val="150000"/>
              </a:lnSpc>
            </a:pPr>
            <a:endPar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
        <p:nvSpPr>
          <p:cNvPr id="13" name="椭圆 12"/>
          <p:cNvSpPr/>
          <p:nvPr/>
        </p:nvSpPr>
        <p:spPr>
          <a:xfrm>
            <a:off x="1306830" y="253809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1</a:t>
            </a:r>
          </a:p>
        </p:txBody>
      </p:sp>
      <p:sp>
        <p:nvSpPr>
          <p:cNvPr id="16" name="椭圆 15"/>
          <p:cNvSpPr/>
          <p:nvPr/>
        </p:nvSpPr>
        <p:spPr>
          <a:xfrm>
            <a:off x="1306830" y="315976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2</a:t>
            </a:r>
          </a:p>
        </p:txBody>
      </p:sp>
      <p:sp>
        <p:nvSpPr>
          <p:cNvPr id="17" name="椭圆 16"/>
          <p:cNvSpPr/>
          <p:nvPr/>
        </p:nvSpPr>
        <p:spPr>
          <a:xfrm>
            <a:off x="1306830" y="352806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3</a:t>
            </a:r>
          </a:p>
        </p:txBody>
      </p:sp>
      <p:sp>
        <p:nvSpPr>
          <p:cNvPr id="18" name="椭圆 17"/>
          <p:cNvSpPr/>
          <p:nvPr/>
        </p:nvSpPr>
        <p:spPr>
          <a:xfrm>
            <a:off x="1306830" y="389572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4</a:t>
            </a:r>
          </a:p>
        </p:txBody>
      </p:sp>
      <p:sp>
        <p:nvSpPr>
          <p:cNvPr id="19" name="椭圆 18"/>
          <p:cNvSpPr/>
          <p:nvPr/>
        </p:nvSpPr>
        <p:spPr>
          <a:xfrm>
            <a:off x="1306830" y="424497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5</a:t>
            </a:r>
          </a:p>
        </p:txBody>
      </p:sp>
      <p:sp>
        <p:nvSpPr>
          <p:cNvPr id="25" name="椭圆 24"/>
          <p:cNvSpPr/>
          <p:nvPr/>
        </p:nvSpPr>
        <p:spPr>
          <a:xfrm>
            <a:off x="1306830" y="462534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6</a:t>
            </a:r>
          </a:p>
        </p:txBody>
      </p:sp>
      <p:sp>
        <p:nvSpPr>
          <p:cNvPr id="28" name="椭圆 27"/>
          <p:cNvSpPr/>
          <p:nvPr/>
        </p:nvSpPr>
        <p:spPr>
          <a:xfrm>
            <a:off x="1306830" y="497205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7</a:t>
            </a:r>
          </a:p>
        </p:txBody>
      </p:sp>
      <p:sp>
        <p:nvSpPr>
          <p:cNvPr id="34" name="椭圆 33"/>
          <p:cNvSpPr/>
          <p:nvPr/>
        </p:nvSpPr>
        <p:spPr>
          <a:xfrm>
            <a:off x="1306830" y="534860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8</a:t>
            </a:r>
          </a:p>
        </p:txBody>
      </p:sp>
      <p:pic>
        <p:nvPicPr>
          <p:cNvPr id="35" name="图片 34"/>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759065" y="913765"/>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cxnSp>
        <p:nvCxnSpPr>
          <p:cNvPr id="14" name="直接连接符 13"/>
          <p:cNvCxnSpPr/>
          <p:nvPr/>
        </p:nvCxnSpPr>
        <p:spPr>
          <a:xfrm flipH="1">
            <a:off x="1428853" y="1950388"/>
            <a:ext cx="0" cy="3960000"/>
          </a:xfrm>
          <a:prstGeom prst="line">
            <a:avLst/>
          </a:prstGeom>
          <a:ln w="12700">
            <a:solidFill>
              <a:srgbClr val="C00000"/>
            </a:solidFill>
            <a:headEnd type="oval" w="lg" len="lg"/>
            <a:tailEnd type="oval"/>
          </a:ln>
        </p:spPr>
        <p:style>
          <a:lnRef idx="1">
            <a:schemeClr val="accent1"/>
          </a:lnRef>
          <a:fillRef idx="0">
            <a:schemeClr val="accent1"/>
          </a:fillRef>
          <a:effectRef idx="0">
            <a:schemeClr val="accent1"/>
          </a:effectRef>
          <a:fontRef idx="minor">
            <a:schemeClr val="tx1"/>
          </a:fontRef>
        </p:style>
      </p:cxnSp>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井冈山革命斗争史</a:t>
              </a:r>
            </a:p>
          </p:txBody>
        </p:sp>
      </p:grpSp>
      <p:sp>
        <p:nvSpPr>
          <p:cNvPr id="2" name="矩形 1"/>
          <p:cNvSpPr/>
          <p:nvPr/>
        </p:nvSpPr>
        <p:spPr>
          <a:xfrm>
            <a:off x="1069340" y="1196975"/>
            <a:ext cx="10053320" cy="8388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井冈山革命斗争大事记</a:t>
            </a:r>
          </a:p>
        </p:txBody>
      </p:sp>
      <p:sp>
        <p:nvSpPr>
          <p:cNvPr id="6" name="文本框 5"/>
          <p:cNvSpPr txBox="1"/>
          <p:nvPr/>
        </p:nvSpPr>
        <p:spPr>
          <a:xfrm>
            <a:off x="1901190" y="2155190"/>
            <a:ext cx="9393555" cy="3766820"/>
          </a:xfrm>
          <a:prstGeom prst="rect">
            <a:avLst/>
          </a:prstGeom>
          <a:noFill/>
        </p:spPr>
        <p:txBody>
          <a:bodyPr wrap="square" rtlCol="0">
            <a:spAutoFit/>
          </a:bodyPr>
          <a:lstStyle/>
          <a:p>
            <a:pPr>
              <a:lnSpc>
                <a:spcPct val="150000"/>
              </a:lnSpc>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1928年10月4日至6日 湘赣边界党的第二次代表大会在茅坪步云山召开。大会通过了毛泽东起草的《中国共产党湘赣边界第二次代表大会决议案》（《中国的红色政权为什么能够存在？》即为其中一部分）。</a:t>
            </a:r>
          </a:p>
          <a:p>
            <a:pPr>
              <a:lnSpc>
                <a:spcPct val="150000"/>
              </a:lnSpc>
              <a:spcBef>
                <a:spcPts val="700"/>
              </a:spcBef>
              <a:spcAft>
                <a:spcPct val="0"/>
              </a:spcAft>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1928年12月10日 彭德怀、滕代远等率领红五军一部，到达新城，同红四军胜利会合。[详细]</a:t>
            </a:r>
          </a:p>
          <a:p>
            <a:pPr>
              <a:lnSpc>
                <a:spcPct val="150000"/>
              </a:lnSpc>
              <a:spcBef>
                <a:spcPts val="700"/>
              </a:spcBef>
              <a:spcAft>
                <a:spcPct val="0"/>
              </a:spcAft>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1929年1月14日 毛泽东、朱德率领红四军主力从茨坪、行州出发，向赣南进军。</a:t>
            </a:r>
          </a:p>
          <a:p>
            <a:pPr>
              <a:lnSpc>
                <a:spcPct val="150000"/>
              </a:lnSpc>
              <a:spcBef>
                <a:spcPts val="700"/>
              </a:spcBef>
              <a:spcAft>
                <a:spcPct val="0"/>
              </a:spcAft>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1929年4月1日 红五军在瑞金与红四军会合。8日，前委在于都召开扩大会议，决定红五军返回湘赣边界收复失地，重建政权，和红四军在赣南的斗争相呼应。月底，红五军抵达井冈山。[详细]</a:t>
            </a:r>
          </a:p>
          <a:p>
            <a:pPr>
              <a:lnSpc>
                <a:spcPct val="150000"/>
              </a:lnSpc>
              <a:spcBef>
                <a:spcPts val="700"/>
              </a:spcBef>
              <a:spcAft>
                <a:spcPct val="0"/>
              </a:spcAft>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1930年1月5日 毛泽东写下《星星之火，可以燎原》一文。</a:t>
            </a:r>
          </a:p>
          <a:p>
            <a:pPr>
              <a:lnSpc>
                <a:spcPct val="150000"/>
              </a:lnSpc>
              <a:spcBef>
                <a:spcPts val="700"/>
              </a:spcBef>
              <a:spcAft>
                <a:spcPct val="0"/>
              </a:spcAft>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1929年3月20日 红四军在长汀召开前委扩大会议，决定在赣南、闽西创造新的红色割据。</a:t>
            </a:r>
          </a:p>
          <a:p>
            <a:pPr>
              <a:lnSpc>
                <a:spcPct val="150000"/>
              </a:lnSpc>
              <a:spcBef>
                <a:spcPts val="700"/>
              </a:spcBef>
              <a:spcAft>
                <a:spcPct val="0"/>
              </a:spcAft>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1930年1月18日 在遂川于田镇召开湘赣边界特委、赣西特委和红五军联席会议。</a:t>
            </a:r>
          </a:p>
          <a:p>
            <a:pPr>
              <a:lnSpc>
                <a:spcPct val="150000"/>
              </a:lnSpc>
              <a:spcBef>
                <a:spcPts val="700"/>
              </a:spcBef>
              <a:spcAft>
                <a:spcPct val="0"/>
              </a:spcAft>
            </a:pPr>
            <a:r>
              <a:rPr sz="1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1930年2月7日 毛泽东在吉安陂头主持召开军队党和地方党组织的联席会议，决定将红四军前委扩大为四、五、六军及赣西南、闽西、东江、湘赣边界等地区斗争的指导机关。同时，决定赣西、赣南、湘赣边界三特委合并为赣西南特委。</a:t>
            </a:r>
          </a:p>
        </p:txBody>
      </p:sp>
      <p:sp>
        <p:nvSpPr>
          <p:cNvPr id="13" name="椭圆 12"/>
          <p:cNvSpPr/>
          <p:nvPr/>
        </p:nvSpPr>
        <p:spPr>
          <a:xfrm>
            <a:off x="1306830" y="227139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1</a:t>
            </a:r>
          </a:p>
        </p:txBody>
      </p:sp>
      <p:sp>
        <p:nvSpPr>
          <p:cNvPr id="16" name="椭圆 15"/>
          <p:cNvSpPr/>
          <p:nvPr/>
        </p:nvSpPr>
        <p:spPr>
          <a:xfrm>
            <a:off x="1306830" y="285496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2</a:t>
            </a:r>
          </a:p>
        </p:txBody>
      </p:sp>
      <p:sp>
        <p:nvSpPr>
          <p:cNvPr id="17" name="椭圆 16"/>
          <p:cNvSpPr/>
          <p:nvPr/>
        </p:nvSpPr>
        <p:spPr>
          <a:xfrm>
            <a:off x="1306830" y="320421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3</a:t>
            </a:r>
          </a:p>
        </p:txBody>
      </p:sp>
      <p:sp>
        <p:nvSpPr>
          <p:cNvPr id="18" name="椭圆 17"/>
          <p:cNvSpPr/>
          <p:nvPr/>
        </p:nvSpPr>
        <p:spPr>
          <a:xfrm>
            <a:off x="1306830" y="361950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4</a:t>
            </a:r>
          </a:p>
        </p:txBody>
      </p:sp>
      <p:sp>
        <p:nvSpPr>
          <p:cNvPr id="19" name="椭圆 18"/>
          <p:cNvSpPr/>
          <p:nvPr/>
        </p:nvSpPr>
        <p:spPr>
          <a:xfrm>
            <a:off x="1306830" y="4235450"/>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5</a:t>
            </a:r>
          </a:p>
        </p:txBody>
      </p:sp>
      <p:sp>
        <p:nvSpPr>
          <p:cNvPr id="25" name="椭圆 24"/>
          <p:cNvSpPr/>
          <p:nvPr/>
        </p:nvSpPr>
        <p:spPr>
          <a:xfrm>
            <a:off x="1306830" y="461581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6</a:t>
            </a:r>
          </a:p>
        </p:txBody>
      </p:sp>
      <p:sp>
        <p:nvSpPr>
          <p:cNvPr id="28" name="椭圆 27"/>
          <p:cNvSpPr/>
          <p:nvPr/>
        </p:nvSpPr>
        <p:spPr>
          <a:xfrm>
            <a:off x="1306830" y="498157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7</a:t>
            </a:r>
          </a:p>
        </p:txBody>
      </p:sp>
      <p:sp>
        <p:nvSpPr>
          <p:cNvPr id="34" name="椭圆 33"/>
          <p:cNvSpPr/>
          <p:nvPr/>
        </p:nvSpPr>
        <p:spPr>
          <a:xfrm>
            <a:off x="1306830" y="5367655"/>
            <a:ext cx="243840" cy="243840"/>
          </a:xfrm>
          <a:prstGeom prst="ellipse">
            <a:avLst/>
          </a:prstGeom>
          <a:solidFill>
            <a:srgbClr val="C0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en-US" altLang="zh-CN" sz="1600">
                <a:solidFill>
                  <a:srgbClr val="F2F0D9"/>
                </a:solidFill>
                <a:cs typeface="+mn-ea"/>
                <a:sym typeface="+mn-lt"/>
              </a:rPr>
              <a:t>8</a:t>
            </a: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7759065" y="742315"/>
            <a:ext cx="3363595" cy="481965"/>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60245" y="1616075"/>
            <a:ext cx="8281670" cy="1797685"/>
            <a:chOff x="3551" y="2527"/>
            <a:chExt cx="13042" cy="2831"/>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2"/>
              </p:custDataLst>
            </p:nvPr>
          </p:nvGrpSpPr>
          <p:grpSpPr>
            <a:xfrm>
              <a:off x="3551" y="3416"/>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02</a:t>
                  </a:r>
                </a:p>
              </p:txBody>
            </p:sp>
          </p:grpSp>
          <p:sp>
            <p:nvSpPr>
              <p:cNvPr id="31" name="PA-文本框 21"/>
              <p:cNvSpPr txBox="1">
                <a:spLocks noChangeArrowheads="1"/>
              </p:cNvSpPr>
              <p:nvPr>
                <p:custDataLst>
                  <p:tags r:id="rId3"/>
                </p:custDataLst>
              </p:nvPr>
            </p:nvSpPr>
            <p:spPr bwMode="auto">
              <a:xfrm>
                <a:off x="5721452" y="1753701"/>
                <a:ext cx="3308864" cy="315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5000" b="1" dirty="0" err="1">
                    <a:solidFill>
                      <a:srgbClr val="C00000"/>
                    </a:solidFill>
                    <a:latin typeface="微软雅黑" panose="020B0503020204020204" pitchFamily="34" charset="-122"/>
                    <a:ea typeface="微软雅黑" panose="020B0503020204020204" pitchFamily="34" charset="-122"/>
                  </a:rPr>
                  <a:t>井冈山精神解读</a:t>
                </a:r>
                <a:endParaRPr sz="5000" b="1" dirty="0">
                  <a:solidFill>
                    <a:srgbClr val="C00000"/>
                  </a:solidFill>
                  <a:latin typeface="微软雅黑" panose="020B0503020204020204" pitchFamily="34" charset="-122"/>
                  <a:ea typeface="微软雅黑" panose="020B0503020204020204" pitchFamily="34" charset="-122"/>
                </a:endParaRPr>
              </a:p>
            </p:txBody>
          </p:sp>
        </p:grpSp>
      </p:gr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PA" val="v5.2.9"/>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2.xml><?xml version="1.0" encoding="utf-8"?>
<p:tagLst xmlns:a="http://schemas.openxmlformats.org/drawingml/2006/main" xmlns:r="http://schemas.openxmlformats.org/officeDocument/2006/relationships" xmlns:p="http://schemas.openxmlformats.org/presentationml/2006/main">
  <p:tag name="PA" val="v5.2.9"/>
</p:tagLst>
</file>

<file path=ppt/tags/tag103.xml><?xml version="1.0" encoding="utf-8"?>
<p:tagLst xmlns:a="http://schemas.openxmlformats.org/drawingml/2006/main" xmlns:r="http://schemas.openxmlformats.org/officeDocument/2006/relationships" xmlns:p="http://schemas.openxmlformats.org/presentationml/2006/main">
  <p:tag name="PA" val="v5.2.9"/>
</p:tagLst>
</file>

<file path=ppt/tags/tag104.xml><?xml version="1.0" encoding="utf-8"?>
<p:tagLst xmlns:a="http://schemas.openxmlformats.org/drawingml/2006/main" xmlns:r="http://schemas.openxmlformats.org/officeDocument/2006/relationships" xmlns:p="http://schemas.openxmlformats.org/presentationml/2006/main">
  <p:tag name="PA" val="v5.2.9"/>
</p:tagLst>
</file>

<file path=ppt/tags/tag105.xml><?xml version="1.0" encoding="utf-8"?>
<p:tagLst xmlns:a="http://schemas.openxmlformats.org/drawingml/2006/main" xmlns:r="http://schemas.openxmlformats.org/officeDocument/2006/relationships" xmlns:p="http://schemas.openxmlformats.org/presentationml/2006/main">
  <p:tag name="PA" val="v5.2.9"/>
</p:tagLst>
</file>

<file path=ppt/tags/tag106.xml><?xml version="1.0" encoding="utf-8"?>
<p:tagLst xmlns:a="http://schemas.openxmlformats.org/drawingml/2006/main" xmlns:r="http://schemas.openxmlformats.org/officeDocument/2006/relationships" xmlns:p="http://schemas.openxmlformats.org/presentationml/2006/main">
  <p:tag name="PA" val="v5.2.9"/>
</p:tagLst>
</file>

<file path=ppt/tags/tag107.xml><?xml version="1.0" encoding="utf-8"?>
<p:tagLst xmlns:a="http://schemas.openxmlformats.org/drawingml/2006/main" xmlns:r="http://schemas.openxmlformats.org/officeDocument/2006/relationships" xmlns:p="http://schemas.openxmlformats.org/presentationml/2006/main">
  <p:tag name="PA" val="v5.2.9"/>
</p:tagLst>
</file>

<file path=ppt/tags/tag10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9.xml><?xml version="1.0" encoding="utf-8"?>
<p:tagLst xmlns:a="http://schemas.openxmlformats.org/drawingml/2006/main" xmlns:r="http://schemas.openxmlformats.org/officeDocument/2006/relationships" xmlns:p="http://schemas.openxmlformats.org/presentationml/2006/main">
  <p:tag name="PA" val="v5.2.9"/>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1.xml><?xml version="1.0" encoding="utf-8"?>
<p:tagLst xmlns:a="http://schemas.openxmlformats.org/drawingml/2006/main" xmlns:r="http://schemas.openxmlformats.org/officeDocument/2006/relationships" xmlns:p="http://schemas.openxmlformats.org/presentationml/2006/main">
  <p:tag name="PA" val="v5.2.9"/>
</p:tagLst>
</file>

<file path=ppt/tags/tag11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3.xml><?xml version="1.0" encoding="utf-8"?>
<p:tagLst xmlns:a="http://schemas.openxmlformats.org/drawingml/2006/main" xmlns:r="http://schemas.openxmlformats.org/officeDocument/2006/relationships" xmlns:p="http://schemas.openxmlformats.org/presentationml/2006/main">
  <p:tag name="PA" val="v5.2.9"/>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5.xml><?xml version="1.0" encoding="utf-8"?>
<p:tagLst xmlns:a="http://schemas.openxmlformats.org/drawingml/2006/main" xmlns:r="http://schemas.openxmlformats.org/officeDocument/2006/relationships" xmlns:p="http://schemas.openxmlformats.org/presentationml/2006/main">
  <p:tag name="PA" val="v5.2.9"/>
</p:tagLst>
</file>

<file path=ppt/tags/tag11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7.xml><?xml version="1.0" encoding="utf-8"?>
<p:tagLst xmlns:a="http://schemas.openxmlformats.org/drawingml/2006/main" xmlns:r="http://schemas.openxmlformats.org/officeDocument/2006/relationships" xmlns:p="http://schemas.openxmlformats.org/presentationml/2006/main">
  <p:tag name="PA" val="v5.2.9"/>
</p:tagLst>
</file>

<file path=ppt/tags/tag118.xml><?xml version="1.0" encoding="utf-8"?>
<p:tagLst xmlns:a="http://schemas.openxmlformats.org/drawingml/2006/main" xmlns:r="http://schemas.openxmlformats.org/officeDocument/2006/relationships" xmlns:p="http://schemas.openxmlformats.org/presentationml/2006/main">
  <p:tag name="PA" val="v5.2.9"/>
</p:tagLst>
</file>

<file path=ppt/tags/tag119.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PA" val="v5.2.9"/>
</p:tagLst>
</file>

<file path=ppt/tags/tag121.xml><?xml version="1.0" encoding="utf-8"?>
<p:tagLst xmlns:a="http://schemas.openxmlformats.org/drawingml/2006/main" xmlns:r="http://schemas.openxmlformats.org/officeDocument/2006/relationships" xmlns:p="http://schemas.openxmlformats.org/presentationml/2006/main">
  <p:tag name="PA" val="v5.2.9"/>
</p:tagLst>
</file>

<file path=ppt/tags/tag122.xml><?xml version="1.0" encoding="utf-8"?>
<p:tagLst xmlns:a="http://schemas.openxmlformats.org/drawingml/2006/main" xmlns:r="http://schemas.openxmlformats.org/officeDocument/2006/relationships" xmlns:p="http://schemas.openxmlformats.org/presentationml/2006/main">
  <p:tag name="PA" val="v5.2.9"/>
</p:tagLst>
</file>

<file path=ppt/tags/tag12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4.xml><?xml version="1.0" encoding="utf-8"?>
<p:tagLst xmlns:a="http://schemas.openxmlformats.org/drawingml/2006/main" xmlns:r="http://schemas.openxmlformats.org/officeDocument/2006/relationships" xmlns:p="http://schemas.openxmlformats.org/presentationml/2006/main">
  <p:tag name="PA" val="v5.2.9"/>
</p:tagLst>
</file>

<file path=ppt/tags/tag12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6.xml><?xml version="1.0" encoding="utf-8"?>
<p:tagLst xmlns:a="http://schemas.openxmlformats.org/drawingml/2006/main" xmlns:r="http://schemas.openxmlformats.org/officeDocument/2006/relationships" xmlns:p="http://schemas.openxmlformats.org/presentationml/2006/main">
  <p:tag name="PA" val="v5.2.9"/>
</p:tagLst>
</file>

<file path=ppt/tags/tag12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8.xml><?xml version="1.0" encoding="utf-8"?>
<p:tagLst xmlns:a="http://schemas.openxmlformats.org/drawingml/2006/main" xmlns:r="http://schemas.openxmlformats.org/officeDocument/2006/relationships" xmlns:p="http://schemas.openxmlformats.org/presentationml/2006/main">
  <p:tag name="PA" val="v5.2.9"/>
</p:tagLst>
</file>

<file path=ppt/tags/tag12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PA" val="v5.2.9"/>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2.xml><?xml version="1.0" encoding="utf-8"?>
<p:tagLst xmlns:a="http://schemas.openxmlformats.org/drawingml/2006/main" xmlns:r="http://schemas.openxmlformats.org/officeDocument/2006/relationships" xmlns:p="http://schemas.openxmlformats.org/presentationml/2006/main">
  <p:tag name="PA" val="v5.2.9"/>
</p:tagLst>
</file>

<file path=ppt/tags/tag13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4.xml><?xml version="1.0" encoding="utf-8"?>
<p:tagLst xmlns:a="http://schemas.openxmlformats.org/drawingml/2006/main" xmlns:r="http://schemas.openxmlformats.org/officeDocument/2006/relationships" xmlns:p="http://schemas.openxmlformats.org/presentationml/2006/main">
  <p:tag name="PA" val="v5.2.9"/>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6.xml><?xml version="1.0" encoding="utf-8"?>
<p:tagLst xmlns:a="http://schemas.openxmlformats.org/drawingml/2006/main" xmlns:r="http://schemas.openxmlformats.org/officeDocument/2006/relationships" xmlns:p="http://schemas.openxmlformats.org/presentationml/2006/main">
  <p:tag name="PA" val="v5.2.9"/>
</p:tagLst>
</file>

<file path=ppt/tags/tag137.xml><?xml version="1.0" encoding="utf-8"?>
<p:tagLst xmlns:a="http://schemas.openxmlformats.org/drawingml/2006/main" xmlns:r="http://schemas.openxmlformats.org/officeDocument/2006/relationships" xmlns:p="http://schemas.openxmlformats.org/presentationml/2006/main">
  <p:tag name="PA" val="v5.2.9"/>
</p:tagLst>
</file>

<file path=ppt/tags/tag138.xml><?xml version="1.0" encoding="utf-8"?>
<p:tagLst xmlns:a="http://schemas.openxmlformats.org/drawingml/2006/main" xmlns:r="http://schemas.openxmlformats.org/officeDocument/2006/relationships" xmlns:p="http://schemas.openxmlformats.org/presentationml/2006/main">
  <p:tag name="PA" val="v5.2.9"/>
</p:tagLst>
</file>

<file path=ppt/tags/tag139.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PA" val="v5.2.9"/>
</p:tagLst>
</file>

<file path=ppt/tags/tag141.xml><?xml version="1.0" encoding="utf-8"?>
<p:tagLst xmlns:a="http://schemas.openxmlformats.org/drawingml/2006/main" xmlns:r="http://schemas.openxmlformats.org/officeDocument/2006/relationships" xmlns:p="http://schemas.openxmlformats.org/presentationml/2006/main">
  <p:tag name="PA" val="v5.2.9"/>
</p:tagLst>
</file>

<file path=ppt/tags/tag142.xml><?xml version="1.0" encoding="utf-8"?>
<p:tagLst xmlns:a="http://schemas.openxmlformats.org/drawingml/2006/main" xmlns:r="http://schemas.openxmlformats.org/officeDocument/2006/relationships" xmlns:p="http://schemas.openxmlformats.org/presentationml/2006/main">
  <p:tag name="PA" val="v5.2.9"/>
</p:tagLst>
</file>

<file path=ppt/tags/tag143.xml><?xml version="1.0" encoding="utf-8"?>
<p:tagLst xmlns:a="http://schemas.openxmlformats.org/drawingml/2006/main" xmlns:r="http://schemas.openxmlformats.org/officeDocument/2006/relationships" xmlns:p="http://schemas.openxmlformats.org/presentationml/2006/main">
  <p:tag name="PA" val="v5.2.9"/>
</p:tagLst>
</file>

<file path=ppt/tags/tag144.xml><?xml version="1.0" encoding="utf-8"?>
<p:tagLst xmlns:a="http://schemas.openxmlformats.org/drawingml/2006/main" xmlns:r="http://schemas.openxmlformats.org/officeDocument/2006/relationships" xmlns:p="http://schemas.openxmlformats.org/presentationml/2006/main">
  <p:tag name="PA" val="v5.2.9"/>
</p:tagLst>
</file>

<file path=ppt/tags/tag145.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9"/>
</p:tagLst>
</file>

<file path=ppt/tags/tag57.xml><?xml version="1.0" encoding="utf-8"?>
<p:tagLst xmlns:a="http://schemas.openxmlformats.org/drawingml/2006/main" xmlns:r="http://schemas.openxmlformats.org/officeDocument/2006/relationships" xmlns:p="http://schemas.openxmlformats.org/presentationml/2006/main">
  <p:tag name="PA" val="v5.2.9"/>
</p:tagLst>
</file>

<file path=ppt/tags/tag58.xml><?xml version="1.0" encoding="utf-8"?>
<p:tagLst xmlns:a="http://schemas.openxmlformats.org/drawingml/2006/main" xmlns:r="http://schemas.openxmlformats.org/officeDocument/2006/relationships" xmlns:p="http://schemas.openxmlformats.org/presentationml/2006/main">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PA" val="v5.2.9"/>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PA" val="v5.2.9"/>
</p:tagLst>
</file>

<file path=ppt/tags/tag64.xml><?xml version="1.0" encoding="utf-8"?>
<p:tagLst xmlns:a="http://schemas.openxmlformats.org/drawingml/2006/main" xmlns:r="http://schemas.openxmlformats.org/officeDocument/2006/relationships" xmlns:p="http://schemas.openxmlformats.org/presentationml/2006/main">
  <p:tag name="PA" val="v5.2.9"/>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6.xml><?xml version="1.0" encoding="utf-8"?>
<p:tagLst xmlns:a="http://schemas.openxmlformats.org/drawingml/2006/main" xmlns:r="http://schemas.openxmlformats.org/officeDocument/2006/relationships" xmlns:p="http://schemas.openxmlformats.org/presentationml/2006/main">
  <p:tag name="PA" val="v5.2.9"/>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8.xml><?xml version="1.0" encoding="utf-8"?>
<p:tagLst xmlns:a="http://schemas.openxmlformats.org/drawingml/2006/main" xmlns:r="http://schemas.openxmlformats.org/officeDocument/2006/relationships" xmlns:p="http://schemas.openxmlformats.org/presentationml/2006/main">
  <p:tag name="PA" val="v5.2.9"/>
</p:tagLst>
</file>

<file path=ppt/tags/tag69.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PA" val="v5.2.9"/>
</p:tagLst>
</file>

<file path=ppt/tags/tag71.xml><?xml version="1.0" encoding="utf-8"?>
<p:tagLst xmlns:a="http://schemas.openxmlformats.org/drawingml/2006/main" xmlns:r="http://schemas.openxmlformats.org/officeDocument/2006/relationships" xmlns:p="http://schemas.openxmlformats.org/presentationml/2006/main">
  <p:tag name="PA" val="v5.2.9"/>
</p:tagLst>
</file>

<file path=ppt/tags/tag72.xml><?xml version="1.0" encoding="utf-8"?>
<p:tagLst xmlns:a="http://schemas.openxmlformats.org/drawingml/2006/main" xmlns:r="http://schemas.openxmlformats.org/officeDocument/2006/relationships" xmlns:p="http://schemas.openxmlformats.org/presentationml/2006/main">
  <p:tag name="PA" val="v5.2.9"/>
</p:tagLst>
</file>

<file path=ppt/tags/tag73.xml><?xml version="1.0" encoding="utf-8"?>
<p:tagLst xmlns:a="http://schemas.openxmlformats.org/drawingml/2006/main" xmlns:r="http://schemas.openxmlformats.org/officeDocument/2006/relationships" xmlns:p="http://schemas.openxmlformats.org/presentationml/2006/main">
  <p:tag name="PA" val="v5.2.9"/>
</p:tagLst>
</file>

<file path=ppt/tags/tag74.xml><?xml version="1.0" encoding="utf-8"?>
<p:tagLst xmlns:a="http://schemas.openxmlformats.org/drawingml/2006/main" xmlns:r="http://schemas.openxmlformats.org/officeDocument/2006/relationships" xmlns:p="http://schemas.openxmlformats.org/presentationml/2006/main">
  <p:tag name="PA" val="v5.2.9"/>
</p:tagLst>
</file>

<file path=ppt/tags/tag75.xml><?xml version="1.0" encoding="utf-8"?>
<p:tagLst xmlns:a="http://schemas.openxmlformats.org/drawingml/2006/main" xmlns:r="http://schemas.openxmlformats.org/officeDocument/2006/relationships" xmlns:p="http://schemas.openxmlformats.org/presentationml/2006/main">
  <p:tag name="PA" val="v5.2.9"/>
</p:tagLst>
</file>

<file path=ppt/tags/tag76.xml><?xml version="1.0" encoding="utf-8"?>
<p:tagLst xmlns:a="http://schemas.openxmlformats.org/drawingml/2006/main" xmlns:r="http://schemas.openxmlformats.org/officeDocument/2006/relationships" xmlns:p="http://schemas.openxmlformats.org/presentationml/2006/main">
  <p:tag name="PA" val="v5.2.9"/>
</p:tagLst>
</file>

<file path=ppt/tags/tag77.xml><?xml version="1.0" encoding="utf-8"?>
<p:tagLst xmlns:a="http://schemas.openxmlformats.org/drawingml/2006/main" xmlns:r="http://schemas.openxmlformats.org/officeDocument/2006/relationships" xmlns:p="http://schemas.openxmlformats.org/presentationml/2006/main">
  <p:tag name="PA" val="v5.2.9"/>
</p:tagLst>
</file>

<file path=ppt/tags/tag78.xml><?xml version="1.0" encoding="utf-8"?>
<p:tagLst xmlns:a="http://schemas.openxmlformats.org/drawingml/2006/main" xmlns:r="http://schemas.openxmlformats.org/officeDocument/2006/relationships" xmlns:p="http://schemas.openxmlformats.org/presentationml/2006/main">
  <p:tag name="PA" val="v5.2.9"/>
</p:tagLst>
</file>

<file path=ppt/tags/tag79.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PA" val="v5.2.9"/>
</p:tagLst>
</file>

<file path=ppt/tags/tag81.xml><?xml version="1.0" encoding="utf-8"?>
<p:tagLst xmlns:a="http://schemas.openxmlformats.org/drawingml/2006/main" xmlns:r="http://schemas.openxmlformats.org/officeDocument/2006/relationships" xmlns:p="http://schemas.openxmlformats.org/presentationml/2006/main">
  <p:tag name="PA" val="v5.2.9"/>
</p:tagLst>
</file>

<file path=ppt/tags/tag82.xml><?xml version="1.0" encoding="utf-8"?>
<p:tagLst xmlns:a="http://schemas.openxmlformats.org/drawingml/2006/main" xmlns:r="http://schemas.openxmlformats.org/officeDocument/2006/relationships" xmlns:p="http://schemas.openxmlformats.org/presentationml/2006/main">
  <p:tag name="PA" val="v5.2.9"/>
</p:tagLst>
</file>

<file path=ppt/tags/tag83.xml><?xml version="1.0" encoding="utf-8"?>
<p:tagLst xmlns:a="http://schemas.openxmlformats.org/drawingml/2006/main" xmlns:r="http://schemas.openxmlformats.org/officeDocument/2006/relationships" xmlns:p="http://schemas.openxmlformats.org/presentationml/2006/main">
  <p:tag name="PA" val="v5.2.9"/>
</p:tagLst>
</file>

<file path=ppt/tags/tag84.xml><?xml version="1.0" encoding="utf-8"?>
<p:tagLst xmlns:a="http://schemas.openxmlformats.org/drawingml/2006/main" xmlns:r="http://schemas.openxmlformats.org/officeDocument/2006/relationships" xmlns:p="http://schemas.openxmlformats.org/presentationml/2006/main">
  <p:tag name="PA" val="v5.2.9"/>
</p:tagLst>
</file>

<file path=ppt/tags/tag85.xml><?xml version="1.0" encoding="utf-8"?>
<p:tagLst xmlns:a="http://schemas.openxmlformats.org/drawingml/2006/main" xmlns:r="http://schemas.openxmlformats.org/officeDocument/2006/relationships" xmlns:p="http://schemas.openxmlformats.org/presentationml/2006/main">
  <p:tag name="PA" val="v5.2.9"/>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87.xml><?xml version="1.0" encoding="utf-8"?>
<p:tagLst xmlns:a="http://schemas.openxmlformats.org/drawingml/2006/main" xmlns:r="http://schemas.openxmlformats.org/officeDocument/2006/relationships" xmlns:p="http://schemas.openxmlformats.org/presentationml/2006/main">
  <p:tag name="PA" val="v5.2.9"/>
</p:tagLst>
</file>

<file path=ppt/tags/tag88.xml><?xml version="1.0" encoding="utf-8"?>
<p:tagLst xmlns:a="http://schemas.openxmlformats.org/drawingml/2006/main" xmlns:r="http://schemas.openxmlformats.org/officeDocument/2006/relationships" xmlns:p="http://schemas.openxmlformats.org/presentationml/2006/main">
  <p:tag name="PA" val="v5.2.9"/>
</p:tagLst>
</file>

<file path=ppt/tags/tag89.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PA" val="v5.2.9"/>
</p:tagLst>
</file>

<file path=ppt/tags/tag91.xml><?xml version="1.0" encoding="utf-8"?>
<p:tagLst xmlns:a="http://schemas.openxmlformats.org/drawingml/2006/main" xmlns:r="http://schemas.openxmlformats.org/officeDocument/2006/relationships" xmlns:p="http://schemas.openxmlformats.org/presentationml/2006/main">
  <p:tag name="PA" val="v5.2.9"/>
</p:tagLst>
</file>

<file path=ppt/tags/tag92.xml><?xml version="1.0" encoding="utf-8"?>
<p:tagLst xmlns:a="http://schemas.openxmlformats.org/drawingml/2006/main" xmlns:r="http://schemas.openxmlformats.org/officeDocument/2006/relationships" xmlns:p="http://schemas.openxmlformats.org/presentationml/2006/main">
  <p:tag name="PA" val="v5.2.9"/>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4.xml><?xml version="1.0" encoding="utf-8"?>
<p:tagLst xmlns:a="http://schemas.openxmlformats.org/drawingml/2006/main" xmlns:r="http://schemas.openxmlformats.org/officeDocument/2006/relationships" xmlns:p="http://schemas.openxmlformats.org/presentationml/2006/main">
  <p:tag name="PA" val="v5.2.9"/>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6.xml><?xml version="1.0" encoding="utf-8"?>
<p:tagLst xmlns:a="http://schemas.openxmlformats.org/drawingml/2006/main" xmlns:r="http://schemas.openxmlformats.org/officeDocument/2006/relationships" xmlns:p="http://schemas.openxmlformats.org/presentationml/2006/main">
  <p:tag name="PA" val="v5.2.9"/>
</p:tagLst>
</file>

<file path=ppt/tags/tag9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8.xml><?xml version="1.0" encoding="utf-8"?>
<p:tagLst xmlns:a="http://schemas.openxmlformats.org/drawingml/2006/main" xmlns:r="http://schemas.openxmlformats.org/officeDocument/2006/relationships" xmlns:p="http://schemas.openxmlformats.org/presentationml/2006/main">
  <p:tag name="PA" val="v5.2.9"/>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1862</Words>
  <Application>Microsoft Office PowerPoint</Application>
  <PresentationFormat>宽屏</PresentationFormat>
  <Paragraphs>137</Paragraphs>
  <Slides>22</Slides>
  <Notes>5</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22</vt:i4>
      </vt:variant>
    </vt:vector>
  </HeadingPairs>
  <TitlesOfParts>
    <vt:vector size="33" baseType="lpstr">
      <vt:lpstr>Meiryo</vt:lpstr>
      <vt:lpstr>方正苏新诗柳楷简体-yolan</vt:lpstr>
      <vt:lpstr>思源黑体 CN Heavy</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2021-05-27T00:37:31Z</cp:lastPrinted>
  <dcterms:created xsi:type="dcterms:W3CDTF">2021-05-27T00:37:31Z</dcterms:created>
  <dcterms:modified xsi:type="dcterms:W3CDTF">2023-04-13T10:02:24Z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