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0"/>
  </p:notesMasterIdLst>
  <p:sldIdLst>
    <p:sldId id="256" r:id="rId3"/>
    <p:sldId id="257" r:id="rId4"/>
    <p:sldId id="259" r:id="rId5"/>
    <p:sldId id="260" r:id="rId6"/>
    <p:sldId id="262" r:id="rId7"/>
    <p:sldId id="263" r:id="rId8"/>
    <p:sldId id="264" r:id="rId9"/>
    <p:sldId id="265" r:id="rId10"/>
    <p:sldId id="266" r:id="rId11"/>
    <p:sldId id="267" r:id="rId12"/>
    <p:sldId id="269" r:id="rId13"/>
    <p:sldId id="268" r:id="rId14"/>
    <p:sldId id="284" r:id="rId15"/>
    <p:sldId id="271" r:id="rId16"/>
    <p:sldId id="272" r:id="rId17"/>
    <p:sldId id="285" r:id="rId18"/>
    <p:sldId id="274" r:id="rId19"/>
    <p:sldId id="286" r:id="rId20"/>
    <p:sldId id="277" r:id="rId21"/>
    <p:sldId id="276" r:id="rId22"/>
    <p:sldId id="278" r:id="rId23"/>
    <p:sldId id="279" r:id="rId24"/>
    <p:sldId id="280" r:id="rId25"/>
    <p:sldId id="282" r:id="rId26"/>
    <p:sldId id="281" r:id="rId27"/>
    <p:sldId id="283" r:id="rId28"/>
    <p:sldId id="287"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3" autoAdjust="0"/>
    <p:restoredTop sz="96314" autoAdjust="0"/>
  </p:normalViewPr>
  <p:slideViewPr>
    <p:cSldViewPr snapToGrid="0">
      <p:cViewPr varScale="1">
        <p:scale>
          <a:sx n="108" d="100"/>
          <a:sy n="108" d="100"/>
        </p:scale>
        <p:origin x="666" y="150"/>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C9494-9419-4B90-864E-E3A149DF3542}" type="datetimeFigureOut">
              <a:rPr lang="zh-CN" altLang="en-US" smtClean="0"/>
              <a:t>2023/4/14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ADEAA-5960-46E2-B1E8-8DFB506A250A}" type="slidenum">
              <a:rPr lang="zh-CN" altLang="en-US" smtClean="0"/>
              <a:t>‹#›</a:t>
            </a:fld>
            <a:endParaRPr lang="zh-CN" altLang="en-US"/>
          </a:p>
        </p:txBody>
      </p:sp>
    </p:spTree>
    <p:extLst>
      <p:ext uri="{BB962C8B-B14F-4D97-AF65-F5344CB8AC3E}">
        <p14:creationId xmlns:p14="http://schemas.microsoft.com/office/powerpoint/2010/main" val="237755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32ADEAA-5960-46E2-B1E8-8DFB506A250A}" type="slidenum">
              <a:rPr lang="zh-CN" altLang="en-US" smtClean="0"/>
              <a:t>13</a:t>
            </a:fld>
            <a:endParaRPr lang="zh-CN" altLang="en-US"/>
          </a:p>
        </p:txBody>
      </p:sp>
    </p:spTree>
    <p:extLst>
      <p:ext uri="{BB962C8B-B14F-4D97-AF65-F5344CB8AC3E}">
        <p14:creationId xmlns:p14="http://schemas.microsoft.com/office/powerpoint/2010/main" val="3747507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37994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alphaModFix amt="20000"/>
            <a:extLst>
              <a:ext uri="{BEBA8EAE-BF5A-486C-A8C5-ECC9F3942E4B}">
                <a14:imgProps xmlns:a14="http://schemas.microsoft.com/office/drawing/2010/main">
                  <a14:imgLayer>
                    <a14:imgEffect>
                      <a14:artisticBlur radius="0"/>
                    </a14:imgEffect>
                    <a14:imgEffect>
                      <a14:saturation sat="0"/>
                    </a14:imgEffect>
                  </a14:imgLayer>
                </a14:imgProps>
              </a:ext>
              <a:ext uri="{28A0092B-C50C-407E-A947-70E740481C1C}">
                <a14:useLocalDpi xmlns:a14="http://schemas.microsoft.com/office/drawing/2010/main"/>
              </a:ext>
            </a:extLst>
          </a:blip>
          <a:stretch>
            <a:fillRect/>
          </a:stretch>
        </p:blipFill>
        <p:spPr bwMode="auto">
          <a:xfrm>
            <a:off x="0" y="0"/>
            <a:ext cx="1217396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0" y="0"/>
            <a:ext cx="12191999" cy="6858000"/>
          </a:xfrm>
          <a:prstGeom prst="rect">
            <a:avLst/>
          </a:prstGeom>
          <a:gradFill>
            <a:gsLst>
              <a:gs pos="0">
                <a:schemeClr val="bg1">
                  <a:lumMod val="85000"/>
                  <a:alpha val="30000"/>
                </a:schemeClr>
              </a:gs>
              <a:gs pos="100000">
                <a:schemeClr val="bg1">
                  <a:lumMod val="50000"/>
                  <a:alpha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BC00459-53E5-4412-8876-49D6D1B8833D}" type="datetimeFigureOut">
              <a:rPr lang="zh-CN" altLang="en-US" smtClean="0"/>
              <a:t>2023/4/14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8FFFC9-3761-4E05-B208-CCAC333BA1D2}"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BC00459-53E5-4412-8876-49D6D1B8833D}" type="datetimeFigureOut">
              <a:rPr lang="zh-CN" altLang="en-US" smtClean="0"/>
              <a:t>2023/4/14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8FFFC9-3761-4E05-B208-CCAC333BA1D2}"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353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173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6305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3091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0856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3190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8719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9697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BC00459-53E5-4412-8876-49D6D1B8833D}" type="datetimeFigureOut">
              <a:rPr lang="zh-CN" altLang="en-US" smtClean="0"/>
              <a:t>2023/4/14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8FFFC9-3761-4E05-B208-CCAC333BA1D2}"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13880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2184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7583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C00459-53E5-4412-8876-49D6D1B8833D}" type="datetimeFigureOut">
              <a:rPr lang="zh-CN" altLang="en-US" smtClean="0"/>
              <a:t>2023/4/14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8FFFC9-3761-4E05-B208-CCAC333BA1D2}"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BC00459-53E5-4412-8876-49D6D1B8833D}" type="datetimeFigureOut">
              <a:rPr lang="zh-CN" altLang="en-US" smtClean="0"/>
              <a:t>2023/4/14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8FFFC9-3761-4E05-B208-CCAC333BA1D2}"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BC00459-53E5-4412-8876-49D6D1B8833D}" type="datetimeFigureOut">
              <a:rPr lang="zh-CN" altLang="en-US" smtClean="0"/>
              <a:t>2023/4/14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8FFFC9-3761-4E05-B208-CCAC333BA1D2}"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C00459-53E5-4412-8876-49D6D1B8833D}" type="datetimeFigureOut">
              <a:rPr lang="zh-CN" altLang="en-US" smtClean="0"/>
              <a:t>2023/4/14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8FFFC9-3761-4E05-B208-CCAC333BA1D2}"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C00459-53E5-4412-8876-49D6D1B8833D}" type="datetimeFigureOut">
              <a:rPr lang="zh-CN" altLang="en-US" smtClean="0"/>
              <a:t>2023/4/14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8FFFC9-3761-4E05-B208-CCAC333BA1D2}"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C00459-53E5-4412-8876-49D6D1B8833D}" type="datetimeFigureOut">
              <a:rPr lang="zh-CN" altLang="en-US" smtClean="0"/>
              <a:t>2023/4/14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8FFFC9-3761-4E05-B208-CCAC333BA1D2}"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C00459-53E5-4412-8876-49D6D1B8833D}" type="datetimeFigureOut">
              <a:rPr lang="zh-CN" altLang="en-US" smtClean="0"/>
              <a:t>2023/4/14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8FFFC9-3761-4E05-B208-CCAC333BA1D2}"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00459-53E5-4412-8876-49D6D1B8833D}" type="datetimeFigureOut">
              <a:rPr lang="zh-CN" altLang="en-US" smtClean="0"/>
              <a:t>2023/4/14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FFFC9-3761-4E05-B208-CCAC333BA1D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2023/4/14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050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image" Target="../media/image9.png"/><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9.png"/><Relationship Id="rId5" Type="http://schemas.openxmlformats.org/officeDocument/2006/relationships/slideLayout" Target="../slideLayouts/slideLayout1.xml"/><Relationship Id="rId4" Type="http://schemas.openxmlformats.org/officeDocument/2006/relationships/tags" Target="../tags/tag3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31.xml"/><Relationship Id="rId5" Type="http://schemas.openxmlformats.org/officeDocument/2006/relationships/image" Target="../media/image23.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34.xml"/><Relationship Id="rId7" Type="http://schemas.openxmlformats.org/officeDocument/2006/relationships/image" Target="../media/image9.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1.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3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8.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桌子, 花瓶, 黑暗, 华美&#10;&#10;描述已自动生成"/>
          <p:cNvPicPr>
            <a:picLocks noChangeAspect="1"/>
          </p:cNvPicPr>
          <p:nvPr/>
        </p:nvPicPr>
        <p:blipFill>
          <a:blip r:embed="rId2" cstate="email">
            <a:extLst>
              <a:ext uri="{BEBA8EAE-BF5A-486C-A8C5-ECC9F3942E4B}">
                <a14:imgProps xmlns:a14="http://schemas.microsoft.com/office/drawing/2010/main">
                  <a14:imgLayer>
                    <a14:imgEffect>
                      <a14:brightnessContrast bright="7000" contrast="-8000"/>
                    </a14:imgEffect>
                  </a14:imgLayer>
                </a14:imgProps>
              </a:ext>
              <a:ext uri="{28A0092B-C50C-407E-A947-70E740481C1C}">
                <a14:useLocalDpi xmlns:a14="http://schemas.microsoft.com/office/drawing/2010/main"/>
              </a:ext>
            </a:extLst>
          </a:blip>
          <a:stretch>
            <a:fillRect/>
          </a:stretch>
        </p:blipFill>
        <p:spPr>
          <a:xfrm>
            <a:off x="0" y="0"/>
            <a:ext cx="4106064" cy="6858000"/>
          </a:xfrm>
          <a:prstGeom prst="rect">
            <a:avLst/>
          </a:prstGeom>
        </p:spPr>
      </p:pic>
      <p:pic>
        <p:nvPicPr>
          <p:cNvPr id="12" name="图片 11" descr="图片包含 游戏机, 花, 雏菊, 灯光&#10;&#10;描述已自动生成"/>
          <p:cNvPicPr>
            <a:picLocks noChangeAspect="1"/>
          </p:cNvPicPr>
          <p:nvPr/>
        </p:nvPicPr>
        <p:blipFill>
          <a:blip r:embed="rId3" cstate="email">
            <a:extLst>
              <a:ext uri="{BEBA8EAE-BF5A-486C-A8C5-ECC9F3942E4B}">
                <a14:imgProps xmlns:a14="http://schemas.microsoft.com/office/drawing/2010/main">
                  <a14:imgLayer>
                    <a14:imgEffect>
                      <a14:brightnessContrast bright="7000"/>
                    </a14:imgEffect>
                  </a14:imgLayer>
                </a14:imgProps>
              </a:ex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pic>
        <p:nvPicPr>
          <p:cNvPr id="24" name="图片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9980" y="1579468"/>
            <a:ext cx="2048434" cy="2219136"/>
          </a:xfrm>
          <a:prstGeom prst="rect">
            <a:avLst/>
          </a:prstGeom>
          <a:effectLst>
            <a:outerShdw blurRad="596900" dist="50800" dir="2700000" algn="tl" rotWithShape="0">
              <a:prstClr val="black">
                <a:alpha val="40000"/>
              </a:prstClr>
            </a:outerShdw>
          </a:effectLst>
        </p:spPr>
      </p:pic>
      <p:pic>
        <p:nvPicPr>
          <p:cNvPr id="23" name="图片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22681" y="2130109"/>
            <a:ext cx="1463167" cy="1566808"/>
          </a:xfrm>
          <a:prstGeom prst="rect">
            <a:avLst/>
          </a:prstGeom>
          <a:effectLst>
            <a:outerShdw blurRad="596900" dist="50800" dir="2700000" algn="tl" rotWithShape="0">
              <a:prstClr val="black">
                <a:alpha val="40000"/>
              </a:prstClr>
            </a:outerShdw>
          </a:effectLst>
        </p:spPr>
      </p:pic>
      <p:pic>
        <p:nvPicPr>
          <p:cNvPr id="22" name="图片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15489" y="1653219"/>
            <a:ext cx="2048434" cy="2219136"/>
          </a:xfrm>
          <a:prstGeom prst="rect">
            <a:avLst/>
          </a:prstGeom>
          <a:effectLst>
            <a:outerShdw blurRad="596900" dist="50800" dir="2700000" algn="tl" rotWithShape="0">
              <a:prstClr val="black">
                <a:alpha val="40000"/>
              </a:prstClr>
            </a:outerShdw>
          </a:effectLst>
        </p:spPr>
      </p:pic>
      <p:pic>
        <p:nvPicPr>
          <p:cNvPr id="17" name="图片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325" y="1551424"/>
            <a:ext cx="1999661" cy="2225233"/>
          </a:xfrm>
          <a:prstGeom prst="rect">
            <a:avLst/>
          </a:prstGeom>
          <a:effectLst>
            <a:outerShdw blurRad="596900" dist="50800" dir="2700000" algn="tl" rotWithShape="0">
              <a:prstClr val="black">
                <a:alpha val="40000"/>
              </a:prstClr>
            </a:outerShdw>
          </a:effectLst>
        </p:spPr>
      </p:pic>
      <p:pic>
        <p:nvPicPr>
          <p:cNvPr id="26" name="图片 25"/>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3797549" y="1714074"/>
            <a:ext cx="1065776" cy="974962"/>
          </a:xfrm>
          <a:prstGeom prst="rect">
            <a:avLst/>
          </a:prstGeom>
        </p:spPr>
      </p:pic>
      <p:sp>
        <p:nvSpPr>
          <p:cNvPr id="27" name="Rectangle 4"/>
          <p:cNvSpPr txBox="1">
            <a:spLocks noChangeArrowheads="1"/>
          </p:cNvSpPr>
          <p:nvPr/>
        </p:nvSpPr>
        <p:spPr bwMode="auto">
          <a:xfrm>
            <a:off x="4067664" y="3837970"/>
            <a:ext cx="5410212"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b="0">
                <a:solidFill>
                  <a:schemeClr val="tx1"/>
                </a:solidFill>
                <a:ea typeface="微软雅黑" panose="020B0503020204020204" pitchFamily="34" charset="-122"/>
              </a:rPr>
              <a:t>热烈庆祝中国共产党成立</a:t>
            </a:r>
            <a:r>
              <a:rPr lang="en-US" altLang="zh-CN" b="0">
                <a:solidFill>
                  <a:schemeClr val="tx1"/>
                </a:solidFill>
                <a:ea typeface="微软雅黑" panose="020B0503020204020204" pitchFamily="34" charset="-122"/>
              </a:rPr>
              <a:t>100</a:t>
            </a:r>
            <a:r>
              <a:rPr lang="zh-CN" altLang="en-US" b="0">
                <a:solidFill>
                  <a:schemeClr val="tx1"/>
                </a:solidFill>
                <a:ea typeface="微软雅黑" panose="020B0503020204020204" pitchFamily="34" charset="-122"/>
              </a:rPr>
              <a:t>周年</a:t>
            </a:r>
            <a:endParaRPr lang="zh-CN" altLang="zh-CN" b="0">
              <a:solidFill>
                <a:schemeClr val="tx1"/>
              </a:solidFill>
              <a:ea typeface="微软雅黑" panose="020B0503020204020204" pitchFamily="34" charset="-122"/>
            </a:endParaRPr>
          </a:p>
        </p:txBody>
      </p:sp>
      <p:sp>
        <p:nvSpPr>
          <p:cNvPr id="28" name="Rectangle 4"/>
          <p:cNvSpPr txBox="1">
            <a:spLocks noChangeArrowheads="1"/>
          </p:cNvSpPr>
          <p:nvPr/>
        </p:nvSpPr>
        <p:spPr bwMode="auto">
          <a:xfrm>
            <a:off x="9861324" y="166086"/>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cxnSp>
        <p:nvCxnSpPr>
          <p:cNvPr id="29" name="直接连接符 28"/>
          <p:cNvCxnSpPr/>
          <p:nvPr/>
        </p:nvCxnSpPr>
        <p:spPr>
          <a:xfrm flipH="1">
            <a:off x="4415912" y="441551"/>
            <a:ext cx="5931163"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2" name="Rectangle 4"/>
          <p:cNvSpPr txBox="1">
            <a:spLocks noChangeArrowheads="1"/>
          </p:cNvSpPr>
          <p:nvPr/>
        </p:nvSpPr>
        <p:spPr bwMode="auto">
          <a:xfrm>
            <a:off x="2263793" y="4438222"/>
            <a:ext cx="8456513" cy="467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base">
              <a:spcBef>
                <a:spcPct val="0"/>
              </a:spcBef>
              <a:spcAft>
                <a:spcPct val="0"/>
              </a:spcAft>
              <a:defRPr/>
            </a:pPr>
            <a:r>
              <a:rPr lang="en-US" altLang="zh-CN" b="0">
                <a:solidFill>
                  <a:srgbClr val="D80B18"/>
                </a:solidFill>
                <a:ea typeface="微软雅黑" panose="020B0503020204020204" pitchFamily="34" charset="-122"/>
              </a:rPr>
              <a:t>—— </a:t>
            </a:r>
            <a:r>
              <a:rPr lang="zh-CN" altLang="en-US" b="0">
                <a:solidFill>
                  <a:srgbClr val="D80B18"/>
                </a:solidFill>
                <a:ea typeface="微软雅黑" panose="020B0503020204020204" pitchFamily="34" charset="-122"/>
              </a:rPr>
              <a:t>党史学习分享</a:t>
            </a:r>
            <a:r>
              <a:rPr lang="en-US" altLang="zh-CN" b="0">
                <a:solidFill>
                  <a:srgbClr val="D80B18"/>
                </a:solidFill>
                <a:ea typeface="微软雅黑" panose="020B0503020204020204" pitchFamily="34" charset="-122"/>
              </a:rPr>
              <a:t>——</a:t>
            </a:r>
            <a:endParaRPr lang="zh-CN" altLang="zh-CN" b="0">
              <a:solidFill>
                <a:srgbClr val="D80B18"/>
              </a:solidFill>
              <a:ea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5" name="组合 4"/>
          <p:cNvGrpSpPr/>
          <p:nvPr/>
        </p:nvGrpSpPr>
        <p:grpSpPr>
          <a:xfrm>
            <a:off x="2636121" y="1284653"/>
            <a:ext cx="6919758" cy="400110"/>
            <a:chOff x="2331321" y="1284653"/>
            <a:chExt cx="6919758" cy="400110"/>
          </a:xfrm>
        </p:grpSpPr>
        <p:sp>
          <p:nvSpPr>
            <p:cNvPr id="11" name="12"/>
            <p:cNvSpPr/>
            <p:nvPr>
              <p:custDataLst>
                <p:tags r:id="rId13"/>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遵义会议召开前的三次会议</a:t>
              </a:r>
            </a:p>
          </p:txBody>
        </p:sp>
        <p:cxnSp>
          <p:nvCxnSpPr>
            <p:cNvPr id="4" name="直接连接符 3"/>
            <p:cNvCxnSpPr/>
            <p:nvPr/>
          </p:nvCxnSpPr>
          <p:spPr>
            <a:xfrm>
              <a:off x="2438400"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88589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 name="图形 2"/>
          <p:cNvSpPr/>
          <p:nvPr/>
        </p:nvSpPr>
        <p:spPr>
          <a:xfrm>
            <a:off x="2174570" y="2315223"/>
            <a:ext cx="469960" cy="703894"/>
          </a:xfrm>
          <a:custGeom>
            <a:avLst/>
            <a:gdLst>
              <a:gd name="connsiteX0" fmla="*/ 1112444 w 1148996"/>
              <a:gd name="connsiteY0" fmla="*/ 99127 h 1720937"/>
              <a:gd name="connsiteX1" fmla="*/ 1080169 w 1148996"/>
              <a:gd name="connsiteY1" fmla="*/ 50976 h 1720937"/>
              <a:gd name="connsiteX2" fmla="*/ 996516 w 1148996"/>
              <a:gd name="connsiteY2" fmla="*/ 18701 h 1720937"/>
              <a:gd name="connsiteX3" fmla="*/ 889312 w 1148996"/>
              <a:gd name="connsiteY3" fmla="*/ 21841 h 1720937"/>
              <a:gd name="connsiteX4" fmla="*/ 844999 w 1148996"/>
              <a:gd name="connsiteY4" fmla="*/ 18614 h 1720937"/>
              <a:gd name="connsiteX5" fmla="*/ 771814 w 1148996"/>
              <a:gd name="connsiteY5" fmla="*/ 80111 h 1720937"/>
              <a:gd name="connsiteX6" fmla="*/ 752362 w 1148996"/>
              <a:gd name="connsiteY6" fmla="*/ 107501 h 1720937"/>
              <a:gd name="connsiteX7" fmla="*/ 669058 w 1148996"/>
              <a:gd name="connsiteY7" fmla="*/ 239042 h 1720937"/>
              <a:gd name="connsiteX8" fmla="*/ 663214 w 1148996"/>
              <a:gd name="connsiteY8" fmla="*/ 363954 h 1720937"/>
              <a:gd name="connsiteX9" fmla="*/ 682927 w 1148996"/>
              <a:gd name="connsiteY9" fmla="*/ 420130 h 1720937"/>
              <a:gd name="connsiteX10" fmla="*/ 615761 w 1148996"/>
              <a:gd name="connsiteY10" fmla="*/ 554812 h 1720937"/>
              <a:gd name="connsiteX11" fmla="*/ 600583 w 1148996"/>
              <a:gd name="connsiteY11" fmla="*/ 561092 h 1720937"/>
              <a:gd name="connsiteX12" fmla="*/ 518326 w 1148996"/>
              <a:gd name="connsiteY12" fmla="*/ 539285 h 1720937"/>
              <a:gd name="connsiteX13" fmla="*/ 440256 w 1148996"/>
              <a:gd name="connsiteY13" fmla="*/ 559958 h 1720937"/>
              <a:gd name="connsiteX14" fmla="*/ 343606 w 1148996"/>
              <a:gd name="connsiteY14" fmla="*/ 643785 h 1720937"/>
              <a:gd name="connsiteX15" fmla="*/ 301213 w 1148996"/>
              <a:gd name="connsiteY15" fmla="*/ 739650 h 1720937"/>
              <a:gd name="connsiteX16" fmla="*/ 284377 w 1148996"/>
              <a:gd name="connsiteY16" fmla="*/ 793209 h 1720937"/>
              <a:gd name="connsiteX17" fmla="*/ 175515 w 1148996"/>
              <a:gd name="connsiteY17" fmla="*/ 858369 h 1720937"/>
              <a:gd name="connsiteX18" fmla="*/ 56186 w 1148996"/>
              <a:gd name="connsiteY18" fmla="*/ 979530 h 1720937"/>
              <a:gd name="connsiteX19" fmla="*/ 24871 w 1148996"/>
              <a:gd name="connsiteY19" fmla="*/ 1008839 h 1720937"/>
              <a:gd name="connsiteX20" fmla="*/ 34466 w 1148996"/>
              <a:gd name="connsiteY20" fmla="*/ 1087607 h 1720937"/>
              <a:gd name="connsiteX21" fmla="*/ 105121 w 1148996"/>
              <a:gd name="connsiteY21" fmla="*/ 1086560 h 1720937"/>
              <a:gd name="connsiteX22" fmla="*/ 261000 w 1148996"/>
              <a:gd name="connsiteY22" fmla="*/ 1048267 h 1720937"/>
              <a:gd name="connsiteX23" fmla="*/ 328341 w 1148996"/>
              <a:gd name="connsiteY23" fmla="*/ 1128867 h 1720937"/>
              <a:gd name="connsiteX24" fmla="*/ 320752 w 1148996"/>
              <a:gd name="connsiteY24" fmla="*/ 1162101 h 1720937"/>
              <a:gd name="connsiteX25" fmla="*/ 270421 w 1148996"/>
              <a:gd name="connsiteY25" fmla="*/ 1226214 h 1720937"/>
              <a:gd name="connsiteX26" fmla="*/ 240152 w 1148996"/>
              <a:gd name="connsiteY26" fmla="*/ 1300970 h 1720937"/>
              <a:gd name="connsiteX27" fmla="*/ 245648 w 1148996"/>
              <a:gd name="connsiteY27" fmla="*/ 1386280 h 1720937"/>
              <a:gd name="connsiteX28" fmla="*/ 216949 w 1148996"/>
              <a:gd name="connsiteY28" fmla="*/ 1462954 h 1720937"/>
              <a:gd name="connsiteX29" fmla="*/ 261262 w 1148996"/>
              <a:gd name="connsiteY29" fmla="*/ 1516862 h 1720937"/>
              <a:gd name="connsiteX30" fmla="*/ 292577 w 1148996"/>
              <a:gd name="connsiteY30" fmla="*/ 1545386 h 1720937"/>
              <a:gd name="connsiteX31" fmla="*/ 303917 w 1148996"/>
              <a:gd name="connsiteY31" fmla="*/ 1613948 h 1720937"/>
              <a:gd name="connsiteX32" fmla="*/ 350759 w 1148996"/>
              <a:gd name="connsiteY32" fmla="*/ 1653201 h 1720937"/>
              <a:gd name="connsiteX33" fmla="*/ 403358 w 1148996"/>
              <a:gd name="connsiteY33" fmla="*/ 1687395 h 1720937"/>
              <a:gd name="connsiteX34" fmla="*/ 457004 w 1148996"/>
              <a:gd name="connsiteY34" fmla="*/ 1720803 h 1720937"/>
              <a:gd name="connsiteX35" fmla="*/ 498961 w 1148996"/>
              <a:gd name="connsiteY35" fmla="*/ 1691320 h 1720937"/>
              <a:gd name="connsiteX36" fmla="*/ 569704 w 1148996"/>
              <a:gd name="connsiteY36" fmla="*/ 1562221 h 1720937"/>
              <a:gd name="connsiteX37" fmla="*/ 561330 w 1148996"/>
              <a:gd name="connsiteY37" fmla="*/ 1351214 h 1720937"/>
              <a:gd name="connsiteX38" fmla="*/ 576595 w 1148996"/>
              <a:gd name="connsiteY38" fmla="*/ 1298876 h 1720937"/>
              <a:gd name="connsiteX39" fmla="*/ 642802 w 1148996"/>
              <a:gd name="connsiteY39" fmla="*/ 1210251 h 1720937"/>
              <a:gd name="connsiteX40" fmla="*/ 815254 w 1148996"/>
              <a:gd name="connsiteY40" fmla="*/ 993051 h 1720937"/>
              <a:gd name="connsiteX41" fmla="*/ 932054 w 1148996"/>
              <a:gd name="connsiteY41" fmla="*/ 850518 h 1720937"/>
              <a:gd name="connsiteX42" fmla="*/ 968080 w 1148996"/>
              <a:gd name="connsiteY42" fmla="*/ 819639 h 1720937"/>
              <a:gd name="connsiteX43" fmla="*/ 1020679 w 1148996"/>
              <a:gd name="connsiteY43" fmla="*/ 727089 h 1720937"/>
              <a:gd name="connsiteX44" fmla="*/ 1041178 w 1148996"/>
              <a:gd name="connsiteY44" fmla="*/ 654689 h 1720937"/>
              <a:gd name="connsiteX45" fmla="*/ 1066736 w 1148996"/>
              <a:gd name="connsiteY45" fmla="*/ 625380 h 1720937"/>
              <a:gd name="connsiteX46" fmla="*/ 1041265 w 1148996"/>
              <a:gd name="connsiteY46" fmla="*/ 505004 h 1720937"/>
              <a:gd name="connsiteX47" fmla="*/ 1007856 w 1148996"/>
              <a:gd name="connsiteY47" fmla="*/ 484592 h 1720937"/>
              <a:gd name="connsiteX48" fmla="*/ 1003320 w 1148996"/>
              <a:gd name="connsiteY48" fmla="*/ 381662 h 1720937"/>
              <a:gd name="connsiteX49" fmla="*/ 1101715 w 1148996"/>
              <a:gd name="connsiteY49" fmla="*/ 255616 h 1720937"/>
              <a:gd name="connsiteX50" fmla="*/ 1120120 w 1148996"/>
              <a:gd name="connsiteY50" fmla="*/ 231889 h 1720937"/>
              <a:gd name="connsiteX51" fmla="*/ 1112444 w 1148996"/>
              <a:gd name="connsiteY51" fmla="*/ 99127 h 1720937"/>
              <a:gd name="connsiteX52" fmla="*/ 215379 w 1148996"/>
              <a:gd name="connsiteY52" fmla="*/ 940713 h 1720937"/>
              <a:gd name="connsiteX53" fmla="*/ 214332 w 1148996"/>
              <a:gd name="connsiteY53" fmla="*/ 940539 h 1720937"/>
              <a:gd name="connsiteX54" fmla="*/ 215205 w 1148996"/>
              <a:gd name="connsiteY54" fmla="*/ 940277 h 1720937"/>
              <a:gd name="connsiteX55" fmla="*/ 215379 w 1148996"/>
              <a:gd name="connsiteY55" fmla="*/ 940713 h 1720937"/>
              <a:gd name="connsiteX56" fmla="*/ 215379 w 1148996"/>
              <a:gd name="connsiteY56" fmla="*/ 940713 h 1720937"/>
              <a:gd name="connsiteX57" fmla="*/ 529142 w 1148996"/>
              <a:gd name="connsiteY57" fmla="*/ 731363 h 1720937"/>
              <a:gd name="connsiteX58" fmla="*/ 528706 w 1148996"/>
              <a:gd name="connsiteY58" fmla="*/ 731276 h 1720937"/>
              <a:gd name="connsiteX59" fmla="*/ 529317 w 1148996"/>
              <a:gd name="connsiteY59" fmla="*/ 730927 h 1720937"/>
              <a:gd name="connsiteX60" fmla="*/ 529491 w 1148996"/>
              <a:gd name="connsiteY60" fmla="*/ 731102 h 1720937"/>
              <a:gd name="connsiteX61" fmla="*/ 529142 w 1148996"/>
              <a:gd name="connsiteY61" fmla="*/ 731363 h 1720937"/>
              <a:gd name="connsiteX62" fmla="*/ 537953 w 1148996"/>
              <a:gd name="connsiteY62" fmla="*/ 661318 h 1720937"/>
              <a:gd name="connsiteX63" fmla="*/ 537953 w 1148996"/>
              <a:gd name="connsiteY63" fmla="*/ 661231 h 1720937"/>
              <a:gd name="connsiteX64" fmla="*/ 538040 w 1148996"/>
              <a:gd name="connsiteY64" fmla="*/ 661057 h 1720937"/>
              <a:gd name="connsiteX65" fmla="*/ 538127 w 1148996"/>
              <a:gd name="connsiteY65" fmla="*/ 661144 h 1720937"/>
              <a:gd name="connsiteX66" fmla="*/ 538214 w 1148996"/>
              <a:gd name="connsiteY66" fmla="*/ 661318 h 1720937"/>
              <a:gd name="connsiteX67" fmla="*/ 537953 w 1148996"/>
              <a:gd name="connsiteY67" fmla="*/ 661318 h 1720937"/>
              <a:gd name="connsiteX68" fmla="*/ 616197 w 1148996"/>
              <a:gd name="connsiteY68" fmla="*/ 931990 h 1720937"/>
              <a:gd name="connsiteX69" fmla="*/ 615935 w 1148996"/>
              <a:gd name="connsiteY69" fmla="*/ 931467 h 1720937"/>
              <a:gd name="connsiteX70" fmla="*/ 616633 w 1148996"/>
              <a:gd name="connsiteY70" fmla="*/ 931293 h 1720937"/>
              <a:gd name="connsiteX71" fmla="*/ 617244 w 1148996"/>
              <a:gd name="connsiteY71" fmla="*/ 931903 h 1720937"/>
              <a:gd name="connsiteX72" fmla="*/ 616197 w 1148996"/>
              <a:gd name="connsiteY72" fmla="*/ 931990 h 17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148996" h="1720936">
                <a:moveTo>
                  <a:pt x="1112444" y="99127"/>
                </a:moveTo>
                <a:cubicBezTo>
                  <a:pt x="1098575" y="86217"/>
                  <a:pt x="1085054" y="68771"/>
                  <a:pt x="1080169" y="50976"/>
                </a:cubicBezTo>
                <a:cubicBezTo>
                  <a:pt x="1066125" y="-315"/>
                  <a:pt x="1035508" y="-16278"/>
                  <a:pt x="996516" y="18701"/>
                </a:cubicBezTo>
                <a:cubicBezTo>
                  <a:pt x="958135" y="53070"/>
                  <a:pt x="927518" y="51063"/>
                  <a:pt x="889312" y="21841"/>
                </a:cubicBezTo>
                <a:cubicBezTo>
                  <a:pt x="879019" y="13904"/>
                  <a:pt x="845348" y="16608"/>
                  <a:pt x="844999" y="18614"/>
                </a:cubicBezTo>
                <a:cubicBezTo>
                  <a:pt x="837323" y="60484"/>
                  <a:pt x="804612" y="68858"/>
                  <a:pt x="771814" y="80111"/>
                </a:cubicBezTo>
                <a:cubicBezTo>
                  <a:pt x="763178" y="83076"/>
                  <a:pt x="758381" y="97818"/>
                  <a:pt x="752362" y="107501"/>
                </a:cubicBezTo>
                <a:cubicBezTo>
                  <a:pt x="724623" y="151377"/>
                  <a:pt x="698629" y="196474"/>
                  <a:pt x="669058" y="239042"/>
                </a:cubicBezTo>
                <a:cubicBezTo>
                  <a:pt x="640272" y="280563"/>
                  <a:pt x="637568" y="318508"/>
                  <a:pt x="663214" y="363954"/>
                </a:cubicBezTo>
                <a:cubicBezTo>
                  <a:pt x="671413" y="378521"/>
                  <a:pt x="674641" y="395880"/>
                  <a:pt x="682927" y="420130"/>
                </a:cubicBezTo>
                <a:cubicBezTo>
                  <a:pt x="661644" y="463134"/>
                  <a:pt x="639138" y="509191"/>
                  <a:pt x="615761" y="554812"/>
                </a:cubicBezTo>
                <a:cubicBezTo>
                  <a:pt x="613755" y="558650"/>
                  <a:pt x="605119" y="562052"/>
                  <a:pt x="600583" y="561092"/>
                </a:cubicBezTo>
                <a:cubicBezTo>
                  <a:pt x="572757" y="554899"/>
                  <a:pt x="542489" y="552544"/>
                  <a:pt x="518326" y="539285"/>
                </a:cubicBezTo>
                <a:cubicBezTo>
                  <a:pt x="475322" y="515646"/>
                  <a:pt x="466076" y="515995"/>
                  <a:pt x="440256" y="559958"/>
                </a:cubicBezTo>
                <a:cubicBezTo>
                  <a:pt x="417664" y="598426"/>
                  <a:pt x="396467" y="634539"/>
                  <a:pt x="343606" y="643785"/>
                </a:cubicBezTo>
                <a:cubicBezTo>
                  <a:pt x="297113" y="651985"/>
                  <a:pt x="282109" y="692546"/>
                  <a:pt x="301213" y="739650"/>
                </a:cubicBezTo>
                <a:cubicBezTo>
                  <a:pt x="311506" y="765208"/>
                  <a:pt x="308017" y="780124"/>
                  <a:pt x="284377" y="793209"/>
                </a:cubicBezTo>
                <a:cubicBezTo>
                  <a:pt x="247218" y="813708"/>
                  <a:pt x="205348" y="829932"/>
                  <a:pt x="175515" y="858369"/>
                </a:cubicBezTo>
                <a:cubicBezTo>
                  <a:pt x="134867" y="897273"/>
                  <a:pt x="75376" y="918295"/>
                  <a:pt x="56186" y="979530"/>
                </a:cubicBezTo>
                <a:cubicBezTo>
                  <a:pt x="52435" y="991393"/>
                  <a:pt x="36036" y="999680"/>
                  <a:pt x="24871" y="1008839"/>
                </a:cubicBezTo>
                <a:cubicBezTo>
                  <a:pt x="-10719" y="1038148"/>
                  <a:pt x="-8625" y="1071644"/>
                  <a:pt x="34466" y="1087607"/>
                </a:cubicBezTo>
                <a:cubicBezTo>
                  <a:pt x="55139" y="1095283"/>
                  <a:pt x="82267" y="1091358"/>
                  <a:pt x="105121" y="1086560"/>
                </a:cubicBezTo>
                <a:cubicBezTo>
                  <a:pt x="157459" y="1075482"/>
                  <a:pt x="208488" y="1058211"/>
                  <a:pt x="261000" y="1048267"/>
                </a:cubicBezTo>
                <a:cubicBezTo>
                  <a:pt x="310633" y="1038759"/>
                  <a:pt x="344304" y="1081588"/>
                  <a:pt x="328341" y="1128867"/>
                </a:cubicBezTo>
                <a:cubicBezTo>
                  <a:pt x="324677" y="1139683"/>
                  <a:pt x="318310" y="1152244"/>
                  <a:pt x="320752" y="1162101"/>
                </a:cubicBezTo>
                <a:cubicBezTo>
                  <a:pt x="331743" y="1206500"/>
                  <a:pt x="304440" y="1218538"/>
                  <a:pt x="270421" y="1226214"/>
                </a:cubicBezTo>
                <a:cubicBezTo>
                  <a:pt x="219392" y="1237816"/>
                  <a:pt x="210145" y="1257966"/>
                  <a:pt x="240152" y="1300970"/>
                </a:cubicBezTo>
                <a:cubicBezTo>
                  <a:pt x="260302" y="1329668"/>
                  <a:pt x="260826" y="1355750"/>
                  <a:pt x="245648" y="1386280"/>
                </a:cubicBezTo>
                <a:cubicBezTo>
                  <a:pt x="233436" y="1410617"/>
                  <a:pt x="221485" y="1436436"/>
                  <a:pt x="216949" y="1462954"/>
                </a:cubicBezTo>
                <a:cubicBezTo>
                  <a:pt x="211716" y="1493223"/>
                  <a:pt x="221834" y="1516600"/>
                  <a:pt x="261262" y="1516862"/>
                </a:cubicBezTo>
                <a:cubicBezTo>
                  <a:pt x="272165" y="1516949"/>
                  <a:pt x="288303" y="1533261"/>
                  <a:pt x="292577" y="1545386"/>
                </a:cubicBezTo>
                <a:cubicBezTo>
                  <a:pt x="300166" y="1566931"/>
                  <a:pt x="300079" y="1591094"/>
                  <a:pt x="303917" y="1613948"/>
                </a:cubicBezTo>
                <a:cubicBezTo>
                  <a:pt x="308278" y="1640204"/>
                  <a:pt x="321886" y="1659220"/>
                  <a:pt x="350759" y="1653201"/>
                </a:cubicBezTo>
                <a:cubicBezTo>
                  <a:pt x="382423" y="1646571"/>
                  <a:pt x="392280" y="1659307"/>
                  <a:pt x="403358" y="1687395"/>
                </a:cubicBezTo>
                <a:cubicBezTo>
                  <a:pt x="409900" y="1703794"/>
                  <a:pt x="437203" y="1717838"/>
                  <a:pt x="457004" y="1720803"/>
                </a:cubicBezTo>
                <a:cubicBezTo>
                  <a:pt x="469565" y="1722635"/>
                  <a:pt x="490238" y="1705277"/>
                  <a:pt x="498961" y="1691320"/>
                </a:cubicBezTo>
                <a:cubicBezTo>
                  <a:pt x="524868" y="1649712"/>
                  <a:pt x="548943" y="1606620"/>
                  <a:pt x="569704" y="1562221"/>
                </a:cubicBezTo>
                <a:cubicBezTo>
                  <a:pt x="606515" y="1483802"/>
                  <a:pt x="638179" y="1447427"/>
                  <a:pt x="561330" y="1351214"/>
                </a:cubicBezTo>
                <a:cubicBezTo>
                  <a:pt x="540831" y="1325655"/>
                  <a:pt x="547373" y="1308733"/>
                  <a:pt x="576595" y="1298876"/>
                </a:cubicBezTo>
                <a:cubicBezTo>
                  <a:pt x="619425" y="1284570"/>
                  <a:pt x="635911" y="1252121"/>
                  <a:pt x="642802" y="1210251"/>
                </a:cubicBezTo>
                <a:cubicBezTo>
                  <a:pt x="660073" y="1106449"/>
                  <a:pt x="718517" y="1032827"/>
                  <a:pt x="815254" y="993051"/>
                </a:cubicBezTo>
                <a:cubicBezTo>
                  <a:pt x="881374" y="965835"/>
                  <a:pt x="924988" y="925623"/>
                  <a:pt x="932054" y="850518"/>
                </a:cubicBezTo>
                <a:cubicBezTo>
                  <a:pt x="933188" y="838830"/>
                  <a:pt x="953774" y="823739"/>
                  <a:pt x="968080" y="819639"/>
                </a:cubicBezTo>
                <a:cubicBezTo>
                  <a:pt x="1010735" y="807427"/>
                  <a:pt x="1039782" y="766604"/>
                  <a:pt x="1020679" y="727089"/>
                </a:cubicBezTo>
                <a:cubicBezTo>
                  <a:pt x="1003669" y="691936"/>
                  <a:pt x="1005937" y="672135"/>
                  <a:pt x="1041178" y="654689"/>
                </a:cubicBezTo>
                <a:cubicBezTo>
                  <a:pt x="1051907" y="649368"/>
                  <a:pt x="1058885" y="635847"/>
                  <a:pt x="1066736" y="625380"/>
                </a:cubicBezTo>
                <a:cubicBezTo>
                  <a:pt x="1109565" y="567983"/>
                  <a:pt x="1103459" y="539634"/>
                  <a:pt x="1041265" y="505004"/>
                </a:cubicBezTo>
                <a:cubicBezTo>
                  <a:pt x="1029925" y="498636"/>
                  <a:pt x="1017975" y="492704"/>
                  <a:pt x="1007856" y="484592"/>
                </a:cubicBezTo>
                <a:cubicBezTo>
                  <a:pt x="977064" y="460255"/>
                  <a:pt x="973750" y="401201"/>
                  <a:pt x="1003320" y="381662"/>
                </a:cubicBezTo>
                <a:cubicBezTo>
                  <a:pt x="1050511" y="350434"/>
                  <a:pt x="1091596" y="315891"/>
                  <a:pt x="1101715" y="255616"/>
                </a:cubicBezTo>
                <a:cubicBezTo>
                  <a:pt x="1103198" y="246980"/>
                  <a:pt x="1113403" y="239478"/>
                  <a:pt x="1120120" y="231889"/>
                </a:cubicBezTo>
                <a:cubicBezTo>
                  <a:pt x="1161467" y="184873"/>
                  <a:pt x="1157978" y="141433"/>
                  <a:pt x="1112444" y="99127"/>
                </a:cubicBezTo>
                <a:close/>
                <a:moveTo>
                  <a:pt x="215379" y="940713"/>
                </a:moveTo>
                <a:cubicBezTo>
                  <a:pt x="215030" y="940626"/>
                  <a:pt x="214681" y="940539"/>
                  <a:pt x="214332" y="940539"/>
                </a:cubicBezTo>
                <a:cubicBezTo>
                  <a:pt x="214594" y="940452"/>
                  <a:pt x="214943" y="940364"/>
                  <a:pt x="215205" y="940277"/>
                </a:cubicBezTo>
                <a:lnTo>
                  <a:pt x="215379" y="940713"/>
                </a:lnTo>
                <a:lnTo>
                  <a:pt x="215379" y="940713"/>
                </a:lnTo>
                <a:close/>
                <a:moveTo>
                  <a:pt x="529142" y="731363"/>
                </a:moveTo>
                <a:cubicBezTo>
                  <a:pt x="528968" y="731363"/>
                  <a:pt x="528881" y="731276"/>
                  <a:pt x="528706" y="731276"/>
                </a:cubicBezTo>
                <a:cubicBezTo>
                  <a:pt x="528881" y="731102"/>
                  <a:pt x="529142" y="731014"/>
                  <a:pt x="529317" y="730927"/>
                </a:cubicBezTo>
                <a:cubicBezTo>
                  <a:pt x="529404" y="731014"/>
                  <a:pt x="529404" y="731014"/>
                  <a:pt x="529491" y="731102"/>
                </a:cubicBezTo>
                <a:cubicBezTo>
                  <a:pt x="529404" y="731189"/>
                  <a:pt x="529230" y="731276"/>
                  <a:pt x="529142" y="731363"/>
                </a:cubicBezTo>
                <a:close/>
                <a:moveTo>
                  <a:pt x="537953" y="661318"/>
                </a:moveTo>
                <a:lnTo>
                  <a:pt x="537953" y="661231"/>
                </a:lnTo>
                <a:cubicBezTo>
                  <a:pt x="538040" y="661144"/>
                  <a:pt x="538040" y="661144"/>
                  <a:pt x="538040" y="661057"/>
                </a:cubicBezTo>
                <a:cubicBezTo>
                  <a:pt x="538040" y="661057"/>
                  <a:pt x="538040" y="661144"/>
                  <a:pt x="538127" y="661144"/>
                </a:cubicBezTo>
                <a:cubicBezTo>
                  <a:pt x="538127" y="661231"/>
                  <a:pt x="538214" y="661231"/>
                  <a:pt x="538214" y="661318"/>
                </a:cubicBezTo>
                <a:lnTo>
                  <a:pt x="537953" y="661318"/>
                </a:lnTo>
                <a:close/>
                <a:moveTo>
                  <a:pt x="616197" y="931990"/>
                </a:moveTo>
                <a:cubicBezTo>
                  <a:pt x="616110" y="931816"/>
                  <a:pt x="616023" y="931641"/>
                  <a:pt x="615935" y="931467"/>
                </a:cubicBezTo>
                <a:cubicBezTo>
                  <a:pt x="616197" y="931467"/>
                  <a:pt x="616372" y="931380"/>
                  <a:pt x="616633" y="931293"/>
                </a:cubicBezTo>
                <a:cubicBezTo>
                  <a:pt x="616808" y="931467"/>
                  <a:pt x="616982" y="931641"/>
                  <a:pt x="617244" y="931903"/>
                </a:cubicBezTo>
                <a:cubicBezTo>
                  <a:pt x="616895" y="931903"/>
                  <a:pt x="616546" y="931990"/>
                  <a:pt x="616197" y="931990"/>
                </a:cubicBezTo>
                <a:close/>
              </a:path>
            </a:pathLst>
          </a:custGeom>
          <a:gradFill>
            <a:gsLst>
              <a:gs pos="0">
                <a:srgbClr val="C00000"/>
              </a:gs>
              <a:gs pos="100000">
                <a:srgbClr val="C00000">
                  <a:alpha val="0"/>
                </a:srgbClr>
              </a:gs>
            </a:gsLst>
            <a:lin ang="5400000" scaled="1"/>
          </a:gradFill>
          <a:ln w="8659" cap="flat">
            <a:noFill/>
            <a:prstDash val="solid"/>
            <a:miter/>
          </a:ln>
        </p:spPr>
        <p:txBody>
          <a:bodyPr rtlCol="0" anchor="ctr"/>
          <a:lstStyle/>
          <a:p>
            <a:endParaRPr lang="zh-CN" altLang="en-US"/>
          </a:p>
        </p:txBody>
      </p:sp>
      <p:sp>
        <p:nvSpPr>
          <p:cNvPr id="18" name="12"/>
          <p:cNvSpPr/>
          <p:nvPr>
            <p:custDataLst>
              <p:tags r:id="rId1"/>
            </p:custDataLst>
          </p:nvPr>
        </p:nvSpPr>
        <p:spPr>
          <a:xfrm>
            <a:off x="1685495" y="2798277"/>
            <a:ext cx="1408984" cy="338554"/>
          </a:xfrm>
          <a:prstGeom prst="rect">
            <a:avLst/>
          </a:prstGeom>
        </p:spPr>
        <p:txBody>
          <a:bodyPr wrap="square">
            <a:spAutoFit/>
          </a:bodyPr>
          <a:lstStyle/>
          <a:p>
            <a:pPr algn="ctr"/>
            <a:r>
              <a:rPr lang="zh-CN" altLang="en-US" sz="1600" b="1">
                <a:solidFill>
                  <a:schemeClr val="tx1">
                    <a:lumMod val="85000"/>
                    <a:lumOff val="15000"/>
                  </a:schemeClr>
                </a:solidFill>
                <a:latin typeface="+mn-ea"/>
              </a:rPr>
              <a:t>通道会议</a:t>
            </a:r>
          </a:p>
        </p:txBody>
      </p:sp>
      <p:sp>
        <p:nvSpPr>
          <p:cNvPr id="20" name="12"/>
          <p:cNvSpPr/>
          <p:nvPr>
            <p:custDataLst>
              <p:tags r:id="rId2"/>
            </p:custDataLst>
          </p:nvPr>
        </p:nvSpPr>
        <p:spPr>
          <a:xfrm>
            <a:off x="5404469" y="2798277"/>
            <a:ext cx="1408984" cy="338554"/>
          </a:xfrm>
          <a:prstGeom prst="rect">
            <a:avLst/>
          </a:prstGeom>
        </p:spPr>
        <p:txBody>
          <a:bodyPr wrap="square">
            <a:spAutoFit/>
          </a:bodyPr>
          <a:lstStyle/>
          <a:p>
            <a:pPr algn="ctr"/>
            <a:r>
              <a:rPr lang="zh-CN" altLang="en-US" sz="1600" b="1">
                <a:solidFill>
                  <a:schemeClr val="tx1">
                    <a:lumMod val="85000"/>
                    <a:lumOff val="15000"/>
                  </a:schemeClr>
                </a:solidFill>
                <a:latin typeface="+mn-ea"/>
              </a:rPr>
              <a:t>黎平会议</a:t>
            </a:r>
          </a:p>
        </p:txBody>
      </p:sp>
      <p:sp>
        <p:nvSpPr>
          <p:cNvPr id="21" name="12"/>
          <p:cNvSpPr/>
          <p:nvPr>
            <p:custDataLst>
              <p:tags r:id="rId3"/>
            </p:custDataLst>
          </p:nvPr>
        </p:nvSpPr>
        <p:spPr>
          <a:xfrm>
            <a:off x="9317679" y="2813692"/>
            <a:ext cx="1408984" cy="338554"/>
          </a:xfrm>
          <a:prstGeom prst="rect">
            <a:avLst/>
          </a:prstGeom>
        </p:spPr>
        <p:txBody>
          <a:bodyPr wrap="square">
            <a:spAutoFit/>
          </a:bodyPr>
          <a:lstStyle/>
          <a:p>
            <a:pPr algn="ctr"/>
            <a:r>
              <a:rPr lang="zh-CN" altLang="en-US" sz="1600" b="1">
                <a:solidFill>
                  <a:schemeClr val="tx1">
                    <a:lumMod val="85000"/>
                    <a:lumOff val="15000"/>
                  </a:schemeClr>
                </a:solidFill>
                <a:latin typeface="+mn-ea"/>
              </a:rPr>
              <a:t>猴场会议</a:t>
            </a:r>
          </a:p>
        </p:txBody>
      </p:sp>
      <p:sp>
        <p:nvSpPr>
          <p:cNvPr id="22" name="图形 15"/>
          <p:cNvSpPr/>
          <p:nvPr/>
        </p:nvSpPr>
        <p:spPr>
          <a:xfrm>
            <a:off x="5642669" y="2319086"/>
            <a:ext cx="807882" cy="710234"/>
          </a:xfrm>
          <a:custGeom>
            <a:avLst/>
            <a:gdLst>
              <a:gd name="connsiteX0" fmla="*/ 438848 w 2689315"/>
              <a:gd name="connsiteY0" fmla="*/ 2138976 h 2364258"/>
              <a:gd name="connsiteX1" fmla="*/ 509543 w 2689315"/>
              <a:gd name="connsiteY1" fmla="*/ 2060791 h 2364258"/>
              <a:gd name="connsiteX2" fmla="*/ 545220 w 2689315"/>
              <a:gd name="connsiteY2" fmla="*/ 2077288 h 2364258"/>
              <a:gd name="connsiteX3" fmla="*/ 547446 w 2689315"/>
              <a:gd name="connsiteY3" fmla="*/ 2031136 h 2364258"/>
              <a:gd name="connsiteX4" fmla="*/ 507317 w 2689315"/>
              <a:gd name="connsiteY4" fmla="*/ 2014639 h 2364258"/>
              <a:gd name="connsiteX5" fmla="*/ 470274 w 2689315"/>
              <a:gd name="connsiteY5" fmla="*/ 1988577 h 2364258"/>
              <a:gd name="connsiteX6" fmla="*/ 444516 w 2689315"/>
              <a:gd name="connsiteY6" fmla="*/ 1958568 h 2364258"/>
              <a:gd name="connsiteX7" fmla="*/ 424527 w 2689315"/>
              <a:gd name="connsiteY7" fmla="*/ 1915706 h 2364258"/>
              <a:gd name="connsiteX8" fmla="*/ 419264 w 2689315"/>
              <a:gd name="connsiteY8" fmla="*/ 1896577 h 2364258"/>
              <a:gd name="connsiteX9" fmla="*/ 398617 w 2689315"/>
              <a:gd name="connsiteY9" fmla="*/ 1900625 h 2364258"/>
              <a:gd name="connsiteX10" fmla="*/ 376148 w 2689315"/>
              <a:gd name="connsiteY10" fmla="*/ 1907963 h 2364258"/>
              <a:gd name="connsiteX11" fmla="*/ 371948 w 2689315"/>
              <a:gd name="connsiteY11" fmla="*/ 1884988 h 2364258"/>
              <a:gd name="connsiteX12" fmla="*/ 351352 w 2689315"/>
              <a:gd name="connsiteY12" fmla="*/ 1855637 h 2364258"/>
              <a:gd name="connsiteX13" fmla="*/ 320128 w 2689315"/>
              <a:gd name="connsiteY13" fmla="*/ 1804172 h 2364258"/>
              <a:gd name="connsiteX14" fmla="*/ 331666 w 2689315"/>
              <a:gd name="connsiteY14" fmla="*/ 1790458 h 2364258"/>
              <a:gd name="connsiteX15" fmla="*/ 356969 w 2689315"/>
              <a:gd name="connsiteY15" fmla="*/ 1761208 h 2364258"/>
              <a:gd name="connsiteX16" fmla="*/ 412179 w 2689315"/>
              <a:gd name="connsiteY16" fmla="*/ 1599221 h 2364258"/>
              <a:gd name="connsiteX17" fmla="*/ 429132 w 2689315"/>
              <a:gd name="connsiteY17" fmla="*/ 1511320 h 2364258"/>
              <a:gd name="connsiteX18" fmla="*/ 446388 w 2689315"/>
              <a:gd name="connsiteY18" fmla="*/ 1476301 h 2364258"/>
              <a:gd name="connsiteX19" fmla="*/ 454131 w 2689315"/>
              <a:gd name="connsiteY19" fmla="*/ 1381872 h 2364258"/>
              <a:gd name="connsiteX20" fmla="*/ 436267 w 2689315"/>
              <a:gd name="connsiteY20" fmla="*/ 1358189 h 2364258"/>
              <a:gd name="connsiteX21" fmla="*/ 408890 w 2689315"/>
              <a:gd name="connsiteY21" fmla="*/ 1343209 h 2364258"/>
              <a:gd name="connsiteX22" fmla="*/ 383233 w 2689315"/>
              <a:gd name="connsiteY22" fmla="*/ 1318767 h 2364258"/>
              <a:gd name="connsiteX23" fmla="*/ 369114 w 2689315"/>
              <a:gd name="connsiteY23" fmla="*/ 1287898 h 2364258"/>
              <a:gd name="connsiteX24" fmla="*/ 242652 w 2689315"/>
              <a:gd name="connsiteY24" fmla="*/ 1314415 h 2364258"/>
              <a:gd name="connsiteX25" fmla="*/ 205811 w 2689315"/>
              <a:gd name="connsiteY25" fmla="*/ 1356569 h 2364258"/>
              <a:gd name="connsiteX26" fmla="*/ 181166 w 2689315"/>
              <a:gd name="connsiteY26" fmla="*/ 1367753 h 2364258"/>
              <a:gd name="connsiteX27" fmla="*/ 90533 w 2689315"/>
              <a:gd name="connsiteY27" fmla="*/ 1354646 h 2364258"/>
              <a:gd name="connsiteX28" fmla="*/ 65028 w 2689315"/>
              <a:gd name="connsiteY28" fmla="*/ 1308241 h 2364258"/>
              <a:gd name="connsiteX29" fmla="*/ 50605 w 2689315"/>
              <a:gd name="connsiteY29" fmla="*/ 1243720 h 2364258"/>
              <a:gd name="connsiteX30" fmla="*/ 58803 w 2689315"/>
              <a:gd name="connsiteY30" fmla="*/ 1204096 h 2364258"/>
              <a:gd name="connsiteX31" fmla="*/ 49593 w 2689315"/>
              <a:gd name="connsiteY31" fmla="*/ 1101722 h 2364258"/>
              <a:gd name="connsiteX32" fmla="*/ 21558 w 2689315"/>
              <a:gd name="connsiteY32" fmla="*/ 1101165 h 2364258"/>
              <a:gd name="connsiteX33" fmla="*/ 2024 w 2689315"/>
              <a:gd name="connsiteY33" fmla="*/ 1104353 h 2364258"/>
              <a:gd name="connsiteX34" fmla="*/ 0 w 2689315"/>
              <a:gd name="connsiteY34" fmla="*/ 1096813 h 2364258"/>
              <a:gd name="connsiteX35" fmla="*/ 26720 w 2689315"/>
              <a:gd name="connsiteY35" fmla="*/ 1084263 h 2364258"/>
              <a:gd name="connsiteX36" fmla="*/ 17712 w 2689315"/>
              <a:gd name="connsiteY36" fmla="*/ 1068879 h 2364258"/>
              <a:gd name="connsiteX37" fmla="*/ 134964 w 2689315"/>
              <a:gd name="connsiteY37" fmla="*/ 951070 h 2364258"/>
              <a:gd name="connsiteX38" fmla="*/ 144528 w 2689315"/>
              <a:gd name="connsiteY38" fmla="*/ 928500 h 2364258"/>
              <a:gd name="connsiteX39" fmla="*/ 157180 w 2689315"/>
              <a:gd name="connsiteY39" fmla="*/ 911092 h 2364258"/>
              <a:gd name="connsiteX40" fmla="*/ 187239 w 2689315"/>
              <a:gd name="connsiteY40" fmla="*/ 925818 h 2364258"/>
              <a:gd name="connsiteX41" fmla="*/ 203686 w 2689315"/>
              <a:gd name="connsiteY41" fmla="*/ 943125 h 2364258"/>
              <a:gd name="connsiteX42" fmla="*/ 240678 w 2689315"/>
              <a:gd name="connsiteY42" fmla="*/ 975816 h 2364258"/>
              <a:gd name="connsiteX43" fmla="*/ 292498 w 2689315"/>
              <a:gd name="connsiteY43" fmla="*/ 973539 h 2364258"/>
              <a:gd name="connsiteX44" fmla="*/ 317041 w 2689315"/>
              <a:gd name="connsiteY44" fmla="*/ 940696 h 2364258"/>
              <a:gd name="connsiteX45" fmla="*/ 334449 w 2689315"/>
              <a:gd name="connsiteY45" fmla="*/ 910586 h 2364258"/>
              <a:gd name="connsiteX46" fmla="*/ 362940 w 2689315"/>
              <a:gd name="connsiteY46" fmla="*/ 898896 h 2364258"/>
              <a:gd name="connsiteX47" fmla="*/ 421996 w 2689315"/>
              <a:gd name="connsiteY47" fmla="*/ 950210 h 2364258"/>
              <a:gd name="connsiteX48" fmla="*/ 479281 w 2689315"/>
              <a:gd name="connsiteY48" fmla="*/ 971717 h 2364258"/>
              <a:gd name="connsiteX49" fmla="*/ 522296 w 2689315"/>
              <a:gd name="connsiteY49" fmla="*/ 970401 h 2364258"/>
              <a:gd name="connsiteX50" fmla="*/ 556859 w 2689315"/>
              <a:gd name="connsiteY50" fmla="*/ 957851 h 2364258"/>
              <a:gd name="connsiteX51" fmla="*/ 612120 w 2689315"/>
              <a:gd name="connsiteY51" fmla="*/ 958205 h 2364258"/>
              <a:gd name="connsiteX52" fmla="*/ 649466 w 2689315"/>
              <a:gd name="connsiteY52" fmla="*/ 932498 h 2364258"/>
              <a:gd name="connsiteX53" fmla="*/ 738835 w 2689315"/>
              <a:gd name="connsiteY53" fmla="*/ 946769 h 2364258"/>
              <a:gd name="connsiteX54" fmla="*/ 756800 w 2689315"/>
              <a:gd name="connsiteY54" fmla="*/ 863979 h 2364258"/>
              <a:gd name="connsiteX55" fmla="*/ 763024 w 2689315"/>
              <a:gd name="connsiteY55" fmla="*/ 840397 h 2364258"/>
              <a:gd name="connsiteX56" fmla="*/ 785493 w 2689315"/>
              <a:gd name="connsiteY56" fmla="*/ 773294 h 2364258"/>
              <a:gd name="connsiteX57" fmla="*/ 785898 w 2689315"/>
              <a:gd name="connsiteY57" fmla="*/ 768436 h 2364258"/>
              <a:gd name="connsiteX58" fmla="*/ 846118 w 2689315"/>
              <a:gd name="connsiteY58" fmla="*/ 736150 h 2364258"/>
              <a:gd name="connsiteX59" fmla="*/ 889436 w 2689315"/>
              <a:gd name="connsiteY59" fmla="*/ 751686 h 2364258"/>
              <a:gd name="connsiteX60" fmla="*/ 977894 w 2689315"/>
              <a:gd name="connsiteY60" fmla="*/ 765906 h 2364258"/>
              <a:gd name="connsiteX61" fmla="*/ 986142 w 2689315"/>
              <a:gd name="connsiteY61" fmla="*/ 760289 h 2364258"/>
              <a:gd name="connsiteX62" fmla="*/ 1058710 w 2689315"/>
              <a:gd name="connsiteY62" fmla="*/ 748953 h 2364258"/>
              <a:gd name="connsiteX63" fmla="*/ 1128191 w 2689315"/>
              <a:gd name="connsiteY63" fmla="*/ 733215 h 2364258"/>
              <a:gd name="connsiteX64" fmla="*/ 1164020 w 2689315"/>
              <a:gd name="connsiteY64" fmla="*/ 732962 h 2364258"/>
              <a:gd name="connsiteX65" fmla="*/ 1235170 w 2689315"/>
              <a:gd name="connsiteY65" fmla="*/ 714137 h 2364258"/>
              <a:gd name="connsiteX66" fmla="*/ 1246051 w 2689315"/>
              <a:gd name="connsiteY66" fmla="*/ 670920 h 2364258"/>
              <a:gd name="connsiteX67" fmla="*/ 1242559 w 2689315"/>
              <a:gd name="connsiteY67" fmla="*/ 653967 h 2364258"/>
              <a:gd name="connsiteX68" fmla="*/ 1206781 w 2689315"/>
              <a:gd name="connsiteY68" fmla="*/ 606904 h 2364258"/>
              <a:gd name="connsiteX69" fmla="*/ 1183300 w 2689315"/>
              <a:gd name="connsiteY69" fmla="*/ 536614 h 2364258"/>
              <a:gd name="connsiteX70" fmla="*/ 1124092 w 2689315"/>
              <a:gd name="connsiteY70" fmla="*/ 533628 h 2364258"/>
              <a:gd name="connsiteX71" fmla="*/ 1040290 w 2689315"/>
              <a:gd name="connsiteY71" fmla="*/ 541118 h 2364258"/>
              <a:gd name="connsiteX72" fmla="*/ 1034825 w 2689315"/>
              <a:gd name="connsiteY72" fmla="*/ 516372 h 2364258"/>
              <a:gd name="connsiteX73" fmla="*/ 1041505 w 2689315"/>
              <a:gd name="connsiteY73" fmla="*/ 486565 h 2364258"/>
              <a:gd name="connsiteX74" fmla="*/ 997427 w 2689315"/>
              <a:gd name="connsiteY74" fmla="*/ 447346 h 2364258"/>
              <a:gd name="connsiteX75" fmla="*/ 980373 w 2689315"/>
              <a:gd name="connsiteY75" fmla="*/ 454279 h 2364258"/>
              <a:gd name="connsiteX76" fmla="*/ 952794 w 2689315"/>
              <a:gd name="connsiteY76" fmla="*/ 459188 h 2364258"/>
              <a:gd name="connsiteX77" fmla="*/ 934120 w 2689315"/>
              <a:gd name="connsiteY77" fmla="*/ 433734 h 2364258"/>
              <a:gd name="connsiteX78" fmla="*/ 925973 w 2689315"/>
              <a:gd name="connsiteY78" fmla="*/ 364152 h 2364258"/>
              <a:gd name="connsiteX79" fmla="*/ 973339 w 2689315"/>
              <a:gd name="connsiteY79" fmla="*/ 306107 h 2364258"/>
              <a:gd name="connsiteX80" fmla="*/ 1006233 w 2689315"/>
              <a:gd name="connsiteY80" fmla="*/ 306006 h 2364258"/>
              <a:gd name="connsiteX81" fmla="*/ 1047425 w 2689315"/>
              <a:gd name="connsiteY81" fmla="*/ 278426 h 2364258"/>
              <a:gd name="connsiteX82" fmla="*/ 1078801 w 2689315"/>
              <a:gd name="connsiteY82" fmla="*/ 231313 h 2364258"/>
              <a:gd name="connsiteX83" fmla="*/ 1096968 w 2689315"/>
              <a:gd name="connsiteY83" fmla="*/ 236171 h 2364258"/>
              <a:gd name="connsiteX84" fmla="*/ 1155265 w 2689315"/>
              <a:gd name="connsiteY84" fmla="*/ 277263 h 2364258"/>
              <a:gd name="connsiteX85" fmla="*/ 1161337 w 2689315"/>
              <a:gd name="connsiteY85" fmla="*/ 281412 h 2364258"/>
              <a:gd name="connsiteX86" fmla="*/ 1228845 w 2689315"/>
              <a:gd name="connsiteY86" fmla="*/ 346237 h 2364258"/>
              <a:gd name="connsiteX87" fmla="*/ 1255210 w 2689315"/>
              <a:gd name="connsiteY87" fmla="*/ 363139 h 2364258"/>
              <a:gd name="connsiteX88" fmla="*/ 1268823 w 2689315"/>
              <a:gd name="connsiteY88" fmla="*/ 335509 h 2364258"/>
              <a:gd name="connsiteX89" fmla="*/ 1273580 w 2689315"/>
              <a:gd name="connsiteY89" fmla="*/ 325995 h 2364258"/>
              <a:gd name="connsiteX90" fmla="*/ 1307333 w 2689315"/>
              <a:gd name="connsiteY90" fmla="*/ 333940 h 2364258"/>
              <a:gd name="connsiteX91" fmla="*/ 1326563 w 2689315"/>
              <a:gd name="connsiteY91" fmla="*/ 287282 h 2364258"/>
              <a:gd name="connsiteX92" fmla="*/ 1324084 w 2689315"/>
              <a:gd name="connsiteY92" fmla="*/ 233590 h 2364258"/>
              <a:gd name="connsiteX93" fmla="*/ 1305107 w 2689315"/>
              <a:gd name="connsiteY93" fmla="*/ 197104 h 2364258"/>
              <a:gd name="connsiteX94" fmla="*/ 1313659 w 2689315"/>
              <a:gd name="connsiteY94" fmla="*/ 190728 h 2364258"/>
              <a:gd name="connsiteX95" fmla="*/ 1345388 w 2689315"/>
              <a:gd name="connsiteY95" fmla="*/ 226050 h 2364258"/>
              <a:gd name="connsiteX96" fmla="*/ 1373221 w 2689315"/>
              <a:gd name="connsiteY96" fmla="*/ 260158 h 2364258"/>
              <a:gd name="connsiteX97" fmla="*/ 1351259 w 2689315"/>
              <a:gd name="connsiteY97" fmla="*/ 354334 h 2364258"/>
              <a:gd name="connsiteX98" fmla="*/ 1377168 w 2689315"/>
              <a:gd name="connsiteY98" fmla="*/ 346996 h 2364258"/>
              <a:gd name="connsiteX99" fmla="*/ 1400346 w 2689315"/>
              <a:gd name="connsiteY99" fmla="*/ 353373 h 2364258"/>
              <a:gd name="connsiteX100" fmla="*/ 1434707 w 2689315"/>
              <a:gd name="connsiteY100" fmla="*/ 347907 h 2364258"/>
              <a:gd name="connsiteX101" fmla="*/ 1449635 w 2689315"/>
              <a:gd name="connsiteY101" fmla="*/ 317747 h 2364258"/>
              <a:gd name="connsiteX102" fmla="*/ 1430911 w 2689315"/>
              <a:gd name="connsiteY102" fmla="*/ 295582 h 2364258"/>
              <a:gd name="connsiteX103" fmla="*/ 1446953 w 2689315"/>
              <a:gd name="connsiteY103" fmla="*/ 293203 h 2364258"/>
              <a:gd name="connsiteX104" fmla="*/ 1482832 w 2689315"/>
              <a:gd name="connsiteY104" fmla="*/ 278730 h 2364258"/>
              <a:gd name="connsiteX105" fmla="*/ 1477620 w 2689315"/>
              <a:gd name="connsiteY105" fmla="*/ 234906 h 2364258"/>
              <a:gd name="connsiteX106" fmla="*/ 1467144 w 2689315"/>
              <a:gd name="connsiteY106" fmla="*/ 211628 h 2364258"/>
              <a:gd name="connsiteX107" fmla="*/ 1507072 w 2689315"/>
              <a:gd name="connsiteY107" fmla="*/ 193916 h 2364258"/>
              <a:gd name="connsiteX108" fmla="*/ 1542799 w 2689315"/>
              <a:gd name="connsiteY108" fmla="*/ 177722 h 2364258"/>
              <a:gd name="connsiteX109" fmla="*/ 1632927 w 2689315"/>
              <a:gd name="connsiteY109" fmla="*/ 171397 h 2364258"/>
              <a:gd name="connsiteX110" fmla="*/ 1638949 w 2689315"/>
              <a:gd name="connsiteY110" fmla="*/ 182479 h 2364258"/>
              <a:gd name="connsiteX111" fmla="*/ 1684848 w 2689315"/>
              <a:gd name="connsiteY111" fmla="*/ 190374 h 2364258"/>
              <a:gd name="connsiteX112" fmla="*/ 1711162 w 2689315"/>
              <a:gd name="connsiteY112" fmla="*/ 171093 h 2364258"/>
              <a:gd name="connsiteX113" fmla="*/ 1732214 w 2689315"/>
              <a:gd name="connsiteY113" fmla="*/ 117148 h 2364258"/>
              <a:gd name="connsiteX114" fmla="*/ 1735352 w 2689315"/>
              <a:gd name="connsiteY114" fmla="*/ 12092 h 2364258"/>
              <a:gd name="connsiteX115" fmla="*/ 1785603 w 2689315"/>
              <a:gd name="connsiteY115" fmla="*/ 4298 h 2364258"/>
              <a:gd name="connsiteX116" fmla="*/ 1838991 w 2689315"/>
              <a:gd name="connsiteY116" fmla="*/ 19632 h 2364258"/>
              <a:gd name="connsiteX117" fmla="*/ 1862978 w 2689315"/>
              <a:gd name="connsiteY117" fmla="*/ 2173 h 2364258"/>
              <a:gd name="connsiteX118" fmla="*/ 1881449 w 2689315"/>
              <a:gd name="connsiteY118" fmla="*/ 44732 h 2364258"/>
              <a:gd name="connsiteX119" fmla="*/ 1896327 w 2689315"/>
              <a:gd name="connsiteY119" fmla="*/ 107583 h 2364258"/>
              <a:gd name="connsiteX120" fmla="*/ 1918643 w 2689315"/>
              <a:gd name="connsiteY120" fmla="*/ 105357 h 2364258"/>
              <a:gd name="connsiteX121" fmla="*/ 1980837 w 2689315"/>
              <a:gd name="connsiteY121" fmla="*/ 71300 h 2364258"/>
              <a:gd name="connsiteX122" fmla="*/ 2050217 w 2689315"/>
              <a:gd name="connsiteY122" fmla="*/ 58345 h 2364258"/>
              <a:gd name="connsiteX123" fmla="*/ 2069750 w 2689315"/>
              <a:gd name="connsiteY123" fmla="*/ 62444 h 2364258"/>
              <a:gd name="connsiteX124" fmla="*/ 2109425 w 2689315"/>
              <a:gd name="connsiteY124" fmla="*/ 65176 h 2364258"/>
              <a:gd name="connsiteX125" fmla="*/ 2132703 w 2689315"/>
              <a:gd name="connsiteY125" fmla="*/ 138908 h 2364258"/>
              <a:gd name="connsiteX126" fmla="*/ 2143735 w 2689315"/>
              <a:gd name="connsiteY126" fmla="*/ 192499 h 2364258"/>
              <a:gd name="connsiteX127" fmla="*/ 2139839 w 2689315"/>
              <a:gd name="connsiteY127" fmla="*/ 213854 h 2364258"/>
              <a:gd name="connsiteX128" fmla="*/ 2142875 w 2689315"/>
              <a:gd name="connsiteY128" fmla="*/ 262739 h 2364258"/>
              <a:gd name="connsiteX129" fmla="*/ 2202792 w 2689315"/>
              <a:gd name="connsiteY129" fmla="*/ 281564 h 2364258"/>
              <a:gd name="connsiteX130" fmla="*/ 2236494 w 2689315"/>
              <a:gd name="connsiteY130" fmla="*/ 274580 h 2364258"/>
              <a:gd name="connsiteX131" fmla="*/ 2252233 w 2689315"/>
              <a:gd name="connsiteY131" fmla="*/ 307018 h 2364258"/>
              <a:gd name="connsiteX132" fmla="*/ 2243630 w 2689315"/>
              <a:gd name="connsiteY132" fmla="*/ 353373 h 2364258"/>
              <a:gd name="connsiteX133" fmla="*/ 2243933 w 2689315"/>
              <a:gd name="connsiteY133" fmla="*/ 404686 h 2364258"/>
              <a:gd name="connsiteX134" fmla="*/ 2248488 w 2689315"/>
              <a:gd name="connsiteY134" fmla="*/ 426649 h 2364258"/>
              <a:gd name="connsiteX135" fmla="*/ 2281128 w 2689315"/>
              <a:gd name="connsiteY135" fmla="*/ 434847 h 2364258"/>
              <a:gd name="connsiteX136" fmla="*/ 2287100 w 2689315"/>
              <a:gd name="connsiteY136" fmla="*/ 416072 h 2364258"/>
              <a:gd name="connsiteX137" fmla="*/ 2287808 w 2689315"/>
              <a:gd name="connsiteY137" fmla="*/ 381104 h 2364258"/>
              <a:gd name="connsiteX138" fmla="*/ 2300459 w 2689315"/>
              <a:gd name="connsiteY138" fmla="*/ 357927 h 2364258"/>
              <a:gd name="connsiteX139" fmla="*/ 2321562 w 2689315"/>
              <a:gd name="connsiteY139" fmla="*/ 373716 h 2364258"/>
              <a:gd name="connsiteX140" fmla="*/ 2315135 w 2689315"/>
              <a:gd name="connsiteY140" fmla="*/ 451597 h 2364258"/>
              <a:gd name="connsiteX141" fmla="*/ 2329507 w 2689315"/>
              <a:gd name="connsiteY141" fmla="*/ 501646 h 2364258"/>
              <a:gd name="connsiteX142" fmla="*/ 2347826 w 2689315"/>
              <a:gd name="connsiteY142" fmla="*/ 484946 h 2364258"/>
              <a:gd name="connsiteX143" fmla="*/ 2408248 w 2689315"/>
              <a:gd name="connsiteY143" fmla="*/ 509237 h 2364258"/>
              <a:gd name="connsiteX144" fmla="*/ 2444380 w 2689315"/>
              <a:gd name="connsiteY144" fmla="*/ 507668 h 2364258"/>
              <a:gd name="connsiteX145" fmla="*/ 2459208 w 2689315"/>
              <a:gd name="connsiteY145" fmla="*/ 503113 h 2364258"/>
              <a:gd name="connsiteX146" fmla="*/ 2476160 w 2689315"/>
              <a:gd name="connsiteY146" fmla="*/ 482922 h 2364258"/>
              <a:gd name="connsiteX147" fmla="*/ 2476464 w 2689315"/>
              <a:gd name="connsiteY147" fmla="*/ 470726 h 2364258"/>
              <a:gd name="connsiteX148" fmla="*/ 2512697 w 2689315"/>
              <a:gd name="connsiteY148" fmla="*/ 377360 h 2364258"/>
              <a:gd name="connsiteX149" fmla="*/ 2522869 w 2689315"/>
              <a:gd name="connsiteY149" fmla="*/ 332017 h 2364258"/>
              <a:gd name="connsiteX150" fmla="*/ 2548577 w 2689315"/>
              <a:gd name="connsiteY150" fmla="*/ 366429 h 2364258"/>
              <a:gd name="connsiteX151" fmla="*/ 2554902 w 2689315"/>
              <a:gd name="connsiteY151" fmla="*/ 421386 h 2364258"/>
              <a:gd name="connsiteX152" fmla="*/ 2597107 w 2689315"/>
              <a:gd name="connsiteY152" fmla="*/ 463844 h 2364258"/>
              <a:gd name="connsiteX153" fmla="*/ 2577118 w 2689315"/>
              <a:gd name="connsiteY153" fmla="*/ 545369 h 2364258"/>
              <a:gd name="connsiteX154" fmla="*/ 2597815 w 2689315"/>
              <a:gd name="connsiteY154" fmla="*/ 582563 h 2364258"/>
              <a:gd name="connsiteX155" fmla="*/ 2586682 w 2689315"/>
              <a:gd name="connsiteY155" fmla="*/ 598555 h 2364258"/>
              <a:gd name="connsiteX156" fmla="*/ 2578130 w 2689315"/>
              <a:gd name="connsiteY156" fmla="*/ 629930 h 2364258"/>
              <a:gd name="connsiteX157" fmla="*/ 2579800 w 2689315"/>
              <a:gd name="connsiteY157" fmla="*/ 699563 h 2364258"/>
              <a:gd name="connsiteX158" fmla="*/ 2599030 w 2689315"/>
              <a:gd name="connsiteY158" fmla="*/ 733721 h 2364258"/>
              <a:gd name="connsiteX159" fmla="*/ 2649331 w 2689315"/>
              <a:gd name="connsiteY159" fmla="*/ 799153 h 2364258"/>
              <a:gd name="connsiteX160" fmla="*/ 2628735 w 2689315"/>
              <a:gd name="connsiteY160" fmla="*/ 833008 h 2364258"/>
              <a:gd name="connsiteX161" fmla="*/ 2580356 w 2689315"/>
              <a:gd name="connsiteY161" fmla="*/ 877895 h 2364258"/>
              <a:gd name="connsiteX162" fmla="*/ 2551714 w 2689315"/>
              <a:gd name="connsiteY162" fmla="*/ 889180 h 2364258"/>
              <a:gd name="connsiteX163" fmla="*/ 2527676 w 2689315"/>
              <a:gd name="connsiteY163" fmla="*/ 887358 h 2364258"/>
              <a:gd name="connsiteX164" fmla="*/ 2486433 w 2689315"/>
              <a:gd name="connsiteY164" fmla="*/ 923136 h 2364258"/>
              <a:gd name="connsiteX165" fmla="*/ 2421051 w 2689315"/>
              <a:gd name="connsiteY165" fmla="*/ 997677 h 2364258"/>
              <a:gd name="connsiteX166" fmla="*/ 2398380 w 2689315"/>
              <a:gd name="connsiteY166" fmla="*/ 1038111 h 2364258"/>
              <a:gd name="connsiteX167" fmla="*/ 2377582 w 2689315"/>
              <a:gd name="connsiteY167" fmla="*/ 1062908 h 2364258"/>
              <a:gd name="connsiteX168" fmla="*/ 2359060 w 2689315"/>
              <a:gd name="connsiteY168" fmla="*/ 1088716 h 2364258"/>
              <a:gd name="connsiteX169" fmla="*/ 2382895 w 2689315"/>
              <a:gd name="connsiteY169" fmla="*/ 1117662 h 2364258"/>
              <a:gd name="connsiteX170" fmla="*/ 2420292 w 2689315"/>
              <a:gd name="connsiteY170" fmla="*/ 1106124 h 2364258"/>
              <a:gd name="connsiteX171" fmla="*/ 2483296 w 2689315"/>
              <a:gd name="connsiteY171" fmla="*/ 1062756 h 2364258"/>
              <a:gd name="connsiteX172" fmla="*/ 2489723 w 2689315"/>
              <a:gd name="connsiteY172" fmla="*/ 1090943 h 2364258"/>
              <a:gd name="connsiteX173" fmla="*/ 2519580 w 2689315"/>
              <a:gd name="connsiteY173" fmla="*/ 1079607 h 2364258"/>
              <a:gd name="connsiteX174" fmla="*/ 2579294 w 2689315"/>
              <a:gd name="connsiteY174" fmla="*/ 1047372 h 2364258"/>
              <a:gd name="connsiteX175" fmla="*/ 2632227 w 2689315"/>
              <a:gd name="connsiteY175" fmla="*/ 1046764 h 2364258"/>
              <a:gd name="connsiteX176" fmla="*/ 2657226 w 2689315"/>
              <a:gd name="connsiteY176" fmla="*/ 1089627 h 2364258"/>
              <a:gd name="connsiteX177" fmla="*/ 2684350 w 2689315"/>
              <a:gd name="connsiteY177" fmla="*/ 1149493 h 2364258"/>
              <a:gd name="connsiteX178" fmla="*/ 2641336 w 2689315"/>
              <a:gd name="connsiteY178" fmla="*/ 1186435 h 2364258"/>
              <a:gd name="connsiteX179" fmla="*/ 2675089 w 2689315"/>
              <a:gd name="connsiteY179" fmla="*/ 1227880 h 2364258"/>
              <a:gd name="connsiteX180" fmla="*/ 2629191 w 2689315"/>
              <a:gd name="connsiteY180" fmla="*/ 1259407 h 2364258"/>
              <a:gd name="connsiteX181" fmla="*/ 2608796 w 2689315"/>
              <a:gd name="connsiteY181" fmla="*/ 1269326 h 2364258"/>
              <a:gd name="connsiteX182" fmla="*/ 2602926 w 2689315"/>
              <a:gd name="connsiteY182" fmla="*/ 1306470 h 2364258"/>
              <a:gd name="connsiteX183" fmla="*/ 2607177 w 2689315"/>
              <a:gd name="connsiteY183" fmla="*/ 1405808 h 2364258"/>
              <a:gd name="connsiteX184" fmla="*/ 2575195 w 2689315"/>
              <a:gd name="connsiteY184" fmla="*/ 1469621 h 2364258"/>
              <a:gd name="connsiteX185" fmla="*/ 2613300 w 2689315"/>
              <a:gd name="connsiteY185" fmla="*/ 1499276 h 2364258"/>
              <a:gd name="connsiteX186" fmla="*/ 2658794 w 2689315"/>
              <a:gd name="connsiteY186" fmla="*/ 1485208 h 2364258"/>
              <a:gd name="connsiteX187" fmla="*/ 2670434 w 2689315"/>
              <a:gd name="connsiteY187" fmla="*/ 1560457 h 2364258"/>
              <a:gd name="connsiteX188" fmla="*/ 2675747 w 2689315"/>
              <a:gd name="connsiteY188" fmla="*/ 1568656 h 2364258"/>
              <a:gd name="connsiteX189" fmla="*/ 2658693 w 2689315"/>
              <a:gd name="connsiteY189" fmla="*/ 1631558 h 2364258"/>
              <a:gd name="connsiteX190" fmla="*/ 2629443 w 2689315"/>
              <a:gd name="connsiteY190" fmla="*/ 1697243 h 2364258"/>
              <a:gd name="connsiteX191" fmla="*/ 2616134 w 2689315"/>
              <a:gd name="connsiteY191" fmla="*/ 1714753 h 2364258"/>
              <a:gd name="connsiteX192" fmla="*/ 2599991 w 2689315"/>
              <a:gd name="connsiteY192" fmla="*/ 1744255 h 2364258"/>
              <a:gd name="connsiteX193" fmla="*/ 2559001 w 2689315"/>
              <a:gd name="connsiteY193" fmla="*/ 1763536 h 2364258"/>
              <a:gd name="connsiteX194" fmla="*/ 2504449 w 2689315"/>
              <a:gd name="connsiteY194" fmla="*/ 1736614 h 2364258"/>
              <a:gd name="connsiteX195" fmla="*/ 2497162 w 2689315"/>
              <a:gd name="connsiteY195" fmla="*/ 1735905 h 2364258"/>
              <a:gd name="connsiteX196" fmla="*/ 2432589 w 2689315"/>
              <a:gd name="connsiteY196" fmla="*/ 1765965 h 2364258"/>
              <a:gd name="connsiteX197" fmla="*/ 2416295 w 2689315"/>
              <a:gd name="connsiteY197" fmla="*/ 1777554 h 2364258"/>
              <a:gd name="connsiteX198" fmla="*/ 2403491 w 2689315"/>
              <a:gd name="connsiteY198" fmla="*/ 1799870 h 2364258"/>
              <a:gd name="connsiteX199" fmla="*/ 2435929 w 2689315"/>
              <a:gd name="connsiteY199" fmla="*/ 1800882 h 2364258"/>
              <a:gd name="connsiteX200" fmla="*/ 2471758 w 2689315"/>
              <a:gd name="connsiteY200" fmla="*/ 1777351 h 2364258"/>
              <a:gd name="connsiteX201" fmla="*/ 2478083 w 2689315"/>
              <a:gd name="connsiteY201" fmla="*/ 1782462 h 2364258"/>
              <a:gd name="connsiteX202" fmla="*/ 2473327 w 2689315"/>
              <a:gd name="connsiteY202" fmla="*/ 1802553 h 2364258"/>
              <a:gd name="connsiteX203" fmla="*/ 2472264 w 2689315"/>
              <a:gd name="connsiteY203" fmla="*/ 1861659 h 2364258"/>
              <a:gd name="connsiteX204" fmla="*/ 2470493 w 2689315"/>
              <a:gd name="connsiteY204" fmla="*/ 1881952 h 2364258"/>
              <a:gd name="connsiteX205" fmla="*/ 2452376 w 2689315"/>
              <a:gd name="connsiteY205" fmla="*/ 1883926 h 2364258"/>
              <a:gd name="connsiteX206" fmla="*/ 2370851 w 2689315"/>
              <a:gd name="connsiteY206" fmla="*/ 1873096 h 2364258"/>
              <a:gd name="connsiteX207" fmla="*/ 2351722 w 2689315"/>
              <a:gd name="connsiteY207" fmla="*/ 1858724 h 2364258"/>
              <a:gd name="connsiteX208" fmla="*/ 2328140 w 2689315"/>
              <a:gd name="connsiteY208" fmla="*/ 1832561 h 2364258"/>
              <a:gd name="connsiteX209" fmla="*/ 2297221 w 2689315"/>
              <a:gd name="connsiteY209" fmla="*/ 1862014 h 2364258"/>
              <a:gd name="connsiteX210" fmla="*/ 2281837 w 2689315"/>
              <a:gd name="connsiteY210" fmla="*/ 1900575 h 2364258"/>
              <a:gd name="connsiteX211" fmla="*/ 2277485 w 2689315"/>
              <a:gd name="connsiteY211" fmla="*/ 1956392 h 2364258"/>
              <a:gd name="connsiteX212" fmla="*/ 2271564 w 2689315"/>
              <a:gd name="connsiteY212" fmla="*/ 1978203 h 2364258"/>
              <a:gd name="connsiteX213" fmla="*/ 2252182 w 2689315"/>
              <a:gd name="connsiteY213" fmla="*/ 1967475 h 2364258"/>
              <a:gd name="connsiteX214" fmla="*/ 2192569 w 2689315"/>
              <a:gd name="connsiteY214" fmla="*/ 1924966 h 2364258"/>
              <a:gd name="connsiteX215" fmla="*/ 2173390 w 2689315"/>
              <a:gd name="connsiteY215" fmla="*/ 1911151 h 2364258"/>
              <a:gd name="connsiteX216" fmla="*/ 2138118 w 2689315"/>
              <a:gd name="connsiteY216" fmla="*/ 1878764 h 2364258"/>
              <a:gd name="connsiteX217" fmla="*/ 2070408 w 2689315"/>
              <a:gd name="connsiteY217" fmla="*/ 1923600 h 2364258"/>
              <a:gd name="connsiteX218" fmla="*/ 2046826 w 2689315"/>
              <a:gd name="connsiteY218" fmla="*/ 2013778 h 2364258"/>
              <a:gd name="connsiteX219" fmla="*/ 2005280 w 2689315"/>
              <a:gd name="connsiteY219" fmla="*/ 2058513 h 2364258"/>
              <a:gd name="connsiteX220" fmla="*/ 1934888 w 2689315"/>
              <a:gd name="connsiteY220" fmla="*/ 2082196 h 2364258"/>
              <a:gd name="connsiteX221" fmla="*/ 1881702 w 2689315"/>
              <a:gd name="connsiteY221" fmla="*/ 2062764 h 2364258"/>
              <a:gd name="connsiteX222" fmla="*/ 1870720 w 2689315"/>
              <a:gd name="connsiteY222" fmla="*/ 2035792 h 2364258"/>
              <a:gd name="connsiteX223" fmla="*/ 1825480 w 2689315"/>
              <a:gd name="connsiteY223" fmla="*/ 2001937 h 2364258"/>
              <a:gd name="connsiteX224" fmla="*/ 1756049 w 2689315"/>
              <a:gd name="connsiteY224" fmla="*/ 2030377 h 2364258"/>
              <a:gd name="connsiteX225" fmla="*/ 1743195 w 2689315"/>
              <a:gd name="connsiteY225" fmla="*/ 1965855 h 2364258"/>
              <a:gd name="connsiteX226" fmla="*/ 1726395 w 2689315"/>
              <a:gd name="connsiteY226" fmla="*/ 1938883 h 2364258"/>
              <a:gd name="connsiteX227" fmla="*/ 1718247 w 2689315"/>
              <a:gd name="connsiteY227" fmla="*/ 1914036 h 2364258"/>
              <a:gd name="connsiteX228" fmla="*/ 1669464 w 2689315"/>
              <a:gd name="connsiteY228" fmla="*/ 1848654 h 2364258"/>
              <a:gd name="connsiteX229" fmla="*/ 1655952 w 2689315"/>
              <a:gd name="connsiteY229" fmla="*/ 1851285 h 2364258"/>
              <a:gd name="connsiteX230" fmla="*/ 1645629 w 2689315"/>
              <a:gd name="connsiteY230" fmla="*/ 1858016 h 2364258"/>
              <a:gd name="connsiteX231" fmla="*/ 1556614 w 2689315"/>
              <a:gd name="connsiteY231" fmla="*/ 1933266 h 2364258"/>
              <a:gd name="connsiteX232" fmla="*/ 1557728 w 2689315"/>
              <a:gd name="connsiteY232" fmla="*/ 1955835 h 2364258"/>
              <a:gd name="connsiteX233" fmla="*/ 1561574 w 2689315"/>
              <a:gd name="connsiteY233" fmla="*/ 2029061 h 2364258"/>
              <a:gd name="connsiteX234" fmla="*/ 1554438 w 2689315"/>
              <a:gd name="connsiteY234" fmla="*/ 2036045 h 2364258"/>
              <a:gd name="connsiteX235" fmla="*/ 1529642 w 2689315"/>
              <a:gd name="connsiteY235" fmla="*/ 2055072 h 2364258"/>
              <a:gd name="connsiteX236" fmla="*/ 1477670 w 2689315"/>
              <a:gd name="connsiteY236" fmla="*/ 2073746 h 2364258"/>
              <a:gd name="connsiteX237" fmla="*/ 1396550 w 2689315"/>
              <a:gd name="connsiteY237" fmla="*/ 2108056 h 2364258"/>
              <a:gd name="connsiteX238" fmla="*/ 1391793 w 2689315"/>
              <a:gd name="connsiteY238" fmla="*/ 2113825 h 2364258"/>
              <a:gd name="connsiteX239" fmla="*/ 1298882 w 2689315"/>
              <a:gd name="connsiteY239" fmla="*/ 2159673 h 2364258"/>
              <a:gd name="connsiteX240" fmla="*/ 1207540 w 2689315"/>
              <a:gd name="connsiteY240" fmla="*/ 2185836 h 2364258"/>
              <a:gd name="connsiteX241" fmla="*/ 1192814 w 2689315"/>
              <a:gd name="connsiteY241" fmla="*/ 2217818 h 2364258"/>
              <a:gd name="connsiteX242" fmla="*/ 1151925 w 2689315"/>
              <a:gd name="connsiteY242" fmla="*/ 2323381 h 2364258"/>
              <a:gd name="connsiteX243" fmla="*/ 1127230 w 2689315"/>
              <a:gd name="connsiteY243" fmla="*/ 2343825 h 2364258"/>
              <a:gd name="connsiteX244" fmla="*/ 1099093 w 2689315"/>
              <a:gd name="connsiteY244" fmla="*/ 2344078 h 2364258"/>
              <a:gd name="connsiteX245" fmla="*/ 1081989 w 2689315"/>
              <a:gd name="connsiteY245" fmla="*/ 2325860 h 2364258"/>
              <a:gd name="connsiteX246" fmla="*/ 1038569 w 2689315"/>
              <a:gd name="connsiteY246" fmla="*/ 2318624 h 2364258"/>
              <a:gd name="connsiteX247" fmla="*/ 988369 w 2689315"/>
              <a:gd name="connsiteY247" fmla="*/ 2313057 h 2364258"/>
              <a:gd name="connsiteX248" fmla="*/ 898697 w 2689315"/>
              <a:gd name="connsiteY248" fmla="*/ 2272573 h 2364258"/>
              <a:gd name="connsiteX249" fmla="*/ 843942 w 2689315"/>
              <a:gd name="connsiteY249" fmla="*/ 2226775 h 2364258"/>
              <a:gd name="connsiteX250" fmla="*/ 802496 w 2689315"/>
              <a:gd name="connsiteY250" fmla="*/ 2203193 h 2364258"/>
              <a:gd name="connsiteX251" fmla="*/ 750272 w 2689315"/>
              <a:gd name="connsiteY251" fmla="*/ 2184621 h 2364258"/>
              <a:gd name="connsiteX252" fmla="*/ 715405 w 2689315"/>
              <a:gd name="connsiteY252" fmla="*/ 2180624 h 2364258"/>
              <a:gd name="connsiteX253" fmla="*/ 688179 w 2689315"/>
              <a:gd name="connsiteY253" fmla="*/ 2202384 h 2364258"/>
              <a:gd name="connsiteX254" fmla="*/ 662674 w 2689315"/>
              <a:gd name="connsiteY254" fmla="*/ 2252129 h 2364258"/>
              <a:gd name="connsiteX255" fmla="*/ 623253 w 2689315"/>
              <a:gd name="connsiteY255" fmla="*/ 2290639 h 2364258"/>
              <a:gd name="connsiteX256" fmla="*/ 574166 w 2689315"/>
              <a:gd name="connsiteY256" fmla="*/ 2319737 h 2364258"/>
              <a:gd name="connsiteX257" fmla="*/ 551090 w 2689315"/>
              <a:gd name="connsiteY257" fmla="*/ 2337955 h 2364258"/>
              <a:gd name="connsiteX258" fmla="*/ 516628 w 2689315"/>
              <a:gd name="connsiteY258" fmla="*/ 2358501 h 2364258"/>
              <a:gd name="connsiteX259" fmla="*/ 496841 w 2689315"/>
              <a:gd name="connsiteY259" fmla="*/ 2363460 h 2364258"/>
              <a:gd name="connsiteX260" fmla="*/ 419618 w 2689315"/>
              <a:gd name="connsiteY260" fmla="*/ 2301924 h 2364258"/>
              <a:gd name="connsiteX261" fmla="*/ 413748 w 2689315"/>
              <a:gd name="connsiteY261" fmla="*/ 2281581 h 2364258"/>
              <a:gd name="connsiteX262" fmla="*/ 453726 w 2689315"/>
              <a:gd name="connsiteY262" fmla="*/ 2212404 h 2364258"/>
              <a:gd name="connsiteX263" fmla="*/ 487834 w 2689315"/>
              <a:gd name="connsiteY263" fmla="*/ 2163570 h 2364258"/>
              <a:gd name="connsiteX264" fmla="*/ 479990 w 2689315"/>
              <a:gd name="connsiteY264" fmla="*/ 2146718 h 2364258"/>
              <a:gd name="connsiteX265" fmla="*/ 438848 w 2689315"/>
              <a:gd name="connsiteY265" fmla="*/ 2138976 h 236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2689315" h="2364258">
                <a:moveTo>
                  <a:pt x="438848" y="2138976"/>
                </a:moveTo>
                <a:cubicBezTo>
                  <a:pt x="481913" y="2126223"/>
                  <a:pt x="508987" y="2105576"/>
                  <a:pt x="509543" y="2060791"/>
                </a:cubicBezTo>
                <a:cubicBezTo>
                  <a:pt x="522144" y="2066610"/>
                  <a:pt x="530848" y="2070659"/>
                  <a:pt x="545220" y="2077288"/>
                </a:cubicBezTo>
                <a:cubicBezTo>
                  <a:pt x="546637" y="2059728"/>
                  <a:pt x="553772" y="2041206"/>
                  <a:pt x="547446" y="2031136"/>
                </a:cubicBezTo>
                <a:cubicBezTo>
                  <a:pt x="541070" y="2021015"/>
                  <a:pt x="521688" y="2016460"/>
                  <a:pt x="507317" y="2014639"/>
                </a:cubicBezTo>
                <a:cubicBezTo>
                  <a:pt x="489149" y="2012311"/>
                  <a:pt x="476093" y="2009882"/>
                  <a:pt x="470274" y="1988577"/>
                </a:cubicBezTo>
                <a:cubicBezTo>
                  <a:pt x="467085" y="1976887"/>
                  <a:pt x="455548" y="1964641"/>
                  <a:pt x="444516" y="1958568"/>
                </a:cubicBezTo>
                <a:cubicBezTo>
                  <a:pt x="425792" y="1948295"/>
                  <a:pt x="425944" y="1932557"/>
                  <a:pt x="424527" y="1915706"/>
                </a:cubicBezTo>
                <a:cubicBezTo>
                  <a:pt x="423970" y="1908924"/>
                  <a:pt x="423059" y="1898196"/>
                  <a:pt x="419264" y="1896577"/>
                </a:cubicBezTo>
                <a:cubicBezTo>
                  <a:pt x="413849" y="1894350"/>
                  <a:pt x="405550" y="1898652"/>
                  <a:pt x="398617" y="1900625"/>
                </a:cubicBezTo>
                <a:cubicBezTo>
                  <a:pt x="391026" y="1902801"/>
                  <a:pt x="383638" y="1905534"/>
                  <a:pt x="376148" y="1907963"/>
                </a:cubicBezTo>
                <a:cubicBezTo>
                  <a:pt x="374630" y="1900322"/>
                  <a:pt x="371341" y="1892528"/>
                  <a:pt x="371948" y="1884988"/>
                </a:cubicBezTo>
                <a:cubicBezTo>
                  <a:pt x="373213" y="1868744"/>
                  <a:pt x="367292" y="1860242"/>
                  <a:pt x="351352" y="1855637"/>
                </a:cubicBezTo>
                <a:cubicBezTo>
                  <a:pt x="331464" y="1849919"/>
                  <a:pt x="316282" y="1824212"/>
                  <a:pt x="320128" y="1804172"/>
                </a:cubicBezTo>
                <a:cubicBezTo>
                  <a:pt x="321140" y="1798858"/>
                  <a:pt x="327263" y="1790913"/>
                  <a:pt x="331666" y="1790458"/>
                </a:cubicBezTo>
                <a:cubicBezTo>
                  <a:pt x="350441" y="1788535"/>
                  <a:pt x="352111" y="1775580"/>
                  <a:pt x="356969" y="1761208"/>
                </a:cubicBezTo>
                <a:cubicBezTo>
                  <a:pt x="375136" y="1707314"/>
                  <a:pt x="379184" y="1649472"/>
                  <a:pt x="412179" y="1599221"/>
                </a:cubicBezTo>
                <a:cubicBezTo>
                  <a:pt x="427462" y="1575993"/>
                  <a:pt x="428170" y="1541126"/>
                  <a:pt x="429132" y="1511320"/>
                </a:cubicBezTo>
                <a:cubicBezTo>
                  <a:pt x="429688" y="1494468"/>
                  <a:pt x="433180" y="1484752"/>
                  <a:pt x="446388" y="1476301"/>
                </a:cubicBezTo>
                <a:cubicBezTo>
                  <a:pt x="482368" y="1453225"/>
                  <a:pt x="485253" y="1413500"/>
                  <a:pt x="454131" y="1381872"/>
                </a:cubicBezTo>
                <a:cubicBezTo>
                  <a:pt x="447248" y="1374888"/>
                  <a:pt x="441125" y="1366741"/>
                  <a:pt x="436267" y="1358189"/>
                </a:cubicBezTo>
                <a:cubicBezTo>
                  <a:pt x="429992" y="1347106"/>
                  <a:pt x="424628" y="1339920"/>
                  <a:pt x="408890" y="1343209"/>
                </a:cubicBezTo>
                <a:cubicBezTo>
                  <a:pt x="392544" y="1346651"/>
                  <a:pt x="382727" y="1338503"/>
                  <a:pt x="383233" y="1318767"/>
                </a:cubicBezTo>
                <a:cubicBezTo>
                  <a:pt x="383486" y="1308646"/>
                  <a:pt x="376452" y="1298323"/>
                  <a:pt x="369114" y="1287898"/>
                </a:cubicBezTo>
                <a:cubicBezTo>
                  <a:pt x="336069" y="1355506"/>
                  <a:pt x="286375" y="1316591"/>
                  <a:pt x="242652" y="1314415"/>
                </a:cubicBezTo>
                <a:cubicBezTo>
                  <a:pt x="230861" y="1328129"/>
                  <a:pt x="219323" y="1343361"/>
                  <a:pt x="205811" y="1356569"/>
                </a:cubicBezTo>
                <a:cubicBezTo>
                  <a:pt x="199587" y="1362591"/>
                  <a:pt x="189162" y="1368411"/>
                  <a:pt x="181166" y="1367753"/>
                </a:cubicBezTo>
                <a:cubicBezTo>
                  <a:pt x="150753" y="1365172"/>
                  <a:pt x="119833" y="1362591"/>
                  <a:pt x="90533" y="1354646"/>
                </a:cubicBezTo>
                <a:cubicBezTo>
                  <a:pt x="70544" y="1349231"/>
                  <a:pt x="60676" y="1330912"/>
                  <a:pt x="65028" y="1308241"/>
                </a:cubicBezTo>
                <a:cubicBezTo>
                  <a:pt x="69531" y="1284761"/>
                  <a:pt x="72416" y="1263253"/>
                  <a:pt x="50605" y="1243720"/>
                </a:cubicBezTo>
                <a:cubicBezTo>
                  <a:pt x="37043" y="1231575"/>
                  <a:pt x="47164" y="1215735"/>
                  <a:pt x="58803" y="1204096"/>
                </a:cubicBezTo>
                <a:cubicBezTo>
                  <a:pt x="82436" y="1180514"/>
                  <a:pt x="77780" y="1119433"/>
                  <a:pt x="49593" y="1101722"/>
                </a:cubicBezTo>
                <a:cubicBezTo>
                  <a:pt x="42812" y="1097471"/>
                  <a:pt x="31021" y="1100659"/>
                  <a:pt x="21558" y="1101165"/>
                </a:cubicBezTo>
                <a:cubicBezTo>
                  <a:pt x="15030" y="1101519"/>
                  <a:pt x="8552" y="1103240"/>
                  <a:pt x="2024" y="1104353"/>
                </a:cubicBezTo>
                <a:cubicBezTo>
                  <a:pt x="1366" y="1101823"/>
                  <a:pt x="658" y="1099293"/>
                  <a:pt x="0" y="1096813"/>
                </a:cubicBezTo>
                <a:cubicBezTo>
                  <a:pt x="8451" y="1092866"/>
                  <a:pt x="16852" y="1088919"/>
                  <a:pt x="26720" y="1084263"/>
                </a:cubicBezTo>
                <a:cubicBezTo>
                  <a:pt x="22772" y="1077532"/>
                  <a:pt x="19129" y="1071308"/>
                  <a:pt x="17712" y="1068879"/>
                </a:cubicBezTo>
                <a:cubicBezTo>
                  <a:pt x="57994" y="1028648"/>
                  <a:pt x="96909" y="990289"/>
                  <a:pt x="134964" y="951070"/>
                </a:cubicBezTo>
                <a:cubicBezTo>
                  <a:pt x="140227" y="945605"/>
                  <a:pt x="140682" y="935737"/>
                  <a:pt x="144528" y="928500"/>
                </a:cubicBezTo>
                <a:cubicBezTo>
                  <a:pt x="148020" y="921922"/>
                  <a:pt x="154548" y="910384"/>
                  <a:pt x="157180" y="911092"/>
                </a:cubicBezTo>
                <a:cubicBezTo>
                  <a:pt x="167807" y="913825"/>
                  <a:pt x="178029" y="919543"/>
                  <a:pt x="187239" y="925818"/>
                </a:cubicBezTo>
                <a:cubicBezTo>
                  <a:pt x="193666" y="930221"/>
                  <a:pt x="197816" y="937761"/>
                  <a:pt x="203686" y="943125"/>
                </a:cubicBezTo>
                <a:cubicBezTo>
                  <a:pt x="215831" y="954208"/>
                  <a:pt x="229545" y="963823"/>
                  <a:pt x="240678" y="975816"/>
                </a:cubicBezTo>
                <a:cubicBezTo>
                  <a:pt x="255758" y="992111"/>
                  <a:pt x="281415" y="991301"/>
                  <a:pt x="292498" y="973539"/>
                </a:cubicBezTo>
                <a:cubicBezTo>
                  <a:pt x="299684" y="961950"/>
                  <a:pt x="309299" y="951930"/>
                  <a:pt x="317041" y="940696"/>
                </a:cubicBezTo>
                <a:cubicBezTo>
                  <a:pt x="323620" y="931132"/>
                  <a:pt x="331312" y="921416"/>
                  <a:pt x="334449" y="910586"/>
                </a:cubicBezTo>
                <a:cubicBezTo>
                  <a:pt x="339611" y="892975"/>
                  <a:pt x="349732" y="891558"/>
                  <a:pt x="362940" y="898896"/>
                </a:cubicBezTo>
                <a:cubicBezTo>
                  <a:pt x="386067" y="911750"/>
                  <a:pt x="411673" y="921061"/>
                  <a:pt x="421996" y="950210"/>
                </a:cubicBezTo>
                <a:cubicBezTo>
                  <a:pt x="428322" y="968023"/>
                  <a:pt x="457319" y="975563"/>
                  <a:pt x="479281" y="971717"/>
                </a:cubicBezTo>
                <a:cubicBezTo>
                  <a:pt x="493248" y="969237"/>
                  <a:pt x="508177" y="972476"/>
                  <a:pt x="522296" y="970401"/>
                </a:cubicBezTo>
                <a:cubicBezTo>
                  <a:pt x="533125" y="968833"/>
                  <a:pt x="543297" y="962962"/>
                  <a:pt x="556859" y="957851"/>
                </a:cubicBezTo>
                <a:cubicBezTo>
                  <a:pt x="572749" y="987000"/>
                  <a:pt x="591979" y="974855"/>
                  <a:pt x="612120" y="958205"/>
                </a:cubicBezTo>
                <a:cubicBezTo>
                  <a:pt x="623759" y="948590"/>
                  <a:pt x="636056" y="939077"/>
                  <a:pt x="649466" y="932498"/>
                </a:cubicBezTo>
                <a:cubicBezTo>
                  <a:pt x="678058" y="918430"/>
                  <a:pt x="707156" y="912104"/>
                  <a:pt x="738835" y="946769"/>
                </a:cubicBezTo>
                <a:cubicBezTo>
                  <a:pt x="745768" y="914786"/>
                  <a:pt x="751233" y="889382"/>
                  <a:pt x="756800" y="863979"/>
                </a:cubicBezTo>
                <a:cubicBezTo>
                  <a:pt x="758571" y="855932"/>
                  <a:pt x="758166" y="845761"/>
                  <a:pt x="763024" y="840397"/>
                </a:cubicBezTo>
                <a:cubicBezTo>
                  <a:pt x="780584" y="820964"/>
                  <a:pt x="788934" y="799356"/>
                  <a:pt x="785493" y="773294"/>
                </a:cubicBezTo>
                <a:cubicBezTo>
                  <a:pt x="785291" y="771675"/>
                  <a:pt x="785088" y="768892"/>
                  <a:pt x="785898" y="768436"/>
                </a:cubicBezTo>
                <a:cubicBezTo>
                  <a:pt x="805735" y="756999"/>
                  <a:pt x="824661" y="741615"/>
                  <a:pt x="846118" y="736150"/>
                </a:cubicBezTo>
                <a:cubicBezTo>
                  <a:pt x="858769" y="732911"/>
                  <a:pt x="880226" y="741211"/>
                  <a:pt x="889436" y="751686"/>
                </a:cubicBezTo>
                <a:cubicBezTo>
                  <a:pt x="918382" y="784478"/>
                  <a:pt x="942774" y="790247"/>
                  <a:pt x="977894" y="765906"/>
                </a:cubicBezTo>
                <a:cubicBezTo>
                  <a:pt x="980677" y="763983"/>
                  <a:pt x="983157" y="760845"/>
                  <a:pt x="986142" y="760289"/>
                </a:cubicBezTo>
                <a:cubicBezTo>
                  <a:pt x="1010332" y="755785"/>
                  <a:pt x="1035027" y="746878"/>
                  <a:pt x="1058710" y="748953"/>
                </a:cubicBezTo>
                <a:cubicBezTo>
                  <a:pt x="1085126" y="751281"/>
                  <a:pt x="1105571" y="741868"/>
                  <a:pt x="1128191" y="733215"/>
                </a:cubicBezTo>
                <a:cubicBezTo>
                  <a:pt x="1138768" y="729167"/>
                  <a:pt x="1152836" y="729774"/>
                  <a:pt x="1164020" y="732962"/>
                </a:cubicBezTo>
                <a:cubicBezTo>
                  <a:pt x="1192207" y="740958"/>
                  <a:pt x="1217509" y="736150"/>
                  <a:pt x="1235170" y="714137"/>
                </a:cubicBezTo>
                <a:cubicBezTo>
                  <a:pt x="1243672" y="703560"/>
                  <a:pt x="1243622" y="685697"/>
                  <a:pt x="1246051" y="670920"/>
                </a:cubicBezTo>
                <a:cubicBezTo>
                  <a:pt x="1246911" y="665606"/>
                  <a:pt x="1241901" y="659382"/>
                  <a:pt x="1242559" y="653967"/>
                </a:cubicBezTo>
                <a:cubicBezTo>
                  <a:pt x="1245646" y="628462"/>
                  <a:pt x="1237802" y="610852"/>
                  <a:pt x="1206781" y="606904"/>
                </a:cubicBezTo>
                <a:cubicBezTo>
                  <a:pt x="1224948" y="573202"/>
                  <a:pt x="1202378" y="555237"/>
                  <a:pt x="1183300" y="536614"/>
                </a:cubicBezTo>
                <a:cubicBezTo>
                  <a:pt x="1166145" y="519813"/>
                  <a:pt x="1141045" y="516979"/>
                  <a:pt x="1124092" y="533628"/>
                </a:cubicBezTo>
                <a:cubicBezTo>
                  <a:pt x="1097322" y="559892"/>
                  <a:pt x="1067870" y="536209"/>
                  <a:pt x="1040290" y="541118"/>
                </a:cubicBezTo>
                <a:cubicBezTo>
                  <a:pt x="1039784" y="541219"/>
                  <a:pt x="1034319" y="524823"/>
                  <a:pt x="1034825" y="516372"/>
                </a:cubicBezTo>
                <a:cubicBezTo>
                  <a:pt x="1035381" y="506048"/>
                  <a:pt x="1045452" y="491525"/>
                  <a:pt x="1041505" y="486565"/>
                </a:cubicBezTo>
                <a:cubicBezTo>
                  <a:pt x="1029511" y="471283"/>
                  <a:pt x="1013216" y="459137"/>
                  <a:pt x="997427" y="447346"/>
                </a:cubicBezTo>
                <a:cubicBezTo>
                  <a:pt x="994897" y="445474"/>
                  <a:pt x="986446" y="452609"/>
                  <a:pt x="980373" y="454279"/>
                </a:cubicBezTo>
                <a:cubicBezTo>
                  <a:pt x="971163" y="456860"/>
                  <a:pt x="959423" y="462579"/>
                  <a:pt x="952794" y="459188"/>
                </a:cubicBezTo>
                <a:cubicBezTo>
                  <a:pt x="944241" y="454785"/>
                  <a:pt x="936145" y="443399"/>
                  <a:pt x="934120" y="433734"/>
                </a:cubicBezTo>
                <a:cubicBezTo>
                  <a:pt x="929414" y="410961"/>
                  <a:pt x="928503" y="387379"/>
                  <a:pt x="925973" y="364152"/>
                </a:cubicBezTo>
                <a:cubicBezTo>
                  <a:pt x="924303" y="348869"/>
                  <a:pt x="957854" y="307170"/>
                  <a:pt x="973339" y="306107"/>
                </a:cubicBezTo>
                <a:cubicBezTo>
                  <a:pt x="984270" y="305399"/>
                  <a:pt x="995251" y="305551"/>
                  <a:pt x="1006233" y="306006"/>
                </a:cubicBezTo>
                <a:cubicBezTo>
                  <a:pt x="1026728" y="306867"/>
                  <a:pt x="1042719" y="306664"/>
                  <a:pt x="1047425" y="278426"/>
                </a:cubicBezTo>
                <a:cubicBezTo>
                  <a:pt x="1050310" y="261322"/>
                  <a:pt x="1066858" y="246140"/>
                  <a:pt x="1078801" y="231313"/>
                </a:cubicBezTo>
                <a:cubicBezTo>
                  <a:pt x="1080470" y="229238"/>
                  <a:pt x="1091755" y="232730"/>
                  <a:pt x="1096968" y="236171"/>
                </a:cubicBezTo>
                <a:cubicBezTo>
                  <a:pt x="1116754" y="249328"/>
                  <a:pt x="1135883" y="263498"/>
                  <a:pt x="1155265" y="277263"/>
                </a:cubicBezTo>
                <a:cubicBezTo>
                  <a:pt x="1157289" y="278730"/>
                  <a:pt x="1160730" y="279590"/>
                  <a:pt x="1161337" y="281412"/>
                </a:cubicBezTo>
                <a:cubicBezTo>
                  <a:pt x="1172369" y="314913"/>
                  <a:pt x="1208653" y="322099"/>
                  <a:pt x="1228845" y="346237"/>
                </a:cubicBezTo>
                <a:cubicBezTo>
                  <a:pt x="1235221" y="353879"/>
                  <a:pt x="1246304" y="357624"/>
                  <a:pt x="1255210" y="363139"/>
                </a:cubicBezTo>
                <a:cubicBezTo>
                  <a:pt x="1259765" y="353929"/>
                  <a:pt x="1264268" y="344719"/>
                  <a:pt x="1268823" y="335509"/>
                </a:cubicBezTo>
                <a:cubicBezTo>
                  <a:pt x="1270240" y="332625"/>
                  <a:pt x="1271707" y="329740"/>
                  <a:pt x="1273580" y="325995"/>
                </a:cubicBezTo>
                <a:cubicBezTo>
                  <a:pt x="1287294" y="329234"/>
                  <a:pt x="1300350" y="332270"/>
                  <a:pt x="1307333" y="333940"/>
                </a:cubicBezTo>
                <a:cubicBezTo>
                  <a:pt x="1314873" y="315318"/>
                  <a:pt x="1319428" y="300592"/>
                  <a:pt x="1326563" y="287282"/>
                </a:cubicBezTo>
                <a:cubicBezTo>
                  <a:pt x="1336735" y="268356"/>
                  <a:pt x="1337443" y="251606"/>
                  <a:pt x="1324084" y="233590"/>
                </a:cubicBezTo>
                <a:cubicBezTo>
                  <a:pt x="1316037" y="222710"/>
                  <a:pt x="1311331" y="209350"/>
                  <a:pt x="1305107" y="197104"/>
                </a:cubicBezTo>
                <a:cubicBezTo>
                  <a:pt x="1307941" y="194979"/>
                  <a:pt x="1310774" y="192853"/>
                  <a:pt x="1313659" y="190728"/>
                </a:cubicBezTo>
                <a:cubicBezTo>
                  <a:pt x="1324893" y="202468"/>
                  <a:pt x="1344832" y="213854"/>
                  <a:pt x="1345388" y="226050"/>
                </a:cubicBezTo>
                <a:cubicBezTo>
                  <a:pt x="1346350" y="247912"/>
                  <a:pt x="1358141" y="254541"/>
                  <a:pt x="1373221" y="260158"/>
                </a:cubicBezTo>
                <a:cubicBezTo>
                  <a:pt x="1365884" y="291634"/>
                  <a:pt x="1359052" y="320985"/>
                  <a:pt x="1351259" y="354334"/>
                </a:cubicBezTo>
                <a:cubicBezTo>
                  <a:pt x="1360874" y="351450"/>
                  <a:pt x="1368970" y="347199"/>
                  <a:pt x="1377168" y="346996"/>
                </a:cubicBezTo>
                <a:cubicBezTo>
                  <a:pt x="1384962" y="346794"/>
                  <a:pt x="1395032" y="348464"/>
                  <a:pt x="1400346" y="353373"/>
                </a:cubicBezTo>
                <a:cubicBezTo>
                  <a:pt x="1415325" y="367137"/>
                  <a:pt x="1424636" y="366581"/>
                  <a:pt x="1434707" y="347907"/>
                </a:cubicBezTo>
                <a:cubicBezTo>
                  <a:pt x="1439868" y="338394"/>
                  <a:pt x="1444322" y="328526"/>
                  <a:pt x="1449635" y="317747"/>
                </a:cubicBezTo>
                <a:cubicBezTo>
                  <a:pt x="1444574" y="311775"/>
                  <a:pt x="1438907" y="305045"/>
                  <a:pt x="1430911" y="295582"/>
                </a:cubicBezTo>
                <a:cubicBezTo>
                  <a:pt x="1438401" y="294367"/>
                  <a:pt x="1443158" y="292090"/>
                  <a:pt x="1446953" y="293203"/>
                </a:cubicBezTo>
                <a:cubicBezTo>
                  <a:pt x="1463045" y="297808"/>
                  <a:pt x="1476456" y="294215"/>
                  <a:pt x="1482832" y="278730"/>
                </a:cubicBezTo>
                <a:cubicBezTo>
                  <a:pt x="1488854" y="264105"/>
                  <a:pt x="1493712" y="248721"/>
                  <a:pt x="1477620" y="234906"/>
                </a:cubicBezTo>
                <a:cubicBezTo>
                  <a:pt x="1471496" y="229643"/>
                  <a:pt x="1466082" y="212286"/>
                  <a:pt x="1467144" y="211628"/>
                </a:cubicBezTo>
                <a:cubicBezTo>
                  <a:pt x="1479846" y="203986"/>
                  <a:pt x="1495838" y="190930"/>
                  <a:pt x="1507072" y="193916"/>
                </a:cubicBezTo>
                <a:cubicBezTo>
                  <a:pt x="1527061" y="199280"/>
                  <a:pt x="1535107" y="198167"/>
                  <a:pt x="1542799" y="177722"/>
                </a:cubicBezTo>
                <a:cubicBezTo>
                  <a:pt x="1551706" y="154039"/>
                  <a:pt x="1618251" y="150547"/>
                  <a:pt x="1632927" y="171397"/>
                </a:cubicBezTo>
                <a:cubicBezTo>
                  <a:pt x="1635305" y="174838"/>
                  <a:pt x="1636925" y="178836"/>
                  <a:pt x="1638949" y="182479"/>
                </a:cubicBezTo>
                <a:cubicBezTo>
                  <a:pt x="1654029" y="209502"/>
                  <a:pt x="1661873" y="210616"/>
                  <a:pt x="1684848" y="190374"/>
                </a:cubicBezTo>
                <a:cubicBezTo>
                  <a:pt x="1692995" y="183188"/>
                  <a:pt x="1701699" y="176255"/>
                  <a:pt x="1711162" y="171093"/>
                </a:cubicBezTo>
                <a:cubicBezTo>
                  <a:pt x="1733935" y="158695"/>
                  <a:pt x="1742386" y="140426"/>
                  <a:pt x="1732214" y="117148"/>
                </a:cubicBezTo>
                <a:cubicBezTo>
                  <a:pt x="1716526" y="81370"/>
                  <a:pt x="1727002" y="46604"/>
                  <a:pt x="1735352" y="12092"/>
                </a:cubicBezTo>
                <a:cubicBezTo>
                  <a:pt x="1738692" y="-1724"/>
                  <a:pt x="1771585" y="-2786"/>
                  <a:pt x="1785603" y="4298"/>
                </a:cubicBezTo>
                <a:cubicBezTo>
                  <a:pt x="1801948" y="12547"/>
                  <a:pt x="1820773" y="17709"/>
                  <a:pt x="1838991" y="19632"/>
                </a:cubicBezTo>
                <a:cubicBezTo>
                  <a:pt x="1846076" y="20391"/>
                  <a:pt x="1854476" y="8752"/>
                  <a:pt x="1862978" y="2173"/>
                </a:cubicBezTo>
                <a:cubicBezTo>
                  <a:pt x="1881095" y="11231"/>
                  <a:pt x="1884333" y="23073"/>
                  <a:pt x="1881449" y="44732"/>
                </a:cubicBezTo>
                <a:cubicBezTo>
                  <a:pt x="1878767" y="64822"/>
                  <a:pt x="1889647" y="86937"/>
                  <a:pt x="1896327" y="107583"/>
                </a:cubicBezTo>
                <a:cubicBezTo>
                  <a:pt x="1896883" y="109304"/>
                  <a:pt x="1915051" y="109658"/>
                  <a:pt x="1918643" y="105357"/>
                </a:cubicBezTo>
                <a:cubicBezTo>
                  <a:pt x="1935293" y="85418"/>
                  <a:pt x="1955990" y="77423"/>
                  <a:pt x="1980837" y="71300"/>
                </a:cubicBezTo>
                <a:cubicBezTo>
                  <a:pt x="2003913" y="65632"/>
                  <a:pt x="2024762" y="51361"/>
                  <a:pt x="2050217" y="58345"/>
                </a:cubicBezTo>
                <a:cubicBezTo>
                  <a:pt x="2056644" y="60116"/>
                  <a:pt x="2063172" y="61735"/>
                  <a:pt x="2069750" y="62444"/>
                </a:cubicBezTo>
                <a:cubicBezTo>
                  <a:pt x="2080631" y="63608"/>
                  <a:pt x="2091662" y="64012"/>
                  <a:pt x="2109425" y="65176"/>
                </a:cubicBezTo>
                <a:cubicBezTo>
                  <a:pt x="2115447" y="84103"/>
                  <a:pt x="2124859" y="111278"/>
                  <a:pt x="2132703" y="138908"/>
                </a:cubicBezTo>
                <a:cubicBezTo>
                  <a:pt x="2137663" y="156417"/>
                  <a:pt x="2141154" y="174483"/>
                  <a:pt x="2143735" y="192499"/>
                </a:cubicBezTo>
                <a:cubicBezTo>
                  <a:pt x="2144747" y="199331"/>
                  <a:pt x="2142369" y="207124"/>
                  <a:pt x="2139839" y="213854"/>
                </a:cubicBezTo>
                <a:cubicBezTo>
                  <a:pt x="2133462" y="231009"/>
                  <a:pt x="2125973" y="251606"/>
                  <a:pt x="2142875" y="262739"/>
                </a:cubicBezTo>
                <a:cubicBezTo>
                  <a:pt x="2159777" y="273872"/>
                  <a:pt x="2182195" y="278072"/>
                  <a:pt x="2202792" y="281564"/>
                </a:cubicBezTo>
                <a:cubicBezTo>
                  <a:pt x="2213317" y="283335"/>
                  <a:pt x="2225260" y="274429"/>
                  <a:pt x="2236494" y="274580"/>
                </a:cubicBezTo>
                <a:cubicBezTo>
                  <a:pt x="2257394" y="274884"/>
                  <a:pt x="2266250" y="292140"/>
                  <a:pt x="2252233" y="307018"/>
                </a:cubicBezTo>
                <a:cubicBezTo>
                  <a:pt x="2238013" y="322099"/>
                  <a:pt x="2240796" y="336066"/>
                  <a:pt x="2243630" y="353373"/>
                </a:cubicBezTo>
                <a:cubicBezTo>
                  <a:pt x="2246362" y="370022"/>
                  <a:pt x="2243427" y="387582"/>
                  <a:pt x="2243933" y="404686"/>
                </a:cubicBezTo>
                <a:cubicBezTo>
                  <a:pt x="2244136" y="412328"/>
                  <a:pt x="2244085" y="424068"/>
                  <a:pt x="2248488" y="426649"/>
                </a:cubicBezTo>
                <a:cubicBezTo>
                  <a:pt x="2257850" y="432216"/>
                  <a:pt x="2269944" y="433784"/>
                  <a:pt x="2281128" y="434847"/>
                </a:cubicBezTo>
                <a:cubicBezTo>
                  <a:pt x="2282596" y="434999"/>
                  <a:pt x="2286543" y="422752"/>
                  <a:pt x="2287100" y="416072"/>
                </a:cubicBezTo>
                <a:cubicBezTo>
                  <a:pt x="2288061" y="404433"/>
                  <a:pt x="2285632" y="392389"/>
                  <a:pt x="2287808" y="381104"/>
                </a:cubicBezTo>
                <a:cubicBezTo>
                  <a:pt x="2289377" y="372856"/>
                  <a:pt x="2296057" y="365619"/>
                  <a:pt x="2300459" y="357927"/>
                </a:cubicBezTo>
                <a:cubicBezTo>
                  <a:pt x="2307848" y="363190"/>
                  <a:pt x="2321865" y="369010"/>
                  <a:pt x="2321562" y="373716"/>
                </a:cubicBezTo>
                <a:cubicBezTo>
                  <a:pt x="2319639" y="399474"/>
                  <a:pt x="2333909" y="425687"/>
                  <a:pt x="2315135" y="451597"/>
                </a:cubicBezTo>
                <a:cubicBezTo>
                  <a:pt x="2302686" y="468752"/>
                  <a:pt x="2314173" y="486464"/>
                  <a:pt x="2329507" y="501646"/>
                </a:cubicBezTo>
                <a:cubicBezTo>
                  <a:pt x="2335478" y="496231"/>
                  <a:pt x="2340691" y="491424"/>
                  <a:pt x="2347826" y="484946"/>
                </a:cubicBezTo>
                <a:cubicBezTo>
                  <a:pt x="2367309" y="492587"/>
                  <a:pt x="2388765" y="499065"/>
                  <a:pt x="2408248" y="509237"/>
                </a:cubicBezTo>
                <a:cubicBezTo>
                  <a:pt x="2421861" y="516321"/>
                  <a:pt x="2432539" y="530643"/>
                  <a:pt x="2444380" y="507668"/>
                </a:cubicBezTo>
                <a:cubicBezTo>
                  <a:pt x="2446101" y="504328"/>
                  <a:pt x="2454856" y="501899"/>
                  <a:pt x="2459208" y="503113"/>
                </a:cubicBezTo>
                <a:cubicBezTo>
                  <a:pt x="2481322" y="509388"/>
                  <a:pt x="2483599" y="500988"/>
                  <a:pt x="2476160" y="482922"/>
                </a:cubicBezTo>
                <a:cubicBezTo>
                  <a:pt x="2474744" y="479430"/>
                  <a:pt x="2475098" y="474370"/>
                  <a:pt x="2476464" y="470726"/>
                </a:cubicBezTo>
                <a:cubicBezTo>
                  <a:pt x="2488407" y="439553"/>
                  <a:pt x="2501412" y="408785"/>
                  <a:pt x="2512697" y="377360"/>
                </a:cubicBezTo>
                <a:cubicBezTo>
                  <a:pt x="2517657" y="363494"/>
                  <a:pt x="2519327" y="348413"/>
                  <a:pt x="2522869" y="332017"/>
                </a:cubicBezTo>
                <a:cubicBezTo>
                  <a:pt x="2540783" y="338950"/>
                  <a:pt x="2548425" y="348565"/>
                  <a:pt x="2548577" y="366429"/>
                </a:cubicBezTo>
                <a:cubicBezTo>
                  <a:pt x="2548728" y="384748"/>
                  <a:pt x="2551360" y="403320"/>
                  <a:pt x="2554902" y="421386"/>
                </a:cubicBezTo>
                <a:cubicBezTo>
                  <a:pt x="2561127" y="453065"/>
                  <a:pt x="2565782" y="457113"/>
                  <a:pt x="2597107" y="463844"/>
                </a:cubicBezTo>
                <a:cubicBezTo>
                  <a:pt x="2590579" y="491019"/>
                  <a:pt x="2585822" y="518852"/>
                  <a:pt x="2577118" y="545369"/>
                </a:cubicBezTo>
                <a:cubicBezTo>
                  <a:pt x="2567250" y="575327"/>
                  <a:pt x="2565731" y="574821"/>
                  <a:pt x="2597815" y="582563"/>
                </a:cubicBezTo>
                <a:cubicBezTo>
                  <a:pt x="2593564" y="588484"/>
                  <a:pt x="2588757" y="593039"/>
                  <a:pt x="2586682" y="598555"/>
                </a:cubicBezTo>
                <a:cubicBezTo>
                  <a:pt x="2582836" y="608676"/>
                  <a:pt x="2578383" y="619404"/>
                  <a:pt x="2578130" y="629930"/>
                </a:cubicBezTo>
                <a:cubicBezTo>
                  <a:pt x="2577523" y="653107"/>
                  <a:pt x="2580761" y="676436"/>
                  <a:pt x="2579800" y="699563"/>
                </a:cubicBezTo>
                <a:cubicBezTo>
                  <a:pt x="2579091" y="716110"/>
                  <a:pt x="2578484" y="727598"/>
                  <a:pt x="2599030" y="733721"/>
                </a:cubicBezTo>
                <a:cubicBezTo>
                  <a:pt x="2627015" y="742071"/>
                  <a:pt x="2648775" y="774610"/>
                  <a:pt x="2649331" y="799153"/>
                </a:cubicBezTo>
                <a:cubicBezTo>
                  <a:pt x="2649686" y="815347"/>
                  <a:pt x="2642601" y="824001"/>
                  <a:pt x="2628735" y="833008"/>
                </a:cubicBezTo>
                <a:cubicBezTo>
                  <a:pt x="2610467" y="844850"/>
                  <a:pt x="2593868" y="860740"/>
                  <a:pt x="2580356" y="877895"/>
                </a:cubicBezTo>
                <a:cubicBezTo>
                  <a:pt x="2571551" y="889028"/>
                  <a:pt x="2565630" y="894241"/>
                  <a:pt x="2551714" y="889180"/>
                </a:cubicBezTo>
                <a:cubicBezTo>
                  <a:pt x="2544427" y="886549"/>
                  <a:pt x="2535773" y="887662"/>
                  <a:pt x="2527676" y="887358"/>
                </a:cubicBezTo>
                <a:cubicBezTo>
                  <a:pt x="2502273" y="886397"/>
                  <a:pt x="2497060" y="903198"/>
                  <a:pt x="2486433" y="923136"/>
                </a:cubicBezTo>
                <a:cubicBezTo>
                  <a:pt x="2471201" y="951576"/>
                  <a:pt x="2444937" y="974753"/>
                  <a:pt x="2421051" y="997677"/>
                </a:cubicBezTo>
                <a:cubicBezTo>
                  <a:pt x="2408704" y="1009519"/>
                  <a:pt x="2394534" y="1016148"/>
                  <a:pt x="2398380" y="1038111"/>
                </a:cubicBezTo>
                <a:cubicBezTo>
                  <a:pt x="2399595" y="1044943"/>
                  <a:pt x="2384666" y="1054305"/>
                  <a:pt x="2377582" y="1062908"/>
                </a:cubicBezTo>
                <a:cubicBezTo>
                  <a:pt x="2370598" y="1071359"/>
                  <a:pt x="2357390" y="1082036"/>
                  <a:pt x="2359060" y="1088716"/>
                </a:cubicBezTo>
                <a:cubicBezTo>
                  <a:pt x="2361894" y="1100102"/>
                  <a:pt x="2372673" y="1114980"/>
                  <a:pt x="2382895" y="1117662"/>
                </a:cubicBezTo>
                <a:cubicBezTo>
                  <a:pt x="2393876" y="1120496"/>
                  <a:pt x="2410930" y="1114221"/>
                  <a:pt x="2420292" y="1106124"/>
                </a:cubicBezTo>
                <a:cubicBezTo>
                  <a:pt x="2439421" y="1089627"/>
                  <a:pt x="2451111" y="1063363"/>
                  <a:pt x="2483296" y="1062756"/>
                </a:cubicBezTo>
                <a:cubicBezTo>
                  <a:pt x="2485269" y="1071359"/>
                  <a:pt x="2487041" y="1079101"/>
                  <a:pt x="2489723" y="1090943"/>
                </a:cubicBezTo>
                <a:cubicBezTo>
                  <a:pt x="2500754" y="1086996"/>
                  <a:pt x="2513406" y="1086287"/>
                  <a:pt x="2519580" y="1079607"/>
                </a:cubicBezTo>
                <a:cubicBezTo>
                  <a:pt x="2536178" y="1061541"/>
                  <a:pt x="2555054" y="1049598"/>
                  <a:pt x="2579294" y="1047372"/>
                </a:cubicBezTo>
                <a:cubicBezTo>
                  <a:pt x="2597107" y="1045752"/>
                  <a:pt x="2617602" y="1040186"/>
                  <a:pt x="2632227" y="1046764"/>
                </a:cubicBezTo>
                <a:cubicBezTo>
                  <a:pt x="2643765" y="1051977"/>
                  <a:pt x="2648218" y="1072978"/>
                  <a:pt x="2657226" y="1089627"/>
                </a:cubicBezTo>
                <a:cubicBezTo>
                  <a:pt x="2675646" y="1088817"/>
                  <a:pt x="2699886" y="1129808"/>
                  <a:pt x="2684350" y="1149493"/>
                </a:cubicBezTo>
                <a:cubicBezTo>
                  <a:pt x="2673875" y="1162752"/>
                  <a:pt x="2658440" y="1172063"/>
                  <a:pt x="2641336" y="1186435"/>
                </a:cubicBezTo>
                <a:cubicBezTo>
                  <a:pt x="2676203" y="1181222"/>
                  <a:pt x="2677721" y="1183854"/>
                  <a:pt x="2675089" y="1227880"/>
                </a:cubicBezTo>
                <a:cubicBezTo>
                  <a:pt x="2657985" y="1239722"/>
                  <a:pt x="2643815" y="1249944"/>
                  <a:pt x="2629191" y="1259407"/>
                </a:cubicBezTo>
                <a:cubicBezTo>
                  <a:pt x="2622915" y="1263506"/>
                  <a:pt x="2615831" y="1266593"/>
                  <a:pt x="2608796" y="1269326"/>
                </a:cubicBezTo>
                <a:cubicBezTo>
                  <a:pt x="2574385" y="1282787"/>
                  <a:pt x="2574385" y="1282686"/>
                  <a:pt x="2602926" y="1306470"/>
                </a:cubicBezTo>
                <a:cubicBezTo>
                  <a:pt x="2628229" y="1327572"/>
                  <a:pt x="2628026" y="1379240"/>
                  <a:pt x="2607177" y="1405808"/>
                </a:cubicBezTo>
                <a:cubicBezTo>
                  <a:pt x="2592704" y="1424228"/>
                  <a:pt x="2582836" y="1447203"/>
                  <a:pt x="2575195" y="1469621"/>
                </a:cubicBezTo>
                <a:cubicBezTo>
                  <a:pt x="2569325" y="1486827"/>
                  <a:pt x="2595842" y="1505601"/>
                  <a:pt x="2613300" y="1499276"/>
                </a:cubicBezTo>
                <a:cubicBezTo>
                  <a:pt x="2627217" y="1494266"/>
                  <a:pt x="2641589" y="1490470"/>
                  <a:pt x="2658794" y="1485208"/>
                </a:cubicBezTo>
                <a:cubicBezTo>
                  <a:pt x="2647661" y="1515469"/>
                  <a:pt x="2654797" y="1538798"/>
                  <a:pt x="2670434" y="1560457"/>
                </a:cubicBezTo>
                <a:cubicBezTo>
                  <a:pt x="2672407" y="1563139"/>
                  <a:pt x="2676253" y="1566429"/>
                  <a:pt x="2675747" y="1568656"/>
                </a:cubicBezTo>
                <a:cubicBezTo>
                  <a:pt x="2670990" y="1590163"/>
                  <a:pt x="2671749" y="1617287"/>
                  <a:pt x="2658693" y="1631558"/>
                </a:cubicBezTo>
                <a:cubicBezTo>
                  <a:pt x="2640323" y="1651648"/>
                  <a:pt x="2646042" y="1678772"/>
                  <a:pt x="2629443" y="1697243"/>
                </a:cubicBezTo>
                <a:cubicBezTo>
                  <a:pt x="2624535" y="1702709"/>
                  <a:pt x="2620031" y="1708579"/>
                  <a:pt x="2616134" y="1714753"/>
                </a:cubicBezTo>
                <a:cubicBezTo>
                  <a:pt x="2610214" y="1724317"/>
                  <a:pt x="2602269" y="1733729"/>
                  <a:pt x="2599991" y="1744255"/>
                </a:cubicBezTo>
                <a:cubicBezTo>
                  <a:pt x="2594222" y="1770823"/>
                  <a:pt x="2583646" y="1776440"/>
                  <a:pt x="2559001" y="1763536"/>
                </a:cubicBezTo>
                <a:cubicBezTo>
                  <a:pt x="2541036" y="1754123"/>
                  <a:pt x="2522717" y="1745419"/>
                  <a:pt x="2504449" y="1736614"/>
                </a:cubicBezTo>
                <a:cubicBezTo>
                  <a:pt x="2502323" y="1735602"/>
                  <a:pt x="2499085" y="1735045"/>
                  <a:pt x="2497162" y="1735905"/>
                </a:cubicBezTo>
                <a:cubicBezTo>
                  <a:pt x="2475503" y="1745672"/>
                  <a:pt x="2453894" y="1755540"/>
                  <a:pt x="2432589" y="1765965"/>
                </a:cubicBezTo>
                <a:cubicBezTo>
                  <a:pt x="2426669" y="1768849"/>
                  <a:pt x="2422165" y="1774568"/>
                  <a:pt x="2416295" y="1777554"/>
                </a:cubicBezTo>
                <a:cubicBezTo>
                  <a:pt x="2406376" y="1782513"/>
                  <a:pt x="2391903" y="1787371"/>
                  <a:pt x="2403491" y="1799870"/>
                </a:cubicBezTo>
                <a:cubicBezTo>
                  <a:pt x="2408856" y="1805639"/>
                  <a:pt x="2426163" y="1804577"/>
                  <a:pt x="2435929" y="1800882"/>
                </a:cubicBezTo>
                <a:cubicBezTo>
                  <a:pt x="2448986" y="1795974"/>
                  <a:pt x="2459916" y="1785448"/>
                  <a:pt x="2471758" y="1777351"/>
                </a:cubicBezTo>
                <a:cubicBezTo>
                  <a:pt x="2473883" y="1779072"/>
                  <a:pt x="2475958" y="1780742"/>
                  <a:pt x="2478083" y="1782462"/>
                </a:cubicBezTo>
                <a:cubicBezTo>
                  <a:pt x="2476413" y="1789142"/>
                  <a:pt x="2473630" y="1795822"/>
                  <a:pt x="2473327" y="1802553"/>
                </a:cubicBezTo>
                <a:cubicBezTo>
                  <a:pt x="2472466" y="1822238"/>
                  <a:pt x="2472669" y="1841923"/>
                  <a:pt x="2472264" y="1861659"/>
                </a:cubicBezTo>
                <a:cubicBezTo>
                  <a:pt x="2472112" y="1868592"/>
                  <a:pt x="2473782" y="1877043"/>
                  <a:pt x="2470493" y="1881952"/>
                </a:cubicBezTo>
                <a:cubicBezTo>
                  <a:pt x="2468266" y="1885241"/>
                  <a:pt x="2458550" y="1884634"/>
                  <a:pt x="2452376" y="1883926"/>
                </a:cubicBezTo>
                <a:cubicBezTo>
                  <a:pt x="2425151" y="1880839"/>
                  <a:pt x="2397824" y="1877904"/>
                  <a:pt x="2370851" y="1873096"/>
                </a:cubicBezTo>
                <a:cubicBezTo>
                  <a:pt x="2363665" y="1871780"/>
                  <a:pt x="2354860" y="1865252"/>
                  <a:pt x="2351722" y="1858724"/>
                </a:cubicBezTo>
                <a:cubicBezTo>
                  <a:pt x="2346105" y="1846883"/>
                  <a:pt x="2345599" y="1827501"/>
                  <a:pt x="2328140" y="1832561"/>
                </a:cubicBezTo>
                <a:cubicBezTo>
                  <a:pt x="2315894" y="1836154"/>
                  <a:pt x="2305115" y="1850222"/>
                  <a:pt x="2297221" y="1862014"/>
                </a:cubicBezTo>
                <a:cubicBezTo>
                  <a:pt x="2289680" y="1873248"/>
                  <a:pt x="2286442" y="1887468"/>
                  <a:pt x="2281837" y="1900575"/>
                </a:cubicBezTo>
                <a:cubicBezTo>
                  <a:pt x="2275511" y="1918590"/>
                  <a:pt x="2260532" y="1935543"/>
                  <a:pt x="2277485" y="1956392"/>
                </a:cubicBezTo>
                <a:cubicBezTo>
                  <a:pt x="2280268" y="1959783"/>
                  <a:pt x="2273791" y="1970764"/>
                  <a:pt x="2271564" y="1978203"/>
                </a:cubicBezTo>
                <a:cubicBezTo>
                  <a:pt x="2264884" y="1974711"/>
                  <a:pt x="2254004" y="1972687"/>
                  <a:pt x="2252182" y="1967475"/>
                </a:cubicBezTo>
                <a:cubicBezTo>
                  <a:pt x="2242061" y="1938579"/>
                  <a:pt x="2221262" y="1927648"/>
                  <a:pt x="2192569" y="1924966"/>
                </a:cubicBezTo>
                <a:cubicBezTo>
                  <a:pt x="2185788" y="1924359"/>
                  <a:pt x="2179361" y="1916414"/>
                  <a:pt x="2173390" y="1911151"/>
                </a:cubicBezTo>
                <a:cubicBezTo>
                  <a:pt x="2161042" y="1900271"/>
                  <a:pt x="2149150" y="1888935"/>
                  <a:pt x="2138118" y="1878764"/>
                </a:cubicBezTo>
                <a:cubicBezTo>
                  <a:pt x="2111449" y="1893186"/>
                  <a:pt x="2112006" y="1940755"/>
                  <a:pt x="2070408" y="1923600"/>
                </a:cubicBezTo>
                <a:cubicBezTo>
                  <a:pt x="2052443" y="1952141"/>
                  <a:pt x="2045207" y="1981087"/>
                  <a:pt x="2046826" y="2013778"/>
                </a:cubicBezTo>
                <a:cubicBezTo>
                  <a:pt x="2048446" y="2046267"/>
                  <a:pt x="2036300" y="2053554"/>
                  <a:pt x="2005280" y="2058513"/>
                </a:cubicBezTo>
                <a:cubicBezTo>
                  <a:pt x="1981090" y="2062359"/>
                  <a:pt x="1957002" y="2071367"/>
                  <a:pt x="1934888" y="2082196"/>
                </a:cubicBezTo>
                <a:cubicBezTo>
                  <a:pt x="1900071" y="2099200"/>
                  <a:pt x="1892784" y="2097682"/>
                  <a:pt x="1881702" y="2062764"/>
                </a:cubicBezTo>
                <a:cubicBezTo>
                  <a:pt x="1878919" y="2054060"/>
                  <a:pt x="1874820" y="2045761"/>
                  <a:pt x="1870720" y="2035792"/>
                </a:cubicBezTo>
                <a:cubicBezTo>
                  <a:pt x="1834639" y="2049961"/>
                  <a:pt x="1831957" y="2021521"/>
                  <a:pt x="1825480" y="2001937"/>
                </a:cubicBezTo>
                <a:cubicBezTo>
                  <a:pt x="1800936" y="2012007"/>
                  <a:pt x="1777759" y="2021521"/>
                  <a:pt x="1756049" y="2030377"/>
                </a:cubicBezTo>
                <a:cubicBezTo>
                  <a:pt x="1751343" y="2005783"/>
                  <a:pt x="1748813" y="1985389"/>
                  <a:pt x="1743195" y="1965855"/>
                </a:cubicBezTo>
                <a:cubicBezTo>
                  <a:pt x="1740362" y="1956089"/>
                  <a:pt x="1731253" y="1948295"/>
                  <a:pt x="1726395" y="1938883"/>
                </a:cubicBezTo>
                <a:cubicBezTo>
                  <a:pt x="1722397" y="1931191"/>
                  <a:pt x="1717893" y="1922234"/>
                  <a:pt x="1718247" y="1914036"/>
                </a:cubicBezTo>
                <a:cubicBezTo>
                  <a:pt x="1719664" y="1878663"/>
                  <a:pt x="1686163" y="1870009"/>
                  <a:pt x="1669464" y="1848654"/>
                </a:cubicBezTo>
                <a:cubicBezTo>
                  <a:pt x="1668148" y="1846933"/>
                  <a:pt x="1660304" y="1849565"/>
                  <a:pt x="1655952" y="1851285"/>
                </a:cubicBezTo>
                <a:cubicBezTo>
                  <a:pt x="1652157" y="1852803"/>
                  <a:pt x="1648969" y="1858117"/>
                  <a:pt x="1645629" y="1858016"/>
                </a:cubicBezTo>
                <a:cubicBezTo>
                  <a:pt x="1593252" y="1856143"/>
                  <a:pt x="1585864" y="1907811"/>
                  <a:pt x="1556614" y="1933266"/>
                </a:cubicBezTo>
                <a:cubicBezTo>
                  <a:pt x="1552920" y="1936454"/>
                  <a:pt x="1553780" y="1950724"/>
                  <a:pt x="1557728" y="1955835"/>
                </a:cubicBezTo>
                <a:cubicBezTo>
                  <a:pt x="1576300" y="1979924"/>
                  <a:pt x="1582069" y="2003252"/>
                  <a:pt x="1561574" y="2029061"/>
                </a:cubicBezTo>
                <a:cubicBezTo>
                  <a:pt x="1559347" y="2031895"/>
                  <a:pt x="1560106" y="2037107"/>
                  <a:pt x="1554438" y="2036045"/>
                </a:cubicBezTo>
                <a:cubicBezTo>
                  <a:pt x="1546240" y="2042522"/>
                  <a:pt x="1538852" y="2050872"/>
                  <a:pt x="1529642" y="2055072"/>
                </a:cubicBezTo>
                <a:cubicBezTo>
                  <a:pt x="1512942" y="2062713"/>
                  <a:pt x="1495433" y="2068989"/>
                  <a:pt x="1477670" y="2073746"/>
                </a:cubicBezTo>
                <a:cubicBezTo>
                  <a:pt x="1448977" y="2081488"/>
                  <a:pt x="1411327" y="2067217"/>
                  <a:pt x="1396550" y="2108056"/>
                </a:cubicBezTo>
                <a:cubicBezTo>
                  <a:pt x="1395741" y="2110282"/>
                  <a:pt x="1393868" y="2112813"/>
                  <a:pt x="1391793" y="2113825"/>
                </a:cubicBezTo>
                <a:cubicBezTo>
                  <a:pt x="1360975" y="2129462"/>
                  <a:pt x="1330915" y="2147072"/>
                  <a:pt x="1298882" y="2159673"/>
                </a:cubicBezTo>
                <a:cubicBezTo>
                  <a:pt x="1269531" y="2171262"/>
                  <a:pt x="1238106" y="2177435"/>
                  <a:pt x="1207540" y="2185836"/>
                </a:cubicBezTo>
                <a:cubicBezTo>
                  <a:pt x="1189778" y="2190745"/>
                  <a:pt x="1185223" y="2200208"/>
                  <a:pt x="1192814" y="2217818"/>
                </a:cubicBezTo>
                <a:cubicBezTo>
                  <a:pt x="1210627" y="2259062"/>
                  <a:pt x="1192915" y="2302228"/>
                  <a:pt x="1151925" y="2323381"/>
                </a:cubicBezTo>
                <a:cubicBezTo>
                  <a:pt x="1142614" y="2328188"/>
                  <a:pt x="1133606" y="2335526"/>
                  <a:pt x="1127230" y="2343825"/>
                </a:cubicBezTo>
                <a:cubicBezTo>
                  <a:pt x="1116906" y="2357185"/>
                  <a:pt x="1108809" y="2355768"/>
                  <a:pt x="1099093" y="2344078"/>
                </a:cubicBezTo>
                <a:cubicBezTo>
                  <a:pt x="1093780" y="2337651"/>
                  <a:pt x="1086796" y="2332540"/>
                  <a:pt x="1081989" y="2325860"/>
                </a:cubicBezTo>
                <a:cubicBezTo>
                  <a:pt x="1069641" y="2308655"/>
                  <a:pt x="1055472" y="2307845"/>
                  <a:pt x="1038569" y="2318624"/>
                </a:cubicBezTo>
                <a:cubicBezTo>
                  <a:pt x="1020453" y="2330162"/>
                  <a:pt x="1006334" y="2324342"/>
                  <a:pt x="988369" y="2313057"/>
                </a:cubicBezTo>
                <a:cubicBezTo>
                  <a:pt x="960789" y="2295700"/>
                  <a:pt x="929920" y="2282036"/>
                  <a:pt x="898697" y="2272573"/>
                </a:cubicBezTo>
                <a:cubicBezTo>
                  <a:pt x="873495" y="2264932"/>
                  <a:pt x="851381" y="2251623"/>
                  <a:pt x="843942" y="2226775"/>
                </a:cubicBezTo>
                <a:cubicBezTo>
                  <a:pt x="836199" y="2201017"/>
                  <a:pt x="826787" y="2194236"/>
                  <a:pt x="802496" y="2203193"/>
                </a:cubicBezTo>
                <a:cubicBezTo>
                  <a:pt x="778408" y="2212049"/>
                  <a:pt x="762721" y="2207596"/>
                  <a:pt x="750272" y="2184621"/>
                </a:cubicBezTo>
                <a:cubicBezTo>
                  <a:pt x="741973" y="2169389"/>
                  <a:pt x="729473" y="2166657"/>
                  <a:pt x="715405" y="2180624"/>
                </a:cubicBezTo>
                <a:cubicBezTo>
                  <a:pt x="707207" y="2188771"/>
                  <a:pt x="694505" y="2193224"/>
                  <a:pt x="688179" y="2202384"/>
                </a:cubicBezTo>
                <a:cubicBezTo>
                  <a:pt x="677552" y="2217616"/>
                  <a:pt x="667077" y="2234417"/>
                  <a:pt x="662674" y="2252129"/>
                </a:cubicBezTo>
                <a:cubicBezTo>
                  <a:pt x="657007" y="2274800"/>
                  <a:pt x="647290" y="2289475"/>
                  <a:pt x="623253" y="2290639"/>
                </a:cubicBezTo>
                <a:cubicBezTo>
                  <a:pt x="601392" y="2291702"/>
                  <a:pt x="584844" y="2298837"/>
                  <a:pt x="574166" y="2319737"/>
                </a:cubicBezTo>
                <a:cubicBezTo>
                  <a:pt x="570118" y="2327682"/>
                  <a:pt x="559339" y="2332540"/>
                  <a:pt x="551090" y="2337955"/>
                </a:cubicBezTo>
                <a:cubicBezTo>
                  <a:pt x="539906" y="2345293"/>
                  <a:pt x="528470" y="2352378"/>
                  <a:pt x="516628" y="2358501"/>
                </a:cubicBezTo>
                <a:cubicBezTo>
                  <a:pt x="510555" y="2361638"/>
                  <a:pt x="500434" y="2366091"/>
                  <a:pt x="496841" y="2363460"/>
                </a:cubicBezTo>
                <a:cubicBezTo>
                  <a:pt x="470324" y="2344028"/>
                  <a:pt x="444566" y="2323431"/>
                  <a:pt x="419618" y="2301924"/>
                </a:cubicBezTo>
                <a:cubicBezTo>
                  <a:pt x="415063" y="2297977"/>
                  <a:pt x="413039" y="2288210"/>
                  <a:pt x="413748" y="2281581"/>
                </a:cubicBezTo>
                <a:cubicBezTo>
                  <a:pt x="416936" y="2252989"/>
                  <a:pt x="428777" y="2230419"/>
                  <a:pt x="453726" y="2212404"/>
                </a:cubicBezTo>
                <a:cubicBezTo>
                  <a:pt x="469008" y="2201372"/>
                  <a:pt x="477915" y="2180877"/>
                  <a:pt x="487834" y="2163570"/>
                </a:cubicBezTo>
                <a:cubicBezTo>
                  <a:pt x="489757" y="2160280"/>
                  <a:pt x="484443" y="2148540"/>
                  <a:pt x="479990" y="2146718"/>
                </a:cubicBezTo>
                <a:cubicBezTo>
                  <a:pt x="470223" y="2142720"/>
                  <a:pt x="458634" y="2142366"/>
                  <a:pt x="438848" y="2138976"/>
                </a:cubicBezTo>
                <a:close/>
              </a:path>
            </a:pathLst>
          </a:custGeom>
          <a:gradFill>
            <a:gsLst>
              <a:gs pos="0">
                <a:srgbClr val="C00000"/>
              </a:gs>
              <a:gs pos="100000">
                <a:srgbClr val="C00000">
                  <a:alpha val="0"/>
                </a:srgbClr>
              </a:gs>
            </a:gsLst>
            <a:lin ang="5400000" scaled="1"/>
          </a:gradFill>
          <a:ln w="865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7" name="图形 15"/>
          <p:cNvSpPr/>
          <p:nvPr/>
        </p:nvSpPr>
        <p:spPr>
          <a:xfrm>
            <a:off x="9555879" y="2319086"/>
            <a:ext cx="807882" cy="710234"/>
          </a:xfrm>
          <a:custGeom>
            <a:avLst/>
            <a:gdLst>
              <a:gd name="connsiteX0" fmla="*/ 438848 w 2689315"/>
              <a:gd name="connsiteY0" fmla="*/ 2138976 h 2364258"/>
              <a:gd name="connsiteX1" fmla="*/ 509543 w 2689315"/>
              <a:gd name="connsiteY1" fmla="*/ 2060791 h 2364258"/>
              <a:gd name="connsiteX2" fmla="*/ 545220 w 2689315"/>
              <a:gd name="connsiteY2" fmla="*/ 2077288 h 2364258"/>
              <a:gd name="connsiteX3" fmla="*/ 547446 w 2689315"/>
              <a:gd name="connsiteY3" fmla="*/ 2031136 h 2364258"/>
              <a:gd name="connsiteX4" fmla="*/ 507317 w 2689315"/>
              <a:gd name="connsiteY4" fmla="*/ 2014639 h 2364258"/>
              <a:gd name="connsiteX5" fmla="*/ 470274 w 2689315"/>
              <a:gd name="connsiteY5" fmla="*/ 1988577 h 2364258"/>
              <a:gd name="connsiteX6" fmla="*/ 444516 w 2689315"/>
              <a:gd name="connsiteY6" fmla="*/ 1958568 h 2364258"/>
              <a:gd name="connsiteX7" fmla="*/ 424527 w 2689315"/>
              <a:gd name="connsiteY7" fmla="*/ 1915706 h 2364258"/>
              <a:gd name="connsiteX8" fmla="*/ 419264 w 2689315"/>
              <a:gd name="connsiteY8" fmla="*/ 1896577 h 2364258"/>
              <a:gd name="connsiteX9" fmla="*/ 398617 w 2689315"/>
              <a:gd name="connsiteY9" fmla="*/ 1900625 h 2364258"/>
              <a:gd name="connsiteX10" fmla="*/ 376148 w 2689315"/>
              <a:gd name="connsiteY10" fmla="*/ 1907963 h 2364258"/>
              <a:gd name="connsiteX11" fmla="*/ 371948 w 2689315"/>
              <a:gd name="connsiteY11" fmla="*/ 1884988 h 2364258"/>
              <a:gd name="connsiteX12" fmla="*/ 351352 w 2689315"/>
              <a:gd name="connsiteY12" fmla="*/ 1855637 h 2364258"/>
              <a:gd name="connsiteX13" fmla="*/ 320128 w 2689315"/>
              <a:gd name="connsiteY13" fmla="*/ 1804172 h 2364258"/>
              <a:gd name="connsiteX14" fmla="*/ 331666 w 2689315"/>
              <a:gd name="connsiteY14" fmla="*/ 1790458 h 2364258"/>
              <a:gd name="connsiteX15" fmla="*/ 356969 w 2689315"/>
              <a:gd name="connsiteY15" fmla="*/ 1761208 h 2364258"/>
              <a:gd name="connsiteX16" fmla="*/ 412179 w 2689315"/>
              <a:gd name="connsiteY16" fmla="*/ 1599221 h 2364258"/>
              <a:gd name="connsiteX17" fmla="*/ 429132 w 2689315"/>
              <a:gd name="connsiteY17" fmla="*/ 1511320 h 2364258"/>
              <a:gd name="connsiteX18" fmla="*/ 446388 w 2689315"/>
              <a:gd name="connsiteY18" fmla="*/ 1476301 h 2364258"/>
              <a:gd name="connsiteX19" fmla="*/ 454131 w 2689315"/>
              <a:gd name="connsiteY19" fmla="*/ 1381872 h 2364258"/>
              <a:gd name="connsiteX20" fmla="*/ 436267 w 2689315"/>
              <a:gd name="connsiteY20" fmla="*/ 1358189 h 2364258"/>
              <a:gd name="connsiteX21" fmla="*/ 408890 w 2689315"/>
              <a:gd name="connsiteY21" fmla="*/ 1343209 h 2364258"/>
              <a:gd name="connsiteX22" fmla="*/ 383233 w 2689315"/>
              <a:gd name="connsiteY22" fmla="*/ 1318767 h 2364258"/>
              <a:gd name="connsiteX23" fmla="*/ 369114 w 2689315"/>
              <a:gd name="connsiteY23" fmla="*/ 1287898 h 2364258"/>
              <a:gd name="connsiteX24" fmla="*/ 242652 w 2689315"/>
              <a:gd name="connsiteY24" fmla="*/ 1314415 h 2364258"/>
              <a:gd name="connsiteX25" fmla="*/ 205811 w 2689315"/>
              <a:gd name="connsiteY25" fmla="*/ 1356569 h 2364258"/>
              <a:gd name="connsiteX26" fmla="*/ 181166 w 2689315"/>
              <a:gd name="connsiteY26" fmla="*/ 1367753 h 2364258"/>
              <a:gd name="connsiteX27" fmla="*/ 90533 w 2689315"/>
              <a:gd name="connsiteY27" fmla="*/ 1354646 h 2364258"/>
              <a:gd name="connsiteX28" fmla="*/ 65028 w 2689315"/>
              <a:gd name="connsiteY28" fmla="*/ 1308241 h 2364258"/>
              <a:gd name="connsiteX29" fmla="*/ 50605 w 2689315"/>
              <a:gd name="connsiteY29" fmla="*/ 1243720 h 2364258"/>
              <a:gd name="connsiteX30" fmla="*/ 58803 w 2689315"/>
              <a:gd name="connsiteY30" fmla="*/ 1204096 h 2364258"/>
              <a:gd name="connsiteX31" fmla="*/ 49593 w 2689315"/>
              <a:gd name="connsiteY31" fmla="*/ 1101722 h 2364258"/>
              <a:gd name="connsiteX32" fmla="*/ 21558 w 2689315"/>
              <a:gd name="connsiteY32" fmla="*/ 1101165 h 2364258"/>
              <a:gd name="connsiteX33" fmla="*/ 2024 w 2689315"/>
              <a:gd name="connsiteY33" fmla="*/ 1104353 h 2364258"/>
              <a:gd name="connsiteX34" fmla="*/ 0 w 2689315"/>
              <a:gd name="connsiteY34" fmla="*/ 1096813 h 2364258"/>
              <a:gd name="connsiteX35" fmla="*/ 26720 w 2689315"/>
              <a:gd name="connsiteY35" fmla="*/ 1084263 h 2364258"/>
              <a:gd name="connsiteX36" fmla="*/ 17712 w 2689315"/>
              <a:gd name="connsiteY36" fmla="*/ 1068879 h 2364258"/>
              <a:gd name="connsiteX37" fmla="*/ 134964 w 2689315"/>
              <a:gd name="connsiteY37" fmla="*/ 951070 h 2364258"/>
              <a:gd name="connsiteX38" fmla="*/ 144528 w 2689315"/>
              <a:gd name="connsiteY38" fmla="*/ 928500 h 2364258"/>
              <a:gd name="connsiteX39" fmla="*/ 157180 w 2689315"/>
              <a:gd name="connsiteY39" fmla="*/ 911092 h 2364258"/>
              <a:gd name="connsiteX40" fmla="*/ 187239 w 2689315"/>
              <a:gd name="connsiteY40" fmla="*/ 925818 h 2364258"/>
              <a:gd name="connsiteX41" fmla="*/ 203686 w 2689315"/>
              <a:gd name="connsiteY41" fmla="*/ 943125 h 2364258"/>
              <a:gd name="connsiteX42" fmla="*/ 240678 w 2689315"/>
              <a:gd name="connsiteY42" fmla="*/ 975816 h 2364258"/>
              <a:gd name="connsiteX43" fmla="*/ 292498 w 2689315"/>
              <a:gd name="connsiteY43" fmla="*/ 973539 h 2364258"/>
              <a:gd name="connsiteX44" fmla="*/ 317041 w 2689315"/>
              <a:gd name="connsiteY44" fmla="*/ 940696 h 2364258"/>
              <a:gd name="connsiteX45" fmla="*/ 334449 w 2689315"/>
              <a:gd name="connsiteY45" fmla="*/ 910586 h 2364258"/>
              <a:gd name="connsiteX46" fmla="*/ 362940 w 2689315"/>
              <a:gd name="connsiteY46" fmla="*/ 898896 h 2364258"/>
              <a:gd name="connsiteX47" fmla="*/ 421996 w 2689315"/>
              <a:gd name="connsiteY47" fmla="*/ 950210 h 2364258"/>
              <a:gd name="connsiteX48" fmla="*/ 479281 w 2689315"/>
              <a:gd name="connsiteY48" fmla="*/ 971717 h 2364258"/>
              <a:gd name="connsiteX49" fmla="*/ 522296 w 2689315"/>
              <a:gd name="connsiteY49" fmla="*/ 970401 h 2364258"/>
              <a:gd name="connsiteX50" fmla="*/ 556859 w 2689315"/>
              <a:gd name="connsiteY50" fmla="*/ 957851 h 2364258"/>
              <a:gd name="connsiteX51" fmla="*/ 612120 w 2689315"/>
              <a:gd name="connsiteY51" fmla="*/ 958205 h 2364258"/>
              <a:gd name="connsiteX52" fmla="*/ 649466 w 2689315"/>
              <a:gd name="connsiteY52" fmla="*/ 932498 h 2364258"/>
              <a:gd name="connsiteX53" fmla="*/ 738835 w 2689315"/>
              <a:gd name="connsiteY53" fmla="*/ 946769 h 2364258"/>
              <a:gd name="connsiteX54" fmla="*/ 756800 w 2689315"/>
              <a:gd name="connsiteY54" fmla="*/ 863979 h 2364258"/>
              <a:gd name="connsiteX55" fmla="*/ 763024 w 2689315"/>
              <a:gd name="connsiteY55" fmla="*/ 840397 h 2364258"/>
              <a:gd name="connsiteX56" fmla="*/ 785493 w 2689315"/>
              <a:gd name="connsiteY56" fmla="*/ 773294 h 2364258"/>
              <a:gd name="connsiteX57" fmla="*/ 785898 w 2689315"/>
              <a:gd name="connsiteY57" fmla="*/ 768436 h 2364258"/>
              <a:gd name="connsiteX58" fmla="*/ 846118 w 2689315"/>
              <a:gd name="connsiteY58" fmla="*/ 736150 h 2364258"/>
              <a:gd name="connsiteX59" fmla="*/ 889436 w 2689315"/>
              <a:gd name="connsiteY59" fmla="*/ 751686 h 2364258"/>
              <a:gd name="connsiteX60" fmla="*/ 977894 w 2689315"/>
              <a:gd name="connsiteY60" fmla="*/ 765906 h 2364258"/>
              <a:gd name="connsiteX61" fmla="*/ 986142 w 2689315"/>
              <a:gd name="connsiteY61" fmla="*/ 760289 h 2364258"/>
              <a:gd name="connsiteX62" fmla="*/ 1058710 w 2689315"/>
              <a:gd name="connsiteY62" fmla="*/ 748953 h 2364258"/>
              <a:gd name="connsiteX63" fmla="*/ 1128191 w 2689315"/>
              <a:gd name="connsiteY63" fmla="*/ 733215 h 2364258"/>
              <a:gd name="connsiteX64" fmla="*/ 1164020 w 2689315"/>
              <a:gd name="connsiteY64" fmla="*/ 732962 h 2364258"/>
              <a:gd name="connsiteX65" fmla="*/ 1235170 w 2689315"/>
              <a:gd name="connsiteY65" fmla="*/ 714137 h 2364258"/>
              <a:gd name="connsiteX66" fmla="*/ 1246051 w 2689315"/>
              <a:gd name="connsiteY66" fmla="*/ 670920 h 2364258"/>
              <a:gd name="connsiteX67" fmla="*/ 1242559 w 2689315"/>
              <a:gd name="connsiteY67" fmla="*/ 653967 h 2364258"/>
              <a:gd name="connsiteX68" fmla="*/ 1206781 w 2689315"/>
              <a:gd name="connsiteY68" fmla="*/ 606904 h 2364258"/>
              <a:gd name="connsiteX69" fmla="*/ 1183300 w 2689315"/>
              <a:gd name="connsiteY69" fmla="*/ 536614 h 2364258"/>
              <a:gd name="connsiteX70" fmla="*/ 1124092 w 2689315"/>
              <a:gd name="connsiteY70" fmla="*/ 533628 h 2364258"/>
              <a:gd name="connsiteX71" fmla="*/ 1040290 w 2689315"/>
              <a:gd name="connsiteY71" fmla="*/ 541118 h 2364258"/>
              <a:gd name="connsiteX72" fmla="*/ 1034825 w 2689315"/>
              <a:gd name="connsiteY72" fmla="*/ 516372 h 2364258"/>
              <a:gd name="connsiteX73" fmla="*/ 1041505 w 2689315"/>
              <a:gd name="connsiteY73" fmla="*/ 486565 h 2364258"/>
              <a:gd name="connsiteX74" fmla="*/ 997427 w 2689315"/>
              <a:gd name="connsiteY74" fmla="*/ 447346 h 2364258"/>
              <a:gd name="connsiteX75" fmla="*/ 980373 w 2689315"/>
              <a:gd name="connsiteY75" fmla="*/ 454279 h 2364258"/>
              <a:gd name="connsiteX76" fmla="*/ 952794 w 2689315"/>
              <a:gd name="connsiteY76" fmla="*/ 459188 h 2364258"/>
              <a:gd name="connsiteX77" fmla="*/ 934120 w 2689315"/>
              <a:gd name="connsiteY77" fmla="*/ 433734 h 2364258"/>
              <a:gd name="connsiteX78" fmla="*/ 925973 w 2689315"/>
              <a:gd name="connsiteY78" fmla="*/ 364152 h 2364258"/>
              <a:gd name="connsiteX79" fmla="*/ 973339 w 2689315"/>
              <a:gd name="connsiteY79" fmla="*/ 306107 h 2364258"/>
              <a:gd name="connsiteX80" fmla="*/ 1006233 w 2689315"/>
              <a:gd name="connsiteY80" fmla="*/ 306006 h 2364258"/>
              <a:gd name="connsiteX81" fmla="*/ 1047425 w 2689315"/>
              <a:gd name="connsiteY81" fmla="*/ 278426 h 2364258"/>
              <a:gd name="connsiteX82" fmla="*/ 1078801 w 2689315"/>
              <a:gd name="connsiteY82" fmla="*/ 231313 h 2364258"/>
              <a:gd name="connsiteX83" fmla="*/ 1096968 w 2689315"/>
              <a:gd name="connsiteY83" fmla="*/ 236171 h 2364258"/>
              <a:gd name="connsiteX84" fmla="*/ 1155265 w 2689315"/>
              <a:gd name="connsiteY84" fmla="*/ 277263 h 2364258"/>
              <a:gd name="connsiteX85" fmla="*/ 1161337 w 2689315"/>
              <a:gd name="connsiteY85" fmla="*/ 281412 h 2364258"/>
              <a:gd name="connsiteX86" fmla="*/ 1228845 w 2689315"/>
              <a:gd name="connsiteY86" fmla="*/ 346237 h 2364258"/>
              <a:gd name="connsiteX87" fmla="*/ 1255210 w 2689315"/>
              <a:gd name="connsiteY87" fmla="*/ 363139 h 2364258"/>
              <a:gd name="connsiteX88" fmla="*/ 1268823 w 2689315"/>
              <a:gd name="connsiteY88" fmla="*/ 335509 h 2364258"/>
              <a:gd name="connsiteX89" fmla="*/ 1273580 w 2689315"/>
              <a:gd name="connsiteY89" fmla="*/ 325995 h 2364258"/>
              <a:gd name="connsiteX90" fmla="*/ 1307333 w 2689315"/>
              <a:gd name="connsiteY90" fmla="*/ 333940 h 2364258"/>
              <a:gd name="connsiteX91" fmla="*/ 1326563 w 2689315"/>
              <a:gd name="connsiteY91" fmla="*/ 287282 h 2364258"/>
              <a:gd name="connsiteX92" fmla="*/ 1324084 w 2689315"/>
              <a:gd name="connsiteY92" fmla="*/ 233590 h 2364258"/>
              <a:gd name="connsiteX93" fmla="*/ 1305107 w 2689315"/>
              <a:gd name="connsiteY93" fmla="*/ 197104 h 2364258"/>
              <a:gd name="connsiteX94" fmla="*/ 1313659 w 2689315"/>
              <a:gd name="connsiteY94" fmla="*/ 190728 h 2364258"/>
              <a:gd name="connsiteX95" fmla="*/ 1345388 w 2689315"/>
              <a:gd name="connsiteY95" fmla="*/ 226050 h 2364258"/>
              <a:gd name="connsiteX96" fmla="*/ 1373221 w 2689315"/>
              <a:gd name="connsiteY96" fmla="*/ 260158 h 2364258"/>
              <a:gd name="connsiteX97" fmla="*/ 1351259 w 2689315"/>
              <a:gd name="connsiteY97" fmla="*/ 354334 h 2364258"/>
              <a:gd name="connsiteX98" fmla="*/ 1377168 w 2689315"/>
              <a:gd name="connsiteY98" fmla="*/ 346996 h 2364258"/>
              <a:gd name="connsiteX99" fmla="*/ 1400346 w 2689315"/>
              <a:gd name="connsiteY99" fmla="*/ 353373 h 2364258"/>
              <a:gd name="connsiteX100" fmla="*/ 1434707 w 2689315"/>
              <a:gd name="connsiteY100" fmla="*/ 347907 h 2364258"/>
              <a:gd name="connsiteX101" fmla="*/ 1449635 w 2689315"/>
              <a:gd name="connsiteY101" fmla="*/ 317747 h 2364258"/>
              <a:gd name="connsiteX102" fmla="*/ 1430911 w 2689315"/>
              <a:gd name="connsiteY102" fmla="*/ 295582 h 2364258"/>
              <a:gd name="connsiteX103" fmla="*/ 1446953 w 2689315"/>
              <a:gd name="connsiteY103" fmla="*/ 293203 h 2364258"/>
              <a:gd name="connsiteX104" fmla="*/ 1482832 w 2689315"/>
              <a:gd name="connsiteY104" fmla="*/ 278730 h 2364258"/>
              <a:gd name="connsiteX105" fmla="*/ 1477620 w 2689315"/>
              <a:gd name="connsiteY105" fmla="*/ 234906 h 2364258"/>
              <a:gd name="connsiteX106" fmla="*/ 1467144 w 2689315"/>
              <a:gd name="connsiteY106" fmla="*/ 211628 h 2364258"/>
              <a:gd name="connsiteX107" fmla="*/ 1507072 w 2689315"/>
              <a:gd name="connsiteY107" fmla="*/ 193916 h 2364258"/>
              <a:gd name="connsiteX108" fmla="*/ 1542799 w 2689315"/>
              <a:gd name="connsiteY108" fmla="*/ 177722 h 2364258"/>
              <a:gd name="connsiteX109" fmla="*/ 1632927 w 2689315"/>
              <a:gd name="connsiteY109" fmla="*/ 171397 h 2364258"/>
              <a:gd name="connsiteX110" fmla="*/ 1638949 w 2689315"/>
              <a:gd name="connsiteY110" fmla="*/ 182479 h 2364258"/>
              <a:gd name="connsiteX111" fmla="*/ 1684848 w 2689315"/>
              <a:gd name="connsiteY111" fmla="*/ 190374 h 2364258"/>
              <a:gd name="connsiteX112" fmla="*/ 1711162 w 2689315"/>
              <a:gd name="connsiteY112" fmla="*/ 171093 h 2364258"/>
              <a:gd name="connsiteX113" fmla="*/ 1732214 w 2689315"/>
              <a:gd name="connsiteY113" fmla="*/ 117148 h 2364258"/>
              <a:gd name="connsiteX114" fmla="*/ 1735352 w 2689315"/>
              <a:gd name="connsiteY114" fmla="*/ 12092 h 2364258"/>
              <a:gd name="connsiteX115" fmla="*/ 1785603 w 2689315"/>
              <a:gd name="connsiteY115" fmla="*/ 4298 h 2364258"/>
              <a:gd name="connsiteX116" fmla="*/ 1838991 w 2689315"/>
              <a:gd name="connsiteY116" fmla="*/ 19632 h 2364258"/>
              <a:gd name="connsiteX117" fmla="*/ 1862978 w 2689315"/>
              <a:gd name="connsiteY117" fmla="*/ 2173 h 2364258"/>
              <a:gd name="connsiteX118" fmla="*/ 1881449 w 2689315"/>
              <a:gd name="connsiteY118" fmla="*/ 44732 h 2364258"/>
              <a:gd name="connsiteX119" fmla="*/ 1896327 w 2689315"/>
              <a:gd name="connsiteY119" fmla="*/ 107583 h 2364258"/>
              <a:gd name="connsiteX120" fmla="*/ 1918643 w 2689315"/>
              <a:gd name="connsiteY120" fmla="*/ 105357 h 2364258"/>
              <a:gd name="connsiteX121" fmla="*/ 1980837 w 2689315"/>
              <a:gd name="connsiteY121" fmla="*/ 71300 h 2364258"/>
              <a:gd name="connsiteX122" fmla="*/ 2050217 w 2689315"/>
              <a:gd name="connsiteY122" fmla="*/ 58345 h 2364258"/>
              <a:gd name="connsiteX123" fmla="*/ 2069750 w 2689315"/>
              <a:gd name="connsiteY123" fmla="*/ 62444 h 2364258"/>
              <a:gd name="connsiteX124" fmla="*/ 2109425 w 2689315"/>
              <a:gd name="connsiteY124" fmla="*/ 65176 h 2364258"/>
              <a:gd name="connsiteX125" fmla="*/ 2132703 w 2689315"/>
              <a:gd name="connsiteY125" fmla="*/ 138908 h 2364258"/>
              <a:gd name="connsiteX126" fmla="*/ 2143735 w 2689315"/>
              <a:gd name="connsiteY126" fmla="*/ 192499 h 2364258"/>
              <a:gd name="connsiteX127" fmla="*/ 2139839 w 2689315"/>
              <a:gd name="connsiteY127" fmla="*/ 213854 h 2364258"/>
              <a:gd name="connsiteX128" fmla="*/ 2142875 w 2689315"/>
              <a:gd name="connsiteY128" fmla="*/ 262739 h 2364258"/>
              <a:gd name="connsiteX129" fmla="*/ 2202792 w 2689315"/>
              <a:gd name="connsiteY129" fmla="*/ 281564 h 2364258"/>
              <a:gd name="connsiteX130" fmla="*/ 2236494 w 2689315"/>
              <a:gd name="connsiteY130" fmla="*/ 274580 h 2364258"/>
              <a:gd name="connsiteX131" fmla="*/ 2252233 w 2689315"/>
              <a:gd name="connsiteY131" fmla="*/ 307018 h 2364258"/>
              <a:gd name="connsiteX132" fmla="*/ 2243630 w 2689315"/>
              <a:gd name="connsiteY132" fmla="*/ 353373 h 2364258"/>
              <a:gd name="connsiteX133" fmla="*/ 2243933 w 2689315"/>
              <a:gd name="connsiteY133" fmla="*/ 404686 h 2364258"/>
              <a:gd name="connsiteX134" fmla="*/ 2248488 w 2689315"/>
              <a:gd name="connsiteY134" fmla="*/ 426649 h 2364258"/>
              <a:gd name="connsiteX135" fmla="*/ 2281128 w 2689315"/>
              <a:gd name="connsiteY135" fmla="*/ 434847 h 2364258"/>
              <a:gd name="connsiteX136" fmla="*/ 2287100 w 2689315"/>
              <a:gd name="connsiteY136" fmla="*/ 416072 h 2364258"/>
              <a:gd name="connsiteX137" fmla="*/ 2287808 w 2689315"/>
              <a:gd name="connsiteY137" fmla="*/ 381104 h 2364258"/>
              <a:gd name="connsiteX138" fmla="*/ 2300459 w 2689315"/>
              <a:gd name="connsiteY138" fmla="*/ 357927 h 2364258"/>
              <a:gd name="connsiteX139" fmla="*/ 2321562 w 2689315"/>
              <a:gd name="connsiteY139" fmla="*/ 373716 h 2364258"/>
              <a:gd name="connsiteX140" fmla="*/ 2315135 w 2689315"/>
              <a:gd name="connsiteY140" fmla="*/ 451597 h 2364258"/>
              <a:gd name="connsiteX141" fmla="*/ 2329507 w 2689315"/>
              <a:gd name="connsiteY141" fmla="*/ 501646 h 2364258"/>
              <a:gd name="connsiteX142" fmla="*/ 2347826 w 2689315"/>
              <a:gd name="connsiteY142" fmla="*/ 484946 h 2364258"/>
              <a:gd name="connsiteX143" fmla="*/ 2408248 w 2689315"/>
              <a:gd name="connsiteY143" fmla="*/ 509237 h 2364258"/>
              <a:gd name="connsiteX144" fmla="*/ 2444380 w 2689315"/>
              <a:gd name="connsiteY144" fmla="*/ 507668 h 2364258"/>
              <a:gd name="connsiteX145" fmla="*/ 2459208 w 2689315"/>
              <a:gd name="connsiteY145" fmla="*/ 503113 h 2364258"/>
              <a:gd name="connsiteX146" fmla="*/ 2476160 w 2689315"/>
              <a:gd name="connsiteY146" fmla="*/ 482922 h 2364258"/>
              <a:gd name="connsiteX147" fmla="*/ 2476464 w 2689315"/>
              <a:gd name="connsiteY147" fmla="*/ 470726 h 2364258"/>
              <a:gd name="connsiteX148" fmla="*/ 2512697 w 2689315"/>
              <a:gd name="connsiteY148" fmla="*/ 377360 h 2364258"/>
              <a:gd name="connsiteX149" fmla="*/ 2522869 w 2689315"/>
              <a:gd name="connsiteY149" fmla="*/ 332017 h 2364258"/>
              <a:gd name="connsiteX150" fmla="*/ 2548577 w 2689315"/>
              <a:gd name="connsiteY150" fmla="*/ 366429 h 2364258"/>
              <a:gd name="connsiteX151" fmla="*/ 2554902 w 2689315"/>
              <a:gd name="connsiteY151" fmla="*/ 421386 h 2364258"/>
              <a:gd name="connsiteX152" fmla="*/ 2597107 w 2689315"/>
              <a:gd name="connsiteY152" fmla="*/ 463844 h 2364258"/>
              <a:gd name="connsiteX153" fmla="*/ 2577118 w 2689315"/>
              <a:gd name="connsiteY153" fmla="*/ 545369 h 2364258"/>
              <a:gd name="connsiteX154" fmla="*/ 2597815 w 2689315"/>
              <a:gd name="connsiteY154" fmla="*/ 582563 h 2364258"/>
              <a:gd name="connsiteX155" fmla="*/ 2586682 w 2689315"/>
              <a:gd name="connsiteY155" fmla="*/ 598555 h 2364258"/>
              <a:gd name="connsiteX156" fmla="*/ 2578130 w 2689315"/>
              <a:gd name="connsiteY156" fmla="*/ 629930 h 2364258"/>
              <a:gd name="connsiteX157" fmla="*/ 2579800 w 2689315"/>
              <a:gd name="connsiteY157" fmla="*/ 699563 h 2364258"/>
              <a:gd name="connsiteX158" fmla="*/ 2599030 w 2689315"/>
              <a:gd name="connsiteY158" fmla="*/ 733721 h 2364258"/>
              <a:gd name="connsiteX159" fmla="*/ 2649331 w 2689315"/>
              <a:gd name="connsiteY159" fmla="*/ 799153 h 2364258"/>
              <a:gd name="connsiteX160" fmla="*/ 2628735 w 2689315"/>
              <a:gd name="connsiteY160" fmla="*/ 833008 h 2364258"/>
              <a:gd name="connsiteX161" fmla="*/ 2580356 w 2689315"/>
              <a:gd name="connsiteY161" fmla="*/ 877895 h 2364258"/>
              <a:gd name="connsiteX162" fmla="*/ 2551714 w 2689315"/>
              <a:gd name="connsiteY162" fmla="*/ 889180 h 2364258"/>
              <a:gd name="connsiteX163" fmla="*/ 2527676 w 2689315"/>
              <a:gd name="connsiteY163" fmla="*/ 887358 h 2364258"/>
              <a:gd name="connsiteX164" fmla="*/ 2486433 w 2689315"/>
              <a:gd name="connsiteY164" fmla="*/ 923136 h 2364258"/>
              <a:gd name="connsiteX165" fmla="*/ 2421051 w 2689315"/>
              <a:gd name="connsiteY165" fmla="*/ 997677 h 2364258"/>
              <a:gd name="connsiteX166" fmla="*/ 2398380 w 2689315"/>
              <a:gd name="connsiteY166" fmla="*/ 1038111 h 2364258"/>
              <a:gd name="connsiteX167" fmla="*/ 2377582 w 2689315"/>
              <a:gd name="connsiteY167" fmla="*/ 1062908 h 2364258"/>
              <a:gd name="connsiteX168" fmla="*/ 2359060 w 2689315"/>
              <a:gd name="connsiteY168" fmla="*/ 1088716 h 2364258"/>
              <a:gd name="connsiteX169" fmla="*/ 2382895 w 2689315"/>
              <a:gd name="connsiteY169" fmla="*/ 1117662 h 2364258"/>
              <a:gd name="connsiteX170" fmla="*/ 2420292 w 2689315"/>
              <a:gd name="connsiteY170" fmla="*/ 1106124 h 2364258"/>
              <a:gd name="connsiteX171" fmla="*/ 2483296 w 2689315"/>
              <a:gd name="connsiteY171" fmla="*/ 1062756 h 2364258"/>
              <a:gd name="connsiteX172" fmla="*/ 2489723 w 2689315"/>
              <a:gd name="connsiteY172" fmla="*/ 1090943 h 2364258"/>
              <a:gd name="connsiteX173" fmla="*/ 2519580 w 2689315"/>
              <a:gd name="connsiteY173" fmla="*/ 1079607 h 2364258"/>
              <a:gd name="connsiteX174" fmla="*/ 2579294 w 2689315"/>
              <a:gd name="connsiteY174" fmla="*/ 1047372 h 2364258"/>
              <a:gd name="connsiteX175" fmla="*/ 2632227 w 2689315"/>
              <a:gd name="connsiteY175" fmla="*/ 1046764 h 2364258"/>
              <a:gd name="connsiteX176" fmla="*/ 2657226 w 2689315"/>
              <a:gd name="connsiteY176" fmla="*/ 1089627 h 2364258"/>
              <a:gd name="connsiteX177" fmla="*/ 2684350 w 2689315"/>
              <a:gd name="connsiteY177" fmla="*/ 1149493 h 2364258"/>
              <a:gd name="connsiteX178" fmla="*/ 2641336 w 2689315"/>
              <a:gd name="connsiteY178" fmla="*/ 1186435 h 2364258"/>
              <a:gd name="connsiteX179" fmla="*/ 2675089 w 2689315"/>
              <a:gd name="connsiteY179" fmla="*/ 1227880 h 2364258"/>
              <a:gd name="connsiteX180" fmla="*/ 2629191 w 2689315"/>
              <a:gd name="connsiteY180" fmla="*/ 1259407 h 2364258"/>
              <a:gd name="connsiteX181" fmla="*/ 2608796 w 2689315"/>
              <a:gd name="connsiteY181" fmla="*/ 1269326 h 2364258"/>
              <a:gd name="connsiteX182" fmla="*/ 2602926 w 2689315"/>
              <a:gd name="connsiteY182" fmla="*/ 1306470 h 2364258"/>
              <a:gd name="connsiteX183" fmla="*/ 2607177 w 2689315"/>
              <a:gd name="connsiteY183" fmla="*/ 1405808 h 2364258"/>
              <a:gd name="connsiteX184" fmla="*/ 2575195 w 2689315"/>
              <a:gd name="connsiteY184" fmla="*/ 1469621 h 2364258"/>
              <a:gd name="connsiteX185" fmla="*/ 2613300 w 2689315"/>
              <a:gd name="connsiteY185" fmla="*/ 1499276 h 2364258"/>
              <a:gd name="connsiteX186" fmla="*/ 2658794 w 2689315"/>
              <a:gd name="connsiteY186" fmla="*/ 1485208 h 2364258"/>
              <a:gd name="connsiteX187" fmla="*/ 2670434 w 2689315"/>
              <a:gd name="connsiteY187" fmla="*/ 1560457 h 2364258"/>
              <a:gd name="connsiteX188" fmla="*/ 2675747 w 2689315"/>
              <a:gd name="connsiteY188" fmla="*/ 1568656 h 2364258"/>
              <a:gd name="connsiteX189" fmla="*/ 2658693 w 2689315"/>
              <a:gd name="connsiteY189" fmla="*/ 1631558 h 2364258"/>
              <a:gd name="connsiteX190" fmla="*/ 2629443 w 2689315"/>
              <a:gd name="connsiteY190" fmla="*/ 1697243 h 2364258"/>
              <a:gd name="connsiteX191" fmla="*/ 2616134 w 2689315"/>
              <a:gd name="connsiteY191" fmla="*/ 1714753 h 2364258"/>
              <a:gd name="connsiteX192" fmla="*/ 2599991 w 2689315"/>
              <a:gd name="connsiteY192" fmla="*/ 1744255 h 2364258"/>
              <a:gd name="connsiteX193" fmla="*/ 2559001 w 2689315"/>
              <a:gd name="connsiteY193" fmla="*/ 1763536 h 2364258"/>
              <a:gd name="connsiteX194" fmla="*/ 2504449 w 2689315"/>
              <a:gd name="connsiteY194" fmla="*/ 1736614 h 2364258"/>
              <a:gd name="connsiteX195" fmla="*/ 2497162 w 2689315"/>
              <a:gd name="connsiteY195" fmla="*/ 1735905 h 2364258"/>
              <a:gd name="connsiteX196" fmla="*/ 2432589 w 2689315"/>
              <a:gd name="connsiteY196" fmla="*/ 1765965 h 2364258"/>
              <a:gd name="connsiteX197" fmla="*/ 2416295 w 2689315"/>
              <a:gd name="connsiteY197" fmla="*/ 1777554 h 2364258"/>
              <a:gd name="connsiteX198" fmla="*/ 2403491 w 2689315"/>
              <a:gd name="connsiteY198" fmla="*/ 1799870 h 2364258"/>
              <a:gd name="connsiteX199" fmla="*/ 2435929 w 2689315"/>
              <a:gd name="connsiteY199" fmla="*/ 1800882 h 2364258"/>
              <a:gd name="connsiteX200" fmla="*/ 2471758 w 2689315"/>
              <a:gd name="connsiteY200" fmla="*/ 1777351 h 2364258"/>
              <a:gd name="connsiteX201" fmla="*/ 2478083 w 2689315"/>
              <a:gd name="connsiteY201" fmla="*/ 1782462 h 2364258"/>
              <a:gd name="connsiteX202" fmla="*/ 2473327 w 2689315"/>
              <a:gd name="connsiteY202" fmla="*/ 1802553 h 2364258"/>
              <a:gd name="connsiteX203" fmla="*/ 2472264 w 2689315"/>
              <a:gd name="connsiteY203" fmla="*/ 1861659 h 2364258"/>
              <a:gd name="connsiteX204" fmla="*/ 2470493 w 2689315"/>
              <a:gd name="connsiteY204" fmla="*/ 1881952 h 2364258"/>
              <a:gd name="connsiteX205" fmla="*/ 2452376 w 2689315"/>
              <a:gd name="connsiteY205" fmla="*/ 1883926 h 2364258"/>
              <a:gd name="connsiteX206" fmla="*/ 2370851 w 2689315"/>
              <a:gd name="connsiteY206" fmla="*/ 1873096 h 2364258"/>
              <a:gd name="connsiteX207" fmla="*/ 2351722 w 2689315"/>
              <a:gd name="connsiteY207" fmla="*/ 1858724 h 2364258"/>
              <a:gd name="connsiteX208" fmla="*/ 2328140 w 2689315"/>
              <a:gd name="connsiteY208" fmla="*/ 1832561 h 2364258"/>
              <a:gd name="connsiteX209" fmla="*/ 2297221 w 2689315"/>
              <a:gd name="connsiteY209" fmla="*/ 1862014 h 2364258"/>
              <a:gd name="connsiteX210" fmla="*/ 2281837 w 2689315"/>
              <a:gd name="connsiteY210" fmla="*/ 1900575 h 2364258"/>
              <a:gd name="connsiteX211" fmla="*/ 2277485 w 2689315"/>
              <a:gd name="connsiteY211" fmla="*/ 1956392 h 2364258"/>
              <a:gd name="connsiteX212" fmla="*/ 2271564 w 2689315"/>
              <a:gd name="connsiteY212" fmla="*/ 1978203 h 2364258"/>
              <a:gd name="connsiteX213" fmla="*/ 2252182 w 2689315"/>
              <a:gd name="connsiteY213" fmla="*/ 1967475 h 2364258"/>
              <a:gd name="connsiteX214" fmla="*/ 2192569 w 2689315"/>
              <a:gd name="connsiteY214" fmla="*/ 1924966 h 2364258"/>
              <a:gd name="connsiteX215" fmla="*/ 2173390 w 2689315"/>
              <a:gd name="connsiteY215" fmla="*/ 1911151 h 2364258"/>
              <a:gd name="connsiteX216" fmla="*/ 2138118 w 2689315"/>
              <a:gd name="connsiteY216" fmla="*/ 1878764 h 2364258"/>
              <a:gd name="connsiteX217" fmla="*/ 2070408 w 2689315"/>
              <a:gd name="connsiteY217" fmla="*/ 1923600 h 2364258"/>
              <a:gd name="connsiteX218" fmla="*/ 2046826 w 2689315"/>
              <a:gd name="connsiteY218" fmla="*/ 2013778 h 2364258"/>
              <a:gd name="connsiteX219" fmla="*/ 2005280 w 2689315"/>
              <a:gd name="connsiteY219" fmla="*/ 2058513 h 2364258"/>
              <a:gd name="connsiteX220" fmla="*/ 1934888 w 2689315"/>
              <a:gd name="connsiteY220" fmla="*/ 2082196 h 2364258"/>
              <a:gd name="connsiteX221" fmla="*/ 1881702 w 2689315"/>
              <a:gd name="connsiteY221" fmla="*/ 2062764 h 2364258"/>
              <a:gd name="connsiteX222" fmla="*/ 1870720 w 2689315"/>
              <a:gd name="connsiteY222" fmla="*/ 2035792 h 2364258"/>
              <a:gd name="connsiteX223" fmla="*/ 1825480 w 2689315"/>
              <a:gd name="connsiteY223" fmla="*/ 2001937 h 2364258"/>
              <a:gd name="connsiteX224" fmla="*/ 1756049 w 2689315"/>
              <a:gd name="connsiteY224" fmla="*/ 2030377 h 2364258"/>
              <a:gd name="connsiteX225" fmla="*/ 1743195 w 2689315"/>
              <a:gd name="connsiteY225" fmla="*/ 1965855 h 2364258"/>
              <a:gd name="connsiteX226" fmla="*/ 1726395 w 2689315"/>
              <a:gd name="connsiteY226" fmla="*/ 1938883 h 2364258"/>
              <a:gd name="connsiteX227" fmla="*/ 1718247 w 2689315"/>
              <a:gd name="connsiteY227" fmla="*/ 1914036 h 2364258"/>
              <a:gd name="connsiteX228" fmla="*/ 1669464 w 2689315"/>
              <a:gd name="connsiteY228" fmla="*/ 1848654 h 2364258"/>
              <a:gd name="connsiteX229" fmla="*/ 1655952 w 2689315"/>
              <a:gd name="connsiteY229" fmla="*/ 1851285 h 2364258"/>
              <a:gd name="connsiteX230" fmla="*/ 1645629 w 2689315"/>
              <a:gd name="connsiteY230" fmla="*/ 1858016 h 2364258"/>
              <a:gd name="connsiteX231" fmla="*/ 1556614 w 2689315"/>
              <a:gd name="connsiteY231" fmla="*/ 1933266 h 2364258"/>
              <a:gd name="connsiteX232" fmla="*/ 1557728 w 2689315"/>
              <a:gd name="connsiteY232" fmla="*/ 1955835 h 2364258"/>
              <a:gd name="connsiteX233" fmla="*/ 1561574 w 2689315"/>
              <a:gd name="connsiteY233" fmla="*/ 2029061 h 2364258"/>
              <a:gd name="connsiteX234" fmla="*/ 1554438 w 2689315"/>
              <a:gd name="connsiteY234" fmla="*/ 2036045 h 2364258"/>
              <a:gd name="connsiteX235" fmla="*/ 1529642 w 2689315"/>
              <a:gd name="connsiteY235" fmla="*/ 2055072 h 2364258"/>
              <a:gd name="connsiteX236" fmla="*/ 1477670 w 2689315"/>
              <a:gd name="connsiteY236" fmla="*/ 2073746 h 2364258"/>
              <a:gd name="connsiteX237" fmla="*/ 1396550 w 2689315"/>
              <a:gd name="connsiteY237" fmla="*/ 2108056 h 2364258"/>
              <a:gd name="connsiteX238" fmla="*/ 1391793 w 2689315"/>
              <a:gd name="connsiteY238" fmla="*/ 2113825 h 2364258"/>
              <a:gd name="connsiteX239" fmla="*/ 1298882 w 2689315"/>
              <a:gd name="connsiteY239" fmla="*/ 2159673 h 2364258"/>
              <a:gd name="connsiteX240" fmla="*/ 1207540 w 2689315"/>
              <a:gd name="connsiteY240" fmla="*/ 2185836 h 2364258"/>
              <a:gd name="connsiteX241" fmla="*/ 1192814 w 2689315"/>
              <a:gd name="connsiteY241" fmla="*/ 2217818 h 2364258"/>
              <a:gd name="connsiteX242" fmla="*/ 1151925 w 2689315"/>
              <a:gd name="connsiteY242" fmla="*/ 2323381 h 2364258"/>
              <a:gd name="connsiteX243" fmla="*/ 1127230 w 2689315"/>
              <a:gd name="connsiteY243" fmla="*/ 2343825 h 2364258"/>
              <a:gd name="connsiteX244" fmla="*/ 1099093 w 2689315"/>
              <a:gd name="connsiteY244" fmla="*/ 2344078 h 2364258"/>
              <a:gd name="connsiteX245" fmla="*/ 1081989 w 2689315"/>
              <a:gd name="connsiteY245" fmla="*/ 2325860 h 2364258"/>
              <a:gd name="connsiteX246" fmla="*/ 1038569 w 2689315"/>
              <a:gd name="connsiteY246" fmla="*/ 2318624 h 2364258"/>
              <a:gd name="connsiteX247" fmla="*/ 988369 w 2689315"/>
              <a:gd name="connsiteY247" fmla="*/ 2313057 h 2364258"/>
              <a:gd name="connsiteX248" fmla="*/ 898697 w 2689315"/>
              <a:gd name="connsiteY248" fmla="*/ 2272573 h 2364258"/>
              <a:gd name="connsiteX249" fmla="*/ 843942 w 2689315"/>
              <a:gd name="connsiteY249" fmla="*/ 2226775 h 2364258"/>
              <a:gd name="connsiteX250" fmla="*/ 802496 w 2689315"/>
              <a:gd name="connsiteY250" fmla="*/ 2203193 h 2364258"/>
              <a:gd name="connsiteX251" fmla="*/ 750272 w 2689315"/>
              <a:gd name="connsiteY251" fmla="*/ 2184621 h 2364258"/>
              <a:gd name="connsiteX252" fmla="*/ 715405 w 2689315"/>
              <a:gd name="connsiteY252" fmla="*/ 2180624 h 2364258"/>
              <a:gd name="connsiteX253" fmla="*/ 688179 w 2689315"/>
              <a:gd name="connsiteY253" fmla="*/ 2202384 h 2364258"/>
              <a:gd name="connsiteX254" fmla="*/ 662674 w 2689315"/>
              <a:gd name="connsiteY254" fmla="*/ 2252129 h 2364258"/>
              <a:gd name="connsiteX255" fmla="*/ 623253 w 2689315"/>
              <a:gd name="connsiteY255" fmla="*/ 2290639 h 2364258"/>
              <a:gd name="connsiteX256" fmla="*/ 574166 w 2689315"/>
              <a:gd name="connsiteY256" fmla="*/ 2319737 h 2364258"/>
              <a:gd name="connsiteX257" fmla="*/ 551090 w 2689315"/>
              <a:gd name="connsiteY257" fmla="*/ 2337955 h 2364258"/>
              <a:gd name="connsiteX258" fmla="*/ 516628 w 2689315"/>
              <a:gd name="connsiteY258" fmla="*/ 2358501 h 2364258"/>
              <a:gd name="connsiteX259" fmla="*/ 496841 w 2689315"/>
              <a:gd name="connsiteY259" fmla="*/ 2363460 h 2364258"/>
              <a:gd name="connsiteX260" fmla="*/ 419618 w 2689315"/>
              <a:gd name="connsiteY260" fmla="*/ 2301924 h 2364258"/>
              <a:gd name="connsiteX261" fmla="*/ 413748 w 2689315"/>
              <a:gd name="connsiteY261" fmla="*/ 2281581 h 2364258"/>
              <a:gd name="connsiteX262" fmla="*/ 453726 w 2689315"/>
              <a:gd name="connsiteY262" fmla="*/ 2212404 h 2364258"/>
              <a:gd name="connsiteX263" fmla="*/ 487834 w 2689315"/>
              <a:gd name="connsiteY263" fmla="*/ 2163570 h 2364258"/>
              <a:gd name="connsiteX264" fmla="*/ 479990 w 2689315"/>
              <a:gd name="connsiteY264" fmla="*/ 2146718 h 2364258"/>
              <a:gd name="connsiteX265" fmla="*/ 438848 w 2689315"/>
              <a:gd name="connsiteY265" fmla="*/ 2138976 h 236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2689315" h="2364258">
                <a:moveTo>
                  <a:pt x="438848" y="2138976"/>
                </a:moveTo>
                <a:cubicBezTo>
                  <a:pt x="481913" y="2126223"/>
                  <a:pt x="508987" y="2105576"/>
                  <a:pt x="509543" y="2060791"/>
                </a:cubicBezTo>
                <a:cubicBezTo>
                  <a:pt x="522144" y="2066610"/>
                  <a:pt x="530848" y="2070659"/>
                  <a:pt x="545220" y="2077288"/>
                </a:cubicBezTo>
                <a:cubicBezTo>
                  <a:pt x="546637" y="2059728"/>
                  <a:pt x="553772" y="2041206"/>
                  <a:pt x="547446" y="2031136"/>
                </a:cubicBezTo>
                <a:cubicBezTo>
                  <a:pt x="541070" y="2021015"/>
                  <a:pt x="521688" y="2016460"/>
                  <a:pt x="507317" y="2014639"/>
                </a:cubicBezTo>
                <a:cubicBezTo>
                  <a:pt x="489149" y="2012311"/>
                  <a:pt x="476093" y="2009882"/>
                  <a:pt x="470274" y="1988577"/>
                </a:cubicBezTo>
                <a:cubicBezTo>
                  <a:pt x="467085" y="1976887"/>
                  <a:pt x="455548" y="1964641"/>
                  <a:pt x="444516" y="1958568"/>
                </a:cubicBezTo>
                <a:cubicBezTo>
                  <a:pt x="425792" y="1948295"/>
                  <a:pt x="425944" y="1932557"/>
                  <a:pt x="424527" y="1915706"/>
                </a:cubicBezTo>
                <a:cubicBezTo>
                  <a:pt x="423970" y="1908924"/>
                  <a:pt x="423059" y="1898196"/>
                  <a:pt x="419264" y="1896577"/>
                </a:cubicBezTo>
                <a:cubicBezTo>
                  <a:pt x="413849" y="1894350"/>
                  <a:pt x="405550" y="1898652"/>
                  <a:pt x="398617" y="1900625"/>
                </a:cubicBezTo>
                <a:cubicBezTo>
                  <a:pt x="391026" y="1902801"/>
                  <a:pt x="383638" y="1905534"/>
                  <a:pt x="376148" y="1907963"/>
                </a:cubicBezTo>
                <a:cubicBezTo>
                  <a:pt x="374630" y="1900322"/>
                  <a:pt x="371341" y="1892528"/>
                  <a:pt x="371948" y="1884988"/>
                </a:cubicBezTo>
                <a:cubicBezTo>
                  <a:pt x="373213" y="1868744"/>
                  <a:pt x="367292" y="1860242"/>
                  <a:pt x="351352" y="1855637"/>
                </a:cubicBezTo>
                <a:cubicBezTo>
                  <a:pt x="331464" y="1849919"/>
                  <a:pt x="316282" y="1824212"/>
                  <a:pt x="320128" y="1804172"/>
                </a:cubicBezTo>
                <a:cubicBezTo>
                  <a:pt x="321140" y="1798858"/>
                  <a:pt x="327263" y="1790913"/>
                  <a:pt x="331666" y="1790458"/>
                </a:cubicBezTo>
                <a:cubicBezTo>
                  <a:pt x="350441" y="1788535"/>
                  <a:pt x="352111" y="1775580"/>
                  <a:pt x="356969" y="1761208"/>
                </a:cubicBezTo>
                <a:cubicBezTo>
                  <a:pt x="375136" y="1707314"/>
                  <a:pt x="379184" y="1649472"/>
                  <a:pt x="412179" y="1599221"/>
                </a:cubicBezTo>
                <a:cubicBezTo>
                  <a:pt x="427462" y="1575993"/>
                  <a:pt x="428170" y="1541126"/>
                  <a:pt x="429132" y="1511320"/>
                </a:cubicBezTo>
                <a:cubicBezTo>
                  <a:pt x="429688" y="1494468"/>
                  <a:pt x="433180" y="1484752"/>
                  <a:pt x="446388" y="1476301"/>
                </a:cubicBezTo>
                <a:cubicBezTo>
                  <a:pt x="482368" y="1453225"/>
                  <a:pt x="485253" y="1413500"/>
                  <a:pt x="454131" y="1381872"/>
                </a:cubicBezTo>
                <a:cubicBezTo>
                  <a:pt x="447248" y="1374888"/>
                  <a:pt x="441125" y="1366741"/>
                  <a:pt x="436267" y="1358189"/>
                </a:cubicBezTo>
                <a:cubicBezTo>
                  <a:pt x="429992" y="1347106"/>
                  <a:pt x="424628" y="1339920"/>
                  <a:pt x="408890" y="1343209"/>
                </a:cubicBezTo>
                <a:cubicBezTo>
                  <a:pt x="392544" y="1346651"/>
                  <a:pt x="382727" y="1338503"/>
                  <a:pt x="383233" y="1318767"/>
                </a:cubicBezTo>
                <a:cubicBezTo>
                  <a:pt x="383486" y="1308646"/>
                  <a:pt x="376452" y="1298323"/>
                  <a:pt x="369114" y="1287898"/>
                </a:cubicBezTo>
                <a:cubicBezTo>
                  <a:pt x="336069" y="1355506"/>
                  <a:pt x="286375" y="1316591"/>
                  <a:pt x="242652" y="1314415"/>
                </a:cubicBezTo>
                <a:cubicBezTo>
                  <a:pt x="230861" y="1328129"/>
                  <a:pt x="219323" y="1343361"/>
                  <a:pt x="205811" y="1356569"/>
                </a:cubicBezTo>
                <a:cubicBezTo>
                  <a:pt x="199587" y="1362591"/>
                  <a:pt x="189162" y="1368411"/>
                  <a:pt x="181166" y="1367753"/>
                </a:cubicBezTo>
                <a:cubicBezTo>
                  <a:pt x="150753" y="1365172"/>
                  <a:pt x="119833" y="1362591"/>
                  <a:pt x="90533" y="1354646"/>
                </a:cubicBezTo>
                <a:cubicBezTo>
                  <a:pt x="70544" y="1349231"/>
                  <a:pt x="60676" y="1330912"/>
                  <a:pt x="65028" y="1308241"/>
                </a:cubicBezTo>
                <a:cubicBezTo>
                  <a:pt x="69531" y="1284761"/>
                  <a:pt x="72416" y="1263253"/>
                  <a:pt x="50605" y="1243720"/>
                </a:cubicBezTo>
                <a:cubicBezTo>
                  <a:pt x="37043" y="1231575"/>
                  <a:pt x="47164" y="1215735"/>
                  <a:pt x="58803" y="1204096"/>
                </a:cubicBezTo>
                <a:cubicBezTo>
                  <a:pt x="82436" y="1180514"/>
                  <a:pt x="77780" y="1119433"/>
                  <a:pt x="49593" y="1101722"/>
                </a:cubicBezTo>
                <a:cubicBezTo>
                  <a:pt x="42812" y="1097471"/>
                  <a:pt x="31021" y="1100659"/>
                  <a:pt x="21558" y="1101165"/>
                </a:cubicBezTo>
                <a:cubicBezTo>
                  <a:pt x="15030" y="1101519"/>
                  <a:pt x="8552" y="1103240"/>
                  <a:pt x="2024" y="1104353"/>
                </a:cubicBezTo>
                <a:cubicBezTo>
                  <a:pt x="1366" y="1101823"/>
                  <a:pt x="658" y="1099293"/>
                  <a:pt x="0" y="1096813"/>
                </a:cubicBezTo>
                <a:cubicBezTo>
                  <a:pt x="8451" y="1092866"/>
                  <a:pt x="16852" y="1088919"/>
                  <a:pt x="26720" y="1084263"/>
                </a:cubicBezTo>
                <a:cubicBezTo>
                  <a:pt x="22772" y="1077532"/>
                  <a:pt x="19129" y="1071308"/>
                  <a:pt x="17712" y="1068879"/>
                </a:cubicBezTo>
                <a:cubicBezTo>
                  <a:pt x="57994" y="1028648"/>
                  <a:pt x="96909" y="990289"/>
                  <a:pt x="134964" y="951070"/>
                </a:cubicBezTo>
                <a:cubicBezTo>
                  <a:pt x="140227" y="945605"/>
                  <a:pt x="140682" y="935737"/>
                  <a:pt x="144528" y="928500"/>
                </a:cubicBezTo>
                <a:cubicBezTo>
                  <a:pt x="148020" y="921922"/>
                  <a:pt x="154548" y="910384"/>
                  <a:pt x="157180" y="911092"/>
                </a:cubicBezTo>
                <a:cubicBezTo>
                  <a:pt x="167807" y="913825"/>
                  <a:pt x="178029" y="919543"/>
                  <a:pt x="187239" y="925818"/>
                </a:cubicBezTo>
                <a:cubicBezTo>
                  <a:pt x="193666" y="930221"/>
                  <a:pt x="197816" y="937761"/>
                  <a:pt x="203686" y="943125"/>
                </a:cubicBezTo>
                <a:cubicBezTo>
                  <a:pt x="215831" y="954208"/>
                  <a:pt x="229545" y="963823"/>
                  <a:pt x="240678" y="975816"/>
                </a:cubicBezTo>
                <a:cubicBezTo>
                  <a:pt x="255758" y="992111"/>
                  <a:pt x="281415" y="991301"/>
                  <a:pt x="292498" y="973539"/>
                </a:cubicBezTo>
                <a:cubicBezTo>
                  <a:pt x="299684" y="961950"/>
                  <a:pt x="309299" y="951930"/>
                  <a:pt x="317041" y="940696"/>
                </a:cubicBezTo>
                <a:cubicBezTo>
                  <a:pt x="323620" y="931132"/>
                  <a:pt x="331312" y="921416"/>
                  <a:pt x="334449" y="910586"/>
                </a:cubicBezTo>
                <a:cubicBezTo>
                  <a:pt x="339611" y="892975"/>
                  <a:pt x="349732" y="891558"/>
                  <a:pt x="362940" y="898896"/>
                </a:cubicBezTo>
                <a:cubicBezTo>
                  <a:pt x="386067" y="911750"/>
                  <a:pt x="411673" y="921061"/>
                  <a:pt x="421996" y="950210"/>
                </a:cubicBezTo>
                <a:cubicBezTo>
                  <a:pt x="428322" y="968023"/>
                  <a:pt x="457319" y="975563"/>
                  <a:pt x="479281" y="971717"/>
                </a:cubicBezTo>
                <a:cubicBezTo>
                  <a:pt x="493248" y="969237"/>
                  <a:pt x="508177" y="972476"/>
                  <a:pt x="522296" y="970401"/>
                </a:cubicBezTo>
                <a:cubicBezTo>
                  <a:pt x="533125" y="968833"/>
                  <a:pt x="543297" y="962962"/>
                  <a:pt x="556859" y="957851"/>
                </a:cubicBezTo>
                <a:cubicBezTo>
                  <a:pt x="572749" y="987000"/>
                  <a:pt x="591979" y="974855"/>
                  <a:pt x="612120" y="958205"/>
                </a:cubicBezTo>
                <a:cubicBezTo>
                  <a:pt x="623759" y="948590"/>
                  <a:pt x="636056" y="939077"/>
                  <a:pt x="649466" y="932498"/>
                </a:cubicBezTo>
                <a:cubicBezTo>
                  <a:pt x="678058" y="918430"/>
                  <a:pt x="707156" y="912104"/>
                  <a:pt x="738835" y="946769"/>
                </a:cubicBezTo>
                <a:cubicBezTo>
                  <a:pt x="745768" y="914786"/>
                  <a:pt x="751233" y="889382"/>
                  <a:pt x="756800" y="863979"/>
                </a:cubicBezTo>
                <a:cubicBezTo>
                  <a:pt x="758571" y="855932"/>
                  <a:pt x="758166" y="845761"/>
                  <a:pt x="763024" y="840397"/>
                </a:cubicBezTo>
                <a:cubicBezTo>
                  <a:pt x="780584" y="820964"/>
                  <a:pt x="788934" y="799356"/>
                  <a:pt x="785493" y="773294"/>
                </a:cubicBezTo>
                <a:cubicBezTo>
                  <a:pt x="785291" y="771675"/>
                  <a:pt x="785088" y="768892"/>
                  <a:pt x="785898" y="768436"/>
                </a:cubicBezTo>
                <a:cubicBezTo>
                  <a:pt x="805735" y="756999"/>
                  <a:pt x="824661" y="741615"/>
                  <a:pt x="846118" y="736150"/>
                </a:cubicBezTo>
                <a:cubicBezTo>
                  <a:pt x="858769" y="732911"/>
                  <a:pt x="880226" y="741211"/>
                  <a:pt x="889436" y="751686"/>
                </a:cubicBezTo>
                <a:cubicBezTo>
                  <a:pt x="918382" y="784478"/>
                  <a:pt x="942774" y="790247"/>
                  <a:pt x="977894" y="765906"/>
                </a:cubicBezTo>
                <a:cubicBezTo>
                  <a:pt x="980677" y="763983"/>
                  <a:pt x="983157" y="760845"/>
                  <a:pt x="986142" y="760289"/>
                </a:cubicBezTo>
                <a:cubicBezTo>
                  <a:pt x="1010332" y="755785"/>
                  <a:pt x="1035027" y="746878"/>
                  <a:pt x="1058710" y="748953"/>
                </a:cubicBezTo>
                <a:cubicBezTo>
                  <a:pt x="1085126" y="751281"/>
                  <a:pt x="1105571" y="741868"/>
                  <a:pt x="1128191" y="733215"/>
                </a:cubicBezTo>
                <a:cubicBezTo>
                  <a:pt x="1138768" y="729167"/>
                  <a:pt x="1152836" y="729774"/>
                  <a:pt x="1164020" y="732962"/>
                </a:cubicBezTo>
                <a:cubicBezTo>
                  <a:pt x="1192207" y="740958"/>
                  <a:pt x="1217509" y="736150"/>
                  <a:pt x="1235170" y="714137"/>
                </a:cubicBezTo>
                <a:cubicBezTo>
                  <a:pt x="1243672" y="703560"/>
                  <a:pt x="1243622" y="685697"/>
                  <a:pt x="1246051" y="670920"/>
                </a:cubicBezTo>
                <a:cubicBezTo>
                  <a:pt x="1246911" y="665606"/>
                  <a:pt x="1241901" y="659382"/>
                  <a:pt x="1242559" y="653967"/>
                </a:cubicBezTo>
                <a:cubicBezTo>
                  <a:pt x="1245646" y="628462"/>
                  <a:pt x="1237802" y="610852"/>
                  <a:pt x="1206781" y="606904"/>
                </a:cubicBezTo>
                <a:cubicBezTo>
                  <a:pt x="1224948" y="573202"/>
                  <a:pt x="1202378" y="555237"/>
                  <a:pt x="1183300" y="536614"/>
                </a:cubicBezTo>
                <a:cubicBezTo>
                  <a:pt x="1166145" y="519813"/>
                  <a:pt x="1141045" y="516979"/>
                  <a:pt x="1124092" y="533628"/>
                </a:cubicBezTo>
                <a:cubicBezTo>
                  <a:pt x="1097322" y="559892"/>
                  <a:pt x="1067870" y="536209"/>
                  <a:pt x="1040290" y="541118"/>
                </a:cubicBezTo>
                <a:cubicBezTo>
                  <a:pt x="1039784" y="541219"/>
                  <a:pt x="1034319" y="524823"/>
                  <a:pt x="1034825" y="516372"/>
                </a:cubicBezTo>
                <a:cubicBezTo>
                  <a:pt x="1035381" y="506048"/>
                  <a:pt x="1045452" y="491525"/>
                  <a:pt x="1041505" y="486565"/>
                </a:cubicBezTo>
                <a:cubicBezTo>
                  <a:pt x="1029511" y="471283"/>
                  <a:pt x="1013216" y="459137"/>
                  <a:pt x="997427" y="447346"/>
                </a:cubicBezTo>
                <a:cubicBezTo>
                  <a:pt x="994897" y="445474"/>
                  <a:pt x="986446" y="452609"/>
                  <a:pt x="980373" y="454279"/>
                </a:cubicBezTo>
                <a:cubicBezTo>
                  <a:pt x="971163" y="456860"/>
                  <a:pt x="959423" y="462579"/>
                  <a:pt x="952794" y="459188"/>
                </a:cubicBezTo>
                <a:cubicBezTo>
                  <a:pt x="944241" y="454785"/>
                  <a:pt x="936145" y="443399"/>
                  <a:pt x="934120" y="433734"/>
                </a:cubicBezTo>
                <a:cubicBezTo>
                  <a:pt x="929414" y="410961"/>
                  <a:pt x="928503" y="387379"/>
                  <a:pt x="925973" y="364152"/>
                </a:cubicBezTo>
                <a:cubicBezTo>
                  <a:pt x="924303" y="348869"/>
                  <a:pt x="957854" y="307170"/>
                  <a:pt x="973339" y="306107"/>
                </a:cubicBezTo>
                <a:cubicBezTo>
                  <a:pt x="984270" y="305399"/>
                  <a:pt x="995251" y="305551"/>
                  <a:pt x="1006233" y="306006"/>
                </a:cubicBezTo>
                <a:cubicBezTo>
                  <a:pt x="1026728" y="306867"/>
                  <a:pt x="1042719" y="306664"/>
                  <a:pt x="1047425" y="278426"/>
                </a:cubicBezTo>
                <a:cubicBezTo>
                  <a:pt x="1050310" y="261322"/>
                  <a:pt x="1066858" y="246140"/>
                  <a:pt x="1078801" y="231313"/>
                </a:cubicBezTo>
                <a:cubicBezTo>
                  <a:pt x="1080470" y="229238"/>
                  <a:pt x="1091755" y="232730"/>
                  <a:pt x="1096968" y="236171"/>
                </a:cubicBezTo>
                <a:cubicBezTo>
                  <a:pt x="1116754" y="249328"/>
                  <a:pt x="1135883" y="263498"/>
                  <a:pt x="1155265" y="277263"/>
                </a:cubicBezTo>
                <a:cubicBezTo>
                  <a:pt x="1157289" y="278730"/>
                  <a:pt x="1160730" y="279590"/>
                  <a:pt x="1161337" y="281412"/>
                </a:cubicBezTo>
                <a:cubicBezTo>
                  <a:pt x="1172369" y="314913"/>
                  <a:pt x="1208653" y="322099"/>
                  <a:pt x="1228845" y="346237"/>
                </a:cubicBezTo>
                <a:cubicBezTo>
                  <a:pt x="1235221" y="353879"/>
                  <a:pt x="1246304" y="357624"/>
                  <a:pt x="1255210" y="363139"/>
                </a:cubicBezTo>
                <a:cubicBezTo>
                  <a:pt x="1259765" y="353929"/>
                  <a:pt x="1264268" y="344719"/>
                  <a:pt x="1268823" y="335509"/>
                </a:cubicBezTo>
                <a:cubicBezTo>
                  <a:pt x="1270240" y="332625"/>
                  <a:pt x="1271707" y="329740"/>
                  <a:pt x="1273580" y="325995"/>
                </a:cubicBezTo>
                <a:cubicBezTo>
                  <a:pt x="1287294" y="329234"/>
                  <a:pt x="1300350" y="332270"/>
                  <a:pt x="1307333" y="333940"/>
                </a:cubicBezTo>
                <a:cubicBezTo>
                  <a:pt x="1314873" y="315318"/>
                  <a:pt x="1319428" y="300592"/>
                  <a:pt x="1326563" y="287282"/>
                </a:cubicBezTo>
                <a:cubicBezTo>
                  <a:pt x="1336735" y="268356"/>
                  <a:pt x="1337443" y="251606"/>
                  <a:pt x="1324084" y="233590"/>
                </a:cubicBezTo>
                <a:cubicBezTo>
                  <a:pt x="1316037" y="222710"/>
                  <a:pt x="1311331" y="209350"/>
                  <a:pt x="1305107" y="197104"/>
                </a:cubicBezTo>
                <a:cubicBezTo>
                  <a:pt x="1307941" y="194979"/>
                  <a:pt x="1310774" y="192853"/>
                  <a:pt x="1313659" y="190728"/>
                </a:cubicBezTo>
                <a:cubicBezTo>
                  <a:pt x="1324893" y="202468"/>
                  <a:pt x="1344832" y="213854"/>
                  <a:pt x="1345388" y="226050"/>
                </a:cubicBezTo>
                <a:cubicBezTo>
                  <a:pt x="1346350" y="247912"/>
                  <a:pt x="1358141" y="254541"/>
                  <a:pt x="1373221" y="260158"/>
                </a:cubicBezTo>
                <a:cubicBezTo>
                  <a:pt x="1365884" y="291634"/>
                  <a:pt x="1359052" y="320985"/>
                  <a:pt x="1351259" y="354334"/>
                </a:cubicBezTo>
                <a:cubicBezTo>
                  <a:pt x="1360874" y="351450"/>
                  <a:pt x="1368970" y="347199"/>
                  <a:pt x="1377168" y="346996"/>
                </a:cubicBezTo>
                <a:cubicBezTo>
                  <a:pt x="1384962" y="346794"/>
                  <a:pt x="1395032" y="348464"/>
                  <a:pt x="1400346" y="353373"/>
                </a:cubicBezTo>
                <a:cubicBezTo>
                  <a:pt x="1415325" y="367137"/>
                  <a:pt x="1424636" y="366581"/>
                  <a:pt x="1434707" y="347907"/>
                </a:cubicBezTo>
                <a:cubicBezTo>
                  <a:pt x="1439868" y="338394"/>
                  <a:pt x="1444322" y="328526"/>
                  <a:pt x="1449635" y="317747"/>
                </a:cubicBezTo>
                <a:cubicBezTo>
                  <a:pt x="1444574" y="311775"/>
                  <a:pt x="1438907" y="305045"/>
                  <a:pt x="1430911" y="295582"/>
                </a:cubicBezTo>
                <a:cubicBezTo>
                  <a:pt x="1438401" y="294367"/>
                  <a:pt x="1443158" y="292090"/>
                  <a:pt x="1446953" y="293203"/>
                </a:cubicBezTo>
                <a:cubicBezTo>
                  <a:pt x="1463045" y="297808"/>
                  <a:pt x="1476456" y="294215"/>
                  <a:pt x="1482832" y="278730"/>
                </a:cubicBezTo>
                <a:cubicBezTo>
                  <a:pt x="1488854" y="264105"/>
                  <a:pt x="1493712" y="248721"/>
                  <a:pt x="1477620" y="234906"/>
                </a:cubicBezTo>
                <a:cubicBezTo>
                  <a:pt x="1471496" y="229643"/>
                  <a:pt x="1466082" y="212286"/>
                  <a:pt x="1467144" y="211628"/>
                </a:cubicBezTo>
                <a:cubicBezTo>
                  <a:pt x="1479846" y="203986"/>
                  <a:pt x="1495838" y="190930"/>
                  <a:pt x="1507072" y="193916"/>
                </a:cubicBezTo>
                <a:cubicBezTo>
                  <a:pt x="1527061" y="199280"/>
                  <a:pt x="1535107" y="198167"/>
                  <a:pt x="1542799" y="177722"/>
                </a:cubicBezTo>
                <a:cubicBezTo>
                  <a:pt x="1551706" y="154039"/>
                  <a:pt x="1618251" y="150547"/>
                  <a:pt x="1632927" y="171397"/>
                </a:cubicBezTo>
                <a:cubicBezTo>
                  <a:pt x="1635305" y="174838"/>
                  <a:pt x="1636925" y="178836"/>
                  <a:pt x="1638949" y="182479"/>
                </a:cubicBezTo>
                <a:cubicBezTo>
                  <a:pt x="1654029" y="209502"/>
                  <a:pt x="1661873" y="210616"/>
                  <a:pt x="1684848" y="190374"/>
                </a:cubicBezTo>
                <a:cubicBezTo>
                  <a:pt x="1692995" y="183188"/>
                  <a:pt x="1701699" y="176255"/>
                  <a:pt x="1711162" y="171093"/>
                </a:cubicBezTo>
                <a:cubicBezTo>
                  <a:pt x="1733935" y="158695"/>
                  <a:pt x="1742386" y="140426"/>
                  <a:pt x="1732214" y="117148"/>
                </a:cubicBezTo>
                <a:cubicBezTo>
                  <a:pt x="1716526" y="81370"/>
                  <a:pt x="1727002" y="46604"/>
                  <a:pt x="1735352" y="12092"/>
                </a:cubicBezTo>
                <a:cubicBezTo>
                  <a:pt x="1738692" y="-1724"/>
                  <a:pt x="1771585" y="-2786"/>
                  <a:pt x="1785603" y="4298"/>
                </a:cubicBezTo>
                <a:cubicBezTo>
                  <a:pt x="1801948" y="12547"/>
                  <a:pt x="1820773" y="17709"/>
                  <a:pt x="1838991" y="19632"/>
                </a:cubicBezTo>
                <a:cubicBezTo>
                  <a:pt x="1846076" y="20391"/>
                  <a:pt x="1854476" y="8752"/>
                  <a:pt x="1862978" y="2173"/>
                </a:cubicBezTo>
                <a:cubicBezTo>
                  <a:pt x="1881095" y="11231"/>
                  <a:pt x="1884333" y="23073"/>
                  <a:pt x="1881449" y="44732"/>
                </a:cubicBezTo>
                <a:cubicBezTo>
                  <a:pt x="1878767" y="64822"/>
                  <a:pt x="1889647" y="86937"/>
                  <a:pt x="1896327" y="107583"/>
                </a:cubicBezTo>
                <a:cubicBezTo>
                  <a:pt x="1896883" y="109304"/>
                  <a:pt x="1915051" y="109658"/>
                  <a:pt x="1918643" y="105357"/>
                </a:cubicBezTo>
                <a:cubicBezTo>
                  <a:pt x="1935293" y="85418"/>
                  <a:pt x="1955990" y="77423"/>
                  <a:pt x="1980837" y="71300"/>
                </a:cubicBezTo>
                <a:cubicBezTo>
                  <a:pt x="2003913" y="65632"/>
                  <a:pt x="2024762" y="51361"/>
                  <a:pt x="2050217" y="58345"/>
                </a:cubicBezTo>
                <a:cubicBezTo>
                  <a:pt x="2056644" y="60116"/>
                  <a:pt x="2063172" y="61735"/>
                  <a:pt x="2069750" y="62444"/>
                </a:cubicBezTo>
                <a:cubicBezTo>
                  <a:pt x="2080631" y="63608"/>
                  <a:pt x="2091662" y="64012"/>
                  <a:pt x="2109425" y="65176"/>
                </a:cubicBezTo>
                <a:cubicBezTo>
                  <a:pt x="2115447" y="84103"/>
                  <a:pt x="2124859" y="111278"/>
                  <a:pt x="2132703" y="138908"/>
                </a:cubicBezTo>
                <a:cubicBezTo>
                  <a:pt x="2137663" y="156417"/>
                  <a:pt x="2141154" y="174483"/>
                  <a:pt x="2143735" y="192499"/>
                </a:cubicBezTo>
                <a:cubicBezTo>
                  <a:pt x="2144747" y="199331"/>
                  <a:pt x="2142369" y="207124"/>
                  <a:pt x="2139839" y="213854"/>
                </a:cubicBezTo>
                <a:cubicBezTo>
                  <a:pt x="2133462" y="231009"/>
                  <a:pt x="2125973" y="251606"/>
                  <a:pt x="2142875" y="262739"/>
                </a:cubicBezTo>
                <a:cubicBezTo>
                  <a:pt x="2159777" y="273872"/>
                  <a:pt x="2182195" y="278072"/>
                  <a:pt x="2202792" y="281564"/>
                </a:cubicBezTo>
                <a:cubicBezTo>
                  <a:pt x="2213317" y="283335"/>
                  <a:pt x="2225260" y="274429"/>
                  <a:pt x="2236494" y="274580"/>
                </a:cubicBezTo>
                <a:cubicBezTo>
                  <a:pt x="2257394" y="274884"/>
                  <a:pt x="2266250" y="292140"/>
                  <a:pt x="2252233" y="307018"/>
                </a:cubicBezTo>
                <a:cubicBezTo>
                  <a:pt x="2238013" y="322099"/>
                  <a:pt x="2240796" y="336066"/>
                  <a:pt x="2243630" y="353373"/>
                </a:cubicBezTo>
                <a:cubicBezTo>
                  <a:pt x="2246362" y="370022"/>
                  <a:pt x="2243427" y="387582"/>
                  <a:pt x="2243933" y="404686"/>
                </a:cubicBezTo>
                <a:cubicBezTo>
                  <a:pt x="2244136" y="412328"/>
                  <a:pt x="2244085" y="424068"/>
                  <a:pt x="2248488" y="426649"/>
                </a:cubicBezTo>
                <a:cubicBezTo>
                  <a:pt x="2257850" y="432216"/>
                  <a:pt x="2269944" y="433784"/>
                  <a:pt x="2281128" y="434847"/>
                </a:cubicBezTo>
                <a:cubicBezTo>
                  <a:pt x="2282596" y="434999"/>
                  <a:pt x="2286543" y="422752"/>
                  <a:pt x="2287100" y="416072"/>
                </a:cubicBezTo>
                <a:cubicBezTo>
                  <a:pt x="2288061" y="404433"/>
                  <a:pt x="2285632" y="392389"/>
                  <a:pt x="2287808" y="381104"/>
                </a:cubicBezTo>
                <a:cubicBezTo>
                  <a:pt x="2289377" y="372856"/>
                  <a:pt x="2296057" y="365619"/>
                  <a:pt x="2300459" y="357927"/>
                </a:cubicBezTo>
                <a:cubicBezTo>
                  <a:pt x="2307848" y="363190"/>
                  <a:pt x="2321865" y="369010"/>
                  <a:pt x="2321562" y="373716"/>
                </a:cubicBezTo>
                <a:cubicBezTo>
                  <a:pt x="2319639" y="399474"/>
                  <a:pt x="2333909" y="425687"/>
                  <a:pt x="2315135" y="451597"/>
                </a:cubicBezTo>
                <a:cubicBezTo>
                  <a:pt x="2302686" y="468752"/>
                  <a:pt x="2314173" y="486464"/>
                  <a:pt x="2329507" y="501646"/>
                </a:cubicBezTo>
                <a:cubicBezTo>
                  <a:pt x="2335478" y="496231"/>
                  <a:pt x="2340691" y="491424"/>
                  <a:pt x="2347826" y="484946"/>
                </a:cubicBezTo>
                <a:cubicBezTo>
                  <a:pt x="2367309" y="492587"/>
                  <a:pt x="2388765" y="499065"/>
                  <a:pt x="2408248" y="509237"/>
                </a:cubicBezTo>
                <a:cubicBezTo>
                  <a:pt x="2421861" y="516321"/>
                  <a:pt x="2432539" y="530643"/>
                  <a:pt x="2444380" y="507668"/>
                </a:cubicBezTo>
                <a:cubicBezTo>
                  <a:pt x="2446101" y="504328"/>
                  <a:pt x="2454856" y="501899"/>
                  <a:pt x="2459208" y="503113"/>
                </a:cubicBezTo>
                <a:cubicBezTo>
                  <a:pt x="2481322" y="509388"/>
                  <a:pt x="2483599" y="500988"/>
                  <a:pt x="2476160" y="482922"/>
                </a:cubicBezTo>
                <a:cubicBezTo>
                  <a:pt x="2474744" y="479430"/>
                  <a:pt x="2475098" y="474370"/>
                  <a:pt x="2476464" y="470726"/>
                </a:cubicBezTo>
                <a:cubicBezTo>
                  <a:pt x="2488407" y="439553"/>
                  <a:pt x="2501412" y="408785"/>
                  <a:pt x="2512697" y="377360"/>
                </a:cubicBezTo>
                <a:cubicBezTo>
                  <a:pt x="2517657" y="363494"/>
                  <a:pt x="2519327" y="348413"/>
                  <a:pt x="2522869" y="332017"/>
                </a:cubicBezTo>
                <a:cubicBezTo>
                  <a:pt x="2540783" y="338950"/>
                  <a:pt x="2548425" y="348565"/>
                  <a:pt x="2548577" y="366429"/>
                </a:cubicBezTo>
                <a:cubicBezTo>
                  <a:pt x="2548728" y="384748"/>
                  <a:pt x="2551360" y="403320"/>
                  <a:pt x="2554902" y="421386"/>
                </a:cubicBezTo>
                <a:cubicBezTo>
                  <a:pt x="2561127" y="453065"/>
                  <a:pt x="2565782" y="457113"/>
                  <a:pt x="2597107" y="463844"/>
                </a:cubicBezTo>
                <a:cubicBezTo>
                  <a:pt x="2590579" y="491019"/>
                  <a:pt x="2585822" y="518852"/>
                  <a:pt x="2577118" y="545369"/>
                </a:cubicBezTo>
                <a:cubicBezTo>
                  <a:pt x="2567250" y="575327"/>
                  <a:pt x="2565731" y="574821"/>
                  <a:pt x="2597815" y="582563"/>
                </a:cubicBezTo>
                <a:cubicBezTo>
                  <a:pt x="2593564" y="588484"/>
                  <a:pt x="2588757" y="593039"/>
                  <a:pt x="2586682" y="598555"/>
                </a:cubicBezTo>
                <a:cubicBezTo>
                  <a:pt x="2582836" y="608676"/>
                  <a:pt x="2578383" y="619404"/>
                  <a:pt x="2578130" y="629930"/>
                </a:cubicBezTo>
                <a:cubicBezTo>
                  <a:pt x="2577523" y="653107"/>
                  <a:pt x="2580761" y="676436"/>
                  <a:pt x="2579800" y="699563"/>
                </a:cubicBezTo>
                <a:cubicBezTo>
                  <a:pt x="2579091" y="716110"/>
                  <a:pt x="2578484" y="727598"/>
                  <a:pt x="2599030" y="733721"/>
                </a:cubicBezTo>
                <a:cubicBezTo>
                  <a:pt x="2627015" y="742071"/>
                  <a:pt x="2648775" y="774610"/>
                  <a:pt x="2649331" y="799153"/>
                </a:cubicBezTo>
                <a:cubicBezTo>
                  <a:pt x="2649686" y="815347"/>
                  <a:pt x="2642601" y="824001"/>
                  <a:pt x="2628735" y="833008"/>
                </a:cubicBezTo>
                <a:cubicBezTo>
                  <a:pt x="2610467" y="844850"/>
                  <a:pt x="2593868" y="860740"/>
                  <a:pt x="2580356" y="877895"/>
                </a:cubicBezTo>
                <a:cubicBezTo>
                  <a:pt x="2571551" y="889028"/>
                  <a:pt x="2565630" y="894241"/>
                  <a:pt x="2551714" y="889180"/>
                </a:cubicBezTo>
                <a:cubicBezTo>
                  <a:pt x="2544427" y="886549"/>
                  <a:pt x="2535773" y="887662"/>
                  <a:pt x="2527676" y="887358"/>
                </a:cubicBezTo>
                <a:cubicBezTo>
                  <a:pt x="2502273" y="886397"/>
                  <a:pt x="2497060" y="903198"/>
                  <a:pt x="2486433" y="923136"/>
                </a:cubicBezTo>
                <a:cubicBezTo>
                  <a:pt x="2471201" y="951576"/>
                  <a:pt x="2444937" y="974753"/>
                  <a:pt x="2421051" y="997677"/>
                </a:cubicBezTo>
                <a:cubicBezTo>
                  <a:pt x="2408704" y="1009519"/>
                  <a:pt x="2394534" y="1016148"/>
                  <a:pt x="2398380" y="1038111"/>
                </a:cubicBezTo>
                <a:cubicBezTo>
                  <a:pt x="2399595" y="1044943"/>
                  <a:pt x="2384666" y="1054305"/>
                  <a:pt x="2377582" y="1062908"/>
                </a:cubicBezTo>
                <a:cubicBezTo>
                  <a:pt x="2370598" y="1071359"/>
                  <a:pt x="2357390" y="1082036"/>
                  <a:pt x="2359060" y="1088716"/>
                </a:cubicBezTo>
                <a:cubicBezTo>
                  <a:pt x="2361894" y="1100102"/>
                  <a:pt x="2372673" y="1114980"/>
                  <a:pt x="2382895" y="1117662"/>
                </a:cubicBezTo>
                <a:cubicBezTo>
                  <a:pt x="2393876" y="1120496"/>
                  <a:pt x="2410930" y="1114221"/>
                  <a:pt x="2420292" y="1106124"/>
                </a:cubicBezTo>
                <a:cubicBezTo>
                  <a:pt x="2439421" y="1089627"/>
                  <a:pt x="2451111" y="1063363"/>
                  <a:pt x="2483296" y="1062756"/>
                </a:cubicBezTo>
                <a:cubicBezTo>
                  <a:pt x="2485269" y="1071359"/>
                  <a:pt x="2487041" y="1079101"/>
                  <a:pt x="2489723" y="1090943"/>
                </a:cubicBezTo>
                <a:cubicBezTo>
                  <a:pt x="2500754" y="1086996"/>
                  <a:pt x="2513406" y="1086287"/>
                  <a:pt x="2519580" y="1079607"/>
                </a:cubicBezTo>
                <a:cubicBezTo>
                  <a:pt x="2536178" y="1061541"/>
                  <a:pt x="2555054" y="1049598"/>
                  <a:pt x="2579294" y="1047372"/>
                </a:cubicBezTo>
                <a:cubicBezTo>
                  <a:pt x="2597107" y="1045752"/>
                  <a:pt x="2617602" y="1040186"/>
                  <a:pt x="2632227" y="1046764"/>
                </a:cubicBezTo>
                <a:cubicBezTo>
                  <a:pt x="2643765" y="1051977"/>
                  <a:pt x="2648218" y="1072978"/>
                  <a:pt x="2657226" y="1089627"/>
                </a:cubicBezTo>
                <a:cubicBezTo>
                  <a:pt x="2675646" y="1088817"/>
                  <a:pt x="2699886" y="1129808"/>
                  <a:pt x="2684350" y="1149493"/>
                </a:cubicBezTo>
                <a:cubicBezTo>
                  <a:pt x="2673875" y="1162752"/>
                  <a:pt x="2658440" y="1172063"/>
                  <a:pt x="2641336" y="1186435"/>
                </a:cubicBezTo>
                <a:cubicBezTo>
                  <a:pt x="2676203" y="1181222"/>
                  <a:pt x="2677721" y="1183854"/>
                  <a:pt x="2675089" y="1227880"/>
                </a:cubicBezTo>
                <a:cubicBezTo>
                  <a:pt x="2657985" y="1239722"/>
                  <a:pt x="2643815" y="1249944"/>
                  <a:pt x="2629191" y="1259407"/>
                </a:cubicBezTo>
                <a:cubicBezTo>
                  <a:pt x="2622915" y="1263506"/>
                  <a:pt x="2615831" y="1266593"/>
                  <a:pt x="2608796" y="1269326"/>
                </a:cubicBezTo>
                <a:cubicBezTo>
                  <a:pt x="2574385" y="1282787"/>
                  <a:pt x="2574385" y="1282686"/>
                  <a:pt x="2602926" y="1306470"/>
                </a:cubicBezTo>
                <a:cubicBezTo>
                  <a:pt x="2628229" y="1327572"/>
                  <a:pt x="2628026" y="1379240"/>
                  <a:pt x="2607177" y="1405808"/>
                </a:cubicBezTo>
                <a:cubicBezTo>
                  <a:pt x="2592704" y="1424228"/>
                  <a:pt x="2582836" y="1447203"/>
                  <a:pt x="2575195" y="1469621"/>
                </a:cubicBezTo>
                <a:cubicBezTo>
                  <a:pt x="2569325" y="1486827"/>
                  <a:pt x="2595842" y="1505601"/>
                  <a:pt x="2613300" y="1499276"/>
                </a:cubicBezTo>
                <a:cubicBezTo>
                  <a:pt x="2627217" y="1494266"/>
                  <a:pt x="2641589" y="1490470"/>
                  <a:pt x="2658794" y="1485208"/>
                </a:cubicBezTo>
                <a:cubicBezTo>
                  <a:pt x="2647661" y="1515469"/>
                  <a:pt x="2654797" y="1538798"/>
                  <a:pt x="2670434" y="1560457"/>
                </a:cubicBezTo>
                <a:cubicBezTo>
                  <a:pt x="2672407" y="1563139"/>
                  <a:pt x="2676253" y="1566429"/>
                  <a:pt x="2675747" y="1568656"/>
                </a:cubicBezTo>
                <a:cubicBezTo>
                  <a:pt x="2670990" y="1590163"/>
                  <a:pt x="2671749" y="1617287"/>
                  <a:pt x="2658693" y="1631558"/>
                </a:cubicBezTo>
                <a:cubicBezTo>
                  <a:pt x="2640323" y="1651648"/>
                  <a:pt x="2646042" y="1678772"/>
                  <a:pt x="2629443" y="1697243"/>
                </a:cubicBezTo>
                <a:cubicBezTo>
                  <a:pt x="2624535" y="1702709"/>
                  <a:pt x="2620031" y="1708579"/>
                  <a:pt x="2616134" y="1714753"/>
                </a:cubicBezTo>
                <a:cubicBezTo>
                  <a:pt x="2610214" y="1724317"/>
                  <a:pt x="2602269" y="1733729"/>
                  <a:pt x="2599991" y="1744255"/>
                </a:cubicBezTo>
                <a:cubicBezTo>
                  <a:pt x="2594222" y="1770823"/>
                  <a:pt x="2583646" y="1776440"/>
                  <a:pt x="2559001" y="1763536"/>
                </a:cubicBezTo>
                <a:cubicBezTo>
                  <a:pt x="2541036" y="1754123"/>
                  <a:pt x="2522717" y="1745419"/>
                  <a:pt x="2504449" y="1736614"/>
                </a:cubicBezTo>
                <a:cubicBezTo>
                  <a:pt x="2502323" y="1735602"/>
                  <a:pt x="2499085" y="1735045"/>
                  <a:pt x="2497162" y="1735905"/>
                </a:cubicBezTo>
                <a:cubicBezTo>
                  <a:pt x="2475503" y="1745672"/>
                  <a:pt x="2453894" y="1755540"/>
                  <a:pt x="2432589" y="1765965"/>
                </a:cubicBezTo>
                <a:cubicBezTo>
                  <a:pt x="2426669" y="1768849"/>
                  <a:pt x="2422165" y="1774568"/>
                  <a:pt x="2416295" y="1777554"/>
                </a:cubicBezTo>
                <a:cubicBezTo>
                  <a:pt x="2406376" y="1782513"/>
                  <a:pt x="2391903" y="1787371"/>
                  <a:pt x="2403491" y="1799870"/>
                </a:cubicBezTo>
                <a:cubicBezTo>
                  <a:pt x="2408856" y="1805639"/>
                  <a:pt x="2426163" y="1804577"/>
                  <a:pt x="2435929" y="1800882"/>
                </a:cubicBezTo>
                <a:cubicBezTo>
                  <a:pt x="2448986" y="1795974"/>
                  <a:pt x="2459916" y="1785448"/>
                  <a:pt x="2471758" y="1777351"/>
                </a:cubicBezTo>
                <a:cubicBezTo>
                  <a:pt x="2473883" y="1779072"/>
                  <a:pt x="2475958" y="1780742"/>
                  <a:pt x="2478083" y="1782462"/>
                </a:cubicBezTo>
                <a:cubicBezTo>
                  <a:pt x="2476413" y="1789142"/>
                  <a:pt x="2473630" y="1795822"/>
                  <a:pt x="2473327" y="1802553"/>
                </a:cubicBezTo>
                <a:cubicBezTo>
                  <a:pt x="2472466" y="1822238"/>
                  <a:pt x="2472669" y="1841923"/>
                  <a:pt x="2472264" y="1861659"/>
                </a:cubicBezTo>
                <a:cubicBezTo>
                  <a:pt x="2472112" y="1868592"/>
                  <a:pt x="2473782" y="1877043"/>
                  <a:pt x="2470493" y="1881952"/>
                </a:cubicBezTo>
                <a:cubicBezTo>
                  <a:pt x="2468266" y="1885241"/>
                  <a:pt x="2458550" y="1884634"/>
                  <a:pt x="2452376" y="1883926"/>
                </a:cubicBezTo>
                <a:cubicBezTo>
                  <a:pt x="2425151" y="1880839"/>
                  <a:pt x="2397824" y="1877904"/>
                  <a:pt x="2370851" y="1873096"/>
                </a:cubicBezTo>
                <a:cubicBezTo>
                  <a:pt x="2363665" y="1871780"/>
                  <a:pt x="2354860" y="1865252"/>
                  <a:pt x="2351722" y="1858724"/>
                </a:cubicBezTo>
                <a:cubicBezTo>
                  <a:pt x="2346105" y="1846883"/>
                  <a:pt x="2345599" y="1827501"/>
                  <a:pt x="2328140" y="1832561"/>
                </a:cubicBezTo>
                <a:cubicBezTo>
                  <a:pt x="2315894" y="1836154"/>
                  <a:pt x="2305115" y="1850222"/>
                  <a:pt x="2297221" y="1862014"/>
                </a:cubicBezTo>
                <a:cubicBezTo>
                  <a:pt x="2289680" y="1873248"/>
                  <a:pt x="2286442" y="1887468"/>
                  <a:pt x="2281837" y="1900575"/>
                </a:cubicBezTo>
                <a:cubicBezTo>
                  <a:pt x="2275511" y="1918590"/>
                  <a:pt x="2260532" y="1935543"/>
                  <a:pt x="2277485" y="1956392"/>
                </a:cubicBezTo>
                <a:cubicBezTo>
                  <a:pt x="2280268" y="1959783"/>
                  <a:pt x="2273791" y="1970764"/>
                  <a:pt x="2271564" y="1978203"/>
                </a:cubicBezTo>
                <a:cubicBezTo>
                  <a:pt x="2264884" y="1974711"/>
                  <a:pt x="2254004" y="1972687"/>
                  <a:pt x="2252182" y="1967475"/>
                </a:cubicBezTo>
                <a:cubicBezTo>
                  <a:pt x="2242061" y="1938579"/>
                  <a:pt x="2221262" y="1927648"/>
                  <a:pt x="2192569" y="1924966"/>
                </a:cubicBezTo>
                <a:cubicBezTo>
                  <a:pt x="2185788" y="1924359"/>
                  <a:pt x="2179361" y="1916414"/>
                  <a:pt x="2173390" y="1911151"/>
                </a:cubicBezTo>
                <a:cubicBezTo>
                  <a:pt x="2161042" y="1900271"/>
                  <a:pt x="2149150" y="1888935"/>
                  <a:pt x="2138118" y="1878764"/>
                </a:cubicBezTo>
                <a:cubicBezTo>
                  <a:pt x="2111449" y="1893186"/>
                  <a:pt x="2112006" y="1940755"/>
                  <a:pt x="2070408" y="1923600"/>
                </a:cubicBezTo>
                <a:cubicBezTo>
                  <a:pt x="2052443" y="1952141"/>
                  <a:pt x="2045207" y="1981087"/>
                  <a:pt x="2046826" y="2013778"/>
                </a:cubicBezTo>
                <a:cubicBezTo>
                  <a:pt x="2048446" y="2046267"/>
                  <a:pt x="2036300" y="2053554"/>
                  <a:pt x="2005280" y="2058513"/>
                </a:cubicBezTo>
                <a:cubicBezTo>
                  <a:pt x="1981090" y="2062359"/>
                  <a:pt x="1957002" y="2071367"/>
                  <a:pt x="1934888" y="2082196"/>
                </a:cubicBezTo>
                <a:cubicBezTo>
                  <a:pt x="1900071" y="2099200"/>
                  <a:pt x="1892784" y="2097682"/>
                  <a:pt x="1881702" y="2062764"/>
                </a:cubicBezTo>
                <a:cubicBezTo>
                  <a:pt x="1878919" y="2054060"/>
                  <a:pt x="1874820" y="2045761"/>
                  <a:pt x="1870720" y="2035792"/>
                </a:cubicBezTo>
                <a:cubicBezTo>
                  <a:pt x="1834639" y="2049961"/>
                  <a:pt x="1831957" y="2021521"/>
                  <a:pt x="1825480" y="2001937"/>
                </a:cubicBezTo>
                <a:cubicBezTo>
                  <a:pt x="1800936" y="2012007"/>
                  <a:pt x="1777759" y="2021521"/>
                  <a:pt x="1756049" y="2030377"/>
                </a:cubicBezTo>
                <a:cubicBezTo>
                  <a:pt x="1751343" y="2005783"/>
                  <a:pt x="1748813" y="1985389"/>
                  <a:pt x="1743195" y="1965855"/>
                </a:cubicBezTo>
                <a:cubicBezTo>
                  <a:pt x="1740362" y="1956089"/>
                  <a:pt x="1731253" y="1948295"/>
                  <a:pt x="1726395" y="1938883"/>
                </a:cubicBezTo>
                <a:cubicBezTo>
                  <a:pt x="1722397" y="1931191"/>
                  <a:pt x="1717893" y="1922234"/>
                  <a:pt x="1718247" y="1914036"/>
                </a:cubicBezTo>
                <a:cubicBezTo>
                  <a:pt x="1719664" y="1878663"/>
                  <a:pt x="1686163" y="1870009"/>
                  <a:pt x="1669464" y="1848654"/>
                </a:cubicBezTo>
                <a:cubicBezTo>
                  <a:pt x="1668148" y="1846933"/>
                  <a:pt x="1660304" y="1849565"/>
                  <a:pt x="1655952" y="1851285"/>
                </a:cubicBezTo>
                <a:cubicBezTo>
                  <a:pt x="1652157" y="1852803"/>
                  <a:pt x="1648969" y="1858117"/>
                  <a:pt x="1645629" y="1858016"/>
                </a:cubicBezTo>
                <a:cubicBezTo>
                  <a:pt x="1593252" y="1856143"/>
                  <a:pt x="1585864" y="1907811"/>
                  <a:pt x="1556614" y="1933266"/>
                </a:cubicBezTo>
                <a:cubicBezTo>
                  <a:pt x="1552920" y="1936454"/>
                  <a:pt x="1553780" y="1950724"/>
                  <a:pt x="1557728" y="1955835"/>
                </a:cubicBezTo>
                <a:cubicBezTo>
                  <a:pt x="1576300" y="1979924"/>
                  <a:pt x="1582069" y="2003252"/>
                  <a:pt x="1561574" y="2029061"/>
                </a:cubicBezTo>
                <a:cubicBezTo>
                  <a:pt x="1559347" y="2031895"/>
                  <a:pt x="1560106" y="2037107"/>
                  <a:pt x="1554438" y="2036045"/>
                </a:cubicBezTo>
                <a:cubicBezTo>
                  <a:pt x="1546240" y="2042522"/>
                  <a:pt x="1538852" y="2050872"/>
                  <a:pt x="1529642" y="2055072"/>
                </a:cubicBezTo>
                <a:cubicBezTo>
                  <a:pt x="1512942" y="2062713"/>
                  <a:pt x="1495433" y="2068989"/>
                  <a:pt x="1477670" y="2073746"/>
                </a:cubicBezTo>
                <a:cubicBezTo>
                  <a:pt x="1448977" y="2081488"/>
                  <a:pt x="1411327" y="2067217"/>
                  <a:pt x="1396550" y="2108056"/>
                </a:cubicBezTo>
                <a:cubicBezTo>
                  <a:pt x="1395741" y="2110282"/>
                  <a:pt x="1393868" y="2112813"/>
                  <a:pt x="1391793" y="2113825"/>
                </a:cubicBezTo>
                <a:cubicBezTo>
                  <a:pt x="1360975" y="2129462"/>
                  <a:pt x="1330915" y="2147072"/>
                  <a:pt x="1298882" y="2159673"/>
                </a:cubicBezTo>
                <a:cubicBezTo>
                  <a:pt x="1269531" y="2171262"/>
                  <a:pt x="1238106" y="2177435"/>
                  <a:pt x="1207540" y="2185836"/>
                </a:cubicBezTo>
                <a:cubicBezTo>
                  <a:pt x="1189778" y="2190745"/>
                  <a:pt x="1185223" y="2200208"/>
                  <a:pt x="1192814" y="2217818"/>
                </a:cubicBezTo>
                <a:cubicBezTo>
                  <a:pt x="1210627" y="2259062"/>
                  <a:pt x="1192915" y="2302228"/>
                  <a:pt x="1151925" y="2323381"/>
                </a:cubicBezTo>
                <a:cubicBezTo>
                  <a:pt x="1142614" y="2328188"/>
                  <a:pt x="1133606" y="2335526"/>
                  <a:pt x="1127230" y="2343825"/>
                </a:cubicBezTo>
                <a:cubicBezTo>
                  <a:pt x="1116906" y="2357185"/>
                  <a:pt x="1108809" y="2355768"/>
                  <a:pt x="1099093" y="2344078"/>
                </a:cubicBezTo>
                <a:cubicBezTo>
                  <a:pt x="1093780" y="2337651"/>
                  <a:pt x="1086796" y="2332540"/>
                  <a:pt x="1081989" y="2325860"/>
                </a:cubicBezTo>
                <a:cubicBezTo>
                  <a:pt x="1069641" y="2308655"/>
                  <a:pt x="1055472" y="2307845"/>
                  <a:pt x="1038569" y="2318624"/>
                </a:cubicBezTo>
                <a:cubicBezTo>
                  <a:pt x="1020453" y="2330162"/>
                  <a:pt x="1006334" y="2324342"/>
                  <a:pt x="988369" y="2313057"/>
                </a:cubicBezTo>
                <a:cubicBezTo>
                  <a:pt x="960789" y="2295700"/>
                  <a:pt x="929920" y="2282036"/>
                  <a:pt x="898697" y="2272573"/>
                </a:cubicBezTo>
                <a:cubicBezTo>
                  <a:pt x="873495" y="2264932"/>
                  <a:pt x="851381" y="2251623"/>
                  <a:pt x="843942" y="2226775"/>
                </a:cubicBezTo>
                <a:cubicBezTo>
                  <a:pt x="836199" y="2201017"/>
                  <a:pt x="826787" y="2194236"/>
                  <a:pt x="802496" y="2203193"/>
                </a:cubicBezTo>
                <a:cubicBezTo>
                  <a:pt x="778408" y="2212049"/>
                  <a:pt x="762721" y="2207596"/>
                  <a:pt x="750272" y="2184621"/>
                </a:cubicBezTo>
                <a:cubicBezTo>
                  <a:pt x="741973" y="2169389"/>
                  <a:pt x="729473" y="2166657"/>
                  <a:pt x="715405" y="2180624"/>
                </a:cubicBezTo>
                <a:cubicBezTo>
                  <a:pt x="707207" y="2188771"/>
                  <a:pt x="694505" y="2193224"/>
                  <a:pt x="688179" y="2202384"/>
                </a:cubicBezTo>
                <a:cubicBezTo>
                  <a:pt x="677552" y="2217616"/>
                  <a:pt x="667077" y="2234417"/>
                  <a:pt x="662674" y="2252129"/>
                </a:cubicBezTo>
                <a:cubicBezTo>
                  <a:pt x="657007" y="2274800"/>
                  <a:pt x="647290" y="2289475"/>
                  <a:pt x="623253" y="2290639"/>
                </a:cubicBezTo>
                <a:cubicBezTo>
                  <a:pt x="601392" y="2291702"/>
                  <a:pt x="584844" y="2298837"/>
                  <a:pt x="574166" y="2319737"/>
                </a:cubicBezTo>
                <a:cubicBezTo>
                  <a:pt x="570118" y="2327682"/>
                  <a:pt x="559339" y="2332540"/>
                  <a:pt x="551090" y="2337955"/>
                </a:cubicBezTo>
                <a:cubicBezTo>
                  <a:pt x="539906" y="2345293"/>
                  <a:pt x="528470" y="2352378"/>
                  <a:pt x="516628" y="2358501"/>
                </a:cubicBezTo>
                <a:cubicBezTo>
                  <a:pt x="510555" y="2361638"/>
                  <a:pt x="500434" y="2366091"/>
                  <a:pt x="496841" y="2363460"/>
                </a:cubicBezTo>
                <a:cubicBezTo>
                  <a:pt x="470324" y="2344028"/>
                  <a:pt x="444566" y="2323431"/>
                  <a:pt x="419618" y="2301924"/>
                </a:cubicBezTo>
                <a:cubicBezTo>
                  <a:pt x="415063" y="2297977"/>
                  <a:pt x="413039" y="2288210"/>
                  <a:pt x="413748" y="2281581"/>
                </a:cubicBezTo>
                <a:cubicBezTo>
                  <a:pt x="416936" y="2252989"/>
                  <a:pt x="428777" y="2230419"/>
                  <a:pt x="453726" y="2212404"/>
                </a:cubicBezTo>
                <a:cubicBezTo>
                  <a:pt x="469008" y="2201372"/>
                  <a:pt x="477915" y="2180877"/>
                  <a:pt x="487834" y="2163570"/>
                </a:cubicBezTo>
                <a:cubicBezTo>
                  <a:pt x="489757" y="2160280"/>
                  <a:pt x="484443" y="2148540"/>
                  <a:pt x="479990" y="2146718"/>
                </a:cubicBezTo>
                <a:cubicBezTo>
                  <a:pt x="470223" y="2142720"/>
                  <a:pt x="458634" y="2142366"/>
                  <a:pt x="438848" y="2138976"/>
                </a:cubicBezTo>
                <a:close/>
              </a:path>
            </a:pathLst>
          </a:custGeom>
          <a:gradFill>
            <a:gsLst>
              <a:gs pos="0">
                <a:srgbClr val="C00000"/>
              </a:gs>
              <a:gs pos="100000">
                <a:srgbClr val="C00000">
                  <a:alpha val="0"/>
                </a:srgbClr>
              </a:gs>
            </a:gsLst>
            <a:lin ang="5400000" scaled="1"/>
          </a:gradFill>
          <a:ln w="865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0" name="12"/>
          <p:cNvSpPr/>
          <p:nvPr>
            <p:custDataLst>
              <p:tags r:id="rId4"/>
            </p:custDataLst>
          </p:nvPr>
        </p:nvSpPr>
        <p:spPr>
          <a:xfrm>
            <a:off x="1101951" y="3198404"/>
            <a:ext cx="2576072" cy="338554"/>
          </a:xfrm>
          <a:prstGeom prst="rect">
            <a:avLst/>
          </a:prstGeom>
        </p:spPr>
        <p:txBody>
          <a:bodyPr wrap="square">
            <a:spAutoFit/>
          </a:bodyPr>
          <a:lstStyle/>
          <a:p>
            <a:pPr algn="ctr"/>
            <a:r>
              <a:rPr lang="en-US" altLang="zh-CN" sz="1600">
                <a:solidFill>
                  <a:schemeClr val="tx1">
                    <a:lumMod val="85000"/>
                    <a:lumOff val="15000"/>
                  </a:schemeClr>
                </a:solidFill>
                <a:latin typeface="+mn-ea"/>
              </a:rPr>
              <a:t>1934</a:t>
            </a:r>
            <a:r>
              <a:rPr lang="zh-CN" altLang="en-US" sz="1600">
                <a:solidFill>
                  <a:schemeClr val="tx1">
                    <a:lumMod val="85000"/>
                    <a:lumOff val="15000"/>
                  </a:schemeClr>
                </a:solidFill>
                <a:latin typeface="+mn-ea"/>
              </a:rPr>
              <a:t>年</a:t>
            </a:r>
            <a:r>
              <a:rPr lang="en-US" altLang="zh-CN" sz="1600">
                <a:solidFill>
                  <a:schemeClr val="tx1">
                    <a:lumMod val="85000"/>
                    <a:lumOff val="15000"/>
                  </a:schemeClr>
                </a:solidFill>
                <a:latin typeface="+mn-ea"/>
              </a:rPr>
              <a:t>12</a:t>
            </a:r>
            <a:r>
              <a:rPr lang="zh-CN" altLang="en-US" sz="1600">
                <a:solidFill>
                  <a:schemeClr val="tx1">
                    <a:lumMod val="85000"/>
                    <a:lumOff val="15000"/>
                  </a:schemeClr>
                </a:solidFill>
                <a:latin typeface="+mn-ea"/>
              </a:rPr>
              <a:t>月</a:t>
            </a:r>
            <a:r>
              <a:rPr lang="en-US" altLang="zh-CN" sz="1600">
                <a:solidFill>
                  <a:schemeClr val="tx1">
                    <a:lumMod val="85000"/>
                    <a:lumOff val="15000"/>
                  </a:schemeClr>
                </a:solidFill>
                <a:latin typeface="+mn-ea"/>
              </a:rPr>
              <a:t>12</a:t>
            </a:r>
            <a:r>
              <a:rPr lang="zh-CN" altLang="en-US" sz="1600">
                <a:solidFill>
                  <a:schemeClr val="tx1">
                    <a:lumMod val="85000"/>
                    <a:lumOff val="15000"/>
                  </a:schemeClr>
                </a:solidFill>
                <a:latin typeface="+mn-ea"/>
              </a:rPr>
              <a:t>日</a:t>
            </a:r>
          </a:p>
        </p:txBody>
      </p:sp>
      <p:sp>
        <p:nvSpPr>
          <p:cNvPr id="31" name="12"/>
          <p:cNvSpPr/>
          <p:nvPr>
            <p:custDataLst>
              <p:tags r:id="rId5"/>
            </p:custDataLst>
          </p:nvPr>
        </p:nvSpPr>
        <p:spPr>
          <a:xfrm>
            <a:off x="4820925" y="3198404"/>
            <a:ext cx="2576072" cy="338554"/>
          </a:xfrm>
          <a:prstGeom prst="rect">
            <a:avLst/>
          </a:prstGeom>
        </p:spPr>
        <p:txBody>
          <a:bodyPr wrap="square">
            <a:spAutoFit/>
          </a:bodyPr>
          <a:lstStyle/>
          <a:p>
            <a:pPr algn="ctr"/>
            <a:r>
              <a:rPr lang="en-US" altLang="zh-CN" sz="1600">
                <a:solidFill>
                  <a:schemeClr val="tx1">
                    <a:lumMod val="85000"/>
                    <a:lumOff val="15000"/>
                  </a:schemeClr>
                </a:solidFill>
                <a:latin typeface="+mn-ea"/>
              </a:rPr>
              <a:t>1934</a:t>
            </a:r>
            <a:r>
              <a:rPr lang="zh-CN" altLang="en-US" sz="1600">
                <a:solidFill>
                  <a:schemeClr val="tx1">
                    <a:lumMod val="85000"/>
                    <a:lumOff val="15000"/>
                  </a:schemeClr>
                </a:solidFill>
                <a:latin typeface="+mn-ea"/>
              </a:rPr>
              <a:t>年</a:t>
            </a:r>
            <a:r>
              <a:rPr lang="en-US" altLang="zh-CN" sz="1600">
                <a:solidFill>
                  <a:schemeClr val="tx1">
                    <a:lumMod val="85000"/>
                    <a:lumOff val="15000"/>
                  </a:schemeClr>
                </a:solidFill>
                <a:latin typeface="+mn-ea"/>
              </a:rPr>
              <a:t>12</a:t>
            </a:r>
            <a:r>
              <a:rPr lang="zh-CN" altLang="en-US" sz="1600">
                <a:solidFill>
                  <a:schemeClr val="tx1">
                    <a:lumMod val="85000"/>
                    <a:lumOff val="15000"/>
                  </a:schemeClr>
                </a:solidFill>
                <a:latin typeface="+mn-ea"/>
              </a:rPr>
              <a:t>月</a:t>
            </a:r>
            <a:r>
              <a:rPr lang="en-US" altLang="zh-CN" sz="1600">
                <a:solidFill>
                  <a:schemeClr val="tx1">
                    <a:lumMod val="85000"/>
                    <a:lumOff val="15000"/>
                  </a:schemeClr>
                </a:solidFill>
                <a:latin typeface="+mn-ea"/>
              </a:rPr>
              <a:t>18</a:t>
            </a:r>
            <a:r>
              <a:rPr lang="zh-CN" altLang="en-US" sz="1600">
                <a:solidFill>
                  <a:schemeClr val="tx1">
                    <a:lumMod val="85000"/>
                    <a:lumOff val="15000"/>
                  </a:schemeClr>
                </a:solidFill>
                <a:latin typeface="+mn-ea"/>
              </a:rPr>
              <a:t>日</a:t>
            </a:r>
          </a:p>
        </p:txBody>
      </p:sp>
      <p:sp>
        <p:nvSpPr>
          <p:cNvPr id="32" name="12"/>
          <p:cNvSpPr/>
          <p:nvPr>
            <p:custDataLst>
              <p:tags r:id="rId6"/>
            </p:custDataLst>
          </p:nvPr>
        </p:nvSpPr>
        <p:spPr>
          <a:xfrm>
            <a:off x="8708213" y="3198404"/>
            <a:ext cx="2576072" cy="338554"/>
          </a:xfrm>
          <a:prstGeom prst="rect">
            <a:avLst/>
          </a:prstGeom>
        </p:spPr>
        <p:txBody>
          <a:bodyPr wrap="square">
            <a:spAutoFit/>
          </a:bodyPr>
          <a:lstStyle/>
          <a:p>
            <a:pPr algn="ctr"/>
            <a:r>
              <a:rPr lang="en-US" altLang="zh-CN" sz="1600">
                <a:solidFill>
                  <a:schemeClr val="tx1">
                    <a:lumMod val="85000"/>
                    <a:lumOff val="15000"/>
                  </a:schemeClr>
                </a:solidFill>
                <a:latin typeface="+mn-ea"/>
              </a:rPr>
              <a:t>1934</a:t>
            </a:r>
            <a:r>
              <a:rPr lang="zh-CN" altLang="en-US" sz="1600">
                <a:solidFill>
                  <a:schemeClr val="tx1">
                    <a:lumMod val="85000"/>
                    <a:lumOff val="15000"/>
                  </a:schemeClr>
                </a:solidFill>
                <a:latin typeface="+mn-ea"/>
              </a:rPr>
              <a:t>年</a:t>
            </a:r>
            <a:r>
              <a:rPr lang="en-US" altLang="zh-CN" sz="1600">
                <a:solidFill>
                  <a:schemeClr val="tx1">
                    <a:lumMod val="85000"/>
                    <a:lumOff val="15000"/>
                  </a:schemeClr>
                </a:solidFill>
                <a:latin typeface="+mn-ea"/>
              </a:rPr>
              <a:t>12</a:t>
            </a:r>
            <a:r>
              <a:rPr lang="zh-CN" altLang="en-US" sz="1600">
                <a:solidFill>
                  <a:schemeClr val="tx1">
                    <a:lumMod val="85000"/>
                    <a:lumOff val="15000"/>
                  </a:schemeClr>
                </a:solidFill>
                <a:latin typeface="+mn-ea"/>
              </a:rPr>
              <a:t>月</a:t>
            </a:r>
            <a:r>
              <a:rPr lang="en-US" altLang="zh-CN" sz="1600">
                <a:solidFill>
                  <a:schemeClr val="tx1">
                    <a:lumMod val="85000"/>
                    <a:lumOff val="15000"/>
                  </a:schemeClr>
                </a:solidFill>
                <a:latin typeface="+mn-ea"/>
              </a:rPr>
              <a:t>31</a:t>
            </a:r>
            <a:r>
              <a:rPr lang="zh-CN" altLang="en-US" sz="1600">
                <a:solidFill>
                  <a:schemeClr val="tx1">
                    <a:lumMod val="85000"/>
                    <a:lumOff val="15000"/>
                  </a:schemeClr>
                </a:solidFill>
                <a:latin typeface="+mn-ea"/>
              </a:rPr>
              <a:t>日</a:t>
            </a:r>
          </a:p>
        </p:txBody>
      </p:sp>
      <p:sp>
        <p:nvSpPr>
          <p:cNvPr id="33" name="12"/>
          <p:cNvSpPr/>
          <p:nvPr>
            <p:custDataLst>
              <p:tags r:id="rId7"/>
            </p:custDataLst>
          </p:nvPr>
        </p:nvSpPr>
        <p:spPr>
          <a:xfrm>
            <a:off x="1101951" y="3566753"/>
            <a:ext cx="2576072" cy="338554"/>
          </a:xfrm>
          <a:prstGeom prst="rect">
            <a:avLst/>
          </a:prstGeom>
        </p:spPr>
        <p:txBody>
          <a:bodyPr wrap="square">
            <a:spAutoFit/>
          </a:bodyPr>
          <a:lstStyle/>
          <a:p>
            <a:pPr algn="ctr"/>
            <a:r>
              <a:rPr lang="zh-CN" altLang="en-US" sz="1600">
                <a:solidFill>
                  <a:schemeClr val="tx1">
                    <a:lumMod val="85000"/>
                    <a:lumOff val="15000"/>
                  </a:schemeClr>
                </a:solidFill>
                <a:latin typeface="+mn-ea"/>
              </a:rPr>
              <a:t>湖南怀化的通道境内</a:t>
            </a:r>
          </a:p>
        </p:txBody>
      </p:sp>
      <p:sp>
        <p:nvSpPr>
          <p:cNvPr id="34" name="12"/>
          <p:cNvSpPr/>
          <p:nvPr>
            <p:custDataLst>
              <p:tags r:id="rId8"/>
            </p:custDataLst>
          </p:nvPr>
        </p:nvSpPr>
        <p:spPr>
          <a:xfrm>
            <a:off x="4820925" y="3566753"/>
            <a:ext cx="2576072" cy="338554"/>
          </a:xfrm>
          <a:prstGeom prst="rect">
            <a:avLst/>
          </a:prstGeom>
        </p:spPr>
        <p:txBody>
          <a:bodyPr wrap="square">
            <a:spAutoFit/>
          </a:bodyPr>
          <a:lstStyle/>
          <a:p>
            <a:pPr algn="ctr"/>
            <a:r>
              <a:rPr lang="zh-CN" altLang="en-US" sz="1600">
                <a:solidFill>
                  <a:schemeClr val="tx1">
                    <a:lumMod val="85000"/>
                    <a:lumOff val="15000"/>
                  </a:schemeClr>
                </a:solidFill>
                <a:latin typeface="+mn-ea"/>
              </a:rPr>
              <a:t>贵州</a:t>
            </a:r>
            <a:r>
              <a:rPr lang="en-US" altLang="zh-CN" sz="1600">
                <a:solidFill>
                  <a:schemeClr val="tx1">
                    <a:lumMod val="85000"/>
                    <a:lumOff val="15000"/>
                  </a:schemeClr>
                </a:solidFill>
                <a:latin typeface="+mn-ea"/>
              </a:rPr>
              <a:t>·</a:t>
            </a:r>
            <a:r>
              <a:rPr lang="zh-CN" altLang="en-US" sz="1600">
                <a:solidFill>
                  <a:schemeClr val="tx1">
                    <a:lumMod val="85000"/>
                    <a:lumOff val="15000"/>
                  </a:schemeClr>
                </a:solidFill>
                <a:latin typeface="+mn-ea"/>
              </a:rPr>
              <a:t>黎平</a:t>
            </a:r>
          </a:p>
        </p:txBody>
      </p:sp>
      <p:sp>
        <p:nvSpPr>
          <p:cNvPr id="35" name="12"/>
          <p:cNvSpPr/>
          <p:nvPr>
            <p:custDataLst>
              <p:tags r:id="rId9"/>
            </p:custDataLst>
          </p:nvPr>
        </p:nvSpPr>
        <p:spPr>
          <a:xfrm>
            <a:off x="8708213" y="3566753"/>
            <a:ext cx="2576072" cy="338554"/>
          </a:xfrm>
          <a:prstGeom prst="rect">
            <a:avLst/>
          </a:prstGeom>
        </p:spPr>
        <p:txBody>
          <a:bodyPr wrap="square">
            <a:spAutoFit/>
          </a:bodyPr>
          <a:lstStyle/>
          <a:p>
            <a:pPr algn="ctr"/>
            <a:r>
              <a:rPr lang="zh-CN" altLang="en-US" sz="1600">
                <a:solidFill>
                  <a:schemeClr val="tx1">
                    <a:lumMod val="85000"/>
                    <a:lumOff val="15000"/>
                  </a:schemeClr>
                </a:solidFill>
                <a:latin typeface="+mn-ea"/>
              </a:rPr>
              <a:t>贵州</a:t>
            </a:r>
            <a:r>
              <a:rPr lang="en-US" altLang="zh-CN" sz="1600">
                <a:solidFill>
                  <a:schemeClr val="tx1">
                    <a:lumMod val="85000"/>
                    <a:lumOff val="15000"/>
                  </a:schemeClr>
                </a:solidFill>
                <a:latin typeface="+mn-ea"/>
              </a:rPr>
              <a:t>·</a:t>
            </a:r>
            <a:r>
              <a:rPr lang="zh-CN" altLang="en-US" sz="1600">
                <a:solidFill>
                  <a:schemeClr val="tx1">
                    <a:lumMod val="85000"/>
                    <a:lumOff val="15000"/>
                  </a:schemeClr>
                </a:solidFill>
                <a:latin typeface="+mn-ea"/>
              </a:rPr>
              <a:t>猴场</a:t>
            </a:r>
          </a:p>
        </p:txBody>
      </p:sp>
      <p:sp>
        <p:nvSpPr>
          <p:cNvPr id="36" name="12"/>
          <p:cNvSpPr/>
          <p:nvPr>
            <p:custDataLst>
              <p:tags r:id="rId10"/>
            </p:custDataLst>
          </p:nvPr>
        </p:nvSpPr>
        <p:spPr>
          <a:xfrm>
            <a:off x="787276" y="4250345"/>
            <a:ext cx="3205422" cy="1167692"/>
          </a:xfrm>
          <a:prstGeom prst="rect">
            <a:avLst/>
          </a:prstGeom>
        </p:spPr>
        <p:txBody>
          <a:bodyPr wrap="square">
            <a:spAutoFit/>
          </a:bodyPr>
          <a:lstStyle/>
          <a:p>
            <a:pPr algn="ctr">
              <a:lnSpc>
                <a:spcPct val="150000"/>
              </a:lnSpc>
            </a:pPr>
            <a:r>
              <a:rPr lang="en-US" altLang="zh-CN" sz="1200">
                <a:solidFill>
                  <a:schemeClr val="tx1">
                    <a:lumMod val="85000"/>
                    <a:lumOff val="15000"/>
                  </a:schemeClr>
                </a:solidFill>
                <a:latin typeface="+mn-ea"/>
              </a:rPr>
              <a:t>1934</a:t>
            </a:r>
            <a:r>
              <a:rPr lang="zh-CN" altLang="en-US" sz="1200">
                <a:solidFill>
                  <a:schemeClr val="tx1">
                    <a:lumMod val="85000"/>
                    <a:lumOff val="15000"/>
                  </a:schemeClr>
                </a:solidFill>
                <a:latin typeface="+mn-ea"/>
              </a:rPr>
              <a:t>年</a:t>
            </a:r>
            <a:r>
              <a:rPr lang="en-US" altLang="zh-CN" sz="1200">
                <a:solidFill>
                  <a:schemeClr val="tx1">
                    <a:lumMod val="85000"/>
                    <a:lumOff val="15000"/>
                  </a:schemeClr>
                </a:solidFill>
                <a:latin typeface="+mn-ea"/>
              </a:rPr>
              <a:t>12</a:t>
            </a:r>
            <a:r>
              <a:rPr lang="zh-CN" altLang="en-US" sz="1200">
                <a:solidFill>
                  <a:schemeClr val="tx1">
                    <a:lumMod val="85000"/>
                    <a:lumOff val="15000"/>
                  </a:schemeClr>
                </a:solidFill>
                <a:latin typeface="+mn-ea"/>
              </a:rPr>
              <a:t>月</a:t>
            </a:r>
            <a:r>
              <a:rPr lang="en-US" altLang="zh-CN" sz="1200">
                <a:solidFill>
                  <a:schemeClr val="tx1">
                    <a:lumMod val="85000"/>
                    <a:lumOff val="15000"/>
                  </a:schemeClr>
                </a:solidFill>
                <a:latin typeface="+mn-ea"/>
              </a:rPr>
              <a:t>12</a:t>
            </a:r>
            <a:r>
              <a:rPr lang="zh-CN" altLang="en-US" sz="1200">
                <a:solidFill>
                  <a:schemeClr val="tx1">
                    <a:lumMod val="85000"/>
                    <a:lumOff val="15000"/>
                  </a:schemeClr>
                </a:solidFill>
                <a:latin typeface="+mn-ea"/>
              </a:rPr>
              <a:t>日，中央领导人召开通道会议，讨论红军行动方向，李德主张从通道向北，与转战在湖南西部的贺龙、萧克的红二、红六军团会合</a:t>
            </a:r>
            <a:r>
              <a:rPr lang="en-US" altLang="zh-CN" sz="1200">
                <a:solidFill>
                  <a:schemeClr val="tx1">
                    <a:lumMod val="85000"/>
                    <a:lumOff val="15000"/>
                  </a:schemeClr>
                </a:solidFill>
                <a:latin typeface="+mn-ea"/>
              </a:rPr>
              <a:t>……</a:t>
            </a:r>
          </a:p>
        </p:txBody>
      </p:sp>
      <p:sp>
        <p:nvSpPr>
          <p:cNvPr id="38" name="12"/>
          <p:cNvSpPr/>
          <p:nvPr>
            <p:custDataLst>
              <p:tags r:id="rId11"/>
            </p:custDataLst>
          </p:nvPr>
        </p:nvSpPr>
        <p:spPr>
          <a:xfrm>
            <a:off x="4254500" y="4189679"/>
            <a:ext cx="3683000" cy="1167692"/>
          </a:xfrm>
          <a:prstGeom prst="rect">
            <a:avLst/>
          </a:prstGeom>
        </p:spPr>
        <p:txBody>
          <a:bodyPr wrap="square">
            <a:spAutoFit/>
          </a:bodyPr>
          <a:lstStyle/>
          <a:p>
            <a:pPr algn="ctr">
              <a:lnSpc>
                <a:spcPct val="150000"/>
              </a:lnSpc>
            </a:pPr>
            <a:r>
              <a:rPr lang="zh-CN" altLang="en-US" sz="1200">
                <a:solidFill>
                  <a:schemeClr val="tx1">
                    <a:lumMod val="85000"/>
                    <a:lumOff val="15000"/>
                  </a:schemeClr>
                </a:solidFill>
                <a:latin typeface="+mn-ea"/>
              </a:rPr>
              <a:t>会议通过了</a:t>
            </a:r>
            <a:r>
              <a:rPr lang="en-US" altLang="zh-CN" sz="1200">
                <a:solidFill>
                  <a:schemeClr val="tx1">
                    <a:lumMod val="85000"/>
                    <a:lumOff val="15000"/>
                  </a:schemeClr>
                </a:solidFill>
                <a:latin typeface="+mn-ea"/>
              </a:rPr>
              <a:t>《</a:t>
            </a:r>
            <a:r>
              <a:rPr lang="zh-CN" altLang="en-US" sz="1200">
                <a:solidFill>
                  <a:schemeClr val="tx1">
                    <a:lumMod val="85000"/>
                    <a:lumOff val="15000"/>
                  </a:schemeClr>
                </a:solidFill>
                <a:latin typeface="+mn-ea"/>
              </a:rPr>
              <a:t>中央政治局关于战略方针之决定</a:t>
            </a:r>
            <a:r>
              <a:rPr lang="en-US" altLang="zh-CN" sz="1200">
                <a:solidFill>
                  <a:schemeClr val="tx1">
                    <a:lumMod val="85000"/>
                    <a:lumOff val="15000"/>
                  </a:schemeClr>
                </a:solidFill>
                <a:latin typeface="+mn-ea"/>
              </a:rPr>
              <a:t>》</a:t>
            </a:r>
            <a:r>
              <a:rPr lang="zh-CN" altLang="en-US" sz="1200">
                <a:solidFill>
                  <a:schemeClr val="tx1">
                    <a:lumMod val="85000"/>
                    <a:lumOff val="15000"/>
                  </a:schemeClr>
                </a:solidFill>
                <a:latin typeface="+mn-ea"/>
              </a:rPr>
              <a:t>，提出“新的根据地应该是川黔边区地区，在最初应以遵义为中心之地区”。至此，红军的行军方向从根本上扭转了。</a:t>
            </a:r>
            <a:r>
              <a:rPr lang="en-US" altLang="zh-CN" sz="1200">
                <a:solidFill>
                  <a:schemeClr val="tx1">
                    <a:lumMod val="85000"/>
                    <a:lumOff val="15000"/>
                  </a:schemeClr>
                </a:solidFill>
                <a:latin typeface="+mn-ea"/>
              </a:rPr>
              <a:t>6</a:t>
            </a:r>
            <a:r>
              <a:rPr lang="zh-CN" altLang="en-US" sz="1200">
                <a:solidFill>
                  <a:schemeClr val="tx1">
                    <a:lumMod val="85000"/>
                    <a:lumOff val="15000"/>
                  </a:schemeClr>
                </a:solidFill>
                <a:latin typeface="+mn-ea"/>
              </a:rPr>
              <a:t>天后，中央红军向遵义方向移动。</a:t>
            </a:r>
          </a:p>
        </p:txBody>
      </p:sp>
      <p:sp>
        <p:nvSpPr>
          <p:cNvPr id="39" name="12"/>
          <p:cNvSpPr/>
          <p:nvPr>
            <p:custDataLst>
              <p:tags r:id="rId12"/>
            </p:custDataLst>
          </p:nvPr>
        </p:nvSpPr>
        <p:spPr>
          <a:xfrm>
            <a:off x="8069138" y="4189679"/>
            <a:ext cx="3683000" cy="1167692"/>
          </a:xfrm>
          <a:prstGeom prst="rect">
            <a:avLst/>
          </a:prstGeom>
        </p:spPr>
        <p:txBody>
          <a:bodyPr wrap="square">
            <a:spAutoFit/>
          </a:bodyPr>
          <a:lstStyle/>
          <a:p>
            <a:pPr algn="ctr">
              <a:lnSpc>
                <a:spcPct val="150000"/>
              </a:lnSpc>
            </a:pPr>
            <a:r>
              <a:rPr lang="zh-CN" altLang="en-US" sz="1200">
                <a:solidFill>
                  <a:schemeClr val="tx1">
                    <a:lumMod val="85000"/>
                    <a:lumOff val="15000"/>
                  </a:schemeClr>
                </a:solidFill>
                <a:latin typeface="+mn-ea"/>
              </a:rPr>
              <a:t>会议作出</a:t>
            </a:r>
            <a:r>
              <a:rPr lang="en-US" altLang="zh-CN" sz="1200">
                <a:solidFill>
                  <a:schemeClr val="tx1">
                    <a:lumMod val="85000"/>
                    <a:lumOff val="15000"/>
                  </a:schemeClr>
                </a:solidFill>
                <a:latin typeface="+mn-ea"/>
              </a:rPr>
              <a:t>《</a:t>
            </a:r>
            <a:r>
              <a:rPr lang="zh-CN" altLang="en-US" sz="1200">
                <a:solidFill>
                  <a:schemeClr val="tx1">
                    <a:lumMod val="85000"/>
                    <a:lumOff val="15000"/>
                  </a:schemeClr>
                </a:solidFill>
                <a:latin typeface="+mn-ea"/>
              </a:rPr>
              <a:t>中央政治局关于渡江后新的行动方针的决定</a:t>
            </a:r>
            <a:r>
              <a:rPr lang="en-US" altLang="zh-CN" sz="1200">
                <a:solidFill>
                  <a:schemeClr val="tx1">
                    <a:lumMod val="85000"/>
                    <a:lumOff val="15000"/>
                  </a:schemeClr>
                </a:solidFill>
                <a:latin typeface="+mn-ea"/>
              </a:rPr>
              <a:t>》</a:t>
            </a:r>
            <a:r>
              <a:rPr lang="zh-CN" altLang="en-US" sz="1200">
                <a:solidFill>
                  <a:schemeClr val="tx1">
                    <a:lumMod val="85000"/>
                    <a:lumOff val="15000"/>
                  </a:schemeClr>
                </a:solidFill>
                <a:latin typeface="+mn-ea"/>
              </a:rPr>
              <a:t>，提出“关于作战方针以及作战时间与地点的选择，军委必须在政治局会议上作报告”，实际上取消了李德的军事指挥权。</a:t>
            </a:r>
          </a:p>
        </p:txBody>
      </p:sp>
      <p:grpSp>
        <p:nvGrpSpPr>
          <p:cNvPr id="26" name="组合 25"/>
          <p:cNvGrpSpPr/>
          <p:nvPr/>
        </p:nvGrpSpPr>
        <p:grpSpPr>
          <a:xfrm>
            <a:off x="491801" y="353341"/>
            <a:ext cx="688262" cy="407468"/>
            <a:chOff x="5751869" y="323604"/>
            <a:chExt cx="688262" cy="407468"/>
          </a:xfrm>
        </p:grpSpPr>
        <p:sp>
          <p:nvSpPr>
            <p:cNvPr id="28" name="星形: 五角 27"/>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9" name="星形: 五角 28"/>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37" name="星形: 五角 36"/>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5" name="组合 4"/>
          <p:cNvGrpSpPr/>
          <p:nvPr/>
        </p:nvGrpSpPr>
        <p:grpSpPr>
          <a:xfrm>
            <a:off x="2636121" y="1284653"/>
            <a:ext cx="6919758" cy="400110"/>
            <a:chOff x="2331321" y="1284653"/>
            <a:chExt cx="6919758" cy="400110"/>
          </a:xfrm>
        </p:grpSpPr>
        <p:sp>
          <p:nvSpPr>
            <p:cNvPr id="11" name="12"/>
            <p:cNvSpPr/>
            <p:nvPr>
              <p:custDataLst>
                <p:tags r:id="rId3"/>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力挽狂澜</a:t>
              </a:r>
            </a:p>
          </p:txBody>
        </p:sp>
        <p:cxnSp>
          <p:nvCxnSpPr>
            <p:cNvPr id="4" name="直接连接符 3"/>
            <p:cNvCxnSpPr/>
            <p:nvPr/>
          </p:nvCxnSpPr>
          <p:spPr>
            <a:xfrm>
              <a:off x="365287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79203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8" name="12"/>
          <p:cNvSpPr/>
          <p:nvPr>
            <p:custDataLst>
              <p:tags r:id="rId1"/>
            </p:custDataLst>
          </p:nvPr>
        </p:nvSpPr>
        <p:spPr>
          <a:xfrm>
            <a:off x="4451160" y="2659632"/>
            <a:ext cx="6769607" cy="2807435"/>
          </a:xfrm>
          <a:prstGeom prst="rect">
            <a:avLst/>
          </a:prstGeom>
        </p:spPr>
        <p:txBody>
          <a:bodyPr wrap="square">
            <a:spAutoFit/>
          </a:bodyPr>
          <a:lstStyle/>
          <a:p>
            <a:pPr defTabSz="1219200">
              <a:lnSpc>
                <a:spcPct val="150000"/>
              </a:lnSpc>
              <a:defRPr/>
            </a:pPr>
            <a:r>
              <a:rPr lang="zh-CN" altLang="en-US" sz="2000">
                <a:solidFill>
                  <a:srgbClr val="44546A">
                    <a:lumMod val="75000"/>
                  </a:srgbClr>
                </a:solidFill>
                <a:ea typeface="微软雅黑" panose="020B0503020204020204" pitchFamily="34" charset="-122"/>
              </a:rPr>
              <a:t> 还在中央苏区时，许多干部就对中央主要领导人在军事指挥上的错误产生怀疑和不满，一些军团指挥员在作战电报、报告中提出批评意见，有些同志甚至同李德发生激烈的争论。毛泽东等也多次提出自己的正确主张，但都没有被接受。长征开始后，随着红军作战迭次失利，特别是湘江战役的惨重损失，使这种不满情绪达到顶点。</a:t>
            </a:r>
          </a:p>
        </p:txBody>
      </p:sp>
      <p:sp>
        <p:nvSpPr>
          <p:cNvPr id="26" name="12"/>
          <p:cNvSpPr/>
          <p:nvPr>
            <p:custDataLst>
              <p:tags r:id="rId2"/>
            </p:custDataLst>
          </p:nvPr>
        </p:nvSpPr>
        <p:spPr>
          <a:xfrm>
            <a:off x="2330676" y="1845207"/>
            <a:ext cx="7530648" cy="338554"/>
          </a:xfrm>
          <a:prstGeom prst="rect">
            <a:avLst/>
          </a:prstGeom>
        </p:spPr>
        <p:txBody>
          <a:bodyPr wrap="square">
            <a:spAutoFit/>
          </a:bodyPr>
          <a:lstStyle/>
          <a:p>
            <a:pPr algn="ctr"/>
            <a:r>
              <a:rPr lang="zh-CN" altLang="en-US" sz="1600">
                <a:solidFill>
                  <a:schemeClr val="tx1">
                    <a:lumMod val="85000"/>
                    <a:lumOff val="15000"/>
                  </a:schemeClr>
                </a:solidFill>
                <a:latin typeface="+mn-ea"/>
              </a:rPr>
              <a:t>王明“左”倾错误统治全党已达</a:t>
            </a:r>
            <a:r>
              <a:rPr lang="en-US" altLang="zh-CN" sz="1600">
                <a:solidFill>
                  <a:schemeClr val="tx1">
                    <a:lumMod val="85000"/>
                    <a:lumOff val="15000"/>
                  </a:schemeClr>
                </a:solidFill>
                <a:latin typeface="+mn-ea"/>
              </a:rPr>
              <a:t>4</a:t>
            </a:r>
            <a:r>
              <a:rPr lang="zh-CN" altLang="en-US" sz="1600">
                <a:solidFill>
                  <a:schemeClr val="tx1">
                    <a:lumMod val="85000"/>
                    <a:lumOff val="15000"/>
                  </a:schemeClr>
                </a:solidFill>
                <a:latin typeface="+mn-ea"/>
              </a:rPr>
              <a:t>年之久，给党和红军造成了极其严重的损失</a:t>
            </a:r>
          </a:p>
        </p:txBody>
      </p:sp>
      <p:sp>
        <p:nvSpPr>
          <p:cNvPr id="16" name="矩形 15"/>
          <p:cNvSpPr/>
          <p:nvPr/>
        </p:nvSpPr>
        <p:spPr>
          <a:xfrm>
            <a:off x="1181481" y="2543620"/>
            <a:ext cx="2909280" cy="3039460"/>
          </a:xfrm>
          <a:prstGeom prst="rect">
            <a:avLst/>
          </a:prstGeom>
          <a:blipFill>
            <a:blip r:embed="rId6"/>
            <a:stretch>
              <a:fillRect/>
            </a:stretch>
          </a:blipFill>
          <a:ln w="31750">
            <a:solidFill>
              <a:schemeClr val="bg1"/>
            </a:solidFill>
          </a:ln>
          <a:effectLst>
            <a:outerShdw blurRad="203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91801" y="353341"/>
            <a:ext cx="688262" cy="407468"/>
            <a:chOff x="5751869" y="323604"/>
            <a:chExt cx="688262" cy="407468"/>
          </a:xfrm>
        </p:grpSpPr>
        <p:sp>
          <p:nvSpPr>
            <p:cNvPr id="20" name="星形: 五角 19"/>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1" name="星形: 五角 20"/>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2" name="星形: 五角 21"/>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5" name="组合 4"/>
          <p:cNvGrpSpPr/>
          <p:nvPr/>
        </p:nvGrpSpPr>
        <p:grpSpPr>
          <a:xfrm>
            <a:off x="2636121" y="1284653"/>
            <a:ext cx="6919758" cy="400110"/>
            <a:chOff x="2331321" y="1284653"/>
            <a:chExt cx="6919758" cy="400110"/>
          </a:xfrm>
        </p:grpSpPr>
        <p:sp>
          <p:nvSpPr>
            <p:cNvPr id="11" name="12"/>
            <p:cNvSpPr/>
            <p:nvPr>
              <p:custDataLst>
                <p:tags r:id="rId4"/>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力挽狂澜</a:t>
              </a:r>
            </a:p>
          </p:txBody>
        </p:sp>
        <p:cxnSp>
          <p:nvCxnSpPr>
            <p:cNvPr id="4" name="直接连接符 3"/>
            <p:cNvCxnSpPr/>
            <p:nvPr/>
          </p:nvCxnSpPr>
          <p:spPr>
            <a:xfrm>
              <a:off x="365287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79203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8" name="12"/>
          <p:cNvSpPr/>
          <p:nvPr>
            <p:custDataLst>
              <p:tags r:id="rId1"/>
            </p:custDataLst>
          </p:nvPr>
        </p:nvSpPr>
        <p:spPr>
          <a:xfrm>
            <a:off x="1844924" y="2499062"/>
            <a:ext cx="8954396" cy="1422441"/>
          </a:xfrm>
          <a:prstGeom prst="rect">
            <a:avLst/>
          </a:prstGeom>
        </p:spPr>
        <p:txBody>
          <a:bodyPr wrap="square">
            <a:spAutoFit/>
          </a:bodyPr>
          <a:lstStyle/>
          <a:p>
            <a:pPr defTabSz="1219200">
              <a:lnSpc>
                <a:spcPct val="150000"/>
              </a:lnSpc>
              <a:defRPr/>
            </a:pPr>
            <a:r>
              <a:rPr lang="zh-CN" altLang="en-US" sz="2000">
                <a:solidFill>
                  <a:srgbClr val="44546A">
                    <a:lumMod val="75000"/>
                  </a:srgbClr>
                </a:solidFill>
                <a:ea typeface="微软雅黑" panose="020B0503020204020204" pitchFamily="34" charset="-122"/>
              </a:rPr>
              <a:t>毛泽东在行军途中对王稼祥、张闻天及一些红军干部反复进行深入细致的工作，向他们分析第五次反“围剿”和长征开始以来中央在军事指挥上的错误，得到他们的支持</a:t>
            </a:r>
            <a:r>
              <a:rPr lang="en-US" altLang="zh-CN" sz="2000">
                <a:solidFill>
                  <a:srgbClr val="44546A">
                    <a:lumMod val="75000"/>
                  </a:srgbClr>
                </a:solidFill>
                <a:ea typeface="微软雅黑" panose="020B0503020204020204" pitchFamily="34" charset="-122"/>
              </a:rPr>
              <a:t>…...</a:t>
            </a:r>
          </a:p>
        </p:txBody>
      </p:sp>
      <p:sp>
        <p:nvSpPr>
          <p:cNvPr id="26" name="12"/>
          <p:cNvSpPr/>
          <p:nvPr>
            <p:custDataLst>
              <p:tags r:id="rId2"/>
            </p:custDataLst>
          </p:nvPr>
        </p:nvSpPr>
        <p:spPr>
          <a:xfrm>
            <a:off x="2330676" y="1845207"/>
            <a:ext cx="7530648" cy="338554"/>
          </a:xfrm>
          <a:prstGeom prst="rect">
            <a:avLst/>
          </a:prstGeom>
        </p:spPr>
        <p:txBody>
          <a:bodyPr wrap="square">
            <a:spAutoFit/>
          </a:bodyPr>
          <a:lstStyle/>
          <a:p>
            <a:pPr algn="ctr"/>
            <a:r>
              <a:rPr lang="zh-CN" altLang="en-US" sz="1600">
                <a:solidFill>
                  <a:schemeClr val="tx1">
                    <a:lumMod val="85000"/>
                    <a:lumOff val="15000"/>
                  </a:schemeClr>
                </a:solidFill>
                <a:latin typeface="+mn-ea"/>
              </a:rPr>
              <a:t>强烈要求改换领导，改变军事路线</a:t>
            </a:r>
          </a:p>
        </p:txBody>
      </p:sp>
      <p:sp>
        <p:nvSpPr>
          <p:cNvPr id="28" name="12"/>
          <p:cNvSpPr/>
          <p:nvPr>
            <p:custDataLst>
              <p:tags r:id="rId3"/>
            </p:custDataLst>
          </p:nvPr>
        </p:nvSpPr>
        <p:spPr>
          <a:xfrm>
            <a:off x="1844923" y="4150906"/>
            <a:ext cx="9156905" cy="1422441"/>
          </a:xfrm>
          <a:prstGeom prst="rect">
            <a:avLst/>
          </a:prstGeom>
        </p:spPr>
        <p:txBody>
          <a:bodyPr wrap="square">
            <a:spAutoFit/>
          </a:bodyPr>
          <a:lstStyle/>
          <a:p>
            <a:pPr defTabSz="1219200">
              <a:lnSpc>
                <a:spcPct val="150000"/>
              </a:lnSpc>
              <a:defRPr/>
            </a:pPr>
            <a:r>
              <a:rPr lang="zh-CN" altLang="en-US" sz="2000">
                <a:solidFill>
                  <a:srgbClr val="44546A">
                    <a:lumMod val="75000"/>
                  </a:srgbClr>
                </a:solidFill>
                <a:ea typeface="微软雅黑" panose="020B0503020204020204" pitchFamily="34" charset="-122"/>
              </a:rPr>
              <a:t>在这种形势下，召开一次政治局会议，总结经验教训，纠正领导上的错误的条件已经成熟。同时，中央红军攻占遵义，把敌人的几十万追兵抛在乌江以东、以南地区，取得了进行短期休整的机会，也为中央召开遵义会议提供了必要条件</a:t>
            </a:r>
            <a:endParaRPr lang="en-US" altLang="zh-CN" sz="2000">
              <a:solidFill>
                <a:srgbClr val="44546A">
                  <a:lumMod val="75000"/>
                </a:srgbClr>
              </a:solidFill>
              <a:ea typeface="微软雅黑" panose="020B0503020204020204" pitchFamily="34" charset="-122"/>
            </a:endParaRPr>
          </a:p>
        </p:txBody>
      </p:sp>
      <p:grpSp>
        <p:nvGrpSpPr>
          <p:cNvPr id="29" name="组合 28"/>
          <p:cNvGrpSpPr/>
          <p:nvPr/>
        </p:nvGrpSpPr>
        <p:grpSpPr>
          <a:xfrm>
            <a:off x="1429657" y="2725028"/>
            <a:ext cx="262797" cy="4132972"/>
            <a:chOff x="789487" y="2725028"/>
            <a:chExt cx="262797" cy="4132972"/>
          </a:xfrm>
        </p:grpSpPr>
        <p:sp>
          <p:nvSpPr>
            <p:cNvPr id="37" name="椭圆 36"/>
            <p:cNvSpPr/>
            <p:nvPr/>
          </p:nvSpPr>
          <p:spPr>
            <a:xfrm>
              <a:off x="789487" y="2725028"/>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789487" y="4233382"/>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flipH="1">
              <a:off x="920885" y="2856426"/>
              <a:ext cx="0" cy="4001574"/>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491801" y="353341"/>
            <a:ext cx="688262" cy="407468"/>
            <a:chOff x="5751869" y="323604"/>
            <a:chExt cx="688262" cy="407468"/>
          </a:xfrm>
        </p:grpSpPr>
        <p:sp>
          <p:nvSpPr>
            <p:cNvPr id="20" name="星形: 五角 19"/>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1" name="星形: 五角 20"/>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2" name="星形: 五角 21"/>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4"/>
          <p:cNvSpPr txBox="1">
            <a:spLocks noChangeArrowheads="1"/>
          </p:cNvSpPr>
          <p:nvPr/>
        </p:nvSpPr>
        <p:spPr bwMode="auto">
          <a:xfrm>
            <a:off x="1751630" y="1578381"/>
            <a:ext cx="8456513" cy="467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rPr>
              <a:t>—— </a:t>
            </a:r>
            <a:r>
              <a:rPr kumimoji="0" lang="zh-CN" altLang="en-US" sz="2000" b="0" i="0" u="none" strike="noStrike" kern="1200" cap="none" spc="0" normalizeH="0" baseline="0" noProof="0">
                <a:ln>
                  <a:noFill/>
                </a:ln>
                <a:solidFill>
                  <a:prstClr val="white"/>
                </a:solidFill>
                <a:effectLst/>
                <a:uLnTx/>
                <a:uFillTx/>
                <a:ea typeface="微软雅黑" panose="020B0503020204020204" pitchFamily="34" charset="-122"/>
                <a:cs typeface="+mj-cs"/>
              </a:rPr>
              <a:t>第二部分 </a:t>
            </a:r>
            <a:r>
              <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rPr>
              <a:t>——</a:t>
            </a:r>
          </a:p>
        </p:txBody>
      </p:sp>
      <p:pic>
        <p:nvPicPr>
          <p:cNvPr id="14" name="图片 13" descr="卡通人物&#10;&#10;低可信度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9512" y="2068191"/>
            <a:ext cx="1655762" cy="1005722"/>
          </a:xfrm>
          <a:prstGeom prst="rect">
            <a:avLst/>
          </a:prstGeom>
        </p:spPr>
      </p:pic>
      <p:pic>
        <p:nvPicPr>
          <p:cNvPr id="15" name="图片 14" descr="图片包含 书, 游戏机, 桌子, 电视&#10;&#10;描述已自动生成"/>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475067" y="2867383"/>
            <a:ext cx="8403215" cy="2410155"/>
          </a:xfrm>
          <a:prstGeom prst="rect">
            <a:avLst/>
          </a:prstGeom>
        </p:spPr>
      </p:pic>
      <p:pic>
        <p:nvPicPr>
          <p:cNvPr id="2" name="图片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44153" y="2071729"/>
            <a:ext cx="5108891" cy="1572904"/>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429657" y="295465"/>
            <a:ext cx="3148503" cy="523220"/>
          </a:xfrm>
          <a:prstGeom prst="rect">
            <a:avLst/>
          </a:prstGeom>
        </p:spPr>
        <p:txBody>
          <a:bodyPr wrap="square">
            <a:spAutoFit/>
          </a:bodyPr>
          <a:lstStyle/>
          <a:p>
            <a:r>
              <a:rPr lang="zh-CN" altLang="en-US" sz="2800" b="1" kern="0" dirty="0">
                <a:solidFill>
                  <a:schemeClr val="tx1">
                    <a:lumMod val="75000"/>
                    <a:lumOff val="25000"/>
                  </a:schemeClr>
                </a:solidFill>
                <a:ea typeface="微软雅黑" panose="020B0503020204020204" pitchFamily="34" charset="-122"/>
                <a:cs typeface="阿里巴巴普惠体 Medium" panose="00020600040101010101" pitchFamily="18" charset="-122"/>
              </a:rPr>
              <a:t>会议内容</a:t>
            </a:r>
            <a:endParaRPr lang="zh-CN" altLang="en-US" sz="2800" b="1" dirty="0">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sp>
        <p:nvSpPr>
          <p:cNvPr id="38" name="12"/>
          <p:cNvSpPr/>
          <p:nvPr>
            <p:custDataLst>
              <p:tags r:id="rId1"/>
            </p:custDataLst>
          </p:nvPr>
        </p:nvSpPr>
        <p:spPr>
          <a:xfrm>
            <a:off x="5975083" y="2152032"/>
            <a:ext cx="5276157" cy="2807435"/>
          </a:xfrm>
          <a:prstGeom prst="rect">
            <a:avLst/>
          </a:prstGeom>
        </p:spPr>
        <p:txBody>
          <a:bodyPr wrap="square">
            <a:spAutoFit/>
          </a:bodyPr>
          <a:lstStyle/>
          <a:p>
            <a:pPr defTabSz="1219200">
              <a:lnSpc>
                <a:spcPct val="150000"/>
              </a:lnSpc>
              <a:defRPr/>
            </a:pPr>
            <a:r>
              <a:rPr lang="en-US" altLang="zh-CN" sz="2000" dirty="0">
                <a:solidFill>
                  <a:srgbClr val="44546A">
                    <a:lumMod val="75000"/>
                  </a:srgbClr>
                </a:solidFill>
                <a:ea typeface="微软雅黑" panose="020B0503020204020204" pitchFamily="34" charset="-122"/>
              </a:rPr>
              <a:t>1935</a:t>
            </a:r>
            <a:r>
              <a:rPr lang="zh-CN" altLang="en-US" sz="2000" dirty="0">
                <a:solidFill>
                  <a:srgbClr val="44546A">
                    <a:lumMod val="75000"/>
                  </a:srgbClr>
                </a:solidFill>
                <a:ea typeface="微软雅黑" panose="020B0503020204020204" pitchFamily="34" charset="-122"/>
              </a:rPr>
              <a:t>年</a:t>
            </a:r>
            <a:r>
              <a:rPr lang="en-US" altLang="zh-CN" sz="2000" dirty="0">
                <a:solidFill>
                  <a:srgbClr val="44546A">
                    <a:lumMod val="75000"/>
                  </a:srgbClr>
                </a:solidFill>
                <a:ea typeface="微软雅黑" panose="020B0503020204020204" pitchFamily="34" charset="-122"/>
              </a:rPr>
              <a:t>1</a:t>
            </a:r>
            <a:r>
              <a:rPr lang="zh-CN" altLang="en-US" sz="2000" dirty="0">
                <a:solidFill>
                  <a:srgbClr val="44546A">
                    <a:lumMod val="75000"/>
                  </a:srgbClr>
                </a:solidFill>
                <a:ea typeface="微软雅黑" panose="020B0503020204020204" pitchFamily="34" charset="-122"/>
              </a:rPr>
              <a:t>月</a:t>
            </a:r>
            <a:r>
              <a:rPr lang="en-US" altLang="zh-CN" sz="2000" dirty="0">
                <a:solidFill>
                  <a:srgbClr val="44546A">
                    <a:lumMod val="75000"/>
                  </a:srgbClr>
                </a:solidFill>
                <a:ea typeface="微软雅黑" panose="020B0503020204020204" pitchFamily="34" charset="-122"/>
              </a:rPr>
              <a:t>15</a:t>
            </a:r>
            <a:r>
              <a:rPr lang="zh-CN" altLang="en-US" sz="2000" dirty="0">
                <a:solidFill>
                  <a:srgbClr val="44546A">
                    <a:lumMod val="75000"/>
                  </a:srgbClr>
                </a:solidFill>
                <a:ea typeface="微软雅黑" panose="020B0503020204020204" pitchFamily="34" charset="-122"/>
              </a:rPr>
              <a:t>日至</a:t>
            </a:r>
            <a:r>
              <a:rPr lang="en-US" altLang="zh-CN" sz="2000" dirty="0">
                <a:solidFill>
                  <a:srgbClr val="44546A">
                    <a:lumMod val="75000"/>
                  </a:srgbClr>
                </a:solidFill>
                <a:ea typeface="微软雅黑" panose="020B0503020204020204" pitchFamily="34" charset="-122"/>
              </a:rPr>
              <a:t>17</a:t>
            </a:r>
            <a:r>
              <a:rPr lang="zh-CN" altLang="en-US" sz="2000" dirty="0">
                <a:solidFill>
                  <a:srgbClr val="44546A">
                    <a:lumMod val="75000"/>
                  </a:srgbClr>
                </a:solidFill>
                <a:ea typeface="微软雅黑" panose="020B0503020204020204" pitchFamily="34" charset="-122"/>
              </a:rPr>
              <a:t>日，中共中央政治局在遵义召开扩大会议，会议的主要议题是总结第五次反“围剿”的经验教训。</a:t>
            </a:r>
          </a:p>
          <a:p>
            <a:pPr defTabSz="1219200">
              <a:lnSpc>
                <a:spcPct val="150000"/>
              </a:lnSpc>
              <a:defRPr/>
            </a:pPr>
            <a:r>
              <a:rPr lang="zh-CN" altLang="en-US" sz="2000" dirty="0">
                <a:solidFill>
                  <a:srgbClr val="44546A">
                    <a:lumMod val="75000"/>
                  </a:srgbClr>
                </a:solidFill>
                <a:ea typeface="微软雅黑" panose="020B0503020204020204" pitchFamily="34" charset="-122"/>
              </a:rPr>
              <a:t>会议将毛泽东增选为中央政治局常委，并委托张闻天起草</a:t>
            </a:r>
            <a:r>
              <a:rPr lang="en-US" altLang="zh-CN" sz="2000" dirty="0">
                <a:solidFill>
                  <a:srgbClr val="44546A">
                    <a:lumMod val="75000"/>
                  </a:srgbClr>
                </a:solidFill>
                <a:ea typeface="微软雅黑" panose="020B0503020204020204" pitchFamily="34" charset="-122"/>
              </a:rPr>
              <a:t>《</a:t>
            </a:r>
            <a:r>
              <a:rPr lang="zh-CN" altLang="en-US" sz="2000" dirty="0">
                <a:solidFill>
                  <a:srgbClr val="44546A">
                    <a:lumMod val="75000"/>
                  </a:srgbClr>
                </a:solidFill>
                <a:ea typeface="微软雅黑" panose="020B0503020204020204" pitchFamily="34" charset="-122"/>
              </a:rPr>
              <a:t>中共中央关于反对敌人五次“围剿”的总结的决议</a:t>
            </a:r>
            <a:r>
              <a:rPr lang="en-US" altLang="zh-CN" sz="2000" dirty="0">
                <a:solidFill>
                  <a:srgbClr val="44546A">
                    <a:lumMod val="75000"/>
                  </a:srgbClr>
                </a:solidFill>
                <a:ea typeface="微软雅黑" panose="020B0503020204020204" pitchFamily="34" charset="-122"/>
              </a:rPr>
              <a:t>》</a:t>
            </a:r>
            <a:r>
              <a:rPr lang="zh-CN" altLang="en-US" sz="2000" dirty="0">
                <a:solidFill>
                  <a:srgbClr val="44546A">
                    <a:lumMod val="75000"/>
                  </a:srgbClr>
                </a:solidFill>
                <a:ea typeface="微软雅黑" panose="020B0503020204020204" pitchFamily="34" charset="-122"/>
              </a:rPr>
              <a:t>。</a:t>
            </a:r>
            <a:endParaRPr lang="en-US" altLang="zh-CN" sz="2000" dirty="0">
              <a:solidFill>
                <a:srgbClr val="44546A">
                  <a:lumMod val="75000"/>
                </a:srgbClr>
              </a:solidFill>
              <a:ea typeface="微软雅黑" panose="020B0503020204020204" pitchFamily="34" charset="-122"/>
            </a:endParaRPr>
          </a:p>
        </p:txBody>
      </p:sp>
      <p:pic>
        <p:nvPicPr>
          <p:cNvPr id="3" name="图片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7873" y="2057174"/>
            <a:ext cx="4592410" cy="2997152"/>
          </a:xfrm>
          <a:prstGeom prst="rect">
            <a:avLst/>
          </a:prstGeom>
          <a:blipFill>
            <a:blip r:embed="rId5"/>
            <a:stretch>
              <a:fillRect/>
            </a:stretch>
          </a:blipFill>
          <a:ln w="31750">
            <a:solidFill>
              <a:schemeClr val="bg1"/>
            </a:solidFill>
          </a:ln>
          <a:effectLst>
            <a:outerShdw blurRad="203200" dist="88900" dir="2700000" algn="tl" rotWithShape="0">
              <a:prstClr val="black">
                <a:alpha val="40000"/>
              </a:prstClr>
            </a:outerShdw>
          </a:effectLst>
        </p:spPr>
      </p:pic>
      <p:grpSp>
        <p:nvGrpSpPr>
          <p:cNvPr id="9" name="组合 8"/>
          <p:cNvGrpSpPr/>
          <p:nvPr/>
        </p:nvGrpSpPr>
        <p:grpSpPr>
          <a:xfrm>
            <a:off x="491801" y="353341"/>
            <a:ext cx="688262" cy="407468"/>
            <a:chOff x="5751869" y="323604"/>
            <a:chExt cx="688262" cy="407468"/>
          </a:xfrm>
        </p:grpSpPr>
        <p:sp>
          <p:nvSpPr>
            <p:cNvPr id="10" name="星形: 五角 9"/>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11" name="星形: 五角 10"/>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12" name="星形: 五角 11"/>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8790695" y="2263760"/>
            <a:ext cx="1594447" cy="1946454"/>
            <a:chOff x="8752629" y="2621269"/>
            <a:chExt cx="1594447" cy="1946454"/>
          </a:xfrm>
        </p:grpSpPr>
        <p:cxnSp>
          <p:nvCxnSpPr>
            <p:cNvPr id="25" name="直接连接符 24"/>
            <p:cNvCxnSpPr/>
            <p:nvPr/>
          </p:nvCxnSpPr>
          <p:spPr>
            <a:xfrm>
              <a:off x="8902136" y="2752668"/>
              <a:ext cx="1444940" cy="0"/>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8752629" y="2621269"/>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a:off x="8902136" y="4436325"/>
              <a:ext cx="1444940" cy="0"/>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8752629" y="4304926"/>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429657" y="295465"/>
            <a:ext cx="3148503" cy="523220"/>
          </a:xfrm>
          <a:prstGeom prst="rect">
            <a:avLst/>
          </a:prstGeom>
        </p:spPr>
        <p:txBody>
          <a:bodyPr wrap="square">
            <a:spAutoFit/>
          </a:bodyPr>
          <a:lstStyle/>
          <a:p>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会议内容</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sp>
        <p:nvSpPr>
          <p:cNvPr id="38" name="12"/>
          <p:cNvSpPr/>
          <p:nvPr>
            <p:custDataLst>
              <p:tags r:id="rId1"/>
            </p:custDataLst>
          </p:nvPr>
        </p:nvSpPr>
        <p:spPr>
          <a:xfrm>
            <a:off x="456382" y="2647848"/>
            <a:ext cx="2638079" cy="499111"/>
          </a:xfrm>
          <a:prstGeom prst="rect">
            <a:avLst/>
          </a:prstGeom>
        </p:spPr>
        <p:txBody>
          <a:bodyPr wrap="square">
            <a:spAutoFit/>
          </a:bodyPr>
          <a:lstStyle/>
          <a:p>
            <a:pPr defTabSz="1219200">
              <a:lnSpc>
                <a:spcPct val="150000"/>
              </a:lnSpc>
              <a:defRPr/>
            </a:pPr>
            <a:r>
              <a:rPr lang="zh-CN" altLang="en-US" sz="2000">
                <a:solidFill>
                  <a:srgbClr val="44546A">
                    <a:lumMod val="75000"/>
                  </a:srgbClr>
                </a:solidFill>
                <a:ea typeface="微软雅黑" panose="020B0503020204020204" pitchFamily="34" charset="-122"/>
              </a:rPr>
              <a:t>毛泽东同志选为常委</a:t>
            </a:r>
            <a:endParaRPr lang="en-US" altLang="zh-CN" sz="2000">
              <a:solidFill>
                <a:srgbClr val="44546A">
                  <a:lumMod val="75000"/>
                </a:srgbClr>
              </a:solidFill>
              <a:ea typeface="微软雅黑" panose="020B0503020204020204" pitchFamily="34" charset="-122"/>
            </a:endParaRPr>
          </a:p>
        </p:txBody>
      </p:sp>
      <p:grpSp>
        <p:nvGrpSpPr>
          <p:cNvPr id="9" name="组合 8"/>
          <p:cNvGrpSpPr/>
          <p:nvPr/>
        </p:nvGrpSpPr>
        <p:grpSpPr>
          <a:xfrm>
            <a:off x="2375617" y="1284653"/>
            <a:ext cx="7302797" cy="400110"/>
            <a:chOff x="2070817" y="1284653"/>
            <a:chExt cx="7302797" cy="400110"/>
          </a:xfrm>
        </p:grpSpPr>
        <p:sp>
          <p:nvSpPr>
            <p:cNvPr id="10" name="12"/>
            <p:cNvSpPr/>
            <p:nvPr>
              <p:custDataLst>
                <p:tags r:id="rId5"/>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陈云手稿记载的遵义会议作出的四条决定：</a:t>
              </a:r>
            </a:p>
          </p:txBody>
        </p:sp>
        <p:cxnSp>
          <p:nvCxnSpPr>
            <p:cNvPr id="11" name="直接连接符 10"/>
            <p:cNvCxnSpPr/>
            <p:nvPr/>
          </p:nvCxnSpPr>
          <p:spPr>
            <a:xfrm>
              <a:off x="2070817"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21791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8" name="直接连接符 17"/>
          <p:cNvCxnSpPr/>
          <p:nvPr/>
        </p:nvCxnSpPr>
        <p:spPr>
          <a:xfrm>
            <a:off x="1938889" y="2395159"/>
            <a:ext cx="1444940" cy="0"/>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8"/>
          <a:stretch>
            <a:fillRect/>
          </a:stretch>
        </p:blipFill>
        <p:spPr>
          <a:xfrm>
            <a:off x="3167028" y="2273420"/>
            <a:ext cx="5934075" cy="2057400"/>
          </a:xfrm>
          <a:prstGeom prst="rect">
            <a:avLst/>
          </a:prstGeom>
          <a:blipFill>
            <a:blip r:embed="rId9"/>
            <a:stretch>
              <a:fillRect/>
            </a:stretch>
          </a:blipFill>
          <a:ln w="31750">
            <a:solidFill>
              <a:schemeClr val="bg1"/>
            </a:solidFill>
          </a:ln>
          <a:effectLst>
            <a:outerShdw blurRad="203200" dist="88900" dir="2700000" algn="tl" rotWithShape="0">
              <a:prstClr val="black">
                <a:alpha val="40000"/>
              </a:prstClr>
            </a:outerShdw>
          </a:effectLst>
        </p:spPr>
      </p:pic>
      <p:sp>
        <p:nvSpPr>
          <p:cNvPr id="21" name="椭圆 20"/>
          <p:cNvSpPr/>
          <p:nvPr/>
        </p:nvSpPr>
        <p:spPr>
          <a:xfrm>
            <a:off x="1789382" y="2263760"/>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1938889" y="4078816"/>
            <a:ext cx="1444940" cy="0"/>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789382" y="3947417"/>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12"/>
          <p:cNvSpPr/>
          <p:nvPr>
            <p:custDataLst>
              <p:tags r:id="rId2"/>
            </p:custDataLst>
          </p:nvPr>
        </p:nvSpPr>
        <p:spPr>
          <a:xfrm>
            <a:off x="456382" y="4448946"/>
            <a:ext cx="4159844" cy="960776"/>
          </a:xfrm>
          <a:prstGeom prst="rect">
            <a:avLst/>
          </a:prstGeom>
        </p:spPr>
        <p:txBody>
          <a:bodyPr wrap="square">
            <a:spAutoFit/>
          </a:bodyPr>
          <a:lstStyle/>
          <a:p>
            <a:pPr defTabSz="1219200">
              <a:lnSpc>
                <a:spcPct val="150000"/>
              </a:lnSpc>
              <a:defRPr/>
            </a:pPr>
            <a:r>
              <a:rPr lang="zh-CN" altLang="en-US" sz="2000">
                <a:solidFill>
                  <a:srgbClr val="44546A">
                    <a:lumMod val="75000"/>
                  </a:srgbClr>
                </a:solidFill>
                <a:ea typeface="微软雅黑" panose="020B0503020204020204" pitchFamily="34" charset="-122"/>
              </a:rPr>
              <a:t>指定洛甫同志起草决议，委托常委审查后，发到支部中去讨论</a:t>
            </a:r>
            <a:endParaRPr lang="en-US" altLang="zh-CN" sz="2000">
              <a:solidFill>
                <a:srgbClr val="44546A">
                  <a:lumMod val="75000"/>
                </a:srgbClr>
              </a:solidFill>
              <a:ea typeface="微软雅黑" panose="020B0503020204020204" pitchFamily="34" charset="-122"/>
            </a:endParaRPr>
          </a:p>
        </p:txBody>
      </p:sp>
      <p:sp>
        <p:nvSpPr>
          <p:cNvPr id="29" name="12"/>
          <p:cNvSpPr/>
          <p:nvPr>
            <p:custDataLst>
              <p:tags r:id="rId3"/>
            </p:custDataLst>
          </p:nvPr>
        </p:nvSpPr>
        <p:spPr>
          <a:xfrm>
            <a:off x="9295451" y="2647848"/>
            <a:ext cx="2638079" cy="499111"/>
          </a:xfrm>
          <a:prstGeom prst="rect">
            <a:avLst/>
          </a:prstGeom>
        </p:spPr>
        <p:txBody>
          <a:bodyPr wrap="square">
            <a:spAutoFit/>
          </a:bodyPr>
          <a:lstStyle/>
          <a:p>
            <a:pPr defTabSz="1219200">
              <a:lnSpc>
                <a:spcPct val="150000"/>
              </a:lnSpc>
              <a:defRPr/>
            </a:pPr>
            <a:r>
              <a:rPr lang="zh-CN" altLang="en-US" sz="2000">
                <a:solidFill>
                  <a:srgbClr val="44546A">
                    <a:lumMod val="75000"/>
                  </a:srgbClr>
                </a:solidFill>
                <a:ea typeface="微软雅黑" panose="020B0503020204020204" pitchFamily="34" charset="-122"/>
              </a:rPr>
              <a:t>常委中再进行分工；</a:t>
            </a:r>
            <a:endParaRPr lang="en-US" altLang="zh-CN" sz="2000">
              <a:solidFill>
                <a:srgbClr val="44546A">
                  <a:lumMod val="75000"/>
                </a:srgbClr>
              </a:solidFill>
              <a:ea typeface="微软雅黑" panose="020B0503020204020204" pitchFamily="34" charset="-122"/>
            </a:endParaRPr>
          </a:p>
        </p:txBody>
      </p:sp>
      <p:sp>
        <p:nvSpPr>
          <p:cNvPr id="30" name="12"/>
          <p:cNvSpPr/>
          <p:nvPr>
            <p:custDataLst>
              <p:tags r:id="rId4"/>
            </p:custDataLst>
          </p:nvPr>
        </p:nvSpPr>
        <p:spPr>
          <a:xfrm>
            <a:off x="6096000" y="4470930"/>
            <a:ext cx="5205151" cy="1422441"/>
          </a:xfrm>
          <a:prstGeom prst="rect">
            <a:avLst/>
          </a:prstGeom>
        </p:spPr>
        <p:txBody>
          <a:bodyPr wrap="square">
            <a:spAutoFit/>
          </a:bodyPr>
          <a:lstStyle/>
          <a:p>
            <a:pPr defTabSz="1219200">
              <a:lnSpc>
                <a:spcPct val="150000"/>
              </a:lnSpc>
              <a:defRPr/>
            </a:pPr>
            <a:r>
              <a:rPr lang="zh-CN" altLang="en-US" sz="2000">
                <a:solidFill>
                  <a:srgbClr val="44546A">
                    <a:lumMod val="75000"/>
                  </a:srgbClr>
                </a:solidFill>
                <a:ea typeface="微软雅黑" panose="020B0503020204020204" pitchFamily="34" charset="-122"/>
              </a:rPr>
              <a:t>取消“三人团”，仍由最高军事首长朱、周为军事指挥者，而恩来同志是党内委托的对于指挥军事上下最后决心的负责者。 </a:t>
            </a:r>
            <a:endParaRPr lang="en-US" altLang="zh-CN" sz="2000">
              <a:solidFill>
                <a:srgbClr val="44546A">
                  <a:lumMod val="75000"/>
                </a:srgbClr>
              </a:solidFill>
              <a:ea typeface="微软雅黑" panose="020B0503020204020204" pitchFamily="34" charset="-122"/>
            </a:endParaRPr>
          </a:p>
        </p:txBody>
      </p:sp>
      <p:grpSp>
        <p:nvGrpSpPr>
          <p:cNvPr id="31" name="组合 30"/>
          <p:cNvGrpSpPr/>
          <p:nvPr/>
        </p:nvGrpSpPr>
        <p:grpSpPr>
          <a:xfrm>
            <a:off x="491801" y="353341"/>
            <a:ext cx="688262" cy="407468"/>
            <a:chOff x="5751869" y="323604"/>
            <a:chExt cx="688262" cy="407468"/>
          </a:xfrm>
        </p:grpSpPr>
        <p:sp>
          <p:nvSpPr>
            <p:cNvPr id="32" name="星形: 五角 31"/>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33" name="星形: 五角 32"/>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34" name="星形: 五角 33"/>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4"/>
          <p:cNvSpPr txBox="1">
            <a:spLocks noChangeArrowheads="1"/>
          </p:cNvSpPr>
          <p:nvPr/>
        </p:nvSpPr>
        <p:spPr bwMode="auto">
          <a:xfrm>
            <a:off x="1751630" y="1578381"/>
            <a:ext cx="8456513" cy="467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rPr>
              <a:t>——</a:t>
            </a:r>
            <a:r>
              <a:rPr kumimoji="0" lang="zh-CN" altLang="en-US" sz="2000" b="0" i="0" u="none" strike="noStrike" kern="1200" cap="none" spc="0" normalizeH="0" baseline="0" noProof="0">
                <a:ln>
                  <a:noFill/>
                </a:ln>
                <a:solidFill>
                  <a:prstClr val="white"/>
                </a:solidFill>
                <a:effectLst/>
                <a:uLnTx/>
                <a:uFillTx/>
                <a:ea typeface="微软雅黑" panose="020B0503020204020204" pitchFamily="34" charset="-122"/>
                <a:cs typeface="+mj-cs"/>
              </a:rPr>
              <a:t>第三部分 </a:t>
            </a:r>
            <a:r>
              <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rPr>
              <a:t>——</a:t>
            </a:r>
          </a:p>
        </p:txBody>
      </p:sp>
      <p:pic>
        <p:nvPicPr>
          <p:cNvPr id="14" name="图片 13" descr="卡通人物&#10;&#10;低可信度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9512" y="2068191"/>
            <a:ext cx="1655762" cy="1005722"/>
          </a:xfrm>
          <a:prstGeom prst="rect">
            <a:avLst/>
          </a:prstGeom>
        </p:spPr>
      </p:pic>
      <p:pic>
        <p:nvPicPr>
          <p:cNvPr id="15" name="图片 14" descr="图片包含 书, 游戏机, 桌子, 电视&#10;&#10;描述已自动生成"/>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475067" y="2867383"/>
            <a:ext cx="8403215" cy="2410155"/>
          </a:xfrm>
          <a:prstGeom prst="rect">
            <a:avLst/>
          </a:prstGeom>
        </p:spPr>
      </p:pic>
      <p:pic>
        <p:nvPicPr>
          <p:cNvPr id="2" name="图片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44153" y="2010764"/>
            <a:ext cx="5108891" cy="1694835"/>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429657" y="295465"/>
            <a:ext cx="3148503" cy="523220"/>
          </a:xfrm>
          <a:prstGeom prst="rect">
            <a:avLst/>
          </a:prstGeom>
        </p:spPr>
        <p:txBody>
          <a:bodyPr wrap="square">
            <a:spAutoFit/>
          </a:bodyPr>
          <a:lstStyle/>
          <a:p>
            <a:r>
              <a:rPr lang="zh-CN" altLang="en-US" sz="2800" b="1" kern="0" dirty="0">
                <a:solidFill>
                  <a:schemeClr val="tx1">
                    <a:lumMod val="75000"/>
                    <a:lumOff val="25000"/>
                  </a:schemeClr>
                </a:solidFill>
                <a:ea typeface="微软雅黑" panose="020B0503020204020204" pitchFamily="34" charset="-122"/>
                <a:cs typeface="阿里巴巴普惠体 Medium" panose="00020600040101010101" pitchFamily="18" charset="-122"/>
              </a:rPr>
              <a:t>伟大意义</a:t>
            </a:r>
            <a:endParaRPr lang="zh-CN" altLang="en-US" sz="2800" b="1" dirty="0">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sp>
        <p:nvSpPr>
          <p:cNvPr id="31" name="矩形 30"/>
          <p:cNvSpPr/>
          <p:nvPr/>
        </p:nvSpPr>
        <p:spPr>
          <a:xfrm>
            <a:off x="5673952" y="1826013"/>
            <a:ext cx="5835876" cy="1422954"/>
          </a:xfrm>
          <a:prstGeom prst="rect">
            <a:avLst/>
          </a:prstGeom>
          <a:noFill/>
        </p:spPr>
        <p:txBody>
          <a:bodyPr wrap="square" rtlCol="0">
            <a:spAutoFit/>
          </a:bodyPr>
          <a:lstStyle/>
          <a:p>
            <a:pPr defTabSz="1219200">
              <a:lnSpc>
                <a:spcPct val="150000"/>
              </a:lnSpc>
              <a:defRPr/>
            </a:pPr>
            <a:r>
              <a:rPr lang="zh-CN" altLang="en-US" sz="2000" dirty="0">
                <a:solidFill>
                  <a:srgbClr val="44546A">
                    <a:lumMod val="75000"/>
                  </a:srgbClr>
                </a:solidFill>
                <a:ea typeface="微软雅黑" panose="020B0503020204020204" pitchFamily="34" charset="-122"/>
              </a:rPr>
              <a:t>遵义会议集中全力解决当时具有决定意义的军事和组织问题，结束了“左”倾教条主义在中央的统治，确立了毛泽东在党和红军中的领导地位。</a:t>
            </a:r>
            <a:endParaRPr lang="en-US" altLang="zh-CN" sz="3200" dirty="0">
              <a:ln w="12700">
                <a:gradFill>
                  <a:gsLst>
                    <a:gs pos="0">
                      <a:schemeClr val="bg1"/>
                    </a:gs>
                    <a:gs pos="100000">
                      <a:srgbClr val="F1DAB2">
                        <a:alpha val="0"/>
                      </a:srgbClr>
                    </a:gs>
                  </a:gsLst>
                  <a:lin ang="5400000" scaled="1"/>
                </a:gradFill>
              </a:ln>
              <a:gradFill flip="none" rotWithShape="1">
                <a:gsLst>
                  <a:gs pos="0">
                    <a:srgbClr val="C00000"/>
                  </a:gs>
                  <a:gs pos="100000">
                    <a:srgbClr val="C00000"/>
                  </a:gs>
                </a:gsLst>
                <a:lin ang="5400000" scaled="1"/>
              </a:gradFill>
              <a:effectLst>
                <a:outerShdw blurRad="152400" dist="63500" dir="8100000" algn="tr" rotWithShape="0">
                  <a:srgbClr val="C00000">
                    <a:alpha val="40000"/>
                  </a:srgbClr>
                </a:outerShdw>
              </a:effectLst>
              <a:latin typeface="+mj-ea"/>
            </a:endParaRPr>
          </a:p>
        </p:txBody>
      </p:sp>
      <p:pic>
        <p:nvPicPr>
          <p:cNvPr id="3" name="图片 2"/>
          <p:cNvPicPr>
            <a:picLocks noChangeAspect="1"/>
          </p:cNvPicPr>
          <p:nvPr/>
        </p:nvPicPr>
        <p:blipFill>
          <a:blip r:embed="rId3" cstate="email">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tretch>
            <a:fillRect/>
          </a:stretch>
        </p:blipFill>
        <p:spPr>
          <a:xfrm>
            <a:off x="1073711" y="1488688"/>
            <a:ext cx="4107890" cy="2068228"/>
          </a:xfrm>
          <a:prstGeom prst="rect">
            <a:avLst/>
          </a:prstGeom>
          <a:blipFill>
            <a:blip r:embed="rId4"/>
            <a:stretch>
              <a:fillRect/>
            </a:stretch>
          </a:blipFill>
          <a:ln w="31750">
            <a:solidFill>
              <a:schemeClr val="bg1"/>
            </a:solidFill>
          </a:ln>
          <a:effectLst>
            <a:outerShdw blurRad="203200" dist="88900" dir="2700000" algn="tl" rotWithShape="0">
              <a:prstClr val="black">
                <a:alpha val="40000"/>
              </a:prstClr>
            </a:outerShdw>
          </a:effectLst>
        </p:spPr>
      </p:pic>
      <p:sp>
        <p:nvSpPr>
          <p:cNvPr id="32" name="矩形 31"/>
          <p:cNvSpPr/>
          <p:nvPr/>
        </p:nvSpPr>
        <p:spPr>
          <a:xfrm>
            <a:off x="986625" y="3836763"/>
            <a:ext cx="10174514" cy="1950470"/>
          </a:xfrm>
          <a:prstGeom prst="rect">
            <a:avLst/>
          </a:prstGeom>
          <a:noFill/>
        </p:spPr>
        <p:txBody>
          <a:bodyPr wrap="square" rtlCol="0">
            <a:spAutoFit/>
          </a:bodyPr>
          <a:lstStyle/>
          <a:p>
            <a:pPr>
              <a:lnSpc>
                <a:spcPct val="130000"/>
              </a:lnSpc>
            </a:pPr>
            <a:r>
              <a:rPr lang="zh-CN" altLang="en-US" sz="3200" dirty="0">
                <a:ln w="12700">
                  <a:gradFill>
                    <a:gsLst>
                      <a:gs pos="0">
                        <a:schemeClr val="bg1"/>
                      </a:gs>
                      <a:gs pos="100000">
                        <a:srgbClr val="F1DAB2">
                          <a:alpha val="0"/>
                        </a:srgbClr>
                      </a:gs>
                    </a:gsLst>
                    <a:lin ang="5400000" scaled="1"/>
                  </a:gradFill>
                </a:ln>
                <a:gradFill flip="none" rotWithShape="1">
                  <a:gsLst>
                    <a:gs pos="0">
                      <a:srgbClr val="C00000"/>
                    </a:gs>
                    <a:gs pos="100000">
                      <a:srgbClr val="C00000"/>
                    </a:gs>
                  </a:gsLst>
                  <a:lin ang="5400000" scaled="1"/>
                </a:gradFill>
                <a:effectLst>
                  <a:outerShdw blurRad="152400" dist="63500" dir="8100000" algn="tr" rotWithShape="0">
                    <a:srgbClr val="C00000">
                      <a:alpha val="40000"/>
                    </a:srgbClr>
                  </a:outerShdw>
                </a:effectLst>
                <a:latin typeface="+mj-ea"/>
              </a:rPr>
              <a:t>这次会议在极其危急的历史关头，挽救了党，挽救了红军，挽救了中国革命，标志着党开始独立自主地解决中国革命和党内的重大问题，在政治上走向成熟。</a:t>
            </a:r>
            <a:endParaRPr lang="en-US" altLang="zh-CN" sz="3200" dirty="0">
              <a:ln w="12700">
                <a:gradFill>
                  <a:gsLst>
                    <a:gs pos="0">
                      <a:schemeClr val="bg1"/>
                    </a:gs>
                    <a:gs pos="100000">
                      <a:srgbClr val="F1DAB2">
                        <a:alpha val="0"/>
                      </a:srgbClr>
                    </a:gs>
                  </a:gsLst>
                  <a:lin ang="5400000" scaled="1"/>
                </a:gradFill>
              </a:ln>
              <a:gradFill flip="none" rotWithShape="1">
                <a:gsLst>
                  <a:gs pos="0">
                    <a:srgbClr val="C00000"/>
                  </a:gs>
                  <a:gs pos="100000">
                    <a:srgbClr val="C00000"/>
                  </a:gs>
                </a:gsLst>
                <a:lin ang="5400000" scaled="1"/>
              </a:gradFill>
              <a:effectLst>
                <a:outerShdw blurRad="152400" dist="63500" dir="8100000" algn="tr" rotWithShape="0">
                  <a:srgbClr val="C00000">
                    <a:alpha val="40000"/>
                  </a:srgbClr>
                </a:outerShdw>
              </a:effectLst>
              <a:latin typeface="+mj-ea"/>
            </a:endParaRPr>
          </a:p>
        </p:txBody>
      </p:sp>
      <p:grpSp>
        <p:nvGrpSpPr>
          <p:cNvPr id="10" name="组合 9"/>
          <p:cNvGrpSpPr/>
          <p:nvPr/>
        </p:nvGrpSpPr>
        <p:grpSpPr>
          <a:xfrm>
            <a:off x="491801" y="353341"/>
            <a:ext cx="688262" cy="407468"/>
            <a:chOff x="5751869" y="323604"/>
            <a:chExt cx="688262" cy="407468"/>
          </a:xfrm>
        </p:grpSpPr>
        <p:sp>
          <p:nvSpPr>
            <p:cNvPr id="11" name="星形: 五角 10"/>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12" name="星形: 五角 11"/>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16" name="星形: 五角 15"/>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flipV="1">
            <a:off x="-10563826" y="5454476"/>
            <a:ext cx="9038153" cy="4096666"/>
          </a:xfrm>
          <a:prstGeom prst="rect">
            <a:avLst/>
          </a:prstGeom>
        </p:spPr>
      </p:pic>
      <p:sp>
        <p:nvSpPr>
          <p:cNvPr id="31" name="Rectangle 4"/>
          <p:cNvSpPr txBox="1">
            <a:spLocks noChangeArrowheads="1"/>
          </p:cNvSpPr>
          <p:nvPr/>
        </p:nvSpPr>
        <p:spPr bwMode="auto">
          <a:xfrm>
            <a:off x="1751630" y="1578381"/>
            <a:ext cx="8456513" cy="467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rPr>
              <a:t>——</a:t>
            </a:r>
            <a:r>
              <a:rPr kumimoji="0" lang="zh-CN" altLang="en-US" sz="2000" b="0" i="0" u="none" strike="noStrike" kern="1200" cap="none" spc="0" normalizeH="0" baseline="0" noProof="0">
                <a:ln>
                  <a:noFill/>
                </a:ln>
                <a:solidFill>
                  <a:prstClr val="white"/>
                </a:solidFill>
                <a:effectLst/>
                <a:uLnTx/>
                <a:uFillTx/>
                <a:ea typeface="微软雅黑" panose="020B0503020204020204" pitchFamily="34" charset="-122"/>
                <a:cs typeface="+mj-cs"/>
              </a:rPr>
              <a:t>第四部分 </a:t>
            </a:r>
            <a:r>
              <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rPr>
              <a:t>——</a:t>
            </a:r>
          </a:p>
        </p:txBody>
      </p:sp>
      <p:pic>
        <p:nvPicPr>
          <p:cNvPr id="14" name="图片 13" descr="卡通人物&#10;&#10;低可信度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9512" y="2068191"/>
            <a:ext cx="1655762" cy="1005722"/>
          </a:xfrm>
          <a:prstGeom prst="rect">
            <a:avLst/>
          </a:prstGeom>
        </p:spPr>
      </p:pic>
      <p:pic>
        <p:nvPicPr>
          <p:cNvPr id="15" name="图片 14" descr="图片包含 书, 游戏机, 桌子, 电视&#10;&#10;描述已自动生成"/>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475067" y="2867383"/>
            <a:ext cx="8403215" cy="2410155"/>
          </a:xfrm>
          <a:prstGeom prst="rect">
            <a:avLst/>
          </a:prstGeom>
        </p:spPr>
      </p:pic>
      <p:pic>
        <p:nvPicPr>
          <p:cNvPr id="2" name="图片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44153" y="2019908"/>
            <a:ext cx="5108891" cy="1676545"/>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429657" y="295465"/>
            <a:ext cx="3148503" cy="523220"/>
          </a:xfrm>
          <a:prstGeom prst="rect">
            <a:avLst/>
          </a:prstGeom>
        </p:spPr>
        <p:txBody>
          <a:bodyPr wrap="square">
            <a:spAutoFit/>
          </a:bodyPr>
          <a:lstStyle/>
          <a:p>
            <a:r>
              <a:rPr lang="zh-CN" altLang="en-US" sz="2800" b="1" kern="0" dirty="0">
                <a:solidFill>
                  <a:schemeClr val="tx1">
                    <a:lumMod val="75000"/>
                    <a:lumOff val="25000"/>
                  </a:schemeClr>
                </a:solidFill>
                <a:ea typeface="微软雅黑" panose="020B0503020204020204" pitchFamily="34" charset="-122"/>
                <a:cs typeface="阿里巴巴普惠体 Medium" panose="00020600040101010101" pitchFamily="18" charset="-122"/>
              </a:rPr>
              <a:t>会议精神</a:t>
            </a:r>
          </a:p>
        </p:txBody>
      </p:sp>
      <p:pic>
        <p:nvPicPr>
          <p:cNvPr id="13" name="图片 12" descr="图片包含 游戏机, 花, 雏菊, 灯光&#10;&#10;描述已自动生成"/>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10" name="组合 9"/>
          <p:cNvGrpSpPr/>
          <p:nvPr/>
        </p:nvGrpSpPr>
        <p:grpSpPr>
          <a:xfrm>
            <a:off x="2636121" y="1284653"/>
            <a:ext cx="6919758" cy="3674176"/>
            <a:chOff x="2331321" y="1284653"/>
            <a:chExt cx="6919758" cy="3674176"/>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dirty="0">
                  <a:solidFill>
                    <a:schemeClr val="tx1">
                      <a:lumMod val="85000"/>
                      <a:lumOff val="15000"/>
                    </a:schemeClr>
                  </a:solidFill>
                  <a:latin typeface="+mn-ea"/>
                </a:rPr>
                <a:t>遵义会议精神介绍</a:t>
              </a:r>
            </a:p>
          </p:txBody>
        </p:sp>
        <p:cxnSp>
          <p:nvCxnSpPr>
            <p:cNvPr id="12" name="直接连接符 11"/>
            <p:cNvCxnSpPr/>
            <p:nvPr/>
          </p:nvCxnSpPr>
          <p:spPr>
            <a:xfrm>
              <a:off x="325263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4385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12"/>
            <p:cNvSpPr/>
            <p:nvPr>
              <p:custDataLst>
                <p:tags r:id="rId2"/>
              </p:custDataLst>
            </p:nvPr>
          </p:nvSpPr>
          <p:spPr>
            <a:xfrm>
              <a:off x="2331321" y="4558719"/>
              <a:ext cx="6919758" cy="400110"/>
            </a:xfrm>
            <a:prstGeom prst="rect">
              <a:avLst/>
            </a:prstGeom>
          </p:spPr>
          <p:txBody>
            <a:bodyPr wrap="square">
              <a:spAutoFit/>
            </a:bodyPr>
            <a:lstStyle/>
            <a:p>
              <a:pPr algn="ctr"/>
              <a:r>
                <a:rPr lang="zh-CN" altLang="en-US" sz="2000" b="1" dirty="0">
                  <a:solidFill>
                    <a:schemeClr val="tx1">
                      <a:lumMod val="85000"/>
                      <a:lumOff val="15000"/>
                    </a:schemeClr>
                  </a:solidFill>
                  <a:latin typeface="+mn-ea"/>
                </a:rPr>
                <a:t>遵义会议精神内涵</a:t>
              </a:r>
            </a:p>
          </p:txBody>
        </p:sp>
      </p:grpSp>
      <p:sp>
        <p:nvSpPr>
          <p:cNvPr id="18" name="矩形 17"/>
          <p:cNvSpPr/>
          <p:nvPr/>
        </p:nvSpPr>
        <p:spPr>
          <a:xfrm>
            <a:off x="1801798" y="1734278"/>
            <a:ext cx="8349812" cy="2461187"/>
          </a:xfrm>
          <a:prstGeom prst="rect">
            <a:avLst/>
          </a:prstGeom>
          <a:noFill/>
        </p:spPr>
        <p:txBody>
          <a:bodyPr wrap="square" rtlCol="0">
            <a:spAutoFit/>
          </a:bodyPr>
          <a:lstStyle/>
          <a:p>
            <a:pPr algn="ctr" defTabSz="1219200">
              <a:lnSpc>
                <a:spcPct val="200000"/>
              </a:lnSpc>
              <a:defRPr/>
            </a:pPr>
            <a:r>
              <a:rPr lang="zh-CN" altLang="en-US" sz="2000" dirty="0">
                <a:solidFill>
                  <a:srgbClr val="44546A">
                    <a:lumMod val="75000"/>
                  </a:srgbClr>
                </a:solidFill>
                <a:ea typeface="微软雅黑" panose="020B0503020204020204" pitchFamily="34" charset="-122"/>
              </a:rPr>
              <a:t>遵义会议精神的内涵及其当代价值</a:t>
            </a:r>
          </a:p>
          <a:p>
            <a:pPr algn="ctr" defTabSz="1219200">
              <a:lnSpc>
                <a:spcPct val="200000"/>
              </a:lnSpc>
              <a:defRPr/>
            </a:pPr>
            <a:r>
              <a:rPr lang="zh-CN" altLang="en-US" sz="2000" dirty="0">
                <a:solidFill>
                  <a:srgbClr val="44546A">
                    <a:lumMod val="75000"/>
                  </a:srgbClr>
                </a:solidFill>
                <a:ea typeface="微软雅黑" panose="020B0503020204020204" pitchFamily="34" charset="-122"/>
              </a:rPr>
              <a:t>运用好遵义会议历史经验 让遵义会议精神永放光芒</a:t>
            </a:r>
          </a:p>
          <a:p>
            <a:pPr algn="ctr" defTabSz="1219200">
              <a:lnSpc>
                <a:spcPct val="200000"/>
              </a:lnSpc>
              <a:defRPr/>
            </a:pPr>
            <a:r>
              <a:rPr lang="zh-CN" altLang="en-US" sz="2000" dirty="0">
                <a:solidFill>
                  <a:srgbClr val="44546A">
                    <a:lumMod val="75000"/>
                  </a:srgbClr>
                </a:solidFill>
                <a:ea typeface="微软雅黑" panose="020B0503020204020204" pitchFamily="34" charset="-122"/>
              </a:rPr>
              <a:t>遵义会议精神：烛照征程 永放光芒</a:t>
            </a:r>
          </a:p>
          <a:p>
            <a:pPr algn="ctr" defTabSz="1219200">
              <a:lnSpc>
                <a:spcPct val="200000"/>
              </a:lnSpc>
              <a:defRPr/>
            </a:pPr>
            <a:r>
              <a:rPr lang="zh-CN" altLang="en-US" sz="2000" dirty="0">
                <a:solidFill>
                  <a:srgbClr val="44546A">
                    <a:lumMod val="75000"/>
                  </a:srgbClr>
                </a:solidFill>
                <a:ea typeface="微软雅黑" panose="020B0503020204020204" pitchFamily="34" charset="-122"/>
              </a:rPr>
              <a:t>遵义会议精神：历史转折 历久弥新</a:t>
            </a:r>
            <a:endParaRPr lang="en-US" altLang="zh-CN" sz="3200" dirty="0">
              <a:ln w="12700">
                <a:gradFill>
                  <a:gsLst>
                    <a:gs pos="0">
                      <a:schemeClr val="bg1"/>
                    </a:gs>
                    <a:gs pos="100000">
                      <a:srgbClr val="F1DAB2">
                        <a:alpha val="0"/>
                      </a:srgbClr>
                    </a:gs>
                  </a:gsLst>
                  <a:lin ang="5400000" scaled="1"/>
                </a:gradFill>
              </a:ln>
              <a:gradFill flip="none" rotWithShape="1">
                <a:gsLst>
                  <a:gs pos="0">
                    <a:srgbClr val="C00000"/>
                  </a:gs>
                  <a:gs pos="100000">
                    <a:srgbClr val="C00000"/>
                  </a:gs>
                </a:gsLst>
                <a:lin ang="5400000" scaled="1"/>
              </a:gradFill>
              <a:effectLst>
                <a:outerShdw blurRad="152400" dist="63500" dir="8100000" algn="tr" rotWithShape="0">
                  <a:srgbClr val="C00000">
                    <a:alpha val="40000"/>
                  </a:srgbClr>
                </a:outerShdw>
              </a:effectLst>
              <a:latin typeface="+mj-ea"/>
            </a:endParaRPr>
          </a:p>
        </p:txBody>
      </p:sp>
      <p:cxnSp>
        <p:nvCxnSpPr>
          <p:cNvPr id="4" name="直接连接符 3"/>
          <p:cNvCxnSpPr/>
          <p:nvPr/>
        </p:nvCxnSpPr>
        <p:spPr>
          <a:xfrm>
            <a:off x="4031093" y="2456364"/>
            <a:ext cx="389122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946400" y="3093056"/>
            <a:ext cx="6299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31093" y="3733620"/>
            <a:ext cx="389122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031093" y="4372248"/>
            <a:ext cx="389122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8322" y="5649688"/>
            <a:ext cx="8295355" cy="672523"/>
          </a:xfrm>
          <a:prstGeom prst="rect">
            <a:avLst/>
          </a:prstGeom>
        </p:spPr>
      </p:pic>
      <p:sp>
        <p:nvSpPr>
          <p:cNvPr id="25" name="矩形 24"/>
          <p:cNvSpPr/>
          <p:nvPr/>
        </p:nvSpPr>
        <p:spPr>
          <a:xfrm>
            <a:off x="1801798" y="4880580"/>
            <a:ext cx="8349812" cy="614527"/>
          </a:xfrm>
          <a:prstGeom prst="rect">
            <a:avLst/>
          </a:prstGeom>
          <a:noFill/>
        </p:spPr>
        <p:txBody>
          <a:bodyPr wrap="square" rtlCol="0">
            <a:spAutoFit/>
          </a:bodyPr>
          <a:lstStyle/>
          <a:p>
            <a:pPr algn="ctr" defTabSz="1219200">
              <a:lnSpc>
                <a:spcPct val="200000"/>
              </a:lnSpc>
              <a:defRPr/>
            </a:pPr>
            <a:r>
              <a:rPr lang="zh-CN" altLang="en-US" sz="2000" dirty="0">
                <a:solidFill>
                  <a:srgbClr val="44546A">
                    <a:lumMod val="75000"/>
                  </a:srgbClr>
                </a:solidFill>
                <a:ea typeface="微软雅黑" panose="020B0503020204020204" pitchFamily="34" charset="-122"/>
              </a:rPr>
              <a:t>坚定信念、实事求是、独立自主、敢闯新路、民主团结</a:t>
            </a:r>
          </a:p>
        </p:txBody>
      </p:sp>
      <p:grpSp>
        <p:nvGrpSpPr>
          <p:cNvPr id="26" name="组合 25"/>
          <p:cNvGrpSpPr/>
          <p:nvPr/>
        </p:nvGrpSpPr>
        <p:grpSpPr>
          <a:xfrm>
            <a:off x="491801" y="353341"/>
            <a:ext cx="688262" cy="407468"/>
            <a:chOff x="5751869" y="323604"/>
            <a:chExt cx="688262" cy="407468"/>
          </a:xfrm>
        </p:grpSpPr>
        <p:sp>
          <p:nvSpPr>
            <p:cNvPr id="27" name="星形: 五角 26"/>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8" name="星形: 五角 27"/>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9" name="星形: 五角 28"/>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图片包含 游戏机, 花, 雏菊, 灯光&#10;&#10;描述已自动生成"/>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pic>
        <p:nvPicPr>
          <p:cNvPr id="24" name="图片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9031" y="-3340775"/>
            <a:ext cx="2048434" cy="2219136"/>
          </a:xfrm>
          <a:prstGeom prst="rect">
            <a:avLst/>
          </a:prstGeom>
          <a:effectLst>
            <a:outerShdw blurRad="190500" dist="139700" dir="2700000" algn="tl" rotWithShape="0">
              <a:prstClr val="black">
                <a:alpha val="32000"/>
              </a:prstClr>
            </a:outerShdw>
          </a:effectLst>
        </p:spPr>
      </p:pic>
      <p:pic>
        <p:nvPicPr>
          <p:cNvPr id="23" name="图片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1732" y="-2790134"/>
            <a:ext cx="1463167" cy="1566808"/>
          </a:xfrm>
          <a:prstGeom prst="rect">
            <a:avLst/>
          </a:prstGeom>
          <a:effectLst>
            <a:outerShdw blurRad="190500" dist="139700" dir="2700000" algn="tl" rotWithShape="0">
              <a:prstClr val="black">
                <a:alpha val="32000"/>
              </a:prstClr>
            </a:outerShdw>
          </a:effectLst>
        </p:spPr>
      </p:pic>
      <p:pic>
        <p:nvPicPr>
          <p:cNvPr id="22" name="图片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4540" y="-3267024"/>
            <a:ext cx="2048434" cy="2219136"/>
          </a:xfrm>
          <a:prstGeom prst="rect">
            <a:avLst/>
          </a:prstGeom>
          <a:effectLst>
            <a:outerShdw blurRad="190500" dist="139700" dir="2700000" algn="tl" rotWithShape="0">
              <a:prstClr val="black">
                <a:alpha val="32000"/>
              </a:prstClr>
            </a:outerShdw>
          </a:effectLst>
        </p:spPr>
      </p:pic>
      <p:pic>
        <p:nvPicPr>
          <p:cNvPr id="17" name="图片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89376" y="-3368819"/>
            <a:ext cx="1999661" cy="2225233"/>
          </a:xfrm>
          <a:prstGeom prst="rect">
            <a:avLst/>
          </a:prstGeom>
          <a:effectLst>
            <a:outerShdw blurRad="228600" dist="114300" dir="2700000" algn="tl" rotWithShape="0">
              <a:prstClr val="black">
                <a:alpha val="52000"/>
              </a:prstClr>
            </a:outerShdw>
          </a:effectLst>
        </p:spPr>
      </p:pic>
      <p:pic>
        <p:nvPicPr>
          <p:cNvPr id="26" name="图片 25"/>
          <p:cNvPicPr>
            <a:picLocks noChangeAspect="1"/>
          </p:cNvPicPr>
          <p:nvPr/>
        </p:nvPicPr>
        <p:blipFill>
          <a:blip r:embed="rId7" cstate="email">
            <a:biLevel thresh="25000"/>
            <a:extLst>
              <a:ext uri="{28A0092B-C50C-407E-A947-70E740481C1C}">
                <a14:useLocalDpi xmlns:a14="http://schemas.microsoft.com/office/drawing/2010/main"/>
              </a:ext>
            </a:extLst>
          </a:blip>
          <a:stretch>
            <a:fillRect/>
          </a:stretch>
        </p:blipFill>
        <p:spPr>
          <a:xfrm>
            <a:off x="3036600" y="-3206169"/>
            <a:ext cx="1065776" cy="974962"/>
          </a:xfrm>
          <a:prstGeom prst="rect">
            <a:avLst/>
          </a:prstGeom>
        </p:spPr>
      </p:pic>
      <p:sp>
        <p:nvSpPr>
          <p:cNvPr id="27" name="Rectangle 4"/>
          <p:cNvSpPr txBox="1">
            <a:spLocks noChangeArrowheads="1"/>
          </p:cNvSpPr>
          <p:nvPr/>
        </p:nvSpPr>
        <p:spPr bwMode="auto">
          <a:xfrm>
            <a:off x="1432187" y="1775213"/>
            <a:ext cx="9340374" cy="3499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base" latinLnBrk="0" hangingPunct="1">
              <a:lnSpc>
                <a:spcPct val="150000"/>
              </a:lnSpc>
              <a:spcBef>
                <a:spcPct val="0"/>
              </a:spcBef>
              <a:spcAft>
                <a:spcPts val="600"/>
              </a:spcAft>
              <a:buClrTx/>
              <a:buSzTx/>
              <a:buFontTx/>
              <a:buNone/>
              <a:defRPr/>
            </a:pPr>
            <a:r>
              <a:rPr lang="zh-CN" altLang="en-US" sz="1800" b="0" dirty="0">
                <a:solidFill>
                  <a:schemeClr val="tx1"/>
                </a:solidFill>
                <a:latin typeface="+mn-ea"/>
                <a:ea typeface="+mn-ea"/>
              </a:rPr>
              <a:t>遵义会议是指</a:t>
            </a:r>
            <a:r>
              <a:rPr lang="en-US" altLang="zh-CN" sz="1800" b="0" dirty="0">
                <a:solidFill>
                  <a:schemeClr val="tx1"/>
                </a:solidFill>
                <a:latin typeface="+mn-ea"/>
                <a:ea typeface="+mn-ea"/>
              </a:rPr>
              <a:t>1935</a:t>
            </a:r>
            <a:r>
              <a:rPr lang="zh-CN" altLang="en-US" sz="1800" b="0" dirty="0">
                <a:solidFill>
                  <a:schemeClr val="tx1"/>
                </a:solidFill>
                <a:latin typeface="+mn-ea"/>
                <a:ea typeface="+mn-ea"/>
              </a:rPr>
              <a:t>年</a:t>
            </a:r>
            <a:r>
              <a:rPr lang="en-US" altLang="zh-CN" sz="1800" b="0" dirty="0">
                <a:solidFill>
                  <a:schemeClr val="tx1"/>
                </a:solidFill>
                <a:latin typeface="+mn-ea"/>
                <a:ea typeface="+mn-ea"/>
              </a:rPr>
              <a:t>1</a:t>
            </a:r>
            <a:r>
              <a:rPr lang="zh-CN" altLang="en-US" sz="1800" b="0" dirty="0">
                <a:solidFill>
                  <a:schemeClr val="tx1"/>
                </a:solidFill>
                <a:latin typeface="+mn-ea"/>
                <a:ea typeface="+mn-ea"/>
              </a:rPr>
              <a:t>月中共中央政治局在贵州遵义 召开的独立自主地解决中国革命问题的一次极其重要的扩大会议。是在红军第五次反“围剿”失败和长征初期严重受挫的情况下，为了纠正博古、王明、李德等人“左”倾领导在军事指挥上的错误而召开的。</a:t>
            </a:r>
          </a:p>
          <a:p>
            <a:pPr marL="0" marR="0" lvl="0" indent="0" algn="l" defTabSz="914400" rtl="0" eaLnBrk="1" fontAlgn="base" latinLnBrk="0" hangingPunct="1">
              <a:lnSpc>
                <a:spcPct val="150000"/>
              </a:lnSpc>
              <a:spcBef>
                <a:spcPct val="0"/>
              </a:spcBef>
              <a:spcAft>
                <a:spcPts val="600"/>
              </a:spcAft>
              <a:buClrTx/>
              <a:buSzTx/>
              <a:buFontTx/>
              <a:buNone/>
              <a:defRPr/>
            </a:pPr>
            <a:r>
              <a:rPr lang="zh-CN" altLang="en-US" sz="1800" b="0" dirty="0">
                <a:solidFill>
                  <a:schemeClr val="tx1"/>
                </a:solidFill>
                <a:latin typeface="+mn-ea"/>
                <a:ea typeface="+mn-ea"/>
              </a:rPr>
              <a:t>这次会议是中国共产党第一次独立自主地运用马克思列宁主义基本原理解决自己的路线、方针和政策方面问题的会议 。这次会议，在极端危急的历史关头，挽救了党，挽救了红军，挽救了中国革命，在中国共产党和红军的历史上，是一个生死攸关的转折点。</a:t>
            </a:r>
          </a:p>
        </p:txBody>
      </p:sp>
      <p:sp>
        <p:nvSpPr>
          <p:cNvPr id="28" name="Rectangle 4"/>
          <p:cNvSpPr txBox="1">
            <a:spLocks noChangeArrowheads="1"/>
          </p:cNvSpPr>
          <p:nvPr/>
        </p:nvSpPr>
        <p:spPr bwMode="auto">
          <a:xfrm>
            <a:off x="-197076" y="166086"/>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cxnSp>
        <p:nvCxnSpPr>
          <p:cNvPr id="29" name="直接连接符 28"/>
          <p:cNvCxnSpPr/>
          <p:nvPr/>
        </p:nvCxnSpPr>
        <p:spPr>
          <a:xfrm flipH="1">
            <a:off x="1884576" y="441551"/>
            <a:ext cx="949462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9" name="图片 18" descr="图片包含 游戏机, 花, 雏菊, 灯光&#10;&#10;描述已自动生成"/>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flipH="1" flipV="1">
            <a:off x="-48421" y="3524763"/>
            <a:ext cx="2513586" cy="3333235"/>
          </a:xfrm>
          <a:prstGeom prst="rect">
            <a:avLst/>
          </a:prstGeom>
        </p:spPr>
      </p:pic>
      <p:sp>
        <p:nvSpPr>
          <p:cNvPr id="20" name="文本框 19"/>
          <p:cNvSpPr txBox="1"/>
          <p:nvPr/>
        </p:nvSpPr>
        <p:spPr>
          <a:xfrm>
            <a:off x="5157282" y="417665"/>
            <a:ext cx="1877437" cy="1107996"/>
          </a:xfrm>
          <a:prstGeom prst="rect">
            <a:avLst/>
          </a:prstGeom>
          <a:noFill/>
        </p:spPr>
        <p:txBody>
          <a:bodyPr wrap="none" rtlCol="0">
            <a:spAutoFit/>
          </a:bodyPr>
          <a:lstStyle>
            <a:defPPr>
              <a:defRPr lang="zh-CN"/>
            </a:defPPr>
            <a:lvl1pPr>
              <a:defRPr sz="8000">
                <a:ln w="12700">
                  <a:gradFill>
                    <a:gsLst>
                      <a:gs pos="0">
                        <a:schemeClr val="bg1"/>
                      </a:gs>
                      <a:gs pos="100000">
                        <a:srgbClr val="F1DAB2">
                          <a:alpha val="0"/>
                        </a:srgbClr>
                      </a:gs>
                    </a:gsLst>
                    <a:lin ang="5400000" scaled="1"/>
                  </a:gradFill>
                </a:ln>
                <a:gradFill flip="none" rotWithShape="1">
                  <a:gsLst>
                    <a:gs pos="0">
                      <a:srgbClr val="A60E0B"/>
                    </a:gs>
                    <a:gs pos="100000">
                      <a:srgbClr val="DD2531"/>
                    </a:gs>
                  </a:gsLst>
                  <a:lin ang="16200000" scaled="1"/>
                </a:gradFill>
                <a:effectLst>
                  <a:outerShdw dist="88900" dir="5400000" algn="t" rotWithShape="0">
                    <a:schemeClr val="tx1">
                      <a:lumMod val="95000"/>
                      <a:lumOff val="5000"/>
                      <a:alpha val="8000"/>
                    </a:schemeClr>
                  </a:outerShdw>
                </a:effectLst>
                <a:latin typeface="演示镇魂行楷" panose="00000500000000000000" pitchFamily="2" charset="-122"/>
                <a:ea typeface="演示镇魂行楷" panose="00000500000000000000" pitchFamily="2" charset="-122"/>
              </a:defRPr>
            </a:lvl1pPr>
          </a:lstStyle>
          <a:p>
            <a:r>
              <a:rPr lang="zh-CN" altLang="en-US" sz="6600" dirty="0">
                <a:blipFill>
                  <a:blip r:embed="rId8"/>
                  <a:stretch>
                    <a:fillRect/>
                  </a:stretch>
                </a:blipFill>
                <a:effectLst>
                  <a:outerShdw blurRad="139700" dist="76200" dir="2700000" algn="tl" rotWithShape="0">
                    <a:prstClr val="black">
                      <a:alpha val="40000"/>
                    </a:prstClr>
                  </a:outerShdw>
                </a:effectLst>
              </a:rPr>
              <a:t>前言</a:t>
            </a:r>
          </a:p>
        </p:txBody>
      </p:sp>
      <p:sp>
        <p:nvSpPr>
          <p:cNvPr id="2" name="文本框 1"/>
          <p:cNvSpPr txBox="1"/>
          <p:nvPr/>
        </p:nvSpPr>
        <p:spPr>
          <a:xfrm>
            <a:off x="1526959" y="1091953"/>
            <a:ext cx="1509641" cy="215444"/>
          </a:xfrm>
          <a:prstGeom prst="rect">
            <a:avLst/>
          </a:prstGeom>
          <a:noFill/>
        </p:spPr>
        <p:txBody>
          <a:bodyPr wrap="square" rtlCol="0">
            <a:spAutoFit/>
          </a:bodyPr>
          <a:lstStyle/>
          <a:p>
            <a:r>
              <a:rPr lang="en-US" altLang="zh-CN" sz="800" dirty="0">
                <a:solidFill>
                  <a:srgbClr val="EAEAEA"/>
                </a:solidFill>
              </a:rPr>
              <a:t>https://www.ypppt.com/</a:t>
            </a:r>
            <a:endParaRPr lang="zh-CN" altLang="en-US" sz="800" dirty="0">
              <a:solidFill>
                <a:srgbClr val="EAEAEA"/>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429657" y="295465"/>
            <a:ext cx="3148503" cy="523220"/>
          </a:xfrm>
          <a:prstGeom prst="rect">
            <a:avLst/>
          </a:prstGeom>
        </p:spPr>
        <p:txBody>
          <a:bodyPr wrap="square">
            <a:spAutoFit/>
          </a:bodyPr>
          <a:lstStyle/>
          <a:p>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会议精神</a:t>
            </a:r>
          </a:p>
        </p:txBody>
      </p:sp>
      <p:pic>
        <p:nvPicPr>
          <p:cNvPr id="13" name="图片 12" descr="图片包含 游戏机, 花, 雏菊, 灯光&#10;&#10;描述已自动生成"/>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10" name="组合 9"/>
          <p:cNvGrpSpPr/>
          <p:nvPr/>
        </p:nvGrpSpPr>
        <p:grpSpPr>
          <a:xfrm>
            <a:off x="2636121" y="1284653"/>
            <a:ext cx="6919758" cy="400110"/>
            <a:chOff x="2331321" y="1284653"/>
            <a:chExt cx="6919758" cy="400110"/>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领导人话遵义会议</a:t>
              </a:r>
            </a:p>
          </p:txBody>
        </p:sp>
        <p:cxnSp>
          <p:nvCxnSpPr>
            <p:cNvPr id="12" name="直接连接符 11"/>
            <p:cNvCxnSpPr/>
            <p:nvPr/>
          </p:nvCxnSpPr>
          <p:spPr>
            <a:xfrm>
              <a:off x="325263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4385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1059211" y="2211405"/>
            <a:ext cx="10073578" cy="3742178"/>
          </a:xfrm>
          <a:prstGeom prst="rect">
            <a:avLst/>
          </a:prstGeom>
          <a:noFill/>
        </p:spPr>
        <p:txBody>
          <a:bodyPr wrap="square">
            <a:spAutoFit/>
          </a:bodyPr>
          <a:lstStyle/>
          <a:p>
            <a:pPr algn="l">
              <a:lnSpc>
                <a:spcPct val="150000"/>
              </a:lnSpc>
            </a:pPr>
            <a:r>
              <a:rPr lang="zh-CN" altLang="en-US" sz="1600" b="0" i="0">
                <a:solidFill>
                  <a:srgbClr val="333333"/>
                </a:solidFill>
                <a:effectLst/>
                <a:latin typeface="+mn-ea"/>
              </a:rPr>
              <a:t>“遵义会议以后，在毛泽东同志领导下，我们党建立了一套健全的党的生活制度。比如民主集中制；团结</a:t>
            </a:r>
            <a:r>
              <a:rPr lang="en-US" altLang="zh-CN" sz="1600" b="0" i="0">
                <a:solidFill>
                  <a:srgbClr val="333333"/>
                </a:solidFill>
                <a:effectLst/>
                <a:latin typeface="+mn-ea"/>
              </a:rPr>
              <a:t>——</a:t>
            </a:r>
            <a:r>
              <a:rPr lang="zh-CN" altLang="en-US" sz="1600" b="0" i="0">
                <a:solidFill>
                  <a:srgbClr val="333333"/>
                </a:solidFill>
                <a:effectLst/>
                <a:latin typeface="+mn-ea"/>
              </a:rPr>
              <a:t>批评</a:t>
            </a:r>
            <a:r>
              <a:rPr lang="en-US" altLang="zh-CN" sz="1600" b="0" i="0">
                <a:solidFill>
                  <a:srgbClr val="333333"/>
                </a:solidFill>
                <a:effectLst/>
                <a:latin typeface="+mn-ea"/>
              </a:rPr>
              <a:t>——</a:t>
            </a:r>
            <a:r>
              <a:rPr lang="zh-CN" altLang="en-US" sz="1600" b="0" i="0">
                <a:solidFill>
                  <a:srgbClr val="333333"/>
                </a:solidFill>
                <a:effectLst/>
                <a:latin typeface="+mn-ea"/>
              </a:rPr>
              <a:t>团结的方法；言者无罪、闻者足戒，惩前毖后、治病救人；批判从严、处理从宽，不搞过火斗争、无情打击；艰苦朴素、谦虚谨慎，等等。”</a:t>
            </a:r>
            <a:br>
              <a:rPr lang="zh-CN" altLang="en-US" sz="1600" b="0" i="0">
                <a:solidFill>
                  <a:srgbClr val="333333"/>
                </a:solidFill>
                <a:effectLst/>
                <a:latin typeface="+mn-ea"/>
              </a:rPr>
            </a:br>
            <a:r>
              <a:rPr lang="en-US" altLang="zh-CN" sz="1600" b="0" i="0">
                <a:solidFill>
                  <a:srgbClr val="333333"/>
                </a:solidFill>
                <a:effectLst/>
                <a:latin typeface="+mn-ea"/>
              </a:rPr>
              <a:t>				</a:t>
            </a:r>
            <a:r>
              <a:rPr lang="en-US" altLang="zh-CN" sz="1600" b="1" i="0">
                <a:solidFill>
                  <a:srgbClr val="333333"/>
                </a:solidFill>
                <a:effectLst/>
                <a:latin typeface="+mn-ea"/>
              </a:rPr>
              <a:t>——</a:t>
            </a:r>
            <a:r>
              <a:rPr lang="zh-CN" altLang="en-US" sz="1600" b="1" i="0">
                <a:solidFill>
                  <a:srgbClr val="333333"/>
                </a:solidFill>
                <a:effectLst/>
                <a:latin typeface="+mn-ea"/>
              </a:rPr>
              <a:t>邓小平</a:t>
            </a:r>
            <a:r>
              <a:rPr lang="en-US" altLang="zh-CN" sz="1600" b="1" i="0">
                <a:solidFill>
                  <a:srgbClr val="333333"/>
                </a:solidFill>
                <a:effectLst/>
                <a:latin typeface="+mn-ea"/>
              </a:rPr>
              <a:t>《</a:t>
            </a:r>
            <a:r>
              <a:rPr lang="zh-CN" altLang="en-US" sz="1600" b="1" i="0">
                <a:solidFill>
                  <a:srgbClr val="333333"/>
                </a:solidFill>
                <a:effectLst/>
                <a:latin typeface="+mn-ea"/>
              </a:rPr>
              <a:t>在扩大的中央工作会议上的讲话</a:t>
            </a:r>
            <a:r>
              <a:rPr lang="en-US" altLang="zh-CN" sz="1600" b="1" i="0">
                <a:solidFill>
                  <a:srgbClr val="333333"/>
                </a:solidFill>
                <a:effectLst/>
                <a:latin typeface="+mn-ea"/>
              </a:rPr>
              <a:t>》</a:t>
            </a:r>
            <a:r>
              <a:rPr lang="zh-CN" altLang="en-US" sz="1600" b="1" i="0">
                <a:solidFill>
                  <a:srgbClr val="333333"/>
                </a:solidFill>
                <a:effectLst/>
                <a:latin typeface="+mn-ea"/>
              </a:rPr>
              <a:t>（</a:t>
            </a:r>
            <a:r>
              <a:rPr lang="en-US" altLang="zh-CN" sz="1600" b="1" i="0">
                <a:solidFill>
                  <a:srgbClr val="333333"/>
                </a:solidFill>
                <a:effectLst/>
                <a:latin typeface="+mn-ea"/>
              </a:rPr>
              <a:t>1962</a:t>
            </a:r>
            <a:r>
              <a:rPr lang="zh-CN" altLang="en-US" sz="1600" b="1" i="0">
                <a:solidFill>
                  <a:srgbClr val="333333"/>
                </a:solidFill>
                <a:effectLst/>
                <a:latin typeface="+mn-ea"/>
              </a:rPr>
              <a:t>年）</a:t>
            </a:r>
            <a:endParaRPr lang="en-US" altLang="zh-CN" sz="1600" b="1" i="0">
              <a:solidFill>
                <a:srgbClr val="333333"/>
              </a:solidFill>
              <a:effectLst/>
              <a:latin typeface="+mn-ea"/>
            </a:endParaRPr>
          </a:p>
          <a:p>
            <a:pPr algn="l">
              <a:lnSpc>
                <a:spcPct val="150000"/>
              </a:lnSpc>
            </a:pPr>
            <a:endParaRPr lang="zh-CN" altLang="en-US" sz="1600" b="0" i="0">
              <a:solidFill>
                <a:srgbClr val="333333"/>
              </a:solidFill>
              <a:effectLst/>
              <a:latin typeface="+mn-ea"/>
            </a:endParaRPr>
          </a:p>
          <a:p>
            <a:pPr algn="l">
              <a:lnSpc>
                <a:spcPct val="150000"/>
              </a:lnSpc>
            </a:pPr>
            <a:r>
              <a:rPr lang="zh-CN" altLang="en-US" sz="1600" b="0" i="0">
                <a:solidFill>
                  <a:srgbClr val="333333"/>
                </a:solidFill>
                <a:effectLst/>
                <a:latin typeface="+mn-ea"/>
              </a:rPr>
              <a:t>“一九三五年一月党中央政治局在长征途中举行的遵义会议，确立了毛泽东同志在红军和党中央的领导地位，使红军和党中央得以在极其危急的情况下保存下来，并且在这以后能够战胜张国焘的分裂主义，胜利地完成长征，打开中国革命的新局面。这在党的历史上是一个生死攸关的转折点。”</a:t>
            </a:r>
            <a:br>
              <a:rPr lang="zh-CN" altLang="en-US" sz="1600" b="0" i="0">
                <a:solidFill>
                  <a:srgbClr val="333333"/>
                </a:solidFill>
                <a:effectLst/>
                <a:latin typeface="+mn-ea"/>
              </a:rPr>
            </a:br>
            <a:r>
              <a:rPr lang="en-US" altLang="zh-CN" sz="1600" b="0" i="0">
                <a:solidFill>
                  <a:srgbClr val="333333"/>
                </a:solidFill>
                <a:effectLst/>
                <a:latin typeface="+mn-ea"/>
              </a:rPr>
              <a:t>			</a:t>
            </a:r>
            <a:r>
              <a:rPr lang="en-US" altLang="zh-CN" sz="1600" b="1" i="0">
                <a:solidFill>
                  <a:srgbClr val="333333"/>
                </a:solidFill>
                <a:effectLst/>
                <a:latin typeface="+mn-ea"/>
              </a:rPr>
              <a:t>——</a:t>
            </a:r>
            <a:r>
              <a:rPr lang="zh-CN" altLang="en-US" sz="1600" b="1" i="0">
                <a:solidFill>
                  <a:srgbClr val="333333"/>
                </a:solidFill>
                <a:effectLst/>
                <a:latin typeface="+mn-ea"/>
              </a:rPr>
              <a:t>邓小平</a:t>
            </a:r>
            <a:r>
              <a:rPr lang="en-US" altLang="zh-CN" sz="1600" b="1" i="0">
                <a:solidFill>
                  <a:srgbClr val="333333"/>
                </a:solidFill>
                <a:effectLst/>
                <a:latin typeface="+mn-ea"/>
              </a:rPr>
              <a:t>《</a:t>
            </a:r>
            <a:r>
              <a:rPr lang="zh-CN" altLang="en-US" sz="1600" b="1" i="0">
                <a:solidFill>
                  <a:srgbClr val="333333"/>
                </a:solidFill>
                <a:effectLst/>
                <a:latin typeface="+mn-ea"/>
              </a:rPr>
              <a:t>关于建国以来党的若干历史问题的决议</a:t>
            </a:r>
            <a:r>
              <a:rPr lang="en-US" altLang="zh-CN" sz="1600" b="1" i="0">
                <a:solidFill>
                  <a:srgbClr val="333333"/>
                </a:solidFill>
                <a:effectLst/>
                <a:latin typeface="+mn-ea"/>
              </a:rPr>
              <a:t>》</a:t>
            </a:r>
            <a:r>
              <a:rPr lang="zh-CN" altLang="en-US" sz="1600" b="1" i="0">
                <a:solidFill>
                  <a:srgbClr val="333333"/>
                </a:solidFill>
                <a:effectLst/>
                <a:latin typeface="+mn-ea"/>
              </a:rPr>
              <a:t>（</a:t>
            </a:r>
            <a:r>
              <a:rPr lang="en-US" altLang="zh-CN" sz="1600" b="1" i="0">
                <a:solidFill>
                  <a:srgbClr val="333333"/>
                </a:solidFill>
                <a:effectLst/>
                <a:latin typeface="+mn-ea"/>
              </a:rPr>
              <a:t>1981</a:t>
            </a:r>
            <a:r>
              <a:rPr lang="zh-CN" altLang="en-US" sz="1600" b="1" i="0">
                <a:solidFill>
                  <a:srgbClr val="333333"/>
                </a:solidFill>
                <a:effectLst/>
                <a:latin typeface="+mn-ea"/>
              </a:rPr>
              <a:t>年</a:t>
            </a:r>
            <a:r>
              <a:rPr lang="en-US" altLang="zh-CN" sz="1600" b="1" i="0">
                <a:solidFill>
                  <a:srgbClr val="333333"/>
                </a:solidFill>
                <a:effectLst/>
                <a:latin typeface="+mn-ea"/>
              </a:rPr>
              <a:t>6</a:t>
            </a:r>
            <a:r>
              <a:rPr lang="zh-CN" altLang="en-US" sz="1600" b="1" i="0">
                <a:solidFill>
                  <a:srgbClr val="333333"/>
                </a:solidFill>
                <a:effectLst/>
                <a:latin typeface="+mn-ea"/>
              </a:rPr>
              <a:t>月）</a:t>
            </a:r>
            <a:endParaRPr lang="en-US" altLang="zh-CN" sz="1600" b="1" i="0">
              <a:solidFill>
                <a:srgbClr val="333333"/>
              </a:solidFill>
              <a:effectLst/>
              <a:latin typeface="+mn-ea"/>
            </a:endParaRPr>
          </a:p>
          <a:p>
            <a:pPr algn="l">
              <a:lnSpc>
                <a:spcPct val="150000"/>
              </a:lnSpc>
            </a:pPr>
            <a:endParaRPr lang="zh-CN" altLang="en-US" sz="1600" b="0" i="0">
              <a:solidFill>
                <a:srgbClr val="333333"/>
              </a:solidFill>
              <a:effectLst/>
              <a:latin typeface="+mn-ea"/>
            </a:endParaRPr>
          </a:p>
        </p:txBody>
      </p:sp>
      <p:grpSp>
        <p:nvGrpSpPr>
          <p:cNvPr id="18" name="组合 17"/>
          <p:cNvGrpSpPr/>
          <p:nvPr/>
        </p:nvGrpSpPr>
        <p:grpSpPr>
          <a:xfrm>
            <a:off x="491801" y="353341"/>
            <a:ext cx="688262" cy="407468"/>
            <a:chOff x="5751869" y="323604"/>
            <a:chExt cx="688262" cy="407468"/>
          </a:xfrm>
        </p:grpSpPr>
        <p:sp>
          <p:nvSpPr>
            <p:cNvPr id="20" name="星形: 五角 19"/>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1" name="星形: 五角 20"/>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2" name="星形: 五角 21"/>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429657" y="295465"/>
            <a:ext cx="3148503" cy="523220"/>
          </a:xfrm>
          <a:prstGeom prst="rect">
            <a:avLst/>
          </a:prstGeom>
        </p:spPr>
        <p:txBody>
          <a:bodyPr wrap="square">
            <a:spAutoFit/>
          </a:bodyPr>
          <a:lstStyle/>
          <a:p>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会议精神</a:t>
            </a:r>
          </a:p>
        </p:txBody>
      </p:sp>
      <p:pic>
        <p:nvPicPr>
          <p:cNvPr id="13" name="图片 12" descr="图片包含 游戏机, 花, 雏菊, 灯光&#10;&#10;描述已自动生成"/>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10" name="组合 9"/>
          <p:cNvGrpSpPr/>
          <p:nvPr/>
        </p:nvGrpSpPr>
        <p:grpSpPr>
          <a:xfrm>
            <a:off x="2636121" y="1284653"/>
            <a:ext cx="6919758" cy="400110"/>
            <a:chOff x="2331321" y="1284653"/>
            <a:chExt cx="6919758" cy="400110"/>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领导人话遵义会议</a:t>
              </a:r>
            </a:p>
          </p:txBody>
        </p:sp>
        <p:cxnSp>
          <p:nvCxnSpPr>
            <p:cNvPr id="12" name="直接连接符 11"/>
            <p:cNvCxnSpPr/>
            <p:nvPr/>
          </p:nvCxnSpPr>
          <p:spPr>
            <a:xfrm>
              <a:off x="325263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4385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1059211" y="2211405"/>
            <a:ext cx="10073578" cy="3742178"/>
          </a:xfrm>
          <a:prstGeom prst="rect">
            <a:avLst/>
          </a:prstGeom>
          <a:noFill/>
        </p:spPr>
        <p:txBody>
          <a:bodyPr wrap="square">
            <a:spAutoFit/>
          </a:bodyPr>
          <a:lstStyle/>
          <a:p>
            <a:pPr algn="l">
              <a:lnSpc>
                <a:spcPct val="150000"/>
              </a:lnSpc>
            </a:pPr>
            <a:r>
              <a:rPr lang="zh-CN" altLang="en-US" sz="1600" b="0" i="0">
                <a:solidFill>
                  <a:srgbClr val="333333"/>
                </a:solidFill>
                <a:effectLst/>
                <a:latin typeface="+mn-ea"/>
              </a:rPr>
              <a:t>“长征途中，我们党举行的具有划时代意义的遵义会议，</a:t>
            </a:r>
            <a:r>
              <a:rPr lang="en-US" altLang="zh-CN" sz="1600" b="0" i="0">
                <a:solidFill>
                  <a:srgbClr val="333333"/>
                </a:solidFill>
                <a:effectLst/>
                <a:latin typeface="+mn-ea"/>
              </a:rPr>
              <a:t>……</a:t>
            </a:r>
            <a:r>
              <a:rPr lang="zh-CN" altLang="en-US" sz="1600" b="0" i="0">
                <a:solidFill>
                  <a:srgbClr val="333333"/>
                </a:solidFill>
                <a:effectLst/>
                <a:latin typeface="+mn-ea"/>
              </a:rPr>
              <a:t>我们党首先是中央领导集体开始自觉地认识到，只有把马克思列宁主义的基本原理同中国具体实际结合起来，独立自主地解决中国革命的重大问题，才能把革命事业引向胜利。”</a:t>
            </a:r>
            <a:br>
              <a:rPr lang="zh-CN" altLang="en-US" sz="1600" b="0" i="0">
                <a:solidFill>
                  <a:srgbClr val="333333"/>
                </a:solidFill>
                <a:effectLst/>
                <a:latin typeface="+mn-ea"/>
              </a:rPr>
            </a:br>
            <a:r>
              <a:rPr lang="en-US" altLang="zh-CN" sz="1600" b="0" i="0">
                <a:solidFill>
                  <a:srgbClr val="333333"/>
                </a:solidFill>
                <a:effectLst/>
                <a:latin typeface="+mn-ea"/>
              </a:rPr>
              <a:t>				   </a:t>
            </a:r>
            <a:r>
              <a:rPr lang="en-US" altLang="zh-CN" sz="1600" b="1" i="0">
                <a:solidFill>
                  <a:srgbClr val="333333"/>
                </a:solidFill>
                <a:effectLst/>
                <a:latin typeface="+mn-ea"/>
              </a:rPr>
              <a:t>——</a:t>
            </a:r>
            <a:r>
              <a:rPr lang="zh-CN" altLang="en-US" sz="1600" b="1" i="0">
                <a:solidFill>
                  <a:srgbClr val="333333"/>
                </a:solidFill>
                <a:effectLst/>
                <a:latin typeface="+mn-ea"/>
              </a:rPr>
              <a:t>江泽民在纪念长征胜利</a:t>
            </a:r>
            <a:r>
              <a:rPr lang="en-US" altLang="zh-CN" sz="1600" b="1" i="0">
                <a:solidFill>
                  <a:srgbClr val="333333"/>
                </a:solidFill>
                <a:effectLst/>
                <a:latin typeface="+mn-ea"/>
              </a:rPr>
              <a:t>60</a:t>
            </a:r>
            <a:r>
              <a:rPr lang="zh-CN" altLang="en-US" sz="1600" b="1" i="0">
                <a:solidFill>
                  <a:srgbClr val="333333"/>
                </a:solidFill>
                <a:effectLst/>
                <a:latin typeface="+mn-ea"/>
              </a:rPr>
              <a:t>周年大会上的讲话（</a:t>
            </a:r>
            <a:r>
              <a:rPr lang="en-US" altLang="zh-CN" sz="1600" b="1" i="0">
                <a:solidFill>
                  <a:srgbClr val="333333"/>
                </a:solidFill>
                <a:effectLst/>
                <a:latin typeface="+mn-ea"/>
              </a:rPr>
              <a:t>1996</a:t>
            </a:r>
            <a:r>
              <a:rPr lang="zh-CN" altLang="en-US" sz="1600" b="1" i="0">
                <a:solidFill>
                  <a:srgbClr val="333333"/>
                </a:solidFill>
                <a:effectLst/>
                <a:latin typeface="+mn-ea"/>
              </a:rPr>
              <a:t>年</a:t>
            </a:r>
            <a:r>
              <a:rPr lang="en-US" altLang="zh-CN" sz="1600" b="1" i="0">
                <a:solidFill>
                  <a:srgbClr val="333333"/>
                </a:solidFill>
                <a:effectLst/>
                <a:latin typeface="+mn-ea"/>
              </a:rPr>
              <a:t>10</a:t>
            </a:r>
            <a:r>
              <a:rPr lang="zh-CN" altLang="en-US" sz="1600" b="1" i="0">
                <a:solidFill>
                  <a:srgbClr val="333333"/>
                </a:solidFill>
                <a:effectLst/>
                <a:latin typeface="+mn-ea"/>
              </a:rPr>
              <a:t>月）</a:t>
            </a:r>
            <a:endParaRPr lang="en-US" altLang="zh-CN" sz="1600" b="1" i="0">
              <a:solidFill>
                <a:srgbClr val="333333"/>
              </a:solidFill>
              <a:effectLst/>
              <a:latin typeface="+mn-ea"/>
            </a:endParaRPr>
          </a:p>
          <a:p>
            <a:pPr algn="l">
              <a:lnSpc>
                <a:spcPct val="150000"/>
              </a:lnSpc>
            </a:pPr>
            <a:endParaRPr lang="zh-CN" altLang="en-US" sz="1600" b="0" i="0">
              <a:solidFill>
                <a:srgbClr val="333333"/>
              </a:solidFill>
              <a:effectLst/>
              <a:latin typeface="+mn-ea"/>
            </a:endParaRPr>
          </a:p>
          <a:p>
            <a:pPr algn="l">
              <a:lnSpc>
                <a:spcPct val="150000"/>
              </a:lnSpc>
            </a:pPr>
            <a:r>
              <a:rPr lang="zh-CN" altLang="en-US" sz="1600" b="0" i="0">
                <a:solidFill>
                  <a:srgbClr val="333333"/>
                </a:solidFill>
                <a:effectLst/>
                <a:latin typeface="+mn-ea"/>
              </a:rPr>
              <a:t>“我们永远不能忘记革命前辈为夺取中国革命胜利进行的艰苦卓绝斗争和建立的丰功伟绩。我们一定要大力弘扬遵义会议的优良传统，坚定不移走中国特色社会主义道路，努力创造中国人民和中华民族更加幸福美好的未来。”</a:t>
            </a:r>
            <a:br>
              <a:rPr lang="zh-CN" altLang="en-US" sz="1600" b="0" i="0">
                <a:solidFill>
                  <a:srgbClr val="333333"/>
                </a:solidFill>
                <a:effectLst/>
                <a:latin typeface="+mn-ea"/>
              </a:rPr>
            </a:br>
            <a:r>
              <a:rPr lang="en-US" altLang="zh-CN" sz="1600" b="0" i="0">
                <a:solidFill>
                  <a:srgbClr val="333333"/>
                </a:solidFill>
                <a:effectLst/>
                <a:latin typeface="+mn-ea"/>
              </a:rPr>
              <a:t>						</a:t>
            </a:r>
            <a:r>
              <a:rPr lang="en-US" altLang="zh-CN" sz="1600" b="1" i="0">
                <a:solidFill>
                  <a:srgbClr val="333333"/>
                </a:solidFill>
                <a:effectLst/>
                <a:latin typeface="+mn-ea"/>
              </a:rPr>
              <a:t>——</a:t>
            </a:r>
            <a:r>
              <a:rPr lang="zh-CN" altLang="en-US" sz="1600" b="1" i="0">
                <a:solidFill>
                  <a:srgbClr val="333333"/>
                </a:solidFill>
                <a:effectLst/>
                <a:latin typeface="+mn-ea"/>
              </a:rPr>
              <a:t>胡锦涛瞻仰遵义会议会址（</a:t>
            </a:r>
            <a:r>
              <a:rPr lang="en-US" altLang="zh-CN" sz="1600" b="1" i="0">
                <a:solidFill>
                  <a:srgbClr val="333333"/>
                </a:solidFill>
                <a:effectLst/>
                <a:latin typeface="+mn-ea"/>
              </a:rPr>
              <a:t>2012</a:t>
            </a:r>
            <a:r>
              <a:rPr lang="zh-CN" altLang="en-US" sz="1600" b="1" i="0">
                <a:solidFill>
                  <a:srgbClr val="333333"/>
                </a:solidFill>
                <a:effectLst/>
                <a:latin typeface="+mn-ea"/>
              </a:rPr>
              <a:t>年</a:t>
            </a:r>
            <a:r>
              <a:rPr lang="en-US" altLang="zh-CN" sz="1600" b="1" i="0">
                <a:solidFill>
                  <a:srgbClr val="333333"/>
                </a:solidFill>
                <a:effectLst/>
                <a:latin typeface="+mn-ea"/>
              </a:rPr>
              <a:t>12</a:t>
            </a:r>
            <a:r>
              <a:rPr lang="zh-CN" altLang="en-US" sz="1600" b="1" i="0">
                <a:solidFill>
                  <a:srgbClr val="333333"/>
                </a:solidFill>
                <a:effectLst/>
                <a:latin typeface="+mn-ea"/>
              </a:rPr>
              <a:t>月）</a:t>
            </a:r>
            <a:endParaRPr lang="en-US" altLang="zh-CN" sz="1600" b="1" i="0">
              <a:solidFill>
                <a:srgbClr val="333333"/>
              </a:solidFill>
              <a:effectLst/>
              <a:latin typeface="+mn-ea"/>
            </a:endParaRPr>
          </a:p>
          <a:p>
            <a:pPr algn="l">
              <a:lnSpc>
                <a:spcPct val="150000"/>
              </a:lnSpc>
            </a:pPr>
            <a:endParaRPr lang="zh-CN" altLang="en-US" sz="1600" b="0" i="0">
              <a:solidFill>
                <a:srgbClr val="333333"/>
              </a:solidFill>
              <a:effectLst/>
              <a:latin typeface="+mn-ea"/>
            </a:endParaRPr>
          </a:p>
        </p:txBody>
      </p:sp>
      <p:grpSp>
        <p:nvGrpSpPr>
          <p:cNvPr id="18" name="组合 17"/>
          <p:cNvGrpSpPr/>
          <p:nvPr/>
        </p:nvGrpSpPr>
        <p:grpSpPr>
          <a:xfrm>
            <a:off x="491801" y="353341"/>
            <a:ext cx="688262" cy="407468"/>
            <a:chOff x="5751869" y="323604"/>
            <a:chExt cx="688262" cy="407468"/>
          </a:xfrm>
        </p:grpSpPr>
        <p:sp>
          <p:nvSpPr>
            <p:cNvPr id="20" name="星形: 五角 19"/>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1" name="星形: 五角 20"/>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2" name="星形: 五角 21"/>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429657" y="295465"/>
            <a:ext cx="3148503" cy="523220"/>
          </a:xfrm>
          <a:prstGeom prst="rect">
            <a:avLst/>
          </a:prstGeom>
        </p:spPr>
        <p:txBody>
          <a:bodyPr wrap="square">
            <a:spAutoFit/>
          </a:bodyPr>
          <a:lstStyle/>
          <a:p>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会议精神</a:t>
            </a:r>
          </a:p>
        </p:txBody>
      </p:sp>
      <p:pic>
        <p:nvPicPr>
          <p:cNvPr id="13" name="图片 12" descr="图片包含 游戏机, 花, 雏菊, 灯光&#10;&#10;描述已自动生成"/>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10" name="组合 9"/>
          <p:cNvGrpSpPr/>
          <p:nvPr/>
        </p:nvGrpSpPr>
        <p:grpSpPr>
          <a:xfrm>
            <a:off x="2636121" y="1284653"/>
            <a:ext cx="6919758" cy="400110"/>
            <a:chOff x="2331321" y="1284653"/>
            <a:chExt cx="6919758" cy="400110"/>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诗歌弘扬遵义会议精神</a:t>
              </a:r>
            </a:p>
          </p:txBody>
        </p:sp>
        <p:cxnSp>
          <p:nvCxnSpPr>
            <p:cNvPr id="12" name="直接连接符 11"/>
            <p:cNvCxnSpPr/>
            <p:nvPr/>
          </p:nvCxnSpPr>
          <p:spPr>
            <a:xfrm>
              <a:off x="325263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4385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4135284" y="2618355"/>
            <a:ext cx="6226628" cy="2308324"/>
          </a:xfrm>
          <a:prstGeom prst="rect">
            <a:avLst/>
          </a:prstGeom>
          <a:noFill/>
        </p:spPr>
        <p:txBody>
          <a:bodyPr wrap="square">
            <a:spAutoFit/>
          </a:bodyPr>
          <a:lstStyle/>
          <a:p>
            <a:r>
              <a:rPr lang="zh-CN" altLang="en-US" b="0" i="0">
                <a:solidFill>
                  <a:schemeClr val="tx1">
                    <a:lumMod val="75000"/>
                    <a:lumOff val="25000"/>
                  </a:schemeClr>
                </a:solidFill>
                <a:effectLst/>
                <a:latin typeface="+mn-ea"/>
              </a:rPr>
              <a:t>铁壁合围难突破，暮色苍茫别红都。</a:t>
            </a:r>
            <a:r>
              <a:rPr lang="zh-CN" altLang="en-US">
                <a:solidFill>
                  <a:schemeClr val="tx1">
                    <a:lumMod val="75000"/>
                    <a:lumOff val="25000"/>
                  </a:schemeClr>
                </a:solidFill>
                <a:latin typeface="+mn-ea"/>
              </a:rPr>
              <a:t/>
            </a:r>
            <a:br>
              <a:rPr lang="zh-CN" altLang="en-US">
                <a:solidFill>
                  <a:schemeClr val="tx1">
                    <a:lumMod val="75000"/>
                    <a:lumOff val="25000"/>
                  </a:schemeClr>
                </a:solidFill>
                <a:latin typeface="+mn-ea"/>
              </a:rPr>
            </a:br>
            <a:r>
              <a:rPr lang="zh-CN" altLang="en-US">
                <a:solidFill>
                  <a:schemeClr val="tx1">
                    <a:lumMod val="75000"/>
                    <a:lumOff val="25000"/>
                  </a:schemeClr>
                </a:solidFill>
                <a:latin typeface="+mn-ea"/>
              </a:rPr>
              <a:t/>
            </a:r>
            <a:br>
              <a:rPr lang="zh-CN" altLang="en-US">
                <a:solidFill>
                  <a:schemeClr val="tx1">
                    <a:lumMod val="75000"/>
                    <a:lumOff val="25000"/>
                  </a:schemeClr>
                </a:solidFill>
                <a:latin typeface="+mn-ea"/>
              </a:rPr>
            </a:br>
            <a:r>
              <a:rPr lang="zh-CN" altLang="en-US" b="0" i="0">
                <a:solidFill>
                  <a:schemeClr val="tx1">
                    <a:lumMod val="75000"/>
                    <a:lumOff val="25000"/>
                  </a:schemeClr>
                </a:solidFill>
                <a:effectLst/>
                <a:latin typeface="+mn-ea"/>
              </a:rPr>
              <a:t>强渡湘江血如注，三军今日奔何处。</a:t>
            </a:r>
            <a:r>
              <a:rPr lang="zh-CN" altLang="en-US">
                <a:solidFill>
                  <a:schemeClr val="tx1">
                    <a:lumMod val="75000"/>
                    <a:lumOff val="25000"/>
                  </a:schemeClr>
                </a:solidFill>
                <a:latin typeface="+mn-ea"/>
              </a:rPr>
              <a:t/>
            </a:r>
            <a:br>
              <a:rPr lang="zh-CN" altLang="en-US">
                <a:solidFill>
                  <a:schemeClr val="tx1">
                    <a:lumMod val="75000"/>
                    <a:lumOff val="25000"/>
                  </a:schemeClr>
                </a:solidFill>
                <a:latin typeface="+mn-ea"/>
              </a:rPr>
            </a:br>
            <a:r>
              <a:rPr lang="zh-CN" altLang="en-US">
                <a:solidFill>
                  <a:schemeClr val="tx1">
                    <a:lumMod val="75000"/>
                    <a:lumOff val="25000"/>
                  </a:schemeClr>
                </a:solidFill>
                <a:latin typeface="+mn-ea"/>
              </a:rPr>
              <a:t/>
            </a:r>
            <a:br>
              <a:rPr lang="zh-CN" altLang="en-US">
                <a:solidFill>
                  <a:schemeClr val="tx1">
                    <a:lumMod val="75000"/>
                    <a:lumOff val="25000"/>
                  </a:schemeClr>
                </a:solidFill>
                <a:latin typeface="+mn-ea"/>
              </a:rPr>
            </a:br>
            <a:r>
              <a:rPr lang="zh-CN" altLang="en-US" b="0" i="0">
                <a:solidFill>
                  <a:schemeClr val="tx1">
                    <a:lumMod val="75000"/>
                    <a:lumOff val="25000"/>
                  </a:schemeClr>
                </a:solidFill>
                <a:effectLst/>
                <a:latin typeface="+mn-ea"/>
              </a:rPr>
              <a:t>娄山关前鏖战急，遵义城头赤帜竖。</a:t>
            </a:r>
            <a:r>
              <a:rPr lang="zh-CN" altLang="en-US">
                <a:solidFill>
                  <a:schemeClr val="tx1">
                    <a:lumMod val="75000"/>
                    <a:lumOff val="25000"/>
                  </a:schemeClr>
                </a:solidFill>
                <a:latin typeface="+mn-ea"/>
              </a:rPr>
              <a:t/>
            </a:r>
            <a:br>
              <a:rPr lang="zh-CN" altLang="en-US">
                <a:solidFill>
                  <a:schemeClr val="tx1">
                    <a:lumMod val="75000"/>
                    <a:lumOff val="25000"/>
                  </a:schemeClr>
                </a:solidFill>
                <a:latin typeface="+mn-ea"/>
              </a:rPr>
            </a:br>
            <a:r>
              <a:rPr lang="zh-CN" altLang="en-US">
                <a:solidFill>
                  <a:schemeClr val="tx1">
                    <a:lumMod val="75000"/>
                    <a:lumOff val="25000"/>
                  </a:schemeClr>
                </a:solidFill>
                <a:latin typeface="+mn-ea"/>
              </a:rPr>
              <a:t/>
            </a:r>
            <a:br>
              <a:rPr lang="zh-CN" altLang="en-US">
                <a:solidFill>
                  <a:schemeClr val="tx1">
                    <a:lumMod val="75000"/>
                    <a:lumOff val="25000"/>
                  </a:schemeClr>
                </a:solidFill>
                <a:latin typeface="+mn-ea"/>
              </a:rPr>
            </a:br>
            <a:r>
              <a:rPr lang="zh-CN" altLang="en-US" b="0" i="0">
                <a:solidFill>
                  <a:schemeClr val="tx1">
                    <a:lumMod val="75000"/>
                    <a:lumOff val="25000"/>
                  </a:schemeClr>
                </a:solidFill>
                <a:effectLst/>
                <a:latin typeface="+mn-ea"/>
              </a:rPr>
              <a:t>舵手一易齐桨橹，革命从此上新途。</a:t>
            </a:r>
            <a:r>
              <a:rPr lang="zh-CN" altLang="en-US">
                <a:solidFill>
                  <a:schemeClr val="tx1">
                    <a:lumMod val="75000"/>
                    <a:lumOff val="25000"/>
                  </a:schemeClr>
                </a:solidFill>
                <a:latin typeface="+mn-ea"/>
              </a:rPr>
              <a:t/>
            </a:r>
            <a:br>
              <a:rPr lang="zh-CN" altLang="en-US">
                <a:solidFill>
                  <a:schemeClr val="tx1">
                    <a:lumMod val="75000"/>
                    <a:lumOff val="25000"/>
                  </a:schemeClr>
                </a:solidFill>
                <a:latin typeface="+mn-ea"/>
              </a:rPr>
            </a:br>
            <a:endParaRPr lang="zh-CN" altLang="en-US">
              <a:solidFill>
                <a:schemeClr val="tx1">
                  <a:lumMod val="75000"/>
                  <a:lumOff val="25000"/>
                </a:schemeClr>
              </a:solidFill>
              <a:latin typeface="+mn-ea"/>
            </a:endParaRPr>
          </a:p>
        </p:txBody>
      </p:sp>
      <p:sp>
        <p:nvSpPr>
          <p:cNvPr id="20" name="文本框 19"/>
          <p:cNvSpPr txBox="1"/>
          <p:nvPr/>
        </p:nvSpPr>
        <p:spPr>
          <a:xfrm>
            <a:off x="2881086" y="5338340"/>
            <a:ext cx="6226628" cy="369332"/>
          </a:xfrm>
          <a:prstGeom prst="rect">
            <a:avLst/>
          </a:prstGeom>
          <a:noFill/>
        </p:spPr>
        <p:txBody>
          <a:bodyPr wrap="square">
            <a:spAutoFit/>
          </a:bodyPr>
          <a:lstStyle/>
          <a:p>
            <a:pPr algn="ctr"/>
            <a:r>
              <a:rPr lang="zh-CN" altLang="en-US" b="1" i="0">
                <a:solidFill>
                  <a:srgbClr val="333333"/>
                </a:solidFill>
                <a:effectLst/>
                <a:latin typeface="+mn-ea"/>
              </a:rPr>
              <a:t>伍修权：</a:t>
            </a:r>
            <a:r>
              <a:rPr lang="en-US" altLang="zh-CN" b="1" i="0">
                <a:solidFill>
                  <a:srgbClr val="333333"/>
                </a:solidFill>
                <a:effectLst/>
                <a:latin typeface="+mn-ea"/>
              </a:rPr>
              <a:t>《</a:t>
            </a:r>
            <a:r>
              <a:rPr lang="zh-CN" altLang="en-US" b="1" i="0">
                <a:solidFill>
                  <a:srgbClr val="333333"/>
                </a:solidFill>
                <a:effectLst/>
                <a:latin typeface="+mn-ea"/>
              </a:rPr>
              <a:t>七律</a:t>
            </a:r>
            <a:r>
              <a:rPr lang="en-US" altLang="zh-CN" b="1" i="0">
                <a:solidFill>
                  <a:srgbClr val="333333"/>
                </a:solidFill>
                <a:effectLst/>
                <a:latin typeface="+mn-ea"/>
              </a:rPr>
              <a:t>·</a:t>
            </a:r>
            <a:r>
              <a:rPr lang="zh-CN" altLang="en-US" b="1" i="0">
                <a:solidFill>
                  <a:srgbClr val="333333"/>
                </a:solidFill>
                <a:effectLst/>
                <a:latin typeface="+mn-ea"/>
              </a:rPr>
              <a:t>历史转折</a:t>
            </a:r>
            <a:r>
              <a:rPr lang="en-US" altLang="zh-CN" b="1" i="0">
                <a:solidFill>
                  <a:srgbClr val="333333"/>
                </a:solidFill>
                <a:effectLst/>
                <a:latin typeface="+mn-ea"/>
              </a:rPr>
              <a:t>》</a:t>
            </a:r>
            <a:r>
              <a:rPr lang="zh-CN" altLang="en-US" b="1" i="0">
                <a:solidFill>
                  <a:srgbClr val="333333"/>
                </a:solidFill>
                <a:effectLst/>
                <a:latin typeface="+mn-ea"/>
              </a:rPr>
              <a:t>（</a:t>
            </a:r>
            <a:r>
              <a:rPr lang="en-US" altLang="zh-CN" b="1" i="0">
                <a:solidFill>
                  <a:srgbClr val="333333"/>
                </a:solidFill>
                <a:effectLst/>
                <a:latin typeface="+mn-ea"/>
              </a:rPr>
              <a:t>1935</a:t>
            </a:r>
            <a:r>
              <a:rPr lang="zh-CN" altLang="en-US" b="1" i="0">
                <a:solidFill>
                  <a:srgbClr val="333333"/>
                </a:solidFill>
                <a:effectLst/>
                <a:latin typeface="+mn-ea"/>
              </a:rPr>
              <a:t>年</a:t>
            </a:r>
            <a:r>
              <a:rPr lang="en-US" altLang="zh-CN" b="1" i="0">
                <a:solidFill>
                  <a:srgbClr val="333333"/>
                </a:solidFill>
                <a:effectLst/>
                <a:latin typeface="+mn-ea"/>
              </a:rPr>
              <a:t>1</a:t>
            </a:r>
            <a:r>
              <a:rPr lang="zh-CN" altLang="en-US" b="1" i="0">
                <a:solidFill>
                  <a:srgbClr val="333333"/>
                </a:solidFill>
                <a:effectLst/>
                <a:latin typeface="+mn-ea"/>
              </a:rPr>
              <a:t>月）</a:t>
            </a:r>
          </a:p>
        </p:txBody>
      </p:sp>
      <p:grpSp>
        <p:nvGrpSpPr>
          <p:cNvPr id="21" name="组合 20"/>
          <p:cNvGrpSpPr/>
          <p:nvPr/>
        </p:nvGrpSpPr>
        <p:grpSpPr>
          <a:xfrm>
            <a:off x="491801" y="353341"/>
            <a:ext cx="688262" cy="407468"/>
            <a:chOff x="5751869" y="323604"/>
            <a:chExt cx="688262" cy="407468"/>
          </a:xfrm>
        </p:grpSpPr>
        <p:sp>
          <p:nvSpPr>
            <p:cNvPr id="22" name="星形: 五角 21"/>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3" name="星形: 五角 22"/>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4" name="星形: 五角 23"/>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429657" y="295465"/>
            <a:ext cx="3148503" cy="523220"/>
          </a:xfrm>
          <a:prstGeom prst="rect">
            <a:avLst/>
          </a:prstGeom>
        </p:spPr>
        <p:txBody>
          <a:bodyPr wrap="square">
            <a:spAutoFit/>
          </a:bodyPr>
          <a:lstStyle/>
          <a:p>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会议精神</a:t>
            </a:r>
          </a:p>
        </p:txBody>
      </p:sp>
      <p:pic>
        <p:nvPicPr>
          <p:cNvPr id="13" name="图片 12" descr="图片包含 游戏机, 花, 雏菊, 灯光&#10;&#10;描述已自动生成"/>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10" name="组合 9"/>
          <p:cNvGrpSpPr/>
          <p:nvPr/>
        </p:nvGrpSpPr>
        <p:grpSpPr>
          <a:xfrm>
            <a:off x="2636121" y="1284653"/>
            <a:ext cx="6919758" cy="400110"/>
            <a:chOff x="2331321" y="1284653"/>
            <a:chExt cx="6919758" cy="400110"/>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诗歌弘扬遵义会议精神</a:t>
              </a:r>
            </a:p>
          </p:txBody>
        </p:sp>
        <p:cxnSp>
          <p:nvCxnSpPr>
            <p:cNvPr id="12" name="直接连接符 11"/>
            <p:cNvCxnSpPr/>
            <p:nvPr/>
          </p:nvCxnSpPr>
          <p:spPr>
            <a:xfrm>
              <a:off x="325263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4385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4120448" y="2849187"/>
            <a:ext cx="6226628" cy="923330"/>
          </a:xfrm>
          <a:prstGeom prst="rect">
            <a:avLst/>
          </a:prstGeom>
          <a:noFill/>
        </p:spPr>
        <p:txBody>
          <a:bodyPr wrap="square">
            <a:spAutoFit/>
          </a:bodyPr>
          <a:lstStyle/>
          <a:p>
            <a:r>
              <a:rPr lang="zh-CN" altLang="en-US" b="0" i="0">
                <a:solidFill>
                  <a:schemeClr val="tx1">
                    <a:lumMod val="75000"/>
                    <a:lumOff val="25000"/>
                  </a:schemeClr>
                </a:solidFill>
                <a:effectLst/>
                <a:latin typeface="+mn-ea"/>
              </a:rPr>
              <a:t>千钧重担一丝悬，有术回天事亦艰。</a:t>
            </a:r>
          </a:p>
          <a:p>
            <a:endParaRPr lang="zh-CN" altLang="en-US" b="0" i="0">
              <a:solidFill>
                <a:schemeClr val="tx1">
                  <a:lumMod val="75000"/>
                  <a:lumOff val="25000"/>
                </a:schemeClr>
              </a:solidFill>
              <a:effectLst/>
              <a:latin typeface="+mn-ea"/>
            </a:endParaRPr>
          </a:p>
          <a:p>
            <a:r>
              <a:rPr lang="zh-CN" altLang="en-US" b="0" i="0">
                <a:solidFill>
                  <a:schemeClr val="tx1">
                    <a:lumMod val="75000"/>
                    <a:lumOff val="25000"/>
                  </a:schemeClr>
                </a:solidFill>
                <a:effectLst/>
                <a:latin typeface="+mn-ea"/>
              </a:rPr>
              <a:t>十日长征停遵义，单纯防御责谁肩？</a:t>
            </a:r>
            <a:endParaRPr lang="zh-CN" altLang="en-US">
              <a:solidFill>
                <a:schemeClr val="tx1">
                  <a:lumMod val="75000"/>
                  <a:lumOff val="25000"/>
                </a:schemeClr>
              </a:solidFill>
              <a:latin typeface="+mn-ea"/>
            </a:endParaRPr>
          </a:p>
        </p:txBody>
      </p:sp>
      <p:sp>
        <p:nvSpPr>
          <p:cNvPr id="20" name="文本框 19"/>
          <p:cNvSpPr txBox="1"/>
          <p:nvPr/>
        </p:nvSpPr>
        <p:spPr>
          <a:xfrm>
            <a:off x="2881086" y="4746391"/>
            <a:ext cx="6226628" cy="369332"/>
          </a:xfrm>
          <a:prstGeom prst="rect">
            <a:avLst/>
          </a:prstGeom>
          <a:noFill/>
        </p:spPr>
        <p:txBody>
          <a:bodyPr wrap="square">
            <a:spAutoFit/>
          </a:bodyPr>
          <a:lstStyle/>
          <a:p>
            <a:pPr algn="ctr"/>
            <a:r>
              <a:rPr lang="zh-CN" altLang="en-US" b="1" i="0">
                <a:solidFill>
                  <a:srgbClr val="333333"/>
                </a:solidFill>
                <a:effectLst/>
                <a:latin typeface="+mn-ea"/>
              </a:rPr>
              <a:t>郭化若：</a:t>
            </a:r>
            <a:r>
              <a:rPr lang="en-US" altLang="zh-CN" b="1" i="0">
                <a:solidFill>
                  <a:srgbClr val="333333"/>
                </a:solidFill>
                <a:effectLst/>
                <a:latin typeface="+mn-ea"/>
              </a:rPr>
              <a:t>《</a:t>
            </a:r>
            <a:r>
              <a:rPr lang="zh-CN" altLang="en-US" b="1" i="0">
                <a:solidFill>
                  <a:srgbClr val="333333"/>
                </a:solidFill>
                <a:effectLst/>
                <a:latin typeface="+mn-ea"/>
              </a:rPr>
              <a:t>七绝</a:t>
            </a:r>
            <a:r>
              <a:rPr lang="en-US" altLang="zh-CN" b="1" i="0">
                <a:solidFill>
                  <a:srgbClr val="333333"/>
                </a:solidFill>
                <a:effectLst/>
                <a:latin typeface="+mn-ea"/>
              </a:rPr>
              <a:t>·</a:t>
            </a:r>
            <a:r>
              <a:rPr lang="zh-CN" altLang="en-US" b="1" i="0">
                <a:solidFill>
                  <a:srgbClr val="333333"/>
                </a:solidFill>
                <a:effectLst/>
                <a:latin typeface="+mn-ea"/>
              </a:rPr>
              <a:t>遵义会后</a:t>
            </a:r>
            <a:r>
              <a:rPr lang="en-US" altLang="zh-CN" b="1" i="0">
                <a:solidFill>
                  <a:srgbClr val="333333"/>
                </a:solidFill>
                <a:effectLst/>
                <a:latin typeface="+mn-ea"/>
              </a:rPr>
              <a:t>》</a:t>
            </a:r>
            <a:r>
              <a:rPr lang="zh-CN" altLang="en-US" b="1" i="0">
                <a:solidFill>
                  <a:srgbClr val="333333"/>
                </a:solidFill>
                <a:effectLst/>
                <a:latin typeface="+mn-ea"/>
              </a:rPr>
              <a:t>（</a:t>
            </a:r>
            <a:r>
              <a:rPr lang="en-US" altLang="zh-CN" b="1" i="0">
                <a:solidFill>
                  <a:srgbClr val="333333"/>
                </a:solidFill>
                <a:effectLst/>
                <a:latin typeface="+mn-ea"/>
              </a:rPr>
              <a:t>1935</a:t>
            </a:r>
            <a:r>
              <a:rPr lang="zh-CN" altLang="en-US" b="1" i="0">
                <a:solidFill>
                  <a:srgbClr val="333333"/>
                </a:solidFill>
                <a:effectLst/>
                <a:latin typeface="+mn-ea"/>
              </a:rPr>
              <a:t>年</a:t>
            </a:r>
            <a:r>
              <a:rPr lang="en-US" altLang="zh-CN" b="1" i="0">
                <a:solidFill>
                  <a:srgbClr val="333333"/>
                </a:solidFill>
                <a:effectLst/>
                <a:latin typeface="+mn-ea"/>
              </a:rPr>
              <a:t>1</a:t>
            </a:r>
            <a:r>
              <a:rPr lang="zh-CN" altLang="en-US" b="1" i="0">
                <a:solidFill>
                  <a:srgbClr val="333333"/>
                </a:solidFill>
                <a:effectLst/>
                <a:latin typeface="+mn-ea"/>
              </a:rPr>
              <a:t>月）</a:t>
            </a:r>
          </a:p>
        </p:txBody>
      </p:sp>
      <p:grpSp>
        <p:nvGrpSpPr>
          <p:cNvPr id="21" name="组合 20"/>
          <p:cNvGrpSpPr/>
          <p:nvPr/>
        </p:nvGrpSpPr>
        <p:grpSpPr>
          <a:xfrm>
            <a:off x="491801" y="353341"/>
            <a:ext cx="688262" cy="407468"/>
            <a:chOff x="5751869" y="323604"/>
            <a:chExt cx="688262" cy="407468"/>
          </a:xfrm>
        </p:grpSpPr>
        <p:sp>
          <p:nvSpPr>
            <p:cNvPr id="22" name="星形: 五角 21"/>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3" name="星形: 五角 22"/>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4" name="星形: 五角 23"/>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429657" y="295465"/>
            <a:ext cx="3148503" cy="523220"/>
          </a:xfrm>
          <a:prstGeom prst="rect">
            <a:avLst/>
          </a:prstGeom>
        </p:spPr>
        <p:txBody>
          <a:bodyPr wrap="square">
            <a:spAutoFit/>
          </a:bodyPr>
          <a:lstStyle/>
          <a:p>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会议精神</a:t>
            </a:r>
          </a:p>
        </p:txBody>
      </p:sp>
      <p:pic>
        <p:nvPicPr>
          <p:cNvPr id="13" name="图片 12" descr="图片包含 游戏机, 花, 雏菊, 灯光&#10;&#10;描述已自动生成"/>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10" name="组合 9"/>
          <p:cNvGrpSpPr/>
          <p:nvPr/>
        </p:nvGrpSpPr>
        <p:grpSpPr>
          <a:xfrm>
            <a:off x="2636121" y="1284653"/>
            <a:ext cx="6919758" cy="400110"/>
            <a:chOff x="2331321" y="1284653"/>
            <a:chExt cx="6919758" cy="400110"/>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诗歌弘扬遵义会议精神</a:t>
              </a:r>
            </a:p>
          </p:txBody>
        </p:sp>
        <p:cxnSp>
          <p:nvCxnSpPr>
            <p:cNvPr id="12" name="直接连接符 11"/>
            <p:cNvCxnSpPr/>
            <p:nvPr/>
          </p:nvCxnSpPr>
          <p:spPr>
            <a:xfrm>
              <a:off x="325263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4385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4120448" y="2413337"/>
            <a:ext cx="6226628" cy="2031325"/>
          </a:xfrm>
          <a:prstGeom prst="rect">
            <a:avLst/>
          </a:prstGeom>
          <a:noFill/>
        </p:spPr>
        <p:txBody>
          <a:bodyPr wrap="square">
            <a:spAutoFit/>
          </a:bodyPr>
          <a:lstStyle/>
          <a:p>
            <a:r>
              <a:rPr lang="zh-CN" altLang="en-US" b="0" i="0">
                <a:solidFill>
                  <a:schemeClr val="tx1">
                    <a:lumMod val="75000"/>
                    <a:lumOff val="25000"/>
                  </a:schemeClr>
                </a:solidFill>
                <a:effectLst/>
                <a:latin typeface="+mn-ea"/>
              </a:rPr>
              <a:t>遵义会议挽艰危，全军将士喜上眉。</a:t>
            </a:r>
          </a:p>
          <a:p>
            <a:endParaRPr lang="zh-CN" altLang="en-US" b="0" i="0">
              <a:solidFill>
                <a:schemeClr val="tx1">
                  <a:lumMod val="75000"/>
                  <a:lumOff val="25000"/>
                </a:schemeClr>
              </a:solidFill>
              <a:effectLst/>
              <a:latin typeface="+mn-ea"/>
            </a:endParaRPr>
          </a:p>
          <a:p>
            <a:r>
              <a:rPr lang="zh-CN" altLang="en-US" b="0" i="0">
                <a:solidFill>
                  <a:schemeClr val="tx1">
                    <a:lumMod val="75000"/>
                    <a:lumOff val="25000"/>
                  </a:schemeClr>
                </a:solidFill>
                <a:effectLst/>
                <a:latin typeface="+mn-ea"/>
              </a:rPr>
              <a:t>重占遵义施计巧，再夺娄山显神威。</a:t>
            </a:r>
          </a:p>
          <a:p>
            <a:endParaRPr lang="zh-CN" altLang="en-US" b="0" i="0">
              <a:solidFill>
                <a:schemeClr val="tx1">
                  <a:lumMod val="75000"/>
                  <a:lumOff val="25000"/>
                </a:schemeClr>
              </a:solidFill>
              <a:effectLst/>
              <a:latin typeface="+mn-ea"/>
            </a:endParaRPr>
          </a:p>
          <a:p>
            <a:r>
              <a:rPr lang="zh-CN" altLang="en-US" b="0" i="0">
                <a:solidFill>
                  <a:schemeClr val="tx1">
                    <a:lumMod val="75000"/>
                    <a:lumOff val="25000"/>
                  </a:schemeClr>
                </a:solidFill>
                <a:effectLst/>
                <a:latin typeface="+mn-ea"/>
              </a:rPr>
              <a:t>四渡赤水歼顽敌，三路白军化烟灰。</a:t>
            </a:r>
          </a:p>
          <a:p>
            <a:endParaRPr lang="zh-CN" altLang="en-US" b="0" i="0">
              <a:solidFill>
                <a:schemeClr val="tx1">
                  <a:lumMod val="75000"/>
                  <a:lumOff val="25000"/>
                </a:schemeClr>
              </a:solidFill>
              <a:effectLst/>
              <a:latin typeface="+mn-ea"/>
            </a:endParaRPr>
          </a:p>
          <a:p>
            <a:r>
              <a:rPr lang="zh-CN" altLang="en-US" b="0" i="0">
                <a:solidFill>
                  <a:schemeClr val="tx1">
                    <a:lumMod val="75000"/>
                    <a:lumOff val="25000"/>
                  </a:schemeClr>
                </a:solidFill>
                <a:effectLst/>
                <a:latin typeface="+mn-ea"/>
              </a:rPr>
              <a:t>夜过乌江迫贵市，军威浩荡震蒋魁。</a:t>
            </a:r>
          </a:p>
        </p:txBody>
      </p:sp>
      <p:sp>
        <p:nvSpPr>
          <p:cNvPr id="20" name="文本框 19"/>
          <p:cNvSpPr txBox="1"/>
          <p:nvPr/>
        </p:nvSpPr>
        <p:spPr>
          <a:xfrm>
            <a:off x="2881086" y="5006714"/>
            <a:ext cx="6226628" cy="369332"/>
          </a:xfrm>
          <a:prstGeom prst="rect">
            <a:avLst/>
          </a:prstGeom>
          <a:noFill/>
        </p:spPr>
        <p:txBody>
          <a:bodyPr wrap="square">
            <a:spAutoFit/>
          </a:bodyPr>
          <a:lstStyle/>
          <a:p>
            <a:pPr algn="ctr"/>
            <a:r>
              <a:rPr lang="zh-CN" altLang="en-US" b="1" i="0">
                <a:solidFill>
                  <a:srgbClr val="333333"/>
                </a:solidFill>
                <a:effectLst/>
                <a:latin typeface="+mn-ea"/>
              </a:rPr>
              <a:t>欧阳文：</a:t>
            </a:r>
            <a:r>
              <a:rPr lang="en-US" altLang="zh-CN" b="1" i="0">
                <a:solidFill>
                  <a:srgbClr val="333333"/>
                </a:solidFill>
                <a:effectLst/>
                <a:latin typeface="+mn-ea"/>
              </a:rPr>
              <a:t>《</a:t>
            </a:r>
            <a:r>
              <a:rPr lang="zh-CN" altLang="en-US" b="1" i="0">
                <a:solidFill>
                  <a:srgbClr val="333333"/>
                </a:solidFill>
                <a:effectLst/>
                <a:latin typeface="+mn-ea"/>
              </a:rPr>
              <a:t>长征</a:t>
            </a:r>
            <a:r>
              <a:rPr lang="en-US" altLang="zh-CN" b="1" i="0">
                <a:solidFill>
                  <a:srgbClr val="333333"/>
                </a:solidFill>
                <a:effectLst/>
                <a:latin typeface="+mn-ea"/>
              </a:rPr>
              <a:t>》</a:t>
            </a:r>
            <a:r>
              <a:rPr lang="zh-CN" altLang="en-US" b="1" i="0">
                <a:solidFill>
                  <a:srgbClr val="333333"/>
                </a:solidFill>
                <a:effectLst/>
                <a:latin typeface="+mn-ea"/>
              </a:rPr>
              <a:t>组诗之二（</a:t>
            </a:r>
            <a:r>
              <a:rPr lang="en-US" altLang="zh-CN" b="1" i="0">
                <a:solidFill>
                  <a:srgbClr val="333333"/>
                </a:solidFill>
                <a:effectLst/>
                <a:latin typeface="+mn-ea"/>
              </a:rPr>
              <a:t>1935</a:t>
            </a:r>
            <a:r>
              <a:rPr lang="zh-CN" altLang="en-US" b="1" i="0">
                <a:solidFill>
                  <a:srgbClr val="333333"/>
                </a:solidFill>
                <a:effectLst/>
                <a:latin typeface="+mn-ea"/>
              </a:rPr>
              <a:t>年</a:t>
            </a:r>
            <a:r>
              <a:rPr lang="en-US" altLang="zh-CN" b="1" i="0">
                <a:solidFill>
                  <a:srgbClr val="333333"/>
                </a:solidFill>
                <a:effectLst/>
                <a:latin typeface="+mn-ea"/>
              </a:rPr>
              <a:t>3</a:t>
            </a:r>
            <a:r>
              <a:rPr lang="zh-CN" altLang="en-US" b="1" i="0">
                <a:solidFill>
                  <a:srgbClr val="333333"/>
                </a:solidFill>
                <a:effectLst/>
                <a:latin typeface="+mn-ea"/>
              </a:rPr>
              <a:t>月）</a:t>
            </a:r>
          </a:p>
        </p:txBody>
      </p:sp>
      <p:grpSp>
        <p:nvGrpSpPr>
          <p:cNvPr id="21" name="组合 20"/>
          <p:cNvGrpSpPr/>
          <p:nvPr/>
        </p:nvGrpSpPr>
        <p:grpSpPr>
          <a:xfrm>
            <a:off x="491801" y="353341"/>
            <a:ext cx="688262" cy="407468"/>
            <a:chOff x="5751869" y="323604"/>
            <a:chExt cx="688262" cy="407468"/>
          </a:xfrm>
        </p:grpSpPr>
        <p:sp>
          <p:nvSpPr>
            <p:cNvPr id="22" name="星形: 五角 21"/>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3" name="星形: 五角 22"/>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4" name="星形: 五角 23"/>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429657" y="295465"/>
            <a:ext cx="3148503" cy="523220"/>
          </a:xfrm>
          <a:prstGeom prst="rect">
            <a:avLst/>
          </a:prstGeom>
        </p:spPr>
        <p:txBody>
          <a:bodyPr wrap="square">
            <a:spAutoFit/>
          </a:bodyPr>
          <a:lstStyle/>
          <a:p>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会议精神</a:t>
            </a:r>
          </a:p>
        </p:txBody>
      </p:sp>
      <p:pic>
        <p:nvPicPr>
          <p:cNvPr id="13" name="图片 12" descr="图片包含 游戏机, 花, 雏菊, 灯光&#10;&#10;描述已自动生成"/>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10" name="组合 9"/>
          <p:cNvGrpSpPr/>
          <p:nvPr/>
        </p:nvGrpSpPr>
        <p:grpSpPr>
          <a:xfrm>
            <a:off x="2636121" y="1284653"/>
            <a:ext cx="6919758" cy="400110"/>
            <a:chOff x="2331321" y="1284653"/>
            <a:chExt cx="6919758" cy="400110"/>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诗歌弘扬遵义会议精神</a:t>
              </a:r>
            </a:p>
          </p:txBody>
        </p:sp>
        <p:cxnSp>
          <p:nvCxnSpPr>
            <p:cNvPr id="12" name="直接连接符 11"/>
            <p:cNvCxnSpPr/>
            <p:nvPr/>
          </p:nvCxnSpPr>
          <p:spPr>
            <a:xfrm>
              <a:off x="325263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4385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4120448" y="2413337"/>
            <a:ext cx="6226628" cy="2031325"/>
          </a:xfrm>
          <a:prstGeom prst="rect">
            <a:avLst/>
          </a:prstGeom>
          <a:noFill/>
        </p:spPr>
        <p:txBody>
          <a:bodyPr wrap="square">
            <a:spAutoFit/>
          </a:bodyPr>
          <a:lstStyle/>
          <a:p>
            <a:r>
              <a:rPr lang="zh-CN" altLang="en-US" b="0" i="0">
                <a:solidFill>
                  <a:schemeClr val="tx1">
                    <a:lumMod val="75000"/>
                    <a:lumOff val="25000"/>
                  </a:schemeClr>
                </a:solidFill>
                <a:effectLst/>
                <a:latin typeface="+mn-ea"/>
              </a:rPr>
              <a:t>一年胜利达吴起，陕北风光慰所思。</a:t>
            </a:r>
          </a:p>
          <a:p>
            <a:endParaRPr lang="zh-CN" altLang="en-US" b="0" i="0">
              <a:solidFill>
                <a:schemeClr val="tx1">
                  <a:lumMod val="75000"/>
                  <a:lumOff val="25000"/>
                </a:schemeClr>
              </a:solidFill>
              <a:effectLst/>
              <a:latin typeface="+mn-ea"/>
            </a:endParaRPr>
          </a:p>
          <a:p>
            <a:r>
              <a:rPr lang="zh-CN" altLang="en-US" b="0" i="0">
                <a:solidFill>
                  <a:schemeClr val="tx1">
                    <a:lumMod val="75000"/>
                    <a:lumOff val="25000"/>
                  </a:schemeClr>
                </a:solidFill>
                <a:effectLst/>
                <a:latin typeface="+mn-ea"/>
              </a:rPr>
              <a:t>大好河山耐实践，不倦鞍马证心期。</a:t>
            </a:r>
          </a:p>
          <a:p>
            <a:endParaRPr lang="zh-CN" altLang="en-US" b="0" i="0">
              <a:solidFill>
                <a:schemeClr val="tx1">
                  <a:lumMod val="75000"/>
                  <a:lumOff val="25000"/>
                </a:schemeClr>
              </a:solidFill>
              <a:effectLst/>
              <a:latin typeface="+mn-ea"/>
            </a:endParaRPr>
          </a:p>
          <a:p>
            <a:r>
              <a:rPr lang="zh-CN" altLang="en-US" b="0" i="0">
                <a:solidFill>
                  <a:schemeClr val="tx1">
                    <a:lumMod val="75000"/>
                    <a:lumOff val="25000"/>
                  </a:schemeClr>
                </a:solidFill>
                <a:effectLst/>
                <a:latin typeface="+mn-ea"/>
              </a:rPr>
              <a:t>坚持遵义无穷力，鼓励同仁绝妙诗。</a:t>
            </a:r>
          </a:p>
          <a:p>
            <a:endParaRPr lang="zh-CN" altLang="en-US" b="0" i="0">
              <a:solidFill>
                <a:schemeClr val="tx1">
                  <a:lumMod val="75000"/>
                  <a:lumOff val="25000"/>
                </a:schemeClr>
              </a:solidFill>
              <a:effectLst/>
              <a:latin typeface="+mn-ea"/>
            </a:endParaRPr>
          </a:p>
          <a:p>
            <a:r>
              <a:rPr lang="zh-CN" altLang="en-US" b="0" i="0">
                <a:solidFill>
                  <a:schemeClr val="tx1">
                    <a:lumMod val="75000"/>
                    <a:lumOff val="25000"/>
                  </a:schemeClr>
                </a:solidFill>
                <a:effectLst/>
                <a:latin typeface="+mn-ea"/>
              </a:rPr>
              <a:t>迈步前进爱日永，阳关坦荡已无歧</a:t>
            </a:r>
          </a:p>
        </p:txBody>
      </p:sp>
      <p:sp>
        <p:nvSpPr>
          <p:cNvPr id="20" name="文本框 19"/>
          <p:cNvSpPr txBox="1"/>
          <p:nvPr/>
        </p:nvSpPr>
        <p:spPr>
          <a:xfrm>
            <a:off x="2881086" y="5006714"/>
            <a:ext cx="6226628" cy="369332"/>
          </a:xfrm>
          <a:prstGeom prst="rect">
            <a:avLst/>
          </a:prstGeom>
          <a:noFill/>
        </p:spPr>
        <p:txBody>
          <a:bodyPr wrap="square">
            <a:spAutoFit/>
          </a:bodyPr>
          <a:lstStyle/>
          <a:p>
            <a:pPr algn="ctr"/>
            <a:r>
              <a:rPr lang="zh-CN" altLang="en-US" b="1" i="0">
                <a:solidFill>
                  <a:srgbClr val="333333"/>
                </a:solidFill>
                <a:effectLst/>
                <a:latin typeface="+mn-ea"/>
              </a:rPr>
              <a:t>林伯渠</a:t>
            </a:r>
            <a:r>
              <a:rPr lang="en-US" altLang="zh-CN" b="1" i="0">
                <a:solidFill>
                  <a:srgbClr val="333333"/>
                </a:solidFill>
                <a:effectLst/>
                <a:latin typeface="+mn-ea"/>
              </a:rPr>
              <a:t>:《</a:t>
            </a:r>
            <a:r>
              <a:rPr lang="zh-CN" altLang="en-US" b="1" i="0">
                <a:solidFill>
                  <a:srgbClr val="333333"/>
                </a:solidFill>
                <a:effectLst/>
                <a:latin typeface="+mn-ea"/>
              </a:rPr>
              <a:t>初抵吴起镇</a:t>
            </a:r>
            <a:r>
              <a:rPr lang="en-US" altLang="zh-CN" b="1" i="0">
                <a:solidFill>
                  <a:srgbClr val="333333"/>
                </a:solidFill>
                <a:effectLst/>
                <a:latin typeface="+mn-ea"/>
              </a:rPr>
              <a:t>》</a:t>
            </a:r>
            <a:r>
              <a:rPr lang="zh-CN" altLang="en-US" b="1" i="0">
                <a:solidFill>
                  <a:srgbClr val="333333"/>
                </a:solidFill>
                <a:effectLst/>
                <a:latin typeface="+mn-ea"/>
              </a:rPr>
              <a:t>（</a:t>
            </a:r>
            <a:r>
              <a:rPr lang="en-US" altLang="zh-CN" b="1" i="0">
                <a:solidFill>
                  <a:srgbClr val="333333"/>
                </a:solidFill>
                <a:effectLst/>
                <a:latin typeface="+mn-ea"/>
              </a:rPr>
              <a:t>1935</a:t>
            </a:r>
            <a:r>
              <a:rPr lang="zh-CN" altLang="en-US" b="1" i="0">
                <a:solidFill>
                  <a:srgbClr val="333333"/>
                </a:solidFill>
                <a:effectLst/>
                <a:latin typeface="+mn-ea"/>
              </a:rPr>
              <a:t>年</a:t>
            </a:r>
            <a:r>
              <a:rPr lang="en-US" altLang="zh-CN" b="1" i="0">
                <a:solidFill>
                  <a:srgbClr val="333333"/>
                </a:solidFill>
                <a:effectLst/>
                <a:latin typeface="+mn-ea"/>
              </a:rPr>
              <a:t>10</a:t>
            </a:r>
            <a:r>
              <a:rPr lang="zh-CN" altLang="en-US" b="1" i="0">
                <a:solidFill>
                  <a:srgbClr val="333333"/>
                </a:solidFill>
                <a:effectLst/>
                <a:latin typeface="+mn-ea"/>
              </a:rPr>
              <a:t>月）</a:t>
            </a:r>
          </a:p>
        </p:txBody>
      </p:sp>
      <p:grpSp>
        <p:nvGrpSpPr>
          <p:cNvPr id="21" name="组合 20"/>
          <p:cNvGrpSpPr/>
          <p:nvPr/>
        </p:nvGrpSpPr>
        <p:grpSpPr>
          <a:xfrm>
            <a:off x="491801" y="353341"/>
            <a:ext cx="688262" cy="407468"/>
            <a:chOff x="5751869" y="323604"/>
            <a:chExt cx="688262" cy="407468"/>
          </a:xfrm>
        </p:grpSpPr>
        <p:sp>
          <p:nvSpPr>
            <p:cNvPr id="22" name="星形: 五角 21"/>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3" name="星形: 五角 22"/>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4" name="星形: 五角 23"/>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桌子, 花瓶, 黑暗, 华美&#10;&#10;描述已自动生成"/>
          <p:cNvPicPr>
            <a:picLocks noChangeAspect="1"/>
          </p:cNvPicPr>
          <p:nvPr/>
        </p:nvPicPr>
        <p:blipFill>
          <a:blip r:embed="rId2" cstate="email">
            <a:extLst>
              <a:ext uri="{BEBA8EAE-BF5A-486C-A8C5-ECC9F3942E4B}">
                <a14:imgProps xmlns:a14="http://schemas.microsoft.com/office/drawing/2010/main">
                  <a14:imgLayer>
                    <a14:imgEffect>
                      <a14:brightnessContrast contrast="-8000"/>
                    </a14:imgEffect>
                  </a14:imgLayer>
                </a14:imgProps>
              </a:ext>
              <a:ext uri="{28A0092B-C50C-407E-A947-70E740481C1C}">
                <a14:useLocalDpi xmlns:a14="http://schemas.microsoft.com/office/drawing/2010/main"/>
              </a:ext>
            </a:extLst>
          </a:blip>
          <a:stretch>
            <a:fillRect/>
          </a:stretch>
        </p:blipFill>
        <p:spPr>
          <a:xfrm>
            <a:off x="0" y="0"/>
            <a:ext cx="4106064" cy="6858000"/>
          </a:xfrm>
          <a:prstGeom prst="rect">
            <a:avLst/>
          </a:prstGeom>
        </p:spPr>
      </p:pic>
      <p:pic>
        <p:nvPicPr>
          <p:cNvPr id="12" name="图片 11" descr="图片包含 游戏机, 花, 雏菊, 灯光&#10;&#10;描述已自动生成"/>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pic>
        <p:nvPicPr>
          <p:cNvPr id="26" name="图片 25"/>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3797549" y="1714074"/>
            <a:ext cx="1065776" cy="974962"/>
          </a:xfrm>
          <a:prstGeom prst="rect">
            <a:avLst/>
          </a:prstGeom>
        </p:spPr>
      </p:pic>
      <p:sp>
        <p:nvSpPr>
          <p:cNvPr id="27" name="Rectangle 4"/>
          <p:cNvSpPr txBox="1">
            <a:spLocks noChangeArrowheads="1"/>
          </p:cNvSpPr>
          <p:nvPr/>
        </p:nvSpPr>
        <p:spPr bwMode="auto">
          <a:xfrm>
            <a:off x="4067664" y="3837970"/>
            <a:ext cx="5410212"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dist"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prstClr val="black"/>
                </a:solidFill>
                <a:effectLst/>
                <a:uLnTx/>
                <a:uFillTx/>
                <a:ea typeface="微软雅黑" panose="020B0503020204020204" pitchFamily="34" charset="-122"/>
                <a:cs typeface="+mj-cs"/>
              </a:rPr>
              <a:t>热烈庆祝中国共产党成立</a:t>
            </a:r>
            <a:r>
              <a:rPr kumimoji="0" lang="en-US" altLang="zh-CN" sz="2000" b="0" i="0" u="none" strike="noStrike" kern="1200" cap="none" spc="0" normalizeH="0" baseline="0" noProof="0">
                <a:ln>
                  <a:noFill/>
                </a:ln>
                <a:solidFill>
                  <a:prstClr val="black"/>
                </a:solidFill>
                <a:effectLst/>
                <a:uLnTx/>
                <a:uFillTx/>
                <a:ea typeface="微软雅黑" panose="020B0503020204020204" pitchFamily="34" charset="-122"/>
                <a:cs typeface="+mj-cs"/>
              </a:rPr>
              <a:t>100</a:t>
            </a:r>
            <a:r>
              <a:rPr kumimoji="0" lang="zh-CN" altLang="en-US" sz="2000" b="0" i="0" u="none" strike="noStrike" kern="1200" cap="none" spc="0" normalizeH="0" baseline="0" noProof="0">
                <a:ln>
                  <a:noFill/>
                </a:ln>
                <a:solidFill>
                  <a:prstClr val="black"/>
                </a:solidFill>
                <a:effectLst/>
                <a:uLnTx/>
                <a:uFillTx/>
                <a:ea typeface="微软雅黑" panose="020B0503020204020204" pitchFamily="34" charset="-122"/>
                <a:cs typeface="+mj-cs"/>
              </a:rPr>
              <a:t>周年</a:t>
            </a:r>
            <a:endParaRPr kumimoji="0" lang="zh-CN" altLang="zh-CN" sz="2000" b="0" i="0" u="none" strike="noStrike" kern="1200" cap="none" spc="0" normalizeH="0" baseline="0" noProof="0">
              <a:ln>
                <a:noFill/>
              </a:ln>
              <a:solidFill>
                <a:prstClr val="black"/>
              </a:solidFill>
              <a:effectLst/>
              <a:uLnTx/>
              <a:uFillTx/>
              <a:ea typeface="微软雅黑" panose="020B0503020204020204" pitchFamily="34" charset="-122"/>
              <a:cs typeface="+mj-cs"/>
            </a:endParaRPr>
          </a:p>
        </p:txBody>
      </p:sp>
      <p:sp>
        <p:nvSpPr>
          <p:cNvPr id="28" name="Rectangle 4"/>
          <p:cNvSpPr txBox="1">
            <a:spLocks noChangeArrowheads="1"/>
          </p:cNvSpPr>
          <p:nvPr/>
        </p:nvSpPr>
        <p:spPr bwMode="auto">
          <a:xfrm>
            <a:off x="9861324" y="166086"/>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rgbClr val="C00000"/>
                </a:solidFill>
                <a:effectLst/>
                <a:uLnTx/>
                <a:uFillTx/>
                <a:ea typeface="微软雅黑" panose="020B0503020204020204" pitchFamily="34" charset="-122"/>
                <a:cs typeface="+mj-cs"/>
              </a:rPr>
              <a:t>党史学习分享</a:t>
            </a:r>
            <a:endParaRPr kumimoji="0" lang="zh-CN" altLang="zh-CN" sz="1800" b="0" i="0" u="none" strike="noStrike" kern="1200" cap="none" spc="0" normalizeH="0" baseline="0" noProof="0">
              <a:ln>
                <a:noFill/>
              </a:ln>
              <a:solidFill>
                <a:srgbClr val="C00000"/>
              </a:solidFill>
              <a:effectLst/>
              <a:uLnTx/>
              <a:uFillTx/>
              <a:ea typeface="微软雅黑" panose="020B0503020204020204" pitchFamily="34" charset="-122"/>
              <a:cs typeface="+mj-cs"/>
            </a:endParaRPr>
          </a:p>
        </p:txBody>
      </p:sp>
      <p:cxnSp>
        <p:nvCxnSpPr>
          <p:cNvPr id="29" name="直接连接符 28"/>
          <p:cNvCxnSpPr/>
          <p:nvPr/>
        </p:nvCxnSpPr>
        <p:spPr>
          <a:xfrm flipH="1">
            <a:off x="4415912" y="441551"/>
            <a:ext cx="5931163"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2" name="Rectangle 4"/>
          <p:cNvSpPr txBox="1">
            <a:spLocks noChangeArrowheads="1"/>
          </p:cNvSpPr>
          <p:nvPr/>
        </p:nvSpPr>
        <p:spPr bwMode="auto">
          <a:xfrm>
            <a:off x="2263793" y="4438222"/>
            <a:ext cx="8456513" cy="467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D80B18"/>
                </a:solidFill>
                <a:effectLst/>
                <a:uLnTx/>
                <a:uFillTx/>
                <a:ea typeface="微软雅黑" panose="020B0503020204020204" pitchFamily="34" charset="-122"/>
                <a:cs typeface="+mj-cs"/>
              </a:rPr>
              <a:t>—— </a:t>
            </a:r>
            <a:r>
              <a:rPr kumimoji="0" lang="zh-CN" altLang="en-US" sz="2000" b="0" i="0" u="none" strike="noStrike" kern="1200" cap="none" spc="0" normalizeH="0" baseline="0" noProof="0">
                <a:ln>
                  <a:noFill/>
                </a:ln>
                <a:solidFill>
                  <a:srgbClr val="D80B18"/>
                </a:solidFill>
                <a:effectLst/>
                <a:uLnTx/>
                <a:uFillTx/>
                <a:ea typeface="微软雅黑" panose="020B0503020204020204" pitchFamily="34" charset="-122"/>
                <a:cs typeface="+mj-cs"/>
              </a:rPr>
              <a:t>党史学习分享</a:t>
            </a:r>
            <a:r>
              <a:rPr kumimoji="0" lang="en-US" altLang="zh-CN" sz="2000" b="0" i="0" u="none" strike="noStrike" kern="1200" cap="none" spc="0" normalizeH="0" baseline="0" noProof="0">
                <a:ln>
                  <a:noFill/>
                </a:ln>
                <a:solidFill>
                  <a:srgbClr val="D80B18"/>
                </a:solidFill>
                <a:effectLst/>
                <a:uLnTx/>
                <a:uFillTx/>
                <a:ea typeface="微软雅黑" panose="020B0503020204020204" pitchFamily="34" charset="-122"/>
                <a:cs typeface="+mj-cs"/>
              </a:rPr>
              <a:t>——</a:t>
            </a:r>
            <a:endParaRPr kumimoji="0" lang="zh-CN" altLang="zh-CN" sz="2000" b="0" i="0" u="none" strike="noStrike" kern="1200" cap="none" spc="0" normalizeH="0" baseline="0" noProof="0">
              <a:ln>
                <a:noFill/>
              </a:ln>
              <a:solidFill>
                <a:srgbClr val="D80B18"/>
              </a:solidFill>
              <a:effectLst/>
              <a:uLnTx/>
              <a:uFillTx/>
              <a:ea typeface="微软雅黑" panose="020B0503020204020204" pitchFamily="34" charset="-122"/>
              <a:cs typeface="+mj-cs"/>
            </a:endParaRPr>
          </a:p>
        </p:txBody>
      </p:sp>
      <p:pic>
        <p:nvPicPr>
          <p:cNvPr id="2" name="图片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14606" y="2150534"/>
            <a:ext cx="5108891" cy="1572904"/>
          </a:xfrm>
          <a:prstGeom prst="rect">
            <a:avLst/>
          </a:prstGeom>
        </p:spPr>
      </p:pic>
      <p:pic>
        <p:nvPicPr>
          <p:cNvPr id="1027" name="New picture"/>
          <p:cNvPicPr/>
          <p:nvPr/>
        </p:nvPicPr>
        <p:blipFill>
          <a:blip r:embed="rId6"/>
          <a:stretch>
            <a:fillRect/>
          </a:stretch>
        </p:blipFill>
        <p:spPr>
          <a:xfrm>
            <a:off x="11734800" y="10883900"/>
            <a:ext cx="368300" cy="266700"/>
          </a:xfrm>
          <a:prstGeom prst="cube">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21631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H="1">
            <a:off x="2859314" y="441551"/>
            <a:ext cx="7487762"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345078" y="2796553"/>
            <a:ext cx="265275" cy="265275"/>
          </a:xfrm>
          <a:prstGeom prst="ellipse">
            <a:avLst/>
          </a:prstGeom>
          <a:gradFill flip="none" rotWithShape="1">
            <a:gsLst>
              <a:gs pos="0">
                <a:srgbClr val="C00000"/>
              </a:gs>
              <a:gs pos="100000">
                <a:srgbClr val="C00000">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345078" y="3629863"/>
            <a:ext cx="265275" cy="265275"/>
          </a:xfrm>
          <a:prstGeom prst="ellipse">
            <a:avLst/>
          </a:prstGeom>
          <a:gradFill flip="none" rotWithShape="1">
            <a:gsLst>
              <a:gs pos="0">
                <a:srgbClr val="C00000"/>
              </a:gs>
              <a:gs pos="100000">
                <a:srgbClr val="C00000">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包含 游戏机, 花, 雏菊, 灯光&#10;&#10;描述已自动生成"/>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sp>
        <p:nvSpPr>
          <p:cNvPr id="28" name="Rectangle 4"/>
          <p:cNvSpPr txBox="1">
            <a:spLocks noChangeArrowheads="1"/>
          </p:cNvSpPr>
          <p:nvPr/>
        </p:nvSpPr>
        <p:spPr bwMode="auto">
          <a:xfrm>
            <a:off x="-197076" y="166086"/>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pic>
        <p:nvPicPr>
          <p:cNvPr id="19" name="图片 18" descr="图片包含 游戏机, 花, 雏菊, 灯光&#10;&#10;描述已自动生成"/>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flipH="1" flipV="1">
            <a:off x="-48421" y="3524763"/>
            <a:ext cx="2513586" cy="3333235"/>
          </a:xfrm>
          <a:prstGeom prst="rect">
            <a:avLst/>
          </a:prstGeom>
        </p:spPr>
      </p:pic>
      <p:sp>
        <p:nvSpPr>
          <p:cNvPr id="20" name="文本框 19"/>
          <p:cNvSpPr txBox="1"/>
          <p:nvPr/>
        </p:nvSpPr>
        <p:spPr>
          <a:xfrm>
            <a:off x="6603195" y="717017"/>
            <a:ext cx="1877437" cy="1107996"/>
          </a:xfrm>
          <a:prstGeom prst="rect">
            <a:avLst/>
          </a:prstGeom>
          <a:noFill/>
        </p:spPr>
        <p:txBody>
          <a:bodyPr wrap="none" rtlCol="0">
            <a:spAutoFit/>
          </a:bodyPr>
          <a:lstStyle>
            <a:defPPr>
              <a:defRPr lang="zh-CN"/>
            </a:defPPr>
            <a:lvl1pPr>
              <a:defRPr sz="8000">
                <a:ln w="12700">
                  <a:gradFill>
                    <a:gsLst>
                      <a:gs pos="0">
                        <a:schemeClr val="bg1"/>
                      </a:gs>
                      <a:gs pos="100000">
                        <a:srgbClr val="F1DAB2">
                          <a:alpha val="0"/>
                        </a:srgbClr>
                      </a:gs>
                    </a:gsLst>
                    <a:lin ang="5400000" scaled="1"/>
                  </a:gradFill>
                </a:ln>
                <a:gradFill flip="none" rotWithShape="1">
                  <a:gsLst>
                    <a:gs pos="0">
                      <a:srgbClr val="A60E0B"/>
                    </a:gs>
                    <a:gs pos="100000">
                      <a:srgbClr val="DD2531"/>
                    </a:gs>
                  </a:gsLst>
                  <a:lin ang="16200000" scaled="1"/>
                </a:gradFill>
                <a:effectLst>
                  <a:outerShdw dist="88900" dir="5400000" algn="t" rotWithShape="0">
                    <a:schemeClr val="tx1">
                      <a:lumMod val="95000"/>
                      <a:lumOff val="5000"/>
                      <a:alpha val="8000"/>
                    </a:schemeClr>
                  </a:outerShdw>
                </a:effectLst>
                <a:latin typeface="演示镇魂行楷" panose="00000500000000000000" pitchFamily="2" charset="-122"/>
                <a:ea typeface="演示镇魂行楷" panose="00000500000000000000" pitchFamily="2" charset="-122"/>
              </a:defRPr>
            </a:lvl1pPr>
          </a:lstStyle>
          <a:p>
            <a:r>
              <a:rPr lang="zh-CN" altLang="en-US" sz="6600">
                <a:blipFill>
                  <a:blip r:embed="rId3"/>
                  <a:stretch>
                    <a:fillRect/>
                  </a:stretch>
                </a:blipFill>
                <a:effectLst>
                  <a:outerShdw blurRad="139700" dist="76200" dir="2700000" algn="tl" rotWithShape="0">
                    <a:prstClr val="black">
                      <a:alpha val="40000"/>
                    </a:prstClr>
                  </a:outerShdw>
                </a:effectLst>
              </a:rPr>
              <a:t>目录</a:t>
            </a:r>
          </a:p>
        </p:txBody>
      </p:sp>
      <p:pic>
        <p:nvPicPr>
          <p:cNvPr id="21" name="图片 20" descr="图片包含 桌子, 花瓶, 黑暗, 华美&#10;&#10;描述已自动生成"/>
          <p:cNvPicPr>
            <a:picLocks noChangeAspect="1"/>
          </p:cNvPicPr>
          <p:nvPr/>
        </p:nvPicPr>
        <p:blipFill>
          <a:blip r:embed="rId4" cstate="email">
            <a:extLst>
              <a:ext uri="{BEBA8EAE-BF5A-486C-A8C5-ECC9F3942E4B}">
                <a14:imgProps xmlns:a14="http://schemas.microsoft.com/office/drawing/2010/main">
                  <a14:imgLayer>
                    <a14:imgEffect>
                      <a14:brightnessContrast contrast="-8000"/>
                    </a14:imgEffect>
                  </a14:imgLayer>
                </a14:imgProps>
              </a:ext>
              <a:ext uri="{28A0092B-C50C-407E-A947-70E740481C1C}">
                <a14:useLocalDpi xmlns:a14="http://schemas.microsoft.com/office/drawing/2010/main"/>
              </a:ext>
            </a:extLst>
          </a:blip>
          <a:stretch>
            <a:fillRect/>
          </a:stretch>
        </p:blipFill>
        <p:spPr>
          <a:xfrm>
            <a:off x="0" y="0"/>
            <a:ext cx="4106064" cy="6858000"/>
          </a:xfrm>
          <a:prstGeom prst="rect">
            <a:avLst/>
          </a:prstGeom>
        </p:spPr>
      </p:pic>
      <p:sp>
        <p:nvSpPr>
          <p:cNvPr id="25" name="Rectangle 4"/>
          <p:cNvSpPr txBox="1">
            <a:spLocks noChangeArrowheads="1"/>
          </p:cNvSpPr>
          <p:nvPr/>
        </p:nvSpPr>
        <p:spPr bwMode="auto">
          <a:xfrm>
            <a:off x="9861324" y="166086"/>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33" name="矩形 32"/>
          <p:cNvSpPr/>
          <p:nvPr/>
        </p:nvSpPr>
        <p:spPr>
          <a:xfrm>
            <a:off x="5411971" y="2835100"/>
            <a:ext cx="4239459" cy="453457"/>
          </a:xfrm>
          <a:prstGeom prst="rect">
            <a:avLst/>
          </a:prstGeom>
        </p:spPr>
        <p:txBody>
          <a:bodyPr wrap="square">
            <a:spAutoFit/>
          </a:bodyPr>
          <a:lstStyle/>
          <a:p>
            <a:pPr>
              <a:lnSpc>
                <a:spcPct val="130000"/>
              </a:lnSpc>
            </a:pPr>
            <a:r>
              <a:rPr lang="zh-CN" altLang="en-US" sz="2000" b="1" kern="100">
                <a:solidFill>
                  <a:schemeClr val="tx1">
                    <a:lumMod val="75000"/>
                    <a:lumOff val="25000"/>
                  </a:schemeClr>
                </a:solidFill>
                <a:latin typeface="微软雅黑" panose="020B0503020204020204" pitchFamily="34" charset="-122"/>
                <a:cs typeface="方正仿宋_GBK"/>
              </a:rPr>
              <a:t>会议的历史背景</a:t>
            </a:r>
          </a:p>
        </p:txBody>
      </p:sp>
      <p:sp>
        <p:nvSpPr>
          <p:cNvPr id="34" name="矩形 33"/>
          <p:cNvSpPr/>
          <p:nvPr/>
        </p:nvSpPr>
        <p:spPr>
          <a:xfrm>
            <a:off x="5411971" y="3568219"/>
            <a:ext cx="4239459" cy="453457"/>
          </a:xfrm>
          <a:prstGeom prst="rect">
            <a:avLst/>
          </a:prstGeom>
        </p:spPr>
        <p:txBody>
          <a:bodyPr wrap="square">
            <a:spAutoFit/>
          </a:bodyPr>
          <a:lstStyle/>
          <a:p>
            <a:pPr>
              <a:lnSpc>
                <a:spcPct val="130000"/>
              </a:lnSpc>
            </a:pPr>
            <a:r>
              <a:rPr lang="zh-CN" altLang="en-US" sz="2000" b="1" kern="100">
                <a:solidFill>
                  <a:schemeClr val="tx1">
                    <a:lumMod val="75000"/>
                    <a:lumOff val="25000"/>
                  </a:schemeClr>
                </a:solidFill>
                <a:latin typeface="微软雅黑" panose="020B0503020204020204" pitchFamily="34" charset="-122"/>
                <a:cs typeface="方正仿宋_GBK"/>
              </a:rPr>
              <a:t>伟大意义</a:t>
            </a:r>
          </a:p>
        </p:txBody>
      </p:sp>
      <p:sp>
        <p:nvSpPr>
          <p:cNvPr id="35" name="矩形 34"/>
          <p:cNvSpPr/>
          <p:nvPr/>
        </p:nvSpPr>
        <p:spPr>
          <a:xfrm>
            <a:off x="8584094" y="2818678"/>
            <a:ext cx="4239459" cy="453457"/>
          </a:xfrm>
          <a:prstGeom prst="rect">
            <a:avLst/>
          </a:prstGeom>
        </p:spPr>
        <p:txBody>
          <a:bodyPr wrap="square">
            <a:spAutoFit/>
          </a:bodyPr>
          <a:lstStyle/>
          <a:p>
            <a:pPr>
              <a:lnSpc>
                <a:spcPct val="130000"/>
              </a:lnSpc>
            </a:pPr>
            <a:r>
              <a:rPr lang="zh-CN" altLang="en-US" sz="2000" b="1" kern="100">
                <a:solidFill>
                  <a:schemeClr val="tx1">
                    <a:lumMod val="75000"/>
                    <a:lumOff val="25000"/>
                  </a:schemeClr>
                </a:solidFill>
                <a:latin typeface="微软雅黑" panose="020B0503020204020204" pitchFamily="34" charset="-122"/>
                <a:cs typeface="方正仿宋_GBK"/>
              </a:rPr>
              <a:t>会议内容</a:t>
            </a:r>
          </a:p>
        </p:txBody>
      </p:sp>
      <p:sp>
        <p:nvSpPr>
          <p:cNvPr id="36" name="矩形 35"/>
          <p:cNvSpPr/>
          <p:nvPr/>
        </p:nvSpPr>
        <p:spPr>
          <a:xfrm>
            <a:off x="8584094" y="3551797"/>
            <a:ext cx="4239459" cy="453457"/>
          </a:xfrm>
          <a:prstGeom prst="rect">
            <a:avLst/>
          </a:prstGeom>
        </p:spPr>
        <p:txBody>
          <a:bodyPr wrap="square">
            <a:spAutoFit/>
          </a:bodyPr>
          <a:lstStyle/>
          <a:p>
            <a:pPr>
              <a:lnSpc>
                <a:spcPct val="130000"/>
              </a:lnSpc>
            </a:pPr>
            <a:r>
              <a:rPr lang="zh-CN" altLang="en-US" sz="2000" b="1" kern="100">
                <a:solidFill>
                  <a:schemeClr val="tx1">
                    <a:lumMod val="75000"/>
                    <a:lumOff val="25000"/>
                  </a:schemeClr>
                </a:solidFill>
                <a:latin typeface="微软雅黑" panose="020B0503020204020204" pitchFamily="34" charset="-122"/>
                <a:cs typeface="方正仿宋_GBK"/>
              </a:rPr>
              <a:t>会议精神</a:t>
            </a:r>
          </a:p>
        </p:txBody>
      </p:sp>
      <p:sp>
        <p:nvSpPr>
          <p:cNvPr id="40" name="椭圆 39"/>
          <p:cNvSpPr/>
          <p:nvPr/>
        </p:nvSpPr>
        <p:spPr>
          <a:xfrm>
            <a:off x="8529931" y="2786229"/>
            <a:ext cx="265275" cy="265275"/>
          </a:xfrm>
          <a:prstGeom prst="ellipse">
            <a:avLst/>
          </a:prstGeom>
          <a:gradFill flip="none" rotWithShape="1">
            <a:gsLst>
              <a:gs pos="0">
                <a:srgbClr val="C00000"/>
              </a:gs>
              <a:gs pos="100000">
                <a:srgbClr val="C00000">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8529931" y="3619539"/>
            <a:ext cx="265275" cy="265275"/>
          </a:xfrm>
          <a:prstGeom prst="ellipse">
            <a:avLst/>
          </a:prstGeom>
          <a:gradFill flip="none" rotWithShape="1">
            <a:gsLst>
              <a:gs pos="0">
                <a:srgbClr val="C00000"/>
              </a:gs>
              <a:gs pos="100000">
                <a:srgbClr val="C00000">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4"/>
          <p:cNvSpPr txBox="1">
            <a:spLocks noChangeArrowheads="1"/>
          </p:cNvSpPr>
          <p:nvPr/>
        </p:nvSpPr>
        <p:spPr bwMode="auto">
          <a:xfrm>
            <a:off x="1751630" y="1578381"/>
            <a:ext cx="8456513" cy="467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base">
              <a:spcBef>
                <a:spcPct val="0"/>
              </a:spcBef>
              <a:spcAft>
                <a:spcPct val="0"/>
              </a:spcAft>
              <a:defRPr/>
            </a:pPr>
            <a:r>
              <a:rPr lang="en-US" altLang="zh-CN" b="0">
                <a:ea typeface="微软雅黑" panose="020B0503020204020204" pitchFamily="34" charset="-122"/>
              </a:rPr>
              <a:t>—— </a:t>
            </a:r>
            <a:r>
              <a:rPr lang="zh-CN" altLang="en-US" b="0">
                <a:ea typeface="微软雅黑" panose="020B0503020204020204" pitchFamily="34" charset="-122"/>
              </a:rPr>
              <a:t>第一部分 </a:t>
            </a:r>
            <a:r>
              <a:rPr lang="en-US" altLang="zh-CN" b="0">
                <a:ea typeface="微软雅黑" panose="020B0503020204020204" pitchFamily="34" charset="-122"/>
              </a:rPr>
              <a:t>——</a:t>
            </a:r>
            <a:endParaRPr lang="zh-CN" altLang="zh-CN" b="0">
              <a:ea typeface="微软雅黑" panose="020B0503020204020204" pitchFamily="34" charset="-122"/>
            </a:endParaRPr>
          </a:p>
        </p:txBody>
      </p:sp>
      <p:pic>
        <p:nvPicPr>
          <p:cNvPr id="14" name="图片 13" descr="卡通人物&#10;&#10;低可信度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9512" y="2068191"/>
            <a:ext cx="1655762" cy="1005722"/>
          </a:xfrm>
          <a:prstGeom prst="rect">
            <a:avLst/>
          </a:prstGeom>
        </p:spPr>
      </p:pic>
      <p:pic>
        <p:nvPicPr>
          <p:cNvPr id="15" name="图片 14" descr="图片包含 书, 游戏机, 桌子, 电视&#10;&#10;描述已自动生成"/>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475067" y="2867383"/>
            <a:ext cx="8403215" cy="2410155"/>
          </a:xfrm>
          <a:prstGeom prst="rect">
            <a:avLst/>
          </a:prstGeom>
        </p:spPr>
      </p:pic>
      <p:pic>
        <p:nvPicPr>
          <p:cNvPr id="2" name="图片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44153" y="2050391"/>
            <a:ext cx="5108891" cy="161558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dirty="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dirty="0">
              <a:solidFill>
                <a:schemeClr val="tx1">
                  <a:lumMod val="75000"/>
                  <a:lumOff val="25000"/>
                </a:schemeClr>
              </a:solidFill>
              <a:ea typeface="微软雅黑" panose="020B0503020204020204" pitchFamily="34" charset="-122"/>
            </a:endParaRPr>
          </a:p>
        </p:txBody>
      </p:sp>
      <p:sp>
        <p:nvSpPr>
          <p:cNvPr id="20" name="Aichitds12"/>
          <p:cNvSpPr/>
          <p:nvPr>
            <p:custDataLst>
              <p:tags r:id="rId1"/>
            </p:custDataLst>
          </p:nvPr>
        </p:nvSpPr>
        <p:spPr>
          <a:xfrm>
            <a:off x="835932" y="4242287"/>
            <a:ext cx="5810165" cy="1895519"/>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mn-ea"/>
              </a:rPr>
              <a:t>中央红军第五次反“围剿”的失败和长征初期红军力量遭受的严重损失，引起了广大干部和战士对王明军事路线的怀疑和不满，纷纷要求改换错误的领导。同时，在长征途中毛泽东对执行王明军事路线的一些领导同志做了耐心细致的工作，使他们很快觉悟过来。</a:t>
            </a:r>
          </a:p>
        </p:txBody>
      </p:sp>
      <p:pic>
        <p:nvPicPr>
          <p:cNvPr id="3" name="图片 2"/>
          <p:cNvPicPr>
            <a:picLocks noChangeAspect="1"/>
          </p:cNvPicPr>
          <p:nvPr/>
        </p:nvPicPr>
        <p:blipFill>
          <a:blip r:embed="rId4" cstate="email">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tretch>
            <a:fillRect/>
          </a:stretch>
        </p:blipFill>
        <p:spPr>
          <a:xfrm>
            <a:off x="957929" y="1417445"/>
            <a:ext cx="6303910" cy="2594302"/>
          </a:xfrm>
          <a:prstGeom prst="rect">
            <a:avLst/>
          </a:prstGeom>
          <a:ln w="31750">
            <a:solidFill>
              <a:schemeClr val="bg1"/>
            </a:solidFill>
          </a:ln>
          <a:effectLst>
            <a:outerShdw blurRad="203200" dist="88900" dir="2700000" algn="tl" rotWithShape="0">
              <a:prstClr val="black">
                <a:alpha val="40000"/>
              </a:prstClr>
            </a:outerShdw>
          </a:effectLst>
        </p:spPr>
      </p:pic>
      <p:pic>
        <p:nvPicPr>
          <p:cNvPr id="6" name="图片 5"/>
          <p:cNvPicPr>
            <a:picLocks noChangeAspect="1"/>
          </p:cNvPicPr>
          <p:nvPr/>
        </p:nvPicPr>
        <p:blipFill>
          <a:blip r:embed="rId5"/>
          <a:stretch>
            <a:fillRect/>
          </a:stretch>
        </p:blipFill>
        <p:spPr>
          <a:xfrm>
            <a:off x="6752425" y="3706928"/>
            <a:ext cx="4555876" cy="2674101"/>
          </a:xfrm>
          <a:prstGeom prst="rect">
            <a:avLst/>
          </a:prstGeom>
          <a:ln w="31750">
            <a:solidFill>
              <a:schemeClr val="bg1"/>
            </a:solidFill>
          </a:ln>
          <a:effectLst>
            <a:outerShdw blurRad="203200" dist="88900" dir="2700000" algn="tl" rotWithShape="0">
              <a:prstClr val="black">
                <a:alpha val="40000"/>
              </a:prstClr>
            </a:outerShdw>
          </a:effectLst>
        </p:spPr>
      </p:pic>
      <p:sp>
        <p:nvSpPr>
          <p:cNvPr id="22" name="Aichitds12"/>
          <p:cNvSpPr/>
          <p:nvPr>
            <p:custDataLst>
              <p:tags r:id="rId2"/>
            </p:custDataLst>
          </p:nvPr>
        </p:nvSpPr>
        <p:spPr>
          <a:xfrm>
            <a:off x="7532914" y="1259912"/>
            <a:ext cx="3991429" cy="2264851"/>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mn-ea"/>
              </a:rPr>
              <a:t>在这种情况下，为了总结第五次反“围剿”的西征军事指挥上的经验教训，根据黎平政治局会议的决定，在毛泽东、张闻天、王稼祥等领导同志的努力促成下，红军占领遵义后，</a:t>
            </a:r>
            <a:r>
              <a:rPr lang="en-US" altLang="zh-CN" sz="1600" b="1" dirty="0">
                <a:solidFill>
                  <a:schemeClr val="tx1">
                    <a:lumMod val="85000"/>
                    <a:lumOff val="15000"/>
                  </a:schemeClr>
                </a:solidFill>
                <a:latin typeface="+mn-ea"/>
              </a:rPr>
              <a:t>1935</a:t>
            </a:r>
            <a:r>
              <a:rPr lang="zh-CN" altLang="en-US" sz="1600" b="1" dirty="0">
                <a:solidFill>
                  <a:schemeClr val="tx1">
                    <a:lumMod val="85000"/>
                    <a:lumOff val="15000"/>
                  </a:schemeClr>
                </a:solidFill>
                <a:latin typeface="+mn-ea"/>
              </a:rPr>
              <a:t>年</a:t>
            </a:r>
            <a:r>
              <a:rPr lang="en-US" altLang="zh-CN" sz="1600" b="1" dirty="0">
                <a:solidFill>
                  <a:schemeClr val="tx1">
                    <a:lumMod val="85000"/>
                    <a:lumOff val="15000"/>
                  </a:schemeClr>
                </a:solidFill>
                <a:latin typeface="+mn-ea"/>
              </a:rPr>
              <a:t>1</a:t>
            </a:r>
            <a:r>
              <a:rPr lang="zh-CN" altLang="en-US" sz="1600" b="1" dirty="0">
                <a:solidFill>
                  <a:schemeClr val="tx1">
                    <a:lumMod val="85000"/>
                    <a:lumOff val="15000"/>
                  </a:schemeClr>
                </a:solidFill>
                <a:latin typeface="+mn-ea"/>
              </a:rPr>
              <a:t>月</a:t>
            </a:r>
            <a:r>
              <a:rPr lang="en-US" altLang="zh-CN" sz="1600" b="1" dirty="0">
                <a:solidFill>
                  <a:schemeClr val="tx1">
                    <a:lumMod val="85000"/>
                    <a:lumOff val="15000"/>
                  </a:schemeClr>
                </a:solidFill>
                <a:latin typeface="+mn-ea"/>
              </a:rPr>
              <a:t>15</a:t>
            </a:r>
            <a:r>
              <a:rPr lang="zh-CN" altLang="en-US" sz="1600" b="1" dirty="0">
                <a:solidFill>
                  <a:schemeClr val="tx1">
                    <a:lumMod val="85000"/>
                    <a:lumOff val="15000"/>
                  </a:schemeClr>
                </a:solidFill>
                <a:latin typeface="+mn-ea"/>
              </a:rPr>
              <a:t>日至</a:t>
            </a:r>
            <a:r>
              <a:rPr lang="en-US" altLang="zh-CN" sz="1600" b="1" dirty="0">
                <a:solidFill>
                  <a:schemeClr val="tx1">
                    <a:lumMod val="85000"/>
                    <a:lumOff val="15000"/>
                  </a:schemeClr>
                </a:solidFill>
                <a:latin typeface="+mn-ea"/>
              </a:rPr>
              <a:t>17</a:t>
            </a:r>
            <a:r>
              <a:rPr lang="zh-CN" altLang="en-US" sz="1600" b="1" dirty="0">
                <a:solidFill>
                  <a:schemeClr val="tx1">
                    <a:lumMod val="85000"/>
                    <a:lumOff val="15000"/>
                  </a:schemeClr>
                </a:solidFill>
                <a:latin typeface="+mn-ea"/>
              </a:rPr>
              <a:t>日，在遵义召开中共中央政治局扩大会议</a:t>
            </a:r>
          </a:p>
        </p:txBody>
      </p:sp>
      <p:pic>
        <p:nvPicPr>
          <p:cNvPr id="13" name="图片 12" descr="图片包含 游戏机, 花, 雏菊, 灯光&#10;&#10;描述已自动生成"/>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12" name="组合 11"/>
          <p:cNvGrpSpPr/>
          <p:nvPr/>
        </p:nvGrpSpPr>
        <p:grpSpPr>
          <a:xfrm>
            <a:off x="491801" y="353341"/>
            <a:ext cx="688262" cy="407468"/>
            <a:chOff x="5751869" y="323604"/>
            <a:chExt cx="688262" cy="407468"/>
          </a:xfrm>
        </p:grpSpPr>
        <p:sp>
          <p:nvSpPr>
            <p:cNvPr id="21" name="星形: 五角 20"/>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3" name="星形: 五角 22"/>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4" name="星形: 五角 23"/>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sp>
        <p:nvSpPr>
          <p:cNvPr id="12" name="40"/>
          <p:cNvSpPr txBox="1"/>
          <p:nvPr/>
        </p:nvSpPr>
        <p:spPr>
          <a:xfrm>
            <a:off x="5350387" y="2631774"/>
            <a:ext cx="5941274" cy="399084"/>
          </a:xfrm>
          <a:prstGeom prst="rect">
            <a:avLst/>
          </a:prstGeom>
          <a:noFill/>
        </p:spPr>
        <p:txBody>
          <a:bodyPr wrap="square" rtlCol="0">
            <a:spAutoFit/>
          </a:bodyPr>
          <a:lstStyle/>
          <a:p>
            <a:pPr marL="342900" marR="0" lvl="0" indent="-342900" algn="l" defTabSz="1219200" rtl="0" eaLnBrk="1" fontAlgn="auto" latinLnBrk="0" hangingPunct="1">
              <a:lnSpc>
                <a:spcPts val="2500"/>
              </a:lnSpc>
              <a:spcBef>
                <a:spcPct val="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全会讨论了博古关于目前形势与党的任务的报告</a:t>
            </a:r>
          </a:p>
        </p:txBody>
      </p:sp>
      <p:sp>
        <p:nvSpPr>
          <p:cNvPr id="16" name="40"/>
          <p:cNvSpPr txBox="1"/>
          <p:nvPr/>
        </p:nvSpPr>
        <p:spPr>
          <a:xfrm>
            <a:off x="5350387" y="3211354"/>
            <a:ext cx="5941274" cy="399084"/>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L="342900" marR="0" lvl="0" indent="-342900" algn="l" defTabSz="1219200" rtl="0" eaLnBrk="1" fontAlgn="auto" latinLnBrk="0" hangingPunct="1">
              <a:lnSpc>
                <a:spcPts val="2500"/>
              </a:lnSpc>
              <a:spcBef>
                <a:spcPct val="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错误地断定中国已存在“直接革命形势”</a:t>
            </a:r>
          </a:p>
        </p:txBody>
      </p:sp>
      <p:sp>
        <p:nvSpPr>
          <p:cNvPr id="18" name="40"/>
          <p:cNvSpPr txBox="1"/>
          <p:nvPr/>
        </p:nvSpPr>
        <p:spPr>
          <a:xfrm>
            <a:off x="5350387" y="3790934"/>
            <a:ext cx="5941274" cy="399084"/>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L="342900" marR="0" lvl="0" indent="-342900" algn="l" defTabSz="1219200" rtl="0" eaLnBrk="1" fontAlgn="auto" latinLnBrk="0" hangingPunct="1">
              <a:lnSpc>
                <a:spcPts val="2500"/>
              </a:lnSpc>
              <a:spcBef>
                <a:spcPct val="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继续坚持过左的土地政策</a:t>
            </a:r>
          </a:p>
        </p:txBody>
      </p:sp>
      <p:sp>
        <p:nvSpPr>
          <p:cNvPr id="21" name="40"/>
          <p:cNvSpPr txBox="1"/>
          <p:nvPr/>
        </p:nvSpPr>
        <p:spPr>
          <a:xfrm>
            <a:off x="5350387" y="4370514"/>
            <a:ext cx="5941274" cy="399084"/>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L="342900" marR="0" lvl="0" indent="-342900" algn="l" defTabSz="1219200" rtl="0" eaLnBrk="1" fontAlgn="auto" latinLnBrk="0" hangingPunct="1">
              <a:lnSpc>
                <a:spcPts val="2500"/>
              </a:lnSpc>
              <a:spcBef>
                <a:spcPct val="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将“左”倾错误发展到顶点</a:t>
            </a:r>
          </a:p>
        </p:txBody>
      </p:sp>
      <p:grpSp>
        <p:nvGrpSpPr>
          <p:cNvPr id="5" name="组合 4"/>
          <p:cNvGrpSpPr/>
          <p:nvPr/>
        </p:nvGrpSpPr>
        <p:grpSpPr>
          <a:xfrm>
            <a:off x="2636121" y="1284653"/>
            <a:ext cx="6919758" cy="893757"/>
            <a:chOff x="2331321" y="1284653"/>
            <a:chExt cx="6919758" cy="893757"/>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六届五中全会</a:t>
              </a:r>
            </a:p>
          </p:txBody>
        </p:sp>
        <p:cxnSp>
          <p:nvCxnSpPr>
            <p:cNvPr id="4" name="直接连接符 3"/>
            <p:cNvCxnSpPr/>
            <p:nvPr/>
          </p:nvCxnSpPr>
          <p:spPr>
            <a:xfrm>
              <a:off x="3594100"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913438"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12"/>
            <p:cNvSpPr/>
            <p:nvPr>
              <p:custDataLst>
                <p:tags r:id="rId2"/>
              </p:custDataLst>
            </p:nvPr>
          </p:nvSpPr>
          <p:spPr>
            <a:xfrm>
              <a:off x="2331321" y="1839856"/>
              <a:ext cx="6919758" cy="338554"/>
            </a:xfrm>
            <a:prstGeom prst="rect">
              <a:avLst/>
            </a:prstGeom>
          </p:spPr>
          <p:txBody>
            <a:bodyPr wrap="square">
              <a:spAutoFit/>
            </a:bodyPr>
            <a:lstStyle/>
            <a:p>
              <a:pPr algn="ctr"/>
              <a:r>
                <a:rPr lang="en-US" altLang="zh-CN" sz="1600">
                  <a:solidFill>
                    <a:schemeClr val="tx1">
                      <a:lumMod val="85000"/>
                      <a:lumOff val="15000"/>
                    </a:schemeClr>
                  </a:solidFill>
                  <a:latin typeface="+mn-ea"/>
                </a:rPr>
                <a:t>1934</a:t>
              </a:r>
              <a:r>
                <a:rPr lang="zh-CN" altLang="en-US" sz="1600">
                  <a:solidFill>
                    <a:schemeClr val="tx1">
                      <a:lumMod val="85000"/>
                      <a:lumOff val="15000"/>
                    </a:schemeClr>
                  </a:solidFill>
                  <a:latin typeface="+mn-ea"/>
                </a:rPr>
                <a:t>年</a:t>
              </a:r>
              <a:r>
                <a:rPr lang="en-US" altLang="zh-CN" sz="1600">
                  <a:solidFill>
                    <a:schemeClr val="tx1">
                      <a:lumMod val="85000"/>
                      <a:lumOff val="15000"/>
                    </a:schemeClr>
                  </a:solidFill>
                  <a:latin typeface="+mn-ea"/>
                </a:rPr>
                <a:t>1</a:t>
              </a:r>
              <a:r>
                <a:rPr lang="zh-CN" altLang="en-US" sz="1600">
                  <a:solidFill>
                    <a:schemeClr val="tx1">
                      <a:lumMod val="85000"/>
                      <a:lumOff val="15000"/>
                    </a:schemeClr>
                  </a:solidFill>
                  <a:latin typeface="+mn-ea"/>
                </a:rPr>
                <a:t>月</a:t>
              </a:r>
              <a:r>
                <a:rPr lang="en-US" altLang="zh-CN" sz="1600">
                  <a:solidFill>
                    <a:schemeClr val="tx1">
                      <a:lumMod val="85000"/>
                      <a:lumOff val="15000"/>
                    </a:schemeClr>
                  </a:solidFill>
                  <a:latin typeface="+mn-ea"/>
                </a:rPr>
                <a:t>15</a:t>
              </a:r>
              <a:r>
                <a:rPr lang="zh-CN" altLang="en-US" sz="1600">
                  <a:solidFill>
                    <a:schemeClr val="tx1">
                      <a:lumMod val="85000"/>
                      <a:lumOff val="15000"/>
                    </a:schemeClr>
                  </a:solidFill>
                  <a:latin typeface="+mn-ea"/>
                </a:rPr>
                <a:t>日─</a:t>
              </a:r>
              <a:r>
                <a:rPr lang="en-US" altLang="zh-CN" sz="1600">
                  <a:solidFill>
                    <a:schemeClr val="tx1">
                      <a:lumMod val="85000"/>
                      <a:lumOff val="15000"/>
                    </a:schemeClr>
                  </a:solidFill>
                  <a:latin typeface="+mn-ea"/>
                </a:rPr>
                <a:t>18</a:t>
              </a:r>
              <a:r>
                <a:rPr lang="zh-CN" altLang="en-US" sz="1600">
                  <a:solidFill>
                    <a:schemeClr val="tx1">
                      <a:lumMod val="85000"/>
                      <a:lumOff val="15000"/>
                    </a:schemeClr>
                  </a:solidFill>
                  <a:latin typeface="+mn-ea"/>
                </a:rPr>
                <a:t>日 </a:t>
              </a:r>
              <a:r>
                <a:rPr lang="zh-CN" altLang="en-US" sz="1600">
                  <a:solidFill>
                    <a:srgbClr val="000000"/>
                  </a:solidFill>
                  <a:ea typeface="微软雅黑" panose="020B0503020204020204" pitchFamily="34" charset="-122"/>
                </a:rPr>
                <a:t>江西瑞金</a:t>
              </a:r>
              <a:endParaRPr lang="zh-CN" altLang="en-US" sz="1600">
                <a:ea typeface="微软雅黑" panose="020B0503020204020204" pitchFamily="34" charset="-122"/>
              </a:endParaRPr>
            </a:p>
          </p:txBody>
        </p:sp>
      </p:gr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678533" y="2330610"/>
            <a:ext cx="2513586" cy="3515872"/>
          </a:xfrm>
          <a:prstGeom prst="rect">
            <a:avLst/>
          </a:prstGeom>
          <a:ln w="31750">
            <a:solidFill>
              <a:schemeClr val="bg1"/>
            </a:solidFill>
          </a:ln>
          <a:effectLst>
            <a:outerShdw blurRad="203200" dist="889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TextBox 40"/>
          <p:cNvSpPr txBox="1"/>
          <p:nvPr/>
        </p:nvSpPr>
        <p:spPr>
          <a:xfrm>
            <a:off x="2008882" y="6033020"/>
            <a:ext cx="1890018" cy="399084"/>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R="0" lvl="0" algn="ctr" defTabSz="1219200" rtl="0" eaLnBrk="1" fontAlgn="auto" latinLnBrk="0" hangingPunct="1">
              <a:lnSpc>
                <a:spcPts val="2500"/>
              </a:lnSpc>
              <a:spcBef>
                <a:spcPct val="0"/>
              </a:spcBef>
              <a:spcAft>
                <a:spcPct val="0"/>
              </a:spcAft>
              <a:buClrTx/>
              <a:buSzTx/>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博古</a:t>
            </a:r>
          </a:p>
        </p:txBody>
      </p:sp>
      <p:sp>
        <p:nvSpPr>
          <p:cNvPr id="26" name="40"/>
          <p:cNvSpPr txBox="1"/>
          <p:nvPr/>
        </p:nvSpPr>
        <p:spPr>
          <a:xfrm>
            <a:off x="4908681" y="5129649"/>
            <a:ext cx="5438395" cy="713913"/>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R="0" lvl="0" algn="l" defTabSz="1219200" rtl="0" eaLnBrk="1" fontAlgn="auto" latinLnBrk="0" hangingPunct="1">
              <a:lnSpc>
                <a:spcPts val="2500"/>
              </a:lnSpc>
              <a:spcBef>
                <a:spcPct val="0"/>
              </a:spcBef>
              <a:spcAft>
                <a:spcPct val="0"/>
              </a:spcAft>
              <a:buClrTx/>
              <a:buSzTx/>
              <a:defRPr/>
            </a:pPr>
            <a:r>
              <a:rPr kumimoji="0" lang="zh-CN" altLang="en-US" sz="2000" b="1" i="0" u="none" strike="noStrike" kern="1200" cap="none" spc="0" normalizeH="0" baseline="0" noProof="0">
                <a:ln>
                  <a:noFill/>
                </a:ln>
                <a:solidFill>
                  <a:srgbClr val="C00000"/>
                </a:solidFill>
                <a:effectLst/>
                <a:uLnTx/>
                <a:uFillTx/>
                <a:ea typeface="微软雅黑" panose="020B0503020204020204" pitchFamily="34" charset="-122"/>
              </a:rPr>
              <a:t>全会改选了中央政治局，选举产生了中央书记处，博古仍负总的责任</a:t>
            </a:r>
          </a:p>
        </p:txBody>
      </p:sp>
      <p:grpSp>
        <p:nvGrpSpPr>
          <p:cNvPr id="20" name="组合 19"/>
          <p:cNvGrpSpPr/>
          <p:nvPr/>
        </p:nvGrpSpPr>
        <p:grpSpPr>
          <a:xfrm>
            <a:off x="491801" y="353341"/>
            <a:ext cx="688262" cy="407468"/>
            <a:chOff x="5751869" y="323604"/>
            <a:chExt cx="688262" cy="407468"/>
          </a:xfrm>
        </p:grpSpPr>
        <p:sp>
          <p:nvSpPr>
            <p:cNvPr id="22" name="星形: 五角 21"/>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5" name="星形: 五角 24"/>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8" name="星形: 五角 27"/>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sp>
        <p:nvSpPr>
          <p:cNvPr id="12" name="40"/>
          <p:cNvSpPr txBox="1"/>
          <p:nvPr/>
        </p:nvSpPr>
        <p:spPr>
          <a:xfrm>
            <a:off x="1908898" y="4674239"/>
            <a:ext cx="8837954" cy="1422441"/>
          </a:xfrm>
          <a:prstGeom prst="rect">
            <a:avLst/>
          </a:prstGeom>
          <a:noFill/>
        </p:spPr>
        <p:txBody>
          <a:bodyPr wrap="square" rtlCol="0">
            <a:spAutoFit/>
          </a:bodyPr>
          <a:lstStyle/>
          <a:p>
            <a:pPr marR="0" lvl="0" algn="l" defTabSz="1219200" rtl="0" eaLnBrk="1" fontAlgn="auto" latinLnBrk="0" hangingPunct="1">
              <a:lnSpc>
                <a:spcPct val="150000"/>
              </a:lnSpc>
              <a:spcBef>
                <a:spcPct val="0"/>
              </a:spcBef>
              <a:spcAft>
                <a:spcPct val="0"/>
              </a:spcAft>
              <a:buClrTx/>
              <a:buSzTx/>
              <a:defRPr/>
            </a:pPr>
            <a:r>
              <a:rPr kumimoji="0" lang="en-US" altLang="zh-CN"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1934</a:t>
            </a:r>
            <a:r>
              <a:rPr kumimoji="0" lang="zh-CN" altLang="en-US"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年</a:t>
            </a:r>
            <a:r>
              <a:rPr kumimoji="0" lang="en-US" altLang="zh-CN"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7</a:t>
            </a:r>
            <a:r>
              <a:rPr kumimoji="0" lang="zh-CN" altLang="en-US"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月，国民党调集</a:t>
            </a:r>
            <a:r>
              <a:rPr kumimoji="0" lang="en-US" altLang="zh-CN"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31</a:t>
            </a:r>
            <a:r>
              <a:rPr kumimoji="0" lang="zh-CN" altLang="en-US"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个师的兵力，向中央苏区的中心区发起全面进攻。到</a:t>
            </a:r>
            <a:r>
              <a:rPr kumimoji="0" lang="en-US" altLang="zh-CN"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9</a:t>
            </a:r>
            <a:r>
              <a:rPr kumimoji="0" lang="zh-CN" altLang="en-US"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月下旬，中央苏区仅存在于瑞金、会昌、于都、兴国、宁都、石城、宁化、长汀等狭小的区域之内，中央红军实施战略转移已成定局。</a:t>
            </a:r>
          </a:p>
        </p:txBody>
      </p:sp>
      <p:grpSp>
        <p:nvGrpSpPr>
          <p:cNvPr id="5" name="组合 4"/>
          <p:cNvGrpSpPr/>
          <p:nvPr/>
        </p:nvGrpSpPr>
        <p:grpSpPr>
          <a:xfrm>
            <a:off x="2636121" y="1284653"/>
            <a:ext cx="6919758" cy="893757"/>
            <a:chOff x="2331321" y="1284653"/>
            <a:chExt cx="6919758" cy="893757"/>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dirty="0">
                  <a:solidFill>
                    <a:schemeClr val="tx1">
                      <a:lumMod val="85000"/>
                      <a:lumOff val="15000"/>
                    </a:schemeClr>
                  </a:solidFill>
                  <a:latin typeface="+mn-ea"/>
                </a:rPr>
                <a:t>中央红军实施战略转移已成定局 </a:t>
              </a:r>
            </a:p>
          </p:txBody>
        </p:sp>
        <p:cxnSp>
          <p:nvCxnSpPr>
            <p:cNvPr id="4" name="直接连接符 3"/>
            <p:cNvCxnSpPr/>
            <p:nvPr/>
          </p:nvCxnSpPr>
          <p:spPr>
            <a:xfrm>
              <a:off x="2438400"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88589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12"/>
            <p:cNvSpPr/>
            <p:nvPr>
              <p:custDataLst>
                <p:tags r:id="rId2"/>
              </p:custDataLst>
            </p:nvPr>
          </p:nvSpPr>
          <p:spPr>
            <a:xfrm>
              <a:off x="2331321" y="1839856"/>
              <a:ext cx="6919758" cy="338554"/>
            </a:xfrm>
            <a:prstGeom prst="rect">
              <a:avLst/>
            </a:prstGeom>
          </p:spPr>
          <p:txBody>
            <a:bodyPr wrap="square">
              <a:spAutoFit/>
            </a:bodyPr>
            <a:lstStyle/>
            <a:p>
              <a:pPr algn="ctr"/>
              <a:r>
                <a:rPr lang="zh-CN" altLang="en-US" sz="1600">
                  <a:solidFill>
                    <a:schemeClr val="tx1">
                      <a:lumMod val="85000"/>
                      <a:lumOff val="15000"/>
                    </a:schemeClr>
                  </a:solidFill>
                  <a:latin typeface="+mn-ea"/>
                </a:rPr>
                <a:t>三人团</a:t>
              </a:r>
            </a:p>
          </p:txBody>
        </p:sp>
      </p:grpSp>
      <p:sp>
        <p:nvSpPr>
          <p:cNvPr id="2" name="椭圆 1"/>
          <p:cNvSpPr/>
          <p:nvPr/>
        </p:nvSpPr>
        <p:spPr>
          <a:xfrm>
            <a:off x="2934598" y="2438207"/>
            <a:ext cx="1659856" cy="1659856"/>
          </a:xfrm>
          <a:prstGeom prst="ellipse">
            <a:avLst/>
          </a:prstGeom>
          <a:blipFill>
            <a:blip r:embed="rId5" cstate="email">
              <a:extLst>
                <a:ext uri="{28A0092B-C50C-407E-A947-70E740481C1C}">
                  <a14:useLocalDpi xmlns:a14="http://schemas.microsoft.com/office/drawing/2010/main"/>
                </a:ext>
              </a:extLst>
            </a:blip>
            <a:stretch>
              <a:fillRect/>
            </a:stretch>
          </a:blipFill>
          <a:ln w="31750">
            <a:solidFill>
              <a:schemeClr val="bg1"/>
            </a:solidFill>
          </a:ln>
          <a:effectLst>
            <a:outerShdw blurRad="203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372998" y="2438207"/>
            <a:ext cx="1659856" cy="1659856"/>
          </a:xfrm>
          <a:prstGeom prst="ellipse">
            <a:avLst/>
          </a:prstGeom>
          <a:blipFill>
            <a:blip r:embed="rId6" cstate="email">
              <a:extLst>
                <a:ext uri="{28A0092B-C50C-407E-A947-70E740481C1C}">
                  <a14:useLocalDpi xmlns:a14="http://schemas.microsoft.com/office/drawing/2010/main"/>
                </a:ext>
              </a:extLst>
            </a:blip>
            <a:stretch>
              <a:fillRect/>
            </a:stretch>
          </a:blipFill>
          <a:ln w="31750">
            <a:solidFill>
              <a:schemeClr val="bg1"/>
            </a:solidFill>
          </a:ln>
          <a:effectLst>
            <a:outerShdw blurRad="203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811398" y="2438207"/>
            <a:ext cx="1659856" cy="1659856"/>
          </a:xfrm>
          <a:prstGeom prst="ellipse">
            <a:avLst/>
          </a:prstGeom>
          <a:blipFill>
            <a:blip r:embed="rId7" cstate="email">
              <a:extLst>
                <a:ext uri="{28A0092B-C50C-407E-A947-70E740481C1C}">
                  <a14:useLocalDpi xmlns:a14="http://schemas.microsoft.com/office/drawing/2010/main"/>
                </a:ext>
              </a:extLst>
            </a:blip>
            <a:stretch>
              <a:fillRect/>
            </a:stretch>
          </a:blipFill>
          <a:ln w="31750">
            <a:solidFill>
              <a:schemeClr val="bg1"/>
            </a:solidFill>
          </a:ln>
          <a:effectLst>
            <a:outerShdw blurRad="203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40"/>
          <p:cNvSpPr txBox="1"/>
          <p:nvPr/>
        </p:nvSpPr>
        <p:spPr>
          <a:xfrm>
            <a:off x="5257917" y="4205771"/>
            <a:ext cx="1890018" cy="399084"/>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R="0" lvl="0" algn="ctr" defTabSz="1219200" rtl="0" eaLnBrk="1" fontAlgn="auto" latinLnBrk="0" hangingPunct="1">
              <a:lnSpc>
                <a:spcPts val="2500"/>
              </a:lnSpc>
              <a:spcBef>
                <a:spcPct val="0"/>
              </a:spcBef>
              <a:spcAft>
                <a:spcPct val="0"/>
              </a:spcAft>
              <a:buClrTx/>
              <a:buSzTx/>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博古</a:t>
            </a:r>
          </a:p>
        </p:txBody>
      </p:sp>
      <p:sp>
        <p:nvSpPr>
          <p:cNvPr id="30" name="TextBox 40"/>
          <p:cNvSpPr txBox="1"/>
          <p:nvPr/>
        </p:nvSpPr>
        <p:spPr>
          <a:xfrm>
            <a:off x="2819517" y="4205771"/>
            <a:ext cx="1890018" cy="399084"/>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R="0" lvl="0" algn="ctr" defTabSz="1219200" rtl="0" eaLnBrk="1" fontAlgn="auto" latinLnBrk="0" hangingPunct="1">
              <a:lnSpc>
                <a:spcPts val="2500"/>
              </a:lnSpc>
              <a:spcBef>
                <a:spcPct val="0"/>
              </a:spcBef>
              <a:spcAft>
                <a:spcPct val="0"/>
              </a:spcAft>
              <a:buClrTx/>
              <a:buSzTx/>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李德</a:t>
            </a:r>
          </a:p>
        </p:txBody>
      </p:sp>
      <p:sp>
        <p:nvSpPr>
          <p:cNvPr id="31" name="TextBox 40"/>
          <p:cNvSpPr txBox="1"/>
          <p:nvPr/>
        </p:nvSpPr>
        <p:spPr>
          <a:xfrm>
            <a:off x="7684816" y="4205771"/>
            <a:ext cx="1890018" cy="399084"/>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R="0" lvl="0" algn="ctr" defTabSz="1219200" rtl="0" eaLnBrk="1" fontAlgn="auto" latinLnBrk="0" hangingPunct="1">
              <a:lnSpc>
                <a:spcPts val="2500"/>
              </a:lnSpc>
              <a:spcBef>
                <a:spcPct val="0"/>
              </a:spcBef>
              <a:spcAft>
                <a:spcPct val="0"/>
              </a:spcAft>
              <a:buClrTx/>
              <a:buSzTx/>
              <a:defRPr/>
            </a:pPr>
            <a:r>
              <a:rPr lang="zh-CN" altLang="en-US">
                <a:solidFill>
                  <a:srgbClr val="44546A">
                    <a:lumMod val="75000"/>
                  </a:srgbClr>
                </a:solidFill>
                <a:ea typeface="微软雅黑" panose="020B0503020204020204" pitchFamily="34" charset="-122"/>
              </a:rPr>
              <a:t>周恩来</a:t>
            </a:r>
            <a:endPar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endParaRPr>
          </a:p>
        </p:txBody>
      </p:sp>
      <p:grpSp>
        <p:nvGrpSpPr>
          <p:cNvPr id="20" name="组合 19"/>
          <p:cNvGrpSpPr/>
          <p:nvPr/>
        </p:nvGrpSpPr>
        <p:grpSpPr>
          <a:xfrm>
            <a:off x="491801" y="353341"/>
            <a:ext cx="688262" cy="407468"/>
            <a:chOff x="5751869" y="323604"/>
            <a:chExt cx="688262" cy="407468"/>
          </a:xfrm>
        </p:grpSpPr>
        <p:sp>
          <p:nvSpPr>
            <p:cNvPr id="21" name="星形: 五角 20"/>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4" name="星形: 五角 23"/>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6" name="星形: 五角 25"/>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5" name="组合 4"/>
          <p:cNvGrpSpPr/>
          <p:nvPr/>
        </p:nvGrpSpPr>
        <p:grpSpPr>
          <a:xfrm>
            <a:off x="2636121" y="1284653"/>
            <a:ext cx="6919758" cy="899108"/>
            <a:chOff x="2331321" y="1284653"/>
            <a:chExt cx="6919758" cy="899108"/>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dirty="0">
                  <a:solidFill>
                    <a:schemeClr val="tx1">
                      <a:lumMod val="85000"/>
                      <a:lumOff val="15000"/>
                    </a:schemeClr>
                  </a:solidFill>
                  <a:latin typeface="+mn-ea"/>
                </a:rPr>
                <a:t>粉碎蒋介石的四次“围剿”</a:t>
              </a:r>
            </a:p>
          </p:txBody>
        </p:sp>
        <p:cxnSp>
          <p:nvCxnSpPr>
            <p:cNvPr id="4" name="直接连接符 3"/>
            <p:cNvCxnSpPr/>
            <p:nvPr/>
          </p:nvCxnSpPr>
          <p:spPr>
            <a:xfrm>
              <a:off x="2438400"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88589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12"/>
            <p:cNvSpPr/>
            <p:nvPr>
              <p:custDataLst>
                <p:tags r:id="rId2"/>
              </p:custDataLst>
            </p:nvPr>
          </p:nvSpPr>
          <p:spPr>
            <a:xfrm>
              <a:off x="2331321" y="1845207"/>
              <a:ext cx="6919758" cy="338554"/>
            </a:xfrm>
            <a:prstGeom prst="rect">
              <a:avLst/>
            </a:prstGeom>
          </p:spPr>
          <p:txBody>
            <a:bodyPr wrap="square">
              <a:spAutoFit/>
            </a:bodyPr>
            <a:lstStyle/>
            <a:p>
              <a:pPr algn="ctr"/>
              <a:r>
                <a:rPr lang="zh-CN" altLang="en-US" sz="1600">
                  <a:solidFill>
                    <a:schemeClr val="tx1">
                      <a:lumMod val="85000"/>
                      <a:lumOff val="15000"/>
                    </a:schemeClr>
                  </a:solidFill>
                  <a:latin typeface="+mn-ea"/>
                </a:rPr>
                <a:t>胜利的条件有四个：</a:t>
              </a:r>
              <a:endParaRPr lang="zh-CN" altLang="en-US" sz="1600">
                <a:ea typeface="微软雅黑" panose="020B0503020204020204" pitchFamily="34" charset="-122"/>
              </a:endParaRPr>
            </a:p>
          </p:txBody>
        </p:sp>
      </p:grpSp>
      <p:grpSp>
        <p:nvGrpSpPr>
          <p:cNvPr id="6" name="组合 5"/>
          <p:cNvGrpSpPr/>
          <p:nvPr/>
        </p:nvGrpSpPr>
        <p:grpSpPr>
          <a:xfrm>
            <a:off x="789487" y="2725028"/>
            <a:ext cx="262797" cy="4132972"/>
            <a:chOff x="789487" y="2725028"/>
            <a:chExt cx="262797" cy="4132972"/>
          </a:xfrm>
        </p:grpSpPr>
        <p:sp>
          <p:nvSpPr>
            <p:cNvPr id="21" name="椭圆 20"/>
            <p:cNvSpPr/>
            <p:nvPr/>
          </p:nvSpPr>
          <p:spPr>
            <a:xfrm>
              <a:off x="789487" y="2725028"/>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89487" y="4233382"/>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flipH="1">
              <a:off x="920885" y="2856426"/>
              <a:ext cx="0" cy="4001574"/>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grpSp>
      <p:sp>
        <p:nvSpPr>
          <p:cNvPr id="33" name="40"/>
          <p:cNvSpPr txBox="1"/>
          <p:nvPr/>
        </p:nvSpPr>
        <p:spPr>
          <a:xfrm>
            <a:off x="1183682" y="2583915"/>
            <a:ext cx="5001211" cy="1422441"/>
          </a:xfrm>
          <a:prstGeom prst="rect">
            <a:avLst/>
          </a:prstGeom>
          <a:noFill/>
        </p:spPr>
        <p:txBody>
          <a:bodyPr wrap="square" rtlCol="0">
            <a:spAutoFit/>
          </a:bodyPr>
          <a:lstStyle/>
          <a:p>
            <a:pPr marR="0" lvl="0" algn="l" defTabSz="1219200" rtl="0" eaLnBrk="1" fontAlgn="auto" latinLnBrk="0" hangingPunct="1">
              <a:lnSpc>
                <a:spcPct val="150000"/>
              </a:lnSpc>
              <a:spcBef>
                <a:spcPct val="0"/>
              </a:spcBef>
              <a:spcAft>
                <a:spcPct val="0"/>
              </a:spcAft>
              <a:buClrTx/>
              <a:buSzTx/>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当然是由于工农红军的英勇善战以及我们在红军建设上的大踏步的前进”，红军走上了“正规的常胜的铁军的道路”</a:t>
            </a:r>
          </a:p>
        </p:txBody>
      </p:sp>
      <p:sp>
        <p:nvSpPr>
          <p:cNvPr id="34" name="40"/>
          <p:cNvSpPr txBox="1"/>
          <p:nvPr/>
        </p:nvSpPr>
        <p:spPr>
          <a:xfrm>
            <a:off x="1183682" y="4113574"/>
            <a:ext cx="4785315" cy="960776"/>
          </a:xfrm>
          <a:prstGeom prst="rect">
            <a:avLst/>
          </a:prstGeom>
          <a:noFill/>
        </p:spPr>
        <p:txBody>
          <a:bodyPr wrap="square" rtlCol="0">
            <a:spAutoFit/>
          </a:bodyPr>
          <a:lstStyle/>
          <a:p>
            <a:pPr marR="0" lvl="0" algn="l" defTabSz="1219200" rtl="0" eaLnBrk="1" fontAlgn="auto" latinLnBrk="0" hangingPunct="1">
              <a:lnSpc>
                <a:spcPct val="150000"/>
              </a:lnSpc>
              <a:spcBef>
                <a:spcPct val="0"/>
              </a:spcBef>
              <a:spcAft>
                <a:spcPct val="0"/>
              </a:spcAft>
              <a:buClrTx/>
              <a:buSzTx/>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“就是苏区劳苦群众积极性的增高，一切奉献于战争的热忱”</a:t>
            </a:r>
          </a:p>
        </p:txBody>
      </p:sp>
      <p:sp>
        <p:nvSpPr>
          <p:cNvPr id="35" name="40"/>
          <p:cNvSpPr txBox="1"/>
          <p:nvPr/>
        </p:nvSpPr>
        <p:spPr>
          <a:xfrm>
            <a:off x="6562592" y="2606014"/>
            <a:ext cx="4555874" cy="960776"/>
          </a:xfrm>
          <a:prstGeom prst="rect">
            <a:avLst/>
          </a:prstGeom>
          <a:noFill/>
        </p:spPr>
        <p:txBody>
          <a:bodyPr wrap="square" rtlCol="0">
            <a:spAutoFit/>
          </a:bodyPr>
          <a:lstStyle/>
          <a:p>
            <a:pPr marR="0" lvl="0" algn="l" defTabSz="1219200" rtl="0" eaLnBrk="1" fontAlgn="auto" latinLnBrk="0" hangingPunct="1">
              <a:lnSpc>
                <a:spcPct val="150000"/>
              </a:lnSpc>
              <a:spcBef>
                <a:spcPct val="0"/>
              </a:spcBef>
              <a:spcAft>
                <a:spcPct val="0"/>
              </a:spcAft>
              <a:buClrTx/>
              <a:buSzTx/>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是苏维埃运动和红军还得到了国民党区域（即白区）千百万劳苦群众的拥护。</a:t>
            </a:r>
          </a:p>
        </p:txBody>
      </p:sp>
      <p:sp>
        <p:nvSpPr>
          <p:cNvPr id="36" name="40"/>
          <p:cNvSpPr txBox="1"/>
          <p:nvPr/>
        </p:nvSpPr>
        <p:spPr>
          <a:xfrm>
            <a:off x="6516230" y="4110520"/>
            <a:ext cx="4555871" cy="960776"/>
          </a:xfrm>
          <a:prstGeom prst="rect">
            <a:avLst/>
          </a:prstGeom>
          <a:noFill/>
        </p:spPr>
        <p:txBody>
          <a:bodyPr wrap="square" rtlCol="0">
            <a:spAutoFit/>
          </a:bodyPr>
          <a:lstStyle/>
          <a:p>
            <a:pPr marR="0" lvl="0" algn="l" defTabSz="1219200" rtl="0" eaLnBrk="1" fontAlgn="auto" latinLnBrk="0" hangingPunct="1">
              <a:lnSpc>
                <a:spcPct val="150000"/>
              </a:lnSpc>
              <a:spcBef>
                <a:spcPct val="0"/>
              </a:spcBef>
              <a:spcAft>
                <a:spcPct val="0"/>
              </a:spcAft>
              <a:buClrTx/>
              <a:buSzTx/>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“不能不说党的布尔什维克的正确领导是这个胜利的重要先决条件”</a:t>
            </a:r>
          </a:p>
        </p:txBody>
      </p:sp>
      <p:grpSp>
        <p:nvGrpSpPr>
          <p:cNvPr id="37" name="组合 36"/>
          <p:cNvGrpSpPr/>
          <p:nvPr/>
        </p:nvGrpSpPr>
        <p:grpSpPr>
          <a:xfrm>
            <a:off x="6168397" y="2725028"/>
            <a:ext cx="262797" cy="4132972"/>
            <a:chOff x="789487" y="2725028"/>
            <a:chExt cx="262797" cy="4132972"/>
          </a:xfrm>
        </p:grpSpPr>
        <p:sp>
          <p:nvSpPr>
            <p:cNvPr id="38" name="椭圆 37"/>
            <p:cNvSpPr/>
            <p:nvPr/>
          </p:nvSpPr>
          <p:spPr>
            <a:xfrm>
              <a:off x="789487" y="2725028"/>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89487" y="4233382"/>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flipH="1">
              <a:off x="920885" y="2856426"/>
              <a:ext cx="0" cy="4001574"/>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91801" y="353341"/>
            <a:ext cx="688262" cy="407468"/>
            <a:chOff x="5751869" y="323604"/>
            <a:chExt cx="688262" cy="407468"/>
          </a:xfrm>
        </p:grpSpPr>
        <p:sp>
          <p:nvSpPr>
            <p:cNvPr id="26" name="星形: 五角 25"/>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9" name="星形: 五角 28"/>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30" name="星形: 五角 29"/>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5" name="组合 4"/>
          <p:cNvGrpSpPr/>
          <p:nvPr/>
        </p:nvGrpSpPr>
        <p:grpSpPr>
          <a:xfrm>
            <a:off x="2636121" y="1284653"/>
            <a:ext cx="6919758" cy="400110"/>
            <a:chOff x="2331321" y="1284653"/>
            <a:chExt cx="6919758" cy="400110"/>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第五次反“围剿”的失败</a:t>
              </a:r>
            </a:p>
          </p:txBody>
        </p:sp>
        <p:cxnSp>
          <p:nvCxnSpPr>
            <p:cNvPr id="4" name="直接连接符 3"/>
            <p:cNvCxnSpPr/>
            <p:nvPr/>
          </p:nvCxnSpPr>
          <p:spPr>
            <a:xfrm>
              <a:off x="2438400"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88589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5" name="40"/>
          <p:cNvSpPr txBox="1"/>
          <p:nvPr/>
        </p:nvSpPr>
        <p:spPr>
          <a:xfrm>
            <a:off x="870857" y="2209276"/>
            <a:ext cx="10740572" cy="2807435"/>
          </a:xfrm>
          <a:prstGeom prst="rect">
            <a:avLst/>
          </a:prstGeom>
          <a:noFill/>
        </p:spPr>
        <p:txBody>
          <a:bodyPr wrap="square" rtlCol="0">
            <a:spAutoFit/>
          </a:bodyPr>
          <a:lstStyle/>
          <a:p>
            <a:pPr marR="0" lvl="0" algn="l" defTabSz="1219200" rtl="0" eaLnBrk="1" fontAlgn="auto" latinLnBrk="0" hangingPunct="1">
              <a:lnSpc>
                <a:spcPct val="150000"/>
              </a:lnSpc>
              <a:spcBef>
                <a:spcPct val="0"/>
              </a:spcBef>
              <a:spcAft>
                <a:spcPct val="0"/>
              </a:spcAft>
              <a:buClrTx/>
              <a:buSzTx/>
              <a:defRPr/>
            </a:pPr>
            <a:r>
              <a:rPr kumimoji="0" lang="zh-CN" altLang="en-US"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 </a:t>
            </a:r>
            <a:r>
              <a:rPr kumimoji="0" lang="en-US" altLang="zh-CN"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1933</a:t>
            </a:r>
            <a:r>
              <a:rPr kumimoji="0" lang="zh-CN" altLang="en-US"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年秋，蒋介石调集军队</a:t>
            </a:r>
            <a:r>
              <a:rPr kumimoji="0" lang="en-US" altLang="zh-CN"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100</a:t>
            </a:r>
            <a:r>
              <a:rPr kumimoji="0" lang="zh-CN" altLang="en-US"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万人，对各革命根据地发动规模空前的第五次“围剿”，以五十万人重点围剿中央革命根据地。博古和共产国际派来的德国人李德到达中央根据地，把持了红一方面军的指挥权，最初主张全面出击，御敌于革命根据地之外，以阵地战取代运动战和游击战，同优势的敌人死打硬拼，犯了冒险主义错误；进攻受到挫折后，他们又分散兵力，处处设防，节节抵御，犯了保守主义错误，使得红军处处被动，到处挨打，损失惨重。红军奋战一年，没能打退敌人的“围剿”，处于危险境地。</a:t>
            </a:r>
          </a:p>
        </p:txBody>
      </p:sp>
      <p:pic>
        <p:nvPicPr>
          <p:cNvPr id="26" name="图片 25" descr="图片包含 游戏机, 日落&#10;&#10;描述已自动生成"/>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66268" y="5452994"/>
            <a:ext cx="9370062" cy="1109541"/>
          </a:xfrm>
          <a:prstGeom prst="rect">
            <a:avLst/>
          </a:prstGeom>
        </p:spPr>
      </p:pic>
      <p:sp>
        <p:nvSpPr>
          <p:cNvPr id="29" name="矩形 28"/>
          <p:cNvSpPr/>
          <p:nvPr/>
        </p:nvSpPr>
        <p:spPr>
          <a:xfrm>
            <a:off x="3769301" y="5804435"/>
            <a:ext cx="4653398" cy="390171"/>
          </a:xfrm>
          <a:prstGeom prst="rect">
            <a:avLst/>
          </a:prstGeom>
        </p:spPr>
        <p:txBody>
          <a:bodyPr wrap="square">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bg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战争的胜负取决于正确的战略战术</a:t>
            </a:r>
          </a:p>
        </p:txBody>
      </p:sp>
      <p:grpSp>
        <p:nvGrpSpPr>
          <p:cNvPr id="16" name="组合 15"/>
          <p:cNvGrpSpPr/>
          <p:nvPr/>
        </p:nvGrpSpPr>
        <p:grpSpPr>
          <a:xfrm>
            <a:off x="491801" y="353341"/>
            <a:ext cx="688262" cy="407468"/>
            <a:chOff x="5751869" y="323604"/>
            <a:chExt cx="688262" cy="407468"/>
          </a:xfrm>
        </p:grpSpPr>
        <p:sp>
          <p:nvSpPr>
            <p:cNvPr id="18" name="星形: 五角 17"/>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0" name="星形: 五角 19"/>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1" name="星形: 五角 20"/>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11.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12.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13.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14.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15.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16.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17.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18.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19.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0.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1.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2.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3.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4.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5.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6.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7.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8.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9.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0.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1.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2.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3.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4.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5.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6.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7.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8.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9.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4.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40.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41.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42.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43.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44.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5.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6.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7.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8.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9.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湘能数据中中心">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1903</Words>
  <Application>Microsoft Office PowerPoint</Application>
  <PresentationFormat>宽屏</PresentationFormat>
  <Paragraphs>164</Paragraphs>
  <Slides>27</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27</vt:i4>
      </vt:variant>
    </vt:vector>
  </HeadingPairs>
  <TitlesOfParts>
    <vt:vector size="42" baseType="lpstr">
      <vt:lpstr>Meiryo</vt:lpstr>
      <vt:lpstr>阿里巴巴普惠体</vt:lpstr>
      <vt:lpstr>阿里巴巴普惠体 Medium</vt:lpstr>
      <vt:lpstr>方正仿宋_GBK</vt:lpstr>
      <vt:lpstr>思源黑体 CN Light</vt:lpstr>
      <vt:lpstr>宋体</vt:lpstr>
      <vt:lpstr>微软雅黑</vt:lpstr>
      <vt:lpstr>演示镇魂行楷</vt:lpstr>
      <vt:lpstr>字魂59号-创粗黑</vt:lpstr>
      <vt:lpstr>Arial</vt:lpstr>
      <vt:lpstr>Calibri</vt:lpstr>
      <vt:lpstr>Calibri Light</vt:lpstr>
      <vt:lpstr>Segoe UI</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17</cp:revision>
  <cp:lastPrinted>2021-05-27T00:38:13Z</cp:lastPrinted>
  <dcterms:created xsi:type="dcterms:W3CDTF">2021-05-27T00:38:13Z</dcterms:created>
  <dcterms:modified xsi:type="dcterms:W3CDTF">2023-04-14T03:15:42Z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